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5" r:id="rId1"/>
  </p:sldMasterIdLst>
  <p:notesMasterIdLst>
    <p:notesMasterId r:id="rId41"/>
  </p:notesMasterIdLst>
  <p:handoutMasterIdLst>
    <p:handoutMasterId r:id="rId42"/>
  </p:handoutMasterIdLst>
  <p:sldIdLst>
    <p:sldId id="326" r:id="rId2"/>
    <p:sldId id="335" r:id="rId3"/>
    <p:sldId id="257" r:id="rId4"/>
    <p:sldId id="548" r:id="rId5"/>
    <p:sldId id="638" r:id="rId6"/>
    <p:sldId id="614" r:id="rId7"/>
    <p:sldId id="639" r:id="rId8"/>
    <p:sldId id="636" r:id="rId9"/>
    <p:sldId id="449" r:id="rId10"/>
    <p:sldId id="512" r:id="rId11"/>
    <p:sldId id="291" r:id="rId12"/>
    <p:sldId id="320" r:id="rId13"/>
    <p:sldId id="322" r:id="rId14"/>
    <p:sldId id="324" r:id="rId15"/>
    <p:sldId id="345" r:id="rId16"/>
    <p:sldId id="347" r:id="rId17"/>
    <p:sldId id="477" r:id="rId18"/>
    <p:sldId id="276" r:id="rId19"/>
    <p:sldId id="282" r:id="rId20"/>
    <p:sldId id="531" r:id="rId21"/>
    <p:sldId id="480" r:id="rId22"/>
    <p:sldId id="487" r:id="rId23"/>
    <p:sldId id="408" r:id="rId24"/>
    <p:sldId id="489" r:id="rId25"/>
    <p:sldId id="454" r:id="rId26"/>
    <p:sldId id="482" r:id="rId27"/>
    <p:sldId id="530" r:id="rId28"/>
    <p:sldId id="516" r:id="rId29"/>
    <p:sldId id="309" r:id="rId30"/>
    <p:sldId id="310" r:id="rId31"/>
    <p:sldId id="311" r:id="rId32"/>
    <p:sldId id="286" r:id="rId33"/>
    <p:sldId id="523" r:id="rId34"/>
    <p:sldId id="524" r:id="rId35"/>
    <p:sldId id="537" r:id="rId36"/>
    <p:sldId id="525" r:id="rId37"/>
    <p:sldId id="492" r:id="rId38"/>
    <p:sldId id="472" r:id="rId39"/>
    <p:sldId id="283" r:id="rId4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84E40C-89E4-4185-AFFD-E5FDE69B315E}">
          <p14:sldIdLst/>
        </p14:section>
        <p14:section name="Untitled Section" id="{4A7041C4-01DC-4821-9071-BD3E44367486}">
          <p14:sldIdLst>
            <p14:sldId id="326"/>
            <p14:sldId id="335"/>
            <p14:sldId id="257"/>
            <p14:sldId id="548"/>
            <p14:sldId id="638"/>
            <p14:sldId id="614"/>
            <p14:sldId id="639"/>
            <p14:sldId id="636"/>
            <p14:sldId id="449"/>
          </p14:sldIdLst>
        </p14:section>
        <p14:section name="Fractals" id="{7319211E-4114-4BAC-A65E-550E09CD720A}">
          <p14:sldIdLst>
            <p14:sldId id="512"/>
            <p14:sldId id="291"/>
            <p14:sldId id="320"/>
            <p14:sldId id="322"/>
            <p14:sldId id="324"/>
            <p14:sldId id="345"/>
            <p14:sldId id="347"/>
            <p14:sldId id="477"/>
            <p14:sldId id="276"/>
          </p14:sldIdLst>
        </p14:section>
        <p14:section name="Collisions" id="{454D7892-67ED-4F89-A10A-B8B8BBF63EB7}">
          <p14:sldIdLst>
            <p14:sldId id="282"/>
            <p14:sldId id="531"/>
            <p14:sldId id="480"/>
            <p14:sldId id="487"/>
            <p14:sldId id="408"/>
            <p14:sldId id="489"/>
            <p14:sldId id="454"/>
            <p14:sldId id="482"/>
            <p14:sldId id="530"/>
            <p14:sldId id="516"/>
            <p14:sldId id="309"/>
            <p14:sldId id="310"/>
            <p14:sldId id="311"/>
            <p14:sldId id="286"/>
            <p14:sldId id="523"/>
            <p14:sldId id="524"/>
            <p14:sldId id="537"/>
            <p14:sldId id="525"/>
            <p14:sldId id="492"/>
            <p14:sldId id="472"/>
          </p14:sldIdLst>
        </p14:section>
        <p14:section name="Summary" id="{4745C16D-C5E1-4967-B247-65FE2AC58B7E}">
          <p14:sldIdLst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10"/>
    <a:srgbClr val="C0BFFF"/>
    <a:srgbClr val="009900"/>
    <a:srgbClr val="FF00FF"/>
    <a:srgbClr val="B9E8FF"/>
    <a:srgbClr val="F14343"/>
    <a:srgbClr val="6BFDD7"/>
    <a:srgbClr val="6AFE98"/>
    <a:srgbClr val="6AFE78"/>
    <a:srgbClr val="6AF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46" autoAdjust="0"/>
    <p:restoredTop sz="89206" autoAdjust="0"/>
  </p:normalViewPr>
  <p:slideViewPr>
    <p:cSldViewPr snapToGrid="0">
      <p:cViewPr varScale="1">
        <p:scale>
          <a:sx n="105" d="100"/>
          <a:sy n="105" d="100"/>
        </p:scale>
        <p:origin x="11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4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638"/>
    </p:cViewPr>
  </p:sorterViewPr>
  <p:notesViewPr>
    <p:cSldViewPr snapToGrid="0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s-H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0487D26-2F69-4E7E-8B30-658E0D4AE69A}" type="datetime1">
              <a:rPr lang="es-HN" smtClean="0"/>
              <a:pPr/>
              <a:t>7/2/2022</a:t>
            </a:fld>
            <a:endParaRPr lang="es-HN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45034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en-US" dirty="0"/>
              <a:t>CEE 4540: Sustainable Municipal Drinking Water Treatment</a:t>
            </a:r>
          </a:p>
          <a:p>
            <a:r>
              <a:rPr lang="en-US" dirty="0"/>
              <a:t>Monroe Weber-Shirk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8E11505A-EAB7-43DA-8420-0B203B5F2757}" type="slidenum">
              <a:rPr lang="es-HN"/>
              <a:pPr/>
              <a:t>‹#›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93893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5044064-64A6-40ED-97A8-B308457DE9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45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DE6C9F-48AD-4743-9CB5-D6A098EDE63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5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http://dimotakis.caltech.edu/pdf/Dimotakis_JFM2000.pdf (see equation 20 for factor of 50)</a:t>
            </a:r>
          </a:p>
          <a:p>
            <a:r>
              <a:rPr lang="en-US" dirty="0"/>
              <a:t>Assume clay size is 4 micron.</a:t>
            </a:r>
          </a:p>
          <a:p>
            <a:r>
              <a:rPr lang="en-US" dirty="0"/>
              <a:t>Rapid mix</a:t>
            </a:r>
            <a:r>
              <a:rPr lang="en-US" baseline="0" dirty="0"/>
              <a:t> </a:t>
            </a:r>
            <a:r>
              <a:rPr lang="en-US" baseline="0" dirty="0" err="1"/>
              <a:t>exploration.xmcd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6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the path chaotic?</a:t>
            </a:r>
          </a:p>
          <a:p>
            <a:r>
              <a:rPr lang="en-US" dirty="0"/>
              <a:t>What is the relative velocity?</a:t>
            </a:r>
          </a:p>
          <a:p>
            <a:r>
              <a:rPr lang="en-US" dirty="0"/>
              <a:t>How</a:t>
            </a:r>
            <a:r>
              <a:rPr lang="en-US" baseline="0" dirty="0"/>
              <a:t> far does the particle need to travel before there is a collision?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9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plotted the residual turbidity,</a:t>
            </a:r>
            <a:r>
              <a:rPr lang="en-US" baseline="0" dirty="0"/>
              <a:t> the turbidity of the water after settling, against the coagulant dose. We noticed that when we used a log-log plot, there was a linear trend in the data. So we explored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22C632-36F3-49AF-BCF6-6E9DF416615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543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94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1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Inner sphere bonds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7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3" name="Google Shape;52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No improvement to turbidity until all of the humic acid has attached to coagulant nanoparticles</a:t>
            </a:r>
            <a:r>
              <a:rPr lang="en-US" baseline="0" dirty="0"/>
              <a:t> and there are clean surfaces of coagulant left over.</a:t>
            </a:r>
            <a:endParaRPr dirty="0"/>
          </a:p>
        </p:txBody>
      </p:sp>
      <p:sp>
        <p:nvSpPr>
          <p:cNvPr id="524" name="Google Shape;524;p3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H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61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E58B5-D36B-4DAC-AC1F-B859CF85778B}" type="slidenum">
              <a:rPr lang="en-US"/>
              <a:pPr/>
              <a:t>39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229748-162E-4D3C-B57C-AD676393CE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28433-8DA4-4CBA-90B3-C2795829F622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8575"/>
          </a:xfrm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3FA48-F23E-4F98-94C7-54263EE13749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Water droplets coalesce and conserve volume!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1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Adachi </a:t>
            </a:r>
            <a:r>
              <a:rPr lang="nl-NL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Wat. Res. Vol. 31, No. 3, pp. 449~54, 1997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we assume that the primary particle (clay plus coagulant)</a:t>
            </a:r>
            <a:r>
              <a:rPr lang="en-US" baseline="0" dirty="0"/>
              <a:t> is 1 micrometer in diameter.</a:t>
            </a:r>
          </a:p>
          <a:p>
            <a:r>
              <a:rPr lang="en-US" baseline="0" dirty="0"/>
              <a:t>The assumption is that we are starting </a:t>
            </a:r>
            <a:r>
              <a:rPr lang="en-US" baseline="0"/>
              <a:t>with clay at 2650 kg/m^3.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4064-64A6-40ED-97A8-B308457DE91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E4F87-DBE0-4F07-940A-E46BAE6FA92B}" type="slidenum">
              <a:rPr lang="en-US"/>
              <a:pPr/>
              <a:t>18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 shape</a:t>
            </a:r>
            <a:r>
              <a:rPr lang="en-US" baseline="0" noProof="0" dirty="0"/>
              <a:t> factor 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adjusts the coefficient of drag for non spherical geometry and according to Tambo has a value of 45/24 for flocs (Tambo et al., 1979). 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This value is probably not yet well characterized. In any case it is expected to be order 1 because it is a correction to the drag coefficient due to shape.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All fractal dimensions greater than one are expected to increase the terminal velocity as the floc diameter increases.</a:t>
            </a:r>
          </a:p>
          <a:p>
            <a:endParaRPr lang="en-US" sz="1200" kern="1200" baseline="0" noProof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Both floc blanket </a:t>
            </a:r>
            <a:r>
              <a:rPr lang="en-US" sz="1200" kern="1200" baseline="0" noProof="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upflow</a:t>
            </a:r>
            <a:r>
              <a:rPr lang="en-US" sz="1200" kern="1200" baseline="0" noProof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velocity and plate settler capture velocity are AguaClara current design values, but are not optimized.</a:t>
            </a:r>
            <a:endParaRPr 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C9C53-0712-49C2-98AC-E0EC8CBF296C}" type="slidenum">
              <a:rPr lang="en-US"/>
              <a:pPr/>
              <a:t>19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H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5029200"/>
            <a:ext cx="7370618" cy="1143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s-H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6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885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fld id="{E1BF802B-21BB-4BE9-8DE5-F7FB740F7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8858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990600"/>
            <a:ext cx="9351818" cy="1470025"/>
          </a:xfrm>
          <a:ln w="9525"/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132764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9ADE63-3FDA-416F-A9F9-18A0D1B06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0569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2318" y="1600200"/>
            <a:ext cx="54171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975AB-0F33-46D5-823F-F99AA875C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81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30530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555015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555015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4438" y="1535113"/>
            <a:ext cx="55523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4438" y="2174875"/>
            <a:ext cx="55523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B08A4-B246-4226-8180-CFC46E1A4B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125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E89E2-8019-44BF-90D5-1902BF5B0C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52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6BE7-D429-4842-A024-592A43A169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9959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199" y="228600"/>
            <a:ext cx="11305309" cy="1143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1130530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267233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28908" y="626723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54CE0EE-90E4-4CB8-9C28-36044EF41F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0" y="1447800"/>
            <a:ext cx="12192000" cy="0"/>
          </a:xfrm>
          <a:prstGeom prst="line">
            <a:avLst/>
          </a:prstGeom>
          <a:noFill/>
          <a:ln w="76200" cmpd="tri">
            <a:solidFill>
              <a:srgbClr val="003CFE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5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Candar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50000"/>
        <a:buFont typeface="Candara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6.xml"/><Relationship Id="rId7" Type="http://schemas.openxmlformats.org/officeDocument/2006/relationships/image" Target="../media/image20.png"/><Relationship Id="rId12" Type="http://schemas.openxmlformats.org/officeDocument/2006/relationships/image" Target="../media/image2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19.png"/><Relationship Id="rId5" Type="http://schemas.openxmlformats.org/officeDocument/2006/relationships/tags" Target="../tags/tag18.xml"/><Relationship Id="rId10" Type="http://schemas.openxmlformats.org/officeDocument/2006/relationships/image" Target="../media/image22.png"/><Relationship Id="rId4" Type="http://schemas.openxmlformats.org/officeDocument/2006/relationships/tags" Target="../tags/tag17.xml"/><Relationship Id="rId9" Type="http://schemas.openxmlformats.org/officeDocument/2006/relationships/image" Target="../media/image4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5.w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4.wmf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png"/><Relationship Id="rId3" Type="http://schemas.openxmlformats.org/officeDocument/2006/relationships/tags" Target="../tags/tag23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3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5" Type="http://schemas.openxmlformats.org/officeDocument/2006/relationships/tags" Target="../tags/tag25.xml"/><Relationship Id="rId10" Type="http://schemas.openxmlformats.org/officeDocument/2006/relationships/image" Target="../media/image30.png"/><Relationship Id="rId4" Type="http://schemas.openxmlformats.org/officeDocument/2006/relationships/tags" Target="../tags/tag24.xml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image" Target="../media/image35.w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4.wmf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38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30.xml"/><Relationship Id="rId7" Type="http://schemas.openxmlformats.org/officeDocument/2006/relationships/image" Target="../media/image39.wmf"/><Relationship Id="rId2" Type="http://schemas.openxmlformats.org/officeDocument/2006/relationships/tags" Target="../tags/tag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300.png"/><Relationship Id="rId5" Type="http://schemas.openxmlformats.org/officeDocument/2006/relationships/image" Target="../media/image44.png"/><Relationship Id="rId4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35.xml"/><Relationship Id="rId7" Type="http://schemas.openxmlformats.org/officeDocument/2006/relationships/image" Target="../media/image48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7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38.xml"/><Relationship Id="rId7" Type="http://schemas.openxmlformats.org/officeDocument/2006/relationships/image" Target="../media/image50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wmf"/><Relationship Id="rId4" Type="http://schemas.openxmlformats.org/officeDocument/2006/relationships/tags" Target="../tags/tag39.xml"/><Relationship Id="rId9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5.xml"/><Relationship Id="rId12" Type="http://schemas.openxmlformats.org/officeDocument/2006/relationships/image" Target="../media/image55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54.png"/><Relationship Id="rId5" Type="http://schemas.openxmlformats.org/officeDocument/2006/relationships/tags" Target="../tags/tag44.xml"/><Relationship Id="rId15" Type="http://schemas.openxmlformats.org/officeDocument/2006/relationships/image" Target="../media/image28.wmf"/><Relationship Id="rId10" Type="http://schemas.openxmlformats.org/officeDocument/2006/relationships/image" Target="../media/image31.png"/><Relationship Id="rId4" Type="http://schemas.openxmlformats.org/officeDocument/2006/relationships/tags" Target="../tags/tag43.xml"/><Relationship Id="rId9" Type="http://schemas.openxmlformats.org/officeDocument/2006/relationships/image" Target="../media/image51.png"/><Relationship Id="rId14" Type="http://schemas.openxmlformats.org/officeDocument/2006/relationships/hyperlink" Target="https://aguaclara.github.io/Textbook/Flocculation/Floc_Model.html#result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tags" Target="../tags/tag48.xml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62.png"/><Relationship Id="rId5" Type="http://schemas.openxmlformats.org/officeDocument/2006/relationships/tags" Target="../tags/tag50.xml"/><Relationship Id="rId10" Type="http://schemas.openxmlformats.org/officeDocument/2006/relationships/image" Target="../media/image61.png"/><Relationship Id="rId4" Type="http://schemas.openxmlformats.org/officeDocument/2006/relationships/tags" Target="../tags/tag49.xml"/><Relationship Id="rId9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tags" Target="../tags/tag53.xml"/><Relationship Id="rId7" Type="http://schemas.openxmlformats.org/officeDocument/2006/relationships/image" Target="../media/image6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67.png"/><Relationship Id="rId4" Type="http://schemas.openxmlformats.org/officeDocument/2006/relationships/tags" Target="../tags/tag54.xml"/><Relationship Id="rId9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2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7.png"/><Relationship Id="rId11" Type="http://schemas.openxmlformats.org/officeDocument/2006/relationships/image" Target="../media/image76.png"/><Relationship Id="rId5" Type="http://schemas.openxmlformats.org/officeDocument/2006/relationships/image" Target="../media/image71.png"/><Relationship Id="rId10" Type="http://schemas.openxmlformats.org/officeDocument/2006/relationships/image" Target="../media/image75.png"/><Relationship Id="rId4" Type="http://schemas.openxmlformats.org/officeDocument/2006/relationships/notesSlide" Target="../notesSlides/notesSlide18.xml"/><Relationship Id="rId9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aguaclara.github.io/Textbook/Rapid_Mix/RM_Deriva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4DC677-1D75-4906-8A67-A085328C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064" y="5331409"/>
            <a:ext cx="3911592" cy="1143000"/>
          </a:xfrm>
        </p:spPr>
        <p:txBody>
          <a:bodyPr/>
          <a:lstStyle/>
          <a:p>
            <a:r>
              <a:rPr lang="en-US" dirty="0"/>
              <a:t>Monroe Weber-Shirk</a:t>
            </a:r>
          </a:p>
          <a:p>
            <a:r>
              <a:rPr lang="en-US" dirty="0"/>
              <a:t>AguaClara Reach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Flocculation Model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AB7C36-1D05-48D7-895C-687CB843FC2B}"/>
              </a:ext>
            </a:extLst>
          </p:cNvPr>
          <p:cNvSpPr/>
          <p:nvPr/>
        </p:nvSpPr>
        <p:spPr>
          <a:xfrm>
            <a:off x="7895805" y="3508234"/>
            <a:ext cx="1885175" cy="18851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FB5948-80BD-4846-A067-FBECCA85FFDB}"/>
              </a:ext>
            </a:extLst>
          </p:cNvPr>
          <p:cNvSpPr/>
          <p:nvPr/>
        </p:nvSpPr>
        <p:spPr>
          <a:xfrm>
            <a:off x="7809693" y="3422122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6176D6-3E1E-467C-85BB-F975F5A582DE}"/>
              </a:ext>
            </a:extLst>
          </p:cNvPr>
          <p:cNvSpPr/>
          <p:nvPr/>
        </p:nvSpPr>
        <p:spPr>
          <a:xfrm>
            <a:off x="7723968" y="3336397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5EE1A7A-AB26-45D9-80B0-E81EB2A126F8}"/>
              </a:ext>
            </a:extLst>
          </p:cNvPr>
          <p:cNvSpPr/>
          <p:nvPr/>
        </p:nvSpPr>
        <p:spPr>
          <a:xfrm>
            <a:off x="7638243" y="3250672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9EE8E1-7F61-4673-A238-E4FC4C209D2C}"/>
              </a:ext>
            </a:extLst>
          </p:cNvPr>
          <p:cNvCxnSpPr>
            <a:endCxn id="5" idx="5"/>
          </p:cNvCxnSpPr>
          <p:nvPr/>
        </p:nvCxnSpPr>
        <p:spPr bwMode="auto">
          <a:xfrm>
            <a:off x="9246717" y="4831094"/>
            <a:ext cx="258187" cy="2862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745A8D-2314-4240-9B8A-722A1F44ECCC}"/>
              </a:ext>
            </a:extLst>
          </p:cNvPr>
          <p:cNvCxnSpPr>
            <a:endCxn id="23" idx="5"/>
          </p:cNvCxnSpPr>
          <p:nvPr/>
        </p:nvCxnSpPr>
        <p:spPr bwMode="auto">
          <a:xfrm flipH="1" flipV="1">
            <a:off x="9687027" y="5299455"/>
            <a:ext cx="260955" cy="27979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9C59204-CAB4-423E-9CF4-C32743A63E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381" y="5541532"/>
            <a:ext cx="93282" cy="164615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250D232D-4B4C-41B2-85FE-A21A7BD87459}"/>
              </a:ext>
            </a:extLst>
          </p:cNvPr>
          <p:cNvSpPr/>
          <p:nvPr/>
        </p:nvSpPr>
        <p:spPr>
          <a:xfrm>
            <a:off x="1889214" y="2393809"/>
            <a:ext cx="1885175" cy="18851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D2FB43-DE2C-4EC4-933F-1F00618B7A03}"/>
              </a:ext>
            </a:extLst>
          </p:cNvPr>
          <p:cNvSpPr/>
          <p:nvPr/>
        </p:nvSpPr>
        <p:spPr>
          <a:xfrm>
            <a:off x="1803102" y="2307697"/>
            <a:ext cx="2057400" cy="20574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1FB12C-F0BB-4B2C-8F79-1D416E901FFC}"/>
              </a:ext>
            </a:extLst>
          </p:cNvPr>
          <p:cNvSpPr/>
          <p:nvPr/>
        </p:nvSpPr>
        <p:spPr>
          <a:xfrm>
            <a:off x="1717377" y="2221972"/>
            <a:ext cx="2228850" cy="22288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D8F6181-7AC8-4419-B62C-0B85D7AD9611}"/>
              </a:ext>
            </a:extLst>
          </p:cNvPr>
          <p:cNvSpPr/>
          <p:nvPr/>
        </p:nvSpPr>
        <p:spPr>
          <a:xfrm>
            <a:off x="1631652" y="2136247"/>
            <a:ext cx="2400300" cy="240030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247652-74ED-47F6-A0F1-C280CEB7B47E}"/>
              </a:ext>
            </a:extLst>
          </p:cNvPr>
          <p:cNvSpPr/>
          <p:nvPr/>
        </p:nvSpPr>
        <p:spPr>
          <a:xfrm>
            <a:off x="7895805" y="3521492"/>
            <a:ext cx="1885175" cy="1885175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ADA19C-CD87-4350-9291-C16C795FD052}"/>
              </a:ext>
            </a:extLst>
          </p:cNvPr>
          <p:cNvGrpSpPr/>
          <p:nvPr/>
        </p:nvGrpSpPr>
        <p:grpSpPr>
          <a:xfrm>
            <a:off x="7363270" y="2678445"/>
            <a:ext cx="2950247" cy="3544755"/>
            <a:chOff x="5818157" y="2811981"/>
            <a:chExt cx="2694663" cy="32004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5BA2CCB-ED96-4A48-B039-2B1A29E5D636}"/>
                </a:ext>
              </a:extLst>
            </p:cNvPr>
            <p:cNvGrpSpPr/>
            <p:nvPr/>
          </p:nvGrpSpPr>
          <p:grpSpPr>
            <a:xfrm>
              <a:off x="7165489" y="2811981"/>
              <a:ext cx="1347331" cy="1341930"/>
              <a:chOff x="7165489" y="2811981"/>
              <a:chExt cx="1347331" cy="134193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02898F2-2F09-4619-AE46-2D86A2F4C0D8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309056-42A4-48DB-A905-05BDE054E17F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3FF5A1-FB73-42DF-AD3A-BC86AB79AB5E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5AB75F-1558-4940-9619-2C7E9A2C040B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E543A41-A9CA-4229-9AF4-D0721A260F82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8C8D168-575B-4927-B707-4E4D5F32D7CC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7BE10B-DF99-469F-AEE3-70723C73AC36}"/>
                </a:ext>
              </a:extLst>
            </p:cNvPr>
            <p:cNvGrpSpPr/>
            <p:nvPr/>
          </p:nvGrpSpPr>
          <p:grpSpPr>
            <a:xfrm flipH="1" flipV="1">
              <a:off x="5818157" y="4670452"/>
              <a:ext cx="1347331" cy="1341930"/>
              <a:chOff x="7165489" y="2811981"/>
              <a:chExt cx="1347331" cy="134193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0C31E17-A1F2-49B1-8CF1-F29FE79E59AD}"/>
                  </a:ext>
                </a:extLst>
              </p:cNvPr>
              <p:cNvCxnSpPr/>
              <p:nvPr/>
            </p:nvCxnSpPr>
            <p:spPr>
              <a:xfrm>
                <a:off x="7165489" y="4153911"/>
                <a:ext cx="224555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E77D293-0062-41CB-9E50-936FEC2E0B96}"/>
                  </a:ext>
                </a:extLst>
              </p:cNvPr>
              <p:cNvCxnSpPr/>
              <p:nvPr/>
            </p:nvCxnSpPr>
            <p:spPr>
              <a:xfrm>
                <a:off x="7165489" y="3885525"/>
                <a:ext cx="44911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9FB241-15E6-48B9-BCAF-691FEC8F2F98}"/>
                  </a:ext>
                </a:extLst>
              </p:cNvPr>
              <p:cNvCxnSpPr/>
              <p:nvPr/>
            </p:nvCxnSpPr>
            <p:spPr>
              <a:xfrm>
                <a:off x="7165489" y="3617139"/>
                <a:ext cx="67366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A950B1E3-83D0-4AFF-B8FE-85E9F7A20F22}"/>
                  </a:ext>
                </a:extLst>
              </p:cNvPr>
              <p:cNvCxnSpPr/>
              <p:nvPr/>
            </p:nvCxnSpPr>
            <p:spPr>
              <a:xfrm>
                <a:off x="7165489" y="3348753"/>
                <a:ext cx="89822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0270B36-F273-493B-8BE5-625631C8FF5A}"/>
                  </a:ext>
                </a:extLst>
              </p:cNvPr>
              <p:cNvCxnSpPr/>
              <p:nvPr/>
            </p:nvCxnSpPr>
            <p:spPr>
              <a:xfrm>
                <a:off x="7165489" y="3080367"/>
                <a:ext cx="1122776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9E2C6A7-9E6E-48D1-A3F1-C84EF64962FB}"/>
                  </a:ext>
                </a:extLst>
              </p:cNvPr>
              <p:cNvCxnSpPr/>
              <p:nvPr/>
            </p:nvCxnSpPr>
            <p:spPr>
              <a:xfrm>
                <a:off x="7165489" y="2811981"/>
                <a:ext cx="1347331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AE19F71-69EC-49C1-A3A6-9E69F9423AFB}"/>
              </a:ext>
            </a:extLst>
          </p:cNvPr>
          <p:cNvSpPr txBox="1"/>
          <p:nvPr/>
        </p:nvSpPr>
        <p:spPr>
          <a:xfrm>
            <a:off x="4298714" y="2660816"/>
            <a:ext cx="355626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AguaClara Hydraulic Flocculation Model</a:t>
            </a:r>
          </a:p>
          <a:p>
            <a:endParaRPr lang="en-US" dirty="0"/>
          </a:p>
          <a:p>
            <a:r>
              <a:rPr lang="en-US" sz="2000" dirty="0"/>
              <a:t>Synthesized from 15+ years of laboratory research and conversations with many plant operators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2" dur="49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9 0.4625 -0.10717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8 0.4625 -0.10717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6200000">
                                      <p:cBhvr>
                                        <p:cTn id="20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8 0.4625 -0.10717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4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69 C 0.15017 0.00324 0.26996 -0.00578 0.4625 -0.10717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-530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Flocculation models based on geometry and stickiness of nanoparticles can predict performance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coagulant forms sticky nanoparticles</a:t>
            </a:r>
          </a:p>
          <a:p>
            <a:r>
              <a:rPr lang="en-US" dirty="0"/>
              <a:t>The bond between a coagulant nanoparticle and a clay platelet is strong</a:t>
            </a:r>
          </a:p>
          <a:p>
            <a:r>
              <a:rPr lang="en-US" dirty="0"/>
              <a:t>The bond between two coagulant nanoparticles might be weaker </a:t>
            </a:r>
          </a:p>
          <a:p>
            <a:r>
              <a:rPr lang="en-US" dirty="0"/>
              <a:t>Macromolecules of natural organic matter (NOM) cover the coagulant nanoparticles (and NOM isn’t sticky)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329" y="6126163"/>
            <a:ext cx="7603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There is still much to learn about flocculation!</a:t>
            </a:r>
          </a:p>
        </p:txBody>
      </p:sp>
    </p:spTree>
    <p:extLst>
      <p:ext uri="{BB962C8B-B14F-4D97-AF65-F5344CB8AC3E}">
        <p14:creationId xmlns:p14="http://schemas.microsoft.com/office/powerpoint/2010/main" val="250714817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How do the flocs grow?</a:t>
            </a:r>
          </a:p>
        </p:txBody>
      </p:sp>
      <p:pic>
        <p:nvPicPr>
          <p:cNvPr id="155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464722" y="394830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6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801210" y="48294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7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617122" y="1864508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5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4953610" y="276228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59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3758443" y="2978450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0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5094931" y="3876227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pic>
        <p:nvPicPr>
          <p:cNvPr id="163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7008826" y="3843002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164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5400000" flipV="1">
            <a:off x="8345314" y="474077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  <a:scene3d>
            <a:camera prst="orthographicFront">
              <a:rot lat="0" lon="0" rev="19799999"/>
            </a:camera>
            <a:lightRig rig="threePt" dir="t"/>
          </a:scene3d>
        </p:spPr>
      </p:pic>
      <p:grpSp>
        <p:nvGrpSpPr>
          <p:cNvPr id="167" name="Group 166"/>
          <p:cNvGrpSpPr/>
          <p:nvPr/>
        </p:nvGrpSpPr>
        <p:grpSpPr>
          <a:xfrm>
            <a:off x="8691563" y="3304654"/>
            <a:ext cx="283630" cy="253824"/>
            <a:chOff x="6986427" y="2972145"/>
            <a:chExt cx="283630" cy="253824"/>
          </a:xfrm>
        </p:grpSpPr>
        <p:pic>
          <p:nvPicPr>
            <p:cNvPr id="16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6985633" y="3039438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6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7083525" y="297293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0" name="Group 169"/>
          <p:cNvGrpSpPr/>
          <p:nvPr/>
        </p:nvGrpSpPr>
        <p:grpSpPr>
          <a:xfrm>
            <a:off x="3975364" y="5205503"/>
            <a:ext cx="291942" cy="203954"/>
            <a:chOff x="2394919" y="5205503"/>
            <a:chExt cx="291942" cy="203954"/>
          </a:xfrm>
        </p:grpSpPr>
        <p:pic>
          <p:nvPicPr>
            <p:cNvPr id="168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394125" y="520629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  <p:pic>
          <p:nvPicPr>
            <p:cNvPr id="169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500329" y="5222926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</p:grpSp>
      <p:grpSp>
        <p:nvGrpSpPr>
          <p:cNvPr id="174" name="Group 173"/>
          <p:cNvGrpSpPr/>
          <p:nvPr/>
        </p:nvGrpSpPr>
        <p:grpSpPr>
          <a:xfrm>
            <a:off x="3811886" y="3703623"/>
            <a:ext cx="291937" cy="212275"/>
            <a:chOff x="2231441" y="3046896"/>
            <a:chExt cx="291937" cy="212275"/>
          </a:xfrm>
        </p:grpSpPr>
        <p:pic>
          <p:nvPicPr>
            <p:cNvPr id="172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2336846" y="304769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3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230647" y="3072640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76" name="Group 175"/>
          <p:cNvGrpSpPr/>
          <p:nvPr/>
        </p:nvGrpSpPr>
        <p:grpSpPr>
          <a:xfrm>
            <a:off x="4543401" y="2115885"/>
            <a:ext cx="300259" cy="237183"/>
            <a:chOff x="2962956" y="2115885"/>
            <a:chExt cx="300259" cy="237183"/>
          </a:xfrm>
        </p:grpSpPr>
        <p:pic>
          <p:nvPicPr>
            <p:cNvPr id="171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75" name="Picture 24"/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83" name="Group 182"/>
          <p:cNvGrpSpPr/>
          <p:nvPr/>
        </p:nvGrpSpPr>
        <p:grpSpPr>
          <a:xfrm>
            <a:off x="6084072" y="2218458"/>
            <a:ext cx="499826" cy="320263"/>
            <a:chOff x="4503627" y="2218458"/>
            <a:chExt cx="499826" cy="320263"/>
          </a:xfrm>
        </p:grpSpPr>
        <p:grpSp>
          <p:nvGrpSpPr>
            <p:cNvPr id="17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7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7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8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81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2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190" name="Group 189"/>
          <p:cNvGrpSpPr/>
          <p:nvPr/>
        </p:nvGrpSpPr>
        <p:grpSpPr>
          <a:xfrm>
            <a:off x="3429472" y="5784639"/>
            <a:ext cx="319658" cy="359128"/>
            <a:chOff x="1849027" y="5784639"/>
            <a:chExt cx="319658" cy="359128"/>
          </a:xfrm>
        </p:grpSpPr>
        <p:grpSp>
          <p:nvGrpSpPr>
            <p:cNvPr id="184" name="Group 183"/>
            <p:cNvGrpSpPr/>
            <p:nvPr/>
          </p:nvGrpSpPr>
          <p:grpSpPr>
            <a:xfrm>
              <a:off x="1849027" y="5939813"/>
              <a:ext cx="291942" cy="203954"/>
              <a:chOff x="2394919" y="5205503"/>
              <a:chExt cx="291942" cy="203954"/>
            </a:xfrm>
          </p:grpSpPr>
          <p:pic>
            <p:nvPicPr>
              <p:cNvPr id="185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394125" y="520629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86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500329" y="5222926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  <p:grpSp>
          <p:nvGrpSpPr>
            <p:cNvPr id="187" name="Group 186"/>
            <p:cNvGrpSpPr/>
            <p:nvPr/>
          </p:nvGrpSpPr>
          <p:grpSpPr>
            <a:xfrm>
              <a:off x="1876748" y="5784639"/>
              <a:ext cx="291937" cy="212275"/>
              <a:chOff x="2231441" y="3046896"/>
              <a:chExt cx="291937" cy="212275"/>
            </a:xfrm>
          </p:grpSpPr>
          <p:pic>
            <p:nvPicPr>
              <p:cNvPr id="188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5400000" flipV="1">
                <a:off x="2336846" y="304769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89" name="Picture 24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 rot="16200000">
                <a:off x="2230647" y="3072640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</p:grpSp>
      <p:pic>
        <p:nvPicPr>
          <p:cNvPr id="38" name="Picture 2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200000">
            <a:off x="2345325" y="288275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C -0.04701 0.03935 -0.09375 0.0787 -0.05143 0.12731 C -0.00911 0.17569 0.15 0.28518 0.25404 0.29097 C 0.35781 0.29722 0.55664 0.21574 0.57174 0.16365 C 0.58646 0.1118 0.40221 -0.01852 0.34323 -0.0213 C 0.28438 -0.02408 0.26289 0.16736 0.21862 0.14745 C 0.17435 0.12731 0.11289 -0.19723 0.07773 -0.14167 C 0.04258 -0.08588 -0.06875 0.37939 0.00794 0.48194 C 0.08477 0.58472 0.48164 0.57176 0.53789 0.475 C 0.59427 0.37847 0.43555 -0.01829 0.34674 -0.09792 C 0.25807 -0.17732 0.13151 -0.09005 0.00521 -0.00255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21" y="20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C 0.00664 0.01504 0.0444 0.07569 0.03958 0.09027 C 0.03476 0.10486 -0.01719 0.09328 -0.02956 0.08796 C -0.0418 0.08263 -0.0392 0.06226 -0.0349 0.05763 C -0.0306 0.053 -0.00638 0.0618 -0.00313 0.06018 C 0.00013 0.05856 -0.00742 0.05324 -0.01498 0.04791 C -0.0224 0.04259 -0.03998 0.02754 -0.04753 0.02847 C -0.05521 0.02939 -0.06211 0.04097 -0.06133 0.05277 C -0.06042 0.06458 -0.05313 0.09537 -0.04271 0.0993 C -0.03229 0.10324 0.00429 0.08078 0.00091 0.07615 C -0.00261 0.07152 -0.05716 0.06342 -0.06394 0.07106 L -0.03946 0.12199 C -0.02383 0.13101 0.0151 0.13032 0.0306 0.12546 C 0.04596 0.1206 0.04544 0.10046 0.05364 0.09328 C 0.06185 0.08611 0.08034 0.09074 0.07968 0.08194 C 0.07903 0.07314 0.0457 0.04722 0.04961 0.04074 L 0.10364 0.04236 " pathEditMode="relative" rAng="0" ptsTypes="AAAAAAAAAAAAAAAAA">
                                      <p:cBhvr>
                                        <p:cTn id="8" dur="3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643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3.7037E-6 C 0.00729 -0.00555 0.03542 -0.0324 0.04362 -0.03402 C 0.0517 -0.03564 0.05521 -0.02963 0.04909 -0.00972 C 0.0431 0.01019 0.02552 0.07408 0.00729 0.08496 C -0.01094 0.09584 -0.05612 0.05116 -0.06002 0.05579 C -0.06406 0.06042 -0.03958 0.11227 -0.01627 0.11274 C 0.0069 0.1132 0.08229 0.07153 0.08008 0.05811 C 0.07774 0.04468 -0.01237 0.04561 -0.03008 0.03149 C -0.04778 0.01736 -0.03424 -0.01527 -0.02643 -0.02662 C -0.01862 -0.03796 0.01185 -0.02777 0.01719 -0.03634 C 0.02253 -0.0449 0.01289 -0.07453 0.00638 -0.0787 C -2.29167E-6 -0.08287 -0.01614 -0.05926 -0.02096 -0.0618 C -0.02591 -0.06435 -0.0207 -0.08935 -0.02278 -0.09444 L -0.03372 -0.09213 " pathEditMode="relative" rAng="0" ptsTypes="AAAAAAAAAAAAAA">
                                      <p:cBhvr>
                                        <p:cTn id="10" dur="3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7" y="90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"/>
                                            </p:cond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00116 C 0.00638 0.01388 0.04427 0.07453 0.03945 0.08912 C 0.03476 0.1037 -0.01719 0.09212 -0.02956 0.0868 C -0.0418 0.08148 -0.0392 0.06111 -0.0349 0.05648 C -0.0306 0.05185 -0.00638 0.06064 -0.00313 0.05902 C 4.375E-6 0.0574 -0.00743 0.05208 -0.01498 0.04675 C -0.0224 0.04143 -0.03998 0.02638 -0.04753 0.02731 C -0.05521 0.02824 -0.06211 0.03981 -0.06133 0.05162 C -0.06042 0.06342 -0.05313 0.09421 -0.04271 0.09814 C -0.0323 0.10208 0.00416 0.07962 0.00091 0.075 C -0.00261 0.07037 -0.05717 0.06226 -0.06394 0.0699 L -0.03946 0.12083 C -0.02383 0.12986 0.03789 0.12013 0.03059 0.1243 C 0.02304 0.12847 -0.06355 0.14837 -0.08295 0.14606 C -0.10248 0.14375 -0.08594 0.12291 -0.08581 0.10972 C -0.08555 0.09652 -0.09688 0.06666 -0.08217 0.0662 L 0.00325 0.10625 " pathEditMode="relative" rAng="0" ptsTypes="AAAAAAAAAAAAAAAAA">
                                      <p:cBhvr>
                                        <p:cTn id="12" dur="3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7361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115 C 0.00729 -0.00671 0.03542 -0.03356 0.04362 -0.03518 C 0.05169 -0.0368 0.05521 -0.03078 0.04909 -0.01088 C 0.0431 0.00903 0.02552 0.07292 0.00729 0.0838 C -0.01094 0.09468 -0.04779 0.08172 -0.06003 0.05463 C -0.07239 0.02755 -0.0526 -0.07014 -0.06654 -0.07916 C -0.08034 -0.08819 -0.14896 -0.01736 -0.14284 0.00093 C -0.13685 0.01922 -0.04948 0.03519 -0.03008 0.03033 C -0.01055 0.02547 -0.03424 -0.01643 -0.02643 -0.02777 C -0.01862 -0.03912 0.01185 -0.02893 0.01719 -0.0375 C 0.02253 -0.04606 0.01289 -0.07569 0.00638 -0.07986 C -8.33333E-7 -0.08402 -0.01055 -0.07129 -0.02096 -0.06296 C -0.03138 -0.05463 -0.03802 -0.03726 -0.05612 -0.03032 C -0.07409 -0.02338 -0.11445 -0.02361 -0.12969 -0.02176 " pathEditMode="relative" rAng="0" ptsTypes="AAAAAAAAAAAAAA">
                                      <p:cBhvr>
                                        <p:cTn id="14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44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"/>
                                            </p:cond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185 C 0.02227 0.0294 0.10156 0.14005 0.09883 0.1669 C 0.09597 0.19375 -0.01002 0.1713 -0.00989 0.1625 C -0.00976 0.15371 0.08268 0.12917 0.09987 0.11459 C 0.11706 0.1 0.10781 0.07894 0.09336 0.07454 C 0.07904 0.07014 0.0349 0.09213 0.01302 0.08843 C -0.00885 0.08472 -0.02617 0.05093 -0.03841 0.05255 C -0.05039 0.05417 -0.06133 0.0757 -0.05989 0.09746 C -0.05846 0.11945 -0.05612 0.20185 -0.03073 0.18357 C -0.00534 0.16528 0.09805 -0.00393 0.09258 -0.01273 C 0.08698 -0.02153 -0.04427 0.09144 -0.06393 0.13125 C -0.08346 0.17107 -0.05039 0.20857 -0.02552 0.22547 C -0.00065 0.24236 0.06029 0.24097 0.08451 0.23195 C 0.10886 0.22292 0.10794 0.18565 0.12084 0.17246 C 0.13373 0.15926 0.16302 0.16783 0.16185 0.15139 C 0.16081 0.13519 0.11094 0.11227 0.11459 0.07523 L 0.18347 -0.07083 " pathEditMode="relative" rAng="0" ptsTypes="AAAAAAAAAAAAAAAAA">
                                      <p:cBhvr>
                                        <p:cTn id="16" dur="3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1" y="81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5 0.00208 C 0.01627 0.01111 0.04648 0.04444 0.07552 0.05648 C 0.10455 0.06852 0.17357 0.04884 0.17812 0.07477 C 0.18268 0.10069 0.12955 0.19583 0.10221 0.21157 C 0.075 0.22731 0.02018 0.16227 0.01497 0.16898 C 0.00989 0.17569 0.04153 0.25139 0.07174 0.25208 C 0.10195 0.25278 0.19961 0.1919 0.19674 0.17222 C 0.19375 0.15278 0.07695 0.15417 0.05403 0.13356 C 0.03086 0.11296 0.04062 0.09815 0.05872 0.04884 C 0.07669 -0.00046 0.15612 -0.12917 0.16263 -0.16273 C 0.16927 -0.1963 0.1095 -0.11898 0.0983 -0.15301 C 0.08698 -0.18704 0.08867 -0.35625 0.09466 -0.36759 C 0.10052 -0.37894 0.14127 -0.24769 0.13372 -0.22107 C 0.12604 -0.19444 0.06601 -0.21042 0.0483 -0.20764 " pathEditMode="relative" rAng="0" ptsTypes="AAAAAAAAAAAAAA">
                                      <p:cBhvr>
                                        <p:cTn id="18" dur="3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9" y="-60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0255 C 0.01666 0.02569 0.10039 0.13935 0.09883 0.1669 C 0.09726 0.19444 0.0095 0.17245 -0.0099 0.1625 C -0.0293 0.15278 -0.02513 0.11505 -0.01836 0.10648 C -0.01159 0.09792 0.02643 0.11412 0.03164 0.11111 C 0.03685 0.10833 0.02487 0.09838 0.01302 0.08843 C 0.00117 0.0787 -0.02617 0.05093 -0.03841 0.05255 C -0.05039 0.05417 -0.06133 0.07569 -0.0599 0.09745 C -0.05847 0.11944 -0.04701 0.17639 -0.03073 0.18357 C -0.0142 0.19097 0.04336 0.14931 0.03789 0.14074 C 0.03242 0.13218 -0.05326 0.11713 -0.06394 0.13125 L -0.02552 0.22546 C -0.00091 0.24236 0.06028 0.24097 0.0845 0.23194 C 0.10885 0.22292 0.10794 0.18565 0.12083 0.17245 C 0.13372 0.15926 0.16302 0.16782 0.16185 0.15139 C 0.1608 0.13519 0.13177 0.07014 0.11458 0.07523 L 0.0582 0.18357 " pathEditMode="relative" rAng="0" ptsTypes="AAAAAAAAAAAAAAAAA">
                                      <p:cBhvr>
                                        <p:cTn id="20" dur="3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1203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"/>
                                            </p:cond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71 C 0.02865 0.00949 0.12696 0.01667 0.14935 0.03797 C 0.17175 0.05926 0.14701 0.10324 0.1392 0.13218 C 0.13138 0.16111 0.12292 0.20556 0.10222 0.21158 C 0.08164 0.2176 0.02018 0.16227 0.01498 0.16898 C 0.0099 0.1757 0.04154 0.25139 0.07175 0.25209 C 0.10196 0.25278 0.19961 0.1919 0.19675 0.17222 C 0.19375 0.15278 0.07696 0.15417 0.05404 0.13357 C 0.03086 0.11297 0.04857 0.06528 0.05873 0.04885 C 0.06875 0.03218 0.10821 0.04722 0.11511 0.03472 C 0.12227 0.02222 0.10951 -0.02106 0.10117 -0.02708 C 0.09284 -0.0331 0.07917 -0.01458 0.06563 -0.00254 C 0.05209 0.00972 0.04362 0.03496 0.02018 0.04514 C -0.00325 0.05533 -0.05534 0.05486 -0.07513 0.05764 " pathEditMode="relative" rAng="0" ptsTypes="AAAAAAAAAAAAAA">
                                      <p:cBhvr>
                                        <p:cTn id="22" dur="3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12" y="1081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44444E-6 C -0.02773 0.00648 -0.13659 0.00856 -0.16628 0.03888 C -0.19596 0.06921 -0.20404 0.16851 -0.17813 0.18194 C -0.15221 0.19537 -0.03034 0.13796 -0.01081 0.11898 C 0.00885 0.1 -0.04076 0.06481 -0.06081 0.06805 C -0.08073 0.07129 -0.11927 0.10972 -0.13086 0.13819 C -0.14258 0.16666 -0.14648 0.21088 -0.13086 0.23888 C -0.11523 0.26689 -0.05664 0.29259 -0.03711 0.30671 " pathEditMode="relative" rAng="0" ptsTypes="AAAAAAAA">
                                      <p:cBhvr>
                                        <p:cTn id="37" dur="3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532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6"/>
                                            </p:cond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59259E-6 C 0.02409 0.02963 0.04844 0.05949 0.07448 0.06551 C 0.10052 0.07153 0.13633 0.06459 0.15638 0.03635 C 0.17656 0.0081 0.20534 -0.07639 0.19544 -0.10416 C 0.18555 -0.13194 0.12761 -0.12801 0.09727 -0.13078 C 0.0668 -0.13356 0.03333 -0.13495 0.01263 -0.12106 C -0.00794 -0.10717 -0.0306 -0.08518 -0.02721 -0.04722 C -0.02396 -0.00926 0.02227 0.06991 0.03281 0.10672 C 0.04336 0.14352 0.05247 0.15903 0.03633 0.17338 C 0.02018 0.18773 -0.0431 0.19977 -0.06458 0.19283 C -0.08607 0.18588 -0.09375 0.14746 -0.09271 0.13218 C -0.09167 0.1169 -0.075 0.1088 -0.0582 0.1007 " pathEditMode="relative" rAng="0" ptsTypes="AAAAAAAAAAAA">
                                      <p:cBhvr>
                                        <p:cTn id="39" dur="3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310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C 0.04648 -0.02708 0.09309 -0.05393 0.13997 -0.04861 C 0.18684 -0.04328 0.26289 0.01019 0.28177 0.03264 C 0.30065 0.0551 0.26445 0.07037 0.25364 0.08588 C 0.24283 0.10139 0.21106 0.11459 0.21679 0.12639 C 0.22252 0.1382 0.26549 0.15811 0.28763 0.15672 C 0.30989 0.15533 0.34114 0.13681 0.35052 0.11806 C 0.35989 0.09931 0.37031 0.06204 0.34362 0.04468 C 0.31679 0.02732 0.25533 0.01806 0.18997 0.01436 " pathEditMode="relative" rAng="0" ptsTypes="AAAAAAAAA">
                                      <p:cBhvr>
                                        <p:cTn id="41" dur="3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537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C -0.02917 0.0044 -0.05833 0.00903 -0.07188 -0.00115 C -0.08542 -0.01134 -0.09102 -0.03171 -0.08177 -0.06065 C -0.07253 -0.08958 -0.03346 -0.1669 -0.01628 -0.17453 C 0.00091 -0.18217 0.02956 -0.1294 0.02187 -0.10671 C 0.01419 -0.08402 -0.02227 -0.05995 -0.06185 -0.03889 C -0.10143 -0.01782 -0.17604 0.02824 -0.21576 0.01945 C -0.2556 0.01065 -0.28906 -0.06342 -0.3 -0.09097 C -0.31094 -0.11852 -0.29844 -0.12824 -0.28177 -0.1456 " pathEditMode="relative" rAng="0" ptsTypes="AAAAAAAAA">
                                      <p:cBhvr>
                                        <p:cTn id="43" dur="3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3" y="-7755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2"/>
                                            </p:cond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C 0.03346 0.00185 0.06706 0.00393 0.06628 0.03032 C 0.06563 0.05671 0.03503 0.14329 -0.00364 0.1588 C -0.04232 0.1743 -0.12513 0.10555 -0.16654 0.12361 C -0.20781 0.14167 -0.27383 0.22917 -0.25195 0.26782 C -0.23008 0.30648 -0.08476 0.36528 -0.03555 0.35509 C 0.01354 0.34491 0.04688 0.23079 0.04271 0.20718 C 0.03854 0.18356 -0.04544 0.20486 -0.06094 0.21319 C -0.07643 0.22153 -0.06315 0.23912 -0.05 0.25694 " pathEditMode="relative" rAng="0" ptsTypes="AAAAAAAAA">
                                      <p:cBhvr>
                                        <p:cTn id="50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05" y="1780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9806E-17 1.48148E-6 C 0.12474 0.02014 0.24987 0.04028 0.33372 -0.01204 C 0.41758 -0.06435 0.51289 -0.24746 0.50195 -0.31458 C 0.49102 -0.38125 0.31849 -0.40162 0.26836 -0.41273 C 0.21823 -0.42384 0.21706 -0.39699 0.20117 -0.38148 C 0.18542 -0.36621 0.16693 -0.33611 0.17357 -0.32083 C 0.18034 -0.30556 0.18568 -0.2669 0.20065 -0.26412 " pathEditMode="relative" rAng="0" ptsTypes="AAAAAAA">
                                      <p:cBhvr>
                                        <p:cTn id="5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43" y="-1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size changes produced by flocculation are dramatic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sequential collisions are required to make a 1 mm particle starting from 1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m particles?</a:t>
            </a:r>
          </a:p>
          <a:p>
            <a:r>
              <a:rPr lang="en-US" dirty="0"/>
              <a:t>How much larger in volume is the 1 mm diameter particle?</a:t>
            </a:r>
          </a:p>
          <a:p>
            <a:r>
              <a:rPr lang="en-US" dirty="0"/>
              <a:t>____________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183" y="3249979"/>
            <a:ext cx="99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1,000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5233" y="3235379"/>
            <a:ext cx="1651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,000,000 !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It requires many sequential doubling collisions to make a big floc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collision 1+1=2</a:t>
            </a:r>
          </a:p>
          <a:p>
            <a:r>
              <a:rPr lang="en-US" dirty="0"/>
              <a:t>2 collisions 2+2=4</a:t>
            </a:r>
          </a:p>
          <a:p>
            <a:r>
              <a:rPr lang="en-US" dirty="0"/>
              <a:t>3 collisions 4+4=8</a:t>
            </a:r>
          </a:p>
          <a:p>
            <a:r>
              <a:rPr lang="en-US" dirty="0"/>
              <a:t>4 collisions 8+8=16</a:t>
            </a:r>
          </a:p>
          <a:p>
            <a:r>
              <a:rPr lang="en-US" dirty="0"/>
              <a:t>Number of original particles in the floc = 2</a:t>
            </a:r>
            <a:r>
              <a:rPr lang="en-US" baseline="60000" dirty="0"/>
              <a:t>n</a:t>
            </a:r>
            <a:endParaRPr lang="en-US" dirty="0"/>
          </a:p>
          <a:p>
            <a:r>
              <a:rPr lang="en-US" dirty="0"/>
              <a:t>What is n to obtain 1,000,000,000 = 2</a:t>
            </a:r>
            <a:r>
              <a:rPr lang="en-US" baseline="60000" dirty="0"/>
              <a:t>n</a:t>
            </a:r>
            <a:r>
              <a:rPr lang="en-US" dirty="0"/>
              <a:t>?</a:t>
            </a:r>
            <a:endParaRPr lang="en-US" baseline="30000" dirty="0"/>
          </a:p>
          <a:p>
            <a:r>
              <a:rPr lang="en-US" dirty="0"/>
              <a:t>n=30</a:t>
            </a:r>
          </a:p>
        </p:txBody>
      </p:sp>
      <p:pic>
        <p:nvPicPr>
          <p:cNvPr id="4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297739" y="1703406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5" name="Group 4"/>
          <p:cNvGrpSpPr/>
          <p:nvPr/>
        </p:nvGrpSpPr>
        <p:grpSpPr>
          <a:xfrm>
            <a:off x="4475873" y="2262353"/>
            <a:ext cx="300259" cy="237183"/>
            <a:chOff x="2962956" y="2115885"/>
            <a:chExt cx="300259" cy="237183"/>
          </a:xfrm>
        </p:grpSpPr>
        <p:pic>
          <p:nvPicPr>
            <p:cNvPr id="6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8" name="Group 7"/>
          <p:cNvGrpSpPr/>
          <p:nvPr/>
        </p:nvGrpSpPr>
        <p:grpSpPr>
          <a:xfrm>
            <a:off x="4437125" y="2755624"/>
            <a:ext cx="499826" cy="320263"/>
            <a:chOff x="4503627" y="2218458"/>
            <a:chExt cx="499826" cy="320263"/>
          </a:xfrm>
        </p:grpSpPr>
        <p:grpSp>
          <p:nvGrpSpPr>
            <p:cNvPr id="9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1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1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10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1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1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pic>
        <p:nvPicPr>
          <p:cNvPr id="15" name="Picture 24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rot="16200000">
            <a:off x="4879631" y="1711719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grpSp>
        <p:nvGrpSpPr>
          <p:cNvPr id="16" name="Group 15"/>
          <p:cNvGrpSpPr/>
          <p:nvPr/>
        </p:nvGrpSpPr>
        <p:grpSpPr>
          <a:xfrm>
            <a:off x="4933073" y="2254040"/>
            <a:ext cx="300259" cy="237183"/>
            <a:chOff x="2962956" y="2115885"/>
            <a:chExt cx="300259" cy="237183"/>
          </a:xfrm>
        </p:grpSpPr>
        <p:pic>
          <p:nvPicPr>
            <p:cNvPr id="17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5400000" flipV="1">
              <a:off x="3076683" y="2116679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</p:spPr>
        </p:pic>
        <p:pic>
          <p:nvPicPr>
            <p:cNvPr id="18" name="Picture 24"/>
            <p:cNvPicPr>
              <a:picLocks noChangeAspect="1" noChangeArrowheads="1"/>
            </p:cNvPicPr>
            <p:nvPr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 rot="16200000">
              <a:off x="2962162" y="2166537"/>
              <a:ext cx="187325" cy="185738"/>
            </a:xfrm>
            <a:prstGeom prst="rect">
              <a:avLst/>
            </a:prstGeom>
            <a:noFill/>
            <a:ln w="12700">
              <a:noFill/>
              <a:miter lim="800000"/>
              <a:headEnd type="none" w="lg" len="med"/>
              <a:tailEnd type="none" w="lg" len="med"/>
            </a:ln>
            <a:effectLst/>
          </p:spPr>
        </p:pic>
      </p:grpSp>
      <p:grpSp>
        <p:nvGrpSpPr>
          <p:cNvPr id="19" name="Group 18"/>
          <p:cNvGrpSpPr/>
          <p:nvPr/>
        </p:nvGrpSpPr>
        <p:grpSpPr>
          <a:xfrm>
            <a:off x="5102143" y="2755624"/>
            <a:ext cx="499826" cy="320263"/>
            <a:chOff x="4503627" y="2218458"/>
            <a:chExt cx="499826" cy="320263"/>
          </a:xfrm>
        </p:grpSpPr>
        <p:grpSp>
          <p:nvGrpSpPr>
            <p:cNvPr id="2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2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2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2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2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2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4503627" y="3379078"/>
            <a:ext cx="499826" cy="320263"/>
            <a:chOff x="4503627" y="2218458"/>
            <a:chExt cx="499826" cy="320263"/>
          </a:xfrm>
        </p:grpSpPr>
        <p:grpSp>
          <p:nvGrpSpPr>
            <p:cNvPr id="30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3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3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1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3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4661569" y="3437267"/>
            <a:ext cx="499826" cy="320263"/>
            <a:chOff x="4503627" y="2218458"/>
            <a:chExt cx="499826" cy="320263"/>
          </a:xfrm>
        </p:grpSpPr>
        <p:grpSp>
          <p:nvGrpSpPr>
            <p:cNvPr id="37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1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2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38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3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0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43" name="Group 42"/>
          <p:cNvGrpSpPr/>
          <p:nvPr/>
        </p:nvGrpSpPr>
        <p:grpSpPr>
          <a:xfrm rot="19742345">
            <a:off x="5567657" y="3379078"/>
            <a:ext cx="499826" cy="320263"/>
            <a:chOff x="4503627" y="2218458"/>
            <a:chExt cx="499826" cy="320263"/>
          </a:xfrm>
        </p:grpSpPr>
        <p:grpSp>
          <p:nvGrpSpPr>
            <p:cNvPr id="44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48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49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45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4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47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grpSp>
        <p:nvGrpSpPr>
          <p:cNvPr id="50" name="Group 49"/>
          <p:cNvGrpSpPr/>
          <p:nvPr/>
        </p:nvGrpSpPr>
        <p:grpSpPr>
          <a:xfrm rot="17239213">
            <a:off x="5758851" y="3437267"/>
            <a:ext cx="499826" cy="320263"/>
            <a:chOff x="4503627" y="2218458"/>
            <a:chExt cx="499826" cy="320263"/>
          </a:xfrm>
        </p:grpSpPr>
        <p:grpSp>
          <p:nvGrpSpPr>
            <p:cNvPr id="51" name="Group 176"/>
            <p:cNvGrpSpPr/>
            <p:nvPr/>
          </p:nvGrpSpPr>
          <p:grpSpPr>
            <a:xfrm>
              <a:off x="4503627" y="2301538"/>
              <a:ext cx="300259" cy="237183"/>
              <a:chOff x="2962956" y="2115885"/>
              <a:chExt cx="300259" cy="237183"/>
            </a:xfrm>
          </p:grpSpPr>
          <p:pic>
            <p:nvPicPr>
              <p:cNvPr id="55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3076683" y="211667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  <p:pic>
            <p:nvPicPr>
              <p:cNvPr id="56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2962162" y="2166537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</p:grpSp>
        <p:grpSp>
          <p:nvGrpSpPr>
            <p:cNvPr id="52" name="Group 179"/>
            <p:cNvGrpSpPr/>
            <p:nvPr/>
          </p:nvGrpSpPr>
          <p:grpSpPr>
            <a:xfrm>
              <a:off x="4719823" y="2218458"/>
              <a:ext cx="283630" cy="253824"/>
              <a:chOff x="6986427" y="2972145"/>
              <a:chExt cx="283630" cy="253824"/>
            </a:xfrm>
          </p:grpSpPr>
          <p:pic>
            <p:nvPicPr>
              <p:cNvPr id="53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16200000">
                <a:off x="6985633" y="3039438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</p:spPr>
          </p:pic>
          <p:pic>
            <p:nvPicPr>
              <p:cNvPr id="54" name="Picture 24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 rot="5400000" flipV="1">
                <a:off x="7083525" y="2972939"/>
                <a:ext cx="187325" cy="18573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lg" len="med"/>
                <a:tailEnd type="none" w="lg" len="med"/>
              </a:ln>
              <a:effectLst/>
              <a:scene3d>
                <a:camera prst="orthographicFront">
                  <a:rot lat="0" lon="0" rev="19799999"/>
                </a:camera>
                <a:lightRig rig="threePt" dir="t"/>
              </a:scene3d>
            </p:spPr>
          </p:pic>
        </p:grpSp>
      </p:grpSp>
      <p:sp>
        <p:nvSpPr>
          <p:cNvPr id="57" name="TextBox 56"/>
          <p:cNvSpPr txBox="1"/>
          <p:nvPr/>
        </p:nvSpPr>
        <p:spPr>
          <a:xfrm>
            <a:off x="950025" y="6127667"/>
            <a:ext cx="5264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This assumes volume is conserved!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8E461CA-C79F-4B7F-915C-F29868DE15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210" y="5480471"/>
            <a:ext cx="3274666" cy="25142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491CDCF-639A-4D99-8568-89ED7ABF4EF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38" y="6033591"/>
            <a:ext cx="2639238" cy="59580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Fractals capture the idea that volume isn’t conserved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11" y="1606799"/>
            <a:ext cx="8695707" cy="4114800"/>
          </a:xfrm>
        </p:spPr>
        <p:txBody>
          <a:bodyPr/>
          <a:lstStyle/>
          <a:p>
            <a:r>
              <a:rPr lang="en-US" sz="2800" dirty="0"/>
              <a:t>What happens to the density of a floc as it grows larger? </a:t>
            </a:r>
          </a:p>
        </p:txBody>
      </p:sp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8672019">
            <a:off x="1687347" y="4014603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primary particle</a:t>
            </a:r>
          </a:p>
        </p:txBody>
      </p:sp>
      <p:sp>
        <p:nvSpPr>
          <p:cNvPr id="9" name="TextBox 8"/>
          <p:cNvSpPr txBox="1"/>
          <p:nvPr/>
        </p:nvSpPr>
        <p:spPr>
          <a:xfrm rot="18672019">
            <a:off x="1203395" y="4416492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diameter of floc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92102" y="5607874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particles in the floc</a:t>
            </a:r>
          </a:p>
        </p:txBody>
      </p:sp>
      <p:cxnSp>
        <p:nvCxnSpPr>
          <p:cNvPr id="20" name="Straight Arrow Connector 19"/>
          <p:cNvCxnSpPr>
            <a:cxnSpLocks/>
          </p:cNvCxnSpPr>
          <p:nvPr/>
        </p:nvCxnSpPr>
        <p:spPr bwMode="auto">
          <a:xfrm rot="10800000">
            <a:off x="2504414" y="5555586"/>
            <a:ext cx="670756" cy="236956"/>
          </a:xfrm>
          <a:prstGeom prst="curved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lg" len="lg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 rot="18723311">
            <a:off x="3339328" y="4565465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Fractal dimension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858" y="5977206"/>
            <a:ext cx="8539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volume were conserved, what would </a:t>
            </a:r>
            <a:r>
              <a:rPr lang="en-US" dirty="0" err="1"/>
              <a:t>D</a:t>
            </a:r>
            <a:r>
              <a:rPr lang="en-US" baseline="-25000" dirty="0" err="1"/>
              <a:t>Fractal</a:t>
            </a:r>
            <a:r>
              <a:rPr lang="en-US" dirty="0"/>
              <a:t> be? ____</a:t>
            </a:r>
          </a:p>
          <a:p>
            <a:r>
              <a:rPr lang="en-US" dirty="0"/>
              <a:t>Is floc mass conserved? _____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36090" y="593875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4949397" y="3541902"/>
            <a:ext cx="657768" cy="378452"/>
            <a:chOff x="4777947" y="3207622"/>
            <a:chExt cx="657768" cy="378452"/>
          </a:xfrm>
        </p:grpSpPr>
        <p:grpSp>
          <p:nvGrpSpPr>
            <p:cNvPr id="14" name="Group 13"/>
            <p:cNvGrpSpPr/>
            <p:nvPr/>
          </p:nvGrpSpPr>
          <p:grpSpPr>
            <a:xfrm>
              <a:off x="477794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15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19" name="Picture 24 1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21" name="Picture 24 2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16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17" name="Picture 24 3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18" name="Picture 24 4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26" name="Group 25"/>
            <p:cNvGrpSpPr/>
            <p:nvPr/>
          </p:nvGrpSpPr>
          <p:grpSpPr>
            <a:xfrm>
              <a:off x="4935889" y="3265811"/>
              <a:ext cx="499826" cy="320263"/>
              <a:chOff x="4503627" y="2218458"/>
              <a:chExt cx="499826" cy="320263"/>
            </a:xfrm>
          </p:grpSpPr>
          <p:grpSp>
            <p:nvGrpSpPr>
              <p:cNvPr id="27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1" name="Picture 24 5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2" name="Picture 24 6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28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29" name="Picture 24 7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0" name="Picture 24 8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48" name="Group 47"/>
          <p:cNvGrpSpPr/>
          <p:nvPr/>
        </p:nvGrpSpPr>
        <p:grpSpPr>
          <a:xfrm>
            <a:off x="4957711" y="3817881"/>
            <a:ext cx="601238" cy="499826"/>
            <a:chOff x="5841977" y="3176030"/>
            <a:chExt cx="601238" cy="499826"/>
          </a:xfrm>
        </p:grpSpPr>
        <p:grpSp>
          <p:nvGrpSpPr>
            <p:cNvPr id="33" name="Group 32"/>
            <p:cNvGrpSpPr/>
            <p:nvPr/>
          </p:nvGrpSpPr>
          <p:grpSpPr>
            <a:xfrm rot="19742345">
              <a:off x="5841977" y="3207622"/>
              <a:ext cx="499826" cy="320263"/>
              <a:chOff x="4503627" y="2218458"/>
              <a:chExt cx="499826" cy="320263"/>
            </a:xfrm>
          </p:grpSpPr>
          <p:grpSp>
            <p:nvGrpSpPr>
              <p:cNvPr id="34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38" name="Picture 24 9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39" name="Picture 24 10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35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36" name="Picture 24 11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37" name="Picture 24 12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  <p:grpSp>
          <p:nvGrpSpPr>
            <p:cNvPr id="40" name="Group 39"/>
            <p:cNvGrpSpPr/>
            <p:nvPr/>
          </p:nvGrpSpPr>
          <p:grpSpPr>
            <a:xfrm rot="17239213">
              <a:off x="6033171" y="3265811"/>
              <a:ext cx="499826" cy="320263"/>
              <a:chOff x="4503627" y="2218458"/>
              <a:chExt cx="499826" cy="320263"/>
            </a:xfrm>
          </p:grpSpPr>
          <p:grpSp>
            <p:nvGrpSpPr>
              <p:cNvPr id="41" name="Group 176"/>
              <p:cNvGrpSpPr/>
              <p:nvPr/>
            </p:nvGrpSpPr>
            <p:grpSpPr>
              <a:xfrm>
                <a:off x="4503627" y="2301538"/>
                <a:ext cx="300259" cy="237183"/>
                <a:chOff x="2962956" y="2115885"/>
                <a:chExt cx="300259" cy="237183"/>
              </a:xfrm>
            </p:grpSpPr>
            <p:pic>
              <p:nvPicPr>
                <p:cNvPr id="45" name="Picture 24 13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3076683" y="211667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  <p:pic>
              <p:nvPicPr>
                <p:cNvPr id="46" name="Picture 24 14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16200000">
                  <a:off x="2962162" y="2166537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</p:grpSp>
          <p:grpSp>
            <p:nvGrpSpPr>
              <p:cNvPr id="42" name="Group 179"/>
              <p:cNvGrpSpPr/>
              <p:nvPr/>
            </p:nvGrpSpPr>
            <p:grpSpPr>
              <a:xfrm>
                <a:off x="4719823" y="2218458"/>
                <a:ext cx="283630" cy="253824"/>
                <a:chOff x="6986427" y="2972145"/>
                <a:chExt cx="283630" cy="253824"/>
              </a:xfrm>
            </p:grpSpPr>
            <p:pic>
              <p:nvPicPr>
                <p:cNvPr id="43" name="Picture 24 15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16200000">
                  <a:off x="6985633" y="3039438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</p:spPr>
            </p:pic>
            <p:pic>
              <p:nvPicPr>
                <p:cNvPr id="44" name="Picture 24 16"/>
                <p:cNvPicPr>
                  <a:picLocks noChangeAspect="1" noChangeArrowheads="1"/>
                </p:cNvPicPr>
                <p:nvPr/>
              </p:nvPicPr>
              <p:blipFill>
                <a:blip r:embed="rId4" cstate="screen"/>
                <a:srcRect/>
                <a:stretch>
                  <a:fillRect/>
                </a:stretch>
              </p:blipFill>
              <p:spPr bwMode="auto">
                <a:xfrm rot="5400000" flipV="1">
                  <a:off x="7083525" y="2972939"/>
                  <a:ext cx="187325" cy="1857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lg" len="med"/>
                  <a:tailEnd type="none" w="lg" len="med"/>
                </a:ln>
                <a:effectLst/>
                <a:scene3d>
                  <a:camera prst="orthographicFront">
                    <a:rot lat="0" lon="0" rev="19799999"/>
                  </a:camera>
                  <a:lightRig rig="threePt" dir="t"/>
                </a:scene3d>
              </p:spPr>
            </p:pic>
          </p:grpSp>
        </p:grpSp>
      </p:grpSp>
      <p:grpSp>
        <p:nvGrpSpPr>
          <p:cNvPr id="79" name="Group 78"/>
          <p:cNvGrpSpPr/>
          <p:nvPr/>
        </p:nvGrpSpPr>
        <p:grpSpPr>
          <a:xfrm>
            <a:off x="5426824" y="3561298"/>
            <a:ext cx="1055948" cy="610380"/>
            <a:chOff x="6261214" y="3135578"/>
            <a:chExt cx="1055948" cy="610380"/>
          </a:xfrm>
        </p:grpSpPr>
        <p:grpSp>
          <p:nvGrpSpPr>
            <p:cNvPr id="49" name="Group 48"/>
            <p:cNvGrpSpPr/>
            <p:nvPr/>
          </p:nvGrpSpPr>
          <p:grpSpPr>
            <a:xfrm>
              <a:off x="6659394" y="3135578"/>
              <a:ext cx="657768" cy="378452"/>
              <a:chOff x="4777947" y="3207622"/>
              <a:chExt cx="657768" cy="37845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62" name="Picture 24 17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63" name="Picture 24 18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0" name="Picture 24 19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61" name="Picture 24 20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51" name="Group 50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52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56" name="Picture 24 21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57" name="Picture 24 22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53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54" name="Picture 24 23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55" name="Picture 24 24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64" name="Group 63"/>
            <p:cNvGrpSpPr/>
            <p:nvPr/>
          </p:nvGrpSpPr>
          <p:grpSpPr>
            <a:xfrm rot="18877668">
              <a:off x="6210508" y="3195426"/>
              <a:ext cx="601238" cy="499826"/>
              <a:chOff x="5841977" y="3176030"/>
              <a:chExt cx="601238" cy="499826"/>
            </a:xfrm>
          </p:grpSpPr>
          <p:grpSp>
            <p:nvGrpSpPr>
              <p:cNvPr id="65" name="Group 64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7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7" name="Picture 24 25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8" name="Picture 24 26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7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75" name="Picture 24 27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6" name="Picture 24 28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66" name="Group 65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67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71" name="Picture 24 29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72" name="Picture 24 30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68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69" name="Picture 24 31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70" name="Picture 24 32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141" name="Group 140"/>
          <p:cNvGrpSpPr/>
          <p:nvPr/>
        </p:nvGrpSpPr>
        <p:grpSpPr>
          <a:xfrm>
            <a:off x="5401055" y="3866156"/>
            <a:ext cx="1106234" cy="969712"/>
            <a:chOff x="6792398" y="2509410"/>
            <a:chExt cx="1106234" cy="969712"/>
          </a:xfrm>
        </p:grpSpPr>
        <p:grpSp>
          <p:nvGrpSpPr>
            <p:cNvPr id="80" name="Group 79"/>
            <p:cNvGrpSpPr/>
            <p:nvPr/>
          </p:nvGrpSpPr>
          <p:grpSpPr>
            <a:xfrm>
              <a:off x="6792398" y="2703317"/>
              <a:ext cx="657768" cy="378452"/>
              <a:chOff x="4777947" y="3207622"/>
              <a:chExt cx="657768" cy="378452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93" name="Picture 24 33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94" name="Picture 24 34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91" name="Picture 24 35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92" name="Picture 24 36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82" name="Group 81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87" name="Picture 24 37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88" name="Picture 24 38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85" name="Picture 24 39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86" name="Picture 24 40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95" name="Group 94"/>
            <p:cNvGrpSpPr/>
            <p:nvPr/>
          </p:nvGrpSpPr>
          <p:grpSpPr>
            <a:xfrm rot="19661454">
              <a:off x="6800712" y="2979296"/>
              <a:ext cx="601238" cy="499826"/>
              <a:chOff x="5841977" y="3176030"/>
              <a:chExt cx="601238" cy="499826"/>
            </a:xfrm>
          </p:grpSpPr>
          <p:grpSp>
            <p:nvGrpSpPr>
              <p:cNvPr id="96" name="Group 95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0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8" name="Picture 24 41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9" name="Picture 24 42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0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6" name="Picture 24 43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7" name="Picture 24 44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97" name="Group 96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9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02" name="Picture 24 45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03" name="Picture 24 46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9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00" name="Picture 24 47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01" name="Picture 24 48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1" name="Group 110"/>
            <p:cNvGrpSpPr/>
            <p:nvPr/>
          </p:nvGrpSpPr>
          <p:grpSpPr>
            <a:xfrm rot="2171672">
              <a:off x="7240864" y="2945788"/>
              <a:ext cx="657768" cy="378452"/>
              <a:chOff x="4777947" y="3207622"/>
              <a:chExt cx="657768" cy="378452"/>
            </a:xfrm>
          </p:grpSpPr>
          <p:grpSp>
            <p:nvGrpSpPr>
              <p:cNvPr id="127" name="Group 126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3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9" name="Picture 24 49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40" name="Picture 24 50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7" name="Picture 24 51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8" name="Picture 24 52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28" name="Group 127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33" name="Picture 24 53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34" name="Picture 24 54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3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31" name="Picture 24 55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32" name="Picture 24 56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12" name="Group 111"/>
            <p:cNvGrpSpPr/>
            <p:nvPr/>
          </p:nvGrpSpPr>
          <p:grpSpPr>
            <a:xfrm rot="21049340">
              <a:off x="7270080" y="2509410"/>
              <a:ext cx="601238" cy="499826"/>
              <a:chOff x="5841977" y="3176030"/>
              <a:chExt cx="601238" cy="499826"/>
            </a:xfrm>
          </p:grpSpPr>
          <p:grpSp>
            <p:nvGrpSpPr>
              <p:cNvPr id="113" name="Group 112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2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25" name="Picture 24 57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6" name="Picture 24 58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2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23" name="Picture 24 59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24" name="Picture 24 60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14" name="Group 113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1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19" name="Picture 24 61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20" name="Picture 24 62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1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17" name="Picture 24 63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18" name="Picture 24 64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</p:grpSp>
      <p:grpSp>
        <p:nvGrpSpPr>
          <p:cNvPr id="264" name="Group 263"/>
          <p:cNvGrpSpPr/>
          <p:nvPr/>
        </p:nvGrpSpPr>
        <p:grpSpPr>
          <a:xfrm>
            <a:off x="5908131" y="2912906"/>
            <a:ext cx="1557892" cy="1293966"/>
            <a:chOff x="6991903" y="2695004"/>
            <a:chExt cx="1557892" cy="129396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991903" y="2695004"/>
              <a:ext cx="657768" cy="378452"/>
              <a:chOff x="4777947" y="3207622"/>
              <a:chExt cx="657768" cy="37845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51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55" name="Picture 24 65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6" name="Picture 24 66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52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53" name="Picture 24 67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54" name="Picture 24 68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44" name="Group 143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45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49" name="Picture 24 69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50" name="Picture 24 70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46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47" name="Picture 24 71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48" name="Picture 24 72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57" name="Group 156"/>
            <p:cNvGrpSpPr/>
            <p:nvPr/>
          </p:nvGrpSpPr>
          <p:grpSpPr>
            <a:xfrm>
              <a:off x="7000217" y="2970983"/>
              <a:ext cx="601238" cy="499826"/>
              <a:chOff x="5841977" y="3176030"/>
              <a:chExt cx="601238" cy="499826"/>
            </a:xfrm>
          </p:grpSpPr>
          <p:grpSp>
            <p:nvGrpSpPr>
              <p:cNvPr id="158" name="Group 157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6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70" name="Picture 24 73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71" name="Picture 24 74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7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8" name="Picture 24 75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9" name="Picture 24 76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159" name="Group 158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160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164" name="Picture 24 77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165" name="Picture 24 78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161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162" name="Picture 24 79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163" name="Picture 24 80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72" name="Group 171"/>
            <p:cNvGrpSpPr/>
            <p:nvPr/>
          </p:nvGrpSpPr>
          <p:grpSpPr>
            <a:xfrm>
              <a:off x="7469330" y="2714400"/>
              <a:ext cx="1055948" cy="610380"/>
              <a:chOff x="6261214" y="3135578"/>
              <a:chExt cx="1055948" cy="610380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1" name="Picture 24 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2" name="Picture 24 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9" name="Picture 24 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0" name="Picture 24 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90" name="Group 189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5" name="Picture 24 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6" name="Picture 24 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3" name="Picture 24 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4" name="Picture 24 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4" name="Group 173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5" name="Group 174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7" name="Picture 24 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8" name="Picture 24 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5" name="Picture 24 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6" name="Picture 24 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6" name="Group 175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1" name="Picture 24 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2" name="Picture 24 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9" name="Picture 24 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0" name="Picture 24 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203" name="Group 202"/>
            <p:cNvGrpSpPr/>
            <p:nvPr/>
          </p:nvGrpSpPr>
          <p:grpSpPr>
            <a:xfrm>
              <a:off x="7443561" y="3019258"/>
              <a:ext cx="1106234" cy="969712"/>
              <a:chOff x="6792398" y="2509410"/>
              <a:chExt cx="1106234" cy="969712"/>
            </a:xfrm>
          </p:grpSpPr>
          <p:grpSp>
            <p:nvGrpSpPr>
              <p:cNvPr id="204" name="Group 203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50" name="Group 249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62" name="Picture 24 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63" name="Picture 24 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60" name="Picture 24 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61" name="Picture 24 1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51" name="Group 250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52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56" name="Picture 24 1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57" name="Picture 24 1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53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54" name="Picture 24 1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55" name="Picture 24 1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5" name="Group 204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36" name="Group 235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4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8" name="Picture 24 1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9" name="Picture 24 1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4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6" name="Picture 24 1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7" name="Picture 24 1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37" name="Group 236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42" name="Picture 24 10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43" name="Picture 24 11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40" name="Picture 24 11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41" name="Picture 24 11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6" name="Group 205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22" name="Group 22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3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34" name="Picture 24 1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35" name="Picture 24 1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3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32" name="Picture 24 11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33" name="Picture 24 11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8" name="Picture 24 11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9" name="Picture 24 1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6" name="Picture 24 1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7" name="Picture 24 12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07" name="Group 206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8" name="Group 20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2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2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2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2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9" name="Group 20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4" name="Picture 24 12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5" name="Picture 24 12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2" name="Picture 24 12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3" name="Picture 24 12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</p:grpSp>
      <p:grpSp>
        <p:nvGrpSpPr>
          <p:cNvPr id="510" name="Group 509"/>
          <p:cNvGrpSpPr/>
          <p:nvPr/>
        </p:nvGrpSpPr>
        <p:grpSpPr>
          <a:xfrm rot="8694084">
            <a:off x="6789280" y="2703112"/>
            <a:ext cx="2516626" cy="1922962"/>
            <a:chOff x="4930347" y="2731026"/>
            <a:chExt cx="2516626" cy="1922962"/>
          </a:xfrm>
        </p:grpSpPr>
        <p:grpSp>
          <p:nvGrpSpPr>
            <p:cNvPr id="265" name="Group 264"/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74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8" name="Picture 24 129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9" name="Picture 24 130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75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6" name="Picture 24 131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7" name="Picture 24 132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67" name="Group 266"/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68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72" name="Picture 24 133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73" name="Picture 24 134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69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70" name="Picture 24 135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71" name="Picture 24 136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80" name="Group 279"/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81" name="Group 280"/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9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93" name="Picture 24 137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94" name="Picture 24 138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90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91" name="Picture 24 139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92" name="Picture 24 140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82" name="Group 281"/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83" name="Group 176"/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87" name="Picture 24 141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88" name="Picture 24 142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84" name="Group 179"/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85" name="Picture 24 143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86" name="Picture 24 144"/>
                  <p:cNvPicPr>
                    <a:picLocks noChangeAspect="1" noChangeArrowheads="1"/>
                  </p:cNvPicPr>
                  <p:nvPr/>
                </p:nvPicPr>
                <p:blipFill>
                  <a:blip r:embed="rId4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295" name="Group 294"/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296" name="Group 295"/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12" name="Group 311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2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24" name="Picture 24 14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25" name="Picture 24 14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2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22" name="Picture 24 14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23" name="Picture 24 14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1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8" name="Picture 24 14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9" name="Picture 24 15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1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16" name="Picture 24 15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17" name="Picture 24 15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297" name="Group 296"/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6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10" name="Picture 24 15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11" name="Picture 24 15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7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8" name="Picture 24 15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9" name="Picture 24 15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99" name="Group 298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0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04" name="Picture 24 15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05" name="Picture 24 15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0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02" name="Picture 24 15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03" name="Picture 24 16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26" name="Group 325"/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327" name="Group 326"/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73" name="Group 372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8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85" name="Picture 24 16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6" name="Picture 24 16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8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83" name="Picture 24 16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84" name="Picture 24 16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74" name="Group 373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75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9" name="Picture 24 16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80" name="Picture 24 16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76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77" name="Picture 24 16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8" name="Picture 24 16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8" name="Group 327"/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59" name="Group 358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71" name="Picture 24 16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72" name="Picture 24 17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9" name="Picture 24 17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70" name="Picture 24 17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60" name="Group 359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61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65" name="Picture 24 17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66" name="Picture 24 17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62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63" name="Picture 24 17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64" name="Picture 24 17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29" name="Group 328"/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345" name="Group 344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5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7" name="Picture 24 17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8" name="Picture 24 17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5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55" name="Picture 24 17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6" name="Picture 24 18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46" name="Group 345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47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51" name="Picture 24 18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52" name="Picture 24 18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8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9" name="Picture 24 18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50" name="Picture 24 18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30" name="Group 329"/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331" name="Group 330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9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43" name="Picture 24 18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44" name="Picture 24 18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40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41" name="Picture 24 18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42" name="Picture 24 18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332" name="Group 331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333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337" name="Picture 24 18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338" name="Picture 24 19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334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335" name="Picture 24 19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336" name="Picture 24 19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387" name="Group 386"/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388" name="Group 387"/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496" name="Group 495"/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50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8" name="Picture 24 19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9" name="Picture 24 19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50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6" name="Picture 24 19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7" name="Picture 24 19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8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502" name="Picture 24 19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503" name="Picture 24 19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9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500" name="Picture 24 19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501" name="Picture 24 200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89" name="Group 388"/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482" name="Group 481"/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90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94" name="Picture 24 20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95" name="Picture 24 202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91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92" name="Picture 24 20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93" name="Picture 24 20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483" name="Group 482"/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484" name="Group 176"/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488" name="Picture 24 20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489" name="Picture 24 20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485" name="Group 179"/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486" name="Picture 24 20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487" name="Picture 24 20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390" name="Group 389"/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452" name="Group 451"/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80" name="Picture 24 2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81" name="Picture 24 2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8" name="Picture 24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9" name="Picture 24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69" name="Group 46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7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74" name="Picture 24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75" name="Picture 24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72" name="Picture 24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73" name="Picture 24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453" name="Group 452"/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54" name="Group 45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6" name="Picture 24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7" name="Picture 24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6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64" name="Picture 24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65" name="Picture 24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55" name="Group 45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56" name="Group 455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60" name="Picture 24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61" name="Picture 24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5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58" name="Picture 24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59" name="Picture 24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391" name="Group 390"/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392" name="Group 391"/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38" name="Group 437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50" name="Picture 24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1" name="Picture 24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8" name="Picture 24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9" name="Picture 24 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39" name="Group 438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40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4" name="Picture 24 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45" name="Picture 24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41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42" name="Picture 24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43" name="Picture 24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3" name="Group 392"/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424" name="Group 423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3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6" name="Picture 24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7" name="Picture 24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3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34" name="Picture 24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5" name="Picture 24 2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25" name="Group 424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26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30" name="Picture 24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31" name="Picture 24 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27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8" name="Picture 24 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9" name="Picture 24 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4" name="Group 393"/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410" name="Group 409"/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22" name="Picture 24 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23" name="Picture 24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0" name="Picture 24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21" name="Picture 24 2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411" name="Group 410"/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12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16" name="Picture 24 2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17" name="Picture 24 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3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14" name="Picture 24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15" name="Picture 24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395" name="Group 394"/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396" name="Group 395"/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4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8" name="Picture 24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9" name="Picture 24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05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6" name="Picture 24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7" name="Picture 24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7" name="Group 396"/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98" name="Group 176"/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02" name="Picture 24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03" name="Picture 24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99" name="Group 179"/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00" name="Picture 24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01" name="Picture 24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  <p:sp>
        <p:nvSpPr>
          <p:cNvPr id="511" name="TextBox 510"/>
          <p:cNvSpPr txBox="1"/>
          <p:nvPr/>
        </p:nvSpPr>
        <p:spPr>
          <a:xfrm>
            <a:off x="512723" y="2021610"/>
            <a:ext cx="7635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00150"/>
            <a:r>
              <a:rPr lang="en-US" dirty="0">
                <a:solidFill>
                  <a:schemeClr val="accent4"/>
                </a:solidFill>
              </a:rPr>
              <a:t>Floc density approaches the density of water because the floc includes water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4055113" y="6370928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No!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E9F8E-13D4-4047-AD57-31BA259F2F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46" y="5126328"/>
            <a:ext cx="2116203" cy="429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67D48-1DC9-4A5F-83FF-9461B518C8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96" y="5077901"/>
            <a:ext cx="2365340" cy="452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24A12-4902-4401-A2E7-9882686E87CE}"/>
              </a:ext>
            </a:extLst>
          </p:cNvPr>
          <p:cNvSpPr txBox="1"/>
          <p:nvPr/>
        </p:nvSpPr>
        <p:spPr>
          <a:xfrm>
            <a:off x="8751624" y="5711357"/>
            <a:ext cx="2964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 droplets growing in clouds!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11" grpId="0"/>
      <p:bldP spid="51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Fractal Geometry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 geometry explains the changes in floc density and sedimentation velocity as a function of floc size</a:t>
            </a:r>
          </a:p>
          <a:p>
            <a:r>
              <a:rPr lang="en-US" dirty="0"/>
              <a:t>The fractal dimension of flocs is </a:t>
            </a:r>
            <a:r>
              <a:rPr lang="en-US" u="sng" dirty="0"/>
              <a:t>approximately</a:t>
            </a:r>
            <a:r>
              <a:rPr lang="en-US" dirty="0"/>
              <a:t> 2.1 </a:t>
            </a:r>
          </a:p>
          <a:p>
            <a:r>
              <a:rPr lang="en-US" dirty="0"/>
              <a:t>Further research to quantify the fractal dimension in flocculation  (and in floc blankets) is needed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3B4E5-D2EF-4755-B1B5-A8C487D1B47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71" y="4431348"/>
            <a:ext cx="2268293" cy="4341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C828CD-4565-4044-B6D1-397133DC911B}"/>
              </a:ext>
            </a:extLst>
          </p:cNvPr>
          <p:cNvSpPr/>
          <p:nvPr/>
        </p:nvSpPr>
        <p:spPr>
          <a:xfrm>
            <a:off x="1029174" y="5367697"/>
            <a:ext cx="104692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Meakin</a:t>
            </a:r>
            <a:r>
              <a:rPr lang="en-US" dirty="0">
                <a:solidFill>
                  <a:srgbClr val="000000"/>
                </a:solidFill>
              </a:rPr>
              <a:t>, P. (1988). Fractal Aggregates. </a:t>
            </a:r>
            <a:r>
              <a:rPr lang="en-US" i="1" dirty="0">
                <a:solidFill>
                  <a:srgbClr val="000000"/>
                </a:solidFill>
              </a:rPr>
              <a:t>Advances in Colloid and Interface Science, 28 (1988), 249-331.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28105-C651-470A-A645-B73ACC614205}"/>
              </a:ext>
            </a:extLst>
          </p:cNvPr>
          <p:cNvSpPr txBox="1"/>
          <p:nvPr/>
        </p:nvSpPr>
        <p:spPr>
          <a:xfrm>
            <a:off x="5598764" y="5017336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Number of primary particles in the floc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AEB9C8-3669-40FF-8C02-F57420A44D04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5379018" y="4865529"/>
            <a:ext cx="219746" cy="33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1816925" y="2648194"/>
            <a:ext cx="570015" cy="320634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323109"/>
          </a:xfrm>
          <a:effectLst/>
        </p:spPr>
        <p:txBody>
          <a:bodyPr/>
          <a:lstStyle/>
          <a:p>
            <a:r>
              <a:rPr lang="en-US" dirty="0"/>
              <a:t>Buoyant Density of Flocs</a:t>
            </a:r>
            <a:br>
              <a:rPr lang="en-US" dirty="0"/>
            </a:br>
            <a:endParaRPr lang="en-US" dirty="0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6335" y="1889361"/>
            <a:ext cx="7744980" cy="508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5646" y="1638795"/>
            <a:ext cx="8073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these flocs settle faster than the primary particles?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40AAF-9DB4-481B-BD0C-3E79744102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199" y="661554"/>
            <a:ext cx="5248000" cy="6643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E7DE36E3-D625-44B9-AE55-686132E430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8" y="4617999"/>
            <a:ext cx="6613333" cy="6643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54F336-BAD2-45F3-8048-F71E8481D3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8" y="3588718"/>
            <a:ext cx="4982857" cy="664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 Terminal Velocity Equations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941689" y="2115805"/>
            <a:ext cx="1068548" cy="457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220334" y="4569249"/>
            <a:ext cx="882032" cy="8042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77377" y="4561211"/>
            <a:ext cx="882032" cy="8042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288959" y="4569249"/>
            <a:ext cx="1161237" cy="2698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49075" y="3509246"/>
            <a:ext cx="1170646" cy="3317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cxnSpLocks/>
            <a:stCxn id="11" idx="3"/>
            <a:endCxn id="10" idx="0"/>
          </p:cNvCxnSpPr>
          <p:nvPr/>
        </p:nvCxnSpPr>
        <p:spPr>
          <a:xfrm>
            <a:off x="5819721" y="3675133"/>
            <a:ext cx="1049857" cy="89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17183" y="1791477"/>
            <a:ext cx="2525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Buoyant density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60578" y="2604955"/>
            <a:ext cx="4595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 flow terminal velocity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6023" y="3509245"/>
            <a:ext cx="14606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Algebra!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735905" y="5927023"/>
                <a:ext cx="3423245" cy="6204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𝐹𝑙𝑜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ould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be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𝐶𝑙𝑎𝑦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05" y="5927023"/>
                <a:ext cx="3423245" cy="620426"/>
              </a:xfrm>
              <a:prstGeom prst="rect">
                <a:avLst/>
              </a:prstGeom>
              <a:blipFill rotWithShape="1">
                <a:blip r:embed="rId9"/>
                <a:stretch>
                  <a:fillRect t="-9804" r="-2317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17B26540-3FBB-4F6B-A87D-AD36D69A14B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83" y="2511517"/>
            <a:ext cx="3324852" cy="7100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79702D-06F1-43B5-9B07-F2DF844BA0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90" y="1628558"/>
            <a:ext cx="5248000" cy="6643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48" y="5705952"/>
            <a:ext cx="4993524" cy="6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537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5EEF00D-C302-45FE-BE90-267445F403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30" y="490312"/>
            <a:ext cx="2956764" cy="631483"/>
          </a:xfrm>
          <a:prstGeom prst="rect">
            <a:avLst/>
          </a:prstGeom>
        </p:spPr>
      </p:pic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595958"/>
            <a:ext cx="5421244" cy="3490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>
          <a:xfrm>
            <a:off x="216132" y="304800"/>
            <a:ext cx="5877098" cy="1143000"/>
          </a:xfrm>
          <a:effectLst/>
        </p:spPr>
        <p:txBody>
          <a:bodyPr/>
          <a:lstStyle/>
          <a:p>
            <a:r>
              <a:rPr lang="en-US" dirty="0"/>
              <a:t>Floc Terminal Velocity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1011215" y="4524891"/>
            <a:ext cx="665163" cy="366712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sz="1800" dirty="0"/>
              <a:t>1 </a:t>
            </a:r>
            <a:r>
              <a:rPr lang="en-US" sz="1800" dirty="0">
                <a:latin typeface="Symbol" pitchFamily="18" charset="2"/>
              </a:rPr>
              <a:t>m</a:t>
            </a:r>
            <a:r>
              <a:rPr lang="en-US" sz="1800" dirty="0"/>
              <a:t>m</a:t>
            </a:r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3686611" y="2821586"/>
            <a:ext cx="17665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 flipH="1">
            <a:off x="1296785" y="4010290"/>
            <a:ext cx="41663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H="1">
            <a:off x="4574488" y="2391334"/>
            <a:ext cx="82878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5366999" y="1729177"/>
            <a:ext cx="3535363" cy="83099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 dirty="0" err="1"/>
              <a:t>Upflow</a:t>
            </a:r>
            <a:r>
              <a:rPr lang="en-US" sz="2400" dirty="0"/>
              <a:t> velocity for floc blankets</a:t>
            </a:r>
          </a:p>
        </p:txBody>
      </p:sp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5428366" y="2593142"/>
            <a:ext cx="3535363" cy="83099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Capture velocity for AguaClara plate settlers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5394325" y="3729271"/>
            <a:ext cx="3535363" cy="830997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Why flocculation is necessary!</a:t>
            </a: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3682784" y="2816121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med"/>
            <a:tailEnd type="triangle" w="lg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889" name="Text Box 17 1"/>
          <p:cNvSpPr txBox="1">
            <a:spLocks noChangeArrowheads="1"/>
          </p:cNvSpPr>
          <p:nvPr/>
        </p:nvSpPr>
        <p:spPr bwMode="auto">
          <a:xfrm>
            <a:off x="0" y="6334780"/>
            <a:ext cx="8638903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model takes into account the changing density of flocs</a:t>
            </a:r>
          </a:p>
        </p:txBody>
      </p:sp>
      <p:pic>
        <p:nvPicPr>
          <p:cNvPr id="79894" name="Picture 22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23900" y="6962775"/>
            <a:ext cx="1247775" cy="1971675"/>
          </a:xfrm>
          <a:prstGeom prst="rect">
            <a:avLst/>
          </a:prstGeom>
          <a:noFill/>
          <a:ln w="12700" algn="ctr">
            <a:noFill/>
            <a:miter lim="800000"/>
            <a:headEnd type="none" w="lg" len="med"/>
            <a:tailEnd type="none" w="lg" len="med"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4754880" y="5216039"/>
            <a:ext cx="40094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Fractal</a:t>
            </a:r>
            <a:r>
              <a:rPr lang="en-US" baseline="-25000" dirty="0"/>
              <a:t> </a:t>
            </a:r>
            <a:r>
              <a:rPr lang="en-US" dirty="0"/>
              <a:t>= 2.3 and d</a:t>
            </a:r>
            <a:r>
              <a:rPr lang="en-US" baseline="-25000" dirty="0"/>
              <a:t>0 </a:t>
            </a:r>
            <a:r>
              <a:rPr lang="en-US" dirty="0"/>
              <a:t>= 1 </a:t>
            </a:r>
            <a:r>
              <a:rPr lang="en-US" dirty="0">
                <a:latin typeface="Symbol" pitchFamily="18" charset="2"/>
              </a:rPr>
              <a:t>m</a:t>
            </a:r>
            <a:r>
              <a:rPr lang="en-US" dirty="0"/>
              <a:t>m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7169779" y="411792"/>
            <a:ext cx="224443" cy="236602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4206238" y="4877754"/>
            <a:ext cx="1256857" cy="366712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3479470" y="4560125"/>
            <a:ext cx="380011" cy="185577"/>
          </a:xfrm>
          <a:prstGeom prst="ellipse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Action Button: Return 20">
            <a:hlinkClick r:id="" action="ppaction://hlinkshowjump?jump=lastslideviewed" highlightClick="1"/>
          </p:cNvPr>
          <p:cNvSpPr/>
          <p:nvPr/>
        </p:nvSpPr>
        <p:spPr bwMode="auto">
          <a:xfrm>
            <a:off x="8470669" y="6209607"/>
            <a:ext cx="673331" cy="648393"/>
          </a:xfrm>
          <a:prstGeom prst="actionButtonReturn">
            <a:avLst/>
          </a:prstGeom>
          <a:solidFill>
            <a:schemeClr val="accent4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lg" len="med"/>
            <a:tailEnd type="none" w="lg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 Box 17 2"/>
          <p:cNvSpPr txBox="1">
            <a:spLocks noChangeArrowheads="1"/>
          </p:cNvSpPr>
          <p:nvPr/>
        </p:nvSpPr>
        <p:spPr bwMode="auto">
          <a:xfrm>
            <a:off x="1381125" y="5896630"/>
            <a:ext cx="4400564" cy="523220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shape factor for drag on flocs</a:t>
            </a:r>
          </a:p>
        </p:txBody>
      </p:sp>
      <p:cxnSp>
        <p:nvCxnSpPr>
          <p:cNvPr id="24" name="Straight Arrow Connector 23"/>
          <p:cNvCxnSpPr>
            <a:cxnSpLocks/>
            <a:stCxn id="22" idx="1"/>
          </p:cNvCxnSpPr>
          <p:nvPr/>
        </p:nvCxnSpPr>
        <p:spPr bwMode="auto">
          <a:xfrm rot="10800000">
            <a:off x="1296785" y="5655764"/>
            <a:ext cx="84340" cy="502477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768935" y="0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Laminar flow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89" y="4991382"/>
            <a:ext cx="4978284" cy="664381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sz="4000" dirty="0"/>
              <a:t>Collision Model of the Flocculation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The relative velocity between flocs is </a:t>
            </a:r>
            <a:br>
              <a:rPr lang="en-US" sz="2800" dirty="0"/>
            </a:br>
            <a:r>
              <a:rPr lang="en-US" sz="2800" dirty="0"/>
              <a:t>set by viscous shear because their </a:t>
            </a:r>
            <a:br>
              <a:rPr lang="en-US" sz="2800" dirty="0"/>
            </a:br>
            <a:r>
              <a:rPr lang="en-US" sz="2800" b="1" dirty="0"/>
              <a:t>separation</a:t>
            </a:r>
            <a:r>
              <a:rPr lang="en-US" sz="2800" dirty="0"/>
              <a:t> distance is less than the </a:t>
            </a:r>
            <a:br>
              <a:rPr lang="en-US" sz="2800" dirty="0"/>
            </a:br>
            <a:r>
              <a:rPr lang="en-US" sz="2800" dirty="0"/>
              <a:t>inner viscous scale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Inner viscous scale is where viscosity </a:t>
            </a:r>
            <a:br>
              <a:rPr lang="en-US" sz="2800" dirty="0"/>
            </a:br>
            <a:r>
              <a:rPr lang="en-US" sz="2800" dirty="0"/>
              <a:t>kills eddies!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 time required per collision is a function of the relative velocity between flocs, the average separation distance between flocs, and the floc size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 the next slides we will explore how to characterize collision time for flocs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We will assume that collisions occur between similar sized flocs. There is some evidence that flocs of very different diameters don’t collide.</a:t>
            </a:r>
          </a:p>
        </p:txBody>
      </p:sp>
      <p:pic>
        <p:nvPicPr>
          <p:cNvPr id="22650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36" y="1516816"/>
            <a:ext cx="2845220" cy="23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698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9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13" name="Picture 12 1" descr="MCED00214_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59998" y="2429391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>
              <a:defRPr/>
            </a:pPr>
            <a:r>
              <a:rPr lang="en-US" sz="3600" dirty="0"/>
              <a:t>Average distance between particles is the cube root of the volume occupied (</a:t>
            </a:r>
            <a:r>
              <a:rPr lang="en-US" sz="3600" dirty="0">
                <a:latin typeface="Symbol" pitchFamily="18" charset="2"/>
                <a:cs typeface="GreekC"/>
              </a:rPr>
              <a:t>L</a:t>
            </a:r>
            <a:r>
              <a:rPr lang="en-US" sz="3600" dirty="0">
                <a:cs typeface="GreekC"/>
              </a:rPr>
              <a:t>)</a:t>
            </a:r>
            <a:endParaRPr lang="en-US" sz="3600" dirty="0"/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345989" y="1981200"/>
            <a:ext cx="6188161" cy="3670300"/>
          </a:xfrm>
        </p:spPr>
        <p:txBody>
          <a:bodyPr/>
          <a:lstStyle/>
          <a:p>
            <a:r>
              <a:rPr lang="en-US" dirty="0"/>
              <a:t>The average volume of</a:t>
            </a:r>
            <a:br>
              <a:rPr lang="en-US" dirty="0"/>
            </a:br>
            <a:r>
              <a:rPr lang="en-US" dirty="0"/>
              <a:t>water “occupied” by a particle!</a:t>
            </a:r>
          </a:p>
          <a:p>
            <a:r>
              <a:rPr lang="en-US" dirty="0"/>
              <a:t>Need to know number of particles per volume (</a:t>
            </a:r>
            <a:r>
              <a:rPr lang="en-US" i="1" dirty="0" err="1"/>
              <a:t>n</a:t>
            </a:r>
            <a:r>
              <a:rPr lang="en-US" i="1" baseline="-25000" dirty="0" err="1"/>
              <a:t>P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sz="1100" dirty="0"/>
          </a:p>
          <a:p>
            <a:r>
              <a:rPr lang="en-US" dirty="0"/>
              <a:t>The number of flocs decreases as the flocs grow in size</a:t>
            </a:r>
          </a:p>
        </p:txBody>
      </p:sp>
      <p:sp>
        <p:nvSpPr>
          <p:cNvPr id="25612" name="AutoShape 11 1"/>
          <p:cNvSpPr>
            <a:spLocks noChangeArrowheads="1"/>
          </p:cNvSpPr>
          <p:nvPr/>
        </p:nvSpPr>
        <p:spPr bwMode="auto">
          <a:xfrm>
            <a:off x="8430491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4" name="Picture 12 2" descr="MCED00214_0000[1]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125297" y="241132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/>
          <p:cNvSpPr>
            <a:spLocks noChangeArrowheads="1"/>
          </p:cNvSpPr>
          <p:nvPr/>
        </p:nvSpPr>
        <p:spPr bwMode="auto">
          <a:xfrm>
            <a:off x="9528226" y="1823609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9116291" y="2661809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9304410" y="2680861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8439EA4-A765-4024-9907-5070CA7702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61" y="4471294"/>
            <a:ext cx="1574504" cy="6293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8E6E6-42DF-4EF2-9123-8ADD23A568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68" y="4316989"/>
            <a:ext cx="3358669" cy="7836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0FD88DF-CA64-4A3C-B8F7-666CD151BFE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578" y="3284572"/>
            <a:ext cx="857905" cy="6841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FB1DC60-65AB-4BF9-879C-89A9E1EF2B7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04" y="4307458"/>
            <a:ext cx="1961143" cy="6963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958A45-2398-493B-B734-D2788A96810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258" y="5598193"/>
            <a:ext cx="2601143" cy="6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470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Particle collisions in flocculators (and rapid mix units!) are dominated by viscous shear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60757-060A-4344-A95D-AAC6B4F9CD0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038553" y="2879201"/>
            <a:ext cx="3476625" cy="28098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486583-7EBB-476B-A1BE-BAB0C7BE4E1F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4259643" y="2934554"/>
            <a:ext cx="3581400" cy="273367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810706" y="4435100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viscous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28623" y="3287787"/>
            <a:ext cx="119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inertial</a:t>
            </a:r>
          </a:p>
        </p:txBody>
      </p:sp>
      <p:pic>
        <p:nvPicPr>
          <p:cNvPr id="10" name="Picture 9" descr="\documentclass{article}&#10;\usepackage{amsmath}&#10;\pagestyle{empty}&#10;\begin{document}&#10;&#10;$$\Pi_{kv} \approx 50$$&#10;&#10;&#10;\end{document}" title="IguanaTex Bitmap Display">
            <a:extLst>
              <a:ext uri="{FF2B5EF4-FFF2-40B4-BE49-F238E27FC236}">
                <a16:creationId xmlns:a16="http://schemas.microsoft.com/office/drawing/2014/main" id="{E6464C9B-6D83-40F4-82EB-43778A314B7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60" y="2629351"/>
            <a:ext cx="1103827" cy="234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827A6E-5F88-47D2-98D8-E313E11E360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88" y="5733728"/>
            <a:ext cx="1819197" cy="323238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$$\lambda_\nu = \Pi_{K\nu}\left( \frac{\nu^3}{\varepsilon} \right)^{\frac{1}{4}}$$&#10;&#10;&#10;\end{document}" title="IguanaTex Bitmap Display">
            <a:extLst>
              <a:ext uri="{FF2B5EF4-FFF2-40B4-BE49-F238E27FC236}">
                <a16:creationId xmlns:a16="http://schemas.microsoft.com/office/drawing/2014/main" id="{7785C46E-74D5-40F4-A4C9-EB449D90D2F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25" y="1779869"/>
            <a:ext cx="1942857" cy="707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6012AE-031A-408C-97B9-9EDDB35EA6D6}"/>
              </a:ext>
            </a:extLst>
          </p:cNvPr>
          <p:cNvSpPr txBox="1"/>
          <p:nvPr/>
        </p:nvSpPr>
        <p:spPr>
          <a:xfrm>
            <a:off x="6854747" y="1594869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72B-FF4B-4D48-A6EC-743A2732BF9A}"/>
              </a:ext>
            </a:extLst>
          </p:cNvPr>
          <p:cNvSpPr txBox="1"/>
          <p:nvPr/>
        </p:nvSpPr>
        <p:spPr>
          <a:xfrm>
            <a:off x="6854747" y="2268900"/>
            <a:ext cx="3485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dissipation 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0A33C-E631-4AA1-8DE2-64AEB44727F4}"/>
              </a:ext>
            </a:extLst>
          </p:cNvPr>
          <p:cNvSpPr txBox="1"/>
          <p:nvPr/>
        </p:nvSpPr>
        <p:spPr>
          <a:xfrm>
            <a:off x="839547" y="1950456"/>
            <a:ext cx="2912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viscous scale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30E00F-7B0F-4032-A2AF-1ECABA7D6E18}"/>
              </a:ext>
            </a:extLst>
          </p:cNvPr>
          <p:cNvCxnSpPr>
            <a:stCxn id="11" idx="1"/>
          </p:cNvCxnSpPr>
          <p:nvPr/>
        </p:nvCxnSpPr>
        <p:spPr>
          <a:xfrm flipH="1">
            <a:off x="6005945" y="1856479"/>
            <a:ext cx="848802" cy="16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0923B3-1AB0-47A4-92ED-18FE2C3BA1C3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5985164" y="2341358"/>
            <a:ext cx="869583" cy="18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57F6DB-6AAF-4B3D-8F0D-CF07158B2BFD}"/>
              </a:ext>
            </a:extLst>
          </p:cNvPr>
          <p:cNvCxnSpPr>
            <a:stCxn id="12" idx="3"/>
          </p:cNvCxnSpPr>
          <p:nvPr/>
        </p:nvCxnSpPr>
        <p:spPr>
          <a:xfrm>
            <a:off x="3752524" y="2212066"/>
            <a:ext cx="507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7B3FB-DC84-43C2-8E35-E53C9F617BD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198487" y="2263261"/>
            <a:ext cx="1747586" cy="48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09B05C3-532F-42C6-8D35-15D0836FCE19}"/>
              </a:ext>
            </a:extLst>
          </p:cNvPr>
          <p:cNvSpPr txBox="1"/>
          <p:nvPr/>
        </p:nvSpPr>
        <p:spPr>
          <a:xfrm>
            <a:off x="265132" y="3052036"/>
            <a:ext cx="39951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drinking water treatment plants, particle separation distances are much less than the viscous length scale</a:t>
            </a:r>
          </a:p>
          <a:p>
            <a:endParaRPr lang="en-US" dirty="0"/>
          </a:p>
          <a:p>
            <a:r>
              <a:rPr lang="en-US" dirty="0"/>
              <a:t>It took us years to figure this out!</a:t>
            </a:r>
          </a:p>
        </p:txBody>
      </p:sp>
    </p:spTree>
    <p:extLst>
      <p:ext uri="{BB962C8B-B14F-4D97-AF65-F5344CB8AC3E}">
        <p14:creationId xmlns:p14="http://schemas.microsoft.com/office/powerpoint/2010/main" val="144864077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980593" y="3303917"/>
            <a:ext cx="3344179" cy="756252"/>
            <a:chOff x="2303253" y="3303917"/>
            <a:chExt cx="3344179" cy="756252"/>
          </a:xfrm>
        </p:grpSpPr>
        <p:sp>
          <p:nvSpPr>
            <p:cNvPr id="169" name="Freeform 168"/>
            <p:cNvSpPr/>
            <p:nvPr/>
          </p:nvSpPr>
          <p:spPr>
            <a:xfrm>
              <a:off x="2343515" y="3387309"/>
              <a:ext cx="3303917" cy="672860"/>
            </a:xfrm>
            <a:custGeom>
              <a:avLst/>
              <a:gdLst>
                <a:gd name="connsiteX0" fmla="*/ 0 w 1820174"/>
                <a:gd name="connsiteY0" fmla="*/ 0 h 629728"/>
                <a:gd name="connsiteX1" fmla="*/ 1250831 w 1820174"/>
                <a:gd name="connsiteY1" fmla="*/ 603849 h 629728"/>
                <a:gd name="connsiteX2" fmla="*/ 1820174 w 1820174"/>
                <a:gd name="connsiteY2" fmla="*/ 629728 h 629728"/>
                <a:gd name="connsiteX3" fmla="*/ 733246 w 1820174"/>
                <a:gd name="connsiteY3" fmla="*/ 0 h 629728"/>
                <a:gd name="connsiteX4" fmla="*/ 0 w 1820174"/>
                <a:gd name="connsiteY4" fmla="*/ 0 h 62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174" h="629728">
                  <a:moveTo>
                    <a:pt x="0" y="0"/>
                  </a:moveTo>
                  <a:lnTo>
                    <a:pt x="1250831" y="603849"/>
                  </a:lnTo>
                  <a:lnTo>
                    <a:pt x="1820174" y="629728"/>
                  </a:lnTo>
                  <a:lnTo>
                    <a:pt x="7332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03253" y="3303917"/>
              <a:ext cx="3303917" cy="672860"/>
            </a:xfrm>
            <a:custGeom>
              <a:avLst/>
              <a:gdLst>
                <a:gd name="connsiteX0" fmla="*/ 0 w 1820174"/>
                <a:gd name="connsiteY0" fmla="*/ 0 h 629728"/>
                <a:gd name="connsiteX1" fmla="*/ 1250831 w 1820174"/>
                <a:gd name="connsiteY1" fmla="*/ 603849 h 629728"/>
                <a:gd name="connsiteX2" fmla="*/ 1820174 w 1820174"/>
                <a:gd name="connsiteY2" fmla="*/ 629728 h 629728"/>
                <a:gd name="connsiteX3" fmla="*/ 733246 w 1820174"/>
                <a:gd name="connsiteY3" fmla="*/ 0 h 629728"/>
                <a:gd name="connsiteX4" fmla="*/ 0 w 1820174"/>
                <a:gd name="connsiteY4" fmla="*/ 0 h 62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0174" h="629728">
                  <a:moveTo>
                    <a:pt x="0" y="0"/>
                  </a:moveTo>
                  <a:lnTo>
                    <a:pt x="1250831" y="603849"/>
                  </a:lnTo>
                  <a:lnTo>
                    <a:pt x="1820174" y="629728"/>
                  </a:lnTo>
                  <a:lnTo>
                    <a:pt x="7332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" name="Straight Connector 170"/>
            <p:cNvCxnSpPr>
              <a:stCxn id="169" idx="0"/>
              <a:endCxn id="8" idx="0"/>
            </p:cNvCxnSpPr>
            <p:nvPr/>
          </p:nvCxnSpPr>
          <p:spPr>
            <a:xfrm flipH="1" flipV="1">
              <a:off x="2303253" y="3303917"/>
              <a:ext cx="40262" cy="83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69" idx="2"/>
              <a:endCxn id="8" idx="2"/>
            </p:cNvCxnSpPr>
            <p:nvPr/>
          </p:nvCxnSpPr>
          <p:spPr>
            <a:xfrm flipH="1" flipV="1">
              <a:off x="5607170" y="3976777"/>
              <a:ext cx="40262" cy="83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609438" y="3941636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1086928" y="1561381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112144" y="86264"/>
            <a:ext cx="892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Hypothesis: Relative velocity scales with separation distance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87083" y="4137226"/>
            <a:ext cx="95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Target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51195" y="6157134"/>
            <a:ext cx="4045790" cy="268287"/>
            <a:chOff x="2173855" y="6157134"/>
            <a:chExt cx="4045790" cy="268287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2173855" y="6262777"/>
              <a:ext cx="4045790" cy="8627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Object 4">
              <a:hlinkClick r:id="" action="ppaction://ole?verb=0"/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78251241"/>
                </p:ext>
              </p:extLst>
            </p:nvPr>
          </p:nvGraphicFramePr>
          <p:xfrm>
            <a:off x="4114320" y="6157134"/>
            <a:ext cx="254000" cy="268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392" name="Equation" r:id="rId6" imgW="253800" imgH="266400" progId="Equation.DSMT4">
                    <p:embed/>
                  </p:oleObj>
                </mc:Choice>
                <mc:Fallback>
                  <p:oleObj name="Equation" r:id="rId6" imgW="253800" imgH="266400" progId="Equation.DSMT4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320" y="6157134"/>
                          <a:ext cx="254000" cy="2682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" name="Oval 148"/>
          <p:cNvSpPr/>
          <p:nvPr/>
        </p:nvSpPr>
        <p:spPr>
          <a:xfrm>
            <a:off x="4004260" y="3114135"/>
            <a:ext cx="914400" cy="9144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851195" y="1050266"/>
            <a:ext cx="5305245" cy="5042138"/>
          </a:xfrm>
          <a:prstGeom prst="cube">
            <a:avLst/>
          </a:prstGeom>
          <a:solidFill>
            <a:srgbClr val="C0BFFF">
              <a:alpha val="4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0" name="Picture 1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12" y="706004"/>
            <a:ext cx="935619" cy="252952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2F559CFC-3E05-4830-A967-E1F0CB78CB3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3" y="6441777"/>
            <a:ext cx="2279135" cy="3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37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" dur="1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" dur="1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2" dur="1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32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4" dur="1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6" dur="1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8" dur="1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0" dur="1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2" dur="1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4" dur="1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6" dur="1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38" dur="1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0" dur="1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2" dur="1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4" dur="1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6" dur="1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48" dur="1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0" dur="1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2" dur="1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4" dur="1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6" dur="1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58" dur="1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0" dur="1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2" dur="1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4" dur="1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6" dur="1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68" dur="1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0" dur="1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2" dur="1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4" dur="1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6" dur="1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78" dur="1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0" dur="1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2" dur="10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4" dur="1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6" dur="1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88" dur="1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0" dur="1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fill="hold" grpId="0" nodeType="withEffect">
                                  <p:stCondLst>
                                    <p:cond delay="3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2" dur="1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4" dur="1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6" dur="1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98" dur="1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0" presetClass="path" presetSubtype="0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0" dur="1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2" dur="1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4" dur="1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6" dur="1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08" dur="1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0" dur="1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grpId="0" nodeType="withEffect">
                                  <p:stCondLst>
                                    <p:cond delay="4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2" dur="1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4" dur="1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fill="hold" grpId="0" nodeType="withEffect">
                                  <p:stCondLst>
                                    <p:cond delay="4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6" dur="1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18" dur="1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fill="hold" grpId="0" nodeType="withEffect">
                                  <p:stCondLst>
                                    <p:cond delay="5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0" dur="10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2" dur="10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4" dur="10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6" dur="10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28" dur="1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0" dur="10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2" dur="10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4" dur="10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fill="hold" grpId="0" nodeType="withEffect">
                                  <p:stCondLst>
                                    <p:cond delay="5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6" dur="10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38" dur="1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fill="hold" grpId="0" nodeType="withEffect">
                                  <p:stCondLst>
                                    <p:cond delay="6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0" dur="10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2" dur="1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4" dur="10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fill="hold" grpId="0" nodeType="withEffect">
                                  <p:stCondLst>
                                    <p:cond delay="6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6" dur="10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48" dur="10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0" dur="10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fill="hold" grpId="0" nodeType="withEffect">
                                  <p:stCondLst>
                                    <p:cond delay="6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2" dur="10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4" dur="10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fill="hold" grpId="0" nodeType="withEffect">
                                  <p:stCondLst>
                                    <p:cond delay="6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6" dur="10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58" dur="10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fill="hold" grpId="0" nodeType="withEffect">
                                  <p:stCondLst>
                                    <p:cond delay="7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0" dur="10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fill="hold" grpId="0" nodeType="withEffect">
                                  <p:stCondLst>
                                    <p:cond delay="7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2" dur="10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4" dur="10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fill="hold" grpId="0" nodeType="withEffect">
                                  <p:stCondLst>
                                    <p:cond delay="7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6" dur="10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68" dur="10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fill="hold" grpId="0" nodeType="withEffect">
                                  <p:stCondLst>
                                    <p:cond delay="7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0" dur="10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fill="hold" grpId="0" nodeType="withEffect">
                                  <p:stCondLst>
                                    <p:cond delay="7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2" dur="1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4" dur="10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fill="hold" grpId="0" nodeType="withEffect">
                                  <p:stCondLst>
                                    <p:cond delay="7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6" dur="10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78" dur="10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0" dur="10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fill="hold" grpId="0" nodeType="withEffect">
                                  <p:stCondLst>
                                    <p:cond delay="8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2" dur="10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4" dur="10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6" dur="10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88" dur="10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fill="hold" grpId="0" nodeType="withEffect">
                                  <p:stCondLst>
                                    <p:cond delay="8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0" dur="10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fill="hold" grpId="0" nodeType="withEffect">
                                  <p:stCondLst>
                                    <p:cond delay="8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2" dur="1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4" dur="1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6" dur="10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198" dur="1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fill="hold" grpId="0" nodeType="withEffect">
                                  <p:stCondLst>
                                    <p:cond delay="91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0" dur="10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2" dur="10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0" presetClass="path" presetSubtype="0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4" dur="10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0" presetClass="path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6" dur="10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fill="hold" grpId="0" nodeType="withEffect">
                                  <p:stCondLst>
                                    <p:cond delay="95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08" dur="10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fill="hold" grpId="0" nodeType="withEffect">
                                  <p:stCondLst>
                                    <p:cond delay="96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10" dur="10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0" presetClass="path" presetSubtype="0" fill="hold" grpId="0" nodeType="withEffect">
                                  <p:stCondLst>
                                    <p:cond delay="97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12" dur="10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fill="hold" grpId="0" nodeType="withEffect">
                                  <p:stCondLst>
                                    <p:cond delay="98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14" dur="10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0" presetClass="path" presetSubtype="0" fill="hold" grpId="0" nodeType="withEffect">
                                  <p:stCondLst>
                                    <p:cond delay="9900"/>
                                  </p:stCondLst>
                                  <p:childTnLst>
                                    <p:animMotion origin="layout" path="M -0.00017 -4.44444E-6 C 0.04532 0.0132 0.16042 0.11922 0.27084 0.08056 C 0.3533 0.072 0.57882 -0.28935 0.6632 -0.23148 C 0.74757 -0.17361 0.78993 0.27987 0.77726 0.42755 C 0.76459 0.57524 0.66372 0.64144 0.58681 0.65533 C 0.5099 0.66899 0.30747 0.54723 0.31615 0.50996 C 0.32483 0.47269 0.58316 0.50186 0.63872 0.43218 C 0.70799 0.35348 0.69236 0.13403 0.65 0.09167 C 0.60747 0.04908 0.44167 0.22709 0.38386 0.17709 C 0.2915 0.16366 0.38872 -0.2449 0.30191 -0.20879 C 0.21511 -0.17291 -0.10954 0.27061 -0.13663 0.3926 C -0.16371 0.51459 0.07639 0.5507 0.13959 0.52292 C 0.20313 0.49514 0.22188 0.28727 0.24341 0.22524 " pathEditMode="relative" rAng="0" ptsTypes="asaaaasassaaa">
                                      <p:cBhvr>
                                        <p:cTn id="216" dur="10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8981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99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63" presetClass="path" presetSubtype="0" accel="50000" decel="5000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Motion origin="layout" path="M -0.00157 -0.00115 L 0.20781 0.00139 " pathEditMode="relative" rAng="0" ptsTypes="AA">
                                      <p:cBhvr>
                                        <p:cTn id="420" dur="3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77" y="304800"/>
            <a:ext cx="8190059" cy="1143000"/>
          </a:xfrm>
        </p:spPr>
        <p:txBody>
          <a:bodyPr/>
          <a:lstStyle/>
          <a:p>
            <a:r>
              <a:rPr lang="en-US" sz="3200" dirty="0"/>
              <a:t>Coiled Tube </a:t>
            </a:r>
            <a:r>
              <a:rPr lang="en-US" sz="3200" b="1" u="sng" dirty="0"/>
              <a:t>F</a:t>
            </a:r>
            <a:r>
              <a:rPr lang="en-US" sz="3200" dirty="0"/>
              <a:t>locculation </a:t>
            </a:r>
            <a:r>
              <a:rPr lang="en-US" sz="3200" b="1" u="sng" dirty="0"/>
              <a:t>Re</a:t>
            </a:r>
            <a:r>
              <a:rPr lang="en-US" sz="3200" dirty="0"/>
              <a:t>sidual </a:t>
            </a:r>
            <a:r>
              <a:rPr lang="en-US" sz="3200" b="1" u="sng" dirty="0"/>
              <a:t>T</a:t>
            </a:r>
            <a:r>
              <a:rPr lang="en-US" sz="3200" dirty="0"/>
              <a:t>urbidity </a:t>
            </a:r>
            <a:r>
              <a:rPr lang="en-US" sz="3200" b="1" u="sng" dirty="0"/>
              <a:t>A</a:t>
            </a:r>
            <a:r>
              <a:rPr lang="en-US" sz="3200" dirty="0"/>
              <a:t>nalyzer</a:t>
            </a:r>
          </a:p>
        </p:txBody>
      </p:sp>
      <p:pic>
        <p:nvPicPr>
          <p:cNvPr id="112641" name="Picture 1" descr="C:\Users\kas444\Dropbox\Dissertation\Figures\RTvsDoseBoth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93332"/>
            <a:ext cx="7924800" cy="536466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573397" y="5690755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Dr. Karen </a:t>
            </a:r>
            <a:r>
              <a:rPr lang="en-US" sz="1600" dirty="0" err="1">
                <a:latin typeface="+mn-lt"/>
              </a:rPr>
              <a:t>Swetland</a:t>
            </a:r>
            <a:r>
              <a:rPr lang="en-US" sz="1600" dirty="0">
                <a:latin typeface="+mn-lt"/>
              </a:rPr>
              <a:t>  Dissertation research</a:t>
            </a:r>
          </a:p>
        </p:txBody>
      </p:sp>
      <p:pic>
        <p:nvPicPr>
          <p:cNvPr id="5" name="Picture 2" descr="M:\AguaClara Team Folders\Research and Development\LabFlocTeam\Spring 2010\Wiki\pictures apparatus\whole_setu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63997" y="0"/>
            <a:ext cx="3628003" cy="27224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60573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889"/>
            <a:ext cx="8458200" cy="1143000"/>
          </a:xfrm>
        </p:spPr>
        <p:txBody>
          <a:bodyPr anchor="t"/>
          <a:lstStyle/>
          <a:p>
            <a:r>
              <a:rPr lang="en-US" dirty="0"/>
              <a:t>Separation Distance Scaling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72" y="1524000"/>
            <a:ext cx="61245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74457" y="1782792"/>
                <a:ext cx="1676400" cy="975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𝑘</m:t>
                      </m:r>
                      <m:r>
                        <a:rPr lang="en-US" sz="1800" b="0" i="1" smtClean="0">
                          <a:latin typeface="Cambria Math"/>
                        </a:rPr>
                        <m:t>=0.05</m:t>
                      </m:r>
                    </m:oMath>
                  </m:oMathPara>
                </a14:m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Clay</m:t>
                          </m:r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=7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μm</m:t>
                      </m:r>
                    </m:oMath>
                  </m:oMathPara>
                </a14:m>
                <a:endParaRPr lang="en-US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Coag</m:t>
                          </m:r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=20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nm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57" y="1782792"/>
                <a:ext cx="1676400" cy="975011"/>
              </a:xfrm>
              <a:prstGeom prst="rect">
                <a:avLst/>
              </a:prstGeom>
              <a:blipFill rotWithShape="1"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280A4AB-7750-48C2-B93E-65CB195732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803" y="1013920"/>
            <a:ext cx="1112394" cy="301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DCCBD9-CA3E-4F0C-9CF9-022EB88962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108" y="5784392"/>
            <a:ext cx="875695" cy="70848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/>
          <p:cNvSpPr txBox="1"/>
          <p:nvPr/>
        </p:nvSpPr>
        <p:spPr>
          <a:xfrm>
            <a:off x="6974457" y="3528646"/>
            <a:ext cx="48823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demonstration that it is possible to create a dimensionally correct description of flocculation!</a:t>
            </a:r>
          </a:p>
        </p:txBody>
      </p:sp>
    </p:spTree>
    <p:extLst>
      <p:ext uri="{BB962C8B-B14F-4D97-AF65-F5344CB8AC3E}">
        <p14:creationId xmlns:p14="http://schemas.microsoft.com/office/powerpoint/2010/main" val="58102252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E5857F2-2EA6-4B24-8B2B-021AD0AEF543}"/>
              </a:ext>
            </a:extLst>
          </p:cNvPr>
          <p:cNvSpPr/>
          <p:nvPr/>
        </p:nvSpPr>
        <p:spPr>
          <a:xfrm>
            <a:off x="4499264" y="329570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F4AADD-6E1B-4396-BECB-C277BBC9B2EC}"/>
              </a:ext>
            </a:extLst>
          </p:cNvPr>
          <p:cNvSpPr/>
          <p:nvPr/>
        </p:nvSpPr>
        <p:spPr>
          <a:xfrm>
            <a:off x="6417671" y="414771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FFFEE7-3EC9-44C2-94E1-D855B16BF2E6}"/>
              </a:ext>
            </a:extLst>
          </p:cNvPr>
          <p:cNvSpPr/>
          <p:nvPr/>
        </p:nvSpPr>
        <p:spPr>
          <a:xfrm>
            <a:off x="5821927" y="4144254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4F97DD-047E-455F-9967-6A6A52EDD222}"/>
              </a:ext>
            </a:extLst>
          </p:cNvPr>
          <p:cNvSpPr/>
          <p:nvPr/>
        </p:nvSpPr>
        <p:spPr>
          <a:xfrm>
            <a:off x="6023263" y="2876608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4E6736-64B5-48CA-92D6-4D3C9FFE56F1}"/>
              </a:ext>
            </a:extLst>
          </p:cNvPr>
          <p:cNvSpPr/>
          <p:nvPr/>
        </p:nvSpPr>
        <p:spPr>
          <a:xfrm>
            <a:off x="7152404" y="2873146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Floc model for viscous dominated collisions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0545" y="288386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Velocity gradient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7929" y="2278243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 particle spacing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545" y="2446853"/>
            <a:ext cx="2137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Flocculation time</a:t>
            </a:r>
          </a:p>
        </p:txBody>
      </p:sp>
      <p:cxnSp>
        <p:nvCxnSpPr>
          <p:cNvPr id="458" name="Elbow Connector 457"/>
          <p:cNvCxnSpPr>
            <a:cxnSpLocks/>
            <a:stCxn id="4" idx="1"/>
            <a:endCxn id="41" idx="0"/>
          </p:cNvCxnSpPr>
          <p:nvPr/>
        </p:nvCxnSpPr>
        <p:spPr>
          <a:xfrm rot="10800000" flipV="1">
            <a:off x="7243845" y="2478298"/>
            <a:ext cx="1294084" cy="3948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Elbow Connector 478"/>
          <p:cNvCxnSpPr>
            <a:cxnSpLocks/>
            <a:stCxn id="15" idx="1"/>
            <a:endCxn id="36" idx="2"/>
          </p:cNvCxnSpPr>
          <p:nvPr/>
        </p:nvCxnSpPr>
        <p:spPr>
          <a:xfrm rot="10800000">
            <a:off x="6509112" y="4229508"/>
            <a:ext cx="1439806" cy="1898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Elbow Connector 480 1"/>
          <p:cNvCxnSpPr>
            <a:cxnSpLocks/>
            <a:stCxn id="6" idx="3"/>
            <a:endCxn id="24" idx="0"/>
          </p:cNvCxnSpPr>
          <p:nvPr/>
        </p:nvCxnSpPr>
        <p:spPr>
          <a:xfrm>
            <a:off x="2847905" y="2646908"/>
            <a:ext cx="1742800" cy="6488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Elbow Connector 486"/>
          <p:cNvCxnSpPr>
            <a:cxnSpLocks/>
            <a:stCxn id="3" idx="3"/>
          </p:cNvCxnSpPr>
          <p:nvPr/>
        </p:nvCxnSpPr>
        <p:spPr>
          <a:xfrm>
            <a:off x="2767945" y="3083923"/>
            <a:ext cx="1253337" cy="4901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TextBox 481"/>
          <p:cNvSpPr txBox="1"/>
          <p:nvPr/>
        </p:nvSpPr>
        <p:spPr>
          <a:xfrm>
            <a:off x="250853" y="4345338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Rate constant (model fitting parameter) : includes info on size distribution</a:t>
            </a:r>
          </a:p>
        </p:txBody>
      </p:sp>
      <p:cxnSp>
        <p:nvCxnSpPr>
          <p:cNvPr id="484" name="Elbow Connector 483"/>
          <p:cNvCxnSpPr>
            <a:cxnSpLocks/>
            <a:stCxn id="482" idx="3"/>
            <a:endCxn id="38" idx="2"/>
          </p:cNvCxnSpPr>
          <p:nvPr/>
        </p:nvCxnSpPr>
        <p:spPr>
          <a:xfrm flipV="1">
            <a:off x="3463391" y="4226042"/>
            <a:ext cx="2449977" cy="62712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80 2"/>
          <p:cNvCxnSpPr>
            <a:cxnSpLocks/>
            <a:stCxn id="473" idx="1"/>
            <a:endCxn id="48" idx="2"/>
          </p:cNvCxnSpPr>
          <p:nvPr/>
        </p:nvCxnSpPr>
        <p:spPr>
          <a:xfrm rot="10800000">
            <a:off x="7628144" y="4194777"/>
            <a:ext cx="320774" cy="9333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7948918" y="4466375"/>
            <a:ext cx="3231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Attachment efficiency: A function of fractional surface coverage of particle by coagulant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48918" y="5928117"/>
            <a:ext cx="25880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dirty="0">
                <a:solidFill>
                  <a:srgbClr val="000000"/>
                </a:solidFill>
                <a:latin typeface="Candara"/>
              </a:rPr>
              <a:t>Particle diameter</a:t>
            </a:r>
          </a:p>
        </p:txBody>
      </p:sp>
      <p:pic>
        <p:nvPicPr>
          <p:cNvPr id="80" name="Picture 12 1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109" y="4559041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255" y="2985777"/>
            <a:ext cx="3721690" cy="1312171"/>
          </a:xfrm>
          <a:prstGeom prst="rect">
            <a:avLst/>
          </a:prstGeom>
        </p:spPr>
      </p:pic>
      <p:pic>
        <p:nvPicPr>
          <p:cNvPr id="13" name="Picture 12 2">
            <a:extLst>
              <a:ext uri="{FF2B5EF4-FFF2-40B4-BE49-F238E27FC236}">
                <a16:creationId xmlns:a16="http://schemas.microsoft.com/office/drawing/2014/main" id="{E0E78B00-A243-4327-8232-866139D46C6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762" y="8978199"/>
            <a:ext cx="733760" cy="702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37" y="1020732"/>
            <a:ext cx="1112394" cy="26312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01914" y="7670170"/>
            <a:ext cx="3212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Dimensionless concentration of particles that don’t settle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4FB776-0905-4423-8D70-62A2907E734E}"/>
              </a:ext>
            </a:extLst>
          </p:cNvPr>
          <p:cNvSpPr txBox="1"/>
          <p:nvPr/>
        </p:nvSpPr>
        <p:spPr>
          <a:xfrm>
            <a:off x="8537929" y="1683340"/>
            <a:ext cx="2642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 particle spacing</a:t>
            </a:r>
          </a:p>
        </p:txBody>
      </p:sp>
      <p:cxnSp>
        <p:nvCxnSpPr>
          <p:cNvPr id="45" name="Elbow Connector 457">
            <a:extLst>
              <a:ext uri="{FF2B5EF4-FFF2-40B4-BE49-F238E27FC236}">
                <a16:creationId xmlns:a16="http://schemas.microsoft.com/office/drawing/2014/main" id="{CBE60AF7-8602-429C-8002-52A7FF8F47CD}"/>
              </a:ext>
            </a:extLst>
          </p:cNvPr>
          <p:cNvCxnSpPr>
            <a:cxnSpLocks/>
            <a:stCxn id="44" idx="1"/>
            <a:endCxn id="40" idx="0"/>
          </p:cNvCxnSpPr>
          <p:nvPr/>
        </p:nvCxnSpPr>
        <p:spPr>
          <a:xfrm rot="10800000" flipV="1">
            <a:off x="6114705" y="1883394"/>
            <a:ext cx="2423225" cy="99321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3BB23A2-DB62-4FF3-A86F-FF46D56DFB8C}"/>
              </a:ext>
            </a:extLst>
          </p:cNvPr>
          <p:cNvSpPr/>
          <p:nvPr/>
        </p:nvSpPr>
        <p:spPr>
          <a:xfrm>
            <a:off x="7536703" y="4112989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6993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2F3AE-D860-475A-85D1-C1B0FFC3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64467"/>
            <a:ext cx="7205055" cy="34616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Flocculator can be designed for target settled water turbidity which is almost independent of the raw water turbidity!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Coagulant dose determines the attachment efficiency (and flocculation begins at low dosages)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model ONLY PREDICTS the separation distance of non-aggregated primary particles</a:t>
            </a:r>
          </a:p>
          <a:p>
            <a:endParaRPr lang="en-US"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2DC85AF-7A34-4800-ACED-CB7C5F2ED85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37" y="458005"/>
            <a:ext cx="857905" cy="6841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252FF9-8B81-4E63-BA5B-C301A97153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97" y="5903687"/>
            <a:ext cx="828952" cy="2224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91" y="5708215"/>
            <a:ext cx="1835909" cy="726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4" y="1943931"/>
            <a:ext cx="2163293" cy="720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E84EB6-08E7-4BBB-805E-719B7204C20A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8181108" y="2616159"/>
            <a:ext cx="3581400" cy="27336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440E42-F6C7-4D03-9ECA-BA6A5A9657F6}"/>
              </a:ext>
            </a:extLst>
          </p:cNvPr>
          <p:cNvCxnSpPr/>
          <p:nvPr/>
        </p:nvCxnSpPr>
        <p:spPr>
          <a:xfrm flipV="1">
            <a:off x="9279082" y="3356264"/>
            <a:ext cx="0" cy="144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6C918E-FE79-45C3-9175-24BC3C71F061}"/>
              </a:ext>
            </a:extLst>
          </p:cNvPr>
          <p:cNvCxnSpPr/>
          <p:nvPr/>
        </p:nvCxnSpPr>
        <p:spPr>
          <a:xfrm flipH="1">
            <a:off x="8863445" y="3356264"/>
            <a:ext cx="405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6DA1528-5D42-4032-AD3F-C0FA4B2F4B01}"/>
              </a:ext>
            </a:extLst>
          </p:cNvPr>
          <p:cNvSpPr/>
          <p:nvPr/>
        </p:nvSpPr>
        <p:spPr>
          <a:xfrm>
            <a:off x="2161311" y="1861767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5D8E893-1300-4A2D-979F-2995D5D34F5B}"/>
              </a:ext>
            </a:extLst>
          </p:cNvPr>
          <p:cNvCxnSpPr>
            <a:cxnSpLocks/>
            <a:endCxn id="21" idx="0"/>
          </p:cNvCxnSpPr>
          <p:nvPr/>
        </p:nvCxnSpPr>
        <p:spPr>
          <a:xfrm rot="10800000">
            <a:off x="2252753" y="1861768"/>
            <a:ext cx="6610695" cy="1494499"/>
          </a:xfrm>
          <a:prstGeom prst="bentConnector4">
            <a:avLst>
              <a:gd name="adj1" fmla="val 4353"/>
              <a:gd name="adj2" fmla="val 1152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Non-flocculated Primary particle concentration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2782227"/>
            <a:ext cx="2184400" cy="6161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975" y="1772976"/>
            <a:ext cx="1835909" cy="726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7671D-6591-4BDF-B0FA-4F8FD2E88A5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26" y="3237879"/>
            <a:ext cx="857905" cy="6841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95DF38-88BD-4A42-8592-05F7EA3D6E7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797" y="4231630"/>
            <a:ext cx="1773309" cy="684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5" y="3787599"/>
            <a:ext cx="2829547" cy="10815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37D9B0-5E23-40E7-B018-06F5BB25EB0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833" y="5408889"/>
            <a:ext cx="2234565" cy="8235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221" y="5166387"/>
            <a:ext cx="80968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</a:t>
            </a:r>
            <a:r>
              <a:rPr lang="en-US" sz="2400" dirty="0">
                <a:hlinkClick r:id="rId14"/>
              </a:rPr>
              <a:t>determined by William </a:t>
            </a:r>
            <a:r>
              <a:rPr lang="en-US" sz="2400" dirty="0" err="1">
                <a:hlinkClick r:id="rId14"/>
              </a:rPr>
              <a:t>Pennock</a:t>
            </a:r>
            <a:r>
              <a:rPr lang="en-US" sz="2400" dirty="0"/>
              <a:t> to have a value of about 0.03.</a:t>
            </a:r>
          </a:p>
          <a:p>
            <a:r>
              <a:rPr lang="en-US" sz="2400" dirty="0"/>
              <a:t>Clay diameter assumed to be 7 micrometer</a:t>
            </a:r>
          </a:p>
          <a:p>
            <a:r>
              <a:rPr lang="en-US" sz="2400" dirty="0"/>
              <a:t>68 NTU = 100 mg/L Kaolin clay</a:t>
            </a:r>
          </a:p>
          <a:p>
            <a:r>
              <a:rPr lang="en-US" sz="2400" dirty="0"/>
              <a:t>Coagulant nanoparticles = 90 nm in diameter</a:t>
            </a:r>
          </a:p>
        </p:txBody>
      </p:sp>
      <p:pic>
        <p:nvPicPr>
          <p:cNvPr id="10" name="Picture 12 1" descr="MCED00214_0000[1]">
            <a:extLst>
              <a:ext uri="{FF2B5EF4-FFF2-40B4-BE49-F238E27FC236}">
                <a16:creationId xmlns:a16="http://schemas.microsoft.com/office/drawing/2014/main" id="{E402A690-1A5B-4CFD-A670-8402FEAAF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9984789" y="2179017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11 1">
            <a:extLst>
              <a:ext uri="{FF2B5EF4-FFF2-40B4-BE49-F238E27FC236}">
                <a16:creationId xmlns:a16="http://schemas.microsoft.com/office/drawing/2014/main" id="{4AEC998E-8CA3-4467-BADC-43A26CB1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282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3" name="Picture 12 2" descr="MCED00214_0000[1]">
            <a:extLst>
              <a:ext uri="{FF2B5EF4-FFF2-40B4-BE49-F238E27FC236}">
                <a16:creationId xmlns:a16="http://schemas.microsoft.com/office/drawing/2014/main" id="{4419180A-C959-4C74-9409-AF70213B2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050088" y="2160953"/>
            <a:ext cx="220663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utoShape 11 2">
            <a:extLst>
              <a:ext uri="{FF2B5EF4-FFF2-40B4-BE49-F238E27FC236}">
                <a16:creationId xmlns:a16="http://schemas.microsoft.com/office/drawing/2014/main" id="{6986AE04-3E87-4321-9238-62FE2EBD0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3017" y="1573235"/>
            <a:ext cx="1400175" cy="1171575"/>
          </a:xfrm>
          <a:prstGeom prst="cube">
            <a:avLst>
              <a:gd name="adj" fmla="val 25000"/>
            </a:avLst>
          </a:prstGeom>
          <a:solidFill>
            <a:schemeClr val="accent1">
              <a:alpha val="50196"/>
            </a:schemeClr>
          </a:solidFill>
          <a:ln w="12700">
            <a:solidFill>
              <a:schemeClr val="bg2"/>
            </a:solidFill>
            <a:miter lim="800000"/>
            <a:headEnd type="none" w="lg" len="med"/>
            <a:tailEnd type="none" w="lg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23DBF0-86C1-433B-A6DA-CFA34F862B57}"/>
              </a:ext>
            </a:extLst>
          </p:cNvPr>
          <p:cNvCxnSpPr/>
          <p:nvPr/>
        </p:nvCxnSpPr>
        <p:spPr bwMode="auto">
          <a:xfrm>
            <a:off x="10041082" y="2411435"/>
            <a:ext cx="1095375" cy="1588"/>
          </a:xfrm>
          <a:prstGeom prst="straightConnector1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triangle" w="lg" len="med"/>
            <a:tailEnd type="triangle" w="lg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927833-9794-4BE3-8651-2DF8290E0897}"/>
              </a:ext>
            </a:extLst>
          </p:cNvPr>
          <p:cNvCxnSpPr/>
          <p:nvPr/>
        </p:nvCxnSpPr>
        <p:spPr bwMode="auto">
          <a:xfrm flipV="1">
            <a:off x="10229201" y="2430487"/>
            <a:ext cx="173830" cy="6597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CCE1DF-37E0-494B-84A6-E43AFBF1AFE8}"/>
              </a:ext>
            </a:extLst>
          </p:cNvPr>
          <p:cNvCxnSpPr/>
          <p:nvPr/>
        </p:nvCxnSpPr>
        <p:spPr>
          <a:xfrm flipV="1">
            <a:off x="9545126" y="3922069"/>
            <a:ext cx="549994" cy="440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AC0BE-A2D3-45AD-9903-D59F2D148255}"/>
              </a:ext>
            </a:extLst>
          </p:cNvPr>
          <p:cNvSpPr/>
          <p:nvPr/>
        </p:nvSpPr>
        <p:spPr>
          <a:xfrm>
            <a:off x="3062077" y="1668882"/>
            <a:ext cx="182882" cy="81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75C538D-7B65-4E5E-AFF1-F7BA7D03982A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>
            <a:off x="3153519" y="1668882"/>
            <a:ext cx="6045315" cy="4151778"/>
          </a:xfrm>
          <a:prstGeom prst="bentConnector4">
            <a:avLst>
              <a:gd name="adj1" fmla="val 7304"/>
              <a:gd name="adj2" fmla="val 1032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3120D9-7C4A-416B-9C72-26A0BBCC6673}"/>
              </a:ext>
            </a:extLst>
          </p:cNvPr>
          <p:cNvSpPr txBox="1"/>
          <p:nvPr/>
        </p:nvSpPr>
        <p:spPr>
          <a:xfrm>
            <a:off x="5008418" y="2289348"/>
            <a:ext cx="337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convert the particle spacing into a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80119584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Surface Water often has Natural Organic Matter (NOM)</a:t>
            </a:r>
          </a:p>
        </p:txBody>
      </p:sp>
      <p:sp>
        <p:nvSpPr>
          <p:cNvPr id="38" name="Oval 37"/>
          <p:cNvSpPr/>
          <p:nvPr/>
        </p:nvSpPr>
        <p:spPr>
          <a:xfrm>
            <a:off x="7070846" y="2314144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5523918" y="1752600"/>
            <a:ext cx="3518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Coagulant nanoparticle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07749" y="3436016"/>
            <a:ext cx="24630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Natural Organic Matter (NOM)</a:t>
            </a:r>
          </a:p>
        </p:txBody>
      </p:sp>
      <p:sp>
        <p:nvSpPr>
          <p:cNvPr id="42" name="Oval 41"/>
          <p:cNvSpPr/>
          <p:nvPr/>
        </p:nvSpPr>
        <p:spPr>
          <a:xfrm>
            <a:off x="7339288" y="482101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258292" y="2804052"/>
            <a:ext cx="457200" cy="4572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219441" y="2820336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2217281" y="312040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2406849" y="2742054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316199" y="298313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505771" y="306198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503615" y="287536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 rot="3227972">
            <a:off x="3580424" y="5066356"/>
            <a:ext cx="498211" cy="561234"/>
            <a:chOff x="2369681" y="4968184"/>
            <a:chExt cx="498211" cy="561234"/>
          </a:xfrm>
        </p:grpSpPr>
        <p:sp>
          <p:nvSpPr>
            <p:cNvPr id="51" name="Oval 50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 rot="18655185">
            <a:off x="1546183" y="5056375"/>
            <a:ext cx="498211" cy="561234"/>
            <a:chOff x="2369681" y="4968184"/>
            <a:chExt cx="498211" cy="561234"/>
          </a:xfrm>
        </p:grpSpPr>
        <p:sp>
          <p:nvSpPr>
            <p:cNvPr id="59" name="Oval 58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6541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671 L 0.1198 0.00278 " pathEditMode="relative" ptsTypes="AA">
                                      <p:cBhvr>
                                        <p:cTn id="2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C 0.03503 0.02106 0.04597 0.04815 0.10521 0.06366 C 0.16393 0.07986 0.28164 0.04653 0.35313 0.09514 L 0.56784 0.24051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2926" y="23103"/>
            <a:ext cx="8325840" cy="1143000"/>
          </a:xfrm>
        </p:spPr>
        <p:txBody>
          <a:bodyPr/>
          <a:lstStyle/>
          <a:p>
            <a:r>
              <a:rPr lang="en-US" sz="3200" dirty="0"/>
              <a:t>Pre-hydrolyzed coagulant precipitates as stable (and sticky) Al</a:t>
            </a:r>
            <a:r>
              <a:rPr lang="en-US" sz="3200" baseline="-25000" dirty="0"/>
              <a:t>13</a:t>
            </a:r>
            <a:r>
              <a:rPr lang="en-US" sz="3200" dirty="0"/>
              <a:t> clusters (</a:t>
            </a:r>
            <a:r>
              <a:rPr lang="en-US" sz="3200" dirty="0" err="1"/>
              <a:t>nano</a:t>
            </a:r>
            <a:r>
              <a:rPr lang="en-US" sz="3200" dirty="0"/>
              <a:t> particles)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174162" y="-2610097"/>
            <a:ext cx="2712693" cy="7762185"/>
            <a:chOff x="6549732" y="-2865736"/>
            <a:chExt cx="2712693" cy="7762185"/>
          </a:xfrm>
        </p:grpSpPr>
        <p:sp>
          <p:nvSpPr>
            <p:cNvPr id="7" name="Flowchart: Magnetic Disk 6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7615180" y="33896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8162377" y="276326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549732" y="2798833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107179" y="702329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100" name="Oval 99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9" name="Oval 78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5" name="Oval 64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4815386" y="2208991"/>
            <a:ext cx="75533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clay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3136674" y="2527764"/>
            <a:ext cx="1662089" cy="439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672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0.07068 L 0.40538 0.208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12" y="68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cascade and creating collisions</a:t>
            </a:r>
          </a:p>
          <a:p>
            <a:r>
              <a:rPr lang="en-US" dirty="0"/>
              <a:t>Fractals</a:t>
            </a:r>
          </a:p>
          <a:p>
            <a:r>
              <a:rPr lang="en-US" dirty="0"/>
              <a:t>Collisions </a:t>
            </a:r>
          </a:p>
          <a:p>
            <a:pPr lvl="1"/>
            <a:r>
              <a:rPr lang="en-US" dirty="0"/>
              <a:t>Predictive model</a:t>
            </a:r>
          </a:p>
          <a:p>
            <a:r>
              <a:rPr lang="en-US" dirty="0"/>
              <a:t>Surface coverage</a:t>
            </a:r>
          </a:p>
        </p:txBody>
      </p:sp>
      <p:pic>
        <p:nvPicPr>
          <p:cNvPr id="2231298" name="Picture 2 1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079" y="2918901"/>
            <a:ext cx="1112482" cy="56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1308" name="Picture 12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09" y="3896577"/>
            <a:ext cx="712787" cy="71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C22C89-EF3F-4F10-973C-D4E1B1DF7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328" y="1527008"/>
            <a:ext cx="3395472" cy="5900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48F2A20-1287-45C3-B4DE-084DE6312799}"/>
              </a:ext>
            </a:extLst>
          </p:cNvPr>
          <p:cNvGrpSpPr/>
          <p:nvPr/>
        </p:nvGrpSpPr>
        <p:grpSpPr>
          <a:xfrm rot="861869">
            <a:off x="2886988" y="2045066"/>
            <a:ext cx="1184907" cy="905391"/>
            <a:chOff x="4930347" y="2731026"/>
            <a:chExt cx="2516626" cy="192296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D39F4DA-1E63-4401-B490-D6C4C31679E0}"/>
                </a:ext>
              </a:extLst>
            </p:cNvPr>
            <p:cNvGrpSpPr/>
            <p:nvPr/>
          </p:nvGrpSpPr>
          <p:grpSpPr>
            <a:xfrm>
              <a:off x="4930347" y="3360022"/>
              <a:ext cx="657768" cy="378452"/>
              <a:chOff x="4777947" y="3207622"/>
              <a:chExt cx="657768" cy="378452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5931972-4B2E-4E98-B4F9-391799703509}"/>
                  </a:ext>
                </a:extLst>
              </p:cNvPr>
              <p:cNvGrpSpPr/>
              <p:nvPr/>
            </p:nvGrpSpPr>
            <p:grpSpPr>
              <a:xfrm>
                <a:off x="477794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50" name="Group 176">
                  <a:extLst>
                    <a:ext uri="{FF2B5EF4-FFF2-40B4-BE49-F238E27FC236}">
                      <a16:creationId xmlns:a16="http://schemas.microsoft.com/office/drawing/2014/main" id="{8094B524-52DE-4B6E-A50F-867BE67BC6CB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54" name="Picture 24 129">
                    <a:extLst>
                      <a:ext uri="{FF2B5EF4-FFF2-40B4-BE49-F238E27FC236}">
                        <a16:creationId xmlns:a16="http://schemas.microsoft.com/office/drawing/2014/main" id="{719BB6EA-09D3-4679-B91A-E031BEEC59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55" name="Picture 24 130">
                    <a:extLst>
                      <a:ext uri="{FF2B5EF4-FFF2-40B4-BE49-F238E27FC236}">
                        <a16:creationId xmlns:a16="http://schemas.microsoft.com/office/drawing/2014/main" id="{09B0E95C-95B9-4298-9995-974F22C56A6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51" name="Group 179">
                  <a:extLst>
                    <a:ext uri="{FF2B5EF4-FFF2-40B4-BE49-F238E27FC236}">
                      <a16:creationId xmlns:a16="http://schemas.microsoft.com/office/drawing/2014/main" id="{C745EE38-B02B-4C7C-B664-1AD5BC88F9F9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52" name="Picture 24 131">
                    <a:extLst>
                      <a:ext uri="{FF2B5EF4-FFF2-40B4-BE49-F238E27FC236}">
                        <a16:creationId xmlns:a16="http://schemas.microsoft.com/office/drawing/2014/main" id="{17FC55D5-F38A-483C-88B7-C07624E2289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53" name="Picture 24 132">
                    <a:extLst>
                      <a:ext uri="{FF2B5EF4-FFF2-40B4-BE49-F238E27FC236}">
                        <a16:creationId xmlns:a16="http://schemas.microsoft.com/office/drawing/2014/main" id="{618E4D93-ACA4-4602-BD68-5BBA9FB281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349326D4-C9BE-4B96-8A7A-D1F7A2F6ABD4}"/>
                  </a:ext>
                </a:extLst>
              </p:cNvPr>
              <p:cNvGrpSpPr/>
              <p:nvPr/>
            </p:nvGrpSpPr>
            <p:grpSpPr>
              <a:xfrm>
                <a:off x="4935889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44" name="Group 176">
                  <a:extLst>
                    <a:ext uri="{FF2B5EF4-FFF2-40B4-BE49-F238E27FC236}">
                      <a16:creationId xmlns:a16="http://schemas.microsoft.com/office/drawing/2014/main" id="{93C0B975-41F6-4D06-8D9E-67BFE0004421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8" name="Picture 24 133">
                    <a:extLst>
                      <a:ext uri="{FF2B5EF4-FFF2-40B4-BE49-F238E27FC236}">
                        <a16:creationId xmlns:a16="http://schemas.microsoft.com/office/drawing/2014/main" id="{E0346EB7-A899-4BDE-B6A9-B26A4D23676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9" name="Picture 24 134">
                    <a:extLst>
                      <a:ext uri="{FF2B5EF4-FFF2-40B4-BE49-F238E27FC236}">
                        <a16:creationId xmlns:a16="http://schemas.microsoft.com/office/drawing/2014/main" id="{A47E3086-B1DC-4A9E-B418-2BB34ACE64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45" name="Group 179">
                  <a:extLst>
                    <a:ext uri="{FF2B5EF4-FFF2-40B4-BE49-F238E27FC236}">
                      <a16:creationId xmlns:a16="http://schemas.microsoft.com/office/drawing/2014/main" id="{E15E6E1F-94E5-4109-B90D-6AA7F8C57B3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46" name="Picture 24 135">
                    <a:extLst>
                      <a:ext uri="{FF2B5EF4-FFF2-40B4-BE49-F238E27FC236}">
                        <a16:creationId xmlns:a16="http://schemas.microsoft.com/office/drawing/2014/main" id="{6759B792-F09B-41B5-8E67-1420F98203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47" name="Picture 24 136">
                    <a:extLst>
                      <a:ext uri="{FF2B5EF4-FFF2-40B4-BE49-F238E27FC236}">
                        <a16:creationId xmlns:a16="http://schemas.microsoft.com/office/drawing/2014/main" id="{0BA30E73-4A94-465E-957B-483D39F15F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2B8C30-D93D-46FC-82F7-B0106E34D57A}"/>
                </a:ext>
              </a:extLst>
            </p:cNvPr>
            <p:cNvGrpSpPr/>
            <p:nvPr/>
          </p:nvGrpSpPr>
          <p:grpSpPr>
            <a:xfrm>
              <a:off x="4938661" y="3636001"/>
              <a:ext cx="601238" cy="499826"/>
              <a:chOff x="5841977" y="3176030"/>
              <a:chExt cx="601238" cy="499826"/>
            </a:xfrm>
          </p:grpSpPr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5C9FE18B-D916-4599-B262-0D43F042EEAA}"/>
                  </a:ext>
                </a:extLst>
              </p:cNvPr>
              <p:cNvGrpSpPr/>
              <p:nvPr/>
            </p:nvGrpSpPr>
            <p:grpSpPr>
              <a:xfrm rot="19742345">
                <a:off x="5841977" y="3207622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6" name="Group 176">
                  <a:extLst>
                    <a:ext uri="{FF2B5EF4-FFF2-40B4-BE49-F238E27FC236}">
                      <a16:creationId xmlns:a16="http://schemas.microsoft.com/office/drawing/2014/main" id="{30C1A9AF-5CF9-447B-B82E-9C47F8E928AF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40" name="Picture 24 137">
                    <a:extLst>
                      <a:ext uri="{FF2B5EF4-FFF2-40B4-BE49-F238E27FC236}">
                        <a16:creationId xmlns:a16="http://schemas.microsoft.com/office/drawing/2014/main" id="{30BA25E5-6D49-48C5-B3DF-A62AA626F52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41" name="Picture 24 138">
                    <a:extLst>
                      <a:ext uri="{FF2B5EF4-FFF2-40B4-BE49-F238E27FC236}">
                        <a16:creationId xmlns:a16="http://schemas.microsoft.com/office/drawing/2014/main" id="{1972D00A-2E42-40C2-8A31-EFFE0732F5C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7" name="Group 179">
                  <a:extLst>
                    <a:ext uri="{FF2B5EF4-FFF2-40B4-BE49-F238E27FC236}">
                      <a16:creationId xmlns:a16="http://schemas.microsoft.com/office/drawing/2014/main" id="{5E0E3D2B-018A-47FE-A70F-CF6C29B82064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8" name="Picture 24 139">
                    <a:extLst>
                      <a:ext uri="{FF2B5EF4-FFF2-40B4-BE49-F238E27FC236}">
                        <a16:creationId xmlns:a16="http://schemas.microsoft.com/office/drawing/2014/main" id="{8F65862B-9030-4B4C-B3EC-1B34EDDE774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9" name="Picture 24 140">
                    <a:extLst>
                      <a:ext uri="{FF2B5EF4-FFF2-40B4-BE49-F238E27FC236}">
                        <a16:creationId xmlns:a16="http://schemas.microsoft.com/office/drawing/2014/main" id="{70E8BC4F-0293-499B-B6E1-B700C1A81D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0F79D58-9F5A-42D4-A0C5-177725808895}"/>
                  </a:ext>
                </a:extLst>
              </p:cNvPr>
              <p:cNvGrpSpPr/>
              <p:nvPr/>
            </p:nvGrpSpPr>
            <p:grpSpPr>
              <a:xfrm rot="17239213">
                <a:off x="6033171" y="3265811"/>
                <a:ext cx="499826" cy="320263"/>
                <a:chOff x="4503627" y="2218458"/>
                <a:chExt cx="499826" cy="320263"/>
              </a:xfrm>
            </p:grpSpPr>
            <p:grpSp>
              <p:nvGrpSpPr>
                <p:cNvPr id="230" name="Group 176">
                  <a:extLst>
                    <a:ext uri="{FF2B5EF4-FFF2-40B4-BE49-F238E27FC236}">
                      <a16:creationId xmlns:a16="http://schemas.microsoft.com/office/drawing/2014/main" id="{1A14BB2D-3780-4EC3-9141-96EC6B4D327D}"/>
                    </a:ext>
                  </a:extLst>
                </p:cNvPr>
                <p:cNvGrpSpPr/>
                <p:nvPr/>
              </p:nvGrpSpPr>
              <p:grpSpPr>
                <a:xfrm>
                  <a:off x="4503627" y="2301538"/>
                  <a:ext cx="300259" cy="237183"/>
                  <a:chOff x="2962956" y="2115885"/>
                  <a:chExt cx="300259" cy="237183"/>
                </a:xfrm>
              </p:grpSpPr>
              <p:pic>
                <p:nvPicPr>
                  <p:cNvPr id="234" name="Picture 24 141">
                    <a:extLst>
                      <a:ext uri="{FF2B5EF4-FFF2-40B4-BE49-F238E27FC236}">
                        <a16:creationId xmlns:a16="http://schemas.microsoft.com/office/drawing/2014/main" id="{A09A3354-8FF5-43CB-923B-D8A8398D8FE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3076683" y="211667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  <p:pic>
                <p:nvPicPr>
                  <p:cNvPr id="235" name="Picture 24 142">
                    <a:extLst>
                      <a:ext uri="{FF2B5EF4-FFF2-40B4-BE49-F238E27FC236}">
                        <a16:creationId xmlns:a16="http://schemas.microsoft.com/office/drawing/2014/main" id="{F971B9A6-BE44-42C8-992F-F9CC0799406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2962162" y="2166537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</p:grpSp>
            <p:grpSp>
              <p:nvGrpSpPr>
                <p:cNvPr id="231" name="Group 179">
                  <a:extLst>
                    <a:ext uri="{FF2B5EF4-FFF2-40B4-BE49-F238E27FC236}">
                      <a16:creationId xmlns:a16="http://schemas.microsoft.com/office/drawing/2014/main" id="{0D1E4D99-3BEB-4C54-A3D0-47292EEECA81}"/>
                    </a:ext>
                  </a:extLst>
                </p:cNvPr>
                <p:cNvGrpSpPr/>
                <p:nvPr/>
              </p:nvGrpSpPr>
              <p:grpSpPr>
                <a:xfrm>
                  <a:off x="4719823" y="2218458"/>
                  <a:ext cx="283630" cy="253824"/>
                  <a:chOff x="6986427" y="2972145"/>
                  <a:chExt cx="283630" cy="253824"/>
                </a:xfrm>
              </p:grpSpPr>
              <p:pic>
                <p:nvPicPr>
                  <p:cNvPr id="232" name="Picture 24 143">
                    <a:extLst>
                      <a:ext uri="{FF2B5EF4-FFF2-40B4-BE49-F238E27FC236}">
                        <a16:creationId xmlns:a16="http://schemas.microsoft.com/office/drawing/2014/main" id="{90328EF3-C766-4679-8A07-1B5E9033F0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16200000">
                    <a:off x="6985633" y="3039438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</p:spPr>
              </p:pic>
              <p:pic>
                <p:nvPicPr>
                  <p:cNvPr id="233" name="Picture 24 144">
                    <a:extLst>
                      <a:ext uri="{FF2B5EF4-FFF2-40B4-BE49-F238E27FC236}">
                        <a16:creationId xmlns:a16="http://schemas.microsoft.com/office/drawing/2014/main" id="{B570C759-234F-4539-B587-D603227E1CC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screen"/>
                  <a:srcRect/>
                  <a:stretch>
                    <a:fillRect/>
                  </a:stretch>
                </p:blipFill>
                <p:spPr bwMode="auto">
                  <a:xfrm rot="5400000" flipV="1">
                    <a:off x="7083525" y="2972939"/>
                    <a:ext cx="187325" cy="185738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lg" len="med"/>
                    <a:tailEnd type="none" w="lg" len="med"/>
                  </a:ln>
                  <a:effectLst/>
                  <a:scene3d>
                    <a:camera prst="orthographicFront">
                      <a:rot lat="0" lon="0" rev="19799999"/>
                    </a:camera>
                    <a:lightRig rig="threePt" dir="t"/>
                  </a:scene3d>
                </p:spPr>
              </p:pic>
            </p:grp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86027B-4390-4445-8AEF-FF5312C6009C}"/>
                </a:ext>
              </a:extLst>
            </p:cNvPr>
            <p:cNvGrpSpPr/>
            <p:nvPr/>
          </p:nvGrpSpPr>
          <p:grpSpPr>
            <a:xfrm>
              <a:off x="5407774" y="3379418"/>
              <a:ext cx="1055948" cy="610380"/>
              <a:chOff x="6261214" y="3135578"/>
              <a:chExt cx="1055948" cy="610380"/>
            </a:xfrm>
          </p:grpSpPr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A240F6EC-BEDE-43C7-8C46-453A4D8348C1}"/>
                  </a:ext>
                </a:extLst>
              </p:cNvPr>
              <p:cNvGrpSpPr/>
              <p:nvPr/>
            </p:nvGrpSpPr>
            <p:grpSpPr>
              <a:xfrm>
                <a:off x="6659394" y="313557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91FF264E-04A1-4CEF-A530-4CC9645FF436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22" name="Group 176">
                    <a:extLst>
                      <a:ext uri="{FF2B5EF4-FFF2-40B4-BE49-F238E27FC236}">
                        <a16:creationId xmlns:a16="http://schemas.microsoft.com/office/drawing/2014/main" id="{76FC25A3-9FBC-4EC7-A37B-F8BE6C27D57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6" name="Picture 24 145">
                      <a:extLst>
                        <a:ext uri="{FF2B5EF4-FFF2-40B4-BE49-F238E27FC236}">
                          <a16:creationId xmlns:a16="http://schemas.microsoft.com/office/drawing/2014/main" id="{E7B5A821-80E8-4A06-87E4-454D7F92E58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7" name="Picture 24 146">
                      <a:extLst>
                        <a:ext uri="{FF2B5EF4-FFF2-40B4-BE49-F238E27FC236}">
                          <a16:creationId xmlns:a16="http://schemas.microsoft.com/office/drawing/2014/main" id="{0865856F-0DF1-41B2-A83C-42E02A944FA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23" name="Group 179">
                    <a:extLst>
                      <a:ext uri="{FF2B5EF4-FFF2-40B4-BE49-F238E27FC236}">
                        <a16:creationId xmlns:a16="http://schemas.microsoft.com/office/drawing/2014/main" id="{89687DC0-5C3D-436B-902D-CB597ADAF0E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24" name="Picture 24 147">
                      <a:extLst>
                        <a:ext uri="{FF2B5EF4-FFF2-40B4-BE49-F238E27FC236}">
                          <a16:creationId xmlns:a16="http://schemas.microsoft.com/office/drawing/2014/main" id="{E939A9B4-1A6A-4780-95D0-49B891EF6F1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25" name="Picture 24 148">
                      <a:extLst>
                        <a:ext uri="{FF2B5EF4-FFF2-40B4-BE49-F238E27FC236}">
                          <a16:creationId xmlns:a16="http://schemas.microsoft.com/office/drawing/2014/main" id="{542DCF44-8101-4E92-B8EE-4256F2FE2F2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90B2D826-8629-4A50-842D-E6E584CBE98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16" name="Group 176">
                    <a:extLst>
                      <a:ext uri="{FF2B5EF4-FFF2-40B4-BE49-F238E27FC236}">
                        <a16:creationId xmlns:a16="http://schemas.microsoft.com/office/drawing/2014/main" id="{FA37BF89-8E5B-4554-844F-7158DE739E2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20" name="Picture 24 149">
                      <a:extLst>
                        <a:ext uri="{FF2B5EF4-FFF2-40B4-BE49-F238E27FC236}">
                          <a16:creationId xmlns:a16="http://schemas.microsoft.com/office/drawing/2014/main" id="{58A76374-7671-4A5E-8D4D-DF3929E8DDA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21" name="Picture 24 150">
                      <a:extLst>
                        <a:ext uri="{FF2B5EF4-FFF2-40B4-BE49-F238E27FC236}">
                          <a16:creationId xmlns:a16="http://schemas.microsoft.com/office/drawing/2014/main" id="{6919BEFE-D044-4356-A052-9E9CC9AC8A0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17" name="Group 179">
                    <a:extLst>
                      <a:ext uri="{FF2B5EF4-FFF2-40B4-BE49-F238E27FC236}">
                        <a16:creationId xmlns:a16="http://schemas.microsoft.com/office/drawing/2014/main" id="{B4CAF71A-8A89-4656-AF83-864A5B4A75A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8" name="Picture 24 151">
                      <a:extLst>
                        <a:ext uri="{FF2B5EF4-FFF2-40B4-BE49-F238E27FC236}">
                          <a16:creationId xmlns:a16="http://schemas.microsoft.com/office/drawing/2014/main" id="{93ACF421-CE26-4728-97CD-8E6D928358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9" name="Picture 24 152">
                      <a:extLst>
                        <a:ext uri="{FF2B5EF4-FFF2-40B4-BE49-F238E27FC236}">
                          <a16:creationId xmlns:a16="http://schemas.microsoft.com/office/drawing/2014/main" id="{77FE9A15-675C-46DA-8240-5673874399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720180B-B2F2-47CE-BF04-4B5858FFDC57}"/>
                  </a:ext>
                </a:extLst>
              </p:cNvPr>
              <p:cNvGrpSpPr/>
              <p:nvPr/>
            </p:nvGrpSpPr>
            <p:grpSpPr>
              <a:xfrm rot="18877668">
                <a:off x="6210508" y="319542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200" name="Group 199">
                  <a:extLst>
                    <a:ext uri="{FF2B5EF4-FFF2-40B4-BE49-F238E27FC236}">
                      <a16:creationId xmlns:a16="http://schemas.microsoft.com/office/drawing/2014/main" id="{24622C38-2CA1-4076-885C-32EF00E7EBF7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8" name="Group 176">
                    <a:extLst>
                      <a:ext uri="{FF2B5EF4-FFF2-40B4-BE49-F238E27FC236}">
                        <a16:creationId xmlns:a16="http://schemas.microsoft.com/office/drawing/2014/main" id="{71F87674-08FC-4389-92DD-1E9B076C9E6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12" name="Picture 24 153">
                      <a:extLst>
                        <a:ext uri="{FF2B5EF4-FFF2-40B4-BE49-F238E27FC236}">
                          <a16:creationId xmlns:a16="http://schemas.microsoft.com/office/drawing/2014/main" id="{3F14CE0D-485E-426C-95A3-FFE7DE9FC60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13" name="Picture 24 154">
                      <a:extLst>
                        <a:ext uri="{FF2B5EF4-FFF2-40B4-BE49-F238E27FC236}">
                          <a16:creationId xmlns:a16="http://schemas.microsoft.com/office/drawing/2014/main" id="{BBACAEB8-A78C-48EF-86D9-AD2BA7ACB5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9" name="Group 179">
                    <a:extLst>
                      <a:ext uri="{FF2B5EF4-FFF2-40B4-BE49-F238E27FC236}">
                        <a16:creationId xmlns:a16="http://schemas.microsoft.com/office/drawing/2014/main" id="{B90AEF3B-F0BE-4C79-883F-1890FEFB9F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10" name="Picture 24 155">
                      <a:extLst>
                        <a:ext uri="{FF2B5EF4-FFF2-40B4-BE49-F238E27FC236}">
                          <a16:creationId xmlns:a16="http://schemas.microsoft.com/office/drawing/2014/main" id="{5BCD2EE4-2E3C-438B-A102-58FC0AD264C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11" name="Picture 24 156">
                      <a:extLst>
                        <a:ext uri="{FF2B5EF4-FFF2-40B4-BE49-F238E27FC236}">
                          <a16:creationId xmlns:a16="http://schemas.microsoft.com/office/drawing/2014/main" id="{D9E3A57D-AFD6-4139-A915-ED70B935234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312804C1-95A6-498A-A13A-7EA2C77260E8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202" name="Group 176">
                    <a:extLst>
                      <a:ext uri="{FF2B5EF4-FFF2-40B4-BE49-F238E27FC236}">
                        <a16:creationId xmlns:a16="http://schemas.microsoft.com/office/drawing/2014/main" id="{8CA31416-A86E-42CE-A53F-C59869E9DC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206" name="Picture 24 157">
                      <a:extLst>
                        <a:ext uri="{FF2B5EF4-FFF2-40B4-BE49-F238E27FC236}">
                          <a16:creationId xmlns:a16="http://schemas.microsoft.com/office/drawing/2014/main" id="{0F774A34-A864-468C-8CC4-48E1C71C40B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207" name="Picture 24 158">
                      <a:extLst>
                        <a:ext uri="{FF2B5EF4-FFF2-40B4-BE49-F238E27FC236}">
                          <a16:creationId xmlns:a16="http://schemas.microsoft.com/office/drawing/2014/main" id="{49380DDC-4A4D-42C6-A778-9ADE19FD031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203" name="Group 179">
                    <a:extLst>
                      <a:ext uri="{FF2B5EF4-FFF2-40B4-BE49-F238E27FC236}">
                        <a16:creationId xmlns:a16="http://schemas.microsoft.com/office/drawing/2014/main" id="{27CE3B6C-B5AB-4BD6-AD3F-139699CFB8C9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204" name="Picture 24 159">
                      <a:extLst>
                        <a:ext uri="{FF2B5EF4-FFF2-40B4-BE49-F238E27FC236}">
                          <a16:creationId xmlns:a16="http://schemas.microsoft.com/office/drawing/2014/main" id="{4EF36543-D5E3-4238-92FF-2B5078F9790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205" name="Picture 24 160">
                      <a:extLst>
                        <a:ext uri="{FF2B5EF4-FFF2-40B4-BE49-F238E27FC236}">
                          <a16:creationId xmlns:a16="http://schemas.microsoft.com/office/drawing/2014/main" id="{300C5CA1-8BB0-4C98-9CE4-1E6967CECEC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BEA9AA-639E-43DB-B642-9BF63D92A3BF}"/>
                </a:ext>
              </a:extLst>
            </p:cNvPr>
            <p:cNvGrpSpPr/>
            <p:nvPr/>
          </p:nvGrpSpPr>
          <p:grpSpPr>
            <a:xfrm>
              <a:off x="5382005" y="3684276"/>
              <a:ext cx="1106234" cy="969712"/>
              <a:chOff x="6792398" y="2509410"/>
              <a:chExt cx="1106234" cy="96971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F3850097-8677-4A58-9F02-67963D654291}"/>
                  </a:ext>
                </a:extLst>
              </p:cNvPr>
              <p:cNvGrpSpPr/>
              <p:nvPr/>
            </p:nvGrpSpPr>
            <p:grpSpPr>
              <a:xfrm>
                <a:off x="6792398" y="2703317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80A17B31-A794-4FE9-BA66-B72C21F4A53B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92" name="Group 176">
                    <a:extLst>
                      <a:ext uri="{FF2B5EF4-FFF2-40B4-BE49-F238E27FC236}">
                        <a16:creationId xmlns:a16="http://schemas.microsoft.com/office/drawing/2014/main" id="{167F9098-A8E7-483C-AB2D-AE4917C098B3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6" name="Picture 24 161">
                      <a:extLst>
                        <a:ext uri="{FF2B5EF4-FFF2-40B4-BE49-F238E27FC236}">
                          <a16:creationId xmlns:a16="http://schemas.microsoft.com/office/drawing/2014/main" id="{0A354978-CE37-42D7-A9B0-CFB2A3735E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7" name="Picture 24 162">
                      <a:extLst>
                        <a:ext uri="{FF2B5EF4-FFF2-40B4-BE49-F238E27FC236}">
                          <a16:creationId xmlns:a16="http://schemas.microsoft.com/office/drawing/2014/main" id="{488CAC10-9FCA-4C02-AF7C-EE2EF8EDE47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93" name="Group 179">
                    <a:extLst>
                      <a:ext uri="{FF2B5EF4-FFF2-40B4-BE49-F238E27FC236}">
                        <a16:creationId xmlns:a16="http://schemas.microsoft.com/office/drawing/2014/main" id="{11E3AE70-BD34-466A-8DCE-308A61388FF5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94" name="Picture 24 163">
                      <a:extLst>
                        <a:ext uri="{FF2B5EF4-FFF2-40B4-BE49-F238E27FC236}">
                          <a16:creationId xmlns:a16="http://schemas.microsoft.com/office/drawing/2014/main" id="{8342B4E4-40F0-4A90-8555-D189A15AB56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95" name="Picture 24 164">
                      <a:extLst>
                        <a:ext uri="{FF2B5EF4-FFF2-40B4-BE49-F238E27FC236}">
                          <a16:creationId xmlns:a16="http://schemas.microsoft.com/office/drawing/2014/main" id="{FB53B750-E34E-4164-BB30-7DDDCD79E72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14F09CB5-C936-439D-96EC-BAEC38FB9D79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86" name="Group 176">
                    <a:extLst>
                      <a:ext uri="{FF2B5EF4-FFF2-40B4-BE49-F238E27FC236}">
                        <a16:creationId xmlns:a16="http://schemas.microsoft.com/office/drawing/2014/main" id="{56625D76-1BCA-4635-A6BB-29A06E495F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90" name="Picture 24 165">
                      <a:extLst>
                        <a:ext uri="{FF2B5EF4-FFF2-40B4-BE49-F238E27FC236}">
                          <a16:creationId xmlns:a16="http://schemas.microsoft.com/office/drawing/2014/main" id="{CD5F0FB6-FF6C-4917-9839-C21975E1D5E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91" name="Picture 24 166">
                      <a:extLst>
                        <a:ext uri="{FF2B5EF4-FFF2-40B4-BE49-F238E27FC236}">
                          <a16:creationId xmlns:a16="http://schemas.microsoft.com/office/drawing/2014/main" id="{B76AA7B2-C9F2-47D2-AAE2-30A2D835595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87" name="Group 179">
                    <a:extLst>
                      <a:ext uri="{FF2B5EF4-FFF2-40B4-BE49-F238E27FC236}">
                        <a16:creationId xmlns:a16="http://schemas.microsoft.com/office/drawing/2014/main" id="{60120EFC-F812-4AC1-969B-976B82A695A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8" name="Picture 24 167">
                      <a:extLst>
                        <a:ext uri="{FF2B5EF4-FFF2-40B4-BE49-F238E27FC236}">
                          <a16:creationId xmlns:a16="http://schemas.microsoft.com/office/drawing/2014/main" id="{47D2AEAC-8957-459F-A227-68753A1BDD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9" name="Picture 24 168">
                      <a:extLst>
                        <a:ext uri="{FF2B5EF4-FFF2-40B4-BE49-F238E27FC236}">
                          <a16:creationId xmlns:a16="http://schemas.microsoft.com/office/drawing/2014/main" id="{0E4B8108-49D2-4931-97BD-7BDFB8FED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6752E364-4025-44C7-9941-770A227BE12C}"/>
                  </a:ext>
                </a:extLst>
              </p:cNvPr>
              <p:cNvGrpSpPr/>
              <p:nvPr/>
            </p:nvGrpSpPr>
            <p:grpSpPr>
              <a:xfrm rot="19661454">
                <a:off x="6800712" y="2979296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4FFC6C46-077D-4DC9-89E1-0DDA7236926E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8" name="Group 176">
                    <a:extLst>
                      <a:ext uri="{FF2B5EF4-FFF2-40B4-BE49-F238E27FC236}">
                        <a16:creationId xmlns:a16="http://schemas.microsoft.com/office/drawing/2014/main" id="{9D3B780D-A1C3-42FC-951C-6D8D73FE1D7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82" name="Picture 24 169">
                      <a:extLst>
                        <a:ext uri="{FF2B5EF4-FFF2-40B4-BE49-F238E27FC236}">
                          <a16:creationId xmlns:a16="http://schemas.microsoft.com/office/drawing/2014/main" id="{17C5622A-4497-4469-8876-AB64C79BB48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83" name="Picture 24 170">
                      <a:extLst>
                        <a:ext uri="{FF2B5EF4-FFF2-40B4-BE49-F238E27FC236}">
                          <a16:creationId xmlns:a16="http://schemas.microsoft.com/office/drawing/2014/main" id="{B39F9958-4931-46EB-8091-43CB2E0BF19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9" name="Group 179">
                    <a:extLst>
                      <a:ext uri="{FF2B5EF4-FFF2-40B4-BE49-F238E27FC236}">
                        <a16:creationId xmlns:a16="http://schemas.microsoft.com/office/drawing/2014/main" id="{26D7A61A-B1D5-4D15-B37E-D604FDCBAF31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80" name="Picture 24 171">
                      <a:extLst>
                        <a:ext uri="{FF2B5EF4-FFF2-40B4-BE49-F238E27FC236}">
                          <a16:creationId xmlns:a16="http://schemas.microsoft.com/office/drawing/2014/main" id="{D3811579-85FF-45A3-9F65-5E9BC29856B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81" name="Picture 24 172">
                      <a:extLst>
                        <a:ext uri="{FF2B5EF4-FFF2-40B4-BE49-F238E27FC236}">
                          <a16:creationId xmlns:a16="http://schemas.microsoft.com/office/drawing/2014/main" id="{D2EC9F8F-FEC6-455C-9139-9AEC138A591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E3870156-987C-4E07-9449-CF7B5B178176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72" name="Group 176">
                    <a:extLst>
                      <a:ext uri="{FF2B5EF4-FFF2-40B4-BE49-F238E27FC236}">
                        <a16:creationId xmlns:a16="http://schemas.microsoft.com/office/drawing/2014/main" id="{EEA06A7F-8E72-43BE-A6D0-06C8283025CC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76" name="Picture 24 173">
                      <a:extLst>
                        <a:ext uri="{FF2B5EF4-FFF2-40B4-BE49-F238E27FC236}">
                          <a16:creationId xmlns:a16="http://schemas.microsoft.com/office/drawing/2014/main" id="{13210053-F8D3-48A5-9682-5280C9190AF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77" name="Picture 24 174">
                      <a:extLst>
                        <a:ext uri="{FF2B5EF4-FFF2-40B4-BE49-F238E27FC236}">
                          <a16:creationId xmlns:a16="http://schemas.microsoft.com/office/drawing/2014/main" id="{45DE6280-5033-4828-9961-4EE4C419E35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73" name="Group 179">
                    <a:extLst>
                      <a:ext uri="{FF2B5EF4-FFF2-40B4-BE49-F238E27FC236}">
                        <a16:creationId xmlns:a16="http://schemas.microsoft.com/office/drawing/2014/main" id="{2DAB8CF3-761E-42EF-9FA1-BF5048E5B873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74" name="Picture 24 175">
                      <a:extLst>
                        <a:ext uri="{FF2B5EF4-FFF2-40B4-BE49-F238E27FC236}">
                          <a16:creationId xmlns:a16="http://schemas.microsoft.com/office/drawing/2014/main" id="{92C403DE-48D9-4AA1-9D97-C0245886303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75" name="Picture 24 176">
                      <a:extLst>
                        <a:ext uri="{FF2B5EF4-FFF2-40B4-BE49-F238E27FC236}">
                          <a16:creationId xmlns:a16="http://schemas.microsoft.com/office/drawing/2014/main" id="{8CCA05D8-AD7A-4212-9BB6-7F2F821B391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781F5BF-69DE-4564-8F6E-175E9C00BD7D}"/>
                  </a:ext>
                </a:extLst>
              </p:cNvPr>
              <p:cNvGrpSpPr/>
              <p:nvPr/>
            </p:nvGrpSpPr>
            <p:grpSpPr>
              <a:xfrm rot="2171672">
                <a:off x="7240864" y="2945788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56" name="Group 155">
                  <a:extLst>
                    <a:ext uri="{FF2B5EF4-FFF2-40B4-BE49-F238E27FC236}">
                      <a16:creationId xmlns:a16="http://schemas.microsoft.com/office/drawing/2014/main" id="{2B39AC0F-D442-414C-9CB4-83D7243ED337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64" name="Group 176">
                    <a:extLst>
                      <a:ext uri="{FF2B5EF4-FFF2-40B4-BE49-F238E27FC236}">
                        <a16:creationId xmlns:a16="http://schemas.microsoft.com/office/drawing/2014/main" id="{5303CE16-E490-4EA3-BAC8-B8B85AB89080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8" name="Picture 24 177">
                      <a:extLst>
                        <a:ext uri="{FF2B5EF4-FFF2-40B4-BE49-F238E27FC236}">
                          <a16:creationId xmlns:a16="http://schemas.microsoft.com/office/drawing/2014/main" id="{2A12F26C-981E-4040-B604-8B5A1D4EC20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9" name="Picture 24 178">
                      <a:extLst>
                        <a:ext uri="{FF2B5EF4-FFF2-40B4-BE49-F238E27FC236}">
                          <a16:creationId xmlns:a16="http://schemas.microsoft.com/office/drawing/2014/main" id="{41C10137-3C3A-47BA-83BA-C4AC301E3C9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65" name="Group 179">
                    <a:extLst>
                      <a:ext uri="{FF2B5EF4-FFF2-40B4-BE49-F238E27FC236}">
                        <a16:creationId xmlns:a16="http://schemas.microsoft.com/office/drawing/2014/main" id="{70D2EB66-74B3-4515-9F47-C4674039AABE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6" name="Picture 24 179">
                      <a:extLst>
                        <a:ext uri="{FF2B5EF4-FFF2-40B4-BE49-F238E27FC236}">
                          <a16:creationId xmlns:a16="http://schemas.microsoft.com/office/drawing/2014/main" id="{1862CD82-E33A-4452-A459-DBDDCA264BE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7" name="Picture 24 180">
                      <a:extLst>
                        <a:ext uri="{FF2B5EF4-FFF2-40B4-BE49-F238E27FC236}">
                          <a16:creationId xmlns:a16="http://schemas.microsoft.com/office/drawing/2014/main" id="{E700E3D4-4DB4-4ADF-8FBF-A443D9DA6D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931EAC4F-5DAE-430D-8F44-34DD5227DFBB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8" name="Group 176">
                    <a:extLst>
                      <a:ext uri="{FF2B5EF4-FFF2-40B4-BE49-F238E27FC236}">
                        <a16:creationId xmlns:a16="http://schemas.microsoft.com/office/drawing/2014/main" id="{B2704963-D904-42F2-A5B2-B0F05FB28F6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62" name="Picture 24 181">
                      <a:extLst>
                        <a:ext uri="{FF2B5EF4-FFF2-40B4-BE49-F238E27FC236}">
                          <a16:creationId xmlns:a16="http://schemas.microsoft.com/office/drawing/2014/main" id="{C321070E-748D-4935-A6B7-E6D53C0273C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63" name="Picture 24 182">
                      <a:extLst>
                        <a:ext uri="{FF2B5EF4-FFF2-40B4-BE49-F238E27FC236}">
                          <a16:creationId xmlns:a16="http://schemas.microsoft.com/office/drawing/2014/main" id="{E32DCE15-37F9-49B8-BA5C-3A18173674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9" name="Group 179">
                    <a:extLst>
                      <a:ext uri="{FF2B5EF4-FFF2-40B4-BE49-F238E27FC236}">
                        <a16:creationId xmlns:a16="http://schemas.microsoft.com/office/drawing/2014/main" id="{797B9A60-6CFD-402D-A284-A3B3CC7B189C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60" name="Picture 24 183">
                      <a:extLst>
                        <a:ext uri="{FF2B5EF4-FFF2-40B4-BE49-F238E27FC236}">
                          <a16:creationId xmlns:a16="http://schemas.microsoft.com/office/drawing/2014/main" id="{C6E91908-069D-4F9C-A78B-EAF74A97BD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61" name="Picture 24 184">
                      <a:extLst>
                        <a:ext uri="{FF2B5EF4-FFF2-40B4-BE49-F238E27FC236}">
                          <a16:creationId xmlns:a16="http://schemas.microsoft.com/office/drawing/2014/main" id="{E6C1EC65-9729-4ABB-B328-9A6C099C194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260D57E-FC49-454F-9108-ED9D8EA57D75}"/>
                  </a:ext>
                </a:extLst>
              </p:cNvPr>
              <p:cNvGrpSpPr/>
              <p:nvPr/>
            </p:nvGrpSpPr>
            <p:grpSpPr>
              <a:xfrm rot="21049340">
                <a:off x="7270080" y="2509410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69AAC260-CC7B-48BE-AE78-B96226EDBF61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50" name="Group 176">
                    <a:extLst>
                      <a:ext uri="{FF2B5EF4-FFF2-40B4-BE49-F238E27FC236}">
                        <a16:creationId xmlns:a16="http://schemas.microsoft.com/office/drawing/2014/main" id="{FFDD25DA-F410-4376-91F1-7EDB789CBA4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54" name="Picture 24 185">
                      <a:extLst>
                        <a:ext uri="{FF2B5EF4-FFF2-40B4-BE49-F238E27FC236}">
                          <a16:creationId xmlns:a16="http://schemas.microsoft.com/office/drawing/2014/main" id="{8A7E9835-6DFD-4326-AE73-D012DAF7D8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55" name="Picture 24 186">
                      <a:extLst>
                        <a:ext uri="{FF2B5EF4-FFF2-40B4-BE49-F238E27FC236}">
                          <a16:creationId xmlns:a16="http://schemas.microsoft.com/office/drawing/2014/main" id="{3B5B7E71-1AF6-430E-A7EC-064BEF9666E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51" name="Group 179">
                    <a:extLst>
                      <a:ext uri="{FF2B5EF4-FFF2-40B4-BE49-F238E27FC236}">
                        <a16:creationId xmlns:a16="http://schemas.microsoft.com/office/drawing/2014/main" id="{70107B6F-1DC3-427A-9BD9-071B2E98598F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52" name="Picture 24 187">
                      <a:extLst>
                        <a:ext uri="{FF2B5EF4-FFF2-40B4-BE49-F238E27FC236}">
                          <a16:creationId xmlns:a16="http://schemas.microsoft.com/office/drawing/2014/main" id="{784767AF-2DB0-4FD4-B8DA-0139A52DC39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53" name="Picture 24 188">
                      <a:extLst>
                        <a:ext uri="{FF2B5EF4-FFF2-40B4-BE49-F238E27FC236}">
                          <a16:creationId xmlns:a16="http://schemas.microsoft.com/office/drawing/2014/main" id="{72093B34-1269-449E-8AA6-3A6C974C9C3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E366253-4113-49E1-B07D-4B6DA7FD7CC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44" name="Group 176">
                    <a:extLst>
                      <a:ext uri="{FF2B5EF4-FFF2-40B4-BE49-F238E27FC236}">
                        <a16:creationId xmlns:a16="http://schemas.microsoft.com/office/drawing/2014/main" id="{BE2B15B1-5DC4-41BF-9825-EBED669A7032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48" name="Picture 24 189">
                      <a:extLst>
                        <a:ext uri="{FF2B5EF4-FFF2-40B4-BE49-F238E27FC236}">
                          <a16:creationId xmlns:a16="http://schemas.microsoft.com/office/drawing/2014/main" id="{FAF1D59D-2FD3-45BA-A61B-BD2E7409D01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49" name="Picture 24 190">
                      <a:extLst>
                        <a:ext uri="{FF2B5EF4-FFF2-40B4-BE49-F238E27FC236}">
                          <a16:creationId xmlns:a16="http://schemas.microsoft.com/office/drawing/2014/main" id="{48431F98-0DF1-4945-BF88-F6480F6E91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45" name="Group 179">
                    <a:extLst>
                      <a:ext uri="{FF2B5EF4-FFF2-40B4-BE49-F238E27FC236}">
                        <a16:creationId xmlns:a16="http://schemas.microsoft.com/office/drawing/2014/main" id="{181945EE-6495-4DB3-AFF6-F502E44AC4B8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46" name="Picture 24 191">
                      <a:extLst>
                        <a:ext uri="{FF2B5EF4-FFF2-40B4-BE49-F238E27FC236}">
                          <a16:creationId xmlns:a16="http://schemas.microsoft.com/office/drawing/2014/main" id="{2DF75233-216C-4C33-B480-686DE831D9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47" name="Picture 24 192">
                      <a:extLst>
                        <a:ext uri="{FF2B5EF4-FFF2-40B4-BE49-F238E27FC236}">
                          <a16:creationId xmlns:a16="http://schemas.microsoft.com/office/drawing/2014/main" id="{FF2F340C-ED60-4D04-BFCE-A8E78B25BBF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72D64F1-6414-40D5-83F1-4C441973A794}"/>
                </a:ext>
              </a:extLst>
            </p:cNvPr>
            <p:cNvGrpSpPr/>
            <p:nvPr/>
          </p:nvGrpSpPr>
          <p:grpSpPr>
            <a:xfrm>
              <a:off x="5889081" y="2731026"/>
              <a:ext cx="1557892" cy="1293966"/>
              <a:chOff x="6991903" y="2695004"/>
              <a:chExt cx="1557892" cy="12939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A6EB90C-D72F-4AB7-B6EE-48191919C638}"/>
                  </a:ext>
                </a:extLst>
              </p:cNvPr>
              <p:cNvGrpSpPr/>
              <p:nvPr/>
            </p:nvGrpSpPr>
            <p:grpSpPr>
              <a:xfrm>
                <a:off x="6991903" y="2695004"/>
                <a:ext cx="657768" cy="378452"/>
                <a:chOff x="4777947" y="3207622"/>
                <a:chExt cx="657768" cy="378452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1E96382D-298D-4E90-8323-0BDDC09522DF}"/>
                    </a:ext>
                  </a:extLst>
                </p:cNvPr>
                <p:cNvGrpSpPr/>
                <p:nvPr/>
              </p:nvGrpSpPr>
              <p:grpSpPr>
                <a:xfrm>
                  <a:off x="477794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32" name="Group 176">
                    <a:extLst>
                      <a:ext uri="{FF2B5EF4-FFF2-40B4-BE49-F238E27FC236}">
                        <a16:creationId xmlns:a16="http://schemas.microsoft.com/office/drawing/2014/main" id="{92D85BEB-90CE-4DFD-86FE-848CECB017FF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6" name="Picture 24 193">
                      <a:extLst>
                        <a:ext uri="{FF2B5EF4-FFF2-40B4-BE49-F238E27FC236}">
                          <a16:creationId xmlns:a16="http://schemas.microsoft.com/office/drawing/2014/main" id="{5DF14F77-31DF-472C-9CC8-98B970C01A3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7" name="Picture 24 194">
                      <a:extLst>
                        <a:ext uri="{FF2B5EF4-FFF2-40B4-BE49-F238E27FC236}">
                          <a16:creationId xmlns:a16="http://schemas.microsoft.com/office/drawing/2014/main" id="{D8450382-D775-4817-B257-F23CDEC72EF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33" name="Group 179">
                    <a:extLst>
                      <a:ext uri="{FF2B5EF4-FFF2-40B4-BE49-F238E27FC236}">
                        <a16:creationId xmlns:a16="http://schemas.microsoft.com/office/drawing/2014/main" id="{F7126F74-52AC-42D4-851B-4C4F43F71476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34" name="Picture 24 195">
                      <a:extLst>
                        <a:ext uri="{FF2B5EF4-FFF2-40B4-BE49-F238E27FC236}">
                          <a16:creationId xmlns:a16="http://schemas.microsoft.com/office/drawing/2014/main" id="{633CAAA0-DEFC-4164-9F80-F89442AC98C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35" name="Picture 24 196">
                      <a:extLst>
                        <a:ext uri="{FF2B5EF4-FFF2-40B4-BE49-F238E27FC236}">
                          <a16:creationId xmlns:a16="http://schemas.microsoft.com/office/drawing/2014/main" id="{BFEDF764-2319-4925-A70B-B5AAF5663F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A33D0530-0AD5-423F-A005-DB30C80EB0AD}"/>
                    </a:ext>
                  </a:extLst>
                </p:cNvPr>
                <p:cNvGrpSpPr/>
                <p:nvPr/>
              </p:nvGrpSpPr>
              <p:grpSpPr>
                <a:xfrm>
                  <a:off x="4935889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26" name="Group 176">
                    <a:extLst>
                      <a:ext uri="{FF2B5EF4-FFF2-40B4-BE49-F238E27FC236}">
                        <a16:creationId xmlns:a16="http://schemas.microsoft.com/office/drawing/2014/main" id="{8369BA00-1F97-46E3-9727-B82106AD086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30" name="Picture 24 197">
                      <a:extLst>
                        <a:ext uri="{FF2B5EF4-FFF2-40B4-BE49-F238E27FC236}">
                          <a16:creationId xmlns:a16="http://schemas.microsoft.com/office/drawing/2014/main" id="{9BCFE6D7-89EE-4D1E-8879-59556FD8C2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31" name="Picture 24 198">
                      <a:extLst>
                        <a:ext uri="{FF2B5EF4-FFF2-40B4-BE49-F238E27FC236}">
                          <a16:creationId xmlns:a16="http://schemas.microsoft.com/office/drawing/2014/main" id="{07408FFC-905B-41FD-A19B-4767749CA51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27" name="Group 179">
                    <a:extLst>
                      <a:ext uri="{FF2B5EF4-FFF2-40B4-BE49-F238E27FC236}">
                        <a16:creationId xmlns:a16="http://schemas.microsoft.com/office/drawing/2014/main" id="{2691921A-7185-44AB-8EFC-C2F70A116C2D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8" name="Picture 24 199">
                      <a:extLst>
                        <a:ext uri="{FF2B5EF4-FFF2-40B4-BE49-F238E27FC236}">
                          <a16:creationId xmlns:a16="http://schemas.microsoft.com/office/drawing/2014/main" id="{D0E1B39F-DF3B-454A-A117-6DAD07E9CD2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9" name="Picture 24 200">
                      <a:extLst>
                        <a:ext uri="{FF2B5EF4-FFF2-40B4-BE49-F238E27FC236}">
                          <a16:creationId xmlns:a16="http://schemas.microsoft.com/office/drawing/2014/main" id="{562B014A-127A-4AEF-BF5E-77B645A957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A35097F-36A2-4B68-A234-2482B763DE58}"/>
                  </a:ext>
                </a:extLst>
              </p:cNvPr>
              <p:cNvGrpSpPr/>
              <p:nvPr/>
            </p:nvGrpSpPr>
            <p:grpSpPr>
              <a:xfrm>
                <a:off x="7000217" y="2970983"/>
                <a:ext cx="601238" cy="499826"/>
                <a:chOff x="5841977" y="3176030"/>
                <a:chExt cx="601238" cy="499826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11DE45E-01D7-4E90-863E-C8AC72C0F176}"/>
                    </a:ext>
                  </a:extLst>
                </p:cNvPr>
                <p:cNvGrpSpPr/>
                <p:nvPr/>
              </p:nvGrpSpPr>
              <p:grpSpPr>
                <a:xfrm rot="19742345">
                  <a:off x="5841977" y="3207622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8" name="Group 176">
                    <a:extLst>
                      <a:ext uri="{FF2B5EF4-FFF2-40B4-BE49-F238E27FC236}">
                        <a16:creationId xmlns:a16="http://schemas.microsoft.com/office/drawing/2014/main" id="{5A3FEB44-DAF2-4849-A611-61066E5C7A38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22" name="Picture 24 201">
                      <a:extLst>
                        <a:ext uri="{FF2B5EF4-FFF2-40B4-BE49-F238E27FC236}">
                          <a16:creationId xmlns:a16="http://schemas.microsoft.com/office/drawing/2014/main" id="{7332A035-727B-4EAF-82A8-80F9AB362FB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23" name="Picture 24 202">
                      <a:extLst>
                        <a:ext uri="{FF2B5EF4-FFF2-40B4-BE49-F238E27FC236}">
                          <a16:creationId xmlns:a16="http://schemas.microsoft.com/office/drawing/2014/main" id="{B30C67ED-04EC-455D-B29C-B29614C713B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9" name="Group 179">
                    <a:extLst>
                      <a:ext uri="{FF2B5EF4-FFF2-40B4-BE49-F238E27FC236}">
                        <a16:creationId xmlns:a16="http://schemas.microsoft.com/office/drawing/2014/main" id="{5F15AE5E-733E-4CBE-BAE0-AA45B1AD58B2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20" name="Picture 24 203">
                      <a:extLst>
                        <a:ext uri="{FF2B5EF4-FFF2-40B4-BE49-F238E27FC236}">
                          <a16:creationId xmlns:a16="http://schemas.microsoft.com/office/drawing/2014/main" id="{76E9D7C5-F9E5-4616-9B95-FF69FB3F37C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21" name="Picture 24 204">
                      <a:extLst>
                        <a:ext uri="{FF2B5EF4-FFF2-40B4-BE49-F238E27FC236}">
                          <a16:creationId xmlns:a16="http://schemas.microsoft.com/office/drawing/2014/main" id="{EF055F48-8A29-4D23-A62B-7832748378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7425C29F-0A2B-4BF3-A9E0-9143C2F30F20}"/>
                    </a:ext>
                  </a:extLst>
                </p:cNvPr>
                <p:cNvGrpSpPr/>
                <p:nvPr/>
              </p:nvGrpSpPr>
              <p:grpSpPr>
                <a:xfrm rot="17239213">
                  <a:off x="6033171" y="3265811"/>
                  <a:ext cx="499826" cy="320263"/>
                  <a:chOff x="4503627" y="2218458"/>
                  <a:chExt cx="499826" cy="320263"/>
                </a:xfrm>
              </p:grpSpPr>
              <p:grpSp>
                <p:nvGrpSpPr>
                  <p:cNvPr id="112" name="Group 176">
                    <a:extLst>
                      <a:ext uri="{FF2B5EF4-FFF2-40B4-BE49-F238E27FC236}">
                        <a16:creationId xmlns:a16="http://schemas.microsoft.com/office/drawing/2014/main" id="{2E63B68D-12B7-4AF2-8F72-0CFB603AE46D}"/>
                      </a:ext>
                    </a:extLst>
                  </p:cNvPr>
                  <p:cNvGrpSpPr/>
                  <p:nvPr/>
                </p:nvGrpSpPr>
                <p:grpSpPr>
                  <a:xfrm>
                    <a:off x="4503627" y="2301538"/>
                    <a:ext cx="300259" cy="237183"/>
                    <a:chOff x="2962956" y="2115885"/>
                    <a:chExt cx="300259" cy="237183"/>
                  </a:xfrm>
                </p:grpSpPr>
                <p:pic>
                  <p:nvPicPr>
                    <p:cNvPr id="116" name="Picture 24 205">
                      <a:extLst>
                        <a:ext uri="{FF2B5EF4-FFF2-40B4-BE49-F238E27FC236}">
                          <a16:creationId xmlns:a16="http://schemas.microsoft.com/office/drawing/2014/main" id="{2A6D6081-67A6-4F00-A8D1-2B017E911F2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3076683" y="211667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  <p:pic>
                  <p:nvPicPr>
                    <p:cNvPr id="117" name="Picture 24 206">
                      <a:extLst>
                        <a:ext uri="{FF2B5EF4-FFF2-40B4-BE49-F238E27FC236}">
                          <a16:creationId xmlns:a16="http://schemas.microsoft.com/office/drawing/2014/main" id="{22F33718-64C6-4E2B-95FF-B1D747F360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2962162" y="2166537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</p:grpSp>
              <p:grpSp>
                <p:nvGrpSpPr>
                  <p:cNvPr id="113" name="Group 179">
                    <a:extLst>
                      <a:ext uri="{FF2B5EF4-FFF2-40B4-BE49-F238E27FC236}">
                        <a16:creationId xmlns:a16="http://schemas.microsoft.com/office/drawing/2014/main" id="{D0F22289-D36C-4EBF-8511-25E15C15B8CA}"/>
                      </a:ext>
                    </a:extLst>
                  </p:cNvPr>
                  <p:cNvGrpSpPr/>
                  <p:nvPr/>
                </p:nvGrpSpPr>
                <p:grpSpPr>
                  <a:xfrm>
                    <a:off x="4719823" y="2218458"/>
                    <a:ext cx="283630" cy="253824"/>
                    <a:chOff x="6986427" y="2972145"/>
                    <a:chExt cx="283630" cy="253824"/>
                  </a:xfrm>
                </p:grpSpPr>
                <p:pic>
                  <p:nvPicPr>
                    <p:cNvPr id="114" name="Picture 24 207">
                      <a:extLst>
                        <a:ext uri="{FF2B5EF4-FFF2-40B4-BE49-F238E27FC236}">
                          <a16:creationId xmlns:a16="http://schemas.microsoft.com/office/drawing/2014/main" id="{7C575D83-0BC0-4EDA-B3E1-D771AED7B1B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16200000">
                      <a:off x="6985633" y="3039438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</p:spPr>
                </p:pic>
                <p:pic>
                  <p:nvPicPr>
                    <p:cNvPr id="115" name="Picture 24 208">
                      <a:extLst>
                        <a:ext uri="{FF2B5EF4-FFF2-40B4-BE49-F238E27FC236}">
                          <a16:creationId xmlns:a16="http://schemas.microsoft.com/office/drawing/2014/main" id="{855EEC19-3233-4B22-AA1F-7A630F7695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 cstate="screen"/>
                    <a:srcRect/>
                    <a:stretch>
                      <a:fillRect/>
                    </a:stretch>
                  </p:blipFill>
                  <p:spPr bwMode="auto">
                    <a:xfrm rot="5400000" flipV="1">
                      <a:off x="7083525" y="2972939"/>
                      <a:ext cx="187325" cy="185738"/>
                    </a:xfrm>
                    <a:prstGeom prst="rect">
                      <a:avLst/>
                    </a:prstGeom>
                    <a:noFill/>
                    <a:ln w="12700">
                      <a:noFill/>
                      <a:miter lim="800000"/>
                      <a:headEnd type="none" w="lg" len="med"/>
                      <a:tailEnd type="none" w="lg" len="med"/>
                    </a:ln>
                    <a:effectLst/>
                    <a:scene3d>
                      <a:camera prst="orthographicFront">
                        <a:rot lat="0" lon="0" rev="19799999"/>
                      </a:camera>
                      <a:lightRig rig="threePt" dir="t"/>
                    </a:scene3d>
                  </p:spPr>
                </p:pic>
              </p:grp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B2B6FA0-01FC-4EC8-8D14-7688C8AD5D6D}"/>
                  </a:ext>
                </a:extLst>
              </p:cNvPr>
              <p:cNvGrpSpPr/>
              <p:nvPr/>
            </p:nvGrpSpPr>
            <p:grpSpPr>
              <a:xfrm>
                <a:off x="7469330" y="2714400"/>
                <a:ext cx="1055948" cy="610380"/>
                <a:chOff x="6261214" y="3135578"/>
                <a:chExt cx="1055948" cy="610380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E648A73-BE35-4E13-8C89-91A5481B6CD7}"/>
                    </a:ext>
                  </a:extLst>
                </p:cNvPr>
                <p:cNvGrpSpPr/>
                <p:nvPr/>
              </p:nvGrpSpPr>
              <p:grpSpPr>
                <a:xfrm>
                  <a:off x="6659394" y="313557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AC83A67-1001-4642-9F66-48E1B17FB31E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104" name="Group 176">
                      <a:extLst>
                        <a:ext uri="{FF2B5EF4-FFF2-40B4-BE49-F238E27FC236}">
                          <a16:creationId xmlns:a16="http://schemas.microsoft.com/office/drawing/2014/main" id="{2F09D38F-E9CB-4EDF-BC52-8F3C5F7FEA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8" name="Picture 24 209">
                        <a:extLst>
                          <a:ext uri="{FF2B5EF4-FFF2-40B4-BE49-F238E27FC236}">
                            <a16:creationId xmlns:a16="http://schemas.microsoft.com/office/drawing/2014/main" id="{EB57D14D-A159-4C75-A29E-CCFBACC73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9" name="Picture 24 210">
                        <a:extLst>
                          <a:ext uri="{FF2B5EF4-FFF2-40B4-BE49-F238E27FC236}">
                            <a16:creationId xmlns:a16="http://schemas.microsoft.com/office/drawing/2014/main" id="{13079B07-B913-4E22-B8A5-AF8B177B9B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105" name="Group 179">
                      <a:extLst>
                        <a:ext uri="{FF2B5EF4-FFF2-40B4-BE49-F238E27FC236}">
                          <a16:creationId xmlns:a16="http://schemas.microsoft.com/office/drawing/2014/main" id="{DCD4CC94-98ED-4ACA-B4CA-38963264EA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6" name="Picture 24 211">
                        <a:extLst>
                          <a:ext uri="{FF2B5EF4-FFF2-40B4-BE49-F238E27FC236}">
                            <a16:creationId xmlns:a16="http://schemas.microsoft.com/office/drawing/2014/main" id="{577CBCBA-891B-468F-B799-823F48E342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7" name="Picture 24 212">
                        <a:extLst>
                          <a:ext uri="{FF2B5EF4-FFF2-40B4-BE49-F238E27FC236}">
                            <a16:creationId xmlns:a16="http://schemas.microsoft.com/office/drawing/2014/main" id="{CB39AF43-556F-4350-B209-9A1BB2E51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B9F8587A-13FB-4EE8-B171-207789E2CC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8" name="Group 176">
                      <a:extLst>
                        <a:ext uri="{FF2B5EF4-FFF2-40B4-BE49-F238E27FC236}">
                          <a16:creationId xmlns:a16="http://schemas.microsoft.com/office/drawing/2014/main" id="{16B09327-A92A-47BA-BFE3-D1A6310BF4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102" name="Picture 24 213">
                        <a:extLst>
                          <a:ext uri="{FF2B5EF4-FFF2-40B4-BE49-F238E27FC236}">
                            <a16:creationId xmlns:a16="http://schemas.microsoft.com/office/drawing/2014/main" id="{B9DD8BA5-B7B3-4100-8A0B-4548ED48C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103" name="Picture 24 214">
                        <a:extLst>
                          <a:ext uri="{FF2B5EF4-FFF2-40B4-BE49-F238E27FC236}">
                            <a16:creationId xmlns:a16="http://schemas.microsoft.com/office/drawing/2014/main" id="{CF69D21A-438F-4F30-A3CC-D78DCE68E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9" name="Group 179">
                      <a:extLst>
                        <a:ext uri="{FF2B5EF4-FFF2-40B4-BE49-F238E27FC236}">
                          <a16:creationId xmlns:a16="http://schemas.microsoft.com/office/drawing/2014/main" id="{29F001FE-3473-4CBE-BF95-98F1C7518D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100" name="Picture 24 215">
                        <a:extLst>
                          <a:ext uri="{FF2B5EF4-FFF2-40B4-BE49-F238E27FC236}">
                            <a16:creationId xmlns:a16="http://schemas.microsoft.com/office/drawing/2014/main" id="{8031576B-97E6-40C1-A47F-64D568ADBE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101" name="Picture 24 216">
                        <a:extLst>
                          <a:ext uri="{FF2B5EF4-FFF2-40B4-BE49-F238E27FC236}">
                            <a16:creationId xmlns:a16="http://schemas.microsoft.com/office/drawing/2014/main" id="{A1757B2F-CBBA-495A-9A5B-6A08C4858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B63811FE-B882-4694-B2C8-AEB2269A8F01}"/>
                    </a:ext>
                  </a:extLst>
                </p:cNvPr>
                <p:cNvGrpSpPr/>
                <p:nvPr/>
              </p:nvGrpSpPr>
              <p:grpSpPr>
                <a:xfrm rot="18877668">
                  <a:off x="6210508" y="319542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B299534F-F613-4D11-888A-2FE65070A18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90" name="Group 176">
                      <a:extLst>
                        <a:ext uri="{FF2B5EF4-FFF2-40B4-BE49-F238E27FC236}">
                          <a16:creationId xmlns:a16="http://schemas.microsoft.com/office/drawing/2014/main" id="{AD380B3E-8BDC-4C7A-8D02-AADC4D99849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94" name="Picture 24 217">
                        <a:extLst>
                          <a:ext uri="{FF2B5EF4-FFF2-40B4-BE49-F238E27FC236}">
                            <a16:creationId xmlns:a16="http://schemas.microsoft.com/office/drawing/2014/main" id="{96C85364-F864-45E6-9B65-F9AE824D47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95" name="Picture 24 218">
                        <a:extLst>
                          <a:ext uri="{FF2B5EF4-FFF2-40B4-BE49-F238E27FC236}">
                            <a16:creationId xmlns:a16="http://schemas.microsoft.com/office/drawing/2014/main" id="{EDFC87CD-600D-4269-88F3-D790A0C90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91" name="Group 179">
                      <a:extLst>
                        <a:ext uri="{FF2B5EF4-FFF2-40B4-BE49-F238E27FC236}">
                          <a16:creationId xmlns:a16="http://schemas.microsoft.com/office/drawing/2014/main" id="{56F5723C-8D80-49CC-98F6-49052E8A01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92" name="Picture 24 219">
                        <a:extLst>
                          <a:ext uri="{FF2B5EF4-FFF2-40B4-BE49-F238E27FC236}">
                            <a16:creationId xmlns:a16="http://schemas.microsoft.com/office/drawing/2014/main" id="{B85A044D-58E7-48CB-B0BF-AF2766356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93" name="Picture 24 220">
                        <a:extLst>
                          <a:ext uri="{FF2B5EF4-FFF2-40B4-BE49-F238E27FC236}">
                            <a16:creationId xmlns:a16="http://schemas.microsoft.com/office/drawing/2014/main" id="{AAC16CC1-53D2-4178-83D3-B56AA6857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675464E3-AEAB-420E-9309-1A37587F170F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7B742AB5-802F-48EE-8318-3B9912243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88" name="Picture 24 221">
                        <a:extLst>
                          <a:ext uri="{FF2B5EF4-FFF2-40B4-BE49-F238E27FC236}">
                            <a16:creationId xmlns:a16="http://schemas.microsoft.com/office/drawing/2014/main" id="{4483EE93-1C79-4D80-8F56-9ED6D668B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89" name="Picture 24 222">
                        <a:extLst>
                          <a:ext uri="{FF2B5EF4-FFF2-40B4-BE49-F238E27FC236}">
                            <a16:creationId xmlns:a16="http://schemas.microsoft.com/office/drawing/2014/main" id="{C161477C-E6A0-4D95-AB6E-ABA40741E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85" name="Group 179">
                      <a:extLst>
                        <a:ext uri="{FF2B5EF4-FFF2-40B4-BE49-F238E27FC236}">
                          <a16:creationId xmlns:a16="http://schemas.microsoft.com/office/drawing/2014/main" id="{A89D5AD8-5443-4621-A9CC-6E40C0378C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86" name="Picture 24 223">
                        <a:extLst>
                          <a:ext uri="{FF2B5EF4-FFF2-40B4-BE49-F238E27FC236}">
                            <a16:creationId xmlns:a16="http://schemas.microsoft.com/office/drawing/2014/main" id="{7E2B00AF-98AB-4E5C-9657-68E054F89C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87" name="Picture 24 224">
                        <a:extLst>
                          <a:ext uri="{FF2B5EF4-FFF2-40B4-BE49-F238E27FC236}">
                            <a16:creationId xmlns:a16="http://schemas.microsoft.com/office/drawing/2014/main" id="{2D5F8B95-9E79-47E9-97F9-724374E3F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A3A884F-CF85-4F43-B392-C371576FC141}"/>
                  </a:ext>
                </a:extLst>
              </p:cNvPr>
              <p:cNvGrpSpPr/>
              <p:nvPr/>
            </p:nvGrpSpPr>
            <p:grpSpPr>
              <a:xfrm>
                <a:off x="7443561" y="3019258"/>
                <a:ext cx="1106234" cy="969712"/>
                <a:chOff x="6792398" y="2509410"/>
                <a:chExt cx="1106234" cy="969712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7301D23F-F87D-4286-BF02-D6A7C45DB8C3}"/>
                    </a:ext>
                  </a:extLst>
                </p:cNvPr>
                <p:cNvGrpSpPr/>
                <p:nvPr/>
              </p:nvGrpSpPr>
              <p:grpSpPr>
                <a:xfrm>
                  <a:off x="6792398" y="2703317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9AE9604A-EB64-4DA6-8B9B-271EA697DA1B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74" name="Group 176">
                      <a:extLst>
                        <a:ext uri="{FF2B5EF4-FFF2-40B4-BE49-F238E27FC236}">
                          <a16:creationId xmlns:a16="http://schemas.microsoft.com/office/drawing/2014/main" id="{98970205-0486-4470-BCE0-4B5DE91F6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8" name="Picture 24 225">
                        <a:extLst>
                          <a:ext uri="{FF2B5EF4-FFF2-40B4-BE49-F238E27FC236}">
                            <a16:creationId xmlns:a16="http://schemas.microsoft.com/office/drawing/2014/main" id="{338BE060-12FE-44D8-93E3-085B44824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9" name="Picture 24 226">
                        <a:extLst>
                          <a:ext uri="{FF2B5EF4-FFF2-40B4-BE49-F238E27FC236}">
                            <a16:creationId xmlns:a16="http://schemas.microsoft.com/office/drawing/2014/main" id="{0FD7634E-2DEC-489A-8A78-36B7195F5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75" name="Group 179">
                      <a:extLst>
                        <a:ext uri="{FF2B5EF4-FFF2-40B4-BE49-F238E27FC236}">
                          <a16:creationId xmlns:a16="http://schemas.microsoft.com/office/drawing/2014/main" id="{8E71CDC8-F953-46BB-A566-8B0C846E3C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6" name="Picture 24 227">
                        <a:extLst>
                          <a:ext uri="{FF2B5EF4-FFF2-40B4-BE49-F238E27FC236}">
                            <a16:creationId xmlns:a16="http://schemas.microsoft.com/office/drawing/2014/main" id="{FBE31340-BF06-4B36-AC8F-BA443D3BB3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7" name="Picture 24 228">
                        <a:extLst>
                          <a:ext uri="{FF2B5EF4-FFF2-40B4-BE49-F238E27FC236}">
                            <a16:creationId xmlns:a16="http://schemas.microsoft.com/office/drawing/2014/main" id="{F0B3AD77-7D38-45F5-B84C-C319F612F2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F5D0D822-2EAA-42D9-BF2F-0021C1CC532C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8" name="Group 176">
                      <a:extLst>
                        <a:ext uri="{FF2B5EF4-FFF2-40B4-BE49-F238E27FC236}">
                          <a16:creationId xmlns:a16="http://schemas.microsoft.com/office/drawing/2014/main" id="{ECE2ACA1-0468-4A92-8646-3029A59CB0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72" name="Picture 24 229">
                        <a:extLst>
                          <a:ext uri="{FF2B5EF4-FFF2-40B4-BE49-F238E27FC236}">
                            <a16:creationId xmlns:a16="http://schemas.microsoft.com/office/drawing/2014/main" id="{0BF5A050-E497-413B-ACD7-BF2C66BB0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73" name="Picture 24 230">
                        <a:extLst>
                          <a:ext uri="{FF2B5EF4-FFF2-40B4-BE49-F238E27FC236}">
                            <a16:creationId xmlns:a16="http://schemas.microsoft.com/office/drawing/2014/main" id="{25CDF8FC-C577-4EE9-855F-2EB32B658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9" name="Group 179">
                      <a:extLst>
                        <a:ext uri="{FF2B5EF4-FFF2-40B4-BE49-F238E27FC236}">
                          <a16:creationId xmlns:a16="http://schemas.microsoft.com/office/drawing/2014/main" id="{C4AF7F79-D11C-4676-A5F8-E7C77BBB4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70" name="Picture 24 231">
                        <a:extLst>
                          <a:ext uri="{FF2B5EF4-FFF2-40B4-BE49-F238E27FC236}">
                            <a16:creationId xmlns:a16="http://schemas.microsoft.com/office/drawing/2014/main" id="{AFAFA8A5-3604-4288-B568-20B2E94C6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71" name="Picture 24 232">
                        <a:extLst>
                          <a:ext uri="{FF2B5EF4-FFF2-40B4-BE49-F238E27FC236}">
                            <a16:creationId xmlns:a16="http://schemas.microsoft.com/office/drawing/2014/main" id="{1EBF5A4E-529B-4670-9991-7670621E5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7D0C348-F3AD-4E9C-9B19-CEAC05C395AF}"/>
                    </a:ext>
                  </a:extLst>
                </p:cNvPr>
                <p:cNvGrpSpPr/>
                <p:nvPr/>
              </p:nvGrpSpPr>
              <p:grpSpPr>
                <a:xfrm rot="19661454">
                  <a:off x="6800712" y="2979296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BB6840A0-97F2-440D-87E3-D54D5A2BEBA0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60" name="Group 176">
                      <a:extLst>
                        <a:ext uri="{FF2B5EF4-FFF2-40B4-BE49-F238E27FC236}">
                          <a16:creationId xmlns:a16="http://schemas.microsoft.com/office/drawing/2014/main" id="{2074736D-A7B8-486F-B05B-85CA2604E3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64" name="Picture 24 233">
                        <a:extLst>
                          <a:ext uri="{FF2B5EF4-FFF2-40B4-BE49-F238E27FC236}">
                            <a16:creationId xmlns:a16="http://schemas.microsoft.com/office/drawing/2014/main" id="{CE051760-7255-4944-A5DC-0C9A5085D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65" name="Picture 24 234">
                        <a:extLst>
                          <a:ext uri="{FF2B5EF4-FFF2-40B4-BE49-F238E27FC236}">
                            <a16:creationId xmlns:a16="http://schemas.microsoft.com/office/drawing/2014/main" id="{16557132-ABC7-4E1A-AA52-DAD4F38DA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61" name="Group 179">
                      <a:extLst>
                        <a:ext uri="{FF2B5EF4-FFF2-40B4-BE49-F238E27FC236}">
                          <a16:creationId xmlns:a16="http://schemas.microsoft.com/office/drawing/2014/main" id="{E22F1690-4E48-4958-853D-03DA125151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62" name="Picture 24 235">
                        <a:extLst>
                          <a:ext uri="{FF2B5EF4-FFF2-40B4-BE49-F238E27FC236}">
                            <a16:creationId xmlns:a16="http://schemas.microsoft.com/office/drawing/2014/main" id="{D3B5D193-323A-4E71-B0F2-8097179D41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63" name="Picture 24 236">
                        <a:extLst>
                          <a:ext uri="{FF2B5EF4-FFF2-40B4-BE49-F238E27FC236}">
                            <a16:creationId xmlns:a16="http://schemas.microsoft.com/office/drawing/2014/main" id="{97E7303A-C512-4287-84F6-E394A8A108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D81AA0A8-72A6-4A77-A5A1-3F2ADDA73332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54" name="Group 176">
                      <a:extLst>
                        <a:ext uri="{FF2B5EF4-FFF2-40B4-BE49-F238E27FC236}">
                          <a16:creationId xmlns:a16="http://schemas.microsoft.com/office/drawing/2014/main" id="{312E649E-3E27-4DA0-BCC1-0C69AB7B0F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8" name="Picture 24 237">
                        <a:extLst>
                          <a:ext uri="{FF2B5EF4-FFF2-40B4-BE49-F238E27FC236}">
                            <a16:creationId xmlns:a16="http://schemas.microsoft.com/office/drawing/2014/main" id="{353594F0-2A2F-40EA-9622-70DDFA0DAB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9" name="Picture 24 238">
                        <a:extLst>
                          <a:ext uri="{FF2B5EF4-FFF2-40B4-BE49-F238E27FC236}">
                            <a16:creationId xmlns:a16="http://schemas.microsoft.com/office/drawing/2014/main" id="{C8D4C921-799E-4454-8F16-E5B710F05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55" name="Group 179">
                      <a:extLst>
                        <a:ext uri="{FF2B5EF4-FFF2-40B4-BE49-F238E27FC236}">
                          <a16:creationId xmlns:a16="http://schemas.microsoft.com/office/drawing/2014/main" id="{3A83CA7F-12BE-4B4C-983E-890B212646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56" name="Picture 24 239">
                        <a:extLst>
                          <a:ext uri="{FF2B5EF4-FFF2-40B4-BE49-F238E27FC236}">
                            <a16:creationId xmlns:a16="http://schemas.microsoft.com/office/drawing/2014/main" id="{F542CD21-99F9-4351-8E65-84EF7AC4C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57" name="Picture 24 240">
                        <a:extLst>
                          <a:ext uri="{FF2B5EF4-FFF2-40B4-BE49-F238E27FC236}">
                            <a16:creationId xmlns:a16="http://schemas.microsoft.com/office/drawing/2014/main" id="{41B957E3-7F80-4AA4-8929-1231DA3C41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FDCB588-7BDA-49F2-9617-CFEB90A755E7}"/>
                    </a:ext>
                  </a:extLst>
                </p:cNvPr>
                <p:cNvGrpSpPr/>
                <p:nvPr/>
              </p:nvGrpSpPr>
              <p:grpSpPr>
                <a:xfrm rot="2171672">
                  <a:off x="7240864" y="2945788"/>
                  <a:ext cx="657768" cy="378452"/>
                  <a:chOff x="4777947" y="3207622"/>
                  <a:chExt cx="657768" cy="378452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1FFF1F8-D435-43D5-AF90-8201B35E712C}"/>
                      </a:ext>
                    </a:extLst>
                  </p:cNvPr>
                  <p:cNvGrpSpPr/>
                  <p:nvPr/>
                </p:nvGrpSpPr>
                <p:grpSpPr>
                  <a:xfrm>
                    <a:off x="477794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6" name="Group 176">
                      <a:extLst>
                        <a:ext uri="{FF2B5EF4-FFF2-40B4-BE49-F238E27FC236}">
                          <a16:creationId xmlns:a16="http://schemas.microsoft.com/office/drawing/2014/main" id="{22F72FD2-BC5F-44F3-B4A8-1B9BA68152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50" name="Picture 24 241">
                        <a:extLst>
                          <a:ext uri="{FF2B5EF4-FFF2-40B4-BE49-F238E27FC236}">
                            <a16:creationId xmlns:a16="http://schemas.microsoft.com/office/drawing/2014/main" id="{3A898B2D-8838-4403-B07D-62C0733D7A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51" name="Picture 24 242">
                        <a:extLst>
                          <a:ext uri="{FF2B5EF4-FFF2-40B4-BE49-F238E27FC236}">
                            <a16:creationId xmlns:a16="http://schemas.microsoft.com/office/drawing/2014/main" id="{ABEE553A-2AF2-4774-BCC2-65AA8AE1A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7" name="Group 179">
                      <a:extLst>
                        <a:ext uri="{FF2B5EF4-FFF2-40B4-BE49-F238E27FC236}">
                          <a16:creationId xmlns:a16="http://schemas.microsoft.com/office/drawing/2014/main" id="{97CEEF7B-B3BF-44ED-B482-1B351ED4BC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8" name="Picture 24 243">
                        <a:extLst>
                          <a:ext uri="{FF2B5EF4-FFF2-40B4-BE49-F238E27FC236}">
                            <a16:creationId xmlns:a16="http://schemas.microsoft.com/office/drawing/2014/main" id="{D28B34FB-CCCA-4229-B6B8-D62F8E89E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9" name="Picture 24 244">
                        <a:extLst>
                          <a:ext uri="{FF2B5EF4-FFF2-40B4-BE49-F238E27FC236}">
                            <a16:creationId xmlns:a16="http://schemas.microsoft.com/office/drawing/2014/main" id="{38E2227D-8779-4716-B782-DE3A8989D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77980BDE-7D4A-4E75-A56F-2B0A2BD0FA0F}"/>
                      </a:ext>
                    </a:extLst>
                  </p:cNvPr>
                  <p:cNvGrpSpPr/>
                  <p:nvPr/>
                </p:nvGrpSpPr>
                <p:grpSpPr>
                  <a:xfrm>
                    <a:off x="4935889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40" name="Group 176">
                      <a:extLst>
                        <a:ext uri="{FF2B5EF4-FFF2-40B4-BE49-F238E27FC236}">
                          <a16:creationId xmlns:a16="http://schemas.microsoft.com/office/drawing/2014/main" id="{242E7D99-25A3-4E9D-AE73-C5DFDE16A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44" name="Picture 24 245">
                        <a:extLst>
                          <a:ext uri="{FF2B5EF4-FFF2-40B4-BE49-F238E27FC236}">
                            <a16:creationId xmlns:a16="http://schemas.microsoft.com/office/drawing/2014/main" id="{866F3CB3-F5C5-4EB2-BE50-66630EF10D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45" name="Picture 24 246">
                        <a:extLst>
                          <a:ext uri="{FF2B5EF4-FFF2-40B4-BE49-F238E27FC236}">
                            <a16:creationId xmlns:a16="http://schemas.microsoft.com/office/drawing/2014/main" id="{FB53FEFD-B7DD-4A44-A25E-DC07BC98F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41" name="Group 179">
                      <a:extLst>
                        <a:ext uri="{FF2B5EF4-FFF2-40B4-BE49-F238E27FC236}">
                          <a16:creationId xmlns:a16="http://schemas.microsoft.com/office/drawing/2014/main" id="{2BD84068-E848-4BB5-BE65-3E913EE467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42" name="Picture 24 247">
                        <a:extLst>
                          <a:ext uri="{FF2B5EF4-FFF2-40B4-BE49-F238E27FC236}">
                            <a16:creationId xmlns:a16="http://schemas.microsoft.com/office/drawing/2014/main" id="{A55B4C1D-939D-4226-BB2E-6EC8A435D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43" name="Picture 24 248">
                        <a:extLst>
                          <a:ext uri="{FF2B5EF4-FFF2-40B4-BE49-F238E27FC236}">
                            <a16:creationId xmlns:a16="http://schemas.microsoft.com/office/drawing/2014/main" id="{3BB979E4-9D25-481B-B369-840D9C3A99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F3A2BE5-A871-4973-8903-9DD6F1404C1E}"/>
                    </a:ext>
                  </a:extLst>
                </p:cNvPr>
                <p:cNvGrpSpPr/>
                <p:nvPr/>
              </p:nvGrpSpPr>
              <p:grpSpPr>
                <a:xfrm rot="21049340">
                  <a:off x="7270080" y="2509410"/>
                  <a:ext cx="601238" cy="499826"/>
                  <a:chOff x="5841977" y="3176030"/>
                  <a:chExt cx="601238" cy="499826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F9879167-B5A2-4CDC-A6D7-CD7047CE481A}"/>
                      </a:ext>
                    </a:extLst>
                  </p:cNvPr>
                  <p:cNvGrpSpPr/>
                  <p:nvPr/>
                </p:nvGrpSpPr>
                <p:grpSpPr>
                  <a:xfrm rot="19742345">
                    <a:off x="5841977" y="3207622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32" name="Group 176">
                      <a:extLst>
                        <a:ext uri="{FF2B5EF4-FFF2-40B4-BE49-F238E27FC236}">
                          <a16:creationId xmlns:a16="http://schemas.microsoft.com/office/drawing/2014/main" id="{D266D871-8C7A-4AD4-837C-E7FD674625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6" name="Picture 24 249">
                        <a:extLst>
                          <a:ext uri="{FF2B5EF4-FFF2-40B4-BE49-F238E27FC236}">
                            <a16:creationId xmlns:a16="http://schemas.microsoft.com/office/drawing/2014/main" id="{F4B84DEF-4E49-4D89-BDB2-4563E7696C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7" name="Picture 24 250">
                        <a:extLst>
                          <a:ext uri="{FF2B5EF4-FFF2-40B4-BE49-F238E27FC236}">
                            <a16:creationId xmlns:a16="http://schemas.microsoft.com/office/drawing/2014/main" id="{E898A033-51D8-4ED5-9D8B-E743A6D01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33" name="Group 179">
                      <a:extLst>
                        <a:ext uri="{FF2B5EF4-FFF2-40B4-BE49-F238E27FC236}">
                          <a16:creationId xmlns:a16="http://schemas.microsoft.com/office/drawing/2014/main" id="{52755D81-7C21-4F61-8004-1C4077E379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34" name="Picture 24 251">
                        <a:extLst>
                          <a:ext uri="{FF2B5EF4-FFF2-40B4-BE49-F238E27FC236}">
                            <a16:creationId xmlns:a16="http://schemas.microsoft.com/office/drawing/2014/main" id="{34803BF3-1BB4-494E-B9C0-AE808C0B9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35" name="Picture 24 252">
                        <a:extLst>
                          <a:ext uri="{FF2B5EF4-FFF2-40B4-BE49-F238E27FC236}">
                            <a16:creationId xmlns:a16="http://schemas.microsoft.com/office/drawing/2014/main" id="{ACE3F1BA-F1E1-46CA-9279-A12B0D8A1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1A1AFCB1-DE8A-49ED-AEF3-F16E0FF82F71}"/>
                      </a:ext>
                    </a:extLst>
                  </p:cNvPr>
                  <p:cNvGrpSpPr/>
                  <p:nvPr/>
                </p:nvGrpSpPr>
                <p:grpSpPr>
                  <a:xfrm rot="17239213">
                    <a:off x="6033171" y="3265811"/>
                    <a:ext cx="499826" cy="320263"/>
                    <a:chOff x="4503627" y="2218458"/>
                    <a:chExt cx="499826" cy="320263"/>
                  </a:xfrm>
                </p:grpSpPr>
                <p:grpSp>
                  <p:nvGrpSpPr>
                    <p:cNvPr id="26" name="Group 176">
                      <a:extLst>
                        <a:ext uri="{FF2B5EF4-FFF2-40B4-BE49-F238E27FC236}">
                          <a16:creationId xmlns:a16="http://schemas.microsoft.com/office/drawing/2014/main" id="{0E764F58-BC3A-4410-AF0D-1C92CD9515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03627" y="2301538"/>
                      <a:ext cx="300259" cy="237183"/>
                      <a:chOff x="2962956" y="2115885"/>
                      <a:chExt cx="300259" cy="237183"/>
                    </a:xfrm>
                  </p:grpSpPr>
                  <p:pic>
                    <p:nvPicPr>
                      <p:cNvPr id="30" name="Picture 24 253">
                        <a:extLst>
                          <a:ext uri="{FF2B5EF4-FFF2-40B4-BE49-F238E27FC236}">
                            <a16:creationId xmlns:a16="http://schemas.microsoft.com/office/drawing/2014/main" id="{79583044-B6B8-4F82-9E88-D594EF39A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3076683" y="211667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  <p:pic>
                    <p:nvPicPr>
                      <p:cNvPr id="31" name="Picture 24 254">
                        <a:extLst>
                          <a:ext uri="{FF2B5EF4-FFF2-40B4-BE49-F238E27FC236}">
                            <a16:creationId xmlns:a16="http://schemas.microsoft.com/office/drawing/2014/main" id="{3E726528-362B-49B9-8A11-FE47023844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2962162" y="2166537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</p:grpSp>
                <p:grpSp>
                  <p:nvGrpSpPr>
                    <p:cNvPr id="27" name="Group 179">
                      <a:extLst>
                        <a:ext uri="{FF2B5EF4-FFF2-40B4-BE49-F238E27FC236}">
                          <a16:creationId xmlns:a16="http://schemas.microsoft.com/office/drawing/2014/main" id="{68BC9F45-F192-4D9B-BC4A-3C8B7A1523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19823" y="2218458"/>
                      <a:ext cx="283630" cy="253824"/>
                      <a:chOff x="6986427" y="2972145"/>
                      <a:chExt cx="283630" cy="253824"/>
                    </a:xfrm>
                  </p:grpSpPr>
                  <p:pic>
                    <p:nvPicPr>
                      <p:cNvPr id="28" name="Picture 24 255">
                        <a:extLst>
                          <a:ext uri="{FF2B5EF4-FFF2-40B4-BE49-F238E27FC236}">
                            <a16:creationId xmlns:a16="http://schemas.microsoft.com/office/drawing/2014/main" id="{E8661DE8-0DD6-4300-8C09-D972069BC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16200000">
                        <a:off x="6985633" y="3039438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</p:spPr>
                  </p:pic>
                  <p:pic>
                    <p:nvPicPr>
                      <p:cNvPr id="29" name="Picture 24 256">
                        <a:extLst>
                          <a:ext uri="{FF2B5EF4-FFF2-40B4-BE49-F238E27FC236}">
                            <a16:creationId xmlns:a16="http://schemas.microsoft.com/office/drawing/2014/main" id="{C7025479-17C3-49DF-A536-C367E3F8E3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screen"/>
                      <a:srcRect/>
                      <a:stretch>
                        <a:fillRect/>
                      </a:stretch>
                    </p:blipFill>
                    <p:spPr bwMode="auto">
                      <a:xfrm rot="5400000" flipV="1">
                        <a:off x="7083525" y="2972939"/>
                        <a:ext cx="187325" cy="185738"/>
                      </a:xfrm>
                      <a:prstGeom prst="rect">
                        <a:avLst/>
                      </a:prstGeom>
                      <a:noFill/>
                      <a:ln w="12700">
                        <a:noFill/>
                        <a:miter lim="800000"/>
                        <a:headEnd type="none" w="lg" len="med"/>
                        <a:tailEnd type="none" w="lg" len="med"/>
                      </a:ln>
                      <a:effectLst/>
                      <a:scene3d>
                        <a:camera prst="orthographicFront">
                          <a:rot lat="0" lon="0" rev="19799999"/>
                        </a:camera>
                        <a:lightRig rig="threePt" dir="t"/>
                      </a:scene3d>
                    </p:spPr>
                  </p:pic>
                </p:grpSp>
              </p:grpSp>
            </p:grp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67" dirty="0"/>
              <a:t>Coagulant precipitate </a:t>
            </a:r>
            <a:r>
              <a:rPr lang="en-US" sz="4267" dirty="0" err="1"/>
              <a:t>nano</a:t>
            </a:r>
            <a:r>
              <a:rPr lang="en-US" sz="4267" dirty="0"/>
              <a:t> particles are sticky!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437627" y="2166363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6" name="TextBox 5"/>
          <p:cNvSpPr txBox="1"/>
          <p:nvPr/>
        </p:nvSpPr>
        <p:spPr>
          <a:xfrm>
            <a:off x="5664217" y="1486845"/>
            <a:ext cx="6518779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Coagulant </a:t>
            </a:r>
            <a:r>
              <a:rPr lang="en-US" sz="3733" dirty="0" err="1"/>
              <a:t>nano</a:t>
            </a:r>
            <a:r>
              <a:rPr lang="en-US" sz="3733" dirty="0"/>
              <a:t> particles (sticky)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1297" y="3255453"/>
            <a:ext cx="4122260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dirty="0"/>
              <a:t>Dissolved organic matter (not sticky)</a:t>
            </a:r>
          </a:p>
        </p:txBody>
      </p:sp>
      <p:sp>
        <p:nvSpPr>
          <p:cNvPr id="8" name="Oval 7"/>
          <p:cNvSpPr/>
          <p:nvPr/>
        </p:nvSpPr>
        <p:spPr>
          <a:xfrm>
            <a:off x="9673629" y="4488228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9" name="Oval 8"/>
          <p:cNvSpPr/>
          <p:nvPr/>
        </p:nvSpPr>
        <p:spPr>
          <a:xfrm>
            <a:off x="5979657" y="2567041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0" name="Oval 9"/>
          <p:cNvSpPr/>
          <p:nvPr/>
        </p:nvSpPr>
        <p:spPr>
          <a:xfrm>
            <a:off x="5927856" y="2588753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1" name="Oval 10"/>
          <p:cNvSpPr/>
          <p:nvPr/>
        </p:nvSpPr>
        <p:spPr>
          <a:xfrm>
            <a:off x="5924976" y="2988849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2" name="Oval 11"/>
          <p:cNvSpPr/>
          <p:nvPr/>
        </p:nvSpPr>
        <p:spPr>
          <a:xfrm>
            <a:off x="6177733" y="248437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3" name="Oval 12"/>
          <p:cNvSpPr/>
          <p:nvPr/>
        </p:nvSpPr>
        <p:spPr>
          <a:xfrm>
            <a:off x="6056867" y="2805816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4" name="Oval 13"/>
          <p:cNvSpPr/>
          <p:nvPr/>
        </p:nvSpPr>
        <p:spPr>
          <a:xfrm>
            <a:off x="6309629" y="2910947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sp>
        <p:nvSpPr>
          <p:cNvPr id="15" name="Oval 14"/>
          <p:cNvSpPr/>
          <p:nvPr/>
        </p:nvSpPr>
        <p:spPr>
          <a:xfrm>
            <a:off x="6306755" y="2662120"/>
            <a:ext cx="243840" cy="243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 dirty="0"/>
          </a:p>
        </p:txBody>
      </p:sp>
      <p:grpSp>
        <p:nvGrpSpPr>
          <p:cNvPr id="16" name="Group 15"/>
          <p:cNvGrpSpPr/>
          <p:nvPr/>
        </p:nvGrpSpPr>
        <p:grpSpPr>
          <a:xfrm rot="3227972">
            <a:off x="7087389" y="5147721"/>
            <a:ext cx="664281" cy="748312"/>
            <a:chOff x="2369681" y="4968184"/>
            <a:chExt cx="498211" cy="561234"/>
          </a:xfrm>
        </p:grpSpPr>
        <p:sp>
          <p:nvSpPr>
            <p:cNvPr id="17" name="Oval 16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24" name="Group 23"/>
          <p:cNvGrpSpPr/>
          <p:nvPr/>
        </p:nvGrpSpPr>
        <p:grpSpPr>
          <a:xfrm rot="18655185">
            <a:off x="4962096" y="5134413"/>
            <a:ext cx="664281" cy="748312"/>
            <a:chOff x="2369681" y="4968184"/>
            <a:chExt cx="498211" cy="561234"/>
          </a:xfrm>
        </p:grpSpPr>
        <p:sp>
          <p:nvSpPr>
            <p:cNvPr id="25" name="Oval 24"/>
            <p:cNvSpPr/>
            <p:nvPr/>
          </p:nvSpPr>
          <p:spPr>
            <a:xfrm>
              <a:off x="2410692" y="5030182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71841" y="5046466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369681" y="534653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559249" y="4968184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468599" y="520926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2658171" y="528811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656015" y="5101491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733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6353" y="1277066"/>
            <a:ext cx="5032107" cy="7762185"/>
            <a:chOff x="557405" y="655792"/>
            <a:chExt cx="5032106" cy="7762185"/>
          </a:xfrm>
        </p:grpSpPr>
        <p:sp>
          <p:nvSpPr>
            <p:cNvPr id="33" name="Flowchart: Magnetic Disk 32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57405" y="1878208"/>
              <a:ext cx="5032106" cy="5388549"/>
              <a:chOff x="557405" y="1878208"/>
              <a:chExt cx="5032106" cy="5388549"/>
            </a:xfrm>
          </p:grpSpPr>
          <p:sp>
            <p:nvSpPr>
              <p:cNvPr id="35" name="Oval 34"/>
              <p:cNvSpPr/>
              <p:nvPr/>
            </p:nvSpPr>
            <p:spPr>
              <a:xfrm rot="15275646">
                <a:off x="3964438" y="4298303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 rot="18202169">
                <a:off x="2300895" y="2089705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32464" y="423997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 rot="2878774">
                <a:off x="557405" y="187820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132311" y="5965019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 rot="2377776">
                <a:off x="3417570" y="37688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 rot="9268041">
                <a:off x="2934035" y="5807560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698461" y="3513028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 rot="17568497">
                <a:off x="5010674" y="6809557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1874312" y="1764697"/>
            <a:ext cx="340029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733" dirty="0"/>
              <a:t>Clay (not sticky)</a:t>
            </a:r>
          </a:p>
        </p:txBody>
      </p:sp>
      <p:cxnSp>
        <p:nvCxnSpPr>
          <p:cNvPr id="46" name="Straight Arrow Connector 45"/>
          <p:cNvCxnSpPr>
            <a:stCxn id="44" idx="1"/>
          </p:cNvCxnSpPr>
          <p:nvPr/>
        </p:nvCxnSpPr>
        <p:spPr>
          <a:xfrm flipH="1">
            <a:off x="1484697" y="2098090"/>
            <a:ext cx="389615" cy="37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5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0679 L 0.11979 0.0027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0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08642E-6 C 0.03507 0.02098 0.046 0.04815 0.10521 0.06358 C 0.16389 0.07994 0.28159 0.0466 0.35312 0.09506 L 0.56788 0.24043 " pathEditMode="relative" rAng="0" ptsTypes="AAAA">
                                      <p:cBhvr>
                                        <p:cTn id="2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85" y="1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086143" y="-170217"/>
            <a:ext cx="7474517" cy="1143000"/>
          </a:xfrm>
        </p:spPr>
        <p:txBody>
          <a:bodyPr anchor="t"/>
          <a:lstStyle/>
          <a:p>
            <a:r>
              <a:rPr lang="en-US" sz="4800" dirty="0"/>
              <a:t>Natural organic matter adsorbs to the coagulant nanoparticles and</a:t>
            </a:r>
            <a:br>
              <a:rPr lang="en-US" sz="4800" dirty="0"/>
            </a:br>
            <a:r>
              <a:rPr lang="en-US" sz="4800" dirty="0"/>
              <a:t>coats the sticky</a:t>
            </a:r>
            <a:br>
              <a:rPr lang="en-US" sz="4800" dirty="0"/>
            </a:br>
            <a:r>
              <a:rPr lang="en-US" sz="4800" dirty="0"/>
              <a:t>surfaces</a:t>
            </a:r>
          </a:p>
        </p:txBody>
      </p:sp>
      <p:grpSp>
        <p:nvGrpSpPr>
          <p:cNvPr id="106" name="Group 105"/>
          <p:cNvGrpSpPr/>
          <p:nvPr/>
        </p:nvGrpSpPr>
        <p:grpSpPr>
          <a:xfrm>
            <a:off x="9133149" y="-2610097"/>
            <a:ext cx="2753704" cy="7762185"/>
            <a:chOff x="6508721" y="-2865736"/>
            <a:chExt cx="2753704" cy="7762185"/>
          </a:xfrm>
        </p:grpSpPr>
        <p:sp>
          <p:nvSpPr>
            <p:cNvPr id="8" name="Flowchart: Magnetic Disk 7"/>
            <p:cNvSpPr/>
            <p:nvPr/>
          </p:nvSpPr>
          <p:spPr>
            <a:xfrm rot="6087862">
              <a:off x="4082355" y="-283621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7574169" y="276966"/>
              <a:ext cx="498211" cy="561234"/>
              <a:chOff x="2217281" y="2742054"/>
              <a:chExt cx="498211" cy="561234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8121366" y="2701265"/>
              <a:ext cx="498211" cy="561234"/>
              <a:chOff x="2217281" y="2742054"/>
              <a:chExt cx="498211" cy="561234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508721" y="2736835"/>
              <a:ext cx="498211" cy="561234"/>
              <a:chOff x="2217281" y="2742054"/>
              <a:chExt cx="498211" cy="561234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2258292" y="2804052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19441" y="282033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17281" y="3120408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406849" y="274205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316199" y="2983133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505771" y="306198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503615" y="2875361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108" name="Group 107"/>
          <p:cNvGrpSpPr/>
          <p:nvPr/>
        </p:nvGrpSpPr>
        <p:grpSpPr>
          <a:xfrm>
            <a:off x="1048851" y="702329"/>
            <a:ext cx="5090435" cy="7762185"/>
            <a:chOff x="499077" y="655792"/>
            <a:chExt cx="5090434" cy="7762185"/>
          </a:xfrm>
        </p:grpSpPr>
        <p:sp>
          <p:nvSpPr>
            <p:cNvPr id="5" name="Flowchart: Magnetic Disk 4"/>
            <p:cNvSpPr/>
            <p:nvPr/>
          </p:nvSpPr>
          <p:spPr>
            <a:xfrm rot="3005756">
              <a:off x="-1017603" y="3237907"/>
              <a:ext cx="7762185" cy="2597955"/>
            </a:xfrm>
            <a:prstGeom prst="flowChartMagneticDisk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99077" y="1835787"/>
              <a:ext cx="5090434" cy="5466508"/>
              <a:chOff x="499077" y="1835787"/>
              <a:chExt cx="5090434" cy="5466508"/>
            </a:xfrm>
          </p:grpSpPr>
          <p:grpSp>
            <p:nvGrpSpPr>
              <p:cNvPr id="16" name="Group 15"/>
              <p:cNvGrpSpPr/>
              <p:nvPr/>
            </p:nvGrpSpPr>
            <p:grpSpPr>
              <a:xfrm rot="10800000">
                <a:off x="3964438" y="4256267"/>
                <a:ext cx="498211" cy="561234"/>
                <a:chOff x="2217281" y="2742054"/>
                <a:chExt cx="498211" cy="561234"/>
              </a:xfrm>
            </p:grpSpPr>
            <p:sp>
              <p:nvSpPr>
                <p:cNvPr id="9" name="Oval 8"/>
                <p:cNvSpPr/>
                <p:nvPr/>
              </p:nvSpPr>
              <p:spPr>
                <a:xfrm rot="4475646"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 rot="18202169">
                <a:off x="2260775" y="2049323"/>
                <a:ext cx="498211" cy="561234"/>
                <a:chOff x="2217281" y="2742054"/>
                <a:chExt cx="498211" cy="56123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1291452" y="4177981"/>
                <a:ext cx="498211" cy="561234"/>
                <a:chOff x="2217281" y="2742054"/>
                <a:chExt cx="498211" cy="561234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 rot="2878774">
                <a:off x="530588" y="1804276"/>
                <a:ext cx="498211" cy="561234"/>
                <a:chOff x="2217281" y="2742054"/>
                <a:chExt cx="498211" cy="561234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091300" y="5903021"/>
                <a:ext cx="498211" cy="561234"/>
                <a:chOff x="2217281" y="2742054"/>
                <a:chExt cx="498211" cy="561234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9" name="Oval 68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 rot="2377776">
                <a:off x="3387637" y="3696077"/>
                <a:ext cx="498211" cy="561234"/>
                <a:chOff x="2217281" y="2742054"/>
                <a:chExt cx="498211" cy="561234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 rot="9268041">
                <a:off x="2936335" y="5755711"/>
                <a:ext cx="498211" cy="561234"/>
                <a:chOff x="2217281" y="2742054"/>
                <a:chExt cx="498211" cy="561234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7" name="Oval 86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1657450" y="3451030"/>
                <a:ext cx="498211" cy="561234"/>
                <a:chOff x="2217281" y="2742054"/>
                <a:chExt cx="498211" cy="561234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rot="17568497">
                <a:off x="4973019" y="6772573"/>
                <a:ext cx="498211" cy="561234"/>
                <a:chOff x="2217281" y="2742054"/>
                <a:chExt cx="498211" cy="561234"/>
              </a:xfrm>
            </p:grpSpPr>
            <p:sp>
              <p:nvSpPr>
                <p:cNvPr id="98" name="Oval 97"/>
                <p:cNvSpPr/>
                <p:nvPr/>
              </p:nvSpPr>
              <p:spPr>
                <a:xfrm>
                  <a:off x="2258292" y="2804052"/>
                  <a:ext cx="457200" cy="457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2219441" y="282033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2217281" y="3120408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1" name="Oval 100"/>
                <p:cNvSpPr/>
                <p:nvPr/>
              </p:nvSpPr>
              <p:spPr>
                <a:xfrm>
                  <a:off x="2406849" y="274205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316199" y="2983133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2505771" y="306198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04" name="Oval 103"/>
                <p:cNvSpPr/>
                <p:nvPr/>
              </p:nvSpPr>
              <p:spPr>
                <a:xfrm>
                  <a:off x="2503615" y="2875361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</p:grpSp>
      </p:grpSp>
      <p:sp>
        <p:nvSpPr>
          <p:cNvPr id="2" name="Rectangle 1"/>
          <p:cNvSpPr/>
          <p:nvPr/>
        </p:nvSpPr>
        <p:spPr>
          <a:xfrm>
            <a:off x="6929561" y="5683828"/>
            <a:ext cx="52101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0099"/>
                </a:solidFill>
                <a:latin typeface="Arial" panose="020B0604020202020204" pitchFamily="34" charset="0"/>
              </a:rPr>
              <a:t>Observations and a Geometric Explanation of Effects of Humic Acid on Flocculation 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Y Du, WH </a:t>
            </a:r>
            <a:r>
              <a:rPr lang="en-US" sz="1600" dirty="0" err="1">
                <a:solidFill>
                  <a:srgbClr val="777777"/>
                </a:solidFill>
                <a:latin typeface="Arial" panose="020B0604020202020204" pitchFamily="34" charset="0"/>
              </a:rPr>
              <a:t>Pennock</a:t>
            </a:r>
            <a:r>
              <a:rPr lang="en-US" sz="1600" dirty="0">
                <a:solidFill>
                  <a:srgbClr val="777777"/>
                </a:solidFill>
                <a:latin typeface="Arial" panose="020B0604020202020204" pitchFamily="34" charset="0"/>
              </a:rPr>
              <a:t>, ML Weber-Shirk, LW Lion Environmental Engineering Science 36 (5), 614-622 (2019)</a:t>
            </a:r>
          </a:p>
        </p:txBody>
      </p:sp>
    </p:spTree>
    <p:extLst>
      <p:ext uri="{BB962C8B-B14F-4D97-AF65-F5344CB8AC3E}">
        <p14:creationId xmlns:p14="http://schemas.microsoft.com/office/powerpoint/2010/main" val="117324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03 0.07068 L 0.36649 0.136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7" y="32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81481E-6 L 0.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>
            <a:spLocks noGrp="1"/>
          </p:cNvSpPr>
          <p:nvPr>
            <p:ph type="title"/>
          </p:nvPr>
        </p:nvSpPr>
        <p:spPr>
          <a:xfrm>
            <a:off x="1275347" y="274637"/>
            <a:ext cx="1045114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4000" dirty="0"/>
              <a:t>Dissolved organic matter impedes flocculation by covering the coagulant nanoparticles</a:t>
            </a:r>
          </a:p>
        </p:txBody>
      </p:sp>
      <p:grpSp>
        <p:nvGrpSpPr>
          <p:cNvPr id="527" name="Google Shape;527;p31"/>
          <p:cNvGrpSpPr/>
          <p:nvPr/>
        </p:nvGrpSpPr>
        <p:grpSpPr>
          <a:xfrm>
            <a:off x="5637717" y="1519776"/>
            <a:ext cx="5863284" cy="5136899"/>
            <a:chOff x="5913939" y="1662650"/>
            <a:chExt cx="5863283" cy="5136899"/>
          </a:xfrm>
        </p:grpSpPr>
        <p:sp>
          <p:nvSpPr>
            <p:cNvPr id="528" name="Google Shape;528;p31"/>
            <p:cNvSpPr txBox="1"/>
            <p:nvPr/>
          </p:nvSpPr>
          <p:spPr>
            <a:xfrm rot="16200000">
              <a:off x="4721278" y="2960426"/>
              <a:ext cx="2785378" cy="4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srgbClr val="000000"/>
                  </a:solidFill>
                  <a:sym typeface="Arial"/>
                </a:rPr>
                <a:t>-log of fraction remaining</a:t>
              </a:r>
              <a:endParaRPr lang="en-US" sz="3733" dirty="0"/>
            </a:p>
          </p:txBody>
        </p:sp>
        <p:grpSp>
          <p:nvGrpSpPr>
            <p:cNvPr id="529" name="Google Shape;529;p31"/>
            <p:cNvGrpSpPr/>
            <p:nvPr/>
          </p:nvGrpSpPr>
          <p:grpSpPr>
            <a:xfrm>
              <a:off x="6281293" y="1662650"/>
              <a:ext cx="5495929" cy="5136899"/>
              <a:chOff x="6281293" y="1662650"/>
              <a:chExt cx="5495929" cy="5136899"/>
            </a:xfrm>
          </p:grpSpPr>
          <p:pic>
            <p:nvPicPr>
              <p:cNvPr id="530" name="Google Shape;530;p3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81293" y="1662650"/>
                <a:ext cx="5495929" cy="5136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1" name="Google Shape;531;p31"/>
              <p:cNvSpPr txBox="1"/>
              <p:nvPr/>
            </p:nvSpPr>
            <p:spPr>
              <a:xfrm>
                <a:off x="7025332" y="2202549"/>
                <a:ext cx="2047997" cy="4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90% efficiency</a:t>
                </a:r>
              </a:p>
            </p:txBody>
          </p:sp>
        </p:grpSp>
      </p:grpSp>
      <p:cxnSp>
        <p:nvCxnSpPr>
          <p:cNvPr id="532" name="Google Shape;532;p31"/>
          <p:cNvCxnSpPr/>
          <p:nvPr/>
        </p:nvCxnSpPr>
        <p:spPr>
          <a:xfrm>
            <a:off x="9124218" y="1872761"/>
            <a:ext cx="1067861" cy="1857427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3" name="Google Shape;533;p31"/>
          <p:cNvSpPr txBox="1"/>
          <p:nvPr/>
        </p:nvSpPr>
        <p:spPr>
          <a:xfrm>
            <a:off x="9557107" y="3630570"/>
            <a:ext cx="1732236" cy="779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33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Increasing humic acid</a:t>
            </a:r>
          </a:p>
        </p:txBody>
      </p:sp>
      <p:sp>
        <p:nvSpPr>
          <p:cNvPr id="534" name="Google Shape;534;p31"/>
          <p:cNvSpPr/>
          <p:nvPr/>
        </p:nvSpPr>
        <p:spPr>
          <a:xfrm>
            <a:off x="1975162" y="5638898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31"/>
          <p:cNvSpPr/>
          <p:nvPr/>
        </p:nvSpPr>
        <p:spPr>
          <a:xfrm rot="-3908070">
            <a:off x="1532377" y="3035059"/>
            <a:ext cx="3883729" cy="9019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54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1"/>
          <p:cNvSpPr/>
          <p:nvPr/>
        </p:nvSpPr>
        <p:spPr>
          <a:xfrm>
            <a:off x="2650702" y="2748556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1"/>
          <p:cNvSpPr/>
          <p:nvPr/>
        </p:nvSpPr>
        <p:spPr>
          <a:xfrm>
            <a:off x="2265269" y="5227837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1"/>
          <p:cNvSpPr/>
          <p:nvPr/>
        </p:nvSpPr>
        <p:spPr>
          <a:xfrm>
            <a:off x="4510000" y="2076394"/>
            <a:ext cx="539881" cy="539881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1"/>
          <p:cNvSpPr/>
          <p:nvPr/>
        </p:nvSpPr>
        <p:spPr>
          <a:xfrm>
            <a:off x="4545585" y="2596013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31"/>
          <p:cNvSpPr/>
          <p:nvPr/>
        </p:nvSpPr>
        <p:spPr>
          <a:xfrm>
            <a:off x="5033977" y="1927679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1"/>
          <p:cNvSpPr/>
          <p:nvPr/>
        </p:nvSpPr>
        <p:spPr>
          <a:xfrm>
            <a:off x="2492806" y="313858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1"/>
          <p:cNvSpPr/>
          <p:nvPr/>
        </p:nvSpPr>
        <p:spPr>
          <a:xfrm>
            <a:off x="2805150" y="2346335"/>
            <a:ext cx="453500" cy="453500"/>
          </a:xfrm>
          <a:prstGeom prst="ellipse">
            <a:avLst/>
          </a:prstGeom>
          <a:solidFill>
            <a:schemeClr val="tx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lang="en-US" sz="32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31"/>
          <p:cNvGrpSpPr/>
          <p:nvPr/>
        </p:nvGrpSpPr>
        <p:grpSpPr>
          <a:xfrm>
            <a:off x="454430" y="1892812"/>
            <a:ext cx="2417134" cy="697701"/>
            <a:chOff x="584666" y="2163765"/>
            <a:chExt cx="2431394" cy="701817"/>
          </a:xfrm>
        </p:grpSpPr>
        <p:sp>
          <p:nvSpPr>
            <p:cNvPr id="547" name="Google Shape;547;p31"/>
            <p:cNvSpPr txBox="1"/>
            <p:nvPr/>
          </p:nvSpPr>
          <p:spPr>
            <a:xfrm>
              <a:off x="584666" y="2163765"/>
              <a:ext cx="1782326" cy="701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Humic Acid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48" name="Google Shape;548;p31"/>
            <p:cNvCxnSpPr>
              <a:stCxn id="547" idx="3"/>
              <a:endCxn id="545" idx="1"/>
            </p:cNvCxnSpPr>
            <p:nvPr/>
          </p:nvCxnSpPr>
          <p:spPr>
            <a:xfrm>
              <a:off x="2366992" y="2514674"/>
              <a:ext cx="649068" cy="172095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49" name="Google Shape;549;p31"/>
          <p:cNvGrpSpPr/>
          <p:nvPr/>
        </p:nvGrpSpPr>
        <p:grpSpPr>
          <a:xfrm>
            <a:off x="349410" y="2562383"/>
            <a:ext cx="2301292" cy="985023"/>
            <a:chOff x="479027" y="2837290"/>
            <a:chExt cx="2314869" cy="990835"/>
          </a:xfrm>
        </p:grpSpPr>
        <p:sp>
          <p:nvSpPr>
            <p:cNvPr id="550" name="Google Shape;550;p31"/>
            <p:cNvSpPr txBox="1"/>
            <p:nvPr/>
          </p:nvSpPr>
          <p:spPr>
            <a:xfrm>
              <a:off x="479027" y="2837290"/>
              <a:ext cx="1715864" cy="99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Coagulant nanoparticles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(sticky)</a:t>
              </a:r>
            </a:p>
          </p:txBody>
        </p:sp>
        <p:cxnSp>
          <p:nvCxnSpPr>
            <p:cNvPr id="551" name="Google Shape;551;p31"/>
            <p:cNvCxnSpPr>
              <a:stCxn id="550" idx="3"/>
              <a:endCxn id="536" idx="2"/>
            </p:cNvCxnSpPr>
            <p:nvPr/>
          </p:nvCxnSpPr>
          <p:spPr>
            <a:xfrm flipV="1">
              <a:off x="2194891" y="3296095"/>
              <a:ext cx="599005" cy="36613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52" name="Google Shape;552;p31"/>
          <p:cNvGrpSpPr/>
          <p:nvPr/>
        </p:nvGrpSpPr>
        <p:grpSpPr>
          <a:xfrm>
            <a:off x="222658" y="3860847"/>
            <a:ext cx="2911575" cy="985023"/>
            <a:chOff x="351527" y="4143409"/>
            <a:chExt cx="2928752" cy="990834"/>
          </a:xfrm>
        </p:grpSpPr>
        <p:sp>
          <p:nvSpPr>
            <p:cNvPr id="553" name="Google Shape;553;p31"/>
            <p:cNvSpPr txBox="1"/>
            <p:nvPr/>
          </p:nvSpPr>
          <p:spPr>
            <a:xfrm>
              <a:off x="351527" y="4143409"/>
              <a:ext cx="2054660" cy="9908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Clay (or pathogen!)</a:t>
              </a:r>
              <a:endParaRPr lang="en-US" sz="3733" dirty="0"/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1867" dirty="0">
                  <a:solidFill>
                    <a:srgbClr val="000000"/>
                  </a:solidFill>
                  <a:sym typeface="Arial"/>
                </a:rPr>
                <a:t>(not sticky)</a:t>
              </a:r>
            </a:p>
          </p:txBody>
        </p:sp>
        <p:cxnSp>
          <p:nvCxnSpPr>
            <p:cNvPr id="554" name="Google Shape;554;p31"/>
            <p:cNvCxnSpPr/>
            <p:nvPr/>
          </p:nvCxnSpPr>
          <p:spPr>
            <a:xfrm flipV="1">
              <a:off x="1673844" y="4328077"/>
              <a:ext cx="1606435" cy="257530"/>
            </a:xfrm>
            <a:prstGeom prst="straightConnector1">
              <a:avLst/>
            </a:prstGeom>
            <a:noFill/>
            <a:ln w="38100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attachment efficiency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42A37-E7FA-487F-A740-D583CA365E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1949843"/>
            <a:ext cx="1267200" cy="298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B749E-6BC3-4A2D-A450-59C08EED40A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3021798"/>
            <a:ext cx="1135543" cy="298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9EC555-4BD1-4620-97A0-736D6A3FFB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7" y="3898098"/>
            <a:ext cx="1771885" cy="2980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A36708-7336-4269-B97A-9328031A3EC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6" y="4774398"/>
            <a:ext cx="3240228" cy="3163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3ABCD75-F05E-45CC-9E88-EEC94F8EC0E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8" y="5913800"/>
            <a:ext cx="2435657" cy="2980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3511455">
            <a:off x="8452985" y="2331458"/>
            <a:ext cx="2681447" cy="29938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32541" y="1672938"/>
            <a:ext cx="4254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coated by coagulant (this includes coagulant that is coated with </a:t>
            </a:r>
            <a:r>
              <a:rPr lang="en-US" sz="2000" dirty="0" err="1"/>
              <a:t>humic</a:t>
            </a:r>
            <a:r>
              <a:rPr lang="en-US" sz="2000" dirty="0"/>
              <a:t> acid)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9710" y="2759012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coagulant surface area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51698" y="3755600"/>
            <a:ext cx="4254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isn’t coated by anything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6538" y="4629882"/>
            <a:ext cx="35327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clean coagulant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2966" y="5733818"/>
            <a:ext cx="4741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Fraction of clay surface area that is coated by coagulant that is coated by </a:t>
            </a:r>
            <a:r>
              <a:rPr lang="en-US" sz="2000" dirty="0" err="1"/>
              <a:t>humic</a:t>
            </a:r>
            <a:r>
              <a:rPr lang="en-US" sz="2000" dirty="0"/>
              <a:t> acid</a:t>
            </a:r>
          </a:p>
        </p:txBody>
      </p:sp>
    </p:spTree>
    <p:extLst>
      <p:ext uri="{BB962C8B-B14F-4D97-AF65-F5344CB8AC3E}">
        <p14:creationId xmlns:p14="http://schemas.microsoft.com/office/powerpoint/2010/main" val="131101011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There are 3 possible initial points of contact that can lead to attachment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DCAFA-9499-4350-B00C-F82F4C087A5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6" y="2824303"/>
            <a:ext cx="6186667" cy="263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424" y="1664657"/>
            <a:ext cx="8047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probability of a clay surface colliding with a PACl surface is equal to twice the probability that the first surface is clay and the second surface is the PACl surface of a PACl-HA nanoaggregate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3242B7-6D20-425C-BFD1-A1889F4AC0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4453087"/>
            <a:ext cx="4409904" cy="3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92B2F-18F4-47D6-8FE2-245D6A604E1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7" y="5987694"/>
            <a:ext cx="6427429" cy="26361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18002" y="2122593"/>
            <a:ext cx="1058138" cy="118143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511455">
            <a:off x="10391144" y="1811682"/>
            <a:ext cx="1058138" cy="1181436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5794" y="3639571"/>
            <a:ext cx="942411" cy="1051324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5948" y="3536947"/>
            <a:ext cx="942411" cy="1051324"/>
          </a:xfrm>
          <a:prstGeom prst="rect">
            <a:avLst/>
          </a:prstGeom>
        </p:spPr>
      </p:pic>
      <p:cxnSp>
        <p:nvCxnSpPr>
          <p:cNvPr id="96" name="Straight Connector 95"/>
          <p:cNvCxnSpPr/>
          <p:nvPr/>
        </p:nvCxnSpPr>
        <p:spPr>
          <a:xfrm>
            <a:off x="9047100" y="4300023"/>
            <a:ext cx="45057" cy="79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0684397" y="2937928"/>
            <a:ext cx="22344" cy="89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436935">
            <a:off x="10418910" y="4714793"/>
            <a:ext cx="942411" cy="1051324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0807" y="4884085"/>
            <a:ext cx="1058138" cy="1181436"/>
          </a:xfrm>
          <a:prstGeom prst="rect">
            <a:avLst/>
          </a:prstGeom>
        </p:spPr>
      </p:pic>
      <p:cxnSp>
        <p:nvCxnSpPr>
          <p:cNvPr id="100" name="Straight Connector 99"/>
          <p:cNvCxnSpPr/>
          <p:nvPr/>
        </p:nvCxnSpPr>
        <p:spPr>
          <a:xfrm>
            <a:off x="10448268" y="5049803"/>
            <a:ext cx="21608" cy="1005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511011" y="368034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519748" y="512313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</a:rPr>
              <a:t>The probability of a </a:t>
            </a:r>
            <a:r>
              <a:rPr lang="en-US" sz="1800" dirty="0" err="1">
                <a:solidFill>
                  <a:srgbClr val="000000"/>
                </a:solidFill>
              </a:rPr>
              <a:t>PACl</a:t>
            </a:r>
            <a:r>
              <a:rPr lang="en-US" sz="1800" dirty="0">
                <a:solidFill>
                  <a:srgbClr val="000000"/>
                </a:solidFill>
              </a:rPr>
              <a:t> surface colliding with a HA surface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934D6-B721-4231-9E97-A34D6109106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882" y="1336283"/>
            <a:ext cx="5127315" cy="266971"/>
          </a:xfrm>
          <a:prstGeom prst="rect">
            <a:avLst/>
          </a:prstGeom>
          <a:solidFill>
            <a:schemeClr val="tx2">
              <a:lumMod val="25000"/>
              <a:lumOff val="75000"/>
              <a:alpha val="42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0289758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Settled water turbidity can be predicted!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436" y="1865763"/>
            <a:ext cx="5258998" cy="49922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rot="16200000">
            <a:off x="409556" y="3181116"/>
            <a:ext cx="2834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-log of fraction remaining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5849" y="2859832"/>
            <a:ext cx="2206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 removal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84365-ADAD-4324-85B4-8E562C30FE3B}"/>
              </a:ext>
            </a:extLst>
          </p:cNvPr>
          <p:cNvSpPr txBox="1"/>
          <p:nvPr/>
        </p:nvSpPr>
        <p:spPr>
          <a:xfrm>
            <a:off x="7990609" y="2254827"/>
            <a:ext cx="41044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remarkable in that the model captures both the effects of inorganic particles and dissolved organic matter</a:t>
            </a:r>
          </a:p>
          <a:p>
            <a:r>
              <a:rPr lang="en-US" dirty="0"/>
              <a:t>The model complexity is calculating the probability of a collision that will involve a sticky surface</a:t>
            </a:r>
          </a:p>
        </p:txBody>
      </p:sp>
    </p:spTree>
    <p:extLst>
      <p:ext uri="{BB962C8B-B14F-4D97-AF65-F5344CB8AC3E}">
        <p14:creationId xmlns:p14="http://schemas.microsoft.com/office/powerpoint/2010/main" val="338162788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flocculation model is far from complete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predict decreasing performance at high coagulant dosages</a:t>
            </a:r>
          </a:p>
          <a:p>
            <a:pPr lvl="1"/>
            <a:r>
              <a:rPr lang="en-US" dirty="0"/>
              <a:t>Possible that coagulant-coagulant bonds are weaker than coagulant-clay bonds and we don’t yet have that effect in the model</a:t>
            </a:r>
          </a:p>
          <a:p>
            <a:pPr lvl="1"/>
            <a:r>
              <a:rPr lang="en-US" dirty="0"/>
              <a:t>Floc density decreases as coagulant dose is increased and it is likely that flocs with excess coagulant have lower terminal velocities</a:t>
            </a:r>
          </a:p>
          <a:p>
            <a:r>
              <a:rPr lang="en-US" dirty="0"/>
              <a:t>Doesn’t describe floc formation when the dissolved organics concentration is so high that                  bonds are significant</a:t>
            </a:r>
          </a:p>
          <a:p>
            <a:r>
              <a:rPr lang="en-US" dirty="0"/>
              <a:t>Doesn’t describe effects of sedimentation tank design (we are making progress on this!)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5BFED1-8BF4-41B6-BA34-9FC7C21071ED}"/>
              </a:ext>
            </a:extLst>
          </p:cNvPr>
          <p:cNvGrpSpPr/>
          <p:nvPr/>
        </p:nvGrpSpPr>
        <p:grpSpPr>
          <a:xfrm>
            <a:off x="6096000" y="5070714"/>
            <a:ext cx="1073053" cy="520254"/>
            <a:chOff x="6096000" y="4177096"/>
            <a:chExt cx="1073053" cy="520254"/>
          </a:xfrm>
        </p:grpSpPr>
        <p:sp>
          <p:nvSpPr>
            <p:cNvPr id="4" name="Oval 3"/>
            <p:cNvSpPr/>
            <p:nvPr/>
          </p:nvSpPr>
          <p:spPr>
            <a:xfrm>
              <a:off x="6137011" y="4198114"/>
              <a:ext cx="457200" cy="4572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5" name="Oval 4"/>
            <p:cNvSpPr/>
            <p:nvPr/>
          </p:nvSpPr>
          <p:spPr>
            <a:xfrm>
              <a:off x="6098160" y="4214398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6" name="Oval 5"/>
            <p:cNvSpPr/>
            <p:nvPr/>
          </p:nvSpPr>
          <p:spPr>
            <a:xfrm>
              <a:off x="6096000" y="4514470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7" name="Oval 6"/>
            <p:cNvSpPr/>
            <p:nvPr/>
          </p:nvSpPr>
          <p:spPr>
            <a:xfrm>
              <a:off x="6194918" y="4377195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sp>
          <p:nvSpPr>
            <p:cNvPr id="8" name="Oval 7"/>
            <p:cNvSpPr/>
            <p:nvPr/>
          </p:nvSpPr>
          <p:spPr>
            <a:xfrm>
              <a:off x="6384490" y="4456043"/>
              <a:ext cx="182880" cy="1828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HN"/>
            </a:p>
          </p:txBody>
        </p:sp>
        <p:grpSp>
          <p:nvGrpSpPr>
            <p:cNvPr id="14" name="Group 13"/>
            <p:cNvGrpSpPr/>
            <p:nvPr/>
          </p:nvGrpSpPr>
          <p:grpSpPr>
            <a:xfrm rot="2633686">
              <a:off x="6670842" y="4177096"/>
              <a:ext cx="498211" cy="499236"/>
              <a:chOff x="2404753" y="5061921"/>
              <a:chExt cx="498211" cy="49923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445764" y="5061921"/>
                <a:ext cx="457200" cy="4572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06913" y="5078205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404753" y="5378277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03671" y="524100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693243" y="531985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H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385403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major assumptions of the </a:t>
            </a:r>
            <a:r>
              <a:rPr lang="en-US" sz="3200" dirty="0"/>
              <a:t>AguaClara Hydraulic Flocculation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range transport velocity to a collision scales with the average separation distance of the particles</a:t>
            </a:r>
          </a:p>
          <a:p>
            <a:r>
              <a:rPr lang="en-US" dirty="0"/>
              <a:t>Relative velocities between particles are dominated by viscous shear (not inertia)</a:t>
            </a:r>
          </a:p>
          <a:p>
            <a:pPr lvl="1"/>
            <a:r>
              <a:rPr lang="en-US" dirty="0"/>
              <a:t>Separation distance is smaller than inner viscous scale</a:t>
            </a:r>
          </a:p>
          <a:p>
            <a:r>
              <a:rPr lang="en-US" dirty="0"/>
              <a:t>In fluid shear only similarly sized particles can collide</a:t>
            </a:r>
          </a:p>
          <a:p>
            <a:r>
              <a:rPr lang="en-US" dirty="0"/>
              <a:t>Plug flow!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2669F-7BB0-46F0-B192-E3E81201097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607" y="2221197"/>
            <a:ext cx="1112394" cy="2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2119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342140" cy="1143000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Gt</a:t>
            </a:r>
            <a:r>
              <a:rPr lang="en-US" dirty="0"/>
              <a:t> mean?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8288" y="1838627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Definition of velocity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988288" y="2822731"/>
                <a:ext cx="56246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Find relative velocity between flocs separated by distance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𝛬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288" y="2822731"/>
                <a:ext cx="5624623" cy="830997"/>
              </a:xfrm>
              <a:prstGeom prst="rect">
                <a:avLst/>
              </a:prstGeom>
              <a:blipFill>
                <a:blip r:embed="rId5"/>
                <a:stretch>
                  <a:fillRect l="-162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88288" y="4141167"/>
            <a:ext cx="5624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relative distance traveled due to fluid deformation is proportional to time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8288" y="5507060"/>
            <a:ext cx="5507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dirty="0" err="1"/>
              <a:t>Gt</a:t>
            </a:r>
            <a:r>
              <a:rPr lang="en-US" sz="2400" dirty="0"/>
              <a:t> of 1 means that the particles have a relative displacement equal to their separation distance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6589351" y="351362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589351" y="1265753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439936" y="98641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8822788" y="266633"/>
            <a:ext cx="0" cy="91440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8822788" y="1181024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9674779" y="89157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61226" y="-18079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pic>
        <p:nvPicPr>
          <p:cNvPr id="20" name="Picture 24 1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16200000">
            <a:off x="8729126" y="1088155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p:pic>
        <p:nvPicPr>
          <p:cNvPr id="21" name="Picture 24 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 rot="16200000">
            <a:off x="9350594" y="381284"/>
            <a:ext cx="187325" cy="185738"/>
          </a:xfrm>
          <a:prstGeom prst="rect">
            <a:avLst/>
          </a:prstGeom>
          <a:noFill/>
          <a:ln w="12700">
            <a:noFill/>
            <a:miter lim="800000"/>
            <a:headEnd type="none" w="lg" len="med"/>
            <a:tailEnd type="none" w="lg" len="med"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045666" y="525910"/>
                <a:ext cx="87350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𝛬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666" y="525910"/>
                <a:ext cx="87350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6407250" y="-1251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8920341" y="1139918"/>
                <a:ext cx="1118640" cy="328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𝐷𝑒𝑓𝑜𝑟𝑚𝑎𝑡𝑖𝑜𝑛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341" y="1139918"/>
                <a:ext cx="1118640" cy="328167"/>
              </a:xfrm>
              <a:prstGeom prst="rect">
                <a:avLst/>
              </a:prstGeom>
              <a:blipFill>
                <a:blip r:embed="rId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 bwMode="auto">
          <a:xfrm flipV="1">
            <a:off x="6589351" y="351362"/>
            <a:ext cx="533481" cy="91439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6589351" y="435301"/>
            <a:ext cx="475003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589351" y="621931"/>
            <a:ext cx="379310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6589351" y="808562"/>
            <a:ext cx="266740" cy="0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 flipV="1">
            <a:off x="8833421" y="451329"/>
            <a:ext cx="628597" cy="1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 flipH="1" flipV="1">
            <a:off x="9440752" y="444117"/>
            <a:ext cx="7010" cy="738333"/>
          </a:xfrm>
          <a:prstGeom prst="straightConnector1">
            <a:avLst/>
          </a:prstGeom>
          <a:noFill/>
          <a:ln w="12700" cap="flat" cmpd="sng" algn="ctr">
            <a:solidFill>
              <a:schemeClr val="bg2"/>
            </a:solidFill>
            <a:prstDash val="solid"/>
            <a:round/>
            <a:headEnd type="none" w="lg" len="med"/>
            <a:tailEnd type="arrow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6754977" y="-11442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velocity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27232" y="-18165"/>
            <a:ext cx="2075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Displacement in time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7122832" y="157835"/>
                <a:ext cx="58887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832" y="157835"/>
                <a:ext cx="58887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DBD9D13-B803-4C4F-A6ED-7DE5AD01CA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498" y="1839829"/>
            <a:ext cx="2870789" cy="43661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7E0B8A-520F-4D7F-9068-870CF913C1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2178" y="3374172"/>
            <a:ext cx="1432381" cy="5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310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Fractal Flocculation Conclusions</a:t>
            </a:r>
            <a:endParaRPr lang="en-US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difficult to flocculate to a low residual turbidity because the time between effective collisions increases as the number of primary particles decreases</a:t>
            </a:r>
          </a:p>
          <a:p>
            <a:r>
              <a:rPr lang="en-US" dirty="0"/>
              <a:t>Primary particles can’t attach to flocs in shear flow because of the boundary layer of fluid around the floc</a:t>
            </a:r>
          </a:p>
          <a:p>
            <a:r>
              <a:rPr lang="en-US" dirty="0"/>
              <a:t>Our goal is to reduce the concentration of the un-flocculated primary particles!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63DB-7B9B-42D4-AF83-9B3CD3F8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Cascade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6151-1ED1-49AD-B1E6-FB219F6A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of the energy  is Mechanical energy – potential or kinetic) </a:t>
            </a:r>
          </a:p>
          <a:p>
            <a:r>
              <a:rPr lang="en-US" dirty="0"/>
              <a:t>Mechanical Energy is converted into turbulence </a:t>
            </a:r>
          </a:p>
          <a:p>
            <a:pPr lvl="1"/>
            <a:r>
              <a:rPr lang="en-US" dirty="0"/>
              <a:t>Flow expansion - deceleration</a:t>
            </a:r>
          </a:p>
          <a:p>
            <a:pPr lvl="1"/>
            <a:r>
              <a:rPr lang="en-US" dirty="0"/>
              <a:t>Wall shear</a:t>
            </a:r>
          </a:p>
          <a:p>
            <a:r>
              <a:rPr lang="en-US" dirty="0"/>
              <a:t>Turbulent kinetic energy (chaotic fluid motion – velocity) creates a cascade of eddies at smaller and smaller scales (deceleration happens at smaller and smaller scales)</a:t>
            </a:r>
          </a:p>
          <a:p>
            <a:r>
              <a:rPr lang="en-US" dirty="0"/>
              <a:t>Viscosity kills the tiniest eddies and converts the turbulent kinetic energy into heat</a:t>
            </a:r>
          </a:p>
        </p:txBody>
      </p:sp>
    </p:spTree>
    <p:extLst>
      <p:ext uri="{BB962C8B-B14F-4D97-AF65-F5344CB8AC3E}">
        <p14:creationId xmlns:p14="http://schemas.microsoft.com/office/powerpoint/2010/main" val="24520088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4B62-92E0-4F09-B60F-6E8E7F10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Viscosity kills Eddies : </a:t>
            </a:r>
            <a:br>
              <a:rPr lang="en-US" dirty="0"/>
            </a:br>
            <a:r>
              <a:rPr lang="en-US" dirty="0"/>
              <a:t>It takes work to deform the fluid!</a:t>
            </a:r>
          </a:p>
        </p:txBody>
      </p:sp>
      <p:sp>
        <p:nvSpPr>
          <p:cNvPr id="6" name="Arrow: Curved Up 5">
            <a:extLst>
              <a:ext uri="{FF2B5EF4-FFF2-40B4-BE49-F238E27FC236}">
                <a16:creationId xmlns:a16="http://schemas.microsoft.com/office/drawing/2014/main" id="{845FE5BA-E6D3-492D-86B8-B59B7B05BD1B}"/>
              </a:ext>
            </a:extLst>
          </p:cNvPr>
          <p:cNvSpPr/>
          <p:nvPr/>
        </p:nvSpPr>
        <p:spPr>
          <a:xfrm>
            <a:off x="1948070" y="1535595"/>
            <a:ext cx="6440556" cy="18288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38C8A00-D1B6-4DBE-B074-08A4F47D8666}"/>
              </a:ext>
            </a:extLst>
          </p:cNvPr>
          <p:cNvSpPr/>
          <p:nvPr/>
        </p:nvSpPr>
        <p:spPr>
          <a:xfrm flipH="1">
            <a:off x="1948070" y="4800600"/>
            <a:ext cx="6440556" cy="18288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30965-47F8-4BD6-AED4-83B28C7CF5A0}"/>
              </a:ext>
            </a:extLst>
          </p:cNvPr>
          <p:cNvSpPr/>
          <p:nvPr/>
        </p:nvSpPr>
        <p:spPr>
          <a:xfrm>
            <a:off x="1948071" y="3472483"/>
            <a:ext cx="6440556" cy="12026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F356252-E722-421D-A785-8B4D6988BED0}"/>
              </a:ext>
            </a:extLst>
          </p:cNvPr>
          <p:cNvSpPr/>
          <p:nvPr/>
        </p:nvSpPr>
        <p:spPr>
          <a:xfrm>
            <a:off x="1779104" y="3472483"/>
            <a:ext cx="6778487" cy="121754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254E7EC-8D4F-48CF-9C1B-6DC2EDFA18A3}"/>
              </a:ext>
            </a:extLst>
          </p:cNvPr>
          <p:cNvSpPr/>
          <p:nvPr/>
        </p:nvSpPr>
        <p:spPr>
          <a:xfrm>
            <a:off x="1562499" y="3472483"/>
            <a:ext cx="7211696" cy="121754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55CB-DC90-4C5B-B379-966E52A4E4A1}"/>
              </a:ext>
            </a:extLst>
          </p:cNvPr>
          <p:cNvSpPr txBox="1"/>
          <p:nvPr/>
        </p:nvSpPr>
        <p:spPr>
          <a:xfrm>
            <a:off x="4240924" y="2159876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10246815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CD84FF-D765-418C-A80A-D3E781D724B5}"/>
              </a:ext>
            </a:extLst>
          </p:cNvPr>
          <p:cNvSpPr/>
          <p:nvPr/>
        </p:nvSpPr>
        <p:spPr>
          <a:xfrm>
            <a:off x="-20013" y="2218267"/>
            <a:ext cx="12212013" cy="15409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97897-4109-4ABE-8DAA-252FC6D0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Fluids deform continuously (velocity gradient - G) given a stress (</a:t>
            </a:r>
            <a:r>
              <a:rPr lang="en-US" dirty="0">
                <a:latin typeface="Symbol" panose="05050102010706020507" pitchFamily="18" charset="2"/>
              </a:rPr>
              <a:t>t</a:t>
            </a:r>
            <a:r>
              <a:rPr lang="en-US" dirty="0"/>
              <a:t>)</a:t>
            </a:r>
          </a:p>
        </p:txBody>
      </p:sp>
      <p:pic>
        <p:nvPicPr>
          <p:cNvPr id="6" name="Picture 5" descr="\documentclass{article}&#10;\usepackage{amsmath}&#10;\pagestyle{empty}&#10;\begin{document}&#10;&#10;&#10;$$\tau = \mu \frac{v}{H} = \mu G = \nu\rho G$$&#10;&#10;\end{document}" title="IguanaTex Bitmap Display">
            <a:extLst>
              <a:ext uri="{FF2B5EF4-FFF2-40B4-BE49-F238E27FC236}">
                <a16:creationId xmlns:a16="http://schemas.microsoft.com/office/drawing/2014/main" id="{CFD77B6B-6B10-4434-9BA3-F9687D493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98" y="5113851"/>
            <a:ext cx="5004561" cy="9482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C1255A-E3E3-40A9-9C98-B72E3D58AA59}"/>
              </a:ext>
            </a:extLst>
          </p:cNvPr>
          <p:cNvCxnSpPr>
            <a:cxnSpLocks/>
          </p:cNvCxnSpPr>
          <p:nvPr/>
        </p:nvCxnSpPr>
        <p:spPr>
          <a:xfrm>
            <a:off x="0" y="2218267"/>
            <a:ext cx="12192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51D7D81-DFDA-4016-BFCA-3962B590833F}"/>
              </a:ext>
            </a:extLst>
          </p:cNvPr>
          <p:cNvGrpSpPr/>
          <p:nvPr/>
        </p:nvGrpSpPr>
        <p:grpSpPr>
          <a:xfrm>
            <a:off x="-40026" y="3759193"/>
            <a:ext cx="12232026" cy="118873"/>
            <a:chOff x="-40026" y="3759193"/>
            <a:chExt cx="12232026" cy="11887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1149D7-1ED3-4D94-9B07-6D8A4BD3C8E8}"/>
                </a:ext>
              </a:extLst>
            </p:cNvPr>
            <p:cNvSpPr/>
            <p:nvPr/>
          </p:nvSpPr>
          <p:spPr>
            <a:xfrm>
              <a:off x="-40026" y="3759194"/>
              <a:ext cx="12212013" cy="118872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433A487-0B36-44AC-AF75-EDC268C0C6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59193"/>
              <a:ext cx="1219200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8E3C9F-6161-424B-8535-4D130F985FAB}"/>
              </a:ext>
            </a:extLst>
          </p:cNvPr>
          <p:cNvCxnSpPr/>
          <p:nvPr/>
        </p:nvCxnSpPr>
        <p:spPr>
          <a:xfrm>
            <a:off x="4334971" y="1930399"/>
            <a:ext cx="406396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\documentclass{article}&#10;\usepackage{amsmath}&#10;\pagestyle{empty}&#10;\begin{document}&#10;&#10;&#10;$$v$$&#10;&#10;\end{document}" title="IguanaTex Bitmap Display">
            <a:extLst>
              <a:ext uri="{FF2B5EF4-FFF2-40B4-BE49-F238E27FC236}">
                <a16:creationId xmlns:a16="http://schemas.microsoft.com/office/drawing/2014/main" id="{A4A4E9D2-297C-4FDF-8CDF-72193CE143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336" y="1744637"/>
            <a:ext cx="366721" cy="37167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1D9DEC-2B6F-4F77-8724-D284D225046C}"/>
              </a:ext>
            </a:extLst>
          </p:cNvPr>
          <p:cNvCxnSpPr>
            <a:cxnSpLocks/>
          </p:cNvCxnSpPr>
          <p:nvPr/>
        </p:nvCxnSpPr>
        <p:spPr>
          <a:xfrm>
            <a:off x="457199" y="2218266"/>
            <a:ext cx="0" cy="1540926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\documentclass{article}&#10;\usepackage{amsmath}&#10;\pagestyle{empty}&#10;\begin{document}&#10;&#10;&#10;$$H$$&#10;&#10;\end{document}" title="IguanaTex Bitmap Display">
            <a:extLst>
              <a:ext uri="{FF2B5EF4-FFF2-40B4-BE49-F238E27FC236}">
                <a16:creationId xmlns:a16="http://schemas.microsoft.com/office/drawing/2014/main" id="{1D80FA56-4037-4353-A06D-B5B30B2C3D9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04" y="2787764"/>
            <a:ext cx="384190" cy="307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9847025-7BE2-4918-ADCD-86E130FAA708}"/>
              </a:ext>
            </a:extLst>
          </p:cNvPr>
          <p:cNvSpPr txBox="1"/>
          <p:nvPr/>
        </p:nvSpPr>
        <p:spPr>
          <a:xfrm>
            <a:off x="4688691" y="6012683"/>
            <a:ext cx="2643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gradient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DC588D-BEB8-4D54-B8A0-15FD2671CF66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3900986" y="5755566"/>
            <a:ext cx="787705" cy="5187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2D0275-43FB-45C9-8E6B-743F0D298E03}"/>
              </a:ext>
            </a:extLst>
          </p:cNvPr>
          <p:cNvSpPr txBox="1"/>
          <p:nvPr/>
        </p:nvSpPr>
        <p:spPr>
          <a:xfrm>
            <a:off x="4013201" y="3996561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viscosity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26CCC-E795-4E80-B13D-EB7F6C36200B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3488267" y="4258171"/>
            <a:ext cx="524934" cy="10419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04A3964-80D0-4497-918B-64A014D39A00}"/>
              </a:ext>
            </a:extLst>
          </p:cNvPr>
          <p:cNvSpPr txBox="1"/>
          <p:nvPr/>
        </p:nvSpPr>
        <p:spPr>
          <a:xfrm>
            <a:off x="5297661" y="4536222"/>
            <a:ext cx="3041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Kinematic viscosity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7DA241-5843-4036-B398-8015B47033C9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4872503" y="4797832"/>
            <a:ext cx="425158" cy="6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0F3283B-7EDE-497D-8EAD-409C820FD4E1}"/>
              </a:ext>
            </a:extLst>
          </p:cNvPr>
          <p:cNvSpPr/>
          <p:nvPr/>
        </p:nvSpPr>
        <p:spPr>
          <a:xfrm>
            <a:off x="5435600" y="233990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BA980DC-5768-4B35-99D4-13AB67D348B5}"/>
              </a:ext>
            </a:extLst>
          </p:cNvPr>
          <p:cNvSpPr/>
          <p:nvPr/>
        </p:nvSpPr>
        <p:spPr>
          <a:xfrm>
            <a:off x="5435600" y="2897164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4D487A1-8001-4C6C-8F72-065C7D1B3023}"/>
              </a:ext>
            </a:extLst>
          </p:cNvPr>
          <p:cNvSpPr/>
          <p:nvPr/>
        </p:nvSpPr>
        <p:spPr>
          <a:xfrm>
            <a:off x="5435600" y="3420019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0D962B5-428C-406B-BFFB-75AB22CA6789}"/>
              </a:ext>
            </a:extLst>
          </p:cNvPr>
          <p:cNvSpPr/>
          <p:nvPr/>
        </p:nvSpPr>
        <p:spPr>
          <a:xfrm>
            <a:off x="934411" y="309566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17B6BF6-7FB0-42D3-9357-AB9C3745EAED}"/>
              </a:ext>
            </a:extLst>
          </p:cNvPr>
          <p:cNvSpPr/>
          <p:nvPr/>
        </p:nvSpPr>
        <p:spPr>
          <a:xfrm>
            <a:off x="1477306" y="3380800"/>
            <a:ext cx="252154" cy="267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40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52279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3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28594 -0.002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5312 -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9388 -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022E-16 L 0.05313 -0.0009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FD0F-342B-4843-B917-E386B96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 want to deform the fluid more, what should I do?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7C062F-BBC9-4F52-AEA3-4B8D18EE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571232" cy="4525963"/>
          </a:xfrm>
        </p:spPr>
        <p:txBody>
          <a:bodyPr/>
          <a:lstStyle/>
          <a:p>
            <a:r>
              <a:rPr lang="en-US" dirty="0"/>
              <a:t>I need faster (more energetic) eddies</a:t>
            </a:r>
          </a:p>
          <a:p>
            <a:r>
              <a:rPr lang="en-US" dirty="0"/>
              <a:t>Hint: we call it head loss when mechanical energy is converted into heat!</a:t>
            </a:r>
          </a:p>
          <a:p>
            <a:r>
              <a:rPr lang="en-US" dirty="0"/>
              <a:t>What are the two mechanisms we can use to create head loss?</a:t>
            </a:r>
          </a:p>
          <a:p>
            <a:pPr lvl="1"/>
            <a:r>
              <a:rPr lang="en-US" dirty="0"/>
              <a:t>Wall shear</a:t>
            </a:r>
          </a:p>
          <a:p>
            <a:pPr lvl="1"/>
            <a:r>
              <a:rPr lang="en-US" dirty="0"/>
              <a:t>Flow expansions</a:t>
            </a:r>
          </a:p>
          <a:p>
            <a:r>
              <a:rPr lang="en-US" dirty="0"/>
              <a:t>Viscosity </a:t>
            </a:r>
            <a:r>
              <a:rPr lang="en-US" b="1" u="sng"/>
              <a:t>dissipates energy</a:t>
            </a:r>
            <a:endParaRPr lang="en-US" b="1" u="sng" dirty="0"/>
          </a:p>
        </p:txBody>
      </p: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42D29FFE-83BE-44A5-A3AC-96CABCEABC1C}"/>
              </a:ext>
            </a:extLst>
          </p:cNvPr>
          <p:cNvSpPr/>
          <p:nvPr/>
        </p:nvSpPr>
        <p:spPr>
          <a:xfrm>
            <a:off x="8824358" y="2903517"/>
            <a:ext cx="2806810" cy="721779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urved Down 3">
            <a:extLst>
              <a:ext uri="{FF2B5EF4-FFF2-40B4-BE49-F238E27FC236}">
                <a16:creationId xmlns:a16="http://schemas.microsoft.com/office/drawing/2014/main" id="{03203CC5-EE92-44FF-9A26-2590D6948D7D}"/>
              </a:ext>
            </a:extLst>
          </p:cNvPr>
          <p:cNvSpPr/>
          <p:nvPr/>
        </p:nvSpPr>
        <p:spPr>
          <a:xfrm flipH="1">
            <a:off x="8729027" y="4358509"/>
            <a:ext cx="2806810" cy="7217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87E79F-CB74-4689-A86B-A1772E7254F3}"/>
              </a:ext>
            </a:extLst>
          </p:cNvPr>
          <p:cNvSpPr/>
          <p:nvPr/>
        </p:nvSpPr>
        <p:spPr>
          <a:xfrm>
            <a:off x="8824359" y="3679262"/>
            <a:ext cx="2806810" cy="474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024D291-8D0B-4336-85CE-1A23D7C2CB60}"/>
              </a:ext>
            </a:extLst>
          </p:cNvPr>
          <p:cNvSpPr/>
          <p:nvPr/>
        </p:nvSpPr>
        <p:spPr>
          <a:xfrm>
            <a:off x="8655392" y="3688285"/>
            <a:ext cx="2954081" cy="480531"/>
          </a:xfrm>
          <a:prstGeom prst="parallelogram">
            <a:avLst>
              <a:gd name="adj" fmla="val 2989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386BCC5B-01C0-44EA-8FAC-E5E407BFEF7B}"/>
              </a:ext>
            </a:extLst>
          </p:cNvPr>
          <p:cNvSpPr/>
          <p:nvPr/>
        </p:nvSpPr>
        <p:spPr>
          <a:xfrm>
            <a:off x="8438787" y="3688285"/>
            <a:ext cx="3142875" cy="480531"/>
          </a:xfrm>
          <a:prstGeom prst="parallelogram">
            <a:avLst>
              <a:gd name="adj" fmla="val 648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C5ACF-C462-4C78-BF13-A8909B9343B5}"/>
              </a:ext>
            </a:extLst>
          </p:cNvPr>
          <p:cNvSpPr txBox="1"/>
          <p:nvPr/>
        </p:nvSpPr>
        <p:spPr>
          <a:xfrm>
            <a:off x="9699892" y="2363474"/>
            <a:ext cx="1702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Little eddy</a:t>
            </a:r>
          </a:p>
        </p:txBody>
      </p:sp>
    </p:spTree>
    <p:extLst>
      <p:ext uri="{BB962C8B-B14F-4D97-AF65-F5344CB8AC3E}">
        <p14:creationId xmlns:p14="http://schemas.microsoft.com/office/powerpoint/2010/main" val="32129959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/>
      <p:bldP spid="5" grpId="0" animBg="1"/>
      <p:bldP spid="6" grpId="0" animBg="1"/>
      <p:bldP spid="6" grpId="1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Energy Dissipation Rate? (see </a:t>
            </a:r>
            <a:r>
              <a:rPr lang="en-US" dirty="0">
                <a:hlinkClick r:id="rId4"/>
              </a:rPr>
              <a:t>AguaClara textbook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loss is the result of dissipation of mechanical energy through viscosity to heat</a:t>
            </a:r>
          </a:p>
          <a:p>
            <a:r>
              <a:rPr lang="en-US" dirty="0"/>
              <a:t>Lost mechanical energy must be dissipated as heat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Pipe wall shear creates a constant energy dissipation rate in the direction of flow when averaged across the pipe</a:t>
            </a:r>
          </a:p>
          <a:p>
            <a:r>
              <a:rPr lang="en-US" dirty="0"/>
              <a:t>Expansions (jets) create energy dissipation that decreases rapidly with distance downstream 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65" y="3324401"/>
            <a:ext cx="1314481" cy="519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27019" y="3181097"/>
            <a:ext cx="3512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Where </a:t>
            </a:r>
            <a:r>
              <a:rPr lang="en-US" sz="2000" dirty="0">
                <a:latin typeface="Symbol" panose="05050102010706020507" pitchFamily="18" charset="2"/>
              </a:rPr>
              <a:t>q</a:t>
            </a:r>
            <a:r>
              <a:rPr lang="en-US" sz="2000" dirty="0">
                <a:latin typeface="+mn-lt"/>
              </a:rPr>
              <a:t> is the time over which the energy is dissipated</a:t>
            </a:r>
          </a:p>
        </p:txBody>
      </p:sp>
      <p:pic>
        <p:nvPicPr>
          <p:cNvPr id="8" name="Picture 7" descr="\documentclass{article}&#10;\usepackage{amsmath}&#10;\pagestyle{empty}&#10;\begin{document}&#10;&#10;$gh_{\rm{L}} = \bar\varepsilon \theta$&#10;&#10;&#10;\end{document}" title="IguanaTex Bitmap Display">
            <a:extLst>
              <a:ext uri="{FF2B5EF4-FFF2-40B4-BE49-F238E27FC236}">
                <a16:creationId xmlns:a16="http://schemas.microsoft.com/office/drawing/2014/main" id="{1E837106-A9A5-4CCE-A033-2AE96B86DB6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480" y="3429000"/>
            <a:ext cx="1570133" cy="3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13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Units of the Energy Dissipation Rate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turbulent eddies cause stretching and thinning of concentration gradients and “shuffle” packets of fluid </a:t>
            </a:r>
          </a:p>
          <a:p>
            <a:r>
              <a:rPr lang="en-US" dirty="0"/>
              <a:t>The intensity of the turbulence can be characterized by the rate at which mechanical energy is being lost to thermal energy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91D575-D9ED-4644-9A97-1193A01F7F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37" y="5094514"/>
            <a:ext cx="9628244" cy="926141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0126"/>
  <p:tag name="ORIGINALWIDTH" val="51.00709"/>
  <p:tag name="LATEXADDIN" val="\documentclass{article}&#10;\usepackage{amsmath}&#10;\pagestyle{empty}&#10;\begin{document}&#10;$  \delta $&#10;&#10;&#10;\end{document}"/>
  <p:tag name="IGUANATEXSIZE" val="24"/>
  <p:tag name="IGUANATEXCURSOR" val="89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791.1511"/>
  <p:tag name="LATEXADDIN" val="\documentclass{article}&#10;\usepackage{amsmath}&#10;\pagestyle{empty}&#10;\begin{document}&#10;&#10;$$d = d_0 i^\frac{1}{D_{Fractal}}$$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838.3952"/>
  <p:tag name="LATEXADDIN" val="\documentclass{article}&#10;\usepackage{amsmath}&#10;\pagestyle{empty}&#10;\begin{document}&#10;&#10;&#10;$$\rlap{--} V = \rlap{--} V_0 i^\frac{3}{D_{Fractal}}$$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838.3952"/>
  <p:tag name="LATEXADDIN" val="\documentclass{article}&#10;\usepackage{amsmath}&#10;\pagestyle{empty}&#10;\begin{document}&#10;&#10;&#10;$$\rlap{--} V = \rlap{--} V_0 i^\frac{3}{D_{Fractal}}$$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582.677"/>
  <p:tag name="LATEXADDIN" val="\documentclass{article}&#10;\usepackage{amsmath}&#10;\pagestyle{empty}&#10;\begin{document}&#10;&#10;$$\rho_{Floc} - \rho_{H_2O} = \left( \rho_{Floc_0} - \rho_{H_2O} \right) \left( \frac{d_0}{d} \right)^{3 - D_{Fractal}}$$&#10;&#10;&#10;\end{document}"/>
  <p:tag name="IGUANATEXSIZE" val="20"/>
  <p:tag name="IGUANATEXCURSOR" val="2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3254.593"/>
  <p:tag name="LATEXADDIN" val="\documentclass{article}&#10;\usepackage{amsmath}&#10;\pagestyle{empty}&#10;\begin{document}&#10;&#10;$$V_t = \frac{g d^2}{18 \nu_{H_2O}}&#10;\left( \frac{d_0}{d} \right)^2&#10;\frac{ \left( \rho_{Floc} - \rho_{H_2O} \right) }{\rho_{H_2O}}&#10;\left( \frac{d}{d_0} \right)^2 &#10;\left( \frac{d}{d_0} \right)^{D_{Fractal} -3 }$$&#10;&#10;&#10;\end{document}"/>
  <p:tag name="IGUANATEXSIZE" val="20"/>
  <p:tag name="IGUANATEXCURSOR" val="2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452.193"/>
  <p:tag name="LATEXADDIN" val="\documentclass{article}&#10;\usepackage{amsmath}&#10;\pagestyle{empty}&#10;\begin{document}&#10;&#10;$$V_t = \frac{g d^2}{18 \nu_{H_2O}} &#10;\frac{ \left( \rho_{Floc_0} - \rho_{H_2O} \right) }{\rho_{H_2O}} &#10;\left( \frac{d_0}{d} \right)^{3 - D_{Fractal}}$$&#10;&#10;&#10;\end{document}"/>
  <p:tag name="IGUANATEXSIZE" val="20"/>
  <p:tag name="IGUANATEXCURSOR" val="2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425.572"/>
  <p:tag name="LATEXADDIN" val="\documentclass{article}&#10;\usepackage{amsmath}&#10;\pagestyle{empty}&#10;\begin{document}&#10;&#10;$$V_t = \frac{g d^2}{18 \nu_{H_2O}} \frac{\rho_{Floc} - \rho_{H_2O}}{\rho_{H_2O}}$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582.677"/>
  <p:tag name="LATEXADDIN" val="\documentclass{article}&#10;\usepackage{amsmath}&#10;\pagestyle{empty}&#10;\begin{document}&#10;&#10;$$\rho_{Floc} - \rho_{H_2O} = \left( \rho_{Floc_0} - \rho_{H_2O} \right) \left( \frac{d_0}{d} \right)^{3 - D_{Fractal}}$$&#10;&#10;&#10;\end{document}"/>
  <p:tag name="IGUANATEXSIZE" val="20"/>
  <p:tag name="IGUANATEXCURSOR" val="2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457.443"/>
  <p:tag name="LATEXADDIN" val="\documentclass{article}&#10;\usepackage{amsmath}&#10;\pagestyle{empty}&#10;\begin{document}&#10;&#10;$$V_t = \frac{g d_0^2}{18 \nu_{H_2O}}&#10;\frac{ \left( \rho_{Floc_0} - \rho_{H_2O} \right)}{\rho_{H_2O}}&#10;\left( \frac{d}{d_0} \right)^{D_{Fractal} - 1}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425.572"/>
  <p:tag name="LATEXADDIN" val="\documentclass{article}&#10;\usepackage{amsmath}&#10;\pagestyle{empty}&#10;\begin{document}&#10;&#10;$$V_t = \frac{g d^2}{18 \nu_{H_2O}} \frac{\rho_{Floc} - \rho_{H_2O}}{\rho_{H_2O}}$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183.352"/>
  <p:tag name="LATEXADDIN" val="\documentclass{article}&#10;\usepackage{amsmath}&#10;\pagestyle{empty}&#10;\begin{document}&#10;&#10;&#10;$$\tau = \mu \frac{v}{H} = \mu G = \nu\rho G$$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2449.944"/>
  <p:tag name="LATEXADDIN" val="\documentclass{article}&#10;\usepackage{amsmath}&#10;\pagestyle{empty}&#10;\begin{document}&#10;&#10;$$V_t = \frac{g d_0^2}{18 \Phi \nu_{H_2O}}&#10;\frac{ \rho_{Floc_0} - \rho_{H_2O}}{\rho_{H_2O}}&#10;\left( \frac{d}{d_0} \right)^{D_{Fractal} - 1}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564.6794"/>
  <p:tag name="LATEXADDIN" val="\documentclass{article}&#10;\usepackage{amsmath}&#10;\pagestyle{empty}&#10;\begin{document}&#10;&#10;$$\rlap{--} V_P = \frac{\pi}{6} d_P^3$$&#10;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9632"/>
  <p:tag name="ORIGINALWIDTH" val="1259.843"/>
  <p:tag name="LATEXADDIN" val="\documentclass{article}&#10;\usepackage{amsmath}&#10;\pagestyle{empty}&#10;\begin{document}&#10;&#10;$$n_P = \frac{C_P}{\rlap{--} V_P \rho_P} = \frac{6}{\pi d_P^3} \frac{C_P}{\rho_P}$$&#10;&#10;&#10;\end{document}"/>
  <p:tag name="IGUANATEXSIZE" val="20"/>
  <p:tag name="IGUANATEXCURSOR" val="1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422.1972"/>
  <p:tag name="LATEXADDIN" val="\documentclass{article}&#10;\usepackage{amsmath}&#10;\pagestyle{empty}&#10;\begin{document}&#10;&#10;$$\Lambda  = \frac{1}{n_P^{\frac{1}{3}}}$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2.7072"/>
  <p:tag name="ORIGINALWIDTH" val="965.1294"/>
  <p:tag name="LATEXADDIN" val="\documentclass{article}&#10;\usepackage{amsmath}&#10;\pagestyle{empty}&#10;\begin{document}&#10;&#10;$$\Lambda  = d_P \left( \frac{\pi }{6} \frac{\rho_P}{C_P} \right)^{\frac{1}{3}}$$&#10;&#10;&#10;\end{document}"/>
  <p:tag name="IGUANATEXSIZE" val="20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1280.09"/>
  <p:tag name="LATEXADDIN" val="\documentclass{article}&#10;\usepackage{amsmath}&#10;\pagestyle{empty}&#10;\begin{document}&#10;&#10;$$n_P = n_{P_0} \left( \frac{d_0}{d_P} \right)^{D_{Fractal}}$$&#10;&#10;&#10;\end{document}"/>
  <p:tag name="IGUANATEXSIZE" val="20"/>
  <p:tag name="IGUANATEXCURSOR" val="1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489.6888"/>
  <p:tag name="LATEXADDIN" val="\documentclass{article}&#10;\usepackage{amsmath}&#10;\pagestyle{empty}&#10;\begin{document}&#10;&#10;$$\Pi_{kv} \approx 50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692.1635"/>
  <p:tag name="LATEXADDIN" val="\documentclass{article}&#10;\usepackage{amsmath}&#10;\pagestyle{empty}&#10;\begin{document}&#10;&#10;$$d_{Clay} = 4\mu m$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956.1305"/>
  <p:tag name="LATEXADDIN" val="\documentclass{article}&#10;\usepackage{amsmath}&#10;\pagestyle{empty}&#10;\begin{document}&#10;&#10;$$\lambda_\nu = \Pi_{K\nu}\left( \frac{\nu^3}{\varepsilon} \right)^{\frac{1}{4}}$$&#10;&#10;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60.4424"/>
  <p:tag name="LATEXADDIN" val="\documentclass{article}&#10;\usepackage{amsmath}&#10;\pagestyle{empty}&#10;\begin{document}&#10;&#10;&#10;$$\bar{v_r} \approx \bar{\Lambda} \bar G$$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5.49307"/>
  <p:tag name="LATEXADDIN" val="\documentclass{article}&#10;\usepackage{amsmath}&#10;\pagestyle{empty}&#10;\begin{document}&#10;&#10;&#10;$$v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.9824"/>
  <p:tag name="ORIGINALWIDTH" val="956.1305"/>
  <p:tag name="LATEXADDIN" val="\documentclass{article}&#10;\usepackage{amsmath}&#10;\pagestyle{empty}&#10;\begin{document}&#10;&#10;$$\rlap{--} V_{\rm{Cleared}} \propto \pi d_P^2 v_r t$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459.6925"/>
  <p:tag name="LATEXADDIN" val="\documentclass{article}&#10;\usepackage{amsmath}&#10;\pagestyle{empty}&#10;\begin{document}&#10;&#10;$$v_r \approx \Lambda \bar G$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8.2115"/>
  <p:tag name="ORIGINALWIDTH" val="380.9524"/>
  <p:tag name="LATEXADDIN" val="\documentclass{article}&#10;\usepackage{amsmath}&#10;\usepackage{xcolor}&#10;\pagestyle{empty}&#10;\begin{document}&#10;&#10;$$&#10;\textcolor{blue}{&#10;   \frac{d_P^2}{\Lambda_0^2}&#10;}&#10;\textcolor{green}{&#10;   \bar Gt&#10;}&#10;\textcolor{red}{ &#10;   \alpha &#10;}&#10;$$&#10;&#10;&#10;\end{document}"/>
  <p:tag name="IGUANATEXSIZE" val="20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8.9576"/>
  <p:tag name="ORIGINALWIDTH" val="961.3798"/>
  <p:tag name="LATEXADDIN" val="\documentclass{article}&#10;\usepackage{amsmath}&#10;\pagestyle{empty}&#10;\begin{document}&#10;&#10;$$Gt = \frac{3}{2} \frac{\left( \Lambda^2 - \Lambda_0^2 \right)}{k \pi d_{Clay}^2 \alpha}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216"/>
  <p:tag name="ORIGINALWIDTH" val="284.2145"/>
  <p:tag name="LATEXADDIN" val="\documentclass{article}&#10;\usepackage{amsmath}&#10;\pagestyle{empty}&#10;\begin{document}&#10;&#10;$$\left( \frac{\varepsilon}{\nu} \right)^\frac{1}{2}$$&#10;&#10;&#10;\end{document}"/>
  <p:tag name="IGUANATEXSIZE" val="20"/>
  <p:tag name="IGUANATEXCURSOR" val="13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459.6925"/>
  <p:tag name="LATEXADDIN" val="\documentclass{article}&#10;\usepackage{amsmath}&#10;\pagestyle{empty}&#10;\begin{document}&#10;&#10;$$v_r \approx \Lambda G$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422.1972"/>
  <p:tag name="LATEXADDIN" val="\documentclass{article}&#10;\usepackage{amsmath}&#10;\pagestyle{empty}&#10;\begin{document}&#10;&#10;$$\Lambda  = \frac{1}{n_P^\frac{1}{3}}$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407.949"/>
  <p:tag name="LATEXADDIN" val="\documentclass{article}&#10;\usepackage{amsmath}&#10;\pagestyle{empty}&#10;\begin{document}&#10;&#10;$$\Lambda  \gg \Lambda_0$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9.7113"/>
  <p:tag name="ORIGINALWIDTH" val="782.9021"/>
  <p:tag name="LATEXADDIN" val="\documentclass{article}&#10;\usepackage{amsmath}&#10;\pagestyle{empty}&#10;\begin{document}&#10;&#10;$$Gt \approx \frac{3}{2} \frac{\Lambda^2}{k \pi d_P^2 \alpha}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0.21"/>
  <p:tag name="ORIGINALWIDTH" val="961.3798"/>
  <p:tag name="LATEXADDIN" val="\documentclass{article}&#10;\usepackage{amsmath}&#10;\pagestyle{empty}&#10;\begin{document}&#10;&#10;&#10;$$Gt = \frac{3}{2} \frac{\left( \Lambda^2 - \Lambda_0^2 \right)}{k \pi d_P^2 \alpha}$$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5.7368"/>
  <p:tag name="LATEXADDIN" val="\documentclass{article}&#10;\usepackage{amsmath}&#10;\pagestyle{empty}&#10;\begin{document}&#10;&#10;&#10;$$H$$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906.6367"/>
  <p:tag name="LATEXADDIN" val="\documentclass{article}&#10;\usepackage{amsmath}&#10;\pagestyle{empty}&#10;\begin{document}&#10;&#10;$$\Lambda^2 = \frac{2}{3} \pi k Gt d_P^2 \alpha$$&#10;&#10;&#10;\end{document}"/>
  <p:tag name="IGUANATEXSIZE" val="20"/>
  <p:tag name="IGUANATEXCURSOR" val="1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9.7113"/>
  <p:tag name="ORIGINALWIDTH" val="782.9021"/>
  <p:tag name="LATEXADDIN" val="\documentclass{article}&#10;\usepackage{amsmath}&#10;\pagestyle{empty}&#10;\begin{document}&#10;&#10;$$Gt \approx \frac{3}{2} \frac{\Lambda^2}{k \pi d_P^2 \alpha}$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6.7079"/>
  <p:tag name="ORIGINALWIDTH" val="422.1972"/>
  <p:tag name="LATEXADDIN" val="\documentclass{article}&#10;\usepackage{amsmath}&#10;\pagestyle{empty}&#10;\begin{document}&#10;&#10;$$\Lambda  = \frac{1}{n_P^\frac{1}{3}}$$&#10;&#10;&#10;\end{document}"/>
  <p:tag name="IGUANATEXSIZE" val="20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9632"/>
  <p:tag name="ORIGINALWIDTH" val="761.9047"/>
  <p:tag name="LATEXADDIN" val="\documentclass{article}&#10;\usepackage{amsmath}&#10;\pagestyle{empty}&#10;\begin{document}&#10;&#10;$$n_P = \frac{6}{\pi d_P^3} \frac{C_P}{\rho_P}$$&#10;&#10;&#10;\end{document}"/>
  <p:tag name="IGUANATEXSIZE" val="20"/>
  <p:tag name="IGUANATEXCURSOR" val="1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7.2028"/>
  <p:tag name="ORIGINALWIDTH" val="986.8766"/>
  <p:tag name="LATEXADDIN" val="\documentclass{article}&#10;\usepackage{amsmath}&#10;\pagestyle{empty}&#10;\begin{document}&#10;&#10;$$C_P = \frac{ \left( {\frac{\pi}{6}{\rho_P}} \right)}{\left( \frac{2}{3} \pi k Gt \alpha \right)^\frac{3}{2}}$$&#10;&#10;&#10;\end{document}"/>
  <p:tag name="IGUANATEXSIZE" val="20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7.9565"/>
  <p:tag name="ORIGINALWIDTH" val="944.132"/>
  <p:tag name="LATEXADDIN" val="\documentclass{article}&#10;\usepackage{amsmath}&#10;\pagestyle{empty}&#10;\begin{document}&#10;&#10;$$\Lambda = \left( \frac{\pi d_P^3}{6} \frac{\rho_P}{C_P} \right)^\frac{1}{3}$$&#10;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519.6851"/>
  <p:tag name="LATEXADDIN" val="\documentclass{article}&#10;\usepackage{amsmath}&#10;\pagestyle{empty}&#10;\begin{document}&#10;&#10;$$\Gamma_{CoagClay}$$&#10;&#10;\end{document}"/>
  <p:tag name="IGUANATEXSIZE" val="24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465.6918"/>
  <p:tag name="LATEXADDIN" val="\documentclass{article}&#10;\usepackage{amsmath}&#10;\pagestyle{empty}&#10;\begin{document}&#10;&#10;$$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726.6591"/>
  <p:tag name="LATEXADDIN" val="\documentclass{article}&#10;\usepackage{amsmath}&#10;\pagestyle{empty}&#10;\begin{document}&#10;&#10;$$1-\Gamma_{CoagClay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328.834"/>
  <p:tag name="LATEXADDIN" val="\documentclass{article}&#10;\usepackage{amsmath}&#10;\pagestyle{empty}&#10;\begin{document}&#10;&#10;$$\Gamma_{CoagClay}\left ( 1-\Gamma_{HACoag} \right )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723"/>
  <p:tag name="ORIGINALWIDTH" val="404.3065"/>
  <p:tag name="LATEXADDIN" val="\documentclass{article}&#10;\usepackage{amsmath}&#10;\pagestyle{empty}&#10;\begin{document}&#10;$\bar\varepsilon = \frac{gh_{\rm{L}}}{\theta}$&#10;&#10;&#10;\end{document}"/>
  <p:tag name="IGUANATEXSIZE" val="32"/>
  <p:tag name="IGUANATEXCURSOR" val="81"/>
  <p:tag name="TRANSPARENCY" val="True"/>
  <p:tag name="FILENAME" val="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2347"/>
  <p:tag name="ORIGINALWIDTH" val="998.8751"/>
  <p:tag name="LATEXADDIN" val="\documentclass{article}&#10;\usepackage{amsmath}&#10;\pagestyle{empty}&#10;\begin{document}&#10;&#10;$$\Gamma_{CoagClay}\Gamma_{HACoag}$$&#10;&#10;\end{document}"/>
  <p:tag name="IGUANATEXSIZE" val="2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044.619"/>
  <p:tag name="LATEXADDIN" val="\documentclass{article}&#10;\usepackage{amsmath}&#10;\pagestyle{empty}&#10;\begin{document}&#10;&#10;$$\alpha_{ClayCoag} =2\left(1-\Gamma_{CoagClay} \right)\left [\Gamma_{CoagClay}\left ( 1-\Gamma_{HACoag} \right )  \right ]$$&#10;&#10;\end{document}"/>
  <p:tag name="IGUANATEXSIZE" val="20"/>
  <p:tag name="IGUANATEXCURSOR" val="2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170.229"/>
  <p:tag name="LATEXADDIN" val="\documentclass{article}&#10;\usepackage{amsmath}&#10;\pagestyle{empty}&#10;\begin{document}&#10;&#10;$$\alpha_{CoagCoag} =\left [\Gamma_{CoagClay}\left (1-\Gamma_{HACoag}\right )\right ]^{2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163.104"/>
  <p:tag name="LATEXADDIN" val="\documentclass{article}&#10;\usepackage{amsmath}&#10;\pagestyle{empty}&#10;\begin{document}&#10;&#10;$$\alpha_{CoagHA} =2\left [\Gamma_{CoagClay}\left (1-\Gamma_{HACoag}\right )\right ]\Gamma_{CoagClay}\Gamma_{HACoag}$$&#10;&#10;&#10;\end{document}"/>
  <p:tag name="IGUANATEXSIZE" val="20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2102.737"/>
  <p:tag name="LATEXADDIN" val="\documentclass{article}&#10;\usepackage{amsmath}&#10;\pagestyle{empty}&#10;\begin{document}&#10;&#10;$$\alpha = \alpha_{ClayCoag}+\alpha_{CoagCoag}+\alpha_{CoagHA}$$&#10;&#10;&#10;\end{document}"/>
  <p:tag name="IGUANATEXSIZE" val="24"/>
  <p:tag name="IGUANATEXCURSOR" val="145"/>
  <p:tag name="TRANSPARENCY" val="Fals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459.6925"/>
  <p:tag name="LATEXADDIN" val="\documentclass{article}&#10;\usepackage{amsmath}&#10;\pagestyle{empty}&#10;\begin{document}&#10;&#10;$$v_r \approx \Lambda G$$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6.805"/>
  <p:tag name="ORIGINALWIDTH" val="1023.622"/>
  <p:tag name="LATEXADDIN" val="\documentclass{article}&#10;\usepackage{amsmath}&#10;\pagestyle{empty}&#10;\begin{document}&#10;&#10;$$\begin{array}{l}&#10;G = \frac{du}{dy}&#10;\\ \\&#10;\int \limits_0^\Lambda  {Gdy}  = \int \limits_0^{v_r} {du} &#10;\\ \\&#10;\Lambda G = v_r&#10;\\ \\&#10;L_{Deformation} = v_rt&#10;\\ \\&#10;Gt = \frac{L_{Deformation}}{\Lambda}&#10;\end{array}$$&#10;&#10;&#10;\end{document}"/>
  <p:tag name="IGUANATEXSIZE" val="20"/>
  <p:tag name="IGUANATEXCURSOR" val="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.7158"/>
  <p:tag name="ORIGINALWIDTH" val="704.9119"/>
  <p:tag name="LATEXADDIN" val="\documentclass{article}&#10;\usepackage{amsmath}&#10;\pagestyle{empty}&#10;\begin{document}&#10;&#10;$$\frac{L_{Deformation}}{S_{Floc}}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82.9396"/>
  <p:tag name="LATEXADDIN" val="\documentclass{article}&#10;\usepackage{amsmath}&#10;\pagestyle{empty}&#10;\begin{document}&#10;&#10;$gh_{\rm{L}} = \bar\varepsilon \theta$&#10;&#10;&#10;\end{document}"/>
  <p:tag name="IGUANATEXSIZE" val="32"/>
  <p:tag name="IGUANATEXCURSOR" val="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3188.602"/>
  <p:tag name="LATEXADDIN" val="\documentclass{article}&#10;\usepackage{amsmath}&#10;\pagestyle{empty}&#10;\begin{document}&#10;&#10;$$\varepsilon = \left[ \frac{W}{Kg} \right]&#10;= \left[ \frac{J}{s \cdot Kg} \right]&#10;= \left[ \frac{N \cdot m}{s \cdot Kg} \right]&#10;= \left[ \frac{kg \cdot m \cdot m}{s^2 \cdot s \cdot Kg} \right]&#10;= \left[ \frac{m^2}{s^3} \right]$$&#10;&#10;&#10;\end{document}"/>
  <p:tag name="IGUANATEXSIZE" val="20"/>
  <p:tag name="IGUANATEXCURSOR" val="3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611.548"/>
  <p:tag name="LATEXADDIN" val="\documentclass{article}&#10;\usepackage{amsmath}&#10;\pagestyle{empty}&#10;\begin{document}&#10;&#10;$$\log (1,000,000,000) = n \log(2)$$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1298.838"/>
  <p:tag name="LATEXADDIN" val="\documentclass{article}&#10;\usepackage{amsmath}&#10;\pagestyle{empty}&#10;\begin{document}&#10;&#10;$$n = \frac{\log(1,000,000,000)}{\log(2)}$$&#10;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SWOT 2021">
  <a:themeElements>
    <a:clrScheme name="present colors">
      <a:dk1>
        <a:srgbClr val="000000"/>
      </a:dk1>
      <a:lt1>
        <a:srgbClr val="FFFFFF"/>
      </a:lt1>
      <a:dk2>
        <a:srgbClr val="00005A"/>
      </a:dk2>
      <a:lt2>
        <a:srgbClr val="12037F"/>
      </a:lt2>
      <a:accent1>
        <a:srgbClr val="0300BE"/>
      </a:accent1>
      <a:accent2>
        <a:srgbClr val="FBA305"/>
      </a:accent2>
      <a:accent3>
        <a:srgbClr val="3399FF"/>
      </a:accent3>
      <a:accent4>
        <a:srgbClr val="AC0000"/>
      </a:accent4>
      <a:accent5>
        <a:srgbClr val="F7B0B0"/>
      </a:accent5>
      <a:accent6>
        <a:srgbClr val="E39304"/>
      </a:accent6>
      <a:hlink>
        <a:srgbClr val="678EFD"/>
      </a:hlink>
      <a:folHlink>
        <a:srgbClr val="AC0000"/>
      </a:folHlink>
    </a:clrScheme>
    <a:fontScheme name="1_AguaClara the road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AguaClara the roa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33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ADAA"/>
        </a:accent5>
        <a:accent6>
          <a:srgbClr val="E78A00"/>
        </a:accent6>
        <a:hlink>
          <a:srgbClr val="3366FF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guaClara the road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80808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6B6B6B"/>
        </a:accent6>
        <a:hlink>
          <a:srgbClr val="C0C0C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WOT 2021" id="{306B4164-DC53-4581-8FA2-40B7F9389F30}" vid="{98F8E750-724B-47D5-9A8C-6ABDA1DBFE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243897</TotalTime>
  <Words>2027</Words>
  <Application>Microsoft Office PowerPoint</Application>
  <PresentationFormat>Widescreen</PresentationFormat>
  <Paragraphs>247</Paragraphs>
  <Slides>39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Cambria Math</vt:lpstr>
      <vt:lpstr>Candara</vt:lpstr>
      <vt:lpstr>GreekC</vt:lpstr>
      <vt:lpstr>Helvetica</vt:lpstr>
      <vt:lpstr>Symbol</vt:lpstr>
      <vt:lpstr>Times New Roman</vt:lpstr>
      <vt:lpstr>Wingdings</vt:lpstr>
      <vt:lpstr>SWOT 2021</vt:lpstr>
      <vt:lpstr>Equation</vt:lpstr>
      <vt:lpstr>Flocculation Model</vt:lpstr>
      <vt:lpstr>PowerPoint Presentation</vt:lpstr>
      <vt:lpstr>Overview</vt:lpstr>
      <vt:lpstr>Energy Cascade</vt:lpstr>
      <vt:lpstr>Viscosity kills Eddies :  It takes work to deform the fluid!</vt:lpstr>
      <vt:lpstr>Fluids deform continuously (velocity gradient - G) given a stress (t)</vt:lpstr>
      <vt:lpstr>If I want to deform the fluid more, what should I do?</vt:lpstr>
      <vt:lpstr>What is the Energy Dissipation Rate? (see AguaClara textbook)</vt:lpstr>
      <vt:lpstr>Units of the Energy Dissipation Rate</vt:lpstr>
      <vt:lpstr>Flocculation models based on geometry and stickiness of nanoparticles can predict performance</vt:lpstr>
      <vt:lpstr>How do the flocs grow?</vt:lpstr>
      <vt:lpstr>The size changes produced by flocculation are dramatic</vt:lpstr>
      <vt:lpstr>It requires many sequential doubling collisions to make a big floc</vt:lpstr>
      <vt:lpstr>Fractals capture the idea that volume isn’t conserved</vt:lpstr>
      <vt:lpstr>Fractal Geometry</vt:lpstr>
      <vt:lpstr>Buoyant Density of Flocs </vt:lpstr>
      <vt:lpstr>Fractal Terminal Velocity Equations</vt:lpstr>
      <vt:lpstr>Floc Terminal Velocity</vt:lpstr>
      <vt:lpstr>Collision Model of the Flocculation Process</vt:lpstr>
      <vt:lpstr>Average distance between particles is the cube root of the volume occupied (L)</vt:lpstr>
      <vt:lpstr>Particle collisions in flocculators (and rapid mix units!) are dominated by viscous shear</vt:lpstr>
      <vt:lpstr>PowerPoint Presentation</vt:lpstr>
      <vt:lpstr>Coiled Tube Flocculation Residual Turbidity Analyzer</vt:lpstr>
      <vt:lpstr>Separation Distance Scaling</vt:lpstr>
      <vt:lpstr>Floc model for viscous dominated collisions</vt:lpstr>
      <vt:lpstr>Model predictions?</vt:lpstr>
      <vt:lpstr>Non-flocculated Primary particle concentration</vt:lpstr>
      <vt:lpstr>Surface Water often has Natural Organic Matter (NOM)</vt:lpstr>
      <vt:lpstr>Pre-hydrolyzed coagulant precipitates as stable (and sticky) Al13 clusters (nano particles)</vt:lpstr>
      <vt:lpstr>Coagulant precipitate nano particles are sticky!</vt:lpstr>
      <vt:lpstr>Natural organic matter adsorbs to the coagulant nanoparticles and coats the sticky surfaces</vt:lpstr>
      <vt:lpstr>Dissolved organic matter impedes flocculation by covering the coagulant nanoparticles</vt:lpstr>
      <vt:lpstr>Calculating attachment efficiency</vt:lpstr>
      <vt:lpstr>There are 3 possible initial points of contact that can lead to attachment </vt:lpstr>
      <vt:lpstr>Settled water turbidity can be predicted!</vt:lpstr>
      <vt:lpstr>The flocculation model is far from complete </vt:lpstr>
      <vt:lpstr>4 major assumptions of the AguaClara Hydraulic Flocculation Model</vt:lpstr>
      <vt:lpstr>What does Gt mean?</vt:lpstr>
      <vt:lpstr>Fractal Flocculation Conclusions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Floculacion</dc:title>
  <dc:creator>Monroe Weber-Shirk</dc:creator>
  <cp:lastModifiedBy>Monroe Weber-Shirk</cp:lastModifiedBy>
  <cp:revision>6855</cp:revision>
  <dcterms:created xsi:type="dcterms:W3CDTF">2009-05-27T15:44:15Z</dcterms:created>
  <dcterms:modified xsi:type="dcterms:W3CDTF">2022-02-07T15:24:51Z</dcterms:modified>
</cp:coreProperties>
</file>