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  <p:sldMasterId id="2147483742" r:id="rId2"/>
  </p:sldMasterIdLst>
  <p:notesMasterIdLst>
    <p:notesMasterId r:id="rId12"/>
  </p:notesMasterIdLst>
  <p:handoutMasterIdLst>
    <p:handoutMasterId r:id="rId13"/>
  </p:handoutMasterIdLst>
  <p:sldIdLst>
    <p:sldId id="623" r:id="rId3"/>
    <p:sldId id="622" r:id="rId4"/>
    <p:sldId id="628" r:id="rId5"/>
    <p:sldId id="625" r:id="rId6"/>
    <p:sldId id="626" r:id="rId7"/>
    <p:sldId id="624" r:id="rId8"/>
    <p:sldId id="627" r:id="rId9"/>
    <p:sldId id="621" r:id="rId10"/>
    <p:sldId id="619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E78"/>
    <a:srgbClr val="005410"/>
    <a:srgbClr val="C0BFFF"/>
    <a:srgbClr val="009900"/>
    <a:srgbClr val="FF00FF"/>
    <a:srgbClr val="B9E8FF"/>
    <a:srgbClr val="F14343"/>
    <a:srgbClr val="6BFDD7"/>
    <a:srgbClr val="6AFE9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6" autoAdjust="0"/>
    <p:restoredTop sz="57259" autoAdjust="0"/>
  </p:normalViewPr>
  <p:slideViewPr>
    <p:cSldViewPr snapToGrid="0">
      <p:cViewPr varScale="1">
        <p:scale>
          <a:sx n="47" d="100"/>
          <a:sy n="47" d="100"/>
        </p:scale>
        <p:origin x="14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22/2/2023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AA490-0BB9-4E60-BFB7-421EA3CE6D50}" type="slidenum">
              <a:rPr lang="en-US"/>
              <a:pPr/>
              <a:t>1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81529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it called a clarifier?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does flocculated water get into the clarifier?</a:t>
            </a:r>
          </a:p>
          <a:p>
            <a:r>
              <a:rPr lang="en-US" baseline="0" dirty="0" smtClean="0"/>
              <a:t>How do flocs get from the floc filter into the floc hopper?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  <a:p>
            <a:r>
              <a:rPr lang="en-US" dirty="0"/>
              <a:t>Big green flocs from flocculator form blue floc filters in the plate settler</a:t>
            </a:r>
          </a:p>
          <a:p>
            <a:r>
              <a:rPr lang="en-US" dirty="0"/>
              <a:t>Red flocs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80736C-C557-4F27-A92F-FA435A24331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08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Won’t settle</a:t>
            </a:r>
            <a:r>
              <a:rPr lang="en-US" baseline="0" dirty="0" smtClean="0"/>
              <a:t> out if the water is flowing!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EC1A97-027D-45FE-BB39-88B0AE9074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226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730FA-ABC7-4FED-9881-24AA3891AF8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3274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852BCA-5247-492F-B773-1A25DC30035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707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6E0E02-55D8-4A62-964B-783B05293A72}" type="datetimeFigureOut">
              <a:rPr kumimoji="0" lang="es-H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23/2/2023</a:t>
            </a:fld>
            <a:endParaRPr kumimoji="0" lang="es-H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H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AE7274-3B8E-4316-81F7-62670536CD68}" type="slidenum">
              <a:rPr kumimoji="0" lang="es-H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H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1326583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9773DC-30E4-4D7B-BE39-DC7A60F52E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85427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229C3-0E40-4875-A9B1-F625C8A010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7342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1AABE8-AEF9-4391-A01F-892C0647BA3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2165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549AFB-E333-448D-936A-93764BCE94B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5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77646" cy="1143000"/>
          </a:xfrm>
        </p:spPr>
        <p:txBody>
          <a:bodyPr/>
          <a:lstStyle/>
          <a:p>
            <a:r>
              <a:rPr lang="en-US" dirty="0"/>
              <a:t>AguaClara Surface Water Treatment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01264" y="2197070"/>
            <a:ext cx="2247900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no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Book Antiqua" pitchFamily="18" charset="0"/>
              </a:rPr>
              <a:t>Screening, grit removal, flow measurement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01264" y="3226462"/>
            <a:ext cx="2247900" cy="552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Book Antiqua" pitchFamily="18" charset="0"/>
              </a:rPr>
              <a:t>Hydraulic </a:t>
            </a:r>
          </a:p>
          <a:p>
            <a:pPr algn="ctr"/>
            <a:r>
              <a:rPr lang="en-US" sz="1800" dirty="0">
                <a:latin typeface="Book Antiqua" pitchFamily="18" charset="0"/>
              </a:rPr>
              <a:t>Flocculation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01439" y="5371065"/>
            <a:ext cx="2247900" cy="5524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Book Antiqua" pitchFamily="18" charset="0"/>
              </a:rPr>
              <a:t>Plate Settlers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588827" y="2119313"/>
            <a:ext cx="2247900" cy="552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Stacked Rapid</a:t>
            </a:r>
          </a:p>
          <a:p>
            <a:pPr algn="ctr"/>
            <a:r>
              <a:rPr lang="en-US" sz="2000" dirty="0">
                <a:latin typeface="Book Antiqua" pitchFamily="18" charset="0"/>
              </a:rPr>
              <a:t> Sand Filtration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588826" y="3533775"/>
            <a:ext cx="2247900" cy="552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Book Antiqua" pitchFamily="18" charset="0"/>
              </a:rPr>
              <a:t>Storage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597064" y="4621235"/>
            <a:ext cx="2247900" cy="552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Book Antiqua" pitchFamily="18" charset="0"/>
              </a:rPr>
              <a:t>Distribution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417845" y="1581525"/>
            <a:ext cx="16430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Raw water</a:t>
            </a:r>
          </a:p>
        </p:txBody>
      </p:sp>
      <p:cxnSp>
        <p:nvCxnSpPr>
          <p:cNvPr id="12300" name="AutoShape 12"/>
          <p:cNvCxnSpPr>
            <a:cxnSpLocks noChangeShapeType="1"/>
            <a:stCxn id="12299" idx="3"/>
            <a:endCxn id="12291" idx="0"/>
          </p:cNvCxnSpPr>
          <p:nvPr/>
        </p:nvCxnSpPr>
        <p:spPr bwMode="auto">
          <a:xfrm>
            <a:off x="4060908" y="1810125"/>
            <a:ext cx="164306" cy="386945"/>
          </a:xfrm>
          <a:prstGeom prst="curvedConnector2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12301" name="AutoShape 13"/>
          <p:cNvCxnSpPr>
            <a:cxnSpLocks noChangeShapeType="1"/>
            <a:stCxn id="12291" idx="2"/>
            <a:endCxn id="12293" idx="0"/>
          </p:cNvCxnSpPr>
          <p:nvPr/>
        </p:nvCxnSpPr>
        <p:spPr bwMode="auto">
          <a:xfrm>
            <a:off x="4225214" y="2597180"/>
            <a:ext cx="0" cy="62928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12303" name="AutoShape 15"/>
          <p:cNvCxnSpPr>
            <a:cxnSpLocks noChangeShapeType="1"/>
            <a:stCxn id="34" idx="2"/>
            <a:endCxn id="12294" idx="0"/>
          </p:cNvCxnSpPr>
          <p:nvPr/>
        </p:nvCxnSpPr>
        <p:spPr bwMode="auto">
          <a:xfrm>
            <a:off x="4225214" y="4756171"/>
            <a:ext cx="1400175" cy="614894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12304" name="AutoShape 16"/>
          <p:cNvCxnSpPr>
            <a:cxnSpLocks noChangeShapeType="1"/>
            <a:stCxn id="12294" idx="3"/>
            <a:endCxn id="12295" idx="1"/>
          </p:cNvCxnSpPr>
          <p:nvPr/>
        </p:nvCxnSpPr>
        <p:spPr bwMode="auto">
          <a:xfrm flipV="1">
            <a:off x="6749339" y="2395538"/>
            <a:ext cx="839488" cy="3251752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12305" name="AutoShape 17"/>
          <p:cNvCxnSpPr>
            <a:cxnSpLocks noChangeShapeType="1"/>
            <a:stCxn id="12295" idx="2"/>
            <a:endCxn id="12297" idx="0"/>
          </p:cNvCxnSpPr>
          <p:nvPr/>
        </p:nvCxnSpPr>
        <p:spPr bwMode="auto">
          <a:xfrm flipH="1">
            <a:off x="8712776" y="2671763"/>
            <a:ext cx="1" cy="8620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12307" name="AutoShape 19"/>
          <p:cNvCxnSpPr>
            <a:cxnSpLocks noChangeShapeType="1"/>
            <a:stCxn id="12297" idx="2"/>
            <a:endCxn id="12298" idx="0"/>
          </p:cNvCxnSpPr>
          <p:nvPr/>
        </p:nvCxnSpPr>
        <p:spPr bwMode="auto">
          <a:xfrm>
            <a:off x="8712776" y="4086225"/>
            <a:ext cx="8238" cy="53501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sm"/>
          </a:ln>
          <a:effectLst/>
        </p:spPr>
      </p:cxn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2320244" y="2696182"/>
            <a:ext cx="1606530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  <a:latin typeface="Book Antiqua" pitchFamily="18" charset="0"/>
              </a:rPr>
              <a:t>Coagulant</a:t>
            </a:r>
          </a:p>
        </p:txBody>
      </p:sp>
      <p:cxnSp>
        <p:nvCxnSpPr>
          <p:cNvPr id="12309" name="AutoShape 21"/>
          <p:cNvCxnSpPr>
            <a:cxnSpLocks noChangeShapeType="1"/>
            <a:stCxn id="12308" idx="3"/>
            <a:endCxn id="12293" idx="0"/>
          </p:cNvCxnSpPr>
          <p:nvPr/>
        </p:nvCxnSpPr>
        <p:spPr bwMode="auto">
          <a:xfrm>
            <a:off x="3926774" y="2927015"/>
            <a:ext cx="298440" cy="299447"/>
          </a:xfrm>
          <a:prstGeom prst="curvedConnector2">
            <a:avLst/>
          </a:prstGeom>
          <a:noFill/>
          <a:ln w="50800">
            <a:solidFill>
              <a:schemeClr val="accent3"/>
            </a:solidFill>
            <a:round/>
            <a:headEnd type="none" w="sm" len="sm"/>
            <a:tailEnd type="triangle" w="med" len="sm"/>
          </a:ln>
          <a:effectLst/>
        </p:spPr>
      </p:cxn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368464" y="2843213"/>
            <a:ext cx="590550" cy="4572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  <a:latin typeface="Book Antiqua" pitchFamily="18" charset="0"/>
              </a:rPr>
              <a:t>Cl</a:t>
            </a:r>
            <a:r>
              <a:rPr lang="en-US" sz="2400" baseline="-25000" dirty="0">
                <a:solidFill>
                  <a:schemeClr val="accent3"/>
                </a:solidFill>
                <a:latin typeface="Book Antiqua" pitchFamily="18" charset="0"/>
              </a:rPr>
              <a:t>2</a:t>
            </a:r>
            <a:endParaRPr lang="en-US" sz="2400" dirty="0">
              <a:solidFill>
                <a:schemeClr val="accent3"/>
              </a:solidFill>
              <a:latin typeface="Book Antiqua" pitchFamily="18" charset="0"/>
            </a:endParaRPr>
          </a:p>
        </p:txBody>
      </p:sp>
      <p:cxnSp>
        <p:nvCxnSpPr>
          <p:cNvPr id="12311" name="AutoShape 23"/>
          <p:cNvCxnSpPr>
            <a:cxnSpLocks noChangeShapeType="1"/>
            <a:stCxn id="12310" idx="3"/>
            <a:endCxn id="12297" idx="0"/>
          </p:cNvCxnSpPr>
          <p:nvPr/>
        </p:nvCxnSpPr>
        <p:spPr bwMode="auto">
          <a:xfrm>
            <a:off x="7959014" y="3071813"/>
            <a:ext cx="753762" cy="461962"/>
          </a:xfrm>
          <a:prstGeom prst="curvedConnector2">
            <a:avLst/>
          </a:prstGeom>
          <a:noFill/>
          <a:ln w="50800">
            <a:solidFill>
              <a:schemeClr val="accent3"/>
            </a:solidFill>
            <a:round/>
            <a:headEnd type="none" w="sm" len="sm"/>
            <a:tailEnd type="triangle" w="med" len="sm"/>
          </a:ln>
          <a:effectLst/>
        </p:spPr>
      </p:cxn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891964" y="2743200"/>
            <a:ext cx="1238250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sludge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620252" y="6110287"/>
            <a:ext cx="1238250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sludge</a:t>
            </a:r>
          </a:p>
        </p:txBody>
      </p:sp>
      <p:cxnSp>
        <p:nvCxnSpPr>
          <p:cNvPr id="12314" name="AutoShape 26"/>
          <p:cNvCxnSpPr>
            <a:cxnSpLocks noChangeShapeType="1"/>
            <a:stCxn id="34" idx="2"/>
            <a:endCxn id="66" idx="0"/>
          </p:cNvCxnSpPr>
          <p:nvPr/>
        </p:nvCxnSpPr>
        <p:spPr bwMode="auto">
          <a:xfrm rot="5400000">
            <a:off x="3428252" y="4567297"/>
            <a:ext cx="608089" cy="985837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accent6">
                <a:lumMod val="50000"/>
              </a:schemeClr>
            </a:solidFill>
            <a:round/>
            <a:headEnd type="none" w="sm" len="sm"/>
            <a:tailEnd type="triangle" w="med" len="sm"/>
          </a:ln>
          <a:effectLst/>
        </p:spPr>
      </p:cxn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524203" y="2754452"/>
            <a:ext cx="1360790" cy="707886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Backwash water</a:t>
            </a:r>
          </a:p>
        </p:txBody>
      </p:sp>
      <p:cxnSp>
        <p:nvCxnSpPr>
          <p:cNvPr id="12316" name="AutoShape 28"/>
          <p:cNvCxnSpPr>
            <a:cxnSpLocks noChangeShapeType="1"/>
            <a:stCxn id="12295" idx="3"/>
            <a:endCxn id="12315" idx="0"/>
          </p:cNvCxnSpPr>
          <p:nvPr/>
        </p:nvCxnSpPr>
        <p:spPr bwMode="auto">
          <a:xfrm>
            <a:off x="9836727" y="2395538"/>
            <a:ext cx="367871" cy="358914"/>
          </a:xfrm>
          <a:prstGeom prst="curvedConnector2">
            <a:avLst/>
          </a:prstGeom>
          <a:noFill/>
          <a:ln w="50800">
            <a:solidFill>
              <a:schemeClr val="accent6">
                <a:lumMod val="50000"/>
              </a:schemeClr>
            </a:solidFill>
            <a:round/>
            <a:headEnd type="none" w="sm" len="sm"/>
            <a:tailEnd type="triangle" w="med" len="sm"/>
          </a:ln>
          <a:effectLst/>
        </p:spPr>
      </p:cxnSp>
      <p:cxnSp>
        <p:nvCxnSpPr>
          <p:cNvPr id="12317" name="AutoShape 29"/>
          <p:cNvCxnSpPr>
            <a:cxnSpLocks noChangeShapeType="1"/>
            <a:stCxn id="12291" idx="3"/>
            <a:endCxn id="12312" idx="0"/>
          </p:cNvCxnSpPr>
          <p:nvPr/>
        </p:nvCxnSpPr>
        <p:spPr bwMode="auto">
          <a:xfrm>
            <a:off x="5349164" y="2397125"/>
            <a:ext cx="161925" cy="346075"/>
          </a:xfrm>
          <a:prstGeom prst="curvedConnector2">
            <a:avLst/>
          </a:prstGeom>
          <a:noFill/>
          <a:ln w="50800">
            <a:solidFill>
              <a:schemeClr val="accent6">
                <a:lumMod val="50000"/>
              </a:schemeClr>
            </a:solidFill>
            <a:round/>
            <a:headEnd type="none" w="sm" len="sm"/>
            <a:tailEnd type="triangle" w="med" len="sm"/>
          </a:ln>
          <a:effectLst/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101264" y="4203721"/>
            <a:ext cx="2247900" cy="552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Floc Filter</a:t>
            </a:r>
          </a:p>
        </p:txBody>
      </p:sp>
      <p:cxnSp>
        <p:nvCxnSpPr>
          <p:cNvPr id="35" name="AutoShape 14"/>
          <p:cNvCxnSpPr>
            <a:cxnSpLocks noChangeShapeType="1"/>
            <a:stCxn id="12293" idx="2"/>
            <a:endCxn id="34" idx="0"/>
          </p:cNvCxnSpPr>
          <p:nvPr/>
        </p:nvCxnSpPr>
        <p:spPr bwMode="auto">
          <a:xfrm>
            <a:off x="4225214" y="3778912"/>
            <a:ext cx="0" cy="424809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triangle" w="med" len="sm"/>
          </a:ln>
          <a:effectLst/>
        </p:spPr>
      </p:cxn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2115427" y="5364260"/>
            <a:ext cx="2247900" cy="5524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Book Antiqua" pitchFamily="18" charset="0"/>
              </a:rPr>
              <a:t>Floc Hopper</a:t>
            </a:r>
          </a:p>
        </p:txBody>
      </p:sp>
      <p:cxnSp>
        <p:nvCxnSpPr>
          <p:cNvPr id="74" name="AutoShape 29"/>
          <p:cNvCxnSpPr>
            <a:cxnSpLocks noChangeShapeType="1"/>
            <a:stCxn id="66" idx="2"/>
            <a:endCxn id="12313" idx="0"/>
          </p:cNvCxnSpPr>
          <p:nvPr/>
        </p:nvCxnSpPr>
        <p:spPr bwMode="auto">
          <a:xfrm rot="5400000">
            <a:off x="3142589" y="6013498"/>
            <a:ext cx="193577" cy="127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accent6">
                <a:lumMod val="50000"/>
              </a:schemeClr>
            </a:solidFill>
            <a:round/>
            <a:headEnd type="none" w="sm" len="sm"/>
            <a:tailEnd type="triangle" w="med" len="sm"/>
          </a:ln>
          <a:effectLst/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FF864FC-0F49-4CEB-9C2E-A14308A717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542" y="2978909"/>
            <a:ext cx="2274365" cy="1012407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57B12F6-3223-498C-92DB-3D4B1EE4D2F2}"/>
              </a:ext>
            </a:extLst>
          </p:cNvPr>
          <p:cNvCxnSpPr>
            <a:cxnSpLocks/>
            <a:stCxn id="7" idx="0"/>
            <a:endCxn id="12293" idx="3"/>
          </p:cNvCxnSpPr>
          <p:nvPr/>
        </p:nvCxnSpPr>
        <p:spPr>
          <a:xfrm rot="16200000" flipH="1" flipV="1">
            <a:off x="7056727" y="670076"/>
            <a:ext cx="1125048" cy="4540173"/>
          </a:xfrm>
          <a:prstGeom prst="bentConnector4">
            <a:avLst>
              <a:gd name="adj1" fmla="val -72964"/>
              <a:gd name="adj2" fmla="val 74520"/>
            </a:avLst>
          </a:prstGeom>
          <a:ln w="3810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2D6E44-327B-4DBB-865E-8FB89AA5B59F}"/>
              </a:ext>
            </a:extLst>
          </p:cNvPr>
          <p:cNvSpPr/>
          <p:nvPr/>
        </p:nvSpPr>
        <p:spPr>
          <a:xfrm>
            <a:off x="9844964" y="2377639"/>
            <a:ext cx="88745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E31E96CC-13C3-4B65-9F21-E6ED6FD1C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822" y="1596001"/>
            <a:ext cx="3409142" cy="40011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Backwash recycle proposed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B7AA5E8-278C-4826-BA8B-06AE3ECEE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76" y="65344"/>
            <a:ext cx="3263885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5D78F0-492D-4B39-AA3B-6E2B4084D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12" y="1643688"/>
            <a:ext cx="2131776" cy="1199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C7B5C1-B9E0-402B-A95A-FFCDFA9FBF5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1798" y="5993832"/>
            <a:ext cx="920835" cy="7636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1C73A4-3D66-40D7-BB61-6AEDB6EAE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393" y="4896637"/>
            <a:ext cx="1443369" cy="18417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FBF41-380F-413E-9871-C67D6D9461FD}"/>
              </a:ext>
            </a:extLst>
          </p:cNvPr>
          <p:cNvCxnSpPr>
            <a:stCxn id="66" idx="1"/>
          </p:cNvCxnSpPr>
          <p:nvPr/>
        </p:nvCxnSpPr>
        <p:spPr>
          <a:xfrm flipH="1">
            <a:off x="931376" y="5640485"/>
            <a:ext cx="1184051" cy="5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A9C203-23C5-4A58-A618-FD960FBC947E}"/>
              </a:ext>
            </a:extLst>
          </p:cNvPr>
          <p:cNvCxnSpPr>
            <a:cxnSpLocks/>
            <a:stCxn id="12294" idx="2"/>
          </p:cNvCxnSpPr>
          <p:nvPr/>
        </p:nvCxnSpPr>
        <p:spPr>
          <a:xfrm flipH="1">
            <a:off x="5619038" y="5923515"/>
            <a:ext cx="6351" cy="33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F5A5DBA-F79A-4257-8750-F2477857D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6063" y="4119670"/>
            <a:ext cx="1044151" cy="940269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15E66C-C432-4F78-BE2A-6E5C95B1DB1D}"/>
              </a:ext>
            </a:extLst>
          </p:cNvPr>
          <p:cNvCxnSpPr>
            <a:cxnSpLocks/>
            <a:stCxn id="12295" idx="3"/>
          </p:cNvCxnSpPr>
          <p:nvPr/>
        </p:nvCxnSpPr>
        <p:spPr>
          <a:xfrm flipV="1">
            <a:off x="9836727" y="1841125"/>
            <a:ext cx="1452786" cy="5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94543" y="4025744"/>
            <a:ext cx="6835844" cy="2832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A9C203-23C5-4A58-A618-FD960FBC947E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030387" y="5441872"/>
            <a:ext cx="1965370" cy="820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57984" y="6030623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Clarifier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1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Clarifier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B08AC-1811-41E8-B0FA-9FFC4BA32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0246"/>
            <a:ext cx="12192000" cy="37262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BFCF46-1426-4654-87EC-4DDBA9FAF77C}"/>
              </a:ext>
            </a:extLst>
          </p:cNvPr>
          <p:cNvSpPr/>
          <p:nvPr/>
        </p:nvSpPr>
        <p:spPr>
          <a:xfrm>
            <a:off x="3853799" y="3677753"/>
            <a:ext cx="2055371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Plate Settlers 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5500F-DDB2-4646-A84C-3609BEA13C50}"/>
              </a:ext>
            </a:extLst>
          </p:cNvPr>
          <p:cNvSpPr/>
          <p:nvPr/>
        </p:nvSpPr>
        <p:spPr>
          <a:xfrm>
            <a:off x="3793548" y="4872143"/>
            <a:ext cx="15343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Floc filter 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15083-F168-4310-9582-1A7BE8994ADF}"/>
              </a:ext>
            </a:extLst>
          </p:cNvPr>
          <p:cNvSpPr/>
          <p:nvPr/>
        </p:nvSpPr>
        <p:spPr>
          <a:xfrm>
            <a:off x="9177168" y="4577975"/>
            <a:ext cx="1178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Floc hopper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9A699-DB37-4413-B46A-6E85086D06E6}"/>
              </a:ext>
            </a:extLst>
          </p:cNvPr>
          <p:cNvSpPr/>
          <p:nvPr/>
        </p:nvSpPr>
        <p:spPr>
          <a:xfrm>
            <a:off x="4034554" y="5410859"/>
            <a:ext cx="2238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Inlet manifold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24372-CB17-47A7-8EBD-A2DB34EA3E17}"/>
              </a:ext>
            </a:extLst>
          </p:cNvPr>
          <p:cNvSpPr/>
          <p:nvPr/>
        </p:nvSpPr>
        <p:spPr>
          <a:xfrm>
            <a:off x="3782916" y="2990180"/>
            <a:ext cx="2660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Outlet manifold</a:t>
            </a:r>
            <a:endParaRPr lang="en-US" sz="240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63902A8-FA4A-4D6F-ABF6-57A61A3CAE2B}"/>
              </a:ext>
            </a:extLst>
          </p:cNvPr>
          <p:cNvSpPr/>
          <p:nvPr/>
        </p:nvSpPr>
        <p:spPr>
          <a:xfrm flipH="1">
            <a:off x="8484781" y="3615071"/>
            <a:ext cx="446568" cy="70174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5A34C6-52E5-493F-AB90-9C87FC062AB6}"/>
              </a:ext>
            </a:extLst>
          </p:cNvPr>
          <p:cNvCxnSpPr/>
          <p:nvPr/>
        </p:nvCxnSpPr>
        <p:spPr>
          <a:xfrm>
            <a:off x="382772" y="4763386"/>
            <a:ext cx="856984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FA27BC-7848-4FA1-A53B-52C19C11A99E}"/>
              </a:ext>
            </a:extLst>
          </p:cNvPr>
          <p:cNvCxnSpPr>
            <a:cxnSpLocks/>
          </p:cNvCxnSpPr>
          <p:nvPr/>
        </p:nvCxnSpPr>
        <p:spPr>
          <a:xfrm>
            <a:off x="428846" y="4533014"/>
            <a:ext cx="809846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\documentclass{article}&#10;\usepackage{amsmath}&#10;\pagestyle{empty}&#10;\begin{document}&#10;&#10;&#10;$$L_{ff}$$&#10;&#10;\end{document}" title="IguanaTex Bitmap Display">
            <a:extLst>
              <a:ext uri="{FF2B5EF4-FFF2-40B4-BE49-F238E27FC236}">
                <a16:creationId xmlns:a16="http://schemas.microsoft.com/office/drawing/2014/main" id="{537ACE37-96C0-4C6E-8784-30284A3B4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03" y="4645247"/>
            <a:ext cx="390095" cy="2468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\documentclass{article}&#10;\usepackage{amsmath}&#10;\pagestyle{empty}&#10;\begin{document}&#10;&#10;&#10;$$L_{Active}$$&#10;&#10;\end{document}" title="IguanaTex Bitmap Display">
            <a:extLst>
              <a:ext uri="{FF2B5EF4-FFF2-40B4-BE49-F238E27FC236}">
                <a16:creationId xmlns:a16="http://schemas.microsoft.com/office/drawing/2014/main" id="{B133DDCC-FE10-425D-9ED7-B5B5FBF167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28" y="4414875"/>
            <a:ext cx="749714" cy="2118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5858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space (plan view area) for 1 L/s?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Q=VA!  - What is the </a:t>
            </a:r>
            <a:r>
              <a:rPr lang="en-US" dirty="0" err="1" smtClean="0"/>
              <a:t>upflow</a:t>
            </a:r>
            <a:r>
              <a:rPr lang="en-US" dirty="0" smtClean="0"/>
              <a:t> velocity through the floc filter?</a:t>
            </a:r>
          </a:p>
          <a:p>
            <a:r>
              <a:rPr lang="en-US" dirty="0" smtClean="0"/>
              <a:t>A = Q/V = 0.001 m</a:t>
            </a:r>
            <a:r>
              <a:rPr lang="en-US" baseline="30000" dirty="0" smtClean="0"/>
              <a:t>3</a:t>
            </a:r>
            <a:r>
              <a:rPr lang="en-US" dirty="0" smtClean="0"/>
              <a:t>/s/(0.001 m/s)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920"/>
            <a:ext cx="1199364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290FC-33B8-437D-9B74-0C76AD13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sizes/types </a:t>
            </a:r>
            <a:r>
              <a:rPr lang="en-US"/>
              <a:t>of Floc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DE34C-88EB-4DAB-9C0A-0E14C25A2FEC}"/>
              </a:ext>
            </a:extLst>
          </p:cNvPr>
          <p:cNvSpPr txBox="1"/>
          <p:nvPr/>
        </p:nvSpPr>
        <p:spPr>
          <a:xfrm>
            <a:off x="1473797" y="23774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flocs in the floc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C24A-C407-4F1F-BCBB-1418A1738B17}"/>
              </a:ext>
            </a:extLst>
          </p:cNvPr>
          <p:cNvSpPr txBox="1"/>
          <p:nvPr/>
        </p:nvSpPr>
        <p:spPr>
          <a:xfrm>
            <a:off x="1473797" y="316274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flocs in the floc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4ADB0-5B9D-4CD2-AD29-210CB7C9C1A5}"/>
              </a:ext>
            </a:extLst>
          </p:cNvPr>
          <p:cNvSpPr txBox="1"/>
          <p:nvPr/>
        </p:nvSpPr>
        <p:spPr>
          <a:xfrm>
            <a:off x="1473797" y="3948056"/>
            <a:ext cx="1044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particles and flocs too small to be captured by the plate settlers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638C2-1A8E-4A60-9BE4-C9C935FD0580}"/>
              </a:ext>
            </a:extLst>
          </p:cNvPr>
          <p:cNvSpPr txBox="1"/>
          <p:nvPr/>
        </p:nvSpPr>
        <p:spPr>
          <a:xfrm>
            <a:off x="1473797" y="4733365"/>
            <a:ext cx="9910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Flocs that settle fast enough to be captured by the plate settlers but not fast enough to stay in the floc filter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35A26B-902D-43B6-BD68-574C868DDB6F}"/>
              </a:ext>
            </a:extLst>
          </p:cNvPr>
          <p:cNvSpPr/>
          <p:nvPr/>
        </p:nvSpPr>
        <p:spPr>
          <a:xfrm>
            <a:off x="471989" y="23774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0B0ACF-1593-4B90-8E8E-AE69D380DB8B}"/>
              </a:ext>
            </a:extLst>
          </p:cNvPr>
          <p:cNvSpPr/>
          <p:nvPr/>
        </p:nvSpPr>
        <p:spPr>
          <a:xfrm>
            <a:off x="700589" y="4184725"/>
            <a:ext cx="91440" cy="9144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747743-E0F7-4AD4-9497-8F56E71D59CA}"/>
              </a:ext>
            </a:extLst>
          </p:cNvPr>
          <p:cNvGrpSpPr/>
          <p:nvPr/>
        </p:nvGrpSpPr>
        <p:grpSpPr>
          <a:xfrm>
            <a:off x="471989" y="3162748"/>
            <a:ext cx="548640" cy="548640"/>
            <a:chOff x="486781" y="3162748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823624-4141-4CD8-BE0C-904475A803DB}"/>
                </a:ext>
              </a:extLst>
            </p:cNvPr>
            <p:cNvSpPr/>
            <p:nvPr/>
          </p:nvSpPr>
          <p:spPr>
            <a:xfrm>
              <a:off x="486781" y="3162748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3A4C86-82F7-4408-B433-83331BEA4E6C}"/>
                </a:ext>
              </a:extLst>
            </p:cNvPr>
            <p:cNvSpPr/>
            <p:nvPr/>
          </p:nvSpPr>
          <p:spPr>
            <a:xfrm>
              <a:off x="605111" y="33079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E29723-0A09-4FCD-80FC-B5C613DF497E}"/>
                </a:ext>
              </a:extLst>
            </p:cNvPr>
            <p:cNvSpPr/>
            <p:nvPr/>
          </p:nvSpPr>
          <p:spPr>
            <a:xfrm>
              <a:off x="757511" y="34603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F91089-803C-423A-83F9-AAE68F11E711}"/>
                </a:ext>
              </a:extLst>
            </p:cNvPr>
            <p:cNvSpPr/>
            <p:nvPr/>
          </p:nvSpPr>
          <p:spPr>
            <a:xfrm>
              <a:off x="870019" y="3354434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1F362E-5EA9-4B22-8883-C96C83FF5F40}"/>
                </a:ext>
              </a:extLst>
            </p:cNvPr>
            <p:cNvSpPr/>
            <p:nvPr/>
          </p:nvSpPr>
          <p:spPr>
            <a:xfrm>
              <a:off x="769161" y="3306183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B20D5C-5203-4AD9-ABA2-76DC3D943EE1}"/>
                </a:ext>
              </a:extLst>
            </p:cNvPr>
            <p:cNvSpPr/>
            <p:nvPr/>
          </p:nvSpPr>
          <p:spPr>
            <a:xfrm>
              <a:off x="525321" y="34603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80C766-AC36-4C2D-A4C1-3EC86E495597}"/>
                </a:ext>
              </a:extLst>
            </p:cNvPr>
            <p:cNvSpPr/>
            <p:nvPr/>
          </p:nvSpPr>
          <p:spPr>
            <a:xfrm>
              <a:off x="778579" y="3591102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4F1B4D-66DB-4E4A-85BE-6867F53C79DF}"/>
                </a:ext>
              </a:extLst>
            </p:cNvPr>
            <p:cNvSpPr/>
            <p:nvPr/>
          </p:nvSpPr>
          <p:spPr>
            <a:xfrm>
              <a:off x="621245" y="354464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42BD0E-2F13-493E-A857-873B3FF8254A}"/>
                </a:ext>
              </a:extLst>
            </p:cNvPr>
            <p:cNvSpPr/>
            <p:nvPr/>
          </p:nvSpPr>
          <p:spPr>
            <a:xfrm>
              <a:off x="738227" y="3174403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740AA7-1974-4C23-A737-3BA93D946BA5}"/>
                </a:ext>
              </a:extLst>
            </p:cNvPr>
            <p:cNvSpPr/>
            <p:nvPr/>
          </p:nvSpPr>
          <p:spPr>
            <a:xfrm>
              <a:off x="922902" y="347643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7E420E2-C2B3-45FB-93A9-6574E5CE92B4}"/>
              </a:ext>
            </a:extLst>
          </p:cNvPr>
          <p:cNvSpPr/>
          <p:nvPr/>
        </p:nvSpPr>
        <p:spPr>
          <a:xfrm>
            <a:off x="609149" y="4857815"/>
            <a:ext cx="274320" cy="2743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3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ISN’T true?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7450" y="1600200"/>
            <a:ext cx="1079505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"full" flocs are removed via the floc </a:t>
            </a:r>
            <a:r>
              <a:rPr lang="en-US" dirty="0" smtClean="0"/>
              <a:t>hopper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particles settle </a:t>
            </a:r>
            <a:r>
              <a:rPr lang="en-US" dirty="0" smtClean="0"/>
              <a:t>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non-full flocs are removed via the </a:t>
            </a:r>
            <a:r>
              <a:rPr lang="en-US" dirty="0" smtClean="0"/>
              <a:t>floc hopper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particle are captured/filtered by </a:t>
            </a:r>
            <a:r>
              <a:rPr lang="en-US" dirty="0" smtClean="0"/>
              <a:t>flocs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flocs </a:t>
            </a:r>
            <a:r>
              <a:rPr lang="en-US" dirty="0"/>
              <a:t>with terminal velocities lower than the </a:t>
            </a:r>
            <a:r>
              <a:rPr lang="en-US" dirty="0" err="1"/>
              <a:t>upflow</a:t>
            </a:r>
            <a:r>
              <a:rPr lang="en-US" dirty="0"/>
              <a:t> velocity in the clarifier are captured by the plate settlers and avalanche to form flocs that stay in the floc </a:t>
            </a:r>
            <a:r>
              <a:rPr lang="en-US" dirty="0" smtClean="0"/>
              <a:t>filter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747743-E0F7-4AD4-9497-8F56E71D59CA}"/>
              </a:ext>
            </a:extLst>
          </p:cNvPr>
          <p:cNvGrpSpPr/>
          <p:nvPr/>
        </p:nvGrpSpPr>
        <p:grpSpPr>
          <a:xfrm>
            <a:off x="35572" y="1541766"/>
            <a:ext cx="548640" cy="548640"/>
            <a:chOff x="486781" y="3162748"/>
            <a:chExt cx="548640" cy="5486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823624-4141-4CD8-BE0C-904475A803DB}"/>
                </a:ext>
              </a:extLst>
            </p:cNvPr>
            <p:cNvSpPr/>
            <p:nvPr/>
          </p:nvSpPr>
          <p:spPr>
            <a:xfrm>
              <a:off x="486781" y="3162748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3A4C86-82F7-4408-B433-83331BEA4E6C}"/>
                </a:ext>
              </a:extLst>
            </p:cNvPr>
            <p:cNvSpPr/>
            <p:nvPr/>
          </p:nvSpPr>
          <p:spPr>
            <a:xfrm>
              <a:off x="605111" y="33079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E29723-0A09-4FCD-80FC-B5C613DF497E}"/>
                </a:ext>
              </a:extLst>
            </p:cNvPr>
            <p:cNvSpPr/>
            <p:nvPr/>
          </p:nvSpPr>
          <p:spPr>
            <a:xfrm>
              <a:off x="757511" y="34603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F91089-803C-423A-83F9-AAE68F11E711}"/>
                </a:ext>
              </a:extLst>
            </p:cNvPr>
            <p:cNvSpPr/>
            <p:nvPr/>
          </p:nvSpPr>
          <p:spPr>
            <a:xfrm>
              <a:off x="870019" y="3354434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1F362E-5EA9-4B22-8883-C96C83FF5F40}"/>
                </a:ext>
              </a:extLst>
            </p:cNvPr>
            <p:cNvSpPr/>
            <p:nvPr/>
          </p:nvSpPr>
          <p:spPr>
            <a:xfrm>
              <a:off x="769161" y="3306183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B20D5C-5203-4AD9-ABA2-76DC3D943EE1}"/>
                </a:ext>
              </a:extLst>
            </p:cNvPr>
            <p:cNvSpPr/>
            <p:nvPr/>
          </p:nvSpPr>
          <p:spPr>
            <a:xfrm>
              <a:off x="525321" y="34603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80C766-AC36-4C2D-A4C1-3EC86E495597}"/>
                </a:ext>
              </a:extLst>
            </p:cNvPr>
            <p:cNvSpPr/>
            <p:nvPr/>
          </p:nvSpPr>
          <p:spPr>
            <a:xfrm>
              <a:off x="778579" y="3591102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4F1B4D-66DB-4E4A-85BE-6867F53C79DF}"/>
                </a:ext>
              </a:extLst>
            </p:cNvPr>
            <p:cNvSpPr/>
            <p:nvPr/>
          </p:nvSpPr>
          <p:spPr>
            <a:xfrm>
              <a:off x="621245" y="354464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42BD0E-2F13-493E-A857-873B3FF8254A}"/>
                </a:ext>
              </a:extLst>
            </p:cNvPr>
            <p:cNvSpPr/>
            <p:nvPr/>
          </p:nvSpPr>
          <p:spPr>
            <a:xfrm>
              <a:off x="738227" y="3174403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740AA7-1974-4C23-A737-3BA93D946BA5}"/>
                </a:ext>
              </a:extLst>
            </p:cNvPr>
            <p:cNvSpPr/>
            <p:nvPr/>
          </p:nvSpPr>
          <p:spPr>
            <a:xfrm>
              <a:off x="922902" y="347643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50B0ACF-1593-4B90-8E8E-AE69D380DB8B}"/>
              </a:ext>
            </a:extLst>
          </p:cNvPr>
          <p:cNvSpPr/>
          <p:nvPr/>
        </p:nvSpPr>
        <p:spPr>
          <a:xfrm>
            <a:off x="264167" y="2397490"/>
            <a:ext cx="91440" cy="9144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5A26B-902D-43B6-BD68-574C868DDB6F}"/>
              </a:ext>
            </a:extLst>
          </p:cNvPr>
          <p:cNvSpPr/>
          <p:nvPr/>
        </p:nvSpPr>
        <p:spPr>
          <a:xfrm>
            <a:off x="77133" y="277229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420E2-C2B3-45FB-93A9-6574E5CE92B4}"/>
              </a:ext>
            </a:extLst>
          </p:cNvPr>
          <p:cNvSpPr/>
          <p:nvPr/>
        </p:nvSpPr>
        <p:spPr>
          <a:xfrm>
            <a:off x="235075" y="4109669"/>
            <a:ext cx="274320" cy="2743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0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CEAC463-38E1-4EFE-A6D1-B9C128352956}"/>
              </a:ext>
            </a:extLst>
          </p:cNvPr>
          <p:cNvGrpSpPr/>
          <p:nvPr/>
        </p:nvGrpSpPr>
        <p:grpSpPr>
          <a:xfrm>
            <a:off x="9601402" y="5220595"/>
            <a:ext cx="731520" cy="1282929"/>
            <a:chOff x="9601402" y="5220595"/>
            <a:chExt cx="731520" cy="12829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0FCA1F-129E-4DCE-AA5F-D512D17B2371}"/>
                </a:ext>
              </a:extLst>
            </p:cNvPr>
            <p:cNvSpPr/>
            <p:nvPr/>
          </p:nvSpPr>
          <p:spPr>
            <a:xfrm>
              <a:off x="9601402" y="5220595"/>
              <a:ext cx="731520" cy="7315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5E4551-6E3C-44B1-AC22-7AE3EEE21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1133055">
              <a:off x="9873192" y="5843347"/>
              <a:ext cx="150040" cy="660177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1266B1E-0378-4E62-AD3D-9EC9EDA9D26F}"/>
              </a:ext>
            </a:extLst>
          </p:cNvPr>
          <p:cNvGrpSpPr/>
          <p:nvPr/>
        </p:nvGrpSpPr>
        <p:grpSpPr>
          <a:xfrm>
            <a:off x="9753600" y="404941"/>
            <a:ext cx="427124" cy="544446"/>
            <a:chOff x="9753600" y="525517"/>
            <a:chExt cx="427124" cy="54444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586E911-ED22-4FF0-AF47-C25F5641EBFB}"/>
                </a:ext>
              </a:extLst>
            </p:cNvPr>
            <p:cNvSpPr/>
            <p:nvPr/>
          </p:nvSpPr>
          <p:spPr>
            <a:xfrm>
              <a:off x="9753600" y="642839"/>
              <a:ext cx="427124" cy="4271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F4D1B7B-CBA3-46B2-BF26-A6A42C4FA971}"/>
                </a:ext>
              </a:extLst>
            </p:cNvPr>
            <p:cNvSpPr/>
            <p:nvPr/>
          </p:nvSpPr>
          <p:spPr>
            <a:xfrm>
              <a:off x="9944303" y="525517"/>
              <a:ext cx="45719" cy="250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175" name="Oval 174">
            <a:extLst>
              <a:ext uri="{FF2B5EF4-FFF2-40B4-BE49-F238E27FC236}">
                <a16:creationId xmlns:a16="http://schemas.microsoft.com/office/drawing/2014/main" id="{95F9BC43-2DA3-4C0B-8FFE-89D650D2F42C}"/>
              </a:ext>
            </a:extLst>
          </p:cNvPr>
          <p:cNvSpPr/>
          <p:nvPr/>
        </p:nvSpPr>
        <p:spPr>
          <a:xfrm>
            <a:off x="10863605" y="1764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B9396-EE1E-4B9C-8F2A-6271DF9D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4406203" cy="1992086"/>
          </a:xfrm>
        </p:spPr>
        <p:txBody>
          <a:bodyPr/>
          <a:lstStyle/>
          <a:p>
            <a:r>
              <a:rPr lang="en-US" dirty="0"/>
              <a:t>Floc Filter, </a:t>
            </a:r>
            <a:br>
              <a:rPr lang="en-US" dirty="0"/>
            </a:br>
            <a:r>
              <a:rPr lang="en-US" dirty="0"/>
              <a:t>Plate Settler, </a:t>
            </a:r>
            <a:br>
              <a:rPr lang="en-US" dirty="0"/>
            </a:br>
            <a:r>
              <a:rPr lang="en-US" dirty="0"/>
              <a:t>Floc Hopper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6F1076-A3CE-41C6-A144-87739CBE1DEC}"/>
              </a:ext>
            </a:extLst>
          </p:cNvPr>
          <p:cNvGrpSpPr/>
          <p:nvPr/>
        </p:nvGrpSpPr>
        <p:grpSpPr>
          <a:xfrm>
            <a:off x="7842323" y="223669"/>
            <a:ext cx="4249678" cy="6428500"/>
            <a:chOff x="7842323" y="344245"/>
            <a:chExt cx="4249678" cy="64285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E3186A-D920-4B71-A76B-21E6FA68B1ED}"/>
                </a:ext>
              </a:extLst>
            </p:cNvPr>
            <p:cNvGrpSpPr/>
            <p:nvPr/>
          </p:nvGrpSpPr>
          <p:grpSpPr>
            <a:xfrm>
              <a:off x="7842323" y="344245"/>
              <a:ext cx="4249678" cy="6303981"/>
              <a:chOff x="7896113" y="-21516"/>
              <a:chExt cx="4249678" cy="630398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02263F1-EF61-4A44-A94D-37E0ABFA620B}"/>
                  </a:ext>
                </a:extLst>
              </p:cNvPr>
              <p:cNvSpPr/>
              <p:nvPr/>
            </p:nvSpPr>
            <p:spPr>
              <a:xfrm>
                <a:off x="7896113" y="-21516"/>
                <a:ext cx="1979407" cy="6303981"/>
              </a:xfrm>
              <a:custGeom>
                <a:avLst/>
                <a:gdLst>
                  <a:gd name="connsiteX0" fmla="*/ 0 w 1979407"/>
                  <a:gd name="connsiteY0" fmla="*/ 0 h 6303981"/>
                  <a:gd name="connsiteX1" fmla="*/ 0 w 1979407"/>
                  <a:gd name="connsiteY1" fmla="*/ 3915783 h 6303981"/>
                  <a:gd name="connsiteX2" fmla="*/ 1979407 w 1979407"/>
                  <a:gd name="connsiteY2" fmla="*/ 6303981 h 630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9407" h="6303981">
                    <a:moveTo>
                      <a:pt x="0" y="0"/>
                    </a:moveTo>
                    <a:lnTo>
                      <a:pt x="0" y="3915783"/>
                    </a:lnTo>
                    <a:lnTo>
                      <a:pt x="1979407" y="6303981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C8F700-3E7F-4931-8F74-6C371E5CE9A3}"/>
                  </a:ext>
                </a:extLst>
              </p:cNvPr>
              <p:cNvSpPr/>
              <p:nvPr/>
            </p:nvSpPr>
            <p:spPr>
              <a:xfrm flipH="1">
                <a:off x="10166384" y="-21516"/>
                <a:ext cx="1979407" cy="6303981"/>
              </a:xfrm>
              <a:custGeom>
                <a:avLst/>
                <a:gdLst>
                  <a:gd name="connsiteX0" fmla="*/ 0 w 1979407"/>
                  <a:gd name="connsiteY0" fmla="*/ 0 h 6303981"/>
                  <a:gd name="connsiteX1" fmla="*/ 0 w 1979407"/>
                  <a:gd name="connsiteY1" fmla="*/ 3915783 h 6303981"/>
                  <a:gd name="connsiteX2" fmla="*/ 1979407 w 1979407"/>
                  <a:gd name="connsiteY2" fmla="*/ 6303981 h 630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9407" h="6303981">
                    <a:moveTo>
                      <a:pt x="0" y="0"/>
                    </a:moveTo>
                    <a:lnTo>
                      <a:pt x="0" y="3915783"/>
                    </a:lnTo>
                    <a:lnTo>
                      <a:pt x="1979407" y="6303981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2120943-A12E-45F8-A5AC-961A96E55C8F}"/>
                </a:ext>
              </a:extLst>
            </p:cNvPr>
            <p:cNvSpPr/>
            <p:nvPr/>
          </p:nvSpPr>
          <p:spPr>
            <a:xfrm>
              <a:off x="9825430" y="6489281"/>
              <a:ext cx="283464" cy="283464"/>
            </a:xfrm>
            <a:prstGeom prst="arc">
              <a:avLst>
                <a:gd name="adj1" fmla="val 183986"/>
                <a:gd name="adj2" fmla="val 10636412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7DD752F-9827-4028-81CF-0BEFF8561E7B}"/>
              </a:ext>
            </a:extLst>
          </p:cNvPr>
          <p:cNvGrpSpPr/>
          <p:nvPr/>
        </p:nvGrpSpPr>
        <p:grpSpPr>
          <a:xfrm>
            <a:off x="7223760" y="2753252"/>
            <a:ext cx="757120" cy="3762103"/>
            <a:chOff x="7223760" y="2753252"/>
            <a:chExt cx="757120" cy="376210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D8A838-1C17-4F15-AF13-91C4ADEB90DE}"/>
                </a:ext>
              </a:extLst>
            </p:cNvPr>
            <p:cNvSpPr/>
            <p:nvPr/>
          </p:nvSpPr>
          <p:spPr>
            <a:xfrm>
              <a:off x="7707086" y="2791386"/>
              <a:ext cx="273794" cy="6017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81E5F1-FD2B-40CE-8251-5AC8780CC251}"/>
                </a:ext>
              </a:extLst>
            </p:cNvPr>
            <p:cNvSpPr/>
            <p:nvPr/>
          </p:nvSpPr>
          <p:spPr>
            <a:xfrm>
              <a:off x="7223760" y="2753252"/>
              <a:ext cx="640080" cy="3762103"/>
            </a:xfrm>
            <a:custGeom>
              <a:avLst/>
              <a:gdLst>
                <a:gd name="connsiteX0" fmla="*/ 418011 w 431074"/>
                <a:gd name="connsiteY0" fmla="*/ 1371600 h 3762103"/>
                <a:gd name="connsiteX1" fmla="*/ 418011 w 431074"/>
                <a:gd name="connsiteY1" fmla="*/ 3762103 h 3762103"/>
                <a:gd name="connsiteX2" fmla="*/ 0 w 431074"/>
                <a:gd name="connsiteY2" fmla="*/ 3344092 h 3762103"/>
                <a:gd name="connsiteX3" fmla="*/ 0 w 431074"/>
                <a:gd name="connsiteY3" fmla="*/ 0 h 3762103"/>
                <a:gd name="connsiteX4" fmla="*/ 431074 w 431074"/>
                <a:gd name="connsiteY4" fmla="*/ 0 h 376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074" h="3762103">
                  <a:moveTo>
                    <a:pt x="418011" y="1371600"/>
                  </a:moveTo>
                  <a:lnTo>
                    <a:pt x="418011" y="3762103"/>
                  </a:lnTo>
                  <a:lnTo>
                    <a:pt x="0" y="3344092"/>
                  </a:lnTo>
                  <a:lnTo>
                    <a:pt x="0" y="0"/>
                  </a:lnTo>
                  <a:lnTo>
                    <a:pt x="431074" y="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B8CD99-0A3D-45BE-B0A5-F68D56908150}"/>
              </a:ext>
            </a:extLst>
          </p:cNvPr>
          <p:cNvGrpSpPr/>
          <p:nvPr/>
        </p:nvGrpSpPr>
        <p:grpSpPr>
          <a:xfrm>
            <a:off x="9730290" y="5381958"/>
            <a:ext cx="450321" cy="404039"/>
            <a:chOff x="9730290" y="5502534"/>
            <a:chExt cx="450321" cy="40403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258E6B-676C-4B4A-8EF1-408420C50A1C}"/>
                </a:ext>
              </a:extLst>
            </p:cNvPr>
            <p:cNvSpPr/>
            <p:nvPr/>
          </p:nvSpPr>
          <p:spPr>
            <a:xfrm>
              <a:off x="9730290" y="5615491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F09B8C-5DE5-452B-A564-3B9B0BFA0CA8}"/>
                </a:ext>
              </a:extLst>
            </p:cNvPr>
            <p:cNvSpPr/>
            <p:nvPr/>
          </p:nvSpPr>
          <p:spPr>
            <a:xfrm>
              <a:off x="9936771" y="550253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747D9B6-DCFF-40A7-A025-1C65C12EBD7B}"/>
                </a:ext>
              </a:extLst>
            </p:cNvPr>
            <p:cNvSpPr/>
            <p:nvPr/>
          </p:nvSpPr>
          <p:spPr>
            <a:xfrm>
              <a:off x="10089171" y="565493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795472-7560-4D2B-BB5E-3EC197ECBF65}"/>
                </a:ext>
              </a:extLst>
            </p:cNvPr>
            <p:cNvSpPr/>
            <p:nvPr/>
          </p:nvSpPr>
          <p:spPr>
            <a:xfrm>
              <a:off x="9849365" y="5760806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317A8D-F3A2-41D3-BC50-9F65AACC9680}"/>
                </a:ext>
              </a:extLst>
            </p:cNvPr>
            <p:cNvSpPr/>
            <p:nvPr/>
          </p:nvSpPr>
          <p:spPr>
            <a:xfrm>
              <a:off x="10134891" y="5860853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86015E-620C-4F20-A4FC-69C406DECEFA}"/>
              </a:ext>
            </a:extLst>
          </p:cNvPr>
          <p:cNvGrpSpPr/>
          <p:nvPr/>
        </p:nvGrpSpPr>
        <p:grpSpPr>
          <a:xfrm>
            <a:off x="9749087" y="5404818"/>
            <a:ext cx="452160" cy="453072"/>
            <a:chOff x="9733048" y="5478331"/>
            <a:chExt cx="452160" cy="4530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51CE18-E96C-46EE-BAC8-F1CEA81932CD}"/>
                </a:ext>
              </a:extLst>
            </p:cNvPr>
            <p:cNvSpPr/>
            <p:nvPr/>
          </p:nvSpPr>
          <p:spPr>
            <a:xfrm>
              <a:off x="10048048" y="547833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C39415-B238-4ECE-AB65-B2663501D167}"/>
                </a:ext>
              </a:extLst>
            </p:cNvPr>
            <p:cNvSpPr/>
            <p:nvPr/>
          </p:nvSpPr>
          <p:spPr>
            <a:xfrm>
              <a:off x="9780785" y="5499127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35A7EA0-21CD-412E-B90A-2E09F73D03FF}"/>
                </a:ext>
              </a:extLst>
            </p:cNvPr>
            <p:cNvSpPr/>
            <p:nvPr/>
          </p:nvSpPr>
          <p:spPr>
            <a:xfrm>
              <a:off x="9733048" y="579424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8F0A14D-B69D-440B-9B93-867C40D36C08}"/>
                </a:ext>
              </a:extLst>
            </p:cNvPr>
            <p:cNvSpPr/>
            <p:nvPr/>
          </p:nvSpPr>
          <p:spPr>
            <a:xfrm>
              <a:off x="9943161" y="5735678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5C65B8B-A5FE-49B2-8C6E-21EB5616F742}"/>
              </a:ext>
            </a:extLst>
          </p:cNvPr>
          <p:cNvGrpSpPr/>
          <p:nvPr/>
        </p:nvGrpSpPr>
        <p:grpSpPr>
          <a:xfrm>
            <a:off x="8482403" y="3475800"/>
            <a:ext cx="2992172" cy="1991153"/>
            <a:chOff x="8482403" y="3596376"/>
            <a:chExt cx="2992172" cy="199115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8AA159-6548-46AD-816D-63D7C89662B2}"/>
                </a:ext>
              </a:extLst>
            </p:cNvPr>
            <p:cNvGrpSpPr/>
            <p:nvPr/>
          </p:nvGrpSpPr>
          <p:grpSpPr>
            <a:xfrm>
              <a:off x="8482403" y="4111936"/>
              <a:ext cx="280352" cy="274320"/>
              <a:chOff x="1412620" y="3091725"/>
              <a:chExt cx="280352" cy="2743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7E34B7F-C2AA-4B32-891A-00834E7F77ED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90F182-7B3C-4B81-BF91-82ABACE4A34F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19F6E83-D5BA-4711-BC05-A145FBE5B4E7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CCA3310-4DCA-44C7-AD9E-9A0982A154D2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31DB1A4-2DDA-4235-93D3-694BCA3F9436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9627D04-B213-406E-BD67-A133AA993454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6228736-E73C-4692-8358-9DD27B937E50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71A3106-FDFC-4138-84AC-1AF871EB5D75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60AE009-3C20-49DB-8F88-0D85B91E7601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1F584CD-4572-449D-A218-0B7B5A64A6EF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8C40697-00AC-473A-A6BE-E76B04BD493F}"/>
                </a:ext>
              </a:extLst>
            </p:cNvPr>
            <p:cNvGrpSpPr/>
            <p:nvPr/>
          </p:nvGrpSpPr>
          <p:grpSpPr>
            <a:xfrm>
              <a:off x="9481212" y="4148726"/>
              <a:ext cx="280352" cy="274320"/>
              <a:chOff x="1412620" y="3091725"/>
              <a:chExt cx="280352" cy="27432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A94E1E1-BCA5-4B65-8A21-00CD70E9C181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6FB37E4-BA76-4E3B-AD96-F83052E0F6DE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A1484F4-E0D0-4E6B-95D8-684689399DB5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39B76B1-1AD8-48A4-B478-FC650C5C3611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4FBA83-50AD-4B76-82BF-7F5F7AC5EFD6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15325A8-89E5-471C-8CE5-5CCA2CAF359C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0D40C4E-97AB-44DD-8400-7B4C7134585E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DC97941-BDB6-4EEB-9FF4-DA3AABC6681D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4F30264-009D-452D-8855-CEFC66B114DE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912A42-D829-49B9-B211-274679E48EB0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121B784-89AA-4E9A-ABB4-75313BEE97AC}"/>
                </a:ext>
              </a:extLst>
            </p:cNvPr>
            <p:cNvGrpSpPr/>
            <p:nvPr/>
          </p:nvGrpSpPr>
          <p:grpSpPr>
            <a:xfrm>
              <a:off x="10180611" y="3596376"/>
              <a:ext cx="280352" cy="274320"/>
              <a:chOff x="1412620" y="3091725"/>
              <a:chExt cx="280352" cy="2743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F0FE1FD-137A-4635-841B-38B9023B8CEC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8AAD3C6-BE04-420B-AFD1-CA7DD4916E94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63B3245-A575-474A-97DA-B87D09C74C6C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797653B-603C-48BC-B933-3EE46014A364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B9B657B-3C8D-4F4A-8C3A-7FFED692EBF0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C026C05-9BD9-4A3C-99B9-263A25DBA79E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84C208E-221B-4B99-9FEB-271D71855014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D71D7B0-8417-424F-A5F2-B22C53D99AAE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69ED637-987B-4BF6-9C2D-265D1B2506D4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9309F5F-F6A9-4122-8BD5-D3706667425A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C975B4B-2D62-4397-B9CE-FAF271E103B1}"/>
                </a:ext>
              </a:extLst>
            </p:cNvPr>
            <p:cNvGrpSpPr/>
            <p:nvPr/>
          </p:nvGrpSpPr>
          <p:grpSpPr>
            <a:xfrm>
              <a:off x="11086000" y="3838132"/>
              <a:ext cx="280352" cy="274320"/>
              <a:chOff x="1412620" y="3091725"/>
              <a:chExt cx="280352" cy="27432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5542DD2-055D-4809-90C4-DD2993BE1A66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634553-0B24-4BEB-81F7-48C802308E19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AAFF024-3116-4E10-BB44-C83FC984CD45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BD8A4D9-E650-48D5-8DFC-E52D43A5C90B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BE31C2-1603-4DC4-B19E-AFF420FAC845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5EE97EA-1C41-4050-A2D4-CB5E82544E0E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F6AC9CD-910D-4720-AD2E-7E74BCB7B471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A9C9E79-C5C1-4E6B-8311-69E22ADB20B9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522D083-E37F-44CF-94AF-4DDAD43F9F87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9C8E48E-BF6C-47B2-BAE9-530DD619D253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192CF69-D848-4260-9918-2AB720BEE536}"/>
                </a:ext>
              </a:extLst>
            </p:cNvPr>
            <p:cNvGrpSpPr/>
            <p:nvPr/>
          </p:nvGrpSpPr>
          <p:grpSpPr>
            <a:xfrm>
              <a:off x="11194223" y="4430070"/>
              <a:ext cx="280352" cy="274320"/>
              <a:chOff x="1412620" y="3091725"/>
              <a:chExt cx="280352" cy="27432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C236930-7FBC-4AA9-9232-975ED4BEE0BD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8F31DFE-BCBD-4AD7-B865-3373C0C49EFA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1F384C4-E576-432A-B59F-E92877AC338F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B6032E7-2171-43A6-9A82-5FA0E21D0F67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B233F6C-F938-45CB-AA43-3EB5A4C0CD27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FF1CA11-050E-4839-B5BE-8A0993DA45C0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6A56133-C10A-4679-B835-C43912F5DC84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EBD2C36-FA86-469E-9384-B92CB3EC2163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B5ABD3E-5269-4271-AA5A-F908D5858818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85FAA971-059B-40E6-BB93-664719FA3579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DF4C0B2-F6A7-48D7-8209-F6D311D5388B}"/>
                </a:ext>
              </a:extLst>
            </p:cNvPr>
            <p:cNvGrpSpPr/>
            <p:nvPr/>
          </p:nvGrpSpPr>
          <p:grpSpPr>
            <a:xfrm>
              <a:off x="10324710" y="4470629"/>
              <a:ext cx="280352" cy="274320"/>
              <a:chOff x="1412620" y="3091725"/>
              <a:chExt cx="280352" cy="27432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4689A57-1686-46C1-B5AB-EA9D0FF0193A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E827A1E-424D-487F-97C8-38FD253DD3FA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C627D4B-F5FE-49EA-A367-25F2CD227DB2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16B2807-E3C4-4AAA-AC68-FEC09A6A8370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72C066-3EED-44DF-8ACB-6EFAF143A50E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814A18-03A2-40A5-A527-F1FBF0410202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CBAA0B4-0BC9-48B7-9B24-2F2424534228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0C9A917-B15A-41EC-9AEB-33EC4B975152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E65D90A-8572-4A4E-AAE3-ABED1767CD4A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93211F-3738-428B-B633-D86DE669C6CA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A6273C-7FD7-40C4-AC29-E86194AEBEF8}"/>
                </a:ext>
              </a:extLst>
            </p:cNvPr>
            <p:cNvGrpSpPr/>
            <p:nvPr/>
          </p:nvGrpSpPr>
          <p:grpSpPr>
            <a:xfrm>
              <a:off x="8825553" y="4907753"/>
              <a:ext cx="280352" cy="274320"/>
              <a:chOff x="1412620" y="3091725"/>
              <a:chExt cx="280352" cy="27432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7255277-EB0A-482B-8285-E0833D6C2F28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9C26F31-FFCC-466B-BF49-0F6102CC0C99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F54131F-F853-4810-B568-0A9FAE92000E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F0A78F3-6835-4182-AF90-FBB302374659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C1F23F-D968-44AE-A4C0-6168FC85B1F7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615ED5A-95D2-44F3-A709-CCC8221EEA63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D5AD7D5-35C3-4A22-AB82-DD46EEF6A84A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648AAAC-0960-471B-B4BC-C60E921C00DF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5BBB4BA-B6EB-4EE9-B73F-B60538AA56D6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E772266-89B0-4EB6-BCA7-6C75A2B8F2F9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F87BEDF-A5F0-4783-BBAD-5DF9A9BF27F5}"/>
                </a:ext>
              </a:extLst>
            </p:cNvPr>
            <p:cNvGrpSpPr/>
            <p:nvPr/>
          </p:nvGrpSpPr>
          <p:grpSpPr>
            <a:xfrm>
              <a:off x="10626023" y="5313209"/>
              <a:ext cx="280352" cy="274320"/>
              <a:chOff x="1412620" y="3091725"/>
              <a:chExt cx="280352" cy="2743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E84D619-1152-4D79-86ED-9C37EA2ECC39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F9BF1787-2E26-4C9A-9525-5316529E8A7E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0F22EFA-6641-49AB-9803-03F80C82D867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99C523E-8DB4-43C0-BCC3-545D92A95E0C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325A65D-3637-4004-B646-474333ECE34C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8591895C-DE87-4348-AB9C-C83AE415BA4F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87F50032-B234-48AB-BEB5-39CE2B420F92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5269CA8-D938-4DD9-A1A7-A1111995A03D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4ADCD2E-1A28-41CE-9AE5-E575CFD33F4C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ABB96E0F-9706-4428-9DD8-87CD73C0755A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B2624B3-8693-463E-9C25-58A59EE9B14A}"/>
                </a:ext>
              </a:extLst>
            </p:cNvPr>
            <p:cNvGrpSpPr/>
            <p:nvPr/>
          </p:nvGrpSpPr>
          <p:grpSpPr>
            <a:xfrm>
              <a:off x="10039239" y="4962689"/>
              <a:ext cx="280352" cy="274320"/>
              <a:chOff x="1412620" y="3091725"/>
              <a:chExt cx="280352" cy="27432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52B3BE9-8210-4F63-A91F-669011C24194}"/>
                  </a:ext>
                </a:extLst>
              </p:cNvPr>
              <p:cNvSpPr/>
              <p:nvPr/>
            </p:nvSpPr>
            <p:spPr>
              <a:xfrm>
                <a:off x="1418652" y="30917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58BF3AE-91EC-4E4F-B0F1-C1E9AECC36BC}"/>
                  </a:ext>
                </a:extLst>
              </p:cNvPr>
              <p:cNvSpPr/>
              <p:nvPr/>
            </p:nvSpPr>
            <p:spPr>
              <a:xfrm>
                <a:off x="148894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3337147-9319-4142-8819-E3371D349729}"/>
                  </a:ext>
                </a:extLst>
              </p:cNvPr>
              <p:cNvSpPr/>
              <p:nvPr/>
            </p:nvSpPr>
            <p:spPr>
              <a:xfrm>
                <a:off x="1576929" y="3307977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55F24C-147D-4073-B686-7ED62B2B0605}"/>
                  </a:ext>
                </a:extLst>
              </p:cNvPr>
              <p:cNvSpPr/>
              <p:nvPr/>
            </p:nvSpPr>
            <p:spPr>
              <a:xfrm>
                <a:off x="1487232" y="3234723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9A3ACB05-9352-4038-B901-C601E3D17FDB}"/>
                  </a:ext>
                </a:extLst>
              </p:cNvPr>
              <p:cNvSpPr/>
              <p:nvPr/>
            </p:nvSpPr>
            <p:spPr>
              <a:xfrm>
                <a:off x="1590162" y="311958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FFBA14F-E498-48EE-B386-421C244A5027}"/>
                  </a:ext>
                </a:extLst>
              </p:cNvPr>
              <p:cNvSpPr/>
              <p:nvPr/>
            </p:nvSpPr>
            <p:spPr>
              <a:xfrm>
                <a:off x="1624038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8872D875-69F9-4349-9099-296A5B535C9E}"/>
                  </a:ext>
                </a:extLst>
              </p:cNvPr>
              <p:cNvSpPr/>
              <p:nvPr/>
            </p:nvSpPr>
            <p:spPr>
              <a:xfrm>
                <a:off x="1412620" y="320894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2A113EB6-1BE9-4640-8C98-435CC1EBE35B}"/>
                  </a:ext>
                </a:extLst>
              </p:cNvPr>
              <p:cNvSpPr/>
              <p:nvPr/>
            </p:nvSpPr>
            <p:spPr>
              <a:xfrm>
                <a:off x="1579525" y="3219955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BD01936-4130-47A8-AD6A-9B5F6BEC43B7}"/>
                  </a:ext>
                </a:extLst>
              </p:cNvPr>
              <p:cNvSpPr/>
              <p:nvPr/>
            </p:nvSpPr>
            <p:spPr>
              <a:xfrm>
                <a:off x="1510092" y="3163224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D3F1C4F-113B-45F5-9D25-8A38D2F52820}"/>
                  </a:ext>
                </a:extLst>
              </p:cNvPr>
              <p:cNvSpPr/>
              <p:nvPr/>
            </p:nvSpPr>
            <p:spPr>
              <a:xfrm>
                <a:off x="1499250" y="3096726"/>
                <a:ext cx="45720" cy="4572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C3D06EF-34ED-4E5B-8DD5-901C35B8C7F3}"/>
              </a:ext>
            </a:extLst>
          </p:cNvPr>
          <p:cNvGrpSpPr/>
          <p:nvPr/>
        </p:nvGrpSpPr>
        <p:grpSpPr>
          <a:xfrm>
            <a:off x="8665500" y="3435139"/>
            <a:ext cx="3098372" cy="2059055"/>
            <a:chOff x="8691409" y="3542404"/>
            <a:chExt cx="3098372" cy="205905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64881-D40A-42AA-91D9-18892F299C42}"/>
                </a:ext>
              </a:extLst>
            </p:cNvPr>
            <p:cNvSpPr/>
            <p:nvPr/>
          </p:nvSpPr>
          <p:spPr>
            <a:xfrm>
              <a:off x="8691409" y="354240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5B3B3A-FDBD-441F-8078-B50386330E5E}"/>
                </a:ext>
              </a:extLst>
            </p:cNvPr>
            <p:cNvSpPr/>
            <p:nvPr/>
          </p:nvSpPr>
          <p:spPr>
            <a:xfrm>
              <a:off x="9127698" y="373226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63588-27EF-4E03-A0C8-5FE10B66CDFF}"/>
                </a:ext>
              </a:extLst>
            </p:cNvPr>
            <p:cNvSpPr/>
            <p:nvPr/>
          </p:nvSpPr>
          <p:spPr>
            <a:xfrm>
              <a:off x="8845250" y="404626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AFE688A-3120-4B97-AF95-845594D5AEAB}"/>
                </a:ext>
              </a:extLst>
            </p:cNvPr>
            <p:cNvSpPr/>
            <p:nvPr/>
          </p:nvSpPr>
          <p:spPr>
            <a:xfrm>
              <a:off x="9672771" y="373226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C478267-35D2-4B4C-AC58-62713A9BE0C3}"/>
                </a:ext>
              </a:extLst>
            </p:cNvPr>
            <p:cNvSpPr/>
            <p:nvPr/>
          </p:nvSpPr>
          <p:spPr>
            <a:xfrm>
              <a:off x="10220993" y="407890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7EF0880-EF98-4D54-B3A8-D0B6F0570FCD}"/>
                </a:ext>
              </a:extLst>
            </p:cNvPr>
            <p:cNvSpPr/>
            <p:nvPr/>
          </p:nvSpPr>
          <p:spPr>
            <a:xfrm>
              <a:off x="10769215" y="44255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56E03AA-BBF9-4987-A135-937AD898CE26}"/>
                </a:ext>
              </a:extLst>
            </p:cNvPr>
            <p:cNvSpPr/>
            <p:nvPr/>
          </p:nvSpPr>
          <p:spPr>
            <a:xfrm>
              <a:off x="11515461" y="364793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44F8BD5-5A56-479B-B18C-50A04C1D7B95}"/>
                </a:ext>
              </a:extLst>
            </p:cNvPr>
            <p:cNvSpPr/>
            <p:nvPr/>
          </p:nvSpPr>
          <p:spPr>
            <a:xfrm>
              <a:off x="9837964" y="449163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5F01D33-3C5B-4BE0-8E88-8876556BCA6D}"/>
                </a:ext>
              </a:extLst>
            </p:cNvPr>
            <p:cNvSpPr/>
            <p:nvPr/>
          </p:nvSpPr>
          <p:spPr>
            <a:xfrm>
              <a:off x="9454935" y="490436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A00ACF-385B-4F72-9A77-E17C9FEDA686}"/>
                </a:ext>
              </a:extLst>
            </p:cNvPr>
            <p:cNvSpPr/>
            <p:nvPr/>
          </p:nvSpPr>
          <p:spPr>
            <a:xfrm>
              <a:off x="9139084" y="452135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2B18C16-BEE7-4561-BD5E-F55314EE94C1}"/>
                </a:ext>
              </a:extLst>
            </p:cNvPr>
            <p:cNvSpPr/>
            <p:nvPr/>
          </p:nvSpPr>
          <p:spPr>
            <a:xfrm>
              <a:off x="10841697" y="4060471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B3901E7-A776-497D-92EA-08017E4FBCC1}"/>
                </a:ext>
              </a:extLst>
            </p:cNvPr>
            <p:cNvSpPr/>
            <p:nvPr/>
          </p:nvSpPr>
          <p:spPr>
            <a:xfrm>
              <a:off x="10652315" y="4879406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74E8E57-D4A7-466F-8CC3-8785266E22E9}"/>
                </a:ext>
              </a:extLst>
            </p:cNvPr>
            <p:cNvSpPr/>
            <p:nvPr/>
          </p:nvSpPr>
          <p:spPr>
            <a:xfrm>
              <a:off x="9139084" y="53271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BC3FE853-343C-4885-B322-5D7280FF22CB}"/>
              </a:ext>
            </a:extLst>
          </p:cNvPr>
          <p:cNvSpPr/>
          <p:nvPr/>
        </p:nvSpPr>
        <p:spPr>
          <a:xfrm>
            <a:off x="9953876" y="567169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E4A4048-DCA6-45E9-89ED-468D773C34F5}"/>
              </a:ext>
            </a:extLst>
          </p:cNvPr>
          <p:cNvSpPr/>
          <p:nvPr/>
        </p:nvSpPr>
        <p:spPr>
          <a:xfrm>
            <a:off x="9949520" y="5667341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C908240-9551-4956-9524-479AE4822AB1}"/>
              </a:ext>
            </a:extLst>
          </p:cNvPr>
          <p:cNvSpPr/>
          <p:nvPr/>
        </p:nvSpPr>
        <p:spPr>
          <a:xfrm>
            <a:off x="9945164" y="5689111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A790916-0F88-4303-B513-CC95EE96869E}"/>
              </a:ext>
            </a:extLst>
          </p:cNvPr>
          <p:cNvSpPr/>
          <p:nvPr/>
        </p:nvSpPr>
        <p:spPr>
          <a:xfrm>
            <a:off x="9847222" y="5634144"/>
            <a:ext cx="45720" cy="457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5CD6BF-132F-459E-BBB0-BAAB4B9C839F}"/>
              </a:ext>
            </a:extLst>
          </p:cNvPr>
          <p:cNvCxnSpPr/>
          <p:nvPr/>
        </p:nvCxnSpPr>
        <p:spPr>
          <a:xfrm>
            <a:off x="7872248" y="341879"/>
            <a:ext cx="418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9E18973A-FE5C-46AB-B8DA-EFAC47F9D7DA}"/>
              </a:ext>
            </a:extLst>
          </p:cNvPr>
          <p:cNvSpPr/>
          <p:nvPr/>
        </p:nvSpPr>
        <p:spPr>
          <a:xfrm>
            <a:off x="9941816" y="5381897"/>
            <a:ext cx="45720" cy="457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EE43751-059F-4CFD-A000-EF8E23DF91F2}"/>
              </a:ext>
            </a:extLst>
          </p:cNvPr>
          <p:cNvGrpSpPr/>
          <p:nvPr/>
        </p:nvGrpSpPr>
        <p:grpSpPr>
          <a:xfrm>
            <a:off x="7879184" y="1085583"/>
            <a:ext cx="4169474" cy="1445601"/>
            <a:chOff x="7879184" y="1085583"/>
            <a:chExt cx="4169474" cy="144560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523068-57EA-4EBA-80A5-311E3162E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53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6F1266-9B27-498A-AF14-D072F8BF5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570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0AEF16-8476-4598-A73D-C48158E63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788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9546E4-F72E-446A-88DB-DDD24C742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005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428CD0-C2FE-4F2D-A85B-7097C9CB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23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4B62C9-6746-4F1F-879E-F4D08AC0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6585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3678BA-6233-4083-9F20-062F9FC55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35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C975A1-FD81-464A-864F-E54078488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9184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61615E-2DB8-4B0D-8277-4C60D443F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4409" y="1085583"/>
              <a:ext cx="792073" cy="14456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31830C-564F-4A8A-81C6-ACF83556B341}"/>
              </a:ext>
            </a:extLst>
          </p:cNvPr>
          <p:cNvGrpSpPr/>
          <p:nvPr/>
        </p:nvGrpSpPr>
        <p:grpSpPr>
          <a:xfrm>
            <a:off x="8097085" y="2834549"/>
            <a:ext cx="3810000" cy="548328"/>
            <a:chOff x="-512046" y="2583615"/>
            <a:chExt cx="3810000" cy="98341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BDA5524-4315-416F-B1A4-DD58CE23E5B0}"/>
                </a:ext>
              </a:extLst>
            </p:cNvPr>
            <p:cNvCxnSpPr/>
            <p:nvPr/>
          </p:nvCxnSpPr>
          <p:spPr>
            <a:xfrm rot="5400000" flipH="1" flipV="1">
              <a:off x="-1003754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AD5BAF4-33CB-4DF8-9E72-510FE1766DD2}"/>
                </a:ext>
              </a:extLst>
            </p:cNvPr>
            <p:cNvCxnSpPr/>
            <p:nvPr/>
          </p:nvCxnSpPr>
          <p:spPr>
            <a:xfrm rot="5400000" flipH="1" flipV="1">
              <a:off x="-622754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B8E6D1A-4831-4A9A-8489-DF0941169699}"/>
                </a:ext>
              </a:extLst>
            </p:cNvPr>
            <p:cNvCxnSpPr/>
            <p:nvPr/>
          </p:nvCxnSpPr>
          <p:spPr>
            <a:xfrm rot="5400000" flipH="1" flipV="1">
              <a:off x="-241754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E469C3A6-6B98-4C94-BB2F-16CC147B9BEB}"/>
                </a:ext>
              </a:extLst>
            </p:cNvPr>
            <p:cNvCxnSpPr/>
            <p:nvPr/>
          </p:nvCxnSpPr>
          <p:spPr>
            <a:xfrm rot="5400000" flipH="1" flipV="1">
              <a:off x="139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CFCC0CE-24DC-4E75-ADB2-F1B170CB7D1E}"/>
                </a:ext>
              </a:extLst>
            </p:cNvPr>
            <p:cNvCxnSpPr/>
            <p:nvPr/>
          </p:nvCxnSpPr>
          <p:spPr>
            <a:xfrm rot="5400000" flipH="1" flipV="1">
              <a:off x="520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5013B9D-D91C-43F4-9B91-DE3915270286}"/>
                </a:ext>
              </a:extLst>
            </p:cNvPr>
            <p:cNvCxnSpPr/>
            <p:nvPr/>
          </p:nvCxnSpPr>
          <p:spPr>
            <a:xfrm rot="5400000" flipH="1" flipV="1">
              <a:off x="901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1F31A51-0786-4887-96A5-5A2552B023B1}"/>
                </a:ext>
              </a:extLst>
            </p:cNvPr>
            <p:cNvCxnSpPr/>
            <p:nvPr/>
          </p:nvCxnSpPr>
          <p:spPr>
            <a:xfrm rot="5400000" flipH="1" flipV="1">
              <a:off x="1282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4BDE332-68F2-4072-B763-F52CA4A9AB7B}"/>
                </a:ext>
              </a:extLst>
            </p:cNvPr>
            <p:cNvCxnSpPr/>
            <p:nvPr/>
          </p:nvCxnSpPr>
          <p:spPr>
            <a:xfrm rot="5400000" flipH="1" flipV="1">
              <a:off x="1663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54CB1022-593E-4280-B1A8-50846C766CAC}"/>
                </a:ext>
              </a:extLst>
            </p:cNvPr>
            <p:cNvCxnSpPr/>
            <p:nvPr/>
          </p:nvCxnSpPr>
          <p:spPr>
            <a:xfrm rot="5400000" flipH="1" flipV="1">
              <a:off x="2044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3DF3232-3C5A-462C-8611-8DC491AB1BEF}"/>
                </a:ext>
              </a:extLst>
            </p:cNvPr>
            <p:cNvCxnSpPr/>
            <p:nvPr/>
          </p:nvCxnSpPr>
          <p:spPr>
            <a:xfrm rot="5400000" flipH="1" flipV="1">
              <a:off x="2425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0C00065-3313-46C9-9740-D25550F47E58}"/>
                </a:ext>
              </a:extLst>
            </p:cNvPr>
            <p:cNvCxnSpPr/>
            <p:nvPr/>
          </p:nvCxnSpPr>
          <p:spPr>
            <a:xfrm rot="5400000" flipH="1" flipV="1">
              <a:off x="2806246" y="3075323"/>
              <a:ext cx="98341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\documentclass{article}&#10;\usepackage{amsmath}&#10;\pagestyle{empty}&#10;\begin{document}&#10;&#10;$$\bar v_{z_{ff}}$$&#10;&#10;&#10;\end{document}" title="IguanaTex Bitmap Display">
            <a:extLst>
              <a:ext uri="{FF2B5EF4-FFF2-40B4-BE49-F238E27FC236}">
                <a16:creationId xmlns:a16="http://schemas.microsoft.com/office/drawing/2014/main" id="{FAE6346A-33D8-45AD-B098-88188BA92E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97" y="3023703"/>
            <a:ext cx="402286" cy="239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201" name="Oval 200">
            <a:extLst>
              <a:ext uri="{FF2B5EF4-FFF2-40B4-BE49-F238E27FC236}">
                <a16:creationId xmlns:a16="http://schemas.microsoft.com/office/drawing/2014/main" id="{CBB59136-E1CE-4485-A606-D5E08AB12C37}"/>
              </a:ext>
            </a:extLst>
          </p:cNvPr>
          <p:cNvSpPr/>
          <p:nvPr/>
        </p:nvSpPr>
        <p:spPr>
          <a:xfrm>
            <a:off x="8229211" y="372821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aphicFrame>
        <p:nvGraphicFramePr>
          <p:cNvPr id="202" name="Table 201">
            <a:extLst>
              <a:ext uri="{FF2B5EF4-FFF2-40B4-BE49-F238E27FC236}">
                <a16:creationId xmlns:a16="http://schemas.microsoft.com/office/drawing/2014/main" id="{5CD7FA42-8AA8-40F1-BC0D-D5701C7749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778" y="2436374"/>
          <a:ext cx="4055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35">
                  <a:extLst>
                    <a:ext uri="{9D8B030D-6E8A-4147-A177-3AD203B41FA5}">
                      <a16:colId xmlns:a16="http://schemas.microsoft.com/office/drawing/2014/main" val="2750558455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1120994470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245128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Terminal Velocity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6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7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68603"/>
                  </a:ext>
                </a:extLst>
              </a:tr>
            </a:tbl>
          </a:graphicData>
        </a:graphic>
      </p:graphicFrame>
      <p:sp>
        <p:nvSpPr>
          <p:cNvPr id="203" name="Oval 202">
            <a:extLst>
              <a:ext uri="{FF2B5EF4-FFF2-40B4-BE49-F238E27FC236}">
                <a16:creationId xmlns:a16="http://schemas.microsoft.com/office/drawing/2014/main" id="{4D879838-15CE-479B-84D7-610EF6D2D600}"/>
              </a:ext>
            </a:extLst>
          </p:cNvPr>
          <p:cNvSpPr/>
          <p:nvPr/>
        </p:nvSpPr>
        <p:spPr>
          <a:xfrm>
            <a:off x="352925" y="359458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3782B9D-6B2C-4C12-AF49-81DCAE69997E}"/>
              </a:ext>
            </a:extLst>
          </p:cNvPr>
          <p:cNvSpPr/>
          <p:nvPr/>
        </p:nvSpPr>
        <p:spPr>
          <a:xfrm>
            <a:off x="467225" y="2992571"/>
            <a:ext cx="45720" cy="4572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D9F7AB9-7284-4026-AEA7-A658D9AC82BC}"/>
              </a:ext>
            </a:extLst>
          </p:cNvPr>
          <p:cNvGrpSpPr/>
          <p:nvPr/>
        </p:nvGrpSpPr>
        <p:grpSpPr>
          <a:xfrm>
            <a:off x="349909" y="3962151"/>
            <a:ext cx="280352" cy="274320"/>
            <a:chOff x="1412620" y="3091725"/>
            <a:chExt cx="280352" cy="27432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86FAA58-F68E-4A9C-B65F-AB6FD7050E0D}"/>
                </a:ext>
              </a:extLst>
            </p:cNvPr>
            <p:cNvSpPr/>
            <p:nvPr/>
          </p:nvSpPr>
          <p:spPr>
            <a:xfrm>
              <a:off x="1418652" y="309172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D712E14-7348-4049-A179-B726F5C9CFED}"/>
                </a:ext>
              </a:extLst>
            </p:cNvPr>
            <p:cNvSpPr/>
            <p:nvPr/>
          </p:nvSpPr>
          <p:spPr>
            <a:xfrm>
              <a:off x="1488949" y="330797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C70F0F0-F891-46F4-B0BB-1245D659215B}"/>
                </a:ext>
              </a:extLst>
            </p:cNvPr>
            <p:cNvSpPr/>
            <p:nvPr/>
          </p:nvSpPr>
          <p:spPr>
            <a:xfrm>
              <a:off x="1576929" y="330797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B013DB3-F077-4965-8761-B9F30ACCFE15}"/>
                </a:ext>
              </a:extLst>
            </p:cNvPr>
            <p:cNvSpPr/>
            <p:nvPr/>
          </p:nvSpPr>
          <p:spPr>
            <a:xfrm>
              <a:off x="1487232" y="3234723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F7050C7-5986-4485-B41F-1A3F3E1D2AD2}"/>
                </a:ext>
              </a:extLst>
            </p:cNvPr>
            <p:cNvSpPr/>
            <p:nvPr/>
          </p:nvSpPr>
          <p:spPr>
            <a:xfrm>
              <a:off x="1590162" y="3119586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5C43DBB-B606-4A04-A360-15DACAD264BB}"/>
                </a:ext>
              </a:extLst>
            </p:cNvPr>
            <p:cNvSpPr/>
            <p:nvPr/>
          </p:nvSpPr>
          <p:spPr>
            <a:xfrm>
              <a:off x="1624038" y="320894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26D6DE9-9DC9-465B-AD37-0E75EE551AD6}"/>
                </a:ext>
              </a:extLst>
            </p:cNvPr>
            <p:cNvSpPr/>
            <p:nvPr/>
          </p:nvSpPr>
          <p:spPr>
            <a:xfrm>
              <a:off x="1412620" y="320894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8642C7C-DC9C-4964-8F25-FA02EFC15F63}"/>
                </a:ext>
              </a:extLst>
            </p:cNvPr>
            <p:cNvSpPr/>
            <p:nvPr/>
          </p:nvSpPr>
          <p:spPr>
            <a:xfrm>
              <a:off x="1579525" y="3219955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3F9428E-552B-490B-B8BE-F3743063F744}"/>
                </a:ext>
              </a:extLst>
            </p:cNvPr>
            <p:cNvSpPr/>
            <p:nvPr/>
          </p:nvSpPr>
          <p:spPr>
            <a:xfrm>
              <a:off x="1510092" y="316322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B6E4701-C49D-4FC1-9865-E6EB0EFE8327}"/>
                </a:ext>
              </a:extLst>
            </p:cNvPr>
            <p:cNvSpPr/>
            <p:nvPr/>
          </p:nvSpPr>
          <p:spPr>
            <a:xfrm>
              <a:off x="1499250" y="3096726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sp>
        <p:nvSpPr>
          <p:cNvPr id="216" name="Oval 215">
            <a:extLst>
              <a:ext uri="{FF2B5EF4-FFF2-40B4-BE49-F238E27FC236}">
                <a16:creationId xmlns:a16="http://schemas.microsoft.com/office/drawing/2014/main" id="{64ECAA8F-D95C-4152-BB21-F0E4FBF4776B}"/>
              </a:ext>
            </a:extLst>
          </p:cNvPr>
          <p:cNvSpPr/>
          <p:nvPr/>
        </p:nvSpPr>
        <p:spPr>
          <a:xfrm>
            <a:off x="421505" y="329473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13" name="Picture 12" descr="\documentclass{article}&#10;\usepackage{amsmath}&#10;\pagestyle{empty}&#10;\begin{document}&#10;&#10;$$v_t &gt; \bar v_{z_{ff}}$$&#10;&#10;&#10;\end{document}" title="IguanaTex Bitmap Display">
            <a:extLst>
              <a:ext uri="{FF2B5EF4-FFF2-40B4-BE49-F238E27FC236}">
                <a16:creationId xmlns:a16="http://schemas.microsoft.com/office/drawing/2014/main" id="{C5FD7B62-34E1-4B40-9565-8B1F8FEFA1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06" y="3630963"/>
            <a:ext cx="950857" cy="239238"/>
          </a:xfrm>
          <a:prstGeom prst="rect">
            <a:avLst/>
          </a:prstGeom>
          <a:noFill/>
        </p:spPr>
      </p:pic>
      <p:pic>
        <p:nvPicPr>
          <p:cNvPr id="15" name="Picture 14" descr="\documentclass{article}&#10;\usepackage{amsmath}&#10;\pagestyle{empty}&#10;\begin{document}&#10;&#10;$$v_t &gt; \bar v_{z_{ff}}$$&#10;&#10;&#10;\end{document}" title="IguanaTex Bitmap Display">
            <a:extLst>
              <a:ext uri="{FF2B5EF4-FFF2-40B4-BE49-F238E27FC236}">
                <a16:creationId xmlns:a16="http://schemas.microsoft.com/office/drawing/2014/main" id="{F28DE953-DEDA-4F31-A5F5-A4D78F6614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06" y="4004796"/>
            <a:ext cx="950857" cy="239238"/>
          </a:xfrm>
          <a:prstGeom prst="rect">
            <a:avLst/>
          </a:prstGeom>
          <a:noFill/>
        </p:spPr>
      </p:pic>
      <p:pic>
        <p:nvPicPr>
          <p:cNvPr id="10" name="Picture 9" descr="\documentclass{article}&#10;\usepackage{amsmath}&#10;\pagestyle{empty}&#10;\begin{document}&#10;&#10;$$\bar v_{z_{ff}} &gt; v_t &gt; v_c$$&#10;&#10;&#10;\end{document}" title="IguanaTex Bitmap Display">
            <a:extLst>
              <a:ext uri="{FF2B5EF4-FFF2-40B4-BE49-F238E27FC236}">
                <a16:creationId xmlns:a16="http://schemas.microsoft.com/office/drawing/2014/main" id="{5C1E47F0-032C-4897-B623-A488CAA242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3" y="3259942"/>
            <a:ext cx="1537523" cy="239238"/>
          </a:xfrm>
          <a:prstGeom prst="rect">
            <a:avLst/>
          </a:prstGeom>
          <a:noFill/>
        </p:spPr>
      </p:pic>
      <p:pic>
        <p:nvPicPr>
          <p:cNvPr id="220" name="Picture 219" descr="\documentclass{article}&#10;\usepackage{amsmath}&#10;\pagestyle{empty}&#10;\begin{document}&#10;&#10;$$v_c &gt; v_t$$&#10;&#10;&#10;\end{document}" title="IguanaTex Bitmap Display">
            <a:extLst>
              <a:ext uri="{FF2B5EF4-FFF2-40B4-BE49-F238E27FC236}">
                <a16:creationId xmlns:a16="http://schemas.microsoft.com/office/drawing/2014/main" id="{1D623F08-1B62-487E-B30F-E6D78DD95F2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39" y="2903655"/>
            <a:ext cx="748190" cy="176762"/>
          </a:xfrm>
          <a:prstGeom prst="rect">
            <a:avLst/>
          </a:prstGeom>
          <a:noFill/>
        </p:spPr>
      </p:pic>
      <p:pic>
        <p:nvPicPr>
          <p:cNvPr id="221" name="Picture 220" descr="\documentclass{article}&#10;\usepackage{amsmath}&#10;\pagestyle{empty}&#10;\begin{document}&#10;&#10;$$\Pi_{fractal}$$&#10;&#10;&#10;\end{document}" title="IguanaTex Bitmap Display">
            <a:extLst>
              <a:ext uri="{FF2B5EF4-FFF2-40B4-BE49-F238E27FC236}">
                <a16:creationId xmlns:a16="http://schemas.microsoft.com/office/drawing/2014/main" id="{887A8B8B-A588-4B19-BCCE-0DB422E7BF8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56" y="2509869"/>
            <a:ext cx="836571" cy="246857"/>
          </a:xfrm>
          <a:prstGeom prst="rect">
            <a:avLst/>
          </a:prstGeom>
        </p:spPr>
      </p:pic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B195F33-F388-4C2D-8806-F6A28FDEC9AB}"/>
              </a:ext>
            </a:extLst>
          </p:cNvPr>
          <p:cNvGrpSpPr/>
          <p:nvPr/>
        </p:nvGrpSpPr>
        <p:grpSpPr>
          <a:xfrm>
            <a:off x="3587262" y="5586355"/>
            <a:ext cx="6014140" cy="1271645"/>
            <a:chOff x="3587262" y="5586355"/>
            <a:chExt cx="6014140" cy="1271645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C7305C-976D-4B1F-9868-E54001DC571B}"/>
                </a:ext>
              </a:extLst>
            </p:cNvPr>
            <p:cNvSpPr txBox="1"/>
            <p:nvPr/>
          </p:nvSpPr>
          <p:spPr>
            <a:xfrm>
              <a:off x="3587262" y="6334780"/>
              <a:ext cx="35141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Inlet (from flocculator)</a:t>
              </a:r>
            </a:p>
          </p:txBody>
        </p: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774401AC-2D7A-46E3-ACB0-E46A88591797}"/>
                </a:ext>
              </a:extLst>
            </p:cNvPr>
            <p:cNvCxnSpPr>
              <a:cxnSpLocks/>
              <a:stCxn id="172" idx="3"/>
              <a:endCxn id="8" idx="2"/>
            </p:cNvCxnSpPr>
            <p:nvPr/>
          </p:nvCxnSpPr>
          <p:spPr>
            <a:xfrm flipV="1">
              <a:off x="7101366" y="5586355"/>
              <a:ext cx="2500036" cy="10100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3CF2184-47A2-4FF1-B9D6-6437C5DD3A56}"/>
              </a:ext>
            </a:extLst>
          </p:cNvPr>
          <p:cNvGrpSpPr/>
          <p:nvPr/>
        </p:nvGrpSpPr>
        <p:grpSpPr>
          <a:xfrm>
            <a:off x="4371033" y="5054321"/>
            <a:ext cx="2833635" cy="694043"/>
            <a:chOff x="4371033" y="5054321"/>
            <a:chExt cx="2833635" cy="69404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0DD54C4-A8ED-4021-B300-5344594B0CAD}"/>
                </a:ext>
              </a:extLst>
            </p:cNvPr>
            <p:cNvSpPr txBox="1"/>
            <p:nvPr/>
          </p:nvSpPr>
          <p:spPr>
            <a:xfrm>
              <a:off x="4371033" y="5225144"/>
              <a:ext cx="1989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Floc Hopper</a:t>
              </a:r>
            </a:p>
          </p:txBody>
        </p:sp>
        <p:cxnSp>
          <p:nvCxnSpPr>
            <p:cNvPr id="234" name="Connector: Elbow 233">
              <a:extLst>
                <a:ext uri="{FF2B5EF4-FFF2-40B4-BE49-F238E27FC236}">
                  <a16:creationId xmlns:a16="http://schemas.microsoft.com/office/drawing/2014/main" id="{FF7D7F8C-9C8E-4F35-8D19-53C611B4C694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 flipV="1">
              <a:off x="6360680" y="5054321"/>
              <a:ext cx="843988" cy="4324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3B0AC9F-0C63-4636-A5CF-A5E48C966326}"/>
              </a:ext>
            </a:extLst>
          </p:cNvPr>
          <p:cNvGrpSpPr/>
          <p:nvPr/>
        </p:nvGrpSpPr>
        <p:grpSpPr>
          <a:xfrm>
            <a:off x="4583723" y="4352611"/>
            <a:ext cx="4088004" cy="523220"/>
            <a:chOff x="4583723" y="4352611"/>
            <a:chExt cx="4088004" cy="523220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27C3884-9665-417C-8F90-11DE0817FFFC}"/>
                </a:ext>
              </a:extLst>
            </p:cNvPr>
            <p:cNvSpPr txBox="1"/>
            <p:nvPr/>
          </p:nvSpPr>
          <p:spPr>
            <a:xfrm>
              <a:off x="4583723" y="4352611"/>
              <a:ext cx="1689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Floc Filter</a:t>
              </a:r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E336A4E2-9D71-4146-A4BC-92AC10603855}"/>
                </a:ext>
              </a:extLst>
            </p:cNvPr>
            <p:cNvCxnSpPr>
              <a:cxnSpLocks/>
              <a:stCxn id="223" idx="3"/>
            </p:cNvCxnSpPr>
            <p:nvPr/>
          </p:nvCxnSpPr>
          <p:spPr>
            <a:xfrm flipV="1">
              <a:off x="6273609" y="4481565"/>
              <a:ext cx="2398118" cy="13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714711E-E6E0-40B7-868D-7E926E19677C}"/>
              </a:ext>
            </a:extLst>
          </p:cNvPr>
          <p:cNvGrpSpPr/>
          <p:nvPr/>
        </p:nvGrpSpPr>
        <p:grpSpPr>
          <a:xfrm>
            <a:off x="4856702" y="445477"/>
            <a:ext cx="4896898" cy="523220"/>
            <a:chOff x="5057670" y="1601037"/>
            <a:chExt cx="4470507" cy="523220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7345352-3F35-4B84-B467-1239D377469D}"/>
                </a:ext>
              </a:extLst>
            </p:cNvPr>
            <p:cNvSpPr txBox="1"/>
            <p:nvPr/>
          </p:nvSpPr>
          <p:spPr>
            <a:xfrm>
              <a:off x="5057670" y="1601037"/>
              <a:ext cx="2547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Effluent manifold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2A0E72C1-91BA-4102-B6E4-F63BC444656E}"/>
                </a:ext>
              </a:extLst>
            </p:cNvPr>
            <p:cNvCxnSpPr>
              <a:cxnSpLocks/>
              <a:stCxn id="224" idx="3"/>
              <a:endCxn id="177" idx="2"/>
            </p:cNvCxnSpPr>
            <p:nvPr/>
          </p:nvCxnSpPr>
          <p:spPr>
            <a:xfrm>
              <a:off x="7604819" y="1862647"/>
              <a:ext cx="1923358" cy="28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805C715-AA2A-4632-A58E-A5CAFA223292}"/>
              </a:ext>
            </a:extLst>
          </p:cNvPr>
          <p:cNvGrpSpPr/>
          <p:nvPr/>
        </p:nvGrpSpPr>
        <p:grpSpPr>
          <a:xfrm>
            <a:off x="5722536" y="1753437"/>
            <a:ext cx="2639367" cy="523220"/>
            <a:chOff x="5570136" y="1601037"/>
            <a:chExt cx="2639367" cy="523220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65E8E06-DE43-4A06-9372-D48B23FD12F5}"/>
                </a:ext>
              </a:extLst>
            </p:cNvPr>
            <p:cNvSpPr txBox="1"/>
            <p:nvPr/>
          </p:nvSpPr>
          <p:spPr>
            <a:xfrm>
              <a:off x="5570136" y="1601037"/>
              <a:ext cx="2066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Plate Settlers</a:t>
              </a: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40D31FFB-CC34-4746-BF98-483EF233E92C}"/>
                </a:ext>
              </a:extLst>
            </p:cNvPr>
            <p:cNvCxnSpPr>
              <a:cxnSpLocks/>
              <a:stCxn id="248" idx="3"/>
            </p:cNvCxnSpPr>
            <p:nvPr/>
          </p:nvCxnSpPr>
          <p:spPr>
            <a:xfrm flipV="1">
              <a:off x="7636727" y="1858945"/>
              <a:ext cx="572776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0DED765-05F7-4FB5-8912-DF04614BB288}"/>
              </a:ext>
            </a:extLst>
          </p:cNvPr>
          <p:cNvGrpSpPr/>
          <p:nvPr/>
        </p:nvGrpSpPr>
        <p:grpSpPr>
          <a:xfrm>
            <a:off x="8195573" y="1390570"/>
            <a:ext cx="3518436" cy="4461300"/>
            <a:chOff x="8195573" y="1390570"/>
            <a:chExt cx="3518436" cy="44613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560FE16-8119-4ABD-BDB1-8489F9DFE25C}"/>
                </a:ext>
              </a:extLst>
            </p:cNvPr>
            <p:cNvSpPr/>
            <p:nvPr/>
          </p:nvSpPr>
          <p:spPr>
            <a:xfrm>
              <a:off x="8652779" y="4552452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FC019EF-E9D9-4156-AE7B-1C58C1FA056F}"/>
                </a:ext>
              </a:extLst>
            </p:cNvPr>
            <p:cNvSpPr/>
            <p:nvPr/>
          </p:nvSpPr>
          <p:spPr>
            <a:xfrm>
              <a:off x="9870304" y="4111999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C9BD144-382D-4E99-A242-143D378E965D}"/>
                </a:ext>
              </a:extLst>
            </p:cNvPr>
            <p:cNvSpPr/>
            <p:nvPr/>
          </p:nvSpPr>
          <p:spPr>
            <a:xfrm>
              <a:off x="11027539" y="472662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05031B9-EBC2-43FF-83FF-F98EDFE82C74}"/>
                </a:ext>
              </a:extLst>
            </p:cNvPr>
            <p:cNvSpPr/>
            <p:nvPr/>
          </p:nvSpPr>
          <p:spPr>
            <a:xfrm>
              <a:off x="9813363" y="482878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8EC9C50-0CF7-4AC3-9F83-C8303D75DCAC}"/>
                </a:ext>
              </a:extLst>
            </p:cNvPr>
            <p:cNvSpPr/>
            <p:nvPr/>
          </p:nvSpPr>
          <p:spPr>
            <a:xfrm>
              <a:off x="9342765" y="571471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04B741E1-B68B-4A86-9C07-D3B77FA6ABAB}"/>
                </a:ext>
              </a:extLst>
            </p:cNvPr>
            <p:cNvSpPr/>
            <p:nvPr/>
          </p:nvSpPr>
          <p:spPr>
            <a:xfrm>
              <a:off x="8872167" y="3736859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66690E3-C70F-4EE9-9238-8BEDA2BF1C55}"/>
                </a:ext>
              </a:extLst>
            </p:cNvPr>
            <p:cNvSpPr/>
            <p:nvPr/>
          </p:nvSpPr>
          <p:spPr>
            <a:xfrm>
              <a:off x="8351327" y="180925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0FE8B9-52D3-4661-A2E9-5D57441A37C9}"/>
                </a:ext>
              </a:extLst>
            </p:cNvPr>
            <p:cNvSpPr/>
            <p:nvPr/>
          </p:nvSpPr>
          <p:spPr>
            <a:xfrm>
              <a:off x="9277450" y="1911409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7D8D619-4293-4FBE-BFDB-E0074439565C}"/>
                </a:ext>
              </a:extLst>
            </p:cNvPr>
            <p:cNvSpPr/>
            <p:nvPr/>
          </p:nvSpPr>
          <p:spPr>
            <a:xfrm>
              <a:off x="9118351" y="139057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13E4B8B-5E5A-455B-B1D3-9DB7EEDA8CB8}"/>
                </a:ext>
              </a:extLst>
            </p:cNvPr>
            <p:cNvSpPr/>
            <p:nvPr/>
          </p:nvSpPr>
          <p:spPr>
            <a:xfrm>
              <a:off x="8547270" y="2246355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348049F5-6BF2-45C5-9049-198AA911E7E9}"/>
                </a:ext>
              </a:extLst>
            </p:cNvPr>
            <p:cNvSpPr/>
            <p:nvPr/>
          </p:nvSpPr>
          <p:spPr>
            <a:xfrm>
              <a:off x="8197253" y="4167265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F5EA10E-1884-4835-B438-47DD0D5D8852}"/>
                </a:ext>
              </a:extLst>
            </p:cNvPr>
            <p:cNvSpPr/>
            <p:nvPr/>
          </p:nvSpPr>
          <p:spPr>
            <a:xfrm>
              <a:off x="9274102" y="410865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AE643B0-6871-4CB1-8DA1-4300841D5FB9}"/>
                </a:ext>
              </a:extLst>
            </p:cNvPr>
            <p:cNvSpPr/>
            <p:nvPr/>
          </p:nvSpPr>
          <p:spPr>
            <a:xfrm>
              <a:off x="11576849" y="3999794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A88A550-E29A-4ABE-A546-E0865D5FA4C0}"/>
                </a:ext>
              </a:extLst>
            </p:cNvPr>
            <p:cNvSpPr/>
            <p:nvPr/>
          </p:nvSpPr>
          <p:spPr>
            <a:xfrm>
              <a:off x="10935429" y="2383686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325D996-A9E4-475E-A4D2-95F16EEACC34}"/>
                </a:ext>
              </a:extLst>
            </p:cNvPr>
            <p:cNvSpPr/>
            <p:nvPr/>
          </p:nvSpPr>
          <p:spPr>
            <a:xfrm>
              <a:off x="9912172" y="1973380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19DDC4-AFA3-484C-A877-523946BF8EF5}"/>
                </a:ext>
              </a:extLst>
            </p:cNvPr>
            <p:cNvSpPr/>
            <p:nvPr/>
          </p:nvSpPr>
          <p:spPr>
            <a:xfrm>
              <a:off x="9873653" y="152288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776C8CBE-ABF6-441A-B387-CB24768AA4A0}"/>
                </a:ext>
              </a:extLst>
            </p:cNvPr>
            <p:cNvSpPr/>
            <p:nvPr/>
          </p:nvSpPr>
          <p:spPr>
            <a:xfrm>
              <a:off x="10468180" y="1916444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E1F58954-6316-48AE-9592-B335C1485990}"/>
                </a:ext>
              </a:extLst>
            </p:cNvPr>
            <p:cNvSpPr/>
            <p:nvPr/>
          </p:nvSpPr>
          <p:spPr>
            <a:xfrm>
              <a:off x="11504834" y="167696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2A3081B-C4EF-460F-B67D-A1F79C416833}"/>
                </a:ext>
              </a:extLst>
            </p:cNvPr>
            <p:cNvSpPr/>
            <p:nvPr/>
          </p:nvSpPr>
          <p:spPr>
            <a:xfrm>
              <a:off x="10742833" y="152791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CAEA78A-8E28-45AC-ADC7-BA7F989748DE}"/>
                </a:ext>
              </a:extLst>
            </p:cNvPr>
            <p:cNvSpPr/>
            <p:nvPr/>
          </p:nvSpPr>
          <p:spPr>
            <a:xfrm>
              <a:off x="9860252" y="2343507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5210B32-2ECD-4FBC-B622-64F228283421}"/>
                </a:ext>
              </a:extLst>
            </p:cNvPr>
            <p:cNvSpPr/>
            <p:nvPr/>
          </p:nvSpPr>
          <p:spPr>
            <a:xfrm>
              <a:off x="8977671" y="315910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881B1145-DFEE-48A1-9360-F7DCA2C034F4}"/>
                </a:ext>
              </a:extLst>
            </p:cNvPr>
            <p:cNvSpPr/>
            <p:nvPr/>
          </p:nvSpPr>
          <p:spPr>
            <a:xfrm>
              <a:off x="8195573" y="270860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75031FC-EC34-485E-A90C-AA625363AA49}"/>
                </a:ext>
              </a:extLst>
            </p:cNvPr>
            <p:cNvSpPr/>
            <p:nvPr/>
          </p:nvSpPr>
          <p:spPr>
            <a:xfrm>
              <a:off x="8297730" y="3102167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FF5BFC13-7977-4AC2-BE2C-E00AA73030C9}"/>
                </a:ext>
              </a:extLst>
            </p:cNvPr>
            <p:cNvSpPr/>
            <p:nvPr/>
          </p:nvSpPr>
          <p:spPr>
            <a:xfrm>
              <a:off x="8641047" y="2641621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B81EE60-D350-48E7-9EF6-08A75149838E}"/>
                </a:ext>
              </a:extLst>
            </p:cNvPr>
            <p:cNvSpPr/>
            <p:nvPr/>
          </p:nvSpPr>
          <p:spPr>
            <a:xfrm>
              <a:off x="9386298" y="262320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9748950-AB55-412A-AB6F-2571190EAF2D}"/>
                </a:ext>
              </a:extLst>
            </p:cNvPr>
            <p:cNvSpPr/>
            <p:nvPr/>
          </p:nvSpPr>
          <p:spPr>
            <a:xfrm>
              <a:off x="10855031" y="2685172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4909E73-4234-46DA-B2E6-6DDA3847B771}"/>
                </a:ext>
              </a:extLst>
            </p:cNvPr>
            <p:cNvSpPr/>
            <p:nvPr/>
          </p:nvSpPr>
          <p:spPr>
            <a:xfrm>
              <a:off x="11248590" y="3048592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50BA9C6-D553-4CE0-9C3C-DBFFF7F0F949}"/>
                </a:ext>
              </a:extLst>
            </p:cNvPr>
            <p:cNvSpPr/>
            <p:nvPr/>
          </p:nvSpPr>
          <p:spPr>
            <a:xfrm>
              <a:off x="10918667" y="3391915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BEC01EE5-5A7E-416E-AE0B-91DFDD35FDF2}"/>
                </a:ext>
              </a:extLst>
            </p:cNvPr>
            <p:cNvSpPr/>
            <p:nvPr/>
          </p:nvSpPr>
          <p:spPr>
            <a:xfrm>
              <a:off x="10176761" y="2941418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97909D4-A161-4040-AF83-7EC47DAF639B}"/>
                </a:ext>
              </a:extLst>
            </p:cNvPr>
            <p:cNvSpPr/>
            <p:nvPr/>
          </p:nvSpPr>
          <p:spPr>
            <a:xfrm>
              <a:off x="9404710" y="3445514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CFE7A96B-0C4A-4723-B8E8-E714DBD1175A}"/>
                </a:ext>
              </a:extLst>
            </p:cNvPr>
            <p:cNvSpPr/>
            <p:nvPr/>
          </p:nvSpPr>
          <p:spPr>
            <a:xfrm>
              <a:off x="9818365" y="265337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42C42EFE-5C08-4619-BADA-F4E117AAC9FC}"/>
                </a:ext>
              </a:extLst>
            </p:cNvPr>
            <p:cNvSpPr/>
            <p:nvPr/>
          </p:nvSpPr>
          <p:spPr>
            <a:xfrm>
              <a:off x="9980811" y="3559403"/>
              <a:ext cx="137160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7483D8F-CA2B-4F58-BB00-F678CE98E80C}"/>
              </a:ext>
            </a:extLst>
          </p:cNvPr>
          <p:cNvGrpSpPr/>
          <p:nvPr/>
        </p:nvGrpSpPr>
        <p:grpSpPr>
          <a:xfrm>
            <a:off x="8604713" y="1396565"/>
            <a:ext cx="3076974" cy="4788535"/>
            <a:chOff x="8604713" y="1396565"/>
            <a:chExt cx="3076974" cy="478853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EA3A6FD-C3A8-4610-8C81-63840C4136A1}"/>
                </a:ext>
              </a:extLst>
            </p:cNvPr>
            <p:cNvSpPr/>
            <p:nvPr/>
          </p:nvSpPr>
          <p:spPr>
            <a:xfrm>
              <a:off x="9683238" y="6139380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426F515-40ED-468F-BC05-7C1E5F4DC4C1}"/>
                </a:ext>
              </a:extLst>
            </p:cNvPr>
            <p:cNvSpPr/>
            <p:nvPr/>
          </p:nvSpPr>
          <p:spPr>
            <a:xfrm>
              <a:off x="10498829" y="5658734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DAFF35D-7A06-49B2-B251-9199F9371531}"/>
                </a:ext>
              </a:extLst>
            </p:cNvPr>
            <p:cNvSpPr/>
            <p:nvPr/>
          </p:nvSpPr>
          <p:spPr>
            <a:xfrm>
              <a:off x="9465523" y="4997218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AF3E018-734B-49CA-B730-0E3139EBC3CC}"/>
                </a:ext>
              </a:extLst>
            </p:cNvPr>
            <p:cNvSpPr/>
            <p:nvPr/>
          </p:nvSpPr>
          <p:spPr>
            <a:xfrm>
              <a:off x="8723619" y="4928555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F823BBEB-EE64-44BE-967A-070B4A345121}"/>
                </a:ext>
              </a:extLst>
            </p:cNvPr>
            <p:cNvSpPr/>
            <p:nvPr/>
          </p:nvSpPr>
          <p:spPr>
            <a:xfrm>
              <a:off x="8936309" y="4457958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23A2027-2106-4A93-9293-2A42905F4E2B}"/>
                </a:ext>
              </a:extLst>
            </p:cNvPr>
            <p:cNvSpPr/>
            <p:nvPr/>
          </p:nvSpPr>
          <p:spPr>
            <a:xfrm>
              <a:off x="9591127" y="449982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426997B-7480-42DD-BF14-EC0008566BA6}"/>
                </a:ext>
              </a:extLst>
            </p:cNvPr>
            <p:cNvSpPr/>
            <p:nvPr/>
          </p:nvSpPr>
          <p:spPr>
            <a:xfrm>
              <a:off x="10587589" y="4139762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DF9C1419-1A9A-442D-8966-1DD7BCB6DA75}"/>
                </a:ext>
              </a:extLst>
            </p:cNvPr>
            <p:cNvSpPr/>
            <p:nvPr/>
          </p:nvSpPr>
          <p:spPr>
            <a:xfrm>
              <a:off x="11252455" y="4131389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F57D742-93B6-457F-A76C-B7AA48770AB8}"/>
                </a:ext>
              </a:extLst>
            </p:cNvPr>
            <p:cNvSpPr/>
            <p:nvPr/>
          </p:nvSpPr>
          <p:spPr>
            <a:xfrm>
              <a:off x="11635967" y="3650743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CE5B8D8-9860-4CC0-BB6F-052583451EFD}"/>
                </a:ext>
              </a:extLst>
            </p:cNvPr>
            <p:cNvSpPr/>
            <p:nvPr/>
          </p:nvSpPr>
          <p:spPr>
            <a:xfrm>
              <a:off x="9778696" y="3762950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7FCEFFAB-00E4-4AC5-BE46-5DD8F2552668}"/>
                </a:ext>
              </a:extLst>
            </p:cNvPr>
            <p:cNvSpPr/>
            <p:nvPr/>
          </p:nvSpPr>
          <p:spPr>
            <a:xfrm>
              <a:off x="8604713" y="3051192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2DE75CF-14F8-4A36-A7AA-225DF075BF2C}"/>
                </a:ext>
              </a:extLst>
            </p:cNvPr>
            <p:cNvSpPr/>
            <p:nvPr/>
          </p:nvSpPr>
          <p:spPr>
            <a:xfrm>
              <a:off x="9148998" y="2068129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308570CE-F6E7-4964-8F4A-C726B7EF912E}"/>
                </a:ext>
              </a:extLst>
            </p:cNvPr>
            <p:cNvSpPr/>
            <p:nvPr/>
          </p:nvSpPr>
          <p:spPr>
            <a:xfrm>
              <a:off x="10386619" y="1396565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A93CF8D7-C56C-4368-A386-CE455652672B}"/>
                </a:ext>
              </a:extLst>
            </p:cNvPr>
            <p:cNvSpPr/>
            <p:nvPr/>
          </p:nvSpPr>
          <p:spPr>
            <a:xfrm>
              <a:off x="11252451" y="1970997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485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2 C -0.00351 0.0382 -0.01093 0.09097 -0.01054 0.10972 C -0.01028 0.12894 0.00586 0.12778 0.00222 0.10185 C 0.00469 0.06736 0.03152 0.02431 0.03659 -0.01227 L 0.03112 -0.10578 L 0.05157 -0.1706 C 0.05287 -0.19722 0.0543 -0.22407 0.05573 -0.25046 L 0.04375 -0.30555 C 0.04519 -0.36088 0.0392 -0.41389 0.04076 -0.46875 C 0.05756 -0.51041 0.09688 -0.6 0.11394 -0.64143 " pathEditMode="relative" rAng="0" ptsTypes="AAAAAAAAAA">
                                      <p:cBhvr>
                                        <p:cTn id="4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2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3 C -0.00352 0.03842 -0.01094 0.09097 -0.01055 0.10972 C -0.01029 0.12893 0.00585 0.12777 0.00221 0.10208 C 0.00468 0.06736 0.03151 0.0243 0.03658 -0.01227 L 0.03112 -0.10556 L 0.05156 -0.17037 C 0.05286 -0.19723 0.05429 -0.22385 0.05572 -0.25047 L 0.04375 -0.30556 C 0.04518 -0.36065 0.04674 -0.41574 0.0483 -0.4706 L 0.09882 -0.59584 " pathEditMode="relative" rAng="0" ptsTypes="AAAAAAAAAA">
                                      <p:cBhvr>
                                        <p:cTn id="4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2 C -0.00351 0.0382 -0.01093 0.09098 -0.01054 0.10973 C -0.01028 0.12894 0.00586 0.12778 0.00222 0.10186 C 0.00469 0.06736 0.03151 0.02431 0.03659 -0.01227 L 0.03112 -0.10578 L 0.05157 -0.1706 C 0.05287 -0.19745 0.0543 -0.22407 0.05573 -0.25046 C 0.0517 -0.26898 0.05196 -0.28564 0.04792 -0.3037 C 0.04935 -0.35926 0.053 -0.4162 0.05456 -0.47152 C 0.07123 -0.51296 0.06784 -0.50694 0.08503 -0.54814 " pathEditMode="relative" rAng="0" ptsTypes="AAAAAAAAAA">
                                      <p:cBhvr>
                                        <p:cTn id="55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-2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94 -0.64143 L 0.10118 -0.6071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2 -0.59584 L 0.08723 -0.5613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171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7 -0.60625 L 0.078 -0.5615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-0.02994 0.09213 L -0.02265 0.21574 C -0.02239 0.23426 -0.02239 0.25278 -0.02213 0.2713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046 L 0.00664 0.0331 C 0.00664 0.05486 0.00221 0.11065 0.00273 0.12662 C 0.00416 0.14259 0.01393 0.14259 0.01601 0.12662 C 0.02187 0.09028 0.03007 0.06643 0.03841 0.03542 L 0.04609 -0.02894 L 0.04231 -0.11204 L 0.02604 -0.16759 L 0.02604 -0.20232 L 0.01614 -0.23681 C 0.01666 -0.31111 0.01666 -0.38449 0.01705 -0.45833 C 0.04166 -0.53264 0.08945 -0.64815 0.09101 -0.68056 C 0.0927 -0.71296 0.00716 -0.78704 0.00716 -0.75996 C 0.00768 -0.71621 0.00533 -0.73773 0.00442 -0.72014 " pathEditMode="relative" rAng="0" ptsTypes="AAAAAAAAAAAAAA">
                                      <p:cBhvr>
                                        <p:cTn id="90" dur="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3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96296E-6 C 0.00026 0.025 0.00117 0.05 0.00208 0.07523 C 0.00156 0.10278 -0.00482 0.14468 -0.00391 0.15949 C -0.003 0.17431 0.00026 0.18681 0.00807 0.16412 C 0.01575 0.14144 0.05065 0.07431 0.0569 0.02593 C 0.05143 -0.01504 0.04674 -0.01458 0.06198 -0.03796 C 0.05976 -0.06319 0.06536 -0.04143 0.06562 -0.07037 " pathEditMode="relative" rAng="0" ptsTypes="AAAAAAA">
                                      <p:cBhvr>
                                        <p:cTn id="9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07407E-6 L -0.01602 -0.03172 L -0.00925 -0.05741 L -0.02435 -0.08195 L -0.02852 -0.1051 L -0.04154 -0.09792 L -0.06354 -0.09167 L -0.06836 -0.06598 L -0.07175 0.31435 L -0.05873 0.33402 " pathEditMode="relative" rAng="0" ptsTypes="AAAAAAAAAA">
                                      <p:cBhvr>
                                        <p:cTn id="10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5" grpId="1" animBg="1"/>
      <p:bldP spid="171" grpId="0" animBg="1"/>
      <p:bldP spid="171" grpId="1" animBg="1"/>
      <p:bldP spid="171" grpId="2" animBg="1"/>
      <p:bldP spid="171" grpId="3" animBg="1"/>
      <p:bldP spid="173" grpId="0" animBg="1"/>
      <p:bldP spid="173" grpId="1" animBg="1"/>
      <p:bldP spid="173" grpId="2" animBg="1"/>
      <p:bldP spid="173" grpId="3" animBg="1"/>
      <p:bldP spid="173" grpId="4" animBg="1"/>
      <p:bldP spid="174" grpId="0" animBg="1"/>
      <p:bldP spid="174" grpId="1" animBg="1"/>
      <p:bldP spid="174" grpId="2" animBg="1"/>
      <p:bldP spid="176" grpId="0" animBg="1"/>
      <p:bldP spid="176" grpId="1" animBg="1"/>
      <p:bldP spid="182" grpId="0" animBg="1"/>
      <p:bldP spid="182" grpId="1" animBg="1"/>
      <p:bldP spid="201" grpId="0" animBg="1"/>
      <p:bldP spid="20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ISN’T true? (break out rooms for 3 minutes – then vote)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7450" y="1600200"/>
            <a:ext cx="1079505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"full" flocs are removed via the floc </a:t>
            </a:r>
            <a:r>
              <a:rPr lang="en-US" dirty="0" smtClean="0"/>
              <a:t>hopper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particles settle </a:t>
            </a:r>
            <a:r>
              <a:rPr lang="en-US" dirty="0" smtClean="0"/>
              <a:t>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non-full flocs are removed via the </a:t>
            </a:r>
            <a:r>
              <a:rPr lang="en-US" dirty="0" smtClean="0"/>
              <a:t>floc hopper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primary particle are captured/filtered by </a:t>
            </a:r>
            <a:r>
              <a:rPr lang="en-US" dirty="0" smtClean="0"/>
              <a:t>flocs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flocs </a:t>
            </a:r>
            <a:r>
              <a:rPr lang="en-US" dirty="0"/>
              <a:t>with terminal velocities lower than the </a:t>
            </a:r>
            <a:r>
              <a:rPr lang="en-US" dirty="0" err="1"/>
              <a:t>upflow</a:t>
            </a:r>
            <a:r>
              <a:rPr lang="en-US" dirty="0"/>
              <a:t> velocity in the clarifier are captured by the plate settlers and avalanche to form flocs that stay in the floc </a:t>
            </a:r>
            <a:r>
              <a:rPr lang="en-US" dirty="0" smtClean="0"/>
              <a:t>filter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747743-E0F7-4AD4-9497-8F56E71D59CA}"/>
              </a:ext>
            </a:extLst>
          </p:cNvPr>
          <p:cNvGrpSpPr/>
          <p:nvPr/>
        </p:nvGrpSpPr>
        <p:grpSpPr>
          <a:xfrm>
            <a:off x="35572" y="1541766"/>
            <a:ext cx="548640" cy="548640"/>
            <a:chOff x="486781" y="3162748"/>
            <a:chExt cx="548640" cy="5486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823624-4141-4CD8-BE0C-904475A803DB}"/>
                </a:ext>
              </a:extLst>
            </p:cNvPr>
            <p:cNvSpPr/>
            <p:nvPr/>
          </p:nvSpPr>
          <p:spPr>
            <a:xfrm>
              <a:off x="486781" y="3162748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3A4C86-82F7-4408-B433-83331BEA4E6C}"/>
                </a:ext>
              </a:extLst>
            </p:cNvPr>
            <p:cNvSpPr/>
            <p:nvPr/>
          </p:nvSpPr>
          <p:spPr>
            <a:xfrm>
              <a:off x="605111" y="33079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E29723-0A09-4FCD-80FC-B5C613DF497E}"/>
                </a:ext>
              </a:extLst>
            </p:cNvPr>
            <p:cNvSpPr/>
            <p:nvPr/>
          </p:nvSpPr>
          <p:spPr>
            <a:xfrm>
              <a:off x="757511" y="34603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F91089-803C-423A-83F9-AAE68F11E711}"/>
                </a:ext>
              </a:extLst>
            </p:cNvPr>
            <p:cNvSpPr/>
            <p:nvPr/>
          </p:nvSpPr>
          <p:spPr>
            <a:xfrm>
              <a:off x="870019" y="3354434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1F362E-5EA9-4B22-8883-C96C83FF5F40}"/>
                </a:ext>
              </a:extLst>
            </p:cNvPr>
            <p:cNvSpPr/>
            <p:nvPr/>
          </p:nvSpPr>
          <p:spPr>
            <a:xfrm>
              <a:off x="769161" y="3306183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B20D5C-5203-4AD9-ABA2-76DC3D943EE1}"/>
                </a:ext>
              </a:extLst>
            </p:cNvPr>
            <p:cNvSpPr/>
            <p:nvPr/>
          </p:nvSpPr>
          <p:spPr>
            <a:xfrm>
              <a:off x="525321" y="346037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80C766-AC36-4C2D-A4C1-3EC86E495597}"/>
                </a:ext>
              </a:extLst>
            </p:cNvPr>
            <p:cNvSpPr/>
            <p:nvPr/>
          </p:nvSpPr>
          <p:spPr>
            <a:xfrm>
              <a:off x="778579" y="3591102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4F1B4D-66DB-4E4A-85BE-6867F53C79DF}"/>
                </a:ext>
              </a:extLst>
            </p:cNvPr>
            <p:cNvSpPr/>
            <p:nvPr/>
          </p:nvSpPr>
          <p:spPr>
            <a:xfrm>
              <a:off x="621245" y="354464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42BD0E-2F13-493E-A857-873B3FF8254A}"/>
                </a:ext>
              </a:extLst>
            </p:cNvPr>
            <p:cNvSpPr/>
            <p:nvPr/>
          </p:nvSpPr>
          <p:spPr>
            <a:xfrm>
              <a:off x="738227" y="3174403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740AA7-1974-4C23-A737-3BA93D946BA5}"/>
                </a:ext>
              </a:extLst>
            </p:cNvPr>
            <p:cNvSpPr/>
            <p:nvPr/>
          </p:nvSpPr>
          <p:spPr>
            <a:xfrm>
              <a:off x="922902" y="347643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50B0ACF-1593-4B90-8E8E-AE69D380DB8B}"/>
              </a:ext>
            </a:extLst>
          </p:cNvPr>
          <p:cNvSpPr/>
          <p:nvPr/>
        </p:nvSpPr>
        <p:spPr>
          <a:xfrm>
            <a:off x="264167" y="2397490"/>
            <a:ext cx="91440" cy="9144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35A26B-902D-43B6-BD68-574C868DDB6F}"/>
              </a:ext>
            </a:extLst>
          </p:cNvPr>
          <p:cNvSpPr/>
          <p:nvPr/>
        </p:nvSpPr>
        <p:spPr>
          <a:xfrm>
            <a:off x="77133" y="277229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420E2-C2B3-45FB-93A9-6574E5CE92B4}"/>
              </a:ext>
            </a:extLst>
          </p:cNvPr>
          <p:cNvSpPr/>
          <p:nvPr/>
        </p:nvSpPr>
        <p:spPr>
          <a:xfrm>
            <a:off x="235075" y="4109669"/>
            <a:ext cx="274320" cy="2743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6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>
                <a:latin typeface="Arial" charset="0"/>
              </a:rPr>
              <a:t>Primary particle sedimentation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 smtClean="0">
                <a:latin typeface="Arial" charset="0"/>
              </a:rPr>
              <a:t>Primary </a:t>
            </a:r>
            <a:r>
              <a:rPr lang="en-US" kern="1200" dirty="0">
                <a:latin typeface="Arial" charset="0"/>
              </a:rPr>
              <a:t>particles don't settle out because they are in suspension right</a:t>
            </a:r>
            <a:r>
              <a:rPr lang="en-US" kern="1200" dirty="0" smtClean="0">
                <a:latin typeface="Arial" charset="0"/>
              </a:rPr>
              <a:t>?</a:t>
            </a:r>
          </a:p>
          <a:p>
            <a:pPr lvl="1"/>
            <a:r>
              <a:rPr lang="en-US" kern="1200" dirty="0" smtClean="0">
                <a:latin typeface="Arial" charset="0"/>
              </a:rPr>
              <a:t>A fast flow river can have sand and even gravel in suspension!</a:t>
            </a:r>
            <a:endParaRPr lang="en-US" kern="1200" dirty="0">
              <a:latin typeface="Arial" charset="0"/>
            </a:endParaRPr>
          </a:p>
          <a:p>
            <a:r>
              <a:rPr lang="en-US" kern="1200" dirty="0" smtClean="0">
                <a:latin typeface="Arial" charset="0"/>
              </a:rPr>
              <a:t>Will </a:t>
            </a:r>
            <a:r>
              <a:rPr lang="en-US" kern="1200" dirty="0">
                <a:latin typeface="Arial" charset="0"/>
              </a:rPr>
              <a:t>primary particles ever settle out in a clarifier</a:t>
            </a:r>
            <a:r>
              <a:rPr lang="en-US" kern="1200" dirty="0" smtClean="0">
                <a:latin typeface="Arial" charset="0"/>
              </a:rPr>
              <a:t>?</a:t>
            </a:r>
          </a:p>
          <a:p>
            <a:r>
              <a:rPr lang="en-US" kern="1200" dirty="0" smtClean="0">
                <a:latin typeface="Arial" charset="0"/>
              </a:rPr>
              <a:t>Why do we flocculate the water?</a:t>
            </a:r>
          </a:p>
          <a:p>
            <a:pPr lvl="1"/>
            <a:r>
              <a:rPr lang="en-US" kern="1200" dirty="0" smtClean="0">
                <a:latin typeface="Arial" charset="0"/>
              </a:rPr>
              <a:t>It is fun</a:t>
            </a:r>
          </a:p>
          <a:p>
            <a:pPr lvl="1"/>
            <a:r>
              <a:rPr lang="en-US" kern="1200" dirty="0" smtClean="0">
                <a:latin typeface="Arial" charset="0"/>
              </a:rPr>
              <a:t>We wanted to be able to see the dirt</a:t>
            </a:r>
          </a:p>
          <a:p>
            <a:pPr lvl="1"/>
            <a:r>
              <a:rPr lang="en-US" kern="1200" dirty="0" smtClean="0">
                <a:latin typeface="Arial" charset="0"/>
              </a:rPr>
              <a:t>To increase the sedimentation velocity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8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6C5519-B4EC-4BA3-8610-3989F345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31</a:t>
            </a:r>
            <a:endParaRPr lang="en-US" sz="8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CBDA8-C138-424C-B700-6B5DD938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difference </a:t>
            </a:r>
            <a:r>
              <a:rPr lang="en-US" dirty="0"/>
              <a:t>between flocculation and </a:t>
            </a:r>
            <a:r>
              <a:rPr lang="en-US" dirty="0" smtClean="0"/>
              <a:t>clarification</a:t>
            </a:r>
            <a:endParaRPr lang="en-US" sz="6600" dirty="0"/>
          </a:p>
          <a:p>
            <a:r>
              <a:rPr lang="en-US" dirty="0"/>
              <a:t>How large do flocs get?</a:t>
            </a:r>
            <a:endParaRPr lang="en-US" sz="6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431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91.976"/>
  <p:tag name="LATEXADDIN" val="\documentclass{article}&#10;\usepackage{amsmath}&#10;\pagestyle{empty}&#10;\begin{document}&#10;&#10;&#10;$$L_{ff}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68.9539"/>
  <p:tag name="LATEXADDIN" val="\documentclass{article}&#10;\usepackage{amsmath}&#10;\pagestyle{empty}&#10;\begin{document}&#10;&#10;&#10;$$L_{Active}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97.9753"/>
  <p:tag name="LATEXADDIN" val="\documentclass{article}&#10;\usepackage{amsmath}&#10;\pagestyle{empty}&#10;\begin{document}&#10;&#10;$$\bar v_{z_{ff}}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467.9415"/>
  <p:tag name="LATEXADDIN" val="\documentclass{article}&#10;\usepackage{amsmath}&#10;\pagestyle{empty}&#10;\begin{document}&#10;&#10;$$v_t &gt; \bar v_{z_{ff}}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467.9415"/>
  <p:tag name="LATEXADDIN" val="\documentclass{article}&#10;\usepackage{amsmath}&#10;\pagestyle{empty}&#10;\begin{document}&#10;&#10;$$v_t &gt; \bar v_{z_{ff}}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756.6555"/>
  <p:tag name="LATEXADDIN" val="\documentclass{article}&#10;\usepackage{amsmath}&#10;\pagestyle{empty}&#10;\begin{document}&#10;&#10;$$\bar v_{z_{ff}} &gt; v_t &gt; v_c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68.2039"/>
  <p:tag name="LATEXADDIN" val="\documentclass{article}&#10;\usepackage{amsmath}&#10;\pagestyle{empty}&#10;\begin{document}&#10;&#10;$$v_c &gt; v_t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1.6985"/>
  <p:tag name="LATEXADDIN" val="\documentclass{article}&#10;\usepackage{amsmath}&#10;\pagestyle{empty}&#10;\begin{document}&#10;&#10;$$\Pi_{fractal}$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1_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256422</TotalTime>
  <Words>437</Words>
  <Application>Microsoft Office PowerPoint</Application>
  <PresentationFormat>Widescreen</PresentationFormat>
  <Paragraphs>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Candara</vt:lpstr>
      <vt:lpstr>Lato</vt:lpstr>
      <vt:lpstr>Times New Roman</vt:lpstr>
      <vt:lpstr>Wingdings</vt:lpstr>
      <vt:lpstr>SWOT 2021</vt:lpstr>
      <vt:lpstr>1_SWOT 2021</vt:lpstr>
      <vt:lpstr>AguaClara Surface Water Treatment</vt:lpstr>
      <vt:lpstr>Components of a Clarifier</vt:lpstr>
      <vt:lpstr>How much space (plan view area) for 1 L/s?</vt:lpstr>
      <vt:lpstr>Four sizes/types of Floc</vt:lpstr>
      <vt:lpstr>Which of these ISN’T true?</vt:lpstr>
      <vt:lpstr>Floc Filter,  Plate Settler,  Floc Hopper</vt:lpstr>
      <vt:lpstr>Which of these ISN’T true? (break out rooms for 3 minutes – then vote)</vt:lpstr>
      <vt:lpstr>Primary particle sedimentation</vt:lpstr>
      <vt:lpstr>Quiz 31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mw24</cp:lastModifiedBy>
  <cp:revision>6928</cp:revision>
  <dcterms:created xsi:type="dcterms:W3CDTF">2009-05-27T15:44:15Z</dcterms:created>
  <dcterms:modified xsi:type="dcterms:W3CDTF">2023-02-23T18:15:24Z</dcterms:modified>
</cp:coreProperties>
</file>