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5" r:id="rId1"/>
  </p:sldMasterIdLst>
  <p:notesMasterIdLst>
    <p:notesMasterId r:id="rId9"/>
  </p:notesMasterIdLst>
  <p:handoutMasterIdLst>
    <p:handoutMasterId r:id="rId10"/>
  </p:handoutMasterIdLst>
  <p:sldIdLst>
    <p:sldId id="619" r:id="rId2"/>
    <p:sldId id="614" r:id="rId3"/>
    <p:sldId id="516" r:id="rId4"/>
    <p:sldId id="309" r:id="rId5"/>
    <p:sldId id="310" r:id="rId6"/>
    <p:sldId id="311" r:id="rId7"/>
    <p:sldId id="647" r:id="rId8"/>
  </p:sldIdLst>
  <p:sldSz cx="12192000" cy="6858000"/>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FE78"/>
    <a:srgbClr val="005410"/>
    <a:srgbClr val="C0BFFF"/>
    <a:srgbClr val="009900"/>
    <a:srgbClr val="FF00FF"/>
    <a:srgbClr val="B9E8FF"/>
    <a:srgbClr val="F14343"/>
    <a:srgbClr val="6BFDD7"/>
    <a:srgbClr val="6AFE98"/>
    <a:srgbClr val="6AFE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57333" autoAdjust="0"/>
  </p:normalViewPr>
  <p:slideViewPr>
    <p:cSldViewPr snapToGrid="0">
      <p:cViewPr varScale="1">
        <p:scale>
          <a:sx n="47" d="100"/>
          <a:sy n="47" d="100"/>
        </p:scale>
        <p:origin x="1456" y="40"/>
      </p:cViewPr>
      <p:guideLst>
        <p:guide orient="horz" pos="2160"/>
        <p:guide pos="2880"/>
      </p:guideLst>
    </p:cSldViewPr>
  </p:slideViewPr>
  <p:outlineViewPr>
    <p:cViewPr>
      <p:scale>
        <a:sx n="33" d="100"/>
        <a:sy n="33" d="100"/>
      </p:scale>
      <p:origin x="0" y="64458"/>
    </p:cViewPr>
  </p:outlineViewPr>
  <p:notesTextViewPr>
    <p:cViewPr>
      <p:scale>
        <a:sx n="3" d="2"/>
        <a:sy n="3" d="2"/>
      </p:scale>
      <p:origin x="0" y="0"/>
    </p:cViewPr>
  </p:notesTextViewPr>
  <p:sorterViewPr>
    <p:cViewPr>
      <p:scale>
        <a:sx n="90" d="100"/>
        <a:sy n="90" d="100"/>
      </p:scale>
      <p:origin x="0" y="0"/>
    </p:cViewPr>
  </p:sorterViewPr>
  <p:notesViewPr>
    <p:cSldViewPr snapToGrid="0">
      <p:cViewPr varScale="1">
        <p:scale>
          <a:sx n="102" d="100"/>
          <a:sy n="102" d="100"/>
        </p:scale>
        <p:origin x="-34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s-HN"/>
          </a:p>
        </p:txBody>
      </p:sp>
      <p:sp>
        <p:nvSpPr>
          <p:cNvPr id="3174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fld id="{40487D26-2F69-4E7E-8B30-658E0D4AE69A}" type="datetime1">
              <a:rPr lang="es-HN" smtClean="0"/>
              <a:pPr/>
              <a:t>21/2/2023</a:t>
            </a:fld>
            <a:endParaRPr lang="es-HN" dirty="0"/>
          </a:p>
        </p:txBody>
      </p:sp>
      <p:sp>
        <p:nvSpPr>
          <p:cNvPr id="31748" name="Rectangle 4"/>
          <p:cNvSpPr>
            <a:spLocks noGrp="1" noChangeArrowheads="1"/>
          </p:cNvSpPr>
          <p:nvPr>
            <p:ph type="ftr" sz="quarter" idx="2"/>
          </p:nvPr>
        </p:nvSpPr>
        <p:spPr bwMode="auto">
          <a:xfrm>
            <a:off x="0" y="8685213"/>
            <a:ext cx="450342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r>
              <a:rPr lang="en-US" dirty="0"/>
              <a:t>CEE 4540: Sustainable Municipal Drinking Water Treatment</a:t>
            </a:r>
          </a:p>
          <a:p>
            <a:r>
              <a:rPr lang="en-US" dirty="0"/>
              <a:t>Monroe Weber-Shirk</a:t>
            </a:r>
          </a:p>
        </p:txBody>
      </p:sp>
      <p:sp>
        <p:nvSpPr>
          <p:cNvPr id="3174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8E11505A-EAB7-43DA-8420-0B203B5F2757}" type="slidenum">
              <a:rPr lang="es-HN"/>
              <a:pPr/>
              <a:t>‹#›</a:t>
            </a:fld>
            <a:endParaRPr lang="es-HN"/>
          </a:p>
        </p:txBody>
      </p:sp>
    </p:spTree>
    <p:extLst>
      <p:ext uri="{BB962C8B-B14F-4D97-AF65-F5344CB8AC3E}">
        <p14:creationId xmlns:p14="http://schemas.microsoft.com/office/powerpoint/2010/main" val="393893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endParaRPr lang="en-US"/>
          </a:p>
        </p:txBody>
      </p:sp>
      <p:sp>
        <p:nvSpPr>
          <p:cNvPr id="245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endParaRPr lang="en-US"/>
          </a:p>
        </p:txBody>
      </p:sp>
      <p:sp>
        <p:nvSpPr>
          <p:cNvPr id="245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45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5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245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95044064-64A6-40ED-97A8-B308457DE91E}" type="slidenum">
              <a:rPr lang="en-US"/>
              <a:pPr/>
              <a:t>‹#›</a:t>
            </a:fld>
            <a:endParaRPr lang="en-US"/>
          </a:p>
        </p:txBody>
      </p:sp>
    </p:spTree>
    <p:extLst>
      <p:ext uri="{BB962C8B-B14F-4D97-AF65-F5344CB8AC3E}">
        <p14:creationId xmlns:p14="http://schemas.microsoft.com/office/powerpoint/2010/main" val="238454582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One goal of flocculation is to reduce the concentration of primary particles (the particles that were in the raw water) that haven’t attached to other primary particles.</a:t>
            </a:r>
          </a:p>
          <a:p>
            <a:r>
              <a:rPr lang="en-US" dirty="0" smtClean="0"/>
              <a:t>The rate of collisions is super fast initially and then tapers off to a crawl as the particles are</a:t>
            </a:r>
            <a:r>
              <a:rPr lang="en-US" baseline="0" dirty="0" smtClean="0"/>
              <a:t> lower concentration and further apart. The final concentration is set by the slow process of aggregation when the particle concentration is low, so the initial concentration drops out of the equation as irrelevant. So we get almost the same final concentration independent of the initial concentration!</a:t>
            </a:r>
            <a:endParaRPr lang="en-US" dirty="0" smtClean="0"/>
          </a:p>
          <a:p>
            <a:endParaRPr lang="en-US" dirty="0"/>
          </a:p>
        </p:txBody>
      </p:sp>
      <p:sp>
        <p:nvSpPr>
          <p:cNvPr id="4" name="Slide Number Placeholder 3"/>
          <p:cNvSpPr>
            <a:spLocks noGrp="1"/>
          </p:cNvSpPr>
          <p:nvPr>
            <p:ph type="sldNum" sz="quarter" idx="5"/>
          </p:nvPr>
        </p:nvSpPr>
        <p:spPr/>
        <p:txBody>
          <a:bodyPr/>
          <a:lstStyle/>
          <a:p>
            <a:fld id="{95044064-64A6-40ED-97A8-B308457DE91E}" type="slidenum">
              <a:rPr lang="en-US" smtClean="0"/>
              <a:pPr/>
              <a:t>1</a:t>
            </a:fld>
            <a:endParaRPr lang="en-US"/>
          </a:p>
        </p:txBody>
      </p:sp>
    </p:spTree>
    <p:extLst>
      <p:ext uri="{BB962C8B-B14F-4D97-AF65-F5344CB8AC3E}">
        <p14:creationId xmlns:p14="http://schemas.microsoft.com/office/powerpoint/2010/main" val="224654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0301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Take a sticky note and dip in sugar and then try to get it to stick to your bulletin board.</a:t>
            </a:r>
          </a:p>
          <a:p>
            <a:endParaRPr lang="en-US" dirty="0"/>
          </a:p>
        </p:txBody>
      </p:sp>
    </p:spTree>
    <p:extLst>
      <p:ext uri="{BB962C8B-B14F-4D97-AF65-F5344CB8AC3E}">
        <p14:creationId xmlns:p14="http://schemas.microsoft.com/office/powerpoint/2010/main" val="2021772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Have each team</a:t>
            </a:r>
          </a:p>
        </p:txBody>
      </p:sp>
      <p:sp>
        <p:nvSpPr>
          <p:cNvPr id="4" name="Slide Number Placeholder 3"/>
          <p:cNvSpPr>
            <a:spLocks noGrp="1"/>
          </p:cNvSpPr>
          <p:nvPr>
            <p:ph type="sldNum" sz="quarter" idx="5"/>
          </p:nvPr>
        </p:nvSpPr>
        <p:spPr/>
        <p:txBody>
          <a:bodyPr/>
          <a:lstStyle/>
          <a:p>
            <a:fld id="{95044064-64A6-40ED-97A8-B308457DE91E}" type="slidenum">
              <a:rPr lang="en-US" smtClean="0"/>
              <a:pPr/>
              <a:t>7</a:t>
            </a:fld>
            <a:endParaRPr lang="en-US"/>
          </a:p>
        </p:txBody>
      </p:sp>
    </p:spTree>
    <p:extLst>
      <p:ext uri="{BB962C8B-B14F-4D97-AF65-F5344CB8AC3E}">
        <p14:creationId xmlns:p14="http://schemas.microsoft.com/office/powerpoint/2010/main" val="4122928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E1BF802B-21BB-4BE9-8DE5-F7FB740F773C}" type="slidenum">
              <a:rPr lang="en-US" smtClean="0"/>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262132764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C9ADE63-3FDA-416F-A9F9-18A0D1B06E78}" type="slidenum">
              <a:rPr lang="en-US" smtClean="0"/>
              <a:pPr/>
              <a:t>‹#›</a:t>
            </a:fld>
            <a:endParaRPr lang="en-US"/>
          </a:p>
        </p:txBody>
      </p:sp>
    </p:spTree>
    <p:extLst>
      <p:ext uri="{BB962C8B-B14F-4D97-AF65-F5344CB8AC3E}">
        <p14:creationId xmlns:p14="http://schemas.microsoft.com/office/powerpoint/2010/main" val="28748056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38975AB-0F33-46D5-823F-F99AA875C828}" type="slidenum">
              <a:rPr lang="en-US" smtClean="0"/>
              <a:pPr/>
              <a:t>‹#›</a:t>
            </a:fld>
            <a:endParaRPr lang="en-US"/>
          </a:p>
        </p:txBody>
      </p:sp>
    </p:spTree>
    <p:extLst>
      <p:ext uri="{BB962C8B-B14F-4D97-AF65-F5344CB8AC3E}">
        <p14:creationId xmlns:p14="http://schemas.microsoft.com/office/powerpoint/2010/main" val="402727818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68B08A4-B246-4226-8180-CFC46E1A4BED}" type="slidenum">
              <a:rPr lang="en-US" smtClean="0"/>
              <a:pPr/>
              <a:t>‹#›</a:t>
            </a:fld>
            <a:endParaRPr lang="en-US"/>
          </a:p>
        </p:txBody>
      </p:sp>
    </p:spTree>
    <p:extLst>
      <p:ext uri="{BB962C8B-B14F-4D97-AF65-F5344CB8AC3E}">
        <p14:creationId xmlns:p14="http://schemas.microsoft.com/office/powerpoint/2010/main" val="137867125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C6E89E2-8019-44BF-90D5-1902BF5B0CCD}" type="slidenum">
              <a:rPr lang="en-US" smtClean="0"/>
              <a:pPr/>
              <a:t>‹#›</a:t>
            </a:fld>
            <a:endParaRPr lang="en-US"/>
          </a:p>
        </p:txBody>
      </p:sp>
    </p:spTree>
    <p:extLst>
      <p:ext uri="{BB962C8B-B14F-4D97-AF65-F5344CB8AC3E}">
        <p14:creationId xmlns:p14="http://schemas.microsoft.com/office/powerpoint/2010/main" val="16219520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BF16BE7-D429-4842-A024-592A43A169BA}" type="slidenum">
              <a:rPr lang="en-US" smtClean="0"/>
              <a:pPr/>
              <a:t>‹#›</a:t>
            </a:fld>
            <a:endParaRPr lang="en-US"/>
          </a:p>
        </p:txBody>
      </p:sp>
    </p:spTree>
    <p:extLst>
      <p:ext uri="{BB962C8B-B14F-4D97-AF65-F5344CB8AC3E}">
        <p14:creationId xmlns:p14="http://schemas.microsoft.com/office/powerpoint/2010/main" val="8063995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54CE0EE-90E4-4CB8-9C28-36044EF41FF3}" type="slidenum">
              <a:rPr lang="en-US" smtClean="0"/>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127857008"/>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6C5519-B4EC-4BA3-8610-3989F34539E6}"/>
              </a:ext>
            </a:extLst>
          </p:cNvPr>
          <p:cNvSpPr>
            <a:spLocks noGrp="1"/>
          </p:cNvSpPr>
          <p:nvPr>
            <p:ph type="title"/>
          </p:nvPr>
        </p:nvSpPr>
        <p:spPr/>
        <p:txBody>
          <a:bodyPr/>
          <a:lstStyle/>
          <a:p>
            <a:r>
              <a:rPr lang="en-US" dirty="0"/>
              <a:t>Thought experiment time</a:t>
            </a:r>
            <a:r>
              <a:rPr lang="en-US" dirty="0" smtClean="0"/>
              <a:t>!</a:t>
            </a:r>
            <a:br>
              <a:rPr lang="en-US" dirty="0" smtClean="0"/>
            </a:br>
            <a:r>
              <a:rPr lang="en-US" dirty="0" smtClean="0"/>
              <a:t>Breakout rooms for 3 minutes, then vote!</a:t>
            </a:r>
            <a:endParaRPr lang="en-US" dirty="0"/>
          </a:p>
        </p:txBody>
      </p:sp>
      <p:sp>
        <p:nvSpPr>
          <p:cNvPr id="4" name="Content Placeholder 3">
            <a:extLst>
              <a:ext uri="{FF2B5EF4-FFF2-40B4-BE49-F238E27FC236}">
                <a16:creationId xmlns:a16="http://schemas.microsoft.com/office/drawing/2014/main" id="{02CCBDA8-C138-424C-B700-6B5DD9389E1C}"/>
              </a:ext>
            </a:extLst>
          </p:cNvPr>
          <p:cNvSpPr>
            <a:spLocks noGrp="1"/>
          </p:cNvSpPr>
          <p:nvPr>
            <p:ph idx="1"/>
          </p:nvPr>
        </p:nvSpPr>
        <p:spPr/>
        <p:txBody>
          <a:bodyPr/>
          <a:lstStyle/>
          <a:p>
            <a:r>
              <a:rPr lang="en-US" sz="2800" dirty="0" smtClean="0"/>
              <a:t>We </a:t>
            </a:r>
            <a:r>
              <a:rPr lang="en-US" sz="2800" dirty="0"/>
              <a:t>start with two </a:t>
            </a:r>
            <a:r>
              <a:rPr lang="en-US" sz="2800" dirty="0" smtClean="0"/>
              <a:t>surface </a:t>
            </a:r>
            <a:r>
              <a:rPr lang="en-US" sz="2800" dirty="0"/>
              <a:t>water suspensions, one that looks clean enough to drink (5 </a:t>
            </a:r>
            <a:r>
              <a:rPr lang="en-US" sz="2800" dirty="0" smtClean="0"/>
              <a:t>NTU -  about 5 mg/L) </a:t>
            </a:r>
            <a:r>
              <a:rPr lang="en-US" sz="2800" dirty="0"/>
              <a:t>and one that looks like chocolate milk (500 </a:t>
            </a:r>
            <a:r>
              <a:rPr lang="en-US" sz="2800" dirty="0" smtClean="0"/>
              <a:t>NTU – about 500 mg/L). We set the coagulant dose to have similar coverage of the particles in both cases.</a:t>
            </a:r>
            <a:r>
              <a:rPr lang="en-US" sz="2800" dirty="0"/>
              <a:t> </a:t>
            </a:r>
            <a:r>
              <a:rPr lang="en-US" sz="2800" dirty="0" smtClean="0"/>
              <a:t>After flocculation the concentration of primary particles that haven’t flocculated is 1 mg/L for the 5 NTU raw water. </a:t>
            </a:r>
          </a:p>
          <a:p>
            <a:r>
              <a:rPr lang="en-US" sz="2800" dirty="0" smtClean="0"/>
              <a:t>What do you predict the concentration of primary particles will be for the 500 NTU raw water?</a:t>
            </a:r>
          </a:p>
          <a:p>
            <a:pPr marL="971550" lvl="1" indent="-514350">
              <a:buFont typeface="+mj-lt"/>
              <a:buAutoNum type="arabicPeriod"/>
            </a:pPr>
            <a:r>
              <a:rPr lang="en-US" sz="2400" dirty="0" smtClean="0"/>
              <a:t>0.1 mg/L – cleaner than 5 NTU suspension</a:t>
            </a:r>
          </a:p>
          <a:p>
            <a:pPr marL="971550" lvl="1" indent="-514350">
              <a:buFont typeface="+mj-lt"/>
              <a:buAutoNum type="arabicPeriod"/>
            </a:pPr>
            <a:r>
              <a:rPr lang="en-US" sz="2400" dirty="0" smtClean="0"/>
              <a:t>1 mg/L – same as 5 NTU suspension</a:t>
            </a:r>
            <a:endParaRPr lang="en-US" sz="2400" dirty="0" smtClean="0"/>
          </a:p>
          <a:p>
            <a:pPr marL="971550" lvl="1" indent="-514350">
              <a:buFont typeface="+mj-lt"/>
              <a:buAutoNum type="arabicPeriod"/>
            </a:pPr>
            <a:r>
              <a:rPr lang="en-US" sz="2400" dirty="0" smtClean="0"/>
              <a:t>10 </a:t>
            </a:r>
            <a:r>
              <a:rPr lang="en-US" sz="2400" dirty="0" smtClean="0"/>
              <a:t>mg/L  - somewhere in between</a:t>
            </a:r>
            <a:endParaRPr lang="en-US" sz="2400" dirty="0" smtClean="0"/>
          </a:p>
          <a:p>
            <a:pPr marL="971550" lvl="1" indent="-514350">
              <a:buFont typeface="+mj-lt"/>
              <a:buAutoNum type="arabicPeriod"/>
            </a:pPr>
            <a:r>
              <a:rPr lang="en-US" sz="2400" dirty="0" smtClean="0"/>
              <a:t>100 </a:t>
            </a:r>
            <a:r>
              <a:rPr lang="en-US" sz="2400" dirty="0" smtClean="0"/>
              <a:t>mg/L -  same fraction remaining as 5 NTU suspension</a:t>
            </a:r>
            <a:endParaRPr lang="en-US" sz="2400" dirty="0" smtClean="0"/>
          </a:p>
          <a:p>
            <a:pPr lvl="1"/>
            <a:endParaRPr lang="en-US" sz="2400" dirty="0"/>
          </a:p>
        </p:txBody>
      </p:sp>
    </p:spTree>
    <p:extLst>
      <p:ext uri="{BB962C8B-B14F-4D97-AF65-F5344CB8AC3E}">
        <p14:creationId xmlns:p14="http://schemas.microsoft.com/office/powerpoint/2010/main" val="3269431393"/>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CD84FF-D765-418C-A80A-D3E781D724B5}"/>
              </a:ext>
            </a:extLst>
          </p:cNvPr>
          <p:cNvSpPr/>
          <p:nvPr/>
        </p:nvSpPr>
        <p:spPr>
          <a:xfrm>
            <a:off x="-20013" y="2218267"/>
            <a:ext cx="12212013" cy="15409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CC97897-4109-4ABE-8DAA-252FC6D0690F}"/>
              </a:ext>
            </a:extLst>
          </p:cNvPr>
          <p:cNvSpPr>
            <a:spLocks noGrp="1"/>
          </p:cNvSpPr>
          <p:nvPr>
            <p:ph type="title"/>
          </p:nvPr>
        </p:nvSpPr>
        <p:spPr/>
        <p:txBody>
          <a:bodyPr/>
          <a:lstStyle/>
          <a:p>
            <a:r>
              <a:rPr lang="en-US" dirty="0"/>
              <a:t>Fluids deform continuously (velocity gradient - G) given a stress (</a:t>
            </a:r>
            <a:r>
              <a:rPr lang="en-US" dirty="0">
                <a:latin typeface="Symbol" panose="05050102010706020507" pitchFamily="18" charset="2"/>
              </a:rPr>
              <a:t>t</a:t>
            </a:r>
            <a:r>
              <a:rPr lang="en-US" dirty="0"/>
              <a:t>)</a:t>
            </a:r>
          </a:p>
        </p:txBody>
      </p:sp>
      <p:pic>
        <p:nvPicPr>
          <p:cNvPr id="6" name="Picture 5" descr="\documentclass{article}&#10;\usepackage{amsmath}&#10;\pagestyle{empty}&#10;\begin{document}&#10;&#10;&#10;$$\tau = \mu \frac{v}{H} = \mu G = \nu\rho G$$&#10;&#10;\end{document}" title="IguanaTex Bitmap Display">
            <a:extLst>
              <a:ext uri="{FF2B5EF4-FFF2-40B4-BE49-F238E27FC236}">
                <a16:creationId xmlns:a16="http://schemas.microsoft.com/office/drawing/2014/main" id="{CFD77B6B-6B10-4434-9BA3-F9687D493EC1}"/>
              </a:ext>
            </a:extLst>
          </p:cNvPr>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83198" y="5113851"/>
            <a:ext cx="5004561" cy="948266"/>
          </a:xfrm>
          <a:prstGeom prst="rect">
            <a:avLst/>
          </a:prstGeom>
        </p:spPr>
      </p:pic>
      <p:cxnSp>
        <p:nvCxnSpPr>
          <p:cNvPr id="8" name="Straight Connector 7">
            <a:extLst>
              <a:ext uri="{FF2B5EF4-FFF2-40B4-BE49-F238E27FC236}">
                <a16:creationId xmlns:a16="http://schemas.microsoft.com/office/drawing/2014/main" id="{F3C1255A-E3E3-40A9-9C98-B72E3D58AA59}"/>
              </a:ext>
            </a:extLst>
          </p:cNvPr>
          <p:cNvCxnSpPr>
            <a:cxnSpLocks/>
          </p:cNvCxnSpPr>
          <p:nvPr/>
        </p:nvCxnSpPr>
        <p:spPr>
          <a:xfrm>
            <a:off x="0" y="2218267"/>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E51D7D81-DFDA-4016-BFCA-3962B590833F}"/>
              </a:ext>
            </a:extLst>
          </p:cNvPr>
          <p:cNvGrpSpPr/>
          <p:nvPr/>
        </p:nvGrpSpPr>
        <p:grpSpPr>
          <a:xfrm>
            <a:off x="-40026" y="3759193"/>
            <a:ext cx="12232026" cy="118873"/>
            <a:chOff x="-40026" y="3759193"/>
            <a:chExt cx="12232026" cy="118873"/>
          </a:xfrm>
        </p:grpSpPr>
        <p:sp>
          <p:nvSpPr>
            <p:cNvPr id="16" name="Rectangle 15">
              <a:extLst>
                <a:ext uri="{FF2B5EF4-FFF2-40B4-BE49-F238E27FC236}">
                  <a16:creationId xmlns:a16="http://schemas.microsoft.com/office/drawing/2014/main" id="{871149D7-1ED3-4D94-9B07-6D8A4BD3C8E8}"/>
                </a:ext>
              </a:extLst>
            </p:cNvPr>
            <p:cNvSpPr/>
            <p:nvPr/>
          </p:nvSpPr>
          <p:spPr>
            <a:xfrm>
              <a:off x="-40026" y="3759194"/>
              <a:ext cx="12212013" cy="118872"/>
            </a:xfrm>
            <a:prstGeom prst="rect">
              <a:avLst/>
            </a:prstGeom>
            <a:pattFill prst="wdDn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D433A487-0B36-44AC-AF75-EDC268C0C648}"/>
                </a:ext>
              </a:extLst>
            </p:cNvPr>
            <p:cNvCxnSpPr>
              <a:cxnSpLocks/>
            </p:cNvCxnSpPr>
            <p:nvPr/>
          </p:nvCxnSpPr>
          <p:spPr>
            <a:xfrm>
              <a:off x="0" y="3759193"/>
              <a:ext cx="12192000" cy="0"/>
            </a:xfrm>
            <a:prstGeom prst="line">
              <a:avLst/>
            </a:prstGeom>
            <a:ln w="76200"/>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788E3C9F-6161-424B-8535-4D130F985FAB}"/>
              </a:ext>
            </a:extLst>
          </p:cNvPr>
          <p:cNvCxnSpPr/>
          <p:nvPr/>
        </p:nvCxnSpPr>
        <p:spPr>
          <a:xfrm>
            <a:off x="4334971" y="1930399"/>
            <a:ext cx="406396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documentclass{article}&#10;\usepackage{amsmath}&#10;\pagestyle{empty}&#10;\begin{document}&#10;&#10;&#10;$$v$$&#10;&#10;\end{document}" title="IguanaTex Bitmap Display">
            <a:extLst>
              <a:ext uri="{FF2B5EF4-FFF2-40B4-BE49-F238E27FC236}">
                <a16:creationId xmlns:a16="http://schemas.microsoft.com/office/drawing/2014/main" id="{A4A4E9D2-297C-4FDF-8CDF-72193CE14372}"/>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8551336" y="1744637"/>
            <a:ext cx="366721" cy="371677"/>
          </a:xfrm>
          <a:prstGeom prst="rect">
            <a:avLst/>
          </a:prstGeom>
        </p:spPr>
      </p:pic>
      <p:cxnSp>
        <p:nvCxnSpPr>
          <p:cNvPr id="27" name="Straight Arrow Connector 26">
            <a:extLst>
              <a:ext uri="{FF2B5EF4-FFF2-40B4-BE49-F238E27FC236}">
                <a16:creationId xmlns:a16="http://schemas.microsoft.com/office/drawing/2014/main" id="{241D9DEC-2B6F-4F77-8724-D284D225046C}"/>
              </a:ext>
            </a:extLst>
          </p:cNvPr>
          <p:cNvCxnSpPr>
            <a:cxnSpLocks/>
          </p:cNvCxnSpPr>
          <p:nvPr/>
        </p:nvCxnSpPr>
        <p:spPr>
          <a:xfrm>
            <a:off x="457199" y="2218266"/>
            <a:ext cx="0" cy="154092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5" name="Picture 24" descr="\documentclass{article}&#10;\usepackage{amsmath}&#10;\pagestyle{empty}&#10;\begin{document}&#10;&#10;&#10;$$H$$&#10;&#10;\end{document}" title="IguanaTex Bitmap Display">
            <a:extLst>
              <a:ext uri="{FF2B5EF4-FFF2-40B4-BE49-F238E27FC236}">
                <a16:creationId xmlns:a16="http://schemas.microsoft.com/office/drawing/2014/main" id="{1D80FA56-4037-4353-A06D-B5B30B2C3D9F}"/>
              </a:ext>
            </a:extLst>
          </p:cNvPr>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265104" y="2787764"/>
            <a:ext cx="384190" cy="307896"/>
          </a:xfrm>
          <a:prstGeom prst="rect">
            <a:avLst/>
          </a:prstGeom>
          <a:solidFill>
            <a:schemeClr val="accent1">
              <a:lumMod val="20000"/>
              <a:lumOff val="80000"/>
            </a:schemeClr>
          </a:solidFill>
        </p:spPr>
      </p:pic>
      <p:sp>
        <p:nvSpPr>
          <p:cNvPr id="29" name="TextBox 28">
            <a:extLst>
              <a:ext uri="{FF2B5EF4-FFF2-40B4-BE49-F238E27FC236}">
                <a16:creationId xmlns:a16="http://schemas.microsoft.com/office/drawing/2014/main" id="{99847025-7BE2-4918-ADCD-86E130FAA708}"/>
              </a:ext>
            </a:extLst>
          </p:cNvPr>
          <p:cNvSpPr txBox="1"/>
          <p:nvPr/>
        </p:nvSpPr>
        <p:spPr>
          <a:xfrm>
            <a:off x="4688691" y="6012683"/>
            <a:ext cx="2643929" cy="523220"/>
          </a:xfrm>
          <a:prstGeom prst="rect">
            <a:avLst/>
          </a:prstGeom>
          <a:noFill/>
        </p:spPr>
        <p:txBody>
          <a:bodyPr wrap="none" rtlCol="0">
            <a:spAutoFit/>
          </a:bodyPr>
          <a:lstStyle/>
          <a:p>
            <a:r>
              <a:rPr lang="en-US" dirty="0"/>
              <a:t>Velocity gradient</a:t>
            </a:r>
          </a:p>
        </p:txBody>
      </p:sp>
      <p:cxnSp>
        <p:nvCxnSpPr>
          <p:cNvPr id="31" name="Straight Arrow Connector 30">
            <a:extLst>
              <a:ext uri="{FF2B5EF4-FFF2-40B4-BE49-F238E27FC236}">
                <a16:creationId xmlns:a16="http://schemas.microsoft.com/office/drawing/2014/main" id="{BADC588D-BEB8-4D54-B8A0-15FD2671CF66}"/>
              </a:ext>
            </a:extLst>
          </p:cNvPr>
          <p:cNvCxnSpPr>
            <a:cxnSpLocks/>
            <a:stCxn id="29" idx="1"/>
          </p:cNvCxnSpPr>
          <p:nvPr/>
        </p:nvCxnSpPr>
        <p:spPr>
          <a:xfrm flipH="1" flipV="1">
            <a:off x="3900986" y="5755566"/>
            <a:ext cx="787705" cy="5187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02D0275-43FB-45C9-8E6B-743F0D298E03}"/>
              </a:ext>
            </a:extLst>
          </p:cNvPr>
          <p:cNvSpPr txBox="1"/>
          <p:nvPr/>
        </p:nvSpPr>
        <p:spPr>
          <a:xfrm>
            <a:off x="4013201" y="3996561"/>
            <a:ext cx="2863284" cy="523220"/>
          </a:xfrm>
          <a:prstGeom prst="rect">
            <a:avLst/>
          </a:prstGeom>
          <a:noFill/>
        </p:spPr>
        <p:txBody>
          <a:bodyPr wrap="none" rtlCol="0">
            <a:spAutoFit/>
          </a:bodyPr>
          <a:lstStyle/>
          <a:p>
            <a:r>
              <a:rPr lang="en-US" dirty="0"/>
              <a:t>Dynamic viscosity</a:t>
            </a:r>
          </a:p>
        </p:txBody>
      </p:sp>
      <p:cxnSp>
        <p:nvCxnSpPr>
          <p:cNvPr id="35" name="Straight Arrow Connector 34">
            <a:extLst>
              <a:ext uri="{FF2B5EF4-FFF2-40B4-BE49-F238E27FC236}">
                <a16:creationId xmlns:a16="http://schemas.microsoft.com/office/drawing/2014/main" id="{9D026CCC-E795-4E80-B13D-EB7F6C36200B}"/>
              </a:ext>
            </a:extLst>
          </p:cNvPr>
          <p:cNvCxnSpPr>
            <a:cxnSpLocks/>
            <a:stCxn id="34" idx="1"/>
          </p:cNvCxnSpPr>
          <p:nvPr/>
        </p:nvCxnSpPr>
        <p:spPr>
          <a:xfrm flipH="1">
            <a:off x="3488267" y="4258171"/>
            <a:ext cx="524934" cy="1041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04A3964-80D0-4497-918B-64A014D39A00}"/>
              </a:ext>
            </a:extLst>
          </p:cNvPr>
          <p:cNvSpPr txBox="1"/>
          <p:nvPr/>
        </p:nvSpPr>
        <p:spPr>
          <a:xfrm>
            <a:off x="5297661" y="4536222"/>
            <a:ext cx="3041217" cy="523220"/>
          </a:xfrm>
          <a:prstGeom prst="rect">
            <a:avLst/>
          </a:prstGeom>
          <a:noFill/>
        </p:spPr>
        <p:txBody>
          <a:bodyPr wrap="none" rtlCol="0">
            <a:spAutoFit/>
          </a:bodyPr>
          <a:lstStyle/>
          <a:p>
            <a:r>
              <a:rPr lang="en-US" dirty="0"/>
              <a:t>Kinematic viscosity</a:t>
            </a:r>
          </a:p>
        </p:txBody>
      </p:sp>
      <p:cxnSp>
        <p:nvCxnSpPr>
          <p:cNvPr id="39" name="Straight Arrow Connector 38">
            <a:extLst>
              <a:ext uri="{FF2B5EF4-FFF2-40B4-BE49-F238E27FC236}">
                <a16:creationId xmlns:a16="http://schemas.microsoft.com/office/drawing/2014/main" id="{2E7DA241-5843-4036-B398-8015B47033C9}"/>
              </a:ext>
            </a:extLst>
          </p:cNvPr>
          <p:cNvCxnSpPr>
            <a:cxnSpLocks/>
            <a:stCxn id="38" idx="1"/>
          </p:cNvCxnSpPr>
          <p:nvPr/>
        </p:nvCxnSpPr>
        <p:spPr>
          <a:xfrm flipH="1">
            <a:off x="4872503" y="4797832"/>
            <a:ext cx="425158" cy="6595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90F3283B-7EDE-497D-8EAD-409C820FD4E1}"/>
              </a:ext>
            </a:extLst>
          </p:cNvPr>
          <p:cNvSpPr/>
          <p:nvPr/>
        </p:nvSpPr>
        <p:spPr>
          <a:xfrm>
            <a:off x="5435600" y="2339909"/>
            <a:ext cx="252154" cy="267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BA980DC-5768-4B35-99D4-13AB67D348B5}"/>
              </a:ext>
            </a:extLst>
          </p:cNvPr>
          <p:cNvSpPr/>
          <p:nvPr/>
        </p:nvSpPr>
        <p:spPr>
          <a:xfrm>
            <a:off x="5435600" y="2897164"/>
            <a:ext cx="252154" cy="267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4D487A1-8001-4C6C-8F72-065C7D1B3023}"/>
              </a:ext>
            </a:extLst>
          </p:cNvPr>
          <p:cNvSpPr/>
          <p:nvPr/>
        </p:nvSpPr>
        <p:spPr>
          <a:xfrm>
            <a:off x="5435600" y="3420019"/>
            <a:ext cx="252154" cy="267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0D962B5-428C-406B-BFFB-75AB22CA6789}"/>
              </a:ext>
            </a:extLst>
          </p:cNvPr>
          <p:cNvSpPr/>
          <p:nvPr/>
        </p:nvSpPr>
        <p:spPr>
          <a:xfrm>
            <a:off x="934411" y="3095660"/>
            <a:ext cx="252154" cy="267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17B6BF6-7FB0-42D3-9357-AB9C3745EAED}"/>
              </a:ext>
            </a:extLst>
          </p:cNvPr>
          <p:cNvSpPr/>
          <p:nvPr/>
        </p:nvSpPr>
        <p:spPr>
          <a:xfrm>
            <a:off x="1477306" y="3380800"/>
            <a:ext cx="252154" cy="2674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140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grpId="0" nodeType="clickEffect">
                                  <p:stCondLst>
                                    <p:cond delay="0"/>
                                  </p:stCondLst>
                                  <p:childTnLst>
                                    <p:animMotion origin="layout" path="M 2.08333E-7 1.85185E-6 L 0.52279 1.85185E-6 " pathEditMode="relative" rAng="0" ptsTypes="AA">
                                      <p:cBhvr>
                                        <p:cTn id="6" dur="2000" fill="hold"/>
                                        <p:tgtEl>
                                          <p:spTgt spid="43"/>
                                        </p:tgtEl>
                                        <p:attrNameLst>
                                          <p:attrName>ppt_x</p:attrName>
                                          <p:attrName>ppt_y</p:attrName>
                                        </p:attrNameLst>
                                      </p:cBhvr>
                                      <p:rCtr x="26133" y="0"/>
                                    </p:animMotion>
                                  </p:childTnLst>
                                </p:cTn>
                              </p:par>
                              <p:par>
                                <p:cTn id="7" presetID="63" presetClass="path" presetSubtype="0" fill="hold" grpId="0" nodeType="withEffect">
                                  <p:stCondLst>
                                    <p:cond delay="0"/>
                                  </p:stCondLst>
                                  <p:childTnLst>
                                    <p:animMotion origin="layout" path="M 2.08333E-7 1.85185E-6 L 0.28594 -0.00232 " pathEditMode="relative" rAng="0" ptsTypes="AA">
                                      <p:cBhvr>
                                        <p:cTn id="8" dur="2000" fill="hold"/>
                                        <p:tgtEl>
                                          <p:spTgt spid="44"/>
                                        </p:tgtEl>
                                        <p:attrNameLst>
                                          <p:attrName>ppt_x</p:attrName>
                                          <p:attrName>ppt_y</p:attrName>
                                        </p:attrNameLst>
                                      </p:cBhvr>
                                      <p:rCtr x="14297" y="-116"/>
                                    </p:animMotion>
                                  </p:childTnLst>
                                </p:cTn>
                              </p:par>
                              <p:par>
                                <p:cTn id="9" presetID="63" presetClass="path" presetSubtype="0" fill="hold" grpId="0" nodeType="withEffect">
                                  <p:stCondLst>
                                    <p:cond delay="0"/>
                                  </p:stCondLst>
                                  <p:childTnLst>
                                    <p:animMotion origin="layout" path="M 2.08333E-7 4.44444E-6 L 0.05312 -0.00093 " pathEditMode="relative" rAng="0" ptsTypes="AA">
                                      <p:cBhvr>
                                        <p:cTn id="10" dur="2000" fill="hold"/>
                                        <p:tgtEl>
                                          <p:spTgt spid="45"/>
                                        </p:tgtEl>
                                        <p:attrNameLst>
                                          <p:attrName>ppt_x</p:attrName>
                                          <p:attrName>ppt_y</p:attrName>
                                        </p:attrNameLst>
                                      </p:cBhvr>
                                      <p:rCtr x="2656" y="-46"/>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path" presetSubtype="0" fill="hold" grpId="0" nodeType="clickEffect">
                                  <p:stCondLst>
                                    <p:cond delay="0"/>
                                  </p:stCondLst>
                                  <p:childTnLst>
                                    <p:animMotion origin="layout" path="M 8.33333E-7 -3.33333E-6 L 0.09388 -3.33333E-6 " pathEditMode="relative" rAng="0" ptsTypes="AA">
                                      <p:cBhvr>
                                        <p:cTn id="20" dur="2000" fill="hold"/>
                                        <p:tgtEl>
                                          <p:spTgt spid="46"/>
                                        </p:tgtEl>
                                        <p:attrNameLst>
                                          <p:attrName>ppt_x</p:attrName>
                                          <p:attrName>ppt_y</p:attrName>
                                        </p:attrNameLst>
                                      </p:cBhvr>
                                      <p:rCtr x="4688" y="0"/>
                                    </p:animMotion>
                                  </p:childTnLst>
                                </p:cTn>
                              </p:par>
                              <p:par>
                                <p:cTn id="21" presetID="63" presetClass="path" presetSubtype="0" fill="hold" grpId="0" nodeType="withEffect">
                                  <p:stCondLst>
                                    <p:cond delay="0"/>
                                  </p:stCondLst>
                                  <p:childTnLst>
                                    <p:animMotion origin="layout" path="M -4.16667E-7 -1.11022E-16 L 0.05313 -0.00093 " pathEditMode="relative" rAng="0" ptsTypes="AA">
                                      <p:cBhvr>
                                        <p:cTn id="22" dur="2000" fill="hold"/>
                                        <p:tgtEl>
                                          <p:spTgt spid="47"/>
                                        </p:tgtEl>
                                        <p:attrNameLst>
                                          <p:attrName>ppt_x</p:attrName>
                                          <p:attrName>ppt_y</p:attrName>
                                        </p:attrNameLst>
                                      </p:cBhvr>
                                      <p:rCtr x="2656"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6" grpId="1" animBg="1"/>
      <p:bldP spid="47" grpId="0" animBg="1"/>
      <p:bldP spid="4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Surface Water often has Natural Organic Matter (NOM)</a:t>
            </a:r>
          </a:p>
        </p:txBody>
      </p:sp>
      <p:sp>
        <p:nvSpPr>
          <p:cNvPr id="38" name="Oval 37"/>
          <p:cNvSpPr/>
          <p:nvPr/>
        </p:nvSpPr>
        <p:spPr>
          <a:xfrm>
            <a:off x="7070846" y="2314144"/>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p:cNvSpPr txBox="1"/>
          <p:nvPr/>
        </p:nvSpPr>
        <p:spPr>
          <a:xfrm>
            <a:off x="4657498" y="1752600"/>
            <a:ext cx="5251759" cy="523220"/>
          </a:xfrm>
          <a:prstGeom prst="rect">
            <a:avLst/>
          </a:prstGeom>
          <a:noFill/>
        </p:spPr>
        <p:txBody>
          <a:bodyPr wrap="none" rtlCol="0">
            <a:spAutoFit/>
          </a:bodyPr>
          <a:lstStyle/>
          <a:p>
            <a:pPr algn="ctr"/>
            <a:r>
              <a:rPr lang="en-US" dirty="0"/>
              <a:t>Coagulant nanoparticles are sticky</a:t>
            </a:r>
          </a:p>
        </p:txBody>
      </p:sp>
      <p:sp>
        <p:nvSpPr>
          <p:cNvPr id="41" name="TextBox 40"/>
          <p:cNvSpPr txBox="1"/>
          <p:nvPr/>
        </p:nvSpPr>
        <p:spPr>
          <a:xfrm>
            <a:off x="6107749" y="3436016"/>
            <a:ext cx="2981660" cy="1384995"/>
          </a:xfrm>
          <a:prstGeom prst="rect">
            <a:avLst/>
          </a:prstGeom>
          <a:noFill/>
        </p:spPr>
        <p:txBody>
          <a:bodyPr wrap="square" rtlCol="0">
            <a:spAutoFit/>
          </a:bodyPr>
          <a:lstStyle/>
          <a:p>
            <a:pPr algn="ctr"/>
            <a:r>
              <a:rPr lang="en-US" dirty="0"/>
              <a:t>Natural Organic Matter (NOM) is not sticky</a:t>
            </a:r>
          </a:p>
        </p:txBody>
      </p:sp>
      <p:sp>
        <p:nvSpPr>
          <p:cNvPr id="42" name="Oval 41"/>
          <p:cNvSpPr/>
          <p:nvPr/>
        </p:nvSpPr>
        <p:spPr>
          <a:xfrm>
            <a:off x="7339288" y="48210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rot="3227972">
            <a:off x="3580424" y="5066356"/>
            <a:ext cx="498211" cy="561234"/>
            <a:chOff x="2369681" y="4968184"/>
            <a:chExt cx="498211" cy="561234"/>
          </a:xfrm>
        </p:grpSpPr>
        <p:sp>
          <p:nvSpPr>
            <p:cNvPr id="51" name="Oval 50"/>
            <p:cNvSpPr/>
            <p:nvPr/>
          </p:nvSpPr>
          <p:spPr>
            <a:xfrm>
              <a:off x="2410692" y="503018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p:cNvSpPr/>
            <p:nvPr/>
          </p:nvSpPr>
          <p:spPr>
            <a:xfrm>
              <a:off x="2371841" y="504646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p:cNvSpPr/>
            <p:nvPr/>
          </p:nvSpPr>
          <p:spPr>
            <a:xfrm>
              <a:off x="2369681" y="534653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p:cNvSpPr/>
            <p:nvPr/>
          </p:nvSpPr>
          <p:spPr>
            <a:xfrm>
              <a:off x="2559249" y="496818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p:cNvSpPr/>
            <p:nvPr/>
          </p:nvSpPr>
          <p:spPr>
            <a:xfrm>
              <a:off x="2468599" y="520926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p:cNvSpPr/>
            <p:nvPr/>
          </p:nvSpPr>
          <p:spPr>
            <a:xfrm>
              <a:off x="2658171" y="52881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p:cNvSpPr/>
            <p:nvPr/>
          </p:nvSpPr>
          <p:spPr>
            <a:xfrm>
              <a:off x="2656015" y="510149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p:cNvGrpSpPr/>
          <p:nvPr/>
        </p:nvGrpSpPr>
        <p:grpSpPr>
          <a:xfrm rot="18655185">
            <a:off x="1546183" y="5056375"/>
            <a:ext cx="498211" cy="561234"/>
            <a:chOff x="2369681" y="4968184"/>
            <a:chExt cx="498211" cy="561234"/>
          </a:xfrm>
        </p:grpSpPr>
        <p:sp>
          <p:nvSpPr>
            <p:cNvPr id="59" name="Oval 58"/>
            <p:cNvSpPr/>
            <p:nvPr/>
          </p:nvSpPr>
          <p:spPr>
            <a:xfrm>
              <a:off x="2410692" y="503018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p:cNvSpPr/>
            <p:nvPr/>
          </p:nvSpPr>
          <p:spPr>
            <a:xfrm>
              <a:off x="2371841" y="504646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p:cNvSpPr/>
            <p:nvPr/>
          </p:nvSpPr>
          <p:spPr>
            <a:xfrm>
              <a:off x="2369681" y="534653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p:cNvSpPr/>
            <p:nvPr/>
          </p:nvSpPr>
          <p:spPr>
            <a:xfrm>
              <a:off x="2559249" y="496818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68599" y="520926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2658171" y="52881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2656015" y="510149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6265418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30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40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60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70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0"/>
                            </p:stCondLst>
                            <p:childTnLst>
                              <p:par>
                                <p:cTn id="24" presetID="0" presetClass="path" presetSubtype="0" accel="50000" decel="50000" fill="hold" nodeType="afterEffect">
                                  <p:stCondLst>
                                    <p:cond delay="0"/>
                                  </p:stCondLst>
                                  <p:childTnLst>
                                    <p:animMotion origin="layout" path="M -4.16667E-6 -0.00671 L 0.1198 0.00278 " pathEditMode="relative" ptsTypes="AA">
                                      <p:cBhvr>
                                        <p:cTn id="25" dur="2000" fill="hold"/>
                                        <p:tgtEl>
                                          <p:spTgt spid="58"/>
                                        </p:tgtEl>
                                        <p:attrNameLst>
                                          <p:attrName>ppt_x</p:attrName>
                                          <p:attrName>ppt_y</p:attrName>
                                        </p:attrNameLst>
                                      </p:cBhvr>
                                    </p:animMotion>
                                  </p:childTnLst>
                                </p:cTn>
                              </p:par>
                            </p:childTnLst>
                          </p:cTn>
                        </p:par>
                        <p:par>
                          <p:cTn id="26" fill="hold">
                            <p:stCondLst>
                              <p:cond delay="2000"/>
                            </p:stCondLst>
                            <p:childTnLst>
                              <p:par>
                                <p:cTn id="27" presetID="0" presetClass="path" presetSubtype="0" accel="50000" decel="50000" fill="hold" nodeType="afterEffect">
                                  <p:stCondLst>
                                    <p:cond delay="0"/>
                                  </p:stCondLst>
                                  <p:childTnLst>
                                    <p:animMotion origin="layout" path="M -2.5E-6 3.7037E-7 C 0.03503 0.02106 0.04597 0.04815 0.10521 0.06366 C 0.16393 0.07986 0.28164 0.04653 0.35313 0.09514 L 0.56784 0.24051 " pathEditMode="relative" rAng="0" ptsTypes="AAAA">
                                      <p:cBhvr>
                                        <p:cTn id="28" dur="5000" fill="hold"/>
                                        <p:tgtEl>
                                          <p:spTgt spid="3"/>
                                        </p:tgtEl>
                                        <p:attrNameLst>
                                          <p:attrName>ppt_x</p:attrName>
                                          <p:attrName>ppt_y</p:attrName>
                                        </p:attrNameLst>
                                      </p:cBhvr>
                                      <p:rCtr x="28385" y="120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2926" y="23103"/>
            <a:ext cx="8325840" cy="1143000"/>
          </a:xfrm>
        </p:spPr>
        <p:txBody>
          <a:bodyPr/>
          <a:lstStyle/>
          <a:p>
            <a:r>
              <a:rPr lang="en-US" sz="3200" dirty="0"/>
              <a:t>Pre-hydrolyzed coagulant precipitates as stable (and sticky) Al</a:t>
            </a:r>
            <a:r>
              <a:rPr lang="en-US" sz="3200" baseline="-25000" dirty="0"/>
              <a:t>13</a:t>
            </a:r>
            <a:r>
              <a:rPr lang="en-US" sz="3200" dirty="0"/>
              <a:t> clusters (</a:t>
            </a:r>
            <a:r>
              <a:rPr lang="en-US" sz="3200" dirty="0" err="1"/>
              <a:t>nano</a:t>
            </a:r>
            <a:r>
              <a:rPr lang="en-US" sz="3200" dirty="0"/>
              <a:t> particles)</a:t>
            </a:r>
          </a:p>
        </p:txBody>
      </p:sp>
      <p:grpSp>
        <p:nvGrpSpPr>
          <p:cNvPr id="6" name="Group 5"/>
          <p:cNvGrpSpPr/>
          <p:nvPr/>
        </p:nvGrpSpPr>
        <p:grpSpPr>
          <a:xfrm>
            <a:off x="9174162" y="-2610097"/>
            <a:ext cx="2712693" cy="7762185"/>
            <a:chOff x="6549732" y="-2865736"/>
            <a:chExt cx="2712693" cy="7762185"/>
          </a:xfrm>
        </p:grpSpPr>
        <p:sp>
          <p:nvSpPr>
            <p:cNvPr id="7" name="Flowchart: Magnetic Disk 6"/>
            <p:cNvSpPr/>
            <p:nvPr/>
          </p:nvSpPr>
          <p:spPr>
            <a:xfrm rot="6087862">
              <a:off x="4082355" y="-283621"/>
              <a:ext cx="7762185" cy="2597955"/>
            </a:xfrm>
            <a:prstGeom prst="flowChartMagneticDisk">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5" name="Oval 24"/>
            <p:cNvSpPr/>
            <p:nvPr/>
          </p:nvSpPr>
          <p:spPr>
            <a:xfrm>
              <a:off x="7615180" y="338964"/>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8" name="Oval 17"/>
            <p:cNvSpPr/>
            <p:nvPr/>
          </p:nvSpPr>
          <p:spPr>
            <a:xfrm>
              <a:off x="8162377" y="276326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Oval 10"/>
            <p:cNvSpPr/>
            <p:nvPr/>
          </p:nvSpPr>
          <p:spPr>
            <a:xfrm>
              <a:off x="6549732" y="2798833"/>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32" name="Group 31"/>
          <p:cNvGrpSpPr/>
          <p:nvPr/>
        </p:nvGrpSpPr>
        <p:grpSpPr>
          <a:xfrm>
            <a:off x="1107179" y="702329"/>
            <a:ext cx="5032107" cy="7762185"/>
            <a:chOff x="557405" y="655792"/>
            <a:chExt cx="5032106" cy="7762185"/>
          </a:xfrm>
        </p:grpSpPr>
        <p:sp>
          <p:nvSpPr>
            <p:cNvPr id="33" name="Flowchart: Magnetic Disk 32"/>
            <p:cNvSpPr/>
            <p:nvPr/>
          </p:nvSpPr>
          <p:spPr>
            <a:xfrm rot="3005756">
              <a:off x="-1017603" y="3237907"/>
              <a:ext cx="7762185" cy="2597955"/>
            </a:xfrm>
            <a:prstGeom prst="flowChartMagneticDisk">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34" name="Group 33"/>
            <p:cNvGrpSpPr/>
            <p:nvPr/>
          </p:nvGrpSpPr>
          <p:grpSpPr>
            <a:xfrm>
              <a:off x="557405" y="1878208"/>
              <a:ext cx="5032106" cy="5388549"/>
              <a:chOff x="557405" y="1878208"/>
              <a:chExt cx="5032106" cy="5388549"/>
            </a:xfrm>
          </p:grpSpPr>
          <p:sp>
            <p:nvSpPr>
              <p:cNvPr id="100" name="Oval 99"/>
              <p:cNvSpPr/>
              <p:nvPr/>
            </p:nvSpPr>
            <p:spPr>
              <a:xfrm rot="15275646">
                <a:off x="3964438" y="4298303"/>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3" name="Oval 92"/>
              <p:cNvSpPr/>
              <p:nvPr/>
            </p:nvSpPr>
            <p:spPr>
              <a:xfrm rot="18202169">
                <a:off x="2300895" y="2089705"/>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6" name="Oval 85"/>
              <p:cNvSpPr/>
              <p:nvPr/>
            </p:nvSpPr>
            <p:spPr>
              <a:xfrm>
                <a:off x="1332464" y="4239979"/>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Oval 78"/>
              <p:cNvSpPr/>
              <p:nvPr/>
            </p:nvSpPr>
            <p:spPr>
              <a:xfrm rot="2878774">
                <a:off x="557405" y="1878208"/>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Oval 71"/>
              <p:cNvSpPr/>
              <p:nvPr/>
            </p:nvSpPr>
            <p:spPr>
              <a:xfrm>
                <a:off x="5132311" y="5965019"/>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5" name="Oval 64"/>
              <p:cNvSpPr/>
              <p:nvPr/>
            </p:nvSpPr>
            <p:spPr>
              <a:xfrm rot="2377776">
                <a:off x="3417570" y="3768860"/>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8" name="Oval 57"/>
              <p:cNvSpPr/>
              <p:nvPr/>
            </p:nvSpPr>
            <p:spPr>
              <a:xfrm rot="9268041">
                <a:off x="2934035" y="5807560"/>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1" name="Oval 50"/>
              <p:cNvSpPr/>
              <p:nvPr/>
            </p:nvSpPr>
            <p:spPr>
              <a:xfrm>
                <a:off x="1698461" y="3513028"/>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4" name="Oval 43"/>
              <p:cNvSpPr/>
              <p:nvPr/>
            </p:nvSpPr>
            <p:spPr>
              <a:xfrm rot="17568497">
                <a:off x="5010674" y="6809557"/>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grpSp>
        <p:nvGrpSpPr>
          <p:cNvPr id="2" name="Group 1">
            <a:extLst>
              <a:ext uri="{FF2B5EF4-FFF2-40B4-BE49-F238E27FC236}">
                <a16:creationId xmlns:a16="http://schemas.microsoft.com/office/drawing/2014/main" id="{3D8CFDF3-0935-4523-B338-7011BE74273B}"/>
              </a:ext>
            </a:extLst>
          </p:cNvPr>
          <p:cNvGrpSpPr/>
          <p:nvPr/>
        </p:nvGrpSpPr>
        <p:grpSpPr>
          <a:xfrm>
            <a:off x="3136674" y="2208991"/>
            <a:ext cx="2434047" cy="758498"/>
            <a:chOff x="3136674" y="2208991"/>
            <a:chExt cx="2434047" cy="758498"/>
          </a:xfrm>
        </p:grpSpPr>
        <p:sp>
          <p:nvSpPr>
            <p:cNvPr id="20" name="TextBox 19"/>
            <p:cNvSpPr txBox="1"/>
            <p:nvPr/>
          </p:nvSpPr>
          <p:spPr>
            <a:xfrm>
              <a:off x="4815386" y="2208991"/>
              <a:ext cx="755335" cy="502766"/>
            </a:xfrm>
            <a:prstGeom prst="rect">
              <a:avLst/>
            </a:prstGeom>
            <a:noFill/>
          </p:spPr>
          <p:txBody>
            <a:bodyPr wrap="none" rtlCol="0">
              <a:spAutoFit/>
            </a:bodyPr>
            <a:lstStyle/>
            <a:p>
              <a:pPr algn="ctr"/>
              <a:r>
                <a:rPr lang="en-US" sz="2667" dirty="0"/>
                <a:t>clay</a:t>
              </a:r>
            </a:p>
          </p:txBody>
        </p:sp>
        <p:cxnSp>
          <p:nvCxnSpPr>
            <p:cNvPr id="21" name="Straight Arrow Connector 20"/>
            <p:cNvCxnSpPr/>
            <p:nvPr/>
          </p:nvCxnSpPr>
          <p:spPr>
            <a:xfrm flipH="1">
              <a:off x="3136674" y="2527764"/>
              <a:ext cx="1662089" cy="4397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26720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25E-6 -4.44444E-6 L 0.39466 0.22037 " pathEditMode="relative" rAng="0" ptsTypes="AA">
                                      <p:cBhvr>
                                        <p:cTn id="8" dur="2000" fill="hold"/>
                                        <p:tgtEl>
                                          <p:spTgt spid="32"/>
                                        </p:tgtEl>
                                        <p:attrNameLst>
                                          <p:attrName>ppt_x</p:attrName>
                                          <p:attrName>ppt_y</p:attrName>
                                        </p:attrNameLst>
                                      </p:cBhvr>
                                      <p:rCtr x="19622" y="11273"/>
                                    </p:animMotion>
                                  </p:childTnLst>
                                </p:cTn>
                              </p:par>
                            </p:childTnLst>
                          </p:cTn>
                        </p:par>
                        <p:par>
                          <p:cTn id="9" fill="hold">
                            <p:stCondLst>
                              <p:cond delay="2000"/>
                            </p:stCondLst>
                            <p:childTnLst>
                              <p:par>
                                <p:cTn id="10" presetID="63" presetClass="path" presetSubtype="0" accel="50000" decel="50000" fill="hold" nodeType="afterEffect">
                                  <p:stCondLst>
                                    <p:cond delay="0"/>
                                  </p:stCondLst>
                                  <p:childTnLst>
                                    <p:animMotion origin="layout" path="M 4.72222E-6 4.81481E-6 L 0.25 4.81481E-6 " pathEditMode="relative" rAng="0" ptsTypes="AA">
                                      <p:cBhvr>
                                        <p:cTn id="11" dur="2000" fill="hold"/>
                                        <p:tgtEl>
                                          <p:spTgt spid="6"/>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267" dirty="0"/>
              <a:t>Coagulant precipitate </a:t>
            </a:r>
            <a:r>
              <a:rPr lang="en-US" sz="4267" dirty="0" err="1"/>
              <a:t>nano</a:t>
            </a:r>
            <a:r>
              <a:rPr lang="en-US" sz="4267" dirty="0"/>
              <a:t> particles are sticky!</a:t>
            </a:r>
            <a:endParaRPr lang="en-US" dirty="0"/>
          </a:p>
        </p:txBody>
      </p:sp>
      <p:sp>
        <p:nvSpPr>
          <p:cNvPr id="5" name="Oval 4"/>
          <p:cNvSpPr/>
          <p:nvPr/>
        </p:nvSpPr>
        <p:spPr>
          <a:xfrm>
            <a:off x="9437627" y="2166363"/>
            <a:ext cx="609600" cy="6096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6" name="TextBox 5"/>
          <p:cNvSpPr txBox="1"/>
          <p:nvPr/>
        </p:nvSpPr>
        <p:spPr>
          <a:xfrm>
            <a:off x="5664217" y="1486845"/>
            <a:ext cx="6518779" cy="666786"/>
          </a:xfrm>
          <a:prstGeom prst="rect">
            <a:avLst/>
          </a:prstGeom>
          <a:noFill/>
        </p:spPr>
        <p:txBody>
          <a:bodyPr wrap="square" rtlCol="0">
            <a:spAutoFit/>
          </a:bodyPr>
          <a:lstStyle/>
          <a:p>
            <a:pPr algn="ctr"/>
            <a:r>
              <a:rPr lang="en-US" sz="3733" dirty="0"/>
              <a:t>Coagulant </a:t>
            </a:r>
            <a:r>
              <a:rPr lang="en-US" sz="3733" dirty="0" err="1"/>
              <a:t>nano</a:t>
            </a:r>
            <a:r>
              <a:rPr lang="en-US" sz="3733" dirty="0"/>
              <a:t> particles (sticky)</a:t>
            </a:r>
          </a:p>
        </p:txBody>
      </p:sp>
      <p:sp>
        <p:nvSpPr>
          <p:cNvPr id="7" name="TextBox 6"/>
          <p:cNvSpPr txBox="1"/>
          <p:nvPr/>
        </p:nvSpPr>
        <p:spPr>
          <a:xfrm>
            <a:off x="7681297" y="3255453"/>
            <a:ext cx="4122260" cy="1241237"/>
          </a:xfrm>
          <a:prstGeom prst="rect">
            <a:avLst/>
          </a:prstGeom>
          <a:noFill/>
        </p:spPr>
        <p:txBody>
          <a:bodyPr wrap="square" rtlCol="0">
            <a:spAutoFit/>
          </a:bodyPr>
          <a:lstStyle/>
          <a:p>
            <a:pPr algn="ctr"/>
            <a:r>
              <a:rPr lang="en-US" sz="3733" dirty="0"/>
              <a:t>Dissolved organic matter (not sticky)</a:t>
            </a:r>
          </a:p>
        </p:txBody>
      </p:sp>
      <p:sp>
        <p:nvSpPr>
          <p:cNvPr id="8" name="Oval 7"/>
          <p:cNvSpPr/>
          <p:nvPr/>
        </p:nvSpPr>
        <p:spPr>
          <a:xfrm>
            <a:off x="9673629" y="4488228"/>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9" name="Oval 8"/>
          <p:cNvSpPr/>
          <p:nvPr/>
        </p:nvSpPr>
        <p:spPr>
          <a:xfrm>
            <a:off x="5979657" y="2567041"/>
            <a:ext cx="609600" cy="6096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0" name="Oval 9"/>
          <p:cNvSpPr/>
          <p:nvPr/>
        </p:nvSpPr>
        <p:spPr>
          <a:xfrm>
            <a:off x="5927856" y="2588753"/>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1" name="Oval 10"/>
          <p:cNvSpPr/>
          <p:nvPr/>
        </p:nvSpPr>
        <p:spPr>
          <a:xfrm>
            <a:off x="5924976" y="2988849"/>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2" name="Oval 11"/>
          <p:cNvSpPr/>
          <p:nvPr/>
        </p:nvSpPr>
        <p:spPr>
          <a:xfrm>
            <a:off x="6177733" y="2484377"/>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3" name="Oval 12"/>
          <p:cNvSpPr/>
          <p:nvPr/>
        </p:nvSpPr>
        <p:spPr>
          <a:xfrm>
            <a:off x="6056867" y="2805816"/>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4" name="Oval 13"/>
          <p:cNvSpPr/>
          <p:nvPr/>
        </p:nvSpPr>
        <p:spPr>
          <a:xfrm>
            <a:off x="6309629" y="2910947"/>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5" name="Oval 14"/>
          <p:cNvSpPr/>
          <p:nvPr/>
        </p:nvSpPr>
        <p:spPr>
          <a:xfrm>
            <a:off x="6306755" y="2662120"/>
            <a:ext cx="243840" cy="24384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grpSp>
        <p:nvGrpSpPr>
          <p:cNvPr id="16" name="Group 15"/>
          <p:cNvGrpSpPr/>
          <p:nvPr/>
        </p:nvGrpSpPr>
        <p:grpSpPr>
          <a:xfrm rot="3227972">
            <a:off x="7087389" y="5147721"/>
            <a:ext cx="664281" cy="748312"/>
            <a:chOff x="2369681" y="4968184"/>
            <a:chExt cx="498211" cy="561234"/>
          </a:xfrm>
        </p:grpSpPr>
        <p:sp>
          <p:nvSpPr>
            <p:cNvPr id="17" name="Oval 16"/>
            <p:cNvSpPr/>
            <p:nvPr/>
          </p:nvSpPr>
          <p:spPr>
            <a:xfrm>
              <a:off x="2410692" y="503018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8" name="Oval 17"/>
            <p:cNvSpPr/>
            <p:nvPr/>
          </p:nvSpPr>
          <p:spPr>
            <a:xfrm>
              <a:off x="2371841" y="504646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19" name="Oval 18"/>
            <p:cNvSpPr/>
            <p:nvPr/>
          </p:nvSpPr>
          <p:spPr>
            <a:xfrm>
              <a:off x="2369681" y="534653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0" name="Oval 19"/>
            <p:cNvSpPr/>
            <p:nvPr/>
          </p:nvSpPr>
          <p:spPr>
            <a:xfrm>
              <a:off x="2559249" y="496818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1" name="Oval 20"/>
            <p:cNvSpPr/>
            <p:nvPr/>
          </p:nvSpPr>
          <p:spPr>
            <a:xfrm>
              <a:off x="2468599" y="520926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2" name="Oval 21"/>
            <p:cNvSpPr/>
            <p:nvPr/>
          </p:nvSpPr>
          <p:spPr>
            <a:xfrm>
              <a:off x="2658171" y="52881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3" name="Oval 22"/>
            <p:cNvSpPr/>
            <p:nvPr/>
          </p:nvSpPr>
          <p:spPr>
            <a:xfrm>
              <a:off x="2656015" y="510149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grpSp>
      <p:grpSp>
        <p:nvGrpSpPr>
          <p:cNvPr id="24" name="Group 23"/>
          <p:cNvGrpSpPr/>
          <p:nvPr/>
        </p:nvGrpSpPr>
        <p:grpSpPr>
          <a:xfrm rot="18655185">
            <a:off x="4962096" y="5134413"/>
            <a:ext cx="664281" cy="748312"/>
            <a:chOff x="2369681" y="4968184"/>
            <a:chExt cx="498211" cy="561234"/>
          </a:xfrm>
        </p:grpSpPr>
        <p:sp>
          <p:nvSpPr>
            <p:cNvPr id="25" name="Oval 24"/>
            <p:cNvSpPr/>
            <p:nvPr/>
          </p:nvSpPr>
          <p:spPr>
            <a:xfrm>
              <a:off x="2410692" y="503018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6" name="Oval 25"/>
            <p:cNvSpPr/>
            <p:nvPr/>
          </p:nvSpPr>
          <p:spPr>
            <a:xfrm>
              <a:off x="2371841" y="504646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7" name="Oval 26"/>
            <p:cNvSpPr/>
            <p:nvPr/>
          </p:nvSpPr>
          <p:spPr>
            <a:xfrm>
              <a:off x="2369681" y="534653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8" name="Oval 27"/>
            <p:cNvSpPr/>
            <p:nvPr/>
          </p:nvSpPr>
          <p:spPr>
            <a:xfrm>
              <a:off x="2559249" y="496818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29" name="Oval 28"/>
            <p:cNvSpPr/>
            <p:nvPr/>
          </p:nvSpPr>
          <p:spPr>
            <a:xfrm>
              <a:off x="2468599" y="520926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30" name="Oval 29"/>
            <p:cNvSpPr/>
            <p:nvPr/>
          </p:nvSpPr>
          <p:spPr>
            <a:xfrm>
              <a:off x="2658171" y="528811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sp>
          <p:nvSpPr>
            <p:cNvPr id="31" name="Oval 30"/>
            <p:cNvSpPr/>
            <p:nvPr/>
          </p:nvSpPr>
          <p:spPr>
            <a:xfrm>
              <a:off x="2656015" y="510149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dirty="0"/>
            </a:p>
          </p:txBody>
        </p:sp>
      </p:grpSp>
      <p:grpSp>
        <p:nvGrpSpPr>
          <p:cNvPr id="32" name="Group 31"/>
          <p:cNvGrpSpPr/>
          <p:nvPr/>
        </p:nvGrpSpPr>
        <p:grpSpPr>
          <a:xfrm>
            <a:off x="16353" y="1277066"/>
            <a:ext cx="5032107" cy="7762185"/>
            <a:chOff x="557405" y="655792"/>
            <a:chExt cx="5032106" cy="7762185"/>
          </a:xfrm>
        </p:grpSpPr>
        <p:sp>
          <p:nvSpPr>
            <p:cNvPr id="33" name="Flowchart: Magnetic Disk 32"/>
            <p:cNvSpPr/>
            <p:nvPr/>
          </p:nvSpPr>
          <p:spPr>
            <a:xfrm rot="3005756">
              <a:off x="-1017603" y="3237907"/>
              <a:ext cx="7762185" cy="2597955"/>
            </a:xfrm>
            <a:prstGeom prst="flowChartMagneticDisk">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34" name="Group 33"/>
            <p:cNvGrpSpPr/>
            <p:nvPr/>
          </p:nvGrpSpPr>
          <p:grpSpPr>
            <a:xfrm>
              <a:off x="557405" y="1878208"/>
              <a:ext cx="5032106" cy="5388549"/>
              <a:chOff x="557405" y="1878208"/>
              <a:chExt cx="5032106" cy="5388549"/>
            </a:xfrm>
          </p:grpSpPr>
          <p:sp>
            <p:nvSpPr>
              <p:cNvPr id="35" name="Oval 34"/>
              <p:cNvSpPr/>
              <p:nvPr/>
            </p:nvSpPr>
            <p:spPr>
              <a:xfrm rot="15275646">
                <a:off x="3964438" y="4298303"/>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6" name="Oval 35"/>
              <p:cNvSpPr/>
              <p:nvPr/>
            </p:nvSpPr>
            <p:spPr>
              <a:xfrm rot="18202169">
                <a:off x="2300895" y="2089705"/>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7" name="Oval 36"/>
              <p:cNvSpPr/>
              <p:nvPr/>
            </p:nvSpPr>
            <p:spPr>
              <a:xfrm>
                <a:off x="1332464" y="4239979"/>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8" name="Oval 37"/>
              <p:cNvSpPr/>
              <p:nvPr/>
            </p:nvSpPr>
            <p:spPr>
              <a:xfrm rot="2878774">
                <a:off x="557405" y="1878208"/>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9" name="Oval 38"/>
              <p:cNvSpPr/>
              <p:nvPr/>
            </p:nvSpPr>
            <p:spPr>
              <a:xfrm>
                <a:off x="5132311" y="5965019"/>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Oval 39"/>
              <p:cNvSpPr/>
              <p:nvPr/>
            </p:nvSpPr>
            <p:spPr>
              <a:xfrm rot="2377776">
                <a:off x="3417570" y="3768860"/>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p:cNvSpPr/>
              <p:nvPr/>
            </p:nvSpPr>
            <p:spPr>
              <a:xfrm rot="9268041">
                <a:off x="2934035" y="5807560"/>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2" name="Oval 41"/>
              <p:cNvSpPr/>
              <p:nvPr/>
            </p:nvSpPr>
            <p:spPr>
              <a:xfrm>
                <a:off x="1698461" y="3513028"/>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Oval 42"/>
              <p:cNvSpPr/>
              <p:nvPr/>
            </p:nvSpPr>
            <p:spPr>
              <a:xfrm rot="17568497">
                <a:off x="5010674" y="6809557"/>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sp>
        <p:nvSpPr>
          <p:cNvPr id="44" name="TextBox 43"/>
          <p:cNvSpPr txBox="1"/>
          <p:nvPr/>
        </p:nvSpPr>
        <p:spPr>
          <a:xfrm>
            <a:off x="1874312" y="1764697"/>
            <a:ext cx="3400290" cy="666786"/>
          </a:xfrm>
          <a:prstGeom prst="rect">
            <a:avLst/>
          </a:prstGeom>
          <a:noFill/>
        </p:spPr>
        <p:txBody>
          <a:bodyPr wrap="none" rtlCol="0">
            <a:spAutoFit/>
          </a:bodyPr>
          <a:lstStyle/>
          <a:p>
            <a:pPr algn="ctr"/>
            <a:r>
              <a:rPr lang="en-US" sz="3733" dirty="0"/>
              <a:t>Clay (not sticky)</a:t>
            </a:r>
          </a:p>
        </p:txBody>
      </p:sp>
      <p:cxnSp>
        <p:nvCxnSpPr>
          <p:cNvPr id="46" name="Straight Arrow Connector 45"/>
          <p:cNvCxnSpPr>
            <a:stCxn id="44" idx="1"/>
          </p:cNvCxnSpPr>
          <p:nvPr/>
        </p:nvCxnSpPr>
        <p:spPr>
          <a:xfrm flipH="1">
            <a:off x="1484697" y="2098090"/>
            <a:ext cx="389615" cy="373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465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3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40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60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70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0" presetClass="path" presetSubtype="0" accel="50000" decel="50000" fill="hold" nodeType="afterEffect">
                                  <p:stCondLst>
                                    <p:cond delay="0"/>
                                  </p:stCondLst>
                                  <p:childTnLst>
                                    <p:animMotion origin="layout" path="M -1.38889E-6 -0.00679 L 0.11979 0.00277 " pathEditMode="relative" rAng="0" ptsTypes="AA">
                                      <p:cBhvr>
                                        <p:cTn id="25" dur="2000" fill="hold"/>
                                        <p:tgtEl>
                                          <p:spTgt spid="24"/>
                                        </p:tgtEl>
                                        <p:attrNameLst>
                                          <p:attrName>ppt_x</p:attrName>
                                          <p:attrName>ppt_y</p:attrName>
                                        </p:attrNameLst>
                                      </p:cBhvr>
                                      <p:rCtr x="5990" y="463"/>
                                    </p:animMotion>
                                  </p:childTnLst>
                                </p:cTn>
                              </p:par>
                            </p:childTnLst>
                          </p:cTn>
                        </p:par>
                        <p:par>
                          <p:cTn id="26" fill="hold">
                            <p:stCondLst>
                              <p:cond delay="2000"/>
                            </p:stCondLst>
                            <p:childTnLst>
                              <p:par>
                                <p:cTn id="27" presetID="0" presetClass="path" presetSubtype="0" accel="50000" decel="50000" fill="hold" nodeType="afterEffect">
                                  <p:stCondLst>
                                    <p:cond delay="0"/>
                                  </p:stCondLst>
                                  <p:childTnLst>
                                    <p:animMotion origin="layout" path="M 3.05556E-6 3.08642E-6 C 0.03507 0.02098 0.046 0.04815 0.10521 0.06358 C 0.16389 0.07994 0.28159 0.0466 0.35312 0.09506 L 0.56788 0.24043 " pathEditMode="relative" rAng="0" ptsTypes="AAAA">
                                      <p:cBhvr>
                                        <p:cTn id="28" dur="5000" fill="hold"/>
                                        <p:tgtEl>
                                          <p:spTgt spid="16"/>
                                        </p:tgtEl>
                                        <p:attrNameLst>
                                          <p:attrName>ppt_x</p:attrName>
                                          <p:attrName>ppt_y</p:attrName>
                                        </p:attrNameLst>
                                      </p:cBhvr>
                                      <p:rCtr x="28385" y="120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15218" y="89888"/>
            <a:ext cx="8850976" cy="1143000"/>
          </a:xfrm>
        </p:spPr>
        <p:txBody>
          <a:bodyPr anchor="t"/>
          <a:lstStyle/>
          <a:p>
            <a:r>
              <a:rPr lang="en-US" sz="3200" dirty="0"/>
              <a:t>Natural organic matter adsorbs to the coagulant nanoparticles and coats the sticky surfaces</a:t>
            </a:r>
          </a:p>
        </p:txBody>
      </p:sp>
      <p:grpSp>
        <p:nvGrpSpPr>
          <p:cNvPr id="106" name="Group 105"/>
          <p:cNvGrpSpPr/>
          <p:nvPr/>
        </p:nvGrpSpPr>
        <p:grpSpPr>
          <a:xfrm>
            <a:off x="9133149" y="-2610097"/>
            <a:ext cx="2753704" cy="7762185"/>
            <a:chOff x="6508721" y="-2865736"/>
            <a:chExt cx="2753704" cy="7762185"/>
          </a:xfrm>
        </p:grpSpPr>
        <p:sp>
          <p:nvSpPr>
            <p:cNvPr id="8" name="Flowchart: Magnetic Disk 7"/>
            <p:cNvSpPr/>
            <p:nvPr/>
          </p:nvSpPr>
          <p:spPr>
            <a:xfrm rot="6087862">
              <a:off x="4082355" y="-283621"/>
              <a:ext cx="7762185" cy="2597955"/>
            </a:xfrm>
            <a:prstGeom prst="flowChartMagneticDisk">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41" name="Group 40"/>
            <p:cNvGrpSpPr/>
            <p:nvPr/>
          </p:nvGrpSpPr>
          <p:grpSpPr>
            <a:xfrm>
              <a:off x="7574169" y="276966"/>
              <a:ext cx="498211" cy="561234"/>
              <a:chOff x="2217281" y="2742054"/>
              <a:chExt cx="498211" cy="561234"/>
            </a:xfrm>
          </p:grpSpPr>
          <p:sp>
            <p:nvSpPr>
              <p:cNvPr id="42" name="Oval 41"/>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Oval 42"/>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4" name="Oval 43"/>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5" name="Oval 44"/>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6" name="Oval 45"/>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7" name="Oval 46"/>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8" name="Oval 47"/>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49" name="Group 48"/>
            <p:cNvGrpSpPr/>
            <p:nvPr/>
          </p:nvGrpSpPr>
          <p:grpSpPr>
            <a:xfrm>
              <a:off x="8121366" y="2701265"/>
              <a:ext cx="498211" cy="561234"/>
              <a:chOff x="2217281" y="2742054"/>
              <a:chExt cx="498211" cy="561234"/>
            </a:xfrm>
          </p:grpSpPr>
          <p:sp>
            <p:nvSpPr>
              <p:cNvPr id="50" name="Oval 49"/>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1" name="Oval 50"/>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2" name="Oval 51"/>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3" name="Oval 52"/>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4" name="Oval 53"/>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5" name="Oval 54"/>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Oval 55"/>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57" name="Group 56"/>
            <p:cNvGrpSpPr/>
            <p:nvPr/>
          </p:nvGrpSpPr>
          <p:grpSpPr>
            <a:xfrm>
              <a:off x="6508721" y="2736835"/>
              <a:ext cx="498211" cy="561234"/>
              <a:chOff x="2217281" y="2742054"/>
              <a:chExt cx="498211" cy="561234"/>
            </a:xfrm>
          </p:grpSpPr>
          <p:sp>
            <p:nvSpPr>
              <p:cNvPr id="58" name="Oval 57"/>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9" name="Oval 58"/>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Oval 59"/>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1" name="Oval 60"/>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2" name="Oval 61"/>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3" name="Oval 62"/>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4" name="Oval 63"/>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grpSp>
        <p:nvGrpSpPr>
          <p:cNvPr id="108" name="Group 107"/>
          <p:cNvGrpSpPr/>
          <p:nvPr/>
        </p:nvGrpSpPr>
        <p:grpSpPr>
          <a:xfrm>
            <a:off x="1048851" y="702329"/>
            <a:ext cx="5090435" cy="7762185"/>
            <a:chOff x="499077" y="655792"/>
            <a:chExt cx="5090434" cy="7762185"/>
          </a:xfrm>
        </p:grpSpPr>
        <p:sp>
          <p:nvSpPr>
            <p:cNvPr id="5" name="Flowchart: Magnetic Disk 4"/>
            <p:cNvSpPr/>
            <p:nvPr/>
          </p:nvSpPr>
          <p:spPr>
            <a:xfrm rot="3005756">
              <a:off x="-1017603" y="3237907"/>
              <a:ext cx="7762185" cy="2597955"/>
            </a:xfrm>
            <a:prstGeom prst="flowChartMagneticDisk">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nvGrpSpPr>
            <p:cNvPr id="107" name="Group 106"/>
            <p:cNvGrpSpPr/>
            <p:nvPr/>
          </p:nvGrpSpPr>
          <p:grpSpPr>
            <a:xfrm>
              <a:off x="499077" y="1835787"/>
              <a:ext cx="5090434" cy="5466508"/>
              <a:chOff x="499077" y="1835787"/>
              <a:chExt cx="5090434" cy="5466508"/>
            </a:xfrm>
          </p:grpSpPr>
          <p:grpSp>
            <p:nvGrpSpPr>
              <p:cNvPr id="16" name="Group 15"/>
              <p:cNvGrpSpPr/>
              <p:nvPr/>
            </p:nvGrpSpPr>
            <p:grpSpPr>
              <a:xfrm rot="10800000">
                <a:off x="3964438" y="4256267"/>
                <a:ext cx="498211" cy="561234"/>
                <a:chOff x="2217281" y="2742054"/>
                <a:chExt cx="498211" cy="561234"/>
              </a:xfrm>
            </p:grpSpPr>
            <p:sp>
              <p:nvSpPr>
                <p:cNvPr id="9" name="Oval 8"/>
                <p:cNvSpPr/>
                <p:nvPr/>
              </p:nvSpPr>
              <p:spPr>
                <a:xfrm rot="4475646">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 name="Oval 9"/>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 name="Oval 10"/>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 name="Oval 11"/>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3" name="Oval 12"/>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Oval 13"/>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 name="Oval 14"/>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17" name="Group 16"/>
              <p:cNvGrpSpPr/>
              <p:nvPr/>
            </p:nvGrpSpPr>
            <p:grpSpPr>
              <a:xfrm rot="18202169">
                <a:off x="2260775" y="2049323"/>
                <a:ext cx="498211" cy="561234"/>
                <a:chOff x="2217281" y="2742054"/>
                <a:chExt cx="498211" cy="561234"/>
              </a:xfrm>
            </p:grpSpPr>
            <p:sp>
              <p:nvSpPr>
                <p:cNvPr id="18" name="Oval 17"/>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9" name="Oval 18"/>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Oval 19"/>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1" name="Oval 20"/>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2" name="Oval 21"/>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Oval 22"/>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4" name="Oval 23"/>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25" name="Group 24"/>
              <p:cNvGrpSpPr/>
              <p:nvPr/>
            </p:nvGrpSpPr>
            <p:grpSpPr>
              <a:xfrm>
                <a:off x="1291452" y="4177981"/>
                <a:ext cx="498211" cy="561234"/>
                <a:chOff x="2217281" y="2742054"/>
                <a:chExt cx="498211" cy="561234"/>
              </a:xfrm>
            </p:grpSpPr>
            <p:sp>
              <p:nvSpPr>
                <p:cNvPr id="26" name="Oval 25"/>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7" name="Oval 26"/>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8" name="Oval 27"/>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9" name="Oval 28"/>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0" name="Oval 29"/>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1" name="Oval 30"/>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2" name="Oval 31"/>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33" name="Group 32"/>
              <p:cNvGrpSpPr/>
              <p:nvPr/>
            </p:nvGrpSpPr>
            <p:grpSpPr>
              <a:xfrm rot="2878774">
                <a:off x="530588" y="1804276"/>
                <a:ext cx="498211" cy="561234"/>
                <a:chOff x="2217281" y="2742054"/>
                <a:chExt cx="498211" cy="561234"/>
              </a:xfrm>
            </p:grpSpPr>
            <p:sp>
              <p:nvSpPr>
                <p:cNvPr id="34" name="Oval 33"/>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5" name="Oval 34"/>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6" name="Oval 35"/>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7" name="Oval 36"/>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8" name="Oval 37"/>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39" name="Oval 38"/>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0" name="Oval 39"/>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65" name="Group 64"/>
              <p:cNvGrpSpPr/>
              <p:nvPr/>
            </p:nvGrpSpPr>
            <p:grpSpPr>
              <a:xfrm>
                <a:off x="5091300" y="5903021"/>
                <a:ext cx="498211" cy="561234"/>
                <a:chOff x="2217281" y="2742054"/>
                <a:chExt cx="498211" cy="561234"/>
              </a:xfrm>
            </p:grpSpPr>
            <p:sp>
              <p:nvSpPr>
                <p:cNvPr id="66" name="Oval 65"/>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7" name="Oval 66"/>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8" name="Oval 67"/>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9" name="Oval 68"/>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0" name="Oval 69"/>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1" name="Oval 70"/>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2" name="Oval 71"/>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73" name="Group 72"/>
              <p:cNvGrpSpPr/>
              <p:nvPr/>
            </p:nvGrpSpPr>
            <p:grpSpPr>
              <a:xfrm rot="2377776">
                <a:off x="3387637" y="3696077"/>
                <a:ext cx="498211" cy="561234"/>
                <a:chOff x="2217281" y="2742054"/>
                <a:chExt cx="498211" cy="561234"/>
              </a:xfrm>
            </p:grpSpPr>
            <p:sp>
              <p:nvSpPr>
                <p:cNvPr id="74" name="Oval 73"/>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5" name="Oval 74"/>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6" name="Oval 75"/>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7" name="Oval 76"/>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8" name="Oval 77"/>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79" name="Oval 78"/>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0" name="Oval 79"/>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81" name="Group 80"/>
              <p:cNvGrpSpPr/>
              <p:nvPr/>
            </p:nvGrpSpPr>
            <p:grpSpPr>
              <a:xfrm rot="9268041">
                <a:off x="2936335" y="5755711"/>
                <a:ext cx="498211" cy="561234"/>
                <a:chOff x="2217281" y="2742054"/>
                <a:chExt cx="498211" cy="561234"/>
              </a:xfrm>
            </p:grpSpPr>
            <p:sp>
              <p:nvSpPr>
                <p:cNvPr id="82" name="Oval 81"/>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3" name="Oval 82"/>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4" name="Oval 83"/>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5" name="Oval 84"/>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6" name="Oval 85"/>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7" name="Oval 86"/>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88" name="Oval 87"/>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89" name="Group 88"/>
              <p:cNvGrpSpPr/>
              <p:nvPr/>
            </p:nvGrpSpPr>
            <p:grpSpPr>
              <a:xfrm>
                <a:off x="1657450" y="3451030"/>
                <a:ext cx="498211" cy="561234"/>
                <a:chOff x="2217281" y="2742054"/>
                <a:chExt cx="498211" cy="561234"/>
              </a:xfrm>
            </p:grpSpPr>
            <p:sp>
              <p:nvSpPr>
                <p:cNvPr id="90" name="Oval 89"/>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1" name="Oval 90"/>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2" name="Oval 91"/>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3" name="Oval 92"/>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4" name="Oval 93"/>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5" name="Oval 94"/>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6" name="Oval 95"/>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nvGrpSpPr>
              <p:cNvPr id="97" name="Group 96"/>
              <p:cNvGrpSpPr/>
              <p:nvPr/>
            </p:nvGrpSpPr>
            <p:grpSpPr>
              <a:xfrm rot="17568497">
                <a:off x="4973019" y="6772573"/>
                <a:ext cx="498211" cy="561234"/>
                <a:chOff x="2217281" y="2742054"/>
                <a:chExt cx="498211" cy="561234"/>
              </a:xfrm>
            </p:grpSpPr>
            <p:sp>
              <p:nvSpPr>
                <p:cNvPr id="98" name="Oval 97"/>
                <p:cNvSpPr/>
                <p:nvPr/>
              </p:nvSpPr>
              <p:spPr>
                <a:xfrm>
                  <a:off x="2258292" y="2804052"/>
                  <a:ext cx="457200" cy="4572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9" name="Oval 98"/>
                <p:cNvSpPr/>
                <p:nvPr/>
              </p:nvSpPr>
              <p:spPr>
                <a:xfrm>
                  <a:off x="2219441" y="2820336"/>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0" name="Oval 99"/>
                <p:cNvSpPr/>
                <p:nvPr/>
              </p:nvSpPr>
              <p:spPr>
                <a:xfrm>
                  <a:off x="2217281" y="3120408"/>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1" name="Oval 100"/>
                <p:cNvSpPr/>
                <p:nvPr/>
              </p:nvSpPr>
              <p:spPr>
                <a:xfrm>
                  <a:off x="2406849" y="2742054"/>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2" name="Oval 101"/>
                <p:cNvSpPr/>
                <p:nvPr/>
              </p:nvSpPr>
              <p:spPr>
                <a:xfrm>
                  <a:off x="2316199" y="2983133"/>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3" name="Oval 102"/>
                <p:cNvSpPr/>
                <p:nvPr/>
              </p:nvSpPr>
              <p:spPr>
                <a:xfrm>
                  <a:off x="2505771" y="306198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4" name="Oval 103"/>
                <p:cNvSpPr/>
                <p:nvPr/>
              </p:nvSpPr>
              <p:spPr>
                <a:xfrm>
                  <a:off x="2503615" y="2875361"/>
                  <a:ext cx="182880" cy="18288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grpSp>
      </p:grpSp>
      <p:sp>
        <p:nvSpPr>
          <p:cNvPr id="2" name="Rectangle 1"/>
          <p:cNvSpPr/>
          <p:nvPr/>
        </p:nvSpPr>
        <p:spPr>
          <a:xfrm>
            <a:off x="6929561" y="5683828"/>
            <a:ext cx="5210147" cy="1077218"/>
          </a:xfrm>
          <a:prstGeom prst="rect">
            <a:avLst/>
          </a:prstGeom>
        </p:spPr>
        <p:txBody>
          <a:bodyPr wrap="square">
            <a:spAutoFit/>
          </a:bodyPr>
          <a:lstStyle/>
          <a:p>
            <a:r>
              <a:rPr lang="en-US" sz="1600" dirty="0">
                <a:solidFill>
                  <a:srgbClr val="660099"/>
                </a:solidFill>
                <a:latin typeface="Arial" panose="020B0604020202020204" pitchFamily="34" charset="0"/>
              </a:rPr>
              <a:t>Observations and a Geometric Explanation of Effects of Humic Acid on Flocculation </a:t>
            </a:r>
            <a:r>
              <a:rPr lang="en-US" sz="1600" dirty="0">
                <a:solidFill>
                  <a:srgbClr val="777777"/>
                </a:solidFill>
                <a:latin typeface="Arial" panose="020B0604020202020204" pitchFamily="34" charset="0"/>
              </a:rPr>
              <a:t>Y Du, WH </a:t>
            </a:r>
            <a:r>
              <a:rPr lang="en-US" sz="1600" dirty="0" err="1">
                <a:solidFill>
                  <a:srgbClr val="777777"/>
                </a:solidFill>
                <a:latin typeface="Arial" panose="020B0604020202020204" pitchFamily="34" charset="0"/>
              </a:rPr>
              <a:t>Pennock</a:t>
            </a:r>
            <a:r>
              <a:rPr lang="en-US" sz="1600" dirty="0">
                <a:solidFill>
                  <a:srgbClr val="777777"/>
                </a:solidFill>
                <a:latin typeface="Arial" panose="020B0604020202020204" pitchFamily="34" charset="0"/>
              </a:rPr>
              <a:t>, ML Weber-Shirk, LW Lion Environmental Engineering Science 36 (5), 614-622 (2019)</a:t>
            </a:r>
          </a:p>
        </p:txBody>
      </p:sp>
    </p:spTree>
    <p:extLst>
      <p:ext uri="{BB962C8B-B14F-4D97-AF65-F5344CB8AC3E}">
        <p14:creationId xmlns:p14="http://schemas.microsoft.com/office/powerpoint/2010/main" val="117324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25E-6 3.33333E-6 L 0.32539 0.07199 " pathEditMode="relative" rAng="0" ptsTypes="AA">
                                      <p:cBhvr>
                                        <p:cTn id="8" dur="2000" fill="hold"/>
                                        <p:tgtEl>
                                          <p:spTgt spid="108"/>
                                        </p:tgtEl>
                                        <p:attrNameLst>
                                          <p:attrName>ppt_x</p:attrName>
                                          <p:attrName>ppt_y</p:attrName>
                                        </p:attrNameLst>
                                      </p:cBhvr>
                                      <p:rCtr x="16042" y="3681"/>
                                    </p:animMotion>
                                  </p:childTnLst>
                                </p:cTn>
                              </p:par>
                            </p:childTnLst>
                          </p:cTn>
                        </p:par>
                        <p:par>
                          <p:cTn id="9" fill="hold">
                            <p:stCondLst>
                              <p:cond delay="2000"/>
                            </p:stCondLst>
                            <p:childTnLst>
                              <p:par>
                                <p:cTn id="10" presetID="63" presetClass="path" presetSubtype="0" accel="50000" decel="50000" fill="hold" nodeType="afterEffect">
                                  <p:stCondLst>
                                    <p:cond delay="0"/>
                                  </p:stCondLst>
                                  <p:childTnLst>
                                    <p:animMotion origin="layout" path="M 8.33333E-7 4.81481E-6 L 0.25 4.81481E-6 " pathEditMode="relative" rAng="0" ptsTypes="AA">
                                      <p:cBhvr>
                                        <p:cTn id="11" dur="2000" fill="hold"/>
                                        <p:tgtEl>
                                          <p:spTgt spid="106"/>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829542-4BCF-4E1F-9A62-99DA9BD5E6DC}"/>
              </a:ext>
            </a:extLst>
          </p:cNvPr>
          <p:cNvSpPr>
            <a:spLocks noGrp="1"/>
          </p:cNvSpPr>
          <p:nvPr>
            <p:ph type="title"/>
          </p:nvPr>
        </p:nvSpPr>
        <p:spPr/>
        <p:txBody>
          <a:bodyPr/>
          <a:lstStyle/>
          <a:p>
            <a:r>
              <a:rPr lang="en-US" sz="3600" dirty="0"/>
              <a:t>4 Breakout Rooms: Choose a reporter and answer your breakout room number question</a:t>
            </a:r>
          </a:p>
        </p:txBody>
      </p:sp>
      <p:sp>
        <p:nvSpPr>
          <p:cNvPr id="4" name="Content Placeholder 3">
            <a:extLst>
              <a:ext uri="{FF2B5EF4-FFF2-40B4-BE49-F238E27FC236}">
                <a16:creationId xmlns:a16="http://schemas.microsoft.com/office/drawing/2014/main" id="{2DFE36C7-A83F-4337-8F3E-94BB0ED2C9DA}"/>
              </a:ext>
            </a:extLst>
          </p:cNvPr>
          <p:cNvSpPr>
            <a:spLocks noGrp="1"/>
          </p:cNvSpPr>
          <p:nvPr>
            <p:ph idx="1"/>
          </p:nvPr>
        </p:nvSpPr>
        <p:spPr/>
        <p:txBody>
          <a:bodyPr/>
          <a:lstStyle/>
          <a:p>
            <a:pPr marL="514350" indent="-514350">
              <a:buFont typeface="+mj-lt"/>
              <a:buAutoNum type="arabicPeriod"/>
            </a:pPr>
            <a:r>
              <a:rPr lang="en-US" dirty="0"/>
              <a:t>Why can’t two particles of different sizes collide in a shear flow?</a:t>
            </a:r>
          </a:p>
          <a:p>
            <a:pPr marL="514350" indent="-514350">
              <a:buFont typeface="+mj-lt"/>
              <a:buAutoNum type="arabicPeriod"/>
            </a:pPr>
            <a:r>
              <a:rPr lang="en-US" dirty="0"/>
              <a:t>Why does the floc formed from two smaller flocs have a greater </a:t>
            </a:r>
            <a:r>
              <a:rPr lang="en-US" dirty="0" smtClean="0"/>
              <a:t>mass (and volume) </a:t>
            </a:r>
            <a:r>
              <a:rPr lang="en-US" dirty="0"/>
              <a:t>than the sum of the </a:t>
            </a:r>
            <a:r>
              <a:rPr lang="en-US" dirty="0" smtClean="0"/>
              <a:t>masses (volumes) </a:t>
            </a:r>
            <a:r>
              <a:rPr lang="en-US" dirty="0"/>
              <a:t>of the two smaller flocs? </a:t>
            </a:r>
          </a:p>
          <a:p>
            <a:pPr marL="514350" indent="-514350">
              <a:buFont typeface="+mj-lt"/>
              <a:buAutoNum type="arabicPeriod"/>
            </a:pPr>
            <a:r>
              <a:rPr lang="en-US" dirty="0"/>
              <a:t>Why don’t any clay particles attach to each </a:t>
            </a:r>
            <a:r>
              <a:rPr lang="en-US" dirty="0" smtClean="0"/>
              <a:t>other (no flocs form!) </a:t>
            </a:r>
            <a:r>
              <a:rPr lang="en-US" dirty="0"/>
              <a:t>when you add a small amount of coagulant to a raw water that also has dissolved organic matter in it?</a:t>
            </a:r>
          </a:p>
          <a:p>
            <a:pPr marL="514350" indent="-514350">
              <a:buFont typeface="+mj-lt"/>
              <a:buAutoNum type="arabicPeriod"/>
            </a:pPr>
            <a:r>
              <a:rPr lang="en-US" dirty="0"/>
              <a:t>What limits the size of flocs exiting the flocculator?</a:t>
            </a:r>
          </a:p>
          <a:p>
            <a:endParaRPr lang="en-US" dirty="0"/>
          </a:p>
        </p:txBody>
      </p:sp>
    </p:spTree>
    <p:extLst>
      <p:ext uri="{BB962C8B-B14F-4D97-AF65-F5344CB8AC3E}">
        <p14:creationId xmlns:p14="http://schemas.microsoft.com/office/powerpoint/2010/main" val="2442202461"/>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1183.352"/>
  <p:tag name="LATEXADDIN" val="\documentclass{article}&#10;\usepackage{amsmath}&#10;\pagestyle{empty}&#10;\begin{document}&#10;&#10;&#10;$$\tau = \mu \frac{v}{H} = \mu G = \nu\rho G$$&#10;&#10;\end{document}"/>
  <p:tag name="IGUANATEXSIZE" val="20"/>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5.49307"/>
  <p:tag name="LATEXADDIN" val="\documentclass{article}&#10;\usepackage{amsmath}&#10;\pagestyle{empty}&#10;\begin{document}&#10;&#10;&#10;$$v$$&#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105.7368"/>
  <p:tag name="LATEXADDIN" val="\documentclass{article}&#10;\usepackage{amsmath}&#10;\pagestyle{empty}&#10;\begin{document}&#10;&#10;&#10;$$H$$&#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Lectures</Template>
  <TotalTime>254729</TotalTime>
  <Words>489</Words>
  <Application>Microsoft Office PowerPoint</Application>
  <PresentationFormat>Widescreen</PresentationFormat>
  <Paragraphs>33</Paragraphs>
  <Slides>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Candara</vt:lpstr>
      <vt:lpstr>Symbol</vt:lpstr>
      <vt:lpstr>Times New Roman</vt:lpstr>
      <vt:lpstr>Wingdings</vt:lpstr>
      <vt:lpstr>SWOT 2021</vt:lpstr>
      <vt:lpstr>Thought experiment time! Breakout rooms for 3 minutes, then vote!</vt:lpstr>
      <vt:lpstr>Fluids deform continuously (velocity gradient - G) given a stress (t)</vt:lpstr>
      <vt:lpstr>Surface Water often has Natural Organic Matter (NOM)</vt:lpstr>
      <vt:lpstr>Pre-hydrolyzed coagulant precipitates as stable (and sticky) Al13 clusters (nano particles)</vt:lpstr>
      <vt:lpstr>Coagulant precipitate nano particles are sticky!</vt:lpstr>
      <vt:lpstr>Natural organic matter adsorbs to the coagulant nanoparticles and coats the sticky surfaces</vt:lpstr>
      <vt:lpstr>4 Breakout Rooms: Choose a reporter and answer your breakout room number question</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Floculacion</dc:title>
  <dc:creator>Monroe Weber-Shirk</dc:creator>
  <cp:lastModifiedBy>mw24</cp:lastModifiedBy>
  <cp:revision>6922</cp:revision>
  <dcterms:created xsi:type="dcterms:W3CDTF">2009-05-27T15:44:15Z</dcterms:created>
  <dcterms:modified xsi:type="dcterms:W3CDTF">2023-02-21T20:51:37Z</dcterms:modified>
</cp:coreProperties>
</file>