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6" r:id="rId3"/>
    <p:sldMasterId id="2147483683" r:id="rId4"/>
    <p:sldMasterId id="2147483691" r:id="rId5"/>
    <p:sldMasterId id="2147483699" r:id="rId6"/>
  </p:sldMasterIdLst>
  <p:notesMasterIdLst>
    <p:notesMasterId r:id="rId10"/>
  </p:notesMasterIdLst>
  <p:sldIdLst>
    <p:sldId id="256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1D571-48A3-4D6D-A15C-D8F4CDAA870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26171-A148-4911-9194-3493D6602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6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a.gov/dwreginfo/primacy-enforcement-responsibility-public-water-system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a.gov/dwreginfo/drinking-water-regulation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https://www.epa.gov/dwreginfo/primacy-enforcement-responsibility-public-water-systems</a:t>
            </a:r>
            <a:endParaRPr lang="en-US" dirty="0" smtClean="0"/>
          </a:p>
          <a:p>
            <a:r>
              <a:rPr lang="en-US" dirty="0" smtClean="0"/>
              <a:t>https://www.who.int/water_sanitation_health/water-quality/guidelines/en/</a:t>
            </a:r>
          </a:p>
          <a:p>
            <a:r>
              <a:rPr lang="en-US" dirty="0" smtClean="0"/>
              <a:t>https://www.who.int/water_sanitation_health/publications/drinking-water-quality-guidelines-4-including-1st-addendum/en/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26171-A148-4911-9194-3493D6602C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6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https://www.epa.gov/dwreginfo/drinking-water-regulations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26171-A148-4911-9194-3493D6602C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0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C95CED01-24E4-4C43-912C-6F6D3D9541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58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8151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464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0497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59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65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85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30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3372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2077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816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6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7952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C95CED01-24E4-4C43-912C-6F6D3D9541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01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98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6305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4612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1875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8792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C95CED01-24E4-4C43-912C-6F6D3D9541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330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05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08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468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8254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06428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7126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2192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746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53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392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8605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0181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17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0125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6072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582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44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C95CED01-24E4-4C43-912C-6F6D3D9541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542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82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76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C95CED01-24E4-4C43-912C-6F6D3D9541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8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39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C95CED01-24E4-4C43-912C-6F6D3D9541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2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3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28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water_sanitation_health/water-quality/guidelines/e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5" Type="http://schemas.openxmlformats.org/officeDocument/2006/relationships/hyperlink" Target="https://www.epa.gov/dwreginfo/primacy-enforcement-responsibility-public-water-systems" TargetMode="External"/><Relationship Id="rId4" Type="http://schemas.openxmlformats.org/officeDocument/2006/relationships/hyperlink" Target="https://www.who.int/water_sanitation_health/publications/drinking-water-quality-guidelines-4-including-1st-addendum/en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pa.gov/dwreginfo/ground-water-rule" TargetMode="External"/><Relationship Id="rId13" Type="http://schemas.openxmlformats.org/officeDocument/2006/relationships/hyperlink" Target="https://www.epa.gov/dwreginfo/public-notification-rule" TargetMode="External"/><Relationship Id="rId3" Type="http://schemas.openxmlformats.org/officeDocument/2006/relationships/hyperlink" Target="https://www.epa.gov/dwreginfo/chemical-contaminant-rules" TargetMode="External"/><Relationship Id="rId7" Type="http://schemas.openxmlformats.org/officeDocument/2006/relationships/hyperlink" Target="https://www.epa.gov/dwreginfo/aircraft-drinking-water-rule" TargetMode="External"/><Relationship Id="rId12" Type="http://schemas.openxmlformats.org/officeDocument/2006/relationships/hyperlink" Target="https://www.epa.gov/cc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www.epa.gov/dwreginfo/variances-and-exemptions" TargetMode="External"/><Relationship Id="rId11" Type="http://schemas.openxmlformats.org/officeDocument/2006/relationships/hyperlink" Target="https://www.epa.gov/dwreginfo/revised-total-coliform-rule-and-total-coliform-rule" TargetMode="External"/><Relationship Id="rId5" Type="http://schemas.openxmlformats.org/officeDocument/2006/relationships/hyperlink" Target="https://www.epa.gov/dwreginfo/radionuclides-rule" TargetMode="External"/><Relationship Id="rId10" Type="http://schemas.openxmlformats.org/officeDocument/2006/relationships/hyperlink" Target="https://www.epa.gov/dwreginfo/surface-water-treatment-rules" TargetMode="External"/><Relationship Id="rId4" Type="http://schemas.openxmlformats.org/officeDocument/2006/relationships/hyperlink" Target="https://www.epa.gov/dwreginfo/lead-and-copper-rule" TargetMode="External"/><Relationship Id="rId9" Type="http://schemas.openxmlformats.org/officeDocument/2006/relationships/hyperlink" Target="https://www.epa.gov/dwreginfo/stage-1-and-stage-2-disinfectants-and-disinfection-byproducts-ru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Monroe Weber-Shirk</a:t>
            </a:r>
          </a:p>
          <a:p>
            <a:r>
              <a:rPr lang="en-US" dirty="0" smtClean="0"/>
              <a:t>CEE 4590: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Water </a:t>
            </a:r>
            <a:r>
              <a:rPr lang="en-US" dirty="0" smtClean="0"/>
              <a:t>Quality: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Regulations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Contaminants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389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Regulatory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 Health Organization: </a:t>
            </a:r>
            <a:r>
              <a:rPr lang="en-US" dirty="0" smtClean="0">
                <a:hlinkClick r:id="rId3"/>
              </a:rPr>
              <a:t>Water Quality Guidelines</a:t>
            </a:r>
            <a:endParaRPr lang="en-US" dirty="0" smtClean="0"/>
          </a:p>
          <a:p>
            <a:pPr lvl="1"/>
            <a:r>
              <a:rPr lang="en-US" dirty="0"/>
              <a:t>WHO produces international norms on water quality and human health in the form of guidelines that are used as the basis for regulation and standard setting world-wide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hlinkClick r:id="rId4"/>
              </a:rPr>
              <a:t>Guidelines for drinking-water </a:t>
            </a:r>
            <a:r>
              <a:rPr lang="en-US" dirty="0" smtClean="0">
                <a:hlinkClick r:id="rId4"/>
              </a:rPr>
              <a:t>quality</a:t>
            </a:r>
            <a:endParaRPr lang="en-US" dirty="0"/>
          </a:p>
          <a:p>
            <a:r>
              <a:rPr lang="en-US" dirty="0" smtClean="0"/>
              <a:t>United States Environmental Protection Agency</a:t>
            </a:r>
          </a:p>
          <a:p>
            <a:pPr lvl="1"/>
            <a:r>
              <a:rPr lang="en-US" dirty="0">
                <a:hlinkClick r:id="rId5"/>
              </a:rPr>
              <a:t>EPA delegates primary enforcement responsibility (also called primacy) </a:t>
            </a:r>
            <a:r>
              <a:rPr lang="en-US" dirty="0"/>
              <a:t>for public water systems to states and Indian Tribes if they meet certain requirements. EPA recently released revisions to the primacy requirements</a:t>
            </a:r>
          </a:p>
        </p:txBody>
      </p:sp>
    </p:spTree>
    <p:extLst>
      <p:ext uri="{BB962C8B-B14F-4D97-AF65-F5344CB8AC3E}">
        <p14:creationId xmlns:p14="http://schemas.microsoft.com/office/powerpoint/2010/main" val="11524607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EPA regulations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1760061"/>
          <a:ext cx="10972800" cy="4206240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2914247425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111206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Contaminant Type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Regulation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068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Chemical contaminants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rgbClr val="4C2C92"/>
                          </a:solidFill>
                          <a:effectLst/>
                          <a:hlinkClick r:id="rId3"/>
                        </a:rPr>
                        <a:t>Arsenic rule</a:t>
                      </a:r>
                      <a:endParaRPr lang="en-US">
                        <a:effectLst/>
                      </a:endParaRPr>
                    </a:p>
                    <a:p>
                      <a:pPr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rgbClr val="4C2C92"/>
                          </a:solidFill>
                          <a:effectLst/>
                          <a:hlinkClick r:id="rId3"/>
                        </a:rPr>
                        <a:t>Chemical contaminant rules</a:t>
                      </a:r>
                      <a:endParaRPr lang="en-US">
                        <a:effectLst/>
                      </a:endParaRPr>
                    </a:p>
                    <a:p>
                      <a:pPr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rgbClr val="4C2C92"/>
                          </a:solidFill>
                          <a:effectLst/>
                          <a:hlinkClick r:id="rId4"/>
                        </a:rPr>
                        <a:t>Lead and copper rule</a:t>
                      </a:r>
                      <a:endParaRPr lang="en-US">
                        <a:effectLst/>
                      </a:endParaRPr>
                    </a:p>
                    <a:p>
                      <a:pPr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rgbClr val="4C2C92"/>
                          </a:solidFill>
                          <a:effectLst/>
                          <a:hlinkClick r:id="rId5"/>
                        </a:rPr>
                        <a:t>Radionuclides rule</a:t>
                      </a:r>
                      <a:endParaRPr lang="en-US">
                        <a:effectLst/>
                      </a:endParaRPr>
                    </a:p>
                    <a:p>
                      <a:pPr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rgbClr val="4C2C92"/>
                          </a:solidFill>
                          <a:effectLst/>
                          <a:hlinkClick r:id="rId6"/>
                        </a:rPr>
                        <a:t>Variance and exemptions rule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450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Microbial contaminants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rgbClr val="4C2C92"/>
                          </a:solidFill>
                          <a:effectLst/>
                          <a:hlinkClick r:id="rId7"/>
                        </a:rPr>
                        <a:t>Aircraft drinking water rule</a:t>
                      </a:r>
                      <a:endParaRPr lang="en-US">
                        <a:effectLst/>
                      </a:endParaRPr>
                    </a:p>
                    <a:p>
                      <a:pPr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rgbClr val="4C2C92"/>
                          </a:solidFill>
                          <a:effectLst/>
                          <a:hlinkClick r:id="rId8"/>
                        </a:rPr>
                        <a:t>Ground water rule</a:t>
                      </a:r>
                      <a:endParaRPr lang="en-US">
                        <a:effectLst/>
                      </a:endParaRPr>
                    </a:p>
                    <a:p>
                      <a:pPr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rgbClr val="4C2C92"/>
                          </a:solidFill>
                          <a:effectLst/>
                          <a:hlinkClick r:id="rId9"/>
                        </a:rPr>
                        <a:t>Stage 1 and stage 2 disinfectant/disinfection byproducts rule</a:t>
                      </a:r>
                      <a:endParaRPr lang="en-US">
                        <a:effectLst/>
                      </a:endParaRPr>
                    </a:p>
                    <a:p>
                      <a:pPr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rgbClr val="4C2C92"/>
                          </a:solidFill>
                          <a:effectLst/>
                          <a:hlinkClick r:id="rId10"/>
                        </a:rPr>
                        <a:t>Surface water treatment rules</a:t>
                      </a:r>
                      <a:endParaRPr lang="en-US">
                        <a:effectLst/>
                      </a:endParaRPr>
                    </a:p>
                    <a:p>
                      <a:pPr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rgbClr val="4C2C92"/>
                          </a:solidFill>
                          <a:effectLst/>
                          <a:hlinkClick r:id="rId11"/>
                        </a:rPr>
                        <a:t>Total coliform rule and revised total coliform rule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38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Right-to-know rules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112E51"/>
                          </a:solidFill>
                          <a:effectLst/>
                          <a:hlinkClick r:id="rId12"/>
                        </a:rPr>
                        <a:t>Consumer confidence report rule</a:t>
                      </a:r>
                      <a:endParaRPr lang="en-US" dirty="0">
                        <a:effectLst/>
                      </a:endParaRPr>
                    </a:p>
                    <a:p>
                      <a:pPr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4C2C92"/>
                          </a:solidFill>
                          <a:effectLst/>
                          <a:hlinkClick r:id="rId13"/>
                        </a:rPr>
                        <a:t>Public notification rule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541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694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2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5.xml><?xml version="1.0" encoding="utf-8"?>
<a:theme xmlns:a="http://schemas.openxmlformats.org/drawingml/2006/main" name="3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2017</Template>
  <TotalTime>1314</TotalTime>
  <Words>130</Words>
  <Application>Microsoft Office PowerPoint</Application>
  <PresentationFormat>Widescreen</PresentationFormat>
  <Paragraphs>33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Candara</vt:lpstr>
      <vt:lpstr>Wingdings</vt:lpstr>
      <vt:lpstr>Lecture 4540 2017</vt:lpstr>
      <vt:lpstr>1_Lecture 4540 2016</vt:lpstr>
      <vt:lpstr>2_Lecture 4540 2016</vt:lpstr>
      <vt:lpstr>1_Lecture 4540 2017</vt:lpstr>
      <vt:lpstr>3_Lecture 4540 2016</vt:lpstr>
      <vt:lpstr>4_Lecture 4540 2016</vt:lpstr>
      <vt:lpstr>Water Quality: Regulations and  Contaminants</vt:lpstr>
      <vt:lpstr>Regulatory Framework</vt:lpstr>
      <vt:lpstr>EPA regulations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Monroe Weber-Shirk</dc:creator>
  <cp:lastModifiedBy>mw24</cp:lastModifiedBy>
  <cp:revision>8</cp:revision>
  <dcterms:created xsi:type="dcterms:W3CDTF">2019-06-12T13:24:20Z</dcterms:created>
  <dcterms:modified xsi:type="dcterms:W3CDTF">2019-10-29T14:13:17Z</dcterms:modified>
</cp:coreProperties>
</file>