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6" r:id="rId3"/>
    <p:sldMasterId id="2147483683" r:id="rId4"/>
    <p:sldMasterId id="2147483691" r:id="rId5"/>
    <p:sldMasterId id="2147483699" r:id="rId6"/>
  </p:sldMasterIdLst>
  <p:notesMasterIdLst>
    <p:notesMasterId r:id="rId12"/>
  </p:notesMasterIdLst>
  <p:sldIdLst>
    <p:sldId id="256" r:id="rId7"/>
    <p:sldId id="257" r:id="rId8"/>
    <p:sldId id="258"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1D571-48A3-4D6D-A15C-D8F4CDAA8703}"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26171-A148-4911-9194-3493D6602C44}" type="slidenum">
              <a:rPr lang="en-US" smtClean="0"/>
              <a:t>‹#›</a:t>
            </a:fld>
            <a:endParaRPr lang="en-US"/>
          </a:p>
        </p:txBody>
      </p:sp>
    </p:spTree>
    <p:extLst>
      <p:ext uri="{BB962C8B-B14F-4D97-AF65-F5344CB8AC3E}">
        <p14:creationId xmlns:p14="http://schemas.microsoft.com/office/powerpoint/2010/main" val="1745486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pa.gov/dwreginfo/primacy-enforcement-responsibility-public-water-system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pa.gov/dwreginfo/drinking-water-regulat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https://www.epa.gov/dwreginfo/primacy-enforcement-responsibility-public-water-systems</a:t>
            </a:r>
            <a:endParaRPr lang="en-US" dirty="0" smtClean="0"/>
          </a:p>
          <a:p>
            <a:r>
              <a:rPr lang="en-US" dirty="0" smtClean="0"/>
              <a:t>https://www.who.int/water_sanitation_health/water-quality/guidelines/en/</a:t>
            </a:r>
          </a:p>
          <a:p>
            <a:r>
              <a:rPr lang="en-US" dirty="0" smtClean="0"/>
              <a:t>https://www.who.int/water_sanitation_health/publications/drinking-water-quality-guidelines-4-including-1st-addendum/en/</a:t>
            </a:r>
          </a:p>
        </p:txBody>
      </p:sp>
      <p:sp>
        <p:nvSpPr>
          <p:cNvPr id="4" name="Slide Number Placeholder 3"/>
          <p:cNvSpPr>
            <a:spLocks noGrp="1"/>
          </p:cNvSpPr>
          <p:nvPr>
            <p:ph type="sldNum" sz="quarter" idx="10"/>
          </p:nvPr>
        </p:nvSpPr>
        <p:spPr/>
        <p:txBody>
          <a:bodyPr/>
          <a:lstStyle/>
          <a:p>
            <a:fld id="{88126171-A148-4911-9194-3493D6602C44}" type="slidenum">
              <a:rPr lang="en-US" smtClean="0"/>
              <a:t>2</a:t>
            </a:fld>
            <a:endParaRPr lang="en-US"/>
          </a:p>
        </p:txBody>
      </p:sp>
    </p:spTree>
    <p:extLst>
      <p:ext uri="{BB962C8B-B14F-4D97-AF65-F5344CB8AC3E}">
        <p14:creationId xmlns:p14="http://schemas.microsoft.com/office/powerpoint/2010/main" val="50966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https://www.epa.gov/dwreginfo/drinking-water-regulations</a:t>
            </a:r>
            <a:endParaRPr lang="en-US" dirty="0"/>
          </a:p>
        </p:txBody>
      </p:sp>
      <p:sp>
        <p:nvSpPr>
          <p:cNvPr id="4" name="Slide Number Placeholder 3"/>
          <p:cNvSpPr>
            <a:spLocks noGrp="1"/>
          </p:cNvSpPr>
          <p:nvPr>
            <p:ph type="sldNum" sz="quarter" idx="10"/>
          </p:nvPr>
        </p:nvSpPr>
        <p:spPr/>
        <p:txBody>
          <a:bodyPr/>
          <a:lstStyle/>
          <a:p>
            <a:fld id="{88126171-A148-4911-9194-3493D6602C44}" type="slidenum">
              <a:rPr lang="en-US" smtClean="0"/>
              <a:t>3</a:t>
            </a:fld>
            <a:endParaRPr lang="en-US"/>
          </a:p>
        </p:txBody>
      </p:sp>
    </p:spTree>
    <p:extLst>
      <p:ext uri="{BB962C8B-B14F-4D97-AF65-F5344CB8AC3E}">
        <p14:creationId xmlns:p14="http://schemas.microsoft.com/office/powerpoint/2010/main" val="223380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1/26/2020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40509586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9108815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368464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4248049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9852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62265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29618532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4495530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42262337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7955207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18816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50436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57795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1/26/2020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153620147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15019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7563630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2134612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4294187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354879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1/26/2020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30533041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5047059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8589808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98827468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201828254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890064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16017126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8407219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8474617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13385335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652139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0059860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16539018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016017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9420125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0537607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86058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1/26/2020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298844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1/26/2020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2245422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26937827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3152957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7.xml"/><Relationship Id="rId7" Type="http://schemas.openxmlformats.org/officeDocument/2006/relationships/theme" Target="../theme/theme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1/26/2020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66938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8143910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4520809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1/26/2020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11312983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7432390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0502892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water_sanitation_health/water-quality/guidelines/en/" TargetMode="External"/><Relationship Id="rId7" Type="http://schemas.openxmlformats.org/officeDocument/2006/relationships/hyperlink" Target="https://github.com/monroews/CEE4590/raw/master/LADWP/dw_regulations_2019_04_16.pdf" TargetMode="External"/><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hyperlink" Target="https://www.epa.gov/dwreginfo/primacy-enforcement-responsibility-public-water-systems" TargetMode="External"/><Relationship Id="rId5" Type="http://schemas.openxmlformats.org/officeDocument/2006/relationships/hyperlink" Target="https://www.epa.gov/ground-water-and-drinking-water" TargetMode="External"/><Relationship Id="rId4" Type="http://schemas.openxmlformats.org/officeDocument/2006/relationships/hyperlink" Target="https://www.who.int/water_sanitation_health/publications/drinking-water-quality-guidelines-4-including-1st-addendum/e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epa.gov/dwreginfo/ground-water-rule" TargetMode="External"/><Relationship Id="rId13" Type="http://schemas.openxmlformats.org/officeDocument/2006/relationships/hyperlink" Target="https://www.epa.gov/dwreginfo/public-notification-rule" TargetMode="External"/><Relationship Id="rId3" Type="http://schemas.openxmlformats.org/officeDocument/2006/relationships/hyperlink" Target="https://www.epa.gov/dwreginfo/chemical-contaminant-rules" TargetMode="External"/><Relationship Id="rId7" Type="http://schemas.openxmlformats.org/officeDocument/2006/relationships/hyperlink" Target="https://www.epa.gov/dwreginfo/aircraft-drinking-water-rule" TargetMode="External"/><Relationship Id="rId12" Type="http://schemas.openxmlformats.org/officeDocument/2006/relationships/hyperlink" Target="https://www.epa.gov/ccr" TargetMode="External"/><Relationship Id="rId2" Type="http://schemas.openxmlformats.org/officeDocument/2006/relationships/notesSlide" Target="../notesSlides/notesSlide2.xml"/><Relationship Id="rId16" Type="http://schemas.openxmlformats.org/officeDocument/2006/relationships/hyperlink" Target="https://www.epa.gov/dwucmr" TargetMode="External"/><Relationship Id="rId1" Type="http://schemas.openxmlformats.org/officeDocument/2006/relationships/slideLayout" Target="../slideLayouts/slideLayout22.xml"/><Relationship Id="rId6" Type="http://schemas.openxmlformats.org/officeDocument/2006/relationships/hyperlink" Target="https://www.epa.gov/dwreginfo/variances-and-exemptions" TargetMode="External"/><Relationship Id="rId11" Type="http://schemas.openxmlformats.org/officeDocument/2006/relationships/hyperlink" Target="https://www.epa.gov/dwreginfo/revised-total-coliform-rule-and-total-coliform-rule" TargetMode="External"/><Relationship Id="rId5" Type="http://schemas.openxmlformats.org/officeDocument/2006/relationships/hyperlink" Target="https://www.epa.gov/dwreginfo/radionuclides-rule" TargetMode="External"/><Relationship Id="rId15" Type="http://schemas.openxmlformats.org/officeDocument/2006/relationships/hyperlink" Target="https://www.epa.gov/ground-water-and-drinking-water/national-primary-drinking-water-regulations" TargetMode="External"/><Relationship Id="rId10" Type="http://schemas.openxmlformats.org/officeDocument/2006/relationships/hyperlink" Target="https://www.epa.gov/dwreginfo/surface-water-treatment-rules" TargetMode="External"/><Relationship Id="rId4" Type="http://schemas.openxmlformats.org/officeDocument/2006/relationships/hyperlink" Target="https://www.epa.gov/dwreginfo/lead-and-copper-rule" TargetMode="External"/><Relationship Id="rId9" Type="http://schemas.openxmlformats.org/officeDocument/2006/relationships/hyperlink" Target="https://www.epa.gov/dwreginfo/stage-1-and-stage-2-disinfectants-and-disinfection-byproducts-rules" TargetMode="External"/><Relationship Id="rId14" Type="http://schemas.openxmlformats.org/officeDocument/2006/relationships/hyperlink" Target="https://www.epa.gov/cc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epa.gov/ccl/definition-contaminant" TargetMode="Externa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Monroe Weber-Shirk</a:t>
            </a:r>
          </a:p>
          <a:p>
            <a:r>
              <a:rPr lang="en-US" dirty="0" smtClean="0"/>
              <a:t>CEE 4590: </a:t>
            </a:r>
            <a:endParaRPr lang="en-US" dirty="0"/>
          </a:p>
        </p:txBody>
      </p:sp>
      <p:sp>
        <p:nvSpPr>
          <p:cNvPr id="2" name="Title 1"/>
          <p:cNvSpPr>
            <a:spLocks noGrp="1"/>
          </p:cNvSpPr>
          <p:nvPr>
            <p:ph type="ctrTitle" sz="quarter"/>
          </p:nvPr>
        </p:nvSpPr>
        <p:spPr/>
        <p:txBody>
          <a:bodyPr/>
          <a:lstStyle/>
          <a:p>
            <a:r>
              <a:rPr lang="en-US" dirty="0" smtClean="0"/>
              <a:t>Water Quality:</a:t>
            </a:r>
            <a:r>
              <a:rPr lang="en-US" dirty="0"/>
              <a:t/>
            </a:r>
            <a:br>
              <a:rPr lang="en-US" dirty="0"/>
            </a:br>
            <a:r>
              <a:rPr lang="en-US" dirty="0" smtClean="0"/>
              <a:t>Regulations and </a:t>
            </a:r>
            <a:br>
              <a:rPr lang="en-US" dirty="0" smtClean="0"/>
            </a:br>
            <a:r>
              <a:rPr lang="en-US" dirty="0" smtClean="0"/>
              <a:t>Contaminants</a:t>
            </a:r>
            <a:endParaRPr lang="en-US" dirty="0"/>
          </a:p>
        </p:txBody>
      </p:sp>
    </p:spTree>
    <p:extLst>
      <p:ext uri="{BB962C8B-B14F-4D97-AF65-F5344CB8AC3E}">
        <p14:creationId xmlns:p14="http://schemas.microsoft.com/office/powerpoint/2010/main" val="9586389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Framework</a:t>
            </a:r>
            <a:endParaRPr lang="en-US" dirty="0"/>
          </a:p>
        </p:txBody>
      </p:sp>
      <p:sp>
        <p:nvSpPr>
          <p:cNvPr id="3" name="Content Placeholder 2"/>
          <p:cNvSpPr>
            <a:spLocks noGrp="1"/>
          </p:cNvSpPr>
          <p:nvPr>
            <p:ph idx="1"/>
          </p:nvPr>
        </p:nvSpPr>
        <p:spPr/>
        <p:txBody>
          <a:bodyPr/>
          <a:lstStyle/>
          <a:p>
            <a:r>
              <a:rPr lang="en-US" sz="2800" dirty="0" smtClean="0"/>
              <a:t>World Health Organization: </a:t>
            </a:r>
            <a:r>
              <a:rPr lang="en-US" sz="2800" dirty="0" smtClean="0">
                <a:hlinkClick r:id="rId3"/>
              </a:rPr>
              <a:t>Water Quality Guidelines</a:t>
            </a:r>
            <a:endParaRPr lang="en-US" sz="2800" dirty="0" smtClean="0"/>
          </a:p>
          <a:p>
            <a:pPr lvl="1"/>
            <a:r>
              <a:rPr lang="en-US" sz="2400" dirty="0"/>
              <a:t>WHO produces international norms on water quality and human health in the form of guidelines that are used as the basis for regulation and standard setting world-wide</a:t>
            </a:r>
            <a:r>
              <a:rPr lang="en-US" sz="2400" dirty="0" smtClean="0"/>
              <a:t>.</a:t>
            </a:r>
          </a:p>
          <a:p>
            <a:pPr lvl="1"/>
            <a:r>
              <a:rPr lang="en-US" sz="2400" dirty="0">
                <a:hlinkClick r:id="rId4"/>
              </a:rPr>
              <a:t>Guidelines for drinking-water </a:t>
            </a:r>
            <a:r>
              <a:rPr lang="en-US" sz="2400" dirty="0" smtClean="0">
                <a:hlinkClick r:id="rId4"/>
              </a:rPr>
              <a:t>quality</a:t>
            </a:r>
            <a:endParaRPr lang="en-US" sz="2400" dirty="0"/>
          </a:p>
          <a:p>
            <a:r>
              <a:rPr lang="en-US" sz="2800" dirty="0" smtClean="0"/>
              <a:t>United States Environmental Protection Agency: </a:t>
            </a:r>
            <a:r>
              <a:rPr lang="en-US" sz="2800" dirty="0" smtClean="0">
                <a:hlinkClick r:id="rId5"/>
              </a:rPr>
              <a:t>Drinking Water</a:t>
            </a:r>
            <a:endParaRPr lang="en-US" sz="2800" dirty="0" smtClean="0"/>
          </a:p>
          <a:p>
            <a:pPr lvl="1"/>
            <a:r>
              <a:rPr lang="en-US" sz="2400" dirty="0">
                <a:hlinkClick r:id="rId6"/>
              </a:rPr>
              <a:t>EPA delegates primary enforcement responsibility (also called primacy) </a:t>
            </a:r>
            <a:r>
              <a:rPr lang="en-US" sz="2400" dirty="0"/>
              <a:t>for public water systems to states and Indian Tribes if they meet certain requirements. EPA recently released revisions to the primacy </a:t>
            </a:r>
            <a:r>
              <a:rPr lang="en-US" sz="2400" dirty="0" smtClean="0"/>
              <a:t>requirements</a:t>
            </a:r>
          </a:p>
          <a:p>
            <a:r>
              <a:rPr lang="en-US" sz="2800" dirty="0">
                <a:hlinkClick r:id="rId7"/>
              </a:rPr>
              <a:t>California Regulations Related to Drinking Water</a:t>
            </a:r>
            <a:endParaRPr lang="en-US" sz="2800" dirty="0" smtClean="0"/>
          </a:p>
          <a:p>
            <a:pPr lvl="1"/>
            <a:endParaRPr lang="en-US" sz="2400" dirty="0"/>
          </a:p>
        </p:txBody>
      </p:sp>
    </p:spTree>
    <p:extLst>
      <p:ext uri="{BB962C8B-B14F-4D97-AF65-F5344CB8AC3E}">
        <p14:creationId xmlns:p14="http://schemas.microsoft.com/office/powerpoint/2010/main" val="11524607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regulations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5670791"/>
              </p:ext>
            </p:extLst>
          </p:nvPr>
        </p:nvGraphicFramePr>
        <p:xfrm>
          <a:off x="609600" y="1760061"/>
          <a:ext cx="10972800" cy="4846320"/>
        </p:xfrm>
        <a:graphic>
          <a:graphicData uri="http://schemas.openxmlformats.org/drawingml/2006/table">
            <a:tbl>
              <a:tblPr/>
              <a:tblGrid>
                <a:gridCol w="5486400">
                  <a:extLst>
                    <a:ext uri="{9D8B030D-6E8A-4147-A177-3AD203B41FA5}">
                      <a16:colId xmlns:a16="http://schemas.microsoft.com/office/drawing/2014/main" val="2914247425"/>
                    </a:ext>
                  </a:extLst>
                </a:gridCol>
                <a:gridCol w="5486400">
                  <a:extLst>
                    <a:ext uri="{9D8B030D-6E8A-4147-A177-3AD203B41FA5}">
                      <a16:colId xmlns:a16="http://schemas.microsoft.com/office/drawing/2014/main" val="3111206170"/>
                    </a:ext>
                  </a:extLst>
                </a:gridCol>
              </a:tblGrid>
              <a:tr h="0">
                <a:tc>
                  <a:txBody>
                    <a:bodyPr/>
                    <a:lstStyle/>
                    <a:p>
                      <a:pPr algn="l" fontAlgn="ctr"/>
                      <a:r>
                        <a:rPr lang="en-US" b="1">
                          <a:effectLst/>
                        </a:rPr>
                        <a:t>Contaminant Type</a:t>
                      </a: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1F1F1"/>
                    </a:solidFill>
                  </a:tcPr>
                </a:tc>
                <a:tc>
                  <a:txBody>
                    <a:bodyPr/>
                    <a:lstStyle/>
                    <a:p>
                      <a:pPr algn="l" fontAlgn="ctr"/>
                      <a:r>
                        <a:rPr lang="en-US" b="1">
                          <a:effectLst/>
                        </a:rPr>
                        <a:t>Regulation</a:t>
                      </a: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1F1F1"/>
                    </a:solidFill>
                  </a:tcPr>
                </a:tc>
                <a:extLst>
                  <a:ext uri="{0D108BD9-81ED-4DB2-BD59-A6C34878D82A}">
                    <a16:rowId xmlns:a16="http://schemas.microsoft.com/office/drawing/2014/main" val="2740068257"/>
                  </a:ext>
                </a:extLst>
              </a:tr>
              <a:tr h="0">
                <a:tc>
                  <a:txBody>
                    <a:bodyPr/>
                    <a:lstStyle/>
                    <a:p>
                      <a:pPr algn="l" fontAlgn="ctr"/>
                      <a:r>
                        <a:rPr lang="en-US" b="1">
                          <a:effectLst/>
                        </a:rPr>
                        <a:t>Chemical contaminants</a:t>
                      </a:r>
                      <a:endParaRPr lang="en-US">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4C2C92"/>
                          </a:solidFill>
                          <a:effectLst/>
                          <a:hlinkClick r:id="rId3"/>
                        </a:rPr>
                        <a:t>Arsenic rule</a:t>
                      </a:r>
                      <a:endParaRPr lang="en-US" dirty="0">
                        <a:effectLst/>
                      </a:endParaRPr>
                    </a:p>
                    <a:p>
                      <a:pPr algn="l" fontAlgn="ctr">
                        <a:buFont typeface="Arial" panose="020B0604020202020204" pitchFamily="34" charset="0"/>
                        <a:buChar char="•"/>
                      </a:pPr>
                      <a:r>
                        <a:rPr lang="en-US" dirty="0">
                          <a:solidFill>
                            <a:srgbClr val="4C2C92"/>
                          </a:solidFill>
                          <a:effectLst/>
                          <a:hlinkClick r:id="rId3"/>
                        </a:rPr>
                        <a:t>Chemical contaminant rules</a:t>
                      </a:r>
                      <a:endParaRPr lang="en-US" dirty="0">
                        <a:effectLst/>
                      </a:endParaRPr>
                    </a:p>
                    <a:p>
                      <a:pPr algn="l" fontAlgn="ctr">
                        <a:buFont typeface="Arial" panose="020B0604020202020204" pitchFamily="34" charset="0"/>
                        <a:buChar char="•"/>
                      </a:pPr>
                      <a:r>
                        <a:rPr lang="en-US" dirty="0">
                          <a:solidFill>
                            <a:srgbClr val="4C2C92"/>
                          </a:solidFill>
                          <a:effectLst/>
                          <a:hlinkClick r:id="rId4"/>
                        </a:rPr>
                        <a:t>Lead and copper rule</a:t>
                      </a:r>
                      <a:endParaRPr lang="en-US" dirty="0">
                        <a:effectLst/>
                      </a:endParaRPr>
                    </a:p>
                    <a:p>
                      <a:pPr algn="l" fontAlgn="ctr">
                        <a:buFont typeface="Arial" panose="020B0604020202020204" pitchFamily="34" charset="0"/>
                        <a:buChar char="•"/>
                      </a:pPr>
                      <a:r>
                        <a:rPr lang="en-US" dirty="0">
                          <a:solidFill>
                            <a:srgbClr val="4C2C92"/>
                          </a:solidFill>
                          <a:effectLst/>
                          <a:hlinkClick r:id="rId5"/>
                        </a:rPr>
                        <a:t>Radionuclides rule</a:t>
                      </a:r>
                      <a:endParaRPr lang="en-US" dirty="0">
                        <a:effectLst/>
                      </a:endParaRPr>
                    </a:p>
                    <a:p>
                      <a:pPr algn="l" fontAlgn="ctr">
                        <a:buFont typeface="Arial" panose="020B0604020202020204" pitchFamily="34" charset="0"/>
                        <a:buChar char="•"/>
                      </a:pPr>
                      <a:r>
                        <a:rPr lang="en-US" dirty="0">
                          <a:solidFill>
                            <a:srgbClr val="4C2C92"/>
                          </a:solidFill>
                          <a:effectLst/>
                          <a:hlinkClick r:id="rId6"/>
                        </a:rPr>
                        <a:t>Variance and exemptions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2746450672"/>
                  </a:ext>
                </a:extLst>
              </a:tr>
              <a:tr h="0">
                <a:tc>
                  <a:txBody>
                    <a:bodyPr/>
                    <a:lstStyle/>
                    <a:p>
                      <a:pPr algn="l" fontAlgn="ctr"/>
                      <a:r>
                        <a:rPr lang="en-US" b="1">
                          <a:effectLst/>
                        </a:rPr>
                        <a:t>Microbial contaminants</a:t>
                      </a:r>
                      <a:endParaRPr lang="en-US">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4C2C92"/>
                          </a:solidFill>
                          <a:effectLst/>
                          <a:hlinkClick r:id="rId7"/>
                        </a:rPr>
                        <a:t>Aircraft drinking water rule</a:t>
                      </a:r>
                      <a:endParaRPr lang="en-US" dirty="0">
                        <a:effectLst/>
                      </a:endParaRPr>
                    </a:p>
                    <a:p>
                      <a:pPr algn="l" fontAlgn="ctr">
                        <a:buFont typeface="Arial" panose="020B0604020202020204" pitchFamily="34" charset="0"/>
                        <a:buChar char="•"/>
                      </a:pPr>
                      <a:r>
                        <a:rPr lang="en-US" dirty="0">
                          <a:solidFill>
                            <a:srgbClr val="4C2C92"/>
                          </a:solidFill>
                          <a:effectLst/>
                          <a:hlinkClick r:id="rId8"/>
                        </a:rPr>
                        <a:t>Ground water rule</a:t>
                      </a:r>
                      <a:endParaRPr lang="en-US" dirty="0">
                        <a:effectLst/>
                      </a:endParaRPr>
                    </a:p>
                    <a:p>
                      <a:pPr algn="l" fontAlgn="ctr">
                        <a:buFont typeface="Arial" panose="020B0604020202020204" pitchFamily="34" charset="0"/>
                        <a:buChar char="•"/>
                      </a:pPr>
                      <a:r>
                        <a:rPr lang="en-US" dirty="0">
                          <a:solidFill>
                            <a:srgbClr val="4C2C92"/>
                          </a:solidFill>
                          <a:effectLst/>
                          <a:hlinkClick r:id="rId9"/>
                        </a:rPr>
                        <a:t>Stage 1 and stage 2 disinfectant/disinfection byproducts rule</a:t>
                      </a:r>
                      <a:endParaRPr lang="en-US" dirty="0">
                        <a:effectLst/>
                      </a:endParaRPr>
                    </a:p>
                    <a:p>
                      <a:pPr algn="l" fontAlgn="ctr">
                        <a:buFont typeface="Arial" panose="020B0604020202020204" pitchFamily="34" charset="0"/>
                        <a:buChar char="•"/>
                      </a:pPr>
                      <a:r>
                        <a:rPr lang="en-US" dirty="0">
                          <a:solidFill>
                            <a:srgbClr val="4C2C92"/>
                          </a:solidFill>
                          <a:effectLst/>
                          <a:hlinkClick r:id="rId10"/>
                        </a:rPr>
                        <a:t>Surface water treatment rules</a:t>
                      </a:r>
                      <a:endParaRPr lang="en-US" dirty="0">
                        <a:effectLst/>
                      </a:endParaRPr>
                    </a:p>
                    <a:p>
                      <a:pPr algn="l" fontAlgn="ctr">
                        <a:buFont typeface="Arial" panose="020B0604020202020204" pitchFamily="34" charset="0"/>
                        <a:buChar char="•"/>
                      </a:pPr>
                      <a:r>
                        <a:rPr lang="en-US" dirty="0">
                          <a:solidFill>
                            <a:srgbClr val="4C2C92"/>
                          </a:solidFill>
                          <a:effectLst/>
                          <a:hlinkClick r:id="rId11"/>
                        </a:rPr>
                        <a:t>Total coliform rule and revised total coliform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3038138898"/>
                  </a:ext>
                </a:extLst>
              </a:tr>
              <a:tr h="0">
                <a:tc>
                  <a:txBody>
                    <a:bodyPr/>
                    <a:lstStyle/>
                    <a:p>
                      <a:pPr algn="l" fontAlgn="ctr"/>
                      <a:r>
                        <a:rPr lang="en-US" b="1" dirty="0">
                          <a:effectLst/>
                        </a:rPr>
                        <a:t>Right-to-know rules</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112E51"/>
                          </a:solidFill>
                          <a:effectLst/>
                          <a:hlinkClick r:id="rId12"/>
                        </a:rPr>
                        <a:t>Consumer confidence report rule</a:t>
                      </a:r>
                      <a:endParaRPr lang="en-US" dirty="0">
                        <a:effectLst/>
                      </a:endParaRPr>
                    </a:p>
                    <a:p>
                      <a:pPr algn="l" fontAlgn="ctr">
                        <a:buFont typeface="Arial" panose="020B0604020202020204" pitchFamily="34" charset="0"/>
                        <a:buChar char="•"/>
                      </a:pPr>
                      <a:r>
                        <a:rPr lang="en-US" dirty="0">
                          <a:solidFill>
                            <a:srgbClr val="4C2C92"/>
                          </a:solidFill>
                          <a:effectLst/>
                          <a:hlinkClick r:id="rId13"/>
                        </a:rPr>
                        <a:t>Public notification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3671541927"/>
                  </a:ext>
                </a:extLst>
              </a:tr>
              <a:tr h="0">
                <a:tc>
                  <a:txBody>
                    <a:bodyPr/>
                    <a:lstStyle/>
                    <a:p>
                      <a:pPr algn="l" fontAlgn="ctr"/>
                      <a:r>
                        <a:rPr lang="en-US" b="1" dirty="0" smtClean="0">
                          <a:effectLst/>
                          <a:hlinkClick r:id="rId14"/>
                        </a:rPr>
                        <a:t>Contaminant Candidate List (CCL)</a:t>
                      </a:r>
                      <a:endParaRPr lang="en-US" b="1"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b="0" i="0" dirty="0" smtClean="0">
                          <a:solidFill>
                            <a:srgbClr val="4C2C92"/>
                          </a:solidFill>
                          <a:effectLst/>
                          <a:latin typeface="Source Sans Pro"/>
                          <a:hlinkClick r:id="rId15"/>
                        </a:rPr>
                        <a:t>Table of Current Drinking Water Standards</a:t>
                      </a:r>
                      <a:endParaRPr lang="en-US" b="0" i="0" dirty="0" smtClean="0">
                        <a:solidFill>
                          <a:srgbClr val="212121"/>
                        </a:solidFill>
                        <a:effectLst/>
                        <a:latin typeface="Source Sans Pro"/>
                      </a:endParaRPr>
                    </a:p>
                    <a:p>
                      <a:pPr algn="l">
                        <a:buFont typeface="Arial" panose="020B0604020202020204" pitchFamily="34" charset="0"/>
                        <a:buChar char="•"/>
                      </a:pPr>
                      <a:r>
                        <a:rPr lang="en-US" b="0" i="0" dirty="0" smtClean="0">
                          <a:solidFill>
                            <a:srgbClr val="4C2C92"/>
                          </a:solidFill>
                          <a:effectLst/>
                          <a:latin typeface="Source Sans Pro"/>
                          <a:hlinkClick r:id="rId16"/>
                        </a:rPr>
                        <a:t>Unregulated Contaminant Monitoring</a:t>
                      </a:r>
                      <a:endParaRPr lang="en-US" b="0" i="0" dirty="0" smtClean="0">
                        <a:solidFill>
                          <a:srgbClr val="212121"/>
                        </a:solidFill>
                        <a:effectLst/>
                        <a:latin typeface="Source Sans Pro"/>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1681455988"/>
                  </a:ext>
                </a:extLst>
              </a:tr>
            </a:tbl>
          </a:graphicData>
        </a:graphic>
      </p:graphicFrame>
    </p:spTree>
    <p:extLst>
      <p:ext uri="{BB962C8B-B14F-4D97-AF65-F5344CB8AC3E}">
        <p14:creationId xmlns:p14="http://schemas.microsoft.com/office/powerpoint/2010/main" val="41196947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Contaminants?</a:t>
            </a:r>
            <a:endParaRPr lang="en-US" dirty="0"/>
          </a:p>
        </p:txBody>
      </p:sp>
      <p:sp>
        <p:nvSpPr>
          <p:cNvPr id="3" name="Content Placeholder 2"/>
          <p:cNvSpPr>
            <a:spLocks noGrp="1"/>
          </p:cNvSpPr>
          <p:nvPr>
            <p:ph idx="1"/>
          </p:nvPr>
        </p:nvSpPr>
        <p:spPr/>
        <p:txBody>
          <a:bodyPr/>
          <a:lstStyle/>
          <a:p>
            <a:r>
              <a:rPr lang="en-US" dirty="0"/>
              <a:t>The Safe Drinking Water Act (SDWA) defines "contaminant" as any physical, chemical, biological or radiological substance or matter in water. Drinking water may reasonably be expected to contain at least small amounts of some contaminants. Some contaminants may be harmful if consumed at certain levels in drinking water. The presence of contaminants does not necessarily indicate that the water poses a health risk</a:t>
            </a:r>
            <a:r>
              <a:rPr lang="en-US" dirty="0" smtClean="0"/>
              <a:t>.</a:t>
            </a:r>
          </a:p>
          <a:p>
            <a:r>
              <a:rPr lang="en-US" dirty="0">
                <a:hlinkClick r:id="rId2"/>
              </a:rPr>
              <a:t>https://www.epa.gov/ccl/definition-contaminant</a:t>
            </a:r>
            <a:endParaRPr lang="en-US" dirty="0"/>
          </a:p>
        </p:txBody>
      </p:sp>
    </p:spTree>
    <p:extLst>
      <p:ext uri="{BB962C8B-B14F-4D97-AF65-F5344CB8AC3E}">
        <p14:creationId xmlns:p14="http://schemas.microsoft.com/office/powerpoint/2010/main" val="5886929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71151687"/>
      </p:ext>
    </p:extLst>
  </p:cSld>
  <p:clrMapOvr>
    <a:masterClrMapping/>
  </p:clrMapOvr>
  <p:transition>
    <p:fade/>
  </p:transition>
</p:sld>
</file>

<file path=ppt/theme/theme1.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2.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5.xml><?xml version="1.0" encoding="utf-8"?>
<a:theme xmlns:a="http://schemas.openxmlformats.org/drawingml/2006/main" name="3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4540 2017</Template>
  <TotalTime>2622</TotalTime>
  <Words>234</Words>
  <Application>Microsoft Office PowerPoint</Application>
  <PresentationFormat>Widescreen</PresentationFormat>
  <Paragraphs>41</Paragraphs>
  <Slides>5</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5</vt:i4>
      </vt:variant>
    </vt:vector>
  </HeadingPairs>
  <TitlesOfParts>
    <vt:vector size="16" baseType="lpstr">
      <vt:lpstr>Arial</vt:lpstr>
      <vt:lpstr>Calibri</vt:lpstr>
      <vt:lpstr>Candara</vt:lpstr>
      <vt:lpstr>Source Sans Pro</vt:lpstr>
      <vt:lpstr>Wingdings</vt:lpstr>
      <vt:lpstr>Lecture 4540 2017</vt:lpstr>
      <vt:lpstr>1_Lecture 4540 2016</vt:lpstr>
      <vt:lpstr>2_Lecture 4540 2016</vt:lpstr>
      <vt:lpstr>1_Lecture 4540 2017</vt:lpstr>
      <vt:lpstr>3_Lecture 4540 2016</vt:lpstr>
      <vt:lpstr>4_Lecture 4540 2016</vt:lpstr>
      <vt:lpstr>Water Quality: Regulations and  Contaminants</vt:lpstr>
      <vt:lpstr>Regulatory Framework</vt:lpstr>
      <vt:lpstr>EPA regulations</vt:lpstr>
      <vt:lpstr>Contaminants?</vt:lpstr>
      <vt:lpstr>Discussion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Monroe Weber-Shirk</dc:creator>
  <cp:lastModifiedBy>mw24</cp:lastModifiedBy>
  <cp:revision>13</cp:revision>
  <dcterms:created xsi:type="dcterms:W3CDTF">2019-06-12T13:24:20Z</dcterms:created>
  <dcterms:modified xsi:type="dcterms:W3CDTF">2020-01-27T14:09:15Z</dcterms:modified>
</cp:coreProperties>
</file>