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  <p:sldMasterId id="2147483676" r:id="rId3"/>
  </p:sldMasterIdLst>
  <p:notesMasterIdLst>
    <p:notesMasterId r:id="rId9"/>
  </p:notes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4" autoAdjust="0"/>
  </p:normalViewPr>
  <p:slideViewPr>
    <p:cSldViewPr snapToGrid="0">
      <p:cViewPr varScale="1">
        <p:scale>
          <a:sx n="97" d="100"/>
          <a:sy n="97" d="100"/>
        </p:scale>
        <p:origin x="7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A9B2E-B1E0-4D82-BB36-53870A420F4F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0ACB2-F36F-46E0-9809-3B9D7624D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98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Species</a:t>
            </a:r>
            <a:r>
              <a:rPr lang="en-US" baseline="0" dirty="0" smtClean="0"/>
              <a:t> graph from MWH page 1536, </a:t>
            </a:r>
            <a:r>
              <a:rPr lang="en-US" dirty="0" smtClean="0"/>
              <a:t>Figure 20-1 Predominance diagram for As(III) and As(V) as function of </a:t>
            </a:r>
            <a:r>
              <a:rPr lang="en-US" dirty="0" err="1" smtClean="0"/>
              <a:t>pH.</a:t>
            </a:r>
            <a:r>
              <a:rPr lang="en-US" dirty="0" smtClean="0"/>
              <a:t> (Adapted from Gupta and Chen, 1978.)</a:t>
            </a:r>
          </a:p>
          <a:p>
            <a:endParaRPr lang="en-US" dirty="0" smtClean="0"/>
          </a:p>
          <a:p>
            <a:r>
              <a:rPr lang="en-US" dirty="0" smtClean="0"/>
              <a:t>Stick diagram By </a:t>
            </a:r>
            <a:r>
              <a:rPr lang="en-US" dirty="0" err="1" smtClean="0"/>
              <a:t>Jynto</a:t>
            </a:r>
            <a:r>
              <a:rPr lang="en-US" dirty="0" smtClean="0"/>
              <a:t> (talk) - Own </a:t>
            </a:r>
            <a:r>
              <a:rPr lang="en-US" dirty="0" err="1" smtClean="0"/>
              <a:t>workThis</a:t>
            </a:r>
            <a:r>
              <a:rPr lang="en-US" dirty="0" smtClean="0"/>
              <a:t> image was created with Discovery Studio Visualizer., CC0, https://commons.wikimedia.org/w/index.php?curid=15368424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ACB2-F36F-46E0-9809-3B9D7624D1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02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C95CED01-24E4-4C43-912C-6F6D3D954174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586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8151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4640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0497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2591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8000" y="475200"/>
            <a:ext cx="96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609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smtClean="0"/>
              <a:t>04.04.2011</a:t>
            </a:r>
            <a:endParaRPr lang="de-CH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65600" y="6633376"/>
            <a:ext cx="3860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de-CH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170EAF33-5040-440D-A897-F739B1036B31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88000" y="908720"/>
            <a:ext cx="109728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10128251" y="476250"/>
            <a:ext cx="1728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265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853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302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3372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2077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8169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62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7952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7468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0125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5825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444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8000" y="475200"/>
            <a:ext cx="96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609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C95CED01-24E4-4C43-912C-6F6D3D954174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65600" y="6633376"/>
            <a:ext cx="3860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88000" y="908720"/>
            <a:ext cx="109728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10128251" y="476250"/>
            <a:ext cx="1728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5422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827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5763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C95CED01-24E4-4C43-912C-6F6D3D954174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38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39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08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13" Type="http://schemas.openxmlformats.org/officeDocument/2006/relationships/image" Target="../media/image4.png"/><Relationship Id="rId18" Type="http://schemas.openxmlformats.org/officeDocument/2006/relationships/image" Target="../media/image9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3.png"/><Relationship Id="rId17" Type="http://schemas.openxmlformats.org/officeDocument/2006/relationships/image" Target="../media/image8.png"/><Relationship Id="rId2" Type="http://schemas.openxmlformats.org/officeDocument/2006/relationships/tags" Target="../tags/tag2.xml"/><Relationship Id="rId16" Type="http://schemas.openxmlformats.org/officeDocument/2006/relationships/image" Target="../media/image7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2.png"/><Relationship Id="rId5" Type="http://schemas.openxmlformats.org/officeDocument/2006/relationships/tags" Target="../tags/tag5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tags" Target="../tags/tag4.xml"/><Relationship Id="rId9" Type="http://schemas.openxmlformats.org/officeDocument/2006/relationships/notesSlide" Target="../notesSlides/notesSlide1.xml"/><Relationship Id="rId1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Arsenic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3894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 the design process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414300" y="3964544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Regulations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394593" y="5149585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needs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517477" y="1737665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Possible Unit Processes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394593" y="2841008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Contaminants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8452" y="4767616"/>
            <a:ext cx="235694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Sequence the unit processes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374228" y="1737665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Water Source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785163" y="3298208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Unit Processes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9530254" y="3633952"/>
            <a:ext cx="235694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Disinfection Complications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9530254" y="5094753"/>
            <a:ext cx="235694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Distribution Complications</a:t>
            </a:r>
            <a:endParaRPr lang="en-US" dirty="0"/>
          </a:p>
        </p:txBody>
      </p:sp>
      <p:cxnSp>
        <p:nvCxnSpPr>
          <p:cNvPr id="18" name="Curved Connector 17"/>
          <p:cNvCxnSpPr>
            <a:stCxn id="11" idx="4"/>
            <a:endCxn id="12" idx="0"/>
          </p:cNvCxnSpPr>
          <p:nvPr/>
        </p:nvCxnSpPr>
        <p:spPr>
          <a:xfrm rot="5400000">
            <a:off x="10435527" y="4821552"/>
            <a:ext cx="546401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25" idx="3"/>
            <a:endCxn id="6" idx="2"/>
          </p:cNvCxnSpPr>
          <p:nvPr/>
        </p:nvCxnSpPr>
        <p:spPr>
          <a:xfrm flipV="1">
            <a:off x="3871749" y="2194865"/>
            <a:ext cx="645728" cy="18588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6" idx="4"/>
            <a:endCxn id="10" idx="0"/>
          </p:cNvCxnSpPr>
          <p:nvPr/>
        </p:nvCxnSpPr>
        <p:spPr>
          <a:xfrm rot="16200000" flipH="1">
            <a:off x="5420011" y="2841293"/>
            <a:ext cx="646143" cy="2676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0" idx="4"/>
            <a:endCxn id="8" idx="0"/>
          </p:cNvCxnSpPr>
          <p:nvPr/>
        </p:nvCxnSpPr>
        <p:spPr>
          <a:xfrm rot="5400000">
            <a:off x="5599421" y="4490112"/>
            <a:ext cx="555008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985345" y="1588376"/>
            <a:ext cx="2886404" cy="4930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6077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Oxidize the arsenic first!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Arsenic can occur in four oxidation states in water (+5, +3, 0, −3) but is usually found only in the trivalent [</a:t>
            </a:r>
            <a:r>
              <a:rPr lang="en-US" dirty="0" err="1"/>
              <a:t>arsenite</a:t>
            </a:r>
            <a:r>
              <a:rPr lang="en-US" dirty="0"/>
              <a:t>, As(III)] and pentavalent [arsenate, As(V)] states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Arsenate</a:t>
            </a:r>
            <a:r>
              <a:rPr lang="en-US" dirty="0"/>
              <a:t>, </a:t>
            </a:r>
            <a:r>
              <a:rPr lang="en-US" dirty="0" smtClean="0"/>
              <a:t>As(V) is much easier to remove by coagulation</a:t>
            </a:r>
          </a:p>
          <a:p>
            <a:pPr lvl="1"/>
            <a:r>
              <a:rPr lang="en-US" dirty="0" smtClean="0"/>
              <a:t>H3AsO3 is dominant form up to </a:t>
            </a:r>
          </a:p>
          <a:p>
            <a:r>
              <a:rPr lang="en-US" dirty="0" err="1" smtClean="0"/>
              <a:t>Arsenite</a:t>
            </a:r>
            <a:r>
              <a:rPr lang="en-US" dirty="0"/>
              <a:t>, As(III</a:t>
            </a:r>
            <a:r>
              <a:rPr lang="en-US" dirty="0" smtClean="0"/>
              <a:t>), can be oxidized to As(V) with chlorine, permanganate, or ozone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45889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Arsenic(V) acid reactions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23" y="2950199"/>
            <a:ext cx="2004724" cy="48944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737" y="2952099"/>
            <a:ext cx="2118705" cy="546439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632" y="2865325"/>
            <a:ext cx="2135467" cy="643658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290" y="2854880"/>
            <a:ext cx="1632610" cy="643658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700" y="4292756"/>
            <a:ext cx="3145609" cy="25652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771" y="2031809"/>
            <a:ext cx="1860571" cy="33142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936" y="1982030"/>
            <a:ext cx="1867428" cy="3314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686" y="1971074"/>
            <a:ext cx="1858286" cy="3314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65537" y="3631285"/>
            <a:ext cx="6415267" cy="3143141"/>
          </a:xfrm>
          <a:prstGeom prst="rect">
            <a:avLst/>
          </a:prstGeom>
        </p:spPr>
      </p:pic>
      <p:sp>
        <p:nvSpPr>
          <p:cNvPr id="21" name="Freeform 20"/>
          <p:cNvSpPr/>
          <p:nvPr/>
        </p:nvSpPr>
        <p:spPr>
          <a:xfrm>
            <a:off x="3126660" y="3716522"/>
            <a:ext cx="2320412" cy="1189774"/>
          </a:xfrm>
          <a:custGeom>
            <a:avLst/>
            <a:gdLst>
              <a:gd name="connsiteX0" fmla="*/ 0 w 2408903"/>
              <a:gd name="connsiteY0" fmla="*/ 1376516 h 1376516"/>
              <a:gd name="connsiteX1" fmla="*/ 1179871 w 2408903"/>
              <a:gd name="connsiteY1" fmla="*/ 0 h 1376516"/>
              <a:gd name="connsiteX2" fmla="*/ 2408903 w 2408903"/>
              <a:gd name="connsiteY2" fmla="*/ 1189703 h 1376516"/>
              <a:gd name="connsiteX0" fmla="*/ 0 w 2320412"/>
              <a:gd name="connsiteY0" fmla="*/ 1179871 h 1189703"/>
              <a:gd name="connsiteX1" fmla="*/ 1091380 w 2320412"/>
              <a:gd name="connsiteY1" fmla="*/ 0 h 1189703"/>
              <a:gd name="connsiteX2" fmla="*/ 2320412 w 2320412"/>
              <a:gd name="connsiteY2" fmla="*/ 1189703 h 1189703"/>
              <a:gd name="connsiteX0" fmla="*/ 0 w 2320412"/>
              <a:gd name="connsiteY0" fmla="*/ 1179871 h 1189703"/>
              <a:gd name="connsiteX1" fmla="*/ 1091380 w 2320412"/>
              <a:gd name="connsiteY1" fmla="*/ 0 h 1189703"/>
              <a:gd name="connsiteX2" fmla="*/ 2320412 w 2320412"/>
              <a:gd name="connsiteY2" fmla="*/ 1189703 h 1189703"/>
              <a:gd name="connsiteX0" fmla="*/ 0 w 2320412"/>
              <a:gd name="connsiteY0" fmla="*/ 1179873 h 1189705"/>
              <a:gd name="connsiteX1" fmla="*/ 1091380 w 2320412"/>
              <a:gd name="connsiteY1" fmla="*/ 2 h 1189705"/>
              <a:gd name="connsiteX2" fmla="*/ 2320412 w 2320412"/>
              <a:gd name="connsiteY2" fmla="*/ 1189705 h 1189705"/>
              <a:gd name="connsiteX0" fmla="*/ 0 w 2320412"/>
              <a:gd name="connsiteY0" fmla="*/ 1179933 h 1189765"/>
              <a:gd name="connsiteX1" fmla="*/ 1091380 w 2320412"/>
              <a:gd name="connsiteY1" fmla="*/ 62 h 1189765"/>
              <a:gd name="connsiteX2" fmla="*/ 2320412 w 2320412"/>
              <a:gd name="connsiteY2" fmla="*/ 1189765 h 1189765"/>
              <a:gd name="connsiteX0" fmla="*/ 0 w 2320412"/>
              <a:gd name="connsiteY0" fmla="*/ 1179942 h 1189774"/>
              <a:gd name="connsiteX1" fmla="*/ 1091380 w 2320412"/>
              <a:gd name="connsiteY1" fmla="*/ 71 h 1189774"/>
              <a:gd name="connsiteX2" fmla="*/ 2320412 w 2320412"/>
              <a:gd name="connsiteY2" fmla="*/ 1189774 h 1189774"/>
              <a:gd name="connsiteX0" fmla="*/ 0 w 2320412"/>
              <a:gd name="connsiteY0" fmla="*/ 1179942 h 1189774"/>
              <a:gd name="connsiteX1" fmla="*/ 1091380 w 2320412"/>
              <a:gd name="connsiteY1" fmla="*/ 71 h 1189774"/>
              <a:gd name="connsiteX2" fmla="*/ 2320412 w 2320412"/>
              <a:gd name="connsiteY2" fmla="*/ 1189774 h 1189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0412" h="1189774">
                <a:moveTo>
                  <a:pt x="0" y="1179942"/>
                </a:moveTo>
                <a:cubicBezTo>
                  <a:pt x="167148" y="707994"/>
                  <a:pt x="360516" y="8264"/>
                  <a:pt x="1091380" y="71"/>
                </a:cubicBezTo>
                <a:cubicBezTo>
                  <a:pt x="1822244" y="-8122"/>
                  <a:pt x="2048386" y="685051"/>
                  <a:pt x="2320412" y="1189774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flipV="1">
            <a:off x="5444016" y="4925955"/>
            <a:ext cx="1161123" cy="1179871"/>
          </a:xfrm>
          <a:custGeom>
            <a:avLst/>
            <a:gdLst>
              <a:gd name="connsiteX0" fmla="*/ 0 w 2408903"/>
              <a:gd name="connsiteY0" fmla="*/ 1376516 h 1376516"/>
              <a:gd name="connsiteX1" fmla="*/ 1179871 w 2408903"/>
              <a:gd name="connsiteY1" fmla="*/ 0 h 1376516"/>
              <a:gd name="connsiteX2" fmla="*/ 2408903 w 2408903"/>
              <a:gd name="connsiteY2" fmla="*/ 1189703 h 1376516"/>
              <a:gd name="connsiteX0" fmla="*/ 0 w 2320412"/>
              <a:gd name="connsiteY0" fmla="*/ 1179871 h 1189703"/>
              <a:gd name="connsiteX1" fmla="*/ 1091380 w 2320412"/>
              <a:gd name="connsiteY1" fmla="*/ 0 h 1189703"/>
              <a:gd name="connsiteX2" fmla="*/ 2320412 w 2320412"/>
              <a:gd name="connsiteY2" fmla="*/ 1189703 h 1189703"/>
              <a:gd name="connsiteX0" fmla="*/ 0 w 2320412"/>
              <a:gd name="connsiteY0" fmla="*/ 1179871 h 1189703"/>
              <a:gd name="connsiteX1" fmla="*/ 1091380 w 2320412"/>
              <a:gd name="connsiteY1" fmla="*/ 0 h 1189703"/>
              <a:gd name="connsiteX2" fmla="*/ 2320412 w 2320412"/>
              <a:gd name="connsiteY2" fmla="*/ 1189703 h 1189703"/>
              <a:gd name="connsiteX0" fmla="*/ 0 w 2320412"/>
              <a:gd name="connsiteY0" fmla="*/ 1179873 h 1189705"/>
              <a:gd name="connsiteX1" fmla="*/ 1091380 w 2320412"/>
              <a:gd name="connsiteY1" fmla="*/ 2 h 1189705"/>
              <a:gd name="connsiteX2" fmla="*/ 2320412 w 2320412"/>
              <a:gd name="connsiteY2" fmla="*/ 1189705 h 1189705"/>
              <a:gd name="connsiteX0" fmla="*/ 0 w 2320412"/>
              <a:gd name="connsiteY0" fmla="*/ 1179933 h 1189765"/>
              <a:gd name="connsiteX1" fmla="*/ 1091380 w 2320412"/>
              <a:gd name="connsiteY1" fmla="*/ 62 h 1189765"/>
              <a:gd name="connsiteX2" fmla="*/ 2320412 w 2320412"/>
              <a:gd name="connsiteY2" fmla="*/ 1189765 h 1189765"/>
              <a:gd name="connsiteX0" fmla="*/ 0 w 2320412"/>
              <a:gd name="connsiteY0" fmla="*/ 1179942 h 1189774"/>
              <a:gd name="connsiteX1" fmla="*/ 1091380 w 2320412"/>
              <a:gd name="connsiteY1" fmla="*/ 71 h 1189774"/>
              <a:gd name="connsiteX2" fmla="*/ 2320412 w 2320412"/>
              <a:gd name="connsiteY2" fmla="*/ 1189774 h 1189774"/>
              <a:gd name="connsiteX0" fmla="*/ 0 w 2320412"/>
              <a:gd name="connsiteY0" fmla="*/ 1179942 h 1189774"/>
              <a:gd name="connsiteX1" fmla="*/ 1091380 w 2320412"/>
              <a:gd name="connsiteY1" fmla="*/ 71 h 1189774"/>
              <a:gd name="connsiteX2" fmla="*/ 2320412 w 2320412"/>
              <a:gd name="connsiteY2" fmla="*/ 1189774 h 1189774"/>
              <a:gd name="connsiteX0" fmla="*/ 0 w 1091380"/>
              <a:gd name="connsiteY0" fmla="*/ 1179871 h 1179871"/>
              <a:gd name="connsiteX1" fmla="*/ 1091380 w 1091380"/>
              <a:gd name="connsiteY1" fmla="*/ 0 h 1179871"/>
              <a:gd name="connsiteX0" fmla="*/ 0 w 1091380"/>
              <a:gd name="connsiteY0" fmla="*/ 1179871 h 1179871"/>
              <a:gd name="connsiteX1" fmla="*/ 1091380 w 1091380"/>
              <a:gd name="connsiteY1" fmla="*/ 0 h 1179871"/>
              <a:gd name="connsiteX0" fmla="*/ 0 w 1091380"/>
              <a:gd name="connsiteY0" fmla="*/ 1179871 h 1179871"/>
              <a:gd name="connsiteX1" fmla="*/ 1091380 w 1091380"/>
              <a:gd name="connsiteY1" fmla="*/ 0 h 117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91380" h="1179871">
                <a:moveTo>
                  <a:pt x="0" y="1179871"/>
                </a:moveTo>
                <a:cubicBezTo>
                  <a:pt x="241081" y="727587"/>
                  <a:pt x="406724" y="18025"/>
                  <a:pt x="1091380" y="0"/>
                </a:cubicBezTo>
              </a:path>
            </a:pathLst>
          </a:cu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4200236" y="3736182"/>
            <a:ext cx="4083996" cy="2349984"/>
            <a:chOff x="4200236" y="3736182"/>
            <a:chExt cx="4083996" cy="2349984"/>
          </a:xfrm>
        </p:grpSpPr>
        <p:sp>
          <p:nvSpPr>
            <p:cNvPr id="22" name="Freeform 21"/>
            <p:cNvSpPr/>
            <p:nvPr/>
          </p:nvSpPr>
          <p:spPr>
            <a:xfrm>
              <a:off x="5447072" y="3736182"/>
              <a:ext cx="2153263" cy="1170114"/>
            </a:xfrm>
            <a:custGeom>
              <a:avLst/>
              <a:gdLst>
                <a:gd name="connsiteX0" fmla="*/ 0 w 2408903"/>
                <a:gd name="connsiteY0" fmla="*/ 1376516 h 1376516"/>
                <a:gd name="connsiteX1" fmla="*/ 1179871 w 2408903"/>
                <a:gd name="connsiteY1" fmla="*/ 0 h 1376516"/>
                <a:gd name="connsiteX2" fmla="*/ 2408903 w 2408903"/>
                <a:gd name="connsiteY2" fmla="*/ 1189703 h 1376516"/>
                <a:gd name="connsiteX0" fmla="*/ 0 w 2320412"/>
                <a:gd name="connsiteY0" fmla="*/ 1179871 h 1189703"/>
                <a:gd name="connsiteX1" fmla="*/ 1091380 w 2320412"/>
                <a:gd name="connsiteY1" fmla="*/ 0 h 1189703"/>
                <a:gd name="connsiteX2" fmla="*/ 2320412 w 2320412"/>
                <a:gd name="connsiteY2" fmla="*/ 1189703 h 1189703"/>
                <a:gd name="connsiteX0" fmla="*/ 0 w 2320412"/>
                <a:gd name="connsiteY0" fmla="*/ 1179871 h 1189703"/>
                <a:gd name="connsiteX1" fmla="*/ 1091380 w 2320412"/>
                <a:gd name="connsiteY1" fmla="*/ 0 h 1189703"/>
                <a:gd name="connsiteX2" fmla="*/ 2320412 w 2320412"/>
                <a:gd name="connsiteY2" fmla="*/ 1189703 h 1189703"/>
                <a:gd name="connsiteX0" fmla="*/ 0 w 2320412"/>
                <a:gd name="connsiteY0" fmla="*/ 1179873 h 1189705"/>
                <a:gd name="connsiteX1" fmla="*/ 1091380 w 2320412"/>
                <a:gd name="connsiteY1" fmla="*/ 2 h 1189705"/>
                <a:gd name="connsiteX2" fmla="*/ 2320412 w 2320412"/>
                <a:gd name="connsiteY2" fmla="*/ 1189705 h 1189705"/>
                <a:gd name="connsiteX0" fmla="*/ 0 w 2320412"/>
                <a:gd name="connsiteY0" fmla="*/ 1179933 h 1189765"/>
                <a:gd name="connsiteX1" fmla="*/ 1091380 w 2320412"/>
                <a:gd name="connsiteY1" fmla="*/ 62 h 1189765"/>
                <a:gd name="connsiteX2" fmla="*/ 2320412 w 2320412"/>
                <a:gd name="connsiteY2" fmla="*/ 1189765 h 1189765"/>
                <a:gd name="connsiteX0" fmla="*/ 0 w 2320412"/>
                <a:gd name="connsiteY0" fmla="*/ 1179942 h 1189774"/>
                <a:gd name="connsiteX1" fmla="*/ 1091380 w 2320412"/>
                <a:gd name="connsiteY1" fmla="*/ 71 h 1189774"/>
                <a:gd name="connsiteX2" fmla="*/ 2320412 w 2320412"/>
                <a:gd name="connsiteY2" fmla="*/ 1189774 h 1189774"/>
                <a:gd name="connsiteX0" fmla="*/ 0 w 2320412"/>
                <a:gd name="connsiteY0" fmla="*/ 1179942 h 1189774"/>
                <a:gd name="connsiteX1" fmla="*/ 1091380 w 2320412"/>
                <a:gd name="connsiteY1" fmla="*/ 71 h 1189774"/>
                <a:gd name="connsiteX2" fmla="*/ 2320412 w 2320412"/>
                <a:gd name="connsiteY2" fmla="*/ 1189774 h 1189774"/>
                <a:gd name="connsiteX0" fmla="*/ 0 w 2320412"/>
                <a:gd name="connsiteY0" fmla="*/ 1160281 h 1170113"/>
                <a:gd name="connsiteX1" fmla="*/ 1176144 w 2320412"/>
                <a:gd name="connsiteY1" fmla="*/ 75 h 1170113"/>
                <a:gd name="connsiteX2" fmla="*/ 2320412 w 2320412"/>
                <a:gd name="connsiteY2" fmla="*/ 1170113 h 1170113"/>
                <a:gd name="connsiteX0" fmla="*/ 0 w 2320412"/>
                <a:gd name="connsiteY0" fmla="*/ 1160281 h 1170113"/>
                <a:gd name="connsiteX1" fmla="*/ 1176144 w 2320412"/>
                <a:gd name="connsiteY1" fmla="*/ 75 h 1170113"/>
                <a:gd name="connsiteX2" fmla="*/ 2320412 w 2320412"/>
                <a:gd name="connsiteY2" fmla="*/ 1170113 h 1170113"/>
                <a:gd name="connsiteX0" fmla="*/ 0 w 2320412"/>
                <a:gd name="connsiteY0" fmla="*/ 1160282 h 1170114"/>
                <a:gd name="connsiteX1" fmla="*/ 1176144 w 2320412"/>
                <a:gd name="connsiteY1" fmla="*/ 76 h 1170114"/>
                <a:gd name="connsiteX2" fmla="*/ 2320412 w 2320412"/>
                <a:gd name="connsiteY2" fmla="*/ 1170114 h 1170114"/>
                <a:gd name="connsiteX0" fmla="*/ 0 w 2320412"/>
                <a:gd name="connsiteY0" fmla="*/ 1160282 h 1170114"/>
                <a:gd name="connsiteX1" fmla="*/ 1176144 w 2320412"/>
                <a:gd name="connsiteY1" fmla="*/ 76 h 1170114"/>
                <a:gd name="connsiteX2" fmla="*/ 2320412 w 2320412"/>
                <a:gd name="connsiteY2" fmla="*/ 1170114 h 117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20412" h="1170114">
                  <a:moveTo>
                    <a:pt x="0" y="1160282"/>
                  </a:moveTo>
                  <a:cubicBezTo>
                    <a:pt x="230721" y="658837"/>
                    <a:pt x="551236" y="8269"/>
                    <a:pt x="1176144" y="76"/>
                  </a:cubicBezTo>
                  <a:cubicBezTo>
                    <a:pt x="1801052" y="-8117"/>
                    <a:pt x="2154341" y="645726"/>
                    <a:pt x="2320412" y="1170114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flipH="1" flipV="1">
              <a:off x="4200236" y="4906295"/>
              <a:ext cx="1246835" cy="1179871"/>
            </a:xfrm>
            <a:custGeom>
              <a:avLst/>
              <a:gdLst>
                <a:gd name="connsiteX0" fmla="*/ 0 w 2408903"/>
                <a:gd name="connsiteY0" fmla="*/ 1376516 h 1376516"/>
                <a:gd name="connsiteX1" fmla="*/ 1179871 w 2408903"/>
                <a:gd name="connsiteY1" fmla="*/ 0 h 1376516"/>
                <a:gd name="connsiteX2" fmla="*/ 2408903 w 2408903"/>
                <a:gd name="connsiteY2" fmla="*/ 1189703 h 1376516"/>
                <a:gd name="connsiteX0" fmla="*/ 0 w 2320412"/>
                <a:gd name="connsiteY0" fmla="*/ 1179871 h 1189703"/>
                <a:gd name="connsiteX1" fmla="*/ 1091380 w 2320412"/>
                <a:gd name="connsiteY1" fmla="*/ 0 h 1189703"/>
                <a:gd name="connsiteX2" fmla="*/ 2320412 w 2320412"/>
                <a:gd name="connsiteY2" fmla="*/ 1189703 h 1189703"/>
                <a:gd name="connsiteX0" fmla="*/ 0 w 2320412"/>
                <a:gd name="connsiteY0" fmla="*/ 1179871 h 1189703"/>
                <a:gd name="connsiteX1" fmla="*/ 1091380 w 2320412"/>
                <a:gd name="connsiteY1" fmla="*/ 0 h 1189703"/>
                <a:gd name="connsiteX2" fmla="*/ 2320412 w 2320412"/>
                <a:gd name="connsiteY2" fmla="*/ 1189703 h 1189703"/>
                <a:gd name="connsiteX0" fmla="*/ 0 w 2320412"/>
                <a:gd name="connsiteY0" fmla="*/ 1179873 h 1189705"/>
                <a:gd name="connsiteX1" fmla="*/ 1091380 w 2320412"/>
                <a:gd name="connsiteY1" fmla="*/ 2 h 1189705"/>
                <a:gd name="connsiteX2" fmla="*/ 2320412 w 2320412"/>
                <a:gd name="connsiteY2" fmla="*/ 1189705 h 1189705"/>
                <a:gd name="connsiteX0" fmla="*/ 0 w 2320412"/>
                <a:gd name="connsiteY0" fmla="*/ 1179933 h 1189765"/>
                <a:gd name="connsiteX1" fmla="*/ 1091380 w 2320412"/>
                <a:gd name="connsiteY1" fmla="*/ 62 h 1189765"/>
                <a:gd name="connsiteX2" fmla="*/ 2320412 w 2320412"/>
                <a:gd name="connsiteY2" fmla="*/ 1189765 h 1189765"/>
                <a:gd name="connsiteX0" fmla="*/ 0 w 2320412"/>
                <a:gd name="connsiteY0" fmla="*/ 1179942 h 1189774"/>
                <a:gd name="connsiteX1" fmla="*/ 1091380 w 2320412"/>
                <a:gd name="connsiteY1" fmla="*/ 71 h 1189774"/>
                <a:gd name="connsiteX2" fmla="*/ 2320412 w 2320412"/>
                <a:gd name="connsiteY2" fmla="*/ 1189774 h 1189774"/>
                <a:gd name="connsiteX0" fmla="*/ 0 w 2320412"/>
                <a:gd name="connsiteY0" fmla="*/ 1179942 h 1189774"/>
                <a:gd name="connsiteX1" fmla="*/ 1091380 w 2320412"/>
                <a:gd name="connsiteY1" fmla="*/ 71 h 1189774"/>
                <a:gd name="connsiteX2" fmla="*/ 2320412 w 2320412"/>
                <a:gd name="connsiteY2" fmla="*/ 1189774 h 1189774"/>
                <a:gd name="connsiteX0" fmla="*/ 0 w 1091380"/>
                <a:gd name="connsiteY0" fmla="*/ 1179871 h 1179871"/>
                <a:gd name="connsiteX1" fmla="*/ 1091380 w 1091380"/>
                <a:gd name="connsiteY1" fmla="*/ 0 h 1179871"/>
                <a:gd name="connsiteX0" fmla="*/ 0 w 1091380"/>
                <a:gd name="connsiteY0" fmla="*/ 1179871 h 1179871"/>
                <a:gd name="connsiteX1" fmla="*/ 1091380 w 1091380"/>
                <a:gd name="connsiteY1" fmla="*/ 0 h 1179871"/>
                <a:gd name="connsiteX0" fmla="*/ 0 w 1091380"/>
                <a:gd name="connsiteY0" fmla="*/ 1179871 h 1179871"/>
                <a:gd name="connsiteX1" fmla="*/ 1091380 w 1091380"/>
                <a:gd name="connsiteY1" fmla="*/ 0 h 1179871"/>
                <a:gd name="connsiteX0" fmla="*/ 0 w 1091380"/>
                <a:gd name="connsiteY0" fmla="*/ 1179871 h 1179871"/>
                <a:gd name="connsiteX1" fmla="*/ 1091380 w 1091380"/>
                <a:gd name="connsiteY1" fmla="*/ 0 h 117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1380" h="1179871">
                  <a:moveTo>
                    <a:pt x="0" y="1179871"/>
                  </a:moveTo>
                  <a:cubicBezTo>
                    <a:pt x="192967" y="737420"/>
                    <a:pt x="351910" y="18025"/>
                    <a:pt x="1091380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 flipV="1">
              <a:off x="7587184" y="4906294"/>
              <a:ext cx="697048" cy="1179871"/>
            </a:xfrm>
            <a:custGeom>
              <a:avLst/>
              <a:gdLst>
                <a:gd name="connsiteX0" fmla="*/ 0 w 2408903"/>
                <a:gd name="connsiteY0" fmla="*/ 1376516 h 1376516"/>
                <a:gd name="connsiteX1" fmla="*/ 1179871 w 2408903"/>
                <a:gd name="connsiteY1" fmla="*/ 0 h 1376516"/>
                <a:gd name="connsiteX2" fmla="*/ 2408903 w 2408903"/>
                <a:gd name="connsiteY2" fmla="*/ 1189703 h 1376516"/>
                <a:gd name="connsiteX0" fmla="*/ 0 w 2320412"/>
                <a:gd name="connsiteY0" fmla="*/ 1179871 h 1189703"/>
                <a:gd name="connsiteX1" fmla="*/ 1091380 w 2320412"/>
                <a:gd name="connsiteY1" fmla="*/ 0 h 1189703"/>
                <a:gd name="connsiteX2" fmla="*/ 2320412 w 2320412"/>
                <a:gd name="connsiteY2" fmla="*/ 1189703 h 1189703"/>
                <a:gd name="connsiteX0" fmla="*/ 0 w 2320412"/>
                <a:gd name="connsiteY0" fmla="*/ 1179871 h 1189703"/>
                <a:gd name="connsiteX1" fmla="*/ 1091380 w 2320412"/>
                <a:gd name="connsiteY1" fmla="*/ 0 h 1189703"/>
                <a:gd name="connsiteX2" fmla="*/ 2320412 w 2320412"/>
                <a:gd name="connsiteY2" fmla="*/ 1189703 h 1189703"/>
                <a:gd name="connsiteX0" fmla="*/ 0 w 2320412"/>
                <a:gd name="connsiteY0" fmla="*/ 1179873 h 1189705"/>
                <a:gd name="connsiteX1" fmla="*/ 1091380 w 2320412"/>
                <a:gd name="connsiteY1" fmla="*/ 2 h 1189705"/>
                <a:gd name="connsiteX2" fmla="*/ 2320412 w 2320412"/>
                <a:gd name="connsiteY2" fmla="*/ 1189705 h 1189705"/>
                <a:gd name="connsiteX0" fmla="*/ 0 w 2320412"/>
                <a:gd name="connsiteY0" fmla="*/ 1179933 h 1189765"/>
                <a:gd name="connsiteX1" fmla="*/ 1091380 w 2320412"/>
                <a:gd name="connsiteY1" fmla="*/ 62 h 1189765"/>
                <a:gd name="connsiteX2" fmla="*/ 2320412 w 2320412"/>
                <a:gd name="connsiteY2" fmla="*/ 1189765 h 1189765"/>
                <a:gd name="connsiteX0" fmla="*/ 0 w 2320412"/>
                <a:gd name="connsiteY0" fmla="*/ 1179942 h 1189774"/>
                <a:gd name="connsiteX1" fmla="*/ 1091380 w 2320412"/>
                <a:gd name="connsiteY1" fmla="*/ 71 h 1189774"/>
                <a:gd name="connsiteX2" fmla="*/ 2320412 w 2320412"/>
                <a:gd name="connsiteY2" fmla="*/ 1189774 h 1189774"/>
                <a:gd name="connsiteX0" fmla="*/ 0 w 2320412"/>
                <a:gd name="connsiteY0" fmla="*/ 1179942 h 1189774"/>
                <a:gd name="connsiteX1" fmla="*/ 1091380 w 2320412"/>
                <a:gd name="connsiteY1" fmla="*/ 71 h 1189774"/>
                <a:gd name="connsiteX2" fmla="*/ 2320412 w 2320412"/>
                <a:gd name="connsiteY2" fmla="*/ 1189774 h 1189774"/>
                <a:gd name="connsiteX0" fmla="*/ 0 w 1091380"/>
                <a:gd name="connsiteY0" fmla="*/ 1179871 h 1179871"/>
                <a:gd name="connsiteX1" fmla="*/ 1091380 w 1091380"/>
                <a:gd name="connsiteY1" fmla="*/ 0 h 1179871"/>
                <a:gd name="connsiteX0" fmla="*/ 0 w 1091380"/>
                <a:gd name="connsiteY0" fmla="*/ 1179871 h 1179871"/>
                <a:gd name="connsiteX1" fmla="*/ 1091380 w 1091380"/>
                <a:gd name="connsiteY1" fmla="*/ 0 h 1179871"/>
                <a:gd name="connsiteX0" fmla="*/ 0 w 1091380"/>
                <a:gd name="connsiteY0" fmla="*/ 1179871 h 1179871"/>
                <a:gd name="connsiteX1" fmla="*/ 1091380 w 1091380"/>
                <a:gd name="connsiteY1" fmla="*/ 0 h 1179871"/>
                <a:gd name="connsiteX0" fmla="*/ 0 w 1091380"/>
                <a:gd name="connsiteY0" fmla="*/ 1179871 h 1179871"/>
                <a:gd name="connsiteX1" fmla="*/ 1091380 w 1091380"/>
                <a:gd name="connsiteY1" fmla="*/ 0 h 1179871"/>
                <a:gd name="connsiteX0" fmla="*/ 0 w 1091380"/>
                <a:gd name="connsiteY0" fmla="*/ 1179871 h 1179871"/>
                <a:gd name="connsiteX1" fmla="*/ 1091380 w 1091380"/>
                <a:gd name="connsiteY1" fmla="*/ 0 h 1179871"/>
                <a:gd name="connsiteX0" fmla="*/ 0 w 1091380"/>
                <a:gd name="connsiteY0" fmla="*/ 1179871 h 1179871"/>
                <a:gd name="connsiteX1" fmla="*/ 1091380 w 1091380"/>
                <a:gd name="connsiteY1" fmla="*/ 0 h 1179871"/>
                <a:gd name="connsiteX0" fmla="*/ 0 w 1091380"/>
                <a:gd name="connsiteY0" fmla="*/ 1179871 h 1179871"/>
                <a:gd name="connsiteX1" fmla="*/ 1091380 w 1091380"/>
                <a:gd name="connsiteY1" fmla="*/ 0 h 117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1380" h="1179871">
                  <a:moveTo>
                    <a:pt x="0" y="1179871"/>
                  </a:moveTo>
                  <a:cubicBezTo>
                    <a:pt x="300729" y="717755"/>
                    <a:pt x="552039" y="371986"/>
                    <a:pt x="1091380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Freeform 26"/>
          <p:cNvSpPr/>
          <p:nvPr/>
        </p:nvSpPr>
        <p:spPr>
          <a:xfrm flipV="1">
            <a:off x="3108855" y="4925955"/>
            <a:ext cx="1091380" cy="1179871"/>
          </a:xfrm>
          <a:custGeom>
            <a:avLst/>
            <a:gdLst>
              <a:gd name="connsiteX0" fmla="*/ 0 w 2408903"/>
              <a:gd name="connsiteY0" fmla="*/ 1376516 h 1376516"/>
              <a:gd name="connsiteX1" fmla="*/ 1179871 w 2408903"/>
              <a:gd name="connsiteY1" fmla="*/ 0 h 1376516"/>
              <a:gd name="connsiteX2" fmla="*/ 2408903 w 2408903"/>
              <a:gd name="connsiteY2" fmla="*/ 1189703 h 1376516"/>
              <a:gd name="connsiteX0" fmla="*/ 0 w 2320412"/>
              <a:gd name="connsiteY0" fmla="*/ 1179871 h 1189703"/>
              <a:gd name="connsiteX1" fmla="*/ 1091380 w 2320412"/>
              <a:gd name="connsiteY1" fmla="*/ 0 h 1189703"/>
              <a:gd name="connsiteX2" fmla="*/ 2320412 w 2320412"/>
              <a:gd name="connsiteY2" fmla="*/ 1189703 h 1189703"/>
              <a:gd name="connsiteX0" fmla="*/ 0 w 2320412"/>
              <a:gd name="connsiteY0" fmla="*/ 1179871 h 1189703"/>
              <a:gd name="connsiteX1" fmla="*/ 1091380 w 2320412"/>
              <a:gd name="connsiteY1" fmla="*/ 0 h 1189703"/>
              <a:gd name="connsiteX2" fmla="*/ 2320412 w 2320412"/>
              <a:gd name="connsiteY2" fmla="*/ 1189703 h 1189703"/>
              <a:gd name="connsiteX0" fmla="*/ 0 w 2320412"/>
              <a:gd name="connsiteY0" fmla="*/ 1179873 h 1189705"/>
              <a:gd name="connsiteX1" fmla="*/ 1091380 w 2320412"/>
              <a:gd name="connsiteY1" fmla="*/ 2 h 1189705"/>
              <a:gd name="connsiteX2" fmla="*/ 2320412 w 2320412"/>
              <a:gd name="connsiteY2" fmla="*/ 1189705 h 1189705"/>
              <a:gd name="connsiteX0" fmla="*/ 0 w 2320412"/>
              <a:gd name="connsiteY0" fmla="*/ 1179933 h 1189765"/>
              <a:gd name="connsiteX1" fmla="*/ 1091380 w 2320412"/>
              <a:gd name="connsiteY1" fmla="*/ 62 h 1189765"/>
              <a:gd name="connsiteX2" fmla="*/ 2320412 w 2320412"/>
              <a:gd name="connsiteY2" fmla="*/ 1189765 h 1189765"/>
              <a:gd name="connsiteX0" fmla="*/ 0 w 2320412"/>
              <a:gd name="connsiteY0" fmla="*/ 1179942 h 1189774"/>
              <a:gd name="connsiteX1" fmla="*/ 1091380 w 2320412"/>
              <a:gd name="connsiteY1" fmla="*/ 71 h 1189774"/>
              <a:gd name="connsiteX2" fmla="*/ 2320412 w 2320412"/>
              <a:gd name="connsiteY2" fmla="*/ 1189774 h 1189774"/>
              <a:gd name="connsiteX0" fmla="*/ 0 w 2320412"/>
              <a:gd name="connsiteY0" fmla="*/ 1179942 h 1189774"/>
              <a:gd name="connsiteX1" fmla="*/ 1091380 w 2320412"/>
              <a:gd name="connsiteY1" fmla="*/ 71 h 1189774"/>
              <a:gd name="connsiteX2" fmla="*/ 2320412 w 2320412"/>
              <a:gd name="connsiteY2" fmla="*/ 1189774 h 1189774"/>
              <a:gd name="connsiteX0" fmla="*/ 0 w 1091380"/>
              <a:gd name="connsiteY0" fmla="*/ 1179871 h 1179871"/>
              <a:gd name="connsiteX1" fmla="*/ 1091380 w 1091380"/>
              <a:gd name="connsiteY1" fmla="*/ 0 h 117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91380" h="1179871">
                <a:moveTo>
                  <a:pt x="0" y="1179871"/>
                </a:moveTo>
                <a:cubicBezTo>
                  <a:pt x="167148" y="707923"/>
                  <a:pt x="360516" y="8193"/>
                  <a:pt x="1091380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6607277" y="3726426"/>
            <a:ext cx="1691149" cy="2389239"/>
          </a:xfrm>
          <a:custGeom>
            <a:avLst/>
            <a:gdLst>
              <a:gd name="connsiteX0" fmla="*/ 0 w 1691149"/>
              <a:gd name="connsiteY0" fmla="*/ 2389239 h 2389239"/>
              <a:gd name="connsiteX1" fmla="*/ 983226 w 1691149"/>
              <a:gd name="connsiteY1" fmla="*/ 1199535 h 2389239"/>
              <a:gd name="connsiteX2" fmla="*/ 1691149 w 1691149"/>
              <a:gd name="connsiteY2" fmla="*/ 0 h 2389239"/>
              <a:gd name="connsiteX0" fmla="*/ 0 w 1691149"/>
              <a:gd name="connsiteY0" fmla="*/ 2389239 h 2389239"/>
              <a:gd name="connsiteX1" fmla="*/ 983226 w 1691149"/>
              <a:gd name="connsiteY1" fmla="*/ 1199535 h 2389239"/>
              <a:gd name="connsiteX2" fmla="*/ 1691149 w 1691149"/>
              <a:gd name="connsiteY2" fmla="*/ 0 h 2389239"/>
              <a:gd name="connsiteX0" fmla="*/ 0 w 1691149"/>
              <a:gd name="connsiteY0" fmla="*/ 2389239 h 2389239"/>
              <a:gd name="connsiteX1" fmla="*/ 983226 w 1691149"/>
              <a:gd name="connsiteY1" fmla="*/ 1199535 h 2389239"/>
              <a:gd name="connsiteX2" fmla="*/ 1691149 w 1691149"/>
              <a:gd name="connsiteY2" fmla="*/ 0 h 2389239"/>
              <a:gd name="connsiteX0" fmla="*/ 0 w 1691149"/>
              <a:gd name="connsiteY0" fmla="*/ 2389239 h 2389239"/>
              <a:gd name="connsiteX1" fmla="*/ 983226 w 1691149"/>
              <a:gd name="connsiteY1" fmla="*/ 1199535 h 2389239"/>
              <a:gd name="connsiteX2" fmla="*/ 1691149 w 1691149"/>
              <a:gd name="connsiteY2" fmla="*/ 0 h 2389239"/>
              <a:gd name="connsiteX0" fmla="*/ 0 w 1691149"/>
              <a:gd name="connsiteY0" fmla="*/ 2389239 h 2389239"/>
              <a:gd name="connsiteX1" fmla="*/ 983226 w 1691149"/>
              <a:gd name="connsiteY1" fmla="*/ 1199535 h 2389239"/>
              <a:gd name="connsiteX2" fmla="*/ 1691149 w 1691149"/>
              <a:gd name="connsiteY2" fmla="*/ 0 h 2389239"/>
              <a:gd name="connsiteX0" fmla="*/ 0 w 1691149"/>
              <a:gd name="connsiteY0" fmla="*/ 2389239 h 2389239"/>
              <a:gd name="connsiteX1" fmla="*/ 983226 w 1691149"/>
              <a:gd name="connsiteY1" fmla="*/ 1199535 h 2389239"/>
              <a:gd name="connsiteX2" fmla="*/ 1691149 w 1691149"/>
              <a:gd name="connsiteY2" fmla="*/ 0 h 2389239"/>
              <a:gd name="connsiteX0" fmla="*/ 0 w 1691149"/>
              <a:gd name="connsiteY0" fmla="*/ 2389239 h 2389239"/>
              <a:gd name="connsiteX1" fmla="*/ 983226 w 1691149"/>
              <a:gd name="connsiteY1" fmla="*/ 1199535 h 2389239"/>
              <a:gd name="connsiteX2" fmla="*/ 1691149 w 1691149"/>
              <a:gd name="connsiteY2" fmla="*/ 0 h 238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1149" h="2389239">
                <a:moveTo>
                  <a:pt x="0" y="2389239"/>
                </a:moveTo>
                <a:cubicBezTo>
                  <a:pt x="612877" y="2356465"/>
                  <a:pt x="907845" y="1440425"/>
                  <a:pt x="983226" y="1199535"/>
                </a:cubicBezTo>
                <a:cubicBezTo>
                  <a:pt x="1058607" y="958645"/>
                  <a:pt x="1376517" y="232698"/>
                  <a:pt x="1691149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389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Arsenic adsorption onto Al(OH)</a:t>
            </a:r>
            <a:r>
              <a:rPr lang="en-US" baseline="-25000" dirty="0" smtClean="0"/>
              <a:t>3</a:t>
            </a:r>
            <a:r>
              <a:rPr lang="en-US" dirty="0" smtClean="0"/>
              <a:t> and Fe(OH)</a:t>
            </a:r>
            <a:r>
              <a:rPr lang="en-US" baseline="-25000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59794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448.4439"/>
  <p:tag name="LATEXADDIN" val="\documentclass{article}&#10;\usepackage{amsmath}&#10;\pagestyle{empty}&#10;\begin{document}&#10;&#10;&#10;$H_3AsO_4$&#10;&#10;\end{document}"/>
  <p:tag name="IGUANATEXSIZE" val="44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473.9408"/>
  <p:tag name="LATEXADDIN" val="\documentclass{article}&#10;\usepackage{amsmath}&#10;\pagestyle{empty}&#10;\begin{document}&#10;&#10;&#10;$H_2AsO_4^-$&#10;&#10;\end{document}"/>
  <p:tag name="IGUANATEXSIZE" val="44"/>
  <p:tag name="IGUANATEXCURSOR" val="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982"/>
  <p:tag name="ORIGINALWIDTH" val="477.6903"/>
  <p:tag name="LATEXADDIN" val="\documentclass{article}&#10;\usepackage{amsmath}&#10;\pagestyle{empty}&#10;\begin{document}&#10;&#10;&#10;$HAsO_4^{2-}$&#10;&#10;\end{document}"/>
  <p:tag name="IGUANATEXSIZE" val="44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982"/>
  <p:tag name="ORIGINALWIDTH" val="365.2043"/>
  <p:tag name="LATEXADDIN" val="\documentclass{article}&#10;\usepackage{amsmath}&#10;\pagestyle{empty}&#10;\begin{document}&#10;&#10;&#10;$AsO_4^{3-}$&#10;&#10;\end{document}"/>
  <p:tag name="IGUANATEXSIZE" val="44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610.4237"/>
  <p:tag name="LATEXADDIN" val="\documentclass{article}&#10;\usepackage{amsmath}&#10;\pagestyle{empty}&#10;\begin{document}&#10;&#10;&#10;$pK_1 = 2.19$&#10;&#10;\end{document}"/>
  <p:tag name="IGUANATEXSIZE" val="44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612.6734"/>
  <p:tag name="LATEXADDIN" val="\documentclass{article}&#10;\usepackage{amsmath}&#10;\pagestyle{empty}&#10;\begin{document}&#10;&#10;&#10;$pK_2 = 6.94$&#10;&#10;\end{document}"/>
  <p:tag name="IGUANATEXSIZE" val="44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609.6738"/>
  <p:tag name="LATEXADDIN" val="\documentclass{article}&#10;\usepackage{amsmath}&#10;\pagestyle{empty}&#10;\begin{document}&#10;&#10;&#10;$pK_3 = 11.5$&#10;&#10;\end{document}"/>
  <p:tag name="IGUANATEXSIZE" val="44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Lecture 4540 2017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4540 2017" id="{810B8684-B36C-4E9D-B451-29B9AF64FE2B}" vid="{17C6C898-45CB-4F7D-9C35-4AEA3E1ACC3B}"/>
    </a:ext>
  </a:extLst>
</a:theme>
</file>

<file path=ppt/theme/theme2.xml><?xml version="1.0" encoding="utf-8"?>
<a:theme xmlns:a="http://schemas.openxmlformats.org/drawingml/2006/main" name="1_Lecture 4540 2016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Lecture 4540 2016">
  <a:themeElements>
    <a:clrScheme name="present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4540 2017</Template>
  <TotalTime>6672</TotalTime>
  <Words>171</Words>
  <Application>Microsoft Office PowerPoint</Application>
  <PresentationFormat>Widescreen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Candara</vt:lpstr>
      <vt:lpstr>Wingdings</vt:lpstr>
      <vt:lpstr>Lecture 4540 2017</vt:lpstr>
      <vt:lpstr>1_Lecture 4540 2016</vt:lpstr>
      <vt:lpstr>2_Lecture 4540 2016</vt:lpstr>
      <vt:lpstr>Arsenic</vt:lpstr>
      <vt:lpstr>Generalize the design process </vt:lpstr>
      <vt:lpstr>Oxidize the arsenic first!</vt:lpstr>
      <vt:lpstr>Arsenic(V) acid reactions</vt:lpstr>
      <vt:lpstr>Arsenic adsorption onto Al(OH)3 and Fe(OH)3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Monroe Weber-Shirk</dc:creator>
  <cp:lastModifiedBy>mw24</cp:lastModifiedBy>
  <cp:revision>20</cp:revision>
  <dcterms:created xsi:type="dcterms:W3CDTF">2019-06-12T13:24:20Z</dcterms:created>
  <dcterms:modified xsi:type="dcterms:W3CDTF">2020-02-24T19:50:08Z</dcterms:modified>
</cp:coreProperties>
</file>