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8" r:id="rId2"/>
    <p:sldMasterId id="2147483676" r:id="rId3"/>
    <p:sldMasterId id="2147483684" r:id="rId4"/>
  </p:sldMasterIdLst>
  <p:notesMasterIdLst>
    <p:notesMasterId r:id="rId12"/>
  </p:notesMasterIdLst>
  <p:handoutMasterIdLst>
    <p:handoutMasterId r:id="rId13"/>
  </p:handoutMasterIdLst>
  <p:sldIdLst>
    <p:sldId id="284" r:id="rId5"/>
    <p:sldId id="283" r:id="rId6"/>
    <p:sldId id="285" r:id="rId7"/>
    <p:sldId id="287" r:id="rId8"/>
    <p:sldId id="288" r:id="rId9"/>
    <p:sldId id="289" r:id="rId10"/>
    <p:sldId id="286" r:id="rId1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49" autoAdjust="0"/>
  </p:normalViewPr>
  <p:slideViewPr>
    <p:cSldViewPr snapToGrid="0">
      <p:cViewPr varScale="1">
        <p:scale>
          <a:sx n="93" d="100"/>
          <a:sy n="93" d="100"/>
        </p:scale>
        <p:origin x="2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09AB7F08-CD3D-43F7-BBED-536D4D7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34599A-F348-42C3-802E-B323B33F2E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96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7096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947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6238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04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42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079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892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72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59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7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7375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8000" y="475200"/>
            <a:ext cx="9600000" cy="4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0"/>
          </p:nvPr>
        </p:nvSpPr>
        <p:spPr>
          <a:xfrm>
            <a:off x="609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smtClean="0"/>
              <a:t>04.04.2011</a:t>
            </a:r>
            <a:endParaRPr lang="de-CH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165600" y="6633376"/>
            <a:ext cx="3860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de-CH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633376"/>
            <a:ext cx="2844800" cy="18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170EAF33-5040-440D-A897-F739B1036B31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288000" y="908720"/>
            <a:ext cx="109728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10128251" y="476250"/>
            <a:ext cx="1728000" cy="431800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508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27F2FB6-1FF3-439F-A5FF-120BC24DA6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01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648E-C3CE-4333-8AF7-2CD164047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735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7237B-D836-4285-BFA8-5AB309CDAD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685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BB78E-A5F8-4730-B849-28A2B445E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0444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D8A67-7796-44DC-9B8E-0811BED7C3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06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3A57-D150-4CE0-87BF-20EA9E1D29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067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4954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5B9AF-AE99-43E6-80B6-A43D2F4306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350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6C882-8D19-4A37-9954-535B189FB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344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E73F7-3175-48D3-8260-49659E7CE4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98236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5029200"/>
            <a:ext cx="5283200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s-H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246C188-BBD7-4DEE-8A68-A3CB87291C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990601"/>
            <a:ext cx="10363200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E08D5-C334-4151-A9E0-7679BB3010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0131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B8536-B975-44F2-A638-0C830220A7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29323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1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F2B711F-3CCE-49DD-9185-EADCA7331AC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11277600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F8F7396-BEB4-43C3-890E-D039A0900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1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Monroe Weber-Shirk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Online Intro</a:t>
            </a:r>
            <a:br>
              <a:rPr lang="en-US" dirty="0" smtClean="0"/>
            </a:br>
            <a:r>
              <a:rPr lang="en-US" dirty="0" smtClean="0"/>
              <a:t>CEE 4590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444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99" y="228600"/>
            <a:ext cx="7282249" cy="1143000"/>
          </a:xfrm>
        </p:spPr>
        <p:txBody>
          <a:bodyPr/>
          <a:lstStyle/>
          <a:p>
            <a:r>
              <a:rPr lang="en-US" dirty="0" smtClean="0"/>
              <a:t>Zooming and online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389341" cy="4525963"/>
          </a:xfrm>
        </p:spPr>
        <p:txBody>
          <a:bodyPr/>
          <a:lstStyle/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Checking in </a:t>
            </a:r>
            <a:r>
              <a:rPr lang="en-US" sz="2400" dirty="0" smtClean="0">
                <a:solidFill>
                  <a:schemeClr val="bg2"/>
                </a:solidFill>
              </a:rPr>
              <a:t>in breakout rooms</a:t>
            </a:r>
            <a:endParaRPr lang="en-US" sz="2400" dirty="0" smtClean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b="1" u="sng" dirty="0" smtClean="0">
                <a:solidFill>
                  <a:schemeClr val="bg2"/>
                </a:solidFill>
              </a:rPr>
              <a:t>Community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of learners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Regular class time Zoom meetings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A time to check in on progress and provide guidance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Breakout rooms for teams with </a:t>
            </a:r>
            <a:r>
              <a:rPr lang="en-US" sz="1600" dirty="0" smtClean="0">
                <a:solidFill>
                  <a:schemeClr val="bg2"/>
                </a:solidFill>
              </a:rPr>
              <a:t>visits from TAs and Monroe</a:t>
            </a:r>
            <a:endParaRPr lang="en-US" sz="1600" dirty="0" smtClean="0">
              <a:solidFill>
                <a:schemeClr val="bg2"/>
              </a:solidFill>
            </a:endParaRP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Teams presenting updates to the class</a:t>
            </a:r>
          </a:p>
          <a:p>
            <a:pPr lvl="2">
              <a:buClrTx/>
            </a:pPr>
            <a:r>
              <a:rPr lang="en-US" sz="1600" dirty="0" smtClean="0">
                <a:solidFill>
                  <a:schemeClr val="bg2"/>
                </a:solidFill>
              </a:rPr>
              <a:t>Guest lectures</a:t>
            </a:r>
          </a:p>
          <a:p>
            <a:pPr lvl="1">
              <a:buClrTx/>
            </a:pPr>
            <a:r>
              <a:rPr lang="en-US" sz="2000" dirty="0" smtClean="0">
                <a:solidFill>
                  <a:schemeClr val="bg2"/>
                </a:solidFill>
              </a:rPr>
              <a:t>My </a:t>
            </a:r>
            <a:r>
              <a:rPr lang="en-US" sz="2000" dirty="0">
                <a:solidFill>
                  <a:schemeClr val="bg2"/>
                </a:solidFill>
              </a:rPr>
              <a:t>office </a:t>
            </a:r>
            <a:r>
              <a:rPr lang="en-US" sz="2000" dirty="0" smtClean="0">
                <a:solidFill>
                  <a:schemeClr val="bg2"/>
                </a:solidFill>
              </a:rPr>
              <a:t>hours (flexible in the afternoons)</a:t>
            </a:r>
            <a:endParaRPr lang="en-US" sz="2000" dirty="0">
              <a:solidFill>
                <a:schemeClr val="bg2"/>
              </a:solidFill>
            </a:endParaRP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Breakout rooms for </a:t>
            </a:r>
            <a:r>
              <a:rPr lang="en-US" sz="2400" dirty="0" smtClean="0">
                <a:solidFill>
                  <a:schemeClr val="bg2"/>
                </a:solidFill>
              </a:rPr>
              <a:t>teams (at the end of our meeting today)</a:t>
            </a:r>
          </a:p>
          <a:p>
            <a:pPr>
              <a:buClrTx/>
            </a:pPr>
            <a:r>
              <a:rPr lang="en-US" sz="2400" dirty="0" smtClean="0">
                <a:solidFill>
                  <a:schemeClr val="bg2"/>
                </a:solidFill>
              </a:rPr>
              <a:t>Finish the Fairmont Intro design challenge asap!</a:t>
            </a:r>
            <a:endParaRPr lang="en-US" sz="2400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lh3.googleusercontent.com/z9r-2ul2ETuuG5mfb0vKtS8dHgqj7k98AVlxfjWRw-KREK07V11BTL-UvLzJj9NNEX4X1e4XpPwa_PsSKmfZf1lHKLr3pHy_M9mri4mFlANqqrhqHdJkSi-Y3Y1Gm4lYaiOfRqVCmvgAmfr-V04BVKdaIU4vjlXJT2G2fR-1ZAaM5-MbWQO8CtFPFozWKjMVirLfHIy4WlqD3kwRDE6m0xzOEo6KLFzaDu2KmULFDVEnGuz_Fsvx5uY0GDKtZdR1TY0GBZeoVQMNz7rU3oj8zVTttadWMtBTFXMXrWkGmESqMH-c8HCSA4ojAAw9eYmU_lcyrVTNYwmQGnxsOEAJ5f1ECqpWaCNaj9cOJudm7IS9Y4rVqnyWSfNXA1rFo8RXTf1xIp2LE2hxjqUBughZW4ftstUmfoPPPCdsRZUhKI0Hw-sQDNhaH-8UGWux6AMQyxxgGsGII6hwnP3g7Rma0htAKaMu8UW75c0KYYI85Yu0lzR10RhkLFrmCFKjdSDXEZJFX1ZdG9jpkndM9oOL3eO6ikJoA6KEnAE2TPLGkvEXxK1eaD4VOzOMc9orfbnAj7EcfXTFQArZnYdZuh7FXdjXrpgQn3Ku8PSabOTNCcqG3SEX35-AUQ_CtkKA0wd4NiLaQukPoKDec26mQwPhVHc4RljjyWpOA8LClwHXet5P6j9h2E2fPbH476EV3A=w500-h888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454" y="0"/>
            <a:ext cx="3863546" cy="686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460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Checking </a:t>
            </a:r>
            <a:r>
              <a:rPr lang="en-US" dirty="0" smtClean="0">
                <a:solidFill>
                  <a:schemeClr val="bg2"/>
                </a:solidFill>
              </a:rPr>
              <a:t>in in breakout 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/>
              <a:t>thing you </a:t>
            </a:r>
            <a:r>
              <a:rPr lang="en-US" dirty="0" smtClean="0"/>
              <a:t>did over the past 3 weeks</a:t>
            </a:r>
            <a:endParaRPr lang="en-US" dirty="0" smtClean="0"/>
          </a:p>
          <a:p>
            <a:r>
              <a:rPr lang="en-US" dirty="0" smtClean="0"/>
              <a:t>A hope for the </a:t>
            </a:r>
            <a:r>
              <a:rPr lang="en-US" dirty="0" smtClean="0"/>
              <a:t>rest of the spring </a:t>
            </a:r>
            <a:r>
              <a:rPr lang="en-US" dirty="0" smtClean="0"/>
              <a:t>semester at Cornell</a:t>
            </a:r>
          </a:p>
          <a:p>
            <a:r>
              <a:rPr lang="en-US" dirty="0" smtClean="0"/>
              <a:t>An idea for how to maintain and build our online community of learners for 4590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227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of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how to create effective virtual meetings is a useful life skill for all of us</a:t>
            </a:r>
          </a:p>
          <a:p>
            <a:r>
              <a:rPr lang="en-US" dirty="0" smtClean="0"/>
              <a:t>This is my first experience with online teaching and so I’m eager to hear your feedback and suggestions</a:t>
            </a:r>
          </a:p>
          <a:p>
            <a:r>
              <a:rPr lang="en-US" dirty="0" smtClean="0"/>
              <a:t>I want to encourage the idea that we are all in the CEE 4590 office complex and you and your teammates can knock on my door using Zoom any afternoon! </a:t>
            </a:r>
          </a:p>
          <a:p>
            <a:r>
              <a:rPr lang="en-US" dirty="0" smtClean="0"/>
              <a:t>It takes extra effort to set up a face-to-face virtual meeting. Make that extra effort!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80824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team collaboration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(at the same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Meet via Zoom</a:t>
            </a:r>
          </a:p>
          <a:p>
            <a:r>
              <a:rPr lang="en-US" dirty="0" smtClean="0"/>
              <a:t>Send text, audio, video via WhatsApp or other social media platform</a:t>
            </a:r>
          </a:p>
          <a:p>
            <a:r>
              <a:rPr lang="en-US" dirty="0" smtClean="0"/>
              <a:t>Use meetings to discuss challenges, set strategy, and divide up tasks</a:t>
            </a:r>
          </a:p>
          <a:p>
            <a:r>
              <a:rPr lang="en-US" dirty="0" smtClean="0"/>
              <a:t>During each virtual “face-to-face” meeting reflect on how to </a:t>
            </a:r>
            <a:r>
              <a:rPr lang="en-US" dirty="0"/>
              <a:t>become more </a:t>
            </a:r>
            <a:r>
              <a:rPr lang="en-US" dirty="0" smtClean="0"/>
              <a:t>effective. (What was good, what could be improved…)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Asynchronous (not necessarily at the same time)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Create a shared task list (perhaps right in the </a:t>
            </a:r>
            <a:r>
              <a:rPr lang="en-US" dirty="0" err="1" smtClean="0"/>
              <a:t>Colab</a:t>
            </a:r>
            <a:r>
              <a:rPr lang="en-US" dirty="0" smtClean="0"/>
              <a:t> sheet) to guide your work</a:t>
            </a:r>
          </a:p>
          <a:p>
            <a:r>
              <a:rPr lang="en-US" dirty="0" smtClean="0"/>
              <a:t>Push your revisions to GitHub and include lots of comments so your team members can take the next steps</a:t>
            </a:r>
          </a:p>
          <a:p>
            <a:r>
              <a:rPr lang="en-US" dirty="0" smtClean="0"/>
              <a:t>Watch the GitHub site so you are notified of changes!</a:t>
            </a:r>
          </a:p>
        </p:txBody>
      </p:sp>
    </p:spTree>
    <p:extLst>
      <p:ext uri="{BB962C8B-B14F-4D97-AF65-F5344CB8AC3E}">
        <p14:creationId xmlns:p14="http://schemas.microsoft.com/office/powerpoint/2010/main" val="19134089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Performing Teams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Agile principles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agilemanifesto.org/principles.html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Perhaps create a basic preliminary design in two weeks. </a:t>
            </a:r>
          </a:p>
          <a:p>
            <a:r>
              <a:rPr lang="en-US" dirty="0" smtClean="0"/>
              <a:t>Then refine and add details and ensure the design code continues to work with each revision</a:t>
            </a:r>
          </a:p>
          <a:p>
            <a:r>
              <a:rPr lang="en-US" dirty="0" smtClean="0"/>
              <a:t>Remember: “The </a:t>
            </a:r>
            <a:r>
              <a:rPr lang="en-US" dirty="0"/>
              <a:t>most efficient and effective method of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conveying information to and within a development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team is </a:t>
            </a:r>
            <a:r>
              <a:rPr lang="en-US" b="1" dirty="0"/>
              <a:t>face-to-face</a:t>
            </a:r>
            <a:r>
              <a:rPr lang="en-US" dirty="0"/>
              <a:t> conversation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375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Capstone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create your own branch on </a:t>
            </a:r>
            <a:r>
              <a:rPr lang="en-US" dirty="0" err="1"/>
              <a:t>github</a:t>
            </a:r>
            <a:r>
              <a:rPr lang="en-US" dirty="0"/>
              <a:t>/4590FSP so you can edit without any concern about messing up each other’s work</a:t>
            </a:r>
          </a:p>
          <a:p>
            <a:r>
              <a:rPr lang="en-US" dirty="0" smtClean="0"/>
              <a:t>Learn how to push and merge your work using GitHub</a:t>
            </a:r>
          </a:p>
          <a:p>
            <a:r>
              <a:rPr lang="en-US" dirty="0" smtClean="0"/>
              <a:t>Agile, NOT </a:t>
            </a:r>
            <a:r>
              <a:rPr lang="en-US" dirty="0" err="1" smtClean="0"/>
              <a:t>WaterFall</a:t>
            </a:r>
            <a:r>
              <a:rPr lang="en-US" dirty="0" smtClean="0"/>
              <a:t> for the Capstone Design (google this!)</a:t>
            </a:r>
          </a:p>
          <a:p>
            <a:pPr lvl="1"/>
            <a:r>
              <a:rPr lang="en-US" dirty="0" smtClean="0"/>
              <a:t>The Fairmont design and build project will use waterfall methodology (at least this is Monroe’s interpretation)</a:t>
            </a:r>
          </a:p>
          <a:p>
            <a:pPr lvl="1"/>
            <a:r>
              <a:rPr lang="en-US" dirty="0" smtClean="0"/>
              <a:t>In this early exploratory phase an Agile approach will enable evolution and course corrections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421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cture 4540 2016">
  <a:themeElements>
    <a:clrScheme name="Classroom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 4540 2017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cture 4540 2017" id="{810B8684-B36C-4E9D-B451-29B9AF64FE2B}" vid="{17C6C898-45CB-4F7D-9C35-4AEA3E1ACC3B}"/>
    </a:ext>
  </a:extLst>
</a:theme>
</file>

<file path=ppt/theme/theme3.xml><?xml version="1.0" encoding="utf-8"?>
<a:theme xmlns:a="http://schemas.openxmlformats.org/drawingml/2006/main" name="1_Lecture 4540 2016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Lecture 4540 2016">
  <a:themeElements>
    <a:clrScheme name="present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2016</Template>
  <TotalTime>7003</TotalTime>
  <Words>449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Candara</vt:lpstr>
      <vt:lpstr>Times New Roman</vt:lpstr>
      <vt:lpstr>Wingdings</vt:lpstr>
      <vt:lpstr>Lecture 4540 2016</vt:lpstr>
      <vt:lpstr>Lecture 4540 2017</vt:lpstr>
      <vt:lpstr>1_Lecture 4540 2016</vt:lpstr>
      <vt:lpstr>2_Lecture 4540 2016</vt:lpstr>
      <vt:lpstr>Online Intro CEE 4590</vt:lpstr>
      <vt:lpstr>Zooming and online collaboration</vt:lpstr>
      <vt:lpstr>Checking in in breakout rooms</vt:lpstr>
      <vt:lpstr>Community of learners</vt:lpstr>
      <vt:lpstr>Tools for team collaboration</vt:lpstr>
      <vt:lpstr>High Performing Teams</vt:lpstr>
      <vt:lpstr>Agile Capstone Design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WTP Research</dc:title>
  <dc:creator>Monroe Weber-Shirk</dc:creator>
  <cp:lastModifiedBy>mw24</cp:lastModifiedBy>
  <cp:revision>71</cp:revision>
  <cp:lastPrinted>2017-12-22T17:38:52Z</cp:lastPrinted>
  <dcterms:created xsi:type="dcterms:W3CDTF">2005-10-12T15:21:06Z</dcterms:created>
  <dcterms:modified xsi:type="dcterms:W3CDTF">2020-04-02T18:06:44Z</dcterms:modified>
</cp:coreProperties>
</file>