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  <p:sldMasterId id="2147483683" r:id="rId4"/>
    <p:sldMasterId id="2147483691" r:id="rId5"/>
    <p:sldMasterId id="2147483699" r:id="rId6"/>
  </p:sldMasterIdLst>
  <p:notesMasterIdLst>
    <p:notesMasterId r:id="rId10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1D571-48A3-4D6D-A15C-D8F4CDAA870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6171-A148-4911-9194-3493D660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dwreginfo/primacy-enforcement-responsibility-public-water-system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dwreginfo/drinking-water-regula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https://www.epa.gov/dwreginfo/primacy-enforcement-responsibility-public-water-systems</a:t>
            </a:r>
            <a:endParaRPr lang="en-US" dirty="0" smtClean="0"/>
          </a:p>
          <a:p>
            <a:r>
              <a:rPr lang="en-US" dirty="0" smtClean="0"/>
              <a:t>https://www.who.int/water_sanitation_health/water-quality/guidelines/en/</a:t>
            </a:r>
          </a:p>
          <a:p>
            <a:r>
              <a:rPr lang="en-US" dirty="0" smtClean="0"/>
              <a:t>https://www.who.int/water_sanitation_health/publications/drinking-water-quality-guidelines-4-including-1st-addendum/en/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26171-A148-4911-9194-3493D6602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https://www.epa.gov/dwreginfo/drinking-water-regulations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26171-A148-4911-9194-3493D6602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0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61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187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79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5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08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25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642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126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19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46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92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605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0181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07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water_sanitation_health/water-quality/guidelines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epa.gov/dwreginfo/primacy-enforcement-responsibility-public-water-systems" TargetMode="External"/><Relationship Id="rId4" Type="http://schemas.openxmlformats.org/officeDocument/2006/relationships/hyperlink" Target="https://www.who.int/water_sanitation_health/publications/drinking-water-quality-guidelines-4-including-1st-addendum/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a.gov/dwreginfo/ground-water-rule" TargetMode="External"/><Relationship Id="rId13" Type="http://schemas.openxmlformats.org/officeDocument/2006/relationships/hyperlink" Target="https://www.epa.gov/dwreginfo/public-notification-rule" TargetMode="External"/><Relationship Id="rId3" Type="http://schemas.openxmlformats.org/officeDocument/2006/relationships/hyperlink" Target="https://www.epa.gov/dwreginfo/chemical-contaminant-rules" TargetMode="External"/><Relationship Id="rId7" Type="http://schemas.openxmlformats.org/officeDocument/2006/relationships/hyperlink" Target="https://www.epa.gov/dwreginfo/aircraft-drinking-water-rule" TargetMode="External"/><Relationship Id="rId12" Type="http://schemas.openxmlformats.org/officeDocument/2006/relationships/hyperlink" Target="https://www.epa.gov/cc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epa.gov/dwreginfo/variances-and-exemptions" TargetMode="External"/><Relationship Id="rId11" Type="http://schemas.openxmlformats.org/officeDocument/2006/relationships/hyperlink" Target="https://www.epa.gov/dwreginfo/revised-total-coliform-rule-and-total-coliform-rule" TargetMode="External"/><Relationship Id="rId5" Type="http://schemas.openxmlformats.org/officeDocument/2006/relationships/hyperlink" Target="https://www.epa.gov/dwreginfo/radionuclides-rule" TargetMode="External"/><Relationship Id="rId10" Type="http://schemas.openxmlformats.org/officeDocument/2006/relationships/hyperlink" Target="https://www.epa.gov/dwreginfo/surface-water-treatment-rules" TargetMode="External"/><Relationship Id="rId4" Type="http://schemas.openxmlformats.org/officeDocument/2006/relationships/hyperlink" Target="https://www.epa.gov/dwreginfo/lead-and-copper-rule" TargetMode="External"/><Relationship Id="rId9" Type="http://schemas.openxmlformats.org/officeDocument/2006/relationships/hyperlink" Target="https://www.epa.gov/dwreginfo/stage-1-and-stage-2-disinfectants-and-disinfection-byproducts-r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</a:p>
          <a:p>
            <a:r>
              <a:rPr lang="en-US" dirty="0" smtClean="0"/>
              <a:t>CEE 4590: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Water Quality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Regulations</a:t>
            </a:r>
            <a:br>
              <a:rPr lang="en-US" dirty="0" smtClean="0"/>
            </a:br>
            <a:r>
              <a:rPr lang="en-US" dirty="0" smtClean="0"/>
              <a:t>Contaminants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Health Organization: </a:t>
            </a:r>
            <a:r>
              <a:rPr lang="en-US" dirty="0" smtClean="0">
                <a:hlinkClick r:id="rId3"/>
              </a:rPr>
              <a:t>Water Quality Guidelines</a:t>
            </a:r>
            <a:endParaRPr lang="en-US" dirty="0" smtClean="0"/>
          </a:p>
          <a:p>
            <a:pPr lvl="1"/>
            <a:r>
              <a:rPr lang="en-US" dirty="0"/>
              <a:t>WHO produces international norms on water quality and human health in the form of guidelines that are used as the basis for regulation and standard setting world-wide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4"/>
              </a:rPr>
              <a:t>Guidelines for drinking-water </a:t>
            </a:r>
            <a:r>
              <a:rPr lang="en-US" dirty="0" smtClean="0">
                <a:hlinkClick r:id="rId4"/>
              </a:rPr>
              <a:t>quality</a:t>
            </a:r>
            <a:endParaRPr lang="en-US" dirty="0"/>
          </a:p>
          <a:p>
            <a:r>
              <a:rPr lang="en-US" dirty="0" smtClean="0"/>
              <a:t>United States Environmental Protection Agency</a:t>
            </a:r>
          </a:p>
          <a:p>
            <a:pPr lvl="1"/>
            <a:r>
              <a:rPr lang="en-US" dirty="0">
                <a:hlinkClick r:id="rId5"/>
              </a:rPr>
              <a:t>EPA delegates primary enforcement responsibility (also called primacy) </a:t>
            </a:r>
            <a:r>
              <a:rPr lang="en-US" dirty="0"/>
              <a:t>for public water systems to states and Indian Tribes if they meet certain requirements. EPA recently released revisions to the primacy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EPA regulations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760061"/>
          <a:ext cx="10972800" cy="42062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91424742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1120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Contaminant Type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Regulation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6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Chemical contaminants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3"/>
                        </a:rPr>
                        <a:t>Arsenic 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3"/>
                        </a:rPr>
                        <a:t>Chemical contaminant rules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4"/>
                        </a:rPr>
                        <a:t>Lead and copper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5"/>
                        </a:rPr>
                        <a:t>Radionuclides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6"/>
                        </a:rPr>
                        <a:t>Variance and exemptions rule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5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Microbial contaminants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7"/>
                        </a:rPr>
                        <a:t>Aircraft drinking water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8"/>
                        </a:rPr>
                        <a:t>Ground water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9"/>
                        </a:rPr>
                        <a:t>Stage 1 and stage 2 disinfectant/disinfection byproducts rule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10"/>
                        </a:rPr>
                        <a:t>Surface water treatment rules</a:t>
                      </a:r>
                      <a:endParaRPr lang="en-US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rgbClr val="4C2C92"/>
                          </a:solidFill>
                          <a:effectLst/>
                          <a:hlinkClick r:id="rId11"/>
                        </a:rPr>
                        <a:t>Total coliform rule and revised total coliform rule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3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Right-to-know rules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112E51"/>
                          </a:solidFill>
                          <a:effectLst/>
                          <a:hlinkClick r:id="rId12"/>
                        </a:rPr>
                        <a:t>Consumer confidence report rule</a:t>
                      </a:r>
                      <a:endParaRPr lang="en-US" dirty="0">
                        <a:effectLst/>
                      </a:endParaRPr>
                    </a:p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4C2C92"/>
                          </a:solidFill>
                          <a:effectLst/>
                          <a:hlinkClick r:id="rId13"/>
                        </a:rPr>
                        <a:t>Public notification rule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6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94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5.xml><?xml version="1.0" encoding="utf-8"?>
<a:theme xmlns:a="http://schemas.openxmlformats.org/drawingml/2006/main" name="3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1303</TotalTime>
  <Words>129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1_Lecture 4540 2017</vt:lpstr>
      <vt:lpstr>3_Lecture 4540 2016</vt:lpstr>
      <vt:lpstr>4_Lecture 4540 2016</vt:lpstr>
      <vt:lpstr>Water Quality Regulations Contaminants</vt:lpstr>
      <vt:lpstr>Regulatory Framework</vt:lpstr>
      <vt:lpstr>EPA regulations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6</cp:revision>
  <dcterms:created xsi:type="dcterms:W3CDTF">2019-06-12T13:24:20Z</dcterms:created>
  <dcterms:modified xsi:type="dcterms:W3CDTF">2019-10-29T12:39:36Z</dcterms:modified>
</cp:coreProperties>
</file>