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1"/>
  </p:notesMasterIdLst>
  <p:sldIdLst>
    <p:sldId id="256" r:id="rId4"/>
    <p:sldId id="267" r:id="rId5"/>
    <p:sldId id="257" r:id="rId6"/>
    <p:sldId id="258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34" autoAdjust="0"/>
  </p:normalViewPr>
  <p:slideViewPr>
    <p:cSldViewPr snapToGrid="0">
      <p:cViewPr varScale="1">
        <p:scale>
          <a:sx n="84" d="100"/>
          <a:sy n="84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of CUWFP, Ithaca City water treatment plant, Bolton Point,</a:t>
            </a:r>
            <a:r>
              <a:rPr lang="en-US" baseline="0" dirty="0" smtClean="0"/>
              <a:t> AguaClara plants in Honduras</a:t>
            </a:r>
          </a:p>
          <a:p>
            <a:r>
              <a:rPr lang="en-US" baseline="0" dirty="0" smtClean="0"/>
              <a:t>What flow rate must a plant be able to provide?</a:t>
            </a:r>
          </a:p>
          <a:p>
            <a:r>
              <a:rPr lang="en-US" baseline="0" dirty="0" smtClean="0"/>
              <a:t>How is the flow rate through a drinking water treatment plant controlled?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in conventional treatment wastes the most water?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there waste streams?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removes most of the pathogens?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rapid sand/membrane/and Reverse osmosis for efficiency of producing water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that was presented last Thursday uses the most energy?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particles and pathogens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dissolved substances?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might SSF remove dissolved species?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particle removal mechanism for each process?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could be added to this diagram (plate/tube/horizontal flow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mechanical or hydraulic flocculation, waste streams)?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Adsorptive Media	</a:t>
            </a:r>
          </a:p>
          <a:p>
            <a:r>
              <a:rPr lang="en-US" sz="1200" dirty="0" smtClean="0"/>
              <a:t>Aeration and Air Stripping	</a:t>
            </a:r>
          </a:p>
          <a:p>
            <a:r>
              <a:rPr lang="en-US" sz="1200" dirty="0" smtClean="0"/>
              <a:t>Biological Filtration	</a:t>
            </a:r>
          </a:p>
          <a:p>
            <a:r>
              <a:rPr lang="en-US" sz="1200" dirty="0" smtClean="0"/>
              <a:t>Biological Treatment	</a:t>
            </a:r>
          </a:p>
          <a:p>
            <a:r>
              <a:rPr lang="en-US" sz="1200" dirty="0" smtClean="0"/>
              <a:t>Chemical Treatment	</a:t>
            </a:r>
          </a:p>
          <a:p>
            <a:r>
              <a:rPr lang="en-US" sz="1200" dirty="0" smtClean="0"/>
              <a:t>Chloramine	</a:t>
            </a:r>
          </a:p>
          <a:p>
            <a:r>
              <a:rPr lang="en-US" sz="1200" dirty="0" smtClean="0"/>
              <a:t>Chlorine	</a:t>
            </a:r>
          </a:p>
          <a:p>
            <a:r>
              <a:rPr lang="en-US" sz="1200" dirty="0" smtClean="0"/>
              <a:t>Chlorine Dioxide	</a:t>
            </a:r>
          </a:p>
          <a:p>
            <a:r>
              <a:rPr lang="en-US" sz="1200" dirty="0" smtClean="0"/>
              <a:t>Conventional Treatment	</a:t>
            </a:r>
          </a:p>
          <a:p>
            <a:r>
              <a:rPr lang="en-US" sz="1200" dirty="0" smtClean="0"/>
              <a:t>Diatomaceous Earth Filtration	</a:t>
            </a:r>
          </a:p>
          <a:p>
            <a:r>
              <a:rPr lang="en-US" sz="1200" dirty="0" smtClean="0"/>
              <a:t>Direct Filtration	</a:t>
            </a:r>
          </a:p>
          <a:p>
            <a:r>
              <a:rPr lang="en-US" sz="1200" dirty="0" smtClean="0"/>
              <a:t>GAC Isotherm	(includes PAC isotherms)</a:t>
            </a:r>
          </a:p>
          <a:p>
            <a:r>
              <a:rPr lang="en-US" sz="1200" dirty="0" smtClean="0"/>
              <a:t>Granular Activated Carbon	</a:t>
            </a:r>
          </a:p>
          <a:p>
            <a:r>
              <a:rPr lang="en-US" sz="1200" dirty="0" smtClean="0"/>
              <a:t>Hydrogen Peroxide	</a:t>
            </a:r>
          </a:p>
          <a:p>
            <a:r>
              <a:rPr lang="en-US" sz="1200" dirty="0" smtClean="0"/>
              <a:t>Ion Exchange	Greensand Filtration</a:t>
            </a:r>
          </a:p>
          <a:p>
            <a:r>
              <a:rPr lang="en-US" sz="1200" dirty="0" smtClean="0"/>
              <a:t>Membrane Filtration	Microfiltration and Ultrafiltration</a:t>
            </a:r>
          </a:p>
          <a:p>
            <a:r>
              <a:rPr lang="en-US" sz="1200" dirty="0" smtClean="0"/>
              <a:t>Membrane Separation	</a:t>
            </a:r>
            <a:r>
              <a:rPr lang="en-US" sz="1200" dirty="0" err="1" smtClean="0"/>
              <a:t>Nanofiltration</a:t>
            </a:r>
            <a:r>
              <a:rPr lang="en-US" sz="1200" dirty="0" smtClean="0"/>
              <a:t>, Reverse Osmosis,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, and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 Reversal</a:t>
            </a:r>
          </a:p>
          <a:p>
            <a:r>
              <a:rPr lang="en-US" sz="1200" dirty="0" smtClean="0"/>
              <a:t>Other Treatment	</a:t>
            </a:r>
          </a:p>
          <a:p>
            <a:r>
              <a:rPr lang="en-US" sz="1200" dirty="0" smtClean="0"/>
              <a:t>Ozone	</a:t>
            </a:r>
          </a:p>
          <a:p>
            <a:r>
              <a:rPr lang="en-US" sz="1200" dirty="0" smtClean="0"/>
              <a:t>Ozone + Hydrogen Peroxide	</a:t>
            </a:r>
          </a:p>
          <a:p>
            <a:r>
              <a:rPr lang="en-US" sz="1200" dirty="0" smtClean="0"/>
              <a:t>Permanganate	</a:t>
            </a:r>
          </a:p>
          <a:p>
            <a:r>
              <a:rPr lang="en-US" sz="1200" dirty="0" smtClean="0"/>
              <a:t>Powdered Activated Carbon	</a:t>
            </a:r>
          </a:p>
          <a:p>
            <a:r>
              <a:rPr lang="en-US" sz="1200" dirty="0" smtClean="0"/>
              <a:t>Precipitative Softening	</a:t>
            </a:r>
          </a:p>
          <a:p>
            <a:r>
              <a:rPr lang="en-US" sz="1200" dirty="0" smtClean="0"/>
              <a:t>Pressure Filtration	Bag Filtration and Cartridge Filtration</a:t>
            </a:r>
          </a:p>
          <a:p>
            <a:r>
              <a:rPr lang="en-US" sz="1200" dirty="0" smtClean="0"/>
              <a:t>Slow Sand Filtration	</a:t>
            </a:r>
          </a:p>
          <a:p>
            <a:r>
              <a:rPr lang="en-US" sz="1200" dirty="0" smtClean="0"/>
              <a:t>Ultraviolet Irradiation	</a:t>
            </a:r>
          </a:p>
          <a:p>
            <a:r>
              <a:rPr lang="en-US" sz="1200" dirty="0" smtClean="0"/>
              <a:t>Ultraviolet Irradiation + Hydrogen Peroxide	</a:t>
            </a:r>
          </a:p>
          <a:p>
            <a:r>
              <a:rPr lang="en-US" sz="1200" dirty="0" smtClean="0"/>
              <a:t>Ultraviolet Irradiation + Ozone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might a cheat sheet look like? Is it a table? Or a flow chart with different entry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Unit Process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side</a:t>
            </a:r>
          </a:p>
          <a:p>
            <a:r>
              <a:rPr lang="en-US" dirty="0" smtClean="0"/>
              <a:t>Demand side</a:t>
            </a:r>
          </a:p>
          <a:p>
            <a:endParaRPr lang="en-US" dirty="0"/>
          </a:p>
          <a:p>
            <a:r>
              <a:rPr lang="en-US" dirty="0" smtClean="0"/>
              <a:t>3 contexts: where is equalization needed, what sets Q?</a:t>
            </a:r>
          </a:p>
          <a:p>
            <a:pPr lvl="1"/>
            <a:r>
              <a:rPr lang="en-US" dirty="0" smtClean="0"/>
              <a:t>Drinking water</a:t>
            </a:r>
          </a:p>
          <a:p>
            <a:pPr lvl="1"/>
            <a:r>
              <a:rPr lang="en-US" dirty="0" smtClean="0"/>
              <a:t>Waste water</a:t>
            </a:r>
          </a:p>
          <a:p>
            <a:pPr lvl="1"/>
            <a:r>
              <a:rPr lang="en-US" dirty="0" smtClean="0"/>
              <a:t>Storm water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0010" y="3858115"/>
            <a:ext cx="310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Upstream and downstream of treatment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92278" y="45286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90010" y="50342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50322" y="3937290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Minimum storage levels in distribution tanks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97843" y="4525487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997843" y="500477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821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Processes (under construction)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96397" y="2136847"/>
            <a:ext cx="155448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3142887" y="2904763"/>
            <a:ext cx="1751412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363683" y="2904763"/>
            <a:ext cx="2062344" cy="785308"/>
          </a:xfrm>
          <a:prstGeom prst="notchedRightArrow">
            <a:avLst/>
          </a:prstGeom>
          <a:solidFill>
            <a:schemeClr val="accent1"/>
          </a:solidFill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705523" y="3315372"/>
            <a:ext cx="1688690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3216088" y="1576984"/>
            <a:ext cx="717181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679451" y="2472637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StaRS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307715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342703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377691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412679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9729" y="1756957"/>
            <a:ext cx="236359" cy="174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26028" y="2666433"/>
            <a:ext cx="253424" cy="2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87906" y="1932658"/>
            <a:ext cx="184010" cy="26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8699128" y="5215661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UV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3"/>
            <a:endCxn id="9" idx="1"/>
          </p:cNvCxnSpPr>
          <p:nvPr/>
        </p:nvCxnSpPr>
        <p:spPr>
          <a:xfrm flipH="1">
            <a:off x="504042" y="3252329"/>
            <a:ext cx="10067874" cy="2792392"/>
          </a:xfrm>
          <a:prstGeom prst="bentConnector5">
            <a:avLst>
              <a:gd name="adj1" fmla="val -2271"/>
              <a:gd name="adj2" fmla="val 66599"/>
              <a:gd name="adj3" fmla="val 10352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otched Right Arrow 21"/>
          <p:cNvSpPr/>
          <p:nvPr/>
        </p:nvSpPr>
        <p:spPr>
          <a:xfrm>
            <a:off x="1609543" y="2136847"/>
            <a:ext cx="134945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Aeration</a:t>
            </a:r>
            <a:endParaRPr lang="en-US" dirty="0"/>
          </a:p>
        </p:txBody>
      </p:sp>
      <p:sp>
        <p:nvSpPr>
          <p:cNvPr id="27" name="Notched Right Arrow 26"/>
          <p:cNvSpPr/>
          <p:nvPr/>
        </p:nvSpPr>
        <p:spPr>
          <a:xfrm>
            <a:off x="8699128" y="6054579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Ozone</a:t>
            </a:r>
            <a:endParaRPr lang="en-US" dirty="0"/>
          </a:p>
        </p:txBody>
      </p:sp>
      <p:sp>
        <p:nvSpPr>
          <p:cNvPr id="28" name="Notched Right Arrow 27"/>
          <p:cNvSpPr/>
          <p:nvPr/>
        </p:nvSpPr>
        <p:spPr>
          <a:xfrm>
            <a:off x="10350691" y="5652067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hlorine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1115" y="2327381"/>
            <a:ext cx="2499380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treatment</a:t>
            </a:r>
            <a:endParaRPr lang="en-US" dirty="0"/>
          </a:p>
        </p:txBody>
      </p:sp>
      <p:sp>
        <p:nvSpPr>
          <p:cNvPr id="33" name="Notched Right Arrow 32"/>
          <p:cNvSpPr/>
          <p:nvPr/>
        </p:nvSpPr>
        <p:spPr>
          <a:xfrm>
            <a:off x="4740932" y="2904763"/>
            <a:ext cx="1792633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Floc Blanket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26027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61119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705523" y="4183281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</a:t>
            </a:r>
            <a:r>
              <a:rPr lang="en-US" dirty="0" smtClean="0"/>
              <a:t>Summary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</a:t>
            </a:r>
            <a:r>
              <a:rPr lang="en-US" dirty="0" smtClean="0"/>
              <a:t>and </a:t>
            </a:r>
            <a:r>
              <a:rPr lang="en-US" dirty="0" smtClean="0"/>
              <a:t>downstream </a:t>
            </a:r>
            <a:r>
              <a:rPr lang="en-US" dirty="0" smtClean="0"/>
              <a:t>UPs</a:t>
            </a:r>
            <a:endParaRPr lang="en-US" dirty="0" smtClean="0"/>
          </a:p>
          <a:p>
            <a:pPr lvl="1"/>
            <a:r>
              <a:rPr lang="en-US" dirty="0" smtClean="0"/>
              <a:t>Contaminants that must be removed prior to UP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remove?</a:t>
            </a:r>
          </a:p>
          <a:p>
            <a:r>
              <a:rPr lang="en-US" dirty="0"/>
              <a:t>Efficiency of removing contaminant</a:t>
            </a:r>
          </a:p>
          <a:p>
            <a:r>
              <a:rPr lang="en-US" dirty="0"/>
              <a:t>Efficiency of producing </a:t>
            </a:r>
            <a:r>
              <a:rPr lang="en-US" dirty="0" smtClean="0"/>
              <a:t>water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inputs </a:t>
            </a:r>
            <a:r>
              <a:rPr lang="en-US" dirty="0" smtClean="0"/>
              <a:t>(energy and chemicals) does it </a:t>
            </a:r>
            <a:r>
              <a:rPr lang="en-US" dirty="0" smtClean="0"/>
              <a:t>require?</a:t>
            </a:r>
          </a:p>
          <a:p>
            <a:r>
              <a:rPr lang="en-US" dirty="0" smtClean="0"/>
              <a:t>Range </a:t>
            </a:r>
            <a:r>
              <a:rPr lang="en-US" dirty="0"/>
              <a:t>of approach </a:t>
            </a:r>
            <a:r>
              <a:rPr lang="en-US" dirty="0" smtClean="0"/>
              <a:t>velocities and hydraulic </a:t>
            </a:r>
            <a:r>
              <a:rPr lang="en-US" dirty="0"/>
              <a:t>residence times</a:t>
            </a:r>
          </a:p>
          <a:p>
            <a:r>
              <a:rPr lang="en-US" dirty="0" smtClean="0"/>
              <a:t>Type </a:t>
            </a:r>
            <a:r>
              <a:rPr lang="en-US" dirty="0"/>
              <a:t>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consulting firms, construction firms, venders, municipalities (clients) create a project?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hear about this process from Tori Klug and Michael Adelman (Engineers at </a:t>
            </a:r>
            <a:r>
              <a:rPr lang="en-US" dirty="0" err="1" smtClean="0"/>
              <a:t>Stantec</a:t>
            </a:r>
            <a:r>
              <a:rPr lang="en-US" dirty="0" smtClean="0"/>
              <a:t>) later in the </a:t>
            </a:r>
            <a:r>
              <a:rPr lang="en-US" dirty="0" smtClean="0"/>
              <a:t>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4720</TotalTime>
  <Words>520</Words>
  <Application>Microsoft Office PowerPoint</Application>
  <PresentationFormat>Widescreen</PresentationFormat>
  <Paragraphs>121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Unit Process Selection</vt:lpstr>
      <vt:lpstr>Flow Equalization</vt:lpstr>
      <vt:lpstr>Generalize the design process </vt:lpstr>
      <vt:lpstr>Unit Processes Defined</vt:lpstr>
      <vt:lpstr>Unit Processes (under construction)</vt:lpstr>
      <vt:lpstr>Unit Process Summary Table</vt:lpstr>
      <vt:lpstr>How do consulting firms, construction firms, venders, municipalities (clients) create a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36</cp:revision>
  <dcterms:created xsi:type="dcterms:W3CDTF">2019-06-12T13:24:20Z</dcterms:created>
  <dcterms:modified xsi:type="dcterms:W3CDTF">2020-02-11T16:19:46Z</dcterms:modified>
</cp:coreProperties>
</file>