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8" r:id="rId2"/>
    <p:sldMasterId id="2147483676" r:id="rId3"/>
  </p:sldMasterIdLst>
  <p:notesMasterIdLst>
    <p:notesMasterId r:id="rId30"/>
  </p:notesMasterIdLst>
  <p:sldIdLst>
    <p:sldId id="256" r:id="rId4"/>
    <p:sldId id="278" r:id="rId5"/>
    <p:sldId id="277" r:id="rId6"/>
    <p:sldId id="276" r:id="rId7"/>
    <p:sldId id="279" r:id="rId8"/>
    <p:sldId id="262" r:id="rId9"/>
    <p:sldId id="261" r:id="rId10"/>
    <p:sldId id="263" r:id="rId11"/>
    <p:sldId id="264" r:id="rId12"/>
    <p:sldId id="265" r:id="rId13"/>
    <p:sldId id="266" r:id="rId14"/>
    <p:sldId id="274" r:id="rId15"/>
    <p:sldId id="275" r:id="rId16"/>
    <p:sldId id="273" r:id="rId17"/>
    <p:sldId id="272" r:id="rId18"/>
    <p:sldId id="281" r:id="rId19"/>
    <p:sldId id="271" r:id="rId20"/>
    <p:sldId id="280" r:id="rId21"/>
    <p:sldId id="258" r:id="rId22"/>
    <p:sldId id="270" r:id="rId23"/>
    <p:sldId id="259" r:id="rId24"/>
    <p:sldId id="267" r:id="rId25"/>
    <p:sldId id="282" r:id="rId26"/>
    <p:sldId id="269" r:id="rId27"/>
    <p:sldId id="268"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061" autoAdjust="0"/>
  </p:normalViewPr>
  <p:slideViewPr>
    <p:cSldViewPr snapToGrid="0">
      <p:cViewPr varScale="1">
        <p:scale>
          <a:sx n="77" d="100"/>
          <a:sy n="77" d="100"/>
        </p:scale>
        <p:origin x="17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A9B2E-B1E0-4D82-BB36-53870A420F4F}"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0ACB2-F36F-46E0-9809-3B9D7624D1E8}" type="slidenum">
              <a:rPr lang="en-US" smtClean="0"/>
              <a:t>‹#›</a:t>
            </a:fld>
            <a:endParaRPr lang="en-US"/>
          </a:p>
        </p:txBody>
      </p:sp>
    </p:spTree>
    <p:extLst>
      <p:ext uri="{BB962C8B-B14F-4D97-AF65-F5344CB8AC3E}">
        <p14:creationId xmlns:p14="http://schemas.microsoft.com/office/powerpoint/2010/main" val="387989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scelibrary.org/doi/10.1061/(ASCE)EE.1943-7870.0001250"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ascelibrary.org/author/Lion,+Leonard+W" TargetMode="External"/><Relationship Id="rId5" Type="http://schemas.openxmlformats.org/officeDocument/2006/relationships/hyperlink" Target="https://ascelibrary.org/author/Weber-Shirk,+Monroe" TargetMode="External"/><Relationship Id="rId4" Type="http://schemas.openxmlformats.org/officeDocument/2006/relationships/hyperlink" Target="https://ascelibrary.org/author/Zhi,+H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esearchgate.net/figure/Dissociation-constants-of-arsenate-and-arsenite_tbl1_233675303"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ages.jh.edu/~dsverje1/curr_res.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ages.jh.edu/~dsverje1/curr_res.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commons.wikimedia.org/wiki/File:Arsenous-acid-3D-balls.png"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hem.libretexts.org/Bookshelves/Physical_and_Theoretical_Chemistry_Textbook_Maps/Supplemental_Modules_(Physical_and_Theoretical_Chemistry)/Physical_Properties_of_Matter/Atomic_and_Molecular_Properties/Electronegativity/Allred-Rochow_Electronegativit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awag.ch/en/research/humanwelfare/drinkingwater/wrq/risk-map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ho.int/bulletin/archives/78(9)1093.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ho.int/bulletin/archives/78(9)1093.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pubs.acs.org/doi/full/10.1021/es702556t" TargetMode="External"/><Relationship Id="rId3" Type="http://schemas.openxmlformats.org/officeDocument/2006/relationships/hyperlink" Target="https://pubs.acs.org/action/doSearch?field1=Contrib&amp;text1=Sudipta++Sarkar" TargetMode="External"/><Relationship Id="rId7" Type="http://schemas.openxmlformats.org/officeDocument/2006/relationships/hyperlink" Target="https://pubs.acs.org/action/doSearch?field1=Contrib&amp;text1=Arup+K.++SenGupta"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pubs.acs.org/action/doSearch?field1=Contrib&amp;text1=Debabrata++Ghosh" TargetMode="External"/><Relationship Id="rId5" Type="http://schemas.openxmlformats.org/officeDocument/2006/relationships/hyperlink" Target="https://pubs.acs.org/action/doSearch?field1=Contrib&amp;text1=Anirban++Gupta" TargetMode="External"/><Relationship Id="rId4" Type="http://schemas.openxmlformats.org/officeDocument/2006/relationships/hyperlink" Target="https://pubs.acs.org/action/doSearch?field1=Contrib&amp;text1=Lee+M.++Blane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ystematixusa.com/products/media/active_media/arsenx.ht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i.org/10.1016/j.reactfunctpolym.2007.07.047" TargetMode="External"/><Relationship Id="rId5" Type="http://schemas.openxmlformats.org/officeDocument/2006/relationships/hyperlink" Target="https://www.sciencedirect.com/science/article/pii/S1381514807001770#!" TargetMode="External"/><Relationship Id="rId4" Type="http://schemas.openxmlformats.org/officeDocument/2006/relationships/hyperlink" Target="https://www.sciencedirect.com/science/article/pii/S138151480700177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i.org/10.1016/j.reactfunctpolym.2007.07.047" TargetMode="External"/><Relationship Id="rId4" Type="http://schemas.openxmlformats.org/officeDocument/2006/relationships/hyperlink" Target="https://www.sciencedirect.com/science/article/pii/S138151480700177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scelibrary.org/doi/10.1061/(ASCE)EE.1943-7870.0001250"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scelibrary.org/author/Lion,+Leonard+W" TargetMode="External"/><Relationship Id="rId5" Type="http://schemas.openxmlformats.org/officeDocument/2006/relationships/hyperlink" Target="https://ascelibrary.org/author/Weber-Shirk,+Monroe" TargetMode="External"/><Relationship Id="rId4" Type="http://schemas.openxmlformats.org/officeDocument/2006/relationships/hyperlink" Target="https://ascelibrary.org/author/Zhi,+Hu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water bill is 60 per 3</a:t>
            </a:r>
            <a:r>
              <a:rPr lang="en-US" baseline="0" dirty="0" smtClean="0"/>
              <a:t> months for 3 people</a:t>
            </a:r>
          </a:p>
          <a:p>
            <a:r>
              <a:rPr lang="en-US" baseline="0" dirty="0" smtClean="0"/>
              <a:t>$20 per month</a:t>
            </a:r>
          </a:p>
          <a:p>
            <a:r>
              <a:rPr lang="en-US" baseline="0" dirty="0" smtClean="0"/>
              <a:t>$7 per person per month for water and sewer</a:t>
            </a:r>
          </a:p>
          <a:p>
            <a:r>
              <a:rPr lang="en-US" baseline="0" dirty="0" smtClean="0"/>
              <a:t>More than half of bill is for sewer</a:t>
            </a:r>
          </a:p>
          <a:p>
            <a:r>
              <a:rPr lang="en-US" baseline="0" dirty="0" smtClean="0"/>
              <a:t>Thus $3 per person per month for water</a:t>
            </a:r>
          </a:p>
          <a:p>
            <a:endParaRPr lang="en-US" baseline="0" dirty="0" smtClean="0"/>
          </a:p>
          <a:p>
            <a:endParaRPr lang="en-US" baseline="0" dirty="0" smtClean="0"/>
          </a:p>
          <a:p>
            <a:r>
              <a:rPr lang="en-US" baseline="0" dirty="0" smtClean="0"/>
              <a:t>Bolton point</a:t>
            </a:r>
          </a:p>
          <a:p>
            <a:r>
              <a:rPr lang="en-US" sz="1200" b="0" i="0" kern="1200" dirty="0" smtClean="0">
                <a:solidFill>
                  <a:schemeClr val="tx1"/>
                </a:solidFill>
                <a:effectLst/>
                <a:latin typeface="+mn-lt"/>
                <a:ea typeface="+mn-ea"/>
                <a:cs typeface="+mn-cs"/>
              </a:rPr>
              <a:t>$7.97/1,000 gallons</a:t>
            </a:r>
          </a:p>
          <a:p>
            <a:r>
              <a:rPr lang="en-US" sz="1200" b="0" i="0" kern="1200" dirty="0" smtClean="0">
                <a:solidFill>
                  <a:schemeClr val="tx1"/>
                </a:solidFill>
                <a:effectLst/>
                <a:latin typeface="+mn-lt"/>
                <a:ea typeface="+mn-ea"/>
                <a:cs typeface="+mn-cs"/>
              </a:rPr>
              <a:t>$2.1/1000 liters</a:t>
            </a:r>
          </a:p>
          <a:p>
            <a:r>
              <a:rPr lang="en-US" sz="1200" b="0" i="0" kern="1200" dirty="0" smtClean="0">
                <a:solidFill>
                  <a:schemeClr val="tx1"/>
                </a:solidFill>
                <a:effectLst/>
                <a:latin typeface="+mn-lt"/>
                <a:ea typeface="+mn-ea"/>
                <a:cs typeface="+mn-cs"/>
              </a:rPr>
              <a:t>$2100 per ML</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3</a:t>
            </a:fld>
            <a:endParaRPr lang="en-US"/>
          </a:p>
        </p:txBody>
      </p:sp>
    </p:spTree>
    <p:extLst>
      <p:ext uri="{BB962C8B-B14F-4D97-AF65-F5344CB8AC3E}">
        <p14:creationId xmlns:p14="http://schemas.microsoft.com/office/powerpoint/2010/main" val="9576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https://ascelibrary.org/doi/10.1061/%28ASCE%29EE.1943-7870.0001250</a:t>
            </a:r>
            <a:endParaRPr lang="en-US" dirty="0" smtClean="0"/>
          </a:p>
          <a:p>
            <a:r>
              <a:rPr lang="en-US" sz="1200" b="1" i="0" kern="1200" dirty="0" smtClean="0">
                <a:solidFill>
                  <a:schemeClr val="tx1"/>
                </a:solidFill>
                <a:effectLst/>
                <a:latin typeface="+mn-lt"/>
                <a:ea typeface="+mn-ea"/>
                <a:cs typeface="+mn-cs"/>
              </a:rPr>
              <a:t>Arsenic(V) Removal from Drinking Water by </a:t>
            </a:r>
            <a:r>
              <a:rPr lang="en-US" sz="1200" b="1" i="0" kern="1200" dirty="0" err="1" smtClean="0">
                <a:solidFill>
                  <a:schemeClr val="tx1"/>
                </a:solidFill>
                <a:effectLst/>
                <a:latin typeface="+mn-lt"/>
                <a:ea typeface="+mn-ea"/>
                <a:cs typeface="+mn-cs"/>
              </a:rPr>
              <a:t>Polyaluminum</a:t>
            </a:r>
            <a:r>
              <a:rPr lang="en-US" sz="1200" b="1" i="0" kern="1200" dirty="0" smtClean="0">
                <a:solidFill>
                  <a:schemeClr val="tx1"/>
                </a:solidFill>
                <a:effectLst/>
                <a:latin typeface="+mn-lt"/>
                <a:ea typeface="+mn-ea"/>
                <a:cs typeface="+mn-cs"/>
              </a:rPr>
              <a:t> Chloride in a Sand Filter Medium</a:t>
            </a:r>
          </a:p>
          <a:p>
            <a:r>
              <a:rPr lang="en-US" sz="1200" b="1" i="0" u="none" strike="noStrike" kern="1200" dirty="0" smtClean="0">
                <a:solidFill>
                  <a:schemeClr val="tx1"/>
                </a:solidFill>
                <a:effectLst/>
                <a:latin typeface="+mn-lt"/>
                <a:ea typeface="+mn-ea"/>
                <a:cs typeface="+mn-cs"/>
                <a:hlinkClick r:id="rId4"/>
              </a:rPr>
              <a:t>Hui </a:t>
            </a:r>
            <a:r>
              <a:rPr lang="en-US" sz="1200" b="1" i="0" u="none" strike="noStrike" kern="1200" dirty="0" err="1" smtClean="0">
                <a:solidFill>
                  <a:schemeClr val="tx1"/>
                </a:solidFill>
                <a:effectLst/>
                <a:latin typeface="+mn-lt"/>
                <a:ea typeface="+mn-ea"/>
                <a:cs typeface="+mn-cs"/>
                <a:hlinkClick r:id="rId4"/>
              </a:rPr>
              <a:t>Zhi</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5"/>
              </a:rPr>
              <a:t>Monroe Weber-Shirk</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6"/>
              </a:rPr>
              <a:t>Leonard W. Lion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average slope of the head loss versus coagulant mass, </a:t>
            </a:r>
            <a:r>
              <a:rPr lang="en-US" sz="1200" b="0" i="0" u="none" strike="noStrike" kern="1200" dirty="0" smtClean="0">
                <a:solidFill>
                  <a:schemeClr val="tx1"/>
                </a:solidFill>
                <a:effectLst/>
                <a:latin typeface="+mn-lt"/>
                <a:ea typeface="+mn-ea"/>
                <a:cs typeface="+mn-cs"/>
              </a:rPr>
              <a:t>m3/kgm3/kg</a:t>
            </a:r>
            <a:r>
              <a:rPr lang="en-US" sz="1200" b="0" i="0" kern="1200" dirty="0" smtClean="0">
                <a:solidFill>
                  <a:schemeClr val="tx1"/>
                </a:solidFill>
                <a:effectLst/>
                <a:latin typeface="+mn-lt"/>
                <a:ea typeface="+mn-ea"/>
                <a:cs typeface="+mn-cs"/>
              </a:rPr>
              <a:t>, can be used to predict the head loss as a function of time, filtration velocity, and coagulant dose</a:t>
            </a:r>
          </a:p>
          <a:p>
            <a:r>
              <a:rPr lang="en-US" sz="1200" b="0" i="0" u="none" strike="noStrike" kern="1200" dirty="0" smtClean="0">
                <a:solidFill>
                  <a:schemeClr val="tx1"/>
                </a:solidFill>
                <a:effectLst/>
                <a:latin typeface="+mn-lt"/>
                <a:ea typeface="+mn-ea"/>
                <a:cs typeface="+mn-cs"/>
              </a:rPr>
              <a:t>HL=</a:t>
            </a:r>
            <a:r>
              <a:rPr lang="en-US" sz="1200" b="0" i="0" u="none" strike="noStrike" kern="1200" dirty="0" err="1" smtClean="0">
                <a:solidFill>
                  <a:schemeClr val="tx1"/>
                </a:solidFill>
                <a:effectLst/>
                <a:latin typeface="+mn-lt"/>
                <a:ea typeface="+mn-ea"/>
                <a:cs typeface="+mn-cs"/>
              </a:rPr>
              <a:t>Kaverage⋅CPACl⋅Vf⋅t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Kaverage⋅CPACl⋅QA⋅tHL</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Kaverage·CPACl·Vf·t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Kaverage·CPACl·QA·t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where HL = head loss in the filter column (m); </a:t>
            </a:r>
            <a:r>
              <a:rPr lang="en-US" sz="1200" b="0" i="0" u="none" strike="noStrike" kern="1200" dirty="0" err="1" smtClean="0">
                <a:solidFill>
                  <a:schemeClr val="tx1"/>
                </a:solidFill>
                <a:effectLst/>
                <a:latin typeface="+mn-lt"/>
                <a:ea typeface="+mn-ea"/>
                <a:cs typeface="+mn-cs"/>
              </a:rPr>
              <a:t>KaverageKaverage</a:t>
            </a:r>
            <a:r>
              <a:rPr lang="en-US" sz="1200" b="0" i="0" kern="1200" dirty="0" smtClean="0">
                <a:solidFill>
                  <a:schemeClr val="tx1"/>
                </a:solidFill>
                <a:effectLst/>
                <a:latin typeface="+mn-lt"/>
                <a:ea typeface="+mn-ea"/>
                <a:cs typeface="+mn-cs"/>
              </a:rPr>
              <a:t> = average slope, 27.47 (</a:t>
            </a:r>
            <a:r>
              <a:rPr lang="en-US" sz="1200" b="0" i="0" u="none" strike="noStrike" kern="1200" dirty="0" smtClean="0">
                <a:solidFill>
                  <a:schemeClr val="tx1"/>
                </a:solidFill>
                <a:effectLst/>
                <a:latin typeface="+mn-lt"/>
                <a:ea typeface="+mn-ea"/>
                <a:cs typeface="+mn-cs"/>
              </a:rPr>
              <a:t>m3/kgm3/kg</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CPAClCPACl</a:t>
            </a:r>
            <a:r>
              <a:rPr lang="en-US" sz="1200" b="0" i="0" kern="1200" dirty="0" smtClean="0">
                <a:solidFill>
                  <a:schemeClr val="tx1"/>
                </a:solidFill>
                <a:effectLst/>
                <a:latin typeface="+mn-lt"/>
                <a:ea typeface="+mn-ea"/>
                <a:cs typeface="+mn-cs"/>
              </a:rPr>
              <a:t> = coagulant dose in the system (</a:t>
            </a:r>
            <a:r>
              <a:rPr lang="en-US" sz="1200" b="0" i="0" u="none" strike="noStrike" kern="1200" dirty="0" smtClean="0">
                <a:solidFill>
                  <a:schemeClr val="tx1"/>
                </a:solidFill>
                <a:effectLst/>
                <a:latin typeface="+mn-lt"/>
                <a:ea typeface="+mn-ea"/>
                <a:cs typeface="+mn-cs"/>
              </a:rPr>
              <a:t>kg/m3kg/m3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VfVf</a:t>
            </a:r>
            <a:r>
              <a:rPr lang="en-US" sz="1200" b="0" i="0" kern="1200" dirty="0" smtClean="0">
                <a:solidFill>
                  <a:schemeClr val="tx1"/>
                </a:solidFill>
                <a:effectLst/>
                <a:latin typeface="+mn-lt"/>
                <a:ea typeface="+mn-ea"/>
                <a:cs typeface="+mn-cs"/>
              </a:rPr>
              <a:t> = filtration velocity (</a:t>
            </a:r>
            <a:r>
              <a:rPr lang="en-US" sz="1200" b="0" i="0" u="none" strike="noStrike" kern="1200" dirty="0" smtClean="0">
                <a:solidFill>
                  <a:schemeClr val="tx1"/>
                </a:solidFill>
                <a:effectLst/>
                <a:latin typeface="+mn-lt"/>
                <a:ea typeface="+mn-ea"/>
                <a:cs typeface="+mn-cs"/>
              </a:rPr>
              <a:t>m/</a:t>
            </a:r>
            <a:r>
              <a:rPr lang="en-US" sz="1200" b="0" i="0" u="none" strike="noStrike" kern="1200" dirty="0" err="1" smtClean="0">
                <a:solidFill>
                  <a:schemeClr val="tx1"/>
                </a:solidFill>
                <a:effectLst/>
                <a:latin typeface="+mn-lt"/>
                <a:ea typeface="+mn-ea"/>
                <a:cs typeface="+mn-cs"/>
              </a:rPr>
              <a:t>sm</a:t>
            </a:r>
            <a:r>
              <a:rPr lang="en-US" sz="1200" b="0" i="0" u="none" strike="noStrike"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which equals to total flow rate </a:t>
            </a:r>
            <a:r>
              <a:rPr lang="en-US" sz="1200" b="0" i="1" kern="1200" dirty="0" smtClean="0">
                <a:solidFill>
                  <a:schemeClr val="tx1"/>
                </a:solidFill>
                <a:effectLst/>
                <a:latin typeface="+mn-lt"/>
                <a:ea typeface="+mn-ea"/>
                <a:cs typeface="+mn-cs"/>
              </a:rPr>
              <a:t>Q</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m3/sm3/s</a:t>
            </a:r>
            <a:r>
              <a:rPr lang="en-US" sz="1200" b="0" i="0" kern="1200" dirty="0" smtClean="0">
                <a:solidFill>
                  <a:schemeClr val="tx1"/>
                </a:solidFill>
                <a:effectLst/>
                <a:latin typeface="+mn-lt"/>
                <a:ea typeface="+mn-ea"/>
                <a:cs typeface="+mn-cs"/>
              </a:rPr>
              <a:t>) divided by filter plan view area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m2m2</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 run time(s). However, this relationship is only valid at the experimental filtration velocity of </a:t>
            </a:r>
            <a:r>
              <a:rPr lang="en-US" sz="1200" b="0" i="0" u="none" strike="noStrike" kern="1200" dirty="0" smtClean="0">
                <a:solidFill>
                  <a:schemeClr val="tx1"/>
                </a:solidFill>
                <a:effectLst/>
                <a:latin typeface="+mn-lt"/>
                <a:ea typeface="+mn-ea"/>
                <a:cs typeface="+mn-cs"/>
              </a:rPr>
              <a:t>1×10−3  m/s1×10−3  m/s</a:t>
            </a:r>
            <a:r>
              <a:rPr lang="en-US" sz="1200" b="0" i="0" kern="1200" dirty="0" smtClean="0">
                <a:solidFill>
                  <a:schemeClr val="tx1"/>
                </a:solidFill>
                <a:effectLst/>
                <a:latin typeface="+mn-lt"/>
                <a:ea typeface="+mn-ea"/>
                <a:cs typeface="+mn-cs"/>
              </a:rPr>
              <a:t>. Additional experiments would be required to measure the influence of filtration velocity on head loss increase.</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17</a:t>
            </a:fld>
            <a:endParaRPr lang="en-US"/>
          </a:p>
        </p:txBody>
      </p:sp>
    </p:spTree>
    <p:extLst>
      <p:ext uri="{BB962C8B-B14F-4D97-AF65-F5344CB8AC3E}">
        <p14:creationId xmlns:p14="http://schemas.microsoft.com/office/powerpoint/2010/main" val="37584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a:t>
            </a:r>
            <a:r>
              <a:rPr lang="en-US" dirty="0" err="1" smtClean="0"/>
              <a:t>Arsenite</a:t>
            </a:r>
            <a:r>
              <a:rPr lang="en-US" dirty="0" smtClean="0"/>
              <a:t> hard to remove?</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19</a:t>
            </a:fld>
            <a:endParaRPr lang="en-US"/>
          </a:p>
        </p:txBody>
      </p:sp>
    </p:spTree>
    <p:extLst>
      <p:ext uri="{BB962C8B-B14F-4D97-AF65-F5344CB8AC3E}">
        <p14:creationId xmlns:p14="http://schemas.microsoft.com/office/powerpoint/2010/main" val="157958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https://www.researchgate.net/figure/Dissociation-constants-of-arsenate-and-arsenite_tbl1_233675303</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20</a:t>
            </a:fld>
            <a:endParaRPr lang="en-US"/>
          </a:p>
        </p:txBody>
      </p:sp>
    </p:spTree>
    <p:extLst>
      <p:ext uri="{BB962C8B-B14F-4D97-AF65-F5344CB8AC3E}">
        <p14:creationId xmlns:p14="http://schemas.microsoft.com/office/powerpoint/2010/main" val="3204488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species dominate a neutral pH?</a:t>
            </a:r>
          </a:p>
          <a:p>
            <a:endParaRPr lang="en-US" dirty="0" smtClean="0"/>
          </a:p>
          <a:p>
            <a:r>
              <a:rPr lang="en-US" dirty="0" smtClean="0"/>
              <a:t>Species</a:t>
            </a:r>
            <a:r>
              <a:rPr lang="en-US" baseline="0" dirty="0" smtClean="0"/>
              <a:t> graph from MWH page 1536, </a:t>
            </a:r>
            <a:r>
              <a:rPr lang="en-US" dirty="0" smtClean="0"/>
              <a:t>Figure 20-1 Predominance diagram for As(III) and As(V) as function of </a:t>
            </a:r>
            <a:r>
              <a:rPr lang="en-US" dirty="0" err="1" smtClean="0"/>
              <a:t>pH.</a:t>
            </a:r>
            <a:r>
              <a:rPr lang="en-US" dirty="0" smtClean="0"/>
              <a:t> (Adapted from Gupta and Chen, 1978.)</a:t>
            </a:r>
          </a:p>
          <a:p>
            <a:endParaRPr lang="en-US" dirty="0" smtClean="0"/>
          </a:p>
          <a:p>
            <a:r>
              <a:rPr lang="en-US" dirty="0" smtClean="0"/>
              <a:t>Stick diagram By </a:t>
            </a:r>
            <a:r>
              <a:rPr lang="en-US" dirty="0" err="1" smtClean="0"/>
              <a:t>Jynto</a:t>
            </a:r>
            <a:r>
              <a:rPr lang="en-US" dirty="0" smtClean="0"/>
              <a:t> (talk) - Own </a:t>
            </a:r>
            <a:r>
              <a:rPr lang="en-US" dirty="0" err="1" smtClean="0"/>
              <a:t>workThis</a:t>
            </a:r>
            <a:r>
              <a:rPr lang="en-US" dirty="0" smtClean="0"/>
              <a:t> image was created with Discovery Studio Visualizer., CC0, https://commons.wikimedia.org/w/index.php?curid=15368424</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21</a:t>
            </a:fld>
            <a:endParaRPr lang="en-US"/>
          </a:p>
        </p:txBody>
      </p:sp>
    </p:spTree>
    <p:extLst>
      <p:ext uri="{BB962C8B-B14F-4D97-AF65-F5344CB8AC3E}">
        <p14:creationId xmlns:p14="http://schemas.microsoft.com/office/powerpoint/2010/main" val="3002302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https://pages.jh.edu/~dsverje1/curr_res.html</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22</a:t>
            </a:fld>
            <a:endParaRPr lang="en-US"/>
          </a:p>
        </p:txBody>
      </p:sp>
    </p:spTree>
    <p:extLst>
      <p:ext uri="{BB962C8B-B14F-4D97-AF65-F5344CB8AC3E}">
        <p14:creationId xmlns:p14="http://schemas.microsoft.com/office/powerpoint/2010/main" val="308809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https://pages.jh.edu/~dsverje1/curr_res.html</a:t>
            </a:r>
            <a:endParaRPr lang="en-US" dirty="0" smtClean="0"/>
          </a:p>
          <a:p>
            <a:endParaRPr lang="en-US" dirty="0" smtClean="0"/>
          </a:p>
          <a:p>
            <a:r>
              <a:rPr lang="en-US" dirty="0" smtClean="0">
                <a:hlinkClick r:id="rId4"/>
              </a:rPr>
              <a:t>https://commons.wikimedia.org/wiki/File:Arsenous-acid-3D-balls.png</a:t>
            </a:r>
            <a:endParaRPr lang="en-US" dirty="0" smtClean="0"/>
          </a:p>
          <a:p>
            <a:endParaRPr lang="en-US" dirty="0" smtClean="0"/>
          </a:p>
          <a:p>
            <a:r>
              <a:rPr lang="en-US" dirty="0" smtClean="0"/>
              <a:t>How does As</a:t>
            </a:r>
            <a:r>
              <a:rPr lang="en-US" baseline="0" dirty="0" smtClean="0"/>
              <a:t> molecule push the water away? Must have stronger bonds. The bonds are polar bon</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23</a:t>
            </a:fld>
            <a:endParaRPr lang="en-US"/>
          </a:p>
        </p:txBody>
      </p:sp>
    </p:spTree>
    <p:extLst>
      <p:ext uri="{BB962C8B-B14F-4D97-AF65-F5344CB8AC3E}">
        <p14:creationId xmlns:p14="http://schemas.microsoft.com/office/powerpoint/2010/main" val="281441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https://chem.libretexts.org/Bookshelves/Physical_and_Theoretical_Chemistry_Textbook_Maps/Supplemental_Modules_(Physical_and_Theoretical_Chemistry)/Physical_Properties_of_Matter/Atomic_and_Molecular_Properties/Electronegativity/Allred-Rochow_Electronegativity</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24</a:t>
            </a:fld>
            <a:endParaRPr lang="en-US"/>
          </a:p>
        </p:txBody>
      </p:sp>
    </p:spTree>
    <p:extLst>
      <p:ext uri="{BB962C8B-B14F-4D97-AF65-F5344CB8AC3E}">
        <p14:creationId xmlns:p14="http://schemas.microsoft.com/office/powerpoint/2010/main" val="417825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https://www.eawag.ch/en/research/humanwelfare/drinkingwater/wrq/risk-maps/</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7</a:t>
            </a:fld>
            <a:endParaRPr lang="en-US"/>
          </a:p>
        </p:txBody>
      </p:sp>
    </p:spTree>
    <p:extLst>
      <p:ext uri="{BB962C8B-B14F-4D97-AF65-F5344CB8AC3E}">
        <p14:creationId xmlns:p14="http://schemas.microsoft.com/office/powerpoint/2010/main" val="63041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1983, the first cases of arsenic-induced skin lesions were identified by K.C. </a:t>
            </a:r>
            <a:r>
              <a:rPr lang="en-US" dirty="0" err="1" smtClean="0"/>
              <a:t>Saha</a:t>
            </a:r>
            <a:r>
              <a:rPr lang="en-US" dirty="0" smtClean="0"/>
              <a:t> then at the Department of Dermatology, School of Tropical Medicine in Calcutta, India (6). The first patients seen were from West Bengal, but by 1987 several had already been identified who came from </a:t>
            </a:r>
            <a:r>
              <a:rPr lang="en-US" dirty="0" err="1" smtClean="0"/>
              <a:t>neighbouring</a:t>
            </a:r>
            <a:r>
              <a:rPr lang="en-US" dirty="0" smtClean="0"/>
              <a:t> Bangladesh. </a:t>
            </a:r>
            <a:r>
              <a:rPr lang="en-US" dirty="0" smtClean="0">
                <a:hlinkClick r:id="rId3"/>
              </a:rPr>
              <a:t>https://www.who.int/bulletin/archives/78%289%291093.pdf</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8</a:t>
            </a:fld>
            <a:endParaRPr lang="en-US"/>
          </a:p>
        </p:txBody>
      </p:sp>
    </p:spTree>
    <p:extLst>
      <p:ext uri="{BB962C8B-B14F-4D97-AF65-F5344CB8AC3E}">
        <p14:creationId xmlns:p14="http://schemas.microsoft.com/office/powerpoint/2010/main" val="3738655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https://www.who.int/bulletin/archives/78%289%291093.pdf</a:t>
            </a:r>
            <a:r>
              <a:rPr lang="en-US" dirty="0" smtClean="0"/>
              <a:t> page 1097</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9</a:t>
            </a:fld>
            <a:endParaRPr lang="en-US"/>
          </a:p>
        </p:txBody>
      </p:sp>
    </p:spTree>
    <p:extLst>
      <p:ext uri="{BB962C8B-B14F-4D97-AF65-F5344CB8AC3E}">
        <p14:creationId xmlns:p14="http://schemas.microsoft.com/office/powerpoint/2010/main" val="325976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evaluate surface water treatment!</a:t>
            </a:r>
          </a:p>
          <a:p>
            <a:endParaRPr lang="en-US" dirty="0" smtClean="0"/>
          </a:p>
          <a:p>
            <a:r>
              <a:rPr lang="en-US" dirty="0" smtClean="0"/>
              <a:t>Don’t forget</a:t>
            </a:r>
            <a:r>
              <a:rPr lang="en-US" baseline="0" dirty="0" smtClean="0"/>
              <a:t> the sludge.</a:t>
            </a:r>
          </a:p>
          <a:p>
            <a:endParaRPr lang="en-US" baseline="0" dirty="0" smtClean="0"/>
          </a:p>
          <a:p>
            <a:r>
              <a:rPr lang="en-US" sz="1200" b="1" i="0" kern="1200" dirty="0" smtClean="0">
                <a:solidFill>
                  <a:schemeClr val="tx1"/>
                </a:solidFill>
                <a:effectLst/>
                <a:latin typeface="+mn-lt"/>
                <a:ea typeface="+mn-ea"/>
                <a:cs typeface="+mn-cs"/>
              </a:rPr>
              <a:t>Arsenic Removal from Groundwater and Its Safe Containment in a Rural Environment: Validation of a Sustainable Approach</a:t>
            </a:r>
          </a:p>
          <a:p>
            <a:r>
              <a:rPr lang="en-US" sz="1200" b="0" i="0" u="none" strike="noStrike" kern="1200" dirty="0" err="1" smtClean="0">
                <a:solidFill>
                  <a:schemeClr val="tx1"/>
                </a:solidFill>
                <a:effectLst/>
                <a:latin typeface="+mn-lt"/>
                <a:ea typeface="+mn-ea"/>
                <a:cs typeface="+mn-cs"/>
                <a:hlinkClick r:id="rId3"/>
              </a:rPr>
              <a:t>Sudipta</a:t>
            </a:r>
            <a:r>
              <a:rPr lang="en-US" sz="1200" b="0" i="0" u="none" strike="noStrike" kern="1200" dirty="0" smtClean="0">
                <a:solidFill>
                  <a:schemeClr val="tx1"/>
                </a:solidFill>
                <a:effectLst/>
                <a:latin typeface="+mn-lt"/>
                <a:ea typeface="+mn-ea"/>
                <a:cs typeface="+mn-cs"/>
                <a:hlinkClick r:id="rId3"/>
              </a:rPr>
              <a:t> Sarkar</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Lee M. </a:t>
            </a:r>
            <a:r>
              <a:rPr lang="en-US" sz="1200" b="0" i="0" u="none" strike="noStrike" kern="1200" dirty="0" err="1" smtClean="0">
                <a:solidFill>
                  <a:schemeClr val="tx1"/>
                </a:solidFill>
                <a:effectLst/>
                <a:latin typeface="+mn-lt"/>
                <a:ea typeface="+mn-ea"/>
                <a:cs typeface="+mn-cs"/>
                <a:hlinkClick r:id="rId4"/>
              </a:rPr>
              <a:t>Blaney</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5"/>
              </a:rPr>
              <a:t>Anirban</a:t>
            </a:r>
            <a:r>
              <a:rPr lang="en-US" sz="1200" b="0" i="0" u="none" strike="noStrike" kern="1200" dirty="0" smtClean="0">
                <a:solidFill>
                  <a:schemeClr val="tx1"/>
                </a:solidFill>
                <a:effectLst/>
                <a:latin typeface="+mn-lt"/>
                <a:ea typeface="+mn-ea"/>
                <a:cs typeface="+mn-cs"/>
                <a:hlinkClick r:id="rId5"/>
              </a:rPr>
              <a:t> Gupta</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6"/>
              </a:rPr>
              <a:t>Debabrata</a:t>
            </a:r>
            <a:r>
              <a:rPr lang="en-US" sz="1200" b="0" i="0" u="none" strike="noStrike" kern="1200" dirty="0" smtClean="0">
                <a:solidFill>
                  <a:schemeClr val="tx1"/>
                </a:solidFill>
                <a:effectLst/>
                <a:latin typeface="+mn-lt"/>
                <a:ea typeface="+mn-ea"/>
                <a:cs typeface="+mn-cs"/>
                <a:hlinkClick r:id="rId6"/>
              </a:rPr>
              <a:t> Ghosh</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Arup K. </a:t>
            </a:r>
            <a:r>
              <a:rPr lang="en-US" sz="1200" b="0" i="0" u="none" strike="noStrike" kern="1200" dirty="0" err="1" smtClean="0">
                <a:solidFill>
                  <a:schemeClr val="tx1"/>
                </a:solidFill>
                <a:effectLst/>
                <a:latin typeface="+mn-lt"/>
                <a:ea typeface="+mn-ea"/>
                <a:cs typeface="+mn-cs"/>
                <a:hlinkClick r:id="rId7"/>
              </a:rPr>
              <a:t>SenGupta</a:t>
            </a:r>
            <a:r>
              <a:rPr lang="en-US" sz="1200" b="0" i="0" kern="1200" baseline="30000" dirty="0" smtClean="0">
                <a:solidFill>
                  <a:schemeClr val="tx1"/>
                </a:solidFill>
                <a:effectLst/>
                <a:latin typeface="+mn-lt"/>
                <a:ea typeface="+mn-ea"/>
                <a:cs typeface="+mn-cs"/>
              </a:rPr>
              <a:t>*†</a:t>
            </a:r>
            <a:endParaRPr lang="en-US" baseline="0" dirty="0" smtClean="0"/>
          </a:p>
          <a:p>
            <a:r>
              <a:rPr lang="en-US" dirty="0" smtClean="0">
                <a:hlinkClick r:id="rId8"/>
              </a:rPr>
              <a:t>https://pubs.acs.org/doi/full/10.1021/es702556t</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10</a:t>
            </a:fld>
            <a:endParaRPr lang="en-US"/>
          </a:p>
        </p:txBody>
      </p:sp>
    </p:spTree>
    <p:extLst>
      <p:ext uri="{BB962C8B-B14F-4D97-AF65-F5344CB8AC3E}">
        <p14:creationId xmlns:p14="http://schemas.microsoft.com/office/powerpoint/2010/main" val="2651679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https://www.sciencedirect.com/science/article/pii/S1381514807001770</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11</a:t>
            </a:fld>
            <a:endParaRPr lang="en-US"/>
          </a:p>
        </p:txBody>
      </p:sp>
    </p:spTree>
    <p:extLst>
      <p:ext uri="{BB962C8B-B14F-4D97-AF65-F5344CB8AC3E}">
        <p14:creationId xmlns:p14="http://schemas.microsoft.com/office/powerpoint/2010/main" val="3299874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https://www.systematixusa.com/products/media/active_media/arsenx.htm</a:t>
            </a:r>
            <a:endParaRPr lang="en-US" dirty="0" smtClean="0"/>
          </a:p>
          <a:p>
            <a:endParaRPr lang="en-US" dirty="0" smtClean="0"/>
          </a:p>
          <a:p>
            <a:r>
              <a:rPr lang="en-US" dirty="0" smtClean="0">
                <a:hlinkClick r:id="rId4"/>
              </a:rPr>
              <a:t>https://www.sciencedirect.com/science/article/pii/S1381514807001770</a:t>
            </a:r>
            <a:endParaRPr lang="en-US" dirty="0" smtClean="0"/>
          </a:p>
          <a:p>
            <a:endParaRPr lang="en-US" dirty="0" smtClean="0"/>
          </a:p>
          <a:p>
            <a:r>
              <a:rPr lang="en-US" sz="1200" b="0" i="0" kern="1200" dirty="0" smtClean="0">
                <a:solidFill>
                  <a:schemeClr val="tx1"/>
                </a:solidFill>
                <a:effectLst/>
                <a:latin typeface="+mn-lt"/>
                <a:ea typeface="+mn-ea"/>
                <a:cs typeface="+mn-cs"/>
              </a:rPr>
              <a:t>Use of </a:t>
            </a:r>
            <a:r>
              <a:rPr lang="en-US" sz="1200" b="0" i="0" kern="1200" dirty="0" err="1" smtClean="0">
                <a:solidFill>
                  <a:schemeClr val="tx1"/>
                </a:solidFill>
                <a:effectLst/>
                <a:latin typeface="+mn-lt"/>
                <a:ea typeface="+mn-ea"/>
                <a:cs typeface="+mn-cs"/>
              </a:rPr>
              <a:t>ArsenX</a:t>
            </a:r>
            <a:r>
              <a:rPr lang="en-US" sz="1200" b="0" i="0" kern="1200" baseline="30000" dirty="0" err="1" smtClean="0">
                <a:solidFill>
                  <a:schemeClr val="tx1"/>
                </a:solidFill>
                <a:effectLst/>
                <a:latin typeface="+mn-lt"/>
                <a:ea typeface="+mn-ea"/>
                <a:cs typeface="+mn-cs"/>
              </a:rPr>
              <a:t>np</a:t>
            </a:r>
            <a:r>
              <a:rPr lang="en-US" sz="1200" b="0" i="0" kern="1200" dirty="0" smtClean="0">
                <a:solidFill>
                  <a:schemeClr val="tx1"/>
                </a:solidFill>
                <a:effectLst/>
                <a:latin typeface="+mn-lt"/>
                <a:ea typeface="+mn-ea"/>
                <a:cs typeface="+mn-cs"/>
              </a:rPr>
              <a:t>, a hybrid anion exchanger, for arsenic removal in remote villages in the Indian subcontinent</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a:t>
            </a:r>
            <a:r>
              <a:rPr lang="en-US" sz="1200" b="0" i="0" u="none" strike="noStrike" kern="1200" dirty="0" err="1" smtClean="0">
                <a:solidFill>
                  <a:schemeClr val="tx1"/>
                </a:solidFill>
                <a:effectLst/>
                <a:latin typeface="+mn-lt"/>
                <a:ea typeface="+mn-ea"/>
                <a:cs typeface="+mn-cs"/>
                <a:hlinkClick r:id="rId5"/>
              </a:rPr>
              <a:t>SudiptaSarkar</a:t>
            </a:r>
            <a:r>
              <a:rPr lang="en-US" sz="1200" b="0" i="0" u="none" strike="noStrike" kern="1200" baseline="30000" dirty="0" err="1" smtClean="0">
                <a:solidFill>
                  <a:schemeClr val="tx1"/>
                </a:solidFill>
                <a:effectLst/>
                <a:latin typeface="+mn-lt"/>
                <a:ea typeface="+mn-ea"/>
                <a:cs typeface="+mn-cs"/>
                <a:hlinkClick r:id="rId5"/>
              </a:rPr>
              <a:t>a</a:t>
            </a:r>
            <a:r>
              <a:rPr lang="en-US" sz="1200" b="0" i="0" u="none" strike="noStrike" kern="1200" dirty="0" err="1" smtClean="0">
                <a:solidFill>
                  <a:schemeClr val="tx1"/>
                </a:solidFill>
                <a:effectLst/>
                <a:latin typeface="+mn-lt"/>
                <a:ea typeface="+mn-ea"/>
                <a:cs typeface="+mn-cs"/>
                <a:hlinkClick r:id="rId5"/>
              </a:rPr>
              <a:t>Lee</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M.Blaney</a:t>
            </a:r>
            <a:r>
              <a:rPr lang="en-US" sz="1200" b="0" i="0" u="none" strike="noStrike" kern="1200" baseline="30000" dirty="0" err="1" smtClean="0">
                <a:solidFill>
                  <a:schemeClr val="tx1"/>
                </a:solidFill>
                <a:effectLst/>
                <a:latin typeface="+mn-lt"/>
                <a:ea typeface="+mn-ea"/>
                <a:cs typeface="+mn-cs"/>
                <a:hlinkClick r:id="rId5"/>
              </a:rPr>
              <a:t>a</a:t>
            </a:r>
            <a:r>
              <a:rPr lang="en-US" sz="1200" b="0" i="0" u="none" strike="noStrike" kern="1200" dirty="0" err="1" smtClean="0">
                <a:solidFill>
                  <a:schemeClr val="tx1"/>
                </a:solidFill>
                <a:effectLst/>
                <a:latin typeface="+mn-lt"/>
                <a:ea typeface="+mn-ea"/>
                <a:cs typeface="+mn-cs"/>
                <a:hlinkClick r:id="rId5"/>
              </a:rPr>
              <a:t>AnirbanGupta</a:t>
            </a:r>
            <a:r>
              <a:rPr lang="en-US" sz="1200" b="0" i="0" u="none" strike="noStrike" kern="1200" baseline="30000" dirty="0" err="1" smtClean="0">
                <a:solidFill>
                  <a:schemeClr val="tx1"/>
                </a:solidFill>
                <a:effectLst/>
                <a:latin typeface="+mn-lt"/>
                <a:ea typeface="+mn-ea"/>
                <a:cs typeface="+mn-cs"/>
                <a:hlinkClick r:id="rId5"/>
              </a:rPr>
              <a:t>b</a:t>
            </a:r>
            <a:r>
              <a:rPr lang="en-US" sz="1200" b="0" i="0" u="none" strike="noStrike" kern="1200" dirty="0" err="1" smtClean="0">
                <a:solidFill>
                  <a:schemeClr val="tx1"/>
                </a:solidFill>
                <a:effectLst/>
                <a:latin typeface="+mn-lt"/>
                <a:ea typeface="+mn-ea"/>
                <a:cs typeface="+mn-cs"/>
                <a:hlinkClick r:id="rId5"/>
              </a:rPr>
              <a:t>DebabrataGhosh</a:t>
            </a:r>
            <a:r>
              <a:rPr lang="en-US" sz="1200" b="0" i="0" u="none" strike="noStrike" kern="1200" baseline="30000" dirty="0" err="1" smtClean="0">
                <a:solidFill>
                  <a:schemeClr val="tx1"/>
                </a:solidFill>
                <a:effectLst/>
                <a:latin typeface="+mn-lt"/>
                <a:ea typeface="+mn-ea"/>
                <a:cs typeface="+mn-cs"/>
                <a:hlinkClick r:id="rId5"/>
              </a:rPr>
              <a:t>b</a:t>
            </a:r>
            <a:r>
              <a:rPr lang="en-US" sz="1200" b="0" i="0" u="none" strike="noStrike" kern="1200" dirty="0" err="1" smtClean="0">
                <a:solidFill>
                  <a:schemeClr val="tx1"/>
                </a:solidFill>
                <a:effectLst/>
                <a:latin typeface="+mn-lt"/>
                <a:ea typeface="+mn-ea"/>
                <a:cs typeface="+mn-cs"/>
                <a:hlinkClick r:id="rId5"/>
              </a:rPr>
              <a:t>Arup</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K.SenGupta</a:t>
            </a:r>
            <a:r>
              <a:rPr lang="en-US" sz="1200" b="0" i="0" u="none" strike="noStrike" kern="1200" baseline="30000" dirty="0" err="1" smtClean="0">
                <a:solidFill>
                  <a:schemeClr val="tx1"/>
                </a:solidFill>
                <a:effectLst/>
                <a:latin typeface="+mn-lt"/>
                <a:ea typeface="+mn-ea"/>
                <a:cs typeface="+mn-cs"/>
                <a:hlinkClick r:id="rId5"/>
              </a:rPr>
              <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Show more</a:t>
            </a:r>
          </a:p>
          <a:p>
            <a:r>
              <a:rPr lang="en-US" sz="1200" b="0" i="0" u="none" strike="noStrike" kern="1200" dirty="0" smtClean="0">
                <a:solidFill>
                  <a:schemeClr val="tx1"/>
                </a:solidFill>
                <a:effectLst/>
                <a:latin typeface="+mn-lt"/>
                <a:ea typeface="+mn-ea"/>
                <a:cs typeface="+mn-cs"/>
                <a:hlinkClick r:id="rId6" tooltip="Persistent link using digital object identifier"/>
              </a:rPr>
              <a:t>https://doi.org/10.1016/j.reactfunctpolym.2007.07.047</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12</a:t>
            </a:fld>
            <a:endParaRPr lang="en-US"/>
          </a:p>
        </p:txBody>
      </p:sp>
    </p:spTree>
    <p:extLst>
      <p:ext uri="{BB962C8B-B14F-4D97-AF65-F5344CB8AC3E}">
        <p14:creationId xmlns:p14="http://schemas.microsoft.com/office/powerpoint/2010/main" val="58172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https://www.sciencedirect.com/science/article/pii/S1381514807001770</a:t>
            </a:r>
            <a:endParaRPr lang="en-US" dirty="0" smtClean="0"/>
          </a:p>
          <a:p>
            <a:endParaRPr lang="en-US" dirty="0" smtClean="0"/>
          </a:p>
          <a:p>
            <a:r>
              <a:rPr lang="en-US" sz="1200" b="0" i="0" kern="1200" dirty="0" smtClean="0">
                <a:solidFill>
                  <a:schemeClr val="tx1"/>
                </a:solidFill>
                <a:effectLst/>
                <a:latin typeface="+mn-lt"/>
                <a:ea typeface="+mn-ea"/>
                <a:cs typeface="+mn-cs"/>
              </a:rPr>
              <a:t>Use of </a:t>
            </a:r>
            <a:r>
              <a:rPr lang="en-US" sz="1200" b="0" i="0" kern="1200" dirty="0" err="1" smtClean="0">
                <a:solidFill>
                  <a:schemeClr val="tx1"/>
                </a:solidFill>
                <a:effectLst/>
                <a:latin typeface="+mn-lt"/>
                <a:ea typeface="+mn-ea"/>
                <a:cs typeface="+mn-cs"/>
              </a:rPr>
              <a:t>ArsenX</a:t>
            </a:r>
            <a:r>
              <a:rPr lang="en-US" sz="1200" b="0" i="0" kern="1200" baseline="30000" dirty="0" err="1" smtClean="0">
                <a:solidFill>
                  <a:schemeClr val="tx1"/>
                </a:solidFill>
                <a:effectLst/>
                <a:latin typeface="+mn-lt"/>
                <a:ea typeface="+mn-ea"/>
                <a:cs typeface="+mn-cs"/>
              </a:rPr>
              <a:t>np</a:t>
            </a:r>
            <a:r>
              <a:rPr lang="en-US" sz="1200" b="0" i="0" kern="1200" dirty="0" smtClean="0">
                <a:solidFill>
                  <a:schemeClr val="tx1"/>
                </a:solidFill>
                <a:effectLst/>
                <a:latin typeface="+mn-lt"/>
                <a:ea typeface="+mn-ea"/>
                <a:cs typeface="+mn-cs"/>
              </a:rPr>
              <a:t>, a hybrid anion exchanger, for arsenic removal in remote villages in the Indian subcontinent</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a:t>
            </a:r>
            <a:r>
              <a:rPr lang="en-US" sz="1200" b="0" i="0" u="none" strike="noStrike" kern="1200" dirty="0" err="1" smtClean="0">
                <a:solidFill>
                  <a:schemeClr val="tx1"/>
                </a:solidFill>
                <a:effectLst/>
                <a:latin typeface="+mn-lt"/>
                <a:ea typeface="+mn-ea"/>
                <a:cs typeface="+mn-cs"/>
                <a:hlinkClick r:id="rId4"/>
              </a:rPr>
              <a:t>SudiptaSarkar</a:t>
            </a:r>
            <a:r>
              <a:rPr lang="en-US" sz="1200" b="0" i="0" u="none" strike="noStrike" kern="1200" baseline="30000" dirty="0" err="1" smtClean="0">
                <a:solidFill>
                  <a:schemeClr val="tx1"/>
                </a:solidFill>
                <a:effectLst/>
                <a:latin typeface="+mn-lt"/>
                <a:ea typeface="+mn-ea"/>
                <a:cs typeface="+mn-cs"/>
                <a:hlinkClick r:id="rId4"/>
              </a:rPr>
              <a:t>a</a:t>
            </a:r>
            <a:r>
              <a:rPr lang="en-US" sz="1200" b="0" i="0" u="none" strike="noStrike" kern="1200" dirty="0" err="1" smtClean="0">
                <a:solidFill>
                  <a:schemeClr val="tx1"/>
                </a:solidFill>
                <a:effectLst/>
                <a:latin typeface="+mn-lt"/>
                <a:ea typeface="+mn-ea"/>
                <a:cs typeface="+mn-cs"/>
                <a:hlinkClick r:id="rId4"/>
              </a:rPr>
              <a:t>Lee</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M.Blaney</a:t>
            </a:r>
            <a:r>
              <a:rPr lang="en-US" sz="1200" b="0" i="0" u="none" strike="noStrike" kern="1200" baseline="30000" dirty="0" err="1" smtClean="0">
                <a:solidFill>
                  <a:schemeClr val="tx1"/>
                </a:solidFill>
                <a:effectLst/>
                <a:latin typeface="+mn-lt"/>
                <a:ea typeface="+mn-ea"/>
                <a:cs typeface="+mn-cs"/>
                <a:hlinkClick r:id="rId4"/>
              </a:rPr>
              <a:t>a</a:t>
            </a:r>
            <a:r>
              <a:rPr lang="en-US" sz="1200" b="0" i="0" u="none" strike="noStrike" kern="1200" dirty="0" err="1" smtClean="0">
                <a:solidFill>
                  <a:schemeClr val="tx1"/>
                </a:solidFill>
                <a:effectLst/>
                <a:latin typeface="+mn-lt"/>
                <a:ea typeface="+mn-ea"/>
                <a:cs typeface="+mn-cs"/>
                <a:hlinkClick r:id="rId4"/>
              </a:rPr>
              <a:t>AnirbanGupta</a:t>
            </a:r>
            <a:r>
              <a:rPr lang="en-US" sz="1200" b="0" i="0" u="none" strike="noStrike" kern="1200" baseline="30000" dirty="0" err="1" smtClean="0">
                <a:solidFill>
                  <a:schemeClr val="tx1"/>
                </a:solidFill>
                <a:effectLst/>
                <a:latin typeface="+mn-lt"/>
                <a:ea typeface="+mn-ea"/>
                <a:cs typeface="+mn-cs"/>
                <a:hlinkClick r:id="rId4"/>
              </a:rPr>
              <a:t>b</a:t>
            </a:r>
            <a:r>
              <a:rPr lang="en-US" sz="1200" b="0" i="0" u="none" strike="noStrike" kern="1200" dirty="0" err="1" smtClean="0">
                <a:solidFill>
                  <a:schemeClr val="tx1"/>
                </a:solidFill>
                <a:effectLst/>
                <a:latin typeface="+mn-lt"/>
                <a:ea typeface="+mn-ea"/>
                <a:cs typeface="+mn-cs"/>
                <a:hlinkClick r:id="rId4"/>
              </a:rPr>
              <a:t>DebabrataGhosh</a:t>
            </a:r>
            <a:r>
              <a:rPr lang="en-US" sz="1200" b="0" i="0" u="none" strike="noStrike" kern="1200" baseline="30000" dirty="0" err="1" smtClean="0">
                <a:solidFill>
                  <a:schemeClr val="tx1"/>
                </a:solidFill>
                <a:effectLst/>
                <a:latin typeface="+mn-lt"/>
                <a:ea typeface="+mn-ea"/>
                <a:cs typeface="+mn-cs"/>
                <a:hlinkClick r:id="rId4"/>
              </a:rPr>
              <a:t>b</a:t>
            </a:r>
            <a:r>
              <a:rPr lang="en-US" sz="1200" b="0" i="0" u="none" strike="noStrike" kern="1200" dirty="0" err="1" smtClean="0">
                <a:solidFill>
                  <a:schemeClr val="tx1"/>
                </a:solidFill>
                <a:effectLst/>
                <a:latin typeface="+mn-lt"/>
                <a:ea typeface="+mn-ea"/>
                <a:cs typeface="+mn-cs"/>
                <a:hlinkClick r:id="rId4"/>
              </a:rPr>
              <a:t>Arup</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K.SenGupta</a:t>
            </a:r>
            <a:r>
              <a:rPr lang="en-US" sz="1200" b="0" i="0" u="none" strike="noStrike" kern="1200" baseline="30000" dirty="0" err="1" smtClean="0">
                <a:solidFill>
                  <a:schemeClr val="tx1"/>
                </a:solidFill>
                <a:effectLst/>
                <a:latin typeface="+mn-lt"/>
                <a:ea typeface="+mn-ea"/>
                <a:cs typeface="+mn-cs"/>
                <a:hlinkClick r:id="rId4"/>
              </a:rPr>
              <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Show more</a:t>
            </a:r>
          </a:p>
          <a:p>
            <a:r>
              <a:rPr lang="en-US" sz="1200" b="0" i="0" u="none" strike="noStrike" kern="1200" dirty="0" smtClean="0">
                <a:solidFill>
                  <a:schemeClr val="tx1"/>
                </a:solidFill>
                <a:effectLst/>
                <a:latin typeface="+mn-lt"/>
                <a:ea typeface="+mn-ea"/>
                <a:cs typeface="+mn-cs"/>
                <a:hlinkClick r:id="rId5" tooltip="Persistent link using digital object identifier"/>
              </a:rPr>
              <a:t>https://doi.org/10.1016/j.reactfunctpolym.2007.07.047</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13</a:t>
            </a:fld>
            <a:endParaRPr lang="en-US"/>
          </a:p>
        </p:txBody>
      </p:sp>
    </p:spTree>
    <p:extLst>
      <p:ext uri="{BB962C8B-B14F-4D97-AF65-F5344CB8AC3E}">
        <p14:creationId xmlns:p14="http://schemas.microsoft.com/office/powerpoint/2010/main" val="3648379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https://ascelibrary.org/doi/10.1061/%28ASCE%29EE.1943-7870.0001250</a:t>
            </a:r>
            <a:endParaRPr lang="en-US" dirty="0" smtClean="0"/>
          </a:p>
          <a:p>
            <a:r>
              <a:rPr lang="en-US" sz="1200" b="1" i="0" kern="1200" dirty="0" smtClean="0">
                <a:solidFill>
                  <a:schemeClr val="tx1"/>
                </a:solidFill>
                <a:effectLst/>
                <a:latin typeface="+mn-lt"/>
                <a:ea typeface="+mn-ea"/>
                <a:cs typeface="+mn-cs"/>
              </a:rPr>
              <a:t>Arsenic(V) Removal from Drinking Water by </a:t>
            </a:r>
            <a:r>
              <a:rPr lang="en-US" sz="1200" b="1" i="0" kern="1200" dirty="0" err="1" smtClean="0">
                <a:solidFill>
                  <a:schemeClr val="tx1"/>
                </a:solidFill>
                <a:effectLst/>
                <a:latin typeface="+mn-lt"/>
                <a:ea typeface="+mn-ea"/>
                <a:cs typeface="+mn-cs"/>
              </a:rPr>
              <a:t>Polyaluminum</a:t>
            </a:r>
            <a:r>
              <a:rPr lang="en-US" sz="1200" b="1" i="0" kern="1200" dirty="0" smtClean="0">
                <a:solidFill>
                  <a:schemeClr val="tx1"/>
                </a:solidFill>
                <a:effectLst/>
                <a:latin typeface="+mn-lt"/>
                <a:ea typeface="+mn-ea"/>
                <a:cs typeface="+mn-cs"/>
              </a:rPr>
              <a:t> Chloride in a Sand Filter Medium</a:t>
            </a:r>
          </a:p>
          <a:p>
            <a:r>
              <a:rPr lang="en-US" sz="1200" b="1" i="0" u="none" strike="noStrike" kern="1200" dirty="0" smtClean="0">
                <a:solidFill>
                  <a:schemeClr val="tx1"/>
                </a:solidFill>
                <a:effectLst/>
                <a:latin typeface="+mn-lt"/>
                <a:ea typeface="+mn-ea"/>
                <a:cs typeface="+mn-cs"/>
                <a:hlinkClick r:id="rId4"/>
              </a:rPr>
              <a:t>Hui </a:t>
            </a:r>
            <a:r>
              <a:rPr lang="en-US" sz="1200" b="1" i="0" u="none" strike="noStrike" kern="1200" dirty="0" err="1" smtClean="0">
                <a:solidFill>
                  <a:schemeClr val="tx1"/>
                </a:solidFill>
                <a:effectLst/>
                <a:latin typeface="+mn-lt"/>
                <a:ea typeface="+mn-ea"/>
                <a:cs typeface="+mn-cs"/>
                <a:hlinkClick r:id="rId4"/>
              </a:rPr>
              <a:t>Zhi</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5"/>
              </a:rPr>
              <a:t>Monroe Weber-Shirk</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6"/>
              </a:rPr>
              <a:t>Leonard W. Lion</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15</a:t>
            </a:fld>
            <a:endParaRPr lang="en-US"/>
          </a:p>
        </p:txBody>
      </p:sp>
    </p:spTree>
    <p:extLst>
      <p:ext uri="{BB962C8B-B14F-4D97-AF65-F5344CB8AC3E}">
        <p14:creationId xmlns:p14="http://schemas.microsoft.com/office/powerpoint/2010/main" val="199144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2/27/2020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40509586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910881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368464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4248049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9852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62265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29618532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449553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42262337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7955207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1881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2/27/2020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50436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57795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2/27/2020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9882746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2/27/2020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94201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2/27/2020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86058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2/27/2020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298844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2/27/2020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2245422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26937827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3152957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2/27/2020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66938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814391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4520809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ystematixusa.com/products/media/active_media/arsenx.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tiff"/><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sciencedirect.com/science/article/pii/S138151480700177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7.png"/><Relationship Id="rId3" Type="http://schemas.openxmlformats.org/officeDocument/2006/relationships/tags" Target="../tags/tag8.xml"/><Relationship Id="rId7" Type="http://schemas.openxmlformats.org/officeDocument/2006/relationships/slideLayout" Target="../slideLayouts/slideLayout5.xml"/><Relationship Id="rId12" Type="http://schemas.openxmlformats.org/officeDocument/2006/relationships/image" Target="../media/image16.png"/><Relationship Id="rId2" Type="http://schemas.openxmlformats.org/officeDocument/2006/relationships/tags" Target="../tags/tag7.xml"/><Relationship Id="rId16" Type="http://schemas.openxmlformats.org/officeDocument/2006/relationships/image" Target="../media/image20.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5.png"/><Relationship Id="rId5" Type="http://schemas.openxmlformats.org/officeDocument/2006/relationships/tags" Target="../tags/tag10.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tags" Target="../tags/tag9.xml"/><Relationship Id="rId9" Type="http://schemas.openxmlformats.org/officeDocument/2006/relationships/image" Target="../media/image11.png"/><Relationship Id="rId1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13.png"/><Relationship Id="rId17" Type="http://schemas.openxmlformats.org/officeDocument/2006/relationships/image" Target="../media/image26.png"/><Relationship Id="rId2" Type="http://schemas.openxmlformats.org/officeDocument/2006/relationships/tags" Target="../tags/tag13.xml"/><Relationship Id="rId16" Type="http://schemas.openxmlformats.org/officeDocument/2006/relationships/image" Target="../media/image25.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2.png"/><Relationship Id="rId5" Type="http://schemas.openxmlformats.org/officeDocument/2006/relationships/tags" Target="../tags/tag16.xml"/><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tags" Target="../tags/tag15.xml"/><Relationship Id="rId9" Type="http://schemas.openxmlformats.org/officeDocument/2006/relationships/notesSlide" Target="../notesSlides/notesSlide13.xml"/><Relationship Id="rId1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8.jpeg"/><Relationship Id="rId5" Type="http://schemas.openxmlformats.org/officeDocument/2006/relationships/hyperlink" Target="https://pages.jh.edu/~dsverje1/curr_res.html"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29.png"/><Relationship Id="rId12" Type="http://schemas.openxmlformats.org/officeDocument/2006/relationships/image" Target="../media/image21.png"/><Relationship Id="rId2" Type="http://schemas.openxmlformats.org/officeDocument/2006/relationships/tags" Target="../tags/tag21.xml"/><Relationship Id="rId16" Type="http://schemas.openxmlformats.org/officeDocument/2006/relationships/image" Target="../media/image23.png"/><Relationship Id="rId1" Type="http://schemas.openxmlformats.org/officeDocument/2006/relationships/tags" Target="../tags/tag20.xml"/><Relationship Id="rId6" Type="http://schemas.openxmlformats.org/officeDocument/2006/relationships/notesSlide" Target="../notesSlides/notesSlide15.xml"/><Relationship Id="rId11" Type="http://schemas.openxmlformats.org/officeDocument/2006/relationships/image" Target="../media/image28.jpeg"/><Relationship Id="rId5" Type="http://schemas.openxmlformats.org/officeDocument/2006/relationships/slideLayout" Target="../slideLayouts/slideLayout2.xml"/><Relationship Id="rId15" Type="http://schemas.openxmlformats.org/officeDocument/2006/relationships/image" Target="../media/image30.png"/><Relationship Id="rId10" Type="http://schemas.openxmlformats.org/officeDocument/2006/relationships/hyperlink" Target="https://pages.jh.edu/~dsverje1/curr_res.html" TargetMode="External"/><Relationship Id="rId4" Type="http://schemas.openxmlformats.org/officeDocument/2006/relationships/tags" Target="../tags/tag23.xml"/><Relationship Id="rId9" Type="http://schemas.openxmlformats.org/officeDocument/2006/relationships/image" Target="../media/image11.png"/><Relationship Id="rId1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Arsenic-contamination-map-of-Bangladesh-Source-National-Arsenic-Mitigation-information_fig1_32929922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obal arsenic probability map  Amini et al. 200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289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sz="quarter"/>
          </p:nvPr>
        </p:nvSpPr>
        <p:spPr>
          <a:xfrm>
            <a:off x="3280611" y="4054644"/>
            <a:ext cx="10363200" cy="1470025"/>
          </a:xfrm>
        </p:spPr>
        <p:txBody>
          <a:bodyPr/>
          <a:lstStyle/>
          <a:p>
            <a:r>
              <a:rPr lang="en-US" sz="2800" dirty="0" smtClean="0">
                <a:effectLst>
                  <a:outerShdw blurRad="38100" dist="38100" dir="2700000" algn="tl">
                    <a:srgbClr val="000000">
                      <a:alpha val="43137"/>
                    </a:srgbClr>
                  </a:outerShdw>
                </a:effectLst>
              </a:rPr>
              <a:t>Arsenic:</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it is everywhere</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it is deadly</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we’ve got options</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86389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solve this problem?</a:t>
            </a:r>
            <a:endParaRPr lang="en-US" dirty="0"/>
          </a:p>
        </p:txBody>
      </p:sp>
      <p:sp>
        <p:nvSpPr>
          <p:cNvPr id="3" name="Content Placeholder 2"/>
          <p:cNvSpPr>
            <a:spLocks noGrp="1"/>
          </p:cNvSpPr>
          <p:nvPr>
            <p:ph idx="1"/>
          </p:nvPr>
        </p:nvSpPr>
        <p:spPr/>
        <p:txBody>
          <a:bodyPr/>
          <a:lstStyle/>
          <a:p>
            <a:r>
              <a:rPr lang="en-US" dirty="0" smtClean="0"/>
              <a:t>Sink deeper wells to get to an uncontaminated aquifer</a:t>
            </a:r>
          </a:p>
          <a:p>
            <a:r>
              <a:rPr lang="en-US" dirty="0" smtClean="0"/>
              <a:t>Use rainwater</a:t>
            </a:r>
          </a:p>
          <a:p>
            <a:r>
              <a:rPr lang="en-US" dirty="0" smtClean="0"/>
              <a:t>Install treatment systems to remove arsenic</a:t>
            </a:r>
          </a:p>
          <a:p>
            <a:r>
              <a:rPr lang="en-US" dirty="0" smtClean="0"/>
              <a:t>What would you propose?</a:t>
            </a:r>
          </a:p>
          <a:p>
            <a:r>
              <a:rPr lang="en-US" dirty="0" smtClean="0"/>
              <a:t>How did this whole problem begin?</a:t>
            </a:r>
            <a:endParaRPr lang="en-US" dirty="0"/>
          </a:p>
        </p:txBody>
      </p:sp>
      <p:pic>
        <p:nvPicPr>
          <p:cNvPr id="3076" name="Picture 4" descr="https://pubs.acs.org/na101/home/literatum/publisher/achs/journals/content/esthag/2008/esthag.2008.42.issue-12/es702556t/production/images/large/es-2007-02556t_000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9" y="3440979"/>
            <a:ext cx="4415757" cy="318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484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to remove Arsenic</a:t>
            </a:r>
            <a:endParaRPr lang="en-US" dirty="0"/>
          </a:p>
        </p:txBody>
      </p:sp>
      <p:sp>
        <p:nvSpPr>
          <p:cNvPr id="3" name="Content Placeholder 2"/>
          <p:cNvSpPr>
            <a:spLocks noGrp="1"/>
          </p:cNvSpPr>
          <p:nvPr>
            <p:ph idx="1"/>
          </p:nvPr>
        </p:nvSpPr>
        <p:spPr>
          <a:xfrm>
            <a:off x="2982686" y="1600201"/>
            <a:ext cx="8599713" cy="4525963"/>
          </a:xfrm>
        </p:spPr>
        <p:txBody>
          <a:bodyPr/>
          <a:lstStyle/>
          <a:p>
            <a:r>
              <a:rPr lang="en-US" dirty="0" smtClean="0"/>
              <a:t>Adsorption to aluminum and iron based coagulants</a:t>
            </a:r>
          </a:p>
          <a:p>
            <a:r>
              <a:rPr lang="en-US" dirty="0" smtClean="0"/>
              <a:t>Activated alumina (fixed bed of aluminum oxides)</a:t>
            </a:r>
          </a:p>
          <a:p>
            <a:r>
              <a:rPr lang="en-US" dirty="0" smtClean="0"/>
              <a:t>Ion exchange</a:t>
            </a:r>
          </a:p>
          <a:p>
            <a:pPr lvl="1"/>
            <a:r>
              <a:rPr lang="en-US" dirty="0" err="1"/>
              <a:t>ArsenX</a:t>
            </a:r>
            <a:r>
              <a:rPr lang="en-US" baseline="30000" dirty="0" err="1"/>
              <a:t>np</a:t>
            </a:r>
            <a:r>
              <a:rPr lang="en-US" dirty="0"/>
              <a:t> is the first polymer-based commercially available arsenic-selective sorbent.</a:t>
            </a:r>
            <a:endParaRPr lang="en-US" dirty="0" smtClean="0"/>
          </a:p>
          <a:p>
            <a:r>
              <a:rPr lang="en-US" dirty="0" smtClean="0"/>
              <a:t>Reverse Osmosis</a:t>
            </a:r>
          </a:p>
          <a:p>
            <a:pPr lvl="1"/>
            <a:endParaRPr lang="en-US" dirty="0" smtClean="0"/>
          </a:p>
          <a:p>
            <a:endParaRPr lang="en-US" dirty="0"/>
          </a:p>
        </p:txBody>
      </p:sp>
      <p:sp>
        <p:nvSpPr>
          <p:cNvPr id="5" name="Rectangle 4"/>
          <p:cNvSpPr/>
          <p:nvPr/>
        </p:nvSpPr>
        <p:spPr>
          <a:xfrm>
            <a:off x="4170947" y="5696634"/>
            <a:ext cx="6938212" cy="369332"/>
          </a:xfrm>
          <a:prstGeom prst="rect">
            <a:avLst/>
          </a:prstGeom>
        </p:spPr>
        <p:txBody>
          <a:bodyPr wrap="square">
            <a:spAutoFit/>
          </a:bodyPr>
          <a:lstStyle/>
          <a:p>
            <a:r>
              <a:rPr lang="en-US" dirty="0">
                <a:hlinkClick r:id="rId3"/>
              </a:rPr>
              <a:t>https://www.sciencedirect.com/science/article/pii/S1381514807001770</a:t>
            </a:r>
            <a:endParaRPr lang="en-US" dirty="0"/>
          </a:p>
        </p:txBody>
      </p:sp>
      <p:sp>
        <p:nvSpPr>
          <p:cNvPr id="6" name="Left Brace 5"/>
          <p:cNvSpPr/>
          <p:nvPr/>
        </p:nvSpPr>
        <p:spPr>
          <a:xfrm>
            <a:off x="2057400" y="1600201"/>
            <a:ext cx="1088571" cy="36358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9987" y="2817950"/>
            <a:ext cx="1540327" cy="1200329"/>
          </a:xfrm>
          <a:prstGeom prst="rect">
            <a:avLst/>
          </a:prstGeom>
          <a:noFill/>
        </p:spPr>
        <p:txBody>
          <a:bodyPr wrap="square" rtlCol="0">
            <a:spAutoFit/>
          </a:bodyPr>
          <a:lstStyle/>
          <a:p>
            <a:r>
              <a:rPr lang="en-US" sz="2400" dirty="0" smtClean="0"/>
              <a:t>As binds to Fe(III) or Al(III)</a:t>
            </a:r>
            <a:endParaRPr lang="en-US" sz="2400" dirty="0"/>
          </a:p>
        </p:txBody>
      </p:sp>
    </p:spTree>
    <p:extLst>
      <p:ext uri="{BB962C8B-B14F-4D97-AF65-F5344CB8AC3E}">
        <p14:creationId xmlns:p14="http://schemas.microsoft.com/office/powerpoint/2010/main" val="26878966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710057" cy="1143000"/>
          </a:xfrm>
        </p:spPr>
        <p:txBody>
          <a:bodyPr/>
          <a:lstStyle/>
          <a:p>
            <a:r>
              <a:rPr lang="en-US" dirty="0" err="1" smtClean="0">
                <a:hlinkClick r:id="rId3"/>
              </a:rPr>
              <a:t>ArsenX</a:t>
            </a:r>
            <a:r>
              <a:rPr lang="en-US" baseline="30000" dirty="0" err="1" smtClean="0">
                <a:hlinkClick r:id="rId3"/>
              </a:rPr>
              <a:t>np</a:t>
            </a:r>
            <a:r>
              <a:rPr lang="en-US" dirty="0"/>
              <a:t> </a:t>
            </a:r>
            <a:r>
              <a:rPr lang="en-US" dirty="0" smtClean="0"/>
              <a:t>use Fe(OH)</a:t>
            </a:r>
            <a:r>
              <a:rPr lang="en-US" baseline="-25000" dirty="0" smtClean="0"/>
              <a:t>3</a:t>
            </a:r>
            <a:r>
              <a:rPr lang="en-US" dirty="0" smtClean="0"/>
              <a:t> nanoparticles that are bound to an exchange resin</a:t>
            </a:r>
            <a:endParaRPr lang="en-US" dirty="0"/>
          </a:p>
        </p:txBody>
      </p:sp>
      <p:sp>
        <p:nvSpPr>
          <p:cNvPr id="3" name="Content Placeholder 2"/>
          <p:cNvSpPr>
            <a:spLocks noGrp="1"/>
          </p:cNvSpPr>
          <p:nvPr>
            <p:ph idx="1"/>
          </p:nvPr>
        </p:nvSpPr>
        <p:spPr/>
        <p:txBody>
          <a:bodyPr/>
          <a:lstStyle/>
          <a:p>
            <a:r>
              <a:rPr lang="en-US" dirty="0" smtClean="0"/>
              <a:t>Service </a:t>
            </a:r>
            <a:r>
              <a:rPr lang="en-US" dirty="0"/>
              <a:t>Flow Rates: 20 - 32 </a:t>
            </a:r>
            <a:r>
              <a:rPr lang="en-US" dirty="0" smtClean="0"/>
              <a:t>BV/</a:t>
            </a:r>
            <a:r>
              <a:rPr lang="en-US" dirty="0" err="1" smtClean="0"/>
              <a:t>hr</a:t>
            </a:r>
            <a:endParaRPr lang="en-US" dirty="0"/>
          </a:p>
          <a:p>
            <a:r>
              <a:rPr lang="en-US" dirty="0"/>
              <a:t>Service Flow Rates: 2.5 - 4 </a:t>
            </a:r>
            <a:r>
              <a:rPr lang="en-US" dirty="0" err="1"/>
              <a:t>gpm</a:t>
            </a:r>
            <a:r>
              <a:rPr lang="en-US" dirty="0"/>
              <a:t>/ft3</a:t>
            </a:r>
          </a:p>
          <a:p>
            <a:r>
              <a:rPr lang="en-US" dirty="0"/>
              <a:t>Bead Size Range: 0.300 - 1.2 mm</a:t>
            </a:r>
          </a:p>
          <a:p>
            <a:r>
              <a:rPr lang="en-US" dirty="0"/>
              <a:t>Bulk Density: 790 - 820 g/l</a:t>
            </a:r>
          </a:p>
          <a:p>
            <a:r>
              <a:rPr lang="en-US" dirty="0"/>
              <a:t>Arsenic Capacity: 0.5 - 4.0 </a:t>
            </a:r>
            <a:r>
              <a:rPr lang="en-US" dirty="0" smtClean="0"/>
              <a:t>As/l??????</a:t>
            </a:r>
            <a:endParaRPr lang="en-US" dirty="0"/>
          </a:p>
          <a:p>
            <a:r>
              <a:rPr lang="en-US" dirty="0"/>
              <a:t>Recommended contact time: 2.5 - 3.0 minutes</a:t>
            </a:r>
          </a:p>
          <a:p>
            <a:r>
              <a:rPr lang="en-US" dirty="0"/>
              <a:t>Temp Limit (Stability): 80 °C</a:t>
            </a:r>
          </a:p>
          <a:p>
            <a:r>
              <a:rPr lang="en-US" dirty="0" smtClean="0"/>
              <a:t>pH </a:t>
            </a:r>
            <a:r>
              <a:rPr lang="en-US" dirty="0"/>
              <a:t>Limits: 4.5 - 8.5 (Operating</a:t>
            </a:r>
            <a:r>
              <a:rPr lang="en-US" dirty="0" smtClean="0"/>
              <a:t>)</a:t>
            </a:r>
          </a:p>
          <a:p>
            <a:r>
              <a:rPr lang="en-US" dirty="0" smtClean="0"/>
              <a:t>Example: 40,000 bed volumes removing about 11 ppb</a:t>
            </a:r>
            <a:endParaRPr lang="en-US" dirty="0"/>
          </a:p>
          <a:p>
            <a:endParaRPr lang="en-US" dirty="0"/>
          </a:p>
        </p:txBody>
      </p:sp>
      <p:pic>
        <p:nvPicPr>
          <p:cNvPr id="4098" name="Picture 2" descr="https://www.systematixusa.com/images/products/media/arsonxnp/Arizona-Ch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772" y="2347462"/>
            <a:ext cx="4702628" cy="21726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ars.els-cdn.com/content/image/1-s2.0-S1381514807001770-gr4.jpg"/>
          <p:cNvPicPr>
            <a:picLocks noChangeAspect="1" noChangeArrowheads="1"/>
          </p:cNvPicPr>
          <p:nvPr/>
        </p:nvPicPr>
        <p:blipFill rotWithShape="1">
          <a:blip r:embed="rId5">
            <a:extLst>
              <a:ext uri="{28A0092B-C50C-407E-A947-70E740481C1C}">
                <a14:useLocalDpi xmlns:a14="http://schemas.microsoft.com/office/drawing/2010/main" val="0"/>
              </a:ext>
            </a:extLst>
          </a:blip>
          <a:srcRect l="2286" r="45333"/>
          <a:stretch/>
        </p:blipFill>
        <p:spPr bwMode="auto">
          <a:xfrm>
            <a:off x="10319657" y="1"/>
            <a:ext cx="1872343" cy="142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555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Regeneration </a:t>
            </a:r>
            <a:r>
              <a:rPr lang="en-US" dirty="0"/>
              <a:t>of </a:t>
            </a:r>
            <a:r>
              <a:rPr lang="en-US" dirty="0" err="1"/>
              <a:t>ArsenX</a:t>
            </a:r>
            <a:r>
              <a:rPr lang="en-US" baseline="30000" dirty="0" err="1"/>
              <a:t>np</a:t>
            </a:r>
            <a:endParaRPr lang="en-US" dirty="0"/>
          </a:p>
        </p:txBody>
      </p:sp>
      <p:sp>
        <p:nvSpPr>
          <p:cNvPr id="3" name="Content Placeholder 2"/>
          <p:cNvSpPr>
            <a:spLocks noGrp="1"/>
          </p:cNvSpPr>
          <p:nvPr>
            <p:ph idx="1"/>
          </p:nvPr>
        </p:nvSpPr>
        <p:spPr/>
        <p:txBody>
          <a:bodyPr/>
          <a:lstStyle/>
          <a:p>
            <a:r>
              <a:rPr lang="en-US" dirty="0"/>
              <a:t>the exhausted </a:t>
            </a:r>
            <a:r>
              <a:rPr lang="en-US" dirty="0" err="1"/>
              <a:t>ArsenX</a:t>
            </a:r>
            <a:r>
              <a:rPr lang="en-US" baseline="30000" dirty="0" err="1"/>
              <a:t>np</a:t>
            </a:r>
            <a:r>
              <a:rPr lang="en-US" dirty="0"/>
              <a:t> is reacted with two bed volumes of </a:t>
            </a:r>
            <a:r>
              <a:rPr lang="en-US" dirty="0" smtClean="0"/>
              <a:t>a </a:t>
            </a:r>
            <a:r>
              <a:rPr lang="en-US" dirty="0"/>
              <a:t>solution of 2% </a:t>
            </a:r>
            <a:r>
              <a:rPr lang="en-US" dirty="0" err="1"/>
              <a:t>NaOH</a:t>
            </a:r>
            <a:r>
              <a:rPr lang="en-US" dirty="0"/>
              <a:t> and 2% </a:t>
            </a:r>
            <a:r>
              <a:rPr lang="en-US" dirty="0" err="1"/>
              <a:t>NaCl</a:t>
            </a:r>
            <a:r>
              <a:rPr lang="en-US" dirty="0" smtClean="0"/>
              <a:t> in a </a:t>
            </a:r>
            <a:r>
              <a:rPr lang="en-US" dirty="0"/>
              <a:t>batch reactor for 45 min </a:t>
            </a:r>
            <a:endParaRPr lang="en-US" dirty="0" smtClean="0"/>
          </a:p>
          <a:p>
            <a:pPr lvl="1"/>
            <a:r>
              <a:rPr lang="en-US" dirty="0" smtClean="0"/>
              <a:t>repeat this process 2 times total</a:t>
            </a:r>
          </a:p>
          <a:p>
            <a:pPr lvl="1"/>
            <a:r>
              <a:rPr lang="en-US" dirty="0" smtClean="0"/>
              <a:t>During </a:t>
            </a:r>
            <a:r>
              <a:rPr lang="en-US" dirty="0"/>
              <a:t>regeneration, pH remains near </a:t>
            </a:r>
            <a:r>
              <a:rPr lang="en-US" dirty="0" smtClean="0"/>
              <a:t>12.0</a:t>
            </a:r>
          </a:p>
          <a:p>
            <a:pPr lvl="1"/>
            <a:r>
              <a:rPr lang="en-US" dirty="0" smtClean="0"/>
              <a:t>spent </a:t>
            </a:r>
            <a:r>
              <a:rPr lang="en-US" dirty="0"/>
              <a:t>alkali is </a:t>
            </a:r>
            <a:r>
              <a:rPr lang="en-US" dirty="0" smtClean="0"/>
              <a:t>collected (contains concentrated As) </a:t>
            </a:r>
          </a:p>
          <a:p>
            <a:r>
              <a:rPr lang="en-US" dirty="0" smtClean="0"/>
              <a:t>Rinse </a:t>
            </a:r>
            <a:r>
              <a:rPr lang="en-US" dirty="0"/>
              <a:t>with well </a:t>
            </a:r>
            <a:r>
              <a:rPr lang="en-US" dirty="0" smtClean="0"/>
              <a:t>water</a:t>
            </a:r>
          </a:p>
          <a:p>
            <a:r>
              <a:rPr lang="en-US" dirty="0" smtClean="0"/>
              <a:t>Wash with two </a:t>
            </a:r>
            <a:r>
              <a:rPr lang="en-US" dirty="0"/>
              <a:t>bed volumes of dilute </a:t>
            </a:r>
            <a:r>
              <a:rPr lang="en-US" dirty="0" err="1"/>
              <a:t>HCl</a:t>
            </a:r>
            <a:r>
              <a:rPr lang="en-US" dirty="0"/>
              <a:t> solution to neutralize the media so that resultant solution pH is </a:t>
            </a:r>
            <a:r>
              <a:rPr lang="en-US" dirty="0" smtClean="0"/>
              <a:t>5.5 </a:t>
            </a:r>
          </a:p>
          <a:p>
            <a:r>
              <a:rPr lang="en-US" dirty="0" smtClean="0"/>
              <a:t>Rinse the </a:t>
            </a:r>
            <a:r>
              <a:rPr lang="en-US" dirty="0"/>
              <a:t>media </a:t>
            </a:r>
            <a:r>
              <a:rPr lang="en-US" dirty="0" smtClean="0"/>
              <a:t>with </a:t>
            </a:r>
            <a:r>
              <a:rPr lang="en-US" dirty="0"/>
              <a:t>well </a:t>
            </a:r>
            <a:r>
              <a:rPr lang="en-US" dirty="0" smtClean="0"/>
              <a:t>water</a:t>
            </a:r>
            <a:endParaRPr lang="en-US" dirty="0"/>
          </a:p>
        </p:txBody>
      </p:sp>
    </p:spTree>
    <p:extLst>
      <p:ext uri="{BB962C8B-B14F-4D97-AF65-F5344CB8AC3E}">
        <p14:creationId xmlns:p14="http://schemas.microsoft.com/office/powerpoint/2010/main" val="32979127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table: Goal is to get enough information to enable quick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2274529"/>
              </p:ext>
            </p:extLst>
          </p:nvPr>
        </p:nvGraphicFramePr>
        <p:xfrm>
          <a:off x="609600" y="1600200"/>
          <a:ext cx="10972800" cy="26619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69673046"/>
                    </a:ext>
                  </a:extLst>
                </a:gridCol>
                <a:gridCol w="2194560">
                  <a:extLst>
                    <a:ext uri="{9D8B030D-6E8A-4147-A177-3AD203B41FA5}">
                      <a16:colId xmlns:a16="http://schemas.microsoft.com/office/drawing/2014/main" val="3636714520"/>
                    </a:ext>
                  </a:extLst>
                </a:gridCol>
                <a:gridCol w="2194560">
                  <a:extLst>
                    <a:ext uri="{9D8B030D-6E8A-4147-A177-3AD203B41FA5}">
                      <a16:colId xmlns:a16="http://schemas.microsoft.com/office/drawing/2014/main" val="1755261891"/>
                    </a:ext>
                  </a:extLst>
                </a:gridCol>
                <a:gridCol w="2194560">
                  <a:extLst>
                    <a:ext uri="{9D8B030D-6E8A-4147-A177-3AD203B41FA5}">
                      <a16:colId xmlns:a16="http://schemas.microsoft.com/office/drawing/2014/main" val="1593228641"/>
                    </a:ext>
                  </a:extLst>
                </a:gridCol>
                <a:gridCol w="2194560">
                  <a:extLst>
                    <a:ext uri="{9D8B030D-6E8A-4147-A177-3AD203B41FA5}">
                      <a16:colId xmlns:a16="http://schemas.microsoft.com/office/drawing/2014/main" val="3359380217"/>
                    </a:ext>
                  </a:extLst>
                </a:gridCol>
              </a:tblGrid>
              <a:tr h="370840">
                <a:tc>
                  <a:txBody>
                    <a:bodyPr/>
                    <a:lstStyle/>
                    <a:p>
                      <a:r>
                        <a:rPr lang="en-US" dirty="0" smtClean="0"/>
                        <a:t>Unit Process</a:t>
                      </a:r>
                      <a:endParaRPr lang="en-US" dirty="0"/>
                    </a:p>
                  </a:txBody>
                  <a:tcPr/>
                </a:tc>
                <a:tc>
                  <a:txBody>
                    <a:bodyPr/>
                    <a:lstStyle/>
                    <a:p>
                      <a:r>
                        <a:rPr lang="en-US" dirty="0" smtClean="0"/>
                        <a:t>Hazardous Waste</a:t>
                      </a:r>
                      <a:endParaRPr lang="en-US" dirty="0"/>
                    </a:p>
                  </a:txBody>
                  <a:tcPr/>
                </a:tc>
                <a:tc>
                  <a:txBody>
                    <a:bodyPr/>
                    <a:lstStyle/>
                    <a:p>
                      <a:r>
                        <a:rPr lang="en-US" dirty="0" smtClean="0"/>
                        <a:t>Waste</a:t>
                      </a:r>
                      <a:r>
                        <a:rPr lang="en-US" baseline="0" dirty="0" smtClean="0"/>
                        <a:t> volume fraction</a:t>
                      </a:r>
                      <a:endParaRPr lang="en-US" dirty="0"/>
                    </a:p>
                  </a:txBody>
                  <a:tcPr/>
                </a:tc>
                <a:tc>
                  <a:txBody>
                    <a:bodyPr/>
                    <a:lstStyle/>
                    <a:p>
                      <a:r>
                        <a:rPr lang="en-US" dirty="0" smtClean="0"/>
                        <a:t>Consumable</a:t>
                      </a:r>
                      <a:endParaRPr lang="en-US" dirty="0"/>
                    </a:p>
                  </a:txBody>
                  <a:tcPr/>
                </a:tc>
                <a:tc>
                  <a:txBody>
                    <a:bodyPr/>
                    <a:lstStyle/>
                    <a:p>
                      <a:r>
                        <a:rPr lang="en-US" dirty="0" smtClean="0"/>
                        <a:t>Energy</a:t>
                      </a:r>
                      <a:endParaRPr lang="en-US" dirty="0"/>
                    </a:p>
                  </a:txBody>
                  <a:tcPr/>
                </a:tc>
                <a:extLst>
                  <a:ext uri="{0D108BD9-81ED-4DB2-BD59-A6C34878D82A}">
                    <a16:rowId xmlns:a16="http://schemas.microsoft.com/office/drawing/2014/main" val="2595534543"/>
                  </a:ext>
                </a:extLst>
              </a:tr>
              <a:tr h="370840">
                <a:tc>
                  <a:txBody>
                    <a:bodyPr/>
                    <a:lstStyle/>
                    <a:p>
                      <a:r>
                        <a:rPr lang="en-US" dirty="0" smtClean="0"/>
                        <a:t>Al</a:t>
                      </a:r>
                      <a:r>
                        <a:rPr lang="en-US" baseline="0" dirty="0" smtClean="0"/>
                        <a:t> or Fe coagulants</a:t>
                      </a:r>
                      <a:endParaRPr lang="en-US" dirty="0"/>
                    </a:p>
                  </a:txBody>
                  <a:tcPr/>
                </a:tc>
                <a:tc>
                  <a:txBody>
                    <a:bodyPr/>
                    <a:lstStyle/>
                    <a:p>
                      <a:r>
                        <a:rPr lang="en-US" dirty="0" smtClean="0"/>
                        <a:t>sludge</a:t>
                      </a:r>
                      <a:endParaRPr lang="en-US" dirty="0"/>
                    </a:p>
                  </a:txBody>
                  <a:tcPr/>
                </a:tc>
                <a:tc>
                  <a:txBody>
                    <a:bodyPr/>
                    <a:lstStyle/>
                    <a:p>
                      <a:r>
                        <a:rPr lang="en-US" dirty="0" smtClean="0"/>
                        <a:t>???</a:t>
                      </a:r>
                      <a:endParaRPr lang="en-US" dirty="0"/>
                    </a:p>
                  </a:txBody>
                  <a:tcPr/>
                </a:tc>
                <a:tc>
                  <a:txBody>
                    <a:bodyPr/>
                    <a:lstStyle/>
                    <a:p>
                      <a:r>
                        <a:rPr lang="en-US" dirty="0" smtClean="0"/>
                        <a:t>coagulants</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1226118122"/>
                  </a:ext>
                </a:extLst>
              </a:tr>
              <a:tr h="370840">
                <a:tc>
                  <a:txBody>
                    <a:bodyPr/>
                    <a:lstStyle/>
                    <a:p>
                      <a:r>
                        <a:rPr lang="en-US" dirty="0" smtClean="0"/>
                        <a:t>Activated Al</a:t>
                      </a:r>
                      <a:endParaRPr lang="en-US" dirty="0"/>
                    </a:p>
                  </a:txBody>
                  <a:tcPr/>
                </a:tc>
                <a:tc>
                  <a:txBody>
                    <a:bodyPr/>
                    <a:lstStyle/>
                    <a:p>
                      <a:r>
                        <a:rPr lang="en-US" dirty="0" smtClean="0"/>
                        <a:t>Liquid from regeneration</a:t>
                      </a:r>
                      <a:endParaRPr lang="en-US" dirty="0"/>
                    </a:p>
                  </a:txBody>
                  <a:tcPr/>
                </a:tc>
                <a:tc>
                  <a:txBody>
                    <a:bodyPr/>
                    <a:lstStyle/>
                    <a:p>
                      <a:endParaRPr lang="en-US" dirty="0"/>
                    </a:p>
                  </a:txBody>
                  <a:tcPr/>
                </a:tc>
                <a:tc>
                  <a:txBody>
                    <a:bodyPr/>
                    <a:lstStyle/>
                    <a:p>
                      <a:r>
                        <a:rPr lang="en-US" dirty="0" err="1" smtClean="0"/>
                        <a:t>regenerant</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2150463067"/>
                  </a:ext>
                </a:extLst>
              </a:tr>
              <a:tr h="370840">
                <a:tc>
                  <a:txBody>
                    <a:bodyPr/>
                    <a:lstStyle/>
                    <a:p>
                      <a:r>
                        <a:rPr lang="en-US" dirty="0" smtClean="0"/>
                        <a:t>Ion Exchange</a:t>
                      </a:r>
                      <a:endParaRPr lang="en-US" dirty="0"/>
                    </a:p>
                  </a:txBody>
                  <a:tcPr/>
                </a:tc>
                <a:tc>
                  <a:txBody>
                    <a:bodyPr/>
                    <a:lstStyle/>
                    <a:p>
                      <a:r>
                        <a:rPr lang="en-US" dirty="0" smtClean="0"/>
                        <a:t>Caustic</a:t>
                      </a:r>
                      <a:r>
                        <a:rPr lang="en-US" baseline="0" dirty="0" smtClean="0"/>
                        <a:t> regeneration solution </a:t>
                      </a:r>
                      <a:endParaRPr lang="en-US" dirty="0"/>
                    </a:p>
                  </a:txBody>
                  <a:tcPr/>
                </a:tc>
                <a:tc>
                  <a:txBody>
                    <a:bodyPr/>
                    <a:lstStyle/>
                    <a:p>
                      <a:r>
                        <a:rPr lang="en-US" dirty="0" smtClean="0"/>
                        <a:t>4/40000*</a:t>
                      </a:r>
                      <a:endParaRPr lang="en-US" dirty="0"/>
                    </a:p>
                  </a:txBody>
                  <a:tcPr/>
                </a:tc>
                <a:tc>
                  <a:txBody>
                    <a:bodyPr/>
                    <a:lstStyle/>
                    <a:p>
                      <a:r>
                        <a:rPr lang="en-US" dirty="0" err="1" smtClean="0"/>
                        <a:t>regenerant</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3681590541"/>
                  </a:ext>
                </a:extLst>
              </a:tr>
              <a:tr h="370840">
                <a:tc>
                  <a:txBody>
                    <a:bodyPr/>
                    <a:lstStyle/>
                    <a:p>
                      <a:r>
                        <a:rPr lang="en-US" dirty="0" smtClean="0"/>
                        <a:t>Reverse Osmosis</a:t>
                      </a:r>
                      <a:endParaRPr lang="en-US" dirty="0"/>
                    </a:p>
                  </a:txBody>
                  <a:tcPr/>
                </a:tc>
                <a:tc>
                  <a:txBody>
                    <a:bodyPr/>
                    <a:lstStyle/>
                    <a:p>
                      <a:r>
                        <a:rPr lang="en-US" dirty="0" smtClean="0"/>
                        <a:t>brine</a:t>
                      </a:r>
                      <a:endParaRPr lang="en-US" dirty="0"/>
                    </a:p>
                  </a:txBody>
                  <a:tcPr/>
                </a:tc>
                <a:tc>
                  <a:txBody>
                    <a:bodyPr/>
                    <a:lstStyle/>
                    <a:p>
                      <a:r>
                        <a:rPr lang="en-US" dirty="0" smtClean="0"/>
                        <a:t>0.2</a:t>
                      </a:r>
                      <a:r>
                        <a:rPr lang="en-US" baseline="0" dirty="0" smtClean="0"/>
                        <a:t> to 0.3</a:t>
                      </a:r>
                      <a:endParaRPr lang="en-US" dirty="0"/>
                    </a:p>
                  </a:txBody>
                  <a:tcPr/>
                </a:tc>
                <a:tc>
                  <a:txBody>
                    <a:bodyPr/>
                    <a:lstStyle/>
                    <a:p>
                      <a:r>
                        <a:rPr lang="en-US" dirty="0" smtClean="0"/>
                        <a:t>Chemical</a:t>
                      </a:r>
                      <a:r>
                        <a:rPr lang="en-US" baseline="0" dirty="0" smtClean="0"/>
                        <a:t> wash</a:t>
                      </a:r>
                      <a:endParaRPr lang="en-US" dirty="0"/>
                    </a:p>
                  </a:txBody>
                  <a:tcPr/>
                </a:tc>
                <a:tc>
                  <a:txBody>
                    <a:bodyPr/>
                    <a:lstStyle/>
                    <a:p>
                      <a:r>
                        <a:rPr lang="en-US" dirty="0" smtClean="0"/>
                        <a:t>850 m ???</a:t>
                      </a:r>
                      <a:endParaRPr lang="en-US" dirty="0"/>
                    </a:p>
                  </a:txBody>
                  <a:tcPr/>
                </a:tc>
                <a:extLst>
                  <a:ext uri="{0D108BD9-81ED-4DB2-BD59-A6C34878D82A}">
                    <a16:rowId xmlns:a16="http://schemas.microsoft.com/office/drawing/2014/main" val="2522041854"/>
                  </a:ext>
                </a:extLst>
              </a:tr>
            </a:tbl>
          </a:graphicData>
        </a:graphic>
      </p:graphicFrame>
      <p:sp>
        <p:nvSpPr>
          <p:cNvPr id="5" name="TextBox 4"/>
          <p:cNvSpPr txBox="1"/>
          <p:nvPr/>
        </p:nvSpPr>
        <p:spPr>
          <a:xfrm>
            <a:off x="803367" y="4929052"/>
            <a:ext cx="11083833" cy="369332"/>
          </a:xfrm>
          <a:prstGeom prst="rect">
            <a:avLst/>
          </a:prstGeom>
          <a:noFill/>
        </p:spPr>
        <p:txBody>
          <a:bodyPr wrap="square" rtlCol="0">
            <a:spAutoFit/>
          </a:bodyPr>
          <a:lstStyle/>
          <a:p>
            <a:r>
              <a:rPr lang="en-US" dirty="0" smtClean="0"/>
              <a:t>* Estimated from Arizona well water example that had 12 ppb As. </a:t>
            </a:r>
            <a:endParaRPr lang="en-US" dirty="0"/>
          </a:p>
        </p:txBody>
      </p:sp>
    </p:spTree>
    <p:extLst>
      <p:ext uri="{BB962C8B-B14F-4D97-AF65-F5344CB8AC3E}">
        <p14:creationId xmlns:p14="http://schemas.microsoft.com/office/powerpoint/2010/main" val="255970497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PACl</a:t>
            </a:r>
            <a:r>
              <a:rPr lang="en-US" dirty="0" smtClean="0"/>
              <a:t> removes As (floc-filtration study)</a:t>
            </a:r>
            <a:endParaRPr lang="en-US" dirty="0"/>
          </a:p>
        </p:txBody>
      </p:sp>
      <p:sp>
        <p:nvSpPr>
          <p:cNvPr id="3" name="Content Placeholder 2"/>
          <p:cNvSpPr>
            <a:spLocks noGrp="1"/>
          </p:cNvSpPr>
          <p:nvPr>
            <p:ph idx="1"/>
          </p:nvPr>
        </p:nvSpPr>
        <p:spPr>
          <a:xfrm>
            <a:off x="609600" y="1600201"/>
            <a:ext cx="4107532" cy="4525963"/>
          </a:xfrm>
        </p:spPr>
        <p:txBody>
          <a:bodyPr/>
          <a:lstStyle/>
          <a:p>
            <a:r>
              <a:rPr lang="en-US" dirty="0"/>
              <a:t>the average mass of As removed per mass of </a:t>
            </a:r>
            <a:r>
              <a:rPr lang="en-US" dirty="0" err="1" smtClean="0"/>
              <a:t>PACl</a:t>
            </a:r>
            <a:r>
              <a:rPr lang="en-US" dirty="0" smtClean="0"/>
              <a:t> (Al) </a:t>
            </a:r>
            <a:r>
              <a:rPr lang="en-US" dirty="0"/>
              <a:t>in the column system was 5.6  mg As/g </a:t>
            </a:r>
            <a:r>
              <a:rPr lang="en-US" dirty="0" smtClean="0"/>
              <a:t>Al</a:t>
            </a:r>
          </a:p>
          <a:p>
            <a:r>
              <a:rPr lang="en-US" dirty="0" smtClean="0"/>
              <a:t>As(V) influent was 100 ppb</a:t>
            </a:r>
          </a:p>
          <a:p>
            <a:r>
              <a:rPr lang="en-US" dirty="0" smtClean="0"/>
              <a:t>580 moles of</a:t>
            </a:r>
            <a:r>
              <a:rPr lang="en-US" dirty="0"/>
              <a:t> </a:t>
            </a:r>
            <a:r>
              <a:rPr lang="en-US" dirty="0" smtClean="0"/>
              <a:t>Al per mole As!!!!</a:t>
            </a:r>
          </a:p>
          <a:p>
            <a:r>
              <a:rPr lang="en-US" dirty="0" smtClean="0"/>
              <a:t>Why so inefficient?</a:t>
            </a:r>
            <a:endParaRPr lang="en-US" dirty="0"/>
          </a:p>
          <a:p>
            <a:endParaRPr lang="en-US" dirty="0"/>
          </a:p>
        </p:txBody>
      </p:sp>
      <p:pic>
        <p:nvPicPr>
          <p:cNvPr id="3076"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132" y="1762626"/>
            <a:ext cx="6865268" cy="47584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41714" y="3614057"/>
            <a:ext cx="2721429" cy="5007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64377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 - Filtration method has a problem!</a:t>
            </a:r>
            <a:endParaRPr lang="en-US" dirty="0"/>
          </a:p>
        </p:txBody>
      </p:sp>
      <p:sp>
        <p:nvSpPr>
          <p:cNvPr id="3" name="Content Placeholder 2"/>
          <p:cNvSpPr>
            <a:spLocks noGrp="1"/>
          </p:cNvSpPr>
          <p:nvPr>
            <p:ph idx="1"/>
          </p:nvPr>
        </p:nvSpPr>
        <p:spPr>
          <a:xfrm>
            <a:off x="609600" y="1600201"/>
            <a:ext cx="4484914" cy="4525963"/>
          </a:xfrm>
        </p:spPr>
        <p:txBody>
          <a:bodyPr/>
          <a:lstStyle/>
          <a:p>
            <a:r>
              <a:rPr lang="en-US" dirty="0" smtClean="0"/>
              <a:t>Rapid increase in filter head loss</a:t>
            </a:r>
          </a:p>
          <a:p>
            <a:r>
              <a:rPr lang="en-US" dirty="0" smtClean="0"/>
              <a:t>Will require frequent backwash</a:t>
            </a:r>
          </a:p>
          <a:p>
            <a:r>
              <a:rPr lang="en-US" dirty="0" smtClean="0"/>
              <a:t>Low efficiency of water production</a:t>
            </a:r>
            <a:endParaRPr lang="en-US" dirty="0"/>
          </a:p>
        </p:txBody>
      </p:sp>
      <p:pic>
        <p:nvPicPr>
          <p:cNvPr id="4" name="Picture 3"/>
          <p:cNvPicPr>
            <a:picLocks noChangeAspect="1"/>
          </p:cNvPicPr>
          <p:nvPr/>
        </p:nvPicPr>
        <p:blipFill>
          <a:blip r:embed="rId2"/>
          <a:stretch>
            <a:fillRect/>
          </a:stretch>
        </p:blipFill>
        <p:spPr>
          <a:xfrm>
            <a:off x="5188055" y="1787456"/>
            <a:ext cx="6064371" cy="4567309"/>
          </a:xfrm>
          <a:prstGeom prst="rect">
            <a:avLst/>
          </a:prstGeom>
        </p:spPr>
      </p:pic>
    </p:spTree>
    <p:extLst>
      <p:ext uri="{BB962C8B-B14F-4D97-AF65-F5344CB8AC3E}">
        <p14:creationId xmlns:p14="http://schemas.microsoft.com/office/powerpoint/2010/main" val="19133865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loss in filters is controlled by the total amount of coagulant in the filter</a:t>
            </a:r>
            <a:endParaRPr lang="en-US" dirty="0"/>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669617" y="1784684"/>
            <a:ext cx="6034617" cy="4525963"/>
          </a:xfrm>
        </p:spPr>
      </p:pic>
      <p:sp>
        <p:nvSpPr>
          <p:cNvPr id="5" name="TextBox 4"/>
          <p:cNvSpPr txBox="1"/>
          <p:nvPr/>
        </p:nvSpPr>
        <p:spPr>
          <a:xfrm>
            <a:off x="8823158" y="2253916"/>
            <a:ext cx="2912977" cy="923330"/>
          </a:xfrm>
          <a:prstGeom prst="rect">
            <a:avLst/>
          </a:prstGeom>
          <a:noFill/>
        </p:spPr>
        <p:txBody>
          <a:bodyPr wrap="none" rtlCol="0">
            <a:spAutoFit/>
          </a:bodyPr>
          <a:lstStyle/>
          <a:p>
            <a:r>
              <a:rPr lang="en-US" dirty="0" smtClean="0"/>
              <a:t>Approach velocity of 1 mm/s</a:t>
            </a:r>
          </a:p>
          <a:p>
            <a:r>
              <a:rPr lang="en-US" dirty="0" smtClean="0"/>
              <a:t>0.5 mm sand</a:t>
            </a:r>
          </a:p>
          <a:p>
            <a:r>
              <a:rPr lang="en-US" dirty="0" smtClean="0"/>
              <a:t>0.81 m bed depth</a:t>
            </a:r>
            <a:endParaRPr lang="en-US" dirty="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23158" y="3438099"/>
            <a:ext cx="2759619" cy="252952"/>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823158" y="4059562"/>
            <a:ext cx="2758095" cy="283429"/>
          </a:xfrm>
          <a:prstGeom prst="rect">
            <a:avLst/>
          </a:prstGeom>
        </p:spPr>
      </p:pic>
      <p:sp>
        <p:nvSpPr>
          <p:cNvPr id="9" name="TextBox 8"/>
          <p:cNvSpPr txBox="1"/>
          <p:nvPr/>
        </p:nvSpPr>
        <p:spPr>
          <a:xfrm>
            <a:off x="8823158" y="5018314"/>
            <a:ext cx="1362874" cy="369332"/>
          </a:xfrm>
          <a:prstGeom prst="rect">
            <a:avLst/>
          </a:prstGeom>
          <a:noFill/>
        </p:spPr>
        <p:txBody>
          <a:bodyPr wrap="none" rtlCol="0">
            <a:spAutoFit/>
          </a:bodyPr>
          <a:lstStyle/>
          <a:p>
            <a:r>
              <a:rPr lang="en-US" dirty="0" smtClean="0"/>
              <a:t>Head loss is </a:t>
            </a:r>
            <a:endParaRPr lang="en-US" dirty="0"/>
          </a:p>
        </p:txBody>
      </p:sp>
    </p:spTree>
    <p:extLst>
      <p:ext uri="{BB962C8B-B14F-4D97-AF65-F5344CB8AC3E}">
        <p14:creationId xmlns:p14="http://schemas.microsoft.com/office/powerpoint/2010/main" val="41897932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Fe(III) and </a:t>
            </a:r>
            <a:r>
              <a:rPr lang="en-US" dirty="0"/>
              <a:t>Al(III</a:t>
            </a:r>
            <a:r>
              <a:rPr lang="en-US" dirty="0" smtClean="0"/>
              <a:t>) bind with As </a:t>
            </a:r>
            <a:endParaRPr lang="en-US" dirty="0"/>
          </a:p>
        </p:txBody>
      </p:sp>
      <p:sp>
        <p:nvSpPr>
          <p:cNvPr id="3" name="Content Placeholder 2"/>
          <p:cNvSpPr>
            <a:spLocks noGrp="1"/>
          </p:cNvSpPr>
          <p:nvPr>
            <p:ph idx="1"/>
          </p:nvPr>
        </p:nvSpPr>
        <p:spPr/>
        <p:txBody>
          <a:bodyPr/>
          <a:lstStyle/>
          <a:p>
            <a:pPr marL="342900" lvl="1" indent="-342900"/>
            <a:r>
              <a:rPr lang="en-US" dirty="0"/>
              <a:t>Hydrated oxides of polyvalent metals like Fe(III), Al(III), </a:t>
            </a:r>
            <a:r>
              <a:rPr lang="en-US" dirty="0" err="1"/>
              <a:t>Ti</a:t>
            </a:r>
            <a:r>
              <a:rPr lang="en-US" dirty="0"/>
              <a:t>(IV) and </a:t>
            </a:r>
            <a:r>
              <a:rPr lang="en-US" dirty="0" err="1"/>
              <a:t>Zr</a:t>
            </a:r>
            <a:r>
              <a:rPr lang="en-US" dirty="0"/>
              <a:t>(IV) exhibit ligand sorption properties by forming inner-sphere </a:t>
            </a:r>
            <a:r>
              <a:rPr lang="en-US" dirty="0" smtClean="0"/>
              <a:t>complexes</a:t>
            </a:r>
          </a:p>
          <a:p>
            <a:pPr marL="342900" lvl="1" indent="-342900"/>
            <a:endParaRPr lang="en-US" dirty="0"/>
          </a:p>
          <a:p>
            <a:pPr marL="342900" lvl="1" indent="-342900"/>
            <a:r>
              <a:rPr lang="en-US" dirty="0" smtClean="0"/>
              <a:t>Wondering… Perhaps the coagulant mechanism of binding with As is the same as the mechanism of binding with particles</a:t>
            </a:r>
            <a:endParaRPr lang="en-US" dirty="0"/>
          </a:p>
          <a:p>
            <a:endParaRPr lang="en-US" dirty="0"/>
          </a:p>
        </p:txBody>
      </p:sp>
      <p:sp>
        <p:nvSpPr>
          <p:cNvPr id="4" name="Rectangle 3"/>
          <p:cNvSpPr/>
          <p:nvPr/>
        </p:nvSpPr>
        <p:spPr>
          <a:xfrm>
            <a:off x="8050845" y="2489226"/>
            <a:ext cx="3609474" cy="646331"/>
          </a:xfrm>
          <a:prstGeom prst="rect">
            <a:avLst/>
          </a:prstGeom>
        </p:spPr>
        <p:txBody>
          <a:bodyPr wrap="square">
            <a:spAutoFit/>
          </a:bodyPr>
          <a:lstStyle/>
          <a:p>
            <a:r>
              <a:rPr lang="en-US" dirty="0">
                <a:hlinkClick r:id="rId2"/>
              </a:rPr>
              <a:t>https://www.sciencedirect.com/science/article/pii/S1381514807001770</a:t>
            </a:r>
            <a:endParaRPr lang="en-US" dirty="0"/>
          </a:p>
        </p:txBody>
      </p:sp>
    </p:spTree>
    <p:extLst>
      <p:ext uri="{BB962C8B-B14F-4D97-AF65-F5344CB8AC3E}">
        <p14:creationId xmlns:p14="http://schemas.microsoft.com/office/powerpoint/2010/main" val="14141999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Oxidize the arsenic to make it easier to remove!</a:t>
            </a:r>
            <a:endParaRPr lang="en-US" dirty="0"/>
          </a:p>
        </p:txBody>
      </p:sp>
      <p:sp>
        <p:nvSpPr>
          <p:cNvPr id="4" name="Content Placeholder 3"/>
          <p:cNvSpPr>
            <a:spLocks noGrp="1"/>
          </p:cNvSpPr>
          <p:nvPr>
            <p:ph idx="1"/>
          </p:nvPr>
        </p:nvSpPr>
        <p:spPr>
          <a:xfrm>
            <a:off x="2035628" y="1600201"/>
            <a:ext cx="9546771" cy="4525963"/>
          </a:xfrm>
        </p:spPr>
        <p:txBody>
          <a:bodyPr/>
          <a:lstStyle/>
          <a:p>
            <a:r>
              <a:rPr lang="en-US" dirty="0"/>
              <a:t>Arsenic can occur in four oxidation states in water (+5, +3, 0, −3) but is usually found only in the trivalent [</a:t>
            </a:r>
            <a:r>
              <a:rPr lang="en-US" dirty="0" err="1"/>
              <a:t>arsenite</a:t>
            </a:r>
            <a:r>
              <a:rPr lang="en-US" dirty="0"/>
              <a:t>, As(III)] and pentavalent [arsenate, As(V)] states</a:t>
            </a:r>
            <a:r>
              <a:rPr lang="en-US" dirty="0" smtClean="0"/>
              <a:t>.</a:t>
            </a:r>
            <a:br>
              <a:rPr lang="en-US" dirty="0" smtClean="0"/>
            </a:br>
            <a:endParaRPr lang="en-US" dirty="0" smtClean="0"/>
          </a:p>
          <a:p>
            <a:r>
              <a:rPr lang="en-US" dirty="0" smtClean="0"/>
              <a:t>Arsenate</a:t>
            </a:r>
            <a:r>
              <a:rPr lang="en-US" dirty="0"/>
              <a:t>, </a:t>
            </a:r>
            <a:r>
              <a:rPr lang="en-US" dirty="0" smtClean="0"/>
              <a:t>As(V) is much easier to remove with iron and aluminum coagulation</a:t>
            </a:r>
            <a:br>
              <a:rPr lang="en-US" dirty="0" smtClean="0"/>
            </a:br>
            <a:endParaRPr lang="en-US" dirty="0" smtClean="0"/>
          </a:p>
          <a:p>
            <a:r>
              <a:rPr lang="en-US" dirty="0" err="1" smtClean="0"/>
              <a:t>Arsenite</a:t>
            </a:r>
            <a:r>
              <a:rPr lang="en-US" dirty="0"/>
              <a:t>, As(III</a:t>
            </a:r>
            <a:r>
              <a:rPr lang="en-US" dirty="0" smtClean="0"/>
              <a:t>), can be oxidized to As(V) with chlorine, permanganate, or ozone</a:t>
            </a:r>
          </a:p>
          <a:p>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1323" y="5697613"/>
            <a:ext cx="1998019" cy="489448"/>
          </a:xfrm>
          <a:prstGeom prst="rect">
            <a:avLst/>
          </a:prstGeom>
          <a:solidFill>
            <a:schemeClr val="bg1"/>
          </a:solidFill>
          <a:ln w="38100">
            <a:solidFill>
              <a:schemeClr val="accent4"/>
            </a:solidFill>
          </a:ln>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600" y="3924090"/>
            <a:ext cx="2118705" cy="546439"/>
          </a:xfrm>
          <a:prstGeom prst="rect">
            <a:avLst/>
          </a:prstGeom>
          <a:ln w="38100">
            <a:solidFill>
              <a:srgbClr val="FF0000"/>
            </a:solidFill>
          </a:ln>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2600" y="4551797"/>
            <a:ext cx="2135467" cy="643658"/>
          </a:xfrm>
          <a:prstGeom prst="rect">
            <a:avLst/>
          </a:prstGeom>
          <a:ln w="38100">
            <a:solidFill>
              <a:schemeClr val="accent2"/>
            </a:solidFill>
          </a:ln>
        </p:spPr>
      </p:pic>
    </p:spTree>
    <p:extLst>
      <p:ext uri="{BB962C8B-B14F-4D97-AF65-F5344CB8AC3E}">
        <p14:creationId xmlns:p14="http://schemas.microsoft.com/office/powerpoint/2010/main" val="39264588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UP selection tool matters!</a:t>
            </a:r>
            <a:endParaRPr lang="en-US" dirty="0"/>
          </a:p>
        </p:txBody>
      </p:sp>
      <p:sp>
        <p:nvSpPr>
          <p:cNvPr id="3" name="Content Placeholder 2"/>
          <p:cNvSpPr>
            <a:spLocks noGrp="1"/>
          </p:cNvSpPr>
          <p:nvPr>
            <p:ph idx="1"/>
          </p:nvPr>
        </p:nvSpPr>
        <p:spPr/>
        <p:txBody>
          <a:bodyPr/>
          <a:lstStyle/>
          <a:p>
            <a:r>
              <a:rPr lang="en-US" dirty="0" smtClean="0"/>
              <a:t>Client focused: Who is our client?</a:t>
            </a:r>
          </a:p>
          <a:p>
            <a:r>
              <a:rPr lang="en-US" dirty="0" smtClean="0"/>
              <a:t>The price of water matters</a:t>
            </a:r>
          </a:p>
          <a:p>
            <a:pPr lvl="1"/>
            <a:r>
              <a:rPr lang="en-US" dirty="0" smtClean="0"/>
              <a:t>Capital costs</a:t>
            </a:r>
          </a:p>
          <a:p>
            <a:pPr lvl="1"/>
            <a:r>
              <a:rPr lang="en-US" dirty="0" smtClean="0"/>
              <a:t>Operating costs</a:t>
            </a:r>
          </a:p>
          <a:p>
            <a:pPr lvl="2"/>
            <a:r>
              <a:rPr lang="en-US" dirty="0" smtClean="0"/>
              <a:t>Energy</a:t>
            </a:r>
          </a:p>
          <a:p>
            <a:pPr lvl="2"/>
            <a:r>
              <a:rPr lang="en-US" dirty="0" smtClean="0"/>
              <a:t>Residuals</a:t>
            </a:r>
          </a:p>
          <a:p>
            <a:pPr lvl="2"/>
            <a:r>
              <a:rPr lang="en-US" dirty="0" smtClean="0"/>
              <a:t>Chemicals</a:t>
            </a:r>
          </a:p>
          <a:p>
            <a:pPr lvl="2"/>
            <a:r>
              <a:rPr lang="en-US" dirty="0" smtClean="0"/>
              <a:t>Labor</a:t>
            </a:r>
          </a:p>
          <a:p>
            <a:r>
              <a:rPr lang="en-US" dirty="0" smtClean="0"/>
              <a:t>We want to be able to easily characterize these costs! </a:t>
            </a:r>
            <a:endParaRPr lang="en-US" dirty="0"/>
          </a:p>
        </p:txBody>
      </p:sp>
    </p:spTree>
    <p:extLst>
      <p:ext uri="{BB962C8B-B14F-4D97-AF65-F5344CB8AC3E}">
        <p14:creationId xmlns:p14="http://schemas.microsoft.com/office/powerpoint/2010/main" val="1984913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p:txBody>
          <a:bodyPr/>
          <a:lstStyle/>
          <a:p>
            <a:r>
              <a:rPr lang="en-US" dirty="0" smtClean="0"/>
              <a:t>Arsenic(III) </a:t>
            </a:r>
            <a:r>
              <a:rPr lang="en-US" dirty="0"/>
              <a:t>acid </a:t>
            </a:r>
            <a:r>
              <a:rPr lang="en-US" dirty="0" smtClean="0"/>
              <a:t>reactions (</a:t>
            </a:r>
            <a:r>
              <a:rPr lang="en-US" dirty="0" err="1" smtClean="0"/>
              <a:t>Arsenite</a:t>
            </a:r>
            <a:r>
              <a:rPr lang="en-US" dirty="0" smtClean="0"/>
              <a:t>)</a:t>
            </a:r>
            <a:endParaRPr lang="en-US" dirty="0"/>
          </a:p>
        </p:txBody>
      </p:sp>
      <p:pic>
        <p:nvPicPr>
          <p:cNvPr id="33" name="Picture 3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60824" y="2680536"/>
            <a:ext cx="1998019" cy="489448"/>
          </a:xfrm>
          <a:prstGeom prst="rect">
            <a:avLst/>
          </a:prstGeom>
          <a:solidFill>
            <a:schemeClr val="bg1"/>
          </a:solidFill>
          <a:ln w="38100">
            <a:solidFill>
              <a:schemeClr val="accent4"/>
            </a:solidFill>
          </a:ln>
        </p:spPr>
      </p:pic>
      <p:pic>
        <p:nvPicPr>
          <p:cNvPr id="34" name="Picture 33"/>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464738" y="2652041"/>
            <a:ext cx="2118705" cy="553144"/>
          </a:xfrm>
          <a:prstGeom prst="rect">
            <a:avLst/>
          </a:prstGeom>
          <a:ln w="38100">
            <a:solidFill>
              <a:srgbClr val="FFC000"/>
            </a:solidFill>
          </a:ln>
        </p:spPr>
      </p:pic>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682632" y="2603431"/>
            <a:ext cx="2135467" cy="650363"/>
          </a:xfrm>
          <a:prstGeom prst="rect">
            <a:avLst/>
          </a:prstGeom>
          <a:ln w="38100">
            <a:solidFill>
              <a:srgbClr val="00B050"/>
            </a:solidFill>
          </a:ln>
        </p:spPr>
      </p:pic>
      <p:pic>
        <p:nvPicPr>
          <p:cNvPr id="43" name="Picture 4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22771" y="1775138"/>
            <a:ext cx="1668571" cy="331428"/>
          </a:xfrm>
          <a:prstGeom prst="rect">
            <a:avLst/>
          </a:prstGeom>
        </p:spPr>
      </p:pic>
      <p:pic>
        <p:nvPicPr>
          <p:cNvPr id="44" name="Picture 4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225937" y="1725359"/>
            <a:ext cx="1846857" cy="331428"/>
          </a:xfrm>
          <a:prstGeom prst="rect">
            <a:avLst/>
          </a:prstGeom>
        </p:spPr>
      </p:pic>
      <p:pic>
        <p:nvPicPr>
          <p:cNvPr id="45" name="Picture 4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8500687" y="1714403"/>
            <a:ext cx="1867429" cy="331428"/>
          </a:xfrm>
          <a:prstGeom prst="rect">
            <a:avLst/>
          </a:prstGeom>
        </p:spPr>
      </p:pic>
      <p:grpSp>
        <p:nvGrpSpPr>
          <p:cNvPr id="23" name="Group 22"/>
          <p:cNvGrpSpPr/>
          <p:nvPr/>
        </p:nvGrpSpPr>
        <p:grpSpPr>
          <a:xfrm>
            <a:off x="2602321" y="2874026"/>
            <a:ext cx="625642" cy="102468"/>
            <a:chOff x="2590800" y="3130016"/>
            <a:chExt cx="625642" cy="102468"/>
          </a:xfrm>
        </p:grpSpPr>
        <p:cxnSp>
          <p:nvCxnSpPr>
            <p:cNvPr id="24" name="Straight Arrow Connector 23"/>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820216" y="2874026"/>
            <a:ext cx="625642" cy="102468"/>
            <a:chOff x="2590800" y="3130016"/>
            <a:chExt cx="625642" cy="102468"/>
          </a:xfrm>
        </p:grpSpPr>
        <p:cxnSp>
          <p:nvCxnSpPr>
            <p:cNvPr id="27" name="Straight Arrow Connector 26"/>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930316" y="3444975"/>
            <a:ext cx="7047495" cy="3410560"/>
            <a:chOff x="2221832" y="3381347"/>
            <a:chExt cx="7047495" cy="3410560"/>
          </a:xfrm>
        </p:grpSpPr>
        <p:pic>
          <p:nvPicPr>
            <p:cNvPr id="5" name="Picture 4"/>
            <p:cNvPicPr>
              <a:picLocks noChangeAspect="1"/>
            </p:cNvPicPr>
            <p:nvPr/>
          </p:nvPicPr>
          <p:blipFill>
            <a:blip r:embed="rId15"/>
            <a:stretch>
              <a:fillRect/>
            </a:stretch>
          </p:blipFill>
          <p:spPr>
            <a:xfrm>
              <a:off x="2221832" y="3381347"/>
              <a:ext cx="7000624" cy="3410560"/>
            </a:xfrm>
            <a:prstGeom prst="rect">
              <a:avLst/>
            </a:prstGeom>
          </p:spPr>
        </p:pic>
        <p:sp>
          <p:nvSpPr>
            <p:cNvPr id="7" name="Freeform 6"/>
            <p:cNvSpPr/>
            <p:nvPr/>
          </p:nvSpPr>
          <p:spPr>
            <a:xfrm>
              <a:off x="3459398" y="3513295"/>
              <a:ext cx="3666145" cy="1286938"/>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229032"/>
                <a:gd name="connsiteY0" fmla="*/ 71 h 1189774"/>
                <a:gd name="connsiteX1" fmla="*/ 1229032 w 1229032"/>
                <a:gd name="connsiteY1" fmla="*/ 1189774 h 1189774"/>
                <a:gd name="connsiteX0" fmla="*/ 0 w 4924791"/>
                <a:gd name="connsiteY0" fmla="*/ 71 h 1189774"/>
                <a:gd name="connsiteX1" fmla="*/ 4924791 w 4924791"/>
                <a:gd name="connsiteY1" fmla="*/ 1189774 h 1189774"/>
                <a:gd name="connsiteX0" fmla="*/ 0 w 4924791"/>
                <a:gd name="connsiteY0" fmla="*/ 44977 h 1234680"/>
                <a:gd name="connsiteX1" fmla="*/ 3897358 w 4924791"/>
                <a:gd name="connsiteY1" fmla="*/ 67155 h 1234680"/>
                <a:gd name="connsiteX2" fmla="*/ 4924791 w 4924791"/>
                <a:gd name="connsiteY2" fmla="*/ 1234680 h 1234680"/>
                <a:gd name="connsiteX0" fmla="*/ 0 w 4924791"/>
                <a:gd name="connsiteY0" fmla="*/ 44977 h 1234680"/>
                <a:gd name="connsiteX1" fmla="*/ 3897358 w 4924791"/>
                <a:gd name="connsiteY1" fmla="*/ 67155 h 1234680"/>
                <a:gd name="connsiteX2" fmla="*/ 4924791 w 4924791"/>
                <a:gd name="connsiteY2" fmla="*/ 1234680 h 1234680"/>
                <a:gd name="connsiteX0" fmla="*/ 0 w 4924791"/>
                <a:gd name="connsiteY0" fmla="*/ 0 h 1189703"/>
                <a:gd name="connsiteX1" fmla="*/ 3897358 w 4924791"/>
                <a:gd name="connsiteY1" fmla="*/ 22178 h 1189703"/>
                <a:gd name="connsiteX2" fmla="*/ 4924791 w 4924791"/>
                <a:gd name="connsiteY2" fmla="*/ 1189703 h 1189703"/>
                <a:gd name="connsiteX0" fmla="*/ 0 w 4924791"/>
                <a:gd name="connsiteY0" fmla="*/ 0 h 1189703"/>
                <a:gd name="connsiteX1" fmla="*/ 3897358 w 4924791"/>
                <a:gd name="connsiteY1" fmla="*/ 22178 h 1189703"/>
                <a:gd name="connsiteX2" fmla="*/ 4924791 w 4924791"/>
                <a:gd name="connsiteY2" fmla="*/ 1189703 h 1189703"/>
              </a:gdLst>
              <a:ahLst/>
              <a:cxnLst>
                <a:cxn ang="0">
                  <a:pos x="connsiteX0" y="connsiteY0"/>
                </a:cxn>
                <a:cxn ang="0">
                  <a:pos x="connsiteX1" y="connsiteY1"/>
                </a:cxn>
                <a:cxn ang="0">
                  <a:pos x="connsiteX2" y="connsiteY2"/>
                </a:cxn>
              </a:cxnLst>
              <a:rect l="l" t="t" r="r" b="b"/>
              <a:pathLst>
                <a:path w="4924791" h="1189703">
                  <a:moveTo>
                    <a:pt x="0" y="0"/>
                  </a:moveTo>
                  <a:cubicBezTo>
                    <a:pt x="890198" y="24705"/>
                    <a:pt x="3400418" y="8057"/>
                    <a:pt x="3897358" y="22178"/>
                  </a:cubicBezTo>
                  <a:cubicBezTo>
                    <a:pt x="4394298" y="36299"/>
                    <a:pt x="4652765" y="684980"/>
                    <a:pt x="4924791" y="1189703"/>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V="1">
              <a:off x="7123269" y="4821498"/>
              <a:ext cx="864370" cy="1276302"/>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241081" y="727587"/>
                    <a:pt x="406724" y="18025"/>
                    <a:pt x="1091380" y="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248400" y="3513217"/>
              <a:ext cx="2974056" cy="2584583"/>
              <a:chOff x="4200236" y="3736182"/>
              <a:chExt cx="4083996" cy="2349983"/>
            </a:xfrm>
          </p:grpSpPr>
          <p:sp>
            <p:nvSpPr>
              <p:cNvPr id="10" name="Freeform 9"/>
              <p:cNvSpPr/>
              <p:nvPr/>
            </p:nvSpPr>
            <p:spPr>
              <a:xfrm>
                <a:off x="5447072" y="3736182"/>
                <a:ext cx="2153263" cy="117011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2 h 1170114"/>
                  <a:gd name="connsiteX1" fmla="*/ 1176144 w 2320412"/>
                  <a:gd name="connsiteY1" fmla="*/ 76 h 1170114"/>
                  <a:gd name="connsiteX2" fmla="*/ 2320412 w 2320412"/>
                  <a:gd name="connsiteY2" fmla="*/ 1170114 h 1170114"/>
                  <a:gd name="connsiteX0" fmla="*/ 0 w 2320412"/>
                  <a:gd name="connsiteY0" fmla="*/ 1160282 h 1170114"/>
                  <a:gd name="connsiteX1" fmla="*/ 1176144 w 2320412"/>
                  <a:gd name="connsiteY1" fmla="*/ 76 h 1170114"/>
                  <a:gd name="connsiteX2" fmla="*/ 2320412 w 2320412"/>
                  <a:gd name="connsiteY2" fmla="*/ 1170114 h 1170114"/>
                </a:gdLst>
                <a:ahLst/>
                <a:cxnLst>
                  <a:cxn ang="0">
                    <a:pos x="connsiteX0" y="connsiteY0"/>
                  </a:cxn>
                  <a:cxn ang="0">
                    <a:pos x="connsiteX1" y="connsiteY1"/>
                  </a:cxn>
                  <a:cxn ang="0">
                    <a:pos x="connsiteX2" y="connsiteY2"/>
                  </a:cxn>
                </a:cxnLst>
                <a:rect l="l" t="t" r="r" b="b"/>
                <a:pathLst>
                  <a:path w="2320412" h="1170114">
                    <a:moveTo>
                      <a:pt x="0" y="1160282"/>
                    </a:moveTo>
                    <a:cubicBezTo>
                      <a:pt x="230721" y="658837"/>
                      <a:pt x="551236" y="8269"/>
                      <a:pt x="1176144" y="76"/>
                    </a:cubicBezTo>
                    <a:cubicBezTo>
                      <a:pt x="1801052" y="-8117"/>
                      <a:pt x="2154341" y="645726"/>
                      <a:pt x="2320412" y="117011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flipH="1" flipV="1">
                <a:off x="4200236" y="4890253"/>
                <a:ext cx="1246835"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92967" y="737420"/>
                      <a:pt x="351910" y="18025"/>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flipV="1">
                <a:off x="7587184" y="4906294"/>
                <a:ext cx="697048"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300729" y="717755"/>
                      <a:pt x="552039" y="371986"/>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p:cNvSpPr/>
            <p:nvPr/>
          </p:nvSpPr>
          <p:spPr>
            <a:xfrm>
              <a:off x="7991818" y="3513218"/>
              <a:ext cx="1277509" cy="2573852"/>
            </a:xfrm>
            <a:custGeom>
              <a:avLst/>
              <a:gdLst>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Lst>
              <a:ahLst/>
              <a:cxnLst>
                <a:cxn ang="0">
                  <a:pos x="connsiteX0" y="connsiteY0"/>
                </a:cxn>
                <a:cxn ang="0">
                  <a:pos x="connsiteX1" y="connsiteY1"/>
                </a:cxn>
                <a:cxn ang="0">
                  <a:pos x="connsiteX2" y="connsiteY2"/>
                </a:cxn>
              </a:cxnLst>
              <a:rect l="l" t="t" r="r" b="b"/>
              <a:pathLst>
                <a:path w="1691149" h="2389239">
                  <a:moveTo>
                    <a:pt x="0" y="2389239"/>
                  </a:moveTo>
                  <a:cubicBezTo>
                    <a:pt x="612877" y="2356465"/>
                    <a:pt x="907845" y="1440425"/>
                    <a:pt x="983226" y="1199535"/>
                  </a:cubicBezTo>
                  <a:cubicBezTo>
                    <a:pt x="1058607" y="958645"/>
                    <a:pt x="1376517" y="232698"/>
                    <a:pt x="169114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607255" y="5175874"/>
              <a:ext cx="401994" cy="19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472053" y="3867511"/>
              <a:ext cx="200957" cy="3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400207" y="5125709"/>
              <a:ext cx="212075" cy="7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122" name="Picture 2" descr="File:Arsenous-acid-3D-ball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67786" y="3415502"/>
            <a:ext cx="2449377" cy="18002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696686" y="5834743"/>
            <a:ext cx="2323072" cy="369332"/>
          </a:xfrm>
          <a:prstGeom prst="rect">
            <a:avLst/>
          </a:prstGeom>
          <a:noFill/>
        </p:spPr>
        <p:txBody>
          <a:bodyPr wrap="none" rtlCol="0">
            <a:spAutoFit/>
          </a:bodyPr>
          <a:lstStyle/>
          <a:p>
            <a:r>
              <a:rPr lang="en-US" dirty="0" smtClean="0"/>
              <a:t>This is hard to remove</a:t>
            </a:r>
            <a:endParaRPr lang="en-US" dirty="0"/>
          </a:p>
        </p:txBody>
      </p:sp>
      <p:cxnSp>
        <p:nvCxnSpPr>
          <p:cNvPr id="49" name="Straight Arrow Connector 48"/>
          <p:cNvCxnSpPr/>
          <p:nvPr/>
        </p:nvCxnSpPr>
        <p:spPr>
          <a:xfrm flipH="1" flipV="1">
            <a:off x="1328057" y="4615543"/>
            <a:ext cx="413657" cy="1186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005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Arsenic(V) acid reactions (Arsenate)</a:t>
            </a:r>
            <a:endParaRPr lang="en-US" dirty="0"/>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60823" y="2937207"/>
            <a:ext cx="2004724" cy="489448"/>
          </a:xfrm>
          <a:prstGeom prst="rect">
            <a:avLst/>
          </a:prstGeom>
          <a:solidFill>
            <a:schemeClr val="bg1"/>
          </a:solidFill>
          <a:ln w="38100">
            <a:solidFill>
              <a:schemeClr val="accent1"/>
            </a:solidFill>
          </a:ln>
        </p:spPr>
      </p:pic>
      <p:pic>
        <p:nvPicPr>
          <p:cNvPr id="6" name="Picture 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464737" y="2908712"/>
            <a:ext cx="2118705" cy="546439"/>
          </a:xfrm>
          <a:prstGeom prst="rect">
            <a:avLst/>
          </a:prstGeom>
          <a:ln w="38100">
            <a:solidFill>
              <a:srgbClr val="FF0000"/>
            </a:solidFill>
          </a:ln>
        </p:spPr>
      </p:pic>
      <p:pic>
        <p:nvPicPr>
          <p:cNvPr id="23" name="Picture 2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682632" y="2860102"/>
            <a:ext cx="2135467" cy="643658"/>
          </a:xfrm>
          <a:prstGeom prst="rect">
            <a:avLst/>
          </a:prstGeom>
          <a:ln w="38100">
            <a:solidFill>
              <a:schemeClr val="accent2"/>
            </a:solidFill>
          </a:ln>
        </p:spPr>
      </p:pic>
      <p:pic>
        <p:nvPicPr>
          <p:cNvPr id="10" name="Picture 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9917290" y="2860102"/>
            <a:ext cx="1632610" cy="643658"/>
          </a:xfrm>
          <a:prstGeom prst="rect">
            <a:avLst/>
          </a:prstGeom>
          <a:ln w="38100">
            <a:solidFill>
              <a:srgbClr val="00B050"/>
            </a:solidFill>
          </a:ln>
        </p:spPr>
      </p:pic>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773" y="3893255"/>
            <a:ext cx="1965537" cy="1602895"/>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822771" y="2314838"/>
            <a:ext cx="1860571" cy="331428"/>
          </a:xfrm>
          <a:prstGeom prst="rect">
            <a:avLst/>
          </a:prstGeom>
        </p:spPr>
      </p:pic>
      <p:pic>
        <p:nvPicPr>
          <p:cNvPr id="17" name="Picture 16"/>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225936" y="2265059"/>
            <a:ext cx="1867428" cy="331428"/>
          </a:xfrm>
          <a:prstGeom prst="rect">
            <a:avLst/>
          </a:prstGeom>
        </p:spPr>
      </p:pic>
      <p:pic>
        <p:nvPicPr>
          <p:cNvPr id="19" name="Picture 18"/>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8500686" y="2254103"/>
            <a:ext cx="1858286" cy="331428"/>
          </a:xfrm>
          <a:prstGeom prst="rect">
            <a:avLst/>
          </a:prstGeom>
        </p:spPr>
      </p:pic>
      <p:pic>
        <p:nvPicPr>
          <p:cNvPr id="20" name="Picture 19"/>
          <p:cNvPicPr>
            <a:picLocks noChangeAspect="1"/>
          </p:cNvPicPr>
          <p:nvPr/>
        </p:nvPicPr>
        <p:blipFill>
          <a:blip r:embed="rId18">
            <a:clrChange>
              <a:clrFrom>
                <a:srgbClr val="FFFFFF"/>
              </a:clrFrom>
              <a:clrTo>
                <a:srgbClr val="FFFFFF">
                  <a:alpha val="0"/>
                </a:srgbClr>
              </a:clrTo>
            </a:clrChange>
          </a:blip>
          <a:stretch>
            <a:fillRect/>
          </a:stretch>
        </p:blipFill>
        <p:spPr>
          <a:xfrm>
            <a:off x="1965537" y="3631285"/>
            <a:ext cx="6415267" cy="3143141"/>
          </a:xfrm>
          <a:prstGeom prst="rect">
            <a:avLst/>
          </a:prstGeom>
        </p:spPr>
      </p:pic>
      <p:grpSp>
        <p:nvGrpSpPr>
          <p:cNvPr id="3" name="Group 2"/>
          <p:cNvGrpSpPr/>
          <p:nvPr/>
        </p:nvGrpSpPr>
        <p:grpSpPr>
          <a:xfrm>
            <a:off x="3126660" y="3716522"/>
            <a:ext cx="3478479" cy="2389304"/>
            <a:chOff x="3126660" y="3716522"/>
            <a:chExt cx="3478479" cy="2389304"/>
          </a:xfrm>
        </p:grpSpPr>
        <p:sp>
          <p:nvSpPr>
            <p:cNvPr id="21" name="Freeform 20"/>
            <p:cNvSpPr/>
            <p:nvPr/>
          </p:nvSpPr>
          <p:spPr>
            <a:xfrm>
              <a:off x="3126660" y="3716522"/>
              <a:ext cx="2320412" cy="118977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Lst>
              <a:ahLst/>
              <a:cxnLst>
                <a:cxn ang="0">
                  <a:pos x="connsiteX0" y="connsiteY0"/>
                </a:cxn>
                <a:cxn ang="0">
                  <a:pos x="connsiteX1" y="connsiteY1"/>
                </a:cxn>
                <a:cxn ang="0">
                  <a:pos x="connsiteX2" y="connsiteY2"/>
                </a:cxn>
              </a:cxnLst>
              <a:rect l="l" t="t" r="r" b="b"/>
              <a:pathLst>
                <a:path w="2320412" h="1189774">
                  <a:moveTo>
                    <a:pt x="0" y="1179942"/>
                  </a:moveTo>
                  <a:cubicBezTo>
                    <a:pt x="167148" y="707994"/>
                    <a:pt x="360516" y="8264"/>
                    <a:pt x="1091380" y="71"/>
                  </a:cubicBezTo>
                  <a:cubicBezTo>
                    <a:pt x="1822244" y="-8122"/>
                    <a:pt x="2048386" y="685051"/>
                    <a:pt x="2320412" y="1189774"/>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flipV="1">
              <a:off x="5444016" y="4925955"/>
              <a:ext cx="1161123"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241081" y="727587"/>
                    <a:pt x="406724" y="18025"/>
                    <a:pt x="1091380" y="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4200236" y="3760245"/>
            <a:ext cx="4083996" cy="2349983"/>
            <a:chOff x="4200236" y="3736182"/>
            <a:chExt cx="4083996" cy="2349983"/>
          </a:xfrm>
        </p:grpSpPr>
        <p:sp>
          <p:nvSpPr>
            <p:cNvPr id="22" name="Freeform 21"/>
            <p:cNvSpPr/>
            <p:nvPr/>
          </p:nvSpPr>
          <p:spPr>
            <a:xfrm>
              <a:off x="5447072" y="3736182"/>
              <a:ext cx="2153263" cy="117011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2 h 1170114"/>
                <a:gd name="connsiteX1" fmla="*/ 1176144 w 2320412"/>
                <a:gd name="connsiteY1" fmla="*/ 76 h 1170114"/>
                <a:gd name="connsiteX2" fmla="*/ 2320412 w 2320412"/>
                <a:gd name="connsiteY2" fmla="*/ 1170114 h 1170114"/>
                <a:gd name="connsiteX0" fmla="*/ 0 w 2320412"/>
                <a:gd name="connsiteY0" fmla="*/ 1160282 h 1170114"/>
                <a:gd name="connsiteX1" fmla="*/ 1176144 w 2320412"/>
                <a:gd name="connsiteY1" fmla="*/ 76 h 1170114"/>
                <a:gd name="connsiteX2" fmla="*/ 2320412 w 2320412"/>
                <a:gd name="connsiteY2" fmla="*/ 1170114 h 1170114"/>
              </a:gdLst>
              <a:ahLst/>
              <a:cxnLst>
                <a:cxn ang="0">
                  <a:pos x="connsiteX0" y="connsiteY0"/>
                </a:cxn>
                <a:cxn ang="0">
                  <a:pos x="connsiteX1" y="connsiteY1"/>
                </a:cxn>
                <a:cxn ang="0">
                  <a:pos x="connsiteX2" y="connsiteY2"/>
                </a:cxn>
              </a:cxnLst>
              <a:rect l="l" t="t" r="r" b="b"/>
              <a:pathLst>
                <a:path w="2320412" h="1170114">
                  <a:moveTo>
                    <a:pt x="0" y="1160282"/>
                  </a:moveTo>
                  <a:cubicBezTo>
                    <a:pt x="230721" y="658837"/>
                    <a:pt x="551236" y="8269"/>
                    <a:pt x="1176144" y="76"/>
                  </a:cubicBezTo>
                  <a:cubicBezTo>
                    <a:pt x="1801052" y="-8117"/>
                    <a:pt x="2154341" y="645726"/>
                    <a:pt x="2320412" y="117011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flipV="1">
              <a:off x="4200236" y="4890253"/>
              <a:ext cx="1246835"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92967" y="737420"/>
                    <a:pt x="351910" y="18025"/>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flipV="1">
              <a:off x="7587184" y="4906294"/>
              <a:ext cx="697048"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300729" y="717755"/>
                    <a:pt x="552039" y="371986"/>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26"/>
          <p:cNvSpPr/>
          <p:nvPr/>
        </p:nvSpPr>
        <p:spPr>
          <a:xfrm flipV="1">
            <a:off x="3108855" y="4925955"/>
            <a:ext cx="1091380"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67148" y="707923"/>
                  <a:pt x="360516" y="8193"/>
                  <a:pt x="1091380" y="0"/>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6607277" y="3726426"/>
            <a:ext cx="1691149" cy="2389239"/>
          </a:xfrm>
          <a:custGeom>
            <a:avLst/>
            <a:gdLst>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Lst>
            <a:ahLst/>
            <a:cxnLst>
              <a:cxn ang="0">
                <a:pos x="connsiteX0" y="connsiteY0"/>
              </a:cxn>
              <a:cxn ang="0">
                <a:pos x="connsiteX1" y="connsiteY1"/>
              </a:cxn>
              <a:cxn ang="0">
                <a:pos x="connsiteX2" y="connsiteY2"/>
              </a:cxn>
            </a:cxnLst>
            <a:rect l="l" t="t" r="r" b="b"/>
            <a:pathLst>
              <a:path w="1691149" h="2389239">
                <a:moveTo>
                  <a:pt x="0" y="2389239"/>
                </a:moveTo>
                <a:cubicBezTo>
                  <a:pt x="612877" y="2356465"/>
                  <a:pt x="907845" y="1440425"/>
                  <a:pt x="983226" y="1199535"/>
                </a:cubicBezTo>
                <a:cubicBezTo>
                  <a:pt x="1058607" y="958645"/>
                  <a:pt x="1376517" y="232698"/>
                  <a:pt x="169114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3464737" y="5614737"/>
            <a:ext cx="218605" cy="8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870156" y="4308798"/>
            <a:ext cx="142875" cy="239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633392" y="4002505"/>
            <a:ext cx="190261" cy="1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953804" y="4128090"/>
            <a:ext cx="200957" cy="3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602321" y="3130697"/>
            <a:ext cx="625642" cy="102468"/>
            <a:chOff x="2590800" y="3130016"/>
            <a:chExt cx="625642" cy="102468"/>
          </a:xfrm>
        </p:grpSpPr>
        <p:cxnSp>
          <p:nvCxnSpPr>
            <p:cNvPr id="15" name="Straight Arrow Connector 14"/>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5820216" y="3130697"/>
            <a:ext cx="625642" cy="102468"/>
            <a:chOff x="2590800" y="3130016"/>
            <a:chExt cx="625642" cy="102468"/>
          </a:xfrm>
        </p:grpSpPr>
        <p:cxnSp>
          <p:nvCxnSpPr>
            <p:cNvPr id="35" name="Straight Arrow Connector 34"/>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9038111" y="3130697"/>
            <a:ext cx="625642" cy="102468"/>
            <a:chOff x="2590800" y="3130016"/>
            <a:chExt cx="625642" cy="102468"/>
          </a:xfrm>
        </p:grpSpPr>
        <p:cxnSp>
          <p:nvCxnSpPr>
            <p:cNvPr id="38" name="Straight Arrow Connector 37"/>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39406" y="1476881"/>
            <a:ext cx="4235455" cy="369332"/>
          </a:xfrm>
          <a:prstGeom prst="rect">
            <a:avLst/>
          </a:prstGeom>
          <a:noFill/>
        </p:spPr>
        <p:txBody>
          <a:bodyPr wrap="none" rtlCol="0">
            <a:spAutoFit/>
          </a:bodyPr>
          <a:lstStyle/>
          <a:p>
            <a:r>
              <a:rPr lang="en-US" dirty="0" smtClean="0"/>
              <a:t>These are easier to remove with Al and Fe</a:t>
            </a:r>
            <a:endParaRPr lang="en-US" dirty="0"/>
          </a:p>
        </p:txBody>
      </p:sp>
      <p:cxnSp>
        <p:nvCxnSpPr>
          <p:cNvPr id="8" name="Straight Arrow Connector 7"/>
          <p:cNvCxnSpPr>
            <a:endCxn id="6" idx="0"/>
          </p:cNvCxnSpPr>
          <p:nvPr/>
        </p:nvCxnSpPr>
        <p:spPr>
          <a:xfrm flipH="1">
            <a:off x="4524090" y="1872187"/>
            <a:ext cx="481834" cy="1036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3" idx="0"/>
          </p:cNvCxnSpPr>
          <p:nvPr/>
        </p:nvCxnSpPr>
        <p:spPr>
          <a:xfrm>
            <a:off x="7330138" y="1872187"/>
            <a:ext cx="420228" cy="987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2389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and Outer Sphere Complexes</a:t>
            </a:r>
            <a:endParaRPr lang="en-US" dirty="0"/>
          </a:p>
        </p:txBody>
      </p:sp>
      <p:sp>
        <p:nvSpPr>
          <p:cNvPr id="3" name="Content Placeholder 2"/>
          <p:cNvSpPr>
            <a:spLocks noGrp="1"/>
          </p:cNvSpPr>
          <p:nvPr>
            <p:ph idx="1"/>
          </p:nvPr>
        </p:nvSpPr>
        <p:spPr>
          <a:xfrm>
            <a:off x="609600" y="1600201"/>
            <a:ext cx="6796173" cy="4525963"/>
          </a:xfrm>
        </p:spPr>
        <p:txBody>
          <a:bodyPr/>
          <a:lstStyle/>
          <a:p>
            <a:r>
              <a:rPr lang="en-US" dirty="0" smtClean="0"/>
              <a:t>Inner sphere: molecule                    forms covalent bonds with the molecules in the surface of aluminum or iron hydroxide</a:t>
            </a:r>
          </a:p>
          <a:p>
            <a:pPr lvl="1"/>
            <a:r>
              <a:rPr lang="en-US" dirty="0" smtClean="0"/>
              <a:t>Strong bond</a:t>
            </a:r>
          </a:p>
          <a:p>
            <a:r>
              <a:rPr lang="en-US" dirty="0" smtClean="0"/>
              <a:t>Outer sphere: a water molecule remains between the arsenic and aluminum or iron hydroxide</a:t>
            </a:r>
          </a:p>
          <a:p>
            <a:pPr lvl="1"/>
            <a:r>
              <a:rPr lang="en-US" dirty="0" smtClean="0"/>
              <a:t>Transient bond</a:t>
            </a:r>
          </a:p>
          <a:p>
            <a:pPr lvl="1"/>
            <a:r>
              <a:rPr lang="en-US" dirty="0" smtClean="0"/>
              <a:t>Not strong enough to displace water</a:t>
            </a: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550569" y="1687533"/>
            <a:ext cx="1463940" cy="441251"/>
          </a:xfrm>
          <a:prstGeom prst="rect">
            <a:avLst/>
          </a:prstGeom>
          <a:ln w="38100">
            <a:solidFill>
              <a:schemeClr val="accent2"/>
            </a:solidFill>
          </a:ln>
        </p:spPr>
      </p:pic>
      <p:pic>
        <p:nvPicPr>
          <p:cNvPr id="1028" name="Picture 4" descr="EPS_poster2">
            <a:hlinkClick r:id="rId5"/>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74051" y="1300509"/>
            <a:ext cx="4481427" cy="3360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48863" y="4588042"/>
            <a:ext cx="4006615" cy="923330"/>
          </a:xfrm>
          <a:prstGeom prst="rect">
            <a:avLst/>
          </a:prstGeom>
          <a:noFill/>
        </p:spPr>
        <p:txBody>
          <a:bodyPr wrap="square" rtlCol="0">
            <a:spAutoFit/>
          </a:bodyPr>
          <a:lstStyle/>
          <a:p>
            <a:r>
              <a:rPr lang="en-US" dirty="0" smtClean="0"/>
              <a:t>Although this figure is for an aquifer material it would equally apply to an aluminum or iron coagulant precipitate.</a:t>
            </a:r>
            <a:endParaRPr lang="en-US" dirty="0"/>
          </a:p>
        </p:txBody>
      </p:sp>
    </p:spTree>
    <p:extLst>
      <p:ext uri="{BB962C8B-B14F-4D97-AF65-F5344CB8AC3E}">
        <p14:creationId xmlns:p14="http://schemas.microsoft.com/office/powerpoint/2010/main" val="238218024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displaces water molecules to bind with Al and Fe </a:t>
            </a:r>
            <a:endParaRPr lang="en-US" dirty="0"/>
          </a:p>
        </p:txBody>
      </p:sp>
      <p:sp>
        <p:nvSpPr>
          <p:cNvPr id="3" name="Content Placeholder 2"/>
          <p:cNvSpPr>
            <a:spLocks noGrp="1"/>
          </p:cNvSpPr>
          <p:nvPr>
            <p:ph idx="1"/>
          </p:nvPr>
        </p:nvSpPr>
        <p:spPr/>
        <p:txBody>
          <a:bodyPr/>
          <a:lstStyle/>
          <a:p>
            <a:r>
              <a:rPr lang="en-US" dirty="0" smtClean="0"/>
              <a:t>Negatively charged oxygen in                            or                    binds with Fe or Al atom in coagulant nanoparticle</a:t>
            </a:r>
          </a:p>
          <a:p>
            <a:r>
              <a:rPr lang="en-US" dirty="0" smtClean="0"/>
              <a:t>Hydrogens on the Oxygen atoms impede the connection</a:t>
            </a:r>
          </a:p>
          <a:p>
            <a:r>
              <a:rPr lang="en-US" dirty="0" smtClean="0"/>
              <a:t>Thus                and              are poorly removed  </a:t>
            </a:r>
            <a:endParaRPr lang="en-US"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93094" y="3149974"/>
            <a:ext cx="1001486" cy="816712"/>
          </a:xfrm>
          <a:prstGeom prst="rect">
            <a:avLst/>
          </a:prstGeom>
        </p:spPr>
      </p:pic>
      <p:pic>
        <p:nvPicPr>
          <p:cNvPr id="6146" name="Picture 2" descr="File:Arsenous-acid-3D-ball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3325" y="4044411"/>
            <a:ext cx="2405667" cy="17681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80567" y="6203889"/>
            <a:ext cx="1998019" cy="489448"/>
          </a:xfrm>
          <a:prstGeom prst="rect">
            <a:avLst/>
          </a:prstGeom>
          <a:solidFill>
            <a:schemeClr val="bg1"/>
          </a:solidFill>
          <a:ln w="38100">
            <a:solidFill>
              <a:schemeClr val="accent4"/>
            </a:solidFill>
          </a:ln>
        </p:spPr>
      </p:pic>
      <p:pic>
        <p:nvPicPr>
          <p:cNvPr id="7" name="Picture 4" descr="EPS_poster2">
            <a:hlinkClick r:id="rId10"/>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5773" y="3568172"/>
            <a:ext cx="4481427" cy="33606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643386" y="6098317"/>
            <a:ext cx="2004724" cy="489448"/>
          </a:xfrm>
          <a:prstGeom prst="rect">
            <a:avLst/>
          </a:prstGeom>
          <a:solidFill>
            <a:schemeClr val="bg1"/>
          </a:solidFill>
          <a:ln w="38100">
            <a:solidFill>
              <a:schemeClr val="accent1"/>
            </a:solidFill>
          </a:ln>
        </p:spPr>
      </p:pic>
      <p:pic>
        <p:nvPicPr>
          <p:cNvPr id="9" name="Picture 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6338566" y="1666802"/>
            <a:ext cx="2118705" cy="546439"/>
          </a:xfrm>
          <a:prstGeom prst="rect">
            <a:avLst/>
          </a:prstGeom>
          <a:ln w="38100">
            <a:solidFill>
              <a:srgbClr val="FF0000"/>
            </a:solidFill>
          </a:ln>
        </p:spPr>
      </p:pic>
      <p:pic>
        <p:nvPicPr>
          <p:cNvPr id="10" name="Picture 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9273432" y="1600201"/>
            <a:ext cx="2135467" cy="643658"/>
          </a:xfrm>
          <a:prstGeom prst="rect">
            <a:avLst/>
          </a:prstGeom>
          <a:ln w="38100">
            <a:solidFill>
              <a:schemeClr val="accent2"/>
            </a:solidFill>
          </a:ln>
        </p:spPr>
      </p:pic>
      <p:pic>
        <p:nvPicPr>
          <p:cNvPr id="13" name="Picture 2" descr="File:Arsenous-acid-3D-ball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22714" y="3169659"/>
            <a:ext cx="1084390" cy="7970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8400" y="4090379"/>
            <a:ext cx="2111829" cy="1722197"/>
          </a:xfrm>
          <a:prstGeom prst="rect">
            <a:avLst/>
          </a:prstGeom>
        </p:spPr>
      </p:pic>
      <p:sp>
        <p:nvSpPr>
          <p:cNvPr id="19" name="Rectangle 18"/>
          <p:cNvSpPr/>
          <p:nvPr/>
        </p:nvSpPr>
        <p:spPr>
          <a:xfrm>
            <a:off x="1055914" y="2721429"/>
            <a:ext cx="1948543" cy="4482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957943" y="3241706"/>
            <a:ext cx="97971" cy="8486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004458" y="3149974"/>
            <a:ext cx="885989" cy="1563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895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Pauling Electronegativity </a:t>
            </a:r>
            <a:r>
              <a:rPr lang="en-US" dirty="0" smtClean="0"/>
              <a:t>Values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7521255"/>
              </p:ext>
            </p:extLst>
          </p:nvPr>
        </p:nvGraphicFramePr>
        <p:xfrm>
          <a:off x="609599" y="2198402"/>
          <a:ext cx="10972803" cy="3065526"/>
        </p:xfrm>
        <a:graphic>
          <a:graphicData uri="http://schemas.openxmlformats.org/drawingml/2006/table">
            <a:tbl>
              <a:tblPr/>
              <a:tblGrid>
                <a:gridCol w="645459">
                  <a:extLst>
                    <a:ext uri="{9D8B030D-6E8A-4147-A177-3AD203B41FA5}">
                      <a16:colId xmlns:a16="http://schemas.microsoft.com/office/drawing/2014/main" val="307711635"/>
                    </a:ext>
                  </a:extLst>
                </a:gridCol>
                <a:gridCol w="645459">
                  <a:extLst>
                    <a:ext uri="{9D8B030D-6E8A-4147-A177-3AD203B41FA5}">
                      <a16:colId xmlns:a16="http://schemas.microsoft.com/office/drawing/2014/main" val="40267070"/>
                    </a:ext>
                  </a:extLst>
                </a:gridCol>
                <a:gridCol w="645459">
                  <a:extLst>
                    <a:ext uri="{9D8B030D-6E8A-4147-A177-3AD203B41FA5}">
                      <a16:colId xmlns:a16="http://schemas.microsoft.com/office/drawing/2014/main" val="2136688475"/>
                    </a:ext>
                  </a:extLst>
                </a:gridCol>
                <a:gridCol w="645459">
                  <a:extLst>
                    <a:ext uri="{9D8B030D-6E8A-4147-A177-3AD203B41FA5}">
                      <a16:colId xmlns:a16="http://schemas.microsoft.com/office/drawing/2014/main" val="3562151324"/>
                    </a:ext>
                  </a:extLst>
                </a:gridCol>
                <a:gridCol w="645459">
                  <a:extLst>
                    <a:ext uri="{9D8B030D-6E8A-4147-A177-3AD203B41FA5}">
                      <a16:colId xmlns:a16="http://schemas.microsoft.com/office/drawing/2014/main" val="333818111"/>
                    </a:ext>
                  </a:extLst>
                </a:gridCol>
                <a:gridCol w="645459">
                  <a:extLst>
                    <a:ext uri="{9D8B030D-6E8A-4147-A177-3AD203B41FA5}">
                      <a16:colId xmlns:a16="http://schemas.microsoft.com/office/drawing/2014/main" val="2430389287"/>
                    </a:ext>
                  </a:extLst>
                </a:gridCol>
                <a:gridCol w="645459">
                  <a:extLst>
                    <a:ext uri="{9D8B030D-6E8A-4147-A177-3AD203B41FA5}">
                      <a16:colId xmlns:a16="http://schemas.microsoft.com/office/drawing/2014/main" val="3977913575"/>
                    </a:ext>
                  </a:extLst>
                </a:gridCol>
                <a:gridCol w="645459">
                  <a:extLst>
                    <a:ext uri="{9D8B030D-6E8A-4147-A177-3AD203B41FA5}">
                      <a16:colId xmlns:a16="http://schemas.microsoft.com/office/drawing/2014/main" val="2832265"/>
                    </a:ext>
                  </a:extLst>
                </a:gridCol>
                <a:gridCol w="645459">
                  <a:extLst>
                    <a:ext uri="{9D8B030D-6E8A-4147-A177-3AD203B41FA5}">
                      <a16:colId xmlns:a16="http://schemas.microsoft.com/office/drawing/2014/main" val="3147781416"/>
                    </a:ext>
                  </a:extLst>
                </a:gridCol>
                <a:gridCol w="645459">
                  <a:extLst>
                    <a:ext uri="{9D8B030D-6E8A-4147-A177-3AD203B41FA5}">
                      <a16:colId xmlns:a16="http://schemas.microsoft.com/office/drawing/2014/main" val="2924774966"/>
                    </a:ext>
                  </a:extLst>
                </a:gridCol>
                <a:gridCol w="645459">
                  <a:extLst>
                    <a:ext uri="{9D8B030D-6E8A-4147-A177-3AD203B41FA5}">
                      <a16:colId xmlns:a16="http://schemas.microsoft.com/office/drawing/2014/main" val="968048779"/>
                    </a:ext>
                  </a:extLst>
                </a:gridCol>
                <a:gridCol w="645459">
                  <a:extLst>
                    <a:ext uri="{9D8B030D-6E8A-4147-A177-3AD203B41FA5}">
                      <a16:colId xmlns:a16="http://schemas.microsoft.com/office/drawing/2014/main" val="802188231"/>
                    </a:ext>
                  </a:extLst>
                </a:gridCol>
                <a:gridCol w="645459">
                  <a:extLst>
                    <a:ext uri="{9D8B030D-6E8A-4147-A177-3AD203B41FA5}">
                      <a16:colId xmlns:a16="http://schemas.microsoft.com/office/drawing/2014/main" val="1900614353"/>
                    </a:ext>
                  </a:extLst>
                </a:gridCol>
                <a:gridCol w="645459">
                  <a:extLst>
                    <a:ext uri="{9D8B030D-6E8A-4147-A177-3AD203B41FA5}">
                      <a16:colId xmlns:a16="http://schemas.microsoft.com/office/drawing/2014/main" val="4094047155"/>
                    </a:ext>
                  </a:extLst>
                </a:gridCol>
                <a:gridCol w="645459">
                  <a:extLst>
                    <a:ext uri="{9D8B030D-6E8A-4147-A177-3AD203B41FA5}">
                      <a16:colId xmlns:a16="http://schemas.microsoft.com/office/drawing/2014/main" val="464806930"/>
                    </a:ext>
                  </a:extLst>
                </a:gridCol>
                <a:gridCol w="645459">
                  <a:extLst>
                    <a:ext uri="{9D8B030D-6E8A-4147-A177-3AD203B41FA5}">
                      <a16:colId xmlns:a16="http://schemas.microsoft.com/office/drawing/2014/main" val="3031319643"/>
                    </a:ext>
                  </a:extLst>
                </a:gridCol>
                <a:gridCol w="645459">
                  <a:extLst>
                    <a:ext uri="{9D8B030D-6E8A-4147-A177-3AD203B41FA5}">
                      <a16:colId xmlns:a16="http://schemas.microsoft.com/office/drawing/2014/main" val="3193206316"/>
                    </a:ext>
                  </a:extLst>
                </a:gridCol>
              </a:tblGrid>
              <a:tr h="510921">
                <a:tc>
                  <a:txBody>
                    <a:bodyPr/>
                    <a:lstStyle/>
                    <a:p>
                      <a:pPr algn="ctr" fontAlgn="ctr"/>
                      <a:r>
                        <a:rPr lang="en-US" sz="1600" dirty="0">
                          <a:effectLst/>
                        </a:rPr>
                        <a:t>H</a:t>
                      </a:r>
                      <a:br>
                        <a:rPr lang="en-US" sz="1600" dirty="0">
                          <a:effectLst/>
                        </a:rPr>
                      </a:br>
                      <a:r>
                        <a:rPr lang="en-US" sz="1600" b="1" dirty="0">
                          <a:effectLst/>
                        </a:rPr>
                        <a:t>2.1</a:t>
                      </a:r>
                      <a:endParaRPr lang="en-US" sz="1600" dirty="0">
                        <a:effectLst/>
                      </a:endParaRPr>
                    </a:p>
                  </a:txBody>
                  <a:tcPr marL="8573" marR="8573" marT="8573" marB="8573" anchor="ctr">
                    <a:lnL>
                      <a:noFill/>
                    </a:lnL>
                    <a:lnR>
                      <a:noFill/>
                    </a:lnR>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7221756"/>
                  </a:ext>
                </a:extLst>
              </a:tr>
              <a:tr h="510921">
                <a:tc>
                  <a:txBody>
                    <a:bodyPr/>
                    <a:lstStyle/>
                    <a:p>
                      <a:pPr algn="ctr" fontAlgn="ctr"/>
                      <a:r>
                        <a:rPr lang="en-US" sz="1600">
                          <a:effectLst/>
                        </a:rPr>
                        <a:t>Li</a:t>
                      </a:r>
                      <a:br>
                        <a:rPr lang="en-US" sz="1600">
                          <a:effectLst/>
                        </a:rPr>
                      </a:br>
                      <a:r>
                        <a:rPr lang="en-US" sz="1600" b="1">
                          <a:effectLst/>
                        </a:rPr>
                        <a:t>1.0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Be</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a:t>
                      </a:r>
                      <a:br>
                        <a:rPr lang="en-US" sz="1600">
                          <a:effectLst/>
                        </a:rPr>
                      </a:br>
                      <a:r>
                        <a:rPr lang="en-US" sz="1600" b="1">
                          <a:effectLst/>
                        </a:rPr>
                        <a:t>2.50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N</a:t>
                      </a:r>
                      <a:br>
                        <a:rPr lang="en-US" sz="1600">
                          <a:effectLst/>
                        </a:rPr>
                      </a:br>
                      <a:r>
                        <a:rPr lang="en-US" sz="1600" b="1">
                          <a:effectLst/>
                        </a:rPr>
                        <a:t>3.0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O</a:t>
                      </a:r>
                      <a:br>
                        <a:rPr lang="en-US" sz="1600">
                          <a:effectLst/>
                        </a:rPr>
                      </a:br>
                      <a:r>
                        <a:rPr lang="en-US" sz="1600" b="1">
                          <a:effectLst/>
                        </a:rPr>
                        <a:t>3.5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F</a:t>
                      </a:r>
                      <a:br>
                        <a:rPr lang="en-US" sz="1600">
                          <a:effectLst/>
                        </a:rPr>
                      </a:br>
                      <a:r>
                        <a:rPr lang="en-US" sz="1600" b="1">
                          <a:effectLst/>
                        </a:rPr>
                        <a:t>4.0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615784987"/>
                  </a:ext>
                </a:extLst>
              </a:tr>
              <a:tr h="510921">
                <a:tc>
                  <a:txBody>
                    <a:bodyPr/>
                    <a:lstStyle/>
                    <a:p>
                      <a:pPr algn="ctr" fontAlgn="ctr"/>
                      <a:r>
                        <a:rPr lang="en-US" sz="1600">
                          <a:effectLst/>
                        </a:rPr>
                        <a:t>Na</a:t>
                      </a:r>
                      <a:br>
                        <a:rPr lang="en-US" sz="1600">
                          <a:effectLst/>
                        </a:rPr>
                      </a:br>
                      <a:r>
                        <a:rPr lang="en-US" sz="1600" b="1">
                          <a:effectLst/>
                        </a:rPr>
                        <a:t>0.9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Mg</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Al</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Si</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P</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a:t>
                      </a:r>
                      <a:br>
                        <a:rPr lang="en-US" sz="1600">
                          <a:effectLst/>
                        </a:rPr>
                      </a:br>
                      <a:r>
                        <a:rPr lang="en-US" sz="1600" b="1">
                          <a:effectLst/>
                        </a:rPr>
                        <a:t>2.5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Cl</a:t>
                      </a:r>
                      <a:br>
                        <a:rPr lang="en-US" sz="1600">
                          <a:effectLst/>
                        </a:rPr>
                      </a:br>
                      <a:r>
                        <a:rPr lang="en-US" sz="1600" b="1">
                          <a:effectLst/>
                        </a:rPr>
                        <a:t>3.0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17070658"/>
                  </a:ext>
                </a:extLst>
              </a:tr>
              <a:tr h="510921">
                <a:tc>
                  <a:txBody>
                    <a:bodyPr/>
                    <a:lstStyle/>
                    <a:p>
                      <a:pPr algn="ctr" fontAlgn="ctr"/>
                      <a:r>
                        <a:rPr lang="en-US" sz="1600">
                          <a:effectLst/>
                        </a:rPr>
                        <a:t>K</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Ca</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Sc</a:t>
                      </a:r>
                      <a:br>
                        <a:rPr lang="en-US" sz="1600">
                          <a:effectLst/>
                        </a:rPr>
                      </a:br>
                      <a:r>
                        <a:rPr lang="en-US" sz="1600" b="1">
                          <a:effectLst/>
                        </a:rPr>
                        <a:t>1.4</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Ti</a:t>
                      </a:r>
                      <a:br>
                        <a:rPr lang="en-US" sz="1600">
                          <a:effectLst/>
                        </a:rPr>
                      </a:br>
                      <a:r>
                        <a:rPr lang="en-US" sz="1600" b="1">
                          <a:effectLst/>
                        </a:rPr>
                        <a:t>1.5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V</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Cr</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Mn</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Fe</a:t>
                      </a:r>
                      <a:br>
                        <a:rPr lang="en-US" sz="1600">
                          <a:effectLst/>
                        </a:rPr>
                      </a:br>
                      <a:r>
                        <a:rPr lang="en-US" sz="1600" b="1">
                          <a:effectLst/>
                        </a:rPr>
                        <a:t>1.8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Co</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Ni</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Cu</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Zn</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Ga</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Ge</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As</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Se</a:t>
                      </a:r>
                      <a:br>
                        <a:rPr lang="en-US" sz="1600">
                          <a:effectLst/>
                        </a:rPr>
                      </a:br>
                      <a:r>
                        <a:rPr lang="en-US" sz="1600" b="1">
                          <a:effectLst/>
                        </a:rPr>
                        <a:t>2.6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Br</a:t>
                      </a:r>
                      <a:br>
                        <a:rPr lang="en-US" sz="1600">
                          <a:effectLst/>
                        </a:rPr>
                      </a:br>
                      <a:r>
                        <a:rPr lang="en-US" sz="1600" b="1">
                          <a:effectLst/>
                        </a:rPr>
                        <a:t>2.8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2155354913"/>
                  </a:ext>
                </a:extLst>
              </a:tr>
              <a:tr h="510921">
                <a:tc>
                  <a:txBody>
                    <a:bodyPr/>
                    <a:lstStyle/>
                    <a:p>
                      <a:pPr algn="ctr" fontAlgn="ctr"/>
                      <a:r>
                        <a:rPr lang="en-US" sz="1600">
                          <a:effectLst/>
                        </a:rPr>
                        <a:t>Rb</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Sr</a:t>
                      </a:r>
                      <a:br>
                        <a:rPr lang="en-US" sz="1600">
                          <a:effectLst/>
                        </a:rPr>
                      </a:br>
                      <a:r>
                        <a:rPr lang="en-US" sz="1600" b="1">
                          <a:effectLst/>
                        </a:rPr>
                        <a:t>1.0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Y</a:t>
                      </a:r>
                      <a:br>
                        <a:rPr lang="en-US" sz="1600">
                          <a:effectLst/>
                        </a:rPr>
                      </a:br>
                      <a:r>
                        <a:rPr lang="en-US" sz="1600" b="1">
                          <a:effectLst/>
                        </a:rPr>
                        <a:t>1.2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Zr</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Nb</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Mo</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Te</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Ru</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Rh</a:t>
                      </a:r>
                      <a:br>
                        <a:rPr lang="en-US" sz="1600">
                          <a:effectLst/>
                        </a:rPr>
                      </a:br>
                      <a:r>
                        <a:rPr lang="en-US" sz="1600" b="1">
                          <a:effectLst/>
                        </a:rPr>
                        <a:t>2.3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Pd</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Ag</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Cd</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In</a:t>
                      </a:r>
                      <a:br>
                        <a:rPr lang="en-US" sz="1600">
                          <a:effectLst/>
                        </a:rPr>
                      </a:br>
                      <a:r>
                        <a:rPr lang="en-US" sz="1600" b="1">
                          <a:effectLst/>
                        </a:rPr>
                        <a:t>1.8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Sn</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Sb</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Te</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I</a:t>
                      </a:r>
                      <a:br>
                        <a:rPr lang="en-US" sz="1600">
                          <a:effectLst/>
                        </a:rPr>
                      </a:br>
                      <a:r>
                        <a:rPr lang="en-US" sz="1600" b="1">
                          <a:effectLst/>
                        </a:rPr>
                        <a:t>2.7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4582402"/>
                  </a:ext>
                </a:extLst>
              </a:tr>
              <a:tr h="510921">
                <a:tc>
                  <a:txBody>
                    <a:bodyPr/>
                    <a:lstStyle/>
                    <a:p>
                      <a:pPr algn="ctr" fontAlgn="ctr"/>
                      <a:r>
                        <a:rPr lang="en-US" sz="1600">
                          <a:effectLst/>
                        </a:rPr>
                        <a:t>Cs</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Ba</a:t>
                      </a:r>
                      <a:br>
                        <a:rPr lang="en-US" sz="1600">
                          <a:effectLst/>
                        </a:rPr>
                      </a:br>
                      <a:r>
                        <a:rPr lang="en-US" sz="1600" b="1">
                          <a:effectLst/>
                        </a:rPr>
                        <a:t>0.9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La</a:t>
                      </a:r>
                      <a:br>
                        <a:rPr lang="en-US" sz="1600">
                          <a:effectLst/>
                        </a:rPr>
                      </a:br>
                      <a:r>
                        <a:rPr lang="en-US" sz="1600" b="1">
                          <a:effectLst/>
                        </a:rPr>
                        <a:t>1.1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Hf</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Ta</a:t>
                      </a:r>
                      <a:br>
                        <a:rPr lang="en-US" sz="1600">
                          <a:effectLst/>
                        </a:rPr>
                      </a:br>
                      <a:r>
                        <a:rPr lang="en-US" sz="1600" b="1">
                          <a:effectLst/>
                        </a:rPr>
                        <a:t>1.5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W</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Re</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Os</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Ir</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Pt</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Au</a:t>
                      </a:r>
                      <a:br>
                        <a:rPr lang="en-US" sz="1600">
                          <a:effectLst/>
                        </a:rPr>
                      </a:br>
                      <a:r>
                        <a:rPr lang="en-US" sz="1600" b="1">
                          <a:effectLst/>
                        </a:rPr>
                        <a:t>2.4</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Hg</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Tl</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Pb</a:t>
                      </a:r>
                      <a:br>
                        <a:rPr lang="en-US" sz="1600">
                          <a:effectLst/>
                        </a:rPr>
                      </a:br>
                      <a:r>
                        <a:rPr lang="en-US" sz="1600" b="1">
                          <a:effectLst/>
                        </a:rPr>
                        <a:t>2.3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Bi</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Po</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dirty="0">
                          <a:effectLst/>
                        </a:rPr>
                        <a:t>At</a:t>
                      </a:r>
                      <a:br>
                        <a:rPr lang="en-US" sz="1600" dirty="0">
                          <a:effectLst/>
                        </a:rPr>
                      </a:br>
                      <a:r>
                        <a:rPr lang="en-US" sz="1600" b="1" dirty="0">
                          <a:effectLst/>
                        </a:rPr>
                        <a:t>2.2</a:t>
                      </a:r>
                      <a:endParaRPr lang="en-US" sz="1600" dirty="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3988343730"/>
                  </a:ext>
                </a:extLst>
              </a:tr>
            </a:tbl>
          </a:graphicData>
        </a:graphic>
      </p:graphicFrame>
      <p:sp>
        <p:nvSpPr>
          <p:cNvPr id="5" name="Rectangle 1"/>
          <p:cNvSpPr>
            <a:spLocks noChangeArrowheads="1"/>
          </p:cNvSpPr>
          <p:nvPr/>
        </p:nvSpPr>
        <p:spPr bwMode="auto">
          <a:xfrm>
            <a:off x="609600" y="219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1915626" y="1552214"/>
            <a:ext cx="8062564" cy="646331"/>
          </a:xfrm>
          <a:prstGeom prst="rect">
            <a:avLst/>
          </a:prstGeom>
        </p:spPr>
        <p:txBody>
          <a:bodyPr wrap="square">
            <a:spAutoFit/>
          </a:bodyPr>
          <a:lstStyle/>
          <a:p>
            <a:r>
              <a:rPr lang="en-US" dirty="0"/>
              <a:t>Hydrated oxides of polyvalent metals like Fe(III), Al(III), </a:t>
            </a:r>
            <a:r>
              <a:rPr lang="en-US" dirty="0" err="1"/>
              <a:t>Ti</a:t>
            </a:r>
            <a:r>
              <a:rPr lang="en-US" dirty="0"/>
              <a:t>(IV) and </a:t>
            </a:r>
            <a:r>
              <a:rPr lang="en-US" dirty="0" err="1"/>
              <a:t>Zr</a:t>
            </a:r>
            <a:r>
              <a:rPr lang="en-US" dirty="0"/>
              <a:t>(IV) exhibit ligand sorption properties by forming inner-sphere complexes</a:t>
            </a:r>
          </a:p>
        </p:txBody>
      </p:sp>
      <p:sp>
        <p:nvSpPr>
          <p:cNvPr id="7" name="Rectangle 6"/>
          <p:cNvSpPr/>
          <p:nvPr/>
        </p:nvSpPr>
        <p:spPr>
          <a:xfrm>
            <a:off x="5245768" y="3731165"/>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78252" y="3227214"/>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2988" y="3731165"/>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62988" y="4243137"/>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03513" y="5411552"/>
            <a:ext cx="10221687" cy="1384995"/>
          </a:xfrm>
          <a:prstGeom prst="rect">
            <a:avLst/>
          </a:prstGeom>
          <a:noFill/>
        </p:spPr>
        <p:txBody>
          <a:bodyPr wrap="square" rtlCol="0">
            <a:spAutoFit/>
          </a:bodyPr>
          <a:lstStyle/>
          <a:p>
            <a:r>
              <a:rPr lang="en-US" sz="2800" dirty="0" smtClean="0"/>
              <a:t>These metals have low electronegativity, lower than hydrogen!</a:t>
            </a:r>
          </a:p>
          <a:p>
            <a:r>
              <a:rPr lang="en-US" sz="2800" dirty="0" smtClean="0"/>
              <a:t>Thus the oxygen in                   and                   are more negative than the oxygen in water</a:t>
            </a:r>
            <a:endParaRPr lang="en-US" sz="2800" dirty="0"/>
          </a:p>
        </p:txBody>
      </p: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964116" y="5963949"/>
            <a:ext cx="1203810" cy="310476"/>
          </a:xfrm>
          <a:prstGeom prst="rect">
            <a:avLst/>
          </a:prstGeom>
          <a:ln w="38100">
            <a:solidFill>
              <a:srgbClr val="FF0000"/>
            </a:solidFill>
          </a:ln>
        </p:spPr>
      </p:pic>
      <p:pic>
        <p:nvPicPr>
          <p:cNvPr id="13" name="Picture 1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935647" y="5928392"/>
            <a:ext cx="1213333" cy="365714"/>
          </a:xfrm>
          <a:prstGeom prst="rect">
            <a:avLst/>
          </a:prstGeom>
          <a:ln w="38100">
            <a:solidFill>
              <a:schemeClr val="accent2"/>
            </a:solidFill>
          </a:ln>
        </p:spPr>
      </p:pic>
    </p:spTree>
    <p:extLst>
      <p:ext uri="{BB962C8B-B14F-4D97-AF65-F5344CB8AC3E}">
        <p14:creationId xmlns:p14="http://schemas.microsoft.com/office/powerpoint/2010/main" val="268537541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polar than water?</a:t>
            </a:r>
          </a:p>
        </p:txBody>
      </p:sp>
      <p:sp>
        <p:nvSpPr>
          <p:cNvPr id="3" name="Content Placeholder 2"/>
          <p:cNvSpPr>
            <a:spLocks noGrp="1"/>
          </p:cNvSpPr>
          <p:nvPr>
            <p:ph idx="1"/>
          </p:nvPr>
        </p:nvSpPr>
        <p:spPr/>
        <p:txBody>
          <a:bodyPr/>
          <a:lstStyle/>
          <a:p>
            <a:r>
              <a:rPr lang="en-US" sz="2000" dirty="0"/>
              <a:t>Fe(III), Al(III), </a:t>
            </a:r>
            <a:r>
              <a:rPr lang="en-US" sz="2000" dirty="0" err="1"/>
              <a:t>Ti</a:t>
            </a:r>
            <a:r>
              <a:rPr lang="en-US" sz="2000" dirty="0"/>
              <a:t>(IV) and </a:t>
            </a:r>
            <a:r>
              <a:rPr lang="en-US" sz="2000" dirty="0" err="1"/>
              <a:t>Zr</a:t>
            </a:r>
            <a:r>
              <a:rPr lang="en-US" sz="2000" dirty="0"/>
              <a:t>(IV)</a:t>
            </a:r>
            <a:r>
              <a:rPr lang="en-US" sz="2000" dirty="0" smtClean="0"/>
              <a:t> are </a:t>
            </a:r>
            <a:r>
              <a:rPr lang="en-US" sz="2000" dirty="0"/>
              <a:t>very weakly electronegative and thus </a:t>
            </a:r>
            <a:r>
              <a:rPr lang="en-US" sz="2000" dirty="0" smtClean="0"/>
              <a:t>oxygen </a:t>
            </a:r>
            <a:r>
              <a:rPr lang="en-US" sz="2000" dirty="0"/>
              <a:t>keeps all of the </a:t>
            </a:r>
            <a:r>
              <a:rPr lang="en-US" sz="2000" dirty="0" smtClean="0"/>
              <a:t>electrons</a:t>
            </a:r>
            <a:endParaRPr lang="en-US" sz="2000" dirty="0"/>
          </a:p>
          <a:p>
            <a:r>
              <a:rPr lang="en-US" sz="2000" dirty="0"/>
              <a:t>Hypothesis*: </a:t>
            </a:r>
            <a:r>
              <a:rPr lang="en-US" sz="2000" u="sng" dirty="0"/>
              <a:t>intermolecular</a:t>
            </a:r>
            <a:r>
              <a:rPr lang="en-US" sz="2000" dirty="0"/>
              <a:t> </a:t>
            </a:r>
            <a:r>
              <a:rPr lang="en-US" sz="2000" dirty="0" smtClean="0"/>
              <a:t>covalent </a:t>
            </a:r>
            <a:r>
              <a:rPr lang="en-US" sz="2000" dirty="0"/>
              <a:t>bonds between oxygen and aluminum are stronger than </a:t>
            </a:r>
            <a:r>
              <a:rPr lang="en-US" sz="2000" u="sng" dirty="0"/>
              <a:t>intermolecular</a:t>
            </a:r>
            <a:r>
              <a:rPr lang="en-US" sz="2000" dirty="0"/>
              <a:t> polar bonds between oxygen and </a:t>
            </a:r>
            <a:r>
              <a:rPr lang="en-US" sz="2000" dirty="0" smtClean="0"/>
              <a:t>hydrogen</a:t>
            </a:r>
          </a:p>
          <a:p>
            <a:r>
              <a:rPr lang="en-US" sz="2000" dirty="0" smtClean="0"/>
              <a:t>Therefore </a:t>
            </a:r>
            <a:r>
              <a:rPr lang="en-US" sz="2000" dirty="0"/>
              <a:t>Fe(III), Al(III), </a:t>
            </a:r>
            <a:r>
              <a:rPr lang="en-US" sz="2000" dirty="0" err="1"/>
              <a:t>Ti</a:t>
            </a:r>
            <a:r>
              <a:rPr lang="en-US" sz="2000" dirty="0"/>
              <a:t>(IV</a:t>
            </a:r>
            <a:r>
              <a:rPr lang="en-US" sz="2000" dirty="0" smtClean="0"/>
              <a:t>), </a:t>
            </a:r>
            <a:r>
              <a:rPr lang="en-US" sz="2000" dirty="0"/>
              <a:t>and </a:t>
            </a:r>
            <a:r>
              <a:rPr lang="en-US" sz="2000" dirty="0" err="1"/>
              <a:t>Zr</a:t>
            </a:r>
            <a:r>
              <a:rPr lang="en-US" sz="2000" dirty="0"/>
              <a:t>(IV)</a:t>
            </a:r>
            <a:r>
              <a:rPr lang="en-US" sz="2000" dirty="0" smtClean="0"/>
              <a:t> hydroxides will displace water that is bound to a surface to form inner sphere complexes</a:t>
            </a:r>
            <a:endParaRPr lang="en-US" sz="2000" dirty="0"/>
          </a:p>
        </p:txBody>
      </p:sp>
      <p:pic>
        <p:nvPicPr>
          <p:cNvPr id="870402" name="Picture 2" descr="http://chemwiki.ucdavis.edu/@api/deki/files/4756/=electronegativity_chart.png"/>
          <p:cNvPicPr>
            <a:picLocks noChangeAspect="1" noChangeArrowheads="1"/>
          </p:cNvPicPr>
          <p:nvPr/>
        </p:nvPicPr>
        <p:blipFill>
          <a:blip r:embed="rId2" cstate="print">
            <a:clrChange>
              <a:clrFrom>
                <a:srgbClr val="F8FCF8"/>
              </a:clrFrom>
              <a:clrTo>
                <a:srgbClr val="F8FCF8">
                  <a:alpha val="0"/>
                </a:srgbClr>
              </a:clrTo>
            </a:clrChange>
          </a:blip>
          <a:srcRect b="43350"/>
          <a:stretch>
            <a:fillRect/>
          </a:stretch>
        </p:blipFill>
        <p:spPr bwMode="auto">
          <a:xfrm>
            <a:off x="2244898" y="3685482"/>
            <a:ext cx="7058025" cy="2179939"/>
          </a:xfrm>
          <a:prstGeom prst="rect">
            <a:avLst/>
          </a:prstGeom>
          <a:noFill/>
        </p:spPr>
      </p:pic>
      <p:sp>
        <p:nvSpPr>
          <p:cNvPr id="5" name="TextBox 4"/>
          <p:cNvSpPr txBox="1"/>
          <p:nvPr/>
        </p:nvSpPr>
        <p:spPr>
          <a:xfrm>
            <a:off x="8588586" y="6550224"/>
            <a:ext cx="2164375" cy="307777"/>
          </a:xfrm>
          <a:prstGeom prst="rect">
            <a:avLst/>
          </a:prstGeom>
          <a:noFill/>
        </p:spPr>
        <p:txBody>
          <a:bodyPr wrap="none" rtlCol="0">
            <a:spAutoFit/>
          </a:bodyPr>
          <a:lstStyle/>
          <a:p>
            <a:r>
              <a:rPr lang="en-US" sz="1400" dirty="0"/>
              <a:t>* Edge of knowledge alert</a:t>
            </a:r>
          </a:p>
        </p:txBody>
      </p:sp>
      <p:sp>
        <p:nvSpPr>
          <p:cNvPr id="6" name="TextBox 5"/>
          <p:cNvSpPr txBox="1"/>
          <p:nvPr/>
        </p:nvSpPr>
        <p:spPr>
          <a:xfrm>
            <a:off x="2712523" y="5865421"/>
            <a:ext cx="2032929" cy="369332"/>
          </a:xfrm>
          <a:prstGeom prst="rect">
            <a:avLst/>
          </a:prstGeom>
          <a:noFill/>
        </p:spPr>
        <p:txBody>
          <a:bodyPr wrap="none" rtlCol="0">
            <a:spAutoFit/>
          </a:bodyPr>
          <a:lstStyle/>
          <a:p>
            <a:r>
              <a:rPr lang="en-US" dirty="0">
                <a:solidFill>
                  <a:schemeClr val="accent4"/>
                </a:solidFill>
              </a:rPr>
              <a:t>O - H = 3.5 - 2.1 = 1.4</a:t>
            </a:r>
          </a:p>
        </p:txBody>
      </p:sp>
      <p:sp>
        <p:nvSpPr>
          <p:cNvPr id="7" name="TextBox 6"/>
          <p:cNvSpPr txBox="1"/>
          <p:nvPr/>
        </p:nvSpPr>
        <p:spPr>
          <a:xfrm>
            <a:off x="2712523" y="6423559"/>
            <a:ext cx="1988045" cy="369332"/>
          </a:xfrm>
          <a:prstGeom prst="rect">
            <a:avLst/>
          </a:prstGeom>
          <a:noFill/>
        </p:spPr>
        <p:txBody>
          <a:bodyPr wrap="none" rtlCol="0">
            <a:spAutoFit/>
          </a:bodyPr>
          <a:lstStyle/>
          <a:p>
            <a:r>
              <a:rPr lang="en-US" dirty="0">
                <a:solidFill>
                  <a:schemeClr val="accent4"/>
                </a:solidFill>
              </a:rPr>
              <a:t>O - Al = 3.5 – 1.5 = 2</a:t>
            </a:r>
          </a:p>
        </p:txBody>
      </p:sp>
      <p:sp>
        <p:nvSpPr>
          <p:cNvPr id="8" name="TextBox 7"/>
          <p:cNvSpPr txBox="1"/>
          <p:nvPr/>
        </p:nvSpPr>
        <p:spPr>
          <a:xfrm>
            <a:off x="6334496" y="5865421"/>
            <a:ext cx="1810111" cy="369332"/>
          </a:xfrm>
          <a:prstGeom prst="rect">
            <a:avLst/>
          </a:prstGeom>
          <a:noFill/>
        </p:spPr>
        <p:txBody>
          <a:bodyPr wrap="none" rtlCol="0">
            <a:spAutoFit/>
          </a:bodyPr>
          <a:lstStyle/>
          <a:p>
            <a:r>
              <a:rPr lang="en-US" dirty="0">
                <a:solidFill>
                  <a:schemeClr val="accent4"/>
                </a:solidFill>
              </a:rPr>
              <a:t>Polarity of water</a:t>
            </a:r>
          </a:p>
        </p:txBody>
      </p:sp>
      <p:sp>
        <p:nvSpPr>
          <p:cNvPr id="9" name="TextBox 8"/>
          <p:cNvSpPr txBox="1"/>
          <p:nvPr/>
        </p:nvSpPr>
        <p:spPr>
          <a:xfrm>
            <a:off x="6334496" y="6423559"/>
            <a:ext cx="1981633" cy="369332"/>
          </a:xfrm>
          <a:prstGeom prst="rect">
            <a:avLst/>
          </a:prstGeom>
          <a:noFill/>
        </p:spPr>
        <p:txBody>
          <a:bodyPr wrap="none" rtlCol="0">
            <a:spAutoFit/>
          </a:bodyPr>
          <a:lstStyle/>
          <a:p>
            <a:r>
              <a:rPr lang="en-US" dirty="0">
                <a:solidFill>
                  <a:schemeClr val="accent4"/>
                </a:solidFill>
              </a:rPr>
              <a:t>Polarity of Al(OH)</a:t>
            </a:r>
            <a:r>
              <a:rPr lang="en-US" baseline="-25000" dirty="0">
                <a:solidFill>
                  <a:schemeClr val="accent4"/>
                </a:solidFill>
              </a:rPr>
              <a:t>3</a:t>
            </a:r>
          </a:p>
        </p:txBody>
      </p:sp>
    </p:spTree>
    <p:extLst>
      <p:ext uri="{BB962C8B-B14F-4D97-AF65-F5344CB8AC3E}">
        <p14:creationId xmlns:p14="http://schemas.microsoft.com/office/powerpoint/2010/main" val="2537527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As can be removed by creating bonds with Al or Fe</a:t>
            </a:r>
          </a:p>
          <a:p>
            <a:r>
              <a:rPr lang="en-US" dirty="0" smtClean="0"/>
              <a:t>Hazardous waste minimization and management are critical issues</a:t>
            </a:r>
          </a:p>
          <a:p>
            <a:r>
              <a:rPr lang="en-US" dirty="0" smtClean="0"/>
              <a:t>Removing As with flocculation/filtration results in dilute waste</a:t>
            </a:r>
          </a:p>
          <a:p>
            <a:r>
              <a:rPr lang="en-US" dirty="0" smtClean="0"/>
              <a:t>Removing As with flocculation/sedimentation may be challenging if the flocs are </a:t>
            </a:r>
            <a:r>
              <a:rPr lang="en-US" smtClean="0"/>
              <a:t>low density</a:t>
            </a:r>
            <a:endParaRPr lang="en-US"/>
          </a:p>
        </p:txBody>
      </p:sp>
    </p:spTree>
    <p:extLst>
      <p:ext uri="{BB962C8B-B14F-4D97-AF65-F5344CB8AC3E}">
        <p14:creationId xmlns:p14="http://schemas.microsoft.com/office/powerpoint/2010/main" val="36435733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Volumes and prices of drinking water</a:t>
            </a:r>
            <a:endParaRPr lang="en-US" dirty="0"/>
          </a:p>
        </p:txBody>
      </p:sp>
      <p:sp>
        <p:nvSpPr>
          <p:cNvPr id="3" name="Content Placeholder 2"/>
          <p:cNvSpPr>
            <a:spLocks noGrp="1"/>
          </p:cNvSpPr>
          <p:nvPr>
            <p:ph idx="1"/>
          </p:nvPr>
        </p:nvSpPr>
        <p:spPr/>
        <p:txBody>
          <a:bodyPr/>
          <a:lstStyle/>
          <a:p>
            <a:r>
              <a:rPr lang="en-US" dirty="0" smtClean="0"/>
              <a:t>Per capita consumption for piped water supplies is about 3 mL/s (250 L/day)</a:t>
            </a:r>
          </a:p>
          <a:p>
            <a:r>
              <a:rPr lang="en-US" dirty="0" smtClean="0"/>
              <a:t>In one month a person uses about 8 cubic meters (8 </a:t>
            </a:r>
            <a:r>
              <a:rPr lang="en-US" dirty="0" err="1" smtClean="0"/>
              <a:t>kL</a:t>
            </a:r>
            <a:r>
              <a:rPr lang="en-US" dirty="0" smtClean="0"/>
              <a:t>)</a:t>
            </a:r>
            <a:endParaRPr lang="en-US" dirty="0"/>
          </a:p>
          <a:p>
            <a:r>
              <a:rPr lang="en-US" dirty="0" smtClean="0"/>
              <a:t>Water Bills</a:t>
            </a:r>
          </a:p>
          <a:p>
            <a:pPr lvl="1"/>
            <a:r>
              <a:rPr lang="en-US" dirty="0" smtClean="0"/>
              <a:t>Honduras $1 per person per month = $1 per 8 </a:t>
            </a:r>
            <a:r>
              <a:rPr lang="en-US" dirty="0" err="1" smtClean="0"/>
              <a:t>kL</a:t>
            </a:r>
            <a:r>
              <a:rPr lang="en-US" dirty="0" smtClean="0"/>
              <a:t> = $125/ML</a:t>
            </a:r>
          </a:p>
          <a:p>
            <a:pPr lvl="1"/>
            <a:r>
              <a:rPr lang="en-US" dirty="0" smtClean="0"/>
              <a:t>Ithaca Bolton Point water = $</a:t>
            </a:r>
            <a:r>
              <a:rPr lang="en-US" dirty="0" smtClean="0"/>
              <a:t>2100/ML</a:t>
            </a:r>
          </a:p>
          <a:p>
            <a:pPr lvl="1"/>
            <a:r>
              <a:rPr lang="en-US" dirty="0" smtClean="0"/>
              <a:t>CUWFP = $3212/ML</a:t>
            </a:r>
            <a:endParaRPr lang="en-US" dirty="0" smtClean="0"/>
          </a:p>
          <a:p>
            <a:r>
              <a:rPr lang="en-US" dirty="0" smtClean="0"/>
              <a:t>Water Treatment (</a:t>
            </a:r>
            <a:r>
              <a:rPr lang="en-US" sz="2800" dirty="0" smtClean="0"/>
              <a:t>capital cost, chemicals, energy, labor, residuals</a:t>
            </a:r>
            <a:r>
              <a:rPr lang="en-US" dirty="0" smtClean="0"/>
              <a:t>)</a:t>
            </a:r>
          </a:p>
          <a:p>
            <a:r>
              <a:rPr lang="en-US" dirty="0" smtClean="0"/>
              <a:t>Water Delivery (</a:t>
            </a:r>
            <a:r>
              <a:rPr lang="en-US" sz="2800" dirty="0" smtClean="0"/>
              <a:t>capital cost, energy, labor, replacement</a:t>
            </a:r>
            <a:r>
              <a:rPr lang="en-US" dirty="0" smtClean="0"/>
              <a:t>)</a:t>
            </a:r>
            <a:endParaRPr lang="en-US" dirty="0"/>
          </a:p>
          <a:p>
            <a:endParaRPr lang="en-US" dirty="0"/>
          </a:p>
        </p:txBody>
      </p:sp>
    </p:spTree>
    <p:extLst>
      <p:ext uri="{BB962C8B-B14F-4D97-AF65-F5344CB8AC3E}">
        <p14:creationId xmlns:p14="http://schemas.microsoft.com/office/powerpoint/2010/main" val="102810955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a:t>
            </a:r>
            <a:endParaRPr lang="en-US" dirty="0"/>
          </a:p>
        </p:txBody>
      </p:sp>
      <p:sp>
        <p:nvSpPr>
          <p:cNvPr id="3" name="Content Placeholder 2"/>
          <p:cNvSpPr>
            <a:spLocks noGrp="1"/>
          </p:cNvSpPr>
          <p:nvPr>
            <p:ph idx="1"/>
          </p:nvPr>
        </p:nvSpPr>
        <p:spPr/>
        <p:txBody>
          <a:bodyPr/>
          <a:lstStyle/>
          <a:p>
            <a:r>
              <a:rPr lang="en-US" dirty="0" smtClean="0"/>
              <a:t>h = 1 m of elevation difference</a:t>
            </a:r>
          </a:p>
          <a:p>
            <a:r>
              <a:rPr lang="en-US" dirty="0" smtClean="0"/>
              <a:t>Energy is </a:t>
            </a:r>
            <a:r>
              <a:rPr lang="en-US" dirty="0" err="1" smtClean="0">
                <a:latin typeface="Symbol" panose="05050102010706020507" pitchFamily="18" charset="2"/>
              </a:rPr>
              <a:t>r</a:t>
            </a:r>
            <a:r>
              <a:rPr lang="en-US" dirty="0" err="1" smtClean="0"/>
              <a:t>gh</a:t>
            </a:r>
            <a:r>
              <a:rPr lang="en-US" dirty="0" smtClean="0"/>
              <a:t> = 10 J/L = 10 MJ/ML</a:t>
            </a:r>
          </a:p>
          <a:p>
            <a:r>
              <a:rPr lang="en-US" dirty="0" smtClean="0"/>
              <a:t>Electricity costs about $30/GJ = $0.03/MJ</a:t>
            </a:r>
          </a:p>
          <a:p>
            <a:r>
              <a:rPr lang="en-US" dirty="0" smtClean="0"/>
              <a:t>1 m elevation costs $0.3/ML (compared with water bill of </a:t>
            </a:r>
            <a:r>
              <a:rPr lang="en-US" dirty="0" smtClean="0"/>
              <a:t>$3000/ML </a:t>
            </a:r>
            <a:r>
              <a:rPr lang="en-US" dirty="0" smtClean="0"/>
              <a:t>1 m elevation change is cheap. </a:t>
            </a:r>
            <a:r>
              <a:rPr lang="en-US" dirty="0" err="1" smtClean="0"/>
              <a:t>Desal</a:t>
            </a:r>
            <a:r>
              <a:rPr lang="en-US" dirty="0" smtClean="0"/>
              <a:t> </a:t>
            </a:r>
            <a:r>
              <a:rPr lang="en-US" dirty="0" smtClean="0"/>
              <a:t>energy = </a:t>
            </a:r>
            <a:r>
              <a:rPr lang="en-US" dirty="0" smtClean="0"/>
              <a:t>1000 m = $300/ML )</a:t>
            </a:r>
          </a:p>
          <a:p>
            <a:endParaRPr lang="en-US" dirty="0" smtClean="0"/>
          </a:p>
          <a:p>
            <a:endParaRPr lang="en-US" dirty="0"/>
          </a:p>
        </p:txBody>
      </p:sp>
    </p:spTree>
    <p:extLst>
      <p:ext uri="{BB962C8B-B14F-4D97-AF65-F5344CB8AC3E}">
        <p14:creationId xmlns:p14="http://schemas.microsoft.com/office/powerpoint/2010/main" val="9180706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contaminants that are widespread and deadly? (Monroe’s list)</a:t>
            </a:r>
            <a:endParaRPr lang="en-US" dirty="0"/>
          </a:p>
        </p:txBody>
      </p:sp>
      <p:sp>
        <p:nvSpPr>
          <p:cNvPr id="3" name="Content Placeholder 2"/>
          <p:cNvSpPr>
            <a:spLocks noGrp="1"/>
          </p:cNvSpPr>
          <p:nvPr>
            <p:ph idx="1"/>
          </p:nvPr>
        </p:nvSpPr>
        <p:spPr/>
        <p:txBody>
          <a:bodyPr/>
          <a:lstStyle/>
          <a:p>
            <a:r>
              <a:rPr lang="en-US" dirty="0" smtClean="0"/>
              <a:t>Pathogens</a:t>
            </a:r>
          </a:p>
          <a:p>
            <a:r>
              <a:rPr lang="en-US" dirty="0" smtClean="0"/>
              <a:t>Arsenic and fluoride (mostly naturally occurring)</a:t>
            </a:r>
          </a:p>
          <a:p>
            <a:r>
              <a:rPr lang="en-US" dirty="0" smtClean="0"/>
              <a:t>Disinfection by products (chemical disinfection)</a:t>
            </a:r>
          </a:p>
          <a:p>
            <a:r>
              <a:rPr lang="en-US" dirty="0" smtClean="0"/>
              <a:t>Lead and copper (lead solder and lead pipes)</a:t>
            </a:r>
          </a:p>
          <a:p>
            <a:r>
              <a:rPr lang="en-US" dirty="0" smtClean="0"/>
              <a:t>Nitrate (agricultural fertilizer)</a:t>
            </a:r>
          </a:p>
          <a:p>
            <a:r>
              <a:rPr lang="en-US" dirty="0" smtClean="0"/>
              <a:t>Anthropogenic chemicals</a:t>
            </a:r>
          </a:p>
          <a:p>
            <a:endParaRPr lang="en-US" dirty="0" smtClean="0"/>
          </a:p>
          <a:p>
            <a:endParaRPr lang="en-US" dirty="0"/>
          </a:p>
        </p:txBody>
      </p:sp>
    </p:spTree>
    <p:extLst>
      <p:ext uri="{BB962C8B-B14F-4D97-AF65-F5344CB8AC3E}">
        <p14:creationId xmlns:p14="http://schemas.microsoft.com/office/powerpoint/2010/main" val="36475232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in our Drinking Water</a:t>
            </a:r>
            <a:endParaRPr lang="en-US" dirty="0"/>
          </a:p>
        </p:txBody>
      </p:sp>
      <p:sp>
        <p:nvSpPr>
          <p:cNvPr id="3" name="Content Placeholder 2"/>
          <p:cNvSpPr>
            <a:spLocks noGrp="1"/>
          </p:cNvSpPr>
          <p:nvPr>
            <p:ph idx="1"/>
          </p:nvPr>
        </p:nvSpPr>
        <p:spPr/>
        <p:txBody>
          <a:bodyPr/>
          <a:lstStyle/>
          <a:p>
            <a:r>
              <a:rPr lang="en-US" dirty="0" smtClean="0"/>
              <a:t>EPA primary standard is 10 </a:t>
            </a:r>
            <a:r>
              <a:rPr lang="en-US" dirty="0" smtClean="0">
                <a:latin typeface="Symbol" panose="05050102010706020507" pitchFamily="18" charset="2"/>
              </a:rPr>
              <a:t>m</a:t>
            </a:r>
            <a:r>
              <a:rPr lang="en-US" dirty="0" smtClean="0"/>
              <a:t>g/L (10 ppb)</a:t>
            </a:r>
          </a:p>
          <a:p>
            <a:pPr lvl="1"/>
            <a:r>
              <a:rPr lang="en-US" dirty="0" smtClean="0"/>
              <a:t>Skin damage</a:t>
            </a:r>
          </a:p>
          <a:p>
            <a:pPr lvl="1"/>
            <a:r>
              <a:rPr lang="en-US" dirty="0" smtClean="0"/>
              <a:t>Carcinogen</a:t>
            </a:r>
          </a:p>
          <a:p>
            <a:r>
              <a:rPr lang="en-US" dirty="0" smtClean="0"/>
              <a:t>Where is it coming from?</a:t>
            </a:r>
          </a:p>
          <a:p>
            <a:pPr lvl="1"/>
            <a:r>
              <a:rPr lang="en-US" dirty="0" smtClean="0"/>
              <a:t>Earth’s crust contains 1.8 mg/kg (MWH text page 1534)</a:t>
            </a:r>
          </a:p>
          <a:p>
            <a:pPr lvl="1"/>
            <a:r>
              <a:rPr lang="en-US" dirty="0" smtClean="0"/>
              <a:t>Groundwater (or surface water under the influence of groundwater!)</a:t>
            </a:r>
          </a:p>
          <a:p>
            <a:pPr lvl="1"/>
            <a:r>
              <a:rPr lang="en-US" dirty="0" smtClean="0"/>
              <a:t>Arsenic was also used as a pesticide and herbicide (What were we thinking???)</a:t>
            </a:r>
            <a:endParaRPr lang="en-US" dirty="0"/>
          </a:p>
        </p:txBody>
      </p:sp>
      <p:sp>
        <p:nvSpPr>
          <p:cNvPr id="4" name="Rectangle 3"/>
          <p:cNvSpPr/>
          <p:nvPr/>
        </p:nvSpPr>
        <p:spPr>
          <a:xfrm>
            <a:off x="5237747" y="1692442"/>
            <a:ext cx="1331495" cy="4572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64505" y="3855161"/>
            <a:ext cx="1548063" cy="4572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842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is a global concern</a:t>
            </a:r>
            <a:endParaRPr lang="en-US" dirty="0"/>
          </a:p>
        </p:txBody>
      </p:sp>
      <p:pic>
        <p:nvPicPr>
          <p:cNvPr id="1026" name="Picture 2" descr="Global arsenic probability map  Amini et al. 20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757" y="1530716"/>
            <a:ext cx="9577137" cy="532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0678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Bangladesh</a:t>
            </a:r>
            <a:endParaRPr lang="en-US" dirty="0"/>
          </a:p>
        </p:txBody>
      </p:sp>
      <p:sp>
        <p:nvSpPr>
          <p:cNvPr id="3" name="Content Placeholder 2"/>
          <p:cNvSpPr>
            <a:spLocks noGrp="1"/>
          </p:cNvSpPr>
          <p:nvPr>
            <p:ph idx="1"/>
          </p:nvPr>
        </p:nvSpPr>
        <p:spPr>
          <a:xfrm>
            <a:off x="360948" y="1600201"/>
            <a:ext cx="8197516" cy="4525963"/>
          </a:xfrm>
        </p:spPr>
        <p:txBody>
          <a:bodyPr/>
          <a:lstStyle/>
          <a:p>
            <a:r>
              <a:rPr lang="en-US" dirty="0" smtClean="0"/>
              <a:t>Relied on surface waters that were contaminated with particles and pathogens</a:t>
            </a:r>
          </a:p>
          <a:p>
            <a:r>
              <a:rPr lang="en-US" dirty="0" smtClean="0"/>
              <a:t>Multiple organizations pushed the switch to wells for safe drinking water</a:t>
            </a:r>
          </a:p>
          <a:p>
            <a:r>
              <a:rPr lang="en-US" dirty="0" smtClean="0"/>
              <a:t>Arsenic poisoning found in several patients </a:t>
            </a:r>
            <a:r>
              <a:rPr lang="en-US" dirty="0"/>
              <a:t>in 1987 </a:t>
            </a:r>
            <a:endParaRPr lang="en-US" dirty="0" smtClean="0"/>
          </a:p>
          <a:p>
            <a:r>
              <a:rPr lang="en-US" dirty="0" smtClean="0"/>
              <a:t>1990’s extensive testing of wells</a:t>
            </a:r>
          </a:p>
          <a:p>
            <a:r>
              <a:rPr lang="en-US" dirty="0" smtClean="0"/>
              <a:t>21 million people exposed to As&gt;50 ppb</a:t>
            </a:r>
          </a:p>
          <a:p>
            <a:endParaRPr lang="en-US" dirty="0"/>
          </a:p>
        </p:txBody>
      </p:sp>
      <p:pic>
        <p:nvPicPr>
          <p:cNvPr id="2052" name="Picture 4" descr="Arsenic contamination map of Bangladesh. Source: National Arsenic Mitigation information Center, BAMwSP.">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8463" y="1661329"/>
            <a:ext cx="3551487" cy="4972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36884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Arsenic-contaminated drinking-water: a public health </a:t>
            </a:r>
            <a:r>
              <a:rPr lang="en-US" dirty="0" smtClean="0"/>
              <a:t>emergency</a:t>
            </a:r>
            <a:endParaRPr lang="en-US" dirty="0"/>
          </a:p>
        </p:txBody>
      </p:sp>
      <p:sp>
        <p:nvSpPr>
          <p:cNvPr id="3" name="Content Placeholder 2"/>
          <p:cNvSpPr>
            <a:spLocks noGrp="1"/>
          </p:cNvSpPr>
          <p:nvPr>
            <p:ph idx="1"/>
          </p:nvPr>
        </p:nvSpPr>
        <p:spPr/>
        <p:txBody>
          <a:bodyPr/>
          <a:lstStyle/>
          <a:p>
            <a:r>
              <a:rPr lang="en-US" sz="2400" dirty="0" smtClean="0"/>
              <a:t>Arsenic </a:t>
            </a:r>
            <a:r>
              <a:rPr lang="en-US" sz="2400" dirty="0"/>
              <a:t>exposure in Bangladesh is widespread and involves thousands of </a:t>
            </a:r>
            <a:r>
              <a:rPr lang="en-US" sz="2400" dirty="0" smtClean="0"/>
              <a:t>wells</a:t>
            </a:r>
          </a:p>
          <a:p>
            <a:r>
              <a:rPr lang="en-US" sz="2400" dirty="0" smtClean="0"/>
              <a:t>Estimates </a:t>
            </a:r>
            <a:r>
              <a:rPr lang="en-US" sz="2400" dirty="0"/>
              <a:t>indicate that at least </a:t>
            </a:r>
            <a:r>
              <a:rPr lang="en-US" sz="2400" dirty="0" smtClean="0"/>
              <a:t>100,000 </a:t>
            </a:r>
            <a:r>
              <a:rPr lang="en-US" sz="2400" dirty="0"/>
              <a:t>cases of skin lesions caused by arsenic have occurred and there may be many </a:t>
            </a:r>
            <a:r>
              <a:rPr lang="en-US" sz="2400" dirty="0" smtClean="0"/>
              <a:t>more</a:t>
            </a:r>
          </a:p>
          <a:p>
            <a:r>
              <a:rPr lang="en-US" sz="2400" dirty="0" smtClean="0"/>
              <a:t>Skin </a:t>
            </a:r>
            <a:r>
              <a:rPr lang="en-US" sz="2400" dirty="0"/>
              <a:t>lesions are occurring in children aged 10 years and </a:t>
            </a:r>
            <a:r>
              <a:rPr lang="en-US" sz="2400" dirty="0" smtClean="0"/>
              <a:t>younger</a:t>
            </a:r>
          </a:p>
          <a:p>
            <a:r>
              <a:rPr lang="en-US" sz="2400" dirty="0" smtClean="0"/>
              <a:t>Large </a:t>
            </a:r>
            <a:r>
              <a:rPr lang="en-US" sz="2400" dirty="0"/>
              <a:t>numbers of cancers are predicted to occur in the future, including fatal internal </a:t>
            </a:r>
            <a:r>
              <a:rPr lang="en-US" sz="2400" dirty="0" smtClean="0"/>
              <a:t>cancers</a:t>
            </a:r>
          </a:p>
          <a:p>
            <a:r>
              <a:rPr lang="en-US" sz="2400" dirty="0" smtClean="0"/>
              <a:t>The </a:t>
            </a:r>
            <a:r>
              <a:rPr lang="en-US" sz="2400" dirty="0"/>
              <a:t>cause is known: each day of continued exposure increases the risk of morbidity and </a:t>
            </a:r>
            <a:r>
              <a:rPr lang="en-US" sz="2400" dirty="0" smtClean="0"/>
              <a:t>death</a:t>
            </a:r>
          </a:p>
          <a:p>
            <a:r>
              <a:rPr lang="en-US" sz="2400" dirty="0" smtClean="0"/>
              <a:t>Sustained </a:t>
            </a:r>
            <a:r>
              <a:rPr lang="en-US" sz="2400" dirty="0"/>
              <a:t>drinking of water containing 500 mg/l of arsenic may result in 1 in 10 people dying from arsenic-related </a:t>
            </a:r>
            <a:r>
              <a:rPr lang="en-US" sz="2400" dirty="0" smtClean="0"/>
              <a:t>cancers</a:t>
            </a:r>
          </a:p>
          <a:p>
            <a:r>
              <a:rPr lang="en-US" sz="2400" dirty="0" smtClean="0"/>
              <a:t>Unlike </a:t>
            </a:r>
            <a:r>
              <a:rPr lang="en-US" sz="2400" dirty="0"/>
              <a:t>other major health problems experienced in Bangladesh, arsenic-caused diseases can be eradicated at relatively low cost</a:t>
            </a:r>
          </a:p>
        </p:txBody>
      </p:sp>
    </p:spTree>
    <p:extLst>
      <p:ext uri="{BB962C8B-B14F-4D97-AF65-F5344CB8AC3E}">
        <p14:creationId xmlns:p14="http://schemas.microsoft.com/office/powerpoint/2010/main" val="14998039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358.08"/>
  <p:tag name="LATEXADDIN" val="\documentclass{article}&#10;\usepackage{amsmath}&#10;\pagestyle{empty}&#10;\begin{document}&#10;&#10;$HL=K_{average} C_{PACl}V_a t$&#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05.9243"/>
  <p:tag name="LATEXADDIN" val="\documentclass{article}&#10;\usepackage{amsmath}&#10;\pagestyle{empty}&#10;\begin{document}&#10;&#10;&#10;$pK_2 = 12.1$&#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2.6734"/>
  <p:tag name="LATEXADDIN" val="\documentclass{article}&#10;\usepackage{amsmath}&#10;\pagestyle{empty}&#10;\begin{document}&#10;&#10;&#10;$pK_3 = 13.4$&#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8.4439"/>
  <p:tag name="LATEXADDIN" val="\documentclass{article}&#10;\usepackage{amsmath}&#10;\pagestyle{empty}&#10;\begin{document}&#10;&#10;&#10;$H_3AsO_4$&#10;&#10;\end{document}"/>
  <p:tag name="IGUANATEXSIZE" val="44"/>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365.2043"/>
  <p:tag name="LATEXADDIN" val="\documentclass{article}&#10;\usepackage{amsmath}&#10;\pagestyle{empty}&#10;\begin{document}&#10;&#10;&#10;$AsO_4^{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0.4237"/>
  <p:tag name="LATEXADDIN" val="\documentclass{article}&#10;\usepackage{amsmath}&#10;\pagestyle{empty}&#10;\begin{document}&#10;&#10;&#10;$pK_1 = 2.19$&#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2.6734"/>
  <p:tag name="LATEXADDIN" val="\documentclass{article}&#10;\usepackage{amsmath}&#10;\pagestyle{empty}&#10;\begin{document}&#10;&#10;&#10;$pK_2 = 6.94$&#10;&#10;\end{document}"/>
  <p:tag name="IGUANATEXSIZE" val="44"/>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09.6738"/>
  <p:tag name="LATEXADDIN" val="\documentclass{article}&#10;\usepackage{amsmath}&#10;\pagestyle{empty}&#10;\begin{document}&#10;&#10;&#10;$pK_3 = 11.5$&#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1357.33"/>
  <p:tag name="LATEXADDIN" val="\documentclass{article}&#10;\usepackage{amsmath}&#10;\pagestyle{empty}&#10;\begin{document}&#10;&#10;$K_{average} = 27.47 (m^3/kg)$&#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8.4439"/>
  <p:tag name="LATEXADDIN" val="\documentclass{article}&#10;\usepackage{amsmath}&#10;\pagestyle{empty}&#10;\begin{document}&#10;&#10;&#10;$H_3AsO_4$&#10;&#10;\end{document}"/>
  <p:tag name="IGUANATEXSIZE" val="44"/>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73.9408"/>
  <p:tag name="LATEXADDIN" val="\documentclass{article}&#10;\usepackage{amsmath}&#10;\pagestyle{empty}&#10;\begin{document}&#10;&#10;&#10;$H_2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77.6903"/>
  <p:tag name="LATEXADDIN" val="\documentclass{article}&#10;\usepackage{amsmath}&#10;\pagestyle{empty}&#10;\begin{document}&#10;&#10;&#10;$HAsO_3^{2-}$&#10;&#10;\end{document}"/>
  <p:tag name="IGUANATEXSIZE" val="44"/>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547.4316"/>
  <p:tag name="LATEXADDIN" val="\documentclass{article}&#10;\usepackage{amsmath}&#10;\pagestyle{empty}&#10;\begin{document}&#10;&#10;&#10;$pK_1 = 9.2$&#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2.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4540 2017</Template>
  <TotalTime>8535</TotalTime>
  <Words>1693</Words>
  <Application>Microsoft Office PowerPoint</Application>
  <PresentationFormat>Widescreen</PresentationFormat>
  <Paragraphs>315</Paragraphs>
  <Slides>26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Candara</vt:lpstr>
      <vt:lpstr>Symbol</vt:lpstr>
      <vt:lpstr>Wingdings</vt:lpstr>
      <vt:lpstr>Lecture 4540 2017</vt:lpstr>
      <vt:lpstr>1_Lecture 4540 2016</vt:lpstr>
      <vt:lpstr>2_Lecture 4540 2016</vt:lpstr>
      <vt:lpstr>Arsenic: it is everywhere it is deadly we’ve got options</vt:lpstr>
      <vt:lpstr>Our UP selection tool matters!</vt:lpstr>
      <vt:lpstr>Volumes and prices of drinking water</vt:lpstr>
      <vt:lpstr>Energy</vt:lpstr>
      <vt:lpstr>What are the contaminants that are widespread and deadly? (Monroe’s list)</vt:lpstr>
      <vt:lpstr>Arsenic in our Drinking Water</vt:lpstr>
      <vt:lpstr>Arsenic is a global concern</vt:lpstr>
      <vt:lpstr>Bangladesh</vt:lpstr>
      <vt:lpstr>Arsenic-contaminated drinking-water: a public health emergency</vt:lpstr>
      <vt:lpstr>How would you solve this problem?</vt:lpstr>
      <vt:lpstr>Technologies to remove Arsenic</vt:lpstr>
      <vt:lpstr>ArsenXnp use Fe(OH)3 nanoparticles that are bound to an exchange resin</vt:lpstr>
      <vt:lpstr>Regeneration of ArsenXnp</vt:lpstr>
      <vt:lpstr>UP table: Goal is to get enough information to enable quick comparison</vt:lpstr>
      <vt:lpstr>PACl removes As (floc-filtration study)</vt:lpstr>
      <vt:lpstr>Floc - Filtration method has a problem!</vt:lpstr>
      <vt:lpstr>Head loss in filters is controlled by the total amount of coagulant in the filter</vt:lpstr>
      <vt:lpstr>Fe(III) and Al(III) bind with As </vt:lpstr>
      <vt:lpstr>Oxidize the arsenic to make it easier to remove!</vt:lpstr>
      <vt:lpstr>Arsenic(III) acid reactions (Arsenite)</vt:lpstr>
      <vt:lpstr>Arsenic(V) acid reactions (Arsenate)</vt:lpstr>
      <vt:lpstr>Inner and Outer Sphere Complexes</vt:lpstr>
      <vt:lpstr>Arsenic displaces water molecules to bind with Al and Fe </vt:lpstr>
      <vt:lpstr>Pauling Electronegativity Values</vt:lpstr>
      <vt:lpstr>More polar than water?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Monroe Weber-Shirk</dc:creator>
  <cp:lastModifiedBy>mw24</cp:lastModifiedBy>
  <cp:revision>73</cp:revision>
  <dcterms:created xsi:type="dcterms:W3CDTF">2019-06-12T13:24:20Z</dcterms:created>
  <dcterms:modified xsi:type="dcterms:W3CDTF">2020-02-27T21:03:39Z</dcterms:modified>
</cp:coreProperties>
</file>