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32"/>
  </p:notesMasterIdLst>
  <p:sldIdLst>
    <p:sldId id="256" r:id="rId4"/>
    <p:sldId id="259" r:id="rId5"/>
    <p:sldId id="264" r:id="rId6"/>
    <p:sldId id="266" r:id="rId7"/>
    <p:sldId id="278" r:id="rId8"/>
    <p:sldId id="277" r:id="rId9"/>
    <p:sldId id="276" r:id="rId10"/>
    <p:sldId id="265" r:id="rId11"/>
    <p:sldId id="261" r:id="rId12"/>
    <p:sldId id="262" r:id="rId13"/>
    <p:sldId id="270" r:id="rId14"/>
    <p:sldId id="271" r:id="rId15"/>
    <p:sldId id="272" r:id="rId16"/>
    <p:sldId id="273" r:id="rId17"/>
    <p:sldId id="269" r:id="rId18"/>
    <p:sldId id="275" r:id="rId19"/>
    <p:sldId id="274" r:id="rId20"/>
    <p:sldId id="280" r:id="rId21"/>
    <p:sldId id="282" r:id="rId22"/>
    <p:sldId id="281" r:id="rId23"/>
    <p:sldId id="283" r:id="rId24"/>
    <p:sldId id="279" r:id="rId25"/>
    <p:sldId id="260" r:id="rId26"/>
    <p:sldId id="257" r:id="rId27"/>
    <p:sldId id="258" r:id="rId28"/>
    <p:sldId id="268" r:id="rId29"/>
    <p:sldId id="267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583" autoAdjust="0"/>
  </p:normalViewPr>
  <p:slideViewPr>
    <p:cSldViewPr snapToGrid="0">
      <p:cViewPr varScale="1">
        <p:scale>
          <a:sx n="64" d="100"/>
          <a:sy n="64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37EFE-C1AE-4115-BB28-1A5FB3DD261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95C00-DEB8-4FD0-B394-83981868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Justice Transforming Engineering Education and Practice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Leydens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Juan C.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IEEE PCS Professional Engineering Communication Series: Traci Nathans-Kelly, Series Editor (2018)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assumes that the problems that need to be solved have</a:t>
            </a:r>
            <a:r>
              <a:rPr lang="en-US" baseline="0" dirty="0" smtClean="0"/>
              <a:t> already been solved in the textbooks.</a:t>
            </a:r>
          </a:p>
          <a:p>
            <a:r>
              <a:rPr lang="en-US" baseline="0" dirty="0" smtClean="0"/>
              <a:t>It is the same fallacy as the idea that we can close the patent office.</a:t>
            </a:r>
          </a:p>
          <a:p>
            <a:r>
              <a:rPr lang="en-US" dirty="0" smtClean="0"/>
              <a:t>When there is a new problem it</a:t>
            </a:r>
            <a:r>
              <a:rPr lang="en-US" baseline="0" dirty="0" smtClean="0"/>
              <a:t> is time to hire a new widget.</a:t>
            </a:r>
          </a:p>
          <a:p>
            <a:r>
              <a:rPr lang="en-US" baseline="0" dirty="0" smtClean="0"/>
              <a:t>Fails to recognize our ability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work on this in teams. Think</a:t>
            </a:r>
            <a:r>
              <a:rPr lang="en-US" baseline="0" dirty="0" smtClean="0"/>
              <a:t> about </a:t>
            </a:r>
          </a:p>
          <a:p>
            <a:r>
              <a:rPr lang="en-US" baseline="0" dirty="0" smtClean="0"/>
              <a:t>What should be done in class time?</a:t>
            </a:r>
          </a:p>
          <a:p>
            <a:r>
              <a:rPr lang="en-US" baseline="0" dirty="0" smtClean="0"/>
              <a:t>What type of educational activities or learning opportunities should be provided?</a:t>
            </a:r>
          </a:p>
          <a:p>
            <a:r>
              <a:rPr lang="en-US" baseline="0" dirty="0" smtClean="0"/>
              <a:t>Type of prelims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my role?</a:t>
            </a:r>
          </a:p>
          <a:p>
            <a:r>
              <a:rPr lang="en-US" baseline="0" dirty="0" smtClean="0"/>
              <a:t>Librarian (curator of resources)</a:t>
            </a:r>
          </a:p>
          <a:p>
            <a:r>
              <a:rPr lang="en-US" baseline="0" dirty="0" smtClean="0"/>
              <a:t>Devise authentic learning experiences (What does authentic mean) </a:t>
            </a:r>
          </a:p>
          <a:p>
            <a:r>
              <a:rPr lang="en-US" baseline="0" dirty="0" smtClean="0"/>
              <a:t>Goal is to develop skills that will translate to new problems.</a:t>
            </a:r>
          </a:p>
          <a:p>
            <a:r>
              <a:rPr lang="en-US" baseline="0" dirty="0" smtClean="0"/>
              <a:t>NOT FE exam style </a:t>
            </a:r>
            <a:r>
              <a:rPr lang="en-US" baseline="0" dirty="0" err="1" smtClean="0"/>
              <a:t>prblems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</a:p>
          <a:p>
            <a:r>
              <a:rPr lang="en-US" dirty="0" smtClean="0"/>
              <a:t>Dimensions</a:t>
            </a:r>
            <a:r>
              <a:rPr lang="en-US" baseline="0" dirty="0" smtClean="0"/>
              <a:t> that are better for uniform mixing?</a:t>
            </a:r>
          </a:p>
          <a:p>
            <a:r>
              <a:rPr lang="en-US" dirty="0" smtClean="0"/>
              <a:t>How do</a:t>
            </a:r>
            <a:r>
              <a:rPr lang="en-US" baseline="0" dirty="0" smtClean="0"/>
              <a:t> the flocculators fit in with the rest of the water treatment plant? (both plan view and elevation view)</a:t>
            </a:r>
          </a:p>
          <a:p>
            <a:r>
              <a:rPr lang="en-US" baseline="0" dirty="0" smtClean="0"/>
              <a:t>Might it make sense to have the 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 tanks and the flocculator share the same bottom elevation for ease of construction?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Filtration</a:t>
            </a:r>
            <a:r>
              <a:rPr lang="en-US" baseline="0" dirty="0" smtClean="0"/>
              <a:t> equations only describe clean bed, but can’t predict how long a filter run will last or how deep the filter should be</a:t>
            </a:r>
          </a:p>
          <a:p>
            <a:r>
              <a:rPr lang="en-US" baseline="0" dirty="0" smtClean="0"/>
              <a:t>Flocculation equations couldn’t predict the settled water turbidity.</a:t>
            </a:r>
          </a:p>
          <a:p>
            <a:r>
              <a:rPr lang="en-US" baseline="0" dirty="0" smtClean="0"/>
              <a:t>Flocculation equations can’t predict the optimal velocity gradient</a:t>
            </a:r>
          </a:p>
          <a:p>
            <a:r>
              <a:rPr lang="en-US" baseline="0" dirty="0" smtClean="0"/>
              <a:t>Plate settler equations couldn’t predict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Screening, Coagulation, Flocculation (Chapter 9)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Sedimentation (Chapter 10)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Granular Filtration (chapter 11)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Membrane Filtration (Chapter 12)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Disinfection (Chapter 13)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Advanced Treatment Technologies (focus on dissolved species and chemicals)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Granular Activated Carbon (Chapter 15)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Ion Exchange Resins (Chapter 16)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High Pressure Membranes (Chapter 17)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Advanced Oxidation Process (Chapter 18)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Water Treatment Process Design Procedure (Chapter 23)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special-topic/water-science-school/science/groundwater-use-united-states?qt-science_center_objects=0#qt-science_center_objec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water quality and traditional treatment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Water </a:t>
            </a:r>
            <a:r>
              <a:rPr lang="en-US" sz="1800" dirty="0"/>
              <a:t>Quality Considerations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EPA Primary &amp; Secondary MCL; State Primacy Enforcement (Chapter 1 – 4 )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Unregulated Water Quality Issues (Chapter 1 – 4)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Emerging </a:t>
            </a:r>
            <a:r>
              <a:rPr lang="en-US" sz="1600" dirty="0"/>
              <a:t>Contaminants (Chapter 4, 20)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Conventional </a:t>
            </a:r>
            <a:r>
              <a:rPr lang="en-US" sz="1800" dirty="0"/>
              <a:t>Water Treatment Processes (focus on particles and pathogens)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Screening</a:t>
            </a:r>
            <a:r>
              <a:rPr lang="en-US" sz="1600" dirty="0"/>
              <a:t>, Coagulation, Flocculation (Chapter 9)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Sedimentation </a:t>
            </a:r>
            <a:r>
              <a:rPr lang="en-US" sz="1600" dirty="0"/>
              <a:t>(Chapter 10)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Granular </a:t>
            </a:r>
            <a:r>
              <a:rPr lang="en-US" sz="1600" dirty="0"/>
              <a:t>Filtration (chapter 11)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Membrane </a:t>
            </a:r>
            <a:r>
              <a:rPr lang="en-US" sz="1600" dirty="0"/>
              <a:t>Filtration (Chapter 12)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Disinfection </a:t>
            </a:r>
            <a:r>
              <a:rPr lang="en-US" sz="1600" dirty="0"/>
              <a:t>(Chapter 13)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Advanced </a:t>
            </a:r>
            <a:r>
              <a:rPr lang="en-US" sz="1800" dirty="0"/>
              <a:t>Treatment Technologies (focus on dissolved species and chemicals)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Granular </a:t>
            </a:r>
            <a:r>
              <a:rPr lang="en-US" sz="1600" dirty="0"/>
              <a:t>Activated Carbon (Chapter 15)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Ion </a:t>
            </a:r>
            <a:r>
              <a:rPr lang="en-US" sz="1600" dirty="0"/>
              <a:t>Exchange Resins (Chapter 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High </a:t>
            </a:r>
            <a:r>
              <a:rPr lang="en-US" sz="1600" dirty="0"/>
              <a:t>Pressure Membranes (Chapter 17)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Advanced </a:t>
            </a:r>
            <a:r>
              <a:rPr lang="en-US" sz="1600" dirty="0"/>
              <a:t>Oxidation Process (Chapter 18)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Water </a:t>
            </a:r>
            <a:r>
              <a:rPr lang="en-US" sz="1800" dirty="0"/>
              <a:t>Treatment Process Design Procedure (Chapter 23)</a:t>
            </a:r>
          </a:p>
        </p:txBody>
      </p:sp>
    </p:spTree>
    <p:extLst>
      <p:ext uri="{BB962C8B-B14F-4D97-AF65-F5344CB8AC3E}">
        <p14:creationId xmlns:p14="http://schemas.microsoft.com/office/powerpoint/2010/main" val="28904133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 with the predecessor of this course in 1985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felt like I didn’t really know how to design any of the unit processes</a:t>
            </a:r>
          </a:p>
          <a:p>
            <a:r>
              <a:rPr lang="en-US" dirty="0" smtClean="0"/>
              <a:t>I certainly didn’t know what would happen if I tweaked the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473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know that I didn’t know how to design???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 studied engineering I built furniture in a wood shop</a:t>
            </a:r>
          </a:p>
          <a:p>
            <a:r>
              <a:rPr lang="en-US" dirty="0" smtClean="0"/>
              <a:t>When you build things you quickly learn that there aren’t ANY dimensions that can be set to any value you want</a:t>
            </a:r>
          </a:p>
          <a:p>
            <a:r>
              <a:rPr lang="en-US" dirty="0" smtClean="0"/>
              <a:t>ALL DIMENSIONS MATTER</a:t>
            </a:r>
          </a:p>
          <a:p>
            <a:r>
              <a:rPr lang="en-US" dirty="0" smtClean="0"/>
              <a:t>So I learned how to design a flocculator…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599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Flocculator design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 residence time</a:t>
            </a:r>
          </a:p>
          <a:p>
            <a:r>
              <a:rPr lang="en-US" dirty="0" smtClean="0"/>
              <a:t>3 equal sized tanks (10 minutes each) with mixers in each flocculator</a:t>
            </a:r>
          </a:p>
          <a:p>
            <a:r>
              <a:rPr lang="en-US" dirty="0" smtClean="0"/>
              <a:t>3 different power inputs (tapered flocculation)</a:t>
            </a:r>
          </a:p>
          <a:p>
            <a:r>
              <a:rPr lang="en-US" dirty="0" smtClean="0"/>
              <a:t>Design flow (let’s take 1000 L/s)</a:t>
            </a:r>
          </a:p>
          <a:p>
            <a:r>
              <a:rPr lang="en-US" dirty="0" smtClean="0"/>
              <a:t>Maybe 2 treatment trains (500 L/s each)</a:t>
            </a:r>
          </a:p>
          <a:p>
            <a:r>
              <a:rPr lang="en-US" dirty="0" smtClean="0"/>
              <a:t>Each tank is 600 s * 500 L/s = 300,000 L = 300 cubic meters</a:t>
            </a:r>
          </a:p>
          <a:p>
            <a:r>
              <a:rPr lang="en-US" dirty="0" smtClean="0"/>
              <a:t>Random 6 m deep and 7x7 square</a:t>
            </a:r>
          </a:p>
          <a:p>
            <a:r>
              <a:rPr lang="en-US" dirty="0" smtClean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371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tanks each have 3 dimensions</a:t>
            </a:r>
            <a:br>
              <a:rPr lang="en-US" dirty="0" smtClean="0"/>
            </a:br>
            <a:r>
              <a:rPr lang="en-US" dirty="0" smtClean="0"/>
              <a:t>I only knew the volume!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2 more degrees of freedom</a:t>
            </a:r>
          </a:p>
          <a:p>
            <a:r>
              <a:rPr lang="en-US" dirty="0" smtClean="0"/>
              <a:t>How might those be selected in the real world?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28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multiple resources (and, of course, the internet)</a:t>
            </a:r>
          </a:p>
          <a:p>
            <a:pPr lvl="1"/>
            <a:r>
              <a:rPr lang="en-US" dirty="0" smtClean="0"/>
              <a:t>MWH</a:t>
            </a:r>
          </a:p>
          <a:p>
            <a:pPr lvl="1"/>
            <a:r>
              <a:rPr lang="en-US" dirty="0" smtClean="0"/>
              <a:t>AguaClara</a:t>
            </a:r>
          </a:p>
          <a:p>
            <a:pPr lvl="1"/>
            <a:r>
              <a:rPr lang="en-US" dirty="0" smtClean="0"/>
              <a:t>Lectures given in a previous version of this course</a:t>
            </a:r>
          </a:p>
          <a:p>
            <a:pPr lvl="1"/>
            <a:r>
              <a:rPr lang="en-US" dirty="0" smtClean="0"/>
              <a:t>EPA Water Treatability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375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consulting firms, construction firms, venders, municipalities (clients) create a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198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</a:t>
            </a:r>
            <a:r>
              <a:rPr lang="en-US" dirty="0" smtClean="0"/>
              <a:t>skim and evaluate </a:t>
            </a:r>
            <a:r>
              <a:rPr lang="en-US" dirty="0"/>
              <a:t>the resources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Skepticism!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explanations of rapid mix, flocculation, floc blankets, and sand filtration should be viewed with skepticism because none of those processes have been well understood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4177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Aware of what we know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5934" y="6142613"/>
            <a:ext cx="45720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75934" y="1570613"/>
            <a:ext cx="0" cy="4572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693" y="200091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Unknown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Knowns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03902" y="367194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Unknown – (Knowledge) - Known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1608" y="6226827"/>
            <a:ext cx="33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Unaware – (Awareness) - Aware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1608" y="4788942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Unknown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unknowns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6901" y="478894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Known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unknowns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6900" y="2000918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Known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Knowns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2182" y="3157454"/>
            <a:ext cx="1775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that we think we understand that we don’t actually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8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thought I knew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5934" y="6142613"/>
            <a:ext cx="45720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75934" y="1570613"/>
            <a:ext cx="0" cy="4572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703902" y="367194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Unknown – (Knowledge) - Known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1608" y="6226827"/>
            <a:ext cx="33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Unaware – (Awareness) - Aware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4855" y="2050976"/>
            <a:ext cx="176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Flocculation is charge neutralization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82380" y="4577012"/>
            <a:ext cx="176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Observations are inconsistent with charge neutralization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08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20963 0.384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12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Aware of what I know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5934" y="6142613"/>
            <a:ext cx="45720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75934" y="1570613"/>
            <a:ext cx="0" cy="4572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703902" y="367194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Unknown – (Knowledge) - Known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1608" y="6226827"/>
            <a:ext cx="33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Unaware – (Awareness) - Aware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380" y="4715512"/>
            <a:ext cx="176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Flocculation is charge neutralization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2380" y="4577012"/>
            <a:ext cx="176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Observations are inconsistent with charge neutralization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2380" y="2122805"/>
            <a:ext cx="176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flocculation model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6093823" y="5177176"/>
            <a:ext cx="488557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7465156" y="3046135"/>
            <a:ext cx="1" cy="15232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088367" y="2506530"/>
            <a:ext cx="2223230" cy="2571078"/>
          </a:xfrm>
          <a:custGeom>
            <a:avLst/>
            <a:gdLst>
              <a:gd name="connsiteX0" fmla="*/ 1753497 w 2377440"/>
              <a:gd name="connsiteY0" fmla="*/ 75304 h 2474259"/>
              <a:gd name="connsiteX1" fmla="*/ 0 w 2377440"/>
              <a:gd name="connsiteY1" fmla="*/ 2474259 h 2474259"/>
              <a:gd name="connsiteX2" fmla="*/ 2355925 w 2377440"/>
              <a:gd name="connsiteY2" fmla="*/ 2409713 h 2474259"/>
              <a:gd name="connsiteX3" fmla="*/ 2377440 w 2377440"/>
              <a:gd name="connsiteY3" fmla="*/ 0 h 2474259"/>
              <a:gd name="connsiteX0" fmla="*/ 2121619 w 2377440"/>
              <a:gd name="connsiteY0" fmla="*/ 127067 h 2474259"/>
              <a:gd name="connsiteX1" fmla="*/ 0 w 2377440"/>
              <a:gd name="connsiteY1" fmla="*/ 2474259 h 2474259"/>
              <a:gd name="connsiteX2" fmla="*/ 2355925 w 2377440"/>
              <a:gd name="connsiteY2" fmla="*/ 2409713 h 2474259"/>
              <a:gd name="connsiteX3" fmla="*/ 2377440 w 2377440"/>
              <a:gd name="connsiteY3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2474259">
                <a:moveTo>
                  <a:pt x="2121619" y="127067"/>
                </a:moveTo>
                <a:lnTo>
                  <a:pt x="0" y="2474259"/>
                </a:lnTo>
                <a:lnTo>
                  <a:pt x="2355925" y="2409713"/>
                </a:lnTo>
                <a:lnTo>
                  <a:pt x="2377440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6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something that you were confident that you knew that you then realized was incorrect?</a:t>
            </a:r>
          </a:p>
          <a:p>
            <a:r>
              <a:rPr lang="en-US" dirty="0" smtClean="0"/>
              <a:t>What helped you realize your mistake?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7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that we are still figuring it 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mechanisms that are all supposedly important</a:t>
            </a:r>
          </a:p>
          <a:p>
            <a:pPr lvl="1"/>
            <a:r>
              <a:rPr lang="en-US" dirty="0" smtClean="0"/>
              <a:t>Example: slow sand filters: biofilms, predation, straining</a:t>
            </a:r>
          </a:p>
          <a:p>
            <a:pPr lvl="1"/>
            <a:r>
              <a:rPr lang="en-US" dirty="0" smtClean="0"/>
              <a:t>Principle: usually one mechanism dominates in a process</a:t>
            </a:r>
          </a:p>
          <a:p>
            <a:r>
              <a:rPr lang="en-US" dirty="0" smtClean="0"/>
              <a:t>Lots of equations, but no equations that lead to a design</a:t>
            </a:r>
          </a:p>
          <a:p>
            <a:pPr lvl="1"/>
            <a:r>
              <a:rPr lang="en-US" dirty="0" smtClean="0"/>
              <a:t>Example: rapid sand filtration, flocculation, plate settlers</a:t>
            </a:r>
          </a:p>
          <a:p>
            <a:pPr lvl="1"/>
            <a:r>
              <a:rPr lang="en-US" dirty="0" smtClean="0"/>
              <a:t>Principle: If the physics are understood, then equations for the design can be obtained</a:t>
            </a:r>
          </a:p>
          <a:p>
            <a:pPr lvl="1"/>
            <a:r>
              <a:rPr lang="en-US" dirty="0" smtClean="0"/>
              <a:t>What went wrong: Known principles applied to a new problem where those principles don’t apply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8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are on an adventure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29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065467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Trash rack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4086113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locculation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6106759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Sedimentation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432203" y="1371600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sand</a:t>
            </a:r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8432202" y="2248348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sand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8432201" y="3125096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Membrane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772756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Activated</a:t>
            </a:r>
            <a:r>
              <a:rPr lang="en-US" dirty="0" smtClean="0"/>
              <a:t> Carbon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2807744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Ion Exchange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842732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6877720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unit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how does it work?</a:t>
            </a:r>
          </a:p>
          <a:p>
            <a:r>
              <a:rPr lang="en-US" dirty="0" smtClean="0"/>
              <a:t>Types of contaminants that can be treated</a:t>
            </a:r>
          </a:p>
          <a:p>
            <a:r>
              <a:rPr lang="en-US" dirty="0" smtClean="0"/>
              <a:t>Range of approach velocities</a:t>
            </a:r>
          </a:p>
          <a:p>
            <a:r>
              <a:rPr lang="en-US" dirty="0" smtClean="0"/>
              <a:t>Range of hydraulic residence times</a:t>
            </a:r>
          </a:p>
          <a:p>
            <a:r>
              <a:rPr lang="en-US" dirty="0" smtClean="0"/>
              <a:t>Energy required (J/L)</a:t>
            </a:r>
          </a:p>
          <a:p>
            <a:r>
              <a:rPr lang="en-US" dirty="0" smtClean="0"/>
              <a:t>Inputs required or method of regeneration</a:t>
            </a:r>
          </a:p>
          <a:p>
            <a:r>
              <a:rPr lang="en-US" dirty="0" smtClean="0"/>
              <a:t>Type of waste stream produced and disposal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998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60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sources</a:t>
            </a:r>
            <a:endParaRPr lang="en-US" dirty="0"/>
          </a:p>
        </p:txBody>
      </p:sp>
      <p:pic>
        <p:nvPicPr>
          <p:cNvPr id="1026" name="Picture 2" descr="Diagram showing source and use of freshwater in the U.S. in 2015, by categ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3756"/>
            <a:ext cx="5763457" cy="47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73057" y="56040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https://www.usgs.gov/special-topic/water-science-school/science/groundwater-use-united-states?qt-science_center_objects=0#qt-science_center_objects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18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“When </a:t>
            </a:r>
            <a:r>
              <a:rPr lang="en-US" dirty="0"/>
              <a:t>we education engineers, we frequently emphasize predefined, decontextualized, closed-ended technical problem </a:t>
            </a:r>
            <a:r>
              <a:rPr lang="en-US" dirty="0" smtClean="0"/>
              <a:t>solving... </a:t>
            </a:r>
            <a:r>
              <a:rPr lang="en-US" dirty="0"/>
              <a:t>Yet practicing engineers work to define and solve complex contextualized, open-ended sociotechnical problems</a:t>
            </a:r>
            <a:r>
              <a:rPr lang="en-US" dirty="0" smtClean="0"/>
              <a:t>.” - </a:t>
            </a:r>
            <a:r>
              <a:rPr lang="en-US" kern="1200" dirty="0"/>
              <a:t>Jon A </a:t>
            </a:r>
            <a:r>
              <a:rPr lang="en-US" kern="1200" dirty="0" err="1" smtClean="0"/>
              <a:t>Leydens</a:t>
            </a:r>
            <a:r>
              <a:rPr lang="en-US" kern="1200" dirty="0" smtClean="0"/>
              <a:t> &amp; </a:t>
            </a:r>
            <a:r>
              <a:rPr lang="en-US" kern="1200" dirty="0"/>
              <a:t>Juan C. </a:t>
            </a:r>
            <a:r>
              <a:rPr lang="en-US" kern="1200" dirty="0" err="1"/>
              <a:t>Lucena</a:t>
            </a:r>
            <a:r>
              <a:rPr lang="en-US" kern="1200" dirty="0"/>
              <a:t> </a:t>
            </a:r>
            <a:endParaRPr lang="en-US" dirty="0" smtClean="0"/>
          </a:p>
          <a:p>
            <a:r>
              <a:rPr lang="en-US" dirty="0" smtClean="0"/>
              <a:t>Life is not a lecture and a problem set</a:t>
            </a:r>
          </a:p>
          <a:p>
            <a:r>
              <a:rPr lang="en-US" dirty="0" smtClean="0"/>
              <a:t>Life is a flipped classroom</a:t>
            </a:r>
          </a:p>
          <a:p>
            <a:r>
              <a:rPr lang="en-US" dirty="0" smtClean="0"/>
              <a:t>My role is to be a guide by your side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45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Life Long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learn when you were 3?</a:t>
            </a:r>
          </a:p>
          <a:p>
            <a:r>
              <a:rPr lang="en-US" dirty="0" smtClean="0"/>
              <a:t>How will you learn when you are 30?</a:t>
            </a:r>
          </a:p>
          <a:p>
            <a:r>
              <a:rPr lang="en-US" dirty="0" smtClean="0"/>
              <a:t>The widget model of education</a:t>
            </a:r>
          </a:p>
          <a:p>
            <a:r>
              <a:rPr lang="en-US" dirty="0" smtClean="0"/>
              <a:t>How do you want to respond when you need to do something that you’ve never done before or when you are asked to solve a problem that is completely new to you (and there aren’t office hours)?</a:t>
            </a:r>
          </a:p>
          <a:p>
            <a:r>
              <a:rPr lang="en-US" dirty="0" smtClean="0"/>
              <a:t>Just in time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628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the widget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48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there lectures?</a:t>
            </a:r>
            <a:br>
              <a:rPr lang="en-US" dirty="0" smtClean="0"/>
            </a:br>
            <a:r>
              <a:rPr lang="en-US" dirty="0" smtClean="0"/>
              <a:t>Why am I called a senior lecturer?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historical context?</a:t>
            </a:r>
          </a:p>
          <a:p>
            <a:r>
              <a:rPr lang="en-US" dirty="0" smtClean="0"/>
              <a:t>Why were lecturers necessary?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609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the printing press (and the internet), how should a course be designed?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Role of instructor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49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Capstone: A culminating design experience with a real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58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focus on physical chemical processes</a:t>
            </a:r>
          </a:p>
          <a:p>
            <a:r>
              <a:rPr lang="en-US" dirty="0" smtClean="0"/>
              <a:t>For water that might be destined for municipal drinking water or injection into an aquifer, or return to a pristine lake</a:t>
            </a:r>
          </a:p>
          <a:p>
            <a:r>
              <a:rPr lang="en-US" dirty="0" smtClean="0"/>
              <a:t>Working with an engineering firm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491593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15349</TotalTime>
  <Words>1326</Words>
  <Application>Microsoft Office PowerPoint</Application>
  <PresentationFormat>Widescreen</PresentationFormat>
  <Paragraphs>181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Introduction</vt:lpstr>
      <vt:lpstr>History of this class</vt:lpstr>
      <vt:lpstr>Pedagogy</vt:lpstr>
      <vt:lpstr>Reflections on Life Long Learning</vt:lpstr>
      <vt:lpstr>What is wrong with the widget model?</vt:lpstr>
      <vt:lpstr>Why are there lectures? Why am I called a senior lecturer?</vt:lpstr>
      <vt:lpstr>Given the printing press (and the internet), how should a course be designed?</vt:lpstr>
      <vt:lpstr>A Capstone: A culminating design experience with a real project</vt:lpstr>
      <vt:lpstr>Water Treatment</vt:lpstr>
      <vt:lpstr>An introduction to water quality and traditional treatment technologies</vt:lpstr>
      <vt:lpstr>My experience with the predecessor of this course in 1985</vt:lpstr>
      <vt:lpstr>How did I know that I didn’t know how to design???</vt:lpstr>
      <vt:lpstr>Flocculator design 101</vt:lpstr>
      <vt:lpstr>The tanks each have 3 dimensions I only knew the volume!</vt:lpstr>
      <vt:lpstr>Resources Matrix</vt:lpstr>
      <vt:lpstr>How do consulting firms, construction firms, venders, municipalities (clients) create a project?</vt:lpstr>
      <vt:lpstr>How do you skim and evaluate the resources? Skepticism!</vt:lpstr>
      <vt:lpstr>Aware of what we know</vt:lpstr>
      <vt:lpstr>What I thought I knew</vt:lpstr>
      <vt:lpstr>Aware of what I know</vt:lpstr>
      <vt:lpstr>Reflections</vt:lpstr>
      <vt:lpstr>Signs that we are still figuring it out…</vt:lpstr>
      <vt:lpstr>So we are on an adventure</vt:lpstr>
      <vt:lpstr>Generalize the design process </vt:lpstr>
      <vt:lpstr>Unit Processes</vt:lpstr>
      <vt:lpstr>For each unit process</vt:lpstr>
      <vt:lpstr>PowerPoint Presentation</vt:lpstr>
      <vt:lpstr>Water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46</cp:revision>
  <dcterms:created xsi:type="dcterms:W3CDTF">2019-06-12T13:24:20Z</dcterms:created>
  <dcterms:modified xsi:type="dcterms:W3CDTF">2020-01-15T11:46:09Z</dcterms:modified>
</cp:coreProperties>
</file>