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spub.epa.gov/tdb/pages/treatment/findTreatment.d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https://iaspub.epa.gov/tdb/pages/treatment/findTreatment.do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special-topic/water-science-school/science/groundwater-use-united-states?qt-science_center_objects=0#qt-science_center_objec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Unit Process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consulting firms, construction firms, venders, municipalities (clients) create a project?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hear about this process from Tori Klug and Michael Adelman (Engineers at </a:t>
            </a:r>
            <a:r>
              <a:rPr lang="en-US" dirty="0" err="1" smtClean="0"/>
              <a:t>Stantec</a:t>
            </a:r>
            <a:r>
              <a:rPr lang="en-US" dirty="0" smtClean="0"/>
              <a:t>) later in the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93" y="1625960"/>
            <a:ext cx="5886450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69" y="3807542"/>
            <a:ext cx="5905500" cy="2143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4992" y="6170099"/>
            <a:ext cx="3607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MWH's%20Water%20Treatment.pdf</a:t>
            </a:r>
          </a:p>
          <a:p>
            <a:r>
              <a:rPr lang="en-US" dirty="0" smtClean="0"/>
              <a:t>Must create my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93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UP</a:t>
            </a:r>
          </a:p>
          <a:p>
            <a:r>
              <a:rPr lang="en-US" dirty="0" smtClean="0"/>
              <a:t>Required downstream UP</a:t>
            </a:r>
          </a:p>
          <a:p>
            <a:r>
              <a:rPr lang="en-US" dirty="0" smtClean="0"/>
              <a:t>Contaminants that must be removed prior to UP to protect the UP from damage</a:t>
            </a:r>
            <a:endParaRPr lang="en-US" dirty="0"/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</a:t>
            </a:r>
          </a:p>
          <a:p>
            <a:r>
              <a:rPr lang="en-US" dirty="0" smtClean="0"/>
              <a:t>What types of inputs (energy and chemicals) does it requires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5273" y="6705600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might a cheat sheet look like? Is it a table? Or a flow chart with different entry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choice (parallel) and order </a:t>
            </a:r>
            <a:r>
              <a:rPr lang="en-US" smtClean="0"/>
              <a:t>(series)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/>
              <a:t>Adsorptive Media	</a:t>
            </a:r>
          </a:p>
          <a:p>
            <a:r>
              <a:rPr lang="en-US" sz="1000" dirty="0"/>
              <a:t>Aeration and Air Stripping	</a:t>
            </a:r>
          </a:p>
          <a:p>
            <a:r>
              <a:rPr lang="en-US" sz="1000" dirty="0"/>
              <a:t>Biological Filtration	</a:t>
            </a:r>
          </a:p>
          <a:p>
            <a:r>
              <a:rPr lang="en-US" sz="1000" dirty="0"/>
              <a:t>Biological Treatment	</a:t>
            </a:r>
          </a:p>
          <a:p>
            <a:r>
              <a:rPr lang="en-US" sz="1000" dirty="0"/>
              <a:t>Chemical Treatment	</a:t>
            </a:r>
          </a:p>
          <a:p>
            <a:r>
              <a:rPr lang="en-US" sz="1000" dirty="0"/>
              <a:t>Chloramine	</a:t>
            </a:r>
          </a:p>
          <a:p>
            <a:r>
              <a:rPr lang="en-US" sz="1000" dirty="0"/>
              <a:t>Chlorine	</a:t>
            </a:r>
          </a:p>
          <a:p>
            <a:r>
              <a:rPr lang="en-US" sz="1000" dirty="0"/>
              <a:t>Chlorine Dioxide	</a:t>
            </a:r>
          </a:p>
          <a:p>
            <a:r>
              <a:rPr lang="en-US" sz="1000" dirty="0"/>
              <a:t>Conventional Treatment	</a:t>
            </a:r>
          </a:p>
          <a:p>
            <a:r>
              <a:rPr lang="en-US" sz="1000" dirty="0"/>
              <a:t>Diatomaceous Earth Filtration	</a:t>
            </a:r>
          </a:p>
          <a:p>
            <a:r>
              <a:rPr lang="en-US" sz="1000" dirty="0"/>
              <a:t>Direct Filtration	</a:t>
            </a:r>
          </a:p>
          <a:p>
            <a:r>
              <a:rPr lang="en-US" sz="1000" dirty="0"/>
              <a:t>GAC Isotherm	(includes PAC isotherms)</a:t>
            </a:r>
          </a:p>
          <a:p>
            <a:r>
              <a:rPr lang="en-US" sz="1000" dirty="0"/>
              <a:t>Granular Activated Carbon	</a:t>
            </a:r>
          </a:p>
          <a:p>
            <a:r>
              <a:rPr lang="en-US" sz="1000" dirty="0"/>
              <a:t>Hydrogen Peroxide	</a:t>
            </a:r>
          </a:p>
          <a:p>
            <a:r>
              <a:rPr lang="en-US" sz="1000" dirty="0"/>
              <a:t>Ion Exchange	Greensand Filtration</a:t>
            </a:r>
          </a:p>
          <a:p>
            <a:r>
              <a:rPr lang="en-US" sz="1000" dirty="0"/>
              <a:t>Membrane Filtration	Microfiltration and Ultrafiltration</a:t>
            </a:r>
          </a:p>
          <a:p>
            <a:r>
              <a:rPr lang="en-US" sz="1000" dirty="0"/>
              <a:t>Membrane Separation	</a:t>
            </a:r>
            <a:r>
              <a:rPr lang="en-US" sz="1000" dirty="0" err="1"/>
              <a:t>Nanofiltration</a:t>
            </a:r>
            <a:r>
              <a:rPr lang="en-US" sz="1000" dirty="0"/>
              <a:t>, Reverse Osmosis, </a:t>
            </a:r>
            <a:r>
              <a:rPr lang="en-US" sz="1000" dirty="0" err="1"/>
              <a:t>Electrodialysis</a:t>
            </a:r>
            <a:r>
              <a:rPr lang="en-US" sz="1000" dirty="0"/>
              <a:t>, and </a:t>
            </a:r>
            <a:r>
              <a:rPr lang="en-US" sz="1000" dirty="0" err="1"/>
              <a:t>Electrodialysis</a:t>
            </a:r>
            <a:r>
              <a:rPr lang="en-US" sz="1000" dirty="0"/>
              <a:t> Reversal</a:t>
            </a:r>
          </a:p>
          <a:p>
            <a:r>
              <a:rPr lang="en-US" sz="1000" dirty="0"/>
              <a:t>Other Treatment	</a:t>
            </a:r>
          </a:p>
          <a:p>
            <a:r>
              <a:rPr lang="en-US" sz="1000" dirty="0"/>
              <a:t>Ozone	</a:t>
            </a:r>
          </a:p>
          <a:p>
            <a:r>
              <a:rPr lang="en-US" sz="1000" dirty="0"/>
              <a:t>Ozone + Hydrogen Peroxide	</a:t>
            </a:r>
          </a:p>
          <a:p>
            <a:r>
              <a:rPr lang="en-US" sz="1000" dirty="0"/>
              <a:t>Permanganate	</a:t>
            </a:r>
          </a:p>
          <a:p>
            <a:r>
              <a:rPr lang="en-US" sz="1000" dirty="0"/>
              <a:t>Powdered Activated Carbon	</a:t>
            </a:r>
          </a:p>
          <a:p>
            <a:r>
              <a:rPr lang="en-US" sz="1000" dirty="0"/>
              <a:t>Precipitative Softening	</a:t>
            </a:r>
          </a:p>
          <a:p>
            <a:r>
              <a:rPr lang="en-US" sz="1000" dirty="0"/>
              <a:t>Pressure Filtration	Bag Filtration and Cartridge Filtration</a:t>
            </a:r>
          </a:p>
          <a:p>
            <a:r>
              <a:rPr lang="en-US" sz="1000" dirty="0"/>
              <a:t>Slow Sand Filtration	</a:t>
            </a:r>
          </a:p>
          <a:p>
            <a:r>
              <a:rPr lang="en-US" sz="1000" dirty="0"/>
              <a:t>Ultraviolet Irradiation	</a:t>
            </a:r>
          </a:p>
          <a:p>
            <a:r>
              <a:rPr lang="en-US" sz="1000" dirty="0"/>
              <a:t>Ultraviolet Irradiation + Hydrogen Peroxide	</a:t>
            </a:r>
          </a:p>
          <a:p>
            <a:r>
              <a:rPr lang="en-US" sz="1000" dirty="0"/>
              <a:t>Ultraviolet Irradiation + Ozone</a:t>
            </a:r>
          </a:p>
        </p:txBody>
      </p:sp>
    </p:spTree>
    <p:extLst>
      <p:ext uri="{BB962C8B-B14F-4D97-AF65-F5344CB8AC3E}">
        <p14:creationId xmlns:p14="http://schemas.microsoft.com/office/powerpoint/2010/main" val="31285447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sources</a:t>
            </a:r>
            <a:endParaRPr lang="en-US" dirty="0"/>
          </a:p>
        </p:txBody>
      </p:sp>
      <p:pic>
        <p:nvPicPr>
          <p:cNvPr id="1026" name="Picture 2" descr="Diagram showing source and use of freshwater in the U.S. in 2015, by categ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3756"/>
            <a:ext cx="5763457" cy="47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73057" y="5604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https://www.usgs.gov/special-topic/water-science-school/science/groundwater-use-united-states?qt-science_center_objects=0#qt-science_center_objects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8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065467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4086113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106759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432203" y="1371600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8432202" y="2248348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432201" y="3125096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772756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807744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842732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877720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unit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how does it work?</a:t>
            </a:r>
          </a:p>
          <a:p>
            <a:r>
              <a:rPr lang="en-US" dirty="0" smtClean="0"/>
              <a:t>Types of contaminants that can be treated</a:t>
            </a:r>
          </a:p>
          <a:p>
            <a:r>
              <a:rPr lang="en-US" dirty="0" smtClean="0"/>
              <a:t>Range of approach velocities</a:t>
            </a:r>
          </a:p>
          <a:p>
            <a:r>
              <a:rPr lang="en-US" dirty="0" smtClean="0"/>
              <a:t>Range of hydraulic residence times</a:t>
            </a:r>
          </a:p>
          <a:p>
            <a:r>
              <a:rPr lang="en-US" dirty="0" smtClean="0"/>
              <a:t>Energy required (J/L)</a:t>
            </a:r>
          </a:p>
          <a:p>
            <a:r>
              <a:rPr lang="en-US" dirty="0" smtClean="0"/>
              <a:t>Inputs required or method of regeneration</a:t>
            </a:r>
          </a:p>
          <a:p>
            <a:r>
              <a:rPr lang="en-US" dirty="0" smtClean="0"/>
              <a:t>Type 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55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192</TotalTime>
  <Words>400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Unit Process Selection</vt:lpstr>
      <vt:lpstr>Generalize the design process </vt:lpstr>
      <vt:lpstr>Unit Processes Defined</vt:lpstr>
      <vt:lpstr>Unit Process Cheat Sheet</vt:lpstr>
      <vt:lpstr>Organize by choice (parallel) and order (series)</vt:lpstr>
      <vt:lpstr>Water sources</vt:lpstr>
      <vt:lpstr>Generalize the design process </vt:lpstr>
      <vt:lpstr>Unit Processes</vt:lpstr>
      <vt:lpstr>For each unit process</vt:lpstr>
      <vt:lpstr>How do consulting firms, construction firms, venders, municipalities (clients) create a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14</cp:revision>
  <dcterms:created xsi:type="dcterms:W3CDTF">2019-06-12T13:24:20Z</dcterms:created>
  <dcterms:modified xsi:type="dcterms:W3CDTF">2020-01-30T16:23:26Z</dcterms:modified>
</cp:coreProperties>
</file>