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391B-F7E5-426A-915A-B0EBBF0385D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27B27-B191-41EB-B589-679D36B58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aspub.epa.gov/tdb/pages/treatment/findTreatment.d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https://iaspub.epa.gov/tdb/pages/treatment/findTreatment.do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7B27-B191-41EB-B589-679D36B58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t_proc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Processes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process? “</a:t>
            </a:r>
            <a:r>
              <a:rPr lang="en-US" dirty="0"/>
              <a:t>one or more grouped operations in a manufacturing system that can be defined and separated from </a:t>
            </a:r>
            <a:r>
              <a:rPr lang="en-US" dirty="0" smtClean="0"/>
              <a:t>others”</a:t>
            </a:r>
            <a:r>
              <a:rPr lang="en-US" dirty="0">
                <a:hlinkClick r:id="rId2"/>
              </a:rPr>
              <a:t> https://en.wikipedia.org/wiki/Unit_process</a:t>
            </a:r>
            <a:endParaRPr lang="en-US" dirty="0" smtClean="0"/>
          </a:p>
          <a:p>
            <a:pPr lvl="1"/>
            <a:r>
              <a:rPr lang="en-US" dirty="0" smtClean="0"/>
              <a:t>Is flocculation a unit process?</a:t>
            </a:r>
          </a:p>
          <a:p>
            <a:r>
              <a:rPr lang="en-US" dirty="0" smtClean="0"/>
              <a:t>Some unit processes only make sense as part of a sequence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upstream UP</a:t>
            </a:r>
          </a:p>
          <a:p>
            <a:r>
              <a:rPr lang="en-US" dirty="0" smtClean="0"/>
              <a:t>Required downstream UP</a:t>
            </a:r>
          </a:p>
          <a:p>
            <a:r>
              <a:rPr lang="en-US" dirty="0" smtClean="0"/>
              <a:t>Contaminants that must be removed prior to UP to protect the UP from damage</a:t>
            </a:r>
            <a:endParaRPr lang="en-US" dirty="0"/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What </a:t>
            </a:r>
            <a:r>
              <a:rPr lang="en-US" dirty="0"/>
              <a:t>types of contaminants does it </a:t>
            </a:r>
            <a:r>
              <a:rPr lang="en-US" dirty="0" smtClean="0"/>
              <a:t>remove</a:t>
            </a:r>
          </a:p>
          <a:p>
            <a:r>
              <a:rPr lang="en-US" dirty="0" smtClean="0"/>
              <a:t>What types of inputs (energy and chemicals) does it requires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5273" y="6705600"/>
            <a:ext cx="892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might a cheat sheet look like? Is it a table? Or a flow chart with different entry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709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by choice (parallel) and order </a:t>
            </a:r>
            <a:r>
              <a:rPr lang="en-US" smtClean="0"/>
              <a:t>(series)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dirty="0"/>
              <a:t>Adsorptive Media	</a:t>
            </a:r>
          </a:p>
          <a:p>
            <a:r>
              <a:rPr lang="en-US" sz="1000" dirty="0"/>
              <a:t>Aeration and Air Stripping	</a:t>
            </a:r>
          </a:p>
          <a:p>
            <a:r>
              <a:rPr lang="en-US" sz="1000" dirty="0"/>
              <a:t>Biological Filtration	</a:t>
            </a:r>
          </a:p>
          <a:p>
            <a:r>
              <a:rPr lang="en-US" sz="1000" dirty="0"/>
              <a:t>Biological Treatment	</a:t>
            </a:r>
          </a:p>
          <a:p>
            <a:r>
              <a:rPr lang="en-US" sz="1000" dirty="0"/>
              <a:t>Chemical Treatment	</a:t>
            </a:r>
          </a:p>
          <a:p>
            <a:r>
              <a:rPr lang="en-US" sz="1000" dirty="0"/>
              <a:t>Chloramine	</a:t>
            </a:r>
          </a:p>
          <a:p>
            <a:r>
              <a:rPr lang="en-US" sz="1000" dirty="0"/>
              <a:t>Chlorine	</a:t>
            </a:r>
          </a:p>
          <a:p>
            <a:r>
              <a:rPr lang="en-US" sz="1000" dirty="0"/>
              <a:t>Chlorine Dioxide	</a:t>
            </a:r>
          </a:p>
          <a:p>
            <a:r>
              <a:rPr lang="en-US" sz="1000" dirty="0"/>
              <a:t>Conventional Treatment	</a:t>
            </a:r>
          </a:p>
          <a:p>
            <a:r>
              <a:rPr lang="en-US" sz="1000" dirty="0"/>
              <a:t>Diatomaceous Earth Filtration	</a:t>
            </a:r>
          </a:p>
          <a:p>
            <a:r>
              <a:rPr lang="en-US" sz="1000" dirty="0"/>
              <a:t>Direct Filtration	</a:t>
            </a:r>
          </a:p>
          <a:p>
            <a:r>
              <a:rPr lang="en-US" sz="1000" dirty="0"/>
              <a:t>GAC Isotherm	(includes PAC isotherms)</a:t>
            </a:r>
          </a:p>
          <a:p>
            <a:r>
              <a:rPr lang="en-US" sz="1000" dirty="0"/>
              <a:t>Granular Activated Carbon	</a:t>
            </a:r>
          </a:p>
          <a:p>
            <a:r>
              <a:rPr lang="en-US" sz="1000" dirty="0"/>
              <a:t>Hydrogen Peroxide	</a:t>
            </a:r>
          </a:p>
          <a:p>
            <a:r>
              <a:rPr lang="en-US" sz="1000" dirty="0"/>
              <a:t>Ion Exchange	Greensand Filtration</a:t>
            </a:r>
          </a:p>
          <a:p>
            <a:r>
              <a:rPr lang="en-US" sz="1000" dirty="0"/>
              <a:t>Membrane Filtration	Microfiltration and Ultrafiltration</a:t>
            </a:r>
          </a:p>
          <a:p>
            <a:r>
              <a:rPr lang="en-US" sz="1000" dirty="0"/>
              <a:t>Membrane Separation	</a:t>
            </a:r>
            <a:r>
              <a:rPr lang="en-US" sz="1000" dirty="0" err="1"/>
              <a:t>Nanofiltration</a:t>
            </a:r>
            <a:r>
              <a:rPr lang="en-US" sz="1000" dirty="0"/>
              <a:t>, Reverse Osmosis, </a:t>
            </a:r>
            <a:r>
              <a:rPr lang="en-US" sz="1000" dirty="0" err="1"/>
              <a:t>Electrodialysis</a:t>
            </a:r>
            <a:r>
              <a:rPr lang="en-US" sz="1000" dirty="0"/>
              <a:t>, and </a:t>
            </a:r>
            <a:r>
              <a:rPr lang="en-US" sz="1000" dirty="0" err="1"/>
              <a:t>Electrodialysis</a:t>
            </a:r>
            <a:r>
              <a:rPr lang="en-US" sz="1000" dirty="0"/>
              <a:t> Reversal</a:t>
            </a:r>
          </a:p>
          <a:p>
            <a:r>
              <a:rPr lang="en-US" sz="1000" dirty="0"/>
              <a:t>Other Treatment	</a:t>
            </a:r>
          </a:p>
          <a:p>
            <a:r>
              <a:rPr lang="en-US" sz="1000" dirty="0"/>
              <a:t>Ozone	</a:t>
            </a:r>
          </a:p>
          <a:p>
            <a:r>
              <a:rPr lang="en-US" sz="1000" dirty="0"/>
              <a:t>Ozone + Hydrogen Peroxide	</a:t>
            </a:r>
          </a:p>
          <a:p>
            <a:r>
              <a:rPr lang="en-US" sz="1000" dirty="0"/>
              <a:t>Permanganate	</a:t>
            </a:r>
          </a:p>
          <a:p>
            <a:r>
              <a:rPr lang="en-US" sz="1000" dirty="0"/>
              <a:t>Powdered Activated Carbon	</a:t>
            </a:r>
          </a:p>
          <a:p>
            <a:r>
              <a:rPr lang="en-US" sz="1000" dirty="0"/>
              <a:t>Precipitative Softening	</a:t>
            </a:r>
          </a:p>
          <a:p>
            <a:r>
              <a:rPr lang="en-US" sz="1000" dirty="0"/>
              <a:t>Pressure Filtration	Bag Filtration and Cartridge Filtration</a:t>
            </a:r>
          </a:p>
          <a:p>
            <a:r>
              <a:rPr lang="en-US" sz="1000" dirty="0"/>
              <a:t>Slow Sand Filtration	</a:t>
            </a:r>
          </a:p>
          <a:p>
            <a:r>
              <a:rPr lang="en-US" sz="1000" dirty="0"/>
              <a:t>Ultraviolet Irradiation	</a:t>
            </a:r>
          </a:p>
          <a:p>
            <a:r>
              <a:rPr lang="en-US" sz="1000" dirty="0"/>
              <a:t>Ultraviolet Irradiation + Hydrogen Peroxide	</a:t>
            </a:r>
          </a:p>
          <a:p>
            <a:r>
              <a:rPr lang="en-US" sz="1000" dirty="0"/>
              <a:t>Ultraviolet Irradiation + Ozone</a:t>
            </a:r>
          </a:p>
        </p:txBody>
      </p:sp>
    </p:spTree>
    <p:extLst>
      <p:ext uri="{BB962C8B-B14F-4D97-AF65-F5344CB8AC3E}">
        <p14:creationId xmlns:p14="http://schemas.microsoft.com/office/powerpoint/2010/main" val="31285447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119</TotalTime>
  <Words>156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Candara</vt:lpstr>
      <vt:lpstr>Wingdings</vt:lpstr>
      <vt:lpstr>Lecture 4540 2017</vt:lpstr>
      <vt:lpstr>1_Lecture 4540 2016</vt:lpstr>
      <vt:lpstr>2_Lecture 4540 2016</vt:lpstr>
      <vt:lpstr>Introduction</vt:lpstr>
      <vt:lpstr>Generalize the design process </vt:lpstr>
      <vt:lpstr>Unit Processes Defined</vt:lpstr>
      <vt:lpstr>Unit Process Cheat Sheet</vt:lpstr>
      <vt:lpstr>Organize by choice (parallel) and order (series)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9</cp:revision>
  <dcterms:created xsi:type="dcterms:W3CDTF">2019-06-12T13:24:20Z</dcterms:created>
  <dcterms:modified xsi:type="dcterms:W3CDTF">2019-10-31T20:52:35Z</dcterms:modified>
</cp:coreProperties>
</file>