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6" r:id="rId3"/>
  </p:sldMasterIdLst>
  <p:notesMasterIdLst>
    <p:notesMasterId r:id="rId11"/>
  </p:notesMasterIdLst>
  <p:sldIdLst>
    <p:sldId id="256" r:id="rId4"/>
    <p:sldId id="267" r:id="rId5"/>
    <p:sldId id="257" r:id="rId6"/>
    <p:sldId id="258" r:id="rId7"/>
    <p:sldId id="264" r:id="rId8"/>
    <p:sldId id="259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334" autoAdjust="0"/>
  </p:normalViewPr>
  <p:slideViewPr>
    <p:cSldViewPr snapToGrid="0">
      <p:cViewPr varScale="1">
        <p:scale>
          <a:sx n="84" d="100"/>
          <a:sy n="84" d="100"/>
        </p:scale>
        <p:origin x="14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A391B-F7E5-426A-915A-B0EBBF0385D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27B27-B191-41EB-B589-679D36B58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3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Context of CUWFP, Ithaca City water treatment plant, Bolton Point,</a:t>
            </a:r>
            <a:r>
              <a:rPr lang="en-US" baseline="0" dirty="0" smtClean="0"/>
              <a:t> AguaClara plants in Honduras</a:t>
            </a:r>
          </a:p>
          <a:p>
            <a:r>
              <a:rPr lang="en-US" baseline="0" dirty="0" smtClean="0"/>
              <a:t>What flow rate must a plant be able to provide?</a:t>
            </a:r>
          </a:p>
          <a:p>
            <a:r>
              <a:rPr lang="en-US" baseline="0" dirty="0" smtClean="0"/>
              <a:t>How is the flow rate through a drinking water treatment plant controlled?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7B27-B191-41EB-B589-679D36B58C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5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process in conventional treatment wastes the most water?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are there waste streams?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process removes most of the pathogens?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Rank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rapid sand/membrane/and Reverse osmosis for efficiency of producing water</a:t>
            </a:r>
          </a:p>
          <a:p>
            <a:pPr fontAlgn="b"/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process that was presented last Thursday uses the most energy?</a:t>
            </a:r>
          </a:p>
          <a:p>
            <a:pPr fontAlgn="b"/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processes remove particles and pathogens?</a:t>
            </a:r>
          </a:p>
          <a:p>
            <a:pPr fontAlgn="b"/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processes remove dissolved substances? (also works for RSF and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StaRS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fontAlgn="b"/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might SSF remove dissolved species?</a:t>
            </a:r>
          </a:p>
          <a:p>
            <a:pPr fontAlgn="b"/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particle removal mechanism for each process?</a:t>
            </a:r>
          </a:p>
          <a:p>
            <a:pPr fontAlgn="b"/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else could be added to this diagram (plate/tube/horizontal flow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mechanical or hydraulic flocculation, waste streams)?</a:t>
            </a:r>
          </a:p>
          <a:p>
            <a:pPr fontAlgn="b"/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dissolved treatment train correct????</a:t>
            </a:r>
          </a:p>
          <a:p>
            <a:pPr fontAlgn="b"/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"/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"/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"/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Screening, Coagulation, Flocculation (Chapter 9)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Sedimentation (Chapter 10)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Granular Filtration (chapter 11)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Membrane Filtration (Chapter 12)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 Disinfection (Chapter 13)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Advanced Treatment Technologies (focus on dissolved species and chemicals)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Granular Activated Carbon (Chapter 15)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Ion Exchange Resins (Chapter 16)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High Pressure Membranes (Chapter 17)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Advanced Oxidation Process (Chapter 18)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Water Treatment Process Design Procedure (Chapter 23)</a:t>
            </a:r>
          </a:p>
          <a:p>
            <a:pPr fontAlgn="b"/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dirty="0" smtClean="0"/>
              <a:t>Adsorptive Media	</a:t>
            </a:r>
          </a:p>
          <a:p>
            <a:r>
              <a:rPr lang="en-US" sz="1200" dirty="0" smtClean="0"/>
              <a:t>Aeration and Air Stripping	</a:t>
            </a:r>
          </a:p>
          <a:p>
            <a:r>
              <a:rPr lang="en-US" sz="1200" dirty="0" smtClean="0"/>
              <a:t>Biological Filtration	</a:t>
            </a:r>
          </a:p>
          <a:p>
            <a:r>
              <a:rPr lang="en-US" sz="1200" dirty="0" smtClean="0"/>
              <a:t>Biological Treatment	</a:t>
            </a:r>
          </a:p>
          <a:p>
            <a:r>
              <a:rPr lang="en-US" sz="1200" dirty="0" smtClean="0"/>
              <a:t>Chemical Treatment	</a:t>
            </a:r>
          </a:p>
          <a:p>
            <a:r>
              <a:rPr lang="en-US" sz="1200" dirty="0" smtClean="0"/>
              <a:t>Chloramine	</a:t>
            </a:r>
          </a:p>
          <a:p>
            <a:r>
              <a:rPr lang="en-US" sz="1200" dirty="0" smtClean="0"/>
              <a:t>Chlorine	</a:t>
            </a:r>
          </a:p>
          <a:p>
            <a:r>
              <a:rPr lang="en-US" sz="1200" dirty="0" smtClean="0"/>
              <a:t>Chlorine Dioxide	</a:t>
            </a:r>
          </a:p>
          <a:p>
            <a:r>
              <a:rPr lang="en-US" sz="1200" dirty="0" smtClean="0"/>
              <a:t>Conventional Treatment	</a:t>
            </a:r>
          </a:p>
          <a:p>
            <a:r>
              <a:rPr lang="en-US" sz="1200" dirty="0" smtClean="0"/>
              <a:t>Diatomaceous Earth Filtration	</a:t>
            </a:r>
          </a:p>
          <a:p>
            <a:r>
              <a:rPr lang="en-US" sz="1200" dirty="0" smtClean="0"/>
              <a:t>Direct Filtration	</a:t>
            </a:r>
          </a:p>
          <a:p>
            <a:r>
              <a:rPr lang="en-US" sz="1200" dirty="0" smtClean="0"/>
              <a:t>GAC Isotherm	(includes PAC isotherms)</a:t>
            </a:r>
          </a:p>
          <a:p>
            <a:r>
              <a:rPr lang="en-US" sz="1200" dirty="0" smtClean="0"/>
              <a:t>Granular Activated Carbon	</a:t>
            </a:r>
          </a:p>
          <a:p>
            <a:r>
              <a:rPr lang="en-US" sz="1200" dirty="0" smtClean="0"/>
              <a:t>Hydrogen Peroxide	</a:t>
            </a:r>
          </a:p>
          <a:p>
            <a:r>
              <a:rPr lang="en-US" sz="1200" dirty="0" smtClean="0"/>
              <a:t>Ion Exchange	Greensand Filtration</a:t>
            </a:r>
          </a:p>
          <a:p>
            <a:r>
              <a:rPr lang="en-US" sz="1200" dirty="0" smtClean="0"/>
              <a:t>Membrane Filtration	Microfiltration and Ultrafiltration</a:t>
            </a:r>
          </a:p>
          <a:p>
            <a:r>
              <a:rPr lang="en-US" sz="1200" dirty="0" smtClean="0"/>
              <a:t>Membrane Separation	</a:t>
            </a:r>
            <a:r>
              <a:rPr lang="en-US" sz="1200" dirty="0" err="1" smtClean="0"/>
              <a:t>Nanofiltration</a:t>
            </a:r>
            <a:r>
              <a:rPr lang="en-US" sz="1200" dirty="0" smtClean="0"/>
              <a:t>, Reverse Osmosis, </a:t>
            </a:r>
            <a:r>
              <a:rPr lang="en-US" sz="1200" dirty="0" err="1" smtClean="0"/>
              <a:t>Electrodialysis</a:t>
            </a:r>
            <a:r>
              <a:rPr lang="en-US" sz="1200" dirty="0" smtClean="0"/>
              <a:t>, and </a:t>
            </a:r>
            <a:r>
              <a:rPr lang="en-US" sz="1200" dirty="0" err="1" smtClean="0"/>
              <a:t>Electrodialysis</a:t>
            </a:r>
            <a:r>
              <a:rPr lang="en-US" sz="1200" dirty="0" smtClean="0"/>
              <a:t> Reversal</a:t>
            </a:r>
          </a:p>
          <a:p>
            <a:r>
              <a:rPr lang="en-US" sz="1200" dirty="0" smtClean="0"/>
              <a:t>Other Treatment	</a:t>
            </a:r>
          </a:p>
          <a:p>
            <a:r>
              <a:rPr lang="en-US" sz="1200" dirty="0" smtClean="0"/>
              <a:t>Ozone	</a:t>
            </a:r>
          </a:p>
          <a:p>
            <a:r>
              <a:rPr lang="en-US" sz="1200" dirty="0" smtClean="0"/>
              <a:t>Ozone + Hydrogen Peroxide	</a:t>
            </a:r>
          </a:p>
          <a:p>
            <a:r>
              <a:rPr lang="en-US" sz="1200" dirty="0" smtClean="0"/>
              <a:t>Permanganate	</a:t>
            </a:r>
          </a:p>
          <a:p>
            <a:r>
              <a:rPr lang="en-US" sz="1200" dirty="0" smtClean="0"/>
              <a:t>Powdered Activated Carbon	</a:t>
            </a:r>
          </a:p>
          <a:p>
            <a:r>
              <a:rPr lang="en-US" sz="1200" dirty="0" smtClean="0"/>
              <a:t>Precipitative Softening	</a:t>
            </a:r>
          </a:p>
          <a:p>
            <a:r>
              <a:rPr lang="en-US" sz="1200" dirty="0" smtClean="0"/>
              <a:t>Pressure Filtration	Bag Filtration and Cartridge Filtration</a:t>
            </a:r>
          </a:p>
          <a:p>
            <a:r>
              <a:rPr lang="en-US" sz="1200" dirty="0" smtClean="0"/>
              <a:t>Slow Sand Filtration	</a:t>
            </a:r>
          </a:p>
          <a:p>
            <a:r>
              <a:rPr lang="en-US" sz="1200" dirty="0" smtClean="0"/>
              <a:t>Ultraviolet Irradiation	</a:t>
            </a:r>
          </a:p>
          <a:p>
            <a:r>
              <a:rPr lang="en-US" sz="1200" dirty="0" smtClean="0"/>
              <a:t>Ultraviolet Irradiation + Hydrogen Peroxide	</a:t>
            </a:r>
          </a:p>
          <a:p>
            <a:r>
              <a:rPr lang="en-US" sz="1200" dirty="0" smtClean="0"/>
              <a:t>Ultraviolet Irradiation + Ozone</a:t>
            </a:r>
          </a:p>
          <a:p>
            <a:pPr fontAlgn="b"/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95C00-DEB8-4FD0-B394-83981868F5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54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might a cheat sheet look like? Is it a table? Or a flow chart with different entry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7B27-B191-41EB-B589-679D36B58C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9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C95CED01-24E4-4C43-912C-6F6D3D95417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58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8151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464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0497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59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65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85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30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3372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2077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816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6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7952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46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012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582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44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C95CED01-24E4-4C43-912C-6F6D3D95417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542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82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76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C95CED01-24E4-4C43-912C-6F6D3D95417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8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39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t_proces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Unit Process Selection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90092" y="3244334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CE9178"/>
                </a:solidFill>
                <a:latin typeface="Courier New" panose="02070309020205020404" pitchFamily="49" charset="0"/>
              </a:rPr>
              <a:t>{H_2O}</a:t>
            </a:r>
            <a:endParaRPr lang="en-US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389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Equalization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Supply side</a:t>
            </a:r>
          </a:p>
          <a:p>
            <a:r>
              <a:rPr lang="en-US" dirty="0" smtClean="0"/>
              <a:t>Demand side</a:t>
            </a:r>
          </a:p>
          <a:p>
            <a:endParaRPr lang="en-US" dirty="0"/>
          </a:p>
          <a:p>
            <a:r>
              <a:rPr lang="en-US" dirty="0" smtClean="0"/>
              <a:t>3 contexts: where is equalization needed, what sets Q?</a:t>
            </a:r>
          </a:p>
          <a:p>
            <a:pPr lvl="1"/>
            <a:r>
              <a:rPr lang="en-US" dirty="0" smtClean="0"/>
              <a:t>Drinking water</a:t>
            </a:r>
          </a:p>
          <a:p>
            <a:pPr lvl="1"/>
            <a:r>
              <a:rPr lang="en-US" dirty="0" smtClean="0"/>
              <a:t>Waste water</a:t>
            </a:r>
          </a:p>
          <a:p>
            <a:pPr lvl="1"/>
            <a:r>
              <a:rPr lang="en-US" dirty="0" smtClean="0"/>
              <a:t>Storm water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90010" y="3858115"/>
            <a:ext cx="3107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Upstream and downstream of treatment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792278" y="4528644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Upstream of treatment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890010" y="5034244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Upstream of treatment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150322" y="3937290"/>
            <a:ext cx="4974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Minimum storage levels in distribution tanks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97843" y="4525487"/>
            <a:ext cx="2366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Influent Q or bypass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997843" y="5004772"/>
            <a:ext cx="2366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Influent Q or bypass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68219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 the design process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14300" y="3964544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Regulations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94593" y="514958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needs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17477" y="173766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Possible Unit Processes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94593" y="2841008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Contaminants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8452" y="4767616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the unit processes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374228" y="173766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Source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785163" y="3298208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Unit Processes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530254" y="3633952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Disinfection Complications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530254" y="5094753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Distribution Complications</a:t>
            </a:r>
            <a:endParaRPr lang="en-US" dirty="0"/>
          </a:p>
        </p:txBody>
      </p:sp>
      <p:cxnSp>
        <p:nvCxnSpPr>
          <p:cNvPr id="18" name="Curved Connector 17"/>
          <p:cNvCxnSpPr>
            <a:stCxn id="11" idx="4"/>
            <a:endCxn id="12" idx="0"/>
          </p:cNvCxnSpPr>
          <p:nvPr/>
        </p:nvCxnSpPr>
        <p:spPr>
          <a:xfrm rot="5400000">
            <a:off x="10435527" y="4821552"/>
            <a:ext cx="546401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25" idx="3"/>
            <a:endCxn id="6" idx="2"/>
          </p:cNvCxnSpPr>
          <p:nvPr/>
        </p:nvCxnSpPr>
        <p:spPr>
          <a:xfrm flipV="1">
            <a:off x="3871749" y="2194865"/>
            <a:ext cx="645728" cy="18588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4"/>
            <a:endCxn id="10" idx="0"/>
          </p:cNvCxnSpPr>
          <p:nvPr/>
        </p:nvCxnSpPr>
        <p:spPr>
          <a:xfrm rot="16200000" flipH="1">
            <a:off x="5420011" y="2841293"/>
            <a:ext cx="646143" cy="2676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0" idx="4"/>
            <a:endCxn id="8" idx="0"/>
          </p:cNvCxnSpPr>
          <p:nvPr/>
        </p:nvCxnSpPr>
        <p:spPr>
          <a:xfrm rot="5400000">
            <a:off x="5599421" y="4490112"/>
            <a:ext cx="55500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85345" y="1588376"/>
            <a:ext cx="2886404" cy="4930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0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Processes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process? “</a:t>
            </a:r>
            <a:r>
              <a:rPr lang="en-US" dirty="0"/>
              <a:t>one or more grouped operations in a manufacturing system that can be defined and separated from </a:t>
            </a:r>
            <a:r>
              <a:rPr lang="en-US" dirty="0" smtClean="0"/>
              <a:t>others”</a:t>
            </a:r>
            <a:r>
              <a:rPr lang="en-US" dirty="0">
                <a:hlinkClick r:id="rId2"/>
              </a:rPr>
              <a:t> https://en.wikipedia.org/wiki/Unit_process</a:t>
            </a:r>
            <a:endParaRPr lang="en-US" dirty="0" smtClean="0"/>
          </a:p>
          <a:p>
            <a:pPr lvl="1"/>
            <a:r>
              <a:rPr lang="en-US" dirty="0" smtClean="0"/>
              <a:t>Is flocculation a unit process?</a:t>
            </a:r>
          </a:p>
          <a:p>
            <a:r>
              <a:rPr lang="en-US" dirty="0" smtClean="0"/>
              <a:t>Some unit processes only make sense as part of a sequence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55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Processes (under construction)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196397" y="2136847"/>
            <a:ext cx="1554480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Trash rack</a:t>
            </a:r>
            <a:endParaRPr lang="en-US" dirty="0"/>
          </a:p>
        </p:txBody>
      </p:sp>
      <p:sp>
        <p:nvSpPr>
          <p:cNvPr id="4" name="Notched Right Arrow 3"/>
          <p:cNvSpPr/>
          <p:nvPr/>
        </p:nvSpPr>
        <p:spPr>
          <a:xfrm>
            <a:off x="3142887" y="2904763"/>
            <a:ext cx="1751412" cy="785308"/>
          </a:xfrm>
          <a:prstGeom prst="notchedRightArrow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locculation</a:t>
            </a:r>
            <a:endParaRPr lang="en-US" dirty="0"/>
          </a:p>
        </p:txBody>
      </p:sp>
      <p:sp>
        <p:nvSpPr>
          <p:cNvPr id="5" name="Notched Right Arrow 4"/>
          <p:cNvSpPr/>
          <p:nvPr/>
        </p:nvSpPr>
        <p:spPr>
          <a:xfrm>
            <a:off x="6363683" y="2904763"/>
            <a:ext cx="2062344" cy="785308"/>
          </a:xfrm>
          <a:prstGeom prst="notchedRightArrow">
            <a:avLst/>
          </a:prstGeom>
          <a:solidFill>
            <a:schemeClr val="accent1"/>
          </a:solidFill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Sedimentation</a:t>
            </a:r>
            <a:endParaRPr lang="en-US" dirty="0"/>
          </a:p>
        </p:txBody>
      </p:sp>
      <p:sp>
        <p:nvSpPr>
          <p:cNvPr id="6" name="Notched Right Arrow 5"/>
          <p:cNvSpPr/>
          <p:nvPr/>
        </p:nvSpPr>
        <p:spPr>
          <a:xfrm>
            <a:off x="8705523" y="3315372"/>
            <a:ext cx="1688690" cy="785308"/>
          </a:xfrm>
          <a:prstGeom prst="notchedRightArrow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Rapid sand</a:t>
            </a:r>
            <a:endParaRPr lang="en-US" dirty="0"/>
          </a:p>
        </p:txBody>
      </p:sp>
      <p:sp>
        <p:nvSpPr>
          <p:cNvPr id="7" name="Notched Right Arrow 6"/>
          <p:cNvSpPr/>
          <p:nvPr/>
        </p:nvSpPr>
        <p:spPr>
          <a:xfrm>
            <a:off x="3216088" y="1576984"/>
            <a:ext cx="717181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Slow sand</a:t>
            </a:r>
            <a:endParaRPr lang="en-US" dirty="0"/>
          </a:p>
        </p:txBody>
      </p:sp>
      <p:sp>
        <p:nvSpPr>
          <p:cNvPr id="8" name="Notched Right Arrow 7"/>
          <p:cNvSpPr/>
          <p:nvPr/>
        </p:nvSpPr>
        <p:spPr>
          <a:xfrm>
            <a:off x="8679451" y="2472637"/>
            <a:ext cx="1688690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StaRS</a:t>
            </a:r>
            <a:endParaRPr lang="en-US" dirty="0"/>
          </a:p>
        </p:txBody>
      </p:sp>
      <p:sp>
        <p:nvSpPr>
          <p:cNvPr id="9" name="Notched Right Arrow 8"/>
          <p:cNvSpPr/>
          <p:nvPr/>
        </p:nvSpPr>
        <p:spPr>
          <a:xfrm>
            <a:off x="307715" y="5652067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Activated</a:t>
            </a:r>
            <a:r>
              <a:rPr lang="en-US" dirty="0" smtClean="0"/>
              <a:t> Carbon</a:t>
            </a:r>
            <a:endParaRPr lang="en-US" dirty="0"/>
          </a:p>
        </p:txBody>
      </p:sp>
      <p:sp>
        <p:nvSpPr>
          <p:cNvPr id="10" name="Notched Right Arrow 9"/>
          <p:cNvSpPr/>
          <p:nvPr/>
        </p:nvSpPr>
        <p:spPr>
          <a:xfrm>
            <a:off x="2342703" y="5652067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Ion Exchange</a:t>
            </a:r>
            <a:endParaRPr lang="en-US" dirty="0"/>
          </a:p>
        </p:txBody>
      </p:sp>
      <p:sp>
        <p:nvSpPr>
          <p:cNvPr id="11" name="Notched Right Arrow 10"/>
          <p:cNvSpPr/>
          <p:nvPr/>
        </p:nvSpPr>
        <p:spPr>
          <a:xfrm>
            <a:off x="4377691" y="5652067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Reverse Osmosis</a:t>
            </a:r>
            <a:endParaRPr lang="en-US" dirty="0"/>
          </a:p>
        </p:txBody>
      </p:sp>
      <p:sp>
        <p:nvSpPr>
          <p:cNvPr id="12" name="Notched Right Arrow 11"/>
          <p:cNvSpPr/>
          <p:nvPr/>
        </p:nvSpPr>
        <p:spPr>
          <a:xfrm>
            <a:off x="6412679" y="5652067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AOP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79729" y="1756957"/>
            <a:ext cx="236359" cy="1740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26028" y="2666433"/>
            <a:ext cx="253424" cy="2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387906" y="1932658"/>
            <a:ext cx="184010" cy="2639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Notched Right Arrow 15"/>
          <p:cNvSpPr/>
          <p:nvPr/>
        </p:nvSpPr>
        <p:spPr>
          <a:xfrm>
            <a:off x="8699128" y="5215661"/>
            <a:ext cx="1324982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UV</a:t>
            </a:r>
            <a:endParaRPr lang="en-US" dirty="0"/>
          </a:p>
        </p:txBody>
      </p:sp>
      <p:cxnSp>
        <p:nvCxnSpPr>
          <p:cNvPr id="18" name="Elbow Connector 17"/>
          <p:cNvCxnSpPr>
            <a:stCxn id="15" idx="3"/>
            <a:endCxn id="9" idx="1"/>
          </p:cNvCxnSpPr>
          <p:nvPr/>
        </p:nvCxnSpPr>
        <p:spPr>
          <a:xfrm flipH="1">
            <a:off x="504042" y="3252329"/>
            <a:ext cx="10067874" cy="2792392"/>
          </a:xfrm>
          <a:prstGeom prst="bentConnector5">
            <a:avLst>
              <a:gd name="adj1" fmla="val -2271"/>
              <a:gd name="adj2" fmla="val 66599"/>
              <a:gd name="adj3" fmla="val 103520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Notched Right Arrow 21"/>
          <p:cNvSpPr/>
          <p:nvPr/>
        </p:nvSpPr>
        <p:spPr>
          <a:xfrm>
            <a:off x="1609543" y="2136847"/>
            <a:ext cx="1349450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Aeration</a:t>
            </a:r>
            <a:endParaRPr lang="en-US" dirty="0"/>
          </a:p>
        </p:txBody>
      </p:sp>
      <p:sp>
        <p:nvSpPr>
          <p:cNvPr id="27" name="Notched Right Arrow 26"/>
          <p:cNvSpPr/>
          <p:nvPr/>
        </p:nvSpPr>
        <p:spPr>
          <a:xfrm>
            <a:off x="8699128" y="6054579"/>
            <a:ext cx="1324982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Ozone</a:t>
            </a:r>
            <a:endParaRPr lang="en-US" dirty="0"/>
          </a:p>
        </p:txBody>
      </p:sp>
      <p:sp>
        <p:nvSpPr>
          <p:cNvPr id="28" name="Notched Right Arrow 27"/>
          <p:cNvSpPr/>
          <p:nvPr/>
        </p:nvSpPr>
        <p:spPr>
          <a:xfrm>
            <a:off x="10350691" y="5652067"/>
            <a:ext cx="1324982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  <a:r>
              <a:rPr lang="en-US" sz="1600" dirty="0" smtClean="0"/>
              <a:t>hlorine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11115" y="2327381"/>
            <a:ext cx="2499380" cy="36933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Conventional treatment</a:t>
            </a:r>
            <a:endParaRPr lang="en-US" dirty="0"/>
          </a:p>
        </p:txBody>
      </p:sp>
      <p:sp>
        <p:nvSpPr>
          <p:cNvPr id="33" name="Notched Right Arrow 32"/>
          <p:cNvSpPr/>
          <p:nvPr/>
        </p:nvSpPr>
        <p:spPr>
          <a:xfrm>
            <a:off x="4740932" y="2904763"/>
            <a:ext cx="1792633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Floc Blanket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426027" y="5461711"/>
            <a:ext cx="273102" cy="116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061119" y="5461711"/>
            <a:ext cx="273102" cy="116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Notched Right Arrow 42"/>
          <p:cNvSpPr/>
          <p:nvPr/>
        </p:nvSpPr>
        <p:spPr>
          <a:xfrm>
            <a:off x="8705523" y="4183281"/>
            <a:ext cx="1688690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Membrane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05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Process Summary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upstream and downstream UPs</a:t>
            </a:r>
          </a:p>
          <a:p>
            <a:pPr lvl="1"/>
            <a:r>
              <a:rPr lang="en-US" dirty="0" smtClean="0"/>
              <a:t>Contaminants that must be removed prior to UP </a:t>
            </a:r>
          </a:p>
          <a:p>
            <a:r>
              <a:rPr lang="en-US" dirty="0" smtClean="0"/>
              <a:t>How does it work?</a:t>
            </a:r>
          </a:p>
          <a:p>
            <a:r>
              <a:rPr lang="en-US" dirty="0" smtClean="0"/>
              <a:t>What </a:t>
            </a:r>
            <a:r>
              <a:rPr lang="en-US" dirty="0"/>
              <a:t>types of contaminants does it </a:t>
            </a:r>
            <a:r>
              <a:rPr lang="en-US" dirty="0" smtClean="0"/>
              <a:t>remove?</a:t>
            </a:r>
          </a:p>
          <a:p>
            <a:r>
              <a:rPr lang="en-US" dirty="0"/>
              <a:t>Efficiency of removing contaminant</a:t>
            </a:r>
          </a:p>
          <a:p>
            <a:r>
              <a:rPr lang="en-US" dirty="0"/>
              <a:t>Efficiency of producing </a:t>
            </a:r>
            <a:r>
              <a:rPr lang="en-US" dirty="0" smtClean="0"/>
              <a:t>water</a:t>
            </a:r>
          </a:p>
          <a:p>
            <a:r>
              <a:rPr lang="en-US" dirty="0" smtClean="0"/>
              <a:t>What inputs (energy and chemicals) does it require?</a:t>
            </a:r>
          </a:p>
          <a:p>
            <a:r>
              <a:rPr lang="en-US" dirty="0" smtClean="0"/>
              <a:t>Range </a:t>
            </a:r>
            <a:r>
              <a:rPr lang="en-US" dirty="0"/>
              <a:t>of approach </a:t>
            </a:r>
            <a:r>
              <a:rPr lang="en-US" dirty="0" smtClean="0"/>
              <a:t>velocities and hydraulic </a:t>
            </a:r>
            <a:r>
              <a:rPr lang="en-US" dirty="0"/>
              <a:t>residence times</a:t>
            </a:r>
          </a:p>
          <a:p>
            <a:r>
              <a:rPr lang="en-US" dirty="0" smtClean="0"/>
              <a:t>Type </a:t>
            </a:r>
            <a:r>
              <a:rPr lang="en-US" dirty="0"/>
              <a:t>of waste stream produced and disposal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70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How do consulting firms, construction firms, venders, municipalities (clients) create a project?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hear about this process from Tori Klug and Michael Adelman (Engineers at </a:t>
            </a:r>
            <a:r>
              <a:rPr lang="en-US" dirty="0" err="1" smtClean="0"/>
              <a:t>Stantec</a:t>
            </a:r>
            <a:r>
              <a:rPr lang="en-US" dirty="0" smtClean="0"/>
              <a:t>) later in the semester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02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2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2017</Template>
  <TotalTime>4840</TotalTime>
  <Words>539</Words>
  <Application>Microsoft Office PowerPoint</Application>
  <PresentationFormat>Widescreen</PresentationFormat>
  <Paragraphs>123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Candara</vt:lpstr>
      <vt:lpstr>Courier New</vt:lpstr>
      <vt:lpstr>Wingdings</vt:lpstr>
      <vt:lpstr>Lecture 4540 2017</vt:lpstr>
      <vt:lpstr>1_Lecture 4540 2016</vt:lpstr>
      <vt:lpstr>2_Lecture 4540 2016</vt:lpstr>
      <vt:lpstr>Unit Process Selection</vt:lpstr>
      <vt:lpstr>Flow Equalization</vt:lpstr>
      <vt:lpstr>Generalize the design process </vt:lpstr>
      <vt:lpstr>Unit Processes Defined</vt:lpstr>
      <vt:lpstr>Unit Processes (under construction)</vt:lpstr>
      <vt:lpstr>Unit Process Summary Table</vt:lpstr>
      <vt:lpstr>How do consulting firms, construction firms, venders, municipalities (clients) create a project?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Monroe Weber-Shirk</dc:creator>
  <cp:lastModifiedBy>mw24</cp:lastModifiedBy>
  <cp:revision>39</cp:revision>
  <dcterms:created xsi:type="dcterms:W3CDTF">2019-06-12T13:24:20Z</dcterms:created>
  <dcterms:modified xsi:type="dcterms:W3CDTF">2020-02-17T22:32:19Z</dcterms:modified>
</cp:coreProperties>
</file>