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6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391B-F7E5-426A-915A-B0EBBF0385D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27B27-B191-41EB-B589-679D36B58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3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aspub.epa.gov/tdb/pages/treatment/findTreatment.do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https://iaspub.epa.gov/tdb/pages/treatment/findTreatment.do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27B27-B191-41EB-B589-679D36B58C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23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Screening, Coagulation, Flocculation (Chapter 9)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Sedimentation (Chapter 10)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Granular Filtration (chapter 11)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Membrane Filtration (Chapter 12)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 Disinfection (Chapter 13)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Advanced Treatment Technologies (focus on dissolved species and chemicals)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Granular Activated Carbon (Chapter 15)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Ion Exchange Resins (Chapter 16)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High Pressure Membranes (Chapter 17)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Advanced Oxidation Process (Chapter 18)</a:t>
            </a:r>
          </a:p>
          <a:p>
            <a:pPr fontAlgn="b"/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Water Treatment Process Design Procedure (Chapter 23)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95C00-DEB8-4FD0-B394-83981868F5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5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95CED01-24E4-4C43-912C-6F6D3D95417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15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464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497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59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65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5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30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337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07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816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952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6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2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4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95CED01-24E4-4C43-912C-6F6D3D95417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542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2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76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95CED01-24E4-4C43-912C-6F6D3D954174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9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t_proce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gs.gov/special-topic/water-science-school/science/groundwater-use-united-states?qt-science_center_objects=0#qt-science_center_objec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3894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do consulting firms, construction firms, venders, municipalities (clients) create a project?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hear about this process from Tori Klug and Michael Adelman (Engineers at </a:t>
            </a:r>
            <a:r>
              <a:rPr lang="en-US" dirty="0" err="1" smtClean="0"/>
              <a:t>Stantec</a:t>
            </a:r>
            <a:r>
              <a:rPr lang="en-US" dirty="0" smtClean="0"/>
              <a:t>) later in the semester.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02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593" y="1625960"/>
            <a:ext cx="5886450" cy="1962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69" y="3807542"/>
            <a:ext cx="5905500" cy="21431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4992" y="6170099"/>
            <a:ext cx="3607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MWH's%20Water%20Treatment.pdf</a:t>
            </a:r>
          </a:p>
          <a:p>
            <a:r>
              <a:rPr lang="en-US" dirty="0" smtClean="0"/>
              <a:t>Must create my own!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693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 the design process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14300" y="3964544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94593" y="514958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needs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17477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Possible Unit Processes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94593" y="28410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Contaminants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8452" y="4767616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the unit processes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374228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Source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785163" y="32982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Unit Processes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530254" y="3633952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Disinfection Complications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530254" y="5094753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Complications</a:t>
            </a:r>
            <a:endParaRPr lang="en-US" dirty="0"/>
          </a:p>
        </p:txBody>
      </p:sp>
      <p:cxnSp>
        <p:nvCxnSpPr>
          <p:cNvPr id="18" name="Curved Connector 17"/>
          <p:cNvCxnSpPr>
            <a:stCxn id="11" idx="4"/>
            <a:endCxn id="12" idx="0"/>
          </p:cNvCxnSpPr>
          <p:nvPr/>
        </p:nvCxnSpPr>
        <p:spPr>
          <a:xfrm rot="5400000">
            <a:off x="10435527" y="4821552"/>
            <a:ext cx="54640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5" idx="3"/>
            <a:endCxn id="6" idx="2"/>
          </p:cNvCxnSpPr>
          <p:nvPr/>
        </p:nvCxnSpPr>
        <p:spPr>
          <a:xfrm flipV="1">
            <a:off x="3871749" y="2194865"/>
            <a:ext cx="645728" cy="18588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10" idx="0"/>
          </p:cNvCxnSpPr>
          <p:nvPr/>
        </p:nvCxnSpPr>
        <p:spPr>
          <a:xfrm rot="16200000" flipH="1">
            <a:off x="5420011" y="2841293"/>
            <a:ext cx="646143" cy="2676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" idx="4"/>
            <a:endCxn id="8" idx="0"/>
          </p:cNvCxnSpPr>
          <p:nvPr/>
        </p:nvCxnSpPr>
        <p:spPr>
          <a:xfrm rot="5400000">
            <a:off x="5599421" y="4490112"/>
            <a:ext cx="55500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85345" y="1588376"/>
            <a:ext cx="2886404" cy="4930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07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Processes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process? “</a:t>
            </a:r>
            <a:r>
              <a:rPr lang="en-US" dirty="0"/>
              <a:t>one or more grouped operations in a manufacturing system that can be defined and separated from </a:t>
            </a:r>
            <a:r>
              <a:rPr lang="en-US" dirty="0" smtClean="0"/>
              <a:t>others”</a:t>
            </a:r>
            <a:r>
              <a:rPr lang="en-US" dirty="0">
                <a:hlinkClick r:id="rId2"/>
              </a:rPr>
              <a:t> https://en.wikipedia.org/wiki/Unit_process</a:t>
            </a:r>
            <a:endParaRPr lang="en-US" dirty="0" smtClean="0"/>
          </a:p>
          <a:p>
            <a:pPr lvl="1"/>
            <a:r>
              <a:rPr lang="en-US" dirty="0" smtClean="0"/>
              <a:t>Is flocculation a unit process?</a:t>
            </a:r>
          </a:p>
          <a:p>
            <a:r>
              <a:rPr lang="en-US" dirty="0" smtClean="0"/>
              <a:t>Some unit processes only make sense as part of a sequence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553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Process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upstream UP</a:t>
            </a:r>
          </a:p>
          <a:p>
            <a:r>
              <a:rPr lang="en-US" dirty="0" smtClean="0"/>
              <a:t>Required downstream UP</a:t>
            </a:r>
          </a:p>
          <a:p>
            <a:r>
              <a:rPr lang="en-US" dirty="0" smtClean="0"/>
              <a:t>Contaminants that must be removed prior to UP to protect the UP from damage</a:t>
            </a:r>
            <a:endParaRPr lang="en-US" dirty="0"/>
          </a:p>
          <a:p>
            <a:r>
              <a:rPr lang="en-US" dirty="0" smtClean="0"/>
              <a:t>How does it work?</a:t>
            </a:r>
          </a:p>
          <a:p>
            <a:r>
              <a:rPr lang="en-US" dirty="0" smtClean="0"/>
              <a:t>What </a:t>
            </a:r>
            <a:r>
              <a:rPr lang="en-US" dirty="0"/>
              <a:t>types of contaminants does it </a:t>
            </a:r>
            <a:r>
              <a:rPr lang="en-US" dirty="0" smtClean="0"/>
              <a:t>remove</a:t>
            </a:r>
          </a:p>
          <a:p>
            <a:r>
              <a:rPr lang="en-US" dirty="0" smtClean="0"/>
              <a:t>What types of inputs (energy and chemicals) does it requires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5273" y="6705600"/>
            <a:ext cx="892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might a cheat sheet look like? Is it a table? Or a flow chart with different entry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709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by choice (parallel) and order </a:t>
            </a:r>
            <a:r>
              <a:rPr lang="en-US" smtClean="0"/>
              <a:t>(series)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00" dirty="0"/>
              <a:t>Adsorptive Media	</a:t>
            </a:r>
          </a:p>
          <a:p>
            <a:r>
              <a:rPr lang="en-US" sz="1000" dirty="0"/>
              <a:t>Aeration and Air Stripping	</a:t>
            </a:r>
          </a:p>
          <a:p>
            <a:r>
              <a:rPr lang="en-US" sz="1000" dirty="0"/>
              <a:t>Biological Filtration	</a:t>
            </a:r>
          </a:p>
          <a:p>
            <a:r>
              <a:rPr lang="en-US" sz="1000" dirty="0"/>
              <a:t>Biological Treatment	</a:t>
            </a:r>
          </a:p>
          <a:p>
            <a:r>
              <a:rPr lang="en-US" sz="1000" dirty="0"/>
              <a:t>Chemical Treatment	</a:t>
            </a:r>
          </a:p>
          <a:p>
            <a:r>
              <a:rPr lang="en-US" sz="1000" dirty="0"/>
              <a:t>Chloramine	</a:t>
            </a:r>
          </a:p>
          <a:p>
            <a:r>
              <a:rPr lang="en-US" sz="1000" dirty="0"/>
              <a:t>Chlorine	</a:t>
            </a:r>
          </a:p>
          <a:p>
            <a:r>
              <a:rPr lang="en-US" sz="1000" dirty="0"/>
              <a:t>Chlorine Dioxide	</a:t>
            </a:r>
          </a:p>
          <a:p>
            <a:r>
              <a:rPr lang="en-US" sz="1000" dirty="0"/>
              <a:t>Conventional Treatment	</a:t>
            </a:r>
          </a:p>
          <a:p>
            <a:r>
              <a:rPr lang="en-US" sz="1000" dirty="0"/>
              <a:t>Diatomaceous Earth Filtration	</a:t>
            </a:r>
          </a:p>
          <a:p>
            <a:r>
              <a:rPr lang="en-US" sz="1000" dirty="0"/>
              <a:t>Direct Filtration	</a:t>
            </a:r>
          </a:p>
          <a:p>
            <a:r>
              <a:rPr lang="en-US" sz="1000" dirty="0"/>
              <a:t>GAC Isotherm	(includes PAC isotherms)</a:t>
            </a:r>
          </a:p>
          <a:p>
            <a:r>
              <a:rPr lang="en-US" sz="1000" dirty="0"/>
              <a:t>Granular Activated Carbon	</a:t>
            </a:r>
          </a:p>
          <a:p>
            <a:r>
              <a:rPr lang="en-US" sz="1000" dirty="0"/>
              <a:t>Hydrogen Peroxide	</a:t>
            </a:r>
          </a:p>
          <a:p>
            <a:r>
              <a:rPr lang="en-US" sz="1000" dirty="0"/>
              <a:t>Ion Exchange	Greensand Filtration</a:t>
            </a:r>
          </a:p>
          <a:p>
            <a:r>
              <a:rPr lang="en-US" sz="1000" dirty="0"/>
              <a:t>Membrane Filtration	Microfiltration and Ultrafiltration</a:t>
            </a:r>
          </a:p>
          <a:p>
            <a:r>
              <a:rPr lang="en-US" sz="1000" dirty="0"/>
              <a:t>Membrane Separation	</a:t>
            </a:r>
            <a:r>
              <a:rPr lang="en-US" sz="1000" dirty="0" err="1"/>
              <a:t>Nanofiltration</a:t>
            </a:r>
            <a:r>
              <a:rPr lang="en-US" sz="1000" dirty="0"/>
              <a:t>, Reverse Osmosis, </a:t>
            </a:r>
            <a:r>
              <a:rPr lang="en-US" sz="1000" dirty="0" err="1"/>
              <a:t>Electrodialysis</a:t>
            </a:r>
            <a:r>
              <a:rPr lang="en-US" sz="1000" dirty="0"/>
              <a:t>, and </a:t>
            </a:r>
            <a:r>
              <a:rPr lang="en-US" sz="1000" dirty="0" err="1"/>
              <a:t>Electrodialysis</a:t>
            </a:r>
            <a:r>
              <a:rPr lang="en-US" sz="1000" dirty="0"/>
              <a:t> Reversal</a:t>
            </a:r>
          </a:p>
          <a:p>
            <a:r>
              <a:rPr lang="en-US" sz="1000" dirty="0"/>
              <a:t>Other Treatment	</a:t>
            </a:r>
          </a:p>
          <a:p>
            <a:r>
              <a:rPr lang="en-US" sz="1000" dirty="0"/>
              <a:t>Ozone	</a:t>
            </a:r>
          </a:p>
          <a:p>
            <a:r>
              <a:rPr lang="en-US" sz="1000" dirty="0"/>
              <a:t>Ozone + Hydrogen Peroxide	</a:t>
            </a:r>
          </a:p>
          <a:p>
            <a:r>
              <a:rPr lang="en-US" sz="1000" dirty="0"/>
              <a:t>Permanganate	</a:t>
            </a:r>
          </a:p>
          <a:p>
            <a:r>
              <a:rPr lang="en-US" sz="1000" dirty="0"/>
              <a:t>Powdered Activated Carbon	</a:t>
            </a:r>
          </a:p>
          <a:p>
            <a:r>
              <a:rPr lang="en-US" sz="1000" dirty="0"/>
              <a:t>Precipitative Softening	</a:t>
            </a:r>
          </a:p>
          <a:p>
            <a:r>
              <a:rPr lang="en-US" sz="1000" dirty="0"/>
              <a:t>Pressure Filtration	Bag Filtration and Cartridge Filtration</a:t>
            </a:r>
          </a:p>
          <a:p>
            <a:r>
              <a:rPr lang="en-US" sz="1000" dirty="0"/>
              <a:t>Slow Sand Filtration	</a:t>
            </a:r>
          </a:p>
          <a:p>
            <a:r>
              <a:rPr lang="en-US" sz="1000" dirty="0"/>
              <a:t>Ultraviolet Irradiation	</a:t>
            </a:r>
          </a:p>
          <a:p>
            <a:r>
              <a:rPr lang="en-US" sz="1000" dirty="0"/>
              <a:t>Ultraviolet Irradiation + Hydrogen Peroxide	</a:t>
            </a:r>
          </a:p>
          <a:p>
            <a:r>
              <a:rPr lang="en-US" sz="1000" dirty="0"/>
              <a:t>Ultraviolet Irradiation + Ozone</a:t>
            </a:r>
          </a:p>
        </p:txBody>
      </p:sp>
    </p:spTree>
    <p:extLst>
      <p:ext uri="{BB962C8B-B14F-4D97-AF65-F5344CB8AC3E}">
        <p14:creationId xmlns:p14="http://schemas.microsoft.com/office/powerpoint/2010/main" val="31285447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sources</a:t>
            </a:r>
            <a:endParaRPr lang="en-US" dirty="0"/>
          </a:p>
        </p:txBody>
      </p:sp>
      <p:pic>
        <p:nvPicPr>
          <p:cNvPr id="1026" name="Picture 2" descr="Diagram showing source and use of freshwater in the U.S. in 2015, by categ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03756"/>
            <a:ext cx="5763457" cy="47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73057" y="56040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https://www.usgs.gov/special-topic/water-science-school/science/groundwater-use-united-states?qt-science_center_objects=0#qt-science_center_objects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87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 the design process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14300" y="3964544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94593" y="514958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needs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17477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Possible Unit Processes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94593" y="28410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Contaminants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8452" y="4767616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the unit processes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374228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Source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785163" y="32982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Unit Processes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530254" y="3633952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Disinfection Complications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530254" y="5094753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Complications</a:t>
            </a:r>
            <a:endParaRPr lang="en-US" dirty="0"/>
          </a:p>
        </p:txBody>
      </p:sp>
      <p:cxnSp>
        <p:nvCxnSpPr>
          <p:cNvPr id="18" name="Curved Connector 17"/>
          <p:cNvCxnSpPr>
            <a:stCxn id="11" idx="4"/>
            <a:endCxn id="12" idx="0"/>
          </p:cNvCxnSpPr>
          <p:nvPr/>
        </p:nvCxnSpPr>
        <p:spPr>
          <a:xfrm rot="5400000">
            <a:off x="10435527" y="4821552"/>
            <a:ext cx="54640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5" idx="3"/>
            <a:endCxn id="6" idx="2"/>
          </p:cNvCxnSpPr>
          <p:nvPr/>
        </p:nvCxnSpPr>
        <p:spPr>
          <a:xfrm flipV="1">
            <a:off x="3871749" y="2194865"/>
            <a:ext cx="645728" cy="18588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10" idx="0"/>
          </p:cNvCxnSpPr>
          <p:nvPr/>
        </p:nvCxnSpPr>
        <p:spPr>
          <a:xfrm rot="16200000" flipH="1">
            <a:off x="5420011" y="2841293"/>
            <a:ext cx="646143" cy="2676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" idx="4"/>
            <a:endCxn id="8" idx="0"/>
          </p:cNvCxnSpPr>
          <p:nvPr/>
        </p:nvCxnSpPr>
        <p:spPr>
          <a:xfrm rot="5400000">
            <a:off x="5599421" y="4490112"/>
            <a:ext cx="55500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85345" y="1588376"/>
            <a:ext cx="2886404" cy="4930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70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Processes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2065467" y="2140772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Trash rack</a:t>
            </a:r>
            <a:endParaRPr lang="en-US" dirty="0"/>
          </a:p>
        </p:txBody>
      </p:sp>
      <p:sp>
        <p:nvSpPr>
          <p:cNvPr id="4" name="Notched Right Arrow 3"/>
          <p:cNvSpPr/>
          <p:nvPr/>
        </p:nvSpPr>
        <p:spPr>
          <a:xfrm>
            <a:off x="4086113" y="2140772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locculation</a:t>
            </a:r>
            <a:endParaRPr lang="en-US" dirty="0"/>
          </a:p>
        </p:txBody>
      </p:sp>
      <p:sp>
        <p:nvSpPr>
          <p:cNvPr id="5" name="Notched Right Arrow 4"/>
          <p:cNvSpPr/>
          <p:nvPr/>
        </p:nvSpPr>
        <p:spPr>
          <a:xfrm>
            <a:off x="6106759" y="2140772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Sedimentation</a:t>
            </a:r>
            <a:endParaRPr lang="en-US" dirty="0"/>
          </a:p>
        </p:txBody>
      </p:sp>
      <p:sp>
        <p:nvSpPr>
          <p:cNvPr id="6" name="Notched Right Arrow 5"/>
          <p:cNvSpPr/>
          <p:nvPr/>
        </p:nvSpPr>
        <p:spPr>
          <a:xfrm>
            <a:off x="8432203" y="1371600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Rapid sand</a:t>
            </a:r>
            <a:endParaRPr lang="en-US" dirty="0"/>
          </a:p>
        </p:txBody>
      </p:sp>
      <p:sp>
        <p:nvSpPr>
          <p:cNvPr id="7" name="Notched Right Arrow 6"/>
          <p:cNvSpPr/>
          <p:nvPr/>
        </p:nvSpPr>
        <p:spPr>
          <a:xfrm>
            <a:off x="8432202" y="2248348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Slow sand</a:t>
            </a:r>
            <a:endParaRPr lang="en-US" dirty="0"/>
          </a:p>
        </p:txBody>
      </p:sp>
      <p:sp>
        <p:nvSpPr>
          <p:cNvPr id="8" name="Notched Right Arrow 7"/>
          <p:cNvSpPr/>
          <p:nvPr/>
        </p:nvSpPr>
        <p:spPr>
          <a:xfrm>
            <a:off x="8432201" y="3125096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Membrane</a:t>
            </a:r>
            <a:endParaRPr lang="en-US" dirty="0"/>
          </a:p>
        </p:txBody>
      </p:sp>
      <p:sp>
        <p:nvSpPr>
          <p:cNvPr id="9" name="Notched Right Arrow 8"/>
          <p:cNvSpPr/>
          <p:nvPr/>
        </p:nvSpPr>
        <p:spPr>
          <a:xfrm>
            <a:off x="772756" y="4367604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Activated</a:t>
            </a:r>
            <a:r>
              <a:rPr lang="en-US" dirty="0" smtClean="0"/>
              <a:t> Carbon</a:t>
            </a:r>
            <a:endParaRPr lang="en-US" dirty="0"/>
          </a:p>
        </p:txBody>
      </p:sp>
      <p:sp>
        <p:nvSpPr>
          <p:cNvPr id="10" name="Notched Right Arrow 9"/>
          <p:cNvSpPr/>
          <p:nvPr/>
        </p:nvSpPr>
        <p:spPr>
          <a:xfrm>
            <a:off x="2807744" y="4367604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Ion Exchange</a:t>
            </a:r>
            <a:endParaRPr lang="en-US" dirty="0"/>
          </a:p>
        </p:txBody>
      </p:sp>
      <p:sp>
        <p:nvSpPr>
          <p:cNvPr id="11" name="Notched Right Arrow 10"/>
          <p:cNvSpPr/>
          <p:nvPr/>
        </p:nvSpPr>
        <p:spPr>
          <a:xfrm>
            <a:off x="4842732" y="4367604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Reverse Osmosis</a:t>
            </a:r>
            <a:endParaRPr lang="en-US" dirty="0"/>
          </a:p>
        </p:txBody>
      </p:sp>
      <p:sp>
        <p:nvSpPr>
          <p:cNvPr id="12" name="Notched Right Arrow 11"/>
          <p:cNvSpPr/>
          <p:nvPr/>
        </p:nvSpPr>
        <p:spPr>
          <a:xfrm>
            <a:off x="6877720" y="4367604"/>
            <a:ext cx="2162287" cy="78530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Reverse Osmosis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05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 unit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Concept: how does it work?</a:t>
            </a:r>
          </a:p>
          <a:p>
            <a:r>
              <a:rPr lang="en-US" dirty="0" smtClean="0"/>
              <a:t>Types of contaminants that can be treated</a:t>
            </a:r>
          </a:p>
          <a:p>
            <a:r>
              <a:rPr lang="en-US" dirty="0" smtClean="0"/>
              <a:t>Range of approach velocities</a:t>
            </a:r>
          </a:p>
          <a:p>
            <a:r>
              <a:rPr lang="en-US" dirty="0" smtClean="0"/>
              <a:t>Range of hydraulic residence times</a:t>
            </a:r>
          </a:p>
          <a:p>
            <a:r>
              <a:rPr lang="en-US" dirty="0" smtClean="0"/>
              <a:t>Energy required (J/L)</a:t>
            </a:r>
          </a:p>
          <a:p>
            <a:r>
              <a:rPr lang="en-US" dirty="0" smtClean="0"/>
              <a:t>Inputs required or method of regeneration</a:t>
            </a:r>
          </a:p>
          <a:p>
            <a:r>
              <a:rPr lang="en-US" dirty="0" smtClean="0"/>
              <a:t>Type of waste stream produced and disposal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556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2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2017</Template>
  <TotalTime>143</TotalTime>
  <Words>398</Words>
  <Application>Microsoft Office PowerPoint</Application>
  <PresentationFormat>Widescreen</PresentationFormat>
  <Paragraphs>101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Candara</vt:lpstr>
      <vt:lpstr>Wingdings</vt:lpstr>
      <vt:lpstr>Lecture 4540 2017</vt:lpstr>
      <vt:lpstr>1_Lecture 4540 2016</vt:lpstr>
      <vt:lpstr>2_Lecture 4540 2016</vt:lpstr>
      <vt:lpstr>Introduction</vt:lpstr>
      <vt:lpstr>Generalize the design process </vt:lpstr>
      <vt:lpstr>Unit Processes Defined</vt:lpstr>
      <vt:lpstr>Unit Process Cheat Sheet</vt:lpstr>
      <vt:lpstr>Organize by choice (parallel) and order (series)</vt:lpstr>
      <vt:lpstr>Water sources</vt:lpstr>
      <vt:lpstr>Generalize the design process </vt:lpstr>
      <vt:lpstr>Unit Processes</vt:lpstr>
      <vt:lpstr>For each unit process</vt:lpstr>
      <vt:lpstr>How do consulting firms, construction firms, venders, municipalities (clients) create a project?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Monroe Weber-Shirk</dc:creator>
  <cp:lastModifiedBy>mw24</cp:lastModifiedBy>
  <cp:revision>13</cp:revision>
  <dcterms:created xsi:type="dcterms:W3CDTF">2019-06-12T13:24:20Z</dcterms:created>
  <dcterms:modified xsi:type="dcterms:W3CDTF">2020-01-23T16:10:15Z</dcterms:modified>
</cp:coreProperties>
</file>