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 id="2147483676" r:id="rId3"/>
    <p:sldMasterId id="2147483683" r:id="rId4"/>
    <p:sldMasterId id="2147483691" r:id="rId5"/>
    <p:sldMasterId id="2147483699" r:id="rId6"/>
  </p:sldMasterIdLst>
  <p:notesMasterIdLst>
    <p:notesMasterId r:id="rId11"/>
  </p:notesMasterIdLst>
  <p:sldIdLst>
    <p:sldId id="256" r:id="rId7"/>
    <p:sldId id="257" r:id="rId8"/>
    <p:sldId id="258"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1D571-48A3-4D6D-A15C-D8F4CDAA8703}" type="datetimeFigureOut">
              <a:rPr lang="en-US" smtClean="0"/>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26171-A148-4911-9194-3493D6602C44}" type="slidenum">
              <a:rPr lang="en-US" smtClean="0"/>
              <a:t>‹#›</a:t>
            </a:fld>
            <a:endParaRPr lang="en-US"/>
          </a:p>
        </p:txBody>
      </p:sp>
    </p:spTree>
    <p:extLst>
      <p:ext uri="{BB962C8B-B14F-4D97-AF65-F5344CB8AC3E}">
        <p14:creationId xmlns:p14="http://schemas.microsoft.com/office/powerpoint/2010/main" val="1745486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epa.gov/dwreginfo/primacy-enforcement-responsibility-public-water-system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epa.gov/dwreginfo/drinking-water-regulation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https://www.epa.gov/dwreginfo/primacy-enforcement-responsibility-public-water-systems</a:t>
            </a:r>
            <a:endParaRPr lang="en-US" dirty="0" smtClean="0"/>
          </a:p>
          <a:p>
            <a:r>
              <a:rPr lang="en-US" dirty="0" smtClean="0"/>
              <a:t>https://www.who.int/water_sanitation_health/water-quality/guidelines/en/</a:t>
            </a:r>
          </a:p>
          <a:p>
            <a:r>
              <a:rPr lang="en-US" dirty="0" smtClean="0"/>
              <a:t>https://www.who.int/water_sanitation_health/publications/drinking-water-quality-guidelines-4-including-1st-addendum/en/</a:t>
            </a:r>
          </a:p>
        </p:txBody>
      </p:sp>
      <p:sp>
        <p:nvSpPr>
          <p:cNvPr id="4" name="Slide Number Placeholder 3"/>
          <p:cNvSpPr>
            <a:spLocks noGrp="1"/>
          </p:cNvSpPr>
          <p:nvPr>
            <p:ph type="sldNum" sz="quarter" idx="10"/>
          </p:nvPr>
        </p:nvSpPr>
        <p:spPr/>
        <p:txBody>
          <a:bodyPr/>
          <a:lstStyle/>
          <a:p>
            <a:fld id="{88126171-A148-4911-9194-3493D6602C44}" type="slidenum">
              <a:rPr lang="en-US" smtClean="0"/>
              <a:t>2</a:t>
            </a:fld>
            <a:endParaRPr lang="en-US"/>
          </a:p>
        </p:txBody>
      </p:sp>
    </p:spTree>
    <p:extLst>
      <p:ext uri="{BB962C8B-B14F-4D97-AF65-F5344CB8AC3E}">
        <p14:creationId xmlns:p14="http://schemas.microsoft.com/office/powerpoint/2010/main" val="509668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https://www.epa.gov/dwreginfo/drinking-water-regulations</a:t>
            </a:r>
            <a:endParaRPr lang="en-US" dirty="0"/>
          </a:p>
        </p:txBody>
      </p:sp>
      <p:sp>
        <p:nvSpPr>
          <p:cNvPr id="4" name="Slide Number Placeholder 3"/>
          <p:cNvSpPr>
            <a:spLocks noGrp="1"/>
          </p:cNvSpPr>
          <p:nvPr>
            <p:ph type="sldNum" sz="quarter" idx="10"/>
          </p:nvPr>
        </p:nvSpPr>
        <p:spPr/>
        <p:txBody>
          <a:bodyPr/>
          <a:lstStyle/>
          <a:p>
            <a:fld id="{88126171-A148-4911-9194-3493D6602C44}" type="slidenum">
              <a:rPr lang="en-US" smtClean="0"/>
              <a:t>3</a:t>
            </a:fld>
            <a:endParaRPr lang="en-US"/>
          </a:p>
        </p:txBody>
      </p:sp>
    </p:spTree>
    <p:extLst>
      <p:ext uri="{BB962C8B-B14F-4D97-AF65-F5344CB8AC3E}">
        <p14:creationId xmlns:p14="http://schemas.microsoft.com/office/powerpoint/2010/main" val="2233803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fld id="{C95CED01-24E4-4C43-912C-6F6D3D954174}" type="datetimeFigureOut">
              <a:rPr lang="en-US" smtClean="0"/>
              <a:t>1/23/2020</a:t>
            </a:fld>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BD26CBC1-DCDC-4FF0-B13F-C25447E2ADFD}" type="slidenum">
              <a:rPr lang="en-US" smtClean="0"/>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405095865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391088151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20368464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342480497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39852259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r>
              <a:rPr lang="de-DE" smtClean="0"/>
              <a:t>04.04.2011</a:t>
            </a:r>
            <a:endParaRPr lang="de-CH"/>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de-CH"/>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170EAF33-5040-440D-A897-F739B1036B31}" type="slidenum">
              <a:rPr lang="de-CH" smtClean="0"/>
              <a:pPr/>
              <a:t>‹#›</a:t>
            </a:fld>
            <a:endParaRPr lang="de-CH"/>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162265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329618532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144955302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422623372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7955207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25118816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95CED01-24E4-4C43-912C-6F6D3D954174}" type="datetimeFigureOut">
              <a:rPr lang="en-US" smtClean="0"/>
              <a:t>1/23/2020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504362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294577952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fld id="{C95CED01-24E4-4C43-912C-6F6D3D954174}" type="datetimeFigureOut">
              <a:rPr lang="en-US" smtClean="0"/>
              <a:t>1/23/2020</a:t>
            </a:fld>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BD26CBC1-DCDC-4FF0-B13F-C25447E2ADFD}" type="slidenum">
              <a:rPr lang="en-US" smtClean="0"/>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153620147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95CED01-24E4-4C43-912C-6F6D3D954174}" type="datetimeFigureOut">
              <a:rPr lang="en-US" smtClean="0"/>
              <a:t>1/23/2020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150198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C95CED01-24E4-4C43-912C-6F6D3D954174}" type="datetimeFigureOut">
              <a:rPr lang="en-US" smtClean="0"/>
              <a:t>1/23/2020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75636305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95CED01-24E4-4C43-912C-6F6D3D954174}" type="datetimeFigureOut">
              <a:rPr lang="en-US" smtClean="0"/>
              <a:t>1/23/2020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282134612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C95CED01-24E4-4C43-912C-6F6D3D954174}" type="datetimeFigureOut">
              <a:rPr lang="en-US" smtClean="0"/>
              <a:t>1/23/2020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342941875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95CED01-24E4-4C43-912C-6F6D3D954174}" type="datetimeFigureOut">
              <a:rPr lang="en-US" smtClean="0"/>
              <a:t>1/23/2020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43548792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fld id="{C95CED01-24E4-4C43-912C-6F6D3D954174}" type="datetimeFigureOut">
              <a:rPr lang="en-US" smtClean="0"/>
              <a:t>1/23/2020</a:t>
            </a:fld>
            <a:endParaRPr lang="en-US"/>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en-US"/>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BD26CBC1-DCDC-4FF0-B13F-C25447E2ADFD}" type="slidenum">
              <a:rPr lang="en-US" smtClean="0"/>
              <a:t>‹#›</a:t>
            </a:fld>
            <a:endParaRPr lang="en-US"/>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305330417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50470590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18589808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C95CED01-24E4-4C43-912C-6F6D3D954174}" type="datetimeFigureOut">
              <a:rPr lang="en-US" smtClean="0"/>
              <a:t>1/23/2020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98827468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201828254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20890064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216017126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384072192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r>
              <a:rPr lang="de-DE" smtClean="0"/>
              <a:t>04.04.2011</a:t>
            </a:r>
            <a:endParaRPr lang="de-CH"/>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de-CH"/>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170EAF33-5040-440D-A897-F739B1036B31}" type="slidenum">
              <a:rPr lang="de-CH" smtClean="0"/>
              <a:pPr/>
              <a:t>‹#›</a:t>
            </a:fld>
            <a:endParaRPr lang="de-CH"/>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18474617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313385335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1652139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300598605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16539018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3016017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95CED01-24E4-4C43-912C-6F6D3D954174}" type="datetimeFigureOut">
              <a:rPr lang="en-US" smtClean="0"/>
              <a:t>1/23/2020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149420125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30537607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C95CED01-24E4-4C43-912C-6F6D3D954174}" type="datetimeFigureOut">
              <a:rPr lang="en-US" smtClean="0"/>
              <a:t>1/23/2020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288605825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95CED01-24E4-4C43-912C-6F6D3D954174}" type="datetimeFigureOut">
              <a:rPr lang="en-US" smtClean="0"/>
              <a:t>1/23/2020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D26CBC1-DCDC-4FF0-B13F-C25447E2ADFD}" type="slidenum">
              <a:rPr lang="en-US" smtClean="0"/>
              <a:t>‹#›</a:t>
            </a:fld>
            <a:endParaRPr lang="en-US"/>
          </a:p>
        </p:txBody>
      </p:sp>
    </p:spTree>
    <p:extLst>
      <p:ext uri="{BB962C8B-B14F-4D97-AF65-F5344CB8AC3E}">
        <p14:creationId xmlns:p14="http://schemas.microsoft.com/office/powerpoint/2010/main" val="3298844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88000" y="475200"/>
            <a:ext cx="9600000" cy="432000"/>
          </a:xfrm>
        </p:spPr>
        <p:txBody>
          <a:bodyPr/>
          <a:lstStyle/>
          <a:p>
            <a:r>
              <a:rPr lang="en-US" smtClean="0"/>
              <a:t>Click to edit Master title style</a:t>
            </a:r>
            <a:endParaRPr lang="de-CH" dirty="0"/>
          </a:p>
        </p:txBody>
      </p:sp>
      <p:sp>
        <p:nvSpPr>
          <p:cNvPr id="6" name="Datumsplatzhalter 4"/>
          <p:cNvSpPr>
            <a:spLocks noGrp="1"/>
          </p:cNvSpPr>
          <p:nvPr>
            <p:ph type="dt" sz="half" idx="10"/>
          </p:nvPr>
        </p:nvSpPr>
        <p:spPr>
          <a:xfrm>
            <a:off x="609600" y="6633376"/>
            <a:ext cx="2844800" cy="180000"/>
          </a:xfrm>
          <a:prstGeom prst="rect">
            <a:avLst/>
          </a:prstGeom>
        </p:spPr>
        <p:txBody>
          <a:bodyPr/>
          <a:lstStyle>
            <a:lvl1pPr>
              <a:defRPr sz="800"/>
            </a:lvl1pPr>
          </a:lstStyle>
          <a:p>
            <a:fld id="{C95CED01-24E4-4C43-912C-6F6D3D954174}" type="datetimeFigureOut">
              <a:rPr lang="en-US" smtClean="0"/>
              <a:t>1/23/2020</a:t>
            </a:fld>
            <a:endParaRPr lang="en-US"/>
          </a:p>
        </p:txBody>
      </p:sp>
      <p:sp>
        <p:nvSpPr>
          <p:cNvPr id="7" name="Fußzeilenplatzhalter 5"/>
          <p:cNvSpPr>
            <a:spLocks noGrp="1"/>
          </p:cNvSpPr>
          <p:nvPr>
            <p:ph type="ftr" sz="quarter" idx="11"/>
          </p:nvPr>
        </p:nvSpPr>
        <p:spPr>
          <a:xfrm>
            <a:off x="4165600" y="6633376"/>
            <a:ext cx="3860800" cy="180000"/>
          </a:xfrm>
          <a:prstGeom prst="rect">
            <a:avLst/>
          </a:prstGeom>
        </p:spPr>
        <p:txBody>
          <a:bodyPr/>
          <a:lstStyle>
            <a:lvl1pPr>
              <a:defRPr sz="800"/>
            </a:lvl1pPr>
          </a:lstStyle>
          <a:p>
            <a:endParaRPr lang="en-US"/>
          </a:p>
        </p:txBody>
      </p:sp>
      <p:sp>
        <p:nvSpPr>
          <p:cNvPr id="8" name="Foliennummernplatzhalter 6"/>
          <p:cNvSpPr>
            <a:spLocks noGrp="1"/>
          </p:cNvSpPr>
          <p:nvPr>
            <p:ph type="sldNum" sz="quarter" idx="12"/>
          </p:nvPr>
        </p:nvSpPr>
        <p:spPr>
          <a:xfrm>
            <a:off x="8737600" y="6633376"/>
            <a:ext cx="2844800" cy="180000"/>
          </a:xfrm>
          <a:prstGeom prst="rect">
            <a:avLst/>
          </a:prstGeom>
        </p:spPr>
        <p:txBody>
          <a:bodyPr/>
          <a:lstStyle>
            <a:lvl1pPr>
              <a:defRPr sz="800"/>
            </a:lvl1pPr>
          </a:lstStyle>
          <a:p>
            <a:fld id="{BD26CBC1-DCDC-4FF0-B13F-C25447E2ADFD}" type="slidenum">
              <a:rPr lang="en-US" smtClean="0"/>
              <a:t>‹#›</a:t>
            </a:fld>
            <a:endParaRPr lang="en-US"/>
          </a:p>
        </p:txBody>
      </p:sp>
      <p:sp>
        <p:nvSpPr>
          <p:cNvPr id="11" name="Textplatzhalter 12"/>
          <p:cNvSpPr>
            <a:spLocks noGrp="1"/>
          </p:cNvSpPr>
          <p:nvPr>
            <p:ph type="body" sz="quarter" idx="13"/>
          </p:nvPr>
        </p:nvSpPr>
        <p:spPr>
          <a:xfrm>
            <a:off x="288000" y="908720"/>
            <a:ext cx="10972800" cy="432000"/>
          </a:xfrm>
        </p:spPr>
        <p:txBody>
          <a:bodyPr>
            <a:normAutofit/>
          </a:bodyPr>
          <a:lstStyle>
            <a:lvl1pPr marL="0" indent="0">
              <a:buNone/>
              <a:defRPr sz="2000"/>
            </a:lvl1pPr>
          </a:lstStyle>
          <a:p>
            <a:pPr lvl="0"/>
            <a:r>
              <a:rPr lang="en-US" smtClean="0"/>
              <a:t>Edit Master text styles</a:t>
            </a:r>
          </a:p>
        </p:txBody>
      </p:sp>
      <p:sp>
        <p:nvSpPr>
          <p:cNvPr id="12" name="Textplatzhalter 20"/>
          <p:cNvSpPr>
            <a:spLocks noGrp="1"/>
          </p:cNvSpPr>
          <p:nvPr>
            <p:ph type="body" sz="quarter" idx="14"/>
          </p:nvPr>
        </p:nvSpPr>
        <p:spPr>
          <a:xfrm>
            <a:off x="10128251" y="476250"/>
            <a:ext cx="1728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smtClean="0"/>
              <a:t>Edit Master text styles</a:t>
            </a:r>
          </a:p>
        </p:txBody>
      </p:sp>
    </p:spTree>
    <p:extLst>
      <p:ext uri="{BB962C8B-B14F-4D97-AF65-F5344CB8AC3E}">
        <p14:creationId xmlns:p14="http://schemas.microsoft.com/office/powerpoint/2010/main" val="22454223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4470400" y="5029200"/>
            <a:ext cx="52832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828800" y="990601"/>
            <a:ext cx="10363200" cy="1470025"/>
          </a:xfrm>
          <a:ln w="9525"/>
        </p:spPr>
        <p:txBody>
          <a:bodyPr/>
          <a:lstStyle>
            <a:lvl1pPr>
              <a:defRPr sz="5400"/>
            </a:lvl1pPr>
          </a:lstStyle>
          <a:p>
            <a:r>
              <a:rPr lang="en-US" smtClean="0"/>
              <a:t>Click to edit Master title style</a:t>
            </a:r>
            <a:endParaRPr lang="en-US"/>
          </a:p>
        </p:txBody>
      </p:sp>
    </p:spTree>
    <p:extLst>
      <p:ext uri="{BB962C8B-B14F-4D97-AF65-F5344CB8AC3E}">
        <p14:creationId xmlns:p14="http://schemas.microsoft.com/office/powerpoint/2010/main" val="269378278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315295763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7.xml"/><Relationship Id="rId7" Type="http://schemas.openxmlformats.org/officeDocument/2006/relationships/theme" Target="../theme/theme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fld id="{C95CED01-24E4-4C43-912C-6F6D3D954174}" type="datetimeFigureOut">
              <a:rPr lang="en-US" smtClean="0"/>
              <a:t>1/23/2020</a:t>
            </a:fld>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D26CBC1-DCDC-4FF0-B13F-C25447E2ADFD}" type="slidenum">
              <a:rPr lang="en-US" smtClean="0"/>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669385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381439107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45208094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fld id="{C95CED01-24E4-4C43-912C-6F6D3D954174}" type="datetimeFigureOut">
              <a:rPr lang="en-US" smtClean="0"/>
              <a:t>1/23/2020</a:t>
            </a:fld>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D26CBC1-DCDC-4FF0-B13F-C25447E2ADFD}" type="slidenum">
              <a:rPr lang="en-US" smtClean="0"/>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11312983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74323901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09600" y="228600"/>
            <a:ext cx="112776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78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30502892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www.who.int/water_sanitation_health/water-quality/guidelines/en/" TargetMode="External"/><Relationship Id="rId7" Type="http://schemas.openxmlformats.org/officeDocument/2006/relationships/hyperlink" Target="https://github.com/monroews/CEE4590/raw/master/LADWP/dw_regulations_2019_04_16.pdf" TargetMode="External"/><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hyperlink" Target="https://www.epa.gov/dwreginfo/primacy-enforcement-responsibility-public-water-systems" TargetMode="External"/><Relationship Id="rId5" Type="http://schemas.openxmlformats.org/officeDocument/2006/relationships/hyperlink" Target="https://www.epa.gov/ground-water-and-drinking-water" TargetMode="External"/><Relationship Id="rId4" Type="http://schemas.openxmlformats.org/officeDocument/2006/relationships/hyperlink" Target="https://www.who.int/water_sanitation_health/publications/drinking-water-quality-guidelines-4-including-1st-addendum/en/"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epa.gov/dwreginfo/ground-water-rule" TargetMode="External"/><Relationship Id="rId13" Type="http://schemas.openxmlformats.org/officeDocument/2006/relationships/hyperlink" Target="https://www.epa.gov/dwreginfo/public-notification-rule" TargetMode="External"/><Relationship Id="rId3" Type="http://schemas.openxmlformats.org/officeDocument/2006/relationships/hyperlink" Target="https://www.epa.gov/dwreginfo/chemical-contaminant-rules" TargetMode="External"/><Relationship Id="rId7" Type="http://schemas.openxmlformats.org/officeDocument/2006/relationships/hyperlink" Target="https://www.epa.gov/dwreginfo/aircraft-drinking-water-rule" TargetMode="External"/><Relationship Id="rId12" Type="http://schemas.openxmlformats.org/officeDocument/2006/relationships/hyperlink" Target="https://www.epa.gov/ccr" TargetMode="External"/><Relationship Id="rId2" Type="http://schemas.openxmlformats.org/officeDocument/2006/relationships/notesSlide" Target="../notesSlides/notesSlide2.xml"/><Relationship Id="rId16" Type="http://schemas.openxmlformats.org/officeDocument/2006/relationships/hyperlink" Target="https://www.epa.gov/dwucmr" TargetMode="External"/><Relationship Id="rId1" Type="http://schemas.openxmlformats.org/officeDocument/2006/relationships/slideLayout" Target="../slideLayouts/slideLayout22.xml"/><Relationship Id="rId6" Type="http://schemas.openxmlformats.org/officeDocument/2006/relationships/hyperlink" Target="https://www.epa.gov/dwreginfo/variances-and-exemptions" TargetMode="External"/><Relationship Id="rId11" Type="http://schemas.openxmlformats.org/officeDocument/2006/relationships/hyperlink" Target="https://www.epa.gov/dwreginfo/revised-total-coliform-rule-and-total-coliform-rule" TargetMode="External"/><Relationship Id="rId5" Type="http://schemas.openxmlformats.org/officeDocument/2006/relationships/hyperlink" Target="https://www.epa.gov/dwreginfo/radionuclides-rule" TargetMode="External"/><Relationship Id="rId15" Type="http://schemas.openxmlformats.org/officeDocument/2006/relationships/hyperlink" Target="https://www.epa.gov/ground-water-and-drinking-water/national-primary-drinking-water-regulations" TargetMode="External"/><Relationship Id="rId10" Type="http://schemas.openxmlformats.org/officeDocument/2006/relationships/hyperlink" Target="https://www.epa.gov/dwreginfo/surface-water-treatment-rules" TargetMode="External"/><Relationship Id="rId4" Type="http://schemas.openxmlformats.org/officeDocument/2006/relationships/hyperlink" Target="https://www.epa.gov/dwreginfo/lead-and-copper-rule" TargetMode="External"/><Relationship Id="rId9" Type="http://schemas.openxmlformats.org/officeDocument/2006/relationships/hyperlink" Target="https://www.epa.gov/dwreginfo/stage-1-and-stage-2-disinfectants-and-disinfection-byproducts-rules" TargetMode="External"/><Relationship Id="rId14" Type="http://schemas.openxmlformats.org/officeDocument/2006/relationships/hyperlink" Target="https://www.epa.gov/cc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epa.gov/ccl/definition-contaminant" TargetMode="Externa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Monroe Weber-Shirk</a:t>
            </a:r>
          </a:p>
          <a:p>
            <a:r>
              <a:rPr lang="en-US" dirty="0" smtClean="0"/>
              <a:t>CEE 4590: </a:t>
            </a:r>
            <a:endParaRPr lang="en-US" dirty="0"/>
          </a:p>
        </p:txBody>
      </p:sp>
      <p:sp>
        <p:nvSpPr>
          <p:cNvPr id="2" name="Title 1"/>
          <p:cNvSpPr>
            <a:spLocks noGrp="1"/>
          </p:cNvSpPr>
          <p:nvPr>
            <p:ph type="ctrTitle" sz="quarter"/>
          </p:nvPr>
        </p:nvSpPr>
        <p:spPr/>
        <p:txBody>
          <a:bodyPr/>
          <a:lstStyle/>
          <a:p>
            <a:r>
              <a:rPr lang="en-US" dirty="0" smtClean="0"/>
              <a:t>Water Quality:</a:t>
            </a:r>
            <a:r>
              <a:rPr lang="en-US" dirty="0"/>
              <a:t/>
            </a:r>
            <a:br>
              <a:rPr lang="en-US" dirty="0"/>
            </a:br>
            <a:r>
              <a:rPr lang="en-US" dirty="0" smtClean="0"/>
              <a:t>Regulations and </a:t>
            </a:r>
            <a:br>
              <a:rPr lang="en-US" dirty="0" smtClean="0"/>
            </a:br>
            <a:r>
              <a:rPr lang="en-US" dirty="0" smtClean="0"/>
              <a:t>Contaminants</a:t>
            </a:r>
            <a:endParaRPr lang="en-US" dirty="0"/>
          </a:p>
        </p:txBody>
      </p:sp>
    </p:spTree>
    <p:extLst>
      <p:ext uri="{BB962C8B-B14F-4D97-AF65-F5344CB8AC3E}">
        <p14:creationId xmlns:p14="http://schemas.microsoft.com/office/powerpoint/2010/main" val="9586389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Regulatory Framework</a:t>
            </a:r>
            <a:endParaRPr lang="en-US" dirty="0"/>
          </a:p>
        </p:txBody>
      </p:sp>
      <p:sp>
        <p:nvSpPr>
          <p:cNvPr id="3" name="Content Placeholder 2"/>
          <p:cNvSpPr>
            <a:spLocks noGrp="1"/>
          </p:cNvSpPr>
          <p:nvPr>
            <p:ph idx="1"/>
          </p:nvPr>
        </p:nvSpPr>
        <p:spPr/>
        <p:txBody>
          <a:bodyPr/>
          <a:lstStyle/>
          <a:p>
            <a:r>
              <a:rPr lang="en-US" sz="2800" dirty="0" smtClean="0"/>
              <a:t>World Health Organization: </a:t>
            </a:r>
            <a:r>
              <a:rPr lang="en-US" sz="2800" dirty="0" smtClean="0">
                <a:hlinkClick r:id="rId3"/>
              </a:rPr>
              <a:t>Water Quality Guidelines</a:t>
            </a:r>
            <a:endParaRPr lang="en-US" sz="2800" dirty="0" smtClean="0"/>
          </a:p>
          <a:p>
            <a:pPr lvl="1"/>
            <a:r>
              <a:rPr lang="en-US" sz="2400" dirty="0"/>
              <a:t>WHO produces international norms on water quality and human health in the form of guidelines that are used as the basis for regulation and standard setting world-wide</a:t>
            </a:r>
            <a:r>
              <a:rPr lang="en-US" sz="2400" dirty="0" smtClean="0"/>
              <a:t>.</a:t>
            </a:r>
          </a:p>
          <a:p>
            <a:pPr lvl="1"/>
            <a:r>
              <a:rPr lang="en-US" sz="2400" dirty="0">
                <a:hlinkClick r:id="rId4"/>
              </a:rPr>
              <a:t>Guidelines for drinking-water </a:t>
            </a:r>
            <a:r>
              <a:rPr lang="en-US" sz="2400" dirty="0" smtClean="0">
                <a:hlinkClick r:id="rId4"/>
              </a:rPr>
              <a:t>quality</a:t>
            </a:r>
            <a:endParaRPr lang="en-US" sz="2400" dirty="0"/>
          </a:p>
          <a:p>
            <a:r>
              <a:rPr lang="en-US" sz="2800" dirty="0" smtClean="0"/>
              <a:t>United States Environmental Protection </a:t>
            </a:r>
            <a:r>
              <a:rPr lang="en-US" sz="2800" dirty="0" smtClean="0"/>
              <a:t>Agency: </a:t>
            </a:r>
            <a:r>
              <a:rPr lang="en-US" sz="2800" dirty="0" smtClean="0">
                <a:hlinkClick r:id="rId5"/>
              </a:rPr>
              <a:t>Drinking Water</a:t>
            </a:r>
            <a:endParaRPr lang="en-US" sz="2800" dirty="0" smtClean="0"/>
          </a:p>
          <a:p>
            <a:pPr lvl="1"/>
            <a:r>
              <a:rPr lang="en-US" sz="2400" dirty="0">
                <a:hlinkClick r:id="rId6"/>
              </a:rPr>
              <a:t>EPA delegates primary enforcement responsibility (also called primacy) </a:t>
            </a:r>
            <a:r>
              <a:rPr lang="en-US" sz="2400" dirty="0"/>
              <a:t>for public water systems to states and Indian Tribes if they meet certain requirements. EPA recently released revisions to the primacy </a:t>
            </a:r>
            <a:r>
              <a:rPr lang="en-US" sz="2400" dirty="0" smtClean="0"/>
              <a:t>requirements</a:t>
            </a:r>
          </a:p>
          <a:p>
            <a:r>
              <a:rPr lang="en-US" sz="2800" dirty="0">
                <a:hlinkClick r:id="rId7"/>
              </a:rPr>
              <a:t>California Regulations Related to Drinking Water</a:t>
            </a:r>
            <a:endParaRPr lang="en-US" sz="2800" dirty="0" smtClean="0"/>
          </a:p>
          <a:p>
            <a:pPr lvl="1"/>
            <a:endParaRPr lang="en-US" sz="2400" dirty="0"/>
          </a:p>
        </p:txBody>
      </p:sp>
    </p:spTree>
    <p:extLst>
      <p:ext uri="{BB962C8B-B14F-4D97-AF65-F5344CB8AC3E}">
        <p14:creationId xmlns:p14="http://schemas.microsoft.com/office/powerpoint/2010/main" val="11524607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EPA regulations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05670791"/>
              </p:ext>
            </p:extLst>
          </p:nvPr>
        </p:nvGraphicFramePr>
        <p:xfrm>
          <a:off x="609600" y="1760061"/>
          <a:ext cx="10972800" cy="4846320"/>
        </p:xfrm>
        <a:graphic>
          <a:graphicData uri="http://schemas.openxmlformats.org/drawingml/2006/table">
            <a:tbl>
              <a:tblPr/>
              <a:tblGrid>
                <a:gridCol w="5486400">
                  <a:extLst>
                    <a:ext uri="{9D8B030D-6E8A-4147-A177-3AD203B41FA5}">
                      <a16:colId xmlns:a16="http://schemas.microsoft.com/office/drawing/2014/main" val="2914247425"/>
                    </a:ext>
                  </a:extLst>
                </a:gridCol>
                <a:gridCol w="5486400">
                  <a:extLst>
                    <a:ext uri="{9D8B030D-6E8A-4147-A177-3AD203B41FA5}">
                      <a16:colId xmlns:a16="http://schemas.microsoft.com/office/drawing/2014/main" val="3111206170"/>
                    </a:ext>
                  </a:extLst>
                </a:gridCol>
              </a:tblGrid>
              <a:tr h="0">
                <a:tc>
                  <a:txBody>
                    <a:bodyPr/>
                    <a:lstStyle/>
                    <a:p>
                      <a:pPr algn="l" fontAlgn="ctr"/>
                      <a:r>
                        <a:rPr lang="en-US" b="1">
                          <a:effectLst/>
                        </a:rPr>
                        <a:t>Contaminant Type</a:t>
                      </a: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1F1F1"/>
                    </a:solidFill>
                  </a:tcPr>
                </a:tc>
                <a:tc>
                  <a:txBody>
                    <a:bodyPr/>
                    <a:lstStyle/>
                    <a:p>
                      <a:pPr algn="l" fontAlgn="ctr"/>
                      <a:r>
                        <a:rPr lang="en-US" b="1">
                          <a:effectLst/>
                        </a:rPr>
                        <a:t>Regulation</a:t>
                      </a: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1F1F1"/>
                    </a:solidFill>
                  </a:tcPr>
                </a:tc>
                <a:extLst>
                  <a:ext uri="{0D108BD9-81ED-4DB2-BD59-A6C34878D82A}">
                    <a16:rowId xmlns:a16="http://schemas.microsoft.com/office/drawing/2014/main" val="2740068257"/>
                  </a:ext>
                </a:extLst>
              </a:tr>
              <a:tr h="0">
                <a:tc>
                  <a:txBody>
                    <a:bodyPr/>
                    <a:lstStyle/>
                    <a:p>
                      <a:pPr algn="l" fontAlgn="ctr"/>
                      <a:r>
                        <a:rPr lang="en-US" b="1">
                          <a:effectLst/>
                        </a:rPr>
                        <a:t>Chemical contaminants</a:t>
                      </a:r>
                      <a:endParaRPr lang="en-US">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tc>
                  <a:txBody>
                    <a:bodyPr/>
                    <a:lstStyle/>
                    <a:p>
                      <a:pPr algn="l" fontAlgn="ctr">
                        <a:buFont typeface="Arial" panose="020B0604020202020204" pitchFamily="34" charset="0"/>
                        <a:buChar char="•"/>
                      </a:pPr>
                      <a:r>
                        <a:rPr lang="en-US" dirty="0">
                          <a:solidFill>
                            <a:srgbClr val="4C2C92"/>
                          </a:solidFill>
                          <a:effectLst/>
                          <a:hlinkClick r:id="rId3"/>
                        </a:rPr>
                        <a:t>Arsenic rule</a:t>
                      </a:r>
                      <a:endParaRPr lang="en-US" dirty="0">
                        <a:effectLst/>
                      </a:endParaRPr>
                    </a:p>
                    <a:p>
                      <a:pPr algn="l" fontAlgn="ctr">
                        <a:buFont typeface="Arial" panose="020B0604020202020204" pitchFamily="34" charset="0"/>
                        <a:buChar char="•"/>
                      </a:pPr>
                      <a:r>
                        <a:rPr lang="en-US" dirty="0">
                          <a:solidFill>
                            <a:srgbClr val="4C2C92"/>
                          </a:solidFill>
                          <a:effectLst/>
                          <a:hlinkClick r:id="rId3"/>
                        </a:rPr>
                        <a:t>Chemical contaminant rules</a:t>
                      </a:r>
                      <a:endParaRPr lang="en-US" dirty="0">
                        <a:effectLst/>
                      </a:endParaRPr>
                    </a:p>
                    <a:p>
                      <a:pPr algn="l" fontAlgn="ctr">
                        <a:buFont typeface="Arial" panose="020B0604020202020204" pitchFamily="34" charset="0"/>
                        <a:buChar char="•"/>
                      </a:pPr>
                      <a:r>
                        <a:rPr lang="en-US" dirty="0">
                          <a:solidFill>
                            <a:srgbClr val="4C2C92"/>
                          </a:solidFill>
                          <a:effectLst/>
                          <a:hlinkClick r:id="rId4"/>
                        </a:rPr>
                        <a:t>Lead and copper rule</a:t>
                      </a:r>
                      <a:endParaRPr lang="en-US" dirty="0">
                        <a:effectLst/>
                      </a:endParaRPr>
                    </a:p>
                    <a:p>
                      <a:pPr algn="l" fontAlgn="ctr">
                        <a:buFont typeface="Arial" panose="020B0604020202020204" pitchFamily="34" charset="0"/>
                        <a:buChar char="•"/>
                      </a:pPr>
                      <a:r>
                        <a:rPr lang="en-US" dirty="0">
                          <a:solidFill>
                            <a:srgbClr val="4C2C92"/>
                          </a:solidFill>
                          <a:effectLst/>
                          <a:hlinkClick r:id="rId5"/>
                        </a:rPr>
                        <a:t>Radionuclides rule</a:t>
                      </a:r>
                      <a:endParaRPr lang="en-US" dirty="0">
                        <a:effectLst/>
                      </a:endParaRPr>
                    </a:p>
                    <a:p>
                      <a:pPr algn="l" fontAlgn="ctr">
                        <a:buFont typeface="Arial" panose="020B0604020202020204" pitchFamily="34" charset="0"/>
                        <a:buChar char="•"/>
                      </a:pPr>
                      <a:r>
                        <a:rPr lang="en-US" dirty="0">
                          <a:solidFill>
                            <a:srgbClr val="4C2C92"/>
                          </a:solidFill>
                          <a:effectLst/>
                          <a:hlinkClick r:id="rId6"/>
                        </a:rPr>
                        <a:t>Variance and exemptions rule</a:t>
                      </a:r>
                      <a:endParaRPr lang="en-US" dirty="0">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extLst>
                  <a:ext uri="{0D108BD9-81ED-4DB2-BD59-A6C34878D82A}">
                    <a16:rowId xmlns:a16="http://schemas.microsoft.com/office/drawing/2014/main" val="2746450672"/>
                  </a:ext>
                </a:extLst>
              </a:tr>
              <a:tr h="0">
                <a:tc>
                  <a:txBody>
                    <a:bodyPr/>
                    <a:lstStyle/>
                    <a:p>
                      <a:pPr algn="l" fontAlgn="ctr"/>
                      <a:r>
                        <a:rPr lang="en-US" b="1">
                          <a:effectLst/>
                        </a:rPr>
                        <a:t>Microbial contaminants</a:t>
                      </a:r>
                      <a:endParaRPr lang="en-US">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tc>
                  <a:txBody>
                    <a:bodyPr/>
                    <a:lstStyle/>
                    <a:p>
                      <a:pPr algn="l" fontAlgn="ctr">
                        <a:buFont typeface="Arial" panose="020B0604020202020204" pitchFamily="34" charset="0"/>
                        <a:buChar char="•"/>
                      </a:pPr>
                      <a:r>
                        <a:rPr lang="en-US" dirty="0">
                          <a:solidFill>
                            <a:srgbClr val="4C2C92"/>
                          </a:solidFill>
                          <a:effectLst/>
                          <a:hlinkClick r:id="rId7"/>
                        </a:rPr>
                        <a:t>Aircraft drinking water rule</a:t>
                      </a:r>
                      <a:endParaRPr lang="en-US" dirty="0">
                        <a:effectLst/>
                      </a:endParaRPr>
                    </a:p>
                    <a:p>
                      <a:pPr algn="l" fontAlgn="ctr">
                        <a:buFont typeface="Arial" panose="020B0604020202020204" pitchFamily="34" charset="0"/>
                        <a:buChar char="•"/>
                      </a:pPr>
                      <a:r>
                        <a:rPr lang="en-US" dirty="0">
                          <a:solidFill>
                            <a:srgbClr val="4C2C92"/>
                          </a:solidFill>
                          <a:effectLst/>
                          <a:hlinkClick r:id="rId8"/>
                        </a:rPr>
                        <a:t>Ground water rule</a:t>
                      </a:r>
                      <a:endParaRPr lang="en-US" dirty="0">
                        <a:effectLst/>
                      </a:endParaRPr>
                    </a:p>
                    <a:p>
                      <a:pPr algn="l" fontAlgn="ctr">
                        <a:buFont typeface="Arial" panose="020B0604020202020204" pitchFamily="34" charset="0"/>
                        <a:buChar char="•"/>
                      </a:pPr>
                      <a:r>
                        <a:rPr lang="en-US" dirty="0">
                          <a:solidFill>
                            <a:srgbClr val="4C2C92"/>
                          </a:solidFill>
                          <a:effectLst/>
                          <a:hlinkClick r:id="rId9"/>
                        </a:rPr>
                        <a:t>Stage 1 and stage 2 disinfectant/disinfection byproducts rule</a:t>
                      </a:r>
                      <a:endParaRPr lang="en-US" dirty="0">
                        <a:effectLst/>
                      </a:endParaRPr>
                    </a:p>
                    <a:p>
                      <a:pPr algn="l" fontAlgn="ctr">
                        <a:buFont typeface="Arial" panose="020B0604020202020204" pitchFamily="34" charset="0"/>
                        <a:buChar char="•"/>
                      </a:pPr>
                      <a:r>
                        <a:rPr lang="en-US" dirty="0">
                          <a:solidFill>
                            <a:srgbClr val="4C2C92"/>
                          </a:solidFill>
                          <a:effectLst/>
                          <a:hlinkClick r:id="rId10"/>
                        </a:rPr>
                        <a:t>Surface water treatment rules</a:t>
                      </a:r>
                      <a:endParaRPr lang="en-US" dirty="0">
                        <a:effectLst/>
                      </a:endParaRPr>
                    </a:p>
                    <a:p>
                      <a:pPr algn="l" fontAlgn="ctr">
                        <a:buFont typeface="Arial" panose="020B0604020202020204" pitchFamily="34" charset="0"/>
                        <a:buChar char="•"/>
                      </a:pPr>
                      <a:r>
                        <a:rPr lang="en-US" dirty="0">
                          <a:solidFill>
                            <a:srgbClr val="4C2C92"/>
                          </a:solidFill>
                          <a:effectLst/>
                          <a:hlinkClick r:id="rId11"/>
                        </a:rPr>
                        <a:t>Total coliform rule and revised total coliform rule</a:t>
                      </a:r>
                      <a:endParaRPr lang="en-US" dirty="0">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extLst>
                  <a:ext uri="{0D108BD9-81ED-4DB2-BD59-A6C34878D82A}">
                    <a16:rowId xmlns:a16="http://schemas.microsoft.com/office/drawing/2014/main" val="3038138898"/>
                  </a:ext>
                </a:extLst>
              </a:tr>
              <a:tr h="0">
                <a:tc>
                  <a:txBody>
                    <a:bodyPr/>
                    <a:lstStyle/>
                    <a:p>
                      <a:pPr algn="l" fontAlgn="ctr"/>
                      <a:r>
                        <a:rPr lang="en-US" b="1" dirty="0">
                          <a:effectLst/>
                        </a:rPr>
                        <a:t>Right-to-know rules</a:t>
                      </a:r>
                      <a:endParaRPr lang="en-US" dirty="0">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tc>
                  <a:txBody>
                    <a:bodyPr/>
                    <a:lstStyle/>
                    <a:p>
                      <a:pPr algn="l" fontAlgn="ctr">
                        <a:buFont typeface="Arial" panose="020B0604020202020204" pitchFamily="34" charset="0"/>
                        <a:buChar char="•"/>
                      </a:pPr>
                      <a:r>
                        <a:rPr lang="en-US" dirty="0">
                          <a:solidFill>
                            <a:srgbClr val="112E51"/>
                          </a:solidFill>
                          <a:effectLst/>
                          <a:hlinkClick r:id="rId12"/>
                        </a:rPr>
                        <a:t>Consumer confidence report rule</a:t>
                      </a:r>
                      <a:endParaRPr lang="en-US" dirty="0">
                        <a:effectLst/>
                      </a:endParaRPr>
                    </a:p>
                    <a:p>
                      <a:pPr algn="l" fontAlgn="ctr">
                        <a:buFont typeface="Arial" panose="020B0604020202020204" pitchFamily="34" charset="0"/>
                        <a:buChar char="•"/>
                      </a:pPr>
                      <a:r>
                        <a:rPr lang="en-US" dirty="0">
                          <a:solidFill>
                            <a:srgbClr val="4C2C92"/>
                          </a:solidFill>
                          <a:effectLst/>
                          <a:hlinkClick r:id="rId13"/>
                        </a:rPr>
                        <a:t>Public notification rule</a:t>
                      </a:r>
                      <a:endParaRPr lang="en-US" dirty="0">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extLst>
                  <a:ext uri="{0D108BD9-81ED-4DB2-BD59-A6C34878D82A}">
                    <a16:rowId xmlns:a16="http://schemas.microsoft.com/office/drawing/2014/main" val="3671541927"/>
                  </a:ext>
                </a:extLst>
              </a:tr>
              <a:tr h="0">
                <a:tc>
                  <a:txBody>
                    <a:bodyPr/>
                    <a:lstStyle/>
                    <a:p>
                      <a:pPr algn="l" fontAlgn="ctr"/>
                      <a:r>
                        <a:rPr lang="en-US" b="1" dirty="0" smtClean="0">
                          <a:effectLst/>
                          <a:hlinkClick r:id="rId14"/>
                        </a:rPr>
                        <a:t>Contaminant Candidate List (CCL)</a:t>
                      </a:r>
                      <a:endParaRPr lang="en-US" b="1" dirty="0">
                        <a:effectLst/>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tc>
                  <a:txBody>
                    <a:bodyPr/>
                    <a:lstStyle/>
                    <a:p>
                      <a:pPr algn="l">
                        <a:buFont typeface="Arial" panose="020B0604020202020204" pitchFamily="34" charset="0"/>
                        <a:buChar char="•"/>
                      </a:pPr>
                      <a:r>
                        <a:rPr lang="en-US" b="0" i="0" dirty="0" smtClean="0">
                          <a:solidFill>
                            <a:srgbClr val="4C2C92"/>
                          </a:solidFill>
                          <a:effectLst/>
                          <a:latin typeface="Source Sans Pro"/>
                          <a:hlinkClick r:id="rId15"/>
                        </a:rPr>
                        <a:t>Table of Current Drinking Water Standards</a:t>
                      </a:r>
                      <a:endParaRPr lang="en-US" b="0" i="0" dirty="0" smtClean="0">
                        <a:solidFill>
                          <a:srgbClr val="212121"/>
                        </a:solidFill>
                        <a:effectLst/>
                        <a:latin typeface="Source Sans Pro"/>
                      </a:endParaRPr>
                    </a:p>
                    <a:p>
                      <a:pPr algn="l">
                        <a:buFont typeface="Arial" panose="020B0604020202020204" pitchFamily="34" charset="0"/>
                        <a:buChar char="•"/>
                      </a:pPr>
                      <a:r>
                        <a:rPr lang="en-US" b="0" i="0" dirty="0" smtClean="0">
                          <a:solidFill>
                            <a:srgbClr val="4C2C92"/>
                          </a:solidFill>
                          <a:effectLst/>
                          <a:latin typeface="Source Sans Pro"/>
                          <a:hlinkClick r:id="rId16"/>
                        </a:rPr>
                        <a:t>Unregulated Contaminant Monitoring</a:t>
                      </a:r>
                      <a:endParaRPr lang="en-US" b="0" i="0" dirty="0" smtClean="0">
                        <a:solidFill>
                          <a:srgbClr val="212121"/>
                        </a:solidFill>
                        <a:effectLst/>
                        <a:latin typeface="Source Sans Pro"/>
                      </a:endParaRPr>
                    </a:p>
                  </a:txBody>
                  <a:tcPr anchor="ctr">
                    <a:lnL w="7620" cap="flat" cmpd="sng" algn="ctr">
                      <a:solidFill>
                        <a:srgbClr val="5B616B"/>
                      </a:solidFill>
                      <a:prstDash val="solid"/>
                      <a:round/>
                      <a:headEnd type="none" w="med" len="med"/>
                      <a:tailEnd type="none" w="med" len="med"/>
                    </a:lnL>
                    <a:lnR w="7620" cap="flat" cmpd="sng" algn="ctr">
                      <a:solidFill>
                        <a:srgbClr val="5B616B"/>
                      </a:solidFill>
                      <a:prstDash val="solid"/>
                      <a:round/>
                      <a:headEnd type="none" w="med" len="med"/>
                      <a:tailEnd type="none" w="med" len="med"/>
                    </a:lnR>
                    <a:lnT w="7620" cap="flat" cmpd="sng" algn="ctr">
                      <a:solidFill>
                        <a:srgbClr val="5B616B"/>
                      </a:solidFill>
                      <a:prstDash val="solid"/>
                      <a:round/>
                      <a:headEnd type="none" w="med" len="med"/>
                      <a:tailEnd type="none" w="med" len="med"/>
                    </a:lnT>
                    <a:lnB w="7620" cap="flat" cmpd="sng" algn="ctr">
                      <a:solidFill>
                        <a:srgbClr val="5B616B"/>
                      </a:solidFill>
                      <a:prstDash val="solid"/>
                      <a:round/>
                      <a:headEnd type="none" w="med" len="med"/>
                      <a:tailEnd type="none" w="med" len="med"/>
                    </a:lnB>
                    <a:solidFill>
                      <a:srgbClr val="FFFFFF"/>
                    </a:solidFill>
                  </a:tcPr>
                </a:tc>
                <a:extLst>
                  <a:ext uri="{0D108BD9-81ED-4DB2-BD59-A6C34878D82A}">
                    <a16:rowId xmlns:a16="http://schemas.microsoft.com/office/drawing/2014/main" val="1681455988"/>
                  </a:ext>
                </a:extLst>
              </a:tr>
            </a:tbl>
          </a:graphicData>
        </a:graphic>
      </p:graphicFrame>
    </p:spTree>
    <p:extLst>
      <p:ext uri="{BB962C8B-B14F-4D97-AF65-F5344CB8AC3E}">
        <p14:creationId xmlns:p14="http://schemas.microsoft.com/office/powerpoint/2010/main" val="41196947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Contaminants?</a:t>
            </a:r>
            <a:endParaRPr lang="en-US" dirty="0"/>
          </a:p>
        </p:txBody>
      </p:sp>
      <p:sp>
        <p:nvSpPr>
          <p:cNvPr id="3" name="Content Placeholder 2"/>
          <p:cNvSpPr>
            <a:spLocks noGrp="1"/>
          </p:cNvSpPr>
          <p:nvPr>
            <p:ph idx="1"/>
          </p:nvPr>
        </p:nvSpPr>
        <p:spPr/>
        <p:txBody>
          <a:bodyPr/>
          <a:lstStyle/>
          <a:p>
            <a:r>
              <a:rPr lang="en-US" dirty="0"/>
              <a:t>The Safe Drinking Water Act (SDWA) defines "contaminant" as any physical, chemical, biological or radiological substance or matter in water. Drinking water may reasonably be expected to contain at least small amounts of some contaminants. Some contaminants may be harmful if consumed at certain levels in drinking water. The presence of contaminants does not necessarily indicate that the water poses a health risk</a:t>
            </a:r>
            <a:r>
              <a:rPr lang="en-US" dirty="0" smtClean="0"/>
              <a:t>.</a:t>
            </a:r>
          </a:p>
          <a:p>
            <a:r>
              <a:rPr lang="en-US" dirty="0">
                <a:hlinkClick r:id="rId2"/>
              </a:rPr>
              <a:t>https://www.epa.gov/ccl/definition-contaminant</a:t>
            </a:r>
            <a:endParaRPr lang="en-US" dirty="0"/>
          </a:p>
        </p:txBody>
      </p:sp>
    </p:spTree>
    <p:extLst>
      <p:ext uri="{BB962C8B-B14F-4D97-AF65-F5344CB8AC3E}">
        <p14:creationId xmlns:p14="http://schemas.microsoft.com/office/powerpoint/2010/main" val="588692917"/>
      </p:ext>
    </p:extLst>
  </p:cSld>
  <p:clrMapOvr>
    <a:masterClrMapping/>
  </p:clrMapOvr>
  <p:transition>
    <p:fade/>
  </p:transition>
</p:sld>
</file>

<file path=ppt/theme/theme1.xml><?xml version="1.0" encoding="utf-8"?>
<a:theme xmlns:a="http://schemas.openxmlformats.org/drawingml/2006/main" name="Lecture 4540 2017">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4540 2017" id="{810B8684-B36C-4E9D-B451-29B9AF64FE2B}" vid="{17C6C898-45CB-4F7D-9C35-4AEA3E1ACC3B}"/>
    </a:ext>
  </a:extLst>
</a:theme>
</file>

<file path=ppt/theme/theme2.xml><?xml version="1.0" encoding="utf-8"?>
<a:theme xmlns:a="http://schemas.openxmlformats.org/drawingml/2006/main" name="1_Lecture 4540 2016">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Lecture 4540 2016">
  <a:themeElements>
    <a:clrScheme name="present">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Lecture 4540 2017">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4540 2017" id="{810B8684-B36C-4E9D-B451-29B9AF64FE2B}" vid="{17C6C898-45CB-4F7D-9C35-4AEA3E1ACC3B}"/>
    </a:ext>
  </a:extLst>
</a:theme>
</file>

<file path=ppt/theme/theme5.xml><?xml version="1.0" encoding="utf-8"?>
<a:theme xmlns:a="http://schemas.openxmlformats.org/drawingml/2006/main" name="3_Lecture 4540 2016">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Lecture 4540 2016">
  <a:themeElements>
    <a:clrScheme name="present">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 4540 2017</Template>
  <TotalTime>1432</TotalTime>
  <Words>232</Words>
  <Application>Microsoft Office PowerPoint</Application>
  <PresentationFormat>Widescreen</PresentationFormat>
  <Paragraphs>40</Paragraphs>
  <Slides>4</Slides>
  <Notes>2</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4</vt:i4>
      </vt:variant>
    </vt:vector>
  </HeadingPairs>
  <TitlesOfParts>
    <vt:vector size="15" baseType="lpstr">
      <vt:lpstr>Arial</vt:lpstr>
      <vt:lpstr>Calibri</vt:lpstr>
      <vt:lpstr>Candara</vt:lpstr>
      <vt:lpstr>Source Sans Pro</vt:lpstr>
      <vt:lpstr>Wingdings</vt:lpstr>
      <vt:lpstr>Lecture 4540 2017</vt:lpstr>
      <vt:lpstr>1_Lecture 4540 2016</vt:lpstr>
      <vt:lpstr>2_Lecture 4540 2016</vt:lpstr>
      <vt:lpstr>1_Lecture 4540 2017</vt:lpstr>
      <vt:lpstr>3_Lecture 4540 2016</vt:lpstr>
      <vt:lpstr>4_Lecture 4540 2016</vt:lpstr>
      <vt:lpstr>Water Quality: Regulations and  Contaminants</vt:lpstr>
      <vt:lpstr>Regulatory Framework</vt:lpstr>
      <vt:lpstr>EPA regulations</vt:lpstr>
      <vt:lpstr>Contaminants?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Monroe Weber-Shirk</dc:creator>
  <cp:lastModifiedBy>mw24</cp:lastModifiedBy>
  <cp:revision>11</cp:revision>
  <dcterms:created xsi:type="dcterms:W3CDTF">2019-06-12T13:24:20Z</dcterms:created>
  <dcterms:modified xsi:type="dcterms:W3CDTF">2020-01-23T15:43:51Z</dcterms:modified>
</cp:coreProperties>
</file>