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2" r:id="rId5"/>
    <p:sldId id="263" r:id="rId6"/>
    <p:sldId id="259" r:id="rId7"/>
    <p:sldId id="269" r:id="rId8"/>
    <p:sldId id="270" r:id="rId9"/>
    <p:sldId id="265" r:id="rId10"/>
    <p:sldId id="264" r:id="rId11"/>
    <p:sldId id="266" r:id="rId12"/>
    <p:sldId id="267" r:id="rId13"/>
    <p:sldId id="272" r:id="rId14"/>
  </p:sldIdLst>
  <p:sldSz cx="9144000" cy="6858000" type="screen4x3"/>
  <p:notesSz cx="6858000" cy="9144000"/>
  <p:embeddedFontLst>
    <p:embeddedFont>
      <p:font typeface="MT Extra" pitchFamily="18" charset="2"/>
      <p:regular r:id="rId17"/>
    </p:embeddedFont>
    <p:embeddedFont>
      <p:font typeface="Monotype Sorts" pitchFamily="2" charset="2"/>
      <p:regular r:id="rId1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23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CEE 331 Fluid Mechanics</a:t>
            </a:r>
          </a:p>
          <a:p>
            <a:r>
              <a:rPr lang="en-US"/>
              <a:t>Monroe Weber-Shirk                      </a:t>
            </a:r>
            <a:fld id="{AC3EE97D-4F7A-4DF3-9F07-EC715D2AA888}" type="datetime4">
              <a:rPr lang="en-US"/>
              <a:pPr/>
              <a:t>December 18, 2012</a:t>
            </a:fld>
            <a:endParaRPr lang="en-US"/>
          </a:p>
        </p:txBody>
      </p:sp>
      <p:sp>
        <p:nvSpPr>
          <p:cNvPr id="204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3CB6010-7A7C-47CA-9B40-16CD5D13FE6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AA0987-741C-49A5-9F87-12409338B1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69D1E-2FBD-449F-85F6-93816668C392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8814B-22B7-44E2-A9E8-FEC6498BE458}" type="slidenum">
              <a:rPr lang="en-US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BEEBD-33C1-49E3-8D4C-F246BB12DB58}" type="slidenum">
              <a:rPr lang="en-US"/>
              <a:pPr/>
              <a:t>11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2188E-74C3-4A90-BA18-6A6694DDC1C6}" type="slidenum">
              <a:rPr lang="en-US"/>
              <a:pPr/>
              <a:t>12</a:t>
            </a:fld>
            <a:endParaRPr lang="en-US"/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0B871-8C79-4B43-861B-DD62F7B8D775}" type="slidenum">
              <a:rPr lang="en-US"/>
              <a:pPr/>
              <a:t>13</a:t>
            </a:fld>
            <a:endParaRPr 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016A6-C3AD-473F-A8E6-E1F92EF559A0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9874F-DA78-4E91-AFEF-CF4381873A41}" type="slidenum">
              <a:rPr lang="en-US"/>
              <a:pPr/>
              <a:t>3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22BD3-6C6C-4B66-B0E3-CD7B7B4DB78D}" type="slidenum">
              <a:rPr lang="en-US"/>
              <a:pPr/>
              <a:t>4</a:t>
            </a:fld>
            <a:endParaRPr lang="en-US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D8635-0ADC-4F10-AA4A-E2AC0E0C22C4}" type="slidenum">
              <a:rPr lang="en-US"/>
              <a:pPr/>
              <a:t>5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7C681-FB46-4B55-B821-D00FF0E7BDAF}" type="slidenum">
              <a:rPr lang="en-US"/>
              <a:pPr/>
              <a:t>6</a:t>
            </a:fld>
            <a:endParaRPr lang="en-US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1B4E3-B6B2-470D-8FCC-99F6B948DDF8}" type="slidenum">
              <a:rPr lang="en-US"/>
              <a:pPr/>
              <a:t>7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3C63F-C333-41A1-A989-0F90C6152C39}" type="slidenum">
              <a:rPr lang="en-US"/>
              <a:pPr/>
              <a:t>8</a:t>
            </a:fld>
            <a:endParaRPr 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3460-2BC4-433C-9F07-F0D99BE304A3}" type="slidenum">
              <a:rPr lang="en-US"/>
              <a:pPr/>
              <a:t>9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13C42B-931B-46AD-BE43-7FF8242F3B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39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48142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5C92D-5076-47EB-BEFC-51DA96F23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E9E55-D820-4414-AAA3-19730E84D6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08835-BF68-408E-B05F-AFE20120BE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3B5B8-37EB-488C-9FA6-09450A9B3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F2B8C-68B8-4ECB-AAFF-18EDF3DEFF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C83CF-F2A5-4AA2-A996-07C5B6D52A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84A15-765B-4F92-9E14-EB57929374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20689-9DEF-4B73-B6DB-A82A9BCE41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9481C-2752-4C27-8953-8913ABF7B4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30740-3FFA-4ABA-A973-8E7F79D174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71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89F13BE5-1DB7-41DD-B69B-FB65F507A7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unson%20Movies/V4_5%20Streamlines%20around%20objects%20in%20potential%20flow.m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Munson%20Movies/V4_2%20airplane%20vortices.mov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slide" Target="slide9.x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9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unson%20Movies/V4_6%20Streaklines%20garden%20sprinkler.mov" TargetMode="External"/><Relationship Id="rId7" Type="http://schemas.openxmlformats.org/officeDocument/2006/relationships/hyperlink" Target="http://widget.ecn.purdue.edu/~meapplet/java/flowvis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Munson%20Movies/V4_5%20Streamlines%20around%20objects%20in%20potential%20flow.mov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Munson%20Movies/V4_3%20laminar%20jet%20turbulent%20washing%20machine.mov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slide" Target="slide11.x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lum bright="1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4343400" cy="1143000"/>
          </a:xfrm>
          <a:effectLst/>
        </p:spPr>
        <p:txBody>
          <a:bodyPr/>
          <a:lstStyle/>
          <a:p>
            <a:r>
              <a:rPr lang="en-US" sz="6000"/>
              <a:t>Fluid Kinematics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352800"/>
            <a:ext cx="3897313" cy="1752600"/>
          </a:xfrm>
        </p:spPr>
        <p:txBody>
          <a:bodyPr/>
          <a:lstStyle/>
          <a:p>
            <a:r>
              <a:rPr lang="en-US"/>
              <a:t>Fluid Mechanics</a:t>
            </a:r>
          </a:p>
          <a:p>
            <a:fld id="{21D4CA92-6531-4F0E-A4D1-1247CAD5F5C4}" type="datetime4">
              <a:rPr lang="en-US"/>
              <a:pPr/>
              <a:t>December 18, 2012</a:t>
            </a:fld>
            <a:endParaRPr lang="en-US"/>
          </a:p>
        </p:txBody>
      </p:sp>
      <p:pic>
        <p:nvPicPr>
          <p:cNvPr id="5124" name="Picture 4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Reynolds Transport Theorem can be applied to a control volume of finite size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 don’t need to know the flow details within the control volume!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 do need to know what is happening at the control surfaces.</a:t>
            </a:r>
          </a:p>
          <a:p>
            <a:pPr>
              <a:lnSpc>
                <a:spcPct val="90000"/>
              </a:lnSpc>
            </a:pPr>
            <a:r>
              <a:rPr lang="en-US" sz="2800"/>
              <a:t>Conservation of mass (for all species)</a:t>
            </a:r>
          </a:p>
          <a:p>
            <a:pPr>
              <a:lnSpc>
                <a:spcPct val="90000"/>
              </a:lnSpc>
            </a:pPr>
            <a:r>
              <a:rPr lang="en-US" sz="2800"/>
              <a:t>Newton’s 2</a:t>
            </a:r>
            <a:r>
              <a:rPr lang="en-US" sz="2800" baseline="30000"/>
              <a:t>nd</a:t>
            </a:r>
            <a:r>
              <a:rPr lang="en-US" sz="2800"/>
              <a:t> law of motion (momentum) _______</a:t>
            </a:r>
          </a:p>
          <a:p>
            <a:pPr>
              <a:lnSpc>
                <a:spcPct val="90000"/>
              </a:lnSpc>
            </a:pPr>
            <a:r>
              <a:rPr lang="en-US" sz="2800"/>
              <a:t>First law of thermodynamics (energy)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15366" name="Comment 6"/>
          <p:cNvSpPr>
            <a:spLocks noChangeArrowheads="1"/>
          </p:cNvSpPr>
          <p:nvPr/>
        </p:nvSpPr>
        <p:spPr bwMode="auto">
          <a:xfrm>
            <a:off x="1066800" y="5105400"/>
            <a:ext cx="12065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F = 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Control Volume Conservation Equation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 rot="-5400000">
            <a:off x="2622550" y="1758950"/>
            <a:ext cx="2273300" cy="2603500"/>
          </a:xfrm>
          <a:prstGeom prst="can">
            <a:avLst>
              <a:gd name="adj" fmla="val 28631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39700" y="1917700"/>
            <a:ext cx="83724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8900" y="4191000"/>
            <a:ext cx="83724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266700" y="2159000"/>
            <a:ext cx="6172200" cy="1803400"/>
            <a:chOff x="1184" y="1360"/>
            <a:chExt cx="3888" cy="1136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1344" y="1360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1184" y="1872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1568" y="2272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1816" y="1680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2216" y="1392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2672" y="1640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3128" y="2352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480" y="1520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3928" y="2024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4392" y="1568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600" y="2288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4928" y="1592"/>
              <a:ext cx="144" cy="144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43" name="Comment 35"/>
          <p:cNvSpPr>
            <a:spLocks noChangeArrowheads="1"/>
          </p:cNvSpPr>
          <p:nvPr/>
        </p:nvSpPr>
        <p:spPr bwMode="auto">
          <a:xfrm>
            <a:off x="2032000" y="4973638"/>
            <a:ext cx="3530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0   =  -1   +   (-0 + 1)</a:t>
            </a:r>
          </a:p>
        </p:txBody>
      </p:sp>
      <p:sp>
        <p:nvSpPr>
          <p:cNvPr id="17458" name="Comment 50"/>
          <p:cNvSpPr>
            <a:spLocks noChangeArrowheads="1"/>
          </p:cNvSpPr>
          <p:nvPr/>
        </p:nvSpPr>
        <p:spPr bwMode="auto">
          <a:xfrm>
            <a:off x="2032000" y="5424488"/>
            <a:ext cx="3530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0   =   1   +   (-1 + 0)</a:t>
            </a:r>
          </a:p>
        </p:txBody>
      </p:sp>
      <p:sp>
        <p:nvSpPr>
          <p:cNvPr id="17473" name="Comment 65"/>
          <p:cNvSpPr>
            <a:spLocks noChangeArrowheads="1"/>
          </p:cNvSpPr>
          <p:nvPr/>
        </p:nvSpPr>
        <p:spPr bwMode="auto">
          <a:xfrm>
            <a:off x="2032000" y="5932488"/>
            <a:ext cx="3530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0   =   0   +   (-0 + 0)</a:t>
            </a:r>
          </a:p>
        </p:txBody>
      </p:sp>
      <p:graphicFrame>
        <p:nvGraphicFramePr>
          <p:cNvPr id="17474" name="Object 66"/>
          <p:cNvGraphicFramePr>
            <a:graphicFrameLocks noChangeAspect="1"/>
          </p:cNvGraphicFramePr>
          <p:nvPr/>
        </p:nvGraphicFramePr>
        <p:xfrm>
          <a:off x="1066800" y="4267200"/>
          <a:ext cx="5200650" cy="858838"/>
        </p:xfrm>
        <a:graphic>
          <a:graphicData uri="http://schemas.openxmlformats.org/presentationml/2006/ole">
            <p:oleObj spid="_x0000_s17474" name="Equation" r:id="rId4" imgW="4000320" imgH="863280" progId="Equation.DSMT4">
              <p:embed/>
            </p:oleObj>
          </a:graphicData>
        </a:graphic>
      </p:graphicFrame>
      <p:sp>
        <p:nvSpPr>
          <p:cNvPr id="17475" name="AutoShape 6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55050" y="6330950"/>
            <a:ext cx="488950" cy="520700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0.04583 -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4 -0.00186 L 0.07448 -0.003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09 -0.00186 L 0.10277 -0.001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3" grpId="0"/>
      <p:bldP spid="17458" grpId="0"/>
      <p:bldP spid="17473" grpId="0"/>
      <p:bldP spid="1747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Mt. St. Helens</a:t>
            </a:r>
          </a:p>
        </p:txBody>
      </p:sp>
      <p:sp>
        <p:nvSpPr>
          <p:cNvPr id="102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55050" y="6337300"/>
            <a:ext cx="488950" cy="520700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400"/>
          </a:p>
        </p:txBody>
      </p:sp>
      <p:pic>
        <p:nvPicPr>
          <p:cNvPr id="1030" name="Picture 6" descr="17"/>
          <p:cNvPicPr>
            <a:picLocks noChangeAspect="1" noChangeArrowheads="1"/>
          </p:cNvPicPr>
          <p:nvPr/>
        </p:nvPicPr>
        <p:blipFill>
          <a:blip r:embed="rId4" cstate="print"/>
          <a:srcRect b="14706"/>
          <a:stretch>
            <a:fillRect/>
          </a:stretch>
        </p:blipFill>
        <p:spPr bwMode="auto">
          <a:xfrm>
            <a:off x="2286000" y="1676400"/>
            <a:ext cx="4181475" cy="5257800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Application of Reynold’s Transport Theorem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Chemical with concentration </a:t>
            </a:r>
            <a:r>
              <a:rPr lang="en-US" sz="2800" i="1"/>
              <a:t>C</a:t>
            </a:r>
            <a:r>
              <a:rPr lang="en-US" sz="2800" i="1" baseline="-25000"/>
              <a:t>in</a:t>
            </a:r>
            <a:r>
              <a:rPr lang="en-US" sz="2800"/>
              <a:t> enters reactor with flow rate Q and exits with concentration C.</a:t>
            </a:r>
          </a:p>
          <a:p>
            <a:pPr>
              <a:lnSpc>
                <a:spcPct val="90000"/>
              </a:lnSpc>
            </a:pPr>
            <a:r>
              <a:rPr lang="en-US" sz="2800"/>
              <a:t>Chemical decays at rate </a:t>
            </a:r>
            <a:r>
              <a:rPr lang="en-US" sz="2800" i="1"/>
              <a:t>kC</a:t>
            </a:r>
          </a:p>
          <a:p>
            <a:pPr>
              <a:lnSpc>
                <a:spcPct val="90000"/>
              </a:lnSpc>
            </a:pPr>
            <a:r>
              <a:rPr lang="en-US" sz="2800"/>
              <a:t>What is </a:t>
            </a:r>
            <a:r>
              <a:rPr lang="en-US" sz="2800" i="1"/>
              <a:t>b</a:t>
            </a:r>
            <a:r>
              <a:rPr lang="en-US" sz="2800"/>
              <a:t>?                   What is B?</a:t>
            </a:r>
          </a:p>
          <a:p>
            <a:pPr>
              <a:lnSpc>
                <a:spcPct val="90000"/>
              </a:lnSpc>
            </a:pPr>
            <a:r>
              <a:rPr lang="en-US" sz="2800"/>
              <a:t>What is </a:t>
            </a:r>
            <a:r>
              <a:rPr lang="en-US" sz="2800" i="1">
                <a:latin typeface="Symbol" pitchFamily="18" charset="2"/>
              </a:rPr>
              <a:t>r</a:t>
            </a:r>
            <a:r>
              <a:rPr lang="en-US" sz="2800" i="1"/>
              <a:t>b</a:t>
            </a:r>
            <a:r>
              <a:rPr lang="en-US" sz="2800"/>
              <a:t>?</a:t>
            </a:r>
          </a:p>
          <a:p>
            <a:pPr>
              <a:lnSpc>
                <a:spcPct val="90000"/>
              </a:lnSpc>
            </a:pPr>
            <a:r>
              <a:rPr lang="en-US" sz="2800"/>
              <a:t>What is left side of equation?</a:t>
            </a:r>
          </a:p>
          <a:p>
            <a:pPr>
              <a:lnSpc>
                <a:spcPct val="90000"/>
              </a:lnSpc>
            </a:pPr>
            <a:r>
              <a:rPr lang="en-US" sz="2800"/>
              <a:t>What is                ?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27652" name="Object 1028"/>
          <p:cNvGraphicFramePr>
            <a:graphicFrameLocks noChangeAspect="1"/>
          </p:cNvGraphicFramePr>
          <p:nvPr/>
        </p:nvGraphicFramePr>
        <p:xfrm>
          <a:off x="609600" y="5638800"/>
          <a:ext cx="3994150" cy="658813"/>
        </p:xfrm>
        <a:graphic>
          <a:graphicData uri="http://schemas.openxmlformats.org/presentationml/2006/ole">
            <p:oleObj spid="_x0000_s27652" name="Equation" r:id="rId4" imgW="4000320" imgH="863280" progId="Equation.DSMT4">
              <p:embed/>
            </p:oleObj>
          </a:graphicData>
        </a:graphic>
      </p:graphicFrame>
      <p:graphicFrame>
        <p:nvGraphicFramePr>
          <p:cNvPr id="27653" name="Object 1029"/>
          <p:cNvGraphicFramePr>
            <a:graphicFrameLocks noChangeAspect="1"/>
          </p:cNvGraphicFramePr>
          <p:nvPr/>
        </p:nvGraphicFramePr>
        <p:xfrm>
          <a:off x="5486400" y="5638800"/>
          <a:ext cx="3354388" cy="554038"/>
        </p:xfrm>
        <a:graphic>
          <a:graphicData uri="http://schemas.openxmlformats.org/presentationml/2006/ole">
            <p:oleObj spid="_x0000_s27653" name="Equation" r:id="rId5" imgW="3352680" imgH="723600" progId="Equation.DSMT4">
              <p:embed/>
            </p:oleObj>
          </a:graphicData>
        </a:graphic>
      </p:graphicFrame>
      <p:sp>
        <p:nvSpPr>
          <p:cNvPr id="27654" name="AutoShape 103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55050" y="6330950"/>
            <a:ext cx="488950" cy="520700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27655" name="Text Box 1031"/>
          <p:cNvSpPr txBox="1">
            <a:spLocks noChangeArrowheads="1"/>
          </p:cNvSpPr>
          <p:nvPr/>
        </p:nvSpPr>
        <p:spPr bwMode="auto">
          <a:xfrm>
            <a:off x="2895600" y="3270250"/>
            <a:ext cx="7143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C/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r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7656" name="Text Box 1032"/>
          <p:cNvSpPr txBox="1">
            <a:spLocks noChangeArrowheads="1"/>
          </p:cNvSpPr>
          <p:nvPr/>
        </p:nvSpPr>
        <p:spPr bwMode="auto">
          <a:xfrm>
            <a:off x="6248400" y="3276600"/>
            <a:ext cx="6778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CV</a:t>
            </a:r>
          </a:p>
        </p:txBody>
      </p:sp>
      <p:sp>
        <p:nvSpPr>
          <p:cNvPr id="27657" name="Text Box 1033"/>
          <p:cNvSpPr txBox="1">
            <a:spLocks noChangeArrowheads="1"/>
          </p:cNvSpPr>
          <p:nvPr/>
        </p:nvSpPr>
        <p:spPr bwMode="auto">
          <a:xfrm>
            <a:off x="3048000" y="3740150"/>
            <a:ext cx="4206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</a:t>
            </a:r>
          </a:p>
        </p:txBody>
      </p:sp>
      <p:graphicFrame>
        <p:nvGraphicFramePr>
          <p:cNvPr id="27658" name="Object 1034"/>
          <p:cNvGraphicFramePr>
            <a:graphicFrameLocks noChangeAspect="1"/>
          </p:cNvGraphicFramePr>
          <p:nvPr/>
        </p:nvGraphicFramePr>
        <p:xfrm>
          <a:off x="5562600" y="4343400"/>
          <a:ext cx="812800" cy="279400"/>
        </p:xfrm>
        <a:graphic>
          <a:graphicData uri="http://schemas.openxmlformats.org/presentationml/2006/ole">
            <p:oleObj spid="_x0000_s27658" name="Equation" r:id="rId7" imgW="812520" imgH="279360" progId="Equation.DSMT4">
              <p:embed/>
            </p:oleObj>
          </a:graphicData>
        </a:graphic>
      </p:graphicFrame>
      <p:graphicFrame>
        <p:nvGraphicFramePr>
          <p:cNvPr id="27660" name="Object 1036"/>
          <p:cNvGraphicFramePr>
            <a:graphicFrameLocks noChangeAspect="1"/>
          </p:cNvGraphicFramePr>
          <p:nvPr/>
        </p:nvGraphicFramePr>
        <p:xfrm>
          <a:off x="2343150" y="4705350"/>
          <a:ext cx="1143000" cy="749300"/>
        </p:xfrm>
        <a:graphic>
          <a:graphicData uri="http://schemas.openxmlformats.org/presentationml/2006/ole">
            <p:oleObj spid="_x0000_s27660" name="Equation" r:id="rId8" imgW="1143000" imgH="749160" progId="Equation.DSMT4">
              <p:embed/>
            </p:oleObj>
          </a:graphicData>
        </a:graphic>
      </p:graphicFrame>
      <p:graphicFrame>
        <p:nvGraphicFramePr>
          <p:cNvPr id="27661" name="Object 1037"/>
          <p:cNvGraphicFramePr>
            <a:graphicFrameLocks noChangeAspect="1"/>
          </p:cNvGraphicFramePr>
          <p:nvPr/>
        </p:nvGraphicFramePr>
        <p:xfrm>
          <a:off x="4527550" y="4768850"/>
          <a:ext cx="444500" cy="342900"/>
        </p:xfrm>
        <a:graphic>
          <a:graphicData uri="http://schemas.openxmlformats.org/presentationml/2006/ole">
            <p:oleObj spid="_x0000_s27661" name="Equation" r:id="rId9" imgW="44424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 autoUpdateAnimBg="0"/>
      <p:bldP spid="27655" grpId="0" build="p" autoUpdateAnimBg="0"/>
      <p:bldP spid="27656" grpId="0" build="p" autoUpdateAnimBg="0"/>
      <p:bldP spid="2765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Fluid Flow Concepts and Reynolds Transport Theorem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Descriptions of:</a:t>
            </a:r>
          </a:p>
          <a:p>
            <a:pPr lvl="1"/>
            <a:r>
              <a:rPr lang="en-US"/>
              <a:t>fluid motion</a:t>
            </a:r>
          </a:p>
          <a:p>
            <a:pPr lvl="1"/>
            <a:r>
              <a:rPr lang="en-US"/>
              <a:t>fluid flows</a:t>
            </a:r>
          </a:p>
          <a:p>
            <a:pPr lvl="1"/>
            <a:r>
              <a:rPr lang="en-US"/>
              <a:t>temporal and spatial classifications</a:t>
            </a:r>
          </a:p>
          <a:p>
            <a:r>
              <a:rPr lang="en-US"/>
              <a:t>Analysis Approaches</a:t>
            </a:r>
          </a:p>
          <a:p>
            <a:pPr lvl="1"/>
            <a:r>
              <a:rPr lang="en-US"/>
              <a:t>Lagrangian vs. Eulerian</a:t>
            </a:r>
          </a:p>
          <a:p>
            <a:r>
              <a:rPr lang="en-US"/>
              <a:t>Moving from a system to a control volume</a:t>
            </a:r>
          </a:p>
          <a:p>
            <a:pPr lvl="1"/>
            <a:r>
              <a:rPr lang="en-US"/>
              <a:t>Reynolds Transport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Comment 8"/>
          <p:cNvSpPr>
            <a:spLocks noChangeArrowheads="1"/>
          </p:cNvSpPr>
          <p:nvPr/>
        </p:nvSpPr>
        <p:spPr bwMode="auto">
          <a:xfrm>
            <a:off x="3048000" y="3505200"/>
            <a:ext cx="4914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Defined as particle moves (over time)</a:t>
            </a:r>
          </a:p>
        </p:txBody>
      </p:sp>
      <p:sp>
        <p:nvSpPr>
          <p:cNvPr id="11271" name="Comment 7"/>
          <p:cNvSpPr>
            <a:spLocks noChangeArrowheads="1"/>
          </p:cNvSpPr>
          <p:nvPr/>
        </p:nvSpPr>
        <p:spPr bwMode="auto">
          <a:xfrm>
            <a:off x="4495800" y="1711325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Defined instantaneously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Descriptions of Fluid Motion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828800"/>
            <a:ext cx="7340600" cy="40513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/>
              <a:t>streamline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has the direction of the velocity vector at each point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 flow across the streamline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steady flow streamlines are fixed in space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unsteady flow streamlines move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pathline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path of a particle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same as streamline for steady flow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streakline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tracer injected continuously into a flow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same as pathline and streamline for steady flow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4584700" y="2084388"/>
            <a:ext cx="29384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Arc 5"/>
          <p:cNvSpPr>
            <a:spLocks/>
          </p:cNvSpPr>
          <p:nvPr/>
        </p:nvSpPr>
        <p:spPr bwMode="auto">
          <a:xfrm flipV="1">
            <a:off x="7480300" y="1947863"/>
            <a:ext cx="469900" cy="4905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2833"/>
              <a:gd name="T2" fmla="*/ 3964 w 21600"/>
              <a:gd name="T3" fmla="*/ 42833 h 42833"/>
              <a:gd name="T4" fmla="*/ 0 w 21600"/>
              <a:gd name="T5" fmla="*/ 21600 h 42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83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00"/>
                  <a:pt x="14187" y="40924"/>
                  <a:pt x="3964" y="42833"/>
                </a:cubicBezTo>
              </a:path>
              <a:path w="21600" h="4283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00"/>
                  <a:pt x="14187" y="40924"/>
                  <a:pt x="3964" y="42833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162300" y="3903663"/>
            <a:ext cx="45894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273" name="Picture 9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lum bright="12000"/>
          </a:blip>
          <a:srcRect/>
          <a:stretch>
            <a:fillRect/>
          </a:stretch>
        </p:blipFill>
        <p:spPr bwMode="auto">
          <a:xfrm>
            <a:off x="6934200" y="5181600"/>
            <a:ext cx="1981200" cy="14859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1274" name="Picture 10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lum bright="12000"/>
          </a:blip>
          <a:srcRect/>
          <a:stretch>
            <a:fillRect/>
          </a:stretch>
        </p:blipFill>
        <p:spPr bwMode="auto">
          <a:xfrm>
            <a:off x="1905000" y="5715000"/>
            <a:ext cx="1295400" cy="971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629400" y="4419600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Draw Streamlines</a:t>
            </a:r>
          </a:p>
        </p:txBody>
      </p:sp>
      <p:sp>
        <p:nvSpPr>
          <p:cNvPr id="11276" name="Text Box 12">
            <a:hlinkClick r:id="rId7"/>
          </p:cNvPr>
          <p:cNvSpPr txBox="1">
            <a:spLocks noChangeArrowheads="1"/>
          </p:cNvSpPr>
          <p:nvPr/>
        </p:nvSpPr>
        <p:spPr bwMode="auto">
          <a:xfrm>
            <a:off x="3962400" y="6096000"/>
            <a:ext cx="24034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hlinkClick r:id="rId7"/>
              </a:rPr>
              <a:t>Unsteady demo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1" grpId="0" autoUpdateAnimBg="0"/>
      <p:bldP spid="112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Descriptors of Fluid Flows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800600"/>
          </a:xfrm>
        </p:spPr>
        <p:txBody>
          <a:bodyPr/>
          <a:lstStyle/>
          <a:p>
            <a:pPr lvl="1"/>
            <a:r>
              <a:rPr lang="en-US"/>
              <a:t>Laminar flow</a:t>
            </a:r>
          </a:p>
          <a:p>
            <a:pPr lvl="2"/>
            <a:r>
              <a:rPr lang="en-US"/>
              <a:t>fluid moves along smooth paths</a:t>
            </a:r>
          </a:p>
          <a:p>
            <a:pPr lvl="2"/>
            <a:r>
              <a:rPr lang="en-US"/>
              <a:t>viscosity damps any tendency to swirl or mix</a:t>
            </a:r>
          </a:p>
          <a:p>
            <a:pPr lvl="1"/>
            <a:r>
              <a:rPr lang="en-US"/>
              <a:t>Turbulent flow</a:t>
            </a:r>
          </a:p>
          <a:p>
            <a:pPr lvl="2"/>
            <a:r>
              <a:rPr lang="en-US"/>
              <a:t>fluid moves in very irregular paths</a:t>
            </a:r>
          </a:p>
          <a:p>
            <a:pPr lvl="2"/>
            <a:r>
              <a:rPr lang="en-US"/>
              <a:t>efficient mixing</a:t>
            </a:r>
          </a:p>
          <a:p>
            <a:pPr lvl="2"/>
            <a:r>
              <a:rPr lang="en-US"/>
              <a:t>velocity at a point fluctuates</a:t>
            </a:r>
          </a:p>
        </p:txBody>
      </p:sp>
      <p:pic>
        <p:nvPicPr>
          <p:cNvPr id="13329" name="Picture 1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 b="28519"/>
          <a:stretch>
            <a:fillRect/>
          </a:stretch>
        </p:blipFill>
        <p:spPr bwMode="auto">
          <a:xfrm>
            <a:off x="7696200" y="3657600"/>
            <a:ext cx="1247775" cy="13716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3330" name="Picture 18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1828800"/>
            <a:ext cx="1524000" cy="1143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8" name="Comment 42"/>
          <p:cNvSpPr>
            <a:spLocks noChangeArrowheads="1"/>
          </p:cNvSpPr>
          <p:nvPr/>
        </p:nvSpPr>
        <p:spPr bwMode="auto">
          <a:xfrm>
            <a:off x="6235700" y="2459038"/>
            <a:ext cx="25019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indent="1435100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If averaged over a suitable time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Temporal/Spatial Classifications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597400" cy="4114800"/>
          </a:xfrm>
        </p:spPr>
        <p:txBody>
          <a:bodyPr/>
          <a:lstStyle/>
          <a:p>
            <a:r>
              <a:rPr lang="en-US"/>
              <a:t>Steady - unsteady</a:t>
            </a:r>
          </a:p>
          <a:p>
            <a:pPr lvl="1"/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Uniform - nonuniform</a:t>
            </a:r>
          </a:p>
          <a:p>
            <a:pPr lvl="1"/>
            <a:r>
              <a:rPr lang="en-US"/>
              <a:t> 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3018632" y="3993356"/>
            <a:ext cx="671512" cy="41751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accent1"/>
            </a:solidFill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295400" y="6080125"/>
            <a:ext cx="7937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5429250" y="6081713"/>
            <a:ext cx="3540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4683125" y="2382838"/>
            <a:ext cx="1227138" cy="172243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2328"/>
              </a:cxn>
              <a:cxn ang="0">
                <a:pos x="2368" y="2328"/>
              </a:cxn>
              <a:cxn ang="0">
                <a:pos x="2360" y="0"/>
              </a:cxn>
            </a:cxnLst>
            <a:rect l="0" t="0" r="r" b="b"/>
            <a:pathLst>
              <a:path w="2368" h="2328">
                <a:moveTo>
                  <a:pt x="0" y="8"/>
                </a:moveTo>
                <a:lnTo>
                  <a:pt x="0" y="2328"/>
                </a:lnTo>
                <a:lnTo>
                  <a:pt x="2368" y="2328"/>
                </a:lnTo>
                <a:lnTo>
                  <a:pt x="2360" y="0"/>
                </a:lnTo>
              </a:path>
            </a:pathLst>
          </a:custGeom>
          <a:solidFill>
            <a:schemeClr val="hlink"/>
          </a:solidFill>
          <a:ln w="254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4964113" y="2255838"/>
            <a:ext cx="260350" cy="268287"/>
            <a:chOff x="4052" y="1505"/>
            <a:chExt cx="271" cy="320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 flipV="1">
            <a:off x="5900738" y="3824288"/>
            <a:ext cx="1925637" cy="2589212"/>
            <a:chOff x="1878" y="1894"/>
            <a:chExt cx="1890" cy="775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1878" y="2668"/>
              <a:ext cx="78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V="1">
              <a:off x="1956" y="2662"/>
              <a:ext cx="78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V="1">
              <a:off x="2034" y="2656"/>
              <a:ext cx="78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2112" y="2644"/>
              <a:ext cx="78" cy="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V="1">
              <a:off x="2190" y="2632"/>
              <a:ext cx="78" cy="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V="1">
              <a:off x="2268" y="2620"/>
              <a:ext cx="84" cy="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V="1">
              <a:off x="2352" y="2602"/>
              <a:ext cx="78" cy="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V="1">
              <a:off x="2430" y="2584"/>
              <a:ext cx="78" cy="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V="1">
              <a:off x="2508" y="2560"/>
              <a:ext cx="78" cy="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V="1">
              <a:off x="2586" y="2536"/>
              <a:ext cx="78" cy="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 flipV="1">
              <a:off x="2664" y="2506"/>
              <a:ext cx="78" cy="3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V="1">
              <a:off x="2742" y="2476"/>
              <a:ext cx="84" cy="3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V="1">
              <a:off x="2826" y="2440"/>
              <a:ext cx="78" cy="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V="1">
              <a:off x="2904" y="2404"/>
              <a:ext cx="78" cy="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V="1">
              <a:off x="2982" y="2368"/>
              <a:ext cx="78" cy="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V="1">
              <a:off x="3060" y="2326"/>
              <a:ext cx="78" cy="4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V="1">
              <a:off x="3138" y="2278"/>
              <a:ext cx="78" cy="4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V="1">
              <a:off x="3216" y="2230"/>
              <a:ext cx="78" cy="4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V="1">
              <a:off x="3294" y="2182"/>
              <a:ext cx="84" cy="4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 flipV="1">
              <a:off x="3378" y="2128"/>
              <a:ext cx="78" cy="5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V="1">
              <a:off x="3456" y="2074"/>
              <a:ext cx="78" cy="5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 flipV="1">
              <a:off x="3534" y="2014"/>
              <a:ext cx="78" cy="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 flipV="1">
              <a:off x="3612" y="1954"/>
              <a:ext cx="78" cy="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 flipV="1">
              <a:off x="3690" y="1894"/>
              <a:ext cx="78" cy="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1574800" y="3022600"/>
            <a:ext cx="252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1549400" y="5295900"/>
            <a:ext cx="261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6219825" y="2073275"/>
            <a:ext cx="2655888" cy="19177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Can turbulent flow be steady? _______ ________________ ________________</a:t>
            </a:r>
            <a:br>
              <a:rPr lang="en-US" sz="2400"/>
            </a:br>
            <a:endParaRPr lang="en-US" sz="2400"/>
          </a:p>
        </p:txBody>
      </p:sp>
      <p:sp>
        <p:nvSpPr>
          <p:cNvPr id="14376" name="Comment 40"/>
          <p:cNvSpPr>
            <a:spLocks noChangeArrowheads="1"/>
          </p:cNvSpPr>
          <p:nvPr/>
        </p:nvSpPr>
        <p:spPr bwMode="auto">
          <a:xfrm>
            <a:off x="1474788" y="2547938"/>
            <a:ext cx="5791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Changing in time</a:t>
            </a:r>
          </a:p>
        </p:txBody>
      </p:sp>
      <p:sp>
        <p:nvSpPr>
          <p:cNvPr id="14377" name="Comment 41"/>
          <p:cNvSpPr>
            <a:spLocks noChangeArrowheads="1"/>
          </p:cNvSpPr>
          <p:nvPr/>
        </p:nvSpPr>
        <p:spPr bwMode="auto">
          <a:xfrm>
            <a:off x="1474788" y="4821238"/>
            <a:ext cx="5791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Changing in space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4699000" y="2209800"/>
            <a:ext cx="1200150" cy="1524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8" grpId="0" autoUpdateAnimBg="0"/>
      <p:bldP spid="14376" grpId="0" autoUpdateAnimBg="0"/>
      <p:bldP spid="14377" grpId="0" autoUpdateAnimBg="0"/>
      <p:bldP spid="143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Analysis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Lagrangian (system approach)</a:t>
            </a:r>
          </a:p>
          <a:p>
            <a:pPr marL="1085850" lvl="2">
              <a:lnSpc>
                <a:spcPct val="90000"/>
              </a:lnSpc>
            </a:pPr>
            <a:r>
              <a:rPr lang="en-US"/>
              <a:t>Describes a defined _____ (position, velocity, acceleration, pressure, temperature, etc.) as functions of time</a:t>
            </a:r>
          </a:p>
          <a:p>
            <a:pPr marL="1085850" lvl="2">
              <a:lnSpc>
                <a:spcPct val="90000"/>
              </a:lnSpc>
            </a:pPr>
            <a:r>
              <a:rPr lang="en-US"/>
              <a:t>Track the location of a migrating bird</a:t>
            </a:r>
          </a:p>
          <a:p>
            <a:pPr lvl="1">
              <a:lnSpc>
                <a:spcPct val="90000"/>
              </a:lnSpc>
            </a:pPr>
            <a:r>
              <a:rPr lang="en-US"/>
              <a:t>Eulerian</a:t>
            </a:r>
          </a:p>
          <a:p>
            <a:pPr marL="1085850" lvl="2">
              <a:lnSpc>
                <a:spcPct val="90000"/>
              </a:lnSpc>
            </a:pPr>
            <a:r>
              <a:rPr lang="en-US"/>
              <a:t>Describes the flow ______ (velocity, acceleration, pressure, temperature, etc.) as functions of position and time</a:t>
            </a:r>
          </a:p>
          <a:p>
            <a:pPr marL="1085850" lvl="2">
              <a:lnSpc>
                <a:spcPct val="90000"/>
              </a:lnSpc>
            </a:pPr>
            <a:r>
              <a:rPr lang="en-US"/>
              <a:t>Count the birds passing a particular location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84225" y="5940425"/>
            <a:ext cx="779938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If you were going to study water flowing in a pipeline, which approach would you use? ____________</a:t>
            </a:r>
          </a:p>
        </p:txBody>
      </p:sp>
      <p:sp>
        <p:nvSpPr>
          <p:cNvPr id="10247" name="Comment 7"/>
          <p:cNvSpPr>
            <a:spLocks noChangeArrowheads="1"/>
          </p:cNvSpPr>
          <p:nvPr/>
        </p:nvSpPr>
        <p:spPr bwMode="auto">
          <a:xfrm>
            <a:off x="4129088" y="6262688"/>
            <a:ext cx="1752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Eulerian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267200" y="2362200"/>
            <a:ext cx="8937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mass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191000" y="4281488"/>
            <a:ext cx="8350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utoUpdateAnimBg="0"/>
      <p:bldP spid="10248" grpId="0" build="p" autoUpdateAnimBg="0"/>
      <p:bldP spid="1024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The Dilemma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laws of physics in their simplest forms describe systems (the Lagrangian approach)</a:t>
            </a:r>
          </a:p>
          <a:p>
            <a:pPr lvl="1">
              <a:lnSpc>
                <a:spcPct val="90000"/>
              </a:lnSpc>
            </a:pPr>
            <a:r>
              <a:rPr lang="en-US"/>
              <a:t>Conservation of Mass, Momentum, Energy</a:t>
            </a:r>
          </a:p>
          <a:p>
            <a:pPr>
              <a:lnSpc>
                <a:spcPct val="90000"/>
              </a:lnSpc>
            </a:pPr>
            <a:r>
              <a:rPr lang="en-US"/>
              <a:t>It is impossible to keep track of the system in many fluids problems</a:t>
            </a:r>
          </a:p>
          <a:p>
            <a:pPr>
              <a:lnSpc>
                <a:spcPct val="90000"/>
              </a:lnSpc>
            </a:pPr>
            <a:r>
              <a:rPr lang="en-US"/>
              <a:t>The laws of physics must still hold in a Eulerian world!</a:t>
            </a:r>
          </a:p>
          <a:p>
            <a:pPr>
              <a:lnSpc>
                <a:spcPct val="90000"/>
              </a:lnSpc>
            </a:pPr>
            <a:r>
              <a:rPr lang="en-US"/>
              <a:t>We need some tools to bridge the gap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Reynolds Transport Theorem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moving system flows through the fixed control volume</a:t>
            </a:r>
          </a:p>
          <a:p>
            <a:pPr>
              <a:lnSpc>
                <a:spcPct val="90000"/>
              </a:lnSpc>
            </a:pPr>
            <a:r>
              <a:rPr lang="en-US"/>
              <a:t>The moving system transports extensive properties across the control volume surfaces</a:t>
            </a:r>
          </a:p>
          <a:p>
            <a:pPr>
              <a:lnSpc>
                <a:spcPct val="90000"/>
              </a:lnSpc>
            </a:pPr>
            <a:r>
              <a:rPr lang="en-US"/>
              <a:t>We need a bookkeeping method to keep track of the properties that are being transported into and out of the control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Comment 12"/>
          <p:cNvSpPr>
            <a:spLocks noChangeArrowheads="1"/>
          </p:cNvSpPr>
          <p:nvPr/>
        </p:nvSpPr>
        <p:spPr bwMode="auto">
          <a:xfrm>
            <a:off x="4559300" y="2543175"/>
            <a:ext cx="24511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per unit mass</a:t>
            </a:r>
          </a:p>
        </p:txBody>
      </p:sp>
      <p:sp>
        <p:nvSpPr>
          <p:cNvPr id="16395" name="Comment 11"/>
          <p:cNvSpPr>
            <a:spLocks noChangeArrowheads="1"/>
          </p:cNvSpPr>
          <p:nvPr/>
        </p:nvSpPr>
        <p:spPr bwMode="auto">
          <a:xfrm>
            <a:off x="1092200" y="1857375"/>
            <a:ext cx="78867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Total amount of some property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Control Volume Conservation Equation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33400" y="3276600"/>
          <a:ext cx="8382000" cy="1384300"/>
        </p:xfrm>
        <a:graphic>
          <a:graphicData uri="http://schemas.openxmlformats.org/presentationml/2006/ole">
            <p:oleObj spid="_x0000_s16387" name="Equation" r:id="rId4" imgW="4000320" imgH="863280" progId="Equation.DSMT4">
              <p:embed/>
            </p:oleObj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4025" y="1857375"/>
            <a:ext cx="72945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 =__________________________ in the system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65138" y="2543175"/>
            <a:ext cx="624046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 = Amount of the property ___________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663825" y="5734050"/>
            <a:ext cx="441325" cy="64135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=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622925" y="5734050"/>
            <a:ext cx="441325" cy="64135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+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06400" y="6705600"/>
            <a:ext cx="2095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238500" y="6705600"/>
            <a:ext cx="2095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502400" y="6705600"/>
            <a:ext cx="2095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Comment 13"/>
          <p:cNvSpPr>
            <a:spLocks noChangeArrowheads="1"/>
          </p:cNvSpPr>
          <p:nvPr/>
        </p:nvSpPr>
        <p:spPr bwMode="auto">
          <a:xfrm>
            <a:off x="152400" y="5319713"/>
            <a:ext cx="2616200" cy="137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Rate of increase of the property in the system</a:t>
            </a:r>
          </a:p>
        </p:txBody>
      </p:sp>
      <p:sp>
        <p:nvSpPr>
          <p:cNvPr id="16398" name="Comment 14"/>
          <p:cNvSpPr>
            <a:spLocks noChangeArrowheads="1"/>
          </p:cNvSpPr>
          <p:nvPr/>
        </p:nvSpPr>
        <p:spPr bwMode="auto">
          <a:xfrm>
            <a:off x="2997200" y="4892675"/>
            <a:ext cx="26162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Rate of increase of the property in the control volume</a:t>
            </a:r>
          </a:p>
        </p:txBody>
      </p:sp>
      <p:sp>
        <p:nvSpPr>
          <p:cNvPr id="16399" name="Comment 15"/>
          <p:cNvSpPr>
            <a:spLocks noChangeArrowheads="1"/>
          </p:cNvSpPr>
          <p:nvPr/>
        </p:nvSpPr>
        <p:spPr bwMode="auto">
          <a:xfrm>
            <a:off x="6083300" y="4892675"/>
            <a:ext cx="29083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Rate of efflux of the property across the control volume boundary</a:t>
            </a:r>
          </a:p>
        </p:txBody>
      </p:sp>
      <p:pic>
        <p:nvPicPr>
          <p:cNvPr id="16400" name="Picture 16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6858000" y="2300288"/>
            <a:ext cx="2286000" cy="6302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6403" name="AutoShape 19"/>
          <p:cNvSpPr>
            <a:spLocks/>
          </p:cNvSpPr>
          <p:nvPr/>
        </p:nvSpPr>
        <p:spPr bwMode="auto">
          <a:xfrm rot="5400000">
            <a:off x="3866356" y="3263107"/>
            <a:ext cx="439737" cy="660400"/>
          </a:xfrm>
          <a:prstGeom prst="leftBrace">
            <a:avLst>
              <a:gd name="adj1" fmla="val 1251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  <p:bldP spid="16395" grpId="0" autoUpdateAnimBg="0"/>
      <p:bldP spid="16397" grpId="0" autoUpdateAnimBg="0"/>
      <p:bldP spid="16398" grpId="0" autoUpdateAnimBg="0"/>
      <p:bldP spid="16399" grpId="0" autoUpdateAnimBg="0"/>
      <p:bldP spid="16403" grpId="0" animBg="1"/>
    </p:bld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</TotalTime>
  <Words>589</Words>
  <Application>Microsoft Office PowerPoint</Application>
  <PresentationFormat>On-screen Show (4:3)</PresentationFormat>
  <Paragraphs>115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Times New Roman</vt:lpstr>
      <vt:lpstr>Wingdings</vt:lpstr>
      <vt:lpstr>MT Extra</vt:lpstr>
      <vt:lpstr>Monotype Sorts</vt:lpstr>
      <vt:lpstr>Symbol</vt:lpstr>
      <vt:lpstr>Arial</vt:lpstr>
      <vt:lpstr>1_teaching</vt:lpstr>
      <vt:lpstr>MathType 4.0 Equation</vt:lpstr>
      <vt:lpstr>Fluid Kinematics</vt:lpstr>
      <vt:lpstr>Fluid Flow Concepts and Reynolds Transport Theorem</vt:lpstr>
      <vt:lpstr>Descriptions of Fluid Motion</vt:lpstr>
      <vt:lpstr>Descriptors of Fluid Flows</vt:lpstr>
      <vt:lpstr>Temporal/Spatial Classifications</vt:lpstr>
      <vt:lpstr>Analysis Approaches</vt:lpstr>
      <vt:lpstr>The Dilemma</vt:lpstr>
      <vt:lpstr>Reynolds Transport Theorem</vt:lpstr>
      <vt:lpstr>Control Volume Conservation Equation</vt:lpstr>
      <vt:lpstr>Summary</vt:lpstr>
      <vt:lpstr>Control Volume Conservation Equation</vt:lpstr>
      <vt:lpstr>Mt. St. Helens</vt:lpstr>
      <vt:lpstr>Application of Reynold’s Transport Theorem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mw24</cp:lastModifiedBy>
  <cp:revision>43</cp:revision>
  <dcterms:created xsi:type="dcterms:W3CDTF">1601-01-01T00:00:00Z</dcterms:created>
  <dcterms:modified xsi:type="dcterms:W3CDTF">2012-12-18T18:21:46Z</dcterms:modified>
</cp:coreProperties>
</file>