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57" r:id="rId1"/>
  </p:sldMasterIdLst>
  <p:handoutMasterIdLst>
    <p:handoutMasterId r:id="rId33"/>
  </p:handoutMasterIdLst>
  <p:sldIdLst>
    <p:sldId id="256" r:id="rId2"/>
    <p:sldId id="310" r:id="rId3"/>
    <p:sldId id="275" r:id="rId4"/>
    <p:sldId id="276" r:id="rId5"/>
    <p:sldId id="271" r:id="rId6"/>
    <p:sldId id="322" r:id="rId7"/>
    <p:sldId id="277" r:id="rId8"/>
    <p:sldId id="320" r:id="rId9"/>
    <p:sldId id="321" r:id="rId10"/>
    <p:sldId id="308" r:id="rId11"/>
    <p:sldId id="323" r:id="rId12"/>
    <p:sldId id="283" r:id="rId13"/>
    <p:sldId id="286" r:id="rId14"/>
    <p:sldId id="314" r:id="rId15"/>
    <p:sldId id="287" r:id="rId16"/>
    <p:sldId id="317" r:id="rId17"/>
    <p:sldId id="306" r:id="rId18"/>
    <p:sldId id="307" r:id="rId19"/>
    <p:sldId id="298" r:id="rId20"/>
    <p:sldId id="324" r:id="rId21"/>
    <p:sldId id="290" r:id="rId22"/>
    <p:sldId id="299" r:id="rId23"/>
    <p:sldId id="325" r:id="rId24"/>
    <p:sldId id="326" r:id="rId25"/>
    <p:sldId id="305" r:id="rId26"/>
    <p:sldId id="257" r:id="rId27"/>
    <p:sldId id="312" r:id="rId28"/>
    <p:sldId id="315" r:id="rId29"/>
    <p:sldId id="313" r:id="rId30"/>
    <p:sldId id="316" r:id="rId31"/>
    <p:sldId id="311" r:id="rId32"/>
  </p:sldIdLst>
  <p:sldSz cx="9144000" cy="6858000" type="screen4x3"/>
  <p:notesSz cx="6858000" cy="9144000"/>
  <p:embeddedFontLst>
    <p:embeddedFont>
      <p:font typeface="MT Extra" pitchFamily="18" charset="2"/>
      <p:regular r:id="rId34"/>
    </p:embeddedFont>
    <p:embeddedFont>
      <p:font typeface="Monotype Sorts" pitchFamily="2" charset="2"/>
      <p:regular r:id="rId35"/>
    </p:embeddedFont>
    <p:embeddedFont>
      <p:font typeface="Curlz MT" pitchFamily="82" charset="0"/>
      <p:regular r:id="rId36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00" autoAdjust="0"/>
  </p:normalViewPr>
  <p:slideViewPr>
    <p:cSldViewPr>
      <p:cViewPr varScale="1">
        <p:scale>
          <a:sx n="88" d="100"/>
          <a:sy n="88" d="100"/>
        </p:scale>
        <p:origin x="-12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1068334937439846"/>
          <c:y val="4.0995607613469993E-2"/>
          <c:w val="0.84311838306063513"/>
          <c:h val="0.80380673499267941"/>
        </c:manualLayout>
      </c:layout>
      <c:scatterChart>
        <c:scatterStyle val="smoothMarker"/>
        <c:ser>
          <c:idx val="0"/>
          <c:order val="0"/>
          <c:tx>
            <c:v>Experimental Data</c:v>
          </c:tx>
          <c:spPr>
            <a:ln w="19559">
              <a:noFill/>
            </a:ln>
          </c:spPr>
          <c:marker>
            <c:symbol val="diamond"/>
            <c:size val="4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Calculations!$L$2:$L$12</c:f>
              <c:numCache>
                <c:formatCode>0.000E+00</c:formatCode>
                <c:ptCount val="11"/>
                <c:pt idx="0">
                  <c:v>215.32374645268064</c:v>
                </c:pt>
                <c:pt idx="1">
                  <c:v>431.48816843029874</c:v>
                </c:pt>
                <c:pt idx="2">
                  <c:v>761.61088018407543</c:v>
                </c:pt>
                <c:pt idx="3">
                  <c:v>1534.069186496379</c:v>
                </c:pt>
                <c:pt idx="4">
                  <c:v>2817.5254245130086</c:v>
                </c:pt>
                <c:pt idx="5">
                  <c:v>3416.4716689207689</c:v>
                </c:pt>
                <c:pt idx="6">
                  <c:v>4572.7979429604493</c:v>
                </c:pt>
                <c:pt idx="7">
                  <c:v>6549.5543302415817</c:v>
                </c:pt>
                <c:pt idx="8">
                  <c:v>10058.182365105184</c:v>
                </c:pt>
                <c:pt idx="9">
                  <c:v>14718.835108474861</c:v>
                </c:pt>
                <c:pt idx="10">
                  <c:v>19445.881580732825</c:v>
                </c:pt>
              </c:numCache>
            </c:numRef>
          </c:xVal>
          <c:yVal>
            <c:numRef>
              <c:f>Calculations!$I$2:$I$12</c:f>
              <c:numCache>
                <c:formatCode>0.000E+00</c:formatCode>
                <c:ptCount val="11"/>
                <c:pt idx="0">
                  <c:v>0.30489583070197368</c:v>
                </c:pt>
                <c:pt idx="1">
                  <c:v>0.15185446045114262</c:v>
                </c:pt>
                <c:pt idx="2">
                  <c:v>9.748303745589279E-2</c:v>
                </c:pt>
                <c:pt idx="3">
                  <c:v>4.8054651753725829E-2</c:v>
                </c:pt>
                <c:pt idx="4">
                  <c:v>2.8491783530216284E-2</c:v>
                </c:pt>
                <c:pt idx="5">
                  <c:v>3.8755172272098161E-2</c:v>
                </c:pt>
                <c:pt idx="6">
                  <c:v>4.3266452824774183E-2</c:v>
                </c:pt>
                <c:pt idx="7">
                  <c:v>3.9545137385509702E-2</c:v>
                </c:pt>
                <c:pt idx="8">
                  <c:v>3.4933036555327625E-2</c:v>
                </c:pt>
                <c:pt idx="9">
                  <c:v>3.2625596827012653E-2</c:v>
                </c:pt>
                <c:pt idx="10">
                  <c:v>2.9906807433922145E-2</c:v>
                </c:pt>
              </c:numCache>
            </c:numRef>
          </c:yVal>
          <c:smooth val="1"/>
        </c:ser>
        <c:ser>
          <c:idx val="1"/>
          <c:order val="1"/>
          <c:tx>
            <c:v>64/Re</c:v>
          </c:tx>
          <c:spPr>
            <a:ln w="26078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Calculations!$L$2:$L$6</c:f>
              <c:numCache>
                <c:formatCode>0.000E+00</c:formatCode>
                <c:ptCount val="5"/>
                <c:pt idx="0">
                  <c:v>215.32374645268064</c:v>
                </c:pt>
                <c:pt idx="1">
                  <c:v>431.48816843029874</c:v>
                </c:pt>
                <c:pt idx="2">
                  <c:v>761.61088018407543</c:v>
                </c:pt>
                <c:pt idx="3">
                  <c:v>1534.069186496379</c:v>
                </c:pt>
                <c:pt idx="4">
                  <c:v>2817.5254245130086</c:v>
                </c:pt>
              </c:numCache>
            </c:numRef>
          </c:xVal>
          <c:yVal>
            <c:numRef>
              <c:f>Calculations!$Q$2:$Q$6</c:f>
              <c:numCache>
                <c:formatCode>0.000E+00</c:formatCode>
                <c:ptCount val="5"/>
                <c:pt idx="0">
                  <c:v>0.29722685516278913</c:v>
                </c:pt>
                <c:pt idx="1">
                  <c:v>0.14832388158596374</c:v>
                </c:pt>
                <c:pt idx="2">
                  <c:v>8.4032412962025585E-2</c:v>
                </c:pt>
                <c:pt idx="3">
                  <c:v>4.1719109257495716E-2</c:v>
                </c:pt>
                <c:pt idx="4">
                  <c:v>2.2714968050753979E-2</c:v>
                </c:pt>
              </c:numCache>
            </c:numRef>
          </c:yVal>
          <c:smooth val="1"/>
        </c:ser>
        <c:ser>
          <c:idx val="2"/>
          <c:order val="2"/>
          <c:tx>
            <c:v>Swamee-Jain</c:v>
          </c:tx>
          <c:spPr>
            <a:ln w="26078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Calculations!$L$8:$L$12</c:f>
              <c:numCache>
                <c:formatCode>0.000E+00</c:formatCode>
                <c:ptCount val="5"/>
                <c:pt idx="0">
                  <c:v>4572.7979429604493</c:v>
                </c:pt>
                <c:pt idx="1">
                  <c:v>6549.5543302415817</c:v>
                </c:pt>
                <c:pt idx="2">
                  <c:v>10058.182365105184</c:v>
                </c:pt>
                <c:pt idx="3">
                  <c:v>14718.835108474861</c:v>
                </c:pt>
                <c:pt idx="4">
                  <c:v>19445.881580732825</c:v>
                </c:pt>
              </c:numCache>
            </c:numRef>
          </c:xVal>
          <c:yVal>
            <c:numRef>
              <c:f>Calculations!$R$8:$R$12</c:f>
              <c:numCache>
                <c:formatCode>0.000E+00</c:formatCode>
                <c:ptCount val="5"/>
                <c:pt idx="0">
                  <c:v>4.2757901945853057E-2</c:v>
                </c:pt>
                <c:pt idx="1">
                  <c:v>3.9339163391514456E-2</c:v>
                </c:pt>
                <c:pt idx="2">
                  <c:v>3.6110355251965771E-2</c:v>
                </c:pt>
                <c:pt idx="3">
                  <c:v>3.3882401170929222E-2</c:v>
                </c:pt>
                <c:pt idx="4">
                  <c:v>3.2567971521343955E-2</c:v>
                </c:pt>
              </c:numCache>
            </c:numRef>
          </c:yVal>
          <c:smooth val="1"/>
        </c:ser>
        <c:axId val="137471872"/>
        <c:axId val="137482240"/>
      </c:scatterChart>
      <c:valAx>
        <c:axId val="137471872"/>
        <c:scaling>
          <c:logBase val="10"/>
          <c:orientation val="minMax"/>
          <c:min val="100"/>
        </c:scaling>
        <c:axPos val="b"/>
        <c:majorGridlines>
          <c:spPr>
            <a:ln w="2173">
              <a:solidFill>
                <a:schemeClr val="hlink"/>
              </a:solidFill>
              <a:prstDash val="solid"/>
            </a:ln>
          </c:spPr>
        </c:majorGridlines>
        <c:minorGridlines>
          <c:spPr>
            <a:ln w="2173">
              <a:solidFill>
                <a:schemeClr val="hlink"/>
              </a:solidFill>
              <a:prstDash val="solid"/>
            </a:ln>
          </c:spPr>
        </c:minorGridlines>
        <c:title>
          <c:tx>
            <c:rich>
              <a:bodyPr/>
              <a:lstStyle/>
              <a:p>
                <a:pPr>
                  <a:defRPr sz="143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t>Reynolds number, Re</a:t>
                </a:r>
              </a:p>
            </c:rich>
          </c:tx>
          <c:layout>
            <c:manualLayout>
              <c:xMode val="edge"/>
              <c:yMode val="edge"/>
              <c:x val="0.41193455245428295"/>
              <c:y val="0.92679355783308959"/>
            </c:manualLayout>
          </c:layout>
          <c:spPr>
            <a:noFill/>
            <a:ln w="17385">
              <a:noFill/>
            </a:ln>
          </c:spPr>
        </c:title>
        <c:numFmt formatCode="#,##0" sourceLinked="0"/>
        <c:tickLblPos val="nextTo"/>
        <c:spPr>
          <a:ln w="2173">
            <a:solidFill>
              <a:schemeClr val="tx2"/>
            </a:solidFill>
            <a:prstDash val="solid"/>
          </a:ln>
        </c:spPr>
        <c:txPr>
          <a:bodyPr rot="0" vert="horz"/>
          <a:lstStyle/>
          <a:p>
            <a:pPr>
              <a:defRPr sz="143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37482240"/>
        <c:crossesAt val="1.0000000000000002E-2"/>
        <c:crossBetween val="midCat"/>
      </c:valAx>
      <c:valAx>
        <c:axId val="137482240"/>
        <c:scaling>
          <c:logBase val="10"/>
          <c:orientation val="minMax"/>
        </c:scaling>
        <c:axPos val="l"/>
        <c:majorGridlines>
          <c:spPr>
            <a:ln w="2173">
              <a:solidFill>
                <a:schemeClr val="hlink"/>
              </a:solidFill>
              <a:prstDash val="solid"/>
            </a:ln>
          </c:spPr>
        </c:majorGridlines>
        <c:minorGridlines>
          <c:spPr>
            <a:ln w="2173">
              <a:solidFill>
                <a:schemeClr val="hlink"/>
              </a:solidFill>
              <a:prstDash val="solid"/>
            </a:ln>
          </c:spPr>
        </c:minorGridlines>
        <c:title>
          <c:tx>
            <c:rich>
              <a:bodyPr/>
              <a:lstStyle/>
              <a:p>
                <a:pPr>
                  <a:defRPr sz="143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t>friction factor, f</a:t>
                </a:r>
              </a:p>
            </c:rich>
          </c:tx>
          <c:layout>
            <c:manualLayout>
              <c:xMode val="edge"/>
              <c:yMode val="edge"/>
              <c:x val="0"/>
              <c:y val="0.30600292825768677"/>
            </c:manualLayout>
          </c:layout>
          <c:spPr>
            <a:noFill/>
            <a:ln w="17385">
              <a:noFill/>
            </a:ln>
          </c:spPr>
        </c:title>
        <c:numFmt formatCode="0.00" sourceLinked="0"/>
        <c:tickLblPos val="nextTo"/>
        <c:spPr>
          <a:ln w="2173">
            <a:solidFill>
              <a:schemeClr val="tx2"/>
            </a:solidFill>
            <a:prstDash val="solid"/>
          </a:ln>
        </c:spPr>
        <c:txPr>
          <a:bodyPr rot="0" vert="horz"/>
          <a:lstStyle/>
          <a:p>
            <a:pPr>
              <a:defRPr sz="143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37471872"/>
        <c:crosses val="autoZero"/>
        <c:crossBetween val="midCat"/>
      </c:valAx>
      <c:spPr>
        <a:noFill/>
        <a:ln w="8693">
          <a:solidFill>
            <a:schemeClr val="tx2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0933589990375367"/>
          <c:y val="0.17276720351390926"/>
          <c:w val="0.21944177093358996"/>
          <c:h val="0.15519765739385066"/>
        </c:manualLayout>
      </c:layout>
      <c:spPr>
        <a:solidFill>
          <a:schemeClr val="bg1"/>
        </a:solidFill>
        <a:ln w="2173">
          <a:solidFill>
            <a:schemeClr val="tx1"/>
          </a:solidFill>
          <a:prstDash val="solid"/>
        </a:ln>
      </c:spPr>
      <c:txPr>
        <a:bodyPr/>
        <a:lstStyle/>
        <a:p>
          <a:pPr>
            <a:defRPr sz="1146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</c:chart>
  <c:spPr>
    <a:noFill/>
    <a:ln>
      <a:noFill/>
    </a:ln>
  </c:spPr>
  <c:txPr>
    <a:bodyPr/>
    <a:lstStyle/>
    <a:p>
      <a:pPr>
        <a:defRPr sz="1249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2372188139059305"/>
          <c:y val="7.6687116564417165E-2"/>
          <c:w val="0.74437627811860951"/>
          <c:h val="0.50306748466257667"/>
        </c:manualLayout>
      </c:layout>
      <c:scatterChart>
        <c:scatterStyle val="smoothMarker"/>
        <c:ser>
          <c:idx val="0"/>
          <c:order val="0"/>
          <c:tx>
            <c:strRef>
              <c:f>Sheet1!$B$1</c:f>
              <c:strCache>
                <c:ptCount val="1"/>
                <c:pt idx="0">
                  <c:v>le/D</c:v>
                </c:pt>
              </c:strCache>
            </c:strRef>
          </c:tx>
          <c:spPr>
            <a:ln w="35072">
              <a:solidFill>
                <a:schemeClr val="accent1"/>
              </a:solidFill>
              <a:prstDash val="solid"/>
            </a:ln>
          </c:spPr>
          <c:marker>
            <c:symbol val="none"/>
          </c:marker>
          <c:dPt>
            <c:idx val="80"/>
            <c:spPr>
              <a:ln w="39456">
                <a:noFill/>
              </a:ln>
            </c:spPr>
          </c:dPt>
          <c:xVal>
            <c:numRef>
              <c:f>Sheet1!$A$2:$A$1423</c:f>
              <c:numCache>
                <c:formatCode>General</c:formatCode>
                <c:ptCount val="1422"/>
                <c:pt idx="0">
                  <c:v>1</c:v>
                </c:pt>
                <c:pt idx="1">
                  <c:v>1.1000000000000001</c:v>
                </c:pt>
                <c:pt idx="2">
                  <c:v>1.2100000000000002</c:v>
                </c:pt>
                <c:pt idx="3">
                  <c:v>1.3310000000000004</c:v>
                </c:pt>
                <c:pt idx="4">
                  <c:v>1.4641000000000006</c:v>
                </c:pt>
                <c:pt idx="5">
                  <c:v>1.610510000000001</c:v>
                </c:pt>
                <c:pt idx="6">
                  <c:v>1.7715610000000008</c:v>
                </c:pt>
                <c:pt idx="7">
                  <c:v>1.9487171000000019</c:v>
                </c:pt>
                <c:pt idx="8">
                  <c:v>2.1435888100000016</c:v>
                </c:pt>
                <c:pt idx="9">
                  <c:v>2.3579476910000015</c:v>
                </c:pt>
                <c:pt idx="10">
                  <c:v>2.5937424601000023</c:v>
                </c:pt>
                <c:pt idx="11">
                  <c:v>2.8531167061100033</c:v>
                </c:pt>
                <c:pt idx="12">
                  <c:v>3.1384283767210035</c:v>
                </c:pt>
                <c:pt idx="13">
                  <c:v>3.4522712143931034</c:v>
                </c:pt>
                <c:pt idx="14">
                  <c:v>3.7974983358324153</c:v>
                </c:pt>
                <c:pt idx="15">
                  <c:v>4.1772481694156562</c:v>
                </c:pt>
                <c:pt idx="16">
                  <c:v>4.5949729863572211</c:v>
                </c:pt>
                <c:pt idx="17">
                  <c:v>5.0544702849929442</c:v>
                </c:pt>
                <c:pt idx="18">
                  <c:v>5.5599173134922388</c:v>
                </c:pt>
                <c:pt idx="19">
                  <c:v>6.1159090448414624</c:v>
                </c:pt>
                <c:pt idx="20">
                  <c:v>6.7274999493256091</c:v>
                </c:pt>
                <c:pt idx="21">
                  <c:v>7.4002499442581735</c:v>
                </c:pt>
                <c:pt idx="22">
                  <c:v>8.140274938683989</c:v>
                </c:pt>
                <c:pt idx="23">
                  <c:v>8.9543024325523888</c:v>
                </c:pt>
                <c:pt idx="24">
                  <c:v>9.8497326758076316</c:v>
                </c:pt>
                <c:pt idx="25">
                  <c:v>10.834705943388393</c:v>
                </c:pt>
                <c:pt idx="26">
                  <c:v>11.918176537727234</c:v>
                </c:pt>
                <c:pt idx="27">
                  <c:v>13.109994191499954</c:v>
                </c:pt>
                <c:pt idx="28">
                  <c:v>14.420993610649953</c:v>
                </c:pt>
                <c:pt idx="29">
                  <c:v>15.863092971714952</c:v>
                </c:pt>
                <c:pt idx="30">
                  <c:v>17.449402268886441</c:v>
                </c:pt>
                <c:pt idx="31">
                  <c:v>19.194342495775089</c:v>
                </c:pt>
                <c:pt idx="32">
                  <c:v>21.113776745352602</c:v>
                </c:pt>
                <c:pt idx="33">
                  <c:v>23.225154419887861</c:v>
                </c:pt>
                <c:pt idx="34">
                  <c:v>25.547669861876649</c:v>
                </c:pt>
                <c:pt idx="35">
                  <c:v>28.102436848064308</c:v>
                </c:pt>
                <c:pt idx="36">
                  <c:v>30.912680532870741</c:v>
                </c:pt>
                <c:pt idx="37">
                  <c:v>34.003948586157833</c:v>
                </c:pt>
                <c:pt idx="38">
                  <c:v>37.404343444773602</c:v>
                </c:pt>
                <c:pt idx="39">
                  <c:v>41.144777789250966</c:v>
                </c:pt>
                <c:pt idx="40">
                  <c:v>45.259255568176073</c:v>
                </c:pt>
                <c:pt idx="41">
                  <c:v>49.785181124993684</c:v>
                </c:pt>
                <c:pt idx="42">
                  <c:v>54.763699237493057</c:v>
                </c:pt>
                <c:pt idx="43">
                  <c:v>60.240069161242346</c:v>
                </c:pt>
                <c:pt idx="44">
                  <c:v>66.26407607736661</c:v>
                </c:pt>
                <c:pt idx="45">
                  <c:v>72.890483685103291</c:v>
                </c:pt>
                <c:pt idx="46">
                  <c:v>80.179532053613585</c:v>
                </c:pt>
                <c:pt idx="47">
                  <c:v>88.197485258974979</c:v>
                </c:pt>
                <c:pt idx="48">
                  <c:v>97.017233784872531</c:v>
                </c:pt>
                <c:pt idx="49">
                  <c:v>106.71895716335975</c:v>
                </c:pt>
                <c:pt idx="50">
                  <c:v>117.39085287969571</c:v>
                </c:pt>
                <c:pt idx="51">
                  <c:v>129.12993816766533</c:v>
                </c:pt>
                <c:pt idx="52">
                  <c:v>142.04293198443187</c:v>
                </c:pt>
                <c:pt idx="53">
                  <c:v>156.24722518287501</c:v>
                </c:pt>
                <c:pt idx="54">
                  <c:v>171.87194770116255</c:v>
                </c:pt>
                <c:pt idx="55">
                  <c:v>189.05914247127882</c:v>
                </c:pt>
                <c:pt idx="56">
                  <c:v>207.96505671840671</c:v>
                </c:pt>
                <c:pt idx="57">
                  <c:v>228.76156239024735</c:v>
                </c:pt>
                <c:pt idx="58">
                  <c:v>251.63771862927214</c:v>
                </c:pt>
                <c:pt idx="59">
                  <c:v>276.80149049219938</c:v>
                </c:pt>
                <c:pt idx="60">
                  <c:v>304.48163954141921</c:v>
                </c:pt>
                <c:pt idx="61">
                  <c:v>334.92980349556137</c:v>
                </c:pt>
                <c:pt idx="62">
                  <c:v>368.42278384511746</c:v>
                </c:pt>
                <c:pt idx="63">
                  <c:v>405.26506222962928</c:v>
                </c:pt>
                <c:pt idx="64">
                  <c:v>445.79156845259212</c:v>
                </c:pt>
                <c:pt idx="65">
                  <c:v>490.37072529785155</c:v>
                </c:pt>
                <c:pt idx="66">
                  <c:v>539.40779782763673</c:v>
                </c:pt>
                <c:pt idx="67">
                  <c:v>593.34857761040041</c:v>
                </c:pt>
                <c:pt idx="68">
                  <c:v>652.68343537144062</c:v>
                </c:pt>
                <c:pt idx="69">
                  <c:v>717.95177890858463</c:v>
                </c:pt>
                <c:pt idx="70">
                  <c:v>789.74695679944307</c:v>
                </c:pt>
                <c:pt idx="71">
                  <c:v>868.72165247938767</c:v>
                </c:pt>
                <c:pt idx="72">
                  <c:v>955.59381772732661</c:v>
                </c:pt>
                <c:pt idx="73">
                  <c:v>1051.1531995000589</c:v>
                </c:pt>
                <c:pt idx="74">
                  <c:v>1156.2685194500655</c:v>
                </c:pt>
                <c:pt idx="75">
                  <c:v>1271.8953713950718</c:v>
                </c:pt>
                <c:pt idx="76">
                  <c:v>1399.084908534579</c:v>
                </c:pt>
                <c:pt idx="77">
                  <c:v>1538.9933993880372</c:v>
                </c:pt>
                <c:pt idx="78">
                  <c:v>1692.8927393268407</c:v>
                </c:pt>
                <c:pt idx="79">
                  <c:v>1862.1820132595249</c:v>
                </c:pt>
                <c:pt idx="80">
                  <c:v>2048.4002145854784</c:v>
                </c:pt>
                <c:pt idx="81">
                  <c:v>2253.240236044026</c:v>
                </c:pt>
                <c:pt idx="82">
                  <c:v>2478.564259648429</c:v>
                </c:pt>
                <c:pt idx="83">
                  <c:v>2726.4206856132719</c:v>
                </c:pt>
                <c:pt idx="84">
                  <c:v>2999.0627541746003</c:v>
                </c:pt>
                <c:pt idx="85">
                  <c:v>3298.96902959206</c:v>
                </c:pt>
                <c:pt idx="86">
                  <c:v>3628.8659325512672</c:v>
                </c:pt>
                <c:pt idx="87">
                  <c:v>3991.7525258063938</c:v>
                </c:pt>
                <c:pt idx="88">
                  <c:v>4390.927778387032</c:v>
                </c:pt>
                <c:pt idx="89">
                  <c:v>4830.0205562257379</c:v>
                </c:pt>
                <c:pt idx="90">
                  <c:v>5313.0226118483124</c:v>
                </c:pt>
                <c:pt idx="91">
                  <c:v>5844.3248730331434</c:v>
                </c:pt>
                <c:pt idx="92">
                  <c:v>6428.7573603364572</c:v>
                </c:pt>
                <c:pt idx="93">
                  <c:v>7071.6330963701039</c:v>
                </c:pt>
                <c:pt idx="94">
                  <c:v>7778.7964060071172</c:v>
                </c:pt>
                <c:pt idx="95">
                  <c:v>8556.6760466078267</c:v>
                </c:pt>
                <c:pt idx="96">
                  <c:v>9412.343651268613</c:v>
                </c:pt>
                <c:pt idx="97">
                  <c:v>10353.578016395475</c:v>
                </c:pt>
                <c:pt idx="98">
                  <c:v>11388.935818035025</c:v>
                </c:pt>
                <c:pt idx="99">
                  <c:v>12527.829399838525</c:v>
                </c:pt>
                <c:pt idx="100">
                  <c:v>13780.612339822379</c:v>
                </c:pt>
                <c:pt idx="101">
                  <c:v>15158.673573804617</c:v>
                </c:pt>
                <c:pt idx="102">
                  <c:v>16674.540931185082</c:v>
                </c:pt>
                <c:pt idx="103">
                  <c:v>18341.995024303596</c:v>
                </c:pt>
                <c:pt idx="104">
                  <c:v>20176.194526733951</c:v>
                </c:pt>
                <c:pt idx="105">
                  <c:v>22193.813979407343</c:v>
                </c:pt>
                <c:pt idx="106">
                  <c:v>24413.195377348082</c:v>
                </c:pt>
                <c:pt idx="107">
                  <c:v>26854.514915082898</c:v>
                </c:pt>
                <c:pt idx="108">
                  <c:v>29539.966406591189</c:v>
                </c:pt>
                <c:pt idx="109">
                  <c:v>32493.963047250316</c:v>
                </c:pt>
                <c:pt idx="110">
                  <c:v>35743.359351975349</c:v>
                </c:pt>
                <c:pt idx="111">
                  <c:v>39317.695287172886</c:v>
                </c:pt>
                <c:pt idx="112">
                  <c:v>43249.464815890191</c:v>
                </c:pt>
                <c:pt idx="113">
                  <c:v>47574.411297479208</c:v>
                </c:pt>
                <c:pt idx="114">
                  <c:v>52331.852427227139</c:v>
                </c:pt>
                <c:pt idx="115">
                  <c:v>57565.037669949845</c:v>
                </c:pt>
                <c:pt idx="116">
                  <c:v>63321.541436944841</c:v>
                </c:pt>
                <c:pt idx="117">
                  <c:v>69653.695580639323</c:v>
                </c:pt>
                <c:pt idx="118">
                  <c:v>76619.065138703256</c:v>
                </c:pt>
                <c:pt idx="119">
                  <c:v>84280.971652573571</c:v>
                </c:pt>
                <c:pt idx="120">
                  <c:v>92709.06881783095</c:v>
                </c:pt>
                <c:pt idx="121">
                  <c:v>101979.97569961405</c:v>
                </c:pt>
                <c:pt idx="122">
                  <c:v>112177.97326957545</c:v>
                </c:pt>
                <c:pt idx="123">
                  <c:v>123395.77059653302</c:v>
                </c:pt>
                <c:pt idx="124">
                  <c:v>135735.34765618635</c:v>
                </c:pt>
                <c:pt idx="125">
                  <c:v>149308.882421805</c:v>
                </c:pt>
                <c:pt idx="126">
                  <c:v>164239.77066398555</c:v>
                </c:pt>
                <c:pt idx="127">
                  <c:v>180663.74773038412</c:v>
                </c:pt>
                <c:pt idx="128">
                  <c:v>198730.12250342252</c:v>
                </c:pt>
                <c:pt idx="129">
                  <c:v>218603.13475376478</c:v>
                </c:pt>
                <c:pt idx="130">
                  <c:v>240463.44822914127</c:v>
                </c:pt>
                <c:pt idx="131">
                  <c:v>264509.79305205547</c:v>
                </c:pt>
                <c:pt idx="132">
                  <c:v>290960.77235726092</c:v>
                </c:pt>
                <c:pt idx="133">
                  <c:v>320056.8495929871</c:v>
                </c:pt>
                <c:pt idx="134">
                  <c:v>352062.53455228591</c:v>
                </c:pt>
                <c:pt idx="135">
                  <c:v>387268.78800751455</c:v>
                </c:pt>
                <c:pt idx="136">
                  <c:v>425995.6668082659</c:v>
                </c:pt>
                <c:pt idx="137">
                  <c:v>468595.23348909267</c:v>
                </c:pt>
                <c:pt idx="138">
                  <c:v>515454.75683800189</c:v>
                </c:pt>
                <c:pt idx="139">
                  <c:v>567000.23252180207</c:v>
                </c:pt>
                <c:pt idx="140">
                  <c:v>623700.25577398238</c:v>
                </c:pt>
                <c:pt idx="141">
                  <c:v>686070.28135138052</c:v>
                </c:pt>
                <c:pt idx="142">
                  <c:v>754677.30948651885</c:v>
                </c:pt>
                <c:pt idx="143">
                  <c:v>830145.04043517064</c:v>
                </c:pt>
                <c:pt idx="144">
                  <c:v>913159.54447868769</c:v>
                </c:pt>
                <c:pt idx="145">
                  <c:v>1004475.4989265568</c:v>
                </c:pt>
                <c:pt idx="146">
                  <c:v>1104923.0488192127</c:v>
                </c:pt>
                <c:pt idx="147">
                  <c:v>1215415.3537011337</c:v>
                </c:pt>
                <c:pt idx="148">
                  <c:v>1336956.8890712475</c:v>
                </c:pt>
                <c:pt idx="149">
                  <c:v>1470652.5779783723</c:v>
                </c:pt>
                <c:pt idx="150">
                  <c:v>1617717.8357762096</c:v>
                </c:pt>
                <c:pt idx="151">
                  <c:v>1779489.6193538303</c:v>
                </c:pt>
                <c:pt idx="152">
                  <c:v>1957438.5812892136</c:v>
                </c:pt>
                <c:pt idx="153">
                  <c:v>2153182.4394181347</c:v>
                </c:pt>
                <c:pt idx="154">
                  <c:v>2368500.6833599489</c:v>
                </c:pt>
                <c:pt idx="155">
                  <c:v>2605350.7516959445</c:v>
                </c:pt>
                <c:pt idx="156">
                  <c:v>2865885.826865538</c:v>
                </c:pt>
                <c:pt idx="157">
                  <c:v>3152474.4095520927</c:v>
                </c:pt>
                <c:pt idx="158">
                  <c:v>3467721.8505073013</c:v>
                </c:pt>
                <c:pt idx="159">
                  <c:v>3814494.0355580323</c:v>
                </c:pt>
                <c:pt idx="160">
                  <c:v>4195943.4391138358</c:v>
                </c:pt>
                <c:pt idx="161">
                  <c:v>4615537.783025221</c:v>
                </c:pt>
                <c:pt idx="162">
                  <c:v>5077091.5613277433</c:v>
                </c:pt>
                <c:pt idx="163">
                  <c:v>5584800.7174605196</c:v>
                </c:pt>
                <c:pt idx="164">
                  <c:v>6143280.7892065691</c:v>
                </c:pt>
                <c:pt idx="165">
                  <c:v>6757608.8681272278</c:v>
                </c:pt>
                <c:pt idx="166">
                  <c:v>7433369.754939951</c:v>
                </c:pt>
                <c:pt idx="167">
                  <c:v>8176706.7304339465</c:v>
                </c:pt>
                <c:pt idx="168">
                  <c:v>8994377.4034773391</c:v>
                </c:pt>
                <c:pt idx="169">
                  <c:v>9893815.1438250747</c:v>
                </c:pt>
                <c:pt idx="170">
                  <c:v>10883196.658207582</c:v>
                </c:pt>
                <c:pt idx="171">
                  <c:v>11971516.324028343</c:v>
                </c:pt>
                <c:pt idx="172">
                  <c:v>13168667.956431178</c:v>
                </c:pt>
                <c:pt idx="173">
                  <c:v>14485534.752074296</c:v>
                </c:pt>
                <c:pt idx="174">
                  <c:v>15934088.227281729</c:v>
                </c:pt>
                <c:pt idx="175">
                  <c:v>17527497.050009906</c:v>
                </c:pt>
                <c:pt idx="176">
                  <c:v>19280246.755010892</c:v>
                </c:pt>
                <c:pt idx="177">
                  <c:v>21208271.430511981</c:v>
                </c:pt>
                <c:pt idx="178">
                  <c:v>23329098.573563181</c:v>
                </c:pt>
                <c:pt idx="179">
                  <c:v>25662008.430919506</c:v>
                </c:pt>
                <c:pt idx="180">
                  <c:v>28228209.274011452</c:v>
                </c:pt>
                <c:pt idx="181">
                  <c:v>31051030.201412603</c:v>
                </c:pt>
                <c:pt idx="182">
                  <c:v>34156133.221553877</c:v>
                </c:pt>
                <c:pt idx="183">
                  <c:v>37571746.543709256</c:v>
                </c:pt>
                <c:pt idx="184">
                  <c:v>41328921.19808019</c:v>
                </c:pt>
                <c:pt idx="185">
                  <c:v>45461813.317888208</c:v>
                </c:pt>
                <c:pt idx="186">
                  <c:v>50007994.649677046</c:v>
                </c:pt>
                <c:pt idx="187">
                  <c:v>55008794.114644751</c:v>
                </c:pt>
                <c:pt idx="188">
                  <c:v>60509673.526109233</c:v>
                </c:pt>
                <c:pt idx="189">
                  <c:v>66560640.878720149</c:v>
                </c:pt>
                <c:pt idx="190">
                  <c:v>73216704.966592193</c:v>
                </c:pt>
                <c:pt idx="191">
                  <c:v>80538375.463251397</c:v>
                </c:pt>
                <c:pt idx="192">
                  <c:v>88592213.009576559</c:v>
                </c:pt>
                <c:pt idx="193">
                  <c:v>97451434.310534194</c:v>
                </c:pt>
                <c:pt idx="194">
                  <c:v>107196577.74158765</c:v>
                </c:pt>
              </c:numCache>
            </c:numRef>
          </c:xVal>
          <c:yVal>
            <c:numRef>
              <c:f>Sheet1!$B$2:$B$1423</c:f>
              <c:numCache>
                <c:formatCode>General</c:formatCode>
                <c:ptCount val="1422"/>
                <c:pt idx="0">
                  <c:v>6.0000000000000005E-2</c:v>
                </c:pt>
                <c:pt idx="1">
                  <c:v>6.6000000000000003E-2</c:v>
                </c:pt>
                <c:pt idx="2">
                  <c:v>7.2600000000000012E-2</c:v>
                </c:pt>
                <c:pt idx="3">
                  <c:v>7.9860000000000042E-2</c:v>
                </c:pt>
                <c:pt idx="4">
                  <c:v>8.7846000000000035E-2</c:v>
                </c:pt>
                <c:pt idx="5">
                  <c:v>9.6630600000000066E-2</c:v>
                </c:pt>
                <c:pt idx="6">
                  <c:v>0.10629366000000008</c:v>
                </c:pt>
                <c:pt idx="7">
                  <c:v>0.1169230260000001</c:v>
                </c:pt>
                <c:pt idx="8">
                  <c:v>0.12861532860000008</c:v>
                </c:pt>
                <c:pt idx="9">
                  <c:v>0.14147686146000013</c:v>
                </c:pt>
                <c:pt idx="10">
                  <c:v>0.15562454760600014</c:v>
                </c:pt>
                <c:pt idx="11">
                  <c:v>0.1711870023666002</c:v>
                </c:pt>
                <c:pt idx="12">
                  <c:v>0.18830570260326021</c:v>
                </c:pt>
                <c:pt idx="13">
                  <c:v>0.20713627286358621</c:v>
                </c:pt>
                <c:pt idx="14">
                  <c:v>0.22784990014994491</c:v>
                </c:pt>
                <c:pt idx="15">
                  <c:v>0.25063489016493934</c:v>
                </c:pt>
                <c:pt idx="16">
                  <c:v>0.27569837918143331</c:v>
                </c:pt>
                <c:pt idx="17">
                  <c:v>0.30326821709957674</c:v>
                </c:pt>
                <c:pt idx="18">
                  <c:v>0.33359503880953434</c:v>
                </c:pt>
                <c:pt idx="19">
                  <c:v>0.36695454269048783</c:v>
                </c:pt>
                <c:pt idx="20">
                  <c:v>0.40364999695953657</c:v>
                </c:pt>
                <c:pt idx="21">
                  <c:v>0.44401499665549032</c:v>
                </c:pt>
                <c:pt idx="22">
                  <c:v>0.4884164963210394</c:v>
                </c:pt>
                <c:pt idx="23">
                  <c:v>0.53725814595314336</c:v>
                </c:pt>
                <c:pt idx="24">
                  <c:v>0.59098396054845759</c:v>
                </c:pt>
                <c:pt idx="25">
                  <c:v>0.65008235660330371</c:v>
                </c:pt>
                <c:pt idx="26">
                  <c:v>0.71509059226363392</c:v>
                </c:pt>
                <c:pt idx="27">
                  <c:v>0.78659965148999733</c:v>
                </c:pt>
                <c:pt idx="28">
                  <c:v>0.86525961663899742</c:v>
                </c:pt>
                <c:pt idx="29">
                  <c:v>0.95178557830289701</c:v>
                </c:pt>
                <c:pt idx="30">
                  <c:v>1.0469641361331865</c:v>
                </c:pt>
                <c:pt idx="31">
                  <c:v>1.1516605497465056</c:v>
                </c:pt>
                <c:pt idx="32">
                  <c:v>1.2668266047211558</c:v>
                </c:pt>
                <c:pt idx="33">
                  <c:v>1.3935092651932717</c:v>
                </c:pt>
                <c:pt idx="34">
                  <c:v>1.5328601917125988</c:v>
                </c:pt>
                <c:pt idx="35">
                  <c:v>1.6861462108838587</c:v>
                </c:pt>
                <c:pt idx="36">
                  <c:v>1.8547608319722451</c:v>
                </c:pt>
                <c:pt idx="37">
                  <c:v>2.0402369151694693</c:v>
                </c:pt>
                <c:pt idx="38">
                  <c:v>2.2442606066864172</c:v>
                </c:pt>
                <c:pt idx="39">
                  <c:v>2.4686866673550587</c:v>
                </c:pt>
                <c:pt idx="40">
                  <c:v>2.7155553340905638</c:v>
                </c:pt>
                <c:pt idx="41">
                  <c:v>2.9871108674996214</c:v>
                </c:pt>
                <c:pt idx="42">
                  <c:v>3.2858219542495832</c:v>
                </c:pt>
                <c:pt idx="43">
                  <c:v>3.614404149674542</c:v>
                </c:pt>
                <c:pt idx="44">
                  <c:v>3.9758445646419966</c:v>
                </c:pt>
                <c:pt idx="45">
                  <c:v>4.3734290211061975</c:v>
                </c:pt>
                <c:pt idx="46">
                  <c:v>4.8107719232168167</c:v>
                </c:pt>
                <c:pt idx="47">
                  <c:v>5.2918491155384997</c:v>
                </c:pt>
                <c:pt idx="48">
                  <c:v>5.821034027092348</c:v>
                </c:pt>
                <c:pt idx="49">
                  <c:v>6.4031374298015855</c:v>
                </c:pt>
                <c:pt idx="50">
                  <c:v>7.0434511727817437</c:v>
                </c:pt>
                <c:pt idx="51">
                  <c:v>7.7477962900599175</c:v>
                </c:pt>
                <c:pt idx="52">
                  <c:v>8.5225759190659147</c:v>
                </c:pt>
                <c:pt idx="53">
                  <c:v>9.3748335109725023</c:v>
                </c:pt>
                <c:pt idx="54">
                  <c:v>10.312316862069755</c:v>
                </c:pt>
                <c:pt idx="55">
                  <c:v>11.343548548276729</c:v>
                </c:pt>
                <c:pt idx="56">
                  <c:v>12.477903403104403</c:v>
                </c:pt>
                <c:pt idx="57">
                  <c:v>13.725693743414842</c:v>
                </c:pt>
                <c:pt idx="58">
                  <c:v>15.098263117756328</c:v>
                </c:pt>
                <c:pt idx="59">
                  <c:v>16.608089429531962</c:v>
                </c:pt>
                <c:pt idx="60">
                  <c:v>18.268898372485157</c:v>
                </c:pt>
                <c:pt idx="61">
                  <c:v>20.095788209733676</c:v>
                </c:pt>
                <c:pt idx="62">
                  <c:v>22.105367030707047</c:v>
                </c:pt>
                <c:pt idx="63">
                  <c:v>24.315903733777752</c:v>
                </c:pt>
                <c:pt idx="64">
                  <c:v>26.747494107155532</c:v>
                </c:pt>
                <c:pt idx="65">
                  <c:v>29.422243517871081</c:v>
                </c:pt>
                <c:pt idx="66">
                  <c:v>32.364467869658185</c:v>
                </c:pt>
                <c:pt idx="67">
                  <c:v>35.60091465662402</c:v>
                </c:pt>
                <c:pt idx="68">
                  <c:v>39.161006122286423</c:v>
                </c:pt>
                <c:pt idx="69">
                  <c:v>43.077106734515084</c:v>
                </c:pt>
                <c:pt idx="70">
                  <c:v>47.384817407966565</c:v>
                </c:pt>
                <c:pt idx="71">
                  <c:v>52.123299148763252</c:v>
                </c:pt>
                <c:pt idx="72">
                  <c:v>57.335629063639566</c:v>
                </c:pt>
                <c:pt idx="73">
                  <c:v>63.069191970003551</c:v>
                </c:pt>
                <c:pt idx="74">
                  <c:v>69.376111167003899</c:v>
                </c:pt>
                <c:pt idx="75">
                  <c:v>76.313722283704308</c:v>
                </c:pt>
                <c:pt idx="76">
                  <c:v>83.945094512074732</c:v>
                </c:pt>
                <c:pt idx="77">
                  <c:v>92.339603963282244</c:v>
                </c:pt>
                <c:pt idx="78">
                  <c:v>101.57356435961046</c:v>
                </c:pt>
                <c:pt idx="79">
                  <c:v>111.73092079557152</c:v>
                </c:pt>
                <c:pt idx="80">
                  <c:v>15.680328082233782</c:v>
                </c:pt>
                <c:pt idx="81">
                  <c:v>15.931399422129845</c:v>
                </c:pt>
                <c:pt idx="82">
                  <c:v>16.186490883122001</c:v>
                </c:pt>
                <c:pt idx="83">
                  <c:v>16.44566683485769</c:v>
                </c:pt>
                <c:pt idx="84">
                  <c:v>16.708992677662618</c:v>
                </c:pt>
                <c:pt idx="85">
                  <c:v>16.976534859043852</c:v>
                </c:pt>
                <c:pt idx="86">
                  <c:v>17.24836089045716</c:v>
                </c:pt>
                <c:pt idx="87">
                  <c:v>17.524539364342829</c:v>
                </c:pt>
                <c:pt idx="88">
                  <c:v>17.805139971434208</c:v>
                </c:pt>
                <c:pt idx="89">
                  <c:v>18.090233518343467</c:v>
                </c:pt>
                <c:pt idx="90">
                  <c:v>18.379891945428891</c:v>
                </c:pt>
                <c:pt idx="91">
                  <c:v>18.674188344948238</c:v>
                </c:pt>
                <c:pt idx="92">
                  <c:v>18.973196979502877</c:v>
                </c:pt>
                <c:pt idx="93">
                  <c:v>19.276993300777111</c:v>
                </c:pt>
                <c:pt idx="94">
                  <c:v>19.585653968577628</c:v>
                </c:pt>
                <c:pt idx="95">
                  <c:v>19.899256870177815</c:v>
                </c:pt>
                <c:pt idx="96">
                  <c:v>20.21788113997178</c:v>
                </c:pt>
                <c:pt idx="97">
                  <c:v>20.541607179443073</c:v>
                </c:pt>
                <c:pt idx="98">
                  <c:v>20.870516677453168</c:v>
                </c:pt>
                <c:pt idx="99">
                  <c:v>21.204692630854826</c:v>
                </c:pt>
                <c:pt idx="100">
                  <c:v>21.544219365435396</c:v>
                </c:pt>
                <c:pt idx="101">
                  <c:v>21.8891825571956</c:v>
                </c:pt>
                <c:pt idx="102">
                  <c:v>22.239669253968948</c:v>
                </c:pt>
                <c:pt idx="103">
                  <c:v>22.595767897387368</c:v>
                </c:pt>
                <c:pt idx="104">
                  <c:v>22.957568345198499</c:v>
                </c:pt>
                <c:pt idx="105">
                  <c:v>23.325161893940319</c:v>
                </c:pt>
                <c:pt idx="106">
                  <c:v>23.698641301978931</c:v>
                </c:pt>
                <c:pt idx="107">
                  <c:v>24.078100812915164</c:v>
                </c:pt>
                <c:pt idx="108">
                  <c:v>24.463636179365839</c:v>
                </c:pt>
                <c:pt idx="109">
                  <c:v>24.855344687126113</c:v>
                </c:pt>
                <c:pt idx="110">
                  <c:v>25.253325179718349</c:v>
                </c:pt>
                <c:pt idx="111">
                  <c:v>25.65767808333435</c:v>
                </c:pt>
                <c:pt idx="112">
                  <c:v>26.068505432176838</c:v>
                </c:pt>
                <c:pt idx="113">
                  <c:v>26.485910894206679</c:v>
                </c:pt>
                <c:pt idx="114">
                  <c:v>26.90999979730244</c:v>
                </c:pt>
                <c:pt idx="115">
                  <c:v>27.340879155838731</c:v>
                </c:pt>
                <c:pt idx="116">
                  <c:v>27.778657697690178</c:v>
                </c:pt>
                <c:pt idx="117">
                  <c:v>28.223445891667783</c:v>
                </c:pt>
                <c:pt idx="118">
                  <c:v>28.675355975394528</c:v>
                </c:pt>
                <c:pt idx="119">
                  <c:v>29.134501983627356</c:v>
                </c:pt>
                <c:pt idx="120">
                  <c:v>29.600999777032694</c:v>
                </c:pt>
                <c:pt idx="121">
                  <c:v>30.074967071422602</c:v>
                </c:pt>
                <c:pt idx="122">
                  <c:v>30.556523467459204</c:v>
                </c:pt>
                <c:pt idx="123">
                  <c:v>31.045790480834562</c:v>
                </c:pt>
                <c:pt idx="124">
                  <c:v>31.542891572933971</c:v>
                </c:pt>
                <c:pt idx="125">
                  <c:v>32.047952181990098</c:v>
                </c:pt>
                <c:pt idx="126">
                  <c:v>32.561099754735956</c:v>
                </c:pt>
                <c:pt idx="127">
                  <c:v>33.082463778564872</c:v>
                </c:pt>
                <c:pt idx="128">
                  <c:v>33.612175814205123</c:v>
                </c:pt>
                <c:pt idx="129">
                  <c:v>34.150369528918027</c:v>
                </c:pt>
                <c:pt idx="130">
                  <c:v>34.69718073022738</c:v>
                </c:pt>
                <c:pt idx="131">
                  <c:v>35.252747400189101</c:v>
                </c:pt>
                <c:pt idx="132">
                  <c:v>35.817209730209548</c:v>
                </c:pt>
                <c:pt idx="133">
                  <c:v>36.390710156421363</c:v>
                </c:pt>
                <c:pt idx="134">
                  <c:v>36.973393395625649</c:v>
                </c:pt>
                <c:pt idx="135">
                  <c:v>37.565406481809838</c:v>
                </c:pt>
                <c:pt idx="136">
                  <c:v>38.166898803250106</c:v>
                </c:pt>
                <c:pt idx="137">
                  <c:v>38.77802214020803</c:v>
                </c:pt>
                <c:pt idx="138">
                  <c:v>39.398930703230505</c:v>
                </c:pt>
                <c:pt idx="139">
                  <c:v>40.02978117206348</c:v>
                </c:pt>
                <c:pt idx="140">
                  <c:v>40.67073273518821</c:v>
                </c:pt>
                <c:pt idx="141">
                  <c:v>41.321947129990811</c:v>
                </c:pt>
                <c:pt idx="142">
                  <c:v>41.983588683575142</c:v>
                </c:pt>
                <c:pt idx="143">
                  <c:v>42.655824354228805</c:v>
                </c:pt>
                <c:pt idx="144">
                  <c:v>43.338823773553557</c:v>
                </c:pt>
                <c:pt idx="145">
                  <c:v>44.032759289269862</c:v>
                </c:pt>
                <c:pt idx="146">
                  <c:v>44.737806008707011</c:v>
                </c:pt>
                <c:pt idx="147">
                  <c:v>45.454141842989905</c:v>
                </c:pt>
                <c:pt idx="148">
                  <c:v>46.18194755193263</c:v>
                </c:pt>
                <c:pt idx="149">
                  <c:v>46.921406789651705</c:v>
                </c:pt>
                <c:pt idx="150">
                  <c:v>47.67270615090893</c:v>
                </c:pt>
                <c:pt idx="151">
                  <c:v>48.436035218196842</c:v>
                </c:pt>
                <c:pt idx="152">
                  <c:v>49.211586609577736</c:v>
                </c:pt>
                <c:pt idx="153">
                  <c:v>49.999556027288882</c:v>
                </c:pt>
                <c:pt idx="154">
                  <c:v>50.800142307125917</c:v>
                </c:pt>
                <c:pt idx="155">
                  <c:v>51.613547468616865</c:v>
                </c:pt>
                <c:pt idx="156">
                  <c:v>52.439976765999837</c:v>
                </c:pt>
                <c:pt idx="157">
                  <c:v>53.279638740016537</c:v>
                </c:pt>
                <c:pt idx="158">
                  <c:v>54.132745270535516</c:v>
                </c:pt>
                <c:pt idx="159">
                  <c:v>54.9995116300178</c:v>
                </c:pt>
                <c:pt idx="160">
                  <c:v>55.880156537838516</c:v>
                </c:pt>
                <c:pt idx="161">
                  <c:v>56.774902215478562</c:v>
                </c:pt>
                <c:pt idx="162">
                  <c:v>57.683974442599812</c:v>
                </c:pt>
                <c:pt idx="163">
                  <c:v>58.607602614018177</c:v>
                </c:pt>
                <c:pt idx="164">
                  <c:v>59.546019797589082</c:v>
                </c:pt>
                <c:pt idx="165">
                  <c:v>60.499462793019561</c:v>
                </c:pt>
                <c:pt idx="166">
                  <c:v>61.468172191622372</c:v>
                </c:pt>
                <c:pt idx="167">
                  <c:v>62.45239243702644</c:v>
                </c:pt>
                <c:pt idx="168">
                  <c:v>63.452371886859808</c:v>
                </c:pt>
                <c:pt idx="169">
                  <c:v>64.468362875419984</c:v>
                </c:pt>
                <c:pt idx="170">
                  <c:v>65.500621777348016</c:v>
                </c:pt>
                <c:pt idx="171">
                  <c:v>66.549409072321509</c:v>
                </c:pt>
                <c:pt idx="172">
                  <c:v>67.614989410784588</c:v>
                </c:pt>
                <c:pt idx="173">
                  <c:v>68.697631680729074</c:v>
                </c:pt>
                <c:pt idx="174">
                  <c:v>69.797609075545807</c:v>
                </c:pt>
                <c:pt idx="175">
                  <c:v>70.915199162962026</c:v>
                </c:pt>
                <c:pt idx="176">
                  <c:v>72.050683955082775</c:v>
                </c:pt>
                <c:pt idx="177">
                  <c:v>73.204349979553683</c:v>
                </c:pt>
                <c:pt idx="178">
                  <c:v>74.376488351863074</c:v>
                </c:pt>
                <c:pt idx="179">
                  <c:v>75.567394848802024</c:v>
                </c:pt>
                <c:pt idx="180">
                  <c:v>76.777369983100414</c:v>
                </c:pt>
                <c:pt idx="181">
                  <c:v>78.00671907925819</c:v>
                </c:pt>
                <c:pt idx="182">
                  <c:v>79.25575235059101</c:v>
                </c:pt>
                <c:pt idx="183">
                  <c:v>80.524784977509043</c:v>
                </c:pt>
                <c:pt idx="184">
                  <c:v>81.814137187049383</c:v>
                </c:pt>
                <c:pt idx="185">
                  <c:v>83.124134333682179</c:v>
                </c:pt>
                <c:pt idx="186">
                  <c:v>84.455106981410395</c:v>
                </c:pt>
                <c:pt idx="187">
                  <c:v>85.807390987184021</c:v>
                </c:pt>
                <c:pt idx="188">
                  <c:v>87.18132758565018</c:v>
                </c:pt>
                <c:pt idx="189">
                  <c:v>88.577263475259997</c:v>
                </c:pt>
                <c:pt idx="190">
                  <c:v>89.995550905754357</c:v>
                </c:pt>
                <c:pt idx="191">
                  <c:v>91.436547767050413</c:v>
                </c:pt>
                <c:pt idx="192">
                  <c:v>92.900617679551473</c:v>
                </c:pt>
                <c:pt idx="193">
                  <c:v>94.388130085902461</c:v>
                </c:pt>
                <c:pt idx="194">
                  <c:v>95.899460344215257</c:v>
                </c:pt>
              </c:numCache>
            </c:numRef>
          </c:yVal>
          <c:smooth val="1"/>
        </c:ser>
        <c:axId val="137900032"/>
        <c:axId val="137901952"/>
      </c:scatterChart>
      <c:valAx>
        <c:axId val="137900032"/>
        <c:scaling>
          <c:logBase val="10"/>
          <c:orientation val="minMax"/>
          <c:max val="100000000"/>
          <c:min val="10"/>
        </c:scaling>
        <c:axPos val="b"/>
        <c:majorGridlines>
          <c:spPr>
            <a:ln w="4384">
              <a:solidFill>
                <a:schemeClr val="hlink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2106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t>Re</a:t>
                </a:r>
              </a:p>
            </c:rich>
          </c:tx>
          <c:layout>
            <c:manualLayout>
              <c:xMode val="edge"/>
              <c:yMode val="edge"/>
              <c:x val="0.57873210633946837"/>
              <c:y val="0.85582822085889598"/>
            </c:manualLayout>
          </c:layout>
          <c:spPr>
            <a:noFill/>
            <a:ln w="35072">
              <a:noFill/>
            </a:ln>
          </c:spPr>
        </c:title>
        <c:numFmt formatCode="General" sourceLinked="1"/>
        <c:tickLblPos val="nextTo"/>
        <c:spPr>
          <a:ln w="4384">
            <a:solidFill>
              <a:schemeClr val="tx2"/>
            </a:solidFill>
            <a:prstDash val="solid"/>
          </a:ln>
        </c:spPr>
        <c:txPr>
          <a:bodyPr rot="-3600000" vert="horz"/>
          <a:lstStyle/>
          <a:p>
            <a:pPr>
              <a:defRPr sz="1622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37901952"/>
        <c:crosses val="autoZero"/>
        <c:crossBetween val="midCat"/>
      </c:valAx>
      <c:valAx>
        <c:axId val="137901952"/>
        <c:scaling>
          <c:logBase val="10"/>
          <c:orientation val="minMax"/>
          <c:max val="100"/>
          <c:min val="1"/>
        </c:scaling>
        <c:axPos val="l"/>
        <c:majorGridlines>
          <c:spPr>
            <a:ln w="4384">
              <a:solidFill>
                <a:schemeClr val="hlink"/>
              </a:solidFill>
              <a:prstDash val="solid"/>
            </a:ln>
          </c:spPr>
        </c:majorGridlines>
        <c:minorGridlines>
          <c:spPr>
            <a:ln w="4384">
              <a:solidFill>
                <a:schemeClr val="hlink"/>
              </a:solidFill>
              <a:prstDash val="solid"/>
            </a:ln>
          </c:spPr>
        </c:minorGridlines>
        <c:title>
          <c:tx>
            <c:rich>
              <a:bodyPr rot="0" vert="horz"/>
              <a:lstStyle/>
              <a:p>
                <a:pPr algn="ctr">
                  <a:defRPr sz="2106" b="0" i="1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sz="2106" b="0" i="1" u="none" strike="noStrike" baseline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US" sz="2106" b="0" i="1" u="none" strike="noStrike" baseline="-2500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e</a:t>
                </a:r>
                <a:r>
                  <a:rPr lang="en-US" sz="2106" b="0" i="1" u="none" strike="noStrike" baseline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/D</a:t>
                </a:r>
              </a:p>
            </c:rich>
          </c:tx>
          <c:layout>
            <c:manualLayout>
              <c:xMode val="edge"/>
              <c:yMode val="edge"/>
              <c:x val="2.2494887525562383E-2"/>
              <c:y val="0.26380368098159507"/>
            </c:manualLayout>
          </c:layout>
          <c:spPr>
            <a:noFill/>
            <a:ln w="35072">
              <a:noFill/>
            </a:ln>
          </c:spPr>
        </c:title>
        <c:numFmt formatCode="General" sourceLinked="1"/>
        <c:minorTickMark val="cross"/>
        <c:tickLblPos val="nextTo"/>
        <c:spPr>
          <a:ln w="4384">
            <a:solidFill>
              <a:schemeClr val="tx2"/>
            </a:solidFill>
            <a:prstDash val="solid"/>
          </a:ln>
        </c:spPr>
        <c:txPr>
          <a:bodyPr rot="0" vert="horz"/>
          <a:lstStyle/>
          <a:p>
            <a:pPr>
              <a:defRPr sz="1622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37900032"/>
        <c:crosses val="autoZero"/>
        <c:crossBetween val="midCat"/>
      </c:valAx>
      <c:spPr>
        <a:noFill/>
        <a:ln w="17536">
          <a:solidFill>
            <a:schemeClr val="tx2"/>
          </a:solidFill>
          <a:prstDash val="solid"/>
        </a:ln>
      </c:spPr>
    </c:plotArea>
    <c:plotVisOnly val="1"/>
    <c:dispBlanksAs val="gap"/>
  </c:chart>
  <c:spPr>
    <a:solidFill>
      <a:schemeClr val="bg1"/>
    </a:solidFill>
    <a:ln>
      <a:noFill/>
    </a:ln>
  </c:spPr>
  <c:txPr>
    <a:bodyPr/>
    <a:lstStyle/>
    <a:p>
      <a:pPr>
        <a:defRPr sz="1622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9185059422750422"/>
          <c:y val="6.3876651982378865E-2"/>
          <c:w val="0.79286926994906626"/>
          <c:h val="0.65638766519823788"/>
        </c:manualLayout>
      </c:layout>
      <c:scatterChart>
        <c:scatterStyle val="smoothMarker"/>
        <c:ser>
          <c:idx val="1"/>
          <c:order val="0"/>
          <c:tx>
            <c:strRef>
              <c:f>Sheet1!$B$5</c:f>
              <c:strCache>
                <c:ptCount val="1"/>
                <c:pt idx="0">
                  <c:v>laminar flow</c:v>
                </c:pt>
              </c:strCache>
            </c:strRef>
          </c:tx>
          <c:spPr>
            <a:ln w="38587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Sheet1!$A$6:$A$100</c:f>
              <c:numCache>
                <c:formatCode>General</c:formatCode>
                <c:ptCount val="95"/>
                <c:pt idx="0">
                  <c:v>10000</c:v>
                </c:pt>
                <c:pt idx="1">
                  <c:v>12000</c:v>
                </c:pt>
                <c:pt idx="2">
                  <c:v>14400</c:v>
                </c:pt>
                <c:pt idx="3">
                  <c:v>17280</c:v>
                </c:pt>
                <c:pt idx="4">
                  <c:v>20736</c:v>
                </c:pt>
                <c:pt idx="5">
                  <c:v>24883.200000000001</c:v>
                </c:pt>
                <c:pt idx="6">
                  <c:v>29859.84</c:v>
                </c:pt>
                <c:pt idx="7">
                  <c:v>35831.808000000005</c:v>
                </c:pt>
                <c:pt idx="8">
                  <c:v>42998.169600000001</c:v>
                </c:pt>
                <c:pt idx="9">
                  <c:v>51597.803520000009</c:v>
                </c:pt>
                <c:pt idx="10">
                  <c:v>61917.364223999997</c:v>
                </c:pt>
                <c:pt idx="11">
                  <c:v>74300.837068799985</c:v>
                </c:pt>
                <c:pt idx="12">
                  <c:v>89161.004482559976</c:v>
                </c:pt>
                <c:pt idx="13">
                  <c:v>106993.20537907197</c:v>
                </c:pt>
                <c:pt idx="14">
                  <c:v>128391.84645488637</c:v>
                </c:pt>
                <c:pt idx="15">
                  <c:v>154070.21574586371</c:v>
                </c:pt>
                <c:pt idx="16">
                  <c:v>184884.25889503633</c:v>
                </c:pt>
                <c:pt idx="17">
                  <c:v>221861.11067404359</c:v>
                </c:pt>
                <c:pt idx="18">
                  <c:v>266233.33280885225</c:v>
                </c:pt>
                <c:pt idx="19">
                  <c:v>319479.99937062286</c:v>
                </c:pt>
                <c:pt idx="20">
                  <c:v>383375.99924474728</c:v>
                </c:pt>
                <c:pt idx="21">
                  <c:v>460051.19909369672</c:v>
                </c:pt>
                <c:pt idx="22">
                  <c:v>552061.43891243613</c:v>
                </c:pt>
                <c:pt idx="23">
                  <c:v>662473.72669492336</c:v>
                </c:pt>
                <c:pt idx="24">
                  <c:v>794968.47203390789</c:v>
                </c:pt>
                <c:pt idx="25">
                  <c:v>953962.16644068947</c:v>
                </c:pt>
                <c:pt idx="26">
                  <c:v>1144754.5997288276</c:v>
                </c:pt>
                <c:pt idx="27">
                  <c:v>1373705.5196745931</c:v>
                </c:pt>
                <c:pt idx="28">
                  <c:v>1648446.6236095114</c:v>
                </c:pt>
                <c:pt idx="29">
                  <c:v>1978135.9483314136</c:v>
                </c:pt>
                <c:pt idx="30">
                  <c:v>2373763.1379976957</c:v>
                </c:pt>
                <c:pt idx="31">
                  <c:v>2848515.7655972354</c:v>
                </c:pt>
                <c:pt idx="32">
                  <c:v>3418218.9187166821</c:v>
                </c:pt>
                <c:pt idx="33">
                  <c:v>4101862.7024600185</c:v>
                </c:pt>
                <c:pt idx="34">
                  <c:v>4922235.2429520227</c:v>
                </c:pt>
                <c:pt idx="35">
                  <c:v>5906682.2915424258</c:v>
                </c:pt>
                <c:pt idx="36">
                  <c:v>7088018.7498509111</c:v>
                </c:pt>
                <c:pt idx="37">
                  <c:v>8505622.4998210929</c:v>
                </c:pt>
                <c:pt idx="38">
                  <c:v>10206746.999785313</c:v>
                </c:pt>
                <c:pt idx="39">
                  <c:v>12248096.399742378</c:v>
                </c:pt>
                <c:pt idx="40">
                  <c:v>14697715.679690851</c:v>
                </c:pt>
                <c:pt idx="41">
                  <c:v>17637258.81562902</c:v>
                </c:pt>
                <c:pt idx="42">
                  <c:v>21164710.578754827</c:v>
                </c:pt>
                <c:pt idx="43">
                  <c:v>25397652.694505788</c:v>
                </c:pt>
                <c:pt idx="44">
                  <c:v>30477183.23340695</c:v>
                </c:pt>
                <c:pt idx="45">
                  <c:v>36572619.880088329</c:v>
                </c:pt>
                <c:pt idx="46">
                  <c:v>43887143.856105998</c:v>
                </c:pt>
                <c:pt idx="47">
                  <c:v>52664572.627327211</c:v>
                </c:pt>
                <c:pt idx="48">
                  <c:v>63197487.152792633</c:v>
                </c:pt>
                <c:pt idx="49">
                  <c:v>75836984.583351165</c:v>
                </c:pt>
                <c:pt idx="50">
                  <c:v>91004381.500021398</c:v>
                </c:pt>
                <c:pt idx="51">
                  <c:v>109205257.80002567</c:v>
                </c:pt>
                <c:pt idx="52">
                  <c:v>131046309.3600308</c:v>
                </c:pt>
                <c:pt idx="53">
                  <c:v>157255571.23203695</c:v>
                </c:pt>
                <c:pt idx="54">
                  <c:v>188706685.47844431</c:v>
                </c:pt>
                <c:pt idx="55">
                  <c:v>226448022.57413319</c:v>
                </c:pt>
                <c:pt idx="56">
                  <c:v>271737627.08895975</c:v>
                </c:pt>
                <c:pt idx="57">
                  <c:v>326085152.50675178</c:v>
                </c:pt>
                <c:pt idx="58">
                  <c:v>391302183.00810218</c:v>
                </c:pt>
                <c:pt idx="59">
                  <c:v>469562619.60972261</c:v>
                </c:pt>
                <c:pt idx="60">
                  <c:v>563475143.53166699</c:v>
                </c:pt>
                <c:pt idx="61">
                  <c:v>676170172.23800051</c:v>
                </c:pt>
                <c:pt idx="62">
                  <c:v>811404206.6856004</c:v>
                </c:pt>
                <c:pt idx="63">
                  <c:v>973685048.02272046</c:v>
                </c:pt>
                <c:pt idx="64">
                  <c:v>1168422057.6272645</c:v>
                </c:pt>
                <c:pt idx="65">
                  <c:v>1402106469.1527174</c:v>
                </c:pt>
                <c:pt idx="66">
                  <c:v>1682527762.9832611</c:v>
                </c:pt>
                <c:pt idx="67">
                  <c:v>2019033315.5799129</c:v>
                </c:pt>
                <c:pt idx="68">
                  <c:v>2422839978.6958952</c:v>
                </c:pt>
                <c:pt idx="69">
                  <c:v>2907407974.4350748</c:v>
                </c:pt>
                <c:pt idx="70">
                  <c:v>3488889569.3220892</c:v>
                </c:pt>
                <c:pt idx="71">
                  <c:v>4186667483.1865067</c:v>
                </c:pt>
                <c:pt idx="72">
                  <c:v>5024000979.8238087</c:v>
                </c:pt>
                <c:pt idx="73">
                  <c:v>6028801175.7885695</c:v>
                </c:pt>
                <c:pt idx="74">
                  <c:v>7234561410.9462824</c:v>
                </c:pt>
                <c:pt idx="75">
                  <c:v>8681473693.13554</c:v>
                </c:pt>
                <c:pt idx="76">
                  <c:v>10417768431.76265</c:v>
                </c:pt>
                <c:pt idx="77">
                  <c:v>12501322118.115177</c:v>
                </c:pt>
                <c:pt idx="78">
                  <c:v>15001586541.738214</c:v>
                </c:pt>
                <c:pt idx="79">
                  <c:v>18001903850.085857</c:v>
                </c:pt>
                <c:pt idx="80">
                  <c:v>21602284620.10302</c:v>
                </c:pt>
                <c:pt idx="81">
                  <c:v>25922741544.123623</c:v>
                </c:pt>
                <c:pt idx="82">
                  <c:v>31107289852.948349</c:v>
                </c:pt>
                <c:pt idx="83">
                  <c:v>37328747823.538017</c:v>
                </c:pt>
                <c:pt idx="84">
                  <c:v>44794497388.245621</c:v>
                </c:pt>
                <c:pt idx="85">
                  <c:v>53753396865.894745</c:v>
                </c:pt>
                <c:pt idx="86">
                  <c:v>64504076239.073692</c:v>
                </c:pt>
                <c:pt idx="87">
                  <c:v>77404891486.888428</c:v>
                </c:pt>
                <c:pt idx="88">
                  <c:v>92885869784.266113</c:v>
                </c:pt>
                <c:pt idx="89">
                  <c:v>111463043741.11935</c:v>
                </c:pt>
                <c:pt idx="90">
                  <c:v>133755652489.3432</c:v>
                </c:pt>
                <c:pt idx="91">
                  <c:v>160506782987.21185</c:v>
                </c:pt>
                <c:pt idx="92">
                  <c:v>192608139584.65414</c:v>
                </c:pt>
                <c:pt idx="93">
                  <c:v>231129767501.58496</c:v>
                </c:pt>
                <c:pt idx="94">
                  <c:v>277355721001.90198</c:v>
                </c:pt>
              </c:numCache>
            </c:numRef>
          </c:xVal>
          <c:yVal>
            <c:numRef>
              <c:f>Sheet1!$B$6:$B$100</c:f>
              <c:numCache>
                <c:formatCode>General</c:formatCode>
                <c:ptCount val="95"/>
                <c:pt idx="0">
                  <c:v>1.3280000000000002E-2</c:v>
                </c:pt>
                <c:pt idx="1">
                  <c:v>1.2122925939447679E-2</c:v>
                </c:pt>
                <c:pt idx="2">
                  <c:v>1.1066666666666667E-2</c:v>
                </c:pt>
                <c:pt idx="3">
                  <c:v>1.0102438282873067E-2</c:v>
                </c:pt>
                <c:pt idx="4">
                  <c:v>9.2222222222222254E-3</c:v>
                </c:pt>
                <c:pt idx="5">
                  <c:v>8.4186985690608857E-3</c:v>
                </c:pt>
                <c:pt idx="6">
                  <c:v>7.6851851851851864E-3</c:v>
                </c:pt>
                <c:pt idx="7">
                  <c:v>7.0155821408840737E-3</c:v>
                </c:pt>
                <c:pt idx="8">
                  <c:v>6.4043209876543244E-3</c:v>
                </c:pt>
                <c:pt idx="9">
                  <c:v>5.846318450736728E-3</c:v>
                </c:pt>
                <c:pt idx="10">
                  <c:v>5.3369341563786008E-3</c:v>
                </c:pt>
                <c:pt idx="11">
                  <c:v>4.8719320422806077E-3</c:v>
                </c:pt>
                <c:pt idx="12">
                  <c:v>4.4474451303155018E-3</c:v>
                </c:pt>
                <c:pt idx="13">
                  <c:v>4.0599433685671723E-3</c:v>
                </c:pt>
                <c:pt idx="14">
                  <c:v>3.7062042752629195E-3</c:v>
                </c:pt>
                <c:pt idx="15">
                  <c:v>3.3832861404726445E-3</c:v>
                </c:pt>
                <c:pt idx="16">
                  <c:v>3.0885035627190994E-3</c:v>
                </c:pt>
                <c:pt idx="17">
                  <c:v>2.8194051170605367E-3</c:v>
                </c:pt>
                <c:pt idx="18">
                  <c:v>2.5737529689325829E-3</c:v>
                </c:pt>
                <c:pt idx="19">
                  <c:v>2.3495042642171149E-3</c:v>
                </c:pt>
                <c:pt idx="20">
                  <c:v>2.1447941407771532E-3</c:v>
                </c:pt>
                <c:pt idx="21">
                  <c:v>1.9579202201809283E-3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Sheet1!$C$5</c:f>
              <c:strCache>
                <c:ptCount val="1"/>
                <c:pt idx="0">
                  <c:v>Transitional</c:v>
                </c:pt>
              </c:strCache>
            </c:strRef>
          </c:tx>
          <c:spPr>
            <a:ln w="38587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Sheet1!$A$6:$A$100</c:f>
              <c:numCache>
                <c:formatCode>General</c:formatCode>
                <c:ptCount val="95"/>
                <c:pt idx="0">
                  <c:v>10000</c:v>
                </c:pt>
                <c:pt idx="1">
                  <c:v>12000</c:v>
                </c:pt>
                <c:pt idx="2">
                  <c:v>14400</c:v>
                </c:pt>
                <c:pt idx="3">
                  <c:v>17280</c:v>
                </c:pt>
                <c:pt idx="4">
                  <c:v>20736</c:v>
                </c:pt>
                <c:pt idx="5">
                  <c:v>24883.200000000001</c:v>
                </c:pt>
                <c:pt idx="6">
                  <c:v>29859.84</c:v>
                </c:pt>
                <c:pt idx="7">
                  <c:v>35831.808000000005</c:v>
                </c:pt>
                <c:pt idx="8">
                  <c:v>42998.169600000001</c:v>
                </c:pt>
                <c:pt idx="9">
                  <c:v>51597.803520000009</c:v>
                </c:pt>
                <c:pt idx="10">
                  <c:v>61917.364223999997</c:v>
                </c:pt>
                <c:pt idx="11">
                  <c:v>74300.837068799985</c:v>
                </c:pt>
                <c:pt idx="12">
                  <c:v>89161.004482559976</c:v>
                </c:pt>
                <c:pt idx="13">
                  <c:v>106993.20537907197</c:v>
                </c:pt>
                <c:pt idx="14">
                  <c:v>128391.84645488637</c:v>
                </c:pt>
                <c:pt idx="15">
                  <c:v>154070.21574586371</c:v>
                </c:pt>
                <c:pt idx="16">
                  <c:v>184884.25889503633</c:v>
                </c:pt>
                <c:pt idx="17">
                  <c:v>221861.11067404359</c:v>
                </c:pt>
                <c:pt idx="18">
                  <c:v>266233.33280885225</c:v>
                </c:pt>
                <c:pt idx="19">
                  <c:v>319479.99937062286</c:v>
                </c:pt>
                <c:pt idx="20">
                  <c:v>383375.99924474728</c:v>
                </c:pt>
                <c:pt idx="21">
                  <c:v>460051.19909369672</c:v>
                </c:pt>
                <c:pt idx="22">
                  <c:v>552061.43891243613</c:v>
                </c:pt>
                <c:pt idx="23">
                  <c:v>662473.72669492336</c:v>
                </c:pt>
                <c:pt idx="24">
                  <c:v>794968.47203390789</c:v>
                </c:pt>
                <c:pt idx="25">
                  <c:v>953962.16644068947</c:v>
                </c:pt>
                <c:pt idx="26">
                  <c:v>1144754.5997288276</c:v>
                </c:pt>
                <c:pt idx="27">
                  <c:v>1373705.5196745931</c:v>
                </c:pt>
                <c:pt idx="28">
                  <c:v>1648446.6236095114</c:v>
                </c:pt>
                <c:pt idx="29">
                  <c:v>1978135.9483314136</c:v>
                </c:pt>
                <c:pt idx="30">
                  <c:v>2373763.1379976957</c:v>
                </c:pt>
                <c:pt idx="31">
                  <c:v>2848515.7655972354</c:v>
                </c:pt>
                <c:pt idx="32">
                  <c:v>3418218.9187166821</c:v>
                </c:pt>
                <c:pt idx="33">
                  <c:v>4101862.7024600185</c:v>
                </c:pt>
                <c:pt idx="34">
                  <c:v>4922235.2429520227</c:v>
                </c:pt>
                <c:pt idx="35">
                  <c:v>5906682.2915424258</c:v>
                </c:pt>
                <c:pt idx="36">
                  <c:v>7088018.7498509111</c:v>
                </c:pt>
                <c:pt idx="37">
                  <c:v>8505622.4998210929</c:v>
                </c:pt>
                <c:pt idx="38">
                  <c:v>10206746.999785313</c:v>
                </c:pt>
                <c:pt idx="39">
                  <c:v>12248096.399742378</c:v>
                </c:pt>
                <c:pt idx="40">
                  <c:v>14697715.679690851</c:v>
                </c:pt>
                <c:pt idx="41">
                  <c:v>17637258.81562902</c:v>
                </c:pt>
                <c:pt idx="42">
                  <c:v>21164710.578754827</c:v>
                </c:pt>
                <c:pt idx="43">
                  <c:v>25397652.694505788</c:v>
                </c:pt>
                <c:pt idx="44">
                  <c:v>30477183.23340695</c:v>
                </c:pt>
                <c:pt idx="45">
                  <c:v>36572619.880088329</c:v>
                </c:pt>
                <c:pt idx="46">
                  <c:v>43887143.856105998</c:v>
                </c:pt>
                <c:pt idx="47">
                  <c:v>52664572.627327211</c:v>
                </c:pt>
                <c:pt idx="48">
                  <c:v>63197487.152792633</c:v>
                </c:pt>
                <c:pt idx="49">
                  <c:v>75836984.583351165</c:v>
                </c:pt>
                <c:pt idx="50">
                  <c:v>91004381.500021398</c:v>
                </c:pt>
                <c:pt idx="51">
                  <c:v>109205257.80002567</c:v>
                </c:pt>
                <c:pt idx="52">
                  <c:v>131046309.3600308</c:v>
                </c:pt>
                <c:pt idx="53">
                  <c:v>157255571.23203695</c:v>
                </c:pt>
                <c:pt idx="54">
                  <c:v>188706685.47844431</c:v>
                </c:pt>
                <c:pt idx="55">
                  <c:v>226448022.57413319</c:v>
                </c:pt>
                <c:pt idx="56">
                  <c:v>271737627.08895975</c:v>
                </c:pt>
                <c:pt idx="57">
                  <c:v>326085152.50675178</c:v>
                </c:pt>
                <c:pt idx="58">
                  <c:v>391302183.00810218</c:v>
                </c:pt>
                <c:pt idx="59">
                  <c:v>469562619.60972261</c:v>
                </c:pt>
                <c:pt idx="60">
                  <c:v>563475143.53166699</c:v>
                </c:pt>
                <c:pt idx="61">
                  <c:v>676170172.23800051</c:v>
                </c:pt>
                <c:pt idx="62">
                  <c:v>811404206.6856004</c:v>
                </c:pt>
                <c:pt idx="63">
                  <c:v>973685048.02272046</c:v>
                </c:pt>
                <c:pt idx="64">
                  <c:v>1168422057.6272645</c:v>
                </c:pt>
                <c:pt idx="65">
                  <c:v>1402106469.1527174</c:v>
                </c:pt>
                <c:pt idx="66">
                  <c:v>1682527762.9832611</c:v>
                </c:pt>
                <c:pt idx="67">
                  <c:v>2019033315.5799129</c:v>
                </c:pt>
                <c:pt idx="68">
                  <c:v>2422839978.6958952</c:v>
                </c:pt>
                <c:pt idx="69">
                  <c:v>2907407974.4350748</c:v>
                </c:pt>
                <c:pt idx="70">
                  <c:v>3488889569.3220892</c:v>
                </c:pt>
                <c:pt idx="71">
                  <c:v>4186667483.1865067</c:v>
                </c:pt>
                <c:pt idx="72">
                  <c:v>5024000979.8238087</c:v>
                </c:pt>
                <c:pt idx="73">
                  <c:v>6028801175.7885695</c:v>
                </c:pt>
                <c:pt idx="74">
                  <c:v>7234561410.9462824</c:v>
                </c:pt>
                <c:pt idx="75">
                  <c:v>8681473693.13554</c:v>
                </c:pt>
                <c:pt idx="76">
                  <c:v>10417768431.76265</c:v>
                </c:pt>
                <c:pt idx="77">
                  <c:v>12501322118.115177</c:v>
                </c:pt>
                <c:pt idx="78">
                  <c:v>15001586541.738214</c:v>
                </c:pt>
                <c:pt idx="79">
                  <c:v>18001903850.085857</c:v>
                </c:pt>
                <c:pt idx="80">
                  <c:v>21602284620.10302</c:v>
                </c:pt>
                <c:pt idx="81">
                  <c:v>25922741544.123623</c:v>
                </c:pt>
                <c:pt idx="82">
                  <c:v>31107289852.948349</c:v>
                </c:pt>
                <c:pt idx="83">
                  <c:v>37328747823.538017</c:v>
                </c:pt>
                <c:pt idx="84">
                  <c:v>44794497388.245621</c:v>
                </c:pt>
                <c:pt idx="85">
                  <c:v>53753396865.894745</c:v>
                </c:pt>
                <c:pt idx="86">
                  <c:v>64504076239.073692</c:v>
                </c:pt>
                <c:pt idx="87">
                  <c:v>77404891486.888428</c:v>
                </c:pt>
                <c:pt idx="88">
                  <c:v>92885869784.266113</c:v>
                </c:pt>
                <c:pt idx="89">
                  <c:v>111463043741.11935</c:v>
                </c:pt>
                <c:pt idx="90">
                  <c:v>133755652489.3432</c:v>
                </c:pt>
                <c:pt idx="91">
                  <c:v>160506782987.21185</c:v>
                </c:pt>
                <c:pt idx="92">
                  <c:v>192608139584.65414</c:v>
                </c:pt>
                <c:pt idx="93">
                  <c:v>231129767501.58496</c:v>
                </c:pt>
                <c:pt idx="94">
                  <c:v>277355721001.90198</c:v>
                </c:pt>
              </c:numCache>
            </c:numRef>
          </c:xVal>
          <c:yVal>
            <c:numRef>
              <c:f>Sheet1!$C$6:$C$100</c:f>
              <c:numCache>
                <c:formatCode>General</c:formatCode>
                <c:ptCount val="95"/>
                <c:pt idx="22">
                  <c:v>1.9282463936960634E-3</c:v>
                </c:pt>
                <c:pt idx="23">
                  <c:v>2.2676209682534944E-3</c:v>
                </c:pt>
                <c:pt idx="24">
                  <c:v>2.529721426129017E-3</c:v>
                </c:pt>
                <c:pt idx="25">
                  <c:v>2.7283081593840902E-3</c:v>
                </c:pt>
                <c:pt idx="26">
                  <c:v>2.8748012963128009E-3</c:v>
                </c:pt>
                <c:pt idx="27">
                  <c:v>2.9786737036534201E-3</c:v>
                </c:pt>
                <c:pt idx="28">
                  <c:v>3.0477782746153943E-3</c:v>
                </c:pt>
                <c:pt idx="29">
                  <c:v>3.0886204722830688E-3</c:v>
                </c:pt>
                <c:pt idx="30">
                  <c:v>3.1065852681974901E-3</c:v>
                </c:pt>
                <c:pt idx="31">
                  <c:v>3.1061260912551981E-3</c:v>
                </c:pt>
                <c:pt idx="32">
                  <c:v>3.09092213163641E-3</c:v>
                </c:pt>
                <c:pt idx="33">
                  <c:v>3.0640092858991675E-3</c:v>
                </c:pt>
                <c:pt idx="34">
                  <c:v>3.0278891473325743E-3</c:v>
                </c:pt>
                <c:pt idx="35">
                  <c:v>2.9846197107185469E-3</c:v>
                </c:pt>
                <c:pt idx="36">
                  <c:v>2.9358908482830536E-3</c:v>
                </c:pt>
                <c:pt idx="37">
                  <c:v>2.8830871033865249E-3</c:v>
                </c:pt>
                <c:pt idx="38">
                  <c:v>2.8273399233796842E-3</c:v>
                </c:pt>
                <c:pt idx="39">
                  <c:v>2.769571098843801E-3</c:v>
                </c:pt>
                <c:pt idx="40">
                  <c:v>2.710528881318315E-3</c:v>
                </c:pt>
                <c:pt idx="41">
                  <c:v>2.6508180057399832E-3</c:v>
                </c:pt>
                <c:pt idx="42">
                  <c:v>2.5909246389651079E-3</c:v>
                </c:pt>
                <c:pt idx="43">
                  <c:v>2.5312371050781129E-3</c:v>
                </c:pt>
                <c:pt idx="44">
                  <c:v>2.472063096004261E-3</c:v>
                </c:pt>
                <c:pt idx="45">
                  <c:v>2.4136439574911918E-3</c:v>
                </c:pt>
                <c:pt idx="46">
                  <c:v>2.3561665418442681E-3</c:v>
                </c:pt>
                <c:pt idx="47">
                  <c:v>2.2997730365966413E-3</c:v>
                </c:pt>
                <c:pt idx="48">
                  <c:v>2.2445691098169677E-3</c:v>
                </c:pt>
                <c:pt idx="49">
                  <c:v>2.1906306557168396E-3</c:v>
                </c:pt>
                <c:pt idx="50">
                  <c:v>2.1380093767071622E-3</c:v>
                </c:pt>
                <c:pt idx="51">
                  <c:v>2.086737398478253E-3</c:v>
                </c:pt>
                <c:pt idx="52">
                  <c:v>2.0368310817176251E-3</c:v>
                </c:pt>
                <c:pt idx="53">
                  <c:v>1.988294166628257E-3</c:v>
                </c:pt>
                <c:pt idx="54">
                  <c:v>1.9411203635489524E-3</c:v>
                </c:pt>
                <c:pt idx="55">
                  <c:v>1.8952954839409923E-3</c:v>
                </c:pt>
                <c:pt idx="56">
                  <c:v>1.85079919015296E-3</c:v>
                </c:pt>
                <c:pt idx="57">
                  <c:v>1.8076064291768291E-3</c:v>
                </c:pt>
                <c:pt idx="58">
                  <c:v>1.7656886046194576E-3</c:v>
                </c:pt>
                <c:pt idx="59">
                  <c:v>1.7250145319657772E-3</c:v>
                </c:pt>
                <c:pt idx="60">
                  <c:v>1.6855512145953185E-3</c:v>
                </c:pt>
                <c:pt idx="61">
                  <c:v>1.64726447167599E-3</c:v>
                </c:pt>
                <c:pt idx="62">
                  <c:v>1.6101194437849111E-3</c:v>
                </c:pt>
                <c:pt idx="63">
                  <c:v>1.5740809977176163E-3</c:v>
                </c:pt>
                <c:pt idx="64">
                  <c:v>1.5391140482958591E-3</c:v>
                </c:pt>
                <c:pt idx="65">
                  <c:v>1.5051838119474041E-3</c:v>
                </c:pt>
                <c:pt idx="66">
                  <c:v>1.4722560043054587E-3</c:v>
                </c:pt>
                <c:pt idx="67">
                  <c:v>1.4402969919754531E-3</c:v>
                </c:pt>
                <c:pt idx="68">
                  <c:v>1.4092739068711693E-3</c:v>
                </c:pt>
                <c:pt idx="69">
                  <c:v>1.379154730071461E-3</c:v>
                </c:pt>
                <c:pt idx="70">
                  <c:v>1.3499083509435485E-3</c:v>
                </c:pt>
                <c:pt idx="71">
                  <c:v>1.3215046062777949E-3</c:v>
                </c:pt>
                <c:pt idx="72">
                  <c:v>1.2939143033478173E-3</c:v>
                </c:pt>
                <c:pt idx="73">
                  <c:v>1.2671092301200515E-3</c:v>
                </c:pt>
                <c:pt idx="74">
                  <c:v>1.241062155264806E-3</c:v>
                </c:pt>
                <c:pt idx="75">
                  <c:v>1.2157468201465023E-3</c:v>
                </c:pt>
                <c:pt idx="76">
                  <c:v>1.1911379245777985E-3</c:v>
                </c:pt>
                <c:pt idx="77">
                  <c:v>1.1672111077968778E-3</c:v>
                </c:pt>
                <c:pt idx="78">
                  <c:v>1.1439429258579151E-3</c:v>
                </c:pt>
                <c:pt idx="79">
                  <c:v>1.1213108264021207E-3</c:v>
                </c:pt>
                <c:pt idx="80">
                  <c:v>1.0992931215929275E-3</c:v>
                </c:pt>
                <c:pt idx="81">
                  <c:v>1.0778689598471914E-3</c:v>
                </c:pt>
                <c:pt idx="82">
                  <c:v>1.0570182968693059E-3</c:v>
                </c:pt>
                <c:pt idx="83">
                  <c:v>1.0367218663922342E-3</c:v>
                </c:pt>
                <c:pt idx="84">
                  <c:v>1.016961150945038E-3</c:v>
                </c:pt>
                <c:pt idx="85">
                  <c:v>9.977183528971647E-4</c:v>
                </c:pt>
                <c:pt idx="86">
                  <c:v>9.7897636597305427E-4</c:v>
                </c:pt>
                <c:pt idx="87">
                  <c:v>9.6071874738440702E-4</c:v>
                </c:pt>
                <c:pt idx="88">
                  <c:v>9.429296906897438E-4</c:v>
                </c:pt>
                <c:pt idx="89">
                  <c:v>9.2559399946042658E-4</c:v>
                </c:pt>
                <c:pt idx="90">
                  <c:v>9.0869706180753465E-4</c:v>
                </c:pt>
                <c:pt idx="91">
                  <c:v>8.9222482580429555E-4</c:v>
                </c:pt>
                <c:pt idx="92">
                  <c:v>8.7616377582279241E-4</c:v>
                </c:pt>
                <c:pt idx="93">
                  <c:v>8.6050090979119208E-4</c:v>
                </c:pt>
                <c:pt idx="94">
                  <c:v>8.4522371736778809E-4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Sheet1!$D$5</c:f>
              <c:strCache>
                <c:ptCount val="1"/>
                <c:pt idx="0">
                  <c:v>limited</c:v>
                </c:pt>
              </c:strCache>
            </c:strRef>
          </c:tx>
          <c:spPr>
            <a:ln w="38587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Sheet1!$A$6:$A$100</c:f>
              <c:numCache>
                <c:formatCode>General</c:formatCode>
                <c:ptCount val="95"/>
                <c:pt idx="0">
                  <c:v>10000</c:v>
                </c:pt>
                <c:pt idx="1">
                  <c:v>12000</c:v>
                </c:pt>
                <c:pt idx="2">
                  <c:v>14400</c:v>
                </c:pt>
                <c:pt idx="3">
                  <c:v>17280</c:v>
                </c:pt>
                <c:pt idx="4">
                  <c:v>20736</c:v>
                </c:pt>
                <c:pt idx="5">
                  <c:v>24883.200000000001</c:v>
                </c:pt>
                <c:pt idx="6">
                  <c:v>29859.84</c:v>
                </c:pt>
                <c:pt idx="7">
                  <c:v>35831.808000000005</c:v>
                </c:pt>
                <c:pt idx="8">
                  <c:v>42998.169600000001</c:v>
                </c:pt>
                <c:pt idx="9">
                  <c:v>51597.803520000009</c:v>
                </c:pt>
                <c:pt idx="10">
                  <c:v>61917.364223999997</c:v>
                </c:pt>
                <c:pt idx="11">
                  <c:v>74300.837068799985</c:v>
                </c:pt>
                <c:pt idx="12">
                  <c:v>89161.004482559976</c:v>
                </c:pt>
                <c:pt idx="13">
                  <c:v>106993.20537907197</c:v>
                </c:pt>
                <c:pt idx="14">
                  <c:v>128391.84645488637</c:v>
                </c:pt>
                <c:pt idx="15">
                  <c:v>154070.21574586371</c:v>
                </c:pt>
                <c:pt idx="16">
                  <c:v>184884.25889503633</c:v>
                </c:pt>
                <c:pt idx="17">
                  <c:v>221861.11067404359</c:v>
                </c:pt>
                <c:pt idx="18">
                  <c:v>266233.33280885225</c:v>
                </c:pt>
                <c:pt idx="19">
                  <c:v>319479.99937062286</c:v>
                </c:pt>
                <c:pt idx="20">
                  <c:v>383375.99924474728</c:v>
                </c:pt>
                <c:pt idx="21">
                  <c:v>460051.19909369672</c:v>
                </c:pt>
                <c:pt idx="22">
                  <c:v>552061.43891243613</c:v>
                </c:pt>
                <c:pt idx="23">
                  <c:v>662473.72669492336</c:v>
                </c:pt>
                <c:pt idx="24">
                  <c:v>794968.47203390789</c:v>
                </c:pt>
                <c:pt idx="25">
                  <c:v>953962.16644068947</c:v>
                </c:pt>
                <c:pt idx="26">
                  <c:v>1144754.5997288276</c:v>
                </c:pt>
                <c:pt idx="27">
                  <c:v>1373705.5196745931</c:v>
                </c:pt>
                <c:pt idx="28">
                  <c:v>1648446.6236095114</c:v>
                </c:pt>
                <c:pt idx="29">
                  <c:v>1978135.9483314136</c:v>
                </c:pt>
                <c:pt idx="30">
                  <c:v>2373763.1379976957</c:v>
                </c:pt>
                <c:pt idx="31">
                  <c:v>2848515.7655972354</c:v>
                </c:pt>
                <c:pt idx="32">
                  <c:v>3418218.9187166821</c:v>
                </c:pt>
                <c:pt idx="33">
                  <c:v>4101862.7024600185</c:v>
                </c:pt>
                <c:pt idx="34">
                  <c:v>4922235.2429520227</c:v>
                </c:pt>
                <c:pt idx="35">
                  <c:v>5906682.2915424258</c:v>
                </c:pt>
                <c:pt idx="36">
                  <c:v>7088018.7498509111</c:v>
                </c:pt>
                <c:pt idx="37">
                  <c:v>8505622.4998210929</c:v>
                </c:pt>
                <c:pt idx="38">
                  <c:v>10206746.999785313</c:v>
                </c:pt>
                <c:pt idx="39">
                  <c:v>12248096.399742378</c:v>
                </c:pt>
                <c:pt idx="40">
                  <c:v>14697715.679690851</c:v>
                </c:pt>
                <c:pt idx="41">
                  <c:v>17637258.81562902</c:v>
                </c:pt>
                <c:pt idx="42">
                  <c:v>21164710.578754827</c:v>
                </c:pt>
                <c:pt idx="43">
                  <c:v>25397652.694505788</c:v>
                </c:pt>
                <c:pt idx="44">
                  <c:v>30477183.23340695</c:v>
                </c:pt>
                <c:pt idx="45">
                  <c:v>36572619.880088329</c:v>
                </c:pt>
                <c:pt idx="46">
                  <c:v>43887143.856105998</c:v>
                </c:pt>
                <c:pt idx="47">
                  <c:v>52664572.627327211</c:v>
                </c:pt>
                <c:pt idx="48">
                  <c:v>63197487.152792633</c:v>
                </c:pt>
                <c:pt idx="49">
                  <c:v>75836984.583351165</c:v>
                </c:pt>
                <c:pt idx="50">
                  <c:v>91004381.500021398</c:v>
                </c:pt>
                <c:pt idx="51">
                  <c:v>109205257.80002567</c:v>
                </c:pt>
                <c:pt idx="52">
                  <c:v>131046309.3600308</c:v>
                </c:pt>
                <c:pt idx="53">
                  <c:v>157255571.23203695</c:v>
                </c:pt>
                <c:pt idx="54">
                  <c:v>188706685.47844431</c:v>
                </c:pt>
                <c:pt idx="55">
                  <c:v>226448022.57413319</c:v>
                </c:pt>
                <c:pt idx="56">
                  <c:v>271737627.08895975</c:v>
                </c:pt>
                <c:pt idx="57">
                  <c:v>326085152.50675178</c:v>
                </c:pt>
                <c:pt idx="58">
                  <c:v>391302183.00810218</c:v>
                </c:pt>
                <c:pt idx="59">
                  <c:v>469562619.60972261</c:v>
                </c:pt>
                <c:pt idx="60">
                  <c:v>563475143.53166699</c:v>
                </c:pt>
                <c:pt idx="61">
                  <c:v>676170172.23800051</c:v>
                </c:pt>
                <c:pt idx="62">
                  <c:v>811404206.6856004</c:v>
                </c:pt>
                <c:pt idx="63">
                  <c:v>973685048.02272046</c:v>
                </c:pt>
                <c:pt idx="64">
                  <c:v>1168422057.6272645</c:v>
                </c:pt>
                <c:pt idx="65">
                  <c:v>1402106469.1527174</c:v>
                </c:pt>
                <c:pt idx="66">
                  <c:v>1682527762.9832611</c:v>
                </c:pt>
                <c:pt idx="67">
                  <c:v>2019033315.5799129</c:v>
                </c:pt>
                <c:pt idx="68">
                  <c:v>2422839978.6958952</c:v>
                </c:pt>
                <c:pt idx="69">
                  <c:v>2907407974.4350748</c:v>
                </c:pt>
                <c:pt idx="70">
                  <c:v>3488889569.3220892</c:v>
                </c:pt>
                <c:pt idx="71">
                  <c:v>4186667483.1865067</c:v>
                </c:pt>
                <c:pt idx="72">
                  <c:v>5024000979.8238087</c:v>
                </c:pt>
                <c:pt idx="73">
                  <c:v>6028801175.7885695</c:v>
                </c:pt>
                <c:pt idx="74">
                  <c:v>7234561410.9462824</c:v>
                </c:pt>
                <c:pt idx="75">
                  <c:v>8681473693.13554</c:v>
                </c:pt>
                <c:pt idx="76">
                  <c:v>10417768431.76265</c:v>
                </c:pt>
                <c:pt idx="77">
                  <c:v>12501322118.115177</c:v>
                </c:pt>
                <c:pt idx="78">
                  <c:v>15001586541.738214</c:v>
                </c:pt>
                <c:pt idx="79">
                  <c:v>18001903850.085857</c:v>
                </c:pt>
                <c:pt idx="80">
                  <c:v>21602284620.10302</c:v>
                </c:pt>
                <c:pt idx="81">
                  <c:v>25922741544.123623</c:v>
                </c:pt>
                <c:pt idx="82">
                  <c:v>31107289852.948349</c:v>
                </c:pt>
                <c:pt idx="83">
                  <c:v>37328747823.538017</c:v>
                </c:pt>
                <c:pt idx="84">
                  <c:v>44794497388.245621</c:v>
                </c:pt>
                <c:pt idx="85">
                  <c:v>53753396865.894745</c:v>
                </c:pt>
                <c:pt idx="86">
                  <c:v>64504076239.073692</c:v>
                </c:pt>
                <c:pt idx="87">
                  <c:v>77404891486.888428</c:v>
                </c:pt>
                <c:pt idx="88">
                  <c:v>92885869784.266113</c:v>
                </c:pt>
                <c:pt idx="89">
                  <c:v>111463043741.11935</c:v>
                </c:pt>
                <c:pt idx="90">
                  <c:v>133755652489.3432</c:v>
                </c:pt>
                <c:pt idx="91">
                  <c:v>160506782987.21185</c:v>
                </c:pt>
                <c:pt idx="92">
                  <c:v>192608139584.65414</c:v>
                </c:pt>
                <c:pt idx="93">
                  <c:v>231129767501.58496</c:v>
                </c:pt>
                <c:pt idx="94">
                  <c:v>277355721001.90198</c:v>
                </c:pt>
              </c:numCache>
            </c:numRef>
          </c:xVal>
          <c:yVal>
            <c:numRef>
              <c:f>Sheet1!$D$6:$D$100</c:f>
              <c:numCache>
                <c:formatCode>General</c:formatCode>
                <c:ptCount val="95"/>
                <c:pt idx="22">
                  <c:v>5.1160527514033253E-3</c:v>
                </c:pt>
                <c:pt idx="23">
                  <c:v>4.9328597129851036E-3</c:v>
                </c:pt>
                <c:pt idx="24">
                  <c:v>4.7562263585567872E-3</c:v>
                </c:pt>
                <c:pt idx="25">
                  <c:v>4.5859178022601673E-3</c:v>
                </c:pt>
                <c:pt idx="26">
                  <c:v>4.4217075689114557E-3</c:v>
                </c:pt>
                <c:pt idx="27">
                  <c:v>4.2633772928361048E-3</c:v>
                </c:pt>
                <c:pt idx="28">
                  <c:v>4.1107164274875856E-3</c:v>
                </c:pt>
                <c:pt idx="29">
                  <c:v>3.9635219654639885E-3</c:v>
                </c:pt>
                <c:pt idx="30">
                  <c:v>3.8215981685501403E-3</c:v>
                </c:pt>
                <c:pt idx="31">
                  <c:v>3.6847563074262134E-3</c:v>
                </c:pt>
                <c:pt idx="32">
                  <c:v>3.552814410696754E-3</c:v>
                </c:pt>
                <c:pt idx="33">
                  <c:v>3.4255970229063234E-3</c:v>
                </c:pt>
                <c:pt idx="34">
                  <c:v>3.3029349712199911E-3</c:v>
                </c:pt>
                <c:pt idx="35">
                  <c:v>3.1846651404584488E-3</c:v>
                </c:pt>
                <c:pt idx="36">
                  <c:v>3.0706302561885096E-3</c:v>
                </c:pt>
                <c:pt idx="37">
                  <c:v>2.9606786755806288E-3</c:v>
                </c:pt>
                <c:pt idx="38">
                  <c:v>2.8546641857552678E-3</c:v>
                </c:pt>
              </c:numCache>
            </c:numRef>
          </c:yVal>
          <c:smooth val="1"/>
        </c:ser>
        <c:ser>
          <c:idx val="6"/>
          <c:order val="3"/>
          <c:tx>
            <c:strRef>
              <c:f>Sheet1!$E$5</c:f>
              <c:strCache>
                <c:ptCount val="1"/>
                <c:pt idx="0">
                  <c:v>Smooth</c:v>
                </c:pt>
              </c:strCache>
            </c:strRef>
          </c:tx>
          <c:spPr>
            <a:ln w="38587">
              <a:solidFill>
                <a:srgbClr val="FFFFFF"/>
              </a:solidFill>
              <a:prstDash val="sysDash"/>
            </a:ln>
          </c:spPr>
          <c:marker>
            <c:symbol val="none"/>
          </c:marker>
          <c:xVal>
            <c:numRef>
              <c:f>Sheet1!$A$6:$A$100</c:f>
              <c:numCache>
                <c:formatCode>General</c:formatCode>
                <c:ptCount val="95"/>
                <c:pt idx="0">
                  <c:v>10000</c:v>
                </c:pt>
                <c:pt idx="1">
                  <c:v>12000</c:v>
                </c:pt>
                <c:pt idx="2">
                  <c:v>14400</c:v>
                </c:pt>
                <c:pt idx="3">
                  <c:v>17280</c:v>
                </c:pt>
                <c:pt idx="4">
                  <c:v>20736</c:v>
                </c:pt>
                <c:pt idx="5">
                  <c:v>24883.200000000001</c:v>
                </c:pt>
                <c:pt idx="6">
                  <c:v>29859.84</c:v>
                </c:pt>
                <c:pt idx="7">
                  <c:v>35831.808000000005</c:v>
                </c:pt>
                <c:pt idx="8">
                  <c:v>42998.169600000001</c:v>
                </c:pt>
                <c:pt idx="9">
                  <c:v>51597.803520000009</c:v>
                </c:pt>
                <c:pt idx="10">
                  <c:v>61917.364223999997</c:v>
                </c:pt>
                <c:pt idx="11">
                  <c:v>74300.837068799985</c:v>
                </c:pt>
                <c:pt idx="12">
                  <c:v>89161.004482559976</c:v>
                </c:pt>
                <c:pt idx="13">
                  <c:v>106993.20537907197</c:v>
                </c:pt>
                <c:pt idx="14">
                  <c:v>128391.84645488637</c:v>
                </c:pt>
                <c:pt idx="15">
                  <c:v>154070.21574586371</c:v>
                </c:pt>
                <c:pt idx="16">
                  <c:v>184884.25889503633</c:v>
                </c:pt>
                <c:pt idx="17">
                  <c:v>221861.11067404359</c:v>
                </c:pt>
                <c:pt idx="18">
                  <c:v>266233.33280885225</c:v>
                </c:pt>
                <c:pt idx="19">
                  <c:v>319479.99937062286</c:v>
                </c:pt>
                <c:pt idx="20">
                  <c:v>383375.99924474728</c:v>
                </c:pt>
                <c:pt idx="21">
                  <c:v>460051.19909369672</c:v>
                </c:pt>
                <c:pt idx="22">
                  <c:v>552061.43891243613</c:v>
                </c:pt>
                <c:pt idx="23">
                  <c:v>662473.72669492336</c:v>
                </c:pt>
                <c:pt idx="24">
                  <c:v>794968.47203390789</c:v>
                </c:pt>
                <c:pt idx="25">
                  <c:v>953962.16644068947</c:v>
                </c:pt>
                <c:pt idx="26">
                  <c:v>1144754.5997288276</c:v>
                </c:pt>
                <c:pt idx="27">
                  <c:v>1373705.5196745931</c:v>
                </c:pt>
                <c:pt idx="28">
                  <c:v>1648446.6236095114</c:v>
                </c:pt>
                <c:pt idx="29">
                  <c:v>1978135.9483314136</c:v>
                </c:pt>
                <c:pt idx="30">
                  <c:v>2373763.1379976957</c:v>
                </c:pt>
                <c:pt idx="31">
                  <c:v>2848515.7655972354</c:v>
                </c:pt>
                <c:pt idx="32">
                  <c:v>3418218.9187166821</c:v>
                </c:pt>
                <c:pt idx="33">
                  <c:v>4101862.7024600185</c:v>
                </c:pt>
                <c:pt idx="34">
                  <c:v>4922235.2429520227</c:v>
                </c:pt>
                <c:pt idx="35">
                  <c:v>5906682.2915424258</c:v>
                </c:pt>
                <c:pt idx="36">
                  <c:v>7088018.7498509111</c:v>
                </c:pt>
                <c:pt idx="37">
                  <c:v>8505622.4998210929</c:v>
                </c:pt>
                <c:pt idx="38">
                  <c:v>10206746.999785313</c:v>
                </c:pt>
                <c:pt idx="39">
                  <c:v>12248096.399742378</c:v>
                </c:pt>
                <c:pt idx="40">
                  <c:v>14697715.679690851</c:v>
                </c:pt>
                <c:pt idx="41">
                  <c:v>17637258.81562902</c:v>
                </c:pt>
                <c:pt idx="42">
                  <c:v>21164710.578754827</c:v>
                </c:pt>
                <c:pt idx="43">
                  <c:v>25397652.694505788</c:v>
                </c:pt>
                <c:pt idx="44">
                  <c:v>30477183.23340695</c:v>
                </c:pt>
                <c:pt idx="45">
                  <c:v>36572619.880088329</c:v>
                </c:pt>
                <c:pt idx="46">
                  <c:v>43887143.856105998</c:v>
                </c:pt>
                <c:pt idx="47">
                  <c:v>52664572.627327211</c:v>
                </c:pt>
                <c:pt idx="48">
                  <c:v>63197487.152792633</c:v>
                </c:pt>
                <c:pt idx="49">
                  <c:v>75836984.583351165</c:v>
                </c:pt>
                <c:pt idx="50">
                  <c:v>91004381.500021398</c:v>
                </c:pt>
                <c:pt idx="51">
                  <c:v>109205257.80002567</c:v>
                </c:pt>
                <c:pt idx="52">
                  <c:v>131046309.3600308</c:v>
                </c:pt>
                <c:pt idx="53">
                  <c:v>157255571.23203695</c:v>
                </c:pt>
                <c:pt idx="54">
                  <c:v>188706685.47844431</c:v>
                </c:pt>
                <c:pt idx="55">
                  <c:v>226448022.57413319</c:v>
                </c:pt>
                <c:pt idx="56">
                  <c:v>271737627.08895975</c:v>
                </c:pt>
                <c:pt idx="57">
                  <c:v>326085152.50675178</c:v>
                </c:pt>
                <c:pt idx="58">
                  <c:v>391302183.00810218</c:v>
                </c:pt>
                <c:pt idx="59">
                  <c:v>469562619.60972261</c:v>
                </c:pt>
                <c:pt idx="60">
                  <c:v>563475143.53166699</c:v>
                </c:pt>
                <c:pt idx="61">
                  <c:v>676170172.23800051</c:v>
                </c:pt>
                <c:pt idx="62">
                  <c:v>811404206.6856004</c:v>
                </c:pt>
                <c:pt idx="63">
                  <c:v>973685048.02272046</c:v>
                </c:pt>
                <c:pt idx="64">
                  <c:v>1168422057.6272645</c:v>
                </c:pt>
                <c:pt idx="65">
                  <c:v>1402106469.1527174</c:v>
                </c:pt>
                <c:pt idx="66">
                  <c:v>1682527762.9832611</c:v>
                </c:pt>
                <c:pt idx="67">
                  <c:v>2019033315.5799129</c:v>
                </c:pt>
                <c:pt idx="68">
                  <c:v>2422839978.6958952</c:v>
                </c:pt>
                <c:pt idx="69">
                  <c:v>2907407974.4350748</c:v>
                </c:pt>
                <c:pt idx="70">
                  <c:v>3488889569.3220892</c:v>
                </c:pt>
                <c:pt idx="71">
                  <c:v>4186667483.1865067</c:v>
                </c:pt>
                <c:pt idx="72">
                  <c:v>5024000979.8238087</c:v>
                </c:pt>
                <c:pt idx="73">
                  <c:v>6028801175.7885695</c:v>
                </c:pt>
                <c:pt idx="74">
                  <c:v>7234561410.9462824</c:v>
                </c:pt>
                <c:pt idx="75">
                  <c:v>8681473693.13554</c:v>
                </c:pt>
                <c:pt idx="76">
                  <c:v>10417768431.76265</c:v>
                </c:pt>
                <c:pt idx="77">
                  <c:v>12501322118.115177</c:v>
                </c:pt>
                <c:pt idx="78">
                  <c:v>15001586541.738214</c:v>
                </c:pt>
                <c:pt idx="79">
                  <c:v>18001903850.085857</c:v>
                </c:pt>
                <c:pt idx="80">
                  <c:v>21602284620.10302</c:v>
                </c:pt>
                <c:pt idx="81">
                  <c:v>25922741544.123623</c:v>
                </c:pt>
                <c:pt idx="82">
                  <c:v>31107289852.948349</c:v>
                </c:pt>
                <c:pt idx="83">
                  <c:v>37328747823.538017</c:v>
                </c:pt>
                <c:pt idx="84">
                  <c:v>44794497388.245621</c:v>
                </c:pt>
                <c:pt idx="85">
                  <c:v>53753396865.894745</c:v>
                </c:pt>
                <c:pt idx="86">
                  <c:v>64504076239.073692</c:v>
                </c:pt>
                <c:pt idx="87">
                  <c:v>77404891486.888428</c:v>
                </c:pt>
                <c:pt idx="88">
                  <c:v>92885869784.266113</c:v>
                </c:pt>
                <c:pt idx="89">
                  <c:v>111463043741.11935</c:v>
                </c:pt>
                <c:pt idx="90">
                  <c:v>133755652489.3432</c:v>
                </c:pt>
                <c:pt idx="91">
                  <c:v>160506782987.21185</c:v>
                </c:pt>
                <c:pt idx="92">
                  <c:v>192608139584.65414</c:v>
                </c:pt>
                <c:pt idx="93">
                  <c:v>231129767501.58496</c:v>
                </c:pt>
                <c:pt idx="94">
                  <c:v>277355721001.90198</c:v>
                </c:pt>
              </c:numCache>
            </c:numRef>
          </c:xVal>
          <c:yVal>
            <c:numRef>
              <c:f>Sheet1!$E$6:$E$100</c:f>
              <c:numCache>
                <c:formatCode>General</c:formatCode>
                <c:ptCount val="95"/>
                <c:pt idx="22">
                  <c:v>5.0076137977100258E-3</c:v>
                </c:pt>
                <c:pt idx="23">
                  <c:v>4.833760471598462E-3</c:v>
                </c:pt>
                <c:pt idx="24">
                  <c:v>4.6681710122498223E-3</c:v>
                </c:pt>
                <c:pt idx="25">
                  <c:v>4.5103494811514306E-3</c:v>
                </c:pt>
                <c:pt idx="26">
                  <c:v>4.3598357311189157E-3</c:v>
                </c:pt>
                <c:pt idx="27">
                  <c:v>4.2162023993251845E-3</c:v>
                </c:pt>
                <c:pt idx="28">
                  <c:v>4.0790521876751971E-3</c:v>
                </c:pt>
                <c:pt idx="29">
                  <c:v>3.9480153998329047E-3</c:v>
                </c:pt>
                <c:pt idx="30">
                  <c:v>3.8227477078223524E-3</c:v>
                </c:pt>
                <c:pt idx="31">
                  <c:v>3.7029281242759167E-3</c:v>
                </c:pt>
                <c:pt idx="32">
                  <c:v>3.5882571591536751E-3</c:v>
                </c:pt>
                <c:pt idx="33">
                  <c:v>3.4784551421635558E-3</c:v>
                </c:pt>
                <c:pt idx="34">
                  <c:v>3.3732606942195628E-3</c:v>
                </c:pt>
                <c:pt idx="35">
                  <c:v>3.2724293331243721E-3</c:v>
                </c:pt>
                <c:pt idx="36">
                  <c:v>3.1757322002879088E-3</c:v>
                </c:pt>
                <c:pt idx="37">
                  <c:v>3.0829548967239036E-3</c:v>
                </c:pt>
                <c:pt idx="38">
                  <c:v>2.9938964178275007E-3</c:v>
                </c:pt>
                <c:pt idx="39">
                  <c:v>2.9083681775503144E-3</c:v>
                </c:pt>
                <c:pt idx="40">
                  <c:v>2.8261931135737405E-3</c:v>
                </c:pt>
                <c:pt idx="41">
                  <c:v>2.7472048659528403E-3</c:v>
                </c:pt>
                <c:pt idx="42">
                  <c:v>2.6712470224758205E-3</c:v>
                </c:pt>
                <c:pt idx="43">
                  <c:v>2.5981724246703745E-3</c:v>
                </c:pt>
                <c:pt idx="44">
                  <c:v>2.5278425289978132E-3</c:v>
                </c:pt>
                <c:pt idx="45">
                  <c:v>2.4601268183191516E-3</c:v>
                </c:pt>
                <c:pt idx="46">
                  <c:v>2.3949022592009012E-3</c:v>
                </c:pt>
                <c:pt idx="47">
                  <c:v>2.3320528010605007E-3</c:v>
                </c:pt>
                <c:pt idx="48">
                  <c:v>2.2714689135368508E-3</c:v>
                </c:pt>
                <c:pt idx="49">
                  <c:v>2.2130471588167428E-3</c:v>
                </c:pt>
                <c:pt idx="50">
                  <c:v>2.1566897959570813E-3</c:v>
                </c:pt>
                <c:pt idx="51">
                  <c:v>2.1023044145198513E-3</c:v>
                </c:pt>
                <c:pt idx="52">
                  <c:v>2.0498035950856242E-3</c:v>
                </c:pt>
                <c:pt idx="53">
                  <c:v>1.9991045944349225E-3</c:v>
                </c:pt>
                <c:pt idx="54">
                  <c:v>1.9501290533878407E-3</c:v>
                </c:pt>
                <c:pt idx="55">
                  <c:v>1.9028027254733995E-3</c:v>
                </c:pt>
                <c:pt idx="56">
                  <c:v>1.8570552247632996E-3</c:v>
                </c:pt>
                <c:pt idx="57">
                  <c:v>1.8128197913521117E-3</c:v>
                </c:pt>
                <c:pt idx="58">
                  <c:v>1.7700330730988601E-3</c:v>
                </c:pt>
                <c:pt idx="59">
                  <c:v>1.7286349223652789E-3</c:v>
                </c:pt>
                <c:pt idx="60">
                  <c:v>1.6885682065949036E-3</c:v>
                </c:pt>
                <c:pt idx="61">
                  <c:v>1.649778631675644E-3</c:v>
                </c:pt>
                <c:pt idx="62">
                  <c:v>1.6122145771179561E-3</c:v>
                </c:pt>
                <c:pt idx="63">
                  <c:v>1.5758269421618206E-3</c:v>
                </c:pt>
                <c:pt idx="64">
                  <c:v>1.5405690019993628E-3</c:v>
                </c:pt>
                <c:pt idx="65">
                  <c:v>1.5063962733669904E-3</c:v>
                </c:pt>
                <c:pt idx="66">
                  <c:v>1.4732663888217803E-3</c:v>
                </c:pt>
                <c:pt idx="67">
                  <c:v>1.4411389790723881E-3</c:v>
                </c:pt>
                <c:pt idx="68">
                  <c:v>1.4099755627852816E-3</c:v>
                </c:pt>
                <c:pt idx="69">
                  <c:v>1.3797394433332213E-3</c:v>
                </c:pt>
                <c:pt idx="70">
                  <c:v>1.3503956119950155E-3</c:v>
                </c:pt>
                <c:pt idx="71">
                  <c:v>1.3219106571540171E-3</c:v>
                </c:pt>
                <c:pt idx="72">
                  <c:v>1.2942526790780031E-3</c:v>
                </c:pt>
                <c:pt idx="73">
                  <c:v>1.2673912098952061E-3</c:v>
                </c:pt>
                <c:pt idx="74">
                  <c:v>1.2412971384107682E-3</c:v>
                </c:pt>
                <c:pt idx="75">
                  <c:v>1.2159426394348035E-3</c:v>
                </c:pt>
                <c:pt idx="76">
                  <c:v>1.1913011073180495E-3</c:v>
                </c:pt>
                <c:pt idx="77">
                  <c:v>1.1673470934137539E-3</c:v>
                </c:pt>
                <c:pt idx="78">
                  <c:v>1.1440562472053116E-3</c:v>
                </c:pt>
                <c:pt idx="79">
                  <c:v>1.1214052608582846E-3</c:v>
                </c:pt>
                <c:pt idx="80">
                  <c:v>1.0993718169730641E-3</c:v>
                </c:pt>
                <c:pt idx="81">
                  <c:v>1.0779345393306383E-3</c:v>
                </c:pt>
                <c:pt idx="82">
                  <c:v>1.057072946438846E-3</c:v>
                </c:pt>
                <c:pt idx="83">
                  <c:v>1.0367674077001831E-3</c:v>
                </c:pt>
                <c:pt idx="84">
                  <c:v>1.0169991020349957E-3</c:v>
                </c:pt>
                <c:pt idx="85">
                  <c:v>9.9774997880546293E-4</c:v>
                </c:pt>
                <c:pt idx="86">
                  <c:v>9.7900272089663652E-4</c:v>
                </c:pt>
                <c:pt idx="87">
                  <c:v>9.6074070982072549E-4</c:v>
                </c:pt>
                <c:pt idx="88">
                  <c:v>9.4294799272000914E-4</c:v>
                </c:pt>
                <c:pt idx="89">
                  <c:v>9.2560925115231399E-4</c:v>
                </c:pt>
                <c:pt idx="90">
                  <c:v>9.0870977155077461E-4</c:v>
                </c:pt>
                <c:pt idx="91">
                  <c:v>8.9223541725699535E-4</c:v>
                </c:pt>
                <c:pt idx="92">
                  <c:v>8.7617260203337523E-4</c:v>
                </c:pt>
                <c:pt idx="93">
                  <c:v>8.6050826496667789E-4</c:v>
                </c:pt>
                <c:pt idx="94">
                  <c:v>8.4522984668069319E-4</c:v>
                </c:pt>
              </c:numCache>
            </c:numRef>
          </c:yVal>
          <c:smooth val="1"/>
        </c:ser>
        <c:ser>
          <c:idx val="7"/>
          <c:order val="4"/>
          <c:tx>
            <c:strRef>
              <c:f>Sheet1!$F$5</c:f>
              <c:strCache>
                <c:ptCount val="1"/>
                <c:pt idx="0">
                  <c:v>1E-03</c:v>
                </c:pt>
              </c:strCache>
            </c:strRef>
          </c:tx>
          <c:spPr>
            <a:ln w="38587">
              <a:solidFill>
                <a:schemeClr val="hlink"/>
              </a:solidFill>
              <a:prstDash val="solid"/>
            </a:ln>
          </c:spPr>
          <c:marker>
            <c:symbol val="none"/>
          </c:marker>
          <c:xVal>
            <c:numRef>
              <c:f>Sheet1!$A$6:$A$100</c:f>
              <c:numCache>
                <c:formatCode>General</c:formatCode>
                <c:ptCount val="95"/>
                <c:pt idx="0">
                  <c:v>10000</c:v>
                </c:pt>
                <c:pt idx="1">
                  <c:v>12000</c:v>
                </c:pt>
                <c:pt idx="2">
                  <c:v>14400</c:v>
                </c:pt>
                <c:pt idx="3">
                  <c:v>17280</c:v>
                </c:pt>
                <c:pt idx="4">
                  <c:v>20736</c:v>
                </c:pt>
                <c:pt idx="5">
                  <c:v>24883.200000000001</c:v>
                </c:pt>
                <c:pt idx="6">
                  <c:v>29859.84</c:v>
                </c:pt>
                <c:pt idx="7">
                  <c:v>35831.808000000005</c:v>
                </c:pt>
                <c:pt idx="8">
                  <c:v>42998.169600000001</c:v>
                </c:pt>
                <c:pt idx="9">
                  <c:v>51597.803520000009</c:v>
                </c:pt>
                <c:pt idx="10">
                  <c:v>61917.364223999997</c:v>
                </c:pt>
                <c:pt idx="11">
                  <c:v>74300.837068799985</c:v>
                </c:pt>
                <c:pt idx="12">
                  <c:v>89161.004482559976</c:v>
                </c:pt>
                <c:pt idx="13">
                  <c:v>106993.20537907197</c:v>
                </c:pt>
                <c:pt idx="14">
                  <c:v>128391.84645488637</c:v>
                </c:pt>
                <c:pt idx="15">
                  <c:v>154070.21574586371</c:v>
                </c:pt>
                <c:pt idx="16">
                  <c:v>184884.25889503633</c:v>
                </c:pt>
                <c:pt idx="17">
                  <c:v>221861.11067404359</c:v>
                </c:pt>
                <c:pt idx="18">
                  <c:v>266233.33280885225</c:v>
                </c:pt>
                <c:pt idx="19">
                  <c:v>319479.99937062286</c:v>
                </c:pt>
                <c:pt idx="20">
                  <c:v>383375.99924474728</c:v>
                </c:pt>
                <c:pt idx="21">
                  <c:v>460051.19909369672</c:v>
                </c:pt>
                <c:pt idx="22">
                  <c:v>552061.43891243613</c:v>
                </c:pt>
                <c:pt idx="23">
                  <c:v>662473.72669492336</c:v>
                </c:pt>
                <c:pt idx="24">
                  <c:v>794968.47203390789</c:v>
                </c:pt>
                <c:pt idx="25">
                  <c:v>953962.16644068947</c:v>
                </c:pt>
                <c:pt idx="26">
                  <c:v>1144754.5997288276</c:v>
                </c:pt>
                <c:pt idx="27">
                  <c:v>1373705.5196745931</c:v>
                </c:pt>
                <c:pt idx="28">
                  <c:v>1648446.6236095114</c:v>
                </c:pt>
                <c:pt idx="29">
                  <c:v>1978135.9483314136</c:v>
                </c:pt>
                <c:pt idx="30">
                  <c:v>2373763.1379976957</c:v>
                </c:pt>
                <c:pt idx="31">
                  <c:v>2848515.7655972354</c:v>
                </c:pt>
                <c:pt idx="32">
                  <c:v>3418218.9187166821</c:v>
                </c:pt>
                <c:pt idx="33">
                  <c:v>4101862.7024600185</c:v>
                </c:pt>
                <c:pt idx="34">
                  <c:v>4922235.2429520227</c:v>
                </c:pt>
                <c:pt idx="35">
                  <c:v>5906682.2915424258</c:v>
                </c:pt>
                <c:pt idx="36">
                  <c:v>7088018.7498509111</c:v>
                </c:pt>
                <c:pt idx="37">
                  <c:v>8505622.4998210929</c:v>
                </c:pt>
                <c:pt idx="38">
                  <c:v>10206746.999785313</c:v>
                </c:pt>
                <c:pt idx="39">
                  <c:v>12248096.399742378</c:v>
                </c:pt>
                <c:pt idx="40">
                  <c:v>14697715.679690851</c:v>
                </c:pt>
                <c:pt idx="41">
                  <c:v>17637258.81562902</c:v>
                </c:pt>
                <c:pt idx="42">
                  <c:v>21164710.578754827</c:v>
                </c:pt>
                <c:pt idx="43">
                  <c:v>25397652.694505788</c:v>
                </c:pt>
                <c:pt idx="44">
                  <c:v>30477183.23340695</c:v>
                </c:pt>
                <c:pt idx="45">
                  <c:v>36572619.880088329</c:v>
                </c:pt>
                <c:pt idx="46">
                  <c:v>43887143.856105998</c:v>
                </c:pt>
                <c:pt idx="47">
                  <c:v>52664572.627327211</c:v>
                </c:pt>
                <c:pt idx="48">
                  <c:v>63197487.152792633</c:v>
                </c:pt>
                <c:pt idx="49">
                  <c:v>75836984.583351165</c:v>
                </c:pt>
                <c:pt idx="50">
                  <c:v>91004381.500021398</c:v>
                </c:pt>
                <c:pt idx="51">
                  <c:v>109205257.80002567</c:v>
                </c:pt>
                <c:pt idx="52">
                  <c:v>131046309.3600308</c:v>
                </c:pt>
                <c:pt idx="53">
                  <c:v>157255571.23203695</c:v>
                </c:pt>
                <c:pt idx="54">
                  <c:v>188706685.47844431</c:v>
                </c:pt>
                <c:pt idx="55">
                  <c:v>226448022.57413319</c:v>
                </c:pt>
                <c:pt idx="56">
                  <c:v>271737627.08895975</c:v>
                </c:pt>
                <c:pt idx="57">
                  <c:v>326085152.50675178</c:v>
                </c:pt>
                <c:pt idx="58">
                  <c:v>391302183.00810218</c:v>
                </c:pt>
                <c:pt idx="59">
                  <c:v>469562619.60972261</c:v>
                </c:pt>
                <c:pt idx="60">
                  <c:v>563475143.53166699</c:v>
                </c:pt>
                <c:pt idx="61">
                  <c:v>676170172.23800051</c:v>
                </c:pt>
                <c:pt idx="62">
                  <c:v>811404206.6856004</c:v>
                </c:pt>
                <c:pt idx="63">
                  <c:v>973685048.02272046</c:v>
                </c:pt>
                <c:pt idx="64">
                  <c:v>1168422057.6272645</c:v>
                </c:pt>
                <c:pt idx="65">
                  <c:v>1402106469.1527174</c:v>
                </c:pt>
                <c:pt idx="66">
                  <c:v>1682527762.9832611</c:v>
                </c:pt>
                <c:pt idx="67">
                  <c:v>2019033315.5799129</c:v>
                </c:pt>
                <c:pt idx="68">
                  <c:v>2422839978.6958952</c:v>
                </c:pt>
                <c:pt idx="69">
                  <c:v>2907407974.4350748</c:v>
                </c:pt>
                <c:pt idx="70">
                  <c:v>3488889569.3220892</c:v>
                </c:pt>
                <c:pt idx="71">
                  <c:v>4186667483.1865067</c:v>
                </c:pt>
                <c:pt idx="72">
                  <c:v>5024000979.8238087</c:v>
                </c:pt>
                <c:pt idx="73">
                  <c:v>6028801175.7885695</c:v>
                </c:pt>
                <c:pt idx="74">
                  <c:v>7234561410.9462824</c:v>
                </c:pt>
                <c:pt idx="75">
                  <c:v>8681473693.13554</c:v>
                </c:pt>
                <c:pt idx="76">
                  <c:v>10417768431.76265</c:v>
                </c:pt>
                <c:pt idx="77">
                  <c:v>12501322118.115177</c:v>
                </c:pt>
                <c:pt idx="78">
                  <c:v>15001586541.738214</c:v>
                </c:pt>
                <c:pt idx="79">
                  <c:v>18001903850.085857</c:v>
                </c:pt>
                <c:pt idx="80">
                  <c:v>21602284620.10302</c:v>
                </c:pt>
                <c:pt idx="81">
                  <c:v>25922741544.123623</c:v>
                </c:pt>
                <c:pt idx="82">
                  <c:v>31107289852.948349</c:v>
                </c:pt>
                <c:pt idx="83">
                  <c:v>37328747823.538017</c:v>
                </c:pt>
                <c:pt idx="84">
                  <c:v>44794497388.245621</c:v>
                </c:pt>
                <c:pt idx="85">
                  <c:v>53753396865.894745</c:v>
                </c:pt>
                <c:pt idx="86">
                  <c:v>64504076239.073692</c:v>
                </c:pt>
                <c:pt idx="87">
                  <c:v>77404891486.888428</c:v>
                </c:pt>
                <c:pt idx="88">
                  <c:v>92885869784.266113</c:v>
                </c:pt>
                <c:pt idx="89">
                  <c:v>111463043741.11935</c:v>
                </c:pt>
                <c:pt idx="90">
                  <c:v>133755652489.3432</c:v>
                </c:pt>
                <c:pt idx="91">
                  <c:v>160506782987.21185</c:v>
                </c:pt>
                <c:pt idx="92">
                  <c:v>192608139584.65414</c:v>
                </c:pt>
                <c:pt idx="93">
                  <c:v>231129767501.58496</c:v>
                </c:pt>
                <c:pt idx="94">
                  <c:v>277355721001.90198</c:v>
                </c:pt>
              </c:numCache>
            </c:numRef>
          </c:xVal>
          <c:yVal>
            <c:numRef>
              <c:f>Sheet1!$F$6:$F$100</c:f>
              <c:numCache>
                <c:formatCode>General</c:formatCode>
                <c:ptCount val="95"/>
                <c:pt idx="22">
                  <c:v>8.4477405642743569E-3</c:v>
                </c:pt>
                <c:pt idx="23">
                  <c:v>8.4477405642743569E-3</c:v>
                </c:pt>
                <c:pt idx="24">
                  <c:v>8.4477405642743569E-3</c:v>
                </c:pt>
                <c:pt idx="25">
                  <c:v>8.4477405642743569E-3</c:v>
                </c:pt>
                <c:pt idx="26">
                  <c:v>8.4477405642743569E-3</c:v>
                </c:pt>
                <c:pt idx="27">
                  <c:v>8.4477405642743569E-3</c:v>
                </c:pt>
                <c:pt idx="28">
                  <c:v>8.4477405642743569E-3</c:v>
                </c:pt>
                <c:pt idx="29">
                  <c:v>8.4477405642743569E-3</c:v>
                </c:pt>
                <c:pt idx="30">
                  <c:v>8.4477405642743569E-3</c:v>
                </c:pt>
                <c:pt idx="31">
                  <c:v>8.4477405642743569E-3</c:v>
                </c:pt>
                <c:pt idx="32">
                  <c:v>8.4477405642743569E-3</c:v>
                </c:pt>
                <c:pt idx="33">
                  <c:v>8.4477405642743569E-3</c:v>
                </c:pt>
                <c:pt idx="34">
                  <c:v>8.4477405642743569E-3</c:v>
                </c:pt>
                <c:pt idx="35">
                  <c:v>8.4477405642743569E-3</c:v>
                </c:pt>
                <c:pt idx="36">
                  <c:v>8.4477405642743569E-3</c:v>
                </c:pt>
                <c:pt idx="37">
                  <c:v>8.4477405642743569E-3</c:v>
                </c:pt>
                <c:pt idx="38">
                  <c:v>8.4477405642743569E-3</c:v>
                </c:pt>
                <c:pt idx="39">
                  <c:v>8.4477405642743569E-3</c:v>
                </c:pt>
                <c:pt idx="40">
                  <c:v>8.4477405642743569E-3</c:v>
                </c:pt>
                <c:pt idx="41">
                  <c:v>8.4477405642743569E-3</c:v>
                </c:pt>
                <c:pt idx="42">
                  <c:v>8.4477405642743569E-3</c:v>
                </c:pt>
                <c:pt idx="43">
                  <c:v>8.4477405642743569E-3</c:v>
                </c:pt>
                <c:pt idx="44">
                  <c:v>8.4477405642743569E-3</c:v>
                </c:pt>
                <c:pt idx="45">
                  <c:v>8.4477405642743569E-3</c:v>
                </c:pt>
                <c:pt idx="46">
                  <c:v>8.4477405642743569E-3</c:v>
                </c:pt>
                <c:pt idx="47">
                  <c:v>8.4477405642743569E-3</c:v>
                </c:pt>
                <c:pt idx="48">
                  <c:v>8.4477405642743569E-3</c:v>
                </c:pt>
                <c:pt idx="49">
                  <c:v>8.4477405642743569E-3</c:v>
                </c:pt>
                <c:pt idx="50">
                  <c:v>8.4477405642743569E-3</c:v>
                </c:pt>
                <c:pt idx="51">
                  <c:v>8.4477405642743569E-3</c:v>
                </c:pt>
                <c:pt idx="52">
                  <c:v>8.4477405642743569E-3</c:v>
                </c:pt>
                <c:pt idx="53">
                  <c:v>8.4477405642743569E-3</c:v>
                </c:pt>
                <c:pt idx="54">
                  <c:v>8.4477405642743569E-3</c:v>
                </c:pt>
                <c:pt idx="55">
                  <c:v>8.4477405642743569E-3</c:v>
                </c:pt>
                <c:pt idx="56">
                  <c:v>8.4477405642743569E-3</c:v>
                </c:pt>
                <c:pt idx="57">
                  <c:v>8.4477405642743569E-3</c:v>
                </c:pt>
                <c:pt idx="58">
                  <c:v>8.4477405642743569E-3</c:v>
                </c:pt>
                <c:pt idx="59">
                  <c:v>8.4477405642743569E-3</c:v>
                </c:pt>
                <c:pt idx="60">
                  <c:v>8.4477405642743569E-3</c:v>
                </c:pt>
                <c:pt idx="61">
                  <c:v>8.4477405642743569E-3</c:v>
                </c:pt>
                <c:pt idx="62">
                  <c:v>8.4477405642743569E-3</c:v>
                </c:pt>
                <c:pt idx="63">
                  <c:v>8.4477405642743569E-3</c:v>
                </c:pt>
                <c:pt idx="64">
                  <c:v>8.4477405642743569E-3</c:v>
                </c:pt>
                <c:pt idx="65">
                  <c:v>8.4477405642743569E-3</c:v>
                </c:pt>
                <c:pt idx="66">
                  <c:v>8.4477405642743569E-3</c:v>
                </c:pt>
                <c:pt idx="67">
                  <c:v>8.4477405642743569E-3</c:v>
                </c:pt>
                <c:pt idx="68">
                  <c:v>8.4477405642743569E-3</c:v>
                </c:pt>
                <c:pt idx="69">
                  <c:v>8.4477405642743569E-3</c:v>
                </c:pt>
                <c:pt idx="70">
                  <c:v>8.4477405642743569E-3</c:v>
                </c:pt>
                <c:pt idx="71">
                  <c:v>8.4477405642743569E-3</c:v>
                </c:pt>
                <c:pt idx="72">
                  <c:v>8.4477405642743569E-3</c:v>
                </c:pt>
                <c:pt idx="73">
                  <c:v>8.4477405642743569E-3</c:v>
                </c:pt>
                <c:pt idx="74">
                  <c:v>8.4477405642743569E-3</c:v>
                </c:pt>
                <c:pt idx="75">
                  <c:v>8.4477405642743569E-3</c:v>
                </c:pt>
                <c:pt idx="76">
                  <c:v>8.4477405642743569E-3</c:v>
                </c:pt>
                <c:pt idx="77">
                  <c:v>8.4477405642743569E-3</c:v>
                </c:pt>
                <c:pt idx="78">
                  <c:v>8.4477405642743569E-3</c:v>
                </c:pt>
                <c:pt idx="79">
                  <c:v>8.4477405642743569E-3</c:v>
                </c:pt>
                <c:pt idx="80">
                  <c:v>8.4477405642743569E-3</c:v>
                </c:pt>
                <c:pt idx="81">
                  <c:v>8.4477405642743569E-3</c:v>
                </c:pt>
                <c:pt idx="82">
                  <c:v>8.4477405642743569E-3</c:v>
                </c:pt>
                <c:pt idx="83">
                  <c:v>8.4477405642743569E-3</c:v>
                </c:pt>
                <c:pt idx="84">
                  <c:v>8.4477405642743569E-3</c:v>
                </c:pt>
                <c:pt idx="85">
                  <c:v>8.4477405642743569E-3</c:v>
                </c:pt>
                <c:pt idx="86">
                  <c:v>8.4477405642743569E-3</c:v>
                </c:pt>
                <c:pt idx="87">
                  <c:v>8.4477405642743569E-3</c:v>
                </c:pt>
                <c:pt idx="88">
                  <c:v>8.4477405642743569E-3</c:v>
                </c:pt>
                <c:pt idx="89">
                  <c:v>8.4477405642743569E-3</c:v>
                </c:pt>
                <c:pt idx="90">
                  <c:v>8.4477405642743569E-3</c:v>
                </c:pt>
                <c:pt idx="91">
                  <c:v>8.4477405642743569E-3</c:v>
                </c:pt>
                <c:pt idx="92">
                  <c:v>8.4477405642743569E-3</c:v>
                </c:pt>
                <c:pt idx="93">
                  <c:v>8.4477405642743569E-3</c:v>
                </c:pt>
                <c:pt idx="94">
                  <c:v>8.4477405642743569E-3</c:v>
                </c:pt>
              </c:numCache>
            </c:numRef>
          </c:yVal>
          <c:smooth val="1"/>
        </c:ser>
        <c:ser>
          <c:idx val="8"/>
          <c:order val="5"/>
          <c:tx>
            <c:strRef>
              <c:f>Sheet1!$G$5</c:f>
              <c:strCache>
                <c:ptCount val="1"/>
                <c:pt idx="0">
                  <c:v>5E-04</c:v>
                </c:pt>
              </c:strCache>
            </c:strRef>
          </c:tx>
          <c:spPr>
            <a:ln w="38587">
              <a:solidFill>
                <a:schemeClr val="hlink"/>
              </a:solidFill>
              <a:prstDash val="solid"/>
            </a:ln>
          </c:spPr>
          <c:marker>
            <c:symbol val="none"/>
          </c:marker>
          <c:xVal>
            <c:numRef>
              <c:f>Sheet1!$A$6:$A$100</c:f>
              <c:numCache>
                <c:formatCode>General</c:formatCode>
                <c:ptCount val="95"/>
                <c:pt idx="0">
                  <c:v>10000</c:v>
                </c:pt>
                <c:pt idx="1">
                  <c:v>12000</c:v>
                </c:pt>
                <c:pt idx="2">
                  <c:v>14400</c:v>
                </c:pt>
                <c:pt idx="3">
                  <c:v>17280</c:v>
                </c:pt>
                <c:pt idx="4">
                  <c:v>20736</c:v>
                </c:pt>
                <c:pt idx="5">
                  <c:v>24883.200000000001</c:v>
                </c:pt>
                <c:pt idx="6">
                  <c:v>29859.84</c:v>
                </c:pt>
                <c:pt idx="7">
                  <c:v>35831.808000000005</c:v>
                </c:pt>
                <c:pt idx="8">
                  <c:v>42998.169600000001</c:v>
                </c:pt>
                <c:pt idx="9">
                  <c:v>51597.803520000009</c:v>
                </c:pt>
                <c:pt idx="10">
                  <c:v>61917.364223999997</c:v>
                </c:pt>
                <c:pt idx="11">
                  <c:v>74300.837068799985</c:v>
                </c:pt>
                <c:pt idx="12">
                  <c:v>89161.004482559976</c:v>
                </c:pt>
                <c:pt idx="13">
                  <c:v>106993.20537907197</c:v>
                </c:pt>
                <c:pt idx="14">
                  <c:v>128391.84645488637</c:v>
                </c:pt>
                <c:pt idx="15">
                  <c:v>154070.21574586371</c:v>
                </c:pt>
                <c:pt idx="16">
                  <c:v>184884.25889503633</c:v>
                </c:pt>
                <c:pt idx="17">
                  <c:v>221861.11067404359</c:v>
                </c:pt>
                <c:pt idx="18">
                  <c:v>266233.33280885225</c:v>
                </c:pt>
                <c:pt idx="19">
                  <c:v>319479.99937062286</c:v>
                </c:pt>
                <c:pt idx="20">
                  <c:v>383375.99924474728</c:v>
                </c:pt>
                <c:pt idx="21">
                  <c:v>460051.19909369672</c:v>
                </c:pt>
                <c:pt idx="22">
                  <c:v>552061.43891243613</c:v>
                </c:pt>
                <c:pt idx="23">
                  <c:v>662473.72669492336</c:v>
                </c:pt>
                <c:pt idx="24">
                  <c:v>794968.47203390789</c:v>
                </c:pt>
                <c:pt idx="25">
                  <c:v>953962.16644068947</c:v>
                </c:pt>
                <c:pt idx="26">
                  <c:v>1144754.5997288276</c:v>
                </c:pt>
                <c:pt idx="27">
                  <c:v>1373705.5196745931</c:v>
                </c:pt>
                <c:pt idx="28">
                  <c:v>1648446.6236095114</c:v>
                </c:pt>
                <c:pt idx="29">
                  <c:v>1978135.9483314136</c:v>
                </c:pt>
                <c:pt idx="30">
                  <c:v>2373763.1379976957</c:v>
                </c:pt>
                <c:pt idx="31">
                  <c:v>2848515.7655972354</c:v>
                </c:pt>
                <c:pt idx="32">
                  <c:v>3418218.9187166821</c:v>
                </c:pt>
                <c:pt idx="33">
                  <c:v>4101862.7024600185</c:v>
                </c:pt>
                <c:pt idx="34">
                  <c:v>4922235.2429520227</c:v>
                </c:pt>
                <c:pt idx="35">
                  <c:v>5906682.2915424258</c:v>
                </c:pt>
                <c:pt idx="36">
                  <c:v>7088018.7498509111</c:v>
                </c:pt>
                <c:pt idx="37">
                  <c:v>8505622.4998210929</c:v>
                </c:pt>
                <c:pt idx="38">
                  <c:v>10206746.999785313</c:v>
                </c:pt>
                <c:pt idx="39">
                  <c:v>12248096.399742378</c:v>
                </c:pt>
                <c:pt idx="40">
                  <c:v>14697715.679690851</c:v>
                </c:pt>
                <c:pt idx="41">
                  <c:v>17637258.81562902</c:v>
                </c:pt>
                <c:pt idx="42">
                  <c:v>21164710.578754827</c:v>
                </c:pt>
                <c:pt idx="43">
                  <c:v>25397652.694505788</c:v>
                </c:pt>
                <c:pt idx="44">
                  <c:v>30477183.23340695</c:v>
                </c:pt>
                <c:pt idx="45">
                  <c:v>36572619.880088329</c:v>
                </c:pt>
                <c:pt idx="46">
                  <c:v>43887143.856105998</c:v>
                </c:pt>
                <c:pt idx="47">
                  <c:v>52664572.627327211</c:v>
                </c:pt>
                <c:pt idx="48">
                  <c:v>63197487.152792633</c:v>
                </c:pt>
                <c:pt idx="49">
                  <c:v>75836984.583351165</c:v>
                </c:pt>
                <c:pt idx="50">
                  <c:v>91004381.500021398</c:v>
                </c:pt>
                <c:pt idx="51">
                  <c:v>109205257.80002567</c:v>
                </c:pt>
                <c:pt idx="52">
                  <c:v>131046309.3600308</c:v>
                </c:pt>
                <c:pt idx="53">
                  <c:v>157255571.23203695</c:v>
                </c:pt>
                <c:pt idx="54">
                  <c:v>188706685.47844431</c:v>
                </c:pt>
                <c:pt idx="55">
                  <c:v>226448022.57413319</c:v>
                </c:pt>
                <c:pt idx="56">
                  <c:v>271737627.08895975</c:v>
                </c:pt>
                <c:pt idx="57">
                  <c:v>326085152.50675178</c:v>
                </c:pt>
                <c:pt idx="58">
                  <c:v>391302183.00810218</c:v>
                </c:pt>
                <c:pt idx="59">
                  <c:v>469562619.60972261</c:v>
                </c:pt>
                <c:pt idx="60">
                  <c:v>563475143.53166699</c:v>
                </c:pt>
                <c:pt idx="61">
                  <c:v>676170172.23800051</c:v>
                </c:pt>
                <c:pt idx="62">
                  <c:v>811404206.6856004</c:v>
                </c:pt>
                <c:pt idx="63">
                  <c:v>973685048.02272046</c:v>
                </c:pt>
                <c:pt idx="64">
                  <c:v>1168422057.6272645</c:v>
                </c:pt>
                <c:pt idx="65">
                  <c:v>1402106469.1527174</c:v>
                </c:pt>
                <c:pt idx="66">
                  <c:v>1682527762.9832611</c:v>
                </c:pt>
                <c:pt idx="67">
                  <c:v>2019033315.5799129</c:v>
                </c:pt>
                <c:pt idx="68">
                  <c:v>2422839978.6958952</c:v>
                </c:pt>
                <c:pt idx="69">
                  <c:v>2907407974.4350748</c:v>
                </c:pt>
                <c:pt idx="70">
                  <c:v>3488889569.3220892</c:v>
                </c:pt>
                <c:pt idx="71">
                  <c:v>4186667483.1865067</c:v>
                </c:pt>
                <c:pt idx="72">
                  <c:v>5024000979.8238087</c:v>
                </c:pt>
                <c:pt idx="73">
                  <c:v>6028801175.7885695</c:v>
                </c:pt>
                <c:pt idx="74">
                  <c:v>7234561410.9462824</c:v>
                </c:pt>
                <c:pt idx="75">
                  <c:v>8681473693.13554</c:v>
                </c:pt>
                <c:pt idx="76">
                  <c:v>10417768431.76265</c:v>
                </c:pt>
                <c:pt idx="77">
                  <c:v>12501322118.115177</c:v>
                </c:pt>
                <c:pt idx="78">
                  <c:v>15001586541.738214</c:v>
                </c:pt>
                <c:pt idx="79">
                  <c:v>18001903850.085857</c:v>
                </c:pt>
                <c:pt idx="80">
                  <c:v>21602284620.10302</c:v>
                </c:pt>
                <c:pt idx="81">
                  <c:v>25922741544.123623</c:v>
                </c:pt>
                <c:pt idx="82">
                  <c:v>31107289852.948349</c:v>
                </c:pt>
                <c:pt idx="83">
                  <c:v>37328747823.538017</c:v>
                </c:pt>
                <c:pt idx="84">
                  <c:v>44794497388.245621</c:v>
                </c:pt>
                <c:pt idx="85">
                  <c:v>53753396865.894745</c:v>
                </c:pt>
                <c:pt idx="86">
                  <c:v>64504076239.073692</c:v>
                </c:pt>
                <c:pt idx="87">
                  <c:v>77404891486.888428</c:v>
                </c:pt>
                <c:pt idx="88">
                  <c:v>92885869784.266113</c:v>
                </c:pt>
                <c:pt idx="89">
                  <c:v>111463043741.11935</c:v>
                </c:pt>
                <c:pt idx="90">
                  <c:v>133755652489.3432</c:v>
                </c:pt>
                <c:pt idx="91">
                  <c:v>160506782987.21185</c:v>
                </c:pt>
                <c:pt idx="92">
                  <c:v>192608139584.65414</c:v>
                </c:pt>
                <c:pt idx="93">
                  <c:v>231129767501.58496</c:v>
                </c:pt>
                <c:pt idx="94">
                  <c:v>277355721001.90198</c:v>
                </c:pt>
              </c:numCache>
            </c:numRef>
          </c:xVal>
          <c:yVal>
            <c:numRef>
              <c:f>Sheet1!$G$6:$G$100</c:f>
              <c:numCache>
                <c:formatCode>General</c:formatCode>
                <c:ptCount val="95"/>
                <c:pt idx="22">
                  <c:v>7.095831056822436E-3</c:v>
                </c:pt>
                <c:pt idx="23">
                  <c:v>7.095831056822436E-3</c:v>
                </c:pt>
                <c:pt idx="24">
                  <c:v>7.095831056822436E-3</c:v>
                </c:pt>
                <c:pt idx="25">
                  <c:v>7.095831056822436E-3</c:v>
                </c:pt>
                <c:pt idx="26">
                  <c:v>7.095831056822436E-3</c:v>
                </c:pt>
                <c:pt idx="27">
                  <c:v>7.095831056822436E-3</c:v>
                </c:pt>
                <c:pt idx="28">
                  <c:v>7.095831056822436E-3</c:v>
                </c:pt>
                <c:pt idx="29">
                  <c:v>7.095831056822436E-3</c:v>
                </c:pt>
                <c:pt idx="30">
                  <c:v>7.095831056822436E-3</c:v>
                </c:pt>
                <c:pt idx="31">
                  <c:v>7.095831056822436E-3</c:v>
                </c:pt>
                <c:pt idx="32">
                  <c:v>7.095831056822436E-3</c:v>
                </c:pt>
                <c:pt idx="33">
                  <c:v>7.095831056822436E-3</c:v>
                </c:pt>
                <c:pt idx="34">
                  <c:v>7.095831056822436E-3</c:v>
                </c:pt>
                <c:pt idx="35">
                  <c:v>7.095831056822436E-3</c:v>
                </c:pt>
                <c:pt idx="36">
                  <c:v>7.095831056822436E-3</c:v>
                </c:pt>
                <c:pt idx="37">
                  <c:v>7.095831056822436E-3</c:v>
                </c:pt>
                <c:pt idx="38">
                  <c:v>7.095831056822436E-3</c:v>
                </c:pt>
                <c:pt idx="39">
                  <c:v>7.095831056822436E-3</c:v>
                </c:pt>
                <c:pt idx="40">
                  <c:v>7.095831056822436E-3</c:v>
                </c:pt>
                <c:pt idx="41">
                  <c:v>7.095831056822436E-3</c:v>
                </c:pt>
                <c:pt idx="42">
                  <c:v>7.095831056822436E-3</c:v>
                </c:pt>
                <c:pt idx="43">
                  <c:v>7.095831056822436E-3</c:v>
                </c:pt>
                <c:pt idx="44">
                  <c:v>7.095831056822436E-3</c:v>
                </c:pt>
                <c:pt idx="45">
                  <c:v>7.095831056822436E-3</c:v>
                </c:pt>
                <c:pt idx="46">
                  <c:v>7.095831056822436E-3</c:v>
                </c:pt>
                <c:pt idx="47">
                  <c:v>7.095831056822436E-3</c:v>
                </c:pt>
                <c:pt idx="48">
                  <c:v>7.095831056822436E-3</c:v>
                </c:pt>
                <c:pt idx="49">
                  <c:v>7.095831056822436E-3</c:v>
                </c:pt>
                <c:pt idx="50">
                  <c:v>7.095831056822436E-3</c:v>
                </c:pt>
                <c:pt idx="51">
                  <c:v>7.095831056822436E-3</c:v>
                </c:pt>
                <c:pt idx="52">
                  <c:v>7.095831056822436E-3</c:v>
                </c:pt>
                <c:pt idx="53">
                  <c:v>7.095831056822436E-3</c:v>
                </c:pt>
                <c:pt idx="54">
                  <c:v>7.095831056822436E-3</c:v>
                </c:pt>
                <c:pt idx="55">
                  <c:v>7.095831056822436E-3</c:v>
                </c:pt>
                <c:pt idx="56">
                  <c:v>7.095831056822436E-3</c:v>
                </c:pt>
                <c:pt idx="57">
                  <c:v>7.095831056822436E-3</c:v>
                </c:pt>
                <c:pt idx="58">
                  <c:v>7.095831056822436E-3</c:v>
                </c:pt>
                <c:pt idx="59">
                  <c:v>7.095831056822436E-3</c:v>
                </c:pt>
                <c:pt idx="60">
                  <c:v>7.095831056822436E-3</c:v>
                </c:pt>
                <c:pt idx="61">
                  <c:v>7.095831056822436E-3</c:v>
                </c:pt>
                <c:pt idx="62">
                  <c:v>7.095831056822436E-3</c:v>
                </c:pt>
                <c:pt idx="63">
                  <c:v>7.095831056822436E-3</c:v>
                </c:pt>
                <c:pt idx="64">
                  <c:v>7.095831056822436E-3</c:v>
                </c:pt>
                <c:pt idx="65">
                  <c:v>7.095831056822436E-3</c:v>
                </c:pt>
                <c:pt idx="66">
                  <c:v>7.095831056822436E-3</c:v>
                </c:pt>
                <c:pt idx="67">
                  <c:v>7.095831056822436E-3</c:v>
                </c:pt>
                <c:pt idx="68">
                  <c:v>7.095831056822436E-3</c:v>
                </c:pt>
                <c:pt idx="69">
                  <c:v>7.095831056822436E-3</c:v>
                </c:pt>
                <c:pt idx="70">
                  <c:v>7.095831056822436E-3</c:v>
                </c:pt>
                <c:pt idx="71">
                  <c:v>7.095831056822436E-3</c:v>
                </c:pt>
                <c:pt idx="72">
                  <c:v>7.095831056822436E-3</c:v>
                </c:pt>
                <c:pt idx="73">
                  <c:v>7.095831056822436E-3</c:v>
                </c:pt>
                <c:pt idx="74">
                  <c:v>7.095831056822436E-3</c:v>
                </c:pt>
                <c:pt idx="75">
                  <c:v>7.095831056822436E-3</c:v>
                </c:pt>
                <c:pt idx="76">
                  <c:v>7.095831056822436E-3</c:v>
                </c:pt>
                <c:pt idx="77">
                  <c:v>7.095831056822436E-3</c:v>
                </c:pt>
                <c:pt idx="78">
                  <c:v>7.095831056822436E-3</c:v>
                </c:pt>
                <c:pt idx="79">
                  <c:v>7.095831056822436E-3</c:v>
                </c:pt>
                <c:pt idx="80">
                  <c:v>7.095831056822436E-3</c:v>
                </c:pt>
                <c:pt idx="81">
                  <c:v>7.095831056822436E-3</c:v>
                </c:pt>
                <c:pt idx="82">
                  <c:v>7.095831056822436E-3</c:v>
                </c:pt>
                <c:pt idx="83">
                  <c:v>7.095831056822436E-3</c:v>
                </c:pt>
                <c:pt idx="84">
                  <c:v>7.095831056822436E-3</c:v>
                </c:pt>
                <c:pt idx="85">
                  <c:v>7.095831056822436E-3</c:v>
                </c:pt>
                <c:pt idx="86">
                  <c:v>7.095831056822436E-3</c:v>
                </c:pt>
                <c:pt idx="87">
                  <c:v>7.095831056822436E-3</c:v>
                </c:pt>
                <c:pt idx="88">
                  <c:v>7.095831056822436E-3</c:v>
                </c:pt>
                <c:pt idx="89">
                  <c:v>7.095831056822436E-3</c:v>
                </c:pt>
                <c:pt idx="90">
                  <c:v>7.095831056822436E-3</c:v>
                </c:pt>
                <c:pt idx="91">
                  <c:v>7.095831056822436E-3</c:v>
                </c:pt>
                <c:pt idx="92">
                  <c:v>7.095831056822436E-3</c:v>
                </c:pt>
                <c:pt idx="93">
                  <c:v>7.095831056822436E-3</c:v>
                </c:pt>
                <c:pt idx="94">
                  <c:v>7.095831056822436E-3</c:v>
                </c:pt>
              </c:numCache>
            </c:numRef>
          </c:yVal>
          <c:smooth val="1"/>
        </c:ser>
        <c:ser>
          <c:idx val="9"/>
          <c:order val="6"/>
          <c:tx>
            <c:strRef>
              <c:f>Sheet1!$H$5</c:f>
              <c:strCache>
                <c:ptCount val="1"/>
                <c:pt idx="0">
                  <c:v>2E-04</c:v>
                </c:pt>
              </c:strCache>
            </c:strRef>
          </c:tx>
          <c:spPr>
            <a:ln w="25725">
              <a:solidFill>
                <a:schemeClr val="hlink"/>
              </a:solidFill>
              <a:prstDash val="solid"/>
            </a:ln>
          </c:spPr>
          <c:marker>
            <c:symbol val="none"/>
          </c:marker>
          <c:xVal>
            <c:numRef>
              <c:f>Sheet1!$A$6:$A$100</c:f>
              <c:numCache>
                <c:formatCode>General</c:formatCode>
                <c:ptCount val="95"/>
                <c:pt idx="0">
                  <c:v>10000</c:v>
                </c:pt>
                <c:pt idx="1">
                  <c:v>12000</c:v>
                </c:pt>
                <c:pt idx="2">
                  <c:v>14400</c:v>
                </c:pt>
                <c:pt idx="3">
                  <c:v>17280</c:v>
                </c:pt>
                <c:pt idx="4">
                  <c:v>20736</c:v>
                </c:pt>
                <c:pt idx="5">
                  <c:v>24883.200000000001</c:v>
                </c:pt>
                <c:pt idx="6">
                  <c:v>29859.84</c:v>
                </c:pt>
                <c:pt idx="7">
                  <c:v>35831.808000000005</c:v>
                </c:pt>
                <c:pt idx="8">
                  <c:v>42998.169600000001</c:v>
                </c:pt>
                <c:pt idx="9">
                  <c:v>51597.803520000009</c:v>
                </c:pt>
                <c:pt idx="10">
                  <c:v>61917.364223999997</c:v>
                </c:pt>
                <c:pt idx="11">
                  <c:v>74300.837068799985</c:v>
                </c:pt>
                <c:pt idx="12">
                  <c:v>89161.004482559976</c:v>
                </c:pt>
                <c:pt idx="13">
                  <c:v>106993.20537907197</c:v>
                </c:pt>
                <c:pt idx="14">
                  <c:v>128391.84645488637</c:v>
                </c:pt>
                <c:pt idx="15">
                  <c:v>154070.21574586371</c:v>
                </c:pt>
                <c:pt idx="16">
                  <c:v>184884.25889503633</c:v>
                </c:pt>
                <c:pt idx="17">
                  <c:v>221861.11067404359</c:v>
                </c:pt>
                <c:pt idx="18">
                  <c:v>266233.33280885225</c:v>
                </c:pt>
                <c:pt idx="19">
                  <c:v>319479.99937062286</c:v>
                </c:pt>
                <c:pt idx="20">
                  <c:v>383375.99924474728</c:v>
                </c:pt>
                <c:pt idx="21">
                  <c:v>460051.19909369672</c:v>
                </c:pt>
                <c:pt idx="22">
                  <c:v>552061.43891243613</c:v>
                </c:pt>
                <c:pt idx="23">
                  <c:v>662473.72669492336</c:v>
                </c:pt>
                <c:pt idx="24">
                  <c:v>794968.47203390789</c:v>
                </c:pt>
                <c:pt idx="25">
                  <c:v>953962.16644068947</c:v>
                </c:pt>
                <c:pt idx="26">
                  <c:v>1144754.5997288276</c:v>
                </c:pt>
                <c:pt idx="27">
                  <c:v>1373705.5196745931</c:v>
                </c:pt>
                <c:pt idx="28">
                  <c:v>1648446.6236095114</c:v>
                </c:pt>
                <c:pt idx="29">
                  <c:v>1978135.9483314136</c:v>
                </c:pt>
                <c:pt idx="30">
                  <c:v>2373763.1379976957</c:v>
                </c:pt>
                <c:pt idx="31">
                  <c:v>2848515.7655972354</c:v>
                </c:pt>
                <c:pt idx="32">
                  <c:v>3418218.9187166821</c:v>
                </c:pt>
                <c:pt idx="33">
                  <c:v>4101862.7024600185</c:v>
                </c:pt>
                <c:pt idx="34">
                  <c:v>4922235.2429520227</c:v>
                </c:pt>
                <c:pt idx="35">
                  <c:v>5906682.2915424258</c:v>
                </c:pt>
                <c:pt idx="36">
                  <c:v>7088018.7498509111</c:v>
                </c:pt>
                <c:pt idx="37">
                  <c:v>8505622.4998210929</c:v>
                </c:pt>
                <c:pt idx="38">
                  <c:v>10206746.999785313</c:v>
                </c:pt>
                <c:pt idx="39">
                  <c:v>12248096.399742378</c:v>
                </c:pt>
                <c:pt idx="40">
                  <c:v>14697715.679690851</c:v>
                </c:pt>
                <c:pt idx="41">
                  <c:v>17637258.81562902</c:v>
                </c:pt>
                <c:pt idx="42">
                  <c:v>21164710.578754827</c:v>
                </c:pt>
                <c:pt idx="43">
                  <c:v>25397652.694505788</c:v>
                </c:pt>
                <c:pt idx="44">
                  <c:v>30477183.23340695</c:v>
                </c:pt>
                <c:pt idx="45">
                  <c:v>36572619.880088329</c:v>
                </c:pt>
                <c:pt idx="46">
                  <c:v>43887143.856105998</c:v>
                </c:pt>
                <c:pt idx="47">
                  <c:v>52664572.627327211</c:v>
                </c:pt>
                <c:pt idx="48">
                  <c:v>63197487.152792633</c:v>
                </c:pt>
                <c:pt idx="49">
                  <c:v>75836984.583351165</c:v>
                </c:pt>
                <c:pt idx="50">
                  <c:v>91004381.500021398</c:v>
                </c:pt>
                <c:pt idx="51">
                  <c:v>109205257.80002567</c:v>
                </c:pt>
                <c:pt idx="52">
                  <c:v>131046309.3600308</c:v>
                </c:pt>
                <c:pt idx="53">
                  <c:v>157255571.23203695</c:v>
                </c:pt>
                <c:pt idx="54">
                  <c:v>188706685.47844431</c:v>
                </c:pt>
                <c:pt idx="55">
                  <c:v>226448022.57413319</c:v>
                </c:pt>
                <c:pt idx="56">
                  <c:v>271737627.08895975</c:v>
                </c:pt>
                <c:pt idx="57">
                  <c:v>326085152.50675178</c:v>
                </c:pt>
                <c:pt idx="58">
                  <c:v>391302183.00810218</c:v>
                </c:pt>
                <c:pt idx="59">
                  <c:v>469562619.60972261</c:v>
                </c:pt>
                <c:pt idx="60">
                  <c:v>563475143.53166699</c:v>
                </c:pt>
                <c:pt idx="61">
                  <c:v>676170172.23800051</c:v>
                </c:pt>
                <c:pt idx="62">
                  <c:v>811404206.6856004</c:v>
                </c:pt>
                <c:pt idx="63">
                  <c:v>973685048.02272046</c:v>
                </c:pt>
                <c:pt idx="64">
                  <c:v>1168422057.6272645</c:v>
                </c:pt>
                <c:pt idx="65">
                  <c:v>1402106469.1527174</c:v>
                </c:pt>
                <c:pt idx="66">
                  <c:v>1682527762.9832611</c:v>
                </c:pt>
                <c:pt idx="67">
                  <c:v>2019033315.5799129</c:v>
                </c:pt>
                <c:pt idx="68">
                  <c:v>2422839978.6958952</c:v>
                </c:pt>
                <c:pt idx="69">
                  <c:v>2907407974.4350748</c:v>
                </c:pt>
                <c:pt idx="70">
                  <c:v>3488889569.3220892</c:v>
                </c:pt>
                <c:pt idx="71">
                  <c:v>4186667483.1865067</c:v>
                </c:pt>
                <c:pt idx="72">
                  <c:v>5024000979.8238087</c:v>
                </c:pt>
                <c:pt idx="73">
                  <c:v>6028801175.7885695</c:v>
                </c:pt>
                <c:pt idx="74">
                  <c:v>7234561410.9462824</c:v>
                </c:pt>
                <c:pt idx="75">
                  <c:v>8681473693.13554</c:v>
                </c:pt>
                <c:pt idx="76">
                  <c:v>10417768431.76265</c:v>
                </c:pt>
                <c:pt idx="77">
                  <c:v>12501322118.115177</c:v>
                </c:pt>
                <c:pt idx="78">
                  <c:v>15001586541.738214</c:v>
                </c:pt>
                <c:pt idx="79">
                  <c:v>18001903850.085857</c:v>
                </c:pt>
                <c:pt idx="80">
                  <c:v>21602284620.10302</c:v>
                </c:pt>
                <c:pt idx="81">
                  <c:v>25922741544.123623</c:v>
                </c:pt>
                <c:pt idx="82">
                  <c:v>31107289852.948349</c:v>
                </c:pt>
                <c:pt idx="83">
                  <c:v>37328747823.538017</c:v>
                </c:pt>
                <c:pt idx="84">
                  <c:v>44794497388.245621</c:v>
                </c:pt>
                <c:pt idx="85">
                  <c:v>53753396865.894745</c:v>
                </c:pt>
                <c:pt idx="86">
                  <c:v>64504076239.073692</c:v>
                </c:pt>
                <c:pt idx="87">
                  <c:v>77404891486.888428</c:v>
                </c:pt>
                <c:pt idx="88">
                  <c:v>92885869784.266113</c:v>
                </c:pt>
                <c:pt idx="89">
                  <c:v>111463043741.11935</c:v>
                </c:pt>
                <c:pt idx="90">
                  <c:v>133755652489.3432</c:v>
                </c:pt>
                <c:pt idx="91">
                  <c:v>160506782987.21185</c:v>
                </c:pt>
                <c:pt idx="92">
                  <c:v>192608139584.65414</c:v>
                </c:pt>
                <c:pt idx="93">
                  <c:v>231129767501.58496</c:v>
                </c:pt>
                <c:pt idx="94">
                  <c:v>277355721001.90198</c:v>
                </c:pt>
              </c:numCache>
            </c:numRef>
          </c:xVal>
          <c:yVal>
            <c:numRef>
              <c:f>Sheet1!$H$6:$H$100</c:f>
              <c:numCache>
                <c:formatCode>General</c:formatCode>
                <c:ptCount val="95"/>
                <c:pt idx="22">
                  <c:v>5.7327535733815464E-3</c:v>
                </c:pt>
                <c:pt idx="23">
                  <c:v>5.7327535733815464E-3</c:v>
                </c:pt>
                <c:pt idx="24">
                  <c:v>5.7327535733815464E-3</c:v>
                </c:pt>
                <c:pt idx="25">
                  <c:v>5.7327535733815464E-3</c:v>
                </c:pt>
                <c:pt idx="26">
                  <c:v>5.7327535733815464E-3</c:v>
                </c:pt>
                <c:pt idx="27">
                  <c:v>5.7327535733815464E-3</c:v>
                </c:pt>
                <c:pt idx="28">
                  <c:v>5.7327535733815464E-3</c:v>
                </c:pt>
                <c:pt idx="29">
                  <c:v>5.7327535733815464E-3</c:v>
                </c:pt>
                <c:pt idx="30">
                  <c:v>5.7327535733815464E-3</c:v>
                </c:pt>
                <c:pt idx="31">
                  <c:v>5.7327535733815464E-3</c:v>
                </c:pt>
                <c:pt idx="32">
                  <c:v>5.7327535733815464E-3</c:v>
                </c:pt>
                <c:pt idx="33">
                  <c:v>5.7327535733815464E-3</c:v>
                </c:pt>
                <c:pt idx="34">
                  <c:v>5.7327535733815464E-3</c:v>
                </c:pt>
                <c:pt idx="35">
                  <c:v>5.7327535733815464E-3</c:v>
                </c:pt>
                <c:pt idx="36">
                  <c:v>5.7327535733815464E-3</c:v>
                </c:pt>
                <c:pt idx="37">
                  <c:v>5.7327535733815464E-3</c:v>
                </c:pt>
                <c:pt idx="38">
                  <c:v>5.7327535733815464E-3</c:v>
                </c:pt>
                <c:pt idx="39">
                  <c:v>5.7327535733815464E-3</c:v>
                </c:pt>
                <c:pt idx="40">
                  <c:v>5.7327535733815464E-3</c:v>
                </c:pt>
                <c:pt idx="41">
                  <c:v>5.7327535733815464E-3</c:v>
                </c:pt>
                <c:pt idx="42">
                  <c:v>5.7327535733815464E-3</c:v>
                </c:pt>
                <c:pt idx="43">
                  <c:v>5.7327535733815464E-3</c:v>
                </c:pt>
                <c:pt idx="44">
                  <c:v>5.7327535733815464E-3</c:v>
                </c:pt>
                <c:pt idx="45">
                  <c:v>5.7327535733815464E-3</c:v>
                </c:pt>
                <c:pt idx="46">
                  <c:v>5.7327535733815464E-3</c:v>
                </c:pt>
                <c:pt idx="47">
                  <c:v>5.7327535733815464E-3</c:v>
                </c:pt>
                <c:pt idx="48">
                  <c:v>5.7327535733815464E-3</c:v>
                </c:pt>
                <c:pt idx="49">
                  <c:v>5.7327535733815464E-3</c:v>
                </c:pt>
                <c:pt idx="50">
                  <c:v>5.7327535733815464E-3</c:v>
                </c:pt>
                <c:pt idx="51">
                  <c:v>5.7327535733815464E-3</c:v>
                </c:pt>
                <c:pt idx="52">
                  <c:v>5.7327535733815464E-3</c:v>
                </c:pt>
                <c:pt idx="53">
                  <c:v>5.7327535733815464E-3</c:v>
                </c:pt>
                <c:pt idx="54">
                  <c:v>5.7327535733815464E-3</c:v>
                </c:pt>
                <c:pt idx="55">
                  <c:v>5.7327535733815464E-3</c:v>
                </c:pt>
                <c:pt idx="56">
                  <c:v>5.7327535733815464E-3</c:v>
                </c:pt>
                <c:pt idx="57">
                  <c:v>5.7327535733815464E-3</c:v>
                </c:pt>
                <c:pt idx="58">
                  <c:v>5.7327535733815464E-3</c:v>
                </c:pt>
                <c:pt idx="59">
                  <c:v>5.7327535733815464E-3</c:v>
                </c:pt>
                <c:pt idx="60">
                  <c:v>5.7327535733815464E-3</c:v>
                </c:pt>
                <c:pt idx="61">
                  <c:v>5.7327535733815464E-3</c:v>
                </c:pt>
                <c:pt idx="62">
                  <c:v>5.7327535733815464E-3</c:v>
                </c:pt>
                <c:pt idx="63">
                  <c:v>5.7327535733815464E-3</c:v>
                </c:pt>
                <c:pt idx="64">
                  <c:v>5.7327535733815464E-3</c:v>
                </c:pt>
                <c:pt idx="65">
                  <c:v>5.7327535733815464E-3</c:v>
                </c:pt>
                <c:pt idx="66">
                  <c:v>5.7327535733815464E-3</c:v>
                </c:pt>
                <c:pt idx="67">
                  <c:v>5.7327535733815464E-3</c:v>
                </c:pt>
                <c:pt idx="68">
                  <c:v>5.7327535733815464E-3</c:v>
                </c:pt>
                <c:pt idx="69">
                  <c:v>5.7327535733815464E-3</c:v>
                </c:pt>
                <c:pt idx="70">
                  <c:v>5.7327535733815464E-3</c:v>
                </c:pt>
                <c:pt idx="71">
                  <c:v>5.7327535733815464E-3</c:v>
                </c:pt>
                <c:pt idx="72">
                  <c:v>5.7327535733815464E-3</c:v>
                </c:pt>
                <c:pt idx="73">
                  <c:v>5.7327535733815464E-3</c:v>
                </c:pt>
                <c:pt idx="74">
                  <c:v>5.7327535733815464E-3</c:v>
                </c:pt>
                <c:pt idx="75">
                  <c:v>5.7327535733815464E-3</c:v>
                </c:pt>
                <c:pt idx="76">
                  <c:v>5.7327535733815464E-3</c:v>
                </c:pt>
                <c:pt idx="77">
                  <c:v>5.7327535733815464E-3</c:v>
                </c:pt>
                <c:pt idx="78">
                  <c:v>5.7327535733815464E-3</c:v>
                </c:pt>
                <c:pt idx="79">
                  <c:v>5.7327535733815464E-3</c:v>
                </c:pt>
                <c:pt idx="80">
                  <c:v>5.7327535733815464E-3</c:v>
                </c:pt>
                <c:pt idx="81">
                  <c:v>5.7327535733815464E-3</c:v>
                </c:pt>
                <c:pt idx="82">
                  <c:v>5.7327535733815464E-3</c:v>
                </c:pt>
                <c:pt idx="83">
                  <c:v>5.7327535733815464E-3</c:v>
                </c:pt>
                <c:pt idx="84">
                  <c:v>5.7327535733815464E-3</c:v>
                </c:pt>
                <c:pt idx="85">
                  <c:v>5.7327535733815464E-3</c:v>
                </c:pt>
                <c:pt idx="86">
                  <c:v>5.7327535733815464E-3</c:v>
                </c:pt>
                <c:pt idx="87">
                  <c:v>5.7327535733815464E-3</c:v>
                </c:pt>
                <c:pt idx="88">
                  <c:v>5.7327535733815464E-3</c:v>
                </c:pt>
                <c:pt idx="89">
                  <c:v>5.7327535733815464E-3</c:v>
                </c:pt>
                <c:pt idx="90">
                  <c:v>5.7327535733815464E-3</c:v>
                </c:pt>
                <c:pt idx="91">
                  <c:v>5.7327535733815464E-3</c:v>
                </c:pt>
                <c:pt idx="92">
                  <c:v>5.7327535733815464E-3</c:v>
                </c:pt>
                <c:pt idx="93">
                  <c:v>5.7327535733815464E-3</c:v>
                </c:pt>
                <c:pt idx="94">
                  <c:v>5.7327535733815464E-3</c:v>
                </c:pt>
              </c:numCache>
            </c:numRef>
          </c:yVal>
          <c:smooth val="1"/>
        </c:ser>
        <c:ser>
          <c:idx val="10"/>
          <c:order val="7"/>
          <c:tx>
            <c:strRef>
              <c:f>Sheet1!$I$5</c:f>
              <c:strCache>
                <c:ptCount val="1"/>
                <c:pt idx="0">
                  <c:v>1E-04</c:v>
                </c:pt>
              </c:strCache>
            </c:strRef>
          </c:tx>
          <c:spPr>
            <a:ln w="38587">
              <a:solidFill>
                <a:schemeClr val="hlink"/>
              </a:solidFill>
              <a:prstDash val="solid"/>
            </a:ln>
          </c:spPr>
          <c:marker>
            <c:symbol val="none"/>
          </c:marker>
          <c:xVal>
            <c:numRef>
              <c:f>Sheet1!$A$6:$A$100</c:f>
              <c:numCache>
                <c:formatCode>General</c:formatCode>
                <c:ptCount val="95"/>
                <c:pt idx="0">
                  <c:v>10000</c:v>
                </c:pt>
                <c:pt idx="1">
                  <c:v>12000</c:v>
                </c:pt>
                <c:pt idx="2">
                  <c:v>14400</c:v>
                </c:pt>
                <c:pt idx="3">
                  <c:v>17280</c:v>
                </c:pt>
                <c:pt idx="4">
                  <c:v>20736</c:v>
                </c:pt>
                <c:pt idx="5">
                  <c:v>24883.200000000001</c:v>
                </c:pt>
                <c:pt idx="6">
                  <c:v>29859.84</c:v>
                </c:pt>
                <c:pt idx="7">
                  <c:v>35831.808000000005</c:v>
                </c:pt>
                <c:pt idx="8">
                  <c:v>42998.169600000001</c:v>
                </c:pt>
                <c:pt idx="9">
                  <c:v>51597.803520000009</c:v>
                </c:pt>
                <c:pt idx="10">
                  <c:v>61917.364223999997</c:v>
                </c:pt>
                <c:pt idx="11">
                  <c:v>74300.837068799985</c:v>
                </c:pt>
                <c:pt idx="12">
                  <c:v>89161.004482559976</c:v>
                </c:pt>
                <c:pt idx="13">
                  <c:v>106993.20537907197</c:v>
                </c:pt>
                <c:pt idx="14">
                  <c:v>128391.84645488637</c:v>
                </c:pt>
                <c:pt idx="15">
                  <c:v>154070.21574586371</c:v>
                </c:pt>
                <c:pt idx="16">
                  <c:v>184884.25889503633</c:v>
                </c:pt>
                <c:pt idx="17">
                  <c:v>221861.11067404359</c:v>
                </c:pt>
                <c:pt idx="18">
                  <c:v>266233.33280885225</c:v>
                </c:pt>
                <c:pt idx="19">
                  <c:v>319479.99937062286</c:v>
                </c:pt>
                <c:pt idx="20">
                  <c:v>383375.99924474728</c:v>
                </c:pt>
                <c:pt idx="21">
                  <c:v>460051.19909369672</c:v>
                </c:pt>
                <c:pt idx="22">
                  <c:v>552061.43891243613</c:v>
                </c:pt>
                <c:pt idx="23">
                  <c:v>662473.72669492336</c:v>
                </c:pt>
                <c:pt idx="24">
                  <c:v>794968.47203390789</c:v>
                </c:pt>
                <c:pt idx="25">
                  <c:v>953962.16644068947</c:v>
                </c:pt>
                <c:pt idx="26">
                  <c:v>1144754.5997288276</c:v>
                </c:pt>
                <c:pt idx="27">
                  <c:v>1373705.5196745931</c:v>
                </c:pt>
                <c:pt idx="28">
                  <c:v>1648446.6236095114</c:v>
                </c:pt>
                <c:pt idx="29">
                  <c:v>1978135.9483314136</c:v>
                </c:pt>
                <c:pt idx="30">
                  <c:v>2373763.1379976957</c:v>
                </c:pt>
                <c:pt idx="31">
                  <c:v>2848515.7655972354</c:v>
                </c:pt>
                <c:pt idx="32">
                  <c:v>3418218.9187166821</c:v>
                </c:pt>
                <c:pt idx="33">
                  <c:v>4101862.7024600185</c:v>
                </c:pt>
                <c:pt idx="34">
                  <c:v>4922235.2429520227</c:v>
                </c:pt>
                <c:pt idx="35">
                  <c:v>5906682.2915424258</c:v>
                </c:pt>
                <c:pt idx="36">
                  <c:v>7088018.7498509111</c:v>
                </c:pt>
                <c:pt idx="37">
                  <c:v>8505622.4998210929</c:v>
                </c:pt>
                <c:pt idx="38">
                  <c:v>10206746.999785313</c:v>
                </c:pt>
                <c:pt idx="39">
                  <c:v>12248096.399742378</c:v>
                </c:pt>
                <c:pt idx="40">
                  <c:v>14697715.679690851</c:v>
                </c:pt>
                <c:pt idx="41">
                  <c:v>17637258.81562902</c:v>
                </c:pt>
                <c:pt idx="42">
                  <c:v>21164710.578754827</c:v>
                </c:pt>
                <c:pt idx="43">
                  <c:v>25397652.694505788</c:v>
                </c:pt>
                <c:pt idx="44">
                  <c:v>30477183.23340695</c:v>
                </c:pt>
                <c:pt idx="45">
                  <c:v>36572619.880088329</c:v>
                </c:pt>
                <c:pt idx="46">
                  <c:v>43887143.856105998</c:v>
                </c:pt>
                <c:pt idx="47">
                  <c:v>52664572.627327211</c:v>
                </c:pt>
                <c:pt idx="48">
                  <c:v>63197487.152792633</c:v>
                </c:pt>
                <c:pt idx="49">
                  <c:v>75836984.583351165</c:v>
                </c:pt>
                <c:pt idx="50">
                  <c:v>91004381.500021398</c:v>
                </c:pt>
                <c:pt idx="51">
                  <c:v>109205257.80002567</c:v>
                </c:pt>
                <c:pt idx="52">
                  <c:v>131046309.3600308</c:v>
                </c:pt>
                <c:pt idx="53">
                  <c:v>157255571.23203695</c:v>
                </c:pt>
                <c:pt idx="54">
                  <c:v>188706685.47844431</c:v>
                </c:pt>
                <c:pt idx="55">
                  <c:v>226448022.57413319</c:v>
                </c:pt>
                <c:pt idx="56">
                  <c:v>271737627.08895975</c:v>
                </c:pt>
                <c:pt idx="57">
                  <c:v>326085152.50675178</c:v>
                </c:pt>
                <c:pt idx="58">
                  <c:v>391302183.00810218</c:v>
                </c:pt>
                <c:pt idx="59">
                  <c:v>469562619.60972261</c:v>
                </c:pt>
                <c:pt idx="60">
                  <c:v>563475143.53166699</c:v>
                </c:pt>
                <c:pt idx="61">
                  <c:v>676170172.23800051</c:v>
                </c:pt>
                <c:pt idx="62">
                  <c:v>811404206.6856004</c:v>
                </c:pt>
                <c:pt idx="63">
                  <c:v>973685048.02272046</c:v>
                </c:pt>
                <c:pt idx="64">
                  <c:v>1168422057.6272645</c:v>
                </c:pt>
                <c:pt idx="65">
                  <c:v>1402106469.1527174</c:v>
                </c:pt>
                <c:pt idx="66">
                  <c:v>1682527762.9832611</c:v>
                </c:pt>
                <c:pt idx="67">
                  <c:v>2019033315.5799129</c:v>
                </c:pt>
                <c:pt idx="68">
                  <c:v>2422839978.6958952</c:v>
                </c:pt>
                <c:pt idx="69">
                  <c:v>2907407974.4350748</c:v>
                </c:pt>
                <c:pt idx="70">
                  <c:v>3488889569.3220892</c:v>
                </c:pt>
                <c:pt idx="71">
                  <c:v>4186667483.1865067</c:v>
                </c:pt>
                <c:pt idx="72">
                  <c:v>5024000979.8238087</c:v>
                </c:pt>
                <c:pt idx="73">
                  <c:v>6028801175.7885695</c:v>
                </c:pt>
                <c:pt idx="74">
                  <c:v>7234561410.9462824</c:v>
                </c:pt>
                <c:pt idx="75">
                  <c:v>8681473693.13554</c:v>
                </c:pt>
                <c:pt idx="76">
                  <c:v>10417768431.76265</c:v>
                </c:pt>
                <c:pt idx="77">
                  <c:v>12501322118.115177</c:v>
                </c:pt>
                <c:pt idx="78">
                  <c:v>15001586541.738214</c:v>
                </c:pt>
                <c:pt idx="79">
                  <c:v>18001903850.085857</c:v>
                </c:pt>
                <c:pt idx="80">
                  <c:v>21602284620.10302</c:v>
                </c:pt>
                <c:pt idx="81">
                  <c:v>25922741544.123623</c:v>
                </c:pt>
                <c:pt idx="82">
                  <c:v>31107289852.948349</c:v>
                </c:pt>
                <c:pt idx="83">
                  <c:v>37328747823.538017</c:v>
                </c:pt>
                <c:pt idx="84">
                  <c:v>44794497388.245621</c:v>
                </c:pt>
                <c:pt idx="85">
                  <c:v>53753396865.894745</c:v>
                </c:pt>
                <c:pt idx="86">
                  <c:v>64504076239.073692</c:v>
                </c:pt>
                <c:pt idx="87">
                  <c:v>77404891486.888428</c:v>
                </c:pt>
                <c:pt idx="88">
                  <c:v>92885869784.266113</c:v>
                </c:pt>
                <c:pt idx="89">
                  <c:v>111463043741.11935</c:v>
                </c:pt>
                <c:pt idx="90">
                  <c:v>133755652489.3432</c:v>
                </c:pt>
                <c:pt idx="91">
                  <c:v>160506782987.21185</c:v>
                </c:pt>
                <c:pt idx="92">
                  <c:v>192608139584.65414</c:v>
                </c:pt>
                <c:pt idx="93">
                  <c:v>231129767501.58496</c:v>
                </c:pt>
                <c:pt idx="94">
                  <c:v>277355721001.90198</c:v>
                </c:pt>
              </c:numCache>
            </c:numRef>
          </c:xVal>
          <c:yVal>
            <c:numRef>
              <c:f>Sheet1!$I$6:$I$100</c:f>
              <c:numCache>
                <c:formatCode>General</c:formatCode>
                <c:ptCount val="95"/>
                <c:pt idx="22">
                  <c:v>0</c:v>
                </c:pt>
                <c:pt idx="23">
                  <c:v>4.9338546939722092E-3</c:v>
                </c:pt>
                <c:pt idx="24">
                  <c:v>4.9338546939722092E-3</c:v>
                </c:pt>
                <c:pt idx="25">
                  <c:v>4.9338546939722092E-3</c:v>
                </c:pt>
                <c:pt idx="26">
                  <c:v>4.9338546939722092E-3</c:v>
                </c:pt>
                <c:pt idx="27">
                  <c:v>4.9338546939722092E-3</c:v>
                </c:pt>
                <c:pt idx="28">
                  <c:v>4.9338546939722092E-3</c:v>
                </c:pt>
                <c:pt idx="29">
                  <c:v>4.9338546939722092E-3</c:v>
                </c:pt>
                <c:pt idx="30">
                  <c:v>4.9338546939722092E-3</c:v>
                </c:pt>
                <c:pt idx="31">
                  <c:v>4.9338546939722092E-3</c:v>
                </c:pt>
                <c:pt idx="32">
                  <c:v>4.9338546939722092E-3</c:v>
                </c:pt>
                <c:pt idx="33">
                  <c:v>4.9338546939722092E-3</c:v>
                </c:pt>
                <c:pt idx="34">
                  <c:v>4.9338546939722092E-3</c:v>
                </c:pt>
                <c:pt idx="35">
                  <c:v>4.9338546939722092E-3</c:v>
                </c:pt>
                <c:pt idx="36">
                  <c:v>4.9338546939722092E-3</c:v>
                </c:pt>
                <c:pt idx="37">
                  <c:v>4.9338546939722092E-3</c:v>
                </c:pt>
                <c:pt idx="38">
                  <c:v>4.9338546939722092E-3</c:v>
                </c:pt>
                <c:pt idx="39">
                  <c:v>4.9338546939722092E-3</c:v>
                </c:pt>
                <c:pt idx="40">
                  <c:v>4.9338546939722092E-3</c:v>
                </c:pt>
                <c:pt idx="41">
                  <c:v>4.9338546939722092E-3</c:v>
                </c:pt>
                <c:pt idx="42">
                  <c:v>4.9338546939722092E-3</c:v>
                </c:pt>
                <c:pt idx="43">
                  <c:v>4.9338546939722092E-3</c:v>
                </c:pt>
                <c:pt idx="44">
                  <c:v>4.9338546939722092E-3</c:v>
                </c:pt>
                <c:pt idx="45">
                  <c:v>4.9338546939722092E-3</c:v>
                </c:pt>
                <c:pt idx="46">
                  <c:v>4.9338546939722092E-3</c:v>
                </c:pt>
                <c:pt idx="47">
                  <c:v>4.9338546939722092E-3</c:v>
                </c:pt>
                <c:pt idx="48">
                  <c:v>4.9338546939722092E-3</c:v>
                </c:pt>
                <c:pt idx="49">
                  <c:v>4.9338546939722092E-3</c:v>
                </c:pt>
                <c:pt idx="50">
                  <c:v>4.9338546939722092E-3</c:v>
                </c:pt>
                <c:pt idx="51">
                  <c:v>4.9338546939722092E-3</c:v>
                </c:pt>
                <c:pt idx="52">
                  <c:v>4.9338546939722092E-3</c:v>
                </c:pt>
                <c:pt idx="53">
                  <c:v>4.9338546939722092E-3</c:v>
                </c:pt>
                <c:pt idx="54">
                  <c:v>4.9338546939722092E-3</c:v>
                </c:pt>
                <c:pt idx="55">
                  <c:v>4.9338546939722092E-3</c:v>
                </c:pt>
                <c:pt idx="56">
                  <c:v>4.9338546939722092E-3</c:v>
                </c:pt>
                <c:pt idx="57">
                  <c:v>4.9338546939722092E-3</c:v>
                </c:pt>
                <c:pt idx="58">
                  <c:v>4.9338546939722092E-3</c:v>
                </c:pt>
                <c:pt idx="59">
                  <c:v>4.9338546939722092E-3</c:v>
                </c:pt>
                <c:pt idx="60">
                  <c:v>4.9338546939722092E-3</c:v>
                </c:pt>
                <c:pt idx="61">
                  <c:v>4.9338546939722092E-3</c:v>
                </c:pt>
                <c:pt idx="62">
                  <c:v>4.9338546939722092E-3</c:v>
                </c:pt>
                <c:pt idx="63">
                  <c:v>4.9338546939722092E-3</c:v>
                </c:pt>
                <c:pt idx="64">
                  <c:v>4.9338546939722092E-3</c:v>
                </c:pt>
                <c:pt idx="65">
                  <c:v>4.9338546939722092E-3</c:v>
                </c:pt>
                <c:pt idx="66">
                  <c:v>4.9338546939722092E-3</c:v>
                </c:pt>
                <c:pt idx="67">
                  <c:v>4.9338546939722092E-3</c:v>
                </c:pt>
                <c:pt idx="68">
                  <c:v>4.9338546939722092E-3</c:v>
                </c:pt>
                <c:pt idx="69">
                  <c:v>4.9338546939722092E-3</c:v>
                </c:pt>
                <c:pt idx="70">
                  <c:v>4.9338546939722092E-3</c:v>
                </c:pt>
                <c:pt idx="71">
                  <c:v>4.9338546939722092E-3</c:v>
                </c:pt>
                <c:pt idx="72">
                  <c:v>4.9338546939722092E-3</c:v>
                </c:pt>
                <c:pt idx="73">
                  <c:v>4.9338546939722092E-3</c:v>
                </c:pt>
                <c:pt idx="74">
                  <c:v>4.9338546939722092E-3</c:v>
                </c:pt>
                <c:pt idx="75">
                  <c:v>4.9338546939722092E-3</c:v>
                </c:pt>
                <c:pt idx="76">
                  <c:v>4.9338546939722092E-3</c:v>
                </c:pt>
                <c:pt idx="77">
                  <c:v>4.9338546939722092E-3</c:v>
                </c:pt>
                <c:pt idx="78">
                  <c:v>4.9338546939722092E-3</c:v>
                </c:pt>
                <c:pt idx="79">
                  <c:v>4.9338546939722092E-3</c:v>
                </c:pt>
                <c:pt idx="80">
                  <c:v>4.9338546939722092E-3</c:v>
                </c:pt>
                <c:pt idx="81">
                  <c:v>4.9338546939722092E-3</c:v>
                </c:pt>
                <c:pt idx="82">
                  <c:v>4.9338546939722092E-3</c:v>
                </c:pt>
                <c:pt idx="83">
                  <c:v>4.9338546939722092E-3</c:v>
                </c:pt>
                <c:pt idx="84">
                  <c:v>4.9338546939722092E-3</c:v>
                </c:pt>
                <c:pt idx="85">
                  <c:v>4.9338546939722092E-3</c:v>
                </c:pt>
                <c:pt idx="86">
                  <c:v>4.9338546939722092E-3</c:v>
                </c:pt>
                <c:pt idx="87">
                  <c:v>4.9338546939722092E-3</c:v>
                </c:pt>
                <c:pt idx="88">
                  <c:v>4.9338546939722092E-3</c:v>
                </c:pt>
                <c:pt idx="89">
                  <c:v>4.9338546939722092E-3</c:v>
                </c:pt>
                <c:pt idx="90">
                  <c:v>4.9338546939722092E-3</c:v>
                </c:pt>
                <c:pt idx="91">
                  <c:v>4.9338546939722092E-3</c:v>
                </c:pt>
                <c:pt idx="92">
                  <c:v>4.9338546939722092E-3</c:v>
                </c:pt>
                <c:pt idx="93">
                  <c:v>4.9338546939722092E-3</c:v>
                </c:pt>
                <c:pt idx="94">
                  <c:v>4.9338546939722092E-3</c:v>
                </c:pt>
              </c:numCache>
            </c:numRef>
          </c:yVal>
          <c:smooth val="1"/>
        </c:ser>
        <c:ser>
          <c:idx val="11"/>
          <c:order val="8"/>
          <c:tx>
            <c:strRef>
              <c:f>Sheet1!$J$5</c:f>
              <c:strCache>
                <c:ptCount val="1"/>
                <c:pt idx="0">
                  <c:v>5E-05</c:v>
                </c:pt>
              </c:strCache>
            </c:strRef>
          </c:tx>
          <c:spPr>
            <a:ln w="38587">
              <a:solidFill>
                <a:schemeClr val="hlink"/>
              </a:solidFill>
              <a:prstDash val="solid"/>
            </a:ln>
          </c:spPr>
          <c:marker>
            <c:symbol val="none"/>
          </c:marker>
          <c:xVal>
            <c:numRef>
              <c:f>Sheet1!$A$6:$A$100</c:f>
              <c:numCache>
                <c:formatCode>General</c:formatCode>
                <c:ptCount val="95"/>
                <c:pt idx="0">
                  <c:v>10000</c:v>
                </c:pt>
                <c:pt idx="1">
                  <c:v>12000</c:v>
                </c:pt>
                <c:pt idx="2">
                  <c:v>14400</c:v>
                </c:pt>
                <c:pt idx="3">
                  <c:v>17280</c:v>
                </c:pt>
                <c:pt idx="4">
                  <c:v>20736</c:v>
                </c:pt>
                <c:pt idx="5">
                  <c:v>24883.200000000001</c:v>
                </c:pt>
                <c:pt idx="6">
                  <c:v>29859.84</c:v>
                </c:pt>
                <c:pt idx="7">
                  <c:v>35831.808000000005</c:v>
                </c:pt>
                <c:pt idx="8">
                  <c:v>42998.169600000001</c:v>
                </c:pt>
                <c:pt idx="9">
                  <c:v>51597.803520000009</c:v>
                </c:pt>
                <c:pt idx="10">
                  <c:v>61917.364223999997</c:v>
                </c:pt>
                <c:pt idx="11">
                  <c:v>74300.837068799985</c:v>
                </c:pt>
                <c:pt idx="12">
                  <c:v>89161.004482559976</c:v>
                </c:pt>
                <c:pt idx="13">
                  <c:v>106993.20537907197</c:v>
                </c:pt>
                <c:pt idx="14">
                  <c:v>128391.84645488637</c:v>
                </c:pt>
                <c:pt idx="15">
                  <c:v>154070.21574586371</c:v>
                </c:pt>
                <c:pt idx="16">
                  <c:v>184884.25889503633</c:v>
                </c:pt>
                <c:pt idx="17">
                  <c:v>221861.11067404359</c:v>
                </c:pt>
                <c:pt idx="18">
                  <c:v>266233.33280885225</c:v>
                </c:pt>
                <c:pt idx="19">
                  <c:v>319479.99937062286</c:v>
                </c:pt>
                <c:pt idx="20">
                  <c:v>383375.99924474728</c:v>
                </c:pt>
                <c:pt idx="21">
                  <c:v>460051.19909369672</c:v>
                </c:pt>
                <c:pt idx="22">
                  <c:v>552061.43891243613</c:v>
                </c:pt>
                <c:pt idx="23">
                  <c:v>662473.72669492336</c:v>
                </c:pt>
                <c:pt idx="24">
                  <c:v>794968.47203390789</c:v>
                </c:pt>
                <c:pt idx="25">
                  <c:v>953962.16644068947</c:v>
                </c:pt>
                <c:pt idx="26">
                  <c:v>1144754.5997288276</c:v>
                </c:pt>
                <c:pt idx="27">
                  <c:v>1373705.5196745931</c:v>
                </c:pt>
                <c:pt idx="28">
                  <c:v>1648446.6236095114</c:v>
                </c:pt>
                <c:pt idx="29">
                  <c:v>1978135.9483314136</c:v>
                </c:pt>
                <c:pt idx="30">
                  <c:v>2373763.1379976957</c:v>
                </c:pt>
                <c:pt idx="31">
                  <c:v>2848515.7655972354</c:v>
                </c:pt>
                <c:pt idx="32">
                  <c:v>3418218.9187166821</c:v>
                </c:pt>
                <c:pt idx="33">
                  <c:v>4101862.7024600185</c:v>
                </c:pt>
                <c:pt idx="34">
                  <c:v>4922235.2429520227</c:v>
                </c:pt>
                <c:pt idx="35">
                  <c:v>5906682.2915424258</c:v>
                </c:pt>
                <c:pt idx="36">
                  <c:v>7088018.7498509111</c:v>
                </c:pt>
                <c:pt idx="37">
                  <c:v>8505622.4998210929</c:v>
                </c:pt>
                <c:pt idx="38">
                  <c:v>10206746.999785313</c:v>
                </c:pt>
                <c:pt idx="39">
                  <c:v>12248096.399742378</c:v>
                </c:pt>
                <c:pt idx="40">
                  <c:v>14697715.679690851</c:v>
                </c:pt>
                <c:pt idx="41">
                  <c:v>17637258.81562902</c:v>
                </c:pt>
                <c:pt idx="42">
                  <c:v>21164710.578754827</c:v>
                </c:pt>
                <c:pt idx="43">
                  <c:v>25397652.694505788</c:v>
                </c:pt>
                <c:pt idx="44">
                  <c:v>30477183.23340695</c:v>
                </c:pt>
                <c:pt idx="45">
                  <c:v>36572619.880088329</c:v>
                </c:pt>
                <c:pt idx="46">
                  <c:v>43887143.856105998</c:v>
                </c:pt>
                <c:pt idx="47">
                  <c:v>52664572.627327211</c:v>
                </c:pt>
                <c:pt idx="48">
                  <c:v>63197487.152792633</c:v>
                </c:pt>
                <c:pt idx="49">
                  <c:v>75836984.583351165</c:v>
                </c:pt>
                <c:pt idx="50">
                  <c:v>91004381.500021398</c:v>
                </c:pt>
                <c:pt idx="51">
                  <c:v>109205257.80002567</c:v>
                </c:pt>
                <c:pt idx="52">
                  <c:v>131046309.3600308</c:v>
                </c:pt>
                <c:pt idx="53">
                  <c:v>157255571.23203695</c:v>
                </c:pt>
                <c:pt idx="54">
                  <c:v>188706685.47844431</c:v>
                </c:pt>
                <c:pt idx="55">
                  <c:v>226448022.57413319</c:v>
                </c:pt>
                <c:pt idx="56">
                  <c:v>271737627.08895975</c:v>
                </c:pt>
                <c:pt idx="57">
                  <c:v>326085152.50675178</c:v>
                </c:pt>
                <c:pt idx="58">
                  <c:v>391302183.00810218</c:v>
                </c:pt>
                <c:pt idx="59">
                  <c:v>469562619.60972261</c:v>
                </c:pt>
                <c:pt idx="60">
                  <c:v>563475143.53166699</c:v>
                </c:pt>
                <c:pt idx="61">
                  <c:v>676170172.23800051</c:v>
                </c:pt>
                <c:pt idx="62">
                  <c:v>811404206.6856004</c:v>
                </c:pt>
                <c:pt idx="63">
                  <c:v>973685048.02272046</c:v>
                </c:pt>
                <c:pt idx="64">
                  <c:v>1168422057.6272645</c:v>
                </c:pt>
                <c:pt idx="65">
                  <c:v>1402106469.1527174</c:v>
                </c:pt>
                <c:pt idx="66">
                  <c:v>1682527762.9832611</c:v>
                </c:pt>
                <c:pt idx="67">
                  <c:v>2019033315.5799129</c:v>
                </c:pt>
                <c:pt idx="68">
                  <c:v>2422839978.6958952</c:v>
                </c:pt>
                <c:pt idx="69">
                  <c:v>2907407974.4350748</c:v>
                </c:pt>
                <c:pt idx="70">
                  <c:v>3488889569.3220892</c:v>
                </c:pt>
                <c:pt idx="71">
                  <c:v>4186667483.1865067</c:v>
                </c:pt>
                <c:pt idx="72">
                  <c:v>5024000979.8238087</c:v>
                </c:pt>
                <c:pt idx="73">
                  <c:v>6028801175.7885695</c:v>
                </c:pt>
                <c:pt idx="74">
                  <c:v>7234561410.9462824</c:v>
                </c:pt>
                <c:pt idx="75">
                  <c:v>8681473693.13554</c:v>
                </c:pt>
                <c:pt idx="76">
                  <c:v>10417768431.76265</c:v>
                </c:pt>
                <c:pt idx="77">
                  <c:v>12501322118.115177</c:v>
                </c:pt>
                <c:pt idx="78">
                  <c:v>15001586541.738214</c:v>
                </c:pt>
                <c:pt idx="79">
                  <c:v>18001903850.085857</c:v>
                </c:pt>
                <c:pt idx="80">
                  <c:v>21602284620.10302</c:v>
                </c:pt>
                <c:pt idx="81">
                  <c:v>25922741544.123623</c:v>
                </c:pt>
                <c:pt idx="82">
                  <c:v>31107289852.948349</c:v>
                </c:pt>
                <c:pt idx="83">
                  <c:v>37328747823.538017</c:v>
                </c:pt>
                <c:pt idx="84">
                  <c:v>44794497388.245621</c:v>
                </c:pt>
                <c:pt idx="85">
                  <c:v>53753396865.894745</c:v>
                </c:pt>
                <c:pt idx="86">
                  <c:v>64504076239.073692</c:v>
                </c:pt>
                <c:pt idx="87">
                  <c:v>77404891486.888428</c:v>
                </c:pt>
                <c:pt idx="88">
                  <c:v>92885869784.266113</c:v>
                </c:pt>
                <c:pt idx="89">
                  <c:v>111463043741.11935</c:v>
                </c:pt>
                <c:pt idx="90">
                  <c:v>133755652489.3432</c:v>
                </c:pt>
                <c:pt idx="91">
                  <c:v>160506782987.21185</c:v>
                </c:pt>
                <c:pt idx="92">
                  <c:v>192608139584.65414</c:v>
                </c:pt>
                <c:pt idx="93">
                  <c:v>231129767501.58496</c:v>
                </c:pt>
                <c:pt idx="94">
                  <c:v>277355721001.90198</c:v>
                </c:pt>
              </c:numCache>
            </c:numRef>
          </c:xVal>
          <c:yVal>
            <c:numRef>
              <c:f>Sheet1!$J$6:$J$100</c:f>
              <c:numCache>
                <c:formatCode>General</c:formatCode>
                <c:ptCount val="95"/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4.282540037351925E-3</c:v>
                </c:pt>
                <c:pt idx="28">
                  <c:v>4.282540037351925E-3</c:v>
                </c:pt>
                <c:pt idx="29">
                  <c:v>4.282540037351925E-3</c:v>
                </c:pt>
                <c:pt idx="30">
                  <c:v>4.282540037351925E-3</c:v>
                </c:pt>
                <c:pt idx="31">
                  <c:v>4.282540037351925E-3</c:v>
                </c:pt>
                <c:pt idx="32">
                  <c:v>4.282540037351925E-3</c:v>
                </c:pt>
                <c:pt idx="33">
                  <c:v>4.282540037351925E-3</c:v>
                </c:pt>
                <c:pt idx="34">
                  <c:v>4.282540037351925E-3</c:v>
                </c:pt>
                <c:pt idx="35">
                  <c:v>4.282540037351925E-3</c:v>
                </c:pt>
                <c:pt idx="36">
                  <c:v>4.282540037351925E-3</c:v>
                </c:pt>
                <c:pt idx="37">
                  <c:v>4.282540037351925E-3</c:v>
                </c:pt>
                <c:pt idx="38">
                  <c:v>4.282540037351925E-3</c:v>
                </c:pt>
                <c:pt idx="39">
                  <c:v>4.282540037351925E-3</c:v>
                </c:pt>
                <c:pt idx="40">
                  <c:v>4.282540037351925E-3</c:v>
                </c:pt>
                <c:pt idx="41">
                  <c:v>4.282540037351925E-3</c:v>
                </c:pt>
                <c:pt idx="42">
                  <c:v>4.282540037351925E-3</c:v>
                </c:pt>
                <c:pt idx="43">
                  <c:v>4.282540037351925E-3</c:v>
                </c:pt>
                <c:pt idx="44">
                  <c:v>4.282540037351925E-3</c:v>
                </c:pt>
                <c:pt idx="45">
                  <c:v>4.282540037351925E-3</c:v>
                </c:pt>
                <c:pt idx="46">
                  <c:v>4.282540037351925E-3</c:v>
                </c:pt>
                <c:pt idx="47">
                  <c:v>4.282540037351925E-3</c:v>
                </c:pt>
                <c:pt idx="48">
                  <c:v>4.282540037351925E-3</c:v>
                </c:pt>
                <c:pt idx="49">
                  <c:v>4.282540037351925E-3</c:v>
                </c:pt>
                <c:pt idx="50">
                  <c:v>4.282540037351925E-3</c:v>
                </c:pt>
                <c:pt idx="51">
                  <c:v>4.282540037351925E-3</c:v>
                </c:pt>
                <c:pt idx="52">
                  <c:v>4.282540037351925E-3</c:v>
                </c:pt>
                <c:pt idx="53">
                  <c:v>4.282540037351925E-3</c:v>
                </c:pt>
                <c:pt idx="54">
                  <c:v>4.282540037351925E-3</c:v>
                </c:pt>
                <c:pt idx="55">
                  <c:v>4.282540037351925E-3</c:v>
                </c:pt>
                <c:pt idx="56">
                  <c:v>4.282540037351925E-3</c:v>
                </c:pt>
                <c:pt idx="57">
                  <c:v>4.282540037351925E-3</c:v>
                </c:pt>
                <c:pt idx="58">
                  <c:v>4.282540037351925E-3</c:v>
                </c:pt>
                <c:pt idx="59">
                  <c:v>4.282540037351925E-3</c:v>
                </c:pt>
                <c:pt idx="60">
                  <c:v>4.282540037351925E-3</c:v>
                </c:pt>
                <c:pt idx="61">
                  <c:v>4.282540037351925E-3</c:v>
                </c:pt>
                <c:pt idx="62">
                  <c:v>4.282540037351925E-3</c:v>
                </c:pt>
                <c:pt idx="63">
                  <c:v>4.282540037351925E-3</c:v>
                </c:pt>
                <c:pt idx="64">
                  <c:v>4.282540037351925E-3</c:v>
                </c:pt>
                <c:pt idx="65">
                  <c:v>4.282540037351925E-3</c:v>
                </c:pt>
                <c:pt idx="66">
                  <c:v>4.282540037351925E-3</c:v>
                </c:pt>
                <c:pt idx="67">
                  <c:v>4.282540037351925E-3</c:v>
                </c:pt>
                <c:pt idx="68">
                  <c:v>4.282540037351925E-3</c:v>
                </c:pt>
                <c:pt idx="69">
                  <c:v>4.282540037351925E-3</c:v>
                </c:pt>
                <c:pt idx="70">
                  <c:v>4.282540037351925E-3</c:v>
                </c:pt>
                <c:pt idx="71">
                  <c:v>4.282540037351925E-3</c:v>
                </c:pt>
                <c:pt idx="72">
                  <c:v>4.282540037351925E-3</c:v>
                </c:pt>
                <c:pt idx="73">
                  <c:v>4.282540037351925E-3</c:v>
                </c:pt>
                <c:pt idx="74">
                  <c:v>4.282540037351925E-3</c:v>
                </c:pt>
                <c:pt idx="75">
                  <c:v>4.282540037351925E-3</c:v>
                </c:pt>
                <c:pt idx="76">
                  <c:v>4.282540037351925E-3</c:v>
                </c:pt>
                <c:pt idx="77">
                  <c:v>4.282540037351925E-3</c:v>
                </c:pt>
                <c:pt idx="78">
                  <c:v>4.282540037351925E-3</c:v>
                </c:pt>
                <c:pt idx="79">
                  <c:v>4.282540037351925E-3</c:v>
                </c:pt>
                <c:pt idx="80">
                  <c:v>4.282540037351925E-3</c:v>
                </c:pt>
                <c:pt idx="81">
                  <c:v>4.282540037351925E-3</c:v>
                </c:pt>
                <c:pt idx="82">
                  <c:v>4.282540037351925E-3</c:v>
                </c:pt>
                <c:pt idx="83">
                  <c:v>4.282540037351925E-3</c:v>
                </c:pt>
                <c:pt idx="84">
                  <c:v>4.282540037351925E-3</c:v>
                </c:pt>
                <c:pt idx="85">
                  <c:v>4.282540037351925E-3</c:v>
                </c:pt>
                <c:pt idx="86">
                  <c:v>4.282540037351925E-3</c:v>
                </c:pt>
                <c:pt idx="87">
                  <c:v>4.282540037351925E-3</c:v>
                </c:pt>
                <c:pt idx="88">
                  <c:v>4.282540037351925E-3</c:v>
                </c:pt>
                <c:pt idx="89">
                  <c:v>4.282540037351925E-3</c:v>
                </c:pt>
                <c:pt idx="90">
                  <c:v>4.282540037351925E-3</c:v>
                </c:pt>
                <c:pt idx="91">
                  <c:v>4.282540037351925E-3</c:v>
                </c:pt>
                <c:pt idx="92">
                  <c:v>4.282540037351925E-3</c:v>
                </c:pt>
                <c:pt idx="93">
                  <c:v>4.282540037351925E-3</c:v>
                </c:pt>
                <c:pt idx="94">
                  <c:v>4.282540037351925E-3</c:v>
                </c:pt>
              </c:numCache>
            </c:numRef>
          </c:yVal>
          <c:smooth val="1"/>
        </c:ser>
        <c:ser>
          <c:idx val="12"/>
          <c:order val="9"/>
          <c:tx>
            <c:strRef>
              <c:f>Sheet1!$K$5</c:f>
              <c:strCache>
                <c:ptCount val="1"/>
                <c:pt idx="0">
                  <c:v>2E-05</c:v>
                </c:pt>
              </c:strCache>
            </c:strRef>
          </c:tx>
          <c:spPr>
            <a:ln w="38587">
              <a:solidFill>
                <a:schemeClr val="hlink"/>
              </a:solidFill>
              <a:prstDash val="solid"/>
            </a:ln>
          </c:spPr>
          <c:marker>
            <c:symbol val="none"/>
          </c:marker>
          <c:xVal>
            <c:numRef>
              <c:f>Sheet1!$A$6:$A$100</c:f>
              <c:numCache>
                <c:formatCode>General</c:formatCode>
                <c:ptCount val="95"/>
                <c:pt idx="0">
                  <c:v>10000</c:v>
                </c:pt>
                <c:pt idx="1">
                  <c:v>12000</c:v>
                </c:pt>
                <c:pt idx="2">
                  <c:v>14400</c:v>
                </c:pt>
                <c:pt idx="3">
                  <c:v>17280</c:v>
                </c:pt>
                <c:pt idx="4">
                  <c:v>20736</c:v>
                </c:pt>
                <c:pt idx="5">
                  <c:v>24883.200000000001</c:v>
                </c:pt>
                <c:pt idx="6">
                  <c:v>29859.84</c:v>
                </c:pt>
                <c:pt idx="7">
                  <c:v>35831.808000000005</c:v>
                </c:pt>
                <c:pt idx="8">
                  <c:v>42998.169600000001</c:v>
                </c:pt>
                <c:pt idx="9">
                  <c:v>51597.803520000009</c:v>
                </c:pt>
                <c:pt idx="10">
                  <c:v>61917.364223999997</c:v>
                </c:pt>
                <c:pt idx="11">
                  <c:v>74300.837068799985</c:v>
                </c:pt>
                <c:pt idx="12">
                  <c:v>89161.004482559976</c:v>
                </c:pt>
                <c:pt idx="13">
                  <c:v>106993.20537907197</c:v>
                </c:pt>
                <c:pt idx="14">
                  <c:v>128391.84645488637</c:v>
                </c:pt>
                <c:pt idx="15">
                  <c:v>154070.21574586371</c:v>
                </c:pt>
                <c:pt idx="16">
                  <c:v>184884.25889503633</c:v>
                </c:pt>
                <c:pt idx="17">
                  <c:v>221861.11067404359</c:v>
                </c:pt>
                <c:pt idx="18">
                  <c:v>266233.33280885225</c:v>
                </c:pt>
                <c:pt idx="19">
                  <c:v>319479.99937062286</c:v>
                </c:pt>
                <c:pt idx="20">
                  <c:v>383375.99924474728</c:v>
                </c:pt>
                <c:pt idx="21">
                  <c:v>460051.19909369672</c:v>
                </c:pt>
                <c:pt idx="22">
                  <c:v>552061.43891243613</c:v>
                </c:pt>
                <c:pt idx="23">
                  <c:v>662473.72669492336</c:v>
                </c:pt>
                <c:pt idx="24">
                  <c:v>794968.47203390789</c:v>
                </c:pt>
                <c:pt idx="25">
                  <c:v>953962.16644068947</c:v>
                </c:pt>
                <c:pt idx="26">
                  <c:v>1144754.5997288276</c:v>
                </c:pt>
                <c:pt idx="27">
                  <c:v>1373705.5196745931</c:v>
                </c:pt>
                <c:pt idx="28">
                  <c:v>1648446.6236095114</c:v>
                </c:pt>
                <c:pt idx="29">
                  <c:v>1978135.9483314136</c:v>
                </c:pt>
                <c:pt idx="30">
                  <c:v>2373763.1379976957</c:v>
                </c:pt>
                <c:pt idx="31">
                  <c:v>2848515.7655972354</c:v>
                </c:pt>
                <c:pt idx="32">
                  <c:v>3418218.9187166821</c:v>
                </c:pt>
                <c:pt idx="33">
                  <c:v>4101862.7024600185</c:v>
                </c:pt>
                <c:pt idx="34">
                  <c:v>4922235.2429520227</c:v>
                </c:pt>
                <c:pt idx="35">
                  <c:v>5906682.2915424258</c:v>
                </c:pt>
                <c:pt idx="36">
                  <c:v>7088018.7498509111</c:v>
                </c:pt>
                <c:pt idx="37">
                  <c:v>8505622.4998210929</c:v>
                </c:pt>
                <c:pt idx="38">
                  <c:v>10206746.999785313</c:v>
                </c:pt>
                <c:pt idx="39">
                  <c:v>12248096.399742378</c:v>
                </c:pt>
                <c:pt idx="40">
                  <c:v>14697715.679690851</c:v>
                </c:pt>
                <c:pt idx="41">
                  <c:v>17637258.81562902</c:v>
                </c:pt>
                <c:pt idx="42">
                  <c:v>21164710.578754827</c:v>
                </c:pt>
                <c:pt idx="43">
                  <c:v>25397652.694505788</c:v>
                </c:pt>
                <c:pt idx="44">
                  <c:v>30477183.23340695</c:v>
                </c:pt>
                <c:pt idx="45">
                  <c:v>36572619.880088329</c:v>
                </c:pt>
                <c:pt idx="46">
                  <c:v>43887143.856105998</c:v>
                </c:pt>
                <c:pt idx="47">
                  <c:v>52664572.627327211</c:v>
                </c:pt>
                <c:pt idx="48">
                  <c:v>63197487.152792633</c:v>
                </c:pt>
                <c:pt idx="49">
                  <c:v>75836984.583351165</c:v>
                </c:pt>
                <c:pt idx="50">
                  <c:v>91004381.500021398</c:v>
                </c:pt>
                <c:pt idx="51">
                  <c:v>109205257.80002567</c:v>
                </c:pt>
                <c:pt idx="52">
                  <c:v>131046309.3600308</c:v>
                </c:pt>
                <c:pt idx="53">
                  <c:v>157255571.23203695</c:v>
                </c:pt>
                <c:pt idx="54">
                  <c:v>188706685.47844431</c:v>
                </c:pt>
                <c:pt idx="55">
                  <c:v>226448022.57413319</c:v>
                </c:pt>
                <c:pt idx="56">
                  <c:v>271737627.08895975</c:v>
                </c:pt>
                <c:pt idx="57">
                  <c:v>326085152.50675178</c:v>
                </c:pt>
                <c:pt idx="58">
                  <c:v>391302183.00810218</c:v>
                </c:pt>
                <c:pt idx="59">
                  <c:v>469562619.60972261</c:v>
                </c:pt>
                <c:pt idx="60">
                  <c:v>563475143.53166699</c:v>
                </c:pt>
                <c:pt idx="61">
                  <c:v>676170172.23800051</c:v>
                </c:pt>
                <c:pt idx="62">
                  <c:v>811404206.6856004</c:v>
                </c:pt>
                <c:pt idx="63">
                  <c:v>973685048.02272046</c:v>
                </c:pt>
                <c:pt idx="64">
                  <c:v>1168422057.6272645</c:v>
                </c:pt>
                <c:pt idx="65">
                  <c:v>1402106469.1527174</c:v>
                </c:pt>
                <c:pt idx="66">
                  <c:v>1682527762.9832611</c:v>
                </c:pt>
                <c:pt idx="67">
                  <c:v>2019033315.5799129</c:v>
                </c:pt>
                <c:pt idx="68">
                  <c:v>2422839978.6958952</c:v>
                </c:pt>
                <c:pt idx="69">
                  <c:v>2907407974.4350748</c:v>
                </c:pt>
                <c:pt idx="70">
                  <c:v>3488889569.3220892</c:v>
                </c:pt>
                <c:pt idx="71">
                  <c:v>4186667483.1865067</c:v>
                </c:pt>
                <c:pt idx="72">
                  <c:v>5024000979.8238087</c:v>
                </c:pt>
                <c:pt idx="73">
                  <c:v>6028801175.7885695</c:v>
                </c:pt>
                <c:pt idx="74">
                  <c:v>7234561410.9462824</c:v>
                </c:pt>
                <c:pt idx="75">
                  <c:v>8681473693.13554</c:v>
                </c:pt>
                <c:pt idx="76">
                  <c:v>10417768431.76265</c:v>
                </c:pt>
                <c:pt idx="77">
                  <c:v>12501322118.115177</c:v>
                </c:pt>
                <c:pt idx="78">
                  <c:v>15001586541.738214</c:v>
                </c:pt>
                <c:pt idx="79">
                  <c:v>18001903850.085857</c:v>
                </c:pt>
                <c:pt idx="80">
                  <c:v>21602284620.10302</c:v>
                </c:pt>
                <c:pt idx="81">
                  <c:v>25922741544.123623</c:v>
                </c:pt>
                <c:pt idx="82">
                  <c:v>31107289852.948349</c:v>
                </c:pt>
                <c:pt idx="83">
                  <c:v>37328747823.538017</c:v>
                </c:pt>
                <c:pt idx="84">
                  <c:v>44794497388.245621</c:v>
                </c:pt>
                <c:pt idx="85">
                  <c:v>53753396865.894745</c:v>
                </c:pt>
                <c:pt idx="86">
                  <c:v>64504076239.073692</c:v>
                </c:pt>
                <c:pt idx="87">
                  <c:v>77404891486.888428</c:v>
                </c:pt>
                <c:pt idx="88">
                  <c:v>92885869784.266113</c:v>
                </c:pt>
                <c:pt idx="89">
                  <c:v>111463043741.11935</c:v>
                </c:pt>
                <c:pt idx="90">
                  <c:v>133755652489.3432</c:v>
                </c:pt>
                <c:pt idx="91">
                  <c:v>160506782987.21185</c:v>
                </c:pt>
                <c:pt idx="92">
                  <c:v>192608139584.65414</c:v>
                </c:pt>
                <c:pt idx="93">
                  <c:v>231129767501.58496</c:v>
                </c:pt>
                <c:pt idx="94">
                  <c:v>277355721001.90198</c:v>
                </c:pt>
              </c:numCache>
            </c:numRef>
          </c:xVal>
          <c:yVal>
            <c:numRef>
              <c:f>Sheet1!$K$6:$K$100</c:f>
              <c:numCache>
                <c:formatCode>General</c:formatCode>
                <c:ptCount val="95"/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3.5927298935916853E-3</c:v>
                </c:pt>
                <c:pt idx="33">
                  <c:v>3.5927298935916853E-3</c:v>
                </c:pt>
                <c:pt idx="34">
                  <c:v>3.5927298935916853E-3</c:v>
                </c:pt>
                <c:pt idx="35">
                  <c:v>3.5927298935916853E-3</c:v>
                </c:pt>
                <c:pt idx="36">
                  <c:v>3.5927298935916853E-3</c:v>
                </c:pt>
                <c:pt idx="37">
                  <c:v>3.5927298935916853E-3</c:v>
                </c:pt>
                <c:pt idx="38">
                  <c:v>3.5927298935916853E-3</c:v>
                </c:pt>
                <c:pt idx="39">
                  <c:v>3.5927298935916853E-3</c:v>
                </c:pt>
                <c:pt idx="40">
                  <c:v>3.5927298935916853E-3</c:v>
                </c:pt>
                <c:pt idx="41">
                  <c:v>3.5927298935916853E-3</c:v>
                </c:pt>
                <c:pt idx="42">
                  <c:v>3.5927298935916853E-3</c:v>
                </c:pt>
                <c:pt idx="43">
                  <c:v>3.5927298935916853E-3</c:v>
                </c:pt>
                <c:pt idx="44">
                  <c:v>3.5927298935916853E-3</c:v>
                </c:pt>
                <c:pt idx="45">
                  <c:v>3.5927298935916853E-3</c:v>
                </c:pt>
                <c:pt idx="46">
                  <c:v>3.5927298935916853E-3</c:v>
                </c:pt>
                <c:pt idx="47">
                  <c:v>3.5927298935916853E-3</c:v>
                </c:pt>
                <c:pt idx="48">
                  <c:v>3.5927298935916853E-3</c:v>
                </c:pt>
                <c:pt idx="49">
                  <c:v>3.5927298935916853E-3</c:v>
                </c:pt>
                <c:pt idx="50">
                  <c:v>3.5927298935916853E-3</c:v>
                </c:pt>
                <c:pt idx="51">
                  <c:v>3.5927298935916853E-3</c:v>
                </c:pt>
                <c:pt idx="52">
                  <c:v>3.5927298935916853E-3</c:v>
                </c:pt>
                <c:pt idx="53">
                  <c:v>3.5927298935916853E-3</c:v>
                </c:pt>
                <c:pt idx="54">
                  <c:v>3.5927298935916853E-3</c:v>
                </c:pt>
                <c:pt idx="55">
                  <c:v>3.5927298935916853E-3</c:v>
                </c:pt>
                <c:pt idx="56">
                  <c:v>3.5927298935916853E-3</c:v>
                </c:pt>
                <c:pt idx="57">
                  <c:v>3.5927298935916853E-3</c:v>
                </c:pt>
                <c:pt idx="58">
                  <c:v>3.5927298935916853E-3</c:v>
                </c:pt>
                <c:pt idx="59">
                  <c:v>3.5927298935916853E-3</c:v>
                </c:pt>
                <c:pt idx="60">
                  <c:v>3.5927298935916853E-3</c:v>
                </c:pt>
                <c:pt idx="61">
                  <c:v>3.5927298935916853E-3</c:v>
                </c:pt>
                <c:pt idx="62">
                  <c:v>3.5927298935916853E-3</c:v>
                </c:pt>
                <c:pt idx="63">
                  <c:v>3.5927298935916853E-3</c:v>
                </c:pt>
                <c:pt idx="64">
                  <c:v>3.5927298935916853E-3</c:v>
                </c:pt>
                <c:pt idx="65">
                  <c:v>3.5927298935916853E-3</c:v>
                </c:pt>
                <c:pt idx="66">
                  <c:v>3.5927298935916853E-3</c:v>
                </c:pt>
                <c:pt idx="67">
                  <c:v>3.5927298935916853E-3</c:v>
                </c:pt>
                <c:pt idx="68">
                  <c:v>3.5927298935916853E-3</c:v>
                </c:pt>
                <c:pt idx="69">
                  <c:v>3.5927298935916853E-3</c:v>
                </c:pt>
                <c:pt idx="70">
                  <c:v>3.5927298935916853E-3</c:v>
                </c:pt>
                <c:pt idx="71">
                  <c:v>3.5927298935916853E-3</c:v>
                </c:pt>
                <c:pt idx="72">
                  <c:v>3.5927298935916853E-3</c:v>
                </c:pt>
                <c:pt idx="73">
                  <c:v>3.5927298935916853E-3</c:v>
                </c:pt>
                <c:pt idx="74">
                  <c:v>3.5927298935916853E-3</c:v>
                </c:pt>
                <c:pt idx="75">
                  <c:v>3.5927298935916853E-3</c:v>
                </c:pt>
                <c:pt idx="76">
                  <c:v>3.5927298935916853E-3</c:v>
                </c:pt>
                <c:pt idx="77">
                  <c:v>3.5927298935916853E-3</c:v>
                </c:pt>
                <c:pt idx="78">
                  <c:v>3.5927298935916853E-3</c:v>
                </c:pt>
                <c:pt idx="79">
                  <c:v>3.5927298935916853E-3</c:v>
                </c:pt>
                <c:pt idx="80">
                  <c:v>3.5927298935916853E-3</c:v>
                </c:pt>
                <c:pt idx="81">
                  <c:v>3.5927298935916853E-3</c:v>
                </c:pt>
                <c:pt idx="82">
                  <c:v>3.5927298935916853E-3</c:v>
                </c:pt>
                <c:pt idx="83">
                  <c:v>3.5927298935916853E-3</c:v>
                </c:pt>
                <c:pt idx="84">
                  <c:v>3.5927298935916853E-3</c:v>
                </c:pt>
                <c:pt idx="85">
                  <c:v>3.5927298935916853E-3</c:v>
                </c:pt>
                <c:pt idx="86">
                  <c:v>3.5927298935916853E-3</c:v>
                </c:pt>
                <c:pt idx="87">
                  <c:v>3.5927298935916853E-3</c:v>
                </c:pt>
                <c:pt idx="88">
                  <c:v>3.5927298935916853E-3</c:v>
                </c:pt>
                <c:pt idx="89">
                  <c:v>3.5927298935916853E-3</c:v>
                </c:pt>
                <c:pt idx="90">
                  <c:v>3.5927298935916853E-3</c:v>
                </c:pt>
                <c:pt idx="91">
                  <c:v>3.5927298935916853E-3</c:v>
                </c:pt>
                <c:pt idx="92">
                  <c:v>3.5927298935916853E-3</c:v>
                </c:pt>
                <c:pt idx="93">
                  <c:v>3.5927298935916853E-3</c:v>
                </c:pt>
                <c:pt idx="94">
                  <c:v>3.5927298935916853E-3</c:v>
                </c:pt>
              </c:numCache>
            </c:numRef>
          </c:yVal>
          <c:smooth val="1"/>
        </c:ser>
        <c:ser>
          <c:idx val="13"/>
          <c:order val="10"/>
          <c:tx>
            <c:strRef>
              <c:f>Sheet1!$L$5</c:f>
              <c:strCache>
                <c:ptCount val="1"/>
                <c:pt idx="0">
                  <c:v>1E-05</c:v>
                </c:pt>
              </c:strCache>
            </c:strRef>
          </c:tx>
          <c:spPr>
            <a:ln w="38587">
              <a:solidFill>
                <a:schemeClr val="hlink"/>
              </a:solidFill>
              <a:prstDash val="solid"/>
            </a:ln>
          </c:spPr>
          <c:marker>
            <c:symbol val="none"/>
          </c:marker>
          <c:xVal>
            <c:numRef>
              <c:f>Sheet1!$A$6:$A$100</c:f>
              <c:numCache>
                <c:formatCode>General</c:formatCode>
                <c:ptCount val="95"/>
                <c:pt idx="0">
                  <c:v>10000</c:v>
                </c:pt>
                <c:pt idx="1">
                  <c:v>12000</c:v>
                </c:pt>
                <c:pt idx="2">
                  <c:v>14400</c:v>
                </c:pt>
                <c:pt idx="3">
                  <c:v>17280</c:v>
                </c:pt>
                <c:pt idx="4">
                  <c:v>20736</c:v>
                </c:pt>
                <c:pt idx="5">
                  <c:v>24883.200000000001</c:v>
                </c:pt>
                <c:pt idx="6">
                  <c:v>29859.84</c:v>
                </c:pt>
                <c:pt idx="7">
                  <c:v>35831.808000000005</c:v>
                </c:pt>
                <c:pt idx="8">
                  <c:v>42998.169600000001</c:v>
                </c:pt>
                <c:pt idx="9">
                  <c:v>51597.803520000009</c:v>
                </c:pt>
                <c:pt idx="10">
                  <c:v>61917.364223999997</c:v>
                </c:pt>
                <c:pt idx="11">
                  <c:v>74300.837068799985</c:v>
                </c:pt>
                <c:pt idx="12">
                  <c:v>89161.004482559976</c:v>
                </c:pt>
                <c:pt idx="13">
                  <c:v>106993.20537907197</c:v>
                </c:pt>
                <c:pt idx="14">
                  <c:v>128391.84645488637</c:v>
                </c:pt>
                <c:pt idx="15">
                  <c:v>154070.21574586371</c:v>
                </c:pt>
                <c:pt idx="16">
                  <c:v>184884.25889503633</c:v>
                </c:pt>
                <c:pt idx="17">
                  <c:v>221861.11067404359</c:v>
                </c:pt>
                <c:pt idx="18">
                  <c:v>266233.33280885225</c:v>
                </c:pt>
                <c:pt idx="19">
                  <c:v>319479.99937062286</c:v>
                </c:pt>
                <c:pt idx="20">
                  <c:v>383375.99924474728</c:v>
                </c:pt>
                <c:pt idx="21">
                  <c:v>460051.19909369672</c:v>
                </c:pt>
                <c:pt idx="22">
                  <c:v>552061.43891243613</c:v>
                </c:pt>
                <c:pt idx="23">
                  <c:v>662473.72669492336</c:v>
                </c:pt>
                <c:pt idx="24">
                  <c:v>794968.47203390789</c:v>
                </c:pt>
                <c:pt idx="25">
                  <c:v>953962.16644068947</c:v>
                </c:pt>
                <c:pt idx="26">
                  <c:v>1144754.5997288276</c:v>
                </c:pt>
                <c:pt idx="27">
                  <c:v>1373705.5196745931</c:v>
                </c:pt>
                <c:pt idx="28">
                  <c:v>1648446.6236095114</c:v>
                </c:pt>
                <c:pt idx="29">
                  <c:v>1978135.9483314136</c:v>
                </c:pt>
                <c:pt idx="30">
                  <c:v>2373763.1379976957</c:v>
                </c:pt>
                <c:pt idx="31">
                  <c:v>2848515.7655972354</c:v>
                </c:pt>
                <c:pt idx="32">
                  <c:v>3418218.9187166821</c:v>
                </c:pt>
                <c:pt idx="33">
                  <c:v>4101862.7024600185</c:v>
                </c:pt>
                <c:pt idx="34">
                  <c:v>4922235.2429520227</c:v>
                </c:pt>
                <c:pt idx="35">
                  <c:v>5906682.2915424258</c:v>
                </c:pt>
                <c:pt idx="36">
                  <c:v>7088018.7498509111</c:v>
                </c:pt>
                <c:pt idx="37">
                  <c:v>8505622.4998210929</c:v>
                </c:pt>
                <c:pt idx="38">
                  <c:v>10206746.999785313</c:v>
                </c:pt>
                <c:pt idx="39">
                  <c:v>12248096.399742378</c:v>
                </c:pt>
                <c:pt idx="40">
                  <c:v>14697715.679690851</c:v>
                </c:pt>
                <c:pt idx="41">
                  <c:v>17637258.81562902</c:v>
                </c:pt>
                <c:pt idx="42">
                  <c:v>21164710.578754827</c:v>
                </c:pt>
                <c:pt idx="43">
                  <c:v>25397652.694505788</c:v>
                </c:pt>
                <c:pt idx="44">
                  <c:v>30477183.23340695</c:v>
                </c:pt>
                <c:pt idx="45">
                  <c:v>36572619.880088329</c:v>
                </c:pt>
                <c:pt idx="46">
                  <c:v>43887143.856105998</c:v>
                </c:pt>
                <c:pt idx="47">
                  <c:v>52664572.627327211</c:v>
                </c:pt>
                <c:pt idx="48">
                  <c:v>63197487.152792633</c:v>
                </c:pt>
                <c:pt idx="49">
                  <c:v>75836984.583351165</c:v>
                </c:pt>
                <c:pt idx="50">
                  <c:v>91004381.500021398</c:v>
                </c:pt>
                <c:pt idx="51">
                  <c:v>109205257.80002567</c:v>
                </c:pt>
                <c:pt idx="52">
                  <c:v>131046309.3600308</c:v>
                </c:pt>
                <c:pt idx="53">
                  <c:v>157255571.23203695</c:v>
                </c:pt>
                <c:pt idx="54">
                  <c:v>188706685.47844431</c:v>
                </c:pt>
                <c:pt idx="55">
                  <c:v>226448022.57413319</c:v>
                </c:pt>
                <c:pt idx="56">
                  <c:v>271737627.08895975</c:v>
                </c:pt>
                <c:pt idx="57">
                  <c:v>326085152.50675178</c:v>
                </c:pt>
                <c:pt idx="58">
                  <c:v>391302183.00810218</c:v>
                </c:pt>
                <c:pt idx="59">
                  <c:v>469562619.60972261</c:v>
                </c:pt>
                <c:pt idx="60">
                  <c:v>563475143.53166699</c:v>
                </c:pt>
                <c:pt idx="61">
                  <c:v>676170172.23800051</c:v>
                </c:pt>
                <c:pt idx="62">
                  <c:v>811404206.6856004</c:v>
                </c:pt>
                <c:pt idx="63">
                  <c:v>973685048.02272046</c:v>
                </c:pt>
                <c:pt idx="64">
                  <c:v>1168422057.6272645</c:v>
                </c:pt>
                <c:pt idx="65">
                  <c:v>1402106469.1527174</c:v>
                </c:pt>
                <c:pt idx="66">
                  <c:v>1682527762.9832611</c:v>
                </c:pt>
                <c:pt idx="67">
                  <c:v>2019033315.5799129</c:v>
                </c:pt>
                <c:pt idx="68">
                  <c:v>2422839978.6958952</c:v>
                </c:pt>
                <c:pt idx="69">
                  <c:v>2907407974.4350748</c:v>
                </c:pt>
                <c:pt idx="70">
                  <c:v>3488889569.3220892</c:v>
                </c:pt>
                <c:pt idx="71">
                  <c:v>4186667483.1865067</c:v>
                </c:pt>
                <c:pt idx="72">
                  <c:v>5024000979.8238087</c:v>
                </c:pt>
                <c:pt idx="73">
                  <c:v>6028801175.7885695</c:v>
                </c:pt>
                <c:pt idx="74">
                  <c:v>7234561410.9462824</c:v>
                </c:pt>
                <c:pt idx="75">
                  <c:v>8681473693.13554</c:v>
                </c:pt>
                <c:pt idx="76">
                  <c:v>10417768431.76265</c:v>
                </c:pt>
                <c:pt idx="77">
                  <c:v>12501322118.115177</c:v>
                </c:pt>
                <c:pt idx="78">
                  <c:v>15001586541.738214</c:v>
                </c:pt>
                <c:pt idx="79">
                  <c:v>18001903850.085857</c:v>
                </c:pt>
                <c:pt idx="80">
                  <c:v>21602284620.10302</c:v>
                </c:pt>
                <c:pt idx="81">
                  <c:v>25922741544.123623</c:v>
                </c:pt>
                <c:pt idx="82">
                  <c:v>31107289852.948349</c:v>
                </c:pt>
                <c:pt idx="83">
                  <c:v>37328747823.538017</c:v>
                </c:pt>
                <c:pt idx="84">
                  <c:v>44794497388.245621</c:v>
                </c:pt>
                <c:pt idx="85">
                  <c:v>53753396865.894745</c:v>
                </c:pt>
                <c:pt idx="86">
                  <c:v>64504076239.073692</c:v>
                </c:pt>
                <c:pt idx="87">
                  <c:v>77404891486.888428</c:v>
                </c:pt>
                <c:pt idx="88">
                  <c:v>92885869784.266113</c:v>
                </c:pt>
                <c:pt idx="89">
                  <c:v>111463043741.11935</c:v>
                </c:pt>
                <c:pt idx="90">
                  <c:v>133755652489.3432</c:v>
                </c:pt>
                <c:pt idx="91">
                  <c:v>160506782987.21185</c:v>
                </c:pt>
                <c:pt idx="92">
                  <c:v>192608139584.65414</c:v>
                </c:pt>
                <c:pt idx="93">
                  <c:v>231129767501.58496</c:v>
                </c:pt>
                <c:pt idx="94">
                  <c:v>277355721001.90198</c:v>
                </c:pt>
              </c:numCache>
            </c:numRef>
          </c:xVal>
          <c:yVal>
            <c:numRef>
              <c:f>Sheet1!$L$6:$L$100</c:f>
              <c:numCache>
                <c:formatCode>General</c:formatCode>
                <c:ptCount val="95"/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3.170197210064579E-3</c:v>
                </c:pt>
                <c:pt idx="38">
                  <c:v>3.170197210064579E-3</c:v>
                </c:pt>
                <c:pt idx="39">
                  <c:v>3.170197210064579E-3</c:v>
                </c:pt>
                <c:pt idx="40">
                  <c:v>3.170197210064579E-3</c:v>
                </c:pt>
                <c:pt idx="41">
                  <c:v>3.170197210064579E-3</c:v>
                </c:pt>
                <c:pt idx="42">
                  <c:v>3.170197210064579E-3</c:v>
                </c:pt>
                <c:pt idx="43">
                  <c:v>3.170197210064579E-3</c:v>
                </c:pt>
                <c:pt idx="44">
                  <c:v>3.170197210064579E-3</c:v>
                </c:pt>
                <c:pt idx="45">
                  <c:v>3.170197210064579E-3</c:v>
                </c:pt>
                <c:pt idx="46">
                  <c:v>3.170197210064579E-3</c:v>
                </c:pt>
                <c:pt idx="47">
                  <c:v>3.170197210064579E-3</c:v>
                </c:pt>
                <c:pt idx="48">
                  <c:v>3.170197210064579E-3</c:v>
                </c:pt>
                <c:pt idx="49">
                  <c:v>3.170197210064579E-3</c:v>
                </c:pt>
                <c:pt idx="50">
                  <c:v>3.170197210064579E-3</c:v>
                </c:pt>
                <c:pt idx="51">
                  <c:v>3.170197210064579E-3</c:v>
                </c:pt>
                <c:pt idx="52">
                  <c:v>3.170197210064579E-3</c:v>
                </c:pt>
                <c:pt idx="53">
                  <c:v>3.170197210064579E-3</c:v>
                </c:pt>
                <c:pt idx="54">
                  <c:v>3.170197210064579E-3</c:v>
                </c:pt>
                <c:pt idx="55">
                  <c:v>3.170197210064579E-3</c:v>
                </c:pt>
                <c:pt idx="56">
                  <c:v>3.170197210064579E-3</c:v>
                </c:pt>
                <c:pt idx="57">
                  <c:v>3.170197210064579E-3</c:v>
                </c:pt>
                <c:pt idx="58">
                  <c:v>3.170197210064579E-3</c:v>
                </c:pt>
                <c:pt idx="59">
                  <c:v>3.170197210064579E-3</c:v>
                </c:pt>
                <c:pt idx="60">
                  <c:v>3.170197210064579E-3</c:v>
                </c:pt>
                <c:pt idx="61">
                  <c:v>3.170197210064579E-3</c:v>
                </c:pt>
                <c:pt idx="62">
                  <c:v>3.170197210064579E-3</c:v>
                </c:pt>
                <c:pt idx="63">
                  <c:v>3.170197210064579E-3</c:v>
                </c:pt>
                <c:pt idx="64">
                  <c:v>3.170197210064579E-3</c:v>
                </c:pt>
                <c:pt idx="65">
                  <c:v>3.170197210064579E-3</c:v>
                </c:pt>
                <c:pt idx="66">
                  <c:v>3.170197210064579E-3</c:v>
                </c:pt>
                <c:pt idx="67">
                  <c:v>3.170197210064579E-3</c:v>
                </c:pt>
                <c:pt idx="68">
                  <c:v>3.170197210064579E-3</c:v>
                </c:pt>
                <c:pt idx="69">
                  <c:v>3.170197210064579E-3</c:v>
                </c:pt>
                <c:pt idx="70">
                  <c:v>3.170197210064579E-3</c:v>
                </c:pt>
                <c:pt idx="71">
                  <c:v>3.170197210064579E-3</c:v>
                </c:pt>
                <c:pt idx="72">
                  <c:v>3.170197210064579E-3</c:v>
                </c:pt>
                <c:pt idx="73">
                  <c:v>3.170197210064579E-3</c:v>
                </c:pt>
                <c:pt idx="74">
                  <c:v>3.170197210064579E-3</c:v>
                </c:pt>
                <c:pt idx="75">
                  <c:v>3.170197210064579E-3</c:v>
                </c:pt>
                <c:pt idx="76">
                  <c:v>3.170197210064579E-3</c:v>
                </c:pt>
                <c:pt idx="77">
                  <c:v>3.170197210064579E-3</c:v>
                </c:pt>
                <c:pt idx="78">
                  <c:v>3.170197210064579E-3</c:v>
                </c:pt>
                <c:pt idx="79">
                  <c:v>3.170197210064579E-3</c:v>
                </c:pt>
                <c:pt idx="80">
                  <c:v>3.170197210064579E-3</c:v>
                </c:pt>
                <c:pt idx="81">
                  <c:v>3.170197210064579E-3</c:v>
                </c:pt>
                <c:pt idx="82">
                  <c:v>3.170197210064579E-3</c:v>
                </c:pt>
                <c:pt idx="83">
                  <c:v>3.170197210064579E-3</c:v>
                </c:pt>
                <c:pt idx="84">
                  <c:v>3.170197210064579E-3</c:v>
                </c:pt>
                <c:pt idx="85">
                  <c:v>3.170197210064579E-3</c:v>
                </c:pt>
                <c:pt idx="86">
                  <c:v>3.170197210064579E-3</c:v>
                </c:pt>
                <c:pt idx="87">
                  <c:v>3.170197210064579E-3</c:v>
                </c:pt>
                <c:pt idx="88">
                  <c:v>3.170197210064579E-3</c:v>
                </c:pt>
                <c:pt idx="89">
                  <c:v>3.170197210064579E-3</c:v>
                </c:pt>
                <c:pt idx="90">
                  <c:v>3.170197210064579E-3</c:v>
                </c:pt>
                <c:pt idx="91">
                  <c:v>3.170197210064579E-3</c:v>
                </c:pt>
                <c:pt idx="92">
                  <c:v>3.170197210064579E-3</c:v>
                </c:pt>
                <c:pt idx="93">
                  <c:v>3.170197210064579E-3</c:v>
                </c:pt>
                <c:pt idx="94">
                  <c:v>3.170197210064579E-3</c:v>
                </c:pt>
              </c:numCache>
            </c:numRef>
          </c:yVal>
          <c:smooth val="1"/>
        </c:ser>
        <c:ser>
          <c:idx val="14"/>
          <c:order val="11"/>
          <c:tx>
            <c:strRef>
              <c:f>Sheet1!$M$5</c:f>
              <c:strCache>
                <c:ptCount val="1"/>
                <c:pt idx="0">
                  <c:v>5E-06</c:v>
                </c:pt>
              </c:strCache>
            </c:strRef>
          </c:tx>
          <c:spPr>
            <a:ln w="38587">
              <a:solidFill>
                <a:schemeClr val="hlink"/>
              </a:solidFill>
              <a:prstDash val="solid"/>
            </a:ln>
          </c:spPr>
          <c:marker>
            <c:symbol val="none"/>
          </c:marker>
          <c:xVal>
            <c:numRef>
              <c:f>Sheet1!$A$6:$A$100</c:f>
              <c:numCache>
                <c:formatCode>General</c:formatCode>
                <c:ptCount val="95"/>
                <c:pt idx="0">
                  <c:v>10000</c:v>
                </c:pt>
                <c:pt idx="1">
                  <c:v>12000</c:v>
                </c:pt>
                <c:pt idx="2">
                  <c:v>14400</c:v>
                </c:pt>
                <c:pt idx="3">
                  <c:v>17280</c:v>
                </c:pt>
                <c:pt idx="4">
                  <c:v>20736</c:v>
                </c:pt>
                <c:pt idx="5">
                  <c:v>24883.200000000001</c:v>
                </c:pt>
                <c:pt idx="6">
                  <c:v>29859.84</c:v>
                </c:pt>
                <c:pt idx="7">
                  <c:v>35831.808000000005</c:v>
                </c:pt>
                <c:pt idx="8">
                  <c:v>42998.169600000001</c:v>
                </c:pt>
                <c:pt idx="9">
                  <c:v>51597.803520000009</c:v>
                </c:pt>
                <c:pt idx="10">
                  <c:v>61917.364223999997</c:v>
                </c:pt>
                <c:pt idx="11">
                  <c:v>74300.837068799985</c:v>
                </c:pt>
                <c:pt idx="12">
                  <c:v>89161.004482559976</c:v>
                </c:pt>
                <c:pt idx="13">
                  <c:v>106993.20537907197</c:v>
                </c:pt>
                <c:pt idx="14">
                  <c:v>128391.84645488637</c:v>
                </c:pt>
                <c:pt idx="15">
                  <c:v>154070.21574586371</c:v>
                </c:pt>
                <c:pt idx="16">
                  <c:v>184884.25889503633</c:v>
                </c:pt>
                <c:pt idx="17">
                  <c:v>221861.11067404359</c:v>
                </c:pt>
                <c:pt idx="18">
                  <c:v>266233.33280885225</c:v>
                </c:pt>
                <c:pt idx="19">
                  <c:v>319479.99937062286</c:v>
                </c:pt>
                <c:pt idx="20">
                  <c:v>383375.99924474728</c:v>
                </c:pt>
                <c:pt idx="21">
                  <c:v>460051.19909369672</c:v>
                </c:pt>
                <c:pt idx="22">
                  <c:v>552061.43891243613</c:v>
                </c:pt>
                <c:pt idx="23">
                  <c:v>662473.72669492336</c:v>
                </c:pt>
                <c:pt idx="24">
                  <c:v>794968.47203390789</c:v>
                </c:pt>
                <c:pt idx="25">
                  <c:v>953962.16644068947</c:v>
                </c:pt>
                <c:pt idx="26">
                  <c:v>1144754.5997288276</c:v>
                </c:pt>
                <c:pt idx="27">
                  <c:v>1373705.5196745931</c:v>
                </c:pt>
                <c:pt idx="28">
                  <c:v>1648446.6236095114</c:v>
                </c:pt>
                <c:pt idx="29">
                  <c:v>1978135.9483314136</c:v>
                </c:pt>
                <c:pt idx="30">
                  <c:v>2373763.1379976957</c:v>
                </c:pt>
                <c:pt idx="31">
                  <c:v>2848515.7655972354</c:v>
                </c:pt>
                <c:pt idx="32">
                  <c:v>3418218.9187166821</c:v>
                </c:pt>
                <c:pt idx="33">
                  <c:v>4101862.7024600185</c:v>
                </c:pt>
                <c:pt idx="34">
                  <c:v>4922235.2429520227</c:v>
                </c:pt>
                <c:pt idx="35">
                  <c:v>5906682.2915424258</c:v>
                </c:pt>
                <c:pt idx="36">
                  <c:v>7088018.7498509111</c:v>
                </c:pt>
                <c:pt idx="37">
                  <c:v>8505622.4998210929</c:v>
                </c:pt>
                <c:pt idx="38">
                  <c:v>10206746.999785313</c:v>
                </c:pt>
                <c:pt idx="39">
                  <c:v>12248096.399742378</c:v>
                </c:pt>
                <c:pt idx="40">
                  <c:v>14697715.679690851</c:v>
                </c:pt>
                <c:pt idx="41">
                  <c:v>17637258.81562902</c:v>
                </c:pt>
                <c:pt idx="42">
                  <c:v>21164710.578754827</c:v>
                </c:pt>
                <c:pt idx="43">
                  <c:v>25397652.694505788</c:v>
                </c:pt>
                <c:pt idx="44">
                  <c:v>30477183.23340695</c:v>
                </c:pt>
                <c:pt idx="45">
                  <c:v>36572619.880088329</c:v>
                </c:pt>
                <c:pt idx="46">
                  <c:v>43887143.856105998</c:v>
                </c:pt>
                <c:pt idx="47">
                  <c:v>52664572.627327211</c:v>
                </c:pt>
                <c:pt idx="48">
                  <c:v>63197487.152792633</c:v>
                </c:pt>
                <c:pt idx="49">
                  <c:v>75836984.583351165</c:v>
                </c:pt>
                <c:pt idx="50">
                  <c:v>91004381.500021398</c:v>
                </c:pt>
                <c:pt idx="51">
                  <c:v>109205257.80002567</c:v>
                </c:pt>
                <c:pt idx="52">
                  <c:v>131046309.3600308</c:v>
                </c:pt>
                <c:pt idx="53">
                  <c:v>157255571.23203695</c:v>
                </c:pt>
                <c:pt idx="54">
                  <c:v>188706685.47844431</c:v>
                </c:pt>
                <c:pt idx="55">
                  <c:v>226448022.57413319</c:v>
                </c:pt>
                <c:pt idx="56">
                  <c:v>271737627.08895975</c:v>
                </c:pt>
                <c:pt idx="57">
                  <c:v>326085152.50675178</c:v>
                </c:pt>
                <c:pt idx="58">
                  <c:v>391302183.00810218</c:v>
                </c:pt>
                <c:pt idx="59">
                  <c:v>469562619.60972261</c:v>
                </c:pt>
                <c:pt idx="60">
                  <c:v>563475143.53166699</c:v>
                </c:pt>
                <c:pt idx="61">
                  <c:v>676170172.23800051</c:v>
                </c:pt>
                <c:pt idx="62">
                  <c:v>811404206.6856004</c:v>
                </c:pt>
                <c:pt idx="63">
                  <c:v>973685048.02272046</c:v>
                </c:pt>
                <c:pt idx="64">
                  <c:v>1168422057.6272645</c:v>
                </c:pt>
                <c:pt idx="65">
                  <c:v>1402106469.1527174</c:v>
                </c:pt>
                <c:pt idx="66">
                  <c:v>1682527762.9832611</c:v>
                </c:pt>
                <c:pt idx="67">
                  <c:v>2019033315.5799129</c:v>
                </c:pt>
                <c:pt idx="68">
                  <c:v>2422839978.6958952</c:v>
                </c:pt>
                <c:pt idx="69">
                  <c:v>2907407974.4350748</c:v>
                </c:pt>
                <c:pt idx="70">
                  <c:v>3488889569.3220892</c:v>
                </c:pt>
                <c:pt idx="71">
                  <c:v>4186667483.1865067</c:v>
                </c:pt>
                <c:pt idx="72">
                  <c:v>5024000979.8238087</c:v>
                </c:pt>
                <c:pt idx="73">
                  <c:v>6028801175.7885695</c:v>
                </c:pt>
                <c:pt idx="74">
                  <c:v>7234561410.9462824</c:v>
                </c:pt>
                <c:pt idx="75">
                  <c:v>8681473693.13554</c:v>
                </c:pt>
                <c:pt idx="76">
                  <c:v>10417768431.76265</c:v>
                </c:pt>
                <c:pt idx="77">
                  <c:v>12501322118.115177</c:v>
                </c:pt>
                <c:pt idx="78">
                  <c:v>15001586541.738214</c:v>
                </c:pt>
                <c:pt idx="79">
                  <c:v>18001903850.085857</c:v>
                </c:pt>
                <c:pt idx="80">
                  <c:v>21602284620.10302</c:v>
                </c:pt>
                <c:pt idx="81">
                  <c:v>25922741544.123623</c:v>
                </c:pt>
                <c:pt idx="82">
                  <c:v>31107289852.948349</c:v>
                </c:pt>
                <c:pt idx="83">
                  <c:v>37328747823.538017</c:v>
                </c:pt>
                <c:pt idx="84">
                  <c:v>44794497388.245621</c:v>
                </c:pt>
                <c:pt idx="85">
                  <c:v>53753396865.894745</c:v>
                </c:pt>
                <c:pt idx="86">
                  <c:v>64504076239.073692</c:v>
                </c:pt>
                <c:pt idx="87">
                  <c:v>77404891486.888428</c:v>
                </c:pt>
                <c:pt idx="88">
                  <c:v>92885869784.266113</c:v>
                </c:pt>
                <c:pt idx="89">
                  <c:v>111463043741.11935</c:v>
                </c:pt>
                <c:pt idx="90">
                  <c:v>133755652489.3432</c:v>
                </c:pt>
                <c:pt idx="91">
                  <c:v>160506782987.21185</c:v>
                </c:pt>
                <c:pt idx="92">
                  <c:v>192608139584.65414</c:v>
                </c:pt>
                <c:pt idx="93">
                  <c:v>231129767501.58496</c:v>
                </c:pt>
                <c:pt idx="94">
                  <c:v>277355721001.90198</c:v>
                </c:pt>
              </c:numCache>
            </c:numRef>
          </c:xVal>
          <c:yVal>
            <c:numRef>
              <c:f>Sheet1!$M$6:$M$100</c:f>
              <c:numCache>
                <c:formatCode>General</c:formatCode>
                <c:ptCount val="95"/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2.8140924166111039E-3</c:v>
                </c:pt>
                <c:pt idx="42">
                  <c:v>2.8140924166111039E-3</c:v>
                </c:pt>
                <c:pt idx="43">
                  <c:v>2.8140924166111039E-3</c:v>
                </c:pt>
                <c:pt idx="44">
                  <c:v>2.8140924166111039E-3</c:v>
                </c:pt>
                <c:pt idx="45">
                  <c:v>2.8140924166111039E-3</c:v>
                </c:pt>
                <c:pt idx="46">
                  <c:v>2.8140924166111039E-3</c:v>
                </c:pt>
                <c:pt idx="47">
                  <c:v>2.8140924166111039E-3</c:v>
                </c:pt>
                <c:pt idx="48">
                  <c:v>2.8140924166111039E-3</c:v>
                </c:pt>
                <c:pt idx="49">
                  <c:v>2.8140924166111039E-3</c:v>
                </c:pt>
                <c:pt idx="50">
                  <c:v>2.8140924166111039E-3</c:v>
                </c:pt>
                <c:pt idx="51">
                  <c:v>2.8140924166111039E-3</c:v>
                </c:pt>
                <c:pt idx="52">
                  <c:v>2.8140924166111039E-3</c:v>
                </c:pt>
                <c:pt idx="53">
                  <c:v>2.8140924166111039E-3</c:v>
                </c:pt>
                <c:pt idx="54">
                  <c:v>2.8140924166111039E-3</c:v>
                </c:pt>
                <c:pt idx="55">
                  <c:v>2.8140924166111039E-3</c:v>
                </c:pt>
                <c:pt idx="56">
                  <c:v>2.8140924166111039E-3</c:v>
                </c:pt>
                <c:pt idx="57">
                  <c:v>2.8140924166111039E-3</c:v>
                </c:pt>
                <c:pt idx="58">
                  <c:v>2.8140924166111039E-3</c:v>
                </c:pt>
                <c:pt idx="59">
                  <c:v>2.8140924166111039E-3</c:v>
                </c:pt>
                <c:pt idx="60">
                  <c:v>2.8140924166111039E-3</c:v>
                </c:pt>
                <c:pt idx="61">
                  <c:v>2.8140924166111039E-3</c:v>
                </c:pt>
                <c:pt idx="62">
                  <c:v>2.8140924166111039E-3</c:v>
                </c:pt>
                <c:pt idx="63">
                  <c:v>2.8140924166111039E-3</c:v>
                </c:pt>
                <c:pt idx="64">
                  <c:v>2.8140924166111039E-3</c:v>
                </c:pt>
                <c:pt idx="65">
                  <c:v>2.8140924166111039E-3</c:v>
                </c:pt>
                <c:pt idx="66">
                  <c:v>2.8140924166111039E-3</c:v>
                </c:pt>
                <c:pt idx="67">
                  <c:v>2.8140924166111039E-3</c:v>
                </c:pt>
                <c:pt idx="68">
                  <c:v>2.8140924166111039E-3</c:v>
                </c:pt>
                <c:pt idx="69">
                  <c:v>2.8140924166111039E-3</c:v>
                </c:pt>
                <c:pt idx="70">
                  <c:v>2.8140924166111039E-3</c:v>
                </c:pt>
                <c:pt idx="71">
                  <c:v>2.8140924166111039E-3</c:v>
                </c:pt>
                <c:pt idx="72">
                  <c:v>2.8140924166111039E-3</c:v>
                </c:pt>
                <c:pt idx="73">
                  <c:v>2.8140924166111039E-3</c:v>
                </c:pt>
                <c:pt idx="74">
                  <c:v>2.8140924166111039E-3</c:v>
                </c:pt>
                <c:pt idx="75">
                  <c:v>2.8140924166111039E-3</c:v>
                </c:pt>
                <c:pt idx="76">
                  <c:v>2.8140924166111039E-3</c:v>
                </c:pt>
                <c:pt idx="77">
                  <c:v>2.8140924166111039E-3</c:v>
                </c:pt>
                <c:pt idx="78">
                  <c:v>2.8140924166111039E-3</c:v>
                </c:pt>
                <c:pt idx="79">
                  <c:v>2.8140924166111039E-3</c:v>
                </c:pt>
                <c:pt idx="80">
                  <c:v>2.8140924166111039E-3</c:v>
                </c:pt>
                <c:pt idx="81">
                  <c:v>2.8140924166111039E-3</c:v>
                </c:pt>
                <c:pt idx="82">
                  <c:v>2.8140924166111039E-3</c:v>
                </c:pt>
                <c:pt idx="83">
                  <c:v>2.8140924166111039E-3</c:v>
                </c:pt>
                <c:pt idx="84">
                  <c:v>2.8140924166111039E-3</c:v>
                </c:pt>
                <c:pt idx="85">
                  <c:v>2.8140924166111039E-3</c:v>
                </c:pt>
                <c:pt idx="86">
                  <c:v>2.8140924166111039E-3</c:v>
                </c:pt>
                <c:pt idx="87">
                  <c:v>2.8140924166111039E-3</c:v>
                </c:pt>
                <c:pt idx="88">
                  <c:v>2.8140924166111039E-3</c:v>
                </c:pt>
                <c:pt idx="89">
                  <c:v>2.8140924166111039E-3</c:v>
                </c:pt>
                <c:pt idx="90">
                  <c:v>2.8140924166111039E-3</c:v>
                </c:pt>
                <c:pt idx="91">
                  <c:v>2.8140924166111039E-3</c:v>
                </c:pt>
                <c:pt idx="92">
                  <c:v>2.8140924166111039E-3</c:v>
                </c:pt>
                <c:pt idx="93">
                  <c:v>2.8140924166111039E-3</c:v>
                </c:pt>
                <c:pt idx="94">
                  <c:v>2.8140924166111039E-3</c:v>
                </c:pt>
              </c:numCache>
            </c:numRef>
          </c:yVal>
          <c:smooth val="1"/>
        </c:ser>
        <c:ser>
          <c:idx val="15"/>
          <c:order val="12"/>
          <c:tx>
            <c:strRef>
              <c:f>Sheet1!$N$5</c:f>
              <c:strCache>
                <c:ptCount val="1"/>
                <c:pt idx="0">
                  <c:v>2E-06</c:v>
                </c:pt>
              </c:strCache>
            </c:strRef>
          </c:tx>
          <c:spPr>
            <a:ln w="38587">
              <a:solidFill>
                <a:schemeClr val="hlink"/>
              </a:solidFill>
              <a:prstDash val="solid"/>
            </a:ln>
          </c:spPr>
          <c:marker>
            <c:symbol val="none"/>
          </c:marker>
          <c:xVal>
            <c:numRef>
              <c:f>Sheet1!$A$6:$A$100</c:f>
              <c:numCache>
                <c:formatCode>General</c:formatCode>
                <c:ptCount val="95"/>
                <c:pt idx="0">
                  <c:v>10000</c:v>
                </c:pt>
                <c:pt idx="1">
                  <c:v>12000</c:v>
                </c:pt>
                <c:pt idx="2">
                  <c:v>14400</c:v>
                </c:pt>
                <c:pt idx="3">
                  <c:v>17280</c:v>
                </c:pt>
                <c:pt idx="4">
                  <c:v>20736</c:v>
                </c:pt>
                <c:pt idx="5">
                  <c:v>24883.200000000001</c:v>
                </c:pt>
                <c:pt idx="6">
                  <c:v>29859.84</c:v>
                </c:pt>
                <c:pt idx="7">
                  <c:v>35831.808000000005</c:v>
                </c:pt>
                <c:pt idx="8">
                  <c:v>42998.169600000001</c:v>
                </c:pt>
                <c:pt idx="9">
                  <c:v>51597.803520000009</c:v>
                </c:pt>
                <c:pt idx="10">
                  <c:v>61917.364223999997</c:v>
                </c:pt>
                <c:pt idx="11">
                  <c:v>74300.837068799985</c:v>
                </c:pt>
                <c:pt idx="12">
                  <c:v>89161.004482559976</c:v>
                </c:pt>
                <c:pt idx="13">
                  <c:v>106993.20537907197</c:v>
                </c:pt>
                <c:pt idx="14">
                  <c:v>128391.84645488637</c:v>
                </c:pt>
                <c:pt idx="15">
                  <c:v>154070.21574586371</c:v>
                </c:pt>
                <c:pt idx="16">
                  <c:v>184884.25889503633</c:v>
                </c:pt>
                <c:pt idx="17">
                  <c:v>221861.11067404359</c:v>
                </c:pt>
                <c:pt idx="18">
                  <c:v>266233.33280885225</c:v>
                </c:pt>
                <c:pt idx="19">
                  <c:v>319479.99937062286</c:v>
                </c:pt>
                <c:pt idx="20">
                  <c:v>383375.99924474728</c:v>
                </c:pt>
                <c:pt idx="21">
                  <c:v>460051.19909369672</c:v>
                </c:pt>
                <c:pt idx="22">
                  <c:v>552061.43891243613</c:v>
                </c:pt>
                <c:pt idx="23">
                  <c:v>662473.72669492336</c:v>
                </c:pt>
                <c:pt idx="24">
                  <c:v>794968.47203390789</c:v>
                </c:pt>
                <c:pt idx="25">
                  <c:v>953962.16644068947</c:v>
                </c:pt>
                <c:pt idx="26">
                  <c:v>1144754.5997288276</c:v>
                </c:pt>
                <c:pt idx="27">
                  <c:v>1373705.5196745931</c:v>
                </c:pt>
                <c:pt idx="28">
                  <c:v>1648446.6236095114</c:v>
                </c:pt>
                <c:pt idx="29">
                  <c:v>1978135.9483314136</c:v>
                </c:pt>
                <c:pt idx="30">
                  <c:v>2373763.1379976957</c:v>
                </c:pt>
                <c:pt idx="31">
                  <c:v>2848515.7655972354</c:v>
                </c:pt>
                <c:pt idx="32">
                  <c:v>3418218.9187166821</c:v>
                </c:pt>
                <c:pt idx="33">
                  <c:v>4101862.7024600185</c:v>
                </c:pt>
                <c:pt idx="34">
                  <c:v>4922235.2429520227</c:v>
                </c:pt>
                <c:pt idx="35">
                  <c:v>5906682.2915424258</c:v>
                </c:pt>
                <c:pt idx="36">
                  <c:v>7088018.7498509111</c:v>
                </c:pt>
                <c:pt idx="37">
                  <c:v>8505622.4998210929</c:v>
                </c:pt>
                <c:pt idx="38">
                  <c:v>10206746.999785313</c:v>
                </c:pt>
                <c:pt idx="39">
                  <c:v>12248096.399742378</c:v>
                </c:pt>
                <c:pt idx="40">
                  <c:v>14697715.679690851</c:v>
                </c:pt>
                <c:pt idx="41">
                  <c:v>17637258.81562902</c:v>
                </c:pt>
                <c:pt idx="42">
                  <c:v>21164710.578754827</c:v>
                </c:pt>
                <c:pt idx="43">
                  <c:v>25397652.694505788</c:v>
                </c:pt>
                <c:pt idx="44">
                  <c:v>30477183.23340695</c:v>
                </c:pt>
                <c:pt idx="45">
                  <c:v>36572619.880088329</c:v>
                </c:pt>
                <c:pt idx="46">
                  <c:v>43887143.856105998</c:v>
                </c:pt>
                <c:pt idx="47">
                  <c:v>52664572.627327211</c:v>
                </c:pt>
                <c:pt idx="48">
                  <c:v>63197487.152792633</c:v>
                </c:pt>
                <c:pt idx="49">
                  <c:v>75836984.583351165</c:v>
                </c:pt>
                <c:pt idx="50">
                  <c:v>91004381.500021398</c:v>
                </c:pt>
                <c:pt idx="51">
                  <c:v>109205257.80002567</c:v>
                </c:pt>
                <c:pt idx="52">
                  <c:v>131046309.3600308</c:v>
                </c:pt>
                <c:pt idx="53">
                  <c:v>157255571.23203695</c:v>
                </c:pt>
                <c:pt idx="54">
                  <c:v>188706685.47844431</c:v>
                </c:pt>
                <c:pt idx="55">
                  <c:v>226448022.57413319</c:v>
                </c:pt>
                <c:pt idx="56">
                  <c:v>271737627.08895975</c:v>
                </c:pt>
                <c:pt idx="57">
                  <c:v>326085152.50675178</c:v>
                </c:pt>
                <c:pt idx="58">
                  <c:v>391302183.00810218</c:v>
                </c:pt>
                <c:pt idx="59">
                  <c:v>469562619.60972261</c:v>
                </c:pt>
                <c:pt idx="60">
                  <c:v>563475143.53166699</c:v>
                </c:pt>
                <c:pt idx="61">
                  <c:v>676170172.23800051</c:v>
                </c:pt>
                <c:pt idx="62">
                  <c:v>811404206.6856004</c:v>
                </c:pt>
                <c:pt idx="63">
                  <c:v>973685048.02272046</c:v>
                </c:pt>
                <c:pt idx="64">
                  <c:v>1168422057.6272645</c:v>
                </c:pt>
                <c:pt idx="65">
                  <c:v>1402106469.1527174</c:v>
                </c:pt>
                <c:pt idx="66">
                  <c:v>1682527762.9832611</c:v>
                </c:pt>
                <c:pt idx="67">
                  <c:v>2019033315.5799129</c:v>
                </c:pt>
                <c:pt idx="68">
                  <c:v>2422839978.6958952</c:v>
                </c:pt>
                <c:pt idx="69">
                  <c:v>2907407974.4350748</c:v>
                </c:pt>
                <c:pt idx="70">
                  <c:v>3488889569.3220892</c:v>
                </c:pt>
                <c:pt idx="71">
                  <c:v>4186667483.1865067</c:v>
                </c:pt>
                <c:pt idx="72">
                  <c:v>5024000979.8238087</c:v>
                </c:pt>
                <c:pt idx="73">
                  <c:v>6028801175.7885695</c:v>
                </c:pt>
                <c:pt idx="74">
                  <c:v>7234561410.9462824</c:v>
                </c:pt>
                <c:pt idx="75">
                  <c:v>8681473693.13554</c:v>
                </c:pt>
                <c:pt idx="76">
                  <c:v>10417768431.76265</c:v>
                </c:pt>
                <c:pt idx="77">
                  <c:v>12501322118.115177</c:v>
                </c:pt>
                <c:pt idx="78">
                  <c:v>15001586541.738214</c:v>
                </c:pt>
                <c:pt idx="79">
                  <c:v>18001903850.085857</c:v>
                </c:pt>
                <c:pt idx="80">
                  <c:v>21602284620.10302</c:v>
                </c:pt>
                <c:pt idx="81">
                  <c:v>25922741544.123623</c:v>
                </c:pt>
                <c:pt idx="82">
                  <c:v>31107289852.948349</c:v>
                </c:pt>
                <c:pt idx="83">
                  <c:v>37328747823.538017</c:v>
                </c:pt>
                <c:pt idx="84">
                  <c:v>44794497388.245621</c:v>
                </c:pt>
                <c:pt idx="85">
                  <c:v>53753396865.894745</c:v>
                </c:pt>
                <c:pt idx="86">
                  <c:v>64504076239.073692</c:v>
                </c:pt>
                <c:pt idx="87">
                  <c:v>77404891486.888428</c:v>
                </c:pt>
                <c:pt idx="88">
                  <c:v>92885869784.266113</c:v>
                </c:pt>
                <c:pt idx="89">
                  <c:v>111463043741.11935</c:v>
                </c:pt>
                <c:pt idx="90">
                  <c:v>133755652489.3432</c:v>
                </c:pt>
                <c:pt idx="91">
                  <c:v>160506782987.21185</c:v>
                </c:pt>
                <c:pt idx="92">
                  <c:v>192608139584.65414</c:v>
                </c:pt>
                <c:pt idx="93">
                  <c:v>231129767501.58496</c:v>
                </c:pt>
                <c:pt idx="94">
                  <c:v>277355721001.90198</c:v>
                </c:pt>
              </c:numCache>
            </c:numRef>
          </c:xVal>
          <c:yVal>
            <c:numRef>
              <c:f>Sheet1!$N$6:$N$100</c:f>
              <c:numCache>
                <c:formatCode>General</c:formatCode>
                <c:ptCount val="95"/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2.4238761280259372E-3</c:v>
                </c:pt>
                <c:pt idx="47">
                  <c:v>2.4238761280259372E-3</c:v>
                </c:pt>
                <c:pt idx="48">
                  <c:v>2.4238761280259372E-3</c:v>
                </c:pt>
                <c:pt idx="49">
                  <c:v>2.4238761280259372E-3</c:v>
                </c:pt>
                <c:pt idx="50">
                  <c:v>2.4238761280259372E-3</c:v>
                </c:pt>
                <c:pt idx="51">
                  <c:v>2.4238761280259372E-3</c:v>
                </c:pt>
                <c:pt idx="52">
                  <c:v>2.4238761280259372E-3</c:v>
                </c:pt>
                <c:pt idx="53">
                  <c:v>2.4238761280259372E-3</c:v>
                </c:pt>
                <c:pt idx="54">
                  <c:v>2.4238761280259372E-3</c:v>
                </c:pt>
                <c:pt idx="55">
                  <c:v>2.4238761280259372E-3</c:v>
                </c:pt>
                <c:pt idx="56">
                  <c:v>2.4238761280259372E-3</c:v>
                </c:pt>
                <c:pt idx="57">
                  <c:v>2.4238761280259372E-3</c:v>
                </c:pt>
                <c:pt idx="58">
                  <c:v>2.4238761280259372E-3</c:v>
                </c:pt>
                <c:pt idx="59">
                  <c:v>2.4238761280259372E-3</c:v>
                </c:pt>
                <c:pt idx="60">
                  <c:v>2.4238761280259372E-3</c:v>
                </c:pt>
                <c:pt idx="61">
                  <c:v>2.4238761280259372E-3</c:v>
                </c:pt>
                <c:pt idx="62">
                  <c:v>2.4238761280259372E-3</c:v>
                </c:pt>
                <c:pt idx="63">
                  <c:v>2.4238761280259372E-3</c:v>
                </c:pt>
                <c:pt idx="64">
                  <c:v>2.4238761280259372E-3</c:v>
                </c:pt>
                <c:pt idx="65">
                  <c:v>2.4238761280259372E-3</c:v>
                </c:pt>
                <c:pt idx="66">
                  <c:v>2.4238761280259372E-3</c:v>
                </c:pt>
                <c:pt idx="67">
                  <c:v>2.4238761280259372E-3</c:v>
                </c:pt>
                <c:pt idx="68">
                  <c:v>2.4238761280259372E-3</c:v>
                </c:pt>
                <c:pt idx="69">
                  <c:v>2.4238761280259372E-3</c:v>
                </c:pt>
                <c:pt idx="70">
                  <c:v>2.4238761280259372E-3</c:v>
                </c:pt>
                <c:pt idx="71">
                  <c:v>2.4238761280259372E-3</c:v>
                </c:pt>
                <c:pt idx="72">
                  <c:v>2.4238761280259372E-3</c:v>
                </c:pt>
                <c:pt idx="73">
                  <c:v>2.4238761280259372E-3</c:v>
                </c:pt>
                <c:pt idx="74">
                  <c:v>2.4238761280259372E-3</c:v>
                </c:pt>
                <c:pt idx="75">
                  <c:v>2.4238761280259372E-3</c:v>
                </c:pt>
                <c:pt idx="76">
                  <c:v>2.4238761280259372E-3</c:v>
                </c:pt>
                <c:pt idx="77">
                  <c:v>2.4238761280259372E-3</c:v>
                </c:pt>
                <c:pt idx="78">
                  <c:v>2.4238761280259372E-3</c:v>
                </c:pt>
                <c:pt idx="79">
                  <c:v>2.4238761280259372E-3</c:v>
                </c:pt>
                <c:pt idx="80">
                  <c:v>2.4238761280259372E-3</c:v>
                </c:pt>
                <c:pt idx="81">
                  <c:v>2.4238761280259372E-3</c:v>
                </c:pt>
                <c:pt idx="82">
                  <c:v>2.4238761280259372E-3</c:v>
                </c:pt>
                <c:pt idx="83">
                  <c:v>2.4238761280259372E-3</c:v>
                </c:pt>
                <c:pt idx="84">
                  <c:v>2.4238761280259372E-3</c:v>
                </c:pt>
                <c:pt idx="85">
                  <c:v>2.4238761280259372E-3</c:v>
                </c:pt>
                <c:pt idx="86">
                  <c:v>2.4238761280259372E-3</c:v>
                </c:pt>
                <c:pt idx="87">
                  <c:v>2.4238761280259372E-3</c:v>
                </c:pt>
                <c:pt idx="88">
                  <c:v>2.4238761280259372E-3</c:v>
                </c:pt>
                <c:pt idx="89">
                  <c:v>2.4238761280259372E-3</c:v>
                </c:pt>
                <c:pt idx="90">
                  <c:v>2.4238761280259372E-3</c:v>
                </c:pt>
                <c:pt idx="91">
                  <c:v>2.4238761280259372E-3</c:v>
                </c:pt>
                <c:pt idx="92">
                  <c:v>2.4238761280259372E-3</c:v>
                </c:pt>
                <c:pt idx="93">
                  <c:v>2.4238761280259372E-3</c:v>
                </c:pt>
                <c:pt idx="94">
                  <c:v>2.4238761280259372E-3</c:v>
                </c:pt>
              </c:numCache>
            </c:numRef>
          </c:yVal>
          <c:smooth val="1"/>
        </c:ser>
        <c:ser>
          <c:idx val="0"/>
          <c:order val="13"/>
          <c:tx>
            <c:strRef>
              <c:f>Sheet1!$O$5:$O$55</c:f>
              <c:strCache>
                <c:ptCount val="1"/>
                <c:pt idx="0">
                  <c:v>1E-06</c:v>
                </c:pt>
              </c:strCache>
            </c:strRef>
          </c:tx>
          <c:spPr>
            <a:ln w="38587">
              <a:solidFill>
                <a:schemeClr val="hlink"/>
              </a:solidFill>
              <a:prstDash val="solid"/>
            </a:ln>
          </c:spPr>
          <c:marker>
            <c:symbol val="none"/>
          </c:marker>
          <c:xVal>
            <c:numRef>
              <c:f>Sheet1!$A$6:$A$100</c:f>
              <c:numCache>
                <c:formatCode>General</c:formatCode>
                <c:ptCount val="95"/>
                <c:pt idx="0">
                  <c:v>10000</c:v>
                </c:pt>
                <c:pt idx="1">
                  <c:v>12000</c:v>
                </c:pt>
                <c:pt idx="2">
                  <c:v>14400</c:v>
                </c:pt>
                <c:pt idx="3">
                  <c:v>17280</c:v>
                </c:pt>
                <c:pt idx="4">
                  <c:v>20736</c:v>
                </c:pt>
                <c:pt idx="5">
                  <c:v>24883.200000000001</c:v>
                </c:pt>
                <c:pt idx="6">
                  <c:v>29859.84</c:v>
                </c:pt>
                <c:pt idx="7">
                  <c:v>35831.808000000005</c:v>
                </c:pt>
                <c:pt idx="8">
                  <c:v>42998.169600000001</c:v>
                </c:pt>
                <c:pt idx="9">
                  <c:v>51597.803520000009</c:v>
                </c:pt>
                <c:pt idx="10">
                  <c:v>61917.364223999997</c:v>
                </c:pt>
                <c:pt idx="11">
                  <c:v>74300.837068799985</c:v>
                </c:pt>
                <c:pt idx="12">
                  <c:v>89161.004482559976</c:v>
                </c:pt>
                <c:pt idx="13">
                  <c:v>106993.20537907197</c:v>
                </c:pt>
                <c:pt idx="14">
                  <c:v>128391.84645488637</c:v>
                </c:pt>
                <c:pt idx="15">
                  <c:v>154070.21574586371</c:v>
                </c:pt>
                <c:pt idx="16">
                  <c:v>184884.25889503633</c:v>
                </c:pt>
                <c:pt idx="17">
                  <c:v>221861.11067404359</c:v>
                </c:pt>
                <c:pt idx="18">
                  <c:v>266233.33280885225</c:v>
                </c:pt>
                <c:pt idx="19">
                  <c:v>319479.99937062286</c:v>
                </c:pt>
                <c:pt idx="20">
                  <c:v>383375.99924474728</c:v>
                </c:pt>
                <c:pt idx="21">
                  <c:v>460051.19909369672</c:v>
                </c:pt>
                <c:pt idx="22">
                  <c:v>552061.43891243613</c:v>
                </c:pt>
                <c:pt idx="23">
                  <c:v>662473.72669492336</c:v>
                </c:pt>
                <c:pt idx="24">
                  <c:v>794968.47203390789</c:v>
                </c:pt>
                <c:pt idx="25">
                  <c:v>953962.16644068947</c:v>
                </c:pt>
                <c:pt idx="26">
                  <c:v>1144754.5997288276</c:v>
                </c:pt>
                <c:pt idx="27">
                  <c:v>1373705.5196745931</c:v>
                </c:pt>
                <c:pt idx="28">
                  <c:v>1648446.6236095114</c:v>
                </c:pt>
                <c:pt idx="29">
                  <c:v>1978135.9483314136</c:v>
                </c:pt>
                <c:pt idx="30">
                  <c:v>2373763.1379976957</c:v>
                </c:pt>
                <c:pt idx="31">
                  <c:v>2848515.7655972354</c:v>
                </c:pt>
                <c:pt idx="32">
                  <c:v>3418218.9187166821</c:v>
                </c:pt>
                <c:pt idx="33">
                  <c:v>4101862.7024600185</c:v>
                </c:pt>
                <c:pt idx="34">
                  <c:v>4922235.2429520227</c:v>
                </c:pt>
                <c:pt idx="35">
                  <c:v>5906682.2915424258</c:v>
                </c:pt>
                <c:pt idx="36">
                  <c:v>7088018.7498509111</c:v>
                </c:pt>
                <c:pt idx="37">
                  <c:v>8505622.4998210929</c:v>
                </c:pt>
                <c:pt idx="38">
                  <c:v>10206746.999785313</c:v>
                </c:pt>
                <c:pt idx="39">
                  <c:v>12248096.399742378</c:v>
                </c:pt>
                <c:pt idx="40">
                  <c:v>14697715.679690851</c:v>
                </c:pt>
                <c:pt idx="41">
                  <c:v>17637258.81562902</c:v>
                </c:pt>
                <c:pt idx="42">
                  <c:v>21164710.578754827</c:v>
                </c:pt>
                <c:pt idx="43">
                  <c:v>25397652.694505788</c:v>
                </c:pt>
                <c:pt idx="44">
                  <c:v>30477183.23340695</c:v>
                </c:pt>
                <c:pt idx="45">
                  <c:v>36572619.880088329</c:v>
                </c:pt>
                <c:pt idx="46">
                  <c:v>43887143.856105998</c:v>
                </c:pt>
                <c:pt idx="47">
                  <c:v>52664572.627327211</c:v>
                </c:pt>
                <c:pt idx="48">
                  <c:v>63197487.152792633</c:v>
                </c:pt>
                <c:pt idx="49">
                  <c:v>75836984.583351165</c:v>
                </c:pt>
                <c:pt idx="50">
                  <c:v>91004381.500021398</c:v>
                </c:pt>
                <c:pt idx="51">
                  <c:v>109205257.80002567</c:v>
                </c:pt>
                <c:pt idx="52">
                  <c:v>131046309.3600308</c:v>
                </c:pt>
                <c:pt idx="53">
                  <c:v>157255571.23203695</c:v>
                </c:pt>
                <c:pt idx="54">
                  <c:v>188706685.47844431</c:v>
                </c:pt>
                <c:pt idx="55">
                  <c:v>226448022.57413319</c:v>
                </c:pt>
                <c:pt idx="56">
                  <c:v>271737627.08895975</c:v>
                </c:pt>
                <c:pt idx="57">
                  <c:v>326085152.50675178</c:v>
                </c:pt>
                <c:pt idx="58">
                  <c:v>391302183.00810218</c:v>
                </c:pt>
                <c:pt idx="59">
                  <c:v>469562619.60972261</c:v>
                </c:pt>
                <c:pt idx="60">
                  <c:v>563475143.53166699</c:v>
                </c:pt>
                <c:pt idx="61">
                  <c:v>676170172.23800051</c:v>
                </c:pt>
                <c:pt idx="62">
                  <c:v>811404206.6856004</c:v>
                </c:pt>
                <c:pt idx="63">
                  <c:v>973685048.02272046</c:v>
                </c:pt>
                <c:pt idx="64">
                  <c:v>1168422057.6272645</c:v>
                </c:pt>
                <c:pt idx="65">
                  <c:v>1402106469.1527174</c:v>
                </c:pt>
                <c:pt idx="66">
                  <c:v>1682527762.9832611</c:v>
                </c:pt>
                <c:pt idx="67">
                  <c:v>2019033315.5799129</c:v>
                </c:pt>
                <c:pt idx="68">
                  <c:v>2422839978.6958952</c:v>
                </c:pt>
                <c:pt idx="69">
                  <c:v>2907407974.4350748</c:v>
                </c:pt>
                <c:pt idx="70">
                  <c:v>3488889569.3220892</c:v>
                </c:pt>
                <c:pt idx="71">
                  <c:v>4186667483.1865067</c:v>
                </c:pt>
                <c:pt idx="72">
                  <c:v>5024000979.8238087</c:v>
                </c:pt>
                <c:pt idx="73">
                  <c:v>6028801175.7885695</c:v>
                </c:pt>
                <c:pt idx="74">
                  <c:v>7234561410.9462824</c:v>
                </c:pt>
                <c:pt idx="75">
                  <c:v>8681473693.13554</c:v>
                </c:pt>
                <c:pt idx="76">
                  <c:v>10417768431.76265</c:v>
                </c:pt>
                <c:pt idx="77">
                  <c:v>12501322118.115177</c:v>
                </c:pt>
                <c:pt idx="78">
                  <c:v>15001586541.738214</c:v>
                </c:pt>
                <c:pt idx="79">
                  <c:v>18001903850.085857</c:v>
                </c:pt>
                <c:pt idx="80">
                  <c:v>21602284620.10302</c:v>
                </c:pt>
                <c:pt idx="81">
                  <c:v>25922741544.123623</c:v>
                </c:pt>
                <c:pt idx="82">
                  <c:v>31107289852.948349</c:v>
                </c:pt>
                <c:pt idx="83">
                  <c:v>37328747823.538017</c:v>
                </c:pt>
                <c:pt idx="84">
                  <c:v>44794497388.245621</c:v>
                </c:pt>
                <c:pt idx="85">
                  <c:v>53753396865.894745</c:v>
                </c:pt>
                <c:pt idx="86">
                  <c:v>64504076239.073692</c:v>
                </c:pt>
                <c:pt idx="87">
                  <c:v>77404891486.888428</c:v>
                </c:pt>
                <c:pt idx="88">
                  <c:v>92885869784.266113</c:v>
                </c:pt>
                <c:pt idx="89">
                  <c:v>111463043741.11935</c:v>
                </c:pt>
                <c:pt idx="90">
                  <c:v>133755652489.3432</c:v>
                </c:pt>
                <c:pt idx="91">
                  <c:v>160506782987.21185</c:v>
                </c:pt>
                <c:pt idx="92">
                  <c:v>192608139584.65414</c:v>
                </c:pt>
                <c:pt idx="93">
                  <c:v>231129767501.58496</c:v>
                </c:pt>
                <c:pt idx="94">
                  <c:v>277355721001.90198</c:v>
                </c:pt>
              </c:numCache>
            </c:numRef>
          </c:xVal>
          <c:yVal>
            <c:numRef>
              <c:f>Sheet1!$O$6:$O$100</c:f>
              <c:numCache>
                <c:formatCode>General</c:formatCode>
                <c:ptCount val="95"/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2.177305906220576E-3</c:v>
                </c:pt>
                <c:pt idx="51">
                  <c:v>2.177305906220576E-3</c:v>
                </c:pt>
                <c:pt idx="52">
                  <c:v>2.177305906220576E-3</c:v>
                </c:pt>
                <c:pt idx="53">
                  <c:v>2.177305906220576E-3</c:v>
                </c:pt>
                <c:pt idx="54">
                  <c:v>2.177305906220576E-3</c:v>
                </c:pt>
                <c:pt idx="55">
                  <c:v>2.177305906220576E-3</c:v>
                </c:pt>
                <c:pt idx="56">
                  <c:v>2.177305906220576E-3</c:v>
                </c:pt>
                <c:pt idx="57">
                  <c:v>2.177305906220576E-3</c:v>
                </c:pt>
                <c:pt idx="58">
                  <c:v>2.177305906220576E-3</c:v>
                </c:pt>
                <c:pt idx="59">
                  <c:v>2.177305906220576E-3</c:v>
                </c:pt>
                <c:pt idx="60">
                  <c:v>2.177305906220576E-3</c:v>
                </c:pt>
                <c:pt idx="61">
                  <c:v>2.177305906220576E-3</c:v>
                </c:pt>
                <c:pt idx="62">
                  <c:v>2.177305906220576E-3</c:v>
                </c:pt>
                <c:pt idx="63">
                  <c:v>2.177305906220576E-3</c:v>
                </c:pt>
                <c:pt idx="64">
                  <c:v>2.177305906220576E-3</c:v>
                </c:pt>
                <c:pt idx="65">
                  <c:v>2.177305906220576E-3</c:v>
                </c:pt>
                <c:pt idx="66">
                  <c:v>2.177305906220576E-3</c:v>
                </c:pt>
                <c:pt idx="67">
                  <c:v>2.177305906220576E-3</c:v>
                </c:pt>
                <c:pt idx="68">
                  <c:v>2.177305906220576E-3</c:v>
                </c:pt>
                <c:pt idx="69">
                  <c:v>2.177305906220576E-3</c:v>
                </c:pt>
                <c:pt idx="70">
                  <c:v>2.177305906220576E-3</c:v>
                </c:pt>
                <c:pt idx="71">
                  <c:v>2.177305906220576E-3</c:v>
                </c:pt>
                <c:pt idx="72">
                  <c:v>2.177305906220576E-3</c:v>
                </c:pt>
                <c:pt idx="73">
                  <c:v>2.177305906220576E-3</c:v>
                </c:pt>
                <c:pt idx="74">
                  <c:v>2.177305906220576E-3</c:v>
                </c:pt>
                <c:pt idx="75">
                  <c:v>2.177305906220576E-3</c:v>
                </c:pt>
                <c:pt idx="76">
                  <c:v>2.177305906220576E-3</c:v>
                </c:pt>
                <c:pt idx="77">
                  <c:v>2.177305906220576E-3</c:v>
                </c:pt>
                <c:pt idx="78">
                  <c:v>2.177305906220576E-3</c:v>
                </c:pt>
                <c:pt idx="79">
                  <c:v>2.177305906220576E-3</c:v>
                </c:pt>
                <c:pt idx="80">
                  <c:v>2.177305906220576E-3</c:v>
                </c:pt>
                <c:pt idx="81">
                  <c:v>2.177305906220576E-3</c:v>
                </c:pt>
                <c:pt idx="82">
                  <c:v>2.177305906220576E-3</c:v>
                </c:pt>
                <c:pt idx="83">
                  <c:v>2.177305906220576E-3</c:v>
                </c:pt>
                <c:pt idx="84">
                  <c:v>2.177305906220576E-3</c:v>
                </c:pt>
                <c:pt idx="85">
                  <c:v>2.177305906220576E-3</c:v>
                </c:pt>
                <c:pt idx="86">
                  <c:v>2.177305906220576E-3</c:v>
                </c:pt>
                <c:pt idx="87">
                  <c:v>2.177305906220576E-3</c:v>
                </c:pt>
                <c:pt idx="88">
                  <c:v>2.177305906220576E-3</c:v>
                </c:pt>
                <c:pt idx="89">
                  <c:v>2.177305906220576E-3</c:v>
                </c:pt>
                <c:pt idx="90">
                  <c:v>2.177305906220576E-3</c:v>
                </c:pt>
                <c:pt idx="91">
                  <c:v>2.177305906220576E-3</c:v>
                </c:pt>
                <c:pt idx="92">
                  <c:v>2.177305906220576E-3</c:v>
                </c:pt>
                <c:pt idx="93">
                  <c:v>2.177305906220576E-3</c:v>
                </c:pt>
                <c:pt idx="94">
                  <c:v>2.177305906220576E-3</c:v>
                </c:pt>
              </c:numCache>
            </c:numRef>
          </c:yVal>
          <c:smooth val="1"/>
        </c:ser>
        <c:axId val="114322048"/>
        <c:axId val="114332032"/>
      </c:scatterChart>
      <c:valAx>
        <c:axId val="114322048"/>
        <c:scaling>
          <c:logBase val="10"/>
          <c:orientation val="minMax"/>
          <c:max val="10000000000"/>
          <c:min val="10000"/>
        </c:scaling>
        <c:axPos val="b"/>
        <c:majorGridlines>
          <c:spPr>
            <a:ln w="3216">
              <a:solidFill>
                <a:schemeClr val="tx1"/>
              </a:solidFill>
              <a:prstDash val="sysDash"/>
            </a:ln>
          </c:spPr>
        </c:majorGridlines>
        <c:numFmt formatCode="General" sourceLinked="0"/>
        <c:tickLblPos val="nextTo"/>
        <c:spPr>
          <a:ln w="3216">
            <a:solidFill>
              <a:schemeClr val="tx2"/>
            </a:solidFill>
            <a:prstDash val="solid"/>
          </a:ln>
        </c:spPr>
        <c:txPr>
          <a:bodyPr rot="-2700000" vert="horz"/>
          <a:lstStyle/>
          <a:p>
            <a:pPr>
              <a:defRPr sz="1519" b="0" i="0" u="none" strike="noStrike" baseline="0">
                <a:solidFill>
                  <a:schemeClr val="tx2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14332032"/>
        <c:crossesAt val="1.0000000000000002E-3"/>
        <c:crossBetween val="midCat"/>
      </c:valAx>
      <c:valAx>
        <c:axId val="114332032"/>
        <c:scaling>
          <c:logBase val="10"/>
          <c:orientation val="minMax"/>
          <c:max val="1.0000000000000002E-2"/>
          <c:min val="1.0000000000000002E-3"/>
        </c:scaling>
        <c:axPos val="l"/>
        <c:majorGridlines>
          <c:spPr>
            <a:ln w="3216">
              <a:solidFill>
                <a:schemeClr val="tx2"/>
              </a:solidFill>
              <a:prstDash val="solid"/>
            </a:ln>
          </c:spPr>
        </c:majorGridlines>
        <c:minorGridlines>
          <c:spPr>
            <a:ln w="3216">
              <a:solidFill>
                <a:schemeClr val="tx1"/>
              </a:solidFill>
              <a:prstDash val="sysDash"/>
            </a:ln>
          </c:spPr>
        </c:minorGridlines>
        <c:numFmt formatCode="General" sourceLinked="1"/>
        <c:minorTickMark val="cross"/>
        <c:tickLblPos val="nextTo"/>
        <c:spPr>
          <a:ln w="3216">
            <a:solidFill>
              <a:schemeClr val="tx2"/>
            </a:solidFill>
            <a:prstDash val="solid"/>
          </a:ln>
        </c:spPr>
        <c:txPr>
          <a:bodyPr rot="0" vert="horz"/>
          <a:lstStyle/>
          <a:p>
            <a:pPr>
              <a:defRPr sz="1519" b="0" i="0" u="none" strike="noStrike" baseline="0">
                <a:solidFill>
                  <a:schemeClr val="tx2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14322048"/>
        <c:crosses val="autoZero"/>
        <c:crossBetween val="midCat"/>
      </c:valAx>
      <c:spPr>
        <a:noFill/>
        <a:ln w="12862">
          <a:solidFill>
            <a:schemeClr val="tx2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519" b="0" i="0" u="none" strike="noStrike" baseline="0">
          <a:solidFill>
            <a:schemeClr val="hlink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28.wmf"/><Relationship Id="rId1" Type="http://schemas.openxmlformats.org/officeDocument/2006/relationships/image" Target="../media/image56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1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0488"/>
            <a:ext cx="693738" cy="2746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000750" y="90488"/>
            <a:ext cx="857250" cy="2746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9363"/>
            <a:ext cx="650875" cy="2746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96050" y="8869363"/>
            <a:ext cx="361950" cy="2746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fld id="{DCA8CA55-74B9-41CD-A46B-CDE5D4F6F47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e.cornell.edu/faculty/info.cfm?abbrev=faculty&amp;shorttitle=bio&amp;netid=mw24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ceeserver.cee.cornell.edu/mw24/Default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cornell.edu/" TargetMode="External"/><Relationship Id="rId5" Type="http://schemas.openxmlformats.org/officeDocument/2006/relationships/hyperlink" Target="http://www.cee.cornell.edu/index.cfm" TargetMode="Externa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ltGray">
          <a:xfrm>
            <a:off x="0" y="32004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ltGray">
          <a:xfrm>
            <a:off x="0" y="34099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7288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A36B76E-EEE1-4627-9D16-A0907EA222A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609600" y="64516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r>
              <a:rPr lang="en-US" sz="2000">
                <a:hlinkClick r:id="rId2"/>
              </a:rPr>
              <a:t>Monroe L. Weber-Shirk </a:t>
            </a:r>
            <a:endParaRPr lang="en-US" sz="2000"/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1117600" y="1520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97291" name="Picture 11" descr="mw24 pho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61075"/>
            <a:ext cx="542925" cy="796925"/>
          </a:xfrm>
          <a:prstGeom prst="rect">
            <a:avLst/>
          </a:prstGeom>
          <a:noFill/>
        </p:spPr>
      </p:pic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-485775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7293" name="Text Box 13"/>
          <p:cNvSpPr txBox="1">
            <a:spLocks noChangeArrowheads="1"/>
          </p:cNvSpPr>
          <p:nvPr/>
        </p:nvSpPr>
        <p:spPr bwMode="auto">
          <a:xfrm>
            <a:off x="3568700" y="6156325"/>
            <a:ext cx="3124200" cy="7016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hlinkClick r:id="rId5"/>
              </a:rPr>
              <a:t>S</a:t>
            </a:r>
            <a:r>
              <a:rPr lang="en-US" sz="1400">
                <a:hlinkClick r:id="rId5"/>
              </a:rPr>
              <a:t>chool of </a:t>
            </a:r>
            <a:r>
              <a:rPr lang="en-US" sz="2000">
                <a:hlinkClick r:id="rId5"/>
              </a:rPr>
              <a:t>Civil </a:t>
            </a:r>
            <a:r>
              <a:rPr lang="en-US" sz="1400">
                <a:hlinkClick r:id="rId5"/>
              </a:rPr>
              <a:t>and</a:t>
            </a:r>
            <a:r>
              <a:rPr lang="en-US" sz="2000">
                <a:hlinkClick r:id="rId5"/>
              </a:rPr>
              <a:t> Environmental Engineering</a:t>
            </a:r>
            <a:endParaRPr lang="en-US" sz="2000"/>
          </a:p>
        </p:txBody>
      </p:sp>
      <p:pic>
        <p:nvPicPr>
          <p:cNvPr id="97294" name="Picture 14" descr="culogo_web_60red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38925" y="6134100"/>
            <a:ext cx="2505075" cy="723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E53D8B-1F48-4B04-AFA3-C94CEF4C0F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5B678-416D-438E-B4CA-AF4FD54EE3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7520F-328A-418B-B72C-17BCDA05E6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0C75E-17AA-4683-8CF1-12B6ABE9A2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B4F08C-3167-48E8-B3B0-B11C30C891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0D9F15-992D-42A2-A890-C653F93C6E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9AD752-651E-44C2-AFB6-0F1F30EC63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C000AD-150A-4EFF-9289-DDCABD4DC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A4656A-D1D6-4962-8418-D7F79FD9CB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2AAD5-7F31-42E9-BD49-1ADA6B86D8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ltGray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ltGray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62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fld id="{003B8061-C576-4942-B43F-A6161EE5346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8.bin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37.bin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4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6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chart" Target="../charts/chart3.xml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5.bin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4.bin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5.jpeg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en-US"/>
              <a:t>Fluid Mechanics Wrap Up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CEE 331</a:t>
            </a:r>
          </a:p>
          <a:p>
            <a:fld id="{A28281DD-3CCD-4CC1-95FC-9C0D3D5CC997}" type="datetime4">
              <a:rPr lang="en-US"/>
              <a:pPr/>
              <a:t>December 18, 2012</a:t>
            </a:fld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0"/>
            <a:ext cx="9620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MT Extra" pitchFamily="18" charset="2"/>
              </a:rPr>
              <a:t>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 flipV="1">
            <a:off x="4889500" y="6007100"/>
            <a:ext cx="279400" cy="584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Froude similarity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896938" y="469900"/>
          <a:ext cx="1155700" cy="825500"/>
        </p:xfrm>
        <a:graphic>
          <a:graphicData uri="http://schemas.openxmlformats.org/presentationml/2006/ole">
            <p:oleObj spid="_x0000_s66564" name="Equation" r:id="rId3" imgW="1155600" imgH="825480" progId="Equation.DSMT4">
              <p:embed/>
            </p:oleObj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7151688" y="482600"/>
          <a:ext cx="1473200" cy="825500"/>
        </p:xfrm>
        <a:graphic>
          <a:graphicData uri="http://schemas.openxmlformats.org/presentationml/2006/ole">
            <p:oleObj spid="_x0000_s66565" name="Equation" r:id="rId4" imgW="1473120" imgH="825480" progId="Equation.DSMT4">
              <p:embed/>
            </p:oleObj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3849688" y="4032250"/>
          <a:ext cx="1168400" cy="404813"/>
        </p:xfrm>
        <a:graphic>
          <a:graphicData uri="http://schemas.openxmlformats.org/presentationml/2006/ole">
            <p:oleObj spid="_x0000_s66566" name="Equation" r:id="rId5" imgW="1168200" imgH="406080" progId="Equation.3">
              <p:embed/>
            </p:oleObj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3843338" y="4483100"/>
          <a:ext cx="1714500" cy="800100"/>
        </p:xfrm>
        <a:graphic>
          <a:graphicData uri="http://schemas.openxmlformats.org/presentationml/2006/ole">
            <p:oleObj spid="_x0000_s66567" name="Equation" r:id="rId6" imgW="1714320" imgH="799920" progId="Equation.3">
              <p:embed/>
            </p:oleObj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3475038" y="5295900"/>
          <a:ext cx="3441700" cy="419100"/>
        </p:xfrm>
        <a:graphic>
          <a:graphicData uri="http://schemas.openxmlformats.org/presentationml/2006/ole">
            <p:oleObj spid="_x0000_s66568" name="Equation" r:id="rId7" imgW="3441600" imgH="419040" progId="Equation.3">
              <p:embed/>
            </p:oleObj>
          </a:graphicData>
        </a:graphic>
      </p:graphicFrame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3424238" y="5873750"/>
          <a:ext cx="3086100" cy="787400"/>
        </p:xfrm>
        <a:graphic>
          <a:graphicData uri="http://schemas.openxmlformats.org/presentationml/2006/ole">
            <p:oleObj spid="_x0000_s66569" name="Equation" r:id="rId8" imgW="3085920" imgH="787320" progId="Equation.DSMT4">
              <p:embed/>
            </p:oleObj>
          </a:graphicData>
        </a:graphic>
      </p:graphicFrame>
      <p:sp>
        <p:nvSpPr>
          <p:cNvPr id="66570" name="Comment 10"/>
          <p:cNvSpPr>
            <a:spLocks noChangeArrowheads="1"/>
          </p:cNvSpPr>
          <p:nvPr/>
        </p:nvSpPr>
        <p:spPr bwMode="auto">
          <a:xfrm>
            <a:off x="762000" y="2770188"/>
            <a:ext cx="305435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difficult to change g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93700" y="1689100"/>
            <a:ext cx="6475413" cy="4876800"/>
          </a:xfrm>
          <a:noFill/>
          <a:ln/>
        </p:spPr>
        <p:txBody>
          <a:bodyPr lIns="90488" tIns="44450" rIns="90488" bIns="44450"/>
          <a:lstStyle/>
          <a:p>
            <a:pPr>
              <a:spcBef>
                <a:spcPct val="50000"/>
              </a:spcBef>
            </a:pPr>
            <a:r>
              <a:rPr lang="en-US" sz="2800"/>
              <a:t>Froude number the same in model and prototype</a:t>
            </a:r>
          </a:p>
          <a:p>
            <a:pPr>
              <a:spcBef>
                <a:spcPct val="50000"/>
              </a:spcBef>
            </a:pPr>
            <a:r>
              <a:rPr lang="en-US" sz="2800"/>
              <a:t>________________________ </a:t>
            </a:r>
          </a:p>
          <a:p>
            <a:pPr>
              <a:spcBef>
                <a:spcPct val="50000"/>
              </a:spcBef>
            </a:pPr>
            <a:r>
              <a:rPr lang="en-US" sz="2800"/>
              <a:t>define length ratio (usually larger than 1)</a:t>
            </a:r>
            <a:endParaRPr lang="en-US" sz="2800" baseline="-25000"/>
          </a:p>
          <a:p>
            <a:pPr>
              <a:spcBef>
                <a:spcPct val="50000"/>
              </a:spcBef>
            </a:pPr>
            <a:r>
              <a:rPr lang="en-US" sz="2800"/>
              <a:t>velocity ratio</a:t>
            </a:r>
          </a:p>
          <a:p>
            <a:pPr>
              <a:spcBef>
                <a:spcPct val="50000"/>
              </a:spcBef>
            </a:pPr>
            <a:r>
              <a:rPr lang="en-US" sz="2800"/>
              <a:t>time ratio</a:t>
            </a:r>
          </a:p>
          <a:p>
            <a:pPr>
              <a:spcBef>
                <a:spcPct val="50000"/>
              </a:spcBef>
            </a:pPr>
            <a:r>
              <a:rPr lang="en-US" sz="2800"/>
              <a:t>discharge ratio</a:t>
            </a:r>
          </a:p>
          <a:p>
            <a:pPr>
              <a:spcBef>
                <a:spcPct val="50000"/>
              </a:spcBef>
            </a:pPr>
            <a:r>
              <a:rPr lang="en-US" sz="2800"/>
              <a:t>force ratio</a:t>
            </a:r>
          </a:p>
        </p:txBody>
      </p:sp>
      <p:pic>
        <p:nvPicPr>
          <p:cNvPr id="66572" name="Picture 12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9" cstate="print"/>
          <a:srcRect r="2251"/>
          <a:stretch>
            <a:fillRect/>
          </a:stretch>
        </p:blipFill>
        <p:spPr bwMode="auto">
          <a:xfrm>
            <a:off x="7721600" y="5978525"/>
            <a:ext cx="1422400" cy="8794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4924425" y="5616575"/>
            <a:ext cx="3619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1</a:t>
            </a:r>
          </a:p>
        </p:txBody>
      </p:sp>
      <p:grpSp>
        <p:nvGrpSpPr>
          <p:cNvPr id="66575" name="Group 15"/>
          <p:cNvGrpSpPr>
            <a:grpSpLocks/>
          </p:cNvGrpSpPr>
          <p:nvPr/>
        </p:nvGrpSpPr>
        <p:grpSpPr bwMode="auto">
          <a:xfrm>
            <a:off x="7327900" y="1755775"/>
            <a:ext cx="676275" cy="1152525"/>
            <a:chOff x="4616" y="1106"/>
            <a:chExt cx="426" cy="726"/>
          </a:xfrm>
        </p:grpSpPr>
        <p:sp>
          <p:nvSpPr>
            <p:cNvPr id="66576" name="Line 16"/>
            <p:cNvSpPr>
              <a:spLocks noChangeShapeType="1"/>
            </p:cNvSpPr>
            <p:nvPr/>
          </p:nvSpPr>
          <p:spPr bwMode="auto">
            <a:xfrm flipV="1">
              <a:off x="4616" y="1448"/>
              <a:ext cx="240" cy="38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577" name="Text Box 17"/>
            <p:cNvSpPr txBox="1">
              <a:spLocks noChangeArrowheads="1"/>
            </p:cNvSpPr>
            <p:nvPr/>
          </p:nvSpPr>
          <p:spPr bwMode="auto">
            <a:xfrm>
              <a:off x="4814" y="1106"/>
              <a:ext cx="228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1</a:t>
              </a:r>
            </a:p>
          </p:txBody>
        </p:sp>
      </p:grpSp>
      <p:grpSp>
        <p:nvGrpSpPr>
          <p:cNvPr id="66578" name="Group 18"/>
          <p:cNvGrpSpPr>
            <a:grpSpLocks/>
          </p:cNvGrpSpPr>
          <p:nvPr/>
        </p:nvGrpSpPr>
        <p:grpSpPr bwMode="auto">
          <a:xfrm>
            <a:off x="8216900" y="2755900"/>
            <a:ext cx="485775" cy="865188"/>
            <a:chOff x="5176" y="1736"/>
            <a:chExt cx="306" cy="545"/>
          </a:xfrm>
        </p:grpSpPr>
        <p:sp>
          <p:nvSpPr>
            <p:cNvPr id="66579" name="Line 19"/>
            <p:cNvSpPr>
              <a:spLocks noChangeShapeType="1"/>
            </p:cNvSpPr>
            <p:nvPr/>
          </p:nvSpPr>
          <p:spPr bwMode="auto">
            <a:xfrm>
              <a:off x="5176" y="1736"/>
              <a:ext cx="128" cy="288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580" name="Text Box 20"/>
            <p:cNvSpPr txBox="1">
              <a:spLocks noChangeArrowheads="1"/>
            </p:cNvSpPr>
            <p:nvPr/>
          </p:nvSpPr>
          <p:spPr bwMode="auto">
            <a:xfrm>
              <a:off x="5254" y="1954"/>
              <a:ext cx="228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1</a:t>
              </a:r>
            </a:p>
          </p:txBody>
        </p:sp>
      </p:grpSp>
      <p:graphicFrame>
        <p:nvGraphicFramePr>
          <p:cNvPr id="66581" name="Object 21"/>
          <p:cNvGraphicFramePr>
            <a:graphicFrameLocks noChangeAspect="1"/>
          </p:cNvGraphicFramePr>
          <p:nvPr/>
        </p:nvGraphicFramePr>
        <p:xfrm>
          <a:off x="7221538" y="2273300"/>
          <a:ext cx="1511300" cy="825500"/>
        </p:xfrm>
        <a:graphic>
          <a:graphicData uri="http://schemas.openxmlformats.org/presentationml/2006/ole">
            <p:oleObj spid="_x0000_s66581" name="Equation" r:id="rId10" imgW="1511280" imgH="825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nimBg="1"/>
      <p:bldP spid="66570" grpId="0" autoUpdateAnimBg="0"/>
      <p:bldP spid="6657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Force ratios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5016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6934200" y="990600"/>
            <a:ext cx="5778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</a:t>
            </a:r>
          </a:p>
        </p:txBody>
      </p:sp>
      <p:graphicFrame>
        <p:nvGraphicFramePr>
          <p:cNvPr id="103431" name="Object 7"/>
          <p:cNvGraphicFramePr>
            <a:graphicFrameLocks noChangeAspect="1"/>
          </p:cNvGraphicFramePr>
          <p:nvPr/>
        </p:nvGraphicFramePr>
        <p:xfrm>
          <a:off x="6553200" y="1828800"/>
          <a:ext cx="1181100" cy="787400"/>
        </p:xfrm>
        <a:graphic>
          <a:graphicData uri="http://schemas.openxmlformats.org/presentationml/2006/ole">
            <p:oleObj spid="_x0000_s103431" name="Equation" r:id="rId3" imgW="1180800" imgH="787320" progId="Equation.DSMT4">
              <p:embed/>
            </p:oleObj>
          </a:graphicData>
        </a:graphic>
      </p:graphicFrame>
      <p:graphicFrame>
        <p:nvGraphicFramePr>
          <p:cNvPr id="103432" name="Object 8"/>
          <p:cNvGraphicFramePr>
            <a:graphicFrameLocks noChangeAspect="1"/>
          </p:cNvGraphicFramePr>
          <p:nvPr/>
        </p:nvGraphicFramePr>
        <p:xfrm>
          <a:off x="838200" y="1752600"/>
          <a:ext cx="1143000" cy="825500"/>
        </p:xfrm>
        <a:graphic>
          <a:graphicData uri="http://schemas.openxmlformats.org/presentationml/2006/ole">
            <p:oleObj spid="_x0000_s103432" name="Equation" r:id="rId4" imgW="1143000" imgH="825480" progId="Equation.DSMT4">
              <p:embed/>
            </p:oleObj>
          </a:graphicData>
        </a:graphic>
      </p:graphicFrame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838200" y="2667000"/>
          <a:ext cx="1409700" cy="838200"/>
        </p:xfrm>
        <a:graphic>
          <a:graphicData uri="http://schemas.openxmlformats.org/presentationml/2006/ole">
            <p:oleObj spid="_x0000_s103433" name="Equation" r:id="rId5" imgW="1409400" imgH="838080" progId="Equation.DSMT4">
              <p:embed/>
            </p:oleObj>
          </a:graphicData>
        </a:graphic>
      </p:graphicFrame>
      <p:graphicFrame>
        <p:nvGraphicFramePr>
          <p:cNvPr id="103434" name="Object 10"/>
          <p:cNvGraphicFramePr>
            <a:graphicFrameLocks noChangeAspect="1"/>
          </p:cNvGraphicFramePr>
          <p:nvPr/>
        </p:nvGraphicFramePr>
        <p:xfrm>
          <a:off x="6400800" y="2667000"/>
          <a:ext cx="1536700" cy="800100"/>
        </p:xfrm>
        <a:graphic>
          <a:graphicData uri="http://schemas.openxmlformats.org/presentationml/2006/ole">
            <p:oleObj spid="_x0000_s103434" name="Equation" r:id="rId6" imgW="1536480" imgH="799920" progId="Equation.DSMT4">
              <p:embed/>
            </p:oleObj>
          </a:graphicData>
        </a:graphic>
      </p:graphicFrame>
      <p:graphicFrame>
        <p:nvGraphicFramePr>
          <p:cNvPr id="103435" name="Object 11"/>
          <p:cNvGraphicFramePr>
            <a:graphicFrameLocks noChangeAspect="1"/>
          </p:cNvGraphicFramePr>
          <p:nvPr/>
        </p:nvGraphicFramePr>
        <p:xfrm>
          <a:off x="1143000" y="3505200"/>
          <a:ext cx="876300" cy="838200"/>
        </p:xfrm>
        <a:graphic>
          <a:graphicData uri="http://schemas.openxmlformats.org/presentationml/2006/ole">
            <p:oleObj spid="_x0000_s103435" name="Equation" r:id="rId7" imgW="876240" imgH="838080" progId="Equation.DSMT4">
              <p:embed/>
            </p:oleObj>
          </a:graphicData>
        </a:graphic>
      </p:graphicFrame>
      <p:graphicFrame>
        <p:nvGraphicFramePr>
          <p:cNvPr id="103436" name="Object 12"/>
          <p:cNvGraphicFramePr>
            <a:graphicFrameLocks noChangeAspect="1"/>
          </p:cNvGraphicFramePr>
          <p:nvPr/>
        </p:nvGraphicFramePr>
        <p:xfrm>
          <a:off x="6934200" y="3657600"/>
          <a:ext cx="838200" cy="381000"/>
        </p:xfrm>
        <a:graphic>
          <a:graphicData uri="http://schemas.openxmlformats.org/presentationml/2006/ole">
            <p:oleObj spid="_x0000_s103436" name="Equation" r:id="rId8" imgW="838080" imgH="380880" progId="Equation.DSMT4">
              <p:embed/>
            </p:oleObj>
          </a:graphicData>
        </a:graphic>
      </p:graphicFrame>
      <p:graphicFrame>
        <p:nvGraphicFramePr>
          <p:cNvPr id="103438" name="Object 14"/>
          <p:cNvGraphicFramePr>
            <a:graphicFrameLocks noChangeAspect="1"/>
          </p:cNvGraphicFramePr>
          <p:nvPr/>
        </p:nvGraphicFramePr>
        <p:xfrm>
          <a:off x="762000" y="4495800"/>
          <a:ext cx="1714500" cy="800100"/>
        </p:xfrm>
        <a:graphic>
          <a:graphicData uri="http://schemas.openxmlformats.org/presentationml/2006/ole">
            <p:oleObj spid="_x0000_s103438" name="Equation" r:id="rId9" imgW="1714320" imgH="799920" progId="Equation.DSMT4">
              <p:embed/>
            </p:oleObj>
          </a:graphicData>
        </a:graphic>
      </p:graphicFrame>
      <p:graphicFrame>
        <p:nvGraphicFramePr>
          <p:cNvPr id="103439" name="Object 15"/>
          <p:cNvGraphicFramePr>
            <a:graphicFrameLocks noChangeAspect="1"/>
          </p:cNvGraphicFramePr>
          <p:nvPr/>
        </p:nvGraphicFramePr>
        <p:xfrm>
          <a:off x="1104900" y="5562600"/>
          <a:ext cx="1181100" cy="800100"/>
        </p:xfrm>
        <a:graphic>
          <a:graphicData uri="http://schemas.openxmlformats.org/presentationml/2006/ole">
            <p:oleObj spid="_x0000_s103439" name="Equation" r:id="rId10" imgW="1180800" imgH="799920" progId="Equation.DSMT4">
              <p:embed/>
            </p:oleObj>
          </a:graphicData>
        </a:graphic>
      </p:graphicFrame>
      <p:graphicFrame>
        <p:nvGraphicFramePr>
          <p:cNvPr id="103441" name="Object 17"/>
          <p:cNvGraphicFramePr>
            <a:graphicFrameLocks noChangeAspect="1"/>
          </p:cNvGraphicFramePr>
          <p:nvPr/>
        </p:nvGraphicFramePr>
        <p:xfrm>
          <a:off x="6553200" y="4343400"/>
          <a:ext cx="1714500" cy="800100"/>
        </p:xfrm>
        <a:graphic>
          <a:graphicData uri="http://schemas.openxmlformats.org/presentationml/2006/ole">
            <p:oleObj spid="_x0000_s103441" name="Equation" r:id="rId11" imgW="1714320" imgH="799920" progId="Equation.DSMT4">
              <p:embed/>
            </p:oleObj>
          </a:graphicData>
        </a:graphic>
      </p:graphicFrame>
      <p:graphicFrame>
        <p:nvGraphicFramePr>
          <p:cNvPr id="103442" name="Object 18"/>
          <p:cNvGraphicFramePr>
            <a:graphicFrameLocks noChangeAspect="1"/>
          </p:cNvGraphicFramePr>
          <p:nvPr/>
        </p:nvGraphicFramePr>
        <p:xfrm>
          <a:off x="6781800" y="5334000"/>
          <a:ext cx="1181100" cy="1181100"/>
        </p:xfrm>
        <a:graphic>
          <a:graphicData uri="http://schemas.openxmlformats.org/presentationml/2006/ole">
            <p:oleObj spid="_x0000_s103442" name="Equation" r:id="rId12" imgW="1180800" imgH="1180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Force Balance on Flow through Circular Tubes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995738" y="1924050"/>
            <a:ext cx="3629025" cy="1701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5562600" y="1930400"/>
            <a:ext cx="3530600" cy="1703388"/>
            <a:chOff x="3504" y="1216"/>
            <a:chExt cx="2224" cy="1073"/>
          </a:xfrm>
        </p:grpSpPr>
        <p:grpSp>
          <p:nvGrpSpPr>
            <p:cNvPr id="35845" name="Group 5"/>
            <p:cNvGrpSpPr>
              <a:grpSpLocks/>
            </p:cNvGrpSpPr>
            <p:nvPr/>
          </p:nvGrpSpPr>
          <p:grpSpPr bwMode="auto">
            <a:xfrm>
              <a:off x="3504" y="1216"/>
              <a:ext cx="1177" cy="1073"/>
              <a:chOff x="3320" y="2160"/>
              <a:chExt cx="1529" cy="1073"/>
            </a:xfrm>
          </p:grpSpPr>
          <p:sp>
            <p:nvSpPr>
              <p:cNvPr id="35846" name="Freeform 6"/>
              <p:cNvSpPr>
                <a:spLocks/>
              </p:cNvSpPr>
              <p:nvPr/>
            </p:nvSpPr>
            <p:spPr bwMode="auto">
              <a:xfrm>
                <a:off x="3320" y="2696"/>
                <a:ext cx="1529" cy="537"/>
              </a:xfrm>
              <a:custGeom>
                <a:avLst/>
                <a:gdLst/>
                <a:ahLst/>
                <a:cxnLst>
                  <a:cxn ang="0">
                    <a:pos x="1528" y="0"/>
                  </a:cxn>
                  <a:cxn ang="0">
                    <a:pos x="1528" y="13"/>
                  </a:cxn>
                  <a:cxn ang="0">
                    <a:pos x="1528" y="27"/>
                  </a:cxn>
                  <a:cxn ang="0">
                    <a:pos x="1519" y="40"/>
                  </a:cxn>
                  <a:cxn ang="0">
                    <a:pos x="1511" y="53"/>
                  </a:cxn>
                  <a:cxn ang="0">
                    <a:pos x="1494" y="80"/>
                  </a:cxn>
                  <a:cxn ang="0">
                    <a:pos x="1468" y="107"/>
                  </a:cxn>
                  <a:cxn ang="0">
                    <a:pos x="1434" y="133"/>
                  </a:cxn>
                  <a:cxn ang="0">
                    <a:pos x="1391" y="160"/>
                  </a:cxn>
                  <a:cxn ang="0">
                    <a:pos x="1340" y="187"/>
                  </a:cxn>
                  <a:cxn ang="0">
                    <a:pos x="1280" y="213"/>
                  </a:cxn>
                  <a:cxn ang="0">
                    <a:pos x="1255" y="227"/>
                  </a:cxn>
                  <a:cxn ang="0">
                    <a:pos x="1221" y="240"/>
                  </a:cxn>
                  <a:cxn ang="0">
                    <a:pos x="1187" y="253"/>
                  </a:cxn>
                  <a:cxn ang="0">
                    <a:pos x="1144" y="269"/>
                  </a:cxn>
                  <a:cxn ang="0">
                    <a:pos x="1067" y="296"/>
                  </a:cxn>
                  <a:cxn ang="0">
                    <a:pos x="982" y="323"/>
                  </a:cxn>
                  <a:cxn ang="0">
                    <a:pos x="930" y="336"/>
                  </a:cxn>
                  <a:cxn ang="0">
                    <a:pos x="879" y="349"/>
                  </a:cxn>
                  <a:cxn ang="0">
                    <a:pos x="777" y="376"/>
                  </a:cxn>
                  <a:cxn ang="0">
                    <a:pos x="666" y="403"/>
                  </a:cxn>
                  <a:cxn ang="0">
                    <a:pos x="546" y="429"/>
                  </a:cxn>
                  <a:cxn ang="0">
                    <a:pos x="487" y="443"/>
                  </a:cxn>
                  <a:cxn ang="0">
                    <a:pos x="427" y="456"/>
                  </a:cxn>
                  <a:cxn ang="0">
                    <a:pos x="290" y="483"/>
                  </a:cxn>
                  <a:cxn ang="0">
                    <a:pos x="145" y="509"/>
                  </a:cxn>
                  <a:cxn ang="0">
                    <a:pos x="0" y="536"/>
                  </a:cxn>
                </a:cxnLst>
                <a:rect l="0" t="0" r="r" b="b"/>
                <a:pathLst>
                  <a:path w="1529" h="537">
                    <a:moveTo>
                      <a:pt x="1528" y="0"/>
                    </a:moveTo>
                    <a:lnTo>
                      <a:pt x="1528" y="13"/>
                    </a:lnTo>
                    <a:lnTo>
                      <a:pt x="1528" y="27"/>
                    </a:lnTo>
                    <a:lnTo>
                      <a:pt x="1519" y="40"/>
                    </a:lnTo>
                    <a:lnTo>
                      <a:pt x="1511" y="53"/>
                    </a:lnTo>
                    <a:lnTo>
                      <a:pt x="1494" y="80"/>
                    </a:lnTo>
                    <a:lnTo>
                      <a:pt x="1468" y="107"/>
                    </a:lnTo>
                    <a:lnTo>
                      <a:pt x="1434" y="133"/>
                    </a:lnTo>
                    <a:lnTo>
                      <a:pt x="1391" y="160"/>
                    </a:lnTo>
                    <a:lnTo>
                      <a:pt x="1340" y="187"/>
                    </a:lnTo>
                    <a:lnTo>
                      <a:pt x="1280" y="213"/>
                    </a:lnTo>
                    <a:lnTo>
                      <a:pt x="1255" y="227"/>
                    </a:lnTo>
                    <a:lnTo>
                      <a:pt x="1221" y="240"/>
                    </a:lnTo>
                    <a:lnTo>
                      <a:pt x="1187" y="253"/>
                    </a:lnTo>
                    <a:lnTo>
                      <a:pt x="1144" y="269"/>
                    </a:lnTo>
                    <a:lnTo>
                      <a:pt x="1067" y="296"/>
                    </a:lnTo>
                    <a:lnTo>
                      <a:pt x="982" y="323"/>
                    </a:lnTo>
                    <a:lnTo>
                      <a:pt x="930" y="336"/>
                    </a:lnTo>
                    <a:lnTo>
                      <a:pt x="879" y="349"/>
                    </a:lnTo>
                    <a:lnTo>
                      <a:pt x="777" y="376"/>
                    </a:lnTo>
                    <a:lnTo>
                      <a:pt x="666" y="403"/>
                    </a:lnTo>
                    <a:lnTo>
                      <a:pt x="546" y="429"/>
                    </a:lnTo>
                    <a:lnTo>
                      <a:pt x="487" y="443"/>
                    </a:lnTo>
                    <a:lnTo>
                      <a:pt x="427" y="456"/>
                    </a:lnTo>
                    <a:lnTo>
                      <a:pt x="290" y="483"/>
                    </a:lnTo>
                    <a:lnTo>
                      <a:pt x="145" y="509"/>
                    </a:lnTo>
                    <a:lnTo>
                      <a:pt x="0" y="536"/>
                    </a:lnTo>
                  </a:path>
                </a:pathLst>
              </a:custGeom>
              <a:noFill/>
              <a:ln w="381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7" name="Freeform 7"/>
              <p:cNvSpPr>
                <a:spLocks/>
              </p:cNvSpPr>
              <p:nvPr/>
            </p:nvSpPr>
            <p:spPr bwMode="auto">
              <a:xfrm>
                <a:off x="3320" y="2160"/>
                <a:ext cx="1529" cy="537"/>
              </a:xfrm>
              <a:custGeom>
                <a:avLst/>
                <a:gdLst/>
                <a:ahLst/>
                <a:cxnLst>
                  <a:cxn ang="0">
                    <a:pos x="1528" y="536"/>
                  </a:cxn>
                  <a:cxn ang="0">
                    <a:pos x="1528" y="523"/>
                  </a:cxn>
                  <a:cxn ang="0">
                    <a:pos x="1528" y="509"/>
                  </a:cxn>
                  <a:cxn ang="0">
                    <a:pos x="1519" y="496"/>
                  </a:cxn>
                  <a:cxn ang="0">
                    <a:pos x="1511" y="483"/>
                  </a:cxn>
                  <a:cxn ang="0">
                    <a:pos x="1494" y="456"/>
                  </a:cxn>
                  <a:cxn ang="0">
                    <a:pos x="1468" y="429"/>
                  </a:cxn>
                  <a:cxn ang="0">
                    <a:pos x="1434" y="403"/>
                  </a:cxn>
                  <a:cxn ang="0">
                    <a:pos x="1391" y="376"/>
                  </a:cxn>
                  <a:cxn ang="0">
                    <a:pos x="1340" y="349"/>
                  </a:cxn>
                  <a:cxn ang="0">
                    <a:pos x="1280" y="323"/>
                  </a:cxn>
                  <a:cxn ang="0">
                    <a:pos x="1255" y="309"/>
                  </a:cxn>
                  <a:cxn ang="0">
                    <a:pos x="1221" y="296"/>
                  </a:cxn>
                  <a:cxn ang="0">
                    <a:pos x="1187" y="283"/>
                  </a:cxn>
                  <a:cxn ang="0">
                    <a:pos x="1144" y="267"/>
                  </a:cxn>
                  <a:cxn ang="0">
                    <a:pos x="1067" y="240"/>
                  </a:cxn>
                  <a:cxn ang="0">
                    <a:pos x="982" y="213"/>
                  </a:cxn>
                  <a:cxn ang="0">
                    <a:pos x="930" y="200"/>
                  </a:cxn>
                  <a:cxn ang="0">
                    <a:pos x="879" y="187"/>
                  </a:cxn>
                  <a:cxn ang="0">
                    <a:pos x="777" y="160"/>
                  </a:cxn>
                  <a:cxn ang="0">
                    <a:pos x="666" y="133"/>
                  </a:cxn>
                  <a:cxn ang="0">
                    <a:pos x="546" y="107"/>
                  </a:cxn>
                  <a:cxn ang="0">
                    <a:pos x="487" y="93"/>
                  </a:cxn>
                  <a:cxn ang="0">
                    <a:pos x="427" y="80"/>
                  </a:cxn>
                  <a:cxn ang="0">
                    <a:pos x="290" y="53"/>
                  </a:cxn>
                  <a:cxn ang="0">
                    <a:pos x="145" y="27"/>
                  </a:cxn>
                  <a:cxn ang="0">
                    <a:pos x="0" y="0"/>
                  </a:cxn>
                </a:cxnLst>
                <a:rect l="0" t="0" r="r" b="b"/>
                <a:pathLst>
                  <a:path w="1529" h="537">
                    <a:moveTo>
                      <a:pt x="1528" y="536"/>
                    </a:moveTo>
                    <a:lnTo>
                      <a:pt x="1528" y="523"/>
                    </a:lnTo>
                    <a:lnTo>
                      <a:pt x="1528" y="509"/>
                    </a:lnTo>
                    <a:lnTo>
                      <a:pt x="1519" y="496"/>
                    </a:lnTo>
                    <a:lnTo>
                      <a:pt x="1511" y="483"/>
                    </a:lnTo>
                    <a:lnTo>
                      <a:pt x="1494" y="456"/>
                    </a:lnTo>
                    <a:lnTo>
                      <a:pt x="1468" y="429"/>
                    </a:lnTo>
                    <a:lnTo>
                      <a:pt x="1434" y="403"/>
                    </a:lnTo>
                    <a:lnTo>
                      <a:pt x="1391" y="376"/>
                    </a:lnTo>
                    <a:lnTo>
                      <a:pt x="1340" y="349"/>
                    </a:lnTo>
                    <a:lnTo>
                      <a:pt x="1280" y="323"/>
                    </a:lnTo>
                    <a:lnTo>
                      <a:pt x="1255" y="309"/>
                    </a:lnTo>
                    <a:lnTo>
                      <a:pt x="1221" y="296"/>
                    </a:lnTo>
                    <a:lnTo>
                      <a:pt x="1187" y="283"/>
                    </a:lnTo>
                    <a:lnTo>
                      <a:pt x="1144" y="267"/>
                    </a:lnTo>
                    <a:lnTo>
                      <a:pt x="1067" y="240"/>
                    </a:lnTo>
                    <a:lnTo>
                      <a:pt x="982" y="213"/>
                    </a:lnTo>
                    <a:lnTo>
                      <a:pt x="930" y="200"/>
                    </a:lnTo>
                    <a:lnTo>
                      <a:pt x="879" y="187"/>
                    </a:lnTo>
                    <a:lnTo>
                      <a:pt x="777" y="160"/>
                    </a:lnTo>
                    <a:lnTo>
                      <a:pt x="666" y="133"/>
                    </a:lnTo>
                    <a:lnTo>
                      <a:pt x="546" y="107"/>
                    </a:lnTo>
                    <a:lnTo>
                      <a:pt x="487" y="93"/>
                    </a:lnTo>
                    <a:lnTo>
                      <a:pt x="427" y="80"/>
                    </a:lnTo>
                    <a:lnTo>
                      <a:pt x="290" y="53"/>
                    </a:lnTo>
                    <a:lnTo>
                      <a:pt x="145" y="27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48" name="Text Box 8"/>
            <p:cNvSpPr txBox="1">
              <a:spLocks noChangeArrowheads="1"/>
            </p:cNvSpPr>
            <p:nvPr/>
          </p:nvSpPr>
          <p:spPr bwMode="auto">
            <a:xfrm>
              <a:off x="4952" y="1904"/>
              <a:ext cx="776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accent2"/>
                  </a:solidFill>
                </a:rPr>
                <a:t>Velocity</a:t>
              </a:r>
            </a:p>
          </p:txBody>
        </p:sp>
      </p:grp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5562600" y="1930400"/>
            <a:ext cx="1588" cy="170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3530600" y="2774950"/>
            <a:ext cx="5029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5851" name="Group 11"/>
          <p:cNvGrpSpPr>
            <a:grpSpLocks/>
          </p:cNvGrpSpPr>
          <p:nvPr/>
        </p:nvGrpSpPr>
        <p:grpSpPr bwMode="auto">
          <a:xfrm>
            <a:off x="4216400" y="1930400"/>
            <a:ext cx="1919288" cy="2222500"/>
            <a:chOff x="2656" y="1216"/>
            <a:chExt cx="1209" cy="1400"/>
          </a:xfrm>
        </p:grpSpPr>
        <p:sp>
          <p:nvSpPr>
            <p:cNvPr id="35852" name="Freeform 12"/>
            <p:cNvSpPr>
              <a:spLocks/>
            </p:cNvSpPr>
            <p:nvPr/>
          </p:nvSpPr>
          <p:spPr bwMode="auto">
            <a:xfrm>
              <a:off x="2656" y="1216"/>
              <a:ext cx="831" cy="1072"/>
            </a:xfrm>
            <a:custGeom>
              <a:avLst/>
              <a:gdLst/>
              <a:ahLst/>
              <a:cxnLst>
                <a:cxn ang="0">
                  <a:pos x="0" y="1072"/>
                </a:cxn>
                <a:cxn ang="0">
                  <a:pos x="1080" y="536"/>
                </a:cxn>
                <a:cxn ang="0">
                  <a:pos x="8" y="0"/>
                </a:cxn>
              </a:cxnLst>
              <a:rect l="0" t="0" r="r" b="b"/>
              <a:pathLst>
                <a:path w="1080" h="1072">
                  <a:moveTo>
                    <a:pt x="0" y="1072"/>
                  </a:moveTo>
                  <a:lnTo>
                    <a:pt x="1080" y="536"/>
                  </a:lnTo>
                  <a:lnTo>
                    <a:pt x="8" y="0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53" name="Text Box 13"/>
            <p:cNvSpPr txBox="1">
              <a:spLocks noChangeArrowheads="1"/>
            </p:cNvSpPr>
            <p:nvPr/>
          </p:nvSpPr>
          <p:spPr bwMode="auto">
            <a:xfrm>
              <a:off x="3312" y="2328"/>
              <a:ext cx="553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accent1"/>
                  </a:solidFill>
                </a:rPr>
                <a:t>Shear</a:t>
              </a:r>
            </a:p>
          </p:txBody>
        </p:sp>
      </p:grp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2374900" y="5969000"/>
            <a:ext cx="287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2336800" y="6400800"/>
            <a:ext cx="218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 flipV="1">
            <a:off x="4102100" y="3276600"/>
            <a:ext cx="62230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64" name="Comment 24"/>
          <p:cNvSpPr>
            <a:spLocks noChangeArrowheads="1"/>
          </p:cNvSpPr>
          <p:nvPr/>
        </p:nvSpPr>
        <p:spPr bwMode="auto">
          <a:xfrm>
            <a:off x="2287588" y="5538788"/>
            <a:ext cx="3275012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True for Laminar or Turbulent flow</a:t>
            </a:r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6619875" y="4008438"/>
            <a:ext cx="212883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Laminar flow</a:t>
            </a:r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>
            <a:off x="6680200" y="4445000"/>
            <a:ext cx="1968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 flipH="1" flipV="1">
            <a:off x="7188200" y="3136900"/>
            <a:ext cx="393700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5871" name="Group 31"/>
          <p:cNvGrpSpPr>
            <a:grpSpLocks/>
          </p:cNvGrpSpPr>
          <p:nvPr/>
        </p:nvGrpSpPr>
        <p:grpSpPr bwMode="auto">
          <a:xfrm>
            <a:off x="3467100" y="1968500"/>
            <a:ext cx="533400" cy="1600200"/>
            <a:chOff x="2064" y="1240"/>
            <a:chExt cx="336" cy="1008"/>
          </a:xfrm>
        </p:grpSpPr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>
              <a:off x="2064" y="1240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>
              <a:off x="2064" y="1384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>
              <a:off x="2064" y="1528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>
              <a:off x="2064" y="1672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>
              <a:off x="2064" y="1816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>
              <a:off x="2064" y="1960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2064" y="2104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>
              <a:off x="2064" y="2248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5880" name="Group 40"/>
          <p:cNvGrpSpPr>
            <a:grpSpLocks/>
          </p:cNvGrpSpPr>
          <p:nvPr/>
        </p:nvGrpSpPr>
        <p:grpSpPr bwMode="auto">
          <a:xfrm flipH="1">
            <a:off x="7670800" y="1955800"/>
            <a:ext cx="228600" cy="1600200"/>
            <a:chOff x="2064" y="1240"/>
            <a:chExt cx="336" cy="1008"/>
          </a:xfrm>
        </p:grpSpPr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>
              <a:off x="2064" y="1240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>
              <a:off x="2064" y="1384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>
              <a:off x="2064" y="1528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>
              <a:off x="2064" y="1672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>
              <a:off x="2064" y="1816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>
              <a:off x="2064" y="1960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>
              <a:off x="2064" y="2104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>
              <a:off x="2064" y="2248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5889" name="Group 49"/>
          <p:cNvGrpSpPr>
            <a:grpSpLocks/>
          </p:cNvGrpSpPr>
          <p:nvPr/>
        </p:nvGrpSpPr>
        <p:grpSpPr bwMode="auto">
          <a:xfrm>
            <a:off x="3911600" y="3746500"/>
            <a:ext cx="3695700" cy="0"/>
            <a:chOff x="2464" y="2360"/>
            <a:chExt cx="2328" cy="0"/>
          </a:xfrm>
        </p:grpSpPr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 flipH="1">
              <a:off x="4528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 flipH="1">
              <a:off x="4184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 flipH="1">
              <a:off x="3840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93" name="Line 53"/>
            <p:cNvSpPr>
              <a:spLocks noChangeShapeType="1"/>
            </p:cNvSpPr>
            <p:nvPr/>
          </p:nvSpPr>
          <p:spPr bwMode="auto">
            <a:xfrm flipH="1">
              <a:off x="3496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 flipH="1">
              <a:off x="3152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95" name="Line 55"/>
            <p:cNvSpPr>
              <a:spLocks noChangeShapeType="1"/>
            </p:cNvSpPr>
            <p:nvPr/>
          </p:nvSpPr>
          <p:spPr bwMode="auto">
            <a:xfrm flipH="1">
              <a:off x="2808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 flipH="1">
              <a:off x="2464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5897" name="Group 57"/>
          <p:cNvGrpSpPr>
            <a:grpSpLocks/>
          </p:cNvGrpSpPr>
          <p:nvPr/>
        </p:nvGrpSpPr>
        <p:grpSpPr bwMode="auto">
          <a:xfrm>
            <a:off x="3937000" y="1828800"/>
            <a:ext cx="3695700" cy="0"/>
            <a:chOff x="2464" y="2360"/>
            <a:chExt cx="2328" cy="0"/>
          </a:xfrm>
        </p:grpSpPr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 flipH="1">
              <a:off x="4528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99" name="Line 59"/>
            <p:cNvSpPr>
              <a:spLocks noChangeShapeType="1"/>
            </p:cNvSpPr>
            <p:nvPr/>
          </p:nvSpPr>
          <p:spPr bwMode="auto">
            <a:xfrm flipH="1">
              <a:off x="4184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 flipH="1">
              <a:off x="3840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901" name="Line 61"/>
            <p:cNvSpPr>
              <a:spLocks noChangeShapeType="1"/>
            </p:cNvSpPr>
            <p:nvPr/>
          </p:nvSpPr>
          <p:spPr bwMode="auto">
            <a:xfrm flipH="1">
              <a:off x="3496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 flipH="1">
              <a:off x="3152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903" name="Line 63"/>
            <p:cNvSpPr>
              <a:spLocks noChangeShapeType="1"/>
            </p:cNvSpPr>
            <p:nvPr/>
          </p:nvSpPr>
          <p:spPr bwMode="auto">
            <a:xfrm flipH="1">
              <a:off x="2808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 flipH="1">
              <a:off x="2464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35905" name="Object 65"/>
          <p:cNvGraphicFramePr>
            <a:graphicFrameLocks noChangeAspect="1"/>
          </p:cNvGraphicFramePr>
          <p:nvPr/>
        </p:nvGraphicFramePr>
        <p:xfrm>
          <a:off x="533400" y="1981200"/>
          <a:ext cx="1638300" cy="381000"/>
        </p:xfrm>
        <a:graphic>
          <a:graphicData uri="http://schemas.openxmlformats.org/presentationml/2006/ole">
            <p:oleObj spid="_x0000_s35905" name="Equation" r:id="rId3" imgW="1638000" imgH="380880" progId="Equation.DSMT4">
              <p:embed/>
            </p:oleObj>
          </a:graphicData>
        </a:graphic>
      </p:graphicFrame>
      <p:graphicFrame>
        <p:nvGraphicFramePr>
          <p:cNvPr id="35906" name="Object 66"/>
          <p:cNvGraphicFramePr>
            <a:graphicFrameLocks noChangeAspect="1"/>
          </p:cNvGraphicFramePr>
          <p:nvPr/>
        </p:nvGraphicFramePr>
        <p:xfrm>
          <a:off x="228600" y="2514600"/>
          <a:ext cx="2235200" cy="762000"/>
        </p:xfrm>
        <a:graphic>
          <a:graphicData uri="http://schemas.openxmlformats.org/presentationml/2006/ole">
            <p:oleObj spid="_x0000_s35906" name="Equation" r:id="rId4" imgW="2234880" imgH="761760" progId="Equation.DSMT4">
              <p:embed/>
            </p:oleObj>
          </a:graphicData>
        </a:graphic>
      </p:graphicFrame>
      <p:graphicFrame>
        <p:nvGraphicFramePr>
          <p:cNvPr id="35907" name="Object 67"/>
          <p:cNvGraphicFramePr>
            <a:graphicFrameLocks noChangeAspect="1"/>
          </p:cNvGraphicFramePr>
          <p:nvPr/>
        </p:nvGraphicFramePr>
        <p:xfrm>
          <a:off x="685800" y="3657600"/>
          <a:ext cx="1435100" cy="381000"/>
        </p:xfrm>
        <a:graphic>
          <a:graphicData uri="http://schemas.openxmlformats.org/presentationml/2006/ole">
            <p:oleObj spid="_x0000_s35907" name="Equation" r:id="rId5" imgW="1434960" imgH="380880" progId="Equation.DSMT4">
              <p:embed/>
            </p:oleObj>
          </a:graphicData>
        </a:graphic>
      </p:graphicFrame>
      <p:graphicFrame>
        <p:nvGraphicFramePr>
          <p:cNvPr id="35908" name="Object 68"/>
          <p:cNvGraphicFramePr>
            <a:graphicFrameLocks noChangeAspect="1"/>
          </p:cNvGraphicFramePr>
          <p:nvPr/>
        </p:nvGraphicFramePr>
        <p:xfrm>
          <a:off x="457200" y="4191000"/>
          <a:ext cx="1930400" cy="419100"/>
        </p:xfrm>
        <a:graphic>
          <a:graphicData uri="http://schemas.openxmlformats.org/presentationml/2006/ole">
            <p:oleObj spid="_x0000_s35908" name="Equation" r:id="rId6" imgW="1930320" imgH="419040" progId="Equation.DSMT4">
              <p:embed/>
            </p:oleObj>
          </a:graphicData>
        </a:graphic>
      </p:graphicFrame>
      <p:graphicFrame>
        <p:nvGraphicFramePr>
          <p:cNvPr id="35909" name="Object 69"/>
          <p:cNvGraphicFramePr>
            <a:graphicFrameLocks noChangeAspect="1"/>
          </p:cNvGraphicFramePr>
          <p:nvPr/>
        </p:nvGraphicFramePr>
        <p:xfrm>
          <a:off x="565150" y="4724400"/>
          <a:ext cx="1562100" cy="723900"/>
        </p:xfrm>
        <a:graphic>
          <a:graphicData uri="http://schemas.openxmlformats.org/presentationml/2006/ole">
            <p:oleObj spid="_x0000_s35909" name="Equation" r:id="rId7" imgW="1562040" imgH="723600" progId="Equation.DSMT4">
              <p:embed/>
            </p:oleObj>
          </a:graphicData>
        </a:graphic>
      </p:graphicFrame>
      <p:sp>
        <p:nvSpPr>
          <p:cNvPr id="35910" name="Rectangle 70"/>
          <p:cNvSpPr>
            <a:spLocks noChangeArrowheads="1"/>
          </p:cNvSpPr>
          <p:nvPr/>
        </p:nvSpPr>
        <p:spPr bwMode="auto">
          <a:xfrm>
            <a:off x="1371600" y="1828800"/>
            <a:ext cx="990600" cy="6096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911" name="Rectangle 71"/>
          <p:cNvSpPr>
            <a:spLocks noChangeArrowheads="1"/>
          </p:cNvSpPr>
          <p:nvPr/>
        </p:nvSpPr>
        <p:spPr bwMode="auto">
          <a:xfrm>
            <a:off x="1295400" y="2438400"/>
            <a:ext cx="1143000" cy="838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10" grpId="0" animBg="1"/>
      <p:bldP spid="359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Laminar Flow Friction Factor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231900" y="1890713"/>
          <a:ext cx="1384300" cy="825500"/>
        </p:xfrm>
        <a:graphic>
          <a:graphicData uri="http://schemas.openxmlformats.org/presentationml/2006/ole">
            <p:oleObj spid="_x0000_s38915" name="Equation" r:id="rId3" imgW="1384200" imgH="825480" progId="Equation.3">
              <p:embed/>
            </p:oleObj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1282700" y="2887663"/>
          <a:ext cx="1485900" cy="787400"/>
        </p:xfrm>
        <a:graphic>
          <a:graphicData uri="http://schemas.openxmlformats.org/presentationml/2006/ole">
            <p:oleObj spid="_x0000_s38916" name="Equation" r:id="rId4" imgW="1485720" imgH="787320" progId="Equation.3">
              <p:embed/>
            </p:oleObj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1390650" y="3863975"/>
          <a:ext cx="1435100" cy="825500"/>
        </p:xfrm>
        <a:graphic>
          <a:graphicData uri="http://schemas.openxmlformats.org/presentationml/2006/ole">
            <p:oleObj spid="_x0000_s38917" name="Equation" r:id="rId5" imgW="1434960" imgH="825480" progId="Equation.3">
              <p:embed/>
            </p:oleObj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1028700" y="4930775"/>
          <a:ext cx="2108200" cy="825500"/>
        </p:xfrm>
        <a:graphic>
          <a:graphicData uri="http://schemas.openxmlformats.org/presentationml/2006/ole">
            <p:oleObj spid="_x0000_s38918" name="Equation" r:id="rId6" imgW="2108160" imgH="825480" progId="Equation.3">
              <p:embed/>
            </p:oleObj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250950" y="5851525"/>
          <a:ext cx="1765300" cy="787400"/>
        </p:xfrm>
        <a:graphic>
          <a:graphicData uri="http://schemas.openxmlformats.org/presentationml/2006/ole">
            <p:oleObj spid="_x0000_s38919" name="Equation" r:id="rId7" imgW="1765080" imgH="787320" progId="Equation.DSMT4">
              <p:embed/>
            </p:oleObj>
          </a:graphicData>
        </a:graphic>
      </p:graphicFrame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4554538" y="6070600"/>
            <a:ext cx="3627437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Slope of ___ on log-log plot</a:t>
            </a:r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4940300" y="2527300"/>
            <a:ext cx="2501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4648200" y="4406900"/>
            <a:ext cx="261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3" name="Comment 11"/>
          <p:cNvSpPr>
            <a:spLocks noChangeArrowheads="1"/>
          </p:cNvSpPr>
          <p:nvPr/>
        </p:nvSpPr>
        <p:spPr bwMode="auto">
          <a:xfrm>
            <a:off x="4878388" y="2097088"/>
            <a:ext cx="2919412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Hagen-Poiseuille</a:t>
            </a:r>
            <a:endParaRPr lang="en-US" sz="2400"/>
          </a:p>
        </p:txBody>
      </p:sp>
      <p:sp>
        <p:nvSpPr>
          <p:cNvPr id="38924" name="Comment 12"/>
          <p:cNvSpPr>
            <a:spLocks noChangeArrowheads="1"/>
          </p:cNvSpPr>
          <p:nvPr/>
        </p:nvSpPr>
        <p:spPr bwMode="auto">
          <a:xfrm>
            <a:off x="4586288" y="3976688"/>
            <a:ext cx="4354512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Darcy-Weisbach</a:t>
            </a:r>
            <a:endParaRPr lang="en-US" sz="2400"/>
          </a:p>
        </p:txBody>
      </p:sp>
      <p:sp>
        <p:nvSpPr>
          <p:cNvPr id="38925" name="Comment 13"/>
          <p:cNvSpPr>
            <a:spLocks noChangeArrowheads="1"/>
          </p:cNvSpPr>
          <p:nvPr/>
        </p:nvSpPr>
        <p:spPr bwMode="auto">
          <a:xfrm>
            <a:off x="5767388" y="6034088"/>
            <a:ext cx="862012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-1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3" grpId="0" autoUpdateAnimBg="0"/>
      <p:bldP spid="38924" grpId="0" autoUpdateAnimBg="0"/>
      <p:bldP spid="3892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Laminar Flow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Pressure drop along pipe, laminar flow</a:t>
            </a:r>
          </a:p>
          <a:p>
            <a:r>
              <a:rPr lang="en-US"/>
              <a:t>Pressure drop is observed to be proportional to distance between pressure taps</a:t>
            </a:r>
          </a:p>
          <a:p>
            <a:r>
              <a:rPr lang="en-US"/>
              <a:t>Find how pressure drop varies with pipe diameter as a function of the velocity</a:t>
            </a: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304800" y="4724400"/>
          <a:ext cx="1076325" cy="722313"/>
        </p:xfrm>
        <a:graphic>
          <a:graphicData uri="http://schemas.openxmlformats.org/presentationml/2006/ole">
            <p:oleObj spid="_x0000_s84996" name="Equation" r:id="rId3" imgW="1079280" imgH="723600" progId="Equation.DSMT4">
              <p:embed/>
            </p:oleObj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152400" y="5638800"/>
          <a:ext cx="1065213" cy="723900"/>
        </p:xfrm>
        <a:graphic>
          <a:graphicData uri="http://schemas.openxmlformats.org/presentationml/2006/ole">
            <p:oleObj spid="_x0000_s84997" name="Equation" r:id="rId4" imgW="1066680" imgH="723600" progId="Equation.DSMT4">
              <p:embed/>
            </p:oleObj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1828800" y="4876800"/>
          <a:ext cx="1712913" cy="1447800"/>
        </p:xfrm>
        <a:graphic>
          <a:graphicData uri="http://schemas.openxmlformats.org/presentationml/2006/ole">
            <p:oleObj spid="_x0000_s84998" name="Equation" r:id="rId5" imgW="1714320" imgH="1447560" progId="Equation.DSMT4">
              <p:embed/>
            </p:oleObj>
          </a:graphicData>
        </a:graphic>
      </p:graphicFrame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4267200" y="4724400"/>
          <a:ext cx="1649413" cy="800100"/>
        </p:xfrm>
        <a:graphic>
          <a:graphicData uri="http://schemas.openxmlformats.org/presentationml/2006/ole">
            <p:oleObj spid="_x0000_s84999" name="Equation" r:id="rId6" imgW="1650960" imgH="799920" progId="Equation.DSMT4">
              <p:embed/>
            </p:oleObj>
          </a:graphicData>
        </a:graphic>
      </p:graphicFrame>
      <p:graphicFrame>
        <p:nvGraphicFramePr>
          <p:cNvPr id="85000" name="Object 8"/>
          <p:cNvGraphicFramePr>
            <a:graphicFrameLocks noChangeAspect="1"/>
          </p:cNvGraphicFramePr>
          <p:nvPr/>
        </p:nvGraphicFramePr>
        <p:xfrm>
          <a:off x="4343400" y="5791200"/>
          <a:ext cx="1319213" cy="787400"/>
        </p:xfrm>
        <a:graphic>
          <a:graphicData uri="http://schemas.openxmlformats.org/presentationml/2006/ole">
            <p:oleObj spid="_x0000_s85000" name="Equation" r:id="rId7" imgW="1320480" imgH="787320" progId="Equation.DSMT4">
              <p:embed/>
            </p:oleObj>
          </a:graphicData>
        </a:graphic>
      </p:graphicFrame>
      <p:graphicFrame>
        <p:nvGraphicFramePr>
          <p:cNvPr id="85001" name="Object 9"/>
          <p:cNvGraphicFramePr>
            <a:graphicFrameLocks noChangeAspect="1"/>
          </p:cNvGraphicFramePr>
          <p:nvPr/>
        </p:nvGraphicFramePr>
        <p:xfrm>
          <a:off x="6629400" y="5867400"/>
          <a:ext cx="1509713" cy="723900"/>
        </p:xfrm>
        <a:graphic>
          <a:graphicData uri="http://schemas.openxmlformats.org/presentationml/2006/ole">
            <p:oleObj spid="_x0000_s85001" name="Equation" r:id="rId8" imgW="1511280" imgH="723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Moody Diagram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2341563" y="1951038"/>
            <a:ext cx="5326062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2341563" y="4876800"/>
            <a:ext cx="5326062" cy="1588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2341563" y="4141788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2341563" y="3617913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2341563" y="3208338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2341563" y="2874963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2341563" y="2598738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2341563" y="2360613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2341563" y="2141538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2341563" y="1951038"/>
            <a:ext cx="5326062" cy="1587"/>
          </a:xfrm>
          <a:prstGeom prst="line">
            <a:avLst/>
          </a:prstGeom>
          <a:noFill/>
          <a:ln w="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2665413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2846388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2979738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3084513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3170238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3236913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3303588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3360738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>
            <a:off x="3722688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>
            <a:off x="3913188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>
            <a:off x="4046538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>
            <a:off x="4151313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>
            <a:off x="4237038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>
            <a:off x="4303713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>
            <a:off x="4370388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>
            <a:off x="4418013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>
            <a:off x="4789488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>
            <a:off x="4979988" y="1951038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67" name="Line 31"/>
          <p:cNvSpPr>
            <a:spLocks noChangeShapeType="1"/>
          </p:cNvSpPr>
          <p:nvPr/>
        </p:nvSpPr>
        <p:spPr bwMode="auto">
          <a:xfrm>
            <a:off x="5114925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68" name="Line 32"/>
          <p:cNvSpPr>
            <a:spLocks noChangeShapeType="1"/>
          </p:cNvSpPr>
          <p:nvPr/>
        </p:nvSpPr>
        <p:spPr bwMode="auto">
          <a:xfrm>
            <a:off x="5219700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5305425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>
            <a:off x="5372100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5438775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>
            <a:off x="5486400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73" name="Line 37"/>
          <p:cNvSpPr>
            <a:spLocks noChangeShapeType="1"/>
          </p:cNvSpPr>
          <p:nvPr/>
        </p:nvSpPr>
        <p:spPr bwMode="auto">
          <a:xfrm>
            <a:off x="5857875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74" name="Line 38"/>
          <p:cNvSpPr>
            <a:spLocks noChangeShapeType="1"/>
          </p:cNvSpPr>
          <p:nvPr/>
        </p:nvSpPr>
        <p:spPr bwMode="auto">
          <a:xfrm>
            <a:off x="6048375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75" name="Line 39"/>
          <p:cNvSpPr>
            <a:spLocks noChangeShapeType="1"/>
          </p:cNvSpPr>
          <p:nvPr/>
        </p:nvSpPr>
        <p:spPr bwMode="auto">
          <a:xfrm>
            <a:off x="6181725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76" name="Line 40"/>
          <p:cNvSpPr>
            <a:spLocks noChangeShapeType="1"/>
          </p:cNvSpPr>
          <p:nvPr/>
        </p:nvSpPr>
        <p:spPr bwMode="auto">
          <a:xfrm>
            <a:off x="6286500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77" name="Line 41"/>
          <p:cNvSpPr>
            <a:spLocks noChangeShapeType="1"/>
          </p:cNvSpPr>
          <p:nvPr/>
        </p:nvSpPr>
        <p:spPr bwMode="auto">
          <a:xfrm>
            <a:off x="6362700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78" name="Line 42"/>
          <p:cNvSpPr>
            <a:spLocks noChangeShapeType="1"/>
          </p:cNvSpPr>
          <p:nvPr/>
        </p:nvSpPr>
        <p:spPr bwMode="auto">
          <a:xfrm>
            <a:off x="6438900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79" name="Line 43"/>
          <p:cNvSpPr>
            <a:spLocks noChangeShapeType="1"/>
          </p:cNvSpPr>
          <p:nvPr/>
        </p:nvSpPr>
        <p:spPr bwMode="auto">
          <a:xfrm>
            <a:off x="6496050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80" name="Line 44"/>
          <p:cNvSpPr>
            <a:spLocks noChangeShapeType="1"/>
          </p:cNvSpPr>
          <p:nvPr/>
        </p:nvSpPr>
        <p:spPr bwMode="auto">
          <a:xfrm>
            <a:off x="6553200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81" name="Line 45"/>
          <p:cNvSpPr>
            <a:spLocks noChangeShapeType="1"/>
          </p:cNvSpPr>
          <p:nvPr/>
        </p:nvSpPr>
        <p:spPr bwMode="auto">
          <a:xfrm>
            <a:off x="6924675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82" name="Line 46"/>
          <p:cNvSpPr>
            <a:spLocks noChangeShapeType="1"/>
          </p:cNvSpPr>
          <p:nvPr/>
        </p:nvSpPr>
        <p:spPr bwMode="auto">
          <a:xfrm>
            <a:off x="7115175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83" name="Line 47"/>
          <p:cNvSpPr>
            <a:spLocks noChangeShapeType="1"/>
          </p:cNvSpPr>
          <p:nvPr/>
        </p:nvSpPr>
        <p:spPr bwMode="auto">
          <a:xfrm>
            <a:off x="7248525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84" name="Line 48"/>
          <p:cNvSpPr>
            <a:spLocks noChangeShapeType="1"/>
          </p:cNvSpPr>
          <p:nvPr/>
        </p:nvSpPr>
        <p:spPr bwMode="auto">
          <a:xfrm>
            <a:off x="7343775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85" name="Line 49"/>
          <p:cNvSpPr>
            <a:spLocks noChangeShapeType="1"/>
          </p:cNvSpPr>
          <p:nvPr/>
        </p:nvSpPr>
        <p:spPr bwMode="auto">
          <a:xfrm>
            <a:off x="7429500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86" name="Line 50"/>
          <p:cNvSpPr>
            <a:spLocks noChangeShapeType="1"/>
          </p:cNvSpPr>
          <p:nvPr/>
        </p:nvSpPr>
        <p:spPr bwMode="auto">
          <a:xfrm>
            <a:off x="7505700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87" name="Line 51"/>
          <p:cNvSpPr>
            <a:spLocks noChangeShapeType="1"/>
          </p:cNvSpPr>
          <p:nvPr/>
        </p:nvSpPr>
        <p:spPr bwMode="auto">
          <a:xfrm>
            <a:off x="7562850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88" name="Line 52"/>
          <p:cNvSpPr>
            <a:spLocks noChangeShapeType="1"/>
          </p:cNvSpPr>
          <p:nvPr/>
        </p:nvSpPr>
        <p:spPr bwMode="auto">
          <a:xfrm>
            <a:off x="7620000" y="1951038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89" name="Line 53"/>
          <p:cNvSpPr>
            <a:spLocks noChangeShapeType="1"/>
          </p:cNvSpPr>
          <p:nvPr/>
        </p:nvSpPr>
        <p:spPr bwMode="auto">
          <a:xfrm>
            <a:off x="3408363" y="1951038"/>
            <a:ext cx="1587" cy="4183062"/>
          </a:xfrm>
          <a:prstGeom prst="line">
            <a:avLst/>
          </a:prstGeom>
          <a:noFill/>
          <a:ln w="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90" name="Line 54"/>
          <p:cNvSpPr>
            <a:spLocks noChangeShapeType="1"/>
          </p:cNvSpPr>
          <p:nvPr/>
        </p:nvSpPr>
        <p:spPr bwMode="auto">
          <a:xfrm>
            <a:off x="4475163" y="1951038"/>
            <a:ext cx="1587" cy="4183062"/>
          </a:xfrm>
          <a:prstGeom prst="line">
            <a:avLst/>
          </a:prstGeom>
          <a:noFill/>
          <a:ln w="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91" name="Line 55"/>
          <p:cNvSpPr>
            <a:spLocks noChangeShapeType="1"/>
          </p:cNvSpPr>
          <p:nvPr/>
        </p:nvSpPr>
        <p:spPr bwMode="auto">
          <a:xfrm>
            <a:off x="5534025" y="1951038"/>
            <a:ext cx="1588" cy="4183062"/>
          </a:xfrm>
          <a:prstGeom prst="line">
            <a:avLst/>
          </a:prstGeom>
          <a:noFill/>
          <a:ln w="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92" name="Line 56"/>
          <p:cNvSpPr>
            <a:spLocks noChangeShapeType="1"/>
          </p:cNvSpPr>
          <p:nvPr/>
        </p:nvSpPr>
        <p:spPr bwMode="auto">
          <a:xfrm>
            <a:off x="6600825" y="1951038"/>
            <a:ext cx="1588" cy="4183062"/>
          </a:xfrm>
          <a:prstGeom prst="line">
            <a:avLst/>
          </a:prstGeom>
          <a:noFill/>
          <a:ln w="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93" name="Line 57"/>
          <p:cNvSpPr>
            <a:spLocks noChangeShapeType="1"/>
          </p:cNvSpPr>
          <p:nvPr/>
        </p:nvSpPr>
        <p:spPr bwMode="auto">
          <a:xfrm>
            <a:off x="7667625" y="1951038"/>
            <a:ext cx="1588" cy="4183062"/>
          </a:xfrm>
          <a:prstGeom prst="line">
            <a:avLst/>
          </a:prstGeom>
          <a:noFill/>
          <a:ln w="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94" name="Line 58"/>
          <p:cNvSpPr>
            <a:spLocks noChangeShapeType="1"/>
          </p:cNvSpPr>
          <p:nvPr/>
        </p:nvSpPr>
        <p:spPr bwMode="auto">
          <a:xfrm>
            <a:off x="2320925" y="1951038"/>
            <a:ext cx="1588" cy="4183062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95" name="Line 59"/>
          <p:cNvSpPr>
            <a:spLocks noChangeShapeType="1"/>
          </p:cNvSpPr>
          <p:nvPr/>
        </p:nvSpPr>
        <p:spPr bwMode="auto">
          <a:xfrm>
            <a:off x="2208213" y="6134100"/>
            <a:ext cx="11430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96" name="Line 60"/>
          <p:cNvSpPr>
            <a:spLocks noChangeShapeType="1"/>
          </p:cNvSpPr>
          <p:nvPr/>
        </p:nvSpPr>
        <p:spPr bwMode="auto">
          <a:xfrm>
            <a:off x="2208213" y="4876800"/>
            <a:ext cx="11430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97" name="Line 61"/>
          <p:cNvSpPr>
            <a:spLocks noChangeShapeType="1"/>
          </p:cNvSpPr>
          <p:nvPr/>
        </p:nvSpPr>
        <p:spPr bwMode="auto">
          <a:xfrm>
            <a:off x="2208213" y="4141788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98" name="Line 62"/>
          <p:cNvSpPr>
            <a:spLocks noChangeShapeType="1"/>
          </p:cNvSpPr>
          <p:nvPr/>
        </p:nvSpPr>
        <p:spPr bwMode="auto">
          <a:xfrm>
            <a:off x="2208213" y="3617913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99" name="Line 63"/>
          <p:cNvSpPr>
            <a:spLocks noChangeShapeType="1"/>
          </p:cNvSpPr>
          <p:nvPr/>
        </p:nvSpPr>
        <p:spPr bwMode="auto">
          <a:xfrm>
            <a:off x="2208213" y="3208338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00" name="Line 64"/>
          <p:cNvSpPr>
            <a:spLocks noChangeShapeType="1"/>
          </p:cNvSpPr>
          <p:nvPr/>
        </p:nvSpPr>
        <p:spPr bwMode="auto">
          <a:xfrm>
            <a:off x="2208213" y="2874963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01" name="Line 65"/>
          <p:cNvSpPr>
            <a:spLocks noChangeShapeType="1"/>
          </p:cNvSpPr>
          <p:nvPr/>
        </p:nvSpPr>
        <p:spPr bwMode="auto">
          <a:xfrm>
            <a:off x="2208213" y="2598738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02" name="Line 66"/>
          <p:cNvSpPr>
            <a:spLocks noChangeShapeType="1"/>
          </p:cNvSpPr>
          <p:nvPr/>
        </p:nvSpPr>
        <p:spPr bwMode="auto">
          <a:xfrm>
            <a:off x="2208213" y="2360613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03" name="Line 67"/>
          <p:cNvSpPr>
            <a:spLocks noChangeShapeType="1"/>
          </p:cNvSpPr>
          <p:nvPr/>
        </p:nvSpPr>
        <p:spPr bwMode="auto">
          <a:xfrm>
            <a:off x="2208213" y="2141538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04" name="Line 68"/>
          <p:cNvSpPr>
            <a:spLocks noChangeShapeType="1"/>
          </p:cNvSpPr>
          <p:nvPr/>
        </p:nvSpPr>
        <p:spPr bwMode="auto">
          <a:xfrm>
            <a:off x="2208213" y="1951038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05" name="Line 69"/>
          <p:cNvSpPr>
            <a:spLocks noChangeShapeType="1"/>
          </p:cNvSpPr>
          <p:nvPr/>
        </p:nvSpPr>
        <p:spPr bwMode="auto">
          <a:xfrm>
            <a:off x="2236788" y="6134100"/>
            <a:ext cx="85725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06" name="Line 70"/>
          <p:cNvSpPr>
            <a:spLocks noChangeShapeType="1"/>
          </p:cNvSpPr>
          <p:nvPr/>
        </p:nvSpPr>
        <p:spPr bwMode="auto">
          <a:xfrm>
            <a:off x="2236788" y="1951038"/>
            <a:ext cx="85725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07" name="Line 71"/>
          <p:cNvSpPr>
            <a:spLocks noChangeShapeType="1"/>
          </p:cNvSpPr>
          <p:nvPr/>
        </p:nvSpPr>
        <p:spPr bwMode="auto">
          <a:xfrm>
            <a:off x="2341563" y="6134100"/>
            <a:ext cx="5326062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08" name="Line 72"/>
          <p:cNvSpPr>
            <a:spLocks noChangeShapeType="1"/>
          </p:cNvSpPr>
          <p:nvPr/>
        </p:nvSpPr>
        <p:spPr bwMode="auto">
          <a:xfrm flipV="1">
            <a:off x="2320925" y="6134100"/>
            <a:ext cx="1588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09" name="Line 73"/>
          <p:cNvSpPr>
            <a:spLocks noChangeShapeType="1"/>
          </p:cNvSpPr>
          <p:nvPr/>
        </p:nvSpPr>
        <p:spPr bwMode="auto">
          <a:xfrm flipV="1">
            <a:off x="3408363" y="6134100"/>
            <a:ext cx="1587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10" name="Line 74"/>
          <p:cNvSpPr>
            <a:spLocks noChangeShapeType="1"/>
          </p:cNvSpPr>
          <p:nvPr/>
        </p:nvSpPr>
        <p:spPr bwMode="auto">
          <a:xfrm flipV="1">
            <a:off x="4475163" y="6134100"/>
            <a:ext cx="1587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11" name="Line 75"/>
          <p:cNvSpPr>
            <a:spLocks noChangeShapeType="1"/>
          </p:cNvSpPr>
          <p:nvPr/>
        </p:nvSpPr>
        <p:spPr bwMode="auto">
          <a:xfrm flipV="1">
            <a:off x="5534025" y="6134100"/>
            <a:ext cx="1588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12" name="Line 76"/>
          <p:cNvSpPr>
            <a:spLocks noChangeShapeType="1"/>
          </p:cNvSpPr>
          <p:nvPr/>
        </p:nvSpPr>
        <p:spPr bwMode="auto">
          <a:xfrm flipV="1">
            <a:off x="6600825" y="6134100"/>
            <a:ext cx="1588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13" name="Line 77"/>
          <p:cNvSpPr>
            <a:spLocks noChangeShapeType="1"/>
          </p:cNvSpPr>
          <p:nvPr/>
        </p:nvSpPr>
        <p:spPr bwMode="auto">
          <a:xfrm flipV="1">
            <a:off x="7667625" y="6134100"/>
            <a:ext cx="1588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14" name="Line 78"/>
          <p:cNvSpPr>
            <a:spLocks noChangeShapeType="1"/>
          </p:cNvSpPr>
          <p:nvPr/>
        </p:nvSpPr>
        <p:spPr bwMode="auto">
          <a:xfrm>
            <a:off x="2341563" y="2751138"/>
            <a:ext cx="323850" cy="12668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15" name="Rectangle 79"/>
          <p:cNvSpPr>
            <a:spLocks noChangeArrowheads="1"/>
          </p:cNvSpPr>
          <p:nvPr/>
        </p:nvSpPr>
        <p:spPr bwMode="auto">
          <a:xfrm>
            <a:off x="1751013" y="6000750"/>
            <a:ext cx="44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0.01</a:t>
            </a:r>
            <a:endParaRPr lang="en-US" sz="2400"/>
          </a:p>
        </p:txBody>
      </p:sp>
      <p:sp>
        <p:nvSpPr>
          <p:cNvPr id="40016" name="Rectangle 80"/>
          <p:cNvSpPr>
            <a:spLocks noChangeArrowheads="1"/>
          </p:cNvSpPr>
          <p:nvPr/>
        </p:nvSpPr>
        <p:spPr bwMode="auto">
          <a:xfrm>
            <a:off x="1751013" y="1817688"/>
            <a:ext cx="44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0.10</a:t>
            </a:r>
            <a:endParaRPr lang="en-US" sz="2400"/>
          </a:p>
        </p:txBody>
      </p:sp>
      <p:sp>
        <p:nvSpPr>
          <p:cNvPr id="40017" name="Rectangle 81"/>
          <p:cNvSpPr>
            <a:spLocks noChangeArrowheads="1"/>
          </p:cNvSpPr>
          <p:nvPr/>
        </p:nvSpPr>
        <p:spPr bwMode="auto">
          <a:xfrm>
            <a:off x="1989138" y="6400800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1E+03</a:t>
            </a:r>
            <a:endParaRPr lang="en-US" sz="2400"/>
          </a:p>
        </p:txBody>
      </p:sp>
      <p:sp>
        <p:nvSpPr>
          <p:cNvPr id="40018" name="Rectangle 82"/>
          <p:cNvSpPr>
            <a:spLocks noChangeArrowheads="1"/>
          </p:cNvSpPr>
          <p:nvPr/>
        </p:nvSpPr>
        <p:spPr bwMode="auto">
          <a:xfrm>
            <a:off x="3055938" y="6400800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1E+04</a:t>
            </a:r>
            <a:endParaRPr lang="en-US" sz="2400"/>
          </a:p>
        </p:txBody>
      </p:sp>
      <p:sp>
        <p:nvSpPr>
          <p:cNvPr id="40019" name="Rectangle 83"/>
          <p:cNvSpPr>
            <a:spLocks noChangeArrowheads="1"/>
          </p:cNvSpPr>
          <p:nvPr/>
        </p:nvSpPr>
        <p:spPr bwMode="auto">
          <a:xfrm>
            <a:off x="4122738" y="6400800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1E+05</a:t>
            </a:r>
            <a:endParaRPr lang="en-US" sz="2400"/>
          </a:p>
        </p:txBody>
      </p:sp>
      <p:sp>
        <p:nvSpPr>
          <p:cNvPr id="40020" name="Rectangle 84"/>
          <p:cNvSpPr>
            <a:spLocks noChangeArrowheads="1"/>
          </p:cNvSpPr>
          <p:nvPr/>
        </p:nvSpPr>
        <p:spPr bwMode="auto">
          <a:xfrm>
            <a:off x="5181600" y="6400800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1E+06</a:t>
            </a:r>
            <a:endParaRPr lang="en-US" sz="2400"/>
          </a:p>
        </p:txBody>
      </p:sp>
      <p:sp>
        <p:nvSpPr>
          <p:cNvPr id="40021" name="Rectangle 85"/>
          <p:cNvSpPr>
            <a:spLocks noChangeArrowheads="1"/>
          </p:cNvSpPr>
          <p:nvPr/>
        </p:nvSpPr>
        <p:spPr bwMode="auto">
          <a:xfrm>
            <a:off x="6248400" y="6400800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1E+07</a:t>
            </a:r>
            <a:endParaRPr lang="en-US" sz="2400"/>
          </a:p>
        </p:txBody>
      </p:sp>
      <p:sp>
        <p:nvSpPr>
          <p:cNvPr id="40022" name="Rectangle 86"/>
          <p:cNvSpPr>
            <a:spLocks noChangeArrowheads="1"/>
          </p:cNvSpPr>
          <p:nvPr/>
        </p:nvSpPr>
        <p:spPr bwMode="auto">
          <a:xfrm>
            <a:off x="7315200" y="6400800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1E+08</a:t>
            </a:r>
            <a:endParaRPr lang="en-US" sz="2400"/>
          </a:p>
        </p:txBody>
      </p:sp>
      <p:sp>
        <p:nvSpPr>
          <p:cNvPr id="40023" name="Rectangle 87"/>
          <p:cNvSpPr>
            <a:spLocks noChangeArrowheads="1"/>
          </p:cNvSpPr>
          <p:nvPr/>
        </p:nvSpPr>
        <p:spPr bwMode="auto">
          <a:xfrm>
            <a:off x="4913313" y="6553200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solidFill>
                  <a:schemeClr val="tx2"/>
                </a:solidFill>
              </a:rPr>
              <a:t>Re</a:t>
            </a:r>
            <a:endParaRPr lang="en-US" sz="2400"/>
          </a:p>
        </p:txBody>
      </p:sp>
      <p:sp>
        <p:nvSpPr>
          <p:cNvPr id="40024" name="Rectangle 88"/>
          <p:cNvSpPr>
            <a:spLocks noChangeArrowheads="1"/>
          </p:cNvSpPr>
          <p:nvPr/>
        </p:nvSpPr>
        <p:spPr bwMode="auto">
          <a:xfrm rot="16200000">
            <a:off x="588169" y="3898107"/>
            <a:ext cx="1398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friction factor</a:t>
            </a:r>
            <a:endParaRPr lang="en-US" sz="2400"/>
          </a:p>
        </p:txBody>
      </p:sp>
      <p:sp>
        <p:nvSpPr>
          <p:cNvPr id="40025" name="Line 89"/>
          <p:cNvSpPr>
            <a:spLocks noChangeShapeType="1"/>
          </p:cNvSpPr>
          <p:nvPr/>
        </p:nvSpPr>
        <p:spPr bwMode="auto">
          <a:xfrm>
            <a:off x="2527300" y="4411663"/>
            <a:ext cx="228600" cy="15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26" name="Rectangle 90"/>
          <p:cNvSpPr>
            <a:spLocks noChangeArrowheads="1"/>
          </p:cNvSpPr>
          <p:nvPr/>
        </p:nvSpPr>
        <p:spPr bwMode="auto">
          <a:xfrm>
            <a:off x="2794000" y="4316413"/>
            <a:ext cx="46831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laminar</a:t>
            </a:r>
            <a:endParaRPr lang="en-US" sz="2400"/>
          </a:p>
        </p:txBody>
      </p:sp>
      <p:sp>
        <p:nvSpPr>
          <p:cNvPr id="40027" name="Line 91"/>
          <p:cNvSpPr>
            <a:spLocks noChangeShapeType="1"/>
          </p:cNvSpPr>
          <p:nvPr/>
        </p:nvSpPr>
        <p:spPr bwMode="auto">
          <a:xfrm>
            <a:off x="7772400" y="2551113"/>
            <a:ext cx="228600" cy="158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28" name="Rectangle 92"/>
          <p:cNvSpPr>
            <a:spLocks noChangeArrowheads="1"/>
          </p:cNvSpPr>
          <p:nvPr/>
        </p:nvSpPr>
        <p:spPr bwMode="auto">
          <a:xfrm>
            <a:off x="8039100" y="2455863"/>
            <a:ext cx="2667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0.05</a:t>
            </a:r>
            <a:endParaRPr lang="en-US" sz="2400"/>
          </a:p>
        </p:txBody>
      </p:sp>
      <p:sp>
        <p:nvSpPr>
          <p:cNvPr id="40029" name="Line 93"/>
          <p:cNvSpPr>
            <a:spLocks noChangeShapeType="1"/>
          </p:cNvSpPr>
          <p:nvPr/>
        </p:nvSpPr>
        <p:spPr bwMode="auto">
          <a:xfrm>
            <a:off x="7772400" y="2747963"/>
            <a:ext cx="228600" cy="158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30" name="Rectangle 94"/>
          <p:cNvSpPr>
            <a:spLocks noChangeArrowheads="1"/>
          </p:cNvSpPr>
          <p:nvPr/>
        </p:nvSpPr>
        <p:spPr bwMode="auto">
          <a:xfrm>
            <a:off x="8039100" y="2652713"/>
            <a:ext cx="2667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0.04</a:t>
            </a:r>
            <a:endParaRPr lang="en-US" sz="2400"/>
          </a:p>
        </p:txBody>
      </p:sp>
      <p:sp>
        <p:nvSpPr>
          <p:cNvPr id="40031" name="Line 95"/>
          <p:cNvSpPr>
            <a:spLocks noChangeShapeType="1"/>
          </p:cNvSpPr>
          <p:nvPr/>
        </p:nvSpPr>
        <p:spPr bwMode="auto">
          <a:xfrm>
            <a:off x="7772400" y="2973388"/>
            <a:ext cx="228600" cy="1587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32" name="Rectangle 96"/>
          <p:cNvSpPr>
            <a:spLocks noChangeArrowheads="1"/>
          </p:cNvSpPr>
          <p:nvPr/>
        </p:nvSpPr>
        <p:spPr bwMode="auto">
          <a:xfrm>
            <a:off x="8039100" y="2878138"/>
            <a:ext cx="2667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0.03</a:t>
            </a:r>
            <a:endParaRPr lang="en-US" sz="2400"/>
          </a:p>
        </p:txBody>
      </p:sp>
      <p:sp>
        <p:nvSpPr>
          <p:cNvPr id="40033" name="Line 97"/>
          <p:cNvSpPr>
            <a:spLocks noChangeShapeType="1"/>
          </p:cNvSpPr>
          <p:nvPr/>
        </p:nvSpPr>
        <p:spPr bwMode="auto">
          <a:xfrm>
            <a:off x="7772400" y="3259138"/>
            <a:ext cx="228600" cy="15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34" name="Rectangle 98"/>
          <p:cNvSpPr>
            <a:spLocks noChangeArrowheads="1"/>
          </p:cNvSpPr>
          <p:nvPr/>
        </p:nvSpPr>
        <p:spPr bwMode="auto">
          <a:xfrm>
            <a:off x="8039100" y="3163888"/>
            <a:ext cx="2667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0.02</a:t>
            </a:r>
            <a:endParaRPr lang="en-US" sz="2400"/>
          </a:p>
        </p:txBody>
      </p:sp>
      <p:sp>
        <p:nvSpPr>
          <p:cNvPr id="40035" name="Line 99"/>
          <p:cNvSpPr>
            <a:spLocks noChangeShapeType="1"/>
          </p:cNvSpPr>
          <p:nvPr/>
        </p:nvSpPr>
        <p:spPr bwMode="auto">
          <a:xfrm>
            <a:off x="7772400" y="3455988"/>
            <a:ext cx="228600" cy="1587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36" name="Rectangle 100"/>
          <p:cNvSpPr>
            <a:spLocks noChangeArrowheads="1"/>
          </p:cNvSpPr>
          <p:nvPr/>
        </p:nvSpPr>
        <p:spPr bwMode="auto">
          <a:xfrm>
            <a:off x="8039100" y="3360738"/>
            <a:ext cx="342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0.015</a:t>
            </a:r>
            <a:endParaRPr lang="en-US" sz="2400"/>
          </a:p>
        </p:txBody>
      </p:sp>
      <p:sp>
        <p:nvSpPr>
          <p:cNvPr id="40037" name="Line 101"/>
          <p:cNvSpPr>
            <a:spLocks noChangeShapeType="1"/>
          </p:cNvSpPr>
          <p:nvPr/>
        </p:nvSpPr>
        <p:spPr bwMode="auto">
          <a:xfrm>
            <a:off x="7772400" y="3716338"/>
            <a:ext cx="228600" cy="1587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38" name="Rectangle 102"/>
          <p:cNvSpPr>
            <a:spLocks noChangeArrowheads="1"/>
          </p:cNvSpPr>
          <p:nvPr/>
        </p:nvSpPr>
        <p:spPr bwMode="auto">
          <a:xfrm>
            <a:off x="8039100" y="3621088"/>
            <a:ext cx="2667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0.01</a:t>
            </a:r>
            <a:endParaRPr lang="en-US" sz="2400"/>
          </a:p>
        </p:txBody>
      </p:sp>
      <p:sp>
        <p:nvSpPr>
          <p:cNvPr id="40039" name="Line 103"/>
          <p:cNvSpPr>
            <a:spLocks noChangeShapeType="1"/>
          </p:cNvSpPr>
          <p:nvPr/>
        </p:nvSpPr>
        <p:spPr bwMode="auto">
          <a:xfrm>
            <a:off x="7772400" y="3849688"/>
            <a:ext cx="228600" cy="15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40" name="Rectangle 104"/>
          <p:cNvSpPr>
            <a:spLocks noChangeArrowheads="1"/>
          </p:cNvSpPr>
          <p:nvPr/>
        </p:nvSpPr>
        <p:spPr bwMode="auto">
          <a:xfrm>
            <a:off x="8039100" y="3754438"/>
            <a:ext cx="342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0.008</a:t>
            </a:r>
            <a:endParaRPr lang="en-US" sz="2400"/>
          </a:p>
        </p:txBody>
      </p:sp>
      <p:sp>
        <p:nvSpPr>
          <p:cNvPr id="40041" name="Line 105"/>
          <p:cNvSpPr>
            <a:spLocks noChangeShapeType="1"/>
          </p:cNvSpPr>
          <p:nvPr/>
        </p:nvSpPr>
        <p:spPr bwMode="auto">
          <a:xfrm>
            <a:off x="7772400" y="4022725"/>
            <a:ext cx="228600" cy="1588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42" name="Rectangle 106"/>
          <p:cNvSpPr>
            <a:spLocks noChangeArrowheads="1"/>
          </p:cNvSpPr>
          <p:nvPr/>
        </p:nvSpPr>
        <p:spPr bwMode="auto">
          <a:xfrm>
            <a:off x="8039100" y="3925888"/>
            <a:ext cx="342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0.006</a:t>
            </a:r>
            <a:endParaRPr lang="en-US" sz="2400"/>
          </a:p>
        </p:txBody>
      </p:sp>
      <p:sp>
        <p:nvSpPr>
          <p:cNvPr id="40043" name="Line 107"/>
          <p:cNvSpPr>
            <a:spLocks noChangeShapeType="1"/>
          </p:cNvSpPr>
          <p:nvPr/>
        </p:nvSpPr>
        <p:spPr bwMode="auto">
          <a:xfrm>
            <a:off x="7772400" y="4235450"/>
            <a:ext cx="228600" cy="1588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44" name="Rectangle 108"/>
          <p:cNvSpPr>
            <a:spLocks noChangeArrowheads="1"/>
          </p:cNvSpPr>
          <p:nvPr/>
        </p:nvSpPr>
        <p:spPr bwMode="auto">
          <a:xfrm>
            <a:off x="8039100" y="4140200"/>
            <a:ext cx="342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0.004</a:t>
            </a:r>
            <a:endParaRPr lang="en-US" sz="2400"/>
          </a:p>
        </p:txBody>
      </p:sp>
      <p:sp>
        <p:nvSpPr>
          <p:cNvPr id="40045" name="Line 109"/>
          <p:cNvSpPr>
            <a:spLocks noChangeShapeType="1"/>
          </p:cNvSpPr>
          <p:nvPr/>
        </p:nvSpPr>
        <p:spPr bwMode="auto">
          <a:xfrm>
            <a:off x="7772400" y="4584700"/>
            <a:ext cx="228600" cy="1588"/>
          </a:xfrm>
          <a:prstGeom prst="line">
            <a:avLst/>
          </a:prstGeom>
          <a:noFill/>
          <a:ln w="38100">
            <a:solidFill>
              <a:srgbClr val="CCFF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46" name="Rectangle 110"/>
          <p:cNvSpPr>
            <a:spLocks noChangeArrowheads="1"/>
          </p:cNvSpPr>
          <p:nvPr/>
        </p:nvSpPr>
        <p:spPr bwMode="auto">
          <a:xfrm>
            <a:off x="8039100" y="4489450"/>
            <a:ext cx="342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0.002</a:t>
            </a:r>
            <a:endParaRPr lang="en-US" sz="2400"/>
          </a:p>
        </p:txBody>
      </p:sp>
      <p:sp>
        <p:nvSpPr>
          <p:cNvPr id="40047" name="Line 111"/>
          <p:cNvSpPr>
            <a:spLocks noChangeShapeType="1"/>
          </p:cNvSpPr>
          <p:nvPr/>
        </p:nvSpPr>
        <p:spPr bwMode="auto">
          <a:xfrm>
            <a:off x="7772400" y="4883150"/>
            <a:ext cx="228600" cy="1588"/>
          </a:xfrm>
          <a:prstGeom prst="line">
            <a:avLst/>
          </a:prstGeom>
          <a:noFill/>
          <a:ln w="38100">
            <a:solidFill>
              <a:srgbClr val="FFFF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48" name="Rectangle 112"/>
          <p:cNvSpPr>
            <a:spLocks noChangeArrowheads="1"/>
          </p:cNvSpPr>
          <p:nvPr/>
        </p:nvSpPr>
        <p:spPr bwMode="auto">
          <a:xfrm>
            <a:off x="8039100" y="4787900"/>
            <a:ext cx="342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0.001</a:t>
            </a:r>
            <a:endParaRPr lang="en-US" sz="2400"/>
          </a:p>
        </p:txBody>
      </p:sp>
      <p:sp>
        <p:nvSpPr>
          <p:cNvPr id="40049" name="Line 113"/>
          <p:cNvSpPr>
            <a:spLocks noChangeShapeType="1"/>
          </p:cNvSpPr>
          <p:nvPr/>
        </p:nvSpPr>
        <p:spPr bwMode="auto">
          <a:xfrm>
            <a:off x="7772400" y="5003800"/>
            <a:ext cx="228600" cy="1588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50" name="Rectangle 114"/>
          <p:cNvSpPr>
            <a:spLocks noChangeArrowheads="1"/>
          </p:cNvSpPr>
          <p:nvPr/>
        </p:nvSpPr>
        <p:spPr bwMode="auto">
          <a:xfrm>
            <a:off x="8039100" y="4908550"/>
            <a:ext cx="4191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0.0008</a:t>
            </a:r>
            <a:endParaRPr lang="en-US" sz="2400"/>
          </a:p>
        </p:txBody>
      </p:sp>
      <p:sp>
        <p:nvSpPr>
          <p:cNvPr id="40051" name="Line 115"/>
          <p:cNvSpPr>
            <a:spLocks noChangeShapeType="1"/>
          </p:cNvSpPr>
          <p:nvPr/>
        </p:nvSpPr>
        <p:spPr bwMode="auto">
          <a:xfrm>
            <a:off x="7772400" y="5302250"/>
            <a:ext cx="228600" cy="1588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52" name="Rectangle 116"/>
          <p:cNvSpPr>
            <a:spLocks noChangeArrowheads="1"/>
          </p:cNvSpPr>
          <p:nvPr/>
        </p:nvSpPr>
        <p:spPr bwMode="auto">
          <a:xfrm>
            <a:off x="8039100" y="5207000"/>
            <a:ext cx="4191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0.0004</a:t>
            </a:r>
            <a:endParaRPr lang="en-US" sz="2400"/>
          </a:p>
        </p:txBody>
      </p:sp>
      <p:sp>
        <p:nvSpPr>
          <p:cNvPr id="40053" name="Line 117"/>
          <p:cNvSpPr>
            <a:spLocks noChangeShapeType="1"/>
          </p:cNvSpPr>
          <p:nvPr/>
        </p:nvSpPr>
        <p:spPr bwMode="auto">
          <a:xfrm>
            <a:off x="7772400" y="5549900"/>
            <a:ext cx="228600" cy="1588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54" name="Rectangle 118"/>
          <p:cNvSpPr>
            <a:spLocks noChangeArrowheads="1"/>
          </p:cNvSpPr>
          <p:nvPr/>
        </p:nvSpPr>
        <p:spPr bwMode="auto">
          <a:xfrm>
            <a:off x="8039100" y="5454650"/>
            <a:ext cx="4191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0.0002</a:t>
            </a:r>
            <a:endParaRPr lang="en-US" sz="2400"/>
          </a:p>
        </p:txBody>
      </p:sp>
      <p:sp>
        <p:nvSpPr>
          <p:cNvPr id="40055" name="Line 119"/>
          <p:cNvSpPr>
            <a:spLocks noChangeShapeType="1"/>
          </p:cNvSpPr>
          <p:nvPr/>
        </p:nvSpPr>
        <p:spPr bwMode="auto">
          <a:xfrm>
            <a:off x="7772400" y="5788025"/>
            <a:ext cx="228600" cy="1588"/>
          </a:xfrm>
          <a:prstGeom prst="line">
            <a:avLst/>
          </a:prstGeom>
          <a:noFill/>
          <a:ln w="38100">
            <a:solidFill>
              <a:srgbClr val="FFCC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56" name="Rectangle 120"/>
          <p:cNvSpPr>
            <a:spLocks noChangeArrowheads="1"/>
          </p:cNvSpPr>
          <p:nvPr/>
        </p:nvSpPr>
        <p:spPr bwMode="auto">
          <a:xfrm>
            <a:off x="8039100" y="5692775"/>
            <a:ext cx="4191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0.0001</a:t>
            </a:r>
            <a:endParaRPr lang="en-US" sz="2400"/>
          </a:p>
        </p:txBody>
      </p:sp>
      <p:sp>
        <p:nvSpPr>
          <p:cNvPr id="40057" name="Line 121"/>
          <p:cNvSpPr>
            <a:spLocks noChangeShapeType="1"/>
          </p:cNvSpPr>
          <p:nvPr/>
        </p:nvSpPr>
        <p:spPr bwMode="auto">
          <a:xfrm>
            <a:off x="7772400" y="6022975"/>
            <a:ext cx="228600" cy="1588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58" name="Rectangle 122"/>
          <p:cNvSpPr>
            <a:spLocks noChangeArrowheads="1"/>
          </p:cNvSpPr>
          <p:nvPr/>
        </p:nvSpPr>
        <p:spPr bwMode="auto">
          <a:xfrm>
            <a:off x="8039100" y="5927725"/>
            <a:ext cx="4953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0.00005</a:t>
            </a:r>
            <a:endParaRPr lang="en-US" sz="2400"/>
          </a:p>
        </p:txBody>
      </p:sp>
      <p:sp>
        <p:nvSpPr>
          <p:cNvPr id="40059" name="Line 123"/>
          <p:cNvSpPr>
            <a:spLocks noChangeShapeType="1"/>
          </p:cNvSpPr>
          <p:nvPr/>
        </p:nvSpPr>
        <p:spPr bwMode="auto">
          <a:xfrm>
            <a:off x="7772400" y="6257925"/>
            <a:ext cx="228600" cy="1588"/>
          </a:xfrm>
          <a:prstGeom prst="line">
            <a:avLst/>
          </a:prstGeom>
          <a:noFill/>
          <a:ln w="38100">
            <a:solidFill>
              <a:srgbClr val="33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60" name="Rectangle 124"/>
          <p:cNvSpPr>
            <a:spLocks noChangeArrowheads="1"/>
          </p:cNvSpPr>
          <p:nvPr/>
        </p:nvSpPr>
        <p:spPr bwMode="auto">
          <a:xfrm>
            <a:off x="8039100" y="6162675"/>
            <a:ext cx="4492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smooth</a:t>
            </a:r>
            <a:endParaRPr lang="en-US" sz="2400"/>
          </a:p>
        </p:txBody>
      </p:sp>
      <p:graphicFrame>
        <p:nvGraphicFramePr>
          <p:cNvPr id="40061" name="Object 125"/>
          <p:cNvGraphicFramePr>
            <a:graphicFrameLocks noChangeAspect="1"/>
          </p:cNvGraphicFramePr>
          <p:nvPr/>
        </p:nvGraphicFramePr>
        <p:xfrm>
          <a:off x="152400" y="2308225"/>
          <a:ext cx="1422400" cy="787400"/>
        </p:xfrm>
        <a:graphic>
          <a:graphicData uri="http://schemas.openxmlformats.org/presentationml/2006/ole">
            <p:oleObj spid="_x0000_s40061" name="Equation" r:id="rId3" imgW="1422360" imgH="787320" progId="Equation.3">
              <p:embed/>
            </p:oleObj>
          </a:graphicData>
        </a:graphic>
      </p:graphicFrame>
      <p:grpSp>
        <p:nvGrpSpPr>
          <p:cNvPr id="40062" name="Group 126"/>
          <p:cNvGrpSpPr>
            <a:grpSpLocks/>
          </p:cNvGrpSpPr>
          <p:nvPr/>
        </p:nvGrpSpPr>
        <p:grpSpPr bwMode="auto">
          <a:xfrm>
            <a:off x="2846388" y="2322513"/>
            <a:ext cx="4897437" cy="3868737"/>
            <a:chOff x="1537" y="1460"/>
            <a:chExt cx="3085" cy="2437"/>
          </a:xfrm>
        </p:grpSpPr>
        <p:grpSp>
          <p:nvGrpSpPr>
            <p:cNvPr id="40063" name="Group 127"/>
            <p:cNvGrpSpPr>
              <a:grpSpLocks/>
            </p:cNvGrpSpPr>
            <p:nvPr/>
          </p:nvGrpSpPr>
          <p:grpSpPr bwMode="auto">
            <a:xfrm>
              <a:off x="1537" y="1460"/>
              <a:ext cx="3085" cy="151"/>
              <a:chOff x="1537" y="1460"/>
              <a:chExt cx="3085" cy="151"/>
            </a:xfrm>
          </p:grpSpPr>
          <p:sp>
            <p:nvSpPr>
              <p:cNvPr id="40064" name="Line 128"/>
              <p:cNvSpPr>
                <a:spLocks noChangeShapeType="1"/>
              </p:cNvSpPr>
              <p:nvPr/>
            </p:nvSpPr>
            <p:spPr bwMode="auto">
              <a:xfrm>
                <a:off x="1699" y="1514"/>
                <a:ext cx="54" cy="1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5" name="Line 129"/>
              <p:cNvSpPr>
                <a:spLocks noChangeShapeType="1"/>
              </p:cNvSpPr>
              <p:nvPr/>
            </p:nvSpPr>
            <p:spPr bwMode="auto">
              <a:xfrm>
                <a:off x="1537" y="1460"/>
                <a:ext cx="54" cy="1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6" name="Line 130"/>
              <p:cNvSpPr>
                <a:spLocks noChangeShapeType="1"/>
              </p:cNvSpPr>
              <p:nvPr/>
            </p:nvSpPr>
            <p:spPr bwMode="auto">
              <a:xfrm>
                <a:off x="1591" y="1478"/>
                <a:ext cx="54" cy="1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7" name="Line 131"/>
              <p:cNvSpPr>
                <a:spLocks noChangeShapeType="1"/>
              </p:cNvSpPr>
              <p:nvPr/>
            </p:nvSpPr>
            <p:spPr bwMode="auto">
              <a:xfrm>
                <a:off x="1645" y="1496"/>
                <a:ext cx="54" cy="1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8" name="Line 132"/>
              <p:cNvSpPr>
                <a:spLocks noChangeShapeType="1"/>
              </p:cNvSpPr>
              <p:nvPr/>
            </p:nvSpPr>
            <p:spPr bwMode="auto">
              <a:xfrm>
                <a:off x="1753" y="1526"/>
                <a:ext cx="54" cy="1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9" name="Line 133"/>
              <p:cNvSpPr>
                <a:spLocks noChangeShapeType="1"/>
              </p:cNvSpPr>
              <p:nvPr/>
            </p:nvSpPr>
            <p:spPr bwMode="auto">
              <a:xfrm>
                <a:off x="1807" y="1538"/>
                <a:ext cx="48" cy="1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0" name="Line 134"/>
              <p:cNvSpPr>
                <a:spLocks noChangeShapeType="1"/>
              </p:cNvSpPr>
              <p:nvPr/>
            </p:nvSpPr>
            <p:spPr bwMode="auto">
              <a:xfrm>
                <a:off x="1855" y="1550"/>
                <a:ext cx="54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1" name="Line 135"/>
              <p:cNvSpPr>
                <a:spLocks noChangeShapeType="1"/>
              </p:cNvSpPr>
              <p:nvPr/>
            </p:nvSpPr>
            <p:spPr bwMode="auto">
              <a:xfrm>
                <a:off x="1909" y="1556"/>
                <a:ext cx="54" cy="1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2" name="Line 136"/>
              <p:cNvSpPr>
                <a:spLocks noChangeShapeType="1"/>
              </p:cNvSpPr>
              <p:nvPr/>
            </p:nvSpPr>
            <p:spPr bwMode="auto">
              <a:xfrm>
                <a:off x="1963" y="1568"/>
                <a:ext cx="54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3" name="Line 137"/>
              <p:cNvSpPr>
                <a:spLocks noChangeShapeType="1"/>
              </p:cNvSpPr>
              <p:nvPr/>
            </p:nvSpPr>
            <p:spPr bwMode="auto">
              <a:xfrm>
                <a:off x="2017" y="1574"/>
                <a:ext cx="54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4" name="Line 138"/>
              <p:cNvSpPr>
                <a:spLocks noChangeShapeType="1"/>
              </p:cNvSpPr>
              <p:nvPr/>
            </p:nvSpPr>
            <p:spPr bwMode="auto">
              <a:xfrm>
                <a:off x="2071" y="158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5" name="Line 139"/>
              <p:cNvSpPr>
                <a:spLocks noChangeShapeType="1"/>
              </p:cNvSpPr>
              <p:nvPr/>
            </p:nvSpPr>
            <p:spPr bwMode="auto">
              <a:xfrm>
                <a:off x="2125" y="1580"/>
                <a:ext cx="54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6" name="Line 140"/>
              <p:cNvSpPr>
                <a:spLocks noChangeShapeType="1"/>
              </p:cNvSpPr>
              <p:nvPr/>
            </p:nvSpPr>
            <p:spPr bwMode="auto">
              <a:xfrm>
                <a:off x="2179" y="1586"/>
                <a:ext cx="48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7" name="Line 141"/>
              <p:cNvSpPr>
                <a:spLocks noChangeShapeType="1"/>
              </p:cNvSpPr>
              <p:nvPr/>
            </p:nvSpPr>
            <p:spPr bwMode="auto">
              <a:xfrm>
                <a:off x="2227" y="1592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8" name="Line 142"/>
              <p:cNvSpPr>
                <a:spLocks noChangeShapeType="1"/>
              </p:cNvSpPr>
              <p:nvPr/>
            </p:nvSpPr>
            <p:spPr bwMode="auto">
              <a:xfrm>
                <a:off x="2281" y="1592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9" name="Freeform 143"/>
              <p:cNvSpPr>
                <a:spLocks/>
              </p:cNvSpPr>
              <p:nvPr/>
            </p:nvSpPr>
            <p:spPr bwMode="auto">
              <a:xfrm>
                <a:off x="2335" y="1592"/>
                <a:ext cx="54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54" y="6"/>
                  </a:cxn>
                </a:cxnLst>
                <a:rect l="0" t="0" r="r" b="b"/>
                <a:pathLst>
                  <a:path w="54" h="6">
                    <a:moveTo>
                      <a:pt x="0" y="0"/>
                    </a:moveTo>
                    <a:lnTo>
                      <a:pt x="24" y="0"/>
                    </a:lnTo>
                    <a:lnTo>
                      <a:pt x="54" y="6"/>
                    </a:lnTo>
                  </a:path>
                </a:pathLst>
              </a:custGeom>
              <a:noFill/>
              <a:ln w="3810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0" name="Line 144"/>
              <p:cNvSpPr>
                <a:spLocks noChangeShapeType="1"/>
              </p:cNvSpPr>
              <p:nvPr/>
            </p:nvSpPr>
            <p:spPr bwMode="auto">
              <a:xfrm>
                <a:off x="2389" y="1598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1" name="Line 145"/>
              <p:cNvSpPr>
                <a:spLocks noChangeShapeType="1"/>
              </p:cNvSpPr>
              <p:nvPr/>
            </p:nvSpPr>
            <p:spPr bwMode="auto">
              <a:xfrm>
                <a:off x="2443" y="1598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2" name="Freeform 146"/>
              <p:cNvSpPr>
                <a:spLocks/>
              </p:cNvSpPr>
              <p:nvPr/>
            </p:nvSpPr>
            <p:spPr bwMode="auto">
              <a:xfrm>
                <a:off x="2497" y="1598"/>
                <a:ext cx="54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" y="0"/>
                  </a:cxn>
                  <a:cxn ang="0">
                    <a:pos x="54" y="6"/>
                  </a:cxn>
                </a:cxnLst>
                <a:rect l="0" t="0" r="r" b="b"/>
                <a:pathLst>
                  <a:path w="54" h="6">
                    <a:moveTo>
                      <a:pt x="0" y="0"/>
                    </a:moveTo>
                    <a:lnTo>
                      <a:pt x="30" y="0"/>
                    </a:lnTo>
                    <a:lnTo>
                      <a:pt x="54" y="6"/>
                    </a:lnTo>
                  </a:path>
                </a:pathLst>
              </a:custGeom>
              <a:noFill/>
              <a:ln w="3810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3" name="Line 147"/>
              <p:cNvSpPr>
                <a:spLocks noChangeShapeType="1"/>
              </p:cNvSpPr>
              <p:nvPr/>
            </p:nvSpPr>
            <p:spPr bwMode="auto">
              <a:xfrm>
                <a:off x="2551" y="1604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4" name="Line 148"/>
              <p:cNvSpPr>
                <a:spLocks noChangeShapeType="1"/>
              </p:cNvSpPr>
              <p:nvPr/>
            </p:nvSpPr>
            <p:spPr bwMode="auto">
              <a:xfrm>
                <a:off x="2599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5" name="Line 149"/>
              <p:cNvSpPr>
                <a:spLocks noChangeShapeType="1"/>
              </p:cNvSpPr>
              <p:nvPr/>
            </p:nvSpPr>
            <p:spPr bwMode="auto">
              <a:xfrm>
                <a:off x="2653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6" name="Line 150"/>
              <p:cNvSpPr>
                <a:spLocks noChangeShapeType="1"/>
              </p:cNvSpPr>
              <p:nvPr/>
            </p:nvSpPr>
            <p:spPr bwMode="auto">
              <a:xfrm>
                <a:off x="2707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7" name="Line 151"/>
              <p:cNvSpPr>
                <a:spLocks noChangeShapeType="1"/>
              </p:cNvSpPr>
              <p:nvPr/>
            </p:nvSpPr>
            <p:spPr bwMode="auto">
              <a:xfrm>
                <a:off x="2761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8" name="Line 152"/>
              <p:cNvSpPr>
                <a:spLocks noChangeShapeType="1"/>
              </p:cNvSpPr>
              <p:nvPr/>
            </p:nvSpPr>
            <p:spPr bwMode="auto">
              <a:xfrm>
                <a:off x="2815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9" name="Line 153"/>
              <p:cNvSpPr>
                <a:spLocks noChangeShapeType="1"/>
              </p:cNvSpPr>
              <p:nvPr/>
            </p:nvSpPr>
            <p:spPr bwMode="auto">
              <a:xfrm>
                <a:off x="2869" y="1604"/>
                <a:ext cx="55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0" name="Line 154"/>
              <p:cNvSpPr>
                <a:spLocks noChangeShapeType="1"/>
              </p:cNvSpPr>
              <p:nvPr/>
            </p:nvSpPr>
            <p:spPr bwMode="auto">
              <a:xfrm>
                <a:off x="2924" y="1604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1" name="Freeform 155"/>
              <p:cNvSpPr>
                <a:spLocks/>
              </p:cNvSpPr>
              <p:nvPr/>
            </p:nvSpPr>
            <p:spPr bwMode="auto">
              <a:xfrm>
                <a:off x="2972" y="1604"/>
                <a:ext cx="54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54" y="6"/>
                  </a:cxn>
                </a:cxnLst>
                <a:rect l="0" t="0" r="r" b="b"/>
                <a:pathLst>
                  <a:path w="54" h="6">
                    <a:moveTo>
                      <a:pt x="0" y="0"/>
                    </a:moveTo>
                    <a:lnTo>
                      <a:pt x="24" y="0"/>
                    </a:lnTo>
                    <a:lnTo>
                      <a:pt x="54" y="6"/>
                    </a:lnTo>
                  </a:path>
                </a:pathLst>
              </a:custGeom>
              <a:noFill/>
              <a:ln w="3810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2" name="Line 156"/>
              <p:cNvSpPr>
                <a:spLocks noChangeShapeType="1"/>
              </p:cNvSpPr>
              <p:nvPr/>
            </p:nvSpPr>
            <p:spPr bwMode="auto">
              <a:xfrm>
                <a:off x="302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3" name="Line 157"/>
              <p:cNvSpPr>
                <a:spLocks noChangeShapeType="1"/>
              </p:cNvSpPr>
              <p:nvPr/>
            </p:nvSpPr>
            <p:spPr bwMode="auto">
              <a:xfrm>
                <a:off x="308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4" name="Line 158"/>
              <p:cNvSpPr>
                <a:spLocks noChangeShapeType="1"/>
              </p:cNvSpPr>
              <p:nvPr/>
            </p:nvSpPr>
            <p:spPr bwMode="auto">
              <a:xfrm>
                <a:off x="313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5" name="Line 159"/>
              <p:cNvSpPr>
                <a:spLocks noChangeShapeType="1"/>
              </p:cNvSpPr>
              <p:nvPr/>
            </p:nvSpPr>
            <p:spPr bwMode="auto">
              <a:xfrm>
                <a:off x="318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6" name="Line 160"/>
              <p:cNvSpPr>
                <a:spLocks noChangeShapeType="1"/>
              </p:cNvSpPr>
              <p:nvPr/>
            </p:nvSpPr>
            <p:spPr bwMode="auto">
              <a:xfrm>
                <a:off x="3242" y="1610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7" name="Line 161"/>
              <p:cNvSpPr>
                <a:spLocks noChangeShapeType="1"/>
              </p:cNvSpPr>
              <p:nvPr/>
            </p:nvSpPr>
            <p:spPr bwMode="auto">
              <a:xfrm>
                <a:off x="329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8" name="Line 162"/>
              <p:cNvSpPr>
                <a:spLocks noChangeShapeType="1"/>
              </p:cNvSpPr>
              <p:nvPr/>
            </p:nvSpPr>
            <p:spPr bwMode="auto">
              <a:xfrm>
                <a:off x="334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9" name="Line 163"/>
              <p:cNvSpPr>
                <a:spLocks noChangeShapeType="1"/>
              </p:cNvSpPr>
              <p:nvPr/>
            </p:nvSpPr>
            <p:spPr bwMode="auto">
              <a:xfrm>
                <a:off x="339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0" name="Line 164"/>
              <p:cNvSpPr>
                <a:spLocks noChangeShapeType="1"/>
              </p:cNvSpPr>
              <p:nvPr/>
            </p:nvSpPr>
            <p:spPr bwMode="auto">
              <a:xfrm>
                <a:off x="3452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1" name="Line 165"/>
              <p:cNvSpPr>
                <a:spLocks noChangeShapeType="1"/>
              </p:cNvSpPr>
              <p:nvPr/>
            </p:nvSpPr>
            <p:spPr bwMode="auto">
              <a:xfrm>
                <a:off x="350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2" name="Line 166"/>
              <p:cNvSpPr>
                <a:spLocks noChangeShapeType="1"/>
              </p:cNvSpPr>
              <p:nvPr/>
            </p:nvSpPr>
            <p:spPr bwMode="auto">
              <a:xfrm>
                <a:off x="356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3" name="Line 167"/>
              <p:cNvSpPr>
                <a:spLocks noChangeShapeType="1"/>
              </p:cNvSpPr>
              <p:nvPr/>
            </p:nvSpPr>
            <p:spPr bwMode="auto">
              <a:xfrm>
                <a:off x="3614" y="1610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4" name="Line 168"/>
              <p:cNvSpPr>
                <a:spLocks noChangeShapeType="1"/>
              </p:cNvSpPr>
              <p:nvPr/>
            </p:nvSpPr>
            <p:spPr bwMode="auto">
              <a:xfrm>
                <a:off x="3662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5" name="Line 169"/>
              <p:cNvSpPr>
                <a:spLocks noChangeShapeType="1"/>
              </p:cNvSpPr>
              <p:nvPr/>
            </p:nvSpPr>
            <p:spPr bwMode="auto">
              <a:xfrm>
                <a:off x="371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6" name="Line 170"/>
              <p:cNvSpPr>
                <a:spLocks noChangeShapeType="1"/>
              </p:cNvSpPr>
              <p:nvPr/>
            </p:nvSpPr>
            <p:spPr bwMode="auto">
              <a:xfrm>
                <a:off x="377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7" name="Line 171"/>
              <p:cNvSpPr>
                <a:spLocks noChangeShapeType="1"/>
              </p:cNvSpPr>
              <p:nvPr/>
            </p:nvSpPr>
            <p:spPr bwMode="auto">
              <a:xfrm>
                <a:off x="382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8" name="Line 172"/>
              <p:cNvSpPr>
                <a:spLocks noChangeShapeType="1"/>
              </p:cNvSpPr>
              <p:nvPr/>
            </p:nvSpPr>
            <p:spPr bwMode="auto">
              <a:xfrm>
                <a:off x="387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9" name="Line 173"/>
              <p:cNvSpPr>
                <a:spLocks noChangeShapeType="1"/>
              </p:cNvSpPr>
              <p:nvPr/>
            </p:nvSpPr>
            <p:spPr bwMode="auto">
              <a:xfrm>
                <a:off x="3932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0" name="Line 174"/>
              <p:cNvSpPr>
                <a:spLocks noChangeShapeType="1"/>
              </p:cNvSpPr>
              <p:nvPr/>
            </p:nvSpPr>
            <p:spPr bwMode="auto">
              <a:xfrm>
                <a:off x="3986" y="1610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1" name="Line 175"/>
              <p:cNvSpPr>
                <a:spLocks noChangeShapeType="1"/>
              </p:cNvSpPr>
              <p:nvPr/>
            </p:nvSpPr>
            <p:spPr bwMode="auto">
              <a:xfrm>
                <a:off x="403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2" name="Line 176"/>
              <p:cNvSpPr>
                <a:spLocks noChangeShapeType="1"/>
              </p:cNvSpPr>
              <p:nvPr/>
            </p:nvSpPr>
            <p:spPr bwMode="auto">
              <a:xfrm>
                <a:off x="408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3" name="Line 177"/>
              <p:cNvSpPr>
                <a:spLocks noChangeShapeType="1"/>
              </p:cNvSpPr>
              <p:nvPr/>
            </p:nvSpPr>
            <p:spPr bwMode="auto">
              <a:xfrm>
                <a:off x="4142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4" name="Line 178"/>
              <p:cNvSpPr>
                <a:spLocks noChangeShapeType="1"/>
              </p:cNvSpPr>
              <p:nvPr/>
            </p:nvSpPr>
            <p:spPr bwMode="auto">
              <a:xfrm>
                <a:off x="419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5" name="Line 179"/>
              <p:cNvSpPr>
                <a:spLocks noChangeShapeType="1"/>
              </p:cNvSpPr>
              <p:nvPr/>
            </p:nvSpPr>
            <p:spPr bwMode="auto">
              <a:xfrm>
                <a:off x="425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6" name="Line 180"/>
              <p:cNvSpPr>
                <a:spLocks noChangeShapeType="1"/>
              </p:cNvSpPr>
              <p:nvPr/>
            </p:nvSpPr>
            <p:spPr bwMode="auto">
              <a:xfrm>
                <a:off x="430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7" name="Line 181"/>
              <p:cNvSpPr>
                <a:spLocks noChangeShapeType="1"/>
              </p:cNvSpPr>
              <p:nvPr/>
            </p:nvSpPr>
            <p:spPr bwMode="auto">
              <a:xfrm>
                <a:off x="4358" y="1610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8" name="Line 182"/>
              <p:cNvSpPr>
                <a:spLocks noChangeShapeType="1"/>
              </p:cNvSpPr>
              <p:nvPr/>
            </p:nvSpPr>
            <p:spPr bwMode="auto">
              <a:xfrm>
                <a:off x="440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9" name="Line 183"/>
              <p:cNvSpPr>
                <a:spLocks noChangeShapeType="1"/>
              </p:cNvSpPr>
              <p:nvPr/>
            </p:nvSpPr>
            <p:spPr bwMode="auto">
              <a:xfrm>
                <a:off x="446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0" name="Line 184"/>
              <p:cNvSpPr>
                <a:spLocks noChangeShapeType="1"/>
              </p:cNvSpPr>
              <p:nvPr/>
            </p:nvSpPr>
            <p:spPr bwMode="auto">
              <a:xfrm>
                <a:off x="451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1" name="Line 185"/>
              <p:cNvSpPr>
                <a:spLocks noChangeShapeType="1"/>
              </p:cNvSpPr>
              <p:nvPr/>
            </p:nvSpPr>
            <p:spPr bwMode="auto">
              <a:xfrm>
                <a:off x="456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122" name="Line 186"/>
            <p:cNvSpPr>
              <a:spLocks noChangeShapeType="1"/>
            </p:cNvSpPr>
            <p:nvPr/>
          </p:nvSpPr>
          <p:spPr bwMode="auto">
            <a:xfrm>
              <a:off x="1537" y="1550"/>
              <a:ext cx="54" cy="2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23" name="Line 187"/>
            <p:cNvSpPr>
              <a:spLocks noChangeShapeType="1"/>
            </p:cNvSpPr>
            <p:nvPr/>
          </p:nvSpPr>
          <p:spPr bwMode="auto">
            <a:xfrm>
              <a:off x="1591" y="1574"/>
              <a:ext cx="54" cy="1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24" name="Line 188"/>
            <p:cNvSpPr>
              <a:spLocks noChangeShapeType="1"/>
            </p:cNvSpPr>
            <p:nvPr/>
          </p:nvSpPr>
          <p:spPr bwMode="auto">
            <a:xfrm>
              <a:off x="1645" y="1592"/>
              <a:ext cx="54" cy="1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25" name="Line 189"/>
            <p:cNvSpPr>
              <a:spLocks noChangeShapeType="1"/>
            </p:cNvSpPr>
            <p:nvPr/>
          </p:nvSpPr>
          <p:spPr bwMode="auto">
            <a:xfrm>
              <a:off x="1699" y="1610"/>
              <a:ext cx="54" cy="1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26" name="Line 190"/>
            <p:cNvSpPr>
              <a:spLocks noChangeShapeType="1"/>
            </p:cNvSpPr>
            <p:nvPr/>
          </p:nvSpPr>
          <p:spPr bwMode="auto">
            <a:xfrm>
              <a:off x="1753" y="1628"/>
              <a:ext cx="54" cy="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27" name="Line 191"/>
            <p:cNvSpPr>
              <a:spLocks noChangeShapeType="1"/>
            </p:cNvSpPr>
            <p:nvPr/>
          </p:nvSpPr>
          <p:spPr bwMode="auto">
            <a:xfrm>
              <a:off x="1807" y="1640"/>
              <a:ext cx="48" cy="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28" name="Line 192"/>
            <p:cNvSpPr>
              <a:spLocks noChangeShapeType="1"/>
            </p:cNvSpPr>
            <p:nvPr/>
          </p:nvSpPr>
          <p:spPr bwMode="auto">
            <a:xfrm>
              <a:off x="1855" y="1652"/>
              <a:ext cx="54" cy="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29" name="Line 193"/>
            <p:cNvSpPr>
              <a:spLocks noChangeShapeType="1"/>
            </p:cNvSpPr>
            <p:nvPr/>
          </p:nvSpPr>
          <p:spPr bwMode="auto">
            <a:xfrm>
              <a:off x="1909" y="1664"/>
              <a:ext cx="54" cy="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30" name="Line 194"/>
            <p:cNvSpPr>
              <a:spLocks noChangeShapeType="1"/>
            </p:cNvSpPr>
            <p:nvPr/>
          </p:nvSpPr>
          <p:spPr bwMode="auto">
            <a:xfrm>
              <a:off x="1963" y="1676"/>
              <a:ext cx="54" cy="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31" name="Line 195"/>
            <p:cNvSpPr>
              <a:spLocks noChangeShapeType="1"/>
            </p:cNvSpPr>
            <p:nvPr/>
          </p:nvSpPr>
          <p:spPr bwMode="auto">
            <a:xfrm>
              <a:off x="2017" y="1682"/>
              <a:ext cx="54" cy="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32" name="Line 196"/>
            <p:cNvSpPr>
              <a:spLocks noChangeShapeType="1"/>
            </p:cNvSpPr>
            <p:nvPr/>
          </p:nvSpPr>
          <p:spPr bwMode="auto">
            <a:xfrm>
              <a:off x="2071" y="1688"/>
              <a:ext cx="54" cy="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33" name="Line 197"/>
            <p:cNvSpPr>
              <a:spLocks noChangeShapeType="1"/>
            </p:cNvSpPr>
            <p:nvPr/>
          </p:nvSpPr>
          <p:spPr bwMode="auto">
            <a:xfrm>
              <a:off x="2125" y="1694"/>
              <a:ext cx="54" cy="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34" name="Line 198"/>
            <p:cNvSpPr>
              <a:spLocks noChangeShapeType="1"/>
            </p:cNvSpPr>
            <p:nvPr/>
          </p:nvSpPr>
          <p:spPr bwMode="auto">
            <a:xfrm>
              <a:off x="2179" y="1700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35" name="Freeform 199"/>
            <p:cNvSpPr>
              <a:spLocks/>
            </p:cNvSpPr>
            <p:nvPr/>
          </p:nvSpPr>
          <p:spPr bwMode="auto">
            <a:xfrm>
              <a:off x="2227" y="170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36" name="Line 200"/>
            <p:cNvSpPr>
              <a:spLocks noChangeShapeType="1"/>
            </p:cNvSpPr>
            <p:nvPr/>
          </p:nvSpPr>
          <p:spPr bwMode="auto">
            <a:xfrm>
              <a:off x="2281" y="1706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37" name="Freeform 201"/>
            <p:cNvSpPr>
              <a:spLocks/>
            </p:cNvSpPr>
            <p:nvPr/>
          </p:nvSpPr>
          <p:spPr bwMode="auto">
            <a:xfrm>
              <a:off x="2335" y="170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38" name="Line 202"/>
            <p:cNvSpPr>
              <a:spLocks noChangeShapeType="1"/>
            </p:cNvSpPr>
            <p:nvPr/>
          </p:nvSpPr>
          <p:spPr bwMode="auto">
            <a:xfrm>
              <a:off x="2389" y="1712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39" name="Line 203"/>
            <p:cNvSpPr>
              <a:spLocks noChangeShapeType="1"/>
            </p:cNvSpPr>
            <p:nvPr/>
          </p:nvSpPr>
          <p:spPr bwMode="auto">
            <a:xfrm>
              <a:off x="2443" y="1712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0" name="Freeform 204"/>
            <p:cNvSpPr>
              <a:spLocks/>
            </p:cNvSpPr>
            <p:nvPr/>
          </p:nvSpPr>
          <p:spPr bwMode="auto">
            <a:xfrm>
              <a:off x="2497" y="171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1" name="Line 205"/>
            <p:cNvSpPr>
              <a:spLocks noChangeShapeType="1"/>
            </p:cNvSpPr>
            <p:nvPr/>
          </p:nvSpPr>
          <p:spPr bwMode="auto">
            <a:xfrm>
              <a:off x="2551" y="1718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2" name="Line 206"/>
            <p:cNvSpPr>
              <a:spLocks noChangeShapeType="1"/>
            </p:cNvSpPr>
            <p:nvPr/>
          </p:nvSpPr>
          <p:spPr bwMode="auto">
            <a:xfrm>
              <a:off x="2599" y="1718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3" name="Line 207"/>
            <p:cNvSpPr>
              <a:spLocks noChangeShapeType="1"/>
            </p:cNvSpPr>
            <p:nvPr/>
          </p:nvSpPr>
          <p:spPr bwMode="auto">
            <a:xfrm>
              <a:off x="2653" y="1718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4" name="Line 208"/>
            <p:cNvSpPr>
              <a:spLocks noChangeShapeType="1"/>
            </p:cNvSpPr>
            <p:nvPr/>
          </p:nvSpPr>
          <p:spPr bwMode="auto">
            <a:xfrm>
              <a:off x="2707" y="1718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5" name="Line 209"/>
            <p:cNvSpPr>
              <a:spLocks noChangeShapeType="1"/>
            </p:cNvSpPr>
            <p:nvPr/>
          </p:nvSpPr>
          <p:spPr bwMode="auto">
            <a:xfrm>
              <a:off x="2761" y="1718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6" name="Freeform 210"/>
            <p:cNvSpPr>
              <a:spLocks/>
            </p:cNvSpPr>
            <p:nvPr/>
          </p:nvSpPr>
          <p:spPr bwMode="auto">
            <a:xfrm>
              <a:off x="2815" y="1718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7" name="Line 211"/>
            <p:cNvSpPr>
              <a:spLocks noChangeShapeType="1"/>
            </p:cNvSpPr>
            <p:nvPr/>
          </p:nvSpPr>
          <p:spPr bwMode="auto">
            <a:xfrm>
              <a:off x="2869" y="1724"/>
              <a:ext cx="55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8" name="Line 212"/>
            <p:cNvSpPr>
              <a:spLocks noChangeShapeType="1"/>
            </p:cNvSpPr>
            <p:nvPr/>
          </p:nvSpPr>
          <p:spPr bwMode="auto">
            <a:xfrm>
              <a:off x="2924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9" name="Line 213"/>
            <p:cNvSpPr>
              <a:spLocks noChangeShapeType="1"/>
            </p:cNvSpPr>
            <p:nvPr/>
          </p:nvSpPr>
          <p:spPr bwMode="auto">
            <a:xfrm>
              <a:off x="297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50" name="Line 214"/>
            <p:cNvSpPr>
              <a:spLocks noChangeShapeType="1"/>
            </p:cNvSpPr>
            <p:nvPr/>
          </p:nvSpPr>
          <p:spPr bwMode="auto">
            <a:xfrm>
              <a:off x="302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51" name="Line 215"/>
            <p:cNvSpPr>
              <a:spLocks noChangeShapeType="1"/>
            </p:cNvSpPr>
            <p:nvPr/>
          </p:nvSpPr>
          <p:spPr bwMode="auto">
            <a:xfrm>
              <a:off x="308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52" name="Line 216"/>
            <p:cNvSpPr>
              <a:spLocks noChangeShapeType="1"/>
            </p:cNvSpPr>
            <p:nvPr/>
          </p:nvSpPr>
          <p:spPr bwMode="auto">
            <a:xfrm>
              <a:off x="313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53" name="Line 217"/>
            <p:cNvSpPr>
              <a:spLocks noChangeShapeType="1"/>
            </p:cNvSpPr>
            <p:nvPr/>
          </p:nvSpPr>
          <p:spPr bwMode="auto">
            <a:xfrm>
              <a:off x="318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54" name="Line 218"/>
            <p:cNvSpPr>
              <a:spLocks noChangeShapeType="1"/>
            </p:cNvSpPr>
            <p:nvPr/>
          </p:nvSpPr>
          <p:spPr bwMode="auto">
            <a:xfrm>
              <a:off x="3242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55" name="Line 219"/>
            <p:cNvSpPr>
              <a:spLocks noChangeShapeType="1"/>
            </p:cNvSpPr>
            <p:nvPr/>
          </p:nvSpPr>
          <p:spPr bwMode="auto">
            <a:xfrm>
              <a:off x="329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56" name="Line 220"/>
            <p:cNvSpPr>
              <a:spLocks noChangeShapeType="1"/>
            </p:cNvSpPr>
            <p:nvPr/>
          </p:nvSpPr>
          <p:spPr bwMode="auto">
            <a:xfrm>
              <a:off x="334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57" name="Line 221"/>
            <p:cNvSpPr>
              <a:spLocks noChangeShapeType="1"/>
            </p:cNvSpPr>
            <p:nvPr/>
          </p:nvSpPr>
          <p:spPr bwMode="auto">
            <a:xfrm>
              <a:off x="339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58" name="Line 222"/>
            <p:cNvSpPr>
              <a:spLocks noChangeShapeType="1"/>
            </p:cNvSpPr>
            <p:nvPr/>
          </p:nvSpPr>
          <p:spPr bwMode="auto">
            <a:xfrm>
              <a:off x="345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59" name="Line 223"/>
            <p:cNvSpPr>
              <a:spLocks noChangeShapeType="1"/>
            </p:cNvSpPr>
            <p:nvPr/>
          </p:nvSpPr>
          <p:spPr bwMode="auto">
            <a:xfrm>
              <a:off x="350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60" name="Line 224"/>
            <p:cNvSpPr>
              <a:spLocks noChangeShapeType="1"/>
            </p:cNvSpPr>
            <p:nvPr/>
          </p:nvSpPr>
          <p:spPr bwMode="auto">
            <a:xfrm>
              <a:off x="356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61" name="Line 225"/>
            <p:cNvSpPr>
              <a:spLocks noChangeShapeType="1"/>
            </p:cNvSpPr>
            <p:nvPr/>
          </p:nvSpPr>
          <p:spPr bwMode="auto">
            <a:xfrm>
              <a:off x="3614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62" name="Line 226"/>
            <p:cNvSpPr>
              <a:spLocks noChangeShapeType="1"/>
            </p:cNvSpPr>
            <p:nvPr/>
          </p:nvSpPr>
          <p:spPr bwMode="auto">
            <a:xfrm>
              <a:off x="366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63" name="Line 227"/>
            <p:cNvSpPr>
              <a:spLocks noChangeShapeType="1"/>
            </p:cNvSpPr>
            <p:nvPr/>
          </p:nvSpPr>
          <p:spPr bwMode="auto">
            <a:xfrm>
              <a:off x="371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64" name="Line 228"/>
            <p:cNvSpPr>
              <a:spLocks noChangeShapeType="1"/>
            </p:cNvSpPr>
            <p:nvPr/>
          </p:nvSpPr>
          <p:spPr bwMode="auto">
            <a:xfrm>
              <a:off x="377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65" name="Line 229"/>
            <p:cNvSpPr>
              <a:spLocks noChangeShapeType="1"/>
            </p:cNvSpPr>
            <p:nvPr/>
          </p:nvSpPr>
          <p:spPr bwMode="auto">
            <a:xfrm>
              <a:off x="382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66" name="Line 230"/>
            <p:cNvSpPr>
              <a:spLocks noChangeShapeType="1"/>
            </p:cNvSpPr>
            <p:nvPr/>
          </p:nvSpPr>
          <p:spPr bwMode="auto">
            <a:xfrm>
              <a:off x="387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67" name="Line 231"/>
            <p:cNvSpPr>
              <a:spLocks noChangeShapeType="1"/>
            </p:cNvSpPr>
            <p:nvPr/>
          </p:nvSpPr>
          <p:spPr bwMode="auto">
            <a:xfrm>
              <a:off x="393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68" name="Line 232"/>
            <p:cNvSpPr>
              <a:spLocks noChangeShapeType="1"/>
            </p:cNvSpPr>
            <p:nvPr/>
          </p:nvSpPr>
          <p:spPr bwMode="auto">
            <a:xfrm>
              <a:off x="3986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69" name="Line 233"/>
            <p:cNvSpPr>
              <a:spLocks noChangeShapeType="1"/>
            </p:cNvSpPr>
            <p:nvPr/>
          </p:nvSpPr>
          <p:spPr bwMode="auto">
            <a:xfrm>
              <a:off x="403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70" name="Line 234"/>
            <p:cNvSpPr>
              <a:spLocks noChangeShapeType="1"/>
            </p:cNvSpPr>
            <p:nvPr/>
          </p:nvSpPr>
          <p:spPr bwMode="auto">
            <a:xfrm>
              <a:off x="408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71" name="Line 235"/>
            <p:cNvSpPr>
              <a:spLocks noChangeShapeType="1"/>
            </p:cNvSpPr>
            <p:nvPr/>
          </p:nvSpPr>
          <p:spPr bwMode="auto">
            <a:xfrm>
              <a:off x="414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72" name="Line 236"/>
            <p:cNvSpPr>
              <a:spLocks noChangeShapeType="1"/>
            </p:cNvSpPr>
            <p:nvPr/>
          </p:nvSpPr>
          <p:spPr bwMode="auto">
            <a:xfrm>
              <a:off x="419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73" name="Line 237"/>
            <p:cNvSpPr>
              <a:spLocks noChangeShapeType="1"/>
            </p:cNvSpPr>
            <p:nvPr/>
          </p:nvSpPr>
          <p:spPr bwMode="auto">
            <a:xfrm>
              <a:off x="425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74" name="Line 238"/>
            <p:cNvSpPr>
              <a:spLocks noChangeShapeType="1"/>
            </p:cNvSpPr>
            <p:nvPr/>
          </p:nvSpPr>
          <p:spPr bwMode="auto">
            <a:xfrm>
              <a:off x="430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75" name="Line 239"/>
            <p:cNvSpPr>
              <a:spLocks noChangeShapeType="1"/>
            </p:cNvSpPr>
            <p:nvPr/>
          </p:nvSpPr>
          <p:spPr bwMode="auto">
            <a:xfrm>
              <a:off x="4358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76" name="Line 240"/>
            <p:cNvSpPr>
              <a:spLocks noChangeShapeType="1"/>
            </p:cNvSpPr>
            <p:nvPr/>
          </p:nvSpPr>
          <p:spPr bwMode="auto">
            <a:xfrm>
              <a:off x="440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77" name="Line 241"/>
            <p:cNvSpPr>
              <a:spLocks noChangeShapeType="1"/>
            </p:cNvSpPr>
            <p:nvPr/>
          </p:nvSpPr>
          <p:spPr bwMode="auto">
            <a:xfrm>
              <a:off x="446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78" name="Line 242"/>
            <p:cNvSpPr>
              <a:spLocks noChangeShapeType="1"/>
            </p:cNvSpPr>
            <p:nvPr/>
          </p:nvSpPr>
          <p:spPr bwMode="auto">
            <a:xfrm>
              <a:off x="451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79" name="Line 243"/>
            <p:cNvSpPr>
              <a:spLocks noChangeShapeType="1"/>
            </p:cNvSpPr>
            <p:nvPr/>
          </p:nvSpPr>
          <p:spPr bwMode="auto">
            <a:xfrm>
              <a:off x="456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80" name="Line 244"/>
            <p:cNvSpPr>
              <a:spLocks noChangeShapeType="1"/>
            </p:cNvSpPr>
            <p:nvPr/>
          </p:nvSpPr>
          <p:spPr bwMode="auto">
            <a:xfrm>
              <a:off x="1537" y="1658"/>
              <a:ext cx="54" cy="2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81" name="Line 245"/>
            <p:cNvSpPr>
              <a:spLocks noChangeShapeType="1"/>
            </p:cNvSpPr>
            <p:nvPr/>
          </p:nvSpPr>
          <p:spPr bwMode="auto">
            <a:xfrm>
              <a:off x="1591" y="1682"/>
              <a:ext cx="54" cy="2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82" name="Line 246"/>
            <p:cNvSpPr>
              <a:spLocks noChangeShapeType="1"/>
            </p:cNvSpPr>
            <p:nvPr/>
          </p:nvSpPr>
          <p:spPr bwMode="auto">
            <a:xfrm>
              <a:off x="1645" y="1706"/>
              <a:ext cx="54" cy="2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83" name="Line 247"/>
            <p:cNvSpPr>
              <a:spLocks noChangeShapeType="1"/>
            </p:cNvSpPr>
            <p:nvPr/>
          </p:nvSpPr>
          <p:spPr bwMode="auto">
            <a:xfrm>
              <a:off x="1699" y="1730"/>
              <a:ext cx="54" cy="1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84" name="Line 248"/>
            <p:cNvSpPr>
              <a:spLocks noChangeShapeType="1"/>
            </p:cNvSpPr>
            <p:nvPr/>
          </p:nvSpPr>
          <p:spPr bwMode="auto">
            <a:xfrm>
              <a:off x="1753" y="1748"/>
              <a:ext cx="54" cy="1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85" name="Line 249"/>
            <p:cNvSpPr>
              <a:spLocks noChangeShapeType="1"/>
            </p:cNvSpPr>
            <p:nvPr/>
          </p:nvSpPr>
          <p:spPr bwMode="auto">
            <a:xfrm>
              <a:off x="1807" y="1766"/>
              <a:ext cx="48" cy="1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86" name="Line 250"/>
            <p:cNvSpPr>
              <a:spLocks noChangeShapeType="1"/>
            </p:cNvSpPr>
            <p:nvPr/>
          </p:nvSpPr>
          <p:spPr bwMode="auto">
            <a:xfrm>
              <a:off x="1855" y="1778"/>
              <a:ext cx="54" cy="1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87" name="Line 251"/>
            <p:cNvSpPr>
              <a:spLocks noChangeShapeType="1"/>
            </p:cNvSpPr>
            <p:nvPr/>
          </p:nvSpPr>
          <p:spPr bwMode="auto">
            <a:xfrm>
              <a:off x="1909" y="1790"/>
              <a:ext cx="54" cy="1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88" name="Line 252"/>
            <p:cNvSpPr>
              <a:spLocks noChangeShapeType="1"/>
            </p:cNvSpPr>
            <p:nvPr/>
          </p:nvSpPr>
          <p:spPr bwMode="auto">
            <a:xfrm>
              <a:off x="1963" y="1802"/>
              <a:ext cx="54" cy="1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89" name="Line 253"/>
            <p:cNvSpPr>
              <a:spLocks noChangeShapeType="1"/>
            </p:cNvSpPr>
            <p:nvPr/>
          </p:nvSpPr>
          <p:spPr bwMode="auto">
            <a:xfrm>
              <a:off x="2017" y="1814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90" name="Line 254"/>
            <p:cNvSpPr>
              <a:spLocks noChangeShapeType="1"/>
            </p:cNvSpPr>
            <p:nvPr/>
          </p:nvSpPr>
          <p:spPr bwMode="auto">
            <a:xfrm>
              <a:off x="2071" y="1820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91" name="Line 255"/>
            <p:cNvSpPr>
              <a:spLocks noChangeShapeType="1"/>
            </p:cNvSpPr>
            <p:nvPr/>
          </p:nvSpPr>
          <p:spPr bwMode="auto">
            <a:xfrm>
              <a:off x="2125" y="1826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92" name="Line 256"/>
            <p:cNvSpPr>
              <a:spLocks noChangeShapeType="1"/>
            </p:cNvSpPr>
            <p:nvPr/>
          </p:nvSpPr>
          <p:spPr bwMode="auto">
            <a:xfrm>
              <a:off x="2179" y="1832"/>
              <a:ext cx="48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93" name="Line 257"/>
            <p:cNvSpPr>
              <a:spLocks noChangeShapeType="1"/>
            </p:cNvSpPr>
            <p:nvPr/>
          </p:nvSpPr>
          <p:spPr bwMode="auto">
            <a:xfrm>
              <a:off x="2227" y="183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94" name="Line 258"/>
            <p:cNvSpPr>
              <a:spLocks noChangeShapeType="1"/>
            </p:cNvSpPr>
            <p:nvPr/>
          </p:nvSpPr>
          <p:spPr bwMode="auto">
            <a:xfrm>
              <a:off x="2281" y="1838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95" name="Line 259"/>
            <p:cNvSpPr>
              <a:spLocks noChangeShapeType="1"/>
            </p:cNvSpPr>
            <p:nvPr/>
          </p:nvSpPr>
          <p:spPr bwMode="auto">
            <a:xfrm>
              <a:off x="2335" y="1844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96" name="Line 260"/>
            <p:cNvSpPr>
              <a:spLocks noChangeShapeType="1"/>
            </p:cNvSpPr>
            <p:nvPr/>
          </p:nvSpPr>
          <p:spPr bwMode="auto">
            <a:xfrm>
              <a:off x="2389" y="1850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97" name="Line 261"/>
            <p:cNvSpPr>
              <a:spLocks noChangeShapeType="1"/>
            </p:cNvSpPr>
            <p:nvPr/>
          </p:nvSpPr>
          <p:spPr bwMode="auto">
            <a:xfrm>
              <a:off x="2443" y="1850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98" name="Freeform 262"/>
            <p:cNvSpPr>
              <a:spLocks/>
            </p:cNvSpPr>
            <p:nvPr/>
          </p:nvSpPr>
          <p:spPr bwMode="auto">
            <a:xfrm>
              <a:off x="2497" y="185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99" name="Line 263"/>
            <p:cNvSpPr>
              <a:spLocks noChangeShapeType="1"/>
            </p:cNvSpPr>
            <p:nvPr/>
          </p:nvSpPr>
          <p:spPr bwMode="auto">
            <a:xfrm>
              <a:off x="2551" y="1856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00" name="Line 264"/>
            <p:cNvSpPr>
              <a:spLocks noChangeShapeType="1"/>
            </p:cNvSpPr>
            <p:nvPr/>
          </p:nvSpPr>
          <p:spPr bwMode="auto">
            <a:xfrm>
              <a:off x="2599" y="1856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01" name="Line 265"/>
            <p:cNvSpPr>
              <a:spLocks noChangeShapeType="1"/>
            </p:cNvSpPr>
            <p:nvPr/>
          </p:nvSpPr>
          <p:spPr bwMode="auto">
            <a:xfrm>
              <a:off x="2653" y="1856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02" name="Freeform 266"/>
            <p:cNvSpPr>
              <a:spLocks/>
            </p:cNvSpPr>
            <p:nvPr/>
          </p:nvSpPr>
          <p:spPr bwMode="auto">
            <a:xfrm>
              <a:off x="2707" y="185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03" name="Line 267"/>
            <p:cNvSpPr>
              <a:spLocks noChangeShapeType="1"/>
            </p:cNvSpPr>
            <p:nvPr/>
          </p:nvSpPr>
          <p:spPr bwMode="auto">
            <a:xfrm>
              <a:off x="2761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04" name="Line 268"/>
            <p:cNvSpPr>
              <a:spLocks noChangeShapeType="1"/>
            </p:cNvSpPr>
            <p:nvPr/>
          </p:nvSpPr>
          <p:spPr bwMode="auto">
            <a:xfrm>
              <a:off x="2815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05" name="Line 269"/>
            <p:cNvSpPr>
              <a:spLocks noChangeShapeType="1"/>
            </p:cNvSpPr>
            <p:nvPr/>
          </p:nvSpPr>
          <p:spPr bwMode="auto">
            <a:xfrm>
              <a:off x="2869" y="1862"/>
              <a:ext cx="55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06" name="Line 270"/>
            <p:cNvSpPr>
              <a:spLocks noChangeShapeType="1"/>
            </p:cNvSpPr>
            <p:nvPr/>
          </p:nvSpPr>
          <p:spPr bwMode="auto">
            <a:xfrm>
              <a:off x="2924" y="1862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07" name="Line 271"/>
            <p:cNvSpPr>
              <a:spLocks noChangeShapeType="1"/>
            </p:cNvSpPr>
            <p:nvPr/>
          </p:nvSpPr>
          <p:spPr bwMode="auto">
            <a:xfrm>
              <a:off x="2972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08" name="Line 272"/>
            <p:cNvSpPr>
              <a:spLocks noChangeShapeType="1"/>
            </p:cNvSpPr>
            <p:nvPr/>
          </p:nvSpPr>
          <p:spPr bwMode="auto">
            <a:xfrm>
              <a:off x="3026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09" name="Line 273"/>
            <p:cNvSpPr>
              <a:spLocks noChangeShapeType="1"/>
            </p:cNvSpPr>
            <p:nvPr/>
          </p:nvSpPr>
          <p:spPr bwMode="auto">
            <a:xfrm>
              <a:off x="3080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10" name="Line 274"/>
            <p:cNvSpPr>
              <a:spLocks noChangeShapeType="1"/>
            </p:cNvSpPr>
            <p:nvPr/>
          </p:nvSpPr>
          <p:spPr bwMode="auto">
            <a:xfrm>
              <a:off x="3134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11" name="Line 275"/>
            <p:cNvSpPr>
              <a:spLocks noChangeShapeType="1"/>
            </p:cNvSpPr>
            <p:nvPr/>
          </p:nvSpPr>
          <p:spPr bwMode="auto">
            <a:xfrm>
              <a:off x="3188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12" name="Line 276"/>
            <p:cNvSpPr>
              <a:spLocks noChangeShapeType="1"/>
            </p:cNvSpPr>
            <p:nvPr/>
          </p:nvSpPr>
          <p:spPr bwMode="auto">
            <a:xfrm>
              <a:off x="3242" y="1862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13" name="Line 277"/>
            <p:cNvSpPr>
              <a:spLocks noChangeShapeType="1"/>
            </p:cNvSpPr>
            <p:nvPr/>
          </p:nvSpPr>
          <p:spPr bwMode="auto">
            <a:xfrm>
              <a:off x="3290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14" name="Line 278"/>
            <p:cNvSpPr>
              <a:spLocks noChangeShapeType="1"/>
            </p:cNvSpPr>
            <p:nvPr/>
          </p:nvSpPr>
          <p:spPr bwMode="auto">
            <a:xfrm>
              <a:off x="3344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15" name="Line 279"/>
            <p:cNvSpPr>
              <a:spLocks noChangeShapeType="1"/>
            </p:cNvSpPr>
            <p:nvPr/>
          </p:nvSpPr>
          <p:spPr bwMode="auto">
            <a:xfrm>
              <a:off x="3398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16" name="Line 280"/>
            <p:cNvSpPr>
              <a:spLocks noChangeShapeType="1"/>
            </p:cNvSpPr>
            <p:nvPr/>
          </p:nvSpPr>
          <p:spPr bwMode="auto">
            <a:xfrm>
              <a:off x="3452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17" name="Freeform 281"/>
            <p:cNvSpPr>
              <a:spLocks/>
            </p:cNvSpPr>
            <p:nvPr/>
          </p:nvSpPr>
          <p:spPr bwMode="auto">
            <a:xfrm>
              <a:off x="3506" y="186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18" name="Line 282"/>
            <p:cNvSpPr>
              <a:spLocks noChangeShapeType="1"/>
            </p:cNvSpPr>
            <p:nvPr/>
          </p:nvSpPr>
          <p:spPr bwMode="auto">
            <a:xfrm>
              <a:off x="3560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19" name="Line 283"/>
            <p:cNvSpPr>
              <a:spLocks noChangeShapeType="1"/>
            </p:cNvSpPr>
            <p:nvPr/>
          </p:nvSpPr>
          <p:spPr bwMode="auto">
            <a:xfrm>
              <a:off x="3614" y="1868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20" name="Line 284"/>
            <p:cNvSpPr>
              <a:spLocks noChangeShapeType="1"/>
            </p:cNvSpPr>
            <p:nvPr/>
          </p:nvSpPr>
          <p:spPr bwMode="auto">
            <a:xfrm>
              <a:off x="3662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21" name="Line 285"/>
            <p:cNvSpPr>
              <a:spLocks noChangeShapeType="1"/>
            </p:cNvSpPr>
            <p:nvPr/>
          </p:nvSpPr>
          <p:spPr bwMode="auto">
            <a:xfrm>
              <a:off x="3716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22" name="Line 286"/>
            <p:cNvSpPr>
              <a:spLocks noChangeShapeType="1"/>
            </p:cNvSpPr>
            <p:nvPr/>
          </p:nvSpPr>
          <p:spPr bwMode="auto">
            <a:xfrm>
              <a:off x="3770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23" name="Line 287"/>
            <p:cNvSpPr>
              <a:spLocks noChangeShapeType="1"/>
            </p:cNvSpPr>
            <p:nvPr/>
          </p:nvSpPr>
          <p:spPr bwMode="auto">
            <a:xfrm>
              <a:off x="3824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24" name="Line 288"/>
            <p:cNvSpPr>
              <a:spLocks noChangeShapeType="1"/>
            </p:cNvSpPr>
            <p:nvPr/>
          </p:nvSpPr>
          <p:spPr bwMode="auto">
            <a:xfrm>
              <a:off x="3878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25" name="Line 289"/>
            <p:cNvSpPr>
              <a:spLocks noChangeShapeType="1"/>
            </p:cNvSpPr>
            <p:nvPr/>
          </p:nvSpPr>
          <p:spPr bwMode="auto">
            <a:xfrm>
              <a:off x="3932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26" name="Line 290"/>
            <p:cNvSpPr>
              <a:spLocks noChangeShapeType="1"/>
            </p:cNvSpPr>
            <p:nvPr/>
          </p:nvSpPr>
          <p:spPr bwMode="auto">
            <a:xfrm>
              <a:off x="3986" y="1868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27" name="Line 291"/>
            <p:cNvSpPr>
              <a:spLocks noChangeShapeType="1"/>
            </p:cNvSpPr>
            <p:nvPr/>
          </p:nvSpPr>
          <p:spPr bwMode="auto">
            <a:xfrm>
              <a:off x="4034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28" name="Line 292"/>
            <p:cNvSpPr>
              <a:spLocks noChangeShapeType="1"/>
            </p:cNvSpPr>
            <p:nvPr/>
          </p:nvSpPr>
          <p:spPr bwMode="auto">
            <a:xfrm>
              <a:off x="4088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29" name="Line 293"/>
            <p:cNvSpPr>
              <a:spLocks noChangeShapeType="1"/>
            </p:cNvSpPr>
            <p:nvPr/>
          </p:nvSpPr>
          <p:spPr bwMode="auto">
            <a:xfrm>
              <a:off x="4142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30" name="Line 294"/>
            <p:cNvSpPr>
              <a:spLocks noChangeShapeType="1"/>
            </p:cNvSpPr>
            <p:nvPr/>
          </p:nvSpPr>
          <p:spPr bwMode="auto">
            <a:xfrm>
              <a:off x="4196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31" name="Line 295"/>
            <p:cNvSpPr>
              <a:spLocks noChangeShapeType="1"/>
            </p:cNvSpPr>
            <p:nvPr/>
          </p:nvSpPr>
          <p:spPr bwMode="auto">
            <a:xfrm>
              <a:off x="4250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32" name="Line 296"/>
            <p:cNvSpPr>
              <a:spLocks noChangeShapeType="1"/>
            </p:cNvSpPr>
            <p:nvPr/>
          </p:nvSpPr>
          <p:spPr bwMode="auto">
            <a:xfrm>
              <a:off x="4304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33" name="Line 297"/>
            <p:cNvSpPr>
              <a:spLocks noChangeShapeType="1"/>
            </p:cNvSpPr>
            <p:nvPr/>
          </p:nvSpPr>
          <p:spPr bwMode="auto">
            <a:xfrm>
              <a:off x="4358" y="1868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34" name="Line 298"/>
            <p:cNvSpPr>
              <a:spLocks noChangeShapeType="1"/>
            </p:cNvSpPr>
            <p:nvPr/>
          </p:nvSpPr>
          <p:spPr bwMode="auto">
            <a:xfrm>
              <a:off x="4406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35" name="Line 299"/>
            <p:cNvSpPr>
              <a:spLocks noChangeShapeType="1"/>
            </p:cNvSpPr>
            <p:nvPr/>
          </p:nvSpPr>
          <p:spPr bwMode="auto">
            <a:xfrm>
              <a:off x="4460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36" name="Line 300"/>
            <p:cNvSpPr>
              <a:spLocks noChangeShapeType="1"/>
            </p:cNvSpPr>
            <p:nvPr/>
          </p:nvSpPr>
          <p:spPr bwMode="auto">
            <a:xfrm>
              <a:off x="4514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37" name="Line 301"/>
            <p:cNvSpPr>
              <a:spLocks noChangeShapeType="1"/>
            </p:cNvSpPr>
            <p:nvPr/>
          </p:nvSpPr>
          <p:spPr bwMode="auto">
            <a:xfrm>
              <a:off x="4568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38" name="Line 302"/>
            <p:cNvSpPr>
              <a:spLocks noChangeShapeType="1"/>
            </p:cNvSpPr>
            <p:nvPr/>
          </p:nvSpPr>
          <p:spPr bwMode="auto">
            <a:xfrm>
              <a:off x="1537" y="1778"/>
              <a:ext cx="54" cy="3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39" name="Line 303"/>
            <p:cNvSpPr>
              <a:spLocks noChangeShapeType="1"/>
            </p:cNvSpPr>
            <p:nvPr/>
          </p:nvSpPr>
          <p:spPr bwMode="auto">
            <a:xfrm>
              <a:off x="1591" y="1814"/>
              <a:ext cx="54" cy="3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40" name="Line 304"/>
            <p:cNvSpPr>
              <a:spLocks noChangeShapeType="1"/>
            </p:cNvSpPr>
            <p:nvPr/>
          </p:nvSpPr>
          <p:spPr bwMode="auto">
            <a:xfrm>
              <a:off x="1645" y="1844"/>
              <a:ext cx="54" cy="3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41" name="Line 305"/>
            <p:cNvSpPr>
              <a:spLocks noChangeShapeType="1"/>
            </p:cNvSpPr>
            <p:nvPr/>
          </p:nvSpPr>
          <p:spPr bwMode="auto">
            <a:xfrm>
              <a:off x="1699" y="1874"/>
              <a:ext cx="54" cy="2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42" name="Line 306"/>
            <p:cNvSpPr>
              <a:spLocks noChangeShapeType="1"/>
            </p:cNvSpPr>
            <p:nvPr/>
          </p:nvSpPr>
          <p:spPr bwMode="auto">
            <a:xfrm>
              <a:off x="1753" y="1898"/>
              <a:ext cx="54" cy="1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43" name="Line 307"/>
            <p:cNvSpPr>
              <a:spLocks noChangeShapeType="1"/>
            </p:cNvSpPr>
            <p:nvPr/>
          </p:nvSpPr>
          <p:spPr bwMode="auto">
            <a:xfrm>
              <a:off x="1807" y="1916"/>
              <a:ext cx="48" cy="1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44" name="Line 308"/>
            <p:cNvSpPr>
              <a:spLocks noChangeShapeType="1"/>
            </p:cNvSpPr>
            <p:nvPr/>
          </p:nvSpPr>
          <p:spPr bwMode="auto">
            <a:xfrm>
              <a:off x="1855" y="1934"/>
              <a:ext cx="54" cy="1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45" name="Line 309"/>
            <p:cNvSpPr>
              <a:spLocks noChangeShapeType="1"/>
            </p:cNvSpPr>
            <p:nvPr/>
          </p:nvSpPr>
          <p:spPr bwMode="auto">
            <a:xfrm>
              <a:off x="1909" y="1952"/>
              <a:ext cx="54" cy="1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46" name="Line 310"/>
            <p:cNvSpPr>
              <a:spLocks noChangeShapeType="1"/>
            </p:cNvSpPr>
            <p:nvPr/>
          </p:nvSpPr>
          <p:spPr bwMode="auto">
            <a:xfrm>
              <a:off x="1963" y="1964"/>
              <a:ext cx="54" cy="1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47" name="Line 311"/>
            <p:cNvSpPr>
              <a:spLocks noChangeShapeType="1"/>
            </p:cNvSpPr>
            <p:nvPr/>
          </p:nvSpPr>
          <p:spPr bwMode="auto">
            <a:xfrm>
              <a:off x="2017" y="1976"/>
              <a:ext cx="54" cy="1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48" name="Line 312"/>
            <p:cNvSpPr>
              <a:spLocks noChangeShapeType="1"/>
            </p:cNvSpPr>
            <p:nvPr/>
          </p:nvSpPr>
          <p:spPr bwMode="auto">
            <a:xfrm>
              <a:off x="2071" y="1988"/>
              <a:ext cx="54" cy="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49" name="Line 313"/>
            <p:cNvSpPr>
              <a:spLocks noChangeShapeType="1"/>
            </p:cNvSpPr>
            <p:nvPr/>
          </p:nvSpPr>
          <p:spPr bwMode="auto">
            <a:xfrm>
              <a:off x="2125" y="1994"/>
              <a:ext cx="54" cy="1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50" name="Line 314"/>
            <p:cNvSpPr>
              <a:spLocks noChangeShapeType="1"/>
            </p:cNvSpPr>
            <p:nvPr/>
          </p:nvSpPr>
          <p:spPr bwMode="auto">
            <a:xfrm>
              <a:off x="2179" y="2006"/>
              <a:ext cx="48" cy="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51" name="Line 315"/>
            <p:cNvSpPr>
              <a:spLocks noChangeShapeType="1"/>
            </p:cNvSpPr>
            <p:nvPr/>
          </p:nvSpPr>
          <p:spPr bwMode="auto">
            <a:xfrm>
              <a:off x="2227" y="2012"/>
              <a:ext cx="54" cy="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52" name="Line 316"/>
            <p:cNvSpPr>
              <a:spLocks noChangeShapeType="1"/>
            </p:cNvSpPr>
            <p:nvPr/>
          </p:nvSpPr>
          <p:spPr bwMode="auto">
            <a:xfrm>
              <a:off x="2281" y="2018"/>
              <a:ext cx="54" cy="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53" name="Line 317"/>
            <p:cNvSpPr>
              <a:spLocks noChangeShapeType="1"/>
            </p:cNvSpPr>
            <p:nvPr/>
          </p:nvSpPr>
          <p:spPr bwMode="auto">
            <a:xfrm>
              <a:off x="2335" y="2024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54" name="Freeform 318"/>
            <p:cNvSpPr>
              <a:spLocks/>
            </p:cNvSpPr>
            <p:nvPr/>
          </p:nvSpPr>
          <p:spPr bwMode="auto">
            <a:xfrm>
              <a:off x="2389" y="2024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55" name="Line 319"/>
            <p:cNvSpPr>
              <a:spLocks noChangeShapeType="1"/>
            </p:cNvSpPr>
            <p:nvPr/>
          </p:nvSpPr>
          <p:spPr bwMode="auto">
            <a:xfrm>
              <a:off x="2443" y="2030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56" name="Freeform 320"/>
            <p:cNvSpPr>
              <a:spLocks/>
            </p:cNvSpPr>
            <p:nvPr/>
          </p:nvSpPr>
          <p:spPr bwMode="auto">
            <a:xfrm>
              <a:off x="2497" y="203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57" name="Line 321"/>
            <p:cNvSpPr>
              <a:spLocks noChangeShapeType="1"/>
            </p:cNvSpPr>
            <p:nvPr/>
          </p:nvSpPr>
          <p:spPr bwMode="auto">
            <a:xfrm>
              <a:off x="2551" y="2036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58" name="Freeform 322"/>
            <p:cNvSpPr>
              <a:spLocks/>
            </p:cNvSpPr>
            <p:nvPr/>
          </p:nvSpPr>
          <p:spPr bwMode="auto">
            <a:xfrm>
              <a:off x="2599" y="203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59" name="Line 323"/>
            <p:cNvSpPr>
              <a:spLocks noChangeShapeType="1"/>
            </p:cNvSpPr>
            <p:nvPr/>
          </p:nvSpPr>
          <p:spPr bwMode="auto">
            <a:xfrm>
              <a:off x="2653" y="2042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60" name="Line 324"/>
            <p:cNvSpPr>
              <a:spLocks noChangeShapeType="1"/>
            </p:cNvSpPr>
            <p:nvPr/>
          </p:nvSpPr>
          <p:spPr bwMode="auto">
            <a:xfrm>
              <a:off x="2707" y="2042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61" name="Line 325"/>
            <p:cNvSpPr>
              <a:spLocks noChangeShapeType="1"/>
            </p:cNvSpPr>
            <p:nvPr/>
          </p:nvSpPr>
          <p:spPr bwMode="auto">
            <a:xfrm>
              <a:off x="2761" y="2042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62" name="Line 326"/>
            <p:cNvSpPr>
              <a:spLocks noChangeShapeType="1"/>
            </p:cNvSpPr>
            <p:nvPr/>
          </p:nvSpPr>
          <p:spPr bwMode="auto">
            <a:xfrm>
              <a:off x="2815" y="2042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63" name="Freeform 327"/>
            <p:cNvSpPr>
              <a:spLocks/>
            </p:cNvSpPr>
            <p:nvPr/>
          </p:nvSpPr>
          <p:spPr bwMode="auto">
            <a:xfrm>
              <a:off x="2869" y="2042"/>
              <a:ext cx="5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5" y="6"/>
                </a:cxn>
              </a:cxnLst>
              <a:rect l="0" t="0" r="r" b="b"/>
              <a:pathLst>
                <a:path w="55" h="6">
                  <a:moveTo>
                    <a:pt x="0" y="0"/>
                  </a:moveTo>
                  <a:lnTo>
                    <a:pt x="30" y="0"/>
                  </a:lnTo>
                  <a:lnTo>
                    <a:pt x="55" y="6"/>
                  </a:lnTo>
                </a:path>
              </a:pathLst>
            </a:custGeom>
            <a:noFill/>
            <a:ln w="38100" cmpd="sng">
              <a:solidFill>
                <a:srgbClr val="800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64" name="Line 328"/>
            <p:cNvSpPr>
              <a:spLocks noChangeShapeType="1"/>
            </p:cNvSpPr>
            <p:nvPr/>
          </p:nvSpPr>
          <p:spPr bwMode="auto">
            <a:xfrm>
              <a:off x="2924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65" name="Line 329"/>
            <p:cNvSpPr>
              <a:spLocks noChangeShapeType="1"/>
            </p:cNvSpPr>
            <p:nvPr/>
          </p:nvSpPr>
          <p:spPr bwMode="auto">
            <a:xfrm>
              <a:off x="297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66" name="Line 330"/>
            <p:cNvSpPr>
              <a:spLocks noChangeShapeType="1"/>
            </p:cNvSpPr>
            <p:nvPr/>
          </p:nvSpPr>
          <p:spPr bwMode="auto">
            <a:xfrm>
              <a:off x="302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67" name="Line 331"/>
            <p:cNvSpPr>
              <a:spLocks noChangeShapeType="1"/>
            </p:cNvSpPr>
            <p:nvPr/>
          </p:nvSpPr>
          <p:spPr bwMode="auto">
            <a:xfrm>
              <a:off x="308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68" name="Line 332"/>
            <p:cNvSpPr>
              <a:spLocks noChangeShapeType="1"/>
            </p:cNvSpPr>
            <p:nvPr/>
          </p:nvSpPr>
          <p:spPr bwMode="auto">
            <a:xfrm>
              <a:off x="313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69" name="Line 333"/>
            <p:cNvSpPr>
              <a:spLocks noChangeShapeType="1"/>
            </p:cNvSpPr>
            <p:nvPr/>
          </p:nvSpPr>
          <p:spPr bwMode="auto">
            <a:xfrm>
              <a:off x="318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70" name="Line 334"/>
            <p:cNvSpPr>
              <a:spLocks noChangeShapeType="1"/>
            </p:cNvSpPr>
            <p:nvPr/>
          </p:nvSpPr>
          <p:spPr bwMode="auto">
            <a:xfrm>
              <a:off x="3242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71" name="Line 335"/>
            <p:cNvSpPr>
              <a:spLocks noChangeShapeType="1"/>
            </p:cNvSpPr>
            <p:nvPr/>
          </p:nvSpPr>
          <p:spPr bwMode="auto">
            <a:xfrm>
              <a:off x="329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72" name="Line 336"/>
            <p:cNvSpPr>
              <a:spLocks noChangeShapeType="1"/>
            </p:cNvSpPr>
            <p:nvPr/>
          </p:nvSpPr>
          <p:spPr bwMode="auto">
            <a:xfrm>
              <a:off x="334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73" name="Line 337"/>
            <p:cNvSpPr>
              <a:spLocks noChangeShapeType="1"/>
            </p:cNvSpPr>
            <p:nvPr/>
          </p:nvSpPr>
          <p:spPr bwMode="auto">
            <a:xfrm>
              <a:off x="339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74" name="Line 338"/>
            <p:cNvSpPr>
              <a:spLocks noChangeShapeType="1"/>
            </p:cNvSpPr>
            <p:nvPr/>
          </p:nvSpPr>
          <p:spPr bwMode="auto">
            <a:xfrm>
              <a:off x="345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75" name="Line 339"/>
            <p:cNvSpPr>
              <a:spLocks noChangeShapeType="1"/>
            </p:cNvSpPr>
            <p:nvPr/>
          </p:nvSpPr>
          <p:spPr bwMode="auto">
            <a:xfrm>
              <a:off x="350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76" name="Line 340"/>
            <p:cNvSpPr>
              <a:spLocks noChangeShapeType="1"/>
            </p:cNvSpPr>
            <p:nvPr/>
          </p:nvSpPr>
          <p:spPr bwMode="auto">
            <a:xfrm>
              <a:off x="356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77" name="Line 341"/>
            <p:cNvSpPr>
              <a:spLocks noChangeShapeType="1"/>
            </p:cNvSpPr>
            <p:nvPr/>
          </p:nvSpPr>
          <p:spPr bwMode="auto">
            <a:xfrm>
              <a:off x="3614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78" name="Line 342"/>
            <p:cNvSpPr>
              <a:spLocks noChangeShapeType="1"/>
            </p:cNvSpPr>
            <p:nvPr/>
          </p:nvSpPr>
          <p:spPr bwMode="auto">
            <a:xfrm>
              <a:off x="366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79" name="Line 343"/>
            <p:cNvSpPr>
              <a:spLocks noChangeShapeType="1"/>
            </p:cNvSpPr>
            <p:nvPr/>
          </p:nvSpPr>
          <p:spPr bwMode="auto">
            <a:xfrm>
              <a:off x="371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80" name="Line 344"/>
            <p:cNvSpPr>
              <a:spLocks noChangeShapeType="1"/>
            </p:cNvSpPr>
            <p:nvPr/>
          </p:nvSpPr>
          <p:spPr bwMode="auto">
            <a:xfrm>
              <a:off x="377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81" name="Line 345"/>
            <p:cNvSpPr>
              <a:spLocks noChangeShapeType="1"/>
            </p:cNvSpPr>
            <p:nvPr/>
          </p:nvSpPr>
          <p:spPr bwMode="auto">
            <a:xfrm>
              <a:off x="382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82" name="Line 346"/>
            <p:cNvSpPr>
              <a:spLocks noChangeShapeType="1"/>
            </p:cNvSpPr>
            <p:nvPr/>
          </p:nvSpPr>
          <p:spPr bwMode="auto">
            <a:xfrm>
              <a:off x="387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83" name="Line 347"/>
            <p:cNvSpPr>
              <a:spLocks noChangeShapeType="1"/>
            </p:cNvSpPr>
            <p:nvPr/>
          </p:nvSpPr>
          <p:spPr bwMode="auto">
            <a:xfrm>
              <a:off x="393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84" name="Line 348"/>
            <p:cNvSpPr>
              <a:spLocks noChangeShapeType="1"/>
            </p:cNvSpPr>
            <p:nvPr/>
          </p:nvSpPr>
          <p:spPr bwMode="auto">
            <a:xfrm>
              <a:off x="3986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85" name="Line 349"/>
            <p:cNvSpPr>
              <a:spLocks noChangeShapeType="1"/>
            </p:cNvSpPr>
            <p:nvPr/>
          </p:nvSpPr>
          <p:spPr bwMode="auto">
            <a:xfrm>
              <a:off x="403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86" name="Line 350"/>
            <p:cNvSpPr>
              <a:spLocks noChangeShapeType="1"/>
            </p:cNvSpPr>
            <p:nvPr/>
          </p:nvSpPr>
          <p:spPr bwMode="auto">
            <a:xfrm>
              <a:off x="408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87" name="Line 351"/>
            <p:cNvSpPr>
              <a:spLocks noChangeShapeType="1"/>
            </p:cNvSpPr>
            <p:nvPr/>
          </p:nvSpPr>
          <p:spPr bwMode="auto">
            <a:xfrm>
              <a:off x="414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88" name="Line 352"/>
            <p:cNvSpPr>
              <a:spLocks noChangeShapeType="1"/>
            </p:cNvSpPr>
            <p:nvPr/>
          </p:nvSpPr>
          <p:spPr bwMode="auto">
            <a:xfrm>
              <a:off x="419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89" name="Line 353"/>
            <p:cNvSpPr>
              <a:spLocks noChangeShapeType="1"/>
            </p:cNvSpPr>
            <p:nvPr/>
          </p:nvSpPr>
          <p:spPr bwMode="auto">
            <a:xfrm>
              <a:off x="425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90" name="Line 354"/>
            <p:cNvSpPr>
              <a:spLocks noChangeShapeType="1"/>
            </p:cNvSpPr>
            <p:nvPr/>
          </p:nvSpPr>
          <p:spPr bwMode="auto">
            <a:xfrm>
              <a:off x="430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91" name="Line 355"/>
            <p:cNvSpPr>
              <a:spLocks noChangeShapeType="1"/>
            </p:cNvSpPr>
            <p:nvPr/>
          </p:nvSpPr>
          <p:spPr bwMode="auto">
            <a:xfrm>
              <a:off x="4358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92" name="Line 356"/>
            <p:cNvSpPr>
              <a:spLocks noChangeShapeType="1"/>
            </p:cNvSpPr>
            <p:nvPr/>
          </p:nvSpPr>
          <p:spPr bwMode="auto">
            <a:xfrm>
              <a:off x="440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93" name="Line 357"/>
            <p:cNvSpPr>
              <a:spLocks noChangeShapeType="1"/>
            </p:cNvSpPr>
            <p:nvPr/>
          </p:nvSpPr>
          <p:spPr bwMode="auto">
            <a:xfrm>
              <a:off x="446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94" name="Line 358"/>
            <p:cNvSpPr>
              <a:spLocks noChangeShapeType="1"/>
            </p:cNvSpPr>
            <p:nvPr/>
          </p:nvSpPr>
          <p:spPr bwMode="auto">
            <a:xfrm>
              <a:off x="451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95" name="Line 359"/>
            <p:cNvSpPr>
              <a:spLocks noChangeShapeType="1"/>
            </p:cNvSpPr>
            <p:nvPr/>
          </p:nvSpPr>
          <p:spPr bwMode="auto">
            <a:xfrm>
              <a:off x="456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96" name="Line 360"/>
            <p:cNvSpPr>
              <a:spLocks noChangeShapeType="1"/>
            </p:cNvSpPr>
            <p:nvPr/>
          </p:nvSpPr>
          <p:spPr bwMode="auto">
            <a:xfrm>
              <a:off x="1537" y="1856"/>
              <a:ext cx="54" cy="3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97" name="Line 361"/>
            <p:cNvSpPr>
              <a:spLocks noChangeShapeType="1"/>
            </p:cNvSpPr>
            <p:nvPr/>
          </p:nvSpPr>
          <p:spPr bwMode="auto">
            <a:xfrm>
              <a:off x="1591" y="1892"/>
              <a:ext cx="54" cy="3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98" name="Line 362"/>
            <p:cNvSpPr>
              <a:spLocks noChangeShapeType="1"/>
            </p:cNvSpPr>
            <p:nvPr/>
          </p:nvSpPr>
          <p:spPr bwMode="auto">
            <a:xfrm>
              <a:off x="1645" y="1928"/>
              <a:ext cx="54" cy="3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99" name="Line 363"/>
            <p:cNvSpPr>
              <a:spLocks noChangeShapeType="1"/>
            </p:cNvSpPr>
            <p:nvPr/>
          </p:nvSpPr>
          <p:spPr bwMode="auto">
            <a:xfrm>
              <a:off x="1699" y="1958"/>
              <a:ext cx="54" cy="24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00" name="Freeform 364"/>
            <p:cNvSpPr>
              <a:spLocks/>
            </p:cNvSpPr>
            <p:nvPr/>
          </p:nvSpPr>
          <p:spPr bwMode="auto">
            <a:xfrm>
              <a:off x="1753" y="1982"/>
              <a:ext cx="5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8"/>
                </a:cxn>
                <a:cxn ang="0">
                  <a:pos x="54" y="30"/>
                </a:cxn>
              </a:cxnLst>
              <a:rect l="0" t="0" r="r" b="b"/>
              <a:pathLst>
                <a:path w="54" h="30">
                  <a:moveTo>
                    <a:pt x="0" y="0"/>
                  </a:moveTo>
                  <a:lnTo>
                    <a:pt x="30" y="18"/>
                  </a:lnTo>
                  <a:lnTo>
                    <a:pt x="54" y="30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01" name="Freeform 365"/>
            <p:cNvSpPr>
              <a:spLocks/>
            </p:cNvSpPr>
            <p:nvPr/>
          </p:nvSpPr>
          <p:spPr bwMode="auto">
            <a:xfrm>
              <a:off x="1807" y="2012"/>
              <a:ext cx="48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48" y="18"/>
                </a:cxn>
              </a:cxnLst>
              <a:rect l="0" t="0" r="r" b="b"/>
              <a:pathLst>
                <a:path w="48" h="18">
                  <a:moveTo>
                    <a:pt x="0" y="0"/>
                  </a:moveTo>
                  <a:lnTo>
                    <a:pt x="24" y="12"/>
                  </a:lnTo>
                  <a:lnTo>
                    <a:pt x="48" y="1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02" name="Line 366"/>
            <p:cNvSpPr>
              <a:spLocks noChangeShapeType="1"/>
            </p:cNvSpPr>
            <p:nvPr/>
          </p:nvSpPr>
          <p:spPr bwMode="auto">
            <a:xfrm>
              <a:off x="1855" y="2030"/>
              <a:ext cx="54" cy="1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03" name="Line 367"/>
            <p:cNvSpPr>
              <a:spLocks noChangeShapeType="1"/>
            </p:cNvSpPr>
            <p:nvPr/>
          </p:nvSpPr>
          <p:spPr bwMode="auto">
            <a:xfrm>
              <a:off x="1909" y="2048"/>
              <a:ext cx="54" cy="1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04" name="Line 368"/>
            <p:cNvSpPr>
              <a:spLocks noChangeShapeType="1"/>
            </p:cNvSpPr>
            <p:nvPr/>
          </p:nvSpPr>
          <p:spPr bwMode="auto">
            <a:xfrm>
              <a:off x="1963" y="2066"/>
              <a:ext cx="54" cy="1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05" name="Line 369"/>
            <p:cNvSpPr>
              <a:spLocks noChangeShapeType="1"/>
            </p:cNvSpPr>
            <p:nvPr/>
          </p:nvSpPr>
          <p:spPr bwMode="auto">
            <a:xfrm>
              <a:off x="2017" y="2084"/>
              <a:ext cx="54" cy="1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06" name="Line 370"/>
            <p:cNvSpPr>
              <a:spLocks noChangeShapeType="1"/>
            </p:cNvSpPr>
            <p:nvPr/>
          </p:nvSpPr>
          <p:spPr bwMode="auto">
            <a:xfrm>
              <a:off x="2071" y="2096"/>
              <a:ext cx="54" cy="1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07" name="Line 371"/>
            <p:cNvSpPr>
              <a:spLocks noChangeShapeType="1"/>
            </p:cNvSpPr>
            <p:nvPr/>
          </p:nvSpPr>
          <p:spPr bwMode="auto">
            <a:xfrm>
              <a:off x="2125" y="2108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08" name="Line 372"/>
            <p:cNvSpPr>
              <a:spLocks noChangeShapeType="1"/>
            </p:cNvSpPr>
            <p:nvPr/>
          </p:nvSpPr>
          <p:spPr bwMode="auto">
            <a:xfrm>
              <a:off x="2179" y="2114"/>
              <a:ext cx="48" cy="1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09" name="Line 373"/>
            <p:cNvSpPr>
              <a:spLocks noChangeShapeType="1"/>
            </p:cNvSpPr>
            <p:nvPr/>
          </p:nvSpPr>
          <p:spPr bwMode="auto">
            <a:xfrm>
              <a:off x="2227" y="2126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10" name="Line 374"/>
            <p:cNvSpPr>
              <a:spLocks noChangeShapeType="1"/>
            </p:cNvSpPr>
            <p:nvPr/>
          </p:nvSpPr>
          <p:spPr bwMode="auto">
            <a:xfrm>
              <a:off x="2281" y="2132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11" name="Line 375"/>
            <p:cNvSpPr>
              <a:spLocks noChangeShapeType="1"/>
            </p:cNvSpPr>
            <p:nvPr/>
          </p:nvSpPr>
          <p:spPr bwMode="auto">
            <a:xfrm>
              <a:off x="2335" y="2138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12" name="Line 376"/>
            <p:cNvSpPr>
              <a:spLocks noChangeShapeType="1"/>
            </p:cNvSpPr>
            <p:nvPr/>
          </p:nvSpPr>
          <p:spPr bwMode="auto">
            <a:xfrm>
              <a:off x="2389" y="2144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13" name="Line 377"/>
            <p:cNvSpPr>
              <a:spLocks noChangeShapeType="1"/>
            </p:cNvSpPr>
            <p:nvPr/>
          </p:nvSpPr>
          <p:spPr bwMode="auto">
            <a:xfrm>
              <a:off x="2443" y="2150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14" name="Freeform 378"/>
            <p:cNvSpPr>
              <a:spLocks/>
            </p:cNvSpPr>
            <p:nvPr/>
          </p:nvSpPr>
          <p:spPr bwMode="auto">
            <a:xfrm>
              <a:off x="2497" y="215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15" name="Line 379"/>
            <p:cNvSpPr>
              <a:spLocks noChangeShapeType="1"/>
            </p:cNvSpPr>
            <p:nvPr/>
          </p:nvSpPr>
          <p:spPr bwMode="auto">
            <a:xfrm>
              <a:off x="2551" y="2156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16" name="Freeform 380"/>
            <p:cNvSpPr>
              <a:spLocks/>
            </p:cNvSpPr>
            <p:nvPr/>
          </p:nvSpPr>
          <p:spPr bwMode="auto">
            <a:xfrm>
              <a:off x="2599" y="215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17" name="Line 381"/>
            <p:cNvSpPr>
              <a:spLocks noChangeShapeType="1"/>
            </p:cNvSpPr>
            <p:nvPr/>
          </p:nvSpPr>
          <p:spPr bwMode="auto">
            <a:xfrm>
              <a:off x="2653" y="2162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18" name="Line 382"/>
            <p:cNvSpPr>
              <a:spLocks noChangeShapeType="1"/>
            </p:cNvSpPr>
            <p:nvPr/>
          </p:nvSpPr>
          <p:spPr bwMode="auto">
            <a:xfrm>
              <a:off x="2707" y="2162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19" name="Line 383"/>
            <p:cNvSpPr>
              <a:spLocks noChangeShapeType="1"/>
            </p:cNvSpPr>
            <p:nvPr/>
          </p:nvSpPr>
          <p:spPr bwMode="auto">
            <a:xfrm>
              <a:off x="2761" y="2162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20" name="Freeform 384"/>
            <p:cNvSpPr>
              <a:spLocks/>
            </p:cNvSpPr>
            <p:nvPr/>
          </p:nvSpPr>
          <p:spPr bwMode="auto">
            <a:xfrm>
              <a:off x="2815" y="216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21" name="Line 385"/>
            <p:cNvSpPr>
              <a:spLocks noChangeShapeType="1"/>
            </p:cNvSpPr>
            <p:nvPr/>
          </p:nvSpPr>
          <p:spPr bwMode="auto">
            <a:xfrm>
              <a:off x="2869" y="2168"/>
              <a:ext cx="55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22" name="Line 386"/>
            <p:cNvSpPr>
              <a:spLocks noChangeShapeType="1"/>
            </p:cNvSpPr>
            <p:nvPr/>
          </p:nvSpPr>
          <p:spPr bwMode="auto">
            <a:xfrm>
              <a:off x="2924" y="2168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23" name="Line 387"/>
            <p:cNvSpPr>
              <a:spLocks noChangeShapeType="1"/>
            </p:cNvSpPr>
            <p:nvPr/>
          </p:nvSpPr>
          <p:spPr bwMode="auto">
            <a:xfrm>
              <a:off x="2972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24" name="Line 388"/>
            <p:cNvSpPr>
              <a:spLocks noChangeShapeType="1"/>
            </p:cNvSpPr>
            <p:nvPr/>
          </p:nvSpPr>
          <p:spPr bwMode="auto">
            <a:xfrm>
              <a:off x="3026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25" name="Line 389"/>
            <p:cNvSpPr>
              <a:spLocks noChangeShapeType="1"/>
            </p:cNvSpPr>
            <p:nvPr/>
          </p:nvSpPr>
          <p:spPr bwMode="auto">
            <a:xfrm>
              <a:off x="3080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26" name="Line 390"/>
            <p:cNvSpPr>
              <a:spLocks noChangeShapeType="1"/>
            </p:cNvSpPr>
            <p:nvPr/>
          </p:nvSpPr>
          <p:spPr bwMode="auto">
            <a:xfrm>
              <a:off x="3134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27" name="Line 391"/>
            <p:cNvSpPr>
              <a:spLocks noChangeShapeType="1"/>
            </p:cNvSpPr>
            <p:nvPr/>
          </p:nvSpPr>
          <p:spPr bwMode="auto">
            <a:xfrm>
              <a:off x="3188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28" name="Freeform 392"/>
            <p:cNvSpPr>
              <a:spLocks/>
            </p:cNvSpPr>
            <p:nvPr/>
          </p:nvSpPr>
          <p:spPr bwMode="auto">
            <a:xfrm>
              <a:off x="3242" y="2168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29" name="Line 393"/>
            <p:cNvSpPr>
              <a:spLocks noChangeShapeType="1"/>
            </p:cNvSpPr>
            <p:nvPr/>
          </p:nvSpPr>
          <p:spPr bwMode="auto">
            <a:xfrm>
              <a:off x="329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30" name="Line 394"/>
            <p:cNvSpPr>
              <a:spLocks noChangeShapeType="1"/>
            </p:cNvSpPr>
            <p:nvPr/>
          </p:nvSpPr>
          <p:spPr bwMode="auto">
            <a:xfrm>
              <a:off x="334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31" name="Line 395"/>
            <p:cNvSpPr>
              <a:spLocks noChangeShapeType="1"/>
            </p:cNvSpPr>
            <p:nvPr/>
          </p:nvSpPr>
          <p:spPr bwMode="auto">
            <a:xfrm>
              <a:off x="3398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32" name="Line 396"/>
            <p:cNvSpPr>
              <a:spLocks noChangeShapeType="1"/>
            </p:cNvSpPr>
            <p:nvPr/>
          </p:nvSpPr>
          <p:spPr bwMode="auto">
            <a:xfrm>
              <a:off x="3452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33" name="Line 397"/>
            <p:cNvSpPr>
              <a:spLocks noChangeShapeType="1"/>
            </p:cNvSpPr>
            <p:nvPr/>
          </p:nvSpPr>
          <p:spPr bwMode="auto">
            <a:xfrm>
              <a:off x="3506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34" name="Line 398"/>
            <p:cNvSpPr>
              <a:spLocks noChangeShapeType="1"/>
            </p:cNvSpPr>
            <p:nvPr/>
          </p:nvSpPr>
          <p:spPr bwMode="auto">
            <a:xfrm>
              <a:off x="356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35" name="Line 399"/>
            <p:cNvSpPr>
              <a:spLocks noChangeShapeType="1"/>
            </p:cNvSpPr>
            <p:nvPr/>
          </p:nvSpPr>
          <p:spPr bwMode="auto">
            <a:xfrm>
              <a:off x="3614" y="2174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36" name="Line 400"/>
            <p:cNvSpPr>
              <a:spLocks noChangeShapeType="1"/>
            </p:cNvSpPr>
            <p:nvPr/>
          </p:nvSpPr>
          <p:spPr bwMode="auto">
            <a:xfrm>
              <a:off x="3662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37" name="Line 401"/>
            <p:cNvSpPr>
              <a:spLocks noChangeShapeType="1"/>
            </p:cNvSpPr>
            <p:nvPr/>
          </p:nvSpPr>
          <p:spPr bwMode="auto">
            <a:xfrm>
              <a:off x="3716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38" name="Line 402"/>
            <p:cNvSpPr>
              <a:spLocks noChangeShapeType="1"/>
            </p:cNvSpPr>
            <p:nvPr/>
          </p:nvSpPr>
          <p:spPr bwMode="auto">
            <a:xfrm>
              <a:off x="377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39" name="Line 403"/>
            <p:cNvSpPr>
              <a:spLocks noChangeShapeType="1"/>
            </p:cNvSpPr>
            <p:nvPr/>
          </p:nvSpPr>
          <p:spPr bwMode="auto">
            <a:xfrm>
              <a:off x="382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0" name="Line 404"/>
            <p:cNvSpPr>
              <a:spLocks noChangeShapeType="1"/>
            </p:cNvSpPr>
            <p:nvPr/>
          </p:nvSpPr>
          <p:spPr bwMode="auto">
            <a:xfrm>
              <a:off x="3878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1" name="Line 405"/>
            <p:cNvSpPr>
              <a:spLocks noChangeShapeType="1"/>
            </p:cNvSpPr>
            <p:nvPr/>
          </p:nvSpPr>
          <p:spPr bwMode="auto">
            <a:xfrm>
              <a:off x="3932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2" name="Line 406"/>
            <p:cNvSpPr>
              <a:spLocks noChangeShapeType="1"/>
            </p:cNvSpPr>
            <p:nvPr/>
          </p:nvSpPr>
          <p:spPr bwMode="auto">
            <a:xfrm>
              <a:off x="3986" y="2174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3" name="Line 407"/>
            <p:cNvSpPr>
              <a:spLocks noChangeShapeType="1"/>
            </p:cNvSpPr>
            <p:nvPr/>
          </p:nvSpPr>
          <p:spPr bwMode="auto">
            <a:xfrm>
              <a:off x="403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4" name="Line 408"/>
            <p:cNvSpPr>
              <a:spLocks noChangeShapeType="1"/>
            </p:cNvSpPr>
            <p:nvPr/>
          </p:nvSpPr>
          <p:spPr bwMode="auto">
            <a:xfrm>
              <a:off x="4088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5" name="Line 409"/>
            <p:cNvSpPr>
              <a:spLocks noChangeShapeType="1"/>
            </p:cNvSpPr>
            <p:nvPr/>
          </p:nvSpPr>
          <p:spPr bwMode="auto">
            <a:xfrm>
              <a:off x="4142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6" name="Line 410"/>
            <p:cNvSpPr>
              <a:spLocks noChangeShapeType="1"/>
            </p:cNvSpPr>
            <p:nvPr/>
          </p:nvSpPr>
          <p:spPr bwMode="auto">
            <a:xfrm>
              <a:off x="4196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7" name="Line 411"/>
            <p:cNvSpPr>
              <a:spLocks noChangeShapeType="1"/>
            </p:cNvSpPr>
            <p:nvPr/>
          </p:nvSpPr>
          <p:spPr bwMode="auto">
            <a:xfrm>
              <a:off x="425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8" name="Line 412"/>
            <p:cNvSpPr>
              <a:spLocks noChangeShapeType="1"/>
            </p:cNvSpPr>
            <p:nvPr/>
          </p:nvSpPr>
          <p:spPr bwMode="auto">
            <a:xfrm>
              <a:off x="430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9" name="Line 413"/>
            <p:cNvSpPr>
              <a:spLocks noChangeShapeType="1"/>
            </p:cNvSpPr>
            <p:nvPr/>
          </p:nvSpPr>
          <p:spPr bwMode="auto">
            <a:xfrm>
              <a:off x="4358" y="2174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50" name="Line 414"/>
            <p:cNvSpPr>
              <a:spLocks noChangeShapeType="1"/>
            </p:cNvSpPr>
            <p:nvPr/>
          </p:nvSpPr>
          <p:spPr bwMode="auto">
            <a:xfrm>
              <a:off x="4406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51" name="Line 415"/>
            <p:cNvSpPr>
              <a:spLocks noChangeShapeType="1"/>
            </p:cNvSpPr>
            <p:nvPr/>
          </p:nvSpPr>
          <p:spPr bwMode="auto">
            <a:xfrm>
              <a:off x="446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52" name="Line 416"/>
            <p:cNvSpPr>
              <a:spLocks noChangeShapeType="1"/>
            </p:cNvSpPr>
            <p:nvPr/>
          </p:nvSpPr>
          <p:spPr bwMode="auto">
            <a:xfrm>
              <a:off x="451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53" name="Line 417"/>
            <p:cNvSpPr>
              <a:spLocks noChangeShapeType="1"/>
            </p:cNvSpPr>
            <p:nvPr/>
          </p:nvSpPr>
          <p:spPr bwMode="auto">
            <a:xfrm>
              <a:off x="4568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54" name="Line 418"/>
            <p:cNvSpPr>
              <a:spLocks noChangeShapeType="1"/>
            </p:cNvSpPr>
            <p:nvPr/>
          </p:nvSpPr>
          <p:spPr bwMode="auto">
            <a:xfrm>
              <a:off x="1537" y="1934"/>
              <a:ext cx="54" cy="48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55" name="Line 419"/>
            <p:cNvSpPr>
              <a:spLocks noChangeShapeType="1"/>
            </p:cNvSpPr>
            <p:nvPr/>
          </p:nvSpPr>
          <p:spPr bwMode="auto">
            <a:xfrm>
              <a:off x="1591" y="1982"/>
              <a:ext cx="54" cy="4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56" name="Line 420"/>
            <p:cNvSpPr>
              <a:spLocks noChangeShapeType="1"/>
            </p:cNvSpPr>
            <p:nvPr/>
          </p:nvSpPr>
          <p:spPr bwMode="auto">
            <a:xfrm>
              <a:off x="1645" y="2024"/>
              <a:ext cx="54" cy="3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57" name="Line 421"/>
            <p:cNvSpPr>
              <a:spLocks noChangeShapeType="1"/>
            </p:cNvSpPr>
            <p:nvPr/>
          </p:nvSpPr>
          <p:spPr bwMode="auto">
            <a:xfrm>
              <a:off x="1699" y="2060"/>
              <a:ext cx="54" cy="3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58" name="Line 422"/>
            <p:cNvSpPr>
              <a:spLocks noChangeShapeType="1"/>
            </p:cNvSpPr>
            <p:nvPr/>
          </p:nvSpPr>
          <p:spPr bwMode="auto">
            <a:xfrm>
              <a:off x="1753" y="2090"/>
              <a:ext cx="54" cy="3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59" name="Line 423"/>
            <p:cNvSpPr>
              <a:spLocks noChangeShapeType="1"/>
            </p:cNvSpPr>
            <p:nvPr/>
          </p:nvSpPr>
          <p:spPr bwMode="auto">
            <a:xfrm>
              <a:off x="1807" y="2120"/>
              <a:ext cx="48" cy="3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60" name="Line 424"/>
            <p:cNvSpPr>
              <a:spLocks noChangeShapeType="1"/>
            </p:cNvSpPr>
            <p:nvPr/>
          </p:nvSpPr>
          <p:spPr bwMode="auto">
            <a:xfrm>
              <a:off x="1855" y="2150"/>
              <a:ext cx="54" cy="24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61" name="Line 425"/>
            <p:cNvSpPr>
              <a:spLocks noChangeShapeType="1"/>
            </p:cNvSpPr>
            <p:nvPr/>
          </p:nvSpPr>
          <p:spPr bwMode="auto">
            <a:xfrm>
              <a:off x="1909" y="2174"/>
              <a:ext cx="54" cy="18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62" name="Freeform 426"/>
            <p:cNvSpPr>
              <a:spLocks/>
            </p:cNvSpPr>
            <p:nvPr/>
          </p:nvSpPr>
          <p:spPr bwMode="auto">
            <a:xfrm>
              <a:off x="1963" y="2192"/>
              <a:ext cx="54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54" y="24"/>
                </a:cxn>
              </a:cxnLst>
              <a:rect l="0" t="0" r="r" b="b"/>
              <a:pathLst>
                <a:path w="54" h="24">
                  <a:moveTo>
                    <a:pt x="0" y="0"/>
                  </a:moveTo>
                  <a:lnTo>
                    <a:pt x="24" y="12"/>
                  </a:lnTo>
                  <a:lnTo>
                    <a:pt x="54" y="24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63" name="Freeform 427"/>
            <p:cNvSpPr>
              <a:spLocks/>
            </p:cNvSpPr>
            <p:nvPr/>
          </p:nvSpPr>
          <p:spPr bwMode="auto">
            <a:xfrm>
              <a:off x="2017" y="2216"/>
              <a:ext cx="54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"/>
                </a:cxn>
                <a:cxn ang="0">
                  <a:pos x="54" y="12"/>
                </a:cxn>
              </a:cxnLst>
              <a:rect l="0" t="0" r="r" b="b"/>
              <a:pathLst>
                <a:path w="54" h="12">
                  <a:moveTo>
                    <a:pt x="0" y="0"/>
                  </a:moveTo>
                  <a:lnTo>
                    <a:pt x="24" y="6"/>
                  </a:lnTo>
                  <a:lnTo>
                    <a:pt x="54" y="12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64" name="Freeform 428"/>
            <p:cNvSpPr>
              <a:spLocks/>
            </p:cNvSpPr>
            <p:nvPr/>
          </p:nvSpPr>
          <p:spPr bwMode="auto">
            <a:xfrm>
              <a:off x="2071" y="2228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6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65" name="Line 429"/>
            <p:cNvSpPr>
              <a:spLocks noChangeShapeType="1"/>
            </p:cNvSpPr>
            <p:nvPr/>
          </p:nvSpPr>
          <p:spPr bwMode="auto">
            <a:xfrm>
              <a:off x="2125" y="2246"/>
              <a:ext cx="54" cy="1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66" name="Line 430"/>
            <p:cNvSpPr>
              <a:spLocks noChangeShapeType="1"/>
            </p:cNvSpPr>
            <p:nvPr/>
          </p:nvSpPr>
          <p:spPr bwMode="auto">
            <a:xfrm>
              <a:off x="2179" y="2258"/>
              <a:ext cx="48" cy="1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67" name="Line 431"/>
            <p:cNvSpPr>
              <a:spLocks noChangeShapeType="1"/>
            </p:cNvSpPr>
            <p:nvPr/>
          </p:nvSpPr>
          <p:spPr bwMode="auto">
            <a:xfrm>
              <a:off x="2227" y="2270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68" name="Line 432"/>
            <p:cNvSpPr>
              <a:spLocks noChangeShapeType="1"/>
            </p:cNvSpPr>
            <p:nvPr/>
          </p:nvSpPr>
          <p:spPr bwMode="auto">
            <a:xfrm>
              <a:off x="2281" y="2276"/>
              <a:ext cx="54" cy="1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69" name="Line 433"/>
            <p:cNvSpPr>
              <a:spLocks noChangeShapeType="1"/>
            </p:cNvSpPr>
            <p:nvPr/>
          </p:nvSpPr>
          <p:spPr bwMode="auto">
            <a:xfrm>
              <a:off x="2335" y="2288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70" name="Line 434"/>
            <p:cNvSpPr>
              <a:spLocks noChangeShapeType="1"/>
            </p:cNvSpPr>
            <p:nvPr/>
          </p:nvSpPr>
          <p:spPr bwMode="auto">
            <a:xfrm>
              <a:off x="2389" y="2294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71" name="Line 435"/>
            <p:cNvSpPr>
              <a:spLocks noChangeShapeType="1"/>
            </p:cNvSpPr>
            <p:nvPr/>
          </p:nvSpPr>
          <p:spPr bwMode="auto">
            <a:xfrm>
              <a:off x="2443" y="2300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72" name="Line 436"/>
            <p:cNvSpPr>
              <a:spLocks noChangeShapeType="1"/>
            </p:cNvSpPr>
            <p:nvPr/>
          </p:nvSpPr>
          <p:spPr bwMode="auto">
            <a:xfrm>
              <a:off x="2497" y="2306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73" name="Line 437"/>
            <p:cNvSpPr>
              <a:spLocks noChangeShapeType="1"/>
            </p:cNvSpPr>
            <p:nvPr/>
          </p:nvSpPr>
          <p:spPr bwMode="auto">
            <a:xfrm>
              <a:off x="2551" y="2312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74" name="Freeform 438"/>
            <p:cNvSpPr>
              <a:spLocks/>
            </p:cNvSpPr>
            <p:nvPr/>
          </p:nvSpPr>
          <p:spPr bwMode="auto">
            <a:xfrm>
              <a:off x="2599" y="231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75" name="Line 439"/>
            <p:cNvSpPr>
              <a:spLocks noChangeShapeType="1"/>
            </p:cNvSpPr>
            <p:nvPr/>
          </p:nvSpPr>
          <p:spPr bwMode="auto">
            <a:xfrm>
              <a:off x="2653" y="2318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76" name="Freeform 440"/>
            <p:cNvSpPr>
              <a:spLocks/>
            </p:cNvSpPr>
            <p:nvPr/>
          </p:nvSpPr>
          <p:spPr bwMode="auto">
            <a:xfrm>
              <a:off x="2707" y="2318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77" name="Line 441"/>
            <p:cNvSpPr>
              <a:spLocks noChangeShapeType="1"/>
            </p:cNvSpPr>
            <p:nvPr/>
          </p:nvSpPr>
          <p:spPr bwMode="auto">
            <a:xfrm>
              <a:off x="2761" y="2324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78" name="Line 442"/>
            <p:cNvSpPr>
              <a:spLocks noChangeShapeType="1"/>
            </p:cNvSpPr>
            <p:nvPr/>
          </p:nvSpPr>
          <p:spPr bwMode="auto">
            <a:xfrm>
              <a:off x="2815" y="2324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79" name="Freeform 443"/>
            <p:cNvSpPr>
              <a:spLocks/>
            </p:cNvSpPr>
            <p:nvPr/>
          </p:nvSpPr>
          <p:spPr bwMode="auto">
            <a:xfrm>
              <a:off x="2869" y="2324"/>
              <a:ext cx="5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5" y="6"/>
                </a:cxn>
              </a:cxnLst>
              <a:rect l="0" t="0" r="r" b="b"/>
              <a:pathLst>
                <a:path w="55" h="6">
                  <a:moveTo>
                    <a:pt x="0" y="0"/>
                  </a:moveTo>
                  <a:lnTo>
                    <a:pt x="30" y="0"/>
                  </a:lnTo>
                  <a:lnTo>
                    <a:pt x="55" y="6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80" name="Line 444"/>
            <p:cNvSpPr>
              <a:spLocks noChangeShapeType="1"/>
            </p:cNvSpPr>
            <p:nvPr/>
          </p:nvSpPr>
          <p:spPr bwMode="auto">
            <a:xfrm>
              <a:off x="2924" y="2330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81" name="Line 445"/>
            <p:cNvSpPr>
              <a:spLocks noChangeShapeType="1"/>
            </p:cNvSpPr>
            <p:nvPr/>
          </p:nvSpPr>
          <p:spPr bwMode="auto">
            <a:xfrm>
              <a:off x="2972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82" name="Line 446"/>
            <p:cNvSpPr>
              <a:spLocks noChangeShapeType="1"/>
            </p:cNvSpPr>
            <p:nvPr/>
          </p:nvSpPr>
          <p:spPr bwMode="auto">
            <a:xfrm>
              <a:off x="3026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83" name="Line 447"/>
            <p:cNvSpPr>
              <a:spLocks noChangeShapeType="1"/>
            </p:cNvSpPr>
            <p:nvPr/>
          </p:nvSpPr>
          <p:spPr bwMode="auto">
            <a:xfrm>
              <a:off x="3080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84" name="Line 448"/>
            <p:cNvSpPr>
              <a:spLocks noChangeShapeType="1"/>
            </p:cNvSpPr>
            <p:nvPr/>
          </p:nvSpPr>
          <p:spPr bwMode="auto">
            <a:xfrm>
              <a:off x="3134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85" name="Line 449"/>
            <p:cNvSpPr>
              <a:spLocks noChangeShapeType="1"/>
            </p:cNvSpPr>
            <p:nvPr/>
          </p:nvSpPr>
          <p:spPr bwMode="auto">
            <a:xfrm>
              <a:off x="3188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86" name="Freeform 450"/>
            <p:cNvSpPr>
              <a:spLocks/>
            </p:cNvSpPr>
            <p:nvPr/>
          </p:nvSpPr>
          <p:spPr bwMode="auto">
            <a:xfrm>
              <a:off x="3242" y="2330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87" name="Line 451"/>
            <p:cNvSpPr>
              <a:spLocks noChangeShapeType="1"/>
            </p:cNvSpPr>
            <p:nvPr/>
          </p:nvSpPr>
          <p:spPr bwMode="auto">
            <a:xfrm>
              <a:off x="329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88" name="Line 452"/>
            <p:cNvSpPr>
              <a:spLocks noChangeShapeType="1"/>
            </p:cNvSpPr>
            <p:nvPr/>
          </p:nvSpPr>
          <p:spPr bwMode="auto">
            <a:xfrm>
              <a:off x="334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89" name="Line 453"/>
            <p:cNvSpPr>
              <a:spLocks noChangeShapeType="1"/>
            </p:cNvSpPr>
            <p:nvPr/>
          </p:nvSpPr>
          <p:spPr bwMode="auto">
            <a:xfrm>
              <a:off x="3398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90" name="Line 454"/>
            <p:cNvSpPr>
              <a:spLocks noChangeShapeType="1"/>
            </p:cNvSpPr>
            <p:nvPr/>
          </p:nvSpPr>
          <p:spPr bwMode="auto">
            <a:xfrm>
              <a:off x="3452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91" name="Line 455"/>
            <p:cNvSpPr>
              <a:spLocks noChangeShapeType="1"/>
            </p:cNvSpPr>
            <p:nvPr/>
          </p:nvSpPr>
          <p:spPr bwMode="auto">
            <a:xfrm>
              <a:off x="3506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92" name="Line 456"/>
            <p:cNvSpPr>
              <a:spLocks noChangeShapeType="1"/>
            </p:cNvSpPr>
            <p:nvPr/>
          </p:nvSpPr>
          <p:spPr bwMode="auto">
            <a:xfrm>
              <a:off x="356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93" name="Line 457"/>
            <p:cNvSpPr>
              <a:spLocks noChangeShapeType="1"/>
            </p:cNvSpPr>
            <p:nvPr/>
          </p:nvSpPr>
          <p:spPr bwMode="auto">
            <a:xfrm>
              <a:off x="3614" y="2336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94" name="Line 458"/>
            <p:cNvSpPr>
              <a:spLocks noChangeShapeType="1"/>
            </p:cNvSpPr>
            <p:nvPr/>
          </p:nvSpPr>
          <p:spPr bwMode="auto">
            <a:xfrm>
              <a:off x="3662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95" name="Line 459"/>
            <p:cNvSpPr>
              <a:spLocks noChangeShapeType="1"/>
            </p:cNvSpPr>
            <p:nvPr/>
          </p:nvSpPr>
          <p:spPr bwMode="auto">
            <a:xfrm>
              <a:off x="3716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96" name="Line 460"/>
            <p:cNvSpPr>
              <a:spLocks noChangeShapeType="1"/>
            </p:cNvSpPr>
            <p:nvPr/>
          </p:nvSpPr>
          <p:spPr bwMode="auto">
            <a:xfrm>
              <a:off x="377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97" name="Line 461"/>
            <p:cNvSpPr>
              <a:spLocks noChangeShapeType="1"/>
            </p:cNvSpPr>
            <p:nvPr/>
          </p:nvSpPr>
          <p:spPr bwMode="auto">
            <a:xfrm>
              <a:off x="382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98" name="Line 462"/>
            <p:cNvSpPr>
              <a:spLocks noChangeShapeType="1"/>
            </p:cNvSpPr>
            <p:nvPr/>
          </p:nvSpPr>
          <p:spPr bwMode="auto">
            <a:xfrm>
              <a:off x="3878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99" name="Line 463"/>
            <p:cNvSpPr>
              <a:spLocks noChangeShapeType="1"/>
            </p:cNvSpPr>
            <p:nvPr/>
          </p:nvSpPr>
          <p:spPr bwMode="auto">
            <a:xfrm>
              <a:off x="3932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00" name="Line 464"/>
            <p:cNvSpPr>
              <a:spLocks noChangeShapeType="1"/>
            </p:cNvSpPr>
            <p:nvPr/>
          </p:nvSpPr>
          <p:spPr bwMode="auto">
            <a:xfrm>
              <a:off x="3986" y="2336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01" name="Line 465"/>
            <p:cNvSpPr>
              <a:spLocks noChangeShapeType="1"/>
            </p:cNvSpPr>
            <p:nvPr/>
          </p:nvSpPr>
          <p:spPr bwMode="auto">
            <a:xfrm>
              <a:off x="403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02" name="Line 466"/>
            <p:cNvSpPr>
              <a:spLocks noChangeShapeType="1"/>
            </p:cNvSpPr>
            <p:nvPr/>
          </p:nvSpPr>
          <p:spPr bwMode="auto">
            <a:xfrm>
              <a:off x="4088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03" name="Line 467"/>
            <p:cNvSpPr>
              <a:spLocks noChangeShapeType="1"/>
            </p:cNvSpPr>
            <p:nvPr/>
          </p:nvSpPr>
          <p:spPr bwMode="auto">
            <a:xfrm>
              <a:off x="4142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04" name="Line 468"/>
            <p:cNvSpPr>
              <a:spLocks noChangeShapeType="1"/>
            </p:cNvSpPr>
            <p:nvPr/>
          </p:nvSpPr>
          <p:spPr bwMode="auto">
            <a:xfrm>
              <a:off x="4196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05" name="Line 469"/>
            <p:cNvSpPr>
              <a:spLocks noChangeShapeType="1"/>
            </p:cNvSpPr>
            <p:nvPr/>
          </p:nvSpPr>
          <p:spPr bwMode="auto">
            <a:xfrm>
              <a:off x="425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06" name="Line 470"/>
            <p:cNvSpPr>
              <a:spLocks noChangeShapeType="1"/>
            </p:cNvSpPr>
            <p:nvPr/>
          </p:nvSpPr>
          <p:spPr bwMode="auto">
            <a:xfrm>
              <a:off x="430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07" name="Line 471"/>
            <p:cNvSpPr>
              <a:spLocks noChangeShapeType="1"/>
            </p:cNvSpPr>
            <p:nvPr/>
          </p:nvSpPr>
          <p:spPr bwMode="auto">
            <a:xfrm>
              <a:off x="4358" y="2336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08" name="Line 472"/>
            <p:cNvSpPr>
              <a:spLocks noChangeShapeType="1"/>
            </p:cNvSpPr>
            <p:nvPr/>
          </p:nvSpPr>
          <p:spPr bwMode="auto">
            <a:xfrm>
              <a:off x="4406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09" name="Line 473"/>
            <p:cNvSpPr>
              <a:spLocks noChangeShapeType="1"/>
            </p:cNvSpPr>
            <p:nvPr/>
          </p:nvSpPr>
          <p:spPr bwMode="auto">
            <a:xfrm>
              <a:off x="446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10" name="Line 474"/>
            <p:cNvSpPr>
              <a:spLocks noChangeShapeType="1"/>
            </p:cNvSpPr>
            <p:nvPr/>
          </p:nvSpPr>
          <p:spPr bwMode="auto">
            <a:xfrm>
              <a:off x="451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11" name="Line 475"/>
            <p:cNvSpPr>
              <a:spLocks noChangeShapeType="1"/>
            </p:cNvSpPr>
            <p:nvPr/>
          </p:nvSpPr>
          <p:spPr bwMode="auto">
            <a:xfrm>
              <a:off x="4568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12" name="Line 476"/>
            <p:cNvSpPr>
              <a:spLocks noChangeShapeType="1"/>
            </p:cNvSpPr>
            <p:nvPr/>
          </p:nvSpPr>
          <p:spPr bwMode="auto">
            <a:xfrm>
              <a:off x="1537" y="1976"/>
              <a:ext cx="54" cy="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13" name="Line 477"/>
            <p:cNvSpPr>
              <a:spLocks noChangeShapeType="1"/>
            </p:cNvSpPr>
            <p:nvPr/>
          </p:nvSpPr>
          <p:spPr bwMode="auto">
            <a:xfrm>
              <a:off x="1591" y="2024"/>
              <a:ext cx="54" cy="4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14" name="Line 478"/>
            <p:cNvSpPr>
              <a:spLocks noChangeShapeType="1"/>
            </p:cNvSpPr>
            <p:nvPr/>
          </p:nvSpPr>
          <p:spPr bwMode="auto">
            <a:xfrm>
              <a:off x="1645" y="2066"/>
              <a:ext cx="54" cy="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15" name="Freeform 479"/>
            <p:cNvSpPr>
              <a:spLocks/>
            </p:cNvSpPr>
            <p:nvPr/>
          </p:nvSpPr>
          <p:spPr bwMode="auto">
            <a:xfrm>
              <a:off x="1699" y="2102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24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16" name="Freeform 480"/>
            <p:cNvSpPr>
              <a:spLocks/>
            </p:cNvSpPr>
            <p:nvPr/>
          </p:nvSpPr>
          <p:spPr bwMode="auto">
            <a:xfrm>
              <a:off x="1753" y="2144"/>
              <a:ext cx="5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8"/>
                </a:cxn>
                <a:cxn ang="0">
                  <a:pos x="54" y="30"/>
                </a:cxn>
              </a:cxnLst>
              <a:rect l="0" t="0" r="r" b="b"/>
              <a:pathLst>
                <a:path w="54" h="30">
                  <a:moveTo>
                    <a:pt x="0" y="0"/>
                  </a:moveTo>
                  <a:lnTo>
                    <a:pt x="30" y="18"/>
                  </a:lnTo>
                  <a:lnTo>
                    <a:pt x="54" y="3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17" name="Line 481"/>
            <p:cNvSpPr>
              <a:spLocks noChangeShapeType="1"/>
            </p:cNvSpPr>
            <p:nvPr/>
          </p:nvSpPr>
          <p:spPr bwMode="auto">
            <a:xfrm>
              <a:off x="1807" y="2174"/>
              <a:ext cx="48" cy="3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18" name="Line 482"/>
            <p:cNvSpPr>
              <a:spLocks noChangeShapeType="1"/>
            </p:cNvSpPr>
            <p:nvPr/>
          </p:nvSpPr>
          <p:spPr bwMode="auto">
            <a:xfrm>
              <a:off x="1855" y="2204"/>
              <a:ext cx="54" cy="3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19" name="Line 483"/>
            <p:cNvSpPr>
              <a:spLocks noChangeShapeType="1"/>
            </p:cNvSpPr>
            <p:nvPr/>
          </p:nvSpPr>
          <p:spPr bwMode="auto">
            <a:xfrm>
              <a:off x="1909" y="2234"/>
              <a:ext cx="54" cy="2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20" name="Line 484"/>
            <p:cNvSpPr>
              <a:spLocks noChangeShapeType="1"/>
            </p:cNvSpPr>
            <p:nvPr/>
          </p:nvSpPr>
          <p:spPr bwMode="auto">
            <a:xfrm>
              <a:off x="1963" y="2258"/>
              <a:ext cx="54" cy="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21" name="Line 485"/>
            <p:cNvSpPr>
              <a:spLocks noChangeShapeType="1"/>
            </p:cNvSpPr>
            <p:nvPr/>
          </p:nvSpPr>
          <p:spPr bwMode="auto">
            <a:xfrm>
              <a:off x="2017" y="2276"/>
              <a:ext cx="54" cy="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22" name="Line 486"/>
            <p:cNvSpPr>
              <a:spLocks noChangeShapeType="1"/>
            </p:cNvSpPr>
            <p:nvPr/>
          </p:nvSpPr>
          <p:spPr bwMode="auto">
            <a:xfrm>
              <a:off x="2071" y="2294"/>
              <a:ext cx="54" cy="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23" name="Line 487"/>
            <p:cNvSpPr>
              <a:spLocks noChangeShapeType="1"/>
            </p:cNvSpPr>
            <p:nvPr/>
          </p:nvSpPr>
          <p:spPr bwMode="auto">
            <a:xfrm>
              <a:off x="2125" y="2312"/>
              <a:ext cx="54" cy="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24" name="Line 488"/>
            <p:cNvSpPr>
              <a:spLocks noChangeShapeType="1"/>
            </p:cNvSpPr>
            <p:nvPr/>
          </p:nvSpPr>
          <p:spPr bwMode="auto">
            <a:xfrm>
              <a:off x="2179" y="2330"/>
              <a:ext cx="48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25" name="Line 489"/>
            <p:cNvSpPr>
              <a:spLocks noChangeShapeType="1"/>
            </p:cNvSpPr>
            <p:nvPr/>
          </p:nvSpPr>
          <p:spPr bwMode="auto">
            <a:xfrm>
              <a:off x="2227" y="2342"/>
              <a:ext cx="54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26" name="Line 490"/>
            <p:cNvSpPr>
              <a:spLocks noChangeShapeType="1"/>
            </p:cNvSpPr>
            <p:nvPr/>
          </p:nvSpPr>
          <p:spPr bwMode="auto">
            <a:xfrm>
              <a:off x="2281" y="2354"/>
              <a:ext cx="54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27" name="Line 491"/>
            <p:cNvSpPr>
              <a:spLocks noChangeShapeType="1"/>
            </p:cNvSpPr>
            <p:nvPr/>
          </p:nvSpPr>
          <p:spPr bwMode="auto">
            <a:xfrm>
              <a:off x="2335" y="2360"/>
              <a:ext cx="54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28" name="Line 492"/>
            <p:cNvSpPr>
              <a:spLocks noChangeShapeType="1"/>
            </p:cNvSpPr>
            <p:nvPr/>
          </p:nvSpPr>
          <p:spPr bwMode="auto">
            <a:xfrm>
              <a:off x="2389" y="2372"/>
              <a:ext cx="54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29" name="Line 493"/>
            <p:cNvSpPr>
              <a:spLocks noChangeShapeType="1"/>
            </p:cNvSpPr>
            <p:nvPr/>
          </p:nvSpPr>
          <p:spPr bwMode="auto">
            <a:xfrm>
              <a:off x="2443" y="2378"/>
              <a:ext cx="54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30" name="Line 494"/>
            <p:cNvSpPr>
              <a:spLocks noChangeShapeType="1"/>
            </p:cNvSpPr>
            <p:nvPr/>
          </p:nvSpPr>
          <p:spPr bwMode="auto">
            <a:xfrm>
              <a:off x="2497" y="2384"/>
              <a:ext cx="54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31" name="Line 495"/>
            <p:cNvSpPr>
              <a:spLocks noChangeShapeType="1"/>
            </p:cNvSpPr>
            <p:nvPr/>
          </p:nvSpPr>
          <p:spPr bwMode="auto">
            <a:xfrm>
              <a:off x="2551" y="2390"/>
              <a:ext cx="48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32" name="Line 496"/>
            <p:cNvSpPr>
              <a:spLocks noChangeShapeType="1"/>
            </p:cNvSpPr>
            <p:nvPr/>
          </p:nvSpPr>
          <p:spPr bwMode="auto">
            <a:xfrm>
              <a:off x="2599" y="2396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33" name="Freeform 497"/>
            <p:cNvSpPr>
              <a:spLocks/>
            </p:cNvSpPr>
            <p:nvPr/>
          </p:nvSpPr>
          <p:spPr bwMode="auto">
            <a:xfrm>
              <a:off x="2653" y="239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34" name="Line 498"/>
            <p:cNvSpPr>
              <a:spLocks noChangeShapeType="1"/>
            </p:cNvSpPr>
            <p:nvPr/>
          </p:nvSpPr>
          <p:spPr bwMode="auto">
            <a:xfrm>
              <a:off x="2707" y="2402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35" name="Freeform 499"/>
            <p:cNvSpPr>
              <a:spLocks/>
            </p:cNvSpPr>
            <p:nvPr/>
          </p:nvSpPr>
          <p:spPr bwMode="auto">
            <a:xfrm>
              <a:off x="2761" y="240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36" name="Line 500"/>
            <p:cNvSpPr>
              <a:spLocks noChangeShapeType="1"/>
            </p:cNvSpPr>
            <p:nvPr/>
          </p:nvSpPr>
          <p:spPr bwMode="auto">
            <a:xfrm>
              <a:off x="2815" y="2408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37" name="Line 501"/>
            <p:cNvSpPr>
              <a:spLocks noChangeShapeType="1"/>
            </p:cNvSpPr>
            <p:nvPr/>
          </p:nvSpPr>
          <p:spPr bwMode="auto">
            <a:xfrm>
              <a:off x="2869" y="2408"/>
              <a:ext cx="55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38" name="Freeform 502"/>
            <p:cNvSpPr>
              <a:spLocks/>
            </p:cNvSpPr>
            <p:nvPr/>
          </p:nvSpPr>
          <p:spPr bwMode="auto">
            <a:xfrm>
              <a:off x="2924" y="2408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39" name="Line 503"/>
            <p:cNvSpPr>
              <a:spLocks noChangeShapeType="1"/>
            </p:cNvSpPr>
            <p:nvPr/>
          </p:nvSpPr>
          <p:spPr bwMode="auto">
            <a:xfrm>
              <a:off x="2972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40" name="Line 504"/>
            <p:cNvSpPr>
              <a:spLocks noChangeShapeType="1"/>
            </p:cNvSpPr>
            <p:nvPr/>
          </p:nvSpPr>
          <p:spPr bwMode="auto">
            <a:xfrm>
              <a:off x="3026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41" name="Line 505"/>
            <p:cNvSpPr>
              <a:spLocks noChangeShapeType="1"/>
            </p:cNvSpPr>
            <p:nvPr/>
          </p:nvSpPr>
          <p:spPr bwMode="auto">
            <a:xfrm>
              <a:off x="3080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42" name="Line 506"/>
            <p:cNvSpPr>
              <a:spLocks noChangeShapeType="1"/>
            </p:cNvSpPr>
            <p:nvPr/>
          </p:nvSpPr>
          <p:spPr bwMode="auto">
            <a:xfrm>
              <a:off x="3134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43" name="Line 507"/>
            <p:cNvSpPr>
              <a:spLocks noChangeShapeType="1"/>
            </p:cNvSpPr>
            <p:nvPr/>
          </p:nvSpPr>
          <p:spPr bwMode="auto">
            <a:xfrm>
              <a:off x="3188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44" name="Freeform 508"/>
            <p:cNvSpPr>
              <a:spLocks/>
            </p:cNvSpPr>
            <p:nvPr/>
          </p:nvSpPr>
          <p:spPr bwMode="auto">
            <a:xfrm>
              <a:off x="3242" y="2414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45" name="Line 509"/>
            <p:cNvSpPr>
              <a:spLocks noChangeShapeType="1"/>
            </p:cNvSpPr>
            <p:nvPr/>
          </p:nvSpPr>
          <p:spPr bwMode="auto">
            <a:xfrm>
              <a:off x="329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46" name="Line 510"/>
            <p:cNvSpPr>
              <a:spLocks noChangeShapeType="1"/>
            </p:cNvSpPr>
            <p:nvPr/>
          </p:nvSpPr>
          <p:spPr bwMode="auto">
            <a:xfrm>
              <a:off x="334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47" name="Line 511"/>
            <p:cNvSpPr>
              <a:spLocks noChangeShapeType="1"/>
            </p:cNvSpPr>
            <p:nvPr/>
          </p:nvSpPr>
          <p:spPr bwMode="auto">
            <a:xfrm>
              <a:off x="3398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48" name="Line 512"/>
            <p:cNvSpPr>
              <a:spLocks noChangeShapeType="1"/>
            </p:cNvSpPr>
            <p:nvPr/>
          </p:nvSpPr>
          <p:spPr bwMode="auto">
            <a:xfrm>
              <a:off x="3452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49" name="Line 513"/>
            <p:cNvSpPr>
              <a:spLocks noChangeShapeType="1"/>
            </p:cNvSpPr>
            <p:nvPr/>
          </p:nvSpPr>
          <p:spPr bwMode="auto">
            <a:xfrm>
              <a:off x="3506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50" name="Line 514"/>
            <p:cNvSpPr>
              <a:spLocks noChangeShapeType="1"/>
            </p:cNvSpPr>
            <p:nvPr/>
          </p:nvSpPr>
          <p:spPr bwMode="auto">
            <a:xfrm>
              <a:off x="356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51" name="Line 515"/>
            <p:cNvSpPr>
              <a:spLocks noChangeShapeType="1"/>
            </p:cNvSpPr>
            <p:nvPr/>
          </p:nvSpPr>
          <p:spPr bwMode="auto">
            <a:xfrm>
              <a:off x="3614" y="2420"/>
              <a:ext cx="48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52" name="Line 516"/>
            <p:cNvSpPr>
              <a:spLocks noChangeShapeType="1"/>
            </p:cNvSpPr>
            <p:nvPr/>
          </p:nvSpPr>
          <p:spPr bwMode="auto">
            <a:xfrm>
              <a:off x="3662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53" name="Line 517"/>
            <p:cNvSpPr>
              <a:spLocks noChangeShapeType="1"/>
            </p:cNvSpPr>
            <p:nvPr/>
          </p:nvSpPr>
          <p:spPr bwMode="auto">
            <a:xfrm>
              <a:off x="3716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54" name="Line 518"/>
            <p:cNvSpPr>
              <a:spLocks noChangeShapeType="1"/>
            </p:cNvSpPr>
            <p:nvPr/>
          </p:nvSpPr>
          <p:spPr bwMode="auto">
            <a:xfrm>
              <a:off x="377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55" name="Line 519"/>
            <p:cNvSpPr>
              <a:spLocks noChangeShapeType="1"/>
            </p:cNvSpPr>
            <p:nvPr/>
          </p:nvSpPr>
          <p:spPr bwMode="auto">
            <a:xfrm>
              <a:off x="382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56" name="Line 520"/>
            <p:cNvSpPr>
              <a:spLocks noChangeShapeType="1"/>
            </p:cNvSpPr>
            <p:nvPr/>
          </p:nvSpPr>
          <p:spPr bwMode="auto">
            <a:xfrm>
              <a:off x="3878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57" name="Line 521"/>
            <p:cNvSpPr>
              <a:spLocks noChangeShapeType="1"/>
            </p:cNvSpPr>
            <p:nvPr/>
          </p:nvSpPr>
          <p:spPr bwMode="auto">
            <a:xfrm>
              <a:off x="3932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58" name="Line 522"/>
            <p:cNvSpPr>
              <a:spLocks noChangeShapeType="1"/>
            </p:cNvSpPr>
            <p:nvPr/>
          </p:nvSpPr>
          <p:spPr bwMode="auto">
            <a:xfrm>
              <a:off x="3986" y="2420"/>
              <a:ext cx="48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59" name="Line 523"/>
            <p:cNvSpPr>
              <a:spLocks noChangeShapeType="1"/>
            </p:cNvSpPr>
            <p:nvPr/>
          </p:nvSpPr>
          <p:spPr bwMode="auto">
            <a:xfrm>
              <a:off x="403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60" name="Line 524"/>
            <p:cNvSpPr>
              <a:spLocks noChangeShapeType="1"/>
            </p:cNvSpPr>
            <p:nvPr/>
          </p:nvSpPr>
          <p:spPr bwMode="auto">
            <a:xfrm>
              <a:off x="4088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61" name="Line 525"/>
            <p:cNvSpPr>
              <a:spLocks noChangeShapeType="1"/>
            </p:cNvSpPr>
            <p:nvPr/>
          </p:nvSpPr>
          <p:spPr bwMode="auto">
            <a:xfrm>
              <a:off x="4142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62" name="Line 526"/>
            <p:cNvSpPr>
              <a:spLocks noChangeShapeType="1"/>
            </p:cNvSpPr>
            <p:nvPr/>
          </p:nvSpPr>
          <p:spPr bwMode="auto">
            <a:xfrm>
              <a:off x="4196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63" name="Line 527"/>
            <p:cNvSpPr>
              <a:spLocks noChangeShapeType="1"/>
            </p:cNvSpPr>
            <p:nvPr/>
          </p:nvSpPr>
          <p:spPr bwMode="auto">
            <a:xfrm>
              <a:off x="425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64" name="Line 528"/>
            <p:cNvSpPr>
              <a:spLocks noChangeShapeType="1"/>
            </p:cNvSpPr>
            <p:nvPr/>
          </p:nvSpPr>
          <p:spPr bwMode="auto">
            <a:xfrm>
              <a:off x="430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65" name="Line 529"/>
            <p:cNvSpPr>
              <a:spLocks noChangeShapeType="1"/>
            </p:cNvSpPr>
            <p:nvPr/>
          </p:nvSpPr>
          <p:spPr bwMode="auto">
            <a:xfrm>
              <a:off x="4358" y="2420"/>
              <a:ext cx="48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66" name="Line 530"/>
            <p:cNvSpPr>
              <a:spLocks noChangeShapeType="1"/>
            </p:cNvSpPr>
            <p:nvPr/>
          </p:nvSpPr>
          <p:spPr bwMode="auto">
            <a:xfrm>
              <a:off x="4406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67" name="Line 531"/>
            <p:cNvSpPr>
              <a:spLocks noChangeShapeType="1"/>
            </p:cNvSpPr>
            <p:nvPr/>
          </p:nvSpPr>
          <p:spPr bwMode="auto">
            <a:xfrm>
              <a:off x="446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68" name="Line 532"/>
            <p:cNvSpPr>
              <a:spLocks noChangeShapeType="1"/>
            </p:cNvSpPr>
            <p:nvPr/>
          </p:nvSpPr>
          <p:spPr bwMode="auto">
            <a:xfrm>
              <a:off x="451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69" name="Line 533"/>
            <p:cNvSpPr>
              <a:spLocks noChangeShapeType="1"/>
            </p:cNvSpPr>
            <p:nvPr/>
          </p:nvSpPr>
          <p:spPr bwMode="auto">
            <a:xfrm>
              <a:off x="4568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70" name="Line 534"/>
            <p:cNvSpPr>
              <a:spLocks noChangeShapeType="1"/>
            </p:cNvSpPr>
            <p:nvPr/>
          </p:nvSpPr>
          <p:spPr bwMode="auto">
            <a:xfrm>
              <a:off x="1537" y="2012"/>
              <a:ext cx="54" cy="54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71" name="Line 535"/>
            <p:cNvSpPr>
              <a:spLocks noChangeShapeType="1"/>
            </p:cNvSpPr>
            <p:nvPr/>
          </p:nvSpPr>
          <p:spPr bwMode="auto">
            <a:xfrm>
              <a:off x="1591" y="2066"/>
              <a:ext cx="54" cy="48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72" name="Line 536"/>
            <p:cNvSpPr>
              <a:spLocks noChangeShapeType="1"/>
            </p:cNvSpPr>
            <p:nvPr/>
          </p:nvSpPr>
          <p:spPr bwMode="auto">
            <a:xfrm>
              <a:off x="1645" y="2114"/>
              <a:ext cx="54" cy="4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73" name="Line 537"/>
            <p:cNvSpPr>
              <a:spLocks noChangeShapeType="1"/>
            </p:cNvSpPr>
            <p:nvPr/>
          </p:nvSpPr>
          <p:spPr bwMode="auto">
            <a:xfrm>
              <a:off x="1699" y="2156"/>
              <a:ext cx="54" cy="4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74" name="Line 538"/>
            <p:cNvSpPr>
              <a:spLocks noChangeShapeType="1"/>
            </p:cNvSpPr>
            <p:nvPr/>
          </p:nvSpPr>
          <p:spPr bwMode="auto">
            <a:xfrm>
              <a:off x="1753" y="2198"/>
              <a:ext cx="54" cy="3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75" name="Line 539"/>
            <p:cNvSpPr>
              <a:spLocks noChangeShapeType="1"/>
            </p:cNvSpPr>
            <p:nvPr/>
          </p:nvSpPr>
          <p:spPr bwMode="auto">
            <a:xfrm>
              <a:off x="1807" y="2234"/>
              <a:ext cx="48" cy="3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76" name="Line 540"/>
            <p:cNvSpPr>
              <a:spLocks noChangeShapeType="1"/>
            </p:cNvSpPr>
            <p:nvPr/>
          </p:nvSpPr>
          <p:spPr bwMode="auto">
            <a:xfrm>
              <a:off x="1855" y="2270"/>
              <a:ext cx="54" cy="30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77" name="Line 541"/>
            <p:cNvSpPr>
              <a:spLocks noChangeShapeType="1"/>
            </p:cNvSpPr>
            <p:nvPr/>
          </p:nvSpPr>
          <p:spPr bwMode="auto">
            <a:xfrm>
              <a:off x="1909" y="2300"/>
              <a:ext cx="54" cy="24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78" name="Freeform 542"/>
            <p:cNvSpPr>
              <a:spLocks/>
            </p:cNvSpPr>
            <p:nvPr/>
          </p:nvSpPr>
          <p:spPr bwMode="auto">
            <a:xfrm>
              <a:off x="1963" y="2324"/>
              <a:ext cx="5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0"/>
                </a:cxn>
              </a:cxnLst>
              <a:rect l="0" t="0" r="r" b="b"/>
              <a:pathLst>
                <a:path w="54" h="30">
                  <a:moveTo>
                    <a:pt x="0" y="0"/>
                  </a:moveTo>
                  <a:lnTo>
                    <a:pt x="24" y="18"/>
                  </a:lnTo>
                  <a:lnTo>
                    <a:pt x="54" y="30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79" name="Freeform 543"/>
            <p:cNvSpPr>
              <a:spLocks/>
            </p:cNvSpPr>
            <p:nvPr/>
          </p:nvSpPr>
          <p:spPr bwMode="auto">
            <a:xfrm>
              <a:off x="2017" y="2354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12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80" name="Freeform 544"/>
            <p:cNvSpPr>
              <a:spLocks/>
            </p:cNvSpPr>
            <p:nvPr/>
          </p:nvSpPr>
          <p:spPr bwMode="auto">
            <a:xfrm>
              <a:off x="2071" y="2372"/>
              <a:ext cx="54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54" y="24"/>
                </a:cxn>
              </a:cxnLst>
              <a:rect l="0" t="0" r="r" b="b"/>
              <a:pathLst>
                <a:path w="54" h="24">
                  <a:moveTo>
                    <a:pt x="0" y="0"/>
                  </a:moveTo>
                  <a:lnTo>
                    <a:pt x="24" y="12"/>
                  </a:lnTo>
                  <a:lnTo>
                    <a:pt x="54" y="24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81" name="Line 545"/>
            <p:cNvSpPr>
              <a:spLocks noChangeShapeType="1"/>
            </p:cNvSpPr>
            <p:nvPr/>
          </p:nvSpPr>
          <p:spPr bwMode="auto">
            <a:xfrm>
              <a:off x="2125" y="2396"/>
              <a:ext cx="54" cy="18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82" name="Line 546"/>
            <p:cNvSpPr>
              <a:spLocks noChangeShapeType="1"/>
            </p:cNvSpPr>
            <p:nvPr/>
          </p:nvSpPr>
          <p:spPr bwMode="auto">
            <a:xfrm>
              <a:off x="2179" y="2414"/>
              <a:ext cx="48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83" name="Line 547"/>
            <p:cNvSpPr>
              <a:spLocks noChangeShapeType="1"/>
            </p:cNvSpPr>
            <p:nvPr/>
          </p:nvSpPr>
          <p:spPr bwMode="auto">
            <a:xfrm>
              <a:off x="2227" y="2426"/>
              <a:ext cx="54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84" name="Line 548"/>
            <p:cNvSpPr>
              <a:spLocks noChangeShapeType="1"/>
            </p:cNvSpPr>
            <p:nvPr/>
          </p:nvSpPr>
          <p:spPr bwMode="auto">
            <a:xfrm>
              <a:off x="2281" y="2438"/>
              <a:ext cx="54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85" name="Line 549"/>
            <p:cNvSpPr>
              <a:spLocks noChangeShapeType="1"/>
            </p:cNvSpPr>
            <p:nvPr/>
          </p:nvSpPr>
          <p:spPr bwMode="auto">
            <a:xfrm>
              <a:off x="2335" y="2450"/>
              <a:ext cx="54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86" name="Line 550"/>
            <p:cNvSpPr>
              <a:spLocks noChangeShapeType="1"/>
            </p:cNvSpPr>
            <p:nvPr/>
          </p:nvSpPr>
          <p:spPr bwMode="auto">
            <a:xfrm>
              <a:off x="2389" y="2462"/>
              <a:ext cx="54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87" name="Line 551"/>
            <p:cNvSpPr>
              <a:spLocks noChangeShapeType="1"/>
            </p:cNvSpPr>
            <p:nvPr/>
          </p:nvSpPr>
          <p:spPr bwMode="auto">
            <a:xfrm>
              <a:off x="2443" y="2474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88" name="Line 552"/>
            <p:cNvSpPr>
              <a:spLocks noChangeShapeType="1"/>
            </p:cNvSpPr>
            <p:nvPr/>
          </p:nvSpPr>
          <p:spPr bwMode="auto">
            <a:xfrm>
              <a:off x="2497" y="2480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89" name="Line 553"/>
            <p:cNvSpPr>
              <a:spLocks noChangeShapeType="1"/>
            </p:cNvSpPr>
            <p:nvPr/>
          </p:nvSpPr>
          <p:spPr bwMode="auto">
            <a:xfrm>
              <a:off x="2551" y="2486"/>
              <a:ext cx="48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90" name="Line 554"/>
            <p:cNvSpPr>
              <a:spLocks noChangeShapeType="1"/>
            </p:cNvSpPr>
            <p:nvPr/>
          </p:nvSpPr>
          <p:spPr bwMode="auto">
            <a:xfrm>
              <a:off x="2599" y="2492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91" name="Line 555"/>
            <p:cNvSpPr>
              <a:spLocks noChangeShapeType="1"/>
            </p:cNvSpPr>
            <p:nvPr/>
          </p:nvSpPr>
          <p:spPr bwMode="auto">
            <a:xfrm>
              <a:off x="2653" y="249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92" name="Line 556"/>
            <p:cNvSpPr>
              <a:spLocks noChangeShapeType="1"/>
            </p:cNvSpPr>
            <p:nvPr/>
          </p:nvSpPr>
          <p:spPr bwMode="auto">
            <a:xfrm>
              <a:off x="2707" y="2498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93" name="Line 557"/>
            <p:cNvSpPr>
              <a:spLocks noChangeShapeType="1"/>
            </p:cNvSpPr>
            <p:nvPr/>
          </p:nvSpPr>
          <p:spPr bwMode="auto">
            <a:xfrm>
              <a:off x="2761" y="2504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94" name="Line 558"/>
            <p:cNvSpPr>
              <a:spLocks noChangeShapeType="1"/>
            </p:cNvSpPr>
            <p:nvPr/>
          </p:nvSpPr>
          <p:spPr bwMode="auto">
            <a:xfrm>
              <a:off x="2815" y="2510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95" name="Line 559"/>
            <p:cNvSpPr>
              <a:spLocks noChangeShapeType="1"/>
            </p:cNvSpPr>
            <p:nvPr/>
          </p:nvSpPr>
          <p:spPr bwMode="auto">
            <a:xfrm>
              <a:off x="2869" y="2510"/>
              <a:ext cx="55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96" name="Freeform 560"/>
            <p:cNvSpPr>
              <a:spLocks/>
            </p:cNvSpPr>
            <p:nvPr/>
          </p:nvSpPr>
          <p:spPr bwMode="auto">
            <a:xfrm>
              <a:off x="2924" y="2510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97" name="Line 561"/>
            <p:cNvSpPr>
              <a:spLocks noChangeShapeType="1"/>
            </p:cNvSpPr>
            <p:nvPr/>
          </p:nvSpPr>
          <p:spPr bwMode="auto">
            <a:xfrm>
              <a:off x="2972" y="2516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98" name="Line 562"/>
            <p:cNvSpPr>
              <a:spLocks noChangeShapeType="1"/>
            </p:cNvSpPr>
            <p:nvPr/>
          </p:nvSpPr>
          <p:spPr bwMode="auto">
            <a:xfrm>
              <a:off x="3026" y="2516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99" name="Line 563"/>
            <p:cNvSpPr>
              <a:spLocks noChangeShapeType="1"/>
            </p:cNvSpPr>
            <p:nvPr/>
          </p:nvSpPr>
          <p:spPr bwMode="auto">
            <a:xfrm>
              <a:off x="3080" y="2516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00" name="Freeform 564"/>
            <p:cNvSpPr>
              <a:spLocks/>
            </p:cNvSpPr>
            <p:nvPr/>
          </p:nvSpPr>
          <p:spPr bwMode="auto">
            <a:xfrm>
              <a:off x="3134" y="251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01" name="Line 565"/>
            <p:cNvSpPr>
              <a:spLocks noChangeShapeType="1"/>
            </p:cNvSpPr>
            <p:nvPr/>
          </p:nvSpPr>
          <p:spPr bwMode="auto">
            <a:xfrm>
              <a:off x="3188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02" name="Line 566"/>
            <p:cNvSpPr>
              <a:spLocks noChangeShapeType="1"/>
            </p:cNvSpPr>
            <p:nvPr/>
          </p:nvSpPr>
          <p:spPr bwMode="auto">
            <a:xfrm>
              <a:off x="3242" y="2522"/>
              <a:ext cx="4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03" name="Line 567"/>
            <p:cNvSpPr>
              <a:spLocks noChangeShapeType="1"/>
            </p:cNvSpPr>
            <p:nvPr/>
          </p:nvSpPr>
          <p:spPr bwMode="auto">
            <a:xfrm>
              <a:off x="3290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04" name="Line 568"/>
            <p:cNvSpPr>
              <a:spLocks noChangeShapeType="1"/>
            </p:cNvSpPr>
            <p:nvPr/>
          </p:nvSpPr>
          <p:spPr bwMode="auto">
            <a:xfrm>
              <a:off x="3344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05" name="Line 569"/>
            <p:cNvSpPr>
              <a:spLocks noChangeShapeType="1"/>
            </p:cNvSpPr>
            <p:nvPr/>
          </p:nvSpPr>
          <p:spPr bwMode="auto">
            <a:xfrm>
              <a:off x="3398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06" name="Line 570"/>
            <p:cNvSpPr>
              <a:spLocks noChangeShapeType="1"/>
            </p:cNvSpPr>
            <p:nvPr/>
          </p:nvSpPr>
          <p:spPr bwMode="auto">
            <a:xfrm>
              <a:off x="3452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07" name="Line 571"/>
            <p:cNvSpPr>
              <a:spLocks noChangeShapeType="1"/>
            </p:cNvSpPr>
            <p:nvPr/>
          </p:nvSpPr>
          <p:spPr bwMode="auto">
            <a:xfrm>
              <a:off x="3506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08" name="Line 572"/>
            <p:cNvSpPr>
              <a:spLocks noChangeShapeType="1"/>
            </p:cNvSpPr>
            <p:nvPr/>
          </p:nvSpPr>
          <p:spPr bwMode="auto">
            <a:xfrm>
              <a:off x="3560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09" name="Line 573"/>
            <p:cNvSpPr>
              <a:spLocks noChangeShapeType="1"/>
            </p:cNvSpPr>
            <p:nvPr/>
          </p:nvSpPr>
          <p:spPr bwMode="auto">
            <a:xfrm>
              <a:off x="3614" y="2522"/>
              <a:ext cx="4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10" name="Line 574"/>
            <p:cNvSpPr>
              <a:spLocks noChangeShapeType="1"/>
            </p:cNvSpPr>
            <p:nvPr/>
          </p:nvSpPr>
          <p:spPr bwMode="auto">
            <a:xfrm>
              <a:off x="3662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11" name="Line 575"/>
            <p:cNvSpPr>
              <a:spLocks noChangeShapeType="1"/>
            </p:cNvSpPr>
            <p:nvPr/>
          </p:nvSpPr>
          <p:spPr bwMode="auto">
            <a:xfrm>
              <a:off x="3716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12" name="Line 576"/>
            <p:cNvSpPr>
              <a:spLocks noChangeShapeType="1"/>
            </p:cNvSpPr>
            <p:nvPr/>
          </p:nvSpPr>
          <p:spPr bwMode="auto">
            <a:xfrm>
              <a:off x="3770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13" name="Line 577"/>
            <p:cNvSpPr>
              <a:spLocks noChangeShapeType="1"/>
            </p:cNvSpPr>
            <p:nvPr/>
          </p:nvSpPr>
          <p:spPr bwMode="auto">
            <a:xfrm>
              <a:off x="3824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14" name="Line 578"/>
            <p:cNvSpPr>
              <a:spLocks noChangeShapeType="1"/>
            </p:cNvSpPr>
            <p:nvPr/>
          </p:nvSpPr>
          <p:spPr bwMode="auto">
            <a:xfrm>
              <a:off x="3878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15" name="Line 579"/>
            <p:cNvSpPr>
              <a:spLocks noChangeShapeType="1"/>
            </p:cNvSpPr>
            <p:nvPr/>
          </p:nvSpPr>
          <p:spPr bwMode="auto">
            <a:xfrm>
              <a:off x="3932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16" name="Line 580"/>
            <p:cNvSpPr>
              <a:spLocks noChangeShapeType="1"/>
            </p:cNvSpPr>
            <p:nvPr/>
          </p:nvSpPr>
          <p:spPr bwMode="auto">
            <a:xfrm>
              <a:off x="3986" y="2522"/>
              <a:ext cx="4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17" name="Line 581"/>
            <p:cNvSpPr>
              <a:spLocks noChangeShapeType="1"/>
            </p:cNvSpPr>
            <p:nvPr/>
          </p:nvSpPr>
          <p:spPr bwMode="auto">
            <a:xfrm>
              <a:off x="4034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18" name="Freeform 582"/>
            <p:cNvSpPr>
              <a:spLocks/>
            </p:cNvSpPr>
            <p:nvPr/>
          </p:nvSpPr>
          <p:spPr bwMode="auto">
            <a:xfrm>
              <a:off x="4088" y="252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19" name="Line 583"/>
            <p:cNvSpPr>
              <a:spLocks noChangeShapeType="1"/>
            </p:cNvSpPr>
            <p:nvPr/>
          </p:nvSpPr>
          <p:spPr bwMode="auto">
            <a:xfrm>
              <a:off x="4142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20" name="Line 584"/>
            <p:cNvSpPr>
              <a:spLocks noChangeShapeType="1"/>
            </p:cNvSpPr>
            <p:nvPr/>
          </p:nvSpPr>
          <p:spPr bwMode="auto">
            <a:xfrm>
              <a:off x="4196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21" name="Line 585"/>
            <p:cNvSpPr>
              <a:spLocks noChangeShapeType="1"/>
            </p:cNvSpPr>
            <p:nvPr/>
          </p:nvSpPr>
          <p:spPr bwMode="auto">
            <a:xfrm>
              <a:off x="4250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22" name="Line 586"/>
            <p:cNvSpPr>
              <a:spLocks noChangeShapeType="1"/>
            </p:cNvSpPr>
            <p:nvPr/>
          </p:nvSpPr>
          <p:spPr bwMode="auto">
            <a:xfrm>
              <a:off x="4304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23" name="Line 587"/>
            <p:cNvSpPr>
              <a:spLocks noChangeShapeType="1"/>
            </p:cNvSpPr>
            <p:nvPr/>
          </p:nvSpPr>
          <p:spPr bwMode="auto">
            <a:xfrm>
              <a:off x="4358" y="2528"/>
              <a:ext cx="4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24" name="Line 588"/>
            <p:cNvSpPr>
              <a:spLocks noChangeShapeType="1"/>
            </p:cNvSpPr>
            <p:nvPr/>
          </p:nvSpPr>
          <p:spPr bwMode="auto">
            <a:xfrm>
              <a:off x="4406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25" name="Line 589"/>
            <p:cNvSpPr>
              <a:spLocks noChangeShapeType="1"/>
            </p:cNvSpPr>
            <p:nvPr/>
          </p:nvSpPr>
          <p:spPr bwMode="auto">
            <a:xfrm>
              <a:off x="4460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26" name="Line 590"/>
            <p:cNvSpPr>
              <a:spLocks noChangeShapeType="1"/>
            </p:cNvSpPr>
            <p:nvPr/>
          </p:nvSpPr>
          <p:spPr bwMode="auto">
            <a:xfrm>
              <a:off x="4514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27" name="Line 591"/>
            <p:cNvSpPr>
              <a:spLocks noChangeShapeType="1"/>
            </p:cNvSpPr>
            <p:nvPr/>
          </p:nvSpPr>
          <p:spPr bwMode="auto">
            <a:xfrm>
              <a:off x="4568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28" name="Freeform 592"/>
            <p:cNvSpPr>
              <a:spLocks/>
            </p:cNvSpPr>
            <p:nvPr/>
          </p:nvSpPr>
          <p:spPr bwMode="auto">
            <a:xfrm>
              <a:off x="1537" y="2054"/>
              <a:ext cx="54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30"/>
                </a:cxn>
                <a:cxn ang="0">
                  <a:pos x="54" y="60"/>
                </a:cxn>
              </a:cxnLst>
              <a:rect l="0" t="0" r="r" b="b"/>
              <a:pathLst>
                <a:path w="54" h="60">
                  <a:moveTo>
                    <a:pt x="0" y="0"/>
                  </a:moveTo>
                  <a:lnTo>
                    <a:pt x="24" y="30"/>
                  </a:lnTo>
                  <a:lnTo>
                    <a:pt x="54" y="60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29" name="Freeform 593"/>
            <p:cNvSpPr>
              <a:spLocks/>
            </p:cNvSpPr>
            <p:nvPr/>
          </p:nvSpPr>
          <p:spPr bwMode="auto">
            <a:xfrm>
              <a:off x="1591" y="2114"/>
              <a:ext cx="5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48"/>
                </a:cxn>
              </a:cxnLst>
              <a:rect l="0" t="0" r="r" b="b"/>
              <a:pathLst>
                <a:path w="54" h="48">
                  <a:moveTo>
                    <a:pt x="0" y="0"/>
                  </a:moveTo>
                  <a:lnTo>
                    <a:pt x="24" y="24"/>
                  </a:lnTo>
                  <a:lnTo>
                    <a:pt x="54" y="48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30" name="Line 594"/>
            <p:cNvSpPr>
              <a:spLocks noChangeShapeType="1"/>
            </p:cNvSpPr>
            <p:nvPr/>
          </p:nvSpPr>
          <p:spPr bwMode="auto">
            <a:xfrm>
              <a:off x="1645" y="2162"/>
              <a:ext cx="54" cy="48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31" name="Line 595"/>
            <p:cNvSpPr>
              <a:spLocks noChangeShapeType="1"/>
            </p:cNvSpPr>
            <p:nvPr/>
          </p:nvSpPr>
          <p:spPr bwMode="auto">
            <a:xfrm>
              <a:off x="1699" y="2210"/>
              <a:ext cx="54" cy="48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32" name="Line 596"/>
            <p:cNvSpPr>
              <a:spLocks noChangeShapeType="1"/>
            </p:cNvSpPr>
            <p:nvPr/>
          </p:nvSpPr>
          <p:spPr bwMode="auto">
            <a:xfrm>
              <a:off x="1753" y="2258"/>
              <a:ext cx="54" cy="4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33" name="Line 597"/>
            <p:cNvSpPr>
              <a:spLocks noChangeShapeType="1"/>
            </p:cNvSpPr>
            <p:nvPr/>
          </p:nvSpPr>
          <p:spPr bwMode="auto">
            <a:xfrm>
              <a:off x="1807" y="2300"/>
              <a:ext cx="48" cy="4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34" name="Line 598"/>
            <p:cNvSpPr>
              <a:spLocks noChangeShapeType="1"/>
            </p:cNvSpPr>
            <p:nvPr/>
          </p:nvSpPr>
          <p:spPr bwMode="auto">
            <a:xfrm>
              <a:off x="1855" y="2342"/>
              <a:ext cx="54" cy="3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35" name="Line 599"/>
            <p:cNvSpPr>
              <a:spLocks noChangeShapeType="1"/>
            </p:cNvSpPr>
            <p:nvPr/>
          </p:nvSpPr>
          <p:spPr bwMode="auto">
            <a:xfrm>
              <a:off x="1909" y="2378"/>
              <a:ext cx="54" cy="30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36" name="Line 600"/>
            <p:cNvSpPr>
              <a:spLocks noChangeShapeType="1"/>
            </p:cNvSpPr>
            <p:nvPr/>
          </p:nvSpPr>
          <p:spPr bwMode="auto">
            <a:xfrm>
              <a:off x="1963" y="2408"/>
              <a:ext cx="54" cy="30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37" name="Line 601"/>
            <p:cNvSpPr>
              <a:spLocks noChangeShapeType="1"/>
            </p:cNvSpPr>
            <p:nvPr/>
          </p:nvSpPr>
          <p:spPr bwMode="auto">
            <a:xfrm>
              <a:off x="2017" y="2438"/>
              <a:ext cx="54" cy="30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38" name="Line 602"/>
            <p:cNvSpPr>
              <a:spLocks noChangeShapeType="1"/>
            </p:cNvSpPr>
            <p:nvPr/>
          </p:nvSpPr>
          <p:spPr bwMode="auto">
            <a:xfrm>
              <a:off x="2071" y="2468"/>
              <a:ext cx="54" cy="24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39" name="Line 603"/>
            <p:cNvSpPr>
              <a:spLocks noChangeShapeType="1"/>
            </p:cNvSpPr>
            <p:nvPr/>
          </p:nvSpPr>
          <p:spPr bwMode="auto">
            <a:xfrm>
              <a:off x="2125" y="2492"/>
              <a:ext cx="54" cy="24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40" name="Line 604"/>
            <p:cNvSpPr>
              <a:spLocks noChangeShapeType="1"/>
            </p:cNvSpPr>
            <p:nvPr/>
          </p:nvSpPr>
          <p:spPr bwMode="auto">
            <a:xfrm>
              <a:off x="2179" y="2516"/>
              <a:ext cx="48" cy="18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41" name="Line 605"/>
            <p:cNvSpPr>
              <a:spLocks noChangeShapeType="1"/>
            </p:cNvSpPr>
            <p:nvPr/>
          </p:nvSpPr>
          <p:spPr bwMode="auto">
            <a:xfrm>
              <a:off x="2227" y="2534"/>
              <a:ext cx="54" cy="18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42" name="Line 606"/>
            <p:cNvSpPr>
              <a:spLocks noChangeShapeType="1"/>
            </p:cNvSpPr>
            <p:nvPr/>
          </p:nvSpPr>
          <p:spPr bwMode="auto">
            <a:xfrm>
              <a:off x="2281" y="2552"/>
              <a:ext cx="54" cy="1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43" name="Freeform 607"/>
            <p:cNvSpPr>
              <a:spLocks/>
            </p:cNvSpPr>
            <p:nvPr/>
          </p:nvSpPr>
          <p:spPr bwMode="auto">
            <a:xfrm>
              <a:off x="2335" y="2564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6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44" name="Line 608"/>
            <p:cNvSpPr>
              <a:spLocks noChangeShapeType="1"/>
            </p:cNvSpPr>
            <p:nvPr/>
          </p:nvSpPr>
          <p:spPr bwMode="auto">
            <a:xfrm>
              <a:off x="2389" y="2582"/>
              <a:ext cx="54" cy="1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45" name="Line 609"/>
            <p:cNvSpPr>
              <a:spLocks noChangeShapeType="1"/>
            </p:cNvSpPr>
            <p:nvPr/>
          </p:nvSpPr>
          <p:spPr bwMode="auto">
            <a:xfrm>
              <a:off x="2443" y="2594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46" name="Line 610"/>
            <p:cNvSpPr>
              <a:spLocks noChangeShapeType="1"/>
            </p:cNvSpPr>
            <p:nvPr/>
          </p:nvSpPr>
          <p:spPr bwMode="auto">
            <a:xfrm>
              <a:off x="2497" y="2600"/>
              <a:ext cx="54" cy="1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47" name="Line 611"/>
            <p:cNvSpPr>
              <a:spLocks noChangeShapeType="1"/>
            </p:cNvSpPr>
            <p:nvPr/>
          </p:nvSpPr>
          <p:spPr bwMode="auto">
            <a:xfrm>
              <a:off x="2551" y="2612"/>
              <a:ext cx="48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48" name="Line 612"/>
            <p:cNvSpPr>
              <a:spLocks noChangeShapeType="1"/>
            </p:cNvSpPr>
            <p:nvPr/>
          </p:nvSpPr>
          <p:spPr bwMode="auto">
            <a:xfrm>
              <a:off x="2599" y="2618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49" name="Line 613"/>
            <p:cNvSpPr>
              <a:spLocks noChangeShapeType="1"/>
            </p:cNvSpPr>
            <p:nvPr/>
          </p:nvSpPr>
          <p:spPr bwMode="auto">
            <a:xfrm>
              <a:off x="2653" y="2624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0" name="Line 614"/>
            <p:cNvSpPr>
              <a:spLocks noChangeShapeType="1"/>
            </p:cNvSpPr>
            <p:nvPr/>
          </p:nvSpPr>
          <p:spPr bwMode="auto">
            <a:xfrm>
              <a:off x="2707" y="2630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1" name="Line 615"/>
            <p:cNvSpPr>
              <a:spLocks noChangeShapeType="1"/>
            </p:cNvSpPr>
            <p:nvPr/>
          </p:nvSpPr>
          <p:spPr bwMode="auto">
            <a:xfrm>
              <a:off x="2761" y="2636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2" name="Line 616"/>
            <p:cNvSpPr>
              <a:spLocks noChangeShapeType="1"/>
            </p:cNvSpPr>
            <p:nvPr/>
          </p:nvSpPr>
          <p:spPr bwMode="auto">
            <a:xfrm>
              <a:off x="2815" y="2642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3" name="Freeform 617"/>
            <p:cNvSpPr>
              <a:spLocks/>
            </p:cNvSpPr>
            <p:nvPr/>
          </p:nvSpPr>
          <p:spPr bwMode="auto">
            <a:xfrm>
              <a:off x="2869" y="2642"/>
              <a:ext cx="5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5" y="6"/>
                </a:cxn>
              </a:cxnLst>
              <a:rect l="0" t="0" r="r" b="b"/>
              <a:pathLst>
                <a:path w="55" h="6">
                  <a:moveTo>
                    <a:pt x="0" y="0"/>
                  </a:moveTo>
                  <a:lnTo>
                    <a:pt x="30" y="0"/>
                  </a:lnTo>
                  <a:lnTo>
                    <a:pt x="55" y="6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4" name="Line 618"/>
            <p:cNvSpPr>
              <a:spLocks noChangeShapeType="1"/>
            </p:cNvSpPr>
            <p:nvPr/>
          </p:nvSpPr>
          <p:spPr bwMode="auto">
            <a:xfrm>
              <a:off x="2924" y="2648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5" name="Freeform 619"/>
            <p:cNvSpPr>
              <a:spLocks/>
            </p:cNvSpPr>
            <p:nvPr/>
          </p:nvSpPr>
          <p:spPr bwMode="auto">
            <a:xfrm>
              <a:off x="2972" y="2648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6" name="Line 620"/>
            <p:cNvSpPr>
              <a:spLocks noChangeShapeType="1"/>
            </p:cNvSpPr>
            <p:nvPr/>
          </p:nvSpPr>
          <p:spPr bwMode="auto">
            <a:xfrm>
              <a:off x="3026" y="2654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7" name="Line 621"/>
            <p:cNvSpPr>
              <a:spLocks noChangeShapeType="1"/>
            </p:cNvSpPr>
            <p:nvPr/>
          </p:nvSpPr>
          <p:spPr bwMode="auto">
            <a:xfrm>
              <a:off x="3080" y="2654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8" name="Freeform 622"/>
            <p:cNvSpPr>
              <a:spLocks/>
            </p:cNvSpPr>
            <p:nvPr/>
          </p:nvSpPr>
          <p:spPr bwMode="auto">
            <a:xfrm>
              <a:off x="3134" y="2654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9" name="Line 623"/>
            <p:cNvSpPr>
              <a:spLocks noChangeShapeType="1"/>
            </p:cNvSpPr>
            <p:nvPr/>
          </p:nvSpPr>
          <p:spPr bwMode="auto">
            <a:xfrm>
              <a:off x="3188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60" name="Line 624"/>
            <p:cNvSpPr>
              <a:spLocks noChangeShapeType="1"/>
            </p:cNvSpPr>
            <p:nvPr/>
          </p:nvSpPr>
          <p:spPr bwMode="auto">
            <a:xfrm>
              <a:off x="3242" y="2660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61" name="Line 625"/>
            <p:cNvSpPr>
              <a:spLocks noChangeShapeType="1"/>
            </p:cNvSpPr>
            <p:nvPr/>
          </p:nvSpPr>
          <p:spPr bwMode="auto">
            <a:xfrm>
              <a:off x="3290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62" name="Line 626"/>
            <p:cNvSpPr>
              <a:spLocks noChangeShapeType="1"/>
            </p:cNvSpPr>
            <p:nvPr/>
          </p:nvSpPr>
          <p:spPr bwMode="auto">
            <a:xfrm>
              <a:off x="3344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63" name="Line 627"/>
            <p:cNvSpPr>
              <a:spLocks noChangeShapeType="1"/>
            </p:cNvSpPr>
            <p:nvPr/>
          </p:nvSpPr>
          <p:spPr bwMode="auto">
            <a:xfrm>
              <a:off x="3398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64" name="Line 628"/>
            <p:cNvSpPr>
              <a:spLocks noChangeShapeType="1"/>
            </p:cNvSpPr>
            <p:nvPr/>
          </p:nvSpPr>
          <p:spPr bwMode="auto">
            <a:xfrm>
              <a:off x="3452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65" name="Line 629"/>
            <p:cNvSpPr>
              <a:spLocks noChangeShapeType="1"/>
            </p:cNvSpPr>
            <p:nvPr/>
          </p:nvSpPr>
          <p:spPr bwMode="auto">
            <a:xfrm>
              <a:off x="3506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66" name="Freeform 630"/>
            <p:cNvSpPr>
              <a:spLocks/>
            </p:cNvSpPr>
            <p:nvPr/>
          </p:nvSpPr>
          <p:spPr bwMode="auto">
            <a:xfrm>
              <a:off x="3560" y="266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67" name="Line 631"/>
            <p:cNvSpPr>
              <a:spLocks noChangeShapeType="1"/>
            </p:cNvSpPr>
            <p:nvPr/>
          </p:nvSpPr>
          <p:spPr bwMode="auto">
            <a:xfrm>
              <a:off x="3614" y="2666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68" name="Line 632"/>
            <p:cNvSpPr>
              <a:spLocks noChangeShapeType="1"/>
            </p:cNvSpPr>
            <p:nvPr/>
          </p:nvSpPr>
          <p:spPr bwMode="auto">
            <a:xfrm>
              <a:off x="3662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69" name="Line 633"/>
            <p:cNvSpPr>
              <a:spLocks noChangeShapeType="1"/>
            </p:cNvSpPr>
            <p:nvPr/>
          </p:nvSpPr>
          <p:spPr bwMode="auto">
            <a:xfrm>
              <a:off x="3716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70" name="Line 634"/>
            <p:cNvSpPr>
              <a:spLocks noChangeShapeType="1"/>
            </p:cNvSpPr>
            <p:nvPr/>
          </p:nvSpPr>
          <p:spPr bwMode="auto">
            <a:xfrm>
              <a:off x="3770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71" name="Line 635"/>
            <p:cNvSpPr>
              <a:spLocks noChangeShapeType="1"/>
            </p:cNvSpPr>
            <p:nvPr/>
          </p:nvSpPr>
          <p:spPr bwMode="auto">
            <a:xfrm>
              <a:off x="3824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72" name="Line 636"/>
            <p:cNvSpPr>
              <a:spLocks noChangeShapeType="1"/>
            </p:cNvSpPr>
            <p:nvPr/>
          </p:nvSpPr>
          <p:spPr bwMode="auto">
            <a:xfrm>
              <a:off x="3878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73" name="Line 637"/>
            <p:cNvSpPr>
              <a:spLocks noChangeShapeType="1"/>
            </p:cNvSpPr>
            <p:nvPr/>
          </p:nvSpPr>
          <p:spPr bwMode="auto">
            <a:xfrm>
              <a:off x="3932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74" name="Line 638"/>
            <p:cNvSpPr>
              <a:spLocks noChangeShapeType="1"/>
            </p:cNvSpPr>
            <p:nvPr/>
          </p:nvSpPr>
          <p:spPr bwMode="auto">
            <a:xfrm>
              <a:off x="3986" y="2666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75" name="Line 639"/>
            <p:cNvSpPr>
              <a:spLocks noChangeShapeType="1"/>
            </p:cNvSpPr>
            <p:nvPr/>
          </p:nvSpPr>
          <p:spPr bwMode="auto">
            <a:xfrm>
              <a:off x="4034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76" name="Line 640"/>
            <p:cNvSpPr>
              <a:spLocks noChangeShapeType="1"/>
            </p:cNvSpPr>
            <p:nvPr/>
          </p:nvSpPr>
          <p:spPr bwMode="auto">
            <a:xfrm>
              <a:off x="4088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77" name="Line 641"/>
            <p:cNvSpPr>
              <a:spLocks noChangeShapeType="1"/>
            </p:cNvSpPr>
            <p:nvPr/>
          </p:nvSpPr>
          <p:spPr bwMode="auto">
            <a:xfrm>
              <a:off x="4142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78" name="Line 642"/>
            <p:cNvSpPr>
              <a:spLocks noChangeShapeType="1"/>
            </p:cNvSpPr>
            <p:nvPr/>
          </p:nvSpPr>
          <p:spPr bwMode="auto">
            <a:xfrm>
              <a:off x="4196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79" name="Line 643"/>
            <p:cNvSpPr>
              <a:spLocks noChangeShapeType="1"/>
            </p:cNvSpPr>
            <p:nvPr/>
          </p:nvSpPr>
          <p:spPr bwMode="auto">
            <a:xfrm>
              <a:off x="4250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80" name="Line 644"/>
            <p:cNvSpPr>
              <a:spLocks noChangeShapeType="1"/>
            </p:cNvSpPr>
            <p:nvPr/>
          </p:nvSpPr>
          <p:spPr bwMode="auto">
            <a:xfrm>
              <a:off x="4304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81" name="Line 645"/>
            <p:cNvSpPr>
              <a:spLocks noChangeShapeType="1"/>
            </p:cNvSpPr>
            <p:nvPr/>
          </p:nvSpPr>
          <p:spPr bwMode="auto">
            <a:xfrm>
              <a:off x="4358" y="2666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82" name="Line 646"/>
            <p:cNvSpPr>
              <a:spLocks noChangeShapeType="1"/>
            </p:cNvSpPr>
            <p:nvPr/>
          </p:nvSpPr>
          <p:spPr bwMode="auto">
            <a:xfrm>
              <a:off x="4406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83" name="Line 647"/>
            <p:cNvSpPr>
              <a:spLocks noChangeShapeType="1"/>
            </p:cNvSpPr>
            <p:nvPr/>
          </p:nvSpPr>
          <p:spPr bwMode="auto">
            <a:xfrm>
              <a:off x="4460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84" name="Line 648"/>
            <p:cNvSpPr>
              <a:spLocks noChangeShapeType="1"/>
            </p:cNvSpPr>
            <p:nvPr/>
          </p:nvSpPr>
          <p:spPr bwMode="auto">
            <a:xfrm>
              <a:off x="4514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85" name="Line 649"/>
            <p:cNvSpPr>
              <a:spLocks noChangeShapeType="1"/>
            </p:cNvSpPr>
            <p:nvPr/>
          </p:nvSpPr>
          <p:spPr bwMode="auto">
            <a:xfrm>
              <a:off x="4568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86" name="Line 650"/>
            <p:cNvSpPr>
              <a:spLocks noChangeShapeType="1"/>
            </p:cNvSpPr>
            <p:nvPr/>
          </p:nvSpPr>
          <p:spPr bwMode="auto">
            <a:xfrm>
              <a:off x="1537" y="2102"/>
              <a:ext cx="54" cy="6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87" name="Line 651"/>
            <p:cNvSpPr>
              <a:spLocks noChangeShapeType="1"/>
            </p:cNvSpPr>
            <p:nvPr/>
          </p:nvSpPr>
          <p:spPr bwMode="auto">
            <a:xfrm>
              <a:off x="1591" y="2162"/>
              <a:ext cx="54" cy="6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88" name="Line 652"/>
            <p:cNvSpPr>
              <a:spLocks noChangeShapeType="1"/>
            </p:cNvSpPr>
            <p:nvPr/>
          </p:nvSpPr>
          <p:spPr bwMode="auto">
            <a:xfrm>
              <a:off x="1645" y="2222"/>
              <a:ext cx="54" cy="54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89" name="Line 653"/>
            <p:cNvSpPr>
              <a:spLocks noChangeShapeType="1"/>
            </p:cNvSpPr>
            <p:nvPr/>
          </p:nvSpPr>
          <p:spPr bwMode="auto">
            <a:xfrm>
              <a:off x="1699" y="2276"/>
              <a:ext cx="54" cy="54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90" name="Line 654"/>
            <p:cNvSpPr>
              <a:spLocks noChangeShapeType="1"/>
            </p:cNvSpPr>
            <p:nvPr/>
          </p:nvSpPr>
          <p:spPr bwMode="auto">
            <a:xfrm>
              <a:off x="1753" y="2330"/>
              <a:ext cx="54" cy="4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91" name="Line 655"/>
            <p:cNvSpPr>
              <a:spLocks noChangeShapeType="1"/>
            </p:cNvSpPr>
            <p:nvPr/>
          </p:nvSpPr>
          <p:spPr bwMode="auto">
            <a:xfrm>
              <a:off x="1807" y="2378"/>
              <a:ext cx="48" cy="4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92" name="Line 656"/>
            <p:cNvSpPr>
              <a:spLocks noChangeShapeType="1"/>
            </p:cNvSpPr>
            <p:nvPr/>
          </p:nvSpPr>
          <p:spPr bwMode="auto">
            <a:xfrm>
              <a:off x="1855" y="2426"/>
              <a:ext cx="54" cy="4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93" name="Line 657"/>
            <p:cNvSpPr>
              <a:spLocks noChangeShapeType="1"/>
            </p:cNvSpPr>
            <p:nvPr/>
          </p:nvSpPr>
          <p:spPr bwMode="auto">
            <a:xfrm>
              <a:off x="1909" y="2468"/>
              <a:ext cx="54" cy="4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94" name="Line 658"/>
            <p:cNvSpPr>
              <a:spLocks noChangeShapeType="1"/>
            </p:cNvSpPr>
            <p:nvPr/>
          </p:nvSpPr>
          <p:spPr bwMode="auto">
            <a:xfrm>
              <a:off x="1963" y="2510"/>
              <a:ext cx="54" cy="4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95" name="Line 659"/>
            <p:cNvSpPr>
              <a:spLocks noChangeShapeType="1"/>
            </p:cNvSpPr>
            <p:nvPr/>
          </p:nvSpPr>
          <p:spPr bwMode="auto">
            <a:xfrm>
              <a:off x="2017" y="2552"/>
              <a:ext cx="54" cy="3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96" name="Line 660"/>
            <p:cNvSpPr>
              <a:spLocks noChangeShapeType="1"/>
            </p:cNvSpPr>
            <p:nvPr/>
          </p:nvSpPr>
          <p:spPr bwMode="auto">
            <a:xfrm>
              <a:off x="2071" y="2588"/>
              <a:ext cx="54" cy="3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97" name="Line 661"/>
            <p:cNvSpPr>
              <a:spLocks noChangeShapeType="1"/>
            </p:cNvSpPr>
            <p:nvPr/>
          </p:nvSpPr>
          <p:spPr bwMode="auto">
            <a:xfrm>
              <a:off x="2125" y="2618"/>
              <a:ext cx="54" cy="3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98" name="Line 662"/>
            <p:cNvSpPr>
              <a:spLocks noChangeShapeType="1"/>
            </p:cNvSpPr>
            <p:nvPr/>
          </p:nvSpPr>
          <p:spPr bwMode="auto">
            <a:xfrm>
              <a:off x="2179" y="2648"/>
              <a:ext cx="48" cy="3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99" name="Line 663"/>
            <p:cNvSpPr>
              <a:spLocks noChangeShapeType="1"/>
            </p:cNvSpPr>
            <p:nvPr/>
          </p:nvSpPr>
          <p:spPr bwMode="auto">
            <a:xfrm>
              <a:off x="2227" y="2678"/>
              <a:ext cx="54" cy="25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00" name="Line 664"/>
            <p:cNvSpPr>
              <a:spLocks noChangeShapeType="1"/>
            </p:cNvSpPr>
            <p:nvPr/>
          </p:nvSpPr>
          <p:spPr bwMode="auto">
            <a:xfrm>
              <a:off x="2281" y="2703"/>
              <a:ext cx="54" cy="24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01" name="Line 665"/>
            <p:cNvSpPr>
              <a:spLocks noChangeShapeType="1"/>
            </p:cNvSpPr>
            <p:nvPr/>
          </p:nvSpPr>
          <p:spPr bwMode="auto">
            <a:xfrm>
              <a:off x="2335" y="2727"/>
              <a:ext cx="54" cy="1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02" name="Line 666"/>
            <p:cNvSpPr>
              <a:spLocks noChangeShapeType="1"/>
            </p:cNvSpPr>
            <p:nvPr/>
          </p:nvSpPr>
          <p:spPr bwMode="auto">
            <a:xfrm>
              <a:off x="2389" y="2745"/>
              <a:ext cx="54" cy="1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03" name="Line 667"/>
            <p:cNvSpPr>
              <a:spLocks noChangeShapeType="1"/>
            </p:cNvSpPr>
            <p:nvPr/>
          </p:nvSpPr>
          <p:spPr bwMode="auto">
            <a:xfrm>
              <a:off x="2443" y="2763"/>
              <a:ext cx="54" cy="1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04" name="Line 668"/>
            <p:cNvSpPr>
              <a:spLocks noChangeShapeType="1"/>
            </p:cNvSpPr>
            <p:nvPr/>
          </p:nvSpPr>
          <p:spPr bwMode="auto">
            <a:xfrm>
              <a:off x="2497" y="2781"/>
              <a:ext cx="54" cy="1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05" name="Line 669"/>
            <p:cNvSpPr>
              <a:spLocks noChangeShapeType="1"/>
            </p:cNvSpPr>
            <p:nvPr/>
          </p:nvSpPr>
          <p:spPr bwMode="auto">
            <a:xfrm>
              <a:off x="2551" y="2793"/>
              <a:ext cx="48" cy="1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06" name="Line 670"/>
            <p:cNvSpPr>
              <a:spLocks noChangeShapeType="1"/>
            </p:cNvSpPr>
            <p:nvPr/>
          </p:nvSpPr>
          <p:spPr bwMode="auto">
            <a:xfrm>
              <a:off x="2599" y="2805"/>
              <a:ext cx="54" cy="1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07" name="Line 671"/>
            <p:cNvSpPr>
              <a:spLocks noChangeShapeType="1"/>
            </p:cNvSpPr>
            <p:nvPr/>
          </p:nvSpPr>
          <p:spPr bwMode="auto">
            <a:xfrm>
              <a:off x="2653" y="2817"/>
              <a:ext cx="54" cy="1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08" name="Line 672"/>
            <p:cNvSpPr>
              <a:spLocks noChangeShapeType="1"/>
            </p:cNvSpPr>
            <p:nvPr/>
          </p:nvSpPr>
          <p:spPr bwMode="auto">
            <a:xfrm>
              <a:off x="2707" y="2829"/>
              <a:ext cx="54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09" name="Line 673"/>
            <p:cNvSpPr>
              <a:spLocks noChangeShapeType="1"/>
            </p:cNvSpPr>
            <p:nvPr/>
          </p:nvSpPr>
          <p:spPr bwMode="auto">
            <a:xfrm>
              <a:off x="2761" y="2835"/>
              <a:ext cx="54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10" name="Line 674"/>
            <p:cNvSpPr>
              <a:spLocks noChangeShapeType="1"/>
            </p:cNvSpPr>
            <p:nvPr/>
          </p:nvSpPr>
          <p:spPr bwMode="auto">
            <a:xfrm>
              <a:off x="2815" y="2841"/>
              <a:ext cx="54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11" name="Line 675"/>
            <p:cNvSpPr>
              <a:spLocks noChangeShapeType="1"/>
            </p:cNvSpPr>
            <p:nvPr/>
          </p:nvSpPr>
          <p:spPr bwMode="auto">
            <a:xfrm>
              <a:off x="2869" y="2847"/>
              <a:ext cx="55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12" name="Line 676"/>
            <p:cNvSpPr>
              <a:spLocks noChangeShapeType="1"/>
            </p:cNvSpPr>
            <p:nvPr/>
          </p:nvSpPr>
          <p:spPr bwMode="auto">
            <a:xfrm>
              <a:off x="2924" y="2853"/>
              <a:ext cx="48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13" name="Line 677"/>
            <p:cNvSpPr>
              <a:spLocks noChangeShapeType="1"/>
            </p:cNvSpPr>
            <p:nvPr/>
          </p:nvSpPr>
          <p:spPr bwMode="auto">
            <a:xfrm>
              <a:off x="2972" y="2859"/>
              <a:ext cx="54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14" name="Line 678"/>
            <p:cNvSpPr>
              <a:spLocks noChangeShapeType="1"/>
            </p:cNvSpPr>
            <p:nvPr/>
          </p:nvSpPr>
          <p:spPr bwMode="auto">
            <a:xfrm>
              <a:off x="3026" y="2865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15" name="Freeform 679"/>
            <p:cNvSpPr>
              <a:spLocks/>
            </p:cNvSpPr>
            <p:nvPr/>
          </p:nvSpPr>
          <p:spPr bwMode="auto">
            <a:xfrm>
              <a:off x="3080" y="286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16" name="Line 680"/>
            <p:cNvSpPr>
              <a:spLocks noChangeShapeType="1"/>
            </p:cNvSpPr>
            <p:nvPr/>
          </p:nvSpPr>
          <p:spPr bwMode="auto">
            <a:xfrm>
              <a:off x="3134" y="2871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17" name="Freeform 681"/>
            <p:cNvSpPr>
              <a:spLocks/>
            </p:cNvSpPr>
            <p:nvPr/>
          </p:nvSpPr>
          <p:spPr bwMode="auto">
            <a:xfrm>
              <a:off x="3188" y="2871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18" name="Line 682"/>
            <p:cNvSpPr>
              <a:spLocks noChangeShapeType="1"/>
            </p:cNvSpPr>
            <p:nvPr/>
          </p:nvSpPr>
          <p:spPr bwMode="auto">
            <a:xfrm>
              <a:off x="3242" y="2877"/>
              <a:ext cx="48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19" name="Line 683"/>
            <p:cNvSpPr>
              <a:spLocks noChangeShapeType="1"/>
            </p:cNvSpPr>
            <p:nvPr/>
          </p:nvSpPr>
          <p:spPr bwMode="auto">
            <a:xfrm>
              <a:off x="3290" y="2877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20" name="Line 684"/>
            <p:cNvSpPr>
              <a:spLocks noChangeShapeType="1"/>
            </p:cNvSpPr>
            <p:nvPr/>
          </p:nvSpPr>
          <p:spPr bwMode="auto">
            <a:xfrm>
              <a:off x="3344" y="2877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21" name="Freeform 685"/>
            <p:cNvSpPr>
              <a:spLocks/>
            </p:cNvSpPr>
            <p:nvPr/>
          </p:nvSpPr>
          <p:spPr bwMode="auto">
            <a:xfrm>
              <a:off x="3398" y="2877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22" name="Line 686"/>
            <p:cNvSpPr>
              <a:spLocks noChangeShapeType="1"/>
            </p:cNvSpPr>
            <p:nvPr/>
          </p:nvSpPr>
          <p:spPr bwMode="auto">
            <a:xfrm>
              <a:off x="3452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23" name="Line 687"/>
            <p:cNvSpPr>
              <a:spLocks noChangeShapeType="1"/>
            </p:cNvSpPr>
            <p:nvPr/>
          </p:nvSpPr>
          <p:spPr bwMode="auto">
            <a:xfrm>
              <a:off x="3506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24" name="Line 688"/>
            <p:cNvSpPr>
              <a:spLocks noChangeShapeType="1"/>
            </p:cNvSpPr>
            <p:nvPr/>
          </p:nvSpPr>
          <p:spPr bwMode="auto">
            <a:xfrm>
              <a:off x="3560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25" name="Line 689"/>
            <p:cNvSpPr>
              <a:spLocks noChangeShapeType="1"/>
            </p:cNvSpPr>
            <p:nvPr/>
          </p:nvSpPr>
          <p:spPr bwMode="auto">
            <a:xfrm>
              <a:off x="3614" y="2883"/>
              <a:ext cx="48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26" name="Line 690"/>
            <p:cNvSpPr>
              <a:spLocks noChangeShapeType="1"/>
            </p:cNvSpPr>
            <p:nvPr/>
          </p:nvSpPr>
          <p:spPr bwMode="auto">
            <a:xfrm>
              <a:off x="3662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27" name="Line 691"/>
            <p:cNvSpPr>
              <a:spLocks noChangeShapeType="1"/>
            </p:cNvSpPr>
            <p:nvPr/>
          </p:nvSpPr>
          <p:spPr bwMode="auto">
            <a:xfrm>
              <a:off x="3716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28" name="Line 692"/>
            <p:cNvSpPr>
              <a:spLocks noChangeShapeType="1"/>
            </p:cNvSpPr>
            <p:nvPr/>
          </p:nvSpPr>
          <p:spPr bwMode="auto">
            <a:xfrm>
              <a:off x="3770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29" name="Line 693"/>
            <p:cNvSpPr>
              <a:spLocks noChangeShapeType="1"/>
            </p:cNvSpPr>
            <p:nvPr/>
          </p:nvSpPr>
          <p:spPr bwMode="auto">
            <a:xfrm>
              <a:off x="3824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30" name="Line 694"/>
            <p:cNvSpPr>
              <a:spLocks noChangeShapeType="1"/>
            </p:cNvSpPr>
            <p:nvPr/>
          </p:nvSpPr>
          <p:spPr bwMode="auto">
            <a:xfrm>
              <a:off x="3878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31" name="Freeform 695"/>
            <p:cNvSpPr>
              <a:spLocks/>
            </p:cNvSpPr>
            <p:nvPr/>
          </p:nvSpPr>
          <p:spPr bwMode="auto">
            <a:xfrm>
              <a:off x="3932" y="2883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32" name="Line 696"/>
            <p:cNvSpPr>
              <a:spLocks noChangeShapeType="1"/>
            </p:cNvSpPr>
            <p:nvPr/>
          </p:nvSpPr>
          <p:spPr bwMode="auto">
            <a:xfrm>
              <a:off x="3986" y="2889"/>
              <a:ext cx="48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33" name="Line 697"/>
            <p:cNvSpPr>
              <a:spLocks noChangeShapeType="1"/>
            </p:cNvSpPr>
            <p:nvPr/>
          </p:nvSpPr>
          <p:spPr bwMode="auto">
            <a:xfrm>
              <a:off x="4034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34" name="Line 698"/>
            <p:cNvSpPr>
              <a:spLocks noChangeShapeType="1"/>
            </p:cNvSpPr>
            <p:nvPr/>
          </p:nvSpPr>
          <p:spPr bwMode="auto">
            <a:xfrm>
              <a:off x="4088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35" name="Line 699"/>
            <p:cNvSpPr>
              <a:spLocks noChangeShapeType="1"/>
            </p:cNvSpPr>
            <p:nvPr/>
          </p:nvSpPr>
          <p:spPr bwMode="auto">
            <a:xfrm>
              <a:off x="4142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36" name="Line 700"/>
            <p:cNvSpPr>
              <a:spLocks noChangeShapeType="1"/>
            </p:cNvSpPr>
            <p:nvPr/>
          </p:nvSpPr>
          <p:spPr bwMode="auto">
            <a:xfrm>
              <a:off x="4196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37" name="Line 701"/>
            <p:cNvSpPr>
              <a:spLocks noChangeShapeType="1"/>
            </p:cNvSpPr>
            <p:nvPr/>
          </p:nvSpPr>
          <p:spPr bwMode="auto">
            <a:xfrm>
              <a:off x="4250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38" name="Line 702"/>
            <p:cNvSpPr>
              <a:spLocks noChangeShapeType="1"/>
            </p:cNvSpPr>
            <p:nvPr/>
          </p:nvSpPr>
          <p:spPr bwMode="auto">
            <a:xfrm>
              <a:off x="4304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39" name="Line 703"/>
            <p:cNvSpPr>
              <a:spLocks noChangeShapeType="1"/>
            </p:cNvSpPr>
            <p:nvPr/>
          </p:nvSpPr>
          <p:spPr bwMode="auto">
            <a:xfrm>
              <a:off x="4358" y="2889"/>
              <a:ext cx="48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40" name="Line 704"/>
            <p:cNvSpPr>
              <a:spLocks noChangeShapeType="1"/>
            </p:cNvSpPr>
            <p:nvPr/>
          </p:nvSpPr>
          <p:spPr bwMode="auto">
            <a:xfrm>
              <a:off x="4406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41" name="Line 705"/>
            <p:cNvSpPr>
              <a:spLocks noChangeShapeType="1"/>
            </p:cNvSpPr>
            <p:nvPr/>
          </p:nvSpPr>
          <p:spPr bwMode="auto">
            <a:xfrm>
              <a:off x="4460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42" name="Line 706"/>
            <p:cNvSpPr>
              <a:spLocks noChangeShapeType="1"/>
            </p:cNvSpPr>
            <p:nvPr/>
          </p:nvSpPr>
          <p:spPr bwMode="auto">
            <a:xfrm>
              <a:off x="4514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43" name="Line 707"/>
            <p:cNvSpPr>
              <a:spLocks noChangeShapeType="1"/>
            </p:cNvSpPr>
            <p:nvPr/>
          </p:nvSpPr>
          <p:spPr bwMode="auto">
            <a:xfrm>
              <a:off x="4568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44" name="Line 708"/>
            <p:cNvSpPr>
              <a:spLocks noChangeShapeType="1"/>
            </p:cNvSpPr>
            <p:nvPr/>
          </p:nvSpPr>
          <p:spPr bwMode="auto">
            <a:xfrm>
              <a:off x="1537" y="2126"/>
              <a:ext cx="54" cy="6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45" name="Line 709"/>
            <p:cNvSpPr>
              <a:spLocks noChangeShapeType="1"/>
            </p:cNvSpPr>
            <p:nvPr/>
          </p:nvSpPr>
          <p:spPr bwMode="auto">
            <a:xfrm>
              <a:off x="1591" y="2192"/>
              <a:ext cx="54" cy="60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46" name="Line 710"/>
            <p:cNvSpPr>
              <a:spLocks noChangeShapeType="1"/>
            </p:cNvSpPr>
            <p:nvPr/>
          </p:nvSpPr>
          <p:spPr bwMode="auto">
            <a:xfrm>
              <a:off x="1645" y="2252"/>
              <a:ext cx="54" cy="60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47" name="Line 711"/>
            <p:cNvSpPr>
              <a:spLocks noChangeShapeType="1"/>
            </p:cNvSpPr>
            <p:nvPr/>
          </p:nvSpPr>
          <p:spPr bwMode="auto">
            <a:xfrm>
              <a:off x="1699" y="2312"/>
              <a:ext cx="54" cy="54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48" name="Freeform 712"/>
            <p:cNvSpPr>
              <a:spLocks/>
            </p:cNvSpPr>
            <p:nvPr/>
          </p:nvSpPr>
          <p:spPr bwMode="auto">
            <a:xfrm>
              <a:off x="1753" y="2366"/>
              <a:ext cx="54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30"/>
                </a:cxn>
                <a:cxn ang="0">
                  <a:pos x="54" y="60"/>
                </a:cxn>
              </a:cxnLst>
              <a:rect l="0" t="0" r="r" b="b"/>
              <a:pathLst>
                <a:path w="54" h="60">
                  <a:moveTo>
                    <a:pt x="0" y="0"/>
                  </a:moveTo>
                  <a:lnTo>
                    <a:pt x="30" y="30"/>
                  </a:lnTo>
                  <a:lnTo>
                    <a:pt x="54" y="60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49" name="Freeform 713"/>
            <p:cNvSpPr>
              <a:spLocks/>
            </p:cNvSpPr>
            <p:nvPr/>
          </p:nvSpPr>
          <p:spPr bwMode="auto">
            <a:xfrm>
              <a:off x="1807" y="2426"/>
              <a:ext cx="48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48" y="48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lnTo>
                    <a:pt x="24" y="24"/>
                  </a:lnTo>
                  <a:lnTo>
                    <a:pt x="48" y="48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50" name="Freeform 714"/>
            <p:cNvSpPr>
              <a:spLocks/>
            </p:cNvSpPr>
            <p:nvPr/>
          </p:nvSpPr>
          <p:spPr bwMode="auto">
            <a:xfrm>
              <a:off x="1855" y="2474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30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24" y="30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51" name="Freeform 715"/>
            <p:cNvSpPr>
              <a:spLocks/>
            </p:cNvSpPr>
            <p:nvPr/>
          </p:nvSpPr>
          <p:spPr bwMode="auto">
            <a:xfrm>
              <a:off x="1909" y="2528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24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52" name="Line 716"/>
            <p:cNvSpPr>
              <a:spLocks noChangeShapeType="1"/>
            </p:cNvSpPr>
            <p:nvPr/>
          </p:nvSpPr>
          <p:spPr bwMode="auto">
            <a:xfrm>
              <a:off x="1963" y="2570"/>
              <a:ext cx="54" cy="48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53" name="Line 717"/>
            <p:cNvSpPr>
              <a:spLocks noChangeShapeType="1"/>
            </p:cNvSpPr>
            <p:nvPr/>
          </p:nvSpPr>
          <p:spPr bwMode="auto">
            <a:xfrm>
              <a:off x="2017" y="2618"/>
              <a:ext cx="54" cy="42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54" name="Line 718"/>
            <p:cNvSpPr>
              <a:spLocks noChangeShapeType="1"/>
            </p:cNvSpPr>
            <p:nvPr/>
          </p:nvSpPr>
          <p:spPr bwMode="auto">
            <a:xfrm>
              <a:off x="2071" y="2660"/>
              <a:ext cx="54" cy="43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55" name="Line 719"/>
            <p:cNvSpPr>
              <a:spLocks noChangeShapeType="1"/>
            </p:cNvSpPr>
            <p:nvPr/>
          </p:nvSpPr>
          <p:spPr bwMode="auto">
            <a:xfrm>
              <a:off x="2125" y="2703"/>
              <a:ext cx="54" cy="3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56" name="Line 720"/>
            <p:cNvSpPr>
              <a:spLocks noChangeShapeType="1"/>
            </p:cNvSpPr>
            <p:nvPr/>
          </p:nvSpPr>
          <p:spPr bwMode="auto">
            <a:xfrm>
              <a:off x="2179" y="2739"/>
              <a:ext cx="48" cy="3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57" name="Line 721"/>
            <p:cNvSpPr>
              <a:spLocks noChangeShapeType="1"/>
            </p:cNvSpPr>
            <p:nvPr/>
          </p:nvSpPr>
          <p:spPr bwMode="auto">
            <a:xfrm>
              <a:off x="2227" y="2775"/>
              <a:ext cx="54" cy="3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58" name="Line 722"/>
            <p:cNvSpPr>
              <a:spLocks noChangeShapeType="1"/>
            </p:cNvSpPr>
            <p:nvPr/>
          </p:nvSpPr>
          <p:spPr bwMode="auto">
            <a:xfrm>
              <a:off x="2281" y="2811"/>
              <a:ext cx="54" cy="30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59" name="Line 723"/>
            <p:cNvSpPr>
              <a:spLocks noChangeShapeType="1"/>
            </p:cNvSpPr>
            <p:nvPr/>
          </p:nvSpPr>
          <p:spPr bwMode="auto">
            <a:xfrm>
              <a:off x="2335" y="2841"/>
              <a:ext cx="54" cy="24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60" name="Freeform 724"/>
            <p:cNvSpPr>
              <a:spLocks/>
            </p:cNvSpPr>
            <p:nvPr/>
          </p:nvSpPr>
          <p:spPr bwMode="auto">
            <a:xfrm>
              <a:off x="2389" y="2865"/>
              <a:ext cx="5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0"/>
                </a:cxn>
              </a:cxnLst>
              <a:rect l="0" t="0" r="r" b="b"/>
              <a:pathLst>
                <a:path w="54" h="30">
                  <a:moveTo>
                    <a:pt x="0" y="0"/>
                  </a:moveTo>
                  <a:lnTo>
                    <a:pt x="24" y="18"/>
                  </a:lnTo>
                  <a:lnTo>
                    <a:pt x="54" y="30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61" name="Freeform 725"/>
            <p:cNvSpPr>
              <a:spLocks/>
            </p:cNvSpPr>
            <p:nvPr/>
          </p:nvSpPr>
          <p:spPr bwMode="auto">
            <a:xfrm>
              <a:off x="2443" y="2895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12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62" name="Freeform 726"/>
            <p:cNvSpPr>
              <a:spLocks/>
            </p:cNvSpPr>
            <p:nvPr/>
          </p:nvSpPr>
          <p:spPr bwMode="auto">
            <a:xfrm>
              <a:off x="2497" y="2913"/>
              <a:ext cx="54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2"/>
                </a:cxn>
                <a:cxn ang="0">
                  <a:pos x="54" y="24"/>
                </a:cxn>
              </a:cxnLst>
              <a:rect l="0" t="0" r="r" b="b"/>
              <a:pathLst>
                <a:path w="54" h="24">
                  <a:moveTo>
                    <a:pt x="0" y="0"/>
                  </a:moveTo>
                  <a:lnTo>
                    <a:pt x="30" y="12"/>
                  </a:lnTo>
                  <a:lnTo>
                    <a:pt x="54" y="24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63" name="Line 727"/>
            <p:cNvSpPr>
              <a:spLocks noChangeShapeType="1"/>
            </p:cNvSpPr>
            <p:nvPr/>
          </p:nvSpPr>
          <p:spPr bwMode="auto">
            <a:xfrm>
              <a:off x="2551" y="2937"/>
              <a:ext cx="48" cy="18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64" name="Line 728"/>
            <p:cNvSpPr>
              <a:spLocks noChangeShapeType="1"/>
            </p:cNvSpPr>
            <p:nvPr/>
          </p:nvSpPr>
          <p:spPr bwMode="auto">
            <a:xfrm>
              <a:off x="2599" y="2955"/>
              <a:ext cx="54" cy="18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65" name="Line 729"/>
            <p:cNvSpPr>
              <a:spLocks noChangeShapeType="1"/>
            </p:cNvSpPr>
            <p:nvPr/>
          </p:nvSpPr>
          <p:spPr bwMode="auto">
            <a:xfrm>
              <a:off x="2653" y="2973"/>
              <a:ext cx="54" cy="18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66" name="Line 730"/>
            <p:cNvSpPr>
              <a:spLocks noChangeShapeType="1"/>
            </p:cNvSpPr>
            <p:nvPr/>
          </p:nvSpPr>
          <p:spPr bwMode="auto">
            <a:xfrm>
              <a:off x="2707" y="2991"/>
              <a:ext cx="54" cy="12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67" name="Line 731"/>
            <p:cNvSpPr>
              <a:spLocks noChangeShapeType="1"/>
            </p:cNvSpPr>
            <p:nvPr/>
          </p:nvSpPr>
          <p:spPr bwMode="auto">
            <a:xfrm>
              <a:off x="2761" y="3003"/>
              <a:ext cx="54" cy="12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68" name="Line 732"/>
            <p:cNvSpPr>
              <a:spLocks noChangeShapeType="1"/>
            </p:cNvSpPr>
            <p:nvPr/>
          </p:nvSpPr>
          <p:spPr bwMode="auto">
            <a:xfrm>
              <a:off x="2815" y="3015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69" name="Line 733"/>
            <p:cNvSpPr>
              <a:spLocks noChangeShapeType="1"/>
            </p:cNvSpPr>
            <p:nvPr/>
          </p:nvSpPr>
          <p:spPr bwMode="auto">
            <a:xfrm>
              <a:off x="2869" y="3021"/>
              <a:ext cx="55" cy="12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70" name="Line 734"/>
            <p:cNvSpPr>
              <a:spLocks noChangeShapeType="1"/>
            </p:cNvSpPr>
            <p:nvPr/>
          </p:nvSpPr>
          <p:spPr bwMode="auto">
            <a:xfrm>
              <a:off x="2924" y="3033"/>
              <a:ext cx="48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71" name="Line 735"/>
            <p:cNvSpPr>
              <a:spLocks noChangeShapeType="1"/>
            </p:cNvSpPr>
            <p:nvPr/>
          </p:nvSpPr>
          <p:spPr bwMode="auto">
            <a:xfrm>
              <a:off x="2972" y="3039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72" name="Line 736"/>
            <p:cNvSpPr>
              <a:spLocks noChangeShapeType="1"/>
            </p:cNvSpPr>
            <p:nvPr/>
          </p:nvSpPr>
          <p:spPr bwMode="auto">
            <a:xfrm>
              <a:off x="3026" y="3045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73" name="Line 737"/>
            <p:cNvSpPr>
              <a:spLocks noChangeShapeType="1"/>
            </p:cNvSpPr>
            <p:nvPr/>
          </p:nvSpPr>
          <p:spPr bwMode="auto">
            <a:xfrm>
              <a:off x="3080" y="3051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74" name="Line 738"/>
            <p:cNvSpPr>
              <a:spLocks noChangeShapeType="1"/>
            </p:cNvSpPr>
            <p:nvPr/>
          </p:nvSpPr>
          <p:spPr bwMode="auto">
            <a:xfrm>
              <a:off x="3134" y="3057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75" name="Line 739"/>
            <p:cNvSpPr>
              <a:spLocks noChangeShapeType="1"/>
            </p:cNvSpPr>
            <p:nvPr/>
          </p:nvSpPr>
          <p:spPr bwMode="auto">
            <a:xfrm>
              <a:off x="3188" y="3063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76" name="Line 740"/>
            <p:cNvSpPr>
              <a:spLocks noChangeShapeType="1"/>
            </p:cNvSpPr>
            <p:nvPr/>
          </p:nvSpPr>
          <p:spPr bwMode="auto">
            <a:xfrm>
              <a:off x="3242" y="3069"/>
              <a:ext cx="48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77" name="Freeform 741"/>
            <p:cNvSpPr>
              <a:spLocks/>
            </p:cNvSpPr>
            <p:nvPr/>
          </p:nvSpPr>
          <p:spPr bwMode="auto">
            <a:xfrm>
              <a:off x="3290" y="306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78" name="Line 742"/>
            <p:cNvSpPr>
              <a:spLocks noChangeShapeType="1"/>
            </p:cNvSpPr>
            <p:nvPr/>
          </p:nvSpPr>
          <p:spPr bwMode="auto">
            <a:xfrm>
              <a:off x="3344" y="3075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79" name="Line 743"/>
            <p:cNvSpPr>
              <a:spLocks noChangeShapeType="1"/>
            </p:cNvSpPr>
            <p:nvPr/>
          </p:nvSpPr>
          <p:spPr bwMode="auto">
            <a:xfrm>
              <a:off x="3398" y="3075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80" name="Freeform 744"/>
            <p:cNvSpPr>
              <a:spLocks/>
            </p:cNvSpPr>
            <p:nvPr/>
          </p:nvSpPr>
          <p:spPr bwMode="auto">
            <a:xfrm>
              <a:off x="3452" y="307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81" name="Line 745"/>
            <p:cNvSpPr>
              <a:spLocks noChangeShapeType="1"/>
            </p:cNvSpPr>
            <p:nvPr/>
          </p:nvSpPr>
          <p:spPr bwMode="auto">
            <a:xfrm>
              <a:off x="3506" y="3081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82" name="Line 746"/>
            <p:cNvSpPr>
              <a:spLocks noChangeShapeType="1"/>
            </p:cNvSpPr>
            <p:nvPr/>
          </p:nvSpPr>
          <p:spPr bwMode="auto">
            <a:xfrm>
              <a:off x="3560" y="3081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83" name="Line 747"/>
            <p:cNvSpPr>
              <a:spLocks noChangeShapeType="1"/>
            </p:cNvSpPr>
            <p:nvPr/>
          </p:nvSpPr>
          <p:spPr bwMode="auto">
            <a:xfrm>
              <a:off x="3614" y="3081"/>
              <a:ext cx="48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84" name="Line 748"/>
            <p:cNvSpPr>
              <a:spLocks noChangeShapeType="1"/>
            </p:cNvSpPr>
            <p:nvPr/>
          </p:nvSpPr>
          <p:spPr bwMode="auto">
            <a:xfrm>
              <a:off x="3662" y="3081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85" name="Freeform 749"/>
            <p:cNvSpPr>
              <a:spLocks/>
            </p:cNvSpPr>
            <p:nvPr/>
          </p:nvSpPr>
          <p:spPr bwMode="auto">
            <a:xfrm>
              <a:off x="3716" y="3081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86" name="Line 750"/>
            <p:cNvSpPr>
              <a:spLocks noChangeShapeType="1"/>
            </p:cNvSpPr>
            <p:nvPr/>
          </p:nvSpPr>
          <p:spPr bwMode="auto">
            <a:xfrm>
              <a:off x="3770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87" name="Line 751"/>
            <p:cNvSpPr>
              <a:spLocks noChangeShapeType="1"/>
            </p:cNvSpPr>
            <p:nvPr/>
          </p:nvSpPr>
          <p:spPr bwMode="auto">
            <a:xfrm>
              <a:off x="3824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88" name="Line 752"/>
            <p:cNvSpPr>
              <a:spLocks noChangeShapeType="1"/>
            </p:cNvSpPr>
            <p:nvPr/>
          </p:nvSpPr>
          <p:spPr bwMode="auto">
            <a:xfrm>
              <a:off x="3878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89" name="Line 753"/>
            <p:cNvSpPr>
              <a:spLocks noChangeShapeType="1"/>
            </p:cNvSpPr>
            <p:nvPr/>
          </p:nvSpPr>
          <p:spPr bwMode="auto">
            <a:xfrm>
              <a:off x="3932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90" name="Line 754"/>
            <p:cNvSpPr>
              <a:spLocks noChangeShapeType="1"/>
            </p:cNvSpPr>
            <p:nvPr/>
          </p:nvSpPr>
          <p:spPr bwMode="auto">
            <a:xfrm>
              <a:off x="3986" y="3087"/>
              <a:ext cx="48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91" name="Line 755"/>
            <p:cNvSpPr>
              <a:spLocks noChangeShapeType="1"/>
            </p:cNvSpPr>
            <p:nvPr/>
          </p:nvSpPr>
          <p:spPr bwMode="auto">
            <a:xfrm>
              <a:off x="4034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92" name="Line 756"/>
            <p:cNvSpPr>
              <a:spLocks noChangeShapeType="1"/>
            </p:cNvSpPr>
            <p:nvPr/>
          </p:nvSpPr>
          <p:spPr bwMode="auto">
            <a:xfrm>
              <a:off x="4088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93" name="Line 757"/>
            <p:cNvSpPr>
              <a:spLocks noChangeShapeType="1"/>
            </p:cNvSpPr>
            <p:nvPr/>
          </p:nvSpPr>
          <p:spPr bwMode="auto">
            <a:xfrm>
              <a:off x="4142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94" name="Line 758"/>
            <p:cNvSpPr>
              <a:spLocks noChangeShapeType="1"/>
            </p:cNvSpPr>
            <p:nvPr/>
          </p:nvSpPr>
          <p:spPr bwMode="auto">
            <a:xfrm>
              <a:off x="4196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95" name="Line 759"/>
            <p:cNvSpPr>
              <a:spLocks noChangeShapeType="1"/>
            </p:cNvSpPr>
            <p:nvPr/>
          </p:nvSpPr>
          <p:spPr bwMode="auto">
            <a:xfrm>
              <a:off x="4250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96" name="Line 760"/>
            <p:cNvSpPr>
              <a:spLocks noChangeShapeType="1"/>
            </p:cNvSpPr>
            <p:nvPr/>
          </p:nvSpPr>
          <p:spPr bwMode="auto">
            <a:xfrm>
              <a:off x="4304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97" name="Line 761"/>
            <p:cNvSpPr>
              <a:spLocks noChangeShapeType="1"/>
            </p:cNvSpPr>
            <p:nvPr/>
          </p:nvSpPr>
          <p:spPr bwMode="auto">
            <a:xfrm>
              <a:off x="4358" y="3087"/>
              <a:ext cx="48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98" name="Line 762"/>
            <p:cNvSpPr>
              <a:spLocks noChangeShapeType="1"/>
            </p:cNvSpPr>
            <p:nvPr/>
          </p:nvSpPr>
          <p:spPr bwMode="auto">
            <a:xfrm>
              <a:off x="4406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99" name="Line 763"/>
            <p:cNvSpPr>
              <a:spLocks noChangeShapeType="1"/>
            </p:cNvSpPr>
            <p:nvPr/>
          </p:nvSpPr>
          <p:spPr bwMode="auto">
            <a:xfrm>
              <a:off x="4460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00" name="Line 764"/>
            <p:cNvSpPr>
              <a:spLocks noChangeShapeType="1"/>
            </p:cNvSpPr>
            <p:nvPr/>
          </p:nvSpPr>
          <p:spPr bwMode="auto">
            <a:xfrm>
              <a:off x="4514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01" name="Line 765"/>
            <p:cNvSpPr>
              <a:spLocks noChangeShapeType="1"/>
            </p:cNvSpPr>
            <p:nvPr/>
          </p:nvSpPr>
          <p:spPr bwMode="auto">
            <a:xfrm>
              <a:off x="4568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02" name="Line 766"/>
            <p:cNvSpPr>
              <a:spLocks noChangeShapeType="1"/>
            </p:cNvSpPr>
            <p:nvPr/>
          </p:nvSpPr>
          <p:spPr bwMode="auto">
            <a:xfrm>
              <a:off x="1537" y="2132"/>
              <a:ext cx="54" cy="6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03" name="Line 767"/>
            <p:cNvSpPr>
              <a:spLocks noChangeShapeType="1"/>
            </p:cNvSpPr>
            <p:nvPr/>
          </p:nvSpPr>
          <p:spPr bwMode="auto">
            <a:xfrm>
              <a:off x="1591" y="2198"/>
              <a:ext cx="54" cy="6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04" name="Line 768"/>
            <p:cNvSpPr>
              <a:spLocks noChangeShapeType="1"/>
            </p:cNvSpPr>
            <p:nvPr/>
          </p:nvSpPr>
          <p:spPr bwMode="auto">
            <a:xfrm>
              <a:off x="1645" y="2258"/>
              <a:ext cx="54" cy="6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05" name="Line 769"/>
            <p:cNvSpPr>
              <a:spLocks noChangeShapeType="1"/>
            </p:cNvSpPr>
            <p:nvPr/>
          </p:nvSpPr>
          <p:spPr bwMode="auto">
            <a:xfrm>
              <a:off x="1699" y="2318"/>
              <a:ext cx="54" cy="6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06" name="Line 770"/>
            <p:cNvSpPr>
              <a:spLocks noChangeShapeType="1"/>
            </p:cNvSpPr>
            <p:nvPr/>
          </p:nvSpPr>
          <p:spPr bwMode="auto">
            <a:xfrm>
              <a:off x="1753" y="2378"/>
              <a:ext cx="54" cy="5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07" name="Line 771"/>
            <p:cNvSpPr>
              <a:spLocks noChangeShapeType="1"/>
            </p:cNvSpPr>
            <p:nvPr/>
          </p:nvSpPr>
          <p:spPr bwMode="auto">
            <a:xfrm>
              <a:off x="1807" y="2432"/>
              <a:ext cx="48" cy="5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08" name="Line 772"/>
            <p:cNvSpPr>
              <a:spLocks noChangeShapeType="1"/>
            </p:cNvSpPr>
            <p:nvPr/>
          </p:nvSpPr>
          <p:spPr bwMode="auto">
            <a:xfrm>
              <a:off x="1855" y="2486"/>
              <a:ext cx="54" cy="5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09" name="Line 773"/>
            <p:cNvSpPr>
              <a:spLocks noChangeShapeType="1"/>
            </p:cNvSpPr>
            <p:nvPr/>
          </p:nvSpPr>
          <p:spPr bwMode="auto">
            <a:xfrm>
              <a:off x="1909" y="2540"/>
              <a:ext cx="54" cy="48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10" name="Line 774"/>
            <p:cNvSpPr>
              <a:spLocks noChangeShapeType="1"/>
            </p:cNvSpPr>
            <p:nvPr/>
          </p:nvSpPr>
          <p:spPr bwMode="auto">
            <a:xfrm>
              <a:off x="1963" y="2588"/>
              <a:ext cx="54" cy="48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11" name="Line 775"/>
            <p:cNvSpPr>
              <a:spLocks noChangeShapeType="1"/>
            </p:cNvSpPr>
            <p:nvPr/>
          </p:nvSpPr>
          <p:spPr bwMode="auto">
            <a:xfrm>
              <a:off x="2017" y="2636"/>
              <a:ext cx="54" cy="4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12" name="Line 776"/>
            <p:cNvSpPr>
              <a:spLocks noChangeShapeType="1"/>
            </p:cNvSpPr>
            <p:nvPr/>
          </p:nvSpPr>
          <p:spPr bwMode="auto">
            <a:xfrm>
              <a:off x="2071" y="2678"/>
              <a:ext cx="54" cy="43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13" name="Line 777"/>
            <p:cNvSpPr>
              <a:spLocks noChangeShapeType="1"/>
            </p:cNvSpPr>
            <p:nvPr/>
          </p:nvSpPr>
          <p:spPr bwMode="auto">
            <a:xfrm>
              <a:off x="2125" y="2721"/>
              <a:ext cx="54" cy="4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14" name="Line 778"/>
            <p:cNvSpPr>
              <a:spLocks noChangeShapeType="1"/>
            </p:cNvSpPr>
            <p:nvPr/>
          </p:nvSpPr>
          <p:spPr bwMode="auto">
            <a:xfrm>
              <a:off x="2179" y="2763"/>
              <a:ext cx="48" cy="3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15" name="Line 779"/>
            <p:cNvSpPr>
              <a:spLocks noChangeShapeType="1"/>
            </p:cNvSpPr>
            <p:nvPr/>
          </p:nvSpPr>
          <p:spPr bwMode="auto">
            <a:xfrm>
              <a:off x="2227" y="2799"/>
              <a:ext cx="54" cy="3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16" name="Line 780"/>
            <p:cNvSpPr>
              <a:spLocks noChangeShapeType="1"/>
            </p:cNvSpPr>
            <p:nvPr/>
          </p:nvSpPr>
          <p:spPr bwMode="auto">
            <a:xfrm>
              <a:off x="2281" y="2835"/>
              <a:ext cx="54" cy="3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17" name="Line 781"/>
            <p:cNvSpPr>
              <a:spLocks noChangeShapeType="1"/>
            </p:cNvSpPr>
            <p:nvPr/>
          </p:nvSpPr>
          <p:spPr bwMode="auto">
            <a:xfrm>
              <a:off x="2335" y="2865"/>
              <a:ext cx="54" cy="3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18" name="Line 782"/>
            <p:cNvSpPr>
              <a:spLocks noChangeShapeType="1"/>
            </p:cNvSpPr>
            <p:nvPr/>
          </p:nvSpPr>
          <p:spPr bwMode="auto">
            <a:xfrm>
              <a:off x="2389" y="2895"/>
              <a:ext cx="54" cy="3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19" name="Line 783"/>
            <p:cNvSpPr>
              <a:spLocks noChangeShapeType="1"/>
            </p:cNvSpPr>
            <p:nvPr/>
          </p:nvSpPr>
          <p:spPr bwMode="auto">
            <a:xfrm>
              <a:off x="2443" y="2925"/>
              <a:ext cx="54" cy="2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20" name="Line 784"/>
            <p:cNvSpPr>
              <a:spLocks noChangeShapeType="1"/>
            </p:cNvSpPr>
            <p:nvPr/>
          </p:nvSpPr>
          <p:spPr bwMode="auto">
            <a:xfrm>
              <a:off x="2497" y="2949"/>
              <a:ext cx="54" cy="2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21" name="Line 785"/>
            <p:cNvSpPr>
              <a:spLocks noChangeShapeType="1"/>
            </p:cNvSpPr>
            <p:nvPr/>
          </p:nvSpPr>
          <p:spPr bwMode="auto">
            <a:xfrm>
              <a:off x="2551" y="2973"/>
              <a:ext cx="48" cy="2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22" name="Line 786"/>
            <p:cNvSpPr>
              <a:spLocks noChangeShapeType="1"/>
            </p:cNvSpPr>
            <p:nvPr/>
          </p:nvSpPr>
          <p:spPr bwMode="auto">
            <a:xfrm>
              <a:off x="2599" y="2997"/>
              <a:ext cx="54" cy="18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23" name="Line 787"/>
            <p:cNvSpPr>
              <a:spLocks noChangeShapeType="1"/>
            </p:cNvSpPr>
            <p:nvPr/>
          </p:nvSpPr>
          <p:spPr bwMode="auto">
            <a:xfrm>
              <a:off x="2653" y="3015"/>
              <a:ext cx="54" cy="18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24" name="Line 788"/>
            <p:cNvSpPr>
              <a:spLocks noChangeShapeType="1"/>
            </p:cNvSpPr>
            <p:nvPr/>
          </p:nvSpPr>
          <p:spPr bwMode="auto">
            <a:xfrm>
              <a:off x="2707" y="3033"/>
              <a:ext cx="54" cy="1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25" name="Freeform 789"/>
            <p:cNvSpPr>
              <a:spLocks/>
            </p:cNvSpPr>
            <p:nvPr/>
          </p:nvSpPr>
          <p:spPr bwMode="auto">
            <a:xfrm>
              <a:off x="2761" y="3045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6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99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26" name="Line 790"/>
            <p:cNvSpPr>
              <a:spLocks noChangeShapeType="1"/>
            </p:cNvSpPr>
            <p:nvPr/>
          </p:nvSpPr>
          <p:spPr bwMode="auto">
            <a:xfrm>
              <a:off x="2815" y="3063"/>
              <a:ext cx="54" cy="1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27" name="Line 791"/>
            <p:cNvSpPr>
              <a:spLocks noChangeShapeType="1"/>
            </p:cNvSpPr>
            <p:nvPr/>
          </p:nvSpPr>
          <p:spPr bwMode="auto">
            <a:xfrm>
              <a:off x="2869" y="3075"/>
              <a:ext cx="55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28" name="Line 792"/>
            <p:cNvSpPr>
              <a:spLocks noChangeShapeType="1"/>
            </p:cNvSpPr>
            <p:nvPr/>
          </p:nvSpPr>
          <p:spPr bwMode="auto">
            <a:xfrm>
              <a:off x="2924" y="3081"/>
              <a:ext cx="48" cy="1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29" name="Line 793"/>
            <p:cNvSpPr>
              <a:spLocks noChangeShapeType="1"/>
            </p:cNvSpPr>
            <p:nvPr/>
          </p:nvSpPr>
          <p:spPr bwMode="auto">
            <a:xfrm>
              <a:off x="2972" y="3093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30" name="Line 794"/>
            <p:cNvSpPr>
              <a:spLocks noChangeShapeType="1"/>
            </p:cNvSpPr>
            <p:nvPr/>
          </p:nvSpPr>
          <p:spPr bwMode="auto">
            <a:xfrm>
              <a:off x="3026" y="3099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31" name="Line 795"/>
            <p:cNvSpPr>
              <a:spLocks noChangeShapeType="1"/>
            </p:cNvSpPr>
            <p:nvPr/>
          </p:nvSpPr>
          <p:spPr bwMode="auto">
            <a:xfrm>
              <a:off x="3080" y="3105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32" name="Line 796"/>
            <p:cNvSpPr>
              <a:spLocks noChangeShapeType="1"/>
            </p:cNvSpPr>
            <p:nvPr/>
          </p:nvSpPr>
          <p:spPr bwMode="auto">
            <a:xfrm>
              <a:off x="3134" y="3111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33" name="Line 797"/>
            <p:cNvSpPr>
              <a:spLocks noChangeShapeType="1"/>
            </p:cNvSpPr>
            <p:nvPr/>
          </p:nvSpPr>
          <p:spPr bwMode="auto">
            <a:xfrm>
              <a:off x="3188" y="3117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34" name="Line 798"/>
            <p:cNvSpPr>
              <a:spLocks noChangeShapeType="1"/>
            </p:cNvSpPr>
            <p:nvPr/>
          </p:nvSpPr>
          <p:spPr bwMode="auto">
            <a:xfrm>
              <a:off x="3242" y="3123"/>
              <a:ext cx="48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35" name="Line 799"/>
            <p:cNvSpPr>
              <a:spLocks noChangeShapeType="1"/>
            </p:cNvSpPr>
            <p:nvPr/>
          </p:nvSpPr>
          <p:spPr bwMode="auto">
            <a:xfrm>
              <a:off x="3290" y="3129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36" name="Freeform 800"/>
            <p:cNvSpPr>
              <a:spLocks/>
            </p:cNvSpPr>
            <p:nvPr/>
          </p:nvSpPr>
          <p:spPr bwMode="auto">
            <a:xfrm>
              <a:off x="3344" y="312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99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37" name="Line 801"/>
            <p:cNvSpPr>
              <a:spLocks noChangeShapeType="1"/>
            </p:cNvSpPr>
            <p:nvPr/>
          </p:nvSpPr>
          <p:spPr bwMode="auto">
            <a:xfrm>
              <a:off x="3398" y="3135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38" name="Freeform 802"/>
            <p:cNvSpPr>
              <a:spLocks/>
            </p:cNvSpPr>
            <p:nvPr/>
          </p:nvSpPr>
          <p:spPr bwMode="auto">
            <a:xfrm>
              <a:off x="3452" y="313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99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39" name="Line 803"/>
            <p:cNvSpPr>
              <a:spLocks noChangeShapeType="1"/>
            </p:cNvSpPr>
            <p:nvPr/>
          </p:nvSpPr>
          <p:spPr bwMode="auto">
            <a:xfrm>
              <a:off x="3506" y="3141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40" name="Line 804"/>
            <p:cNvSpPr>
              <a:spLocks noChangeShapeType="1"/>
            </p:cNvSpPr>
            <p:nvPr/>
          </p:nvSpPr>
          <p:spPr bwMode="auto">
            <a:xfrm>
              <a:off x="3560" y="3141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41" name="Line 805"/>
            <p:cNvSpPr>
              <a:spLocks noChangeShapeType="1"/>
            </p:cNvSpPr>
            <p:nvPr/>
          </p:nvSpPr>
          <p:spPr bwMode="auto">
            <a:xfrm>
              <a:off x="3614" y="3141"/>
              <a:ext cx="48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42" name="Freeform 806"/>
            <p:cNvSpPr>
              <a:spLocks/>
            </p:cNvSpPr>
            <p:nvPr/>
          </p:nvSpPr>
          <p:spPr bwMode="auto">
            <a:xfrm>
              <a:off x="3662" y="3141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99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43" name="Line 807"/>
            <p:cNvSpPr>
              <a:spLocks noChangeShapeType="1"/>
            </p:cNvSpPr>
            <p:nvPr/>
          </p:nvSpPr>
          <p:spPr bwMode="auto">
            <a:xfrm>
              <a:off x="3716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44" name="Line 808"/>
            <p:cNvSpPr>
              <a:spLocks noChangeShapeType="1"/>
            </p:cNvSpPr>
            <p:nvPr/>
          </p:nvSpPr>
          <p:spPr bwMode="auto">
            <a:xfrm>
              <a:off x="3770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45" name="Line 809"/>
            <p:cNvSpPr>
              <a:spLocks noChangeShapeType="1"/>
            </p:cNvSpPr>
            <p:nvPr/>
          </p:nvSpPr>
          <p:spPr bwMode="auto">
            <a:xfrm>
              <a:off x="3824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46" name="Line 810"/>
            <p:cNvSpPr>
              <a:spLocks noChangeShapeType="1"/>
            </p:cNvSpPr>
            <p:nvPr/>
          </p:nvSpPr>
          <p:spPr bwMode="auto">
            <a:xfrm>
              <a:off x="3878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47" name="Line 811"/>
            <p:cNvSpPr>
              <a:spLocks noChangeShapeType="1"/>
            </p:cNvSpPr>
            <p:nvPr/>
          </p:nvSpPr>
          <p:spPr bwMode="auto">
            <a:xfrm>
              <a:off x="3932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48" name="Line 812"/>
            <p:cNvSpPr>
              <a:spLocks noChangeShapeType="1"/>
            </p:cNvSpPr>
            <p:nvPr/>
          </p:nvSpPr>
          <p:spPr bwMode="auto">
            <a:xfrm>
              <a:off x="3986" y="3147"/>
              <a:ext cx="48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49" name="Line 813"/>
            <p:cNvSpPr>
              <a:spLocks noChangeShapeType="1"/>
            </p:cNvSpPr>
            <p:nvPr/>
          </p:nvSpPr>
          <p:spPr bwMode="auto">
            <a:xfrm>
              <a:off x="4034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50" name="Line 814"/>
            <p:cNvSpPr>
              <a:spLocks noChangeShapeType="1"/>
            </p:cNvSpPr>
            <p:nvPr/>
          </p:nvSpPr>
          <p:spPr bwMode="auto">
            <a:xfrm>
              <a:off x="4088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51" name="Line 815"/>
            <p:cNvSpPr>
              <a:spLocks noChangeShapeType="1"/>
            </p:cNvSpPr>
            <p:nvPr/>
          </p:nvSpPr>
          <p:spPr bwMode="auto">
            <a:xfrm>
              <a:off x="4142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52" name="Line 816"/>
            <p:cNvSpPr>
              <a:spLocks noChangeShapeType="1"/>
            </p:cNvSpPr>
            <p:nvPr/>
          </p:nvSpPr>
          <p:spPr bwMode="auto">
            <a:xfrm>
              <a:off x="4196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53" name="Line 817"/>
            <p:cNvSpPr>
              <a:spLocks noChangeShapeType="1"/>
            </p:cNvSpPr>
            <p:nvPr/>
          </p:nvSpPr>
          <p:spPr bwMode="auto">
            <a:xfrm>
              <a:off x="4250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54" name="Line 818"/>
            <p:cNvSpPr>
              <a:spLocks noChangeShapeType="1"/>
            </p:cNvSpPr>
            <p:nvPr/>
          </p:nvSpPr>
          <p:spPr bwMode="auto">
            <a:xfrm>
              <a:off x="4304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55" name="Line 819"/>
            <p:cNvSpPr>
              <a:spLocks noChangeShapeType="1"/>
            </p:cNvSpPr>
            <p:nvPr/>
          </p:nvSpPr>
          <p:spPr bwMode="auto">
            <a:xfrm>
              <a:off x="4358" y="3147"/>
              <a:ext cx="48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56" name="Line 820"/>
            <p:cNvSpPr>
              <a:spLocks noChangeShapeType="1"/>
            </p:cNvSpPr>
            <p:nvPr/>
          </p:nvSpPr>
          <p:spPr bwMode="auto">
            <a:xfrm>
              <a:off x="4406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57" name="Line 821"/>
            <p:cNvSpPr>
              <a:spLocks noChangeShapeType="1"/>
            </p:cNvSpPr>
            <p:nvPr/>
          </p:nvSpPr>
          <p:spPr bwMode="auto">
            <a:xfrm>
              <a:off x="4460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58" name="Line 822"/>
            <p:cNvSpPr>
              <a:spLocks noChangeShapeType="1"/>
            </p:cNvSpPr>
            <p:nvPr/>
          </p:nvSpPr>
          <p:spPr bwMode="auto">
            <a:xfrm>
              <a:off x="4514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59" name="Line 823"/>
            <p:cNvSpPr>
              <a:spLocks noChangeShapeType="1"/>
            </p:cNvSpPr>
            <p:nvPr/>
          </p:nvSpPr>
          <p:spPr bwMode="auto">
            <a:xfrm>
              <a:off x="4568" y="3147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60" name="Line 824"/>
            <p:cNvSpPr>
              <a:spLocks noChangeShapeType="1"/>
            </p:cNvSpPr>
            <p:nvPr/>
          </p:nvSpPr>
          <p:spPr bwMode="auto">
            <a:xfrm>
              <a:off x="1537" y="2144"/>
              <a:ext cx="54" cy="6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61" name="Line 825"/>
            <p:cNvSpPr>
              <a:spLocks noChangeShapeType="1"/>
            </p:cNvSpPr>
            <p:nvPr/>
          </p:nvSpPr>
          <p:spPr bwMode="auto">
            <a:xfrm>
              <a:off x="1591" y="2210"/>
              <a:ext cx="54" cy="6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62" name="Line 826"/>
            <p:cNvSpPr>
              <a:spLocks noChangeShapeType="1"/>
            </p:cNvSpPr>
            <p:nvPr/>
          </p:nvSpPr>
          <p:spPr bwMode="auto">
            <a:xfrm>
              <a:off x="1645" y="2270"/>
              <a:ext cx="54" cy="6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63" name="Line 827"/>
            <p:cNvSpPr>
              <a:spLocks noChangeShapeType="1"/>
            </p:cNvSpPr>
            <p:nvPr/>
          </p:nvSpPr>
          <p:spPr bwMode="auto">
            <a:xfrm>
              <a:off x="1699" y="2336"/>
              <a:ext cx="54" cy="6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64" name="Line 828"/>
            <p:cNvSpPr>
              <a:spLocks noChangeShapeType="1"/>
            </p:cNvSpPr>
            <p:nvPr/>
          </p:nvSpPr>
          <p:spPr bwMode="auto">
            <a:xfrm>
              <a:off x="1753" y="2396"/>
              <a:ext cx="54" cy="5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65" name="Freeform 829"/>
            <p:cNvSpPr>
              <a:spLocks/>
            </p:cNvSpPr>
            <p:nvPr/>
          </p:nvSpPr>
          <p:spPr bwMode="auto">
            <a:xfrm>
              <a:off x="1807" y="2450"/>
              <a:ext cx="48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30"/>
                </a:cxn>
                <a:cxn ang="0">
                  <a:pos x="48" y="60"/>
                </a:cxn>
              </a:cxnLst>
              <a:rect l="0" t="0" r="r" b="b"/>
              <a:pathLst>
                <a:path w="48" h="60">
                  <a:moveTo>
                    <a:pt x="0" y="0"/>
                  </a:moveTo>
                  <a:lnTo>
                    <a:pt x="24" y="30"/>
                  </a:lnTo>
                  <a:lnTo>
                    <a:pt x="48" y="60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66" name="Line 830"/>
            <p:cNvSpPr>
              <a:spLocks noChangeShapeType="1"/>
            </p:cNvSpPr>
            <p:nvPr/>
          </p:nvSpPr>
          <p:spPr bwMode="auto">
            <a:xfrm>
              <a:off x="1855" y="2510"/>
              <a:ext cx="54" cy="5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67" name="Line 831"/>
            <p:cNvSpPr>
              <a:spLocks noChangeShapeType="1"/>
            </p:cNvSpPr>
            <p:nvPr/>
          </p:nvSpPr>
          <p:spPr bwMode="auto">
            <a:xfrm>
              <a:off x="1909" y="2564"/>
              <a:ext cx="54" cy="4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68" name="Freeform 832"/>
            <p:cNvSpPr>
              <a:spLocks/>
            </p:cNvSpPr>
            <p:nvPr/>
          </p:nvSpPr>
          <p:spPr bwMode="auto">
            <a:xfrm>
              <a:off x="1963" y="2612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24" y="24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69" name="Line 833"/>
            <p:cNvSpPr>
              <a:spLocks noChangeShapeType="1"/>
            </p:cNvSpPr>
            <p:nvPr/>
          </p:nvSpPr>
          <p:spPr bwMode="auto">
            <a:xfrm>
              <a:off x="2017" y="2666"/>
              <a:ext cx="54" cy="49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70" name="Line 834"/>
            <p:cNvSpPr>
              <a:spLocks noChangeShapeType="1"/>
            </p:cNvSpPr>
            <p:nvPr/>
          </p:nvSpPr>
          <p:spPr bwMode="auto">
            <a:xfrm>
              <a:off x="2071" y="2715"/>
              <a:ext cx="54" cy="4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71" name="Line 835"/>
            <p:cNvSpPr>
              <a:spLocks noChangeShapeType="1"/>
            </p:cNvSpPr>
            <p:nvPr/>
          </p:nvSpPr>
          <p:spPr bwMode="auto">
            <a:xfrm>
              <a:off x="2125" y="2763"/>
              <a:ext cx="54" cy="4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72" name="Line 836"/>
            <p:cNvSpPr>
              <a:spLocks noChangeShapeType="1"/>
            </p:cNvSpPr>
            <p:nvPr/>
          </p:nvSpPr>
          <p:spPr bwMode="auto">
            <a:xfrm>
              <a:off x="2179" y="2805"/>
              <a:ext cx="48" cy="4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73" name="Line 837"/>
            <p:cNvSpPr>
              <a:spLocks noChangeShapeType="1"/>
            </p:cNvSpPr>
            <p:nvPr/>
          </p:nvSpPr>
          <p:spPr bwMode="auto">
            <a:xfrm>
              <a:off x="2227" y="2847"/>
              <a:ext cx="54" cy="4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74" name="Line 838"/>
            <p:cNvSpPr>
              <a:spLocks noChangeShapeType="1"/>
            </p:cNvSpPr>
            <p:nvPr/>
          </p:nvSpPr>
          <p:spPr bwMode="auto">
            <a:xfrm>
              <a:off x="2281" y="2889"/>
              <a:ext cx="54" cy="4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75" name="Line 839"/>
            <p:cNvSpPr>
              <a:spLocks noChangeShapeType="1"/>
            </p:cNvSpPr>
            <p:nvPr/>
          </p:nvSpPr>
          <p:spPr bwMode="auto">
            <a:xfrm>
              <a:off x="2335" y="2931"/>
              <a:ext cx="54" cy="3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76" name="Line 840"/>
            <p:cNvSpPr>
              <a:spLocks noChangeShapeType="1"/>
            </p:cNvSpPr>
            <p:nvPr/>
          </p:nvSpPr>
          <p:spPr bwMode="auto">
            <a:xfrm>
              <a:off x="2389" y="2967"/>
              <a:ext cx="54" cy="3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77" name="Freeform 841"/>
            <p:cNvSpPr>
              <a:spLocks/>
            </p:cNvSpPr>
            <p:nvPr/>
          </p:nvSpPr>
          <p:spPr bwMode="auto">
            <a:xfrm>
              <a:off x="2443" y="2997"/>
              <a:ext cx="5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6"/>
                </a:cxn>
              </a:cxnLst>
              <a:rect l="0" t="0" r="r" b="b"/>
              <a:pathLst>
                <a:path w="54" h="36">
                  <a:moveTo>
                    <a:pt x="0" y="0"/>
                  </a:moveTo>
                  <a:lnTo>
                    <a:pt x="24" y="18"/>
                  </a:lnTo>
                  <a:lnTo>
                    <a:pt x="54" y="36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78" name="Line 842"/>
            <p:cNvSpPr>
              <a:spLocks noChangeShapeType="1"/>
            </p:cNvSpPr>
            <p:nvPr/>
          </p:nvSpPr>
          <p:spPr bwMode="auto">
            <a:xfrm>
              <a:off x="2497" y="3033"/>
              <a:ext cx="54" cy="3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79" name="Line 843"/>
            <p:cNvSpPr>
              <a:spLocks noChangeShapeType="1"/>
            </p:cNvSpPr>
            <p:nvPr/>
          </p:nvSpPr>
          <p:spPr bwMode="auto">
            <a:xfrm>
              <a:off x="2551" y="3063"/>
              <a:ext cx="48" cy="3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80" name="Line 844"/>
            <p:cNvSpPr>
              <a:spLocks noChangeShapeType="1"/>
            </p:cNvSpPr>
            <p:nvPr/>
          </p:nvSpPr>
          <p:spPr bwMode="auto">
            <a:xfrm>
              <a:off x="2599" y="3093"/>
              <a:ext cx="54" cy="2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81" name="Line 845"/>
            <p:cNvSpPr>
              <a:spLocks noChangeShapeType="1"/>
            </p:cNvSpPr>
            <p:nvPr/>
          </p:nvSpPr>
          <p:spPr bwMode="auto">
            <a:xfrm>
              <a:off x="2653" y="3117"/>
              <a:ext cx="54" cy="2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82" name="Line 846"/>
            <p:cNvSpPr>
              <a:spLocks noChangeShapeType="1"/>
            </p:cNvSpPr>
            <p:nvPr/>
          </p:nvSpPr>
          <p:spPr bwMode="auto">
            <a:xfrm>
              <a:off x="2707" y="3141"/>
              <a:ext cx="54" cy="2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83" name="Line 847"/>
            <p:cNvSpPr>
              <a:spLocks noChangeShapeType="1"/>
            </p:cNvSpPr>
            <p:nvPr/>
          </p:nvSpPr>
          <p:spPr bwMode="auto">
            <a:xfrm>
              <a:off x="2761" y="3165"/>
              <a:ext cx="54" cy="1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84" name="Line 848"/>
            <p:cNvSpPr>
              <a:spLocks noChangeShapeType="1"/>
            </p:cNvSpPr>
            <p:nvPr/>
          </p:nvSpPr>
          <p:spPr bwMode="auto">
            <a:xfrm>
              <a:off x="2815" y="3183"/>
              <a:ext cx="54" cy="1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85" name="Line 849"/>
            <p:cNvSpPr>
              <a:spLocks noChangeShapeType="1"/>
            </p:cNvSpPr>
            <p:nvPr/>
          </p:nvSpPr>
          <p:spPr bwMode="auto">
            <a:xfrm>
              <a:off x="2869" y="3201"/>
              <a:ext cx="55" cy="1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86" name="Line 850"/>
            <p:cNvSpPr>
              <a:spLocks noChangeShapeType="1"/>
            </p:cNvSpPr>
            <p:nvPr/>
          </p:nvSpPr>
          <p:spPr bwMode="auto">
            <a:xfrm>
              <a:off x="2924" y="3219"/>
              <a:ext cx="48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87" name="Line 851"/>
            <p:cNvSpPr>
              <a:spLocks noChangeShapeType="1"/>
            </p:cNvSpPr>
            <p:nvPr/>
          </p:nvSpPr>
          <p:spPr bwMode="auto">
            <a:xfrm>
              <a:off x="2972" y="3231"/>
              <a:ext cx="54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88" name="Line 852"/>
            <p:cNvSpPr>
              <a:spLocks noChangeShapeType="1"/>
            </p:cNvSpPr>
            <p:nvPr/>
          </p:nvSpPr>
          <p:spPr bwMode="auto">
            <a:xfrm>
              <a:off x="3026" y="3243"/>
              <a:ext cx="54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89" name="Line 853"/>
            <p:cNvSpPr>
              <a:spLocks noChangeShapeType="1"/>
            </p:cNvSpPr>
            <p:nvPr/>
          </p:nvSpPr>
          <p:spPr bwMode="auto">
            <a:xfrm>
              <a:off x="3080" y="3255"/>
              <a:ext cx="54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90" name="Line 854"/>
            <p:cNvSpPr>
              <a:spLocks noChangeShapeType="1"/>
            </p:cNvSpPr>
            <p:nvPr/>
          </p:nvSpPr>
          <p:spPr bwMode="auto">
            <a:xfrm>
              <a:off x="3134" y="3267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91" name="Line 855"/>
            <p:cNvSpPr>
              <a:spLocks noChangeShapeType="1"/>
            </p:cNvSpPr>
            <p:nvPr/>
          </p:nvSpPr>
          <p:spPr bwMode="auto">
            <a:xfrm>
              <a:off x="3188" y="3273"/>
              <a:ext cx="54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92" name="Line 856"/>
            <p:cNvSpPr>
              <a:spLocks noChangeShapeType="1"/>
            </p:cNvSpPr>
            <p:nvPr/>
          </p:nvSpPr>
          <p:spPr bwMode="auto">
            <a:xfrm>
              <a:off x="3242" y="3285"/>
              <a:ext cx="48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93" name="Line 857"/>
            <p:cNvSpPr>
              <a:spLocks noChangeShapeType="1"/>
            </p:cNvSpPr>
            <p:nvPr/>
          </p:nvSpPr>
          <p:spPr bwMode="auto">
            <a:xfrm>
              <a:off x="3290" y="3291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94" name="Line 858"/>
            <p:cNvSpPr>
              <a:spLocks noChangeShapeType="1"/>
            </p:cNvSpPr>
            <p:nvPr/>
          </p:nvSpPr>
          <p:spPr bwMode="auto">
            <a:xfrm>
              <a:off x="3344" y="3297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95" name="Line 859"/>
            <p:cNvSpPr>
              <a:spLocks noChangeShapeType="1"/>
            </p:cNvSpPr>
            <p:nvPr/>
          </p:nvSpPr>
          <p:spPr bwMode="auto">
            <a:xfrm>
              <a:off x="3398" y="3303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96" name="Line 860"/>
            <p:cNvSpPr>
              <a:spLocks noChangeShapeType="1"/>
            </p:cNvSpPr>
            <p:nvPr/>
          </p:nvSpPr>
          <p:spPr bwMode="auto">
            <a:xfrm>
              <a:off x="3452" y="3303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97" name="Line 861"/>
            <p:cNvSpPr>
              <a:spLocks noChangeShapeType="1"/>
            </p:cNvSpPr>
            <p:nvPr/>
          </p:nvSpPr>
          <p:spPr bwMode="auto">
            <a:xfrm>
              <a:off x="3506" y="3309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98" name="Line 862"/>
            <p:cNvSpPr>
              <a:spLocks noChangeShapeType="1"/>
            </p:cNvSpPr>
            <p:nvPr/>
          </p:nvSpPr>
          <p:spPr bwMode="auto">
            <a:xfrm>
              <a:off x="3560" y="3315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99" name="Line 863"/>
            <p:cNvSpPr>
              <a:spLocks noChangeShapeType="1"/>
            </p:cNvSpPr>
            <p:nvPr/>
          </p:nvSpPr>
          <p:spPr bwMode="auto">
            <a:xfrm>
              <a:off x="3614" y="3315"/>
              <a:ext cx="48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00" name="Freeform 864"/>
            <p:cNvSpPr>
              <a:spLocks/>
            </p:cNvSpPr>
            <p:nvPr/>
          </p:nvSpPr>
          <p:spPr bwMode="auto">
            <a:xfrm>
              <a:off x="3662" y="331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01" name="Line 865"/>
            <p:cNvSpPr>
              <a:spLocks noChangeShapeType="1"/>
            </p:cNvSpPr>
            <p:nvPr/>
          </p:nvSpPr>
          <p:spPr bwMode="auto">
            <a:xfrm>
              <a:off x="3716" y="3321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02" name="Line 866"/>
            <p:cNvSpPr>
              <a:spLocks noChangeShapeType="1"/>
            </p:cNvSpPr>
            <p:nvPr/>
          </p:nvSpPr>
          <p:spPr bwMode="auto">
            <a:xfrm>
              <a:off x="3770" y="3321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03" name="Line 867"/>
            <p:cNvSpPr>
              <a:spLocks noChangeShapeType="1"/>
            </p:cNvSpPr>
            <p:nvPr/>
          </p:nvSpPr>
          <p:spPr bwMode="auto">
            <a:xfrm>
              <a:off x="3824" y="3321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04" name="Freeform 868"/>
            <p:cNvSpPr>
              <a:spLocks/>
            </p:cNvSpPr>
            <p:nvPr/>
          </p:nvSpPr>
          <p:spPr bwMode="auto">
            <a:xfrm>
              <a:off x="3878" y="3321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05" name="Line 869"/>
            <p:cNvSpPr>
              <a:spLocks noChangeShapeType="1"/>
            </p:cNvSpPr>
            <p:nvPr/>
          </p:nvSpPr>
          <p:spPr bwMode="auto">
            <a:xfrm>
              <a:off x="3932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06" name="Line 870"/>
            <p:cNvSpPr>
              <a:spLocks noChangeShapeType="1"/>
            </p:cNvSpPr>
            <p:nvPr/>
          </p:nvSpPr>
          <p:spPr bwMode="auto">
            <a:xfrm>
              <a:off x="3986" y="3327"/>
              <a:ext cx="48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07" name="Line 871"/>
            <p:cNvSpPr>
              <a:spLocks noChangeShapeType="1"/>
            </p:cNvSpPr>
            <p:nvPr/>
          </p:nvSpPr>
          <p:spPr bwMode="auto">
            <a:xfrm>
              <a:off x="4034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08" name="Line 872"/>
            <p:cNvSpPr>
              <a:spLocks noChangeShapeType="1"/>
            </p:cNvSpPr>
            <p:nvPr/>
          </p:nvSpPr>
          <p:spPr bwMode="auto">
            <a:xfrm>
              <a:off x="4088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09" name="Line 873"/>
            <p:cNvSpPr>
              <a:spLocks noChangeShapeType="1"/>
            </p:cNvSpPr>
            <p:nvPr/>
          </p:nvSpPr>
          <p:spPr bwMode="auto">
            <a:xfrm>
              <a:off x="4142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10" name="Line 874"/>
            <p:cNvSpPr>
              <a:spLocks noChangeShapeType="1"/>
            </p:cNvSpPr>
            <p:nvPr/>
          </p:nvSpPr>
          <p:spPr bwMode="auto">
            <a:xfrm>
              <a:off x="4196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11" name="Line 875"/>
            <p:cNvSpPr>
              <a:spLocks noChangeShapeType="1"/>
            </p:cNvSpPr>
            <p:nvPr/>
          </p:nvSpPr>
          <p:spPr bwMode="auto">
            <a:xfrm>
              <a:off x="4250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12" name="Line 876"/>
            <p:cNvSpPr>
              <a:spLocks noChangeShapeType="1"/>
            </p:cNvSpPr>
            <p:nvPr/>
          </p:nvSpPr>
          <p:spPr bwMode="auto">
            <a:xfrm>
              <a:off x="4304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13" name="Line 877"/>
            <p:cNvSpPr>
              <a:spLocks noChangeShapeType="1"/>
            </p:cNvSpPr>
            <p:nvPr/>
          </p:nvSpPr>
          <p:spPr bwMode="auto">
            <a:xfrm>
              <a:off x="4358" y="3327"/>
              <a:ext cx="48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14" name="Line 878"/>
            <p:cNvSpPr>
              <a:spLocks noChangeShapeType="1"/>
            </p:cNvSpPr>
            <p:nvPr/>
          </p:nvSpPr>
          <p:spPr bwMode="auto">
            <a:xfrm>
              <a:off x="4406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15" name="Freeform 879"/>
            <p:cNvSpPr>
              <a:spLocks/>
            </p:cNvSpPr>
            <p:nvPr/>
          </p:nvSpPr>
          <p:spPr bwMode="auto">
            <a:xfrm>
              <a:off x="4460" y="3327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16" name="Line 880"/>
            <p:cNvSpPr>
              <a:spLocks noChangeShapeType="1"/>
            </p:cNvSpPr>
            <p:nvPr/>
          </p:nvSpPr>
          <p:spPr bwMode="auto">
            <a:xfrm>
              <a:off x="4514" y="3333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17" name="Line 881"/>
            <p:cNvSpPr>
              <a:spLocks noChangeShapeType="1"/>
            </p:cNvSpPr>
            <p:nvPr/>
          </p:nvSpPr>
          <p:spPr bwMode="auto">
            <a:xfrm>
              <a:off x="4568" y="3333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18" name="Line 882"/>
            <p:cNvSpPr>
              <a:spLocks noChangeShapeType="1"/>
            </p:cNvSpPr>
            <p:nvPr/>
          </p:nvSpPr>
          <p:spPr bwMode="auto">
            <a:xfrm>
              <a:off x="1537" y="2150"/>
              <a:ext cx="54" cy="6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19" name="Line 883"/>
            <p:cNvSpPr>
              <a:spLocks noChangeShapeType="1"/>
            </p:cNvSpPr>
            <p:nvPr/>
          </p:nvSpPr>
          <p:spPr bwMode="auto">
            <a:xfrm>
              <a:off x="1591" y="2216"/>
              <a:ext cx="54" cy="6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20" name="Line 884"/>
            <p:cNvSpPr>
              <a:spLocks noChangeShapeType="1"/>
            </p:cNvSpPr>
            <p:nvPr/>
          </p:nvSpPr>
          <p:spPr bwMode="auto">
            <a:xfrm>
              <a:off x="1645" y="2282"/>
              <a:ext cx="54" cy="6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21" name="Line 885"/>
            <p:cNvSpPr>
              <a:spLocks noChangeShapeType="1"/>
            </p:cNvSpPr>
            <p:nvPr/>
          </p:nvSpPr>
          <p:spPr bwMode="auto">
            <a:xfrm>
              <a:off x="1699" y="2342"/>
              <a:ext cx="54" cy="6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22" name="Line 886"/>
            <p:cNvSpPr>
              <a:spLocks noChangeShapeType="1"/>
            </p:cNvSpPr>
            <p:nvPr/>
          </p:nvSpPr>
          <p:spPr bwMode="auto">
            <a:xfrm>
              <a:off x="1753" y="2402"/>
              <a:ext cx="54" cy="6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23" name="Line 887"/>
            <p:cNvSpPr>
              <a:spLocks noChangeShapeType="1"/>
            </p:cNvSpPr>
            <p:nvPr/>
          </p:nvSpPr>
          <p:spPr bwMode="auto">
            <a:xfrm>
              <a:off x="1807" y="2462"/>
              <a:ext cx="48" cy="6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24" name="Line 888"/>
            <p:cNvSpPr>
              <a:spLocks noChangeShapeType="1"/>
            </p:cNvSpPr>
            <p:nvPr/>
          </p:nvSpPr>
          <p:spPr bwMode="auto">
            <a:xfrm>
              <a:off x="1855" y="2522"/>
              <a:ext cx="54" cy="54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25" name="Line 889"/>
            <p:cNvSpPr>
              <a:spLocks noChangeShapeType="1"/>
            </p:cNvSpPr>
            <p:nvPr/>
          </p:nvSpPr>
          <p:spPr bwMode="auto">
            <a:xfrm>
              <a:off x="1909" y="2576"/>
              <a:ext cx="54" cy="54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26" name="Line 890"/>
            <p:cNvSpPr>
              <a:spLocks noChangeShapeType="1"/>
            </p:cNvSpPr>
            <p:nvPr/>
          </p:nvSpPr>
          <p:spPr bwMode="auto">
            <a:xfrm>
              <a:off x="1963" y="2630"/>
              <a:ext cx="54" cy="55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27" name="Line 891"/>
            <p:cNvSpPr>
              <a:spLocks noChangeShapeType="1"/>
            </p:cNvSpPr>
            <p:nvPr/>
          </p:nvSpPr>
          <p:spPr bwMode="auto">
            <a:xfrm>
              <a:off x="2017" y="2685"/>
              <a:ext cx="54" cy="4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28" name="Line 892"/>
            <p:cNvSpPr>
              <a:spLocks noChangeShapeType="1"/>
            </p:cNvSpPr>
            <p:nvPr/>
          </p:nvSpPr>
          <p:spPr bwMode="auto">
            <a:xfrm>
              <a:off x="2071" y="2733"/>
              <a:ext cx="54" cy="4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29" name="Line 893"/>
            <p:cNvSpPr>
              <a:spLocks noChangeShapeType="1"/>
            </p:cNvSpPr>
            <p:nvPr/>
          </p:nvSpPr>
          <p:spPr bwMode="auto">
            <a:xfrm>
              <a:off x="2125" y="2781"/>
              <a:ext cx="54" cy="4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30" name="Line 894"/>
            <p:cNvSpPr>
              <a:spLocks noChangeShapeType="1"/>
            </p:cNvSpPr>
            <p:nvPr/>
          </p:nvSpPr>
          <p:spPr bwMode="auto">
            <a:xfrm>
              <a:off x="2179" y="2829"/>
              <a:ext cx="48" cy="4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31" name="Line 895"/>
            <p:cNvSpPr>
              <a:spLocks noChangeShapeType="1"/>
            </p:cNvSpPr>
            <p:nvPr/>
          </p:nvSpPr>
          <p:spPr bwMode="auto">
            <a:xfrm>
              <a:off x="2227" y="2877"/>
              <a:ext cx="54" cy="4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32" name="Freeform 896"/>
            <p:cNvSpPr>
              <a:spLocks/>
            </p:cNvSpPr>
            <p:nvPr/>
          </p:nvSpPr>
          <p:spPr bwMode="auto">
            <a:xfrm>
              <a:off x="2281" y="2919"/>
              <a:ext cx="5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48"/>
                </a:cxn>
              </a:cxnLst>
              <a:rect l="0" t="0" r="r" b="b"/>
              <a:pathLst>
                <a:path w="54" h="48">
                  <a:moveTo>
                    <a:pt x="0" y="0"/>
                  </a:moveTo>
                  <a:lnTo>
                    <a:pt x="24" y="24"/>
                  </a:lnTo>
                  <a:lnTo>
                    <a:pt x="54" y="48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33" name="Freeform 897"/>
            <p:cNvSpPr>
              <a:spLocks/>
            </p:cNvSpPr>
            <p:nvPr/>
          </p:nvSpPr>
          <p:spPr bwMode="auto">
            <a:xfrm>
              <a:off x="2335" y="2967"/>
              <a:ext cx="5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6"/>
                </a:cxn>
              </a:cxnLst>
              <a:rect l="0" t="0" r="r" b="b"/>
              <a:pathLst>
                <a:path w="54" h="36">
                  <a:moveTo>
                    <a:pt x="0" y="0"/>
                  </a:moveTo>
                  <a:lnTo>
                    <a:pt x="24" y="18"/>
                  </a:lnTo>
                  <a:lnTo>
                    <a:pt x="54" y="36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34" name="Freeform 898"/>
            <p:cNvSpPr>
              <a:spLocks/>
            </p:cNvSpPr>
            <p:nvPr/>
          </p:nvSpPr>
          <p:spPr bwMode="auto">
            <a:xfrm>
              <a:off x="2389" y="3003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18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35" name="Line 899"/>
            <p:cNvSpPr>
              <a:spLocks noChangeShapeType="1"/>
            </p:cNvSpPr>
            <p:nvPr/>
          </p:nvSpPr>
          <p:spPr bwMode="auto">
            <a:xfrm>
              <a:off x="2443" y="3045"/>
              <a:ext cx="54" cy="3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36" name="Line 900"/>
            <p:cNvSpPr>
              <a:spLocks noChangeShapeType="1"/>
            </p:cNvSpPr>
            <p:nvPr/>
          </p:nvSpPr>
          <p:spPr bwMode="auto">
            <a:xfrm>
              <a:off x="2497" y="3081"/>
              <a:ext cx="54" cy="3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37" name="Line 901"/>
            <p:cNvSpPr>
              <a:spLocks noChangeShapeType="1"/>
            </p:cNvSpPr>
            <p:nvPr/>
          </p:nvSpPr>
          <p:spPr bwMode="auto">
            <a:xfrm>
              <a:off x="2551" y="3117"/>
              <a:ext cx="48" cy="3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38" name="Line 902"/>
            <p:cNvSpPr>
              <a:spLocks noChangeShapeType="1"/>
            </p:cNvSpPr>
            <p:nvPr/>
          </p:nvSpPr>
          <p:spPr bwMode="auto">
            <a:xfrm>
              <a:off x="2599" y="3153"/>
              <a:ext cx="54" cy="3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39" name="Line 903"/>
            <p:cNvSpPr>
              <a:spLocks noChangeShapeType="1"/>
            </p:cNvSpPr>
            <p:nvPr/>
          </p:nvSpPr>
          <p:spPr bwMode="auto">
            <a:xfrm>
              <a:off x="2653" y="3183"/>
              <a:ext cx="54" cy="3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40" name="Line 904"/>
            <p:cNvSpPr>
              <a:spLocks noChangeShapeType="1"/>
            </p:cNvSpPr>
            <p:nvPr/>
          </p:nvSpPr>
          <p:spPr bwMode="auto">
            <a:xfrm>
              <a:off x="2707" y="3213"/>
              <a:ext cx="54" cy="3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41" name="Line 905"/>
            <p:cNvSpPr>
              <a:spLocks noChangeShapeType="1"/>
            </p:cNvSpPr>
            <p:nvPr/>
          </p:nvSpPr>
          <p:spPr bwMode="auto">
            <a:xfrm>
              <a:off x="2761" y="3243"/>
              <a:ext cx="54" cy="3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42" name="Line 906"/>
            <p:cNvSpPr>
              <a:spLocks noChangeShapeType="1"/>
            </p:cNvSpPr>
            <p:nvPr/>
          </p:nvSpPr>
          <p:spPr bwMode="auto">
            <a:xfrm>
              <a:off x="2815" y="3273"/>
              <a:ext cx="54" cy="24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43" name="Line 907"/>
            <p:cNvSpPr>
              <a:spLocks noChangeShapeType="1"/>
            </p:cNvSpPr>
            <p:nvPr/>
          </p:nvSpPr>
          <p:spPr bwMode="auto">
            <a:xfrm>
              <a:off x="2869" y="3297"/>
              <a:ext cx="55" cy="24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44" name="Line 908"/>
            <p:cNvSpPr>
              <a:spLocks noChangeShapeType="1"/>
            </p:cNvSpPr>
            <p:nvPr/>
          </p:nvSpPr>
          <p:spPr bwMode="auto">
            <a:xfrm>
              <a:off x="2924" y="3321"/>
              <a:ext cx="48" cy="1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45" name="Line 909"/>
            <p:cNvSpPr>
              <a:spLocks noChangeShapeType="1"/>
            </p:cNvSpPr>
            <p:nvPr/>
          </p:nvSpPr>
          <p:spPr bwMode="auto">
            <a:xfrm>
              <a:off x="2972" y="3339"/>
              <a:ext cx="54" cy="1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46" name="Line 910"/>
            <p:cNvSpPr>
              <a:spLocks noChangeShapeType="1"/>
            </p:cNvSpPr>
            <p:nvPr/>
          </p:nvSpPr>
          <p:spPr bwMode="auto">
            <a:xfrm>
              <a:off x="3026" y="3357"/>
              <a:ext cx="54" cy="1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47" name="Line 911"/>
            <p:cNvSpPr>
              <a:spLocks noChangeShapeType="1"/>
            </p:cNvSpPr>
            <p:nvPr/>
          </p:nvSpPr>
          <p:spPr bwMode="auto">
            <a:xfrm>
              <a:off x="3080" y="3375"/>
              <a:ext cx="54" cy="1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48" name="Line 912"/>
            <p:cNvSpPr>
              <a:spLocks noChangeShapeType="1"/>
            </p:cNvSpPr>
            <p:nvPr/>
          </p:nvSpPr>
          <p:spPr bwMode="auto">
            <a:xfrm>
              <a:off x="3134" y="3393"/>
              <a:ext cx="54" cy="1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49" name="Line 913"/>
            <p:cNvSpPr>
              <a:spLocks noChangeShapeType="1"/>
            </p:cNvSpPr>
            <p:nvPr/>
          </p:nvSpPr>
          <p:spPr bwMode="auto">
            <a:xfrm>
              <a:off x="3188" y="3405"/>
              <a:ext cx="54" cy="1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0" name="Line 914"/>
            <p:cNvSpPr>
              <a:spLocks noChangeShapeType="1"/>
            </p:cNvSpPr>
            <p:nvPr/>
          </p:nvSpPr>
          <p:spPr bwMode="auto">
            <a:xfrm>
              <a:off x="3242" y="3417"/>
              <a:ext cx="48" cy="1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1" name="Line 915"/>
            <p:cNvSpPr>
              <a:spLocks noChangeShapeType="1"/>
            </p:cNvSpPr>
            <p:nvPr/>
          </p:nvSpPr>
          <p:spPr bwMode="auto">
            <a:xfrm>
              <a:off x="3290" y="3429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2" name="Line 916"/>
            <p:cNvSpPr>
              <a:spLocks noChangeShapeType="1"/>
            </p:cNvSpPr>
            <p:nvPr/>
          </p:nvSpPr>
          <p:spPr bwMode="auto">
            <a:xfrm>
              <a:off x="3344" y="3435"/>
              <a:ext cx="54" cy="1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3" name="Line 917"/>
            <p:cNvSpPr>
              <a:spLocks noChangeShapeType="1"/>
            </p:cNvSpPr>
            <p:nvPr/>
          </p:nvSpPr>
          <p:spPr bwMode="auto">
            <a:xfrm>
              <a:off x="3398" y="3447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4" name="Line 918"/>
            <p:cNvSpPr>
              <a:spLocks noChangeShapeType="1"/>
            </p:cNvSpPr>
            <p:nvPr/>
          </p:nvSpPr>
          <p:spPr bwMode="auto">
            <a:xfrm>
              <a:off x="3452" y="3453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5" name="Line 919"/>
            <p:cNvSpPr>
              <a:spLocks noChangeShapeType="1"/>
            </p:cNvSpPr>
            <p:nvPr/>
          </p:nvSpPr>
          <p:spPr bwMode="auto">
            <a:xfrm>
              <a:off x="3506" y="3459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6" name="Line 920"/>
            <p:cNvSpPr>
              <a:spLocks noChangeShapeType="1"/>
            </p:cNvSpPr>
            <p:nvPr/>
          </p:nvSpPr>
          <p:spPr bwMode="auto">
            <a:xfrm>
              <a:off x="3560" y="3465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7" name="Line 921"/>
            <p:cNvSpPr>
              <a:spLocks noChangeShapeType="1"/>
            </p:cNvSpPr>
            <p:nvPr/>
          </p:nvSpPr>
          <p:spPr bwMode="auto">
            <a:xfrm>
              <a:off x="3614" y="3471"/>
              <a:ext cx="48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8" name="Line 922"/>
            <p:cNvSpPr>
              <a:spLocks noChangeShapeType="1"/>
            </p:cNvSpPr>
            <p:nvPr/>
          </p:nvSpPr>
          <p:spPr bwMode="auto">
            <a:xfrm>
              <a:off x="3662" y="3471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9" name="Line 923"/>
            <p:cNvSpPr>
              <a:spLocks noChangeShapeType="1"/>
            </p:cNvSpPr>
            <p:nvPr/>
          </p:nvSpPr>
          <p:spPr bwMode="auto">
            <a:xfrm>
              <a:off x="3716" y="3477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60" name="Line 924"/>
            <p:cNvSpPr>
              <a:spLocks noChangeShapeType="1"/>
            </p:cNvSpPr>
            <p:nvPr/>
          </p:nvSpPr>
          <p:spPr bwMode="auto">
            <a:xfrm>
              <a:off x="3770" y="3483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61" name="Line 925"/>
            <p:cNvSpPr>
              <a:spLocks noChangeShapeType="1"/>
            </p:cNvSpPr>
            <p:nvPr/>
          </p:nvSpPr>
          <p:spPr bwMode="auto">
            <a:xfrm>
              <a:off x="3824" y="3483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62" name="Freeform 926"/>
            <p:cNvSpPr>
              <a:spLocks/>
            </p:cNvSpPr>
            <p:nvPr/>
          </p:nvSpPr>
          <p:spPr bwMode="auto">
            <a:xfrm>
              <a:off x="3878" y="3483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63" name="Line 927"/>
            <p:cNvSpPr>
              <a:spLocks noChangeShapeType="1"/>
            </p:cNvSpPr>
            <p:nvPr/>
          </p:nvSpPr>
          <p:spPr bwMode="auto">
            <a:xfrm>
              <a:off x="3932" y="3489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64" name="Line 928"/>
            <p:cNvSpPr>
              <a:spLocks noChangeShapeType="1"/>
            </p:cNvSpPr>
            <p:nvPr/>
          </p:nvSpPr>
          <p:spPr bwMode="auto">
            <a:xfrm>
              <a:off x="3986" y="3489"/>
              <a:ext cx="48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65" name="Line 929"/>
            <p:cNvSpPr>
              <a:spLocks noChangeShapeType="1"/>
            </p:cNvSpPr>
            <p:nvPr/>
          </p:nvSpPr>
          <p:spPr bwMode="auto">
            <a:xfrm>
              <a:off x="4034" y="3489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66" name="Freeform 930"/>
            <p:cNvSpPr>
              <a:spLocks/>
            </p:cNvSpPr>
            <p:nvPr/>
          </p:nvSpPr>
          <p:spPr bwMode="auto">
            <a:xfrm>
              <a:off x="4088" y="348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67" name="Line 931"/>
            <p:cNvSpPr>
              <a:spLocks noChangeShapeType="1"/>
            </p:cNvSpPr>
            <p:nvPr/>
          </p:nvSpPr>
          <p:spPr bwMode="auto">
            <a:xfrm>
              <a:off x="4142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68" name="Line 932"/>
            <p:cNvSpPr>
              <a:spLocks noChangeShapeType="1"/>
            </p:cNvSpPr>
            <p:nvPr/>
          </p:nvSpPr>
          <p:spPr bwMode="auto">
            <a:xfrm>
              <a:off x="4196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69" name="Line 933"/>
            <p:cNvSpPr>
              <a:spLocks noChangeShapeType="1"/>
            </p:cNvSpPr>
            <p:nvPr/>
          </p:nvSpPr>
          <p:spPr bwMode="auto">
            <a:xfrm>
              <a:off x="4250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70" name="Line 934"/>
            <p:cNvSpPr>
              <a:spLocks noChangeShapeType="1"/>
            </p:cNvSpPr>
            <p:nvPr/>
          </p:nvSpPr>
          <p:spPr bwMode="auto">
            <a:xfrm>
              <a:off x="4304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71" name="Line 935"/>
            <p:cNvSpPr>
              <a:spLocks noChangeShapeType="1"/>
            </p:cNvSpPr>
            <p:nvPr/>
          </p:nvSpPr>
          <p:spPr bwMode="auto">
            <a:xfrm>
              <a:off x="4358" y="3495"/>
              <a:ext cx="48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72" name="Line 936"/>
            <p:cNvSpPr>
              <a:spLocks noChangeShapeType="1"/>
            </p:cNvSpPr>
            <p:nvPr/>
          </p:nvSpPr>
          <p:spPr bwMode="auto">
            <a:xfrm>
              <a:off x="4406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73" name="Line 937"/>
            <p:cNvSpPr>
              <a:spLocks noChangeShapeType="1"/>
            </p:cNvSpPr>
            <p:nvPr/>
          </p:nvSpPr>
          <p:spPr bwMode="auto">
            <a:xfrm>
              <a:off x="4460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74" name="Line 938"/>
            <p:cNvSpPr>
              <a:spLocks noChangeShapeType="1"/>
            </p:cNvSpPr>
            <p:nvPr/>
          </p:nvSpPr>
          <p:spPr bwMode="auto">
            <a:xfrm>
              <a:off x="4514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75" name="Line 939"/>
            <p:cNvSpPr>
              <a:spLocks noChangeShapeType="1"/>
            </p:cNvSpPr>
            <p:nvPr/>
          </p:nvSpPr>
          <p:spPr bwMode="auto">
            <a:xfrm>
              <a:off x="4568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76" name="Line 940"/>
            <p:cNvSpPr>
              <a:spLocks noChangeShapeType="1"/>
            </p:cNvSpPr>
            <p:nvPr/>
          </p:nvSpPr>
          <p:spPr bwMode="auto">
            <a:xfrm>
              <a:off x="1537" y="2150"/>
              <a:ext cx="54" cy="6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77" name="Line 941"/>
            <p:cNvSpPr>
              <a:spLocks noChangeShapeType="1"/>
            </p:cNvSpPr>
            <p:nvPr/>
          </p:nvSpPr>
          <p:spPr bwMode="auto">
            <a:xfrm>
              <a:off x="1591" y="2216"/>
              <a:ext cx="54" cy="6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78" name="Line 942"/>
            <p:cNvSpPr>
              <a:spLocks noChangeShapeType="1"/>
            </p:cNvSpPr>
            <p:nvPr/>
          </p:nvSpPr>
          <p:spPr bwMode="auto">
            <a:xfrm>
              <a:off x="1645" y="2282"/>
              <a:ext cx="54" cy="6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79" name="Line 943"/>
            <p:cNvSpPr>
              <a:spLocks noChangeShapeType="1"/>
            </p:cNvSpPr>
            <p:nvPr/>
          </p:nvSpPr>
          <p:spPr bwMode="auto">
            <a:xfrm>
              <a:off x="1699" y="2348"/>
              <a:ext cx="54" cy="6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80" name="Line 944"/>
            <p:cNvSpPr>
              <a:spLocks noChangeShapeType="1"/>
            </p:cNvSpPr>
            <p:nvPr/>
          </p:nvSpPr>
          <p:spPr bwMode="auto">
            <a:xfrm>
              <a:off x="1753" y="2408"/>
              <a:ext cx="54" cy="6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81" name="Line 945"/>
            <p:cNvSpPr>
              <a:spLocks noChangeShapeType="1"/>
            </p:cNvSpPr>
            <p:nvPr/>
          </p:nvSpPr>
          <p:spPr bwMode="auto">
            <a:xfrm>
              <a:off x="1807" y="2468"/>
              <a:ext cx="48" cy="6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82" name="Line 946"/>
            <p:cNvSpPr>
              <a:spLocks noChangeShapeType="1"/>
            </p:cNvSpPr>
            <p:nvPr/>
          </p:nvSpPr>
          <p:spPr bwMode="auto">
            <a:xfrm>
              <a:off x="1855" y="2528"/>
              <a:ext cx="54" cy="5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83" name="Line 947"/>
            <p:cNvSpPr>
              <a:spLocks noChangeShapeType="1"/>
            </p:cNvSpPr>
            <p:nvPr/>
          </p:nvSpPr>
          <p:spPr bwMode="auto">
            <a:xfrm>
              <a:off x="1909" y="2582"/>
              <a:ext cx="54" cy="5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84" name="Line 948"/>
            <p:cNvSpPr>
              <a:spLocks noChangeShapeType="1"/>
            </p:cNvSpPr>
            <p:nvPr/>
          </p:nvSpPr>
          <p:spPr bwMode="auto">
            <a:xfrm>
              <a:off x="1963" y="2636"/>
              <a:ext cx="54" cy="55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85" name="Line 949"/>
            <p:cNvSpPr>
              <a:spLocks noChangeShapeType="1"/>
            </p:cNvSpPr>
            <p:nvPr/>
          </p:nvSpPr>
          <p:spPr bwMode="auto">
            <a:xfrm>
              <a:off x="2017" y="2691"/>
              <a:ext cx="54" cy="5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86" name="Line 950"/>
            <p:cNvSpPr>
              <a:spLocks noChangeShapeType="1"/>
            </p:cNvSpPr>
            <p:nvPr/>
          </p:nvSpPr>
          <p:spPr bwMode="auto">
            <a:xfrm>
              <a:off x="2071" y="2745"/>
              <a:ext cx="54" cy="4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87" name="Freeform 951"/>
            <p:cNvSpPr>
              <a:spLocks/>
            </p:cNvSpPr>
            <p:nvPr/>
          </p:nvSpPr>
          <p:spPr bwMode="auto">
            <a:xfrm>
              <a:off x="2125" y="2793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24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30" y="24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FFCC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88" name="Line 952"/>
            <p:cNvSpPr>
              <a:spLocks noChangeShapeType="1"/>
            </p:cNvSpPr>
            <p:nvPr/>
          </p:nvSpPr>
          <p:spPr bwMode="auto">
            <a:xfrm>
              <a:off x="2179" y="2847"/>
              <a:ext cx="48" cy="4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89" name="Line 953"/>
            <p:cNvSpPr>
              <a:spLocks noChangeShapeType="1"/>
            </p:cNvSpPr>
            <p:nvPr/>
          </p:nvSpPr>
          <p:spPr bwMode="auto">
            <a:xfrm>
              <a:off x="2227" y="2895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90" name="Line 954"/>
            <p:cNvSpPr>
              <a:spLocks noChangeShapeType="1"/>
            </p:cNvSpPr>
            <p:nvPr/>
          </p:nvSpPr>
          <p:spPr bwMode="auto">
            <a:xfrm>
              <a:off x="2281" y="2937"/>
              <a:ext cx="54" cy="4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91" name="Line 955"/>
            <p:cNvSpPr>
              <a:spLocks noChangeShapeType="1"/>
            </p:cNvSpPr>
            <p:nvPr/>
          </p:nvSpPr>
          <p:spPr bwMode="auto">
            <a:xfrm>
              <a:off x="2335" y="2985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92" name="Line 956"/>
            <p:cNvSpPr>
              <a:spLocks noChangeShapeType="1"/>
            </p:cNvSpPr>
            <p:nvPr/>
          </p:nvSpPr>
          <p:spPr bwMode="auto">
            <a:xfrm>
              <a:off x="2389" y="3027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93" name="Line 957"/>
            <p:cNvSpPr>
              <a:spLocks noChangeShapeType="1"/>
            </p:cNvSpPr>
            <p:nvPr/>
          </p:nvSpPr>
          <p:spPr bwMode="auto">
            <a:xfrm>
              <a:off x="2443" y="3069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94" name="Line 958"/>
            <p:cNvSpPr>
              <a:spLocks noChangeShapeType="1"/>
            </p:cNvSpPr>
            <p:nvPr/>
          </p:nvSpPr>
          <p:spPr bwMode="auto">
            <a:xfrm>
              <a:off x="2497" y="3111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95" name="Line 959"/>
            <p:cNvSpPr>
              <a:spLocks noChangeShapeType="1"/>
            </p:cNvSpPr>
            <p:nvPr/>
          </p:nvSpPr>
          <p:spPr bwMode="auto">
            <a:xfrm>
              <a:off x="2551" y="3153"/>
              <a:ext cx="48" cy="3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96" name="Line 960"/>
            <p:cNvSpPr>
              <a:spLocks noChangeShapeType="1"/>
            </p:cNvSpPr>
            <p:nvPr/>
          </p:nvSpPr>
          <p:spPr bwMode="auto">
            <a:xfrm>
              <a:off x="2599" y="3189"/>
              <a:ext cx="54" cy="3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97" name="Line 961"/>
            <p:cNvSpPr>
              <a:spLocks noChangeShapeType="1"/>
            </p:cNvSpPr>
            <p:nvPr/>
          </p:nvSpPr>
          <p:spPr bwMode="auto">
            <a:xfrm>
              <a:off x="2653" y="3225"/>
              <a:ext cx="54" cy="3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98" name="Line 962"/>
            <p:cNvSpPr>
              <a:spLocks noChangeShapeType="1"/>
            </p:cNvSpPr>
            <p:nvPr/>
          </p:nvSpPr>
          <p:spPr bwMode="auto">
            <a:xfrm>
              <a:off x="2707" y="3261"/>
              <a:ext cx="54" cy="3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99" name="Line 963"/>
            <p:cNvSpPr>
              <a:spLocks noChangeShapeType="1"/>
            </p:cNvSpPr>
            <p:nvPr/>
          </p:nvSpPr>
          <p:spPr bwMode="auto">
            <a:xfrm>
              <a:off x="2761" y="3297"/>
              <a:ext cx="54" cy="3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00" name="Line 964"/>
            <p:cNvSpPr>
              <a:spLocks noChangeShapeType="1"/>
            </p:cNvSpPr>
            <p:nvPr/>
          </p:nvSpPr>
          <p:spPr bwMode="auto">
            <a:xfrm>
              <a:off x="2815" y="3327"/>
              <a:ext cx="54" cy="3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01" name="Line 965"/>
            <p:cNvSpPr>
              <a:spLocks noChangeShapeType="1"/>
            </p:cNvSpPr>
            <p:nvPr/>
          </p:nvSpPr>
          <p:spPr bwMode="auto">
            <a:xfrm>
              <a:off x="2869" y="3357"/>
              <a:ext cx="55" cy="3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02" name="Line 966"/>
            <p:cNvSpPr>
              <a:spLocks noChangeShapeType="1"/>
            </p:cNvSpPr>
            <p:nvPr/>
          </p:nvSpPr>
          <p:spPr bwMode="auto">
            <a:xfrm>
              <a:off x="2924" y="3387"/>
              <a:ext cx="48" cy="2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03" name="Line 967"/>
            <p:cNvSpPr>
              <a:spLocks noChangeShapeType="1"/>
            </p:cNvSpPr>
            <p:nvPr/>
          </p:nvSpPr>
          <p:spPr bwMode="auto">
            <a:xfrm>
              <a:off x="2972" y="3411"/>
              <a:ext cx="54" cy="2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04" name="Line 968"/>
            <p:cNvSpPr>
              <a:spLocks noChangeShapeType="1"/>
            </p:cNvSpPr>
            <p:nvPr/>
          </p:nvSpPr>
          <p:spPr bwMode="auto">
            <a:xfrm>
              <a:off x="3026" y="3435"/>
              <a:ext cx="54" cy="2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05" name="Line 969"/>
            <p:cNvSpPr>
              <a:spLocks noChangeShapeType="1"/>
            </p:cNvSpPr>
            <p:nvPr/>
          </p:nvSpPr>
          <p:spPr bwMode="auto">
            <a:xfrm>
              <a:off x="3080" y="3459"/>
              <a:ext cx="54" cy="2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06" name="Line 970"/>
            <p:cNvSpPr>
              <a:spLocks noChangeShapeType="1"/>
            </p:cNvSpPr>
            <p:nvPr/>
          </p:nvSpPr>
          <p:spPr bwMode="auto">
            <a:xfrm>
              <a:off x="3134" y="3483"/>
              <a:ext cx="54" cy="1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07" name="Line 971"/>
            <p:cNvSpPr>
              <a:spLocks noChangeShapeType="1"/>
            </p:cNvSpPr>
            <p:nvPr/>
          </p:nvSpPr>
          <p:spPr bwMode="auto">
            <a:xfrm>
              <a:off x="3188" y="3501"/>
              <a:ext cx="54" cy="1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08" name="Line 972"/>
            <p:cNvSpPr>
              <a:spLocks noChangeShapeType="1"/>
            </p:cNvSpPr>
            <p:nvPr/>
          </p:nvSpPr>
          <p:spPr bwMode="auto">
            <a:xfrm>
              <a:off x="3242" y="3519"/>
              <a:ext cx="48" cy="1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09" name="Line 973"/>
            <p:cNvSpPr>
              <a:spLocks noChangeShapeType="1"/>
            </p:cNvSpPr>
            <p:nvPr/>
          </p:nvSpPr>
          <p:spPr bwMode="auto">
            <a:xfrm>
              <a:off x="3290" y="3537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10" name="Line 974"/>
            <p:cNvSpPr>
              <a:spLocks noChangeShapeType="1"/>
            </p:cNvSpPr>
            <p:nvPr/>
          </p:nvSpPr>
          <p:spPr bwMode="auto">
            <a:xfrm>
              <a:off x="3344" y="3549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11" name="Line 975"/>
            <p:cNvSpPr>
              <a:spLocks noChangeShapeType="1"/>
            </p:cNvSpPr>
            <p:nvPr/>
          </p:nvSpPr>
          <p:spPr bwMode="auto">
            <a:xfrm>
              <a:off x="3398" y="3561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12" name="Line 976"/>
            <p:cNvSpPr>
              <a:spLocks noChangeShapeType="1"/>
            </p:cNvSpPr>
            <p:nvPr/>
          </p:nvSpPr>
          <p:spPr bwMode="auto">
            <a:xfrm>
              <a:off x="3452" y="3573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13" name="Line 977"/>
            <p:cNvSpPr>
              <a:spLocks noChangeShapeType="1"/>
            </p:cNvSpPr>
            <p:nvPr/>
          </p:nvSpPr>
          <p:spPr bwMode="auto">
            <a:xfrm>
              <a:off x="3506" y="3585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14" name="Line 978"/>
            <p:cNvSpPr>
              <a:spLocks noChangeShapeType="1"/>
            </p:cNvSpPr>
            <p:nvPr/>
          </p:nvSpPr>
          <p:spPr bwMode="auto">
            <a:xfrm>
              <a:off x="3560" y="3597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15" name="Line 979"/>
            <p:cNvSpPr>
              <a:spLocks noChangeShapeType="1"/>
            </p:cNvSpPr>
            <p:nvPr/>
          </p:nvSpPr>
          <p:spPr bwMode="auto">
            <a:xfrm>
              <a:off x="3614" y="3603"/>
              <a:ext cx="48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16" name="Line 980"/>
            <p:cNvSpPr>
              <a:spLocks noChangeShapeType="1"/>
            </p:cNvSpPr>
            <p:nvPr/>
          </p:nvSpPr>
          <p:spPr bwMode="auto">
            <a:xfrm>
              <a:off x="3662" y="3609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17" name="Line 981"/>
            <p:cNvSpPr>
              <a:spLocks noChangeShapeType="1"/>
            </p:cNvSpPr>
            <p:nvPr/>
          </p:nvSpPr>
          <p:spPr bwMode="auto">
            <a:xfrm>
              <a:off x="3716" y="3615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18" name="Line 982"/>
            <p:cNvSpPr>
              <a:spLocks noChangeShapeType="1"/>
            </p:cNvSpPr>
            <p:nvPr/>
          </p:nvSpPr>
          <p:spPr bwMode="auto">
            <a:xfrm>
              <a:off x="3770" y="3621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19" name="Line 983"/>
            <p:cNvSpPr>
              <a:spLocks noChangeShapeType="1"/>
            </p:cNvSpPr>
            <p:nvPr/>
          </p:nvSpPr>
          <p:spPr bwMode="auto">
            <a:xfrm>
              <a:off x="3824" y="3627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20" name="Line 984"/>
            <p:cNvSpPr>
              <a:spLocks noChangeShapeType="1"/>
            </p:cNvSpPr>
            <p:nvPr/>
          </p:nvSpPr>
          <p:spPr bwMode="auto">
            <a:xfrm>
              <a:off x="3878" y="3633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21" name="Freeform 985"/>
            <p:cNvSpPr>
              <a:spLocks/>
            </p:cNvSpPr>
            <p:nvPr/>
          </p:nvSpPr>
          <p:spPr bwMode="auto">
            <a:xfrm>
              <a:off x="3932" y="3633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CC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22" name="Line 986"/>
            <p:cNvSpPr>
              <a:spLocks noChangeShapeType="1"/>
            </p:cNvSpPr>
            <p:nvPr/>
          </p:nvSpPr>
          <p:spPr bwMode="auto">
            <a:xfrm>
              <a:off x="3986" y="3639"/>
              <a:ext cx="48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23" name="Line 987"/>
            <p:cNvSpPr>
              <a:spLocks noChangeShapeType="1"/>
            </p:cNvSpPr>
            <p:nvPr/>
          </p:nvSpPr>
          <p:spPr bwMode="auto">
            <a:xfrm>
              <a:off x="4034" y="3639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24" name="Freeform 988"/>
            <p:cNvSpPr>
              <a:spLocks/>
            </p:cNvSpPr>
            <p:nvPr/>
          </p:nvSpPr>
          <p:spPr bwMode="auto">
            <a:xfrm>
              <a:off x="4088" y="363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CC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25" name="Line 989"/>
            <p:cNvSpPr>
              <a:spLocks noChangeShapeType="1"/>
            </p:cNvSpPr>
            <p:nvPr/>
          </p:nvSpPr>
          <p:spPr bwMode="auto">
            <a:xfrm>
              <a:off x="4142" y="3645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26" name="Line 990"/>
            <p:cNvSpPr>
              <a:spLocks noChangeShapeType="1"/>
            </p:cNvSpPr>
            <p:nvPr/>
          </p:nvSpPr>
          <p:spPr bwMode="auto">
            <a:xfrm>
              <a:off x="4196" y="3645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27" name="Line 991"/>
            <p:cNvSpPr>
              <a:spLocks noChangeShapeType="1"/>
            </p:cNvSpPr>
            <p:nvPr/>
          </p:nvSpPr>
          <p:spPr bwMode="auto">
            <a:xfrm>
              <a:off x="4250" y="3645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28" name="Freeform 992"/>
            <p:cNvSpPr>
              <a:spLocks/>
            </p:cNvSpPr>
            <p:nvPr/>
          </p:nvSpPr>
          <p:spPr bwMode="auto">
            <a:xfrm>
              <a:off x="4304" y="364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CC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29" name="Line 993"/>
            <p:cNvSpPr>
              <a:spLocks noChangeShapeType="1"/>
            </p:cNvSpPr>
            <p:nvPr/>
          </p:nvSpPr>
          <p:spPr bwMode="auto">
            <a:xfrm>
              <a:off x="4358" y="3651"/>
              <a:ext cx="48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30" name="Line 994"/>
            <p:cNvSpPr>
              <a:spLocks noChangeShapeType="1"/>
            </p:cNvSpPr>
            <p:nvPr/>
          </p:nvSpPr>
          <p:spPr bwMode="auto">
            <a:xfrm>
              <a:off x="4406" y="3651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31" name="Line 995"/>
            <p:cNvSpPr>
              <a:spLocks noChangeShapeType="1"/>
            </p:cNvSpPr>
            <p:nvPr/>
          </p:nvSpPr>
          <p:spPr bwMode="auto">
            <a:xfrm>
              <a:off x="4460" y="3651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32" name="Line 996"/>
            <p:cNvSpPr>
              <a:spLocks noChangeShapeType="1"/>
            </p:cNvSpPr>
            <p:nvPr/>
          </p:nvSpPr>
          <p:spPr bwMode="auto">
            <a:xfrm>
              <a:off x="4514" y="3651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33" name="Line 997"/>
            <p:cNvSpPr>
              <a:spLocks noChangeShapeType="1"/>
            </p:cNvSpPr>
            <p:nvPr/>
          </p:nvSpPr>
          <p:spPr bwMode="auto">
            <a:xfrm>
              <a:off x="4568" y="3651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34" name="Line 998"/>
            <p:cNvSpPr>
              <a:spLocks noChangeShapeType="1"/>
            </p:cNvSpPr>
            <p:nvPr/>
          </p:nvSpPr>
          <p:spPr bwMode="auto">
            <a:xfrm>
              <a:off x="1537" y="2150"/>
              <a:ext cx="54" cy="6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35" name="Line 999"/>
            <p:cNvSpPr>
              <a:spLocks noChangeShapeType="1"/>
            </p:cNvSpPr>
            <p:nvPr/>
          </p:nvSpPr>
          <p:spPr bwMode="auto">
            <a:xfrm>
              <a:off x="1591" y="2216"/>
              <a:ext cx="54" cy="6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36" name="Line 1000"/>
            <p:cNvSpPr>
              <a:spLocks noChangeShapeType="1"/>
            </p:cNvSpPr>
            <p:nvPr/>
          </p:nvSpPr>
          <p:spPr bwMode="auto">
            <a:xfrm>
              <a:off x="1645" y="2282"/>
              <a:ext cx="54" cy="6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37" name="Line 1001"/>
            <p:cNvSpPr>
              <a:spLocks noChangeShapeType="1"/>
            </p:cNvSpPr>
            <p:nvPr/>
          </p:nvSpPr>
          <p:spPr bwMode="auto">
            <a:xfrm>
              <a:off x="1699" y="2348"/>
              <a:ext cx="54" cy="6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38" name="Line 1002"/>
            <p:cNvSpPr>
              <a:spLocks noChangeShapeType="1"/>
            </p:cNvSpPr>
            <p:nvPr/>
          </p:nvSpPr>
          <p:spPr bwMode="auto">
            <a:xfrm>
              <a:off x="1753" y="2408"/>
              <a:ext cx="54" cy="6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39" name="Line 1003"/>
            <p:cNvSpPr>
              <a:spLocks noChangeShapeType="1"/>
            </p:cNvSpPr>
            <p:nvPr/>
          </p:nvSpPr>
          <p:spPr bwMode="auto">
            <a:xfrm>
              <a:off x="1807" y="2468"/>
              <a:ext cx="48" cy="6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40" name="Line 1004"/>
            <p:cNvSpPr>
              <a:spLocks noChangeShapeType="1"/>
            </p:cNvSpPr>
            <p:nvPr/>
          </p:nvSpPr>
          <p:spPr bwMode="auto">
            <a:xfrm>
              <a:off x="1855" y="2528"/>
              <a:ext cx="54" cy="6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41" name="Line 1005"/>
            <p:cNvSpPr>
              <a:spLocks noChangeShapeType="1"/>
            </p:cNvSpPr>
            <p:nvPr/>
          </p:nvSpPr>
          <p:spPr bwMode="auto">
            <a:xfrm>
              <a:off x="1909" y="2588"/>
              <a:ext cx="54" cy="5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42" name="Line 1006"/>
            <p:cNvSpPr>
              <a:spLocks noChangeShapeType="1"/>
            </p:cNvSpPr>
            <p:nvPr/>
          </p:nvSpPr>
          <p:spPr bwMode="auto">
            <a:xfrm>
              <a:off x="1963" y="2642"/>
              <a:ext cx="54" cy="55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43" name="Line 1007"/>
            <p:cNvSpPr>
              <a:spLocks noChangeShapeType="1"/>
            </p:cNvSpPr>
            <p:nvPr/>
          </p:nvSpPr>
          <p:spPr bwMode="auto">
            <a:xfrm>
              <a:off x="2017" y="2697"/>
              <a:ext cx="54" cy="5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44" name="Line 1008"/>
            <p:cNvSpPr>
              <a:spLocks noChangeShapeType="1"/>
            </p:cNvSpPr>
            <p:nvPr/>
          </p:nvSpPr>
          <p:spPr bwMode="auto">
            <a:xfrm>
              <a:off x="2071" y="2751"/>
              <a:ext cx="54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45" name="Freeform 1009"/>
            <p:cNvSpPr>
              <a:spLocks/>
            </p:cNvSpPr>
            <p:nvPr/>
          </p:nvSpPr>
          <p:spPr bwMode="auto">
            <a:xfrm>
              <a:off x="2125" y="2799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24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30" y="24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46" name="Line 1010"/>
            <p:cNvSpPr>
              <a:spLocks noChangeShapeType="1"/>
            </p:cNvSpPr>
            <p:nvPr/>
          </p:nvSpPr>
          <p:spPr bwMode="auto">
            <a:xfrm>
              <a:off x="2179" y="2853"/>
              <a:ext cx="48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47" name="Line 1011"/>
            <p:cNvSpPr>
              <a:spLocks noChangeShapeType="1"/>
            </p:cNvSpPr>
            <p:nvPr/>
          </p:nvSpPr>
          <p:spPr bwMode="auto">
            <a:xfrm>
              <a:off x="2227" y="2901"/>
              <a:ext cx="54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48" name="Line 1012"/>
            <p:cNvSpPr>
              <a:spLocks noChangeShapeType="1"/>
            </p:cNvSpPr>
            <p:nvPr/>
          </p:nvSpPr>
          <p:spPr bwMode="auto">
            <a:xfrm>
              <a:off x="2281" y="2949"/>
              <a:ext cx="54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49" name="Line 1013"/>
            <p:cNvSpPr>
              <a:spLocks noChangeShapeType="1"/>
            </p:cNvSpPr>
            <p:nvPr/>
          </p:nvSpPr>
          <p:spPr bwMode="auto">
            <a:xfrm>
              <a:off x="2335" y="2997"/>
              <a:ext cx="54" cy="4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50" name="Line 1014"/>
            <p:cNvSpPr>
              <a:spLocks noChangeShapeType="1"/>
            </p:cNvSpPr>
            <p:nvPr/>
          </p:nvSpPr>
          <p:spPr bwMode="auto">
            <a:xfrm>
              <a:off x="2389" y="3039"/>
              <a:ext cx="54" cy="4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51" name="Line 1015"/>
            <p:cNvSpPr>
              <a:spLocks noChangeShapeType="1"/>
            </p:cNvSpPr>
            <p:nvPr/>
          </p:nvSpPr>
          <p:spPr bwMode="auto">
            <a:xfrm>
              <a:off x="2443" y="3081"/>
              <a:ext cx="54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52" name="Line 1016"/>
            <p:cNvSpPr>
              <a:spLocks noChangeShapeType="1"/>
            </p:cNvSpPr>
            <p:nvPr/>
          </p:nvSpPr>
          <p:spPr bwMode="auto">
            <a:xfrm>
              <a:off x="2497" y="3129"/>
              <a:ext cx="54" cy="4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53" name="Line 1017"/>
            <p:cNvSpPr>
              <a:spLocks noChangeShapeType="1"/>
            </p:cNvSpPr>
            <p:nvPr/>
          </p:nvSpPr>
          <p:spPr bwMode="auto">
            <a:xfrm>
              <a:off x="2551" y="3171"/>
              <a:ext cx="48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54" name="Freeform 1018"/>
            <p:cNvSpPr>
              <a:spLocks/>
            </p:cNvSpPr>
            <p:nvPr/>
          </p:nvSpPr>
          <p:spPr bwMode="auto">
            <a:xfrm>
              <a:off x="2599" y="3207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18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55" name="Line 1019"/>
            <p:cNvSpPr>
              <a:spLocks noChangeShapeType="1"/>
            </p:cNvSpPr>
            <p:nvPr/>
          </p:nvSpPr>
          <p:spPr bwMode="auto">
            <a:xfrm>
              <a:off x="2653" y="3249"/>
              <a:ext cx="54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56" name="Line 1020"/>
            <p:cNvSpPr>
              <a:spLocks noChangeShapeType="1"/>
            </p:cNvSpPr>
            <p:nvPr/>
          </p:nvSpPr>
          <p:spPr bwMode="auto">
            <a:xfrm>
              <a:off x="2707" y="3285"/>
              <a:ext cx="54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57" name="Line 1021"/>
            <p:cNvSpPr>
              <a:spLocks noChangeShapeType="1"/>
            </p:cNvSpPr>
            <p:nvPr/>
          </p:nvSpPr>
          <p:spPr bwMode="auto">
            <a:xfrm>
              <a:off x="2761" y="3321"/>
              <a:ext cx="54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58" name="Line 1022"/>
            <p:cNvSpPr>
              <a:spLocks noChangeShapeType="1"/>
            </p:cNvSpPr>
            <p:nvPr/>
          </p:nvSpPr>
          <p:spPr bwMode="auto">
            <a:xfrm>
              <a:off x="2815" y="3357"/>
              <a:ext cx="54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59" name="Line 1023"/>
            <p:cNvSpPr>
              <a:spLocks noChangeShapeType="1"/>
            </p:cNvSpPr>
            <p:nvPr/>
          </p:nvSpPr>
          <p:spPr bwMode="auto">
            <a:xfrm>
              <a:off x="2869" y="3393"/>
              <a:ext cx="55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0" name="Line 1024"/>
            <p:cNvSpPr>
              <a:spLocks noChangeShapeType="1"/>
            </p:cNvSpPr>
            <p:nvPr/>
          </p:nvSpPr>
          <p:spPr bwMode="auto">
            <a:xfrm>
              <a:off x="2924" y="3429"/>
              <a:ext cx="48" cy="3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1" name="Line 1025"/>
            <p:cNvSpPr>
              <a:spLocks noChangeShapeType="1"/>
            </p:cNvSpPr>
            <p:nvPr/>
          </p:nvSpPr>
          <p:spPr bwMode="auto">
            <a:xfrm>
              <a:off x="2972" y="3459"/>
              <a:ext cx="54" cy="3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2" name="Line 1026"/>
            <p:cNvSpPr>
              <a:spLocks noChangeShapeType="1"/>
            </p:cNvSpPr>
            <p:nvPr/>
          </p:nvSpPr>
          <p:spPr bwMode="auto">
            <a:xfrm>
              <a:off x="3026" y="3489"/>
              <a:ext cx="54" cy="3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3" name="Line 1027"/>
            <p:cNvSpPr>
              <a:spLocks noChangeShapeType="1"/>
            </p:cNvSpPr>
            <p:nvPr/>
          </p:nvSpPr>
          <p:spPr bwMode="auto">
            <a:xfrm>
              <a:off x="3080" y="3519"/>
              <a:ext cx="54" cy="2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4" name="Line 1028"/>
            <p:cNvSpPr>
              <a:spLocks noChangeShapeType="1"/>
            </p:cNvSpPr>
            <p:nvPr/>
          </p:nvSpPr>
          <p:spPr bwMode="auto">
            <a:xfrm>
              <a:off x="3134" y="3543"/>
              <a:ext cx="54" cy="2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5" name="Line 1029"/>
            <p:cNvSpPr>
              <a:spLocks noChangeShapeType="1"/>
            </p:cNvSpPr>
            <p:nvPr/>
          </p:nvSpPr>
          <p:spPr bwMode="auto">
            <a:xfrm>
              <a:off x="3188" y="3567"/>
              <a:ext cx="54" cy="2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6" name="Line 1030"/>
            <p:cNvSpPr>
              <a:spLocks noChangeShapeType="1"/>
            </p:cNvSpPr>
            <p:nvPr/>
          </p:nvSpPr>
          <p:spPr bwMode="auto">
            <a:xfrm>
              <a:off x="3242" y="3591"/>
              <a:ext cx="48" cy="2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7" name="Line 1031"/>
            <p:cNvSpPr>
              <a:spLocks noChangeShapeType="1"/>
            </p:cNvSpPr>
            <p:nvPr/>
          </p:nvSpPr>
          <p:spPr bwMode="auto">
            <a:xfrm>
              <a:off x="3290" y="3615"/>
              <a:ext cx="54" cy="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8" name="Line 1032"/>
            <p:cNvSpPr>
              <a:spLocks noChangeShapeType="1"/>
            </p:cNvSpPr>
            <p:nvPr/>
          </p:nvSpPr>
          <p:spPr bwMode="auto">
            <a:xfrm>
              <a:off x="3344" y="3633"/>
              <a:ext cx="54" cy="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9" name="Line 1033"/>
            <p:cNvSpPr>
              <a:spLocks noChangeShapeType="1"/>
            </p:cNvSpPr>
            <p:nvPr/>
          </p:nvSpPr>
          <p:spPr bwMode="auto">
            <a:xfrm>
              <a:off x="3398" y="3651"/>
              <a:ext cx="54" cy="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0" name="Line 1034"/>
            <p:cNvSpPr>
              <a:spLocks noChangeShapeType="1"/>
            </p:cNvSpPr>
            <p:nvPr/>
          </p:nvSpPr>
          <p:spPr bwMode="auto">
            <a:xfrm>
              <a:off x="3452" y="3669"/>
              <a:ext cx="54" cy="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035"/>
            <p:cNvSpPr>
              <a:spLocks noChangeShapeType="1"/>
            </p:cNvSpPr>
            <p:nvPr/>
          </p:nvSpPr>
          <p:spPr bwMode="auto">
            <a:xfrm>
              <a:off x="3506" y="3687"/>
              <a:ext cx="54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1036"/>
            <p:cNvSpPr>
              <a:spLocks noChangeShapeType="1"/>
            </p:cNvSpPr>
            <p:nvPr/>
          </p:nvSpPr>
          <p:spPr bwMode="auto">
            <a:xfrm>
              <a:off x="3560" y="3699"/>
              <a:ext cx="54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037"/>
            <p:cNvSpPr>
              <a:spLocks noChangeShapeType="1"/>
            </p:cNvSpPr>
            <p:nvPr/>
          </p:nvSpPr>
          <p:spPr bwMode="auto">
            <a:xfrm>
              <a:off x="3614" y="3711"/>
              <a:ext cx="48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038"/>
            <p:cNvSpPr>
              <a:spLocks noChangeShapeType="1"/>
            </p:cNvSpPr>
            <p:nvPr/>
          </p:nvSpPr>
          <p:spPr bwMode="auto">
            <a:xfrm>
              <a:off x="3662" y="3723"/>
              <a:ext cx="54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039"/>
            <p:cNvSpPr>
              <a:spLocks noChangeShapeType="1"/>
            </p:cNvSpPr>
            <p:nvPr/>
          </p:nvSpPr>
          <p:spPr bwMode="auto">
            <a:xfrm>
              <a:off x="3716" y="3735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Line 1040"/>
            <p:cNvSpPr>
              <a:spLocks noChangeShapeType="1"/>
            </p:cNvSpPr>
            <p:nvPr/>
          </p:nvSpPr>
          <p:spPr bwMode="auto">
            <a:xfrm>
              <a:off x="3770" y="3741"/>
              <a:ext cx="54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Line 1041"/>
            <p:cNvSpPr>
              <a:spLocks noChangeShapeType="1"/>
            </p:cNvSpPr>
            <p:nvPr/>
          </p:nvSpPr>
          <p:spPr bwMode="auto">
            <a:xfrm>
              <a:off x="3824" y="3753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Line 1042"/>
            <p:cNvSpPr>
              <a:spLocks noChangeShapeType="1"/>
            </p:cNvSpPr>
            <p:nvPr/>
          </p:nvSpPr>
          <p:spPr bwMode="auto">
            <a:xfrm>
              <a:off x="3878" y="3759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Line 1043"/>
            <p:cNvSpPr>
              <a:spLocks noChangeShapeType="1"/>
            </p:cNvSpPr>
            <p:nvPr/>
          </p:nvSpPr>
          <p:spPr bwMode="auto">
            <a:xfrm>
              <a:off x="3932" y="3765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Line 1044"/>
            <p:cNvSpPr>
              <a:spLocks noChangeShapeType="1"/>
            </p:cNvSpPr>
            <p:nvPr/>
          </p:nvSpPr>
          <p:spPr bwMode="auto">
            <a:xfrm>
              <a:off x="3986" y="3771"/>
              <a:ext cx="48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1" name="Line 1045"/>
            <p:cNvSpPr>
              <a:spLocks noChangeShapeType="1"/>
            </p:cNvSpPr>
            <p:nvPr/>
          </p:nvSpPr>
          <p:spPr bwMode="auto">
            <a:xfrm>
              <a:off x="4034" y="3771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1046"/>
            <p:cNvSpPr>
              <a:spLocks noChangeShapeType="1"/>
            </p:cNvSpPr>
            <p:nvPr/>
          </p:nvSpPr>
          <p:spPr bwMode="auto">
            <a:xfrm>
              <a:off x="4088" y="3777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Line 1047"/>
            <p:cNvSpPr>
              <a:spLocks noChangeShapeType="1"/>
            </p:cNvSpPr>
            <p:nvPr/>
          </p:nvSpPr>
          <p:spPr bwMode="auto">
            <a:xfrm>
              <a:off x="4142" y="3783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1048"/>
            <p:cNvSpPr>
              <a:spLocks noChangeShapeType="1"/>
            </p:cNvSpPr>
            <p:nvPr/>
          </p:nvSpPr>
          <p:spPr bwMode="auto">
            <a:xfrm>
              <a:off x="4196" y="3783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Freeform 1049"/>
            <p:cNvSpPr>
              <a:spLocks/>
            </p:cNvSpPr>
            <p:nvPr/>
          </p:nvSpPr>
          <p:spPr bwMode="auto">
            <a:xfrm>
              <a:off x="4250" y="3783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Line 1050"/>
            <p:cNvSpPr>
              <a:spLocks noChangeShapeType="1"/>
            </p:cNvSpPr>
            <p:nvPr/>
          </p:nvSpPr>
          <p:spPr bwMode="auto">
            <a:xfrm>
              <a:off x="4304" y="3789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Line 1051"/>
            <p:cNvSpPr>
              <a:spLocks noChangeShapeType="1"/>
            </p:cNvSpPr>
            <p:nvPr/>
          </p:nvSpPr>
          <p:spPr bwMode="auto">
            <a:xfrm>
              <a:off x="4358" y="3789"/>
              <a:ext cx="48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Freeform 1052"/>
            <p:cNvSpPr>
              <a:spLocks/>
            </p:cNvSpPr>
            <p:nvPr/>
          </p:nvSpPr>
          <p:spPr bwMode="auto">
            <a:xfrm>
              <a:off x="4406" y="378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Line 1053"/>
            <p:cNvSpPr>
              <a:spLocks noChangeShapeType="1"/>
            </p:cNvSpPr>
            <p:nvPr/>
          </p:nvSpPr>
          <p:spPr bwMode="auto">
            <a:xfrm>
              <a:off x="4460" y="3795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Line 1054"/>
            <p:cNvSpPr>
              <a:spLocks noChangeShapeType="1"/>
            </p:cNvSpPr>
            <p:nvPr/>
          </p:nvSpPr>
          <p:spPr bwMode="auto">
            <a:xfrm>
              <a:off x="4514" y="3795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Line 1055"/>
            <p:cNvSpPr>
              <a:spLocks noChangeShapeType="1"/>
            </p:cNvSpPr>
            <p:nvPr/>
          </p:nvSpPr>
          <p:spPr bwMode="auto">
            <a:xfrm>
              <a:off x="4568" y="3795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Line 1056"/>
            <p:cNvSpPr>
              <a:spLocks noChangeShapeType="1"/>
            </p:cNvSpPr>
            <p:nvPr/>
          </p:nvSpPr>
          <p:spPr bwMode="auto">
            <a:xfrm>
              <a:off x="1537" y="2150"/>
              <a:ext cx="54" cy="7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Line 1057"/>
            <p:cNvSpPr>
              <a:spLocks noChangeShapeType="1"/>
            </p:cNvSpPr>
            <p:nvPr/>
          </p:nvSpPr>
          <p:spPr bwMode="auto">
            <a:xfrm>
              <a:off x="1591" y="2222"/>
              <a:ext cx="54" cy="6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Line 1058"/>
            <p:cNvSpPr>
              <a:spLocks noChangeShapeType="1"/>
            </p:cNvSpPr>
            <p:nvPr/>
          </p:nvSpPr>
          <p:spPr bwMode="auto">
            <a:xfrm>
              <a:off x="1645" y="2288"/>
              <a:ext cx="54" cy="6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Line 1059"/>
            <p:cNvSpPr>
              <a:spLocks noChangeShapeType="1"/>
            </p:cNvSpPr>
            <p:nvPr/>
          </p:nvSpPr>
          <p:spPr bwMode="auto">
            <a:xfrm>
              <a:off x="1699" y="2348"/>
              <a:ext cx="54" cy="6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Line 1060"/>
            <p:cNvSpPr>
              <a:spLocks noChangeShapeType="1"/>
            </p:cNvSpPr>
            <p:nvPr/>
          </p:nvSpPr>
          <p:spPr bwMode="auto">
            <a:xfrm>
              <a:off x="1753" y="2414"/>
              <a:ext cx="54" cy="6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Line 1061"/>
            <p:cNvSpPr>
              <a:spLocks noChangeShapeType="1"/>
            </p:cNvSpPr>
            <p:nvPr/>
          </p:nvSpPr>
          <p:spPr bwMode="auto">
            <a:xfrm>
              <a:off x="1807" y="2474"/>
              <a:ext cx="48" cy="6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Line 1062"/>
            <p:cNvSpPr>
              <a:spLocks noChangeShapeType="1"/>
            </p:cNvSpPr>
            <p:nvPr/>
          </p:nvSpPr>
          <p:spPr bwMode="auto">
            <a:xfrm>
              <a:off x="1855" y="2534"/>
              <a:ext cx="54" cy="54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99" name="Freeform 1063"/>
            <p:cNvSpPr>
              <a:spLocks/>
            </p:cNvSpPr>
            <p:nvPr/>
          </p:nvSpPr>
          <p:spPr bwMode="auto">
            <a:xfrm>
              <a:off x="1909" y="2588"/>
              <a:ext cx="54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30"/>
                </a:cxn>
                <a:cxn ang="0">
                  <a:pos x="54" y="60"/>
                </a:cxn>
              </a:cxnLst>
              <a:rect l="0" t="0" r="r" b="b"/>
              <a:pathLst>
                <a:path w="54" h="60">
                  <a:moveTo>
                    <a:pt x="0" y="0"/>
                  </a:moveTo>
                  <a:lnTo>
                    <a:pt x="24" y="30"/>
                  </a:lnTo>
                  <a:lnTo>
                    <a:pt x="54" y="60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00" name="Line 1064"/>
            <p:cNvSpPr>
              <a:spLocks noChangeShapeType="1"/>
            </p:cNvSpPr>
            <p:nvPr/>
          </p:nvSpPr>
          <p:spPr bwMode="auto">
            <a:xfrm>
              <a:off x="1963" y="2648"/>
              <a:ext cx="54" cy="55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01" name="Line 1065"/>
            <p:cNvSpPr>
              <a:spLocks noChangeShapeType="1"/>
            </p:cNvSpPr>
            <p:nvPr/>
          </p:nvSpPr>
          <p:spPr bwMode="auto">
            <a:xfrm>
              <a:off x="2017" y="2703"/>
              <a:ext cx="54" cy="54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02" name="Line 1066"/>
            <p:cNvSpPr>
              <a:spLocks noChangeShapeType="1"/>
            </p:cNvSpPr>
            <p:nvPr/>
          </p:nvSpPr>
          <p:spPr bwMode="auto">
            <a:xfrm>
              <a:off x="2071" y="2757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03" name="Freeform 1067"/>
            <p:cNvSpPr>
              <a:spLocks/>
            </p:cNvSpPr>
            <p:nvPr/>
          </p:nvSpPr>
          <p:spPr bwMode="auto">
            <a:xfrm>
              <a:off x="2125" y="2805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24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30" y="24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04" name="Line 1068"/>
            <p:cNvSpPr>
              <a:spLocks noChangeShapeType="1"/>
            </p:cNvSpPr>
            <p:nvPr/>
          </p:nvSpPr>
          <p:spPr bwMode="auto">
            <a:xfrm>
              <a:off x="2179" y="2859"/>
              <a:ext cx="48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05" name="Line 1069"/>
            <p:cNvSpPr>
              <a:spLocks noChangeShapeType="1"/>
            </p:cNvSpPr>
            <p:nvPr/>
          </p:nvSpPr>
          <p:spPr bwMode="auto">
            <a:xfrm>
              <a:off x="2227" y="2907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06" name="Line 1070"/>
            <p:cNvSpPr>
              <a:spLocks noChangeShapeType="1"/>
            </p:cNvSpPr>
            <p:nvPr/>
          </p:nvSpPr>
          <p:spPr bwMode="auto">
            <a:xfrm>
              <a:off x="2281" y="2955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07" name="Line 1071"/>
            <p:cNvSpPr>
              <a:spLocks noChangeShapeType="1"/>
            </p:cNvSpPr>
            <p:nvPr/>
          </p:nvSpPr>
          <p:spPr bwMode="auto">
            <a:xfrm>
              <a:off x="2335" y="3003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08" name="Line 1072"/>
            <p:cNvSpPr>
              <a:spLocks noChangeShapeType="1"/>
            </p:cNvSpPr>
            <p:nvPr/>
          </p:nvSpPr>
          <p:spPr bwMode="auto">
            <a:xfrm>
              <a:off x="2389" y="3051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09" name="Line 1073"/>
            <p:cNvSpPr>
              <a:spLocks noChangeShapeType="1"/>
            </p:cNvSpPr>
            <p:nvPr/>
          </p:nvSpPr>
          <p:spPr bwMode="auto">
            <a:xfrm>
              <a:off x="2443" y="3099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10" name="Line 1074"/>
            <p:cNvSpPr>
              <a:spLocks noChangeShapeType="1"/>
            </p:cNvSpPr>
            <p:nvPr/>
          </p:nvSpPr>
          <p:spPr bwMode="auto">
            <a:xfrm>
              <a:off x="2497" y="3141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11" name="Line 1075"/>
            <p:cNvSpPr>
              <a:spLocks noChangeShapeType="1"/>
            </p:cNvSpPr>
            <p:nvPr/>
          </p:nvSpPr>
          <p:spPr bwMode="auto">
            <a:xfrm>
              <a:off x="2551" y="3189"/>
              <a:ext cx="48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12" name="Line 1076"/>
            <p:cNvSpPr>
              <a:spLocks noChangeShapeType="1"/>
            </p:cNvSpPr>
            <p:nvPr/>
          </p:nvSpPr>
          <p:spPr bwMode="auto">
            <a:xfrm>
              <a:off x="2599" y="3231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13" name="Line 1077"/>
            <p:cNvSpPr>
              <a:spLocks noChangeShapeType="1"/>
            </p:cNvSpPr>
            <p:nvPr/>
          </p:nvSpPr>
          <p:spPr bwMode="auto">
            <a:xfrm>
              <a:off x="2653" y="3273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14" name="Line 1078"/>
            <p:cNvSpPr>
              <a:spLocks noChangeShapeType="1"/>
            </p:cNvSpPr>
            <p:nvPr/>
          </p:nvSpPr>
          <p:spPr bwMode="auto">
            <a:xfrm>
              <a:off x="2707" y="3315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15" name="Line 1079"/>
            <p:cNvSpPr>
              <a:spLocks noChangeShapeType="1"/>
            </p:cNvSpPr>
            <p:nvPr/>
          </p:nvSpPr>
          <p:spPr bwMode="auto">
            <a:xfrm>
              <a:off x="2761" y="3357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16" name="Line 1080"/>
            <p:cNvSpPr>
              <a:spLocks noChangeShapeType="1"/>
            </p:cNvSpPr>
            <p:nvPr/>
          </p:nvSpPr>
          <p:spPr bwMode="auto">
            <a:xfrm>
              <a:off x="2815" y="3399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17" name="Freeform 1081"/>
            <p:cNvSpPr>
              <a:spLocks/>
            </p:cNvSpPr>
            <p:nvPr/>
          </p:nvSpPr>
          <p:spPr bwMode="auto">
            <a:xfrm>
              <a:off x="2869" y="3435"/>
              <a:ext cx="55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8"/>
                </a:cxn>
                <a:cxn ang="0">
                  <a:pos x="55" y="42"/>
                </a:cxn>
              </a:cxnLst>
              <a:rect l="0" t="0" r="r" b="b"/>
              <a:pathLst>
                <a:path w="55" h="42">
                  <a:moveTo>
                    <a:pt x="0" y="0"/>
                  </a:moveTo>
                  <a:lnTo>
                    <a:pt x="30" y="18"/>
                  </a:lnTo>
                  <a:lnTo>
                    <a:pt x="55" y="42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18" name="Line 1082"/>
            <p:cNvSpPr>
              <a:spLocks noChangeShapeType="1"/>
            </p:cNvSpPr>
            <p:nvPr/>
          </p:nvSpPr>
          <p:spPr bwMode="auto">
            <a:xfrm>
              <a:off x="2924" y="3477"/>
              <a:ext cx="48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19" name="Line 1083"/>
            <p:cNvSpPr>
              <a:spLocks noChangeShapeType="1"/>
            </p:cNvSpPr>
            <p:nvPr/>
          </p:nvSpPr>
          <p:spPr bwMode="auto">
            <a:xfrm>
              <a:off x="2972" y="3513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20" name="Line 1084"/>
            <p:cNvSpPr>
              <a:spLocks noChangeShapeType="1"/>
            </p:cNvSpPr>
            <p:nvPr/>
          </p:nvSpPr>
          <p:spPr bwMode="auto">
            <a:xfrm>
              <a:off x="3026" y="3549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21" name="Freeform 1085"/>
            <p:cNvSpPr>
              <a:spLocks/>
            </p:cNvSpPr>
            <p:nvPr/>
          </p:nvSpPr>
          <p:spPr bwMode="auto">
            <a:xfrm>
              <a:off x="3080" y="3585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18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22" name="Line 1086"/>
            <p:cNvSpPr>
              <a:spLocks noChangeShapeType="1"/>
            </p:cNvSpPr>
            <p:nvPr/>
          </p:nvSpPr>
          <p:spPr bwMode="auto">
            <a:xfrm>
              <a:off x="3134" y="3627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23" name="Line 1087"/>
            <p:cNvSpPr>
              <a:spLocks noChangeShapeType="1"/>
            </p:cNvSpPr>
            <p:nvPr/>
          </p:nvSpPr>
          <p:spPr bwMode="auto">
            <a:xfrm>
              <a:off x="3188" y="3663"/>
              <a:ext cx="54" cy="3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24" name="Line 1088"/>
            <p:cNvSpPr>
              <a:spLocks noChangeShapeType="1"/>
            </p:cNvSpPr>
            <p:nvPr/>
          </p:nvSpPr>
          <p:spPr bwMode="auto">
            <a:xfrm>
              <a:off x="3242" y="3693"/>
              <a:ext cx="48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25" name="Line 1089"/>
            <p:cNvSpPr>
              <a:spLocks noChangeShapeType="1"/>
            </p:cNvSpPr>
            <p:nvPr/>
          </p:nvSpPr>
          <p:spPr bwMode="auto">
            <a:xfrm>
              <a:off x="3290" y="3729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26" name="Line 1090"/>
            <p:cNvSpPr>
              <a:spLocks noChangeShapeType="1"/>
            </p:cNvSpPr>
            <p:nvPr/>
          </p:nvSpPr>
          <p:spPr bwMode="auto">
            <a:xfrm>
              <a:off x="3344" y="3765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27" name="Line 1091"/>
            <p:cNvSpPr>
              <a:spLocks noChangeShapeType="1"/>
            </p:cNvSpPr>
            <p:nvPr/>
          </p:nvSpPr>
          <p:spPr bwMode="auto">
            <a:xfrm>
              <a:off x="3398" y="3801"/>
              <a:ext cx="54" cy="3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28" name="Freeform 1092"/>
            <p:cNvSpPr>
              <a:spLocks/>
            </p:cNvSpPr>
            <p:nvPr/>
          </p:nvSpPr>
          <p:spPr bwMode="auto">
            <a:xfrm>
              <a:off x="3452" y="3831"/>
              <a:ext cx="5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6"/>
                </a:cxn>
              </a:cxnLst>
              <a:rect l="0" t="0" r="r" b="b"/>
              <a:pathLst>
                <a:path w="54" h="36">
                  <a:moveTo>
                    <a:pt x="0" y="0"/>
                  </a:moveTo>
                  <a:lnTo>
                    <a:pt x="24" y="18"/>
                  </a:lnTo>
                  <a:lnTo>
                    <a:pt x="54" y="36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29" name="Line 1093"/>
            <p:cNvSpPr>
              <a:spLocks noChangeShapeType="1"/>
            </p:cNvSpPr>
            <p:nvPr/>
          </p:nvSpPr>
          <p:spPr bwMode="auto">
            <a:xfrm>
              <a:off x="3506" y="3867"/>
              <a:ext cx="54" cy="3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08544" name="Object 2048"/>
          <p:cNvGraphicFramePr>
            <a:graphicFrameLocks noChangeAspect="1"/>
          </p:cNvGraphicFramePr>
          <p:nvPr/>
        </p:nvGraphicFramePr>
        <p:xfrm>
          <a:off x="8642350" y="3398838"/>
          <a:ext cx="303213" cy="825500"/>
        </p:xfrm>
        <a:graphic>
          <a:graphicData uri="http://schemas.openxmlformats.org/presentationml/2006/ole">
            <p:oleObj spid="_x0000_s108544" name="Equation" r:id="rId4" imgW="304560" imgH="825480" progId="Equation.3">
              <p:embed/>
            </p:oleObj>
          </a:graphicData>
        </a:graphic>
      </p:graphicFrame>
      <p:sp>
        <p:nvSpPr>
          <p:cNvPr id="41031" name="Rectangle 1095"/>
          <p:cNvSpPr>
            <a:spLocks noChangeArrowheads="1"/>
          </p:cNvSpPr>
          <p:nvPr/>
        </p:nvSpPr>
        <p:spPr bwMode="auto">
          <a:xfrm>
            <a:off x="1751013" y="4730750"/>
            <a:ext cx="44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0.02</a:t>
            </a:r>
            <a:endParaRPr lang="en-US" sz="2400"/>
          </a:p>
        </p:txBody>
      </p:sp>
      <p:sp>
        <p:nvSpPr>
          <p:cNvPr id="41032" name="Rectangle 1096"/>
          <p:cNvSpPr>
            <a:spLocks noChangeArrowheads="1"/>
          </p:cNvSpPr>
          <p:nvPr/>
        </p:nvSpPr>
        <p:spPr bwMode="auto">
          <a:xfrm>
            <a:off x="1751013" y="3981450"/>
            <a:ext cx="44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0.03</a:t>
            </a:r>
            <a:endParaRPr lang="en-US" sz="2400"/>
          </a:p>
        </p:txBody>
      </p:sp>
      <p:sp>
        <p:nvSpPr>
          <p:cNvPr id="41033" name="Rectangle 1097"/>
          <p:cNvSpPr>
            <a:spLocks noChangeArrowheads="1"/>
          </p:cNvSpPr>
          <p:nvPr/>
        </p:nvSpPr>
        <p:spPr bwMode="auto">
          <a:xfrm>
            <a:off x="1751013" y="3486150"/>
            <a:ext cx="44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0.04</a:t>
            </a:r>
            <a:endParaRPr lang="en-US" sz="2400"/>
          </a:p>
        </p:txBody>
      </p:sp>
      <p:sp>
        <p:nvSpPr>
          <p:cNvPr id="41034" name="Rectangle 1098"/>
          <p:cNvSpPr>
            <a:spLocks noChangeArrowheads="1"/>
          </p:cNvSpPr>
          <p:nvPr/>
        </p:nvSpPr>
        <p:spPr bwMode="auto">
          <a:xfrm>
            <a:off x="1751013" y="3041650"/>
            <a:ext cx="44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0.05</a:t>
            </a:r>
            <a:endParaRPr lang="en-US" sz="2400"/>
          </a:p>
        </p:txBody>
      </p:sp>
      <p:sp>
        <p:nvSpPr>
          <p:cNvPr id="41035" name="Rectangle 1099"/>
          <p:cNvSpPr>
            <a:spLocks noChangeArrowheads="1"/>
          </p:cNvSpPr>
          <p:nvPr/>
        </p:nvSpPr>
        <p:spPr bwMode="auto">
          <a:xfrm>
            <a:off x="1751013" y="2736850"/>
            <a:ext cx="44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0.06</a:t>
            </a:r>
            <a:endParaRPr lang="en-US" sz="2400"/>
          </a:p>
        </p:txBody>
      </p:sp>
      <p:sp>
        <p:nvSpPr>
          <p:cNvPr id="41036" name="Rectangle 1100"/>
          <p:cNvSpPr>
            <a:spLocks noChangeArrowheads="1"/>
          </p:cNvSpPr>
          <p:nvPr/>
        </p:nvSpPr>
        <p:spPr bwMode="auto">
          <a:xfrm>
            <a:off x="1751013" y="2190750"/>
            <a:ext cx="44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0.08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Reflection on Moody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Does head loss decrease as velocity increases?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Experimental Results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889000" y="1727200"/>
          <a:ext cx="7418388" cy="429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304800" y="6096000"/>
            <a:ext cx="857408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/>
              <a:t>Explain gradual transition between laminar and turbulent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7162800"/>
            <a:ext cx="9144000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 marL="403225" indent="-403225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/>
              <a:t>Why might experimental results indicate larger f in laminar region as Re increases?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4.07407E-6 L 0.0 -0.180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/>
      <p:bldP spid="63493" grpId="1"/>
      <p:bldP spid="634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Length for uniform flow to establish in pipes</a:t>
            </a:r>
          </a:p>
        </p:txBody>
      </p:sp>
      <p:graphicFrame>
        <p:nvGraphicFramePr>
          <p:cNvPr id="7" name="Object 0"/>
          <p:cNvGraphicFramePr>
            <a:graphicFrameLocks noChangeAspect="1"/>
          </p:cNvGraphicFramePr>
          <p:nvPr/>
        </p:nvGraphicFramePr>
        <p:xfrm>
          <a:off x="1041400" y="2032000"/>
          <a:ext cx="6461125" cy="431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346325" y="6162675"/>
            <a:ext cx="43942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 is based on diameter here!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Flat Plate Drag Coefficients</a:t>
            </a:r>
          </a:p>
        </p:txBody>
      </p:sp>
      <p:grpSp>
        <p:nvGrpSpPr>
          <p:cNvPr id="52227" name="Group 3"/>
          <p:cNvGrpSpPr>
            <a:grpSpLocks/>
          </p:cNvGrpSpPr>
          <p:nvPr/>
        </p:nvGrpSpPr>
        <p:grpSpPr bwMode="auto">
          <a:xfrm>
            <a:off x="342900" y="1714500"/>
            <a:ext cx="7978775" cy="5143500"/>
            <a:chOff x="216" y="1080"/>
            <a:chExt cx="5026" cy="3240"/>
          </a:xfrm>
        </p:grpSpPr>
        <p:graphicFrame>
          <p:nvGraphicFramePr>
            <p:cNvPr id="26" name="Object 4"/>
            <p:cNvGraphicFramePr>
              <a:graphicFrameLocks noChangeAspect="1"/>
            </p:cNvGraphicFramePr>
            <p:nvPr/>
          </p:nvGraphicFramePr>
          <p:xfrm>
            <a:off x="416" y="1080"/>
            <a:ext cx="3576" cy="27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52229" name="Object 5"/>
            <p:cNvGraphicFramePr>
              <a:graphicFrameLocks noChangeAspect="1"/>
            </p:cNvGraphicFramePr>
            <p:nvPr/>
          </p:nvGraphicFramePr>
          <p:xfrm>
            <a:off x="2008" y="3864"/>
            <a:ext cx="704" cy="456"/>
          </p:xfrm>
          <a:graphic>
            <a:graphicData uri="http://schemas.openxmlformats.org/presentationml/2006/ole">
              <p:oleObj spid="_x0000_s52229" name="Equation" r:id="rId4" imgW="1117440" imgH="723600" progId="Equation.DSMT4">
                <p:embed/>
              </p:oleObj>
            </a:graphicData>
          </a:graphic>
        </p:graphicFrame>
        <p:graphicFrame>
          <p:nvGraphicFramePr>
            <p:cNvPr id="52230" name="Object 6"/>
            <p:cNvGraphicFramePr>
              <a:graphicFrameLocks noChangeAspect="1"/>
            </p:cNvGraphicFramePr>
            <p:nvPr/>
          </p:nvGraphicFramePr>
          <p:xfrm>
            <a:off x="4568" y="1684"/>
            <a:ext cx="160" cy="456"/>
          </p:xfrm>
          <a:graphic>
            <a:graphicData uri="http://schemas.openxmlformats.org/presentationml/2006/ole">
              <p:oleObj spid="_x0000_s52230" name="Equation" r:id="rId5" imgW="228600" imgH="723600" progId="Equation.DSMT4">
                <p:embed/>
              </p:oleObj>
            </a:graphicData>
          </a:graphic>
        </p:graphicFrame>
        <p:graphicFrame>
          <p:nvGraphicFramePr>
            <p:cNvPr id="52231" name="Object 7"/>
            <p:cNvGraphicFramePr>
              <a:graphicFrameLocks noChangeAspect="1"/>
            </p:cNvGraphicFramePr>
            <p:nvPr/>
          </p:nvGraphicFramePr>
          <p:xfrm>
            <a:off x="216" y="2120"/>
            <a:ext cx="288" cy="264"/>
          </p:xfrm>
          <a:graphic>
            <a:graphicData uri="http://schemas.openxmlformats.org/presentationml/2006/ole">
              <p:oleObj spid="_x0000_s52231" name="Equation" r:id="rId6" imgW="457200" imgH="419040" progId="Equation.DSMT4">
                <p:embed/>
              </p:oleObj>
            </a:graphicData>
          </a:graphic>
        </p:graphicFrame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4022" y="1271"/>
              <a:ext cx="509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1 x 10</a:t>
              </a:r>
              <a:r>
                <a:rPr lang="en-US" sz="1600" baseline="30000"/>
                <a:t>-3</a:t>
              </a: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4022" y="1415"/>
              <a:ext cx="509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5 x 10</a:t>
              </a:r>
              <a:r>
                <a:rPr lang="en-US" sz="1600" baseline="30000"/>
                <a:t>-4</a:t>
              </a:r>
            </a:p>
          </p:txBody>
        </p:sp>
        <p:sp>
          <p:nvSpPr>
            <p:cNvPr id="52234" name="Text Box 10"/>
            <p:cNvSpPr txBox="1">
              <a:spLocks noChangeArrowheads="1"/>
            </p:cNvSpPr>
            <p:nvPr/>
          </p:nvSpPr>
          <p:spPr bwMode="auto">
            <a:xfrm>
              <a:off x="4022" y="1599"/>
              <a:ext cx="509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 x 10</a:t>
              </a:r>
              <a:r>
                <a:rPr lang="en-US" sz="1600" baseline="30000"/>
                <a:t>-4</a:t>
              </a: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4014" y="1743"/>
              <a:ext cx="509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1 x 10</a:t>
              </a:r>
              <a:r>
                <a:rPr lang="en-US" sz="1600" baseline="30000"/>
                <a:t>-4</a:t>
              </a: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4014" y="1871"/>
              <a:ext cx="509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5 x 10</a:t>
              </a:r>
              <a:r>
                <a:rPr lang="en-US" sz="1600" baseline="30000"/>
                <a:t>-5</a:t>
              </a:r>
            </a:p>
          </p:txBody>
        </p:sp>
        <p:sp>
          <p:nvSpPr>
            <p:cNvPr id="52237" name="Text Box 13"/>
            <p:cNvSpPr txBox="1">
              <a:spLocks noChangeArrowheads="1"/>
            </p:cNvSpPr>
            <p:nvPr/>
          </p:nvSpPr>
          <p:spPr bwMode="auto">
            <a:xfrm>
              <a:off x="4014" y="2023"/>
              <a:ext cx="509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 x 10</a:t>
              </a:r>
              <a:r>
                <a:rPr lang="en-US" sz="1600" baseline="30000"/>
                <a:t>-5</a:t>
              </a: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4022" y="2135"/>
              <a:ext cx="509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1 x 10</a:t>
              </a:r>
              <a:r>
                <a:rPr lang="en-US" sz="1600" baseline="30000"/>
                <a:t>-5</a:t>
              </a:r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4022" y="2239"/>
              <a:ext cx="509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5 x 10</a:t>
              </a:r>
              <a:r>
                <a:rPr lang="en-US" sz="1600" baseline="30000"/>
                <a:t>-6</a:t>
              </a:r>
            </a:p>
          </p:txBody>
        </p:sp>
        <p:sp>
          <p:nvSpPr>
            <p:cNvPr id="52240" name="Text Box 16"/>
            <p:cNvSpPr txBox="1">
              <a:spLocks noChangeArrowheads="1"/>
            </p:cNvSpPr>
            <p:nvPr/>
          </p:nvSpPr>
          <p:spPr bwMode="auto">
            <a:xfrm>
              <a:off x="4022" y="2367"/>
              <a:ext cx="509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 x 10</a:t>
              </a:r>
              <a:r>
                <a:rPr lang="en-US" sz="1600" baseline="30000"/>
                <a:t>-6</a:t>
              </a: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4022" y="2503"/>
              <a:ext cx="509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1 x 10</a:t>
              </a:r>
              <a:r>
                <a:rPr lang="en-US" sz="1600" baseline="30000"/>
                <a:t>-6</a:t>
              </a:r>
            </a:p>
          </p:txBody>
        </p:sp>
        <p:graphicFrame>
          <p:nvGraphicFramePr>
            <p:cNvPr id="52242" name="Object 18"/>
            <p:cNvGraphicFramePr>
              <a:graphicFrameLocks noChangeAspect="1"/>
            </p:cNvGraphicFramePr>
            <p:nvPr/>
          </p:nvGraphicFramePr>
          <p:xfrm>
            <a:off x="1248" y="1324"/>
            <a:ext cx="2328" cy="320"/>
          </p:xfrm>
          <a:graphic>
            <a:graphicData uri="http://schemas.openxmlformats.org/presentationml/2006/ole">
              <p:oleObj spid="_x0000_s52242" name="Equation" r:id="rId7" imgW="3695400" imgH="507960" progId="Equation.DSMT4">
                <p:embed/>
              </p:oleObj>
            </a:graphicData>
          </a:graphic>
        </p:graphicFrame>
        <p:graphicFrame>
          <p:nvGraphicFramePr>
            <p:cNvPr id="52243" name="Object 19"/>
            <p:cNvGraphicFramePr>
              <a:graphicFrameLocks noChangeAspect="1"/>
            </p:cNvGraphicFramePr>
            <p:nvPr/>
          </p:nvGraphicFramePr>
          <p:xfrm>
            <a:off x="923" y="2840"/>
            <a:ext cx="818" cy="400"/>
          </p:xfrm>
          <a:graphic>
            <a:graphicData uri="http://schemas.openxmlformats.org/presentationml/2006/ole">
              <p:oleObj spid="_x0000_s52243" name="Equation" r:id="rId8" imgW="1739880" imgH="850680" progId="Equation.DSMT4">
                <p:embed/>
              </p:oleObj>
            </a:graphicData>
          </a:graphic>
        </p:graphicFrame>
        <p:graphicFrame>
          <p:nvGraphicFramePr>
            <p:cNvPr id="52244" name="Object 20"/>
            <p:cNvGraphicFramePr>
              <a:graphicFrameLocks noChangeAspect="1"/>
            </p:cNvGraphicFramePr>
            <p:nvPr/>
          </p:nvGraphicFramePr>
          <p:xfrm>
            <a:off x="1836" y="2853"/>
            <a:ext cx="1435" cy="379"/>
          </p:xfrm>
          <a:graphic>
            <a:graphicData uri="http://schemas.openxmlformats.org/presentationml/2006/ole">
              <p:oleObj spid="_x0000_s52244" name="Equation" r:id="rId9" imgW="3314520" imgH="876240" progId="Equation.DSMT4">
                <p:embed/>
              </p:oleObj>
            </a:graphicData>
          </a:graphic>
        </p:graphicFrame>
        <p:graphicFrame>
          <p:nvGraphicFramePr>
            <p:cNvPr id="52245" name="Object 21"/>
            <p:cNvGraphicFramePr>
              <a:graphicFrameLocks noChangeAspect="1"/>
            </p:cNvGraphicFramePr>
            <p:nvPr/>
          </p:nvGraphicFramePr>
          <p:xfrm>
            <a:off x="4079" y="3070"/>
            <a:ext cx="1163" cy="418"/>
          </p:xfrm>
          <a:graphic>
            <a:graphicData uri="http://schemas.openxmlformats.org/presentationml/2006/ole">
              <p:oleObj spid="_x0000_s52245" name="Equation" r:id="rId10" imgW="2438280" imgH="876240" progId="Equation.DSMT4">
                <p:embed/>
              </p:oleObj>
            </a:graphicData>
          </a:graphic>
        </p:graphicFrame>
        <p:graphicFrame>
          <p:nvGraphicFramePr>
            <p:cNvPr id="52246" name="Object 22"/>
            <p:cNvGraphicFramePr>
              <a:graphicFrameLocks noChangeAspect="1"/>
            </p:cNvGraphicFramePr>
            <p:nvPr/>
          </p:nvGraphicFramePr>
          <p:xfrm>
            <a:off x="4152" y="2706"/>
            <a:ext cx="1048" cy="218"/>
          </p:xfrm>
          <a:graphic>
            <a:graphicData uri="http://schemas.openxmlformats.org/presentationml/2006/ole">
              <p:oleObj spid="_x0000_s52246" name="Equation" r:id="rId11" imgW="2197080" imgH="457200" progId="Equation.DSMT4">
                <p:embed/>
              </p:oleObj>
            </a:graphicData>
          </a:graphic>
        </p:graphicFrame>
      </p:grpSp>
      <p:sp>
        <p:nvSpPr>
          <p:cNvPr id="52247" name="AutoShape 2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20100" y="6235700"/>
            <a:ext cx="723900" cy="622300"/>
          </a:xfrm>
          <a:prstGeom prst="actionButtonReturn">
            <a:avLst/>
          </a:prstGeom>
          <a:noFill/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Inclined Surface Findings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1981200"/>
            <a:ext cx="7392987" cy="4876800"/>
          </a:xfrm>
        </p:spPr>
        <p:txBody>
          <a:bodyPr/>
          <a:lstStyle/>
          <a:p>
            <a:r>
              <a:rPr lang="en-US" sz="2800"/>
              <a:t>The horizontal center of pressure and the horizontal centroid ________ when the x or y axis is a line of symmetry for the surface</a:t>
            </a:r>
          </a:p>
          <a:p>
            <a:r>
              <a:rPr lang="en-US" sz="2800"/>
              <a:t>The center of pressure is always _______ the centroid</a:t>
            </a:r>
          </a:p>
          <a:p>
            <a:r>
              <a:rPr lang="en-US" sz="2800"/>
              <a:t>The vertical distance between the centroid and the center of pressure _________ as the surface is lowered deeper into the liquid</a:t>
            </a:r>
          </a:p>
          <a:p>
            <a:r>
              <a:rPr lang="en-US" sz="2800"/>
              <a:t>The center of pressure is at the centroid for horizontal surfaces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3460750" y="2366963"/>
            <a:ext cx="138588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coincide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5445125" y="3344863"/>
            <a:ext cx="10525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below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3863975" y="4713288"/>
            <a:ext cx="15430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decreases</a:t>
            </a: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8459788" y="1958975"/>
            <a:ext cx="741362" cy="946150"/>
            <a:chOff x="5105" y="906"/>
            <a:chExt cx="467" cy="596"/>
          </a:xfrm>
        </p:grpSpPr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 flipV="1">
              <a:off x="5105" y="1186"/>
              <a:ext cx="294" cy="31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8617" name="Text Box 9"/>
            <p:cNvSpPr txBox="1">
              <a:spLocks noChangeArrowheads="1"/>
            </p:cNvSpPr>
            <p:nvPr/>
          </p:nvSpPr>
          <p:spPr bwMode="auto">
            <a:xfrm>
              <a:off x="5344" y="906"/>
              <a:ext cx="228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0</a:t>
              </a:r>
            </a:p>
          </p:txBody>
        </p:sp>
      </p:grpSp>
      <p:graphicFrame>
        <p:nvGraphicFramePr>
          <p:cNvPr id="68621" name="Object 13"/>
          <p:cNvGraphicFramePr>
            <a:graphicFrameLocks noChangeAspect="1"/>
          </p:cNvGraphicFramePr>
          <p:nvPr/>
        </p:nvGraphicFramePr>
        <p:xfrm>
          <a:off x="6807200" y="3810000"/>
          <a:ext cx="2336800" cy="800100"/>
        </p:xfrm>
        <a:graphic>
          <a:graphicData uri="http://schemas.openxmlformats.org/presentationml/2006/ole">
            <p:oleObj spid="_x0000_s68621" name="Equation" r:id="rId3" imgW="2336760" imgH="799920" progId="Equation.DSMT4">
              <p:embed/>
            </p:oleObj>
          </a:graphicData>
        </a:graphic>
      </p:graphicFrame>
      <p:graphicFrame>
        <p:nvGraphicFramePr>
          <p:cNvPr id="68622" name="Object 14"/>
          <p:cNvGraphicFramePr>
            <a:graphicFrameLocks noChangeAspect="1"/>
          </p:cNvGraphicFramePr>
          <p:nvPr/>
        </p:nvGraphicFramePr>
        <p:xfrm>
          <a:off x="6526213" y="2546350"/>
          <a:ext cx="2425700" cy="838200"/>
        </p:xfrm>
        <a:graphic>
          <a:graphicData uri="http://schemas.openxmlformats.org/presentationml/2006/ole">
            <p:oleObj spid="_x0000_s68622" name="Equation" r:id="rId4" imgW="2425680" imgH="838080" progId="Equation.DSMT4">
              <p:embed/>
            </p:oleObj>
          </a:graphicData>
        </a:graphic>
      </p:graphicFrame>
      <p:graphicFrame>
        <p:nvGraphicFramePr>
          <p:cNvPr id="68624" name="Object 16"/>
          <p:cNvGraphicFramePr>
            <a:graphicFrameLocks noChangeAspect="1"/>
          </p:cNvGraphicFramePr>
          <p:nvPr/>
        </p:nvGraphicFramePr>
        <p:xfrm>
          <a:off x="7175500" y="5749925"/>
          <a:ext cx="1689100" cy="406400"/>
        </p:xfrm>
        <a:graphic>
          <a:graphicData uri="http://schemas.openxmlformats.org/presentationml/2006/ole">
            <p:oleObj spid="_x0000_s68624" name="Equation" r:id="rId5" imgW="1688760" imgH="406080" progId="Equation.DSMT4">
              <p:embed/>
            </p:oleObj>
          </a:graphicData>
        </a:graphic>
      </p:graphicFrame>
      <p:sp>
        <p:nvSpPr>
          <p:cNvPr id="68625" name="Line 17"/>
          <p:cNvSpPr>
            <a:spLocks noChangeShapeType="1"/>
          </p:cNvSpPr>
          <p:nvPr/>
        </p:nvSpPr>
        <p:spPr bwMode="auto">
          <a:xfrm>
            <a:off x="7315200" y="6148388"/>
            <a:ext cx="1533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build="p" autoUpdateAnimBg="0"/>
      <p:bldP spid="68613" grpId="0" build="p" autoUpdateAnimBg="0"/>
      <p:bldP spid="68614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Viscous Drag on Ships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viscous drag on ships can be calculated by assuming a flat plate with the wetted area and length of the ship</a:t>
            </a:r>
          </a:p>
          <a:p>
            <a:pPr lvl="1"/>
            <a:endParaRPr lang="en-US"/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1244600" y="3810000"/>
          <a:ext cx="1879600" cy="455613"/>
        </p:xfrm>
        <a:graphic>
          <a:graphicData uri="http://schemas.openxmlformats.org/presentationml/2006/ole">
            <p:oleObj spid="_x0000_s104452" name="Equation" r:id="rId3" imgW="1879560" imgH="457200" progId="Equation.DSMT4">
              <p:embed/>
            </p:oleObj>
          </a:graphicData>
        </a:graphic>
      </p:graphicFrame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292100" y="4683125"/>
          <a:ext cx="1485900" cy="889000"/>
        </p:xfrm>
        <a:graphic>
          <a:graphicData uri="http://schemas.openxmlformats.org/presentationml/2006/ole">
            <p:oleObj spid="_x0000_s104453" name="Equation" r:id="rId4" imgW="1485720" imgH="888840" progId="Equation.3">
              <p:embed/>
            </p:oleObj>
          </a:graphicData>
        </a:graphic>
      </p:graphicFrame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5956300" y="5568950"/>
          <a:ext cx="1117600" cy="722313"/>
        </p:xfrm>
        <a:graphic>
          <a:graphicData uri="http://schemas.openxmlformats.org/presentationml/2006/ole">
            <p:oleObj spid="_x0000_s104454" name="Equation" r:id="rId5" imgW="1117440" imgH="723600" progId="Equation.DSMT4">
              <p:embed/>
            </p:oleObj>
          </a:graphicData>
        </a:graphic>
      </p:graphicFrame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2563813" y="6261100"/>
            <a:ext cx="5397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L</a:t>
            </a:r>
            <a:r>
              <a:rPr lang="en-US" sz="2400" baseline="-25000">
                <a:solidFill>
                  <a:schemeClr val="folHlink"/>
                </a:solidFill>
              </a:rPr>
              <a:t>r</a:t>
            </a:r>
            <a:r>
              <a:rPr lang="en-US" sz="2400" baseline="30000">
                <a:solidFill>
                  <a:schemeClr val="folHlink"/>
                </a:solidFill>
              </a:rPr>
              <a:t>3</a:t>
            </a:r>
            <a:endParaRPr lang="en-US" sz="2400"/>
          </a:p>
        </p:txBody>
      </p:sp>
      <p:grpSp>
        <p:nvGrpSpPr>
          <p:cNvPr id="104456" name="Group 8"/>
          <p:cNvGrpSpPr>
            <a:grpSpLocks/>
          </p:cNvGrpSpPr>
          <p:nvPr/>
        </p:nvGrpSpPr>
        <p:grpSpPr bwMode="auto">
          <a:xfrm>
            <a:off x="419100" y="6261100"/>
            <a:ext cx="6538913" cy="457200"/>
            <a:chOff x="464" y="3816"/>
            <a:chExt cx="4119" cy="288"/>
          </a:xfrm>
        </p:grpSpPr>
        <p:graphicFrame>
          <p:nvGraphicFramePr>
            <p:cNvPr id="104457" name="Object 9"/>
            <p:cNvGraphicFramePr>
              <a:graphicFrameLocks noChangeAspect="1"/>
            </p:cNvGraphicFramePr>
            <p:nvPr/>
          </p:nvGraphicFramePr>
          <p:xfrm>
            <a:off x="464" y="3860"/>
            <a:ext cx="352" cy="215"/>
          </p:xfrm>
          <a:graphic>
            <a:graphicData uri="http://schemas.openxmlformats.org/presentationml/2006/ole">
              <p:oleObj spid="_x0000_s104457" name="MathType Equation" r:id="rId6" imgW="558720" imgH="342720" progId="Equation">
                <p:embed/>
              </p:oleObj>
            </a:graphicData>
          </a:graphic>
        </p:graphicFrame>
        <p:sp>
          <p:nvSpPr>
            <p:cNvPr id="104458" name="Text Box 10"/>
            <p:cNvSpPr txBox="1">
              <a:spLocks noChangeArrowheads="1"/>
            </p:cNvSpPr>
            <p:nvPr/>
          </p:nvSpPr>
          <p:spPr bwMode="auto">
            <a:xfrm>
              <a:off x="833" y="3816"/>
              <a:ext cx="375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scales with ____ (based on _______ similarity)</a:t>
              </a:r>
            </a:p>
          </p:txBody>
        </p:sp>
      </p:grpSp>
      <p:graphicFrame>
        <p:nvGraphicFramePr>
          <p:cNvPr id="104459" name="Object 11"/>
          <p:cNvGraphicFramePr>
            <a:graphicFrameLocks noChangeAspect="1"/>
          </p:cNvGraphicFramePr>
          <p:nvPr/>
        </p:nvGraphicFramePr>
        <p:xfrm>
          <a:off x="2832100" y="4683125"/>
          <a:ext cx="1841500" cy="762000"/>
        </p:xfrm>
        <a:graphic>
          <a:graphicData uri="http://schemas.openxmlformats.org/presentationml/2006/ole">
            <p:oleObj spid="_x0000_s104459" name="Equation" r:id="rId7" imgW="1841400" imgH="761760" progId="Equation.DSMT4">
              <p:embed/>
            </p:oleObj>
          </a:graphicData>
        </a:graphic>
      </p:graphicFrame>
      <p:sp>
        <p:nvSpPr>
          <p:cNvPr id="104460" name="Line 12"/>
          <p:cNvSpPr>
            <a:spLocks noChangeShapeType="1"/>
          </p:cNvSpPr>
          <p:nvPr/>
        </p:nvSpPr>
        <p:spPr bwMode="auto">
          <a:xfrm>
            <a:off x="1943100" y="5080000"/>
            <a:ext cx="5842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61" name="Line 13"/>
          <p:cNvSpPr>
            <a:spLocks noChangeShapeType="1"/>
          </p:cNvSpPr>
          <p:nvPr/>
        </p:nvSpPr>
        <p:spPr bwMode="auto">
          <a:xfrm flipV="1">
            <a:off x="6515100" y="5321300"/>
            <a:ext cx="0" cy="3048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62" name="Freeform 14"/>
          <p:cNvSpPr>
            <a:spLocks/>
          </p:cNvSpPr>
          <p:nvPr/>
        </p:nvSpPr>
        <p:spPr bwMode="auto">
          <a:xfrm>
            <a:off x="3848100" y="4267200"/>
            <a:ext cx="1828800" cy="533400"/>
          </a:xfrm>
          <a:custGeom>
            <a:avLst/>
            <a:gdLst/>
            <a:ahLst/>
            <a:cxnLst>
              <a:cxn ang="0">
                <a:pos x="1152" y="336"/>
              </a:cxn>
              <a:cxn ang="0">
                <a:pos x="608" y="64"/>
              </a:cxn>
              <a:cxn ang="0">
                <a:pos x="0" y="256"/>
              </a:cxn>
            </a:cxnLst>
            <a:rect l="0" t="0" r="r" b="b"/>
            <a:pathLst>
              <a:path w="1152" h="336">
                <a:moveTo>
                  <a:pt x="1152" y="336"/>
                </a:moveTo>
                <a:cubicBezTo>
                  <a:pt x="880" y="336"/>
                  <a:pt x="928" y="64"/>
                  <a:pt x="608" y="64"/>
                </a:cubicBezTo>
                <a:cubicBezTo>
                  <a:pt x="288" y="64"/>
                  <a:pt x="32" y="0"/>
                  <a:pt x="0" y="256"/>
                </a:cubicBezTo>
              </a:path>
            </a:pathLst>
          </a:custGeom>
          <a:noFill/>
          <a:ln w="12700" cap="flat" cmpd="sng">
            <a:solidFill>
              <a:schemeClr val="folHlink"/>
            </a:solidFill>
            <a:prstDash val="solid"/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 flipH="1">
            <a:off x="4826000" y="2933700"/>
            <a:ext cx="2159000" cy="17780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>
            <a:off x="2590800" y="3441700"/>
            <a:ext cx="101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65" name="Line 17"/>
          <p:cNvSpPr>
            <a:spLocks noChangeShapeType="1"/>
          </p:cNvSpPr>
          <p:nvPr/>
        </p:nvSpPr>
        <p:spPr bwMode="auto">
          <a:xfrm>
            <a:off x="6527800" y="2959100"/>
            <a:ext cx="109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66" name="Freeform 18"/>
          <p:cNvSpPr>
            <a:spLocks/>
          </p:cNvSpPr>
          <p:nvPr/>
        </p:nvSpPr>
        <p:spPr bwMode="auto">
          <a:xfrm>
            <a:off x="2870200" y="3441700"/>
            <a:ext cx="5748338" cy="23876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528" y="240"/>
              </a:cxn>
              <a:cxn ang="0">
                <a:pos x="3264" y="384"/>
              </a:cxn>
              <a:cxn ang="0">
                <a:pos x="2672" y="1504"/>
              </a:cxn>
            </a:cxnLst>
            <a:rect l="0" t="0" r="r" b="b"/>
            <a:pathLst>
              <a:path w="3621" h="1504">
                <a:moveTo>
                  <a:pt x="96" y="0"/>
                </a:moveTo>
                <a:cubicBezTo>
                  <a:pt x="168" y="40"/>
                  <a:pt x="0" y="176"/>
                  <a:pt x="528" y="240"/>
                </a:cubicBezTo>
                <a:cubicBezTo>
                  <a:pt x="1056" y="304"/>
                  <a:pt x="2907" y="173"/>
                  <a:pt x="3264" y="384"/>
                </a:cubicBezTo>
                <a:cubicBezTo>
                  <a:pt x="3621" y="595"/>
                  <a:pt x="3177" y="1057"/>
                  <a:pt x="2672" y="1504"/>
                </a:cubicBezTo>
              </a:path>
            </a:pathLst>
          </a:custGeom>
          <a:noFill/>
          <a:ln w="12700" cap="flat" cmpd="sng">
            <a:solidFill>
              <a:schemeClr val="folHlink"/>
            </a:solidFill>
            <a:prstDash val="solid"/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4467" name="Picture 19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99125" y="3937000"/>
            <a:ext cx="1851025" cy="14033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104468" name="Text Box 20"/>
          <p:cNvSpPr txBox="1">
            <a:spLocks noChangeArrowheads="1"/>
          </p:cNvSpPr>
          <p:nvPr/>
        </p:nvSpPr>
        <p:spPr bwMode="auto">
          <a:xfrm>
            <a:off x="4405313" y="6261100"/>
            <a:ext cx="10477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Froude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5" grpId="0" build="p" autoUpdateAnimBg="0"/>
      <p:bldP spid="104460" grpId="0" animBg="1"/>
      <p:bldP spid="104461" grpId="0" animBg="1"/>
      <p:bldP spid="104462" grpId="0" animBg="1"/>
      <p:bldP spid="104463" grpId="0" animBg="1"/>
      <p:bldP spid="104466" grpId="0" animBg="1"/>
      <p:bldP spid="10446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Line 2"/>
          <p:cNvSpPr>
            <a:spLocks noChangeShapeType="1"/>
          </p:cNvSpPr>
          <p:nvPr/>
        </p:nvSpPr>
        <p:spPr bwMode="auto">
          <a:xfrm flipV="1">
            <a:off x="2451100" y="6019800"/>
            <a:ext cx="190500" cy="4699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Minor Losses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are minor losses measured?</a:t>
            </a:r>
          </a:p>
          <a:p>
            <a:r>
              <a:rPr lang="en-US"/>
              <a:t>How did you measure expansion loss?</a:t>
            </a:r>
          </a:p>
          <a:p>
            <a:r>
              <a:rPr lang="en-US"/>
              <a:t>Why don’t the minor losses simply add up if you place several elbows close together?</a:t>
            </a:r>
          </a:p>
          <a:p>
            <a:r>
              <a:rPr lang="en-US"/>
              <a:t>What assumption is required for the minor loss coefficients to be given as a constant?</a:t>
            </a:r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92075" y="6053138"/>
          <a:ext cx="2755900" cy="442912"/>
        </p:xfrm>
        <a:graphic>
          <a:graphicData uri="http://schemas.openxmlformats.org/presentationml/2006/ole">
            <p:oleObj spid="_x0000_s44038" name="Equation" r:id="rId3" imgW="2755800" imgH="444240" progId="Equation.DSMT4">
              <p:embed/>
            </p:oleObj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3581400" y="5791200"/>
          <a:ext cx="1460500" cy="787400"/>
        </p:xfrm>
        <a:graphic>
          <a:graphicData uri="http://schemas.openxmlformats.org/presentationml/2006/ole">
            <p:oleObj spid="_x0000_s44039" name="Equation" r:id="rId4" imgW="1460160" imgH="787320" progId="Equation.3">
              <p:embed/>
            </p:oleObj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5486400" y="5715000"/>
          <a:ext cx="1295400" cy="838200"/>
        </p:xfrm>
        <a:graphic>
          <a:graphicData uri="http://schemas.openxmlformats.org/presentationml/2006/ole">
            <p:oleObj spid="_x0000_s44040" name="Equation" r:id="rId5" imgW="1295280" imgH="838080" progId="Equation.3">
              <p:embed/>
            </p:oleObj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7315200" y="5638800"/>
          <a:ext cx="1346200" cy="927100"/>
        </p:xfrm>
        <a:graphic>
          <a:graphicData uri="http://schemas.openxmlformats.org/presentationml/2006/ole">
            <p:oleObj spid="_x0000_s44041" name="Equation" r:id="rId6" imgW="1346040" imgH="927000" progId="Equation.3">
              <p:embed/>
            </p:oleObj>
          </a:graphicData>
        </a:graphic>
      </p:graphicFrame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2006600" y="5507038"/>
            <a:ext cx="13779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High Re</a:t>
            </a:r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2032000" y="5969000"/>
            <a:ext cx="119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nimBg="1"/>
      <p:bldP spid="4404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Oval 2"/>
          <p:cNvSpPr>
            <a:spLocks noChangeArrowheads="1"/>
          </p:cNvSpPr>
          <p:nvPr/>
        </p:nvSpPr>
        <p:spPr bwMode="auto">
          <a:xfrm>
            <a:off x="6934200" y="4178300"/>
            <a:ext cx="381000" cy="1066800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Drag Coefficient on a Sphere </a:t>
            </a:r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1763713" y="1844675"/>
            <a:ext cx="6718300" cy="3397250"/>
            <a:chOff x="1111" y="1306"/>
            <a:chExt cx="4232" cy="2140"/>
          </a:xfrm>
        </p:grpSpPr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1173" y="1306"/>
              <a:ext cx="4169" cy="20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54" name="Line 6"/>
            <p:cNvSpPr>
              <a:spLocks noChangeShapeType="1"/>
            </p:cNvSpPr>
            <p:nvPr/>
          </p:nvSpPr>
          <p:spPr bwMode="auto">
            <a:xfrm>
              <a:off x="1173" y="3230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55" name="Line 7"/>
            <p:cNvSpPr>
              <a:spLocks noChangeShapeType="1"/>
            </p:cNvSpPr>
            <p:nvPr/>
          </p:nvSpPr>
          <p:spPr bwMode="auto">
            <a:xfrm>
              <a:off x="1173" y="3138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56" name="Line 8"/>
            <p:cNvSpPr>
              <a:spLocks noChangeShapeType="1"/>
            </p:cNvSpPr>
            <p:nvPr/>
          </p:nvSpPr>
          <p:spPr bwMode="auto">
            <a:xfrm>
              <a:off x="1173" y="3076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57" name="Line 9"/>
            <p:cNvSpPr>
              <a:spLocks noChangeShapeType="1"/>
            </p:cNvSpPr>
            <p:nvPr/>
          </p:nvSpPr>
          <p:spPr bwMode="auto">
            <a:xfrm>
              <a:off x="1173" y="3024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58" name="Line 10"/>
            <p:cNvSpPr>
              <a:spLocks noChangeShapeType="1"/>
            </p:cNvSpPr>
            <p:nvPr/>
          </p:nvSpPr>
          <p:spPr bwMode="auto">
            <a:xfrm>
              <a:off x="1173" y="2983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59" name="Line 11"/>
            <p:cNvSpPr>
              <a:spLocks noChangeShapeType="1"/>
            </p:cNvSpPr>
            <p:nvPr/>
          </p:nvSpPr>
          <p:spPr bwMode="auto">
            <a:xfrm>
              <a:off x="1173" y="2942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60" name="Line 12"/>
            <p:cNvSpPr>
              <a:spLocks noChangeShapeType="1"/>
            </p:cNvSpPr>
            <p:nvPr/>
          </p:nvSpPr>
          <p:spPr bwMode="auto">
            <a:xfrm>
              <a:off x="1173" y="2911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61" name="Line 13"/>
            <p:cNvSpPr>
              <a:spLocks noChangeShapeType="1"/>
            </p:cNvSpPr>
            <p:nvPr/>
          </p:nvSpPr>
          <p:spPr bwMode="auto">
            <a:xfrm>
              <a:off x="1173" y="2891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62" name="Line 14"/>
            <p:cNvSpPr>
              <a:spLocks noChangeShapeType="1"/>
            </p:cNvSpPr>
            <p:nvPr/>
          </p:nvSpPr>
          <p:spPr bwMode="auto">
            <a:xfrm>
              <a:off x="1173" y="2705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63" name="Line 15"/>
            <p:cNvSpPr>
              <a:spLocks noChangeShapeType="1"/>
            </p:cNvSpPr>
            <p:nvPr/>
          </p:nvSpPr>
          <p:spPr bwMode="auto">
            <a:xfrm>
              <a:off x="1173" y="2613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64" name="Line 16"/>
            <p:cNvSpPr>
              <a:spLocks noChangeShapeType="1"/>
            </p:cNvSpPr>
            <p:nvPr/>
          </p:nvSpPr>
          <p:spPr bwMode="auto">
            <a:xfrm>
              <a:off x="1173" y="2551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1173" y="2500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66" name="Line 18"/>
            <p:cNvSpPr>
              <a:spLocks noChangeShapeType="1"/>
            </p:cNvSpPr>
            <p:nvPr/>
          </p:nvSpPr>
          <p:spPr bwMode="auto">
            <a:xfrm>
              <a:off x="1173" y="2459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1173" y="2428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68" name="Line 20"/>
            <p:cNvSpPr>
              <a:spLocks noChangeShapeType="1"/>
            </p:cNvSpPr>
            <p:nvPr/>
          </p:nvSpPr>
          <p:spPr bwMode="auto">
            <a:xfrm>
              <a:off x="1173" y="2397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69" name="Line 21"/>
            <p:cNvSpPr>
              <a:spLocks noChangeShapeType="1"/>
            </p:cNvSpPr>
            <p:nvPr/>
          </p:nvSpPr>
          <p:spPr bwMode="auto">
            <a:xfrm>
              <a:off x="1173" y="2366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70" name="Line 22"/>
            <p:cNvSpPr>
              <a:spLocks noChangeShapeType="1"/>
            </p:cNvSpPr>
            <p:nvPr/>
          </p:nvSpPr>
          <p:spPr bwMode="auto">
            <a:xfrm>
              <a:off x="1173" y="2191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71" name="Line 23"/>
            <p:cNvSpPr>
              <a:spLocks noChangeShapeType="1"/>
            </p:cNvSpPr>
            <p:nvPr/>
          </p:nvSpPr>
          <p:spPr bwMode="auto">
            <a:xfrm>
              <a:off x="1173" y="2099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72" name="Line 24"/>
            <p:cNvSpPr>
              <a:spLocks noChangeShapeType="1"/>
            </p:cNvSpPr>
            <p:nvPr/>
          </p:nvSpPr>
          <p:spPr bwMode="auto">
            <a:xfrm>
              <a:off x="1173" y="2037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73" name="Line 25"/>
            <p:cNvSpPr>
              <a:spLocks noChangeShapeType="1"/>
            </p:cNvSpPr>
            <p:nvPr/>
          </p:nvSpPr>
          <p:spPr bwMode="auto">
            <a:xfrm>
              <a:off x="1173" y="1985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74" name="Line 26"/>
            <p:cNvSpPr>
              <a:spLocks noChangeShapeType="1"/>
            </p:cNvSpPr>
            <p:nvPr/>
          </p:nvSpPr>
          <p:spPr bwMode="auto">
            <a:xfrm>
              <a:off x="1173" y="1944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75" name="Line 27"/>
            <p:cNvSpPr>
              <a:spLocks noChangeShapeType="1"/>
            </p:cNvSpPr>
            <p:nvPr/>
          </p:nvSpPr>
          <p:spPr bwMode="auto">
            <a:xfrm>
              <a:off x="1173" y="1903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76" name="Line 28"/>
            <p:cNvSpPr>
              <a:spLocks noChangeShapeType="1"/>
            </p:cNvSpPr>
            <p:nvPr/>
          </p:nvSpPr>
          <p:spPr bwMode="auto">
            <a:xfrm>
              <a:off x="1173" y="1872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77" name="Line 29"/>
            <p:cNvSpPr>
              <a:spLocks noChangeShapeType="1"/>
            </p:cNvSpPr>
            <p:nvPr/>
          </p:nvSpPr>
          <p:spPr bwMode="auto">
            <a:xfrm>
              <a:off x="1173" y="1852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78" name="Line 30"/>
            <p:cNvSpPr>
              <a:spLocks noChangeShapeType="1"/>
            </p:cNvSpPr>
            <p:nvPr/>
          </p:nvSpPr>
          <p:spPr bwMode="auto">
            <a:xfrm>
              <a:off x="1173" y="1666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79" name="Line 31"/>
            <p:cNvSpPr>
              <a:spLocks noChangeShapeType="1"/>
            </p:cNvSpPr>
            <p:nvPr/>
          </p:nvSpPr>
          <p:spPr bwMode="auto">
            <a:xfrm>
              <a:off x="1173" y="1574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80" name="Line 32"/>
            <p:cNvSpPr>
              <a:spLocks noChangeShapeType="1"/>
            </p:cNvSpPr>
            <p:nvPr/>
          </p:nvSpPr>
          <p:spPr bwMode="auto">
            <a:xfrm>
              <a:off x="1173" y="1512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81" name="Line 33"/>
            <p:cNvSpPr>
              <a:spLocks noChangeShapeType="1"/>
            </p:cNvSpPr>
            <p:nvPr/>
          </p:nvSpPr>
          <p:spPr bwMode="auto">
            <a:xfrm>
              <a:off x="1173" y="1461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82" name="Line 34"/>
            <p:cNvSpPr>
              <a:spLocks noChangeShapeType="1"/>
            </p:cNvSpPr>
            <p:nvPr/>
          </p:nvSpPr>
          <p:spPr bwMode="auto">
            <a:xfrm>
              <a:off x="1173" y="1420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83" name="Line 35"/>
            <p:cNvSpPr>
              <a:spLocks noChangeShapeType="1"/>
            </p:cNvSpPr>
            <p:nvPr/>
          </p:nvSpPr>
          <p:spPr bwMode="auto">
            <a:xfrm>
              <a:off x="1173" y="1389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84" name="Line 36"/>
            <p:cNvSpPr>
              <a:spLocks noChangeShapeType="1"/>
            </p:cNvSpPr>
            <p:nvPr/>
          </p:nvSpPr>
          <p:spPr bwMode="auto">
            <a:xfrm>
              <a:off x="1173" y="1358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85" name="Line 37"/>
            <p:cNvSpPr>
              <a:spLocks noChangeShapeType="1"/>
            </p:cNvSpPr>
            <p:nvPr/>
          </p:nvSpPr>
          <p:spPr bwMode="auto">
            <a:xfrm>
              <a:off x="1173" y="1327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86" name="Line 38"/>
            <p:cNvSpPr>
              <a:spLocks noChangeShapeType="1"/>
            </p:cNvSpPr>
            <p:nvPr/>
          </p:nvSpPr>
          <p:spPr bwMode="auto">
            <a:xfrm>
              <a:off x="1173" y="2870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87" name="Line 39"/>
            <p:cNvSpPr>
              <a:spLocks noChangeShapeType="1"/>
            </p:cNvSpPr>
            <p:nvPr/>
          </p:nvSpPr>
          <p:spPr bwMode="auto">
            <a:xfrm>
              <a:off x="1173" y="2345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88" name="Line 40"/>
            <p:cNvSpPr>
              <a:spLocks noChangeShapeType="1"/>
            </p:cNvSpPr>
            <p:nvPr/>
          </p:nvSpPr>
          <p:spPr bwMode="auto">
            <a:xfrm>
              <a:off x="1173" y="1831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89" name="Line 41"/>
            <p:cNvSpPr>
              <a:spLocks noChangeShapeType="1"/>
            </p:cNvSpPr>
            <p:nvPr/>
          </p:nvSpPr>
          <p:spPr bwMode="auto">
            <a:xfrm>
              <a:off x="1173" y="1306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90" name="Line 42"/>
            <p:cNvSpPr>
              <a:spLocks noChangeShapeType="1"/>
            </p:cNvSpPr>
            <p:nvPr/>
          </p:nvSpPr>
          <p:spPr bwMode="auto">
            <a:xfrm>
              <a:off x="1328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91" name="Line 43"/>
            <p:cNvSpPr>
              <a:spLocks noChangeShapeType="1"/>
            </p:cNvSpPr>
            <p:nvPr/>
          </p:nvSpPr>
          <p:spPr bwMode="auto">
            <a:xfrm>
              <a:off x="1420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92" name="Line 44"/>
            <p:cNvSpPr>
              <a:spLocks noChangeShapeType="1"/>
            </p:cNvSpPr>
            <p:nvPr/>
          </p:nvSpPr>
          <p:spPr bwMode="auto">
            <a:xfrm>
              <a:off x="1482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93" name="Line 45"/>
            <p:cNvSpPr>
              <a:spLocks noChangeShapeType="1"/>
            </p:cNvSpPr>
            <p:nvPr/>
          </p:nvSpPr>
          <p:spPr bwMode="auto">
            <a:xfrm>
              <a:off x="1533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94" name="Line 46"/>
            <p:cNvSpPr>
              <a:spLocks noChangeShapeType="1"/>
            </p:cNvSpPr>
            <p:nvPr/>
          </p:nvSpPr>
          <p:spPr bwMode="auto">
            <a:xfrm>
              <a:off x="1575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95" name="Line 47"/>
            <p:cNvSpPr>
              <a:spLocks noChangeShapeType="1"/>
            </p:cNvSpPr>
            <p:nvPr/>
          </p:nvSpPr>
          <p:spPr bwMode="auto">
            <a:xfrm>
              <a:off x="1616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96" name="Line 48"/>
            <p:cNvSpPr>
              <a:spLocks noChangeShapeType="1"/>
            </p:cNvSpPr>
            <p:nvPr/>
          </p:nvSpPr>
          <p:spPr bwMode="auto">
            <a:xfrm>
              <a:off x="1647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97" name="Line 49"/>
            <p:cNvSpPr>
              <a:spLocks noChangeShapeType="1"/>
            </p:cNvSpPr>
            <p:nvPr/>
          </p:nvSpPr>
          <p:spPr bwMode="auto">
            <a:xfrm>
              <a:off x="1667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98" name="Line 50"/>
            <p:cNvSpPr>
              <a:spLocks noChangeShapeType="1"/>
            </p:cNvSpPr>
            <p:nvPr/>
          </p:nvSpPr>
          <p:spPr bwMode="auto">
            <a:xfrm>
              <a:off x="1853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99" name="Line 51"/>
            <p:cNvSpPr>
              <a:spLocks noChangeShapeType="1"/>
            </p:cNvSpPr>
            <p:nvPr/>
          </p:nvSpPr>
          <p:spPr bwMode="auto">
            <a:xfrm>
              <a:off x="1945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00" name="Line 52"/>
            <p:cNvSpPr>
              <a:spLocks noChangeShapeType="1"/>
            </p:cNvSpPr>
            <p:nvPr/>
          </p:nvSpPr>
          <p:spPr bwMode="auto">
            <a:xfrm>
              <a:off x="2007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01" name="Line 53"/>
            <p:cNvSpPr>
              <a:spLocks noChangeShapeType="1"/>
            </p:cNvSpPr>
            <p:nvPr/>
          </p:nvSpPr>
          <p:spPr bwMode="auto">
            <a:xfrm>
              <a:off x="2058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02" name="Line 54"/>
            <p:cNvSpPr>
              <a:spLocks noChangeShapeType="1"/>
            </p:cNvSpPr>
            <p:nvPr/>
          </p:nvSpPr>
          <p:spPr bwMode="auto">
            <a:xfrm>
              <a:off x="2100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03" name="Line 55"/>
            <p:cNvSpPr>
              <a:spLocks noChangeShapeType="1"/>
            </p:cNvSpPr>
            <p:nvPr/>
          </p:nvSpPr>
          <p:spPr bwMode="auto">
            <a:xfrm>
              <a:off x="2130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04" name="Line 56"/>
            <p:cNvSpPr>
              <a:spLocks noChangeShapeType="1"/>
            </p:cNvSpPr>
            <p:nvPr/>
          </p:nvSpPr>
          <p:spPr bwMode="auto">
            <a:xfrm>
              <a:off x="2161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05" name="Line 57"/>
            <p:cNvSpPr>
              <a:spLocks noChangeShapeType="1"/>
            </p:cNvSpPr>
            <p:nvPr/>
          </p:nvSpPr>
          <p:spPr bwMode="auto">
            <a:xfrm>
              <a:off x="2192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06" name="Line 58"/>
            <p:cNvSpPr>
              <a:spLocks noChangeShapeType="1"/>
            </p:cNvSpPr>
            <p:nvPr/>
          </p:nvSpPr>
          <p:spPr bwMode="auto">
            <a:xfrm>
              <a:off x="2367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07" name="Line 59"/>
            <p:cNvSpPr>
              <a:spLocks noChangeShapeType="1"/>
            </p:cNvSpPr>
            <p:nvPr/>
          </p:nvSpPr>
          <p:spPr bwMode="auto">
            <a:xfrm>
              <a:off x="2460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08" name="Line 60"/>
            <p:cNvSpPr>
              <a:spLocks noChangeShapeType="1"/>
            </p:cNvSpPr>
            <p:nvPr/>
          </p:nvSpPr>
          <p:spPr bwMode="auto">
            <a:xfrm>
              <a:off x="2532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09" name="Line 61"/>
            <p:cNvSpPr>
              <a:spLocks noChangeShapeType="1"/>
            </p:cNvSpPr>
            <p:nvPr/>
          </p:nvSpPr>
          <p:spPr bwMode="auto">
            <a:xfrm>
              <a:off x="2583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10" name="Line 62"/>
            <p:cNvSpPr>
              <a:spLocks noChangeShapeType="1"/>
            </p:cNvSpPr>
            <p:nvPr/>
          </p:nvSpPr>
          <p:spPr bwMode="auto">
            <a:xfrm>
              <a:off x="2624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11" name="Line 63"/>
            <p:cNvSpPr>
              <a:spLocks noChangeShapeType="1"/>
            </p:cNvSpPr>
            <p:nvPr/>
          </p:nvSpPr>
          <p:spPr bwMode="auto">
            <a:xfrm>
              <a:off x="2655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12" name="Line 64"/>
            <p:cNvSpPr>
              <a:spLocks noChangeShapeType="1"/>
            </p:cNvSpPr>
            <p:nvPr/>
          </p:nvSpPr>
          <p:spPr bwMode="auto">
            <a:xfrm>
              <a:off x="2686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13" name="Line 65"/>
            <p:cNvSpPr>
              <a:spLocks noChangeShapeType="1"/>
            </p:cNvSpPr>
            <p:nvPr/>
          </p:nvSpPr>
          <p:spPr bwMode="auto">
            <a:xfrm>
              <a:off x="2717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14" name="Line 66"/>
            <p:cNvSpPr>
              <a:spLocks noChangeShapeType="1"/>
            </p:cNvSpPr>
            <p:nvPr/>
          </p:nvSpPr>
          <p:spPr bwMode="auto">
            <a:xfrm>
              <a:off x="2892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15" name="Line 67"/>
            <p:cNvSpPr>
              <a:spLocks noChangeShapeType="1"/>
            </p:cNvSpPr>
            <p:nvPr/>
          </p:nvSpPr>
          <p:spPr bwMode="auto">
            <a:xfrm>
              <a:off x="2985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16" name="Line 68"/>
            <p:cNvSpPr>
              <a:spLocks noChangeShapeType="1"/>
            </p:cNvSpPr>
            <p:nvPr/>
          </p:nvSpPr>
          <p:spPr bwMode="auto">
            <a:xfrm>
              <a:off x="3046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17" name="Line 69"/>
            <p:cNvSpPr>
              <a:spLocks noChangeShapeType="1"/>
            </p:cNvSpPr>
            <p:nvPr/>
          </p:nvSpPr>
          <p:spPr bwMode="auto">
            <a:xfrm>
              <a:off x="3098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18" name="Line 70"/>
            <p:cNvSpPr>
              <a:spLocks noChangeShapeType="1"/>
            </p:cNvSpPr>
            <p:nvPr/>
          </p:nvSpPr>
          <p:spPr bwMode="auto">
            <a:xfrm>
              <a:off x="3139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19" name="Line 71"/>
            <p:cNvSpPr>
              <a:spLocks noChangeShapeType="1"/>
            </p:cNvSpPr>
            <p:nvPr/>
          </p:nvSpPr>
          <p:spPr bwMode="auto">
            <a:xfrm>
              <a:off x="3180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20" name="Line 72"/>
            <p:cNvSpPr>
              <a:spLocks noChangeShapeType="1"/>
            </p:cNvSpPr>
            <p:nvPr/>
          </p:nvSpPr>
          <p:spPr bwMode="auto">
            <a:xfrm>
              <a:off x="3211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21" name="Line 73"/>
            <p:cNvSpPr>
              <a:spLocks noChangeShapeType="1"/>
            </p:cNvSpPr>
            <p:nvPr/>
          </p:nvSpPr>
          <p:spPr bwMode="auto">
            <a:xfrm>
              <a:off x="3232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22" name="Line 74"/>
            <p:cNvSpPr>
              <a:spLocks noChangeShapeType="1"/>
            </p:cNvSpPr>
            <p:nvPr/>
          </p:nvSpPr>
          <p:spPr bwMode="auto">
            <a:xfrm>
              <a:off x="3417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23" name="Line 75"/>
            <p:cNvSpPr>
              <a:spLocks noChangeShapeType="1"/>
            </p:cNvSpPr>
            <p:nvPr/>
          </p:nvSpPr>
          <p:spPr bwMode="auto">
            <a:xfrm>
              <a:off x="3510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24" name="Line 76"/>
            <p:cNvSpPr>
              <a:spLocks noChangeShapeType="1"/>
            </p:cNvSpPr>
            <p:nvPr/>
          </p:nvSpPr>
          <p:spPr bwMode="auto">
            <a:xfrm>
              <a:off x="3571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25" name="Line 77"/>
            <p:cNvSpPr>
              <a:spLocks noChangeShapeType="1"/>
            </p:cNvSpPr>
            <p:nvPr/>
          </p:nvSpPr>
          <p:spPr bwMode="auto">
            <a:xfrm>
              <a:off x="3623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26" name="Line 78"/>
            <p:cNvSpPr>
              <a:spLocks noChangeShapeType="1"/>
            </p:cNvSpPr>
            <p:nvPr/>
          </p:nvSpPr>
          <p:spPr bwMode="auto">
            <a:xfrm>
              <a:off x="3664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27" name="Line 79"/>
            <p:cNvSpPr>
              <a:spLocks noChangeShapeType="1"/>
            </p:cNvSpPr>
            <p:nvPr/>
          </p:nvSpPr>
          <p:spPr bwMode="auto">
            <a:xfrm>
              <a:off x="3695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28" name="Line 80"/>
            <p:cNvSpPr>
              <a:spLocks noChangeShapeType="1"/>
            </p:cNvSpPr>
            <p:nvPr/>
          </p:nvSpPr>
          <p:spPr bwMode="auto">
            <a:xfrm>
              <a:off x="3726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29" name="Line 81"/>
            <p:cNvSpPr>
              <a:spLocks noChangeShapeType="1"/>
            </p:cNvSpPr>
            <p:nvPr/>
          </p:nvSpPr>
          <p:spPr bwMode="auto">
            <a:xfrm>
              <a:off x="3757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30" name="Line 82"/>
            <p:cNvSpPr>
              <a:spLocks noChangeShapeType="1"/>
            </p:cNvSpPr>
            <p:nvPr/>
          </p:nvSpPr>
          <p:spPr bwMode="auto">
            <a:xfrm>
              <a:off x="3932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31" name="Line 83"/>
            <p:cNvSpPr>
              <a:spLocks noChangeShapeType="1"/>
            </p:cNvSpPr>
            <p:nvPr/>
          </p:nvSpPr>
          <p:spPr bwMode="auto">
            <a:xfrm>
              <a:off x="4024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32" name="Line 84"/>
            <p:cNvSpPr>
              <a:spLocks noChangeShapeType="1"/>
            </p:cNvSpPr>
            <p:nvPr/>
          </p:nvSpPr>
          <p:spPr bwMode="auto">
            <a:xfrm>
              <a:off x="4096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33" name="Line 85"/>
            <p:cNvSpPr>
              <a:spLocks noChangeShapeType="1"/>
            </p:cNvSpPr>
            <p:nvPr/>
          </p:nvSpPr>
          <p:spPr bwMode="auto">
            <a:xfrm>
              <a:off x="4148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34" name="Line 86"/>
            <p:cNvSpPr>
              <a:spLocks noChangeShapeType="1"/>
            </p:cNvSpPr>
            <p:nvPr/>
          </p:nvSpPr>
          <p:spPr bwMode="auto">
            <a:xfrm>
              <a:off x="4189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35" name="Line 87"/>
            <p:cNvSpPr>
              <a:spLocks noChangeShapeType="1"/>
            </p:cNvSpPr>
            <p:nvPr/>
          </p:nvSpPr>
          <p:spPr bwMode="auto">
            <a:xfrm>
              <a:off x="4220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36" name="Line 88"/>
            <p:cNvSpPr>
              <a:spLocks noChangeShapeType="1"/>
            </p:cNvSpPr>
            <p:nvPr/>
          </p:nvSpPr>
          <p:spPr bwMode="auto">
            <a:xfrm>
              <a:off x="4251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37" name="Line 89"/>
            <p:cNvSpPr>
              <a:spLocks noChangeShapeType="1"/>
            </p:cNvSpPr>
            <p:nvPr/>
          </p:nvSpPr>
          <p:spPr bwMode="auto">
            <a:xfrm>
              <a:off x="4271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38" name="Line 90"/>
            <p:cNvSpPr>
              <a:spLocks noChangeShapeType="1"/>
            </p:cNvSpPr>
            <p:nvPr/>
          </p:nvSpPr>
          <p:spPr bwMode="auto">
            <a:xfrm>
              <a:off x="4456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39" name="Line 91"/>
            <p:cNvSpPr>
              <a:spLocks noChangeShapeType="1"/>
            </p:cNvSpPr>
            <p:nvPr/>
          </p:nvSpPr>
          <p:spPr bwMode="auto">
            <a:xfrm>
              <a:off x="4549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40" name="Line 92"/>
            <p:cNvSpPr>
              <a:spLocks noChangeShapeType="1"/>
            </p:cNvSpPr>
            <p:nvPr/>
          </p:nvSpPr>
          <p:spPr bwMode="auto">
            <a:xfrm>
              <a:off x="4611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41" name="Line 93"/>
            <p:cNvSpPr>
              <a:spLocks noChangeShapeType="1"/>
            </p:cNvSpPr>
            <p:nvPr/>
          </p:nvSpPr>
          <p:spPr bwMode="auto">
            <a:xfrm>
              <a:off x="4662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42" name="Line 94"/>
            <p:cNvSpPr>
              <a:spLocks noChangeShapeType="1"/>
            </p:cNvSpPr>
            <p:nvPr/>
          </p:nvSpPr>
          <p:spPr bwMode="auto">
            <a:xfrm>
              <a:off x="4703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43" name="Line 95"/>
            <p:cNvSpPr>
              <a:spLocks noChangeShapeType="1"/>
            </p:cNvSpPr>
            <p:nvPr/>
          </p:nvSpPr>
          <p:spPr bwMode="auto">
            <a:xfrm>
              <a:off x="4745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44" name="Line 96"/>
            <p:cNvSpPr>
              <a:spLocks noChangeShapeType="1"/>
            </p:cNvSpPr>
            <p:nvPr/>
          </p:nvSpPr>
          <p:spPr bwMode="auto">
            <a:xfrm>
              <a:off x="4765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45" name="Line 97"/>
            <p:cNvSpPr>
              <a:spLocks noChangeShapeType="1"/>
            </p:cNvSpPr>
            <p:nvPr/>
          </p:nvSpPr>
          <p:spPr bwMode="auto">
            <a:xfrm>
              <a:off x="4796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46" name="Line 98"/>
            <p:cNvSpPr>
              <a:spLocks noChangeShapeType="1"/>
            </p:cNvSpPr>
            <p:nvPr/>
          </p:nvSpPr>
          <p:spPr bwMode="auto">
            <a:xfrm>
              <a:off x="4981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47" name="Line 99"/>
            <p:cNvSpPr>
              <a:spLocks noChangeShapeType="1"/>
            </p:cNvSpPr>
            <p:nvPr/>
          </p:nvSpPr>
          <p:spPr bwMode="auto">
            <a:xfrm>
              <a:off x="5074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48" name="Line 100"/>
            <p:cNvSpPr>
              <a:spLocks noChangeShapeType="1"/>
            </p:cNvSpPr>
            <p:nvPr/>
          </p:nvSpPr>
          <p:spPr bwMode="auto">
            <a:xfrm>
              <a:off x="5136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49" name="Line 101"/>
            <p:cNvSpPr>
              <a:spLocks noChangeShapeType="1"/>
            </p:cNvSpPr>
            <p:nvPr/>
          </p:nvSpPr>
          <p:spPr bwMode="auto">
            <a:xfrm>
              <a:off x="5187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50" name="Line 102"/>
            <p:cNvSpPr>
              <a:spLocks noChangeShapeType="1"/>
            </p:cNvSpPr>
            <p:nvPr/>
          </p:nvSpPr>
          <p:spPr bwMode="auto">
            <a:xfrm>
              <a:off x="5228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51" name="Line 103"/>
            <p:cNvSpPr>
              <a:spLocks noChangeShapeType="1"/>
            </p:cNvSpPr>
            <p:nvPr/>
          </p:nvSpPr>
          <p:spPr bwMode="auto">
            <a:xfrm>
              <a:off x="5259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52" name="Line 104"/>
            <p:cNvSpPr>
              <a:spLocks noChangeShapeType="1"/>
            </p:cNvSpPr>
            <p:nvPr/>
          </p:nvSpPr>
          <p:spPr bwMode="auto">
            <a:xfrm>
              <a:off x="5290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53" name="Line 105"/>
            <p:cNvSpPr>
              <a:spLocks noChangeShapeType="1"/>
            </p:cNvSpPr>
            <p:nvPr/>
          </p:nvSpPr>
          <p:spPr bwMode="auto">
            <a:xfrm>
              <a:off x="5321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54" name="Line 106"/>
            <p:cNvSpPr>
              <a:spLocks noChangeShapeType="1"/>
            </p:cNvSpPr>
            <p:nvPr/>
          </p:nvSpPr>
          <p:spPr bwMode="auto">
            <a:xfrm>
              <a:off x="1698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55" name="Line 107"/>
            <p:cNvSpPr>
              <a:spLocks noChangeShapeType="1"/>
            </p:cNvSpPr>
            <p:nvPr/>
          </p:nvSpPr>
          <p:spPr bwMode="auto">
            <a:xfrm>
              <a:off x="2213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56" name="Line 108"/>
            <p:cNvSpPr>
              <a:spLocks noChangeShapeType="1"/>
            </p:cNvSpPr>
            <p:nvPr/>
          </p:nvSpPr>
          <p:spPr bwMode="auto">
            <a:xfrm>
              <a:off x="2738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57" name="Line 109"/>
            <p:cNvSpPr>
              <a:spLocks noChangeShapeType="1"/>
            </p:cNvSpPr>
            <p:nvPr/>
          </p:nvSpPr>
          <p:spPr bwMode="auto">
            <a:xfrm>
              <a:off x="3263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58" name="Line 110"/>
            <p:cNvSpPr>
              <a:spLocks noChangeShapeType="1"/>
            </p:cNvSpPr>
            <p:nvPr/>
          </p:nvSpPr>
          <p:spPr bwMode="auto">
            <a:xfrm>
              <a:off x="3777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59" name="Line 111"/>
            <p:cNvSpPr>
              <a:spLocks noChangeShapeType="1"/>
            </p:cNvSpPr>
            <p:nvPr/>
          </p:nvSpPr>
          <p:spPr bwMode="auto">
            <a:xfrm>
              <a:off x="4302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60" name="Line 112"/>
            <p:cNvSpPr>
              <a:spLocks noChangeShapeType="1"/>
            </p:cNvSpPr>
            <p:nvPr/>
          </p:nvSpPr>
          <p:spPr bwMode="auto">
            <a:xfrm>
              <a:off x="4817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61" name="Line 113"/>
            <p:cNvSpPr>
              <a:spLocks noChangeShapeType="1"/>
            </p:cNvSpPr>
            <p:nvPr/>
          </p:nvSpPr>
          <p:spPr bwMode="auto">
            <a:xfrm>
              <a:off x="5342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62" name="Rectangle 114"/>
            <p:cNvSpPr>
              <a:spLocks noChangeArrowheads="1"/>
            </p:cNvSpPr>
            <p:nvPr/>
          </p:nvSpPr>
          <p:spPr bwMode="auto">
            <a:xfrm>
              <a:off x="1173" y="1306"/>
              <a:ext cx="4169" cy="207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63" name="Line 115"/>
            <p:cNvSpPr>
              <a:spLocks noChangeShapeType="1"/>
            </p:cNvSpPr>
            <p:nvPr/>
          </p:nvSpPr>
          <p:spPr bwMode="auto">
            <a:xfrm>
              <a:off x="1173" y="1306"/>
              <a:ext cx="1" cy="2078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64" name="Line 116"/>
            <p:cNvSpPr>
              <a:spLocks noChangeShapeType="1"/>
            </p:cNvSpPr>
            <p:nvPr/>
          </p:nvSpPr>
          <p:spPr bwMode="auto">
            <a:xfrm>
              <a:off x="1132" y="3384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65" name="Line 117"/>
            <p:cNvSpPr>
              <a:spLocks noChangeShapeType="1"/>
            </p:cNvSpPr>
            <p:nvPr/>
          </p:nvSpPr>
          <p:spPr bwMode="auto">
            <a:xfrm>
              <a:off x="1132" y="3230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66" name="Line 118"/>
            <p:cNvSpPr>
              <a:spLocks noChangeShapeType="1"/>
            </p:cNvSpPr>
            <p:nvPr/>
          </p:nvSpPr>
          <p:spPr bwMode="auto">
            <a:xfrm>
              <a:off x="1132" y="3138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67" name="Line 119"/>
            <p:cNvSpPr>
              <a:spLocks noChangeShapeType="1"/>
            </p:cNvSpPr>
            <p:nvPr/>
          </p:nvSpPr>
          <p:spPr bwMode="auto">
            <a:xfrm>
              <a:off x="1132" y="3076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68" name="Line 120"/>
            <p:cNvSpPr>
              <a:spLocks noChangeShapeType="1"/>
            </p:cNvSpPr>
            <p:nvPr/>
          </p:nvSpPr>
          <p:spPr bwMode="auto">
            <a:xfrm>
              <a:off x="1132" y="3024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69" name="Line 121"/>
            <p:cNvSpPr>
              <a:spLocks noChangeShapeType="1"/>
            </p:cNvSpPr>
            <p:nvPr/>
          </p:nvSpPr>
          <p:spPr bwMode="auto">
            <a:xfrm>
              <a:off x="1132" y="2983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70" name="Line 122"/>
            <p:cNvSpPr>
              <a:spLocks noChangeShapeType="1"/>
            </p:cNvSpPr>
            <p:nvPr/>
          </p:nvSpPr>
          <p:spPr bwMode="auto">
            <a:xfrm>
              <a:off x="1132" y="2942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71" name="Line 123"/>
            <p:cNvSpPr>
              <a:spLocks noChangeShapeType="1"/>
            </p:cNvSpPr>
            <p:nvPr/>
          </p:nvSpPr>
          <p:spPr bwMode="auto">
            <a:xfrm>
              <a:off x="1132" y="2911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72" name="Line 124"/>
            <p:cNvSpPr>
              <a:spLocks noChangeShapeType="1"/>
            </p:cNvSpPr>
            <p:nvPr/>
          </p:nvSpPr>
          <p:spPr bwMode="auto">
            <a:xfrm>
              <a:off x="1132" y="2891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73" name="Line 125"/>
            <p:cNvSpPr>
              <a:spLocks noChangeShapeType="1"/>
            </p:cNvSpPr>
            <p:nvPr/>
          </p:nvSpPr>
          <p:spPr bwMode="auto">
            <a:xfrm>
              <a:off x="1132" y="2870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74" name="Line 126"/>
            <p:cNvSpPr>
              <a:spLocks noChangeShapeType="1"/>
            </p:cNvSpPr>
            <p:nvPr/>
          </p:nvSpPr>
          <p:spPr bwMode="auto">
            <a:xfrm>
              <a:off x="1132" y="2705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75" name="Line 127"/>
            <p:cNvSpPr>
              <a:spLocks noChangeShapeType="1"/>
            </p:cNvSpPr>
            <p:nvPr/>
          </p:nvSpPr>
          <p:spPr bwMode="auto">
            <a:xfrm>
              <a:off x="1132" y="2613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76" name="Line 128"/>
            <p:cNvSpPr>
              <a:spLocks noChangeShapeType="1"/>
            </p:cNvSpPr>
            <p:nvPr/>
          </p:nvSpPr>
          <p:spPr bwMode="auto">
            <a:xfrm>
              <a:off x="1132" y="2551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77" name="Line 129"/>
            <p:cNvSpPr>
              <a:spLocks noChangeShapeType="1"/>
            </p:cNvSpPr>
            <p:nvPr/>
          </p:nvSpPr>
          <p:spPr bwMode="auto">
            <a:xfrm>
              <a:off x="1132" y="2500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78" name="Line 130"/>
            <p:cNvSpPr>
              <a:spLocks noChangeShapeType="1"/>
            </p:cNvSpPr>
            <p:nvPr/>
          </p:nvSpPr>
          <p:spPr bwMode="auto">
            <a:xfrm>
              <a:off x="1132" y="2459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79" name="Line 131"/>
            <p:cNvSpPr>
              <a:spLocks noChangeShapeType="1"/>
            </p:cNvSpPr>
            <p:nvPr/>
          </p:nvSpPr>
          <p:spPr bwMode="auto">
            <a:xfrm>
              <a:off x="1132" y="2428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80" name="Line 132"/>
            <p:cNvSpPr>
              <a:spLocks noChangeShapeType="1"/>
            </p:cNvSpPr>
            <p:nvPr/>
          </p:nvSpPr>
          <p:spPr bwMode="auto">
            <a:xfrm>
              <a:off x="1132" y="2397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81" name="Line 133"/>
            <p:cNvSpPr>
              <a:spLocks noChangeShapeType="1"/>
            </p:cNvSpPr>
            <p:nvPr/>
          </p:nvSpPr>
          <p:spPr bwMode="auto">
            <a:xfrm>
              <a:off x="1132" y="2366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82" name="Line 134"/>
            <p:cNvSpPr>
              <a:spLocks noChangeShapeType="1"/>
            </p:cNvSpPr>
            <p:nvPr/>
          </p:nvSpPr>
          <p:spPr bwMode="auto">
            <a:xfrm>
              <a:off x="1132" y="2345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83" name="Line 135"/>
            <p:cNvSpPr>
              <a:spLocks noChangeShapeType="1"/>
            </p:cNvSpPr>
            <p:nvPr/>
          </p:nvSpPr>
          <p:spPr bwMode="auto">
            <a:xfrm>
              <a:off x="1132" y="2191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84" name="Line 136"/>
            <p:cNvSpPr>
              <a:spLocks noChangeShapeType="1"/>
            </p:cNvSpPr>
            <p:nvPr/>
          </p:nvSpPr>
          <p:spPr bwMode="auto">
            <a:xfrm>
              <a:off x="1132" y="2099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85" name="Line 137"/>
            <p:cNvSpPr>
              <a:spLocks noChangeShapeType="1"/>
            </p:cNvSpPr>
            <p:nvPr/>
          </p:nvSpPr>
          <p:spPr bwMode="auto">
            <a:xfrm>
              <a:off x="1132" y="2037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86" name="Line 138"/>
            <p:cNvSpPr>
              <a:spLocks noChangeShapeType="1"/>
            </p:cNvSpPr>
            <p:nvPr/>
          </p:nvSpPr>
          <p:spPr bwMode="auto">
            <a:xfrm>
              <a:off x="1132" y="1985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87" name="Line 139"/>
            <p:cNvSpPr>
              <a:spLocks noChangeShapeType="1"/>
            </p:cNvSpPr>
            <p:nvPr/>
          </p:nvSpPr>
          <p:spPr bwMode="auto">
            <a:xfrm>
              <a:off x="1132" y="1944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88" name="Line 140"/>
            <p:cNvSpPr>
              <a:spLocks noChangeShapeType="1"/>
            </p:cNvSpPr>
            <p:nvPr/>
          </p:nvSpPr>
          <p:spPr bwMode="auto">
            <a:xfrm>
              <a:off x="1132" y="1903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89" name="Line 141"/>
            <p:cNvSpPr>
              <a:spLocks noChangeShapeType="1"/>
            </p:cNvSpPr>
            <p:nvPr/>
          </p:nvSpPr>
          <p:spPr bwMode="auto">
            <a:xfrm>
              <a:off x="1132" y="1872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90" name="Line 142"/>
            <p:cNvSpPr>
              <a:spLocks noChangeShapeType="1"/>
            </p:cNvSpPr>
            <p:nvPr/>
          </p:nvSpPr>
          <p:spPr bwMode="auto">
            <a:xfrm>
              <a:off x="1132" y="1852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91" name="Line 143"/>
            <p:cNvSpPr>
              <a:spLocks noChangeShapeType="1"/>
            </p:cNvSpPr>
            <p:nvPr/>
          </p:nvSpPr>
          <p:spPr bwMode="auto">
            <a:xfrm>
              <a:off x="1132" y="1821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92" name="Line 144"/>
            <p:cNvSpPr>
              <a:spLocks noChangeShapeType="1"/>
            </p:cNvSpPr>
            <p:nvPr/>
          </p:nvSpPr>
          <p:spPr bwMode="auto">
            <a:xfrm>
              <a:off x="1132" y="1666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93" name="Line 145"/>
            <p:cNvSpPr>
              <a:spLocks noChangeShapeType="1"/>
            </p:cNvSpPr>
            <p:nvPr/>
          </p:nvSpPr>
          <p:spPr bwMode="auto">
            <a:xfrm>
              <a:off x="1132" y="1574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94" name="Line 146"/>
            <p:cNvSpPr>
              <a:spLocks noChangeShapeType="1"/>
            </p:cNvSpPr>
            <p:nvPr/>
          </p:nvSpPr>
          <p:spPr bwMode="auto">
            <a:xfrm>
              <a:off x="1132" y="1512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95" name="Line 147"/>
            <p:cNvSpPr>
              <a:spLocks noChangeShapeType="1"/>
            </p:cNvSpPr>
            <p:nvPr/>
          </p:nvSpPr>
          <p:spPr bwMode="auto">
            <a:xfrm>
              <a:off x="1132" y="1461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96" name="Line 148"/>
            <p:cNvSpPr>
              <a:spLocks noChangeShapeType="1"/>
            </p:cNvSpPr>
            <p:nvPr/>
          </p:nvSpPr>
          <p:spPr bwMode="auto">
            <a:xfrm>
              <a:off x="1132" y="1420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97" name="Line 149"/>
            <p:cNvSpPr>
              <a:spLocks noChangeShapeType="1"/>
            </p:cNvSpPr>
            <p:nvPr/>
          </p:nvSpPr>
          <p:spPr bwMode="auto">
            <a:xfrm>
              <a:off x="1132" y="1389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98" name="Line 150"/>
            <p:cNvSpPr>
              <a:spLocks noChangeShapeType="1"/>
            </p:cNvSpPr>
            <p:nvPr/>
          </p:nvSpPr>
          <p:spPr bwMode="auto">
            <a:xfrm>
              <a:off x="1132" y="1358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99" name="Line 151"/>
            <p:cNvSpPr>
              <a:spLocks noChangeShapeType="1"/>
            </p:cNvSpPr>
            <p:nvPr/>
          </p:nvSpPr>
          <p:spPr bwMode="auto">
            <a:xfrm>
              <a:off x="1132" y="1327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00" name="Line 152"/>
            <p:cNvSpPr>
              <a:spLocks noChangeShapeType="1"/>
            </p:cNvSpPr>
            <p:nvPr/>
          </p:nvSpPr>
          <p:spPr bwMode="auto">
            <a:xfrm>
              <a:off x="1132" y="1306"/>
              <a:ext cx="4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01" name="Line 153"/>
            <p:cNvSpPr>
              <a:spLocks noChangeShapeType="1"/>
            </p:cNvSpPr>
            <p:nvPr/>
          </p:nvSpPr>
          <p:spPr bwMode="auto">
            <a:xfrm>
              <a:off x="1111" y="3384"/>
              <a:ext cx="62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02" name="Line 154"/>
            <p:cNvSpPr>
              <a:spLocks noChangeShapeType="1"/>
            </p:cNvSpPr>
            <p:nvPr/>
          </p:nvSpPr>
          <p:spPr bwMode="auto">
            <a:xfrm>
              <a:off x="1111" y="2870"/>
              <a:ext cx="62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03" name="Line 155"/>
            <p:cNvSpPr>
              <a:spLocks noChangeShapeType="1"/>
            </p:cNvSpPr>
            <p:nvPr/>
          </p:nvSpPr>
          <p:spPr bwMode="auto">
            <a:xfrm>
              <a:off x="1111" y="2345"/>
              <a:ext cx="62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04" name="Line 156"/>
            <p:cNvSpPr>
              <a:spLocks noChangeShapeType="1"/>
            </p:cNvSpPr>
            <p:nvPr/>
          </p:nvSpPr>
          <p:spPr bwMode="auto">
            <a:xfrm>
              <a:off x="1111" y="1831"/>
              <a:ext cx="62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05" name="Line 157"/>
            <p:cNvSpPr>
              <a:spLocks noChangeShapeType="1"/>
            </p:cNvSpPr>
            <p:nvPr/>
          </p:nvSpPr>
          <p:spPr bwMode="auto">
            <a:xfrm>
              <a:off x="1111" y="1306"/>
              <a:ext cx="62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06" name="Line 158"/>
            <p:cNvSpPr>
              <a:spLocks noChangeShapeType="1"/>
            </p:cNvSpPr>
            <p:nvPr/>
          </p:nvSpPr>
          <p:spPr bwMode="auto">
            <a:xfrm>
              <a:off x="1173" y="3384"/>
              <a:ext cx="416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07" name="Line 159"/>
            <p:cNvSpPr>
              <a:spLocks noChangeShapeType="1"/>
            </p:cNvSpPr>
            <p:nvPr/>
          </p:nvSpPr>
          <p:spPr bwMode="auto">
            <a:xfrm flipV="1">
              <a:off x="1173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08" name="Line 160"/>
            <p:cNvSpPr>
              <a:spLocks noChangeShapeType="1"/>
            </p:cNvSpPr>
            <p:nvPr/>
          </p:nvSpPr>
          <p:spPr bwMode="auto">
            <a:xfrm flipV="1">
              <a:off x="1328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09" name="Line 161"/>
            <p:cNvSpPr>
              <a:spLocks noChangeShapeType="1"/>
            </p:cNvSpPr>
            <p:nvPr/>
          </p:nvSpPr>
          <p:spPr bwMode="auto">
            <a:xfrm flipV="1">
              <a:off x="1420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10" name="Line 162"/>
            <p:cNvSpPr>
              <a:spLocks noChangeShapeType="1"/>
            </p:cNvSpPr>
            <p:nvPr/>
          </p:nvSpPr>
          <p:spPr bwMode="auto">
            <a:xfrm flipV="1">
              <a:off x="1482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11" name="Line 163"/>
            <p:cNvSpPr>
              <a:spLocks noChangeShapeType="1"/>
            </p:cNvSpPr>
            <p:nvPr/>
          </p:nvSpPr>
          <p:spPr bwMode="auto">
            <a:xfrm flipV="1">
              <a:off x="1533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12" name="Line 164"/>
            <p:cNvSpPr>
              <a:spLocks noChangeShapeType="1"/>
            </p:cNvSpPr>
            <p:nvPr/>
          </p:nvSpPr>
          <p:spPr bwMode="auto">
            <a:xfrm flipV="1">
              <a:off x="1575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13" name="Line 165"/>
            <p:cNvSpPr>
              <a:spLocks noChangeShapeType="1"/>
            </p:cNvSpPr>
            <p:nvPr/>
          </p:nvSpPr>
          <p:spPr bwMode="auto">
            <a:xfrm flipV="1">
              <a:off x="1616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14" name="Line 166"/>
            <p:cNvSpPr>
              <a:spLocks noChangeShapeType="1"/>
            </p:cNvSpPr>
            <p:nvPr/>
          </p:nvSpPr>
          <p:spPr bwMode="auto">
            <a:xfrm flipV="1">
              <a:off x="1647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15" name="Line 167"/>
            <p:cNvSpPr>
              <a:spLocks noChangeShapeType="1"/>
            </p:cNvSpPr>
            <p:nvPr/>
          </p:nvSpPr>
          <p:spPr bwMode="auto">
            <a:xfrm flipV="1">
              <a:off x="1667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16" name="Line 168"/>
            <p:cNvSpPr>
              <a:spLocks noChangeShapeType="1"/>
            </p:cNvSpPr>
            <p:nvPr/>
          </p:nvSpPr>
          <p:spPr bwMode="auto">
            <a:xfrm flipV="1">
              <a:off x="1698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17" name="Line 169"/>
            <p:cNvSpPr>
              <a:spLocks noChangeShapeType="1"/>
            </p:cNvSpPr>
            <p:nvPr/>
          </p:nvSpPr>
          <p:spPr bwMode="auto">
            <a:xfrm flipV="1">
              <a:off x="1853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18" name="Line 170"/>
            <p:cNvSpPr>
              <a:spLocks noChangeShapeType="1"/>
            </p:cNvSpPr>
            <p:nvPr/>
          </p:nvSpPr>
          <p:spPr bwMode="auto">
            <a:xfrm flipV="1">
              <a:off x="1945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19" name="Line 171"/>
            <p:cNvSpPr>
              <a:spLocks noChangeShapeType="1"/>
            </p:cNvSpPr>
            <p:nvPr/>
          </p:nvSpPr>
          <p:spPr bwMode="auto">
            <a:xfrm flipV="1">
              <a:off x="2007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20" name="Line 172"/>
            <p:cNvSpPr>
              <a:spLocks noChangeShapeType="1"/>
            </p:cNvSpPr>
            <p:nvPr/>
          </p:nvSpPr>
          <p:spPr bwMode="auto">
            <a:xfrm flipV="1">
              <a:off x="2058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21" name="Line 173"/>
            <p:cNvSpPr>
              <a:spLocks noChangeShapeType="1"/>
            </p:cNvSpPr>
            <p:nvPr/>
          </p:nvSpPr>
          <p:spPr bwMode="auto">
            <a:xfrm flipV="1">
              <a:off x="2100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22" name="Line 174"/>
            <p:cNvSpPr>
              <a:spLocks noChangeShapeType="1"/>
            </p:cNvSpPr>
            <p:nvPr/>
          </p:nvSpPr>
          <p:spPr bwMode="auto">
            <a:xfrm flipV="1">
              <a:off x="2130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23" name="Line 175"/>
            <p:cNvSpPr>
              <a:spLocks noChangeShapeType="1"/>
            </p:cNvSpPr>
            <p:nvPr/>
          </p:nvSpPr>
          <p:spPr bwMode="auto">
            <a:xfrm flipV="1">
              <a:off x="2161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24" name="Line 176"/>
            <p:cNvSpPr>
              <a:spLocks noChangeShapeType="1"/>
            </p:cNvSpPr>
            <p:nvPr/>
          </p:nvSpPr>
          <p:spPr bwMode="auto">
            <a:xfrm flipV="1">
              <a:off x="2192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25" name="Line 177"/>
            <p:cNvSpPr>
              <a:spLocks noChangeShapeType="1"/>
            </p:cNvSpPr>
            <p:nvPr/>
          </p:nvSpPr>
          <p:spPr bwMode="auto">
            <a:xfrm flipV="1">
              <a:off x="2213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26" name="Line 178"/>
            <p:cNvSpPr>
              <a:spLocks noChangeShapeType="1"/>
            </p:cNvSpPr>
            <p:nvPr/>
          </p:nvSpPr>
          <p:spPr bwMode="auto">
            <a:xfrm flipV="1">
              <a:off x="2367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27" name="Line 179"/>
            <p:cNvSpPr>
              <a:spLocks noChangeShapeType="1"/>
            </p:cNvSpPr>
            <p:nvPr/>
          </p:nvSpPr>
          <p:spPr bwMode="auto">
            <a:xfrm flipV="1">
              <a:off x="2460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28" name="Line 180"/>
            <p:cNvSpPr>
              <a:spLocks noChangeShapeType="1"/>
            </p:cNvSpPr>
            <p:nvPr/>
          </p:nvSpPr>
          <p:spPr bwMode="auto">
            <a:xfrm flipV="1">
              <a:off x="2532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29" name="Line 181"/>
            <p:cNvSpPr>
              <a:spLocks noChangeShapeType="1"/>
            </p:cNvSpPr>
            <p:nvPr/>
          </p:nvSpPr>
          <p:spPr bwMode="auto">
            <a:xfrm flipV="1">
              <a:off x="2583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30" name="Line 182"/>
            <p:cNvSpPr>
              <a:spLocks noChangeShapeType="1"/>
            </p:cNvSpPr>
            <p:nvPr/>
          </p:nvSpPr>
          <p:spPr bwMode="auto">
            <a:xfrm flipV="1">
              <a:off x="2624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31" name="Line 183"/>
            <p:cNvSpPr>
              <a:spLocks noChangeShapeType="1"/>
            </p:cNvSpPr>
            <p:nvPr/>
          </p:nvSpPr>
          <p:spPr bwMode="auto">
            <a:xfrm flipV="1">
              <a:off x="2655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32" name="Line 184"/>
            <p:cNvSpPr>
              <a:spLocks noChangeShapeType="1"/>
            </p:cNvSpPr>
            <p:nvPr/>
          </p:nvSpPr>
          <p:spPr bwMode="auto">
            <a:xfrm flipV="1">
              <a:off x="2686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33" name="Line 185"/>
            <p:cNvSpPr>
              <a:spLocks noChangeShapeType="1"/>
            </p:cNvSpPr>
            <p:nvPr/>
          </p:nvSpPr>
          <p:spPr bwMode="auto">
            <a:xfrm flipV="1">
              <a:off x="2717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34" name="Line 186"/>
            <p:cNvSpPr>
              <a:spLocks noChangeShapeType="1"/>
            </p:cNvSpPr>
            <p:nvPr/>
          </p:nvSpPr>
          <p:spPr bwMode="auto">
            <a:xfrm flipV="1">
              <a:off x="2738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35" name="Line 187"/>
            <p:cNvSpPr>
              <a:spLocks noChangeShapeType="1"/>
            </p:cNvSpPr>
            <p:nvPr/>
          </p:nvSpPr>
          <p:spPr bwMode="auto">
            <a:xfrm flipV="1">
              <a:off x="2892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36" name="Line 188"/>
            <p:cNvSpPr>
              <a:spLocks noChangeShapeType="1"/>
            </p:cNvSpPr>
            <p:nvPr/>
          </p:nvSpPr>
          <p:spPr bwMode="auto">
            <a:xfrm flipV="1">
              <a:off x="2985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37" name="Line 189"/>
            <p:cNvSpPr>
              <a:spLocks noChangeShapeType="1"/>
            </p:cNvSpPr>
            <p:nvPr/>
          </p:nvSpPr>
          <p:spPr bwMode="auto">
            <a:xfrm flipV="1">
              <a:off x="3046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38" name="Line 190"/>
            <p:cNvSpPr>
              <a:spLocks noChangeShapeType="1"/>
            </p:cNvSpPr>
            <p:nvPr/>
          </p:nvSpPr>
          <p:spPr bwMode="auto">
            <a:xfrm flipV="1">
              <a:off x="3098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39" name="Line 191"/>
            <p:cNvSpPr>
              <a:spLocks noChangeShapeType="1"/>
            </p:cNvSpPr>
            <p:nvPr/>
          </p:nvSpPr>
          <p:spPr bwMode="auto">
            <a:xfrm flipV="1">
              <a:off x="3139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40" name="Line 192"/>
            <p:cNvSpPr>
              <a:spLocks noChangeShapeType="1"/>
            </p:cNvSpPr>
            <p:nvPr/>
          </p:nvSpPr>
          <p:spPr bwMode="auto">
            <a:xfrm flipV="1">
              <a:off x="3180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41" name="Line 193"/>
            <p:cNvSpPr>
              <a:spLocks noChangeShapeType="1"/>
            </p:cNvSpPr>
            <p:nvPr/>
          </p:nvSpPr>
          <p:spPr bwMode="auto">
            <a:xfrm flipV="1">
              <a:off x="3211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42" name="Line 194"/>
            <p:cNvSpPr>
              <a:spLocks noChangeShapeType="1"/>
            </p:cNvSpPr>
            <p:nvPr/>
          </p:nvSpPr>
          <p:spPr bwMode="auto">
            <a:xfrm flipV="1">
              <a:off x="3232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43" name="Line 195"/>
            <p:cNvSpPr>
              <a:spLocks noChangeShapeType="1"/>
            </p:cNvSpPr>
            <p:nvPr/>
          </p:nvSpPr>
          <p:spPr bwMode="auto">
            <a:xfrm flipV="1">
              <a:off x="3263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44" name="Line 196"/>
            <p:cNvSpPr>
              <a:spLocks noChangeShapeType="1"/>
            </p:cNvSpPr>
            <p:nvPr/>
          </p:nvSpPr>
          <p:spPr bwMode="auto">
            <a:xfrm flipV="1">
              <a:off x="3417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45" name="Line 197"/>
            <p:cNvSpPr>
              <a:spLocks noChangeShapeType="1"/>
            </p:cNvSpPr>
            <p:nvPr/>
          </p:nvSpPr>
          <p:spPr bwMode="auto">
            <a:xfrm flipV="1">
              <a:off x="3510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46" name="Line 198"/>
            <p:cNvSpPr>
              <a:spLocks noChangeShapeType="1"/>
            </p:cNvSpPr>
            <p:nvPr/>
          </p:nvSpPr>
          <p:spPr bwMode="auto">
            <a:xfrm flipV="1">
              <a:off x="3571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47" name="Line 199"/>
            <p:cNvSpPr>
              <a:spLocks noChangeShapeType="1"/>
            </p:cNvSpPr>
            <p:nvPr/>
          </p:nvSpPr>
          <p:spPr bwMode="auto">
            <a:xfrm flipV="1">
              <a:off x="3623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48" name="Line 200"/>
            <p:cNvSpPr>
              <a:spLocks noChangeShapeType="1"/>
            </p:cNvSpPr>
            <p:nvPr/>
          </p:nvSpPr>
          <p:spPr bwMode="auto">
            <a:xfrm flipV="1">
              <a:off x="3664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49" name="Line 201"/>
            <p:cNvSpPr>
              <a:spLocks noChangeShapeType="1"/>
            </p:cNvSpPr>
            <p:nvPr/>
          </p:nvSpPr>
          <p:spPr bwMode="auto">
            <a:xfrm flipV="1">
              <a:off x="3695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50" name="Line 202"/>
            <p:cNvSpPr>
              <a:spLocks noChangeShapeType="1"/>
            </p:cNvSpPr>
            <p:nvPr/>
          </p:nvSpPr>
          <p:spPr bwMode="auto">
            <a:xfrm flipV="1">
              <a:off x="3726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51" name="Line 203"/>
            <p:cNvSpPr>
              <a:spLocks noChangeShapeType="1"/>
            </p:cNvSpPr>
            <p:nvPr/>
          </p:nvSpPr>
          <p:spPr bwMode="auto">
            <a:xfrm flipV="1">
              <a:off x="3757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52" name="Line 204"/>
            <p:cNvSpPr>
              <a:spLocks noChangeShapeType="1"/>
            </p:cNvSpPr>
            <p:nvPr/>
          </p:nvSpPr>
          <p:spPr bwMode="auto">
            <a:xfrm flipV="1">
              <a:off x="3777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53" name="Line 205"/>
            <p:cNvSpPr>
              <a:spLocks noChangeShapeType="1"/>
            </p:cNvSpPr>
            <p:nvPr/>
          </p:nvSpPr>
          <p:spPr bwMode="auto">
            <a:xfrm flipV="1">
              <a:off x="3932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54" name="Line 206"/>
            <p:cNvSpPr>
              <a:spLocks noChangeShapeType="1"/>
            </p:cNvSpPr>
            <p:nvPr/>
          </p:nvSpPr>
          <p:spPr bwMode="auto">
            <a:xfrm flipV="1">
              <a:off x="4024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55" name="Line 207"/>
            <p:cNvSpPr>
              <a:spLocks noChangeShapeType="1"/>
            </p:cNvSpPr>
            <p:nvPr/>
          </p:nvSpPr>
          <p:spPr bwMode="auto">
            <a:xfrm flipV="1">
              <a:off x="4096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56" name="Line 208"/>
            <p:cNvSpPr>
              <a:spLocks noChangeShapeType="1"/>
            </p:cNvSpPr>
            <p:nvPr/>
          </p:nvSpPr>
          <p:spPr bwMode="auto">
            <a:xfrm flipV="1">
              <a:off x="4148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57" name="Line 209"/>
            <p:cNvSpPr>
              <a:spLocks noChangeShapeType="1"/>
            </p:cNvSpPr>
            <p:nvPr/>
          </p:nvSpPr>
          <p:spPr bwMode="auto">
            <a:xfrm flipV="1">
              <a:off x="4189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58" name="Line 210"/>
            <p:cNvSpPr>
              <a:spLocks noChangeShapeType="1"/>
            </p:cNvSpPr>
            <p:nvPr/>
          </p:nvSpPr>
          <p:spPr bwMode="auto">
            <a:xfrm flipV="1">
              <a:off x="4220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59" name="Line 211"/>
            <p:cNvSpPr>
              <a:spLocks noChangeShapeType="1"/>
            </p:cNvSpPr>
            <p:nvPr/>
          </p:nvSpPr>
          <p:spPr bwMode="auto">
            <a:xfrm flipV="1">
              <a:off x="4251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60" name="Line 212"/>
            <p:cNvSpPr>
              <a:spLocks noChangeShapeType="1"/>
            </p:cNvSpPr>
            <p:nvPr/>
          </p:nvSpPr>
          <p:spPr bwMode="auto">
            <a:xfrm flipV="1">
              <a:off x="4271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61" name="Line 213"/>
            <p:cNvSpPr>
              <a:spLocks noChangeShapeType="1"/>
            </p:cNvSpPr>
            <p:nvPr/>
          </p:nvSpPr>
          <p:spPr bwMode="auto">
            <a:xfrm flipV="1">
              <a:off x="4302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62" name="Line 214"/>
            <p:cNvSpPr>
              <a:spLocks noChangeShapeType="1"/>
            </p:cNvSpPr>
            <p:nvPr/>
          </p:nvSpPr>
          <p:spPr bwMode="auto">
            <a:xfrm flipV="1">
              <a:off x="4456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63" name="Line 215"/>
            <p:cNvSpPr>
              <a:spLocks noChangeShapeType="1"/>
            </p:cNvSpPr>
            <p:nvPr/>
          </p:nvSpPr>
          <p:spPr bwMode="auto">
            <a:xfrm flipV="1">
              <a:off x="4549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64" name="Line 216"/>
            <p:cNvSpPr>
              <a:spLocks noChangeShapeType="1"/>
            </p:cNvSpPr>
            <p:nvPr/>
          </p:nvSpPr>
          <p:spPr bwMode="auto">
            <a:xfrm flipV="1">
              <a:off x="4611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65" name="Line 217"/>
            <p:cNvSpPr>
              <a:spLocks noChangeShapeType="1"/>
            </p:cNvSpPr>
            <p:nvPr/>
          </p:nvSpPr>
          <p:spPr bwMode="auto">
            <a:xfrm flipV="1">
              <a:off x="4662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66" name="Line 218"/>
            <p:cNvSpPr>
              <a:spLocks noChangeShapeType="1"/>
            </p:cNvSpPr>
            <p:nvPr/>
          </p:nvSpPr>
          <p:spPr bwMode="auto">
            <a:xfrm flipV="1">
              <a:off x="4703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67" name="Line 219"/>
            <p:cNvSpPr>
              <a:spLocks noChangeShapeType="1"/>
            </p:cNvSpPr>
            <p:nvPr/>
          </p:nvSpPr>
          <p:spPr bwMode="auto">
            <a:xfrm flipV="1">
              <a:off x="4745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68" name="Line 220"/>
            <p:cNvSpPr>
              <a:spLocks noChangeShapeType="1"/>
            </p:cNvSpPr>
            <p:nvPr/>
          </p:nvSpPr>
          <p:spPr bwMode="auto">
            <a:xfrm flipV="1">
              <a:off x="4765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69" name="Line 221"/>
            <p:cNvSpPr>
              <a:spLocks noChangeShapeType="1"/>
            </p:cNvSpPr>
            <p:nvPr/>
          </p:nvSpPr>
          <p:spPr bwMode="auto">
            <a:xfrm flipV="1">
              <a:off x="4796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70" name="Line 222"/>
            <p:cNvSpPr>
              <a:spLocks noChangeShapeType="1"/>
            </p:cNvSpPr>
            <p:nvPr/>
          </p:nvSpPr>
          <p:spPr bwMode="auto">
            <a:xfrm flipV="1">
              <a:off x="4817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71" name="Line 223"/>
            <p:cNvSpPr>
              <a:spLocks noChangeShapeType="1"/>
            </p:cNvSpPr>
            <p:nvPr/>
          </p:nvSpPr>
          <p:spPr bwMode="auto">
            <a:xfrm flipV="1">
              <a:off x="4981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72" name="Line 224"/>
            <p:cNvSpPr>
              <a:spLocks noChangeShapeType="1"/>
            </p:cNvSpPr>
            <p:nvPr/>
          </p:nvSpPr>
          <p:spPr bwMode="auto">
            <a:xfrm flipV="1">
              <a:off x="5074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73" name="Line 225"/>
            <p:cNvSpPr>
              <a:spLocks noChangeShapeType="1"/>
            </p:cNvSpPr>
            <p:nvPr/>
          </p:nvSpPr>
          <p:spPr bwMode="auto">
            <a:xfrm flipV="1">
              <a:off x="5136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74" name="Line 226"/>
            <p:cNvSpPr>
              <a:spLocks noChangeShapeType="1"/>
            </p:cNvSpPr>
            <p:nvPr/>
          </p:nvSpPr>
          <p:spPr bwMode="auto">
            <a:xfrm flipV="1">
              <a:off x="5187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75" name="Line 227"/>
            <p:cNvSpPr>
              <a:spLocks noChangeShapeType="1"/>
            </p:cNvSpPr>
            <p:nvPr/>
          </p:nvSpPr>
          <p:spPr bwMode="auto">
            <a:xfrm flipV="1">
              <a:off x="5228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76" name="Line 228"/>
            <p:cNvSpPr>
              <a:spLocks noChangeShapeType="1"/>
            </p:cNvSpPr>
            <p:nvPr/>
          </p:nvSpPr>
          <p:spPr bwMode="auto">
            <a:xfrm flipV="1">
              <a:off x="5259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77" name="Line 229"/>
            <p:cNvSpPr>
              <a:spLocks noChangeShapeType="1"/>
            </p:cNvSpPr>
            <p:nvPr/>
          </p:nvSpPr>
          <p:spPr bwMode="auto">
            <a:xfrm flipV="1">
              <a:off x="5290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78" name="Line 230"/>
            <p:cNvSpPr>
              <a:spLocks noChangeShapeType="1"/>
            </p:cNvSpPr>
            <p:nvPr/>
          </p:nvSpPr>
          <p:spPr bwMode="auto">
            <a:xfrm flipV="1">
              <a:off x="5321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79" name="Line 231"/>
            <p:cNvSpPr>
              <a:spLocks noChangeShapeType="1"/>
            </p:cNvSpPr>
            <p:nvPr/>
          </p:nvSpPr>
          <p:spPr bwMode="auto">
            <a:xfrm flipV="1">
              <a:off x="5342" y="3343"/>
              <a:ext cx="1" cy="8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80" name="Line 232"/>
            <p:cNvSpPr>
              <a:spLocks noChangeShapeType="1"/>
            </p:cNvSpPr>
            <p:nvPr/>
          </p:nvSpPr>
          <p:spPr bwMode="auto">
            <a:xfrm flipV="1">
              <a:off x="1173" y="3384"/>
              <a:ext cx="1" cy="6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81" name="Line 233"/>
            <p:cNvSpPr>
              <a:spLocks noChangeShapeType="1"/>
            </p:cNvSpPr>
            <p:nvPr/>
          </p:nvSpPr>
          <p:spPr bwMode="auto">
            <a:xfrm flipV="1">
              <a:off x="1698" y="3384"/>
              <a:ext cx="1" cy="6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82" name="Line 234"/>
            <p:cNvSpPr>
              <a:spLocks noChangeShapeType="1"/>
            </p:cNvSpPr>
            <p:nvPr/>
          </p:nvSpPr>
          <p:spPr bwMode="auto">
            <a:xfrm flipV="1">
              <a:off x="2213" y="3384"/>
              <a:ext cx="1" cy="6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83" name="Line 235"/>
            <p:cNvSpPr>
              <a:spLocks noChangeShapeType="1"/>
            </p:cNvSpPr>
            <p:nvPr/>
          </p:nvSpPr>
          <p:spPr bwMode="auto">
            <a:xfrm flipV="1">
              <a:off x="2738" y="3384"/>
              <a:ext cx="1" cy="6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84" name="Line 236"/>
            <p:cNvSpPr>
              <a:spLocks noChangeShapeType="1"/>
            </p:cNvSpPr>
            <p:nvPr/>
          </p:nvSpPr>
          <p:spPr bwMode="auto">
            <a:xfrm flipV="1">
              <a:off x="3263" y="3384"/>
              <a:ext cx="1" cy="6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85" name="Line 237"/>
            <p:cNvSpPr>
              <a:spLocks noChangeShapeType="1"/>
            </p:cNvSpPr>
            <p:nvPr/>
          </p:nvSpPr>
          <p:spPr bwMode="auto">
            <a:xfrm flipV="1">
              <a:off x="3777" y="3384"/>
              <a:ext cx="1" cy="6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86" name="Line 238"/>
            <p:cNvSpPr>
              <a:spLocks noChangeShapeType="1"/>
            </p:cNvSpPr>
            <p:nvPr/>
          </p:nvSpPr>
          <p:spPr bwMode="auto">
            <a:xfrm flipV="1">
              <a:off x="4302" y="3384"/>
              <a:ext cx="1" cy="6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87" name="Line 239"/>
            <p:cNvSpPr>
              <a:spLocks noChangeShapeType="1"/>
            </p:cNvSpPr>
            <p:nvPr/>
          </p:nvSpPr>
          <p:spPr bwMode="auto">
            <a:xfrm flipV="1">
              <a:off x="4817" y="3384"/>
              <a:ext cx="1" cy="6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88" name="Line 240"/>
            <p:cNvSpPr>
              <a:spLocks noChangeShapeType="1"/>
            </p:cNvSpPr>
            <p:nvPr/>
          </p:nvSpPr>
          <p:spPr bwMode="auto">
            <a:xfrm flipV="1">
              <a:off x="5342" y="3384"/>
              <a:ext cx="1" cy="62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489" name="Line 241"/>
          <p:cNvSpPr>
            <a:spLocks noChangeShapeType="1"/>
          </p:cNvSpPr>
          <p:nvPr/>
        </p:nvSpPr>
        <p:spPr bwMode="auto">
          <a:xfrm>
            <a:off x="7189788" y="4932363"/>
            <a:ext cx="15875" cy="1587"/>
          </a:xfrm>
          <a:prstGeom prst="line">
            <a:avLst/>
          </a:prstGeom>
          <a:noFill/>
          <a:ln w="49213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3490" name="Group 242"/>
          <p:cNvGrpSpPr>
            <a:grpSpLocks/>
          </p:cNvGrpSpPr>
          <p:nvPr/>
        </p:nvGrpSpPr>
        <p:grpSpPr bwMode="auto">
          <a:xfrm>
            <a:off x="1862138" y="2351088"/>
            <a:ext cx="6618287" cy="2581275"/>
            <a:chOff x="1173" y="1625"/>
            <a:chExt cx="4169" cy="1626"/>
          </a:xfrm>
        </p:grpSpPr>
        <p:sp>
          <p:nvSpPr>
            <p:cNvPr id="53491" name="Freeform 243"/>
            <p:cNvSpPr>
              <a:spLocks/>
            </p:cNvSpPr>
            <p:nvPr/>
          </p:nvSpPr>
          <p:spPr bwMode="auto">
            <a:xfrm>
              <a:off x="1173" y="1625"/>
              <a:ext cx="247" cy="2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24"/>
                </a:cxn>
                <a:cxn ang="0">
                  <a:pos x="247" y="247"/>
                </a:cxn>
              </a:cxnLst>
              <a:rect l="0" t="0" r="r" b="b"/>
              <a:pathLst>
                <a:path w="247" h="247">
                  <a:moveTo>
                    <a:pt x="0" y="0"/>
                  </a:moveTo>
                  <a:lnTo>
                    <a:pt x="124" y="124"/>
                  </a:lnTo>
                  <a:lnTo>
                    <a:pt x="247" y="247"/>
                  </a:lnTo>
                </a:path>
              </a:pathLst>
            </a:custGeom>
            <a:noFill/>
            <a:ln w="49213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92" name="Freeform 244"/>
            <p:cNvSpPr>
              <a:spLocks/>
            </p:cNvSpPr>
            <p:nvPr/>
          </p:nvSpPr>
          <p:spPr bwMode="auto">
            <a:xfrm>
              <a:off x="1420" y="1872"/>
              <a:ext cx="278" cy="2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72"/>
                </a:cxn>
                <a:cxn ang="0">
                  <a:pos x="134" y="144"/>
                </a:cxn>
                <a:cxn ang="0">
                  <a:pos x="206" y="216"/>
                </a:cxn>
                <a:cxn ang="0">
                  <a:pos x="278" y="278"/>
                </a:cxn>
              </a:cxnLst>
              <a:rect l="0" t="0" r="r" b="b"/>
              <a:pathLst>
                <a:path w="278" h="278">
                  <a:moveTo>
                    <a:pt x="0" y="0"/>
                  </a:moveTo>
                  <a:lnTo>
                    <a:pt x="72" y="72"/>
                  </a:lnTo>
                  <a:lnTo>
                    <a:pt x="134" y="144"/>
                  </a:lnTo>
                  <a:lnTo>
                    <a:pt x="206" y="216"/>
                  </a:lnTo>
                  <a:lnTo>
                    <a:pt x="278" y="278"/>
                  </a:lnTo>
                </a:path>
              </a:pathLst>
            </a:custGeom>
            <a:noFill/>
            <a:ln w="49213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93" name="Freeform 245"/>
            <p:cNvSpPr>
              <a:spLocks/>
            </p:cNvSpPr>
            <p:nvPr/>
          </p:nvSpPr>
          <p:spPr bwMode="auto">
            <a:xfrm>
              <a:off x="1698" y="2150"/>
              <a:ext cx="247" cy="1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51"/>
                </a:cxn>
                <a:cxn ang="0">
                  <a:pos x="124" y="103"/>
                </a:cxn>
                <a:cxn ang="0">
                  <a:pos x="247" y="195"/>
                </a:cxn>
              </a:cxnLst>
              <a:rect l="0" t="0" r="r" b="b"/>
              <a:pathLst>
                <a:path w="247" h="195">
                  <a:moveTo>
                    <a:pt x="0" y="0"/>
                  </a:moveTo>
                  <a:lnTo>
                    <a:pt x="62" y="51"/>
                  </a:lnTo>
                  <a:lnTo>
                    <a:pt x="124" y="103"/>
                  </a:lnTo>
                  <a:lnTo>
                    <a:pt x="247" y="195"/>
                  </a:lnTo>
                </a:path>
              </a:pathLst>
            </a:custGeom>
            <a:noFill/>
            <a:ln w="49213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94" name="Freeform 246"/>
            <p:cNvSpPr>
              <a:spLocks/>
            </p:cNvSpPr>
            <p:nvPr/>
          </p:nvSpPr>
          <p:spPr bwMode="auto">
            <a:xfrm>
              <a:off x="1945" y="2345"/>
              <a:ext cx="268" cy="2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103"/>
                </a:cxn>
                <a:cxn ang="0">
                  <a:pos x="268" y="206"/>
                </a:cxn>
              </a:cxnLst>
              <a:rect l="0" t="0" r="r" b="b"/>
              <a:pathLst>
                <a:path w="268" h="206">
                  <a:moveTo>
                    <a:pt x="0" y="0"/>
                  </a:moveTo>
                  <a:lnTo>
                    <a:pt x="134" y="103"/>
                  </a:lnTo>
                  <a:lnTo>
                    <a:pt x="268" y="206"/>
                  </a:lnTo>
                </a:path>
              </a:pathLst>
            </a:custGeom>
            <a:noFill/>
            <a:ln w="49213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95" name="Freeform 247"/>
            <p:cNvSpPr>
              <a:spLocks/>
            </p:cNvSpPr>
            <p:nvPr/>
          </p:nvSpPr>
          <p:spPr bwMode="auto">
            <a:xfrm>
              <a:off x="2213" y="2551"/>
              <a:ext cx="247" cy="1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" y="82"/>
                </a:cxn>
                <a:cxn ang="0">
                  <a:pos x="247" y="154"/>
                </a:cxn>
              </a:cxnLst>
              <a:rect l="0" t="0" r="r" b="b"/>
              <a:pathLst>
                <a:path w="247" h="154">
                  <a:moveTo>
                    <a:pt x="0" y="0"/>
                  </a:moveTo>
                  <a:lnTo>
                    <a:pt x="123" y="82"/>
                  </a:lnTo>
                  <a:lnTo>
                    <a:pt x="247" y="154"/>
                  </a:lnTo>
                </a:path>
              </a:pathLst>
            </a:custGeom>
            <a:noFill/>
            <a:ln w="49213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96" name="Freeform 248"/>
            <p:cNvSpPr>
              <a:spLocks/>
            </p:cNvSpPr>
            <p:nvPr/>
          </p:nvSpPr>
          <p:spPr bwMode="auto">
            <a:xfrm>
              <a:off x="2460" y="2705"/>
              <a:ext cx="278" cy="1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83"/>
                </a:cxn>
                <a:cxn ang="0">
                  <a:pos x="206" y="124"/>
                </a:cxn>
                <a:cxn ang="0">
                  <a:pos x="278" y="165"/>
                </a:cxn>
              </a:cxnLst>
              <a:rect l="0" t="0" r="r" b="b"/>
              <a:pathLst>
                <a:path w="278" h="165">
                  <a:moveTo>
                    <a:pt x="0" y="0"/>
                  </a:moveTo>
                  <a:lnTo>
                    <a:pt x="134" y="83"/>
                  </a:lnTo>
                  <a:lnTo>
                    <a:pt x="206" y="124"/>
                  </a:lnTo>
                  <a:lnTo>
                    <a:pt x="278" y="165"/>
                  </a:lnTo>
                </a:path>
              </a:pathLst>
            </a:custGeom>
            <a:noFill/>
            <a:ln w="49213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97" name="Freeform 249"/>
            <p:cNvSpPr>
              <a:spLocks/>
            </p:cNvSpPr>
            <p:nvPr/>
          </p:nvSpPr>
          <p:spPr bwMode="auto">
            <a:xfrm>
              <a:off x="2738" y="2870"/>
              <a:ext cx="247" cy="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" y="52"/>
                </a:cxn>
                <a:cxn ang="0">
                  <a:pos x="247" y="93"/>
                </a:cxn>
              </a:cxnLst>
              <a:rect l="0" t="0" r="r" b="b"/>
              <a:pathLst>
                <a:path w="247" h="93">
                  <a:moveTo>
                    <a:pt x="0" y="0"/>
                  </a:moveTo>
                  <a:lnTo>
                    <a:pt x="123" y="52"/>
                  </a:lnTo>
                  <a:lnTo>
                    <a:pt x="247" y="93"/>
                  </a:lnTo>
                </a:path>
              </a:pathLst>
            </a:custGeom>
            <a:noFill/>
            <a:ln w="49213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98" name="Freeform 250"/>
            <p:cNvSpPr>
              <a:spLocks/>
            </p:cNvSpPr>
            <p:nvPr/>
          </p:nvSpPr>
          <p:spPr bwMode="auto">
            <a:xfrm>
              <a:off x="2985" y="2963"/>
              <a:ext cx="278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3" y="41"/>
                </a:cxn>
                <a:cxn ang="0">
                  <a:pos x="278" y="72"/>
                </a:cxn>
              </a:cxnLst>
              <a:rect l="0" t="0" r="r" b="b"/>
              <a:pathLst>
                <a:path w="278" h="72">
                  <a:moveTo>
                    <a:pt x="0" y="0"/>
                  </a:moveTo>
                  <a:lnTo>
                    <a:pt x="133" y="41"/>
                  </a:lnTo>
                  <a:lnTo>
                    <a:pt x="278" y="72"/>
                  </a:lnTo>
                </a:path>
              </a:pathLst>
            </a:custGeom>
            <a:noFill/>
            <a:ln w="49213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99" name="Freeform 251"/>
            <p:cNvSpPr>
              <a:spLocks/>
            </p:cNvSpPr>
            <p:nvPr/>
          </p:nvSpPr>
          <p:spPr bwMode="auto">
            <a:xfrm>
              <a:off x="3263" y="3035"/>
              <a:ext cx="247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" y="20"/>
                </a:cxn>
                <a:cxn ang="0">
                  <a:pos x="247" y="41"/>
                </a:cxn>
              </a:cxnLst>
              <a:rect l="0" t="0" r="r" b="b"/>
              <a:pathLst>
                <a:path w="247" h="41">
                  <a:moveTo>
                    <a:pt x="0" y="0"/>
                  </a:moveTo>
                  <a:lnTo>
                    <a:pt x="123" y="20"/>
                  </a:lnTo>
                  <a:lnTo>
                    <a:pt x="247" y="41"/>
                  </a:lnTo>
                </a:path>
              </a:pathLst>
            </a:custGeom>
            <a:noFill/>
            <a:ln w="49213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500" name="Freeform 252"/>
            <p:cNvSpPr>
              <a:spLocks/>
            </p:cNvSpPr>
            <p:nvPr/>
          </p:nvSpPr>
          <p:spPr bwMode="auto">
            <a:xfrm>
              <a:off x="3510" y="3076"/>
              <a:ext cx="26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3" y="10"/>
                </a:cxn>
                <a:cxn ang="0">
                  <a:pos x="267" y="0"/>
                </a:cxn>
              </a:cxnLst>
              <a:rect l="0" t="0" r="r" b="b"/>
              <a:pathLst>
                <a:path w="267" h="10">
                  <a:moveTo>
                    <a:pt x="0" y="0"/>
                  </a:moveTo>
                  <a:lnTo>
                    <a:pt x="133" y="10"/>
                  </a:lnTo>
                  <a:lnTo>
                    <a:pt x="267" y="0"/>
                  </a:lnTo>
                </a:path>
              </a:pathLst>
            </a:custGeom>
            <a:noFill/>
            <a:ln w="49213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501" name="Freeform 253"/>
            <p:cNvSpPr>
              <a:spLocks/>
            </p:cNvSpPr>
            <p:nvPr/>
          </p:nvSpPr>
          <p:spPr bwMode="auto">
            <a:xfrm>
              <a:off x="3777" y="3024"/>
              <a:ext cx="247" cy="52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62" y="42"/>
                </a:cxn>
                <a:cxn ang="0">
                  <a:pos x="124" y="31"/>
                </a:cxn>
                <a:cxn ang="0">
                  <a:pos x="247" y="0"/>
                </a:cxn>
              </a:cxnLst>
              <a:rect l="0" t="0" r="r" b="b"/>
              <a:pathLst>
                <a:path w="247" h="52">
                  <a:moveTo>
                    <a:pt x="0" y="52"/>
                  </a:moveTo>
                  <a:lnTo>
                    <a:pt x="62" y="42"/>
                  </a:lnTo>
                  <a:lnTo>
                    <a:pt x="124" y="31"/>
                  </a:lnTo>
                  <a:lnTo>
                    <a:pt x="247" y="0"/>
                  </a:lnTo>
                </a:path>
              </a:pathLst>
            </a:custGeom>
            <a:noFill/>
            <a:ln w="49213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502" name="Freeform 254"/>
            <p:cNvSpPr>
              <a:spLocks/>
            </p:cNvSpPr>
            <p:nvPr/>
          </p:nvSpPr>
          <p:spPr bwMode="auto">
            <a:xfrm>
              <a:off x="4024" y="2994"/>
              <a:ext cx="278" cy="3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72" y="20"/>
                </a:cxn>
                <a:cxn ang="0">
                  <a:pos x="144" y="0"/>
                </a:cxn>
                <a:cxn ang="0">
                  <a:pos x="216" y="0"/>
                </a:cxn>
                <a:cxn ang="0">
                  <a:pos x="247" y="0"/>
                </a:cxn>
                <a:cxn ang="0">
                  <a:pos x="278" y="10"/>
                </a:cxn>
              </a:cxnLst>
              <a:rect l="0" t="0" r="r" b="b"/>
              <a:pathLst>
                <a:path w="278" h="30">
                  <a:moveTo>
                    <a:pt x="0" y="30"/>
                  </a:moveTo>
                  <a:lnTo>
                    <a:pt x="72" y="20"/>
                  </a:lnTo>
                  <a:lnTo>
                    <a:pt x="144" y="0"/>
                  </a:lnTo>
                  <a:lnTo>
                    <a:pt x="216" y="0"/>
                  </a:lnTo>
                  <a:lnTo>
                    <a:pt x="247" y="0"/>
                  </a:lnTo>
                  <a:lnTo>
                    <a:pt x="278" y="10"/>
                  </a:lnTo>
                </a:path>
              </a:pathLst>
            </a:custGeom>
            <a:noFill/>
            <a:ln w="49213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503" name="Freeform 255"/>
            <p:cNvSpPr>
              <a:spLocks/>
            </p:cNvSpPr>
            <p:nvPr/>
          </p:nvSpPr>
          <p:spPr bwMode="auto">
            <a:xfrm>
              <a:off x="4302" y="3004"/>
              <a:ext cx="227" cy="2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20"/>
                </a:cxn>
                <a:cxn ang="0">
                  <a:pos x="62" y="51"/>
                </a:cxn>
                <a:cxn ang="0">
                  <a:pos x="134" y="123"/>
                </a:cxn>
                <a:cxn ang="0">
                  <a:pos x="185" y="195"/>
                </a:cxn>
                <a:cxn ang="0">
                  <a:pos x="206" y="226"/>
                </a:cxn>
                <a:cxn ang="0">
                  <a:pos x="227" y="247"/>
                </a:cxn>
              </a:cxnLst>
              <a:rect l="0" t="0" r="r" b="b"/>
              <a:pathLst>
                <a:path w="227" h="247">
                  <a:moveTo>
                    <a:pt x="0" y="0"/>
                  </a:moveTo>
                  <a:lnTo>
                    <a:pt x="31" y="20"/>
                  </a:lnTo>
                  <a:lnTo>
                    <a:pt x="62" y="51"/>
                  </a:lnTo>
                  <a:lnTo>
                    <a:pt x="134" y="123"/>
                  </a:lnTo>
                  <a:lnTo>
                    <a:pt x="185" y="195"/>
                  </a:lnTo>
                  <a:lnTo>
                    <a:pt x="206" y="226"/>
                  </a:lnTo>
                  <a:lnTo>
                    <a:pt x="227" y="247"/>
                  </a:lnTo>
                </a:path>
              </a:pathLst>
            </a:custGeom>
            <a:noFill/>
            <a:ln w="49213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504" name="Freeform 256"/>
            <p:cNvSpPr>
              <a:spLocks/>
            </p:cNvSpPr>
            <p:nvPr/>
          </p:nvSpPr>
          <p:spPr bwMode="auto">
            <a:xfrm>
              <a:off x="4539" y="3199"/>
              <a:ext cx="803" cy="52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62" y="52"/>
                </a:cxn>
                <a:cxn ang="0">
                  <a:pos x="144" y="41"/>
                </a:cxn>
                <a:cxn ang="0">
                  <a:pos x="247" y="41"/>
                </a:cxn>
                <a:cxn ang="0">
                  <a:pos x="350" y="31"/>
                </a:cxn>
                <a:cxn ang="0">
                  <a:pos x="586" y="11"/>
                </a:cxn>
                <a:cxn ang="0">
                  <a:pos x="700" y="11"/>
                </a:cxn>
                <a:cxn ang="0">
                  <a:pos x="803" y="0"/>
                </a:cxn>
              </a:cxnLst>
              <a:rect l="0" t="0" r="r" b="b"/>
              <a:pathLst>
                <a:path w="803" h="52">
                  <a:moveTo>
                    <a:pt x="0" y="52"/>
                  </a:moveTo>
                  <a:lnTo>
                    <a:pt x="62" y="52"/>
                  </a:lnTo>
                  <a:lnTo>
                    <a:pt x="144" y="41"/>
                  </a:lnTo>
                  <a:lnTo>
                    <a:pt x="247" y="41"/>
                  </a:lnTo>
                  <a:lnTo>
                    <a:pt x="350" y="31"/>
                  </a:lnTo>
                  <a:lnTo>
                    <a:pt x="586" y="11"/>
                  </a:lnTo>
                  <a:lnTo>
                    <a:pt x="700" y="11"/>
                  </a:lnTo>
                  <a:lnTo>
                    <a:pt x="803" y="0"/>
                  </a:lnTo>
                </a:path>
              </a:pathLst>
            </a:custGeom>
            <a:noFill/>
            <a:ln w="49213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505" name="Rectangle 257"/>
          <p:cNvSpPr>
            <a:spLocks noChangeArrowheads="1"/>
          </p:cNvSpPr>
          <p:nvPr/>
        </p:nvSpPr>
        <p:spPr bwMode="auto">
          <a:xfrm>
            <a:off x="1241425" y="4997450"/>
            <a:ext cx="3651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chemeClr val="tx2"/>
                </a:solidFill>
              </a:rPr>
              <a:t>0.1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53506" name="Rectangle 258"/>
          <p:cNvSpPr>
            <a:spLocks noChangeArrowheads="1"/>
          </p:cNvSpPr>
          <p:nvPr/>
        </p:nvSpPr>
        <p:spPr bwMode="auto">
          <a:xfrm>
            <a:off x="1470025" y="4179888"/>
            <a:ext cx="1460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chemeClr val="tx2"/>
                </a:solidFill>
              </a:rPr>
              <a:t>1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53507" name="Rectangle 259"/>
          <p:cNvSpPr>
            <a:spLocks noChangeArrowheads="1"/>
          </p:cNvSpPr>
          <p:nvPr/>
        </p:nvSpPr>
        <p:spPr bwMode="auto">
          <a:xfrm>
            <a:off x="1323975" y="3348038"/>
            <a:ext cx="2921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chemeClr val="tx2"/>
                </a:solidFill>
              </a:rPr>
              <a:t>10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53508" name="Rectangle 260"/>
          <p:cNvSpPr>
            <a:spLocks noChangeArrowheads="1"/>
          </p:cNvSpPr>
          <p:nvPr/>
        </p:nvSpPr>
        <p:spPr bwMode="auto">
          <a:xfrm>
            <a:off x="1176338" y="2530475"/>
            <a:ext cx="4381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chemeClr val="tx2"/>
                </a:solidFill>
              </a:rPr>
              <a:t>100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53509" name="Rectangle 261"/>
          <p:cNvSpPr>
            <a:spLocks noChangeArrowheads="1"/>
          </p:cNvSpPr>
          <p:nvPr/>
        </p:nvSpPr>
        <p:spPr bwMode="auto">
          <a:xfrm>
            <a:off x="1028700" y="1698625"/>
            <a:ext cx="5842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chemeClr val="tx2"/>
                </a:solidFill>
              </a:rPr>
              <a:t>1000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53510" name="Rectangle 262"/>
          <p:cNvSpPr>
            <a:spLocks noChangeArrowheads="1"/>
          </p:cNvSpPr>
          <p:nvPr/>
        </p:nvSpPr>
        <p:spPr bwMode="auto">
          <a:xfrm>
            <a:off x="1635125" y="5438775"/>
            <a:ext cx="3651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chemeClr val="tx2"/>
                </a:solidFill>
              </a:rPr>
              <a:t>0.1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53511" name="Rectangle 263"/>
          <p:cNvSpPr>
            <a:spLocks noChangeArrowheads="1"/>
          </p:cNvSpPr>
          <p:nvPr/>
        </p:nvSpPr>
        <p:spPr bwMode="auto">
          <a:xfrm>
            <a:off x="2601913" y="5438775"/>
            <a:ext cx="1460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chemeClr val="tx2"/>
                </a:solidFill>
              </a:rPr>
              <a:t>1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53512" name="Rectangle 264"/>
          <p:cNvSpPr>
            <a:spLocks noChangeArrowheads="1"/>
          </p:cNvSpPr>
          <p:nvPr/>
        </p:nvSpPr>
        <p:spPr bwMode="auto">
          <a:xfrm>
            <a:off x="3341688" y="5438775"/>
            <a:ext cx="2921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chemeClr val="tx2"/>
                </a:solidFill>
              </a:rPr>
              <a:t>10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53513" name="Rectangle 265"/>
          <p:cNvSpPr>
            <a:spLocks noChangeArrowheads="1"/>
          </p:cNvSpPr>
          <p:nvPr/>
        </p:nvSpPr>
        <p:spPr bwMode="auto">
          <a:xfrm>
            <a:off x="4175125" y="5438775"/>
            <a:ext cx="3873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chemeClr val="tx2"/>
                </a:solidFill>
              </a:rPr>
              <a:t>10</a:t>
            </a:r>
            <a:r>
              <a:rPr lang="en-US" sz="2300" baseline="30000">
                <a:solidFill>
                  <a:schemeClr val="tx2"/>
                </a:solidFill>
              </a:rPr>
              <a:t>2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53514" name="Rectangle 266"/>
          <p:cNvSpPr>
            <a:spLocks noChangeArrowheads="1"/>
          </p:cNvSpPr>
          <p:nvPr/>
        </p:nvSpPr>
        <p:spPr bwMode="auto">
          <a:xfrm>
            <a:off x="5008563" y="5438775"/>
            <a:ext cx="3873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chemeClr val="tx2"/>
                </a:solidFill>
              </a:rPr>
              <a:t>10</a:t>
            </a:r>
            <a:r>
              <a:rPr lang="en-US" sz="2300" baseline="30000">
                <a:solidFill>
                  <a:schemeClr val="tx2"/>
                </a:solidFill>
              </a:rPr>
              <a:t>3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53515" name="Rectangle 267"/>
          <p:cNvSpPr>
            <a:spLocks noChangeArrowheads="1"/>
          </p:cNvSpPr>
          <p:nvPr/>
        </p:nvSpPr>
        <p:spPr bwMode="auto">
          <a:xfrm>
            <a:off x="5826125" y="5438775"/>
            <a:ext cx="3873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chemeClr val="tx2"/>
                </a:solidFill>
              </a:rPr>
              <a:t>10</a:t>
            </a:r>
            <a:r>
              <a:rPr lang="en-US" sz="2300" baseline="30000">
                <a:solidFill>
                  <a:schemeClr val="tx2"/>
                </a:solidFill>
              </a:rPr>
              <a:t>4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53516" name="Rectangle 268"/>
          <p:cNvSpPr>
            <a:spLocks noChangeArrowheads="1"/>
          </p:cNvSpPr>
          <p:nvPr/>
        </p:nvSpPr>
        <p:spPr bwMode="auto">
          <a:xfrm>
            <a:off x="6659563" y="5438775"/>
            <a:ext cx="3873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chemeClr val="tx2"/>
                </a:solidFill>
              </a:rPr>
              <a:t>10</a:t>
            </a:r>
            <a:r>
              <a:rPr lang="en-US" sz="2300" baseline="30000">
                <a:solidFill>
                  <a:schemeClr val="tx2"/>
                </a:solidFill>
              </a:rPr>
              <a:t>5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53517" name="Rectangle 269"/>
          <p:cNvSpPr>
            <a:spLocks noChangeArrowheads="1"/>
          </p:cNvSpPr>
          <p:nvPr/>
        </p:nvSpPr>
        <p:spPr bwMode="auto">
          <a:xfrm>
            <a:off x="7475538" y="5438775"/>
            <a:ext cx="3873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chemeClr val="tx2"/>
                </a:solidFill>
              </a:rPr>
              <a:t>10</a:t>
            </a:r>
            <a:r>
              <a:rPr lang="en-US" sz="2300" baseline="30000">
                <a:solidFill>
                  <a:schemeClr val="tx2"/>
                </a:solidFill>
              </a:rPr>
              <a:t>6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53518" name="Rectangle 270"/>
          <p:cNvSpPr>
            <a:spLocks noChangeArrowheads="1"/>
          </p:cNvSpPr>
          <p:nvPr/>
        </p:nvSpPr>
        <p:spPr bwMode="auto">
          <a:xfrm>
            <a:off x="8308975" y="5438775"/>
            <a:ext cx="3873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chemeClr val="tx2"/>
                </a:solidFill>
              </a:rPr>
              <a:t>10</a:t>
            </a:r>
            <a:r>
              <a:rPr lang="en-US" sz="2300" baseline="30000">
                <a:solidFill>
                  <a:schemeClr val="tx2"/>
                </a:solidFill>
              </a:rPr>
              <a:t>7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53519" name="Rectangle 271"/>
          <p:cNvSpPr>
            <a:spLocks noChangeArrowheads="1"/>
          </p:cNvSpPr>
          <p:nvPr/>
        </p:nvSpPr>
        <p:spPr bwMode="auto">
          <a:xfrm>
            <a:off x="4151313" y="5945188"/>
            <a:ext cx="213518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chemeClr val="tx2"/>
                </a:solidFill>
              </a:rPr>
              <a:t>Reynolds Number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53520" name="Rectangle 272"/>
          <p:cNvSpPr>
            <a:spLocks noChangeArrowheads="1"/>
          </p:cNvSpPr>
          <p:nvPr/>
        </p:nvSpPr>
        <p:spPr bwMode="auto">
          <a:xfrm rot="16200000">
            <a:off x="-262731" y="3302794"/>
            <a:ext cx="19716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chemeClr val="tx2"/>
                </a:solidFill>
              </a:rPr>
              <a:t>Drag Coefficient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53521" name="Line 273"/>
          <p:cNvSpPr>
            <a:spLocks noChangeShapeType="1"/>
          </p:cNvSpPr>
          <p:nvPr/>
        </p:nvSpPr>
        <p:spPr bwMode="auto">
          <a:xfrm flipH="1">
            <a:off x="3378200" y="2906713"/>
            <a:ext cx="647700" cy="9779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22" name="Line 274"/>
          <p:cNvSpPr>
            <a:spLocks noChangeShapeType="1"/>
          </p:cNvSpPr>
          <p:nvPr/>
        </p:nvSpPr>
        <p:spPr bwMode="auto">
          <a:xfrm>
            <a:off x="4102100" y="2843213"/>
            <a:ext cx="1230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53523" name="Group 275"/>
          <p:cNvGrpSpPr>
            <a:grpSpLocks/>
          </p:cNvGrpSpPr>
          <p:nvPr/>
        </p:nvGrpSpPr>
        <p:grpSpPr bwMode="auto">
          <a:xfrm>
            <a:off x="1862138" y="2351088"/>
            <a:ext cx="2484437" cy="2482850"/>
            <a:chOff x="1173" y="1625"/>
            <a:chExt cx="1565" cy="1564"/>
          </a:xfrm>
        </p:grpSpPr>
        <p:sp>
          <p:nvSpPr>
            <p:cNvPr id="53524" name="Freeform 276"/>
            <p:cNvSpPr>
              <a:spLocks/>
            </p:cNvSpPr>
            <p:nvPr/>
          </p:nvSpPr>
          <p:spPr bwMode="auto">
            <a:xfrm>
              <a:off x="1173" y="1625"/>
              <a:ext cx="247" cy="2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24"/>
                </a:cxn>
                <a:cxn ang="0">
                  <a:pos x="247" y="247"/>
                </a:cxn>
              </a:cxnLst>
              <a:rect l="0" t="0" r="r" b="b"/>
              <a:pathLst>
                <a:path w="247" h="247">
                  <a:moveTo>
                    <a:pt x="0" y="0"/>
                  </a:moveTo>
                  <a:lnTo>
                    <a:pt x="124" y="124"/>
                  </a:lnTo>
                  <a:lnTo>
                    <a:pt x="247" y="247"/>
                  </a:lnTo>
                </a:path>
              </a:pathLst>
            </a:custGeom>
            <a:noFill/>
            <a:ln w="33338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525" name="Freeform 277"/>
            <p:cNvSpPr>
              <a:spLocks/>
            </p:cNvSpPr>
            <p:nvPr/>
          </p:nvSpPr>
          <p:spPr bwMode="auto">
            <a:xfrm>
              <a:off x="1420" y="1872"/>
              <a:ext cx="278" cy="2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134"/>
                </a:cxn>
                <a:cxn ang="0">
                  <a:pos x="278" y="278"/>
                </a:cxn>
              </a:cxnLst>
              <a:rect l="0" t="0" r="r" b="b"/>
              <a:pathLst>
                <a:path w="278" h="278">
                  <a:moveTo>
                    <a:pt x="0" y="0"/>
                  </a:moveTo>
                  <a:lnTo>
                    <a:pt x="134" y="134"/>
                  </a:lnTo>
                  <a:lnTo>
                    <a:pt x="278" y="278"/>
                  </a:lnTo>
                </a:path>
              </a:pathLst>
            </a:custGeom>
            <a:noFill/>
            <a:ln w="33338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526" name="Freeform 278"/>
            <p:cNvSpPr>
              <a:spLocks/>
            </p:cNvSpPr>
            <p:nvPr/>
          </p:nvSpPr>
          <p:spPr bwMode="auto">
            <a:xfrm>
              <a:off x="1698" y="2150"/>
              <a:ext cx="247" cy="2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23"/>
                </a:cxn>
                <a:cxn ang="0">
                  <a:pos x="247" y="247"/>
                </a:cxn>
              </a:cxnLst>
              <a:rect l="0" t="0" r="r" b="b"/>
              <a:pathLst>
                <a:path w="247" h="247">
                  <a:moveTo>
                    <a:pt x="0" y="0"/>
                  </a:moveTo>
                  <a:lnTo>
                    <a:pt x="124" y="123"/>
                  </a:lnTo>
                  <a:lnTo>
                    <a:pt x="247" y="247"/>
                  </a:lnTo>
                </a:path>
              </a:pathLst>
            </a:custGeom>
            <a:noFill/>
            <a:ln w="33338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527" name="Freeform 279"/>
            <p:cNvSpPr>
              <a:spLocks/>
            </p:cNvSpPr>
            <p:nvPr/>
          </p:nvSpPr>
          <p:spPr bwMode="auto">
            <a:xfrm>
              <a:off x="1945" y="2397"/>
              <a:ext cx="268" cy="2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134"/>
                </a:cxn>
                <a:cxn ang="0">
                  <a:pos x="268" y="267"/>
                </a:cxn>
              </a:cxnLst>
              <a:rect l="0" t="0" r="r" b="b"/>
              <a:pathLst>
                <a:path w="268" h="267">
                  <a:moveTo>
                    <a:pt x="0" y="0"/>
                  </a:moveTo>
                  <a:lnTo>
                    <a:pt x="134" y="134"/>
                  </a:lnTo>
                  <a:lnTo>
                    <a:pt x="268" y="267"/>
                  </a:lnTo>
                </a:path>
              </a:pathLst>
            </a:custGeom>
            <a:noFill/>
            <a:ln w="33338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528" name="Freeform 280"/>
            <p:cNvSpPr>
              <a:spLocks/>
            </p:cNvSpPr>
            <p:nvPr/>
          </p:nvSpPr>
          <p:spPr bwMode="auto">
            <a:xfrm>
              <a:off x="2213" y="2664"/>
              <a:ext cx="247" cy="2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" y="124"/>
                </a:cxn>
                <a:cxn ang="0">
                  <a:pos x="247" y="247"/>
                </a:cxn>
              </a:cxnLst>
              <a:rect l="0" t="0" r="r" b="b"/>
              <a:pathLst>
                <a:path w="247" h="247">
                  <a:moveTo>
                    <a:pt x="0" y="0"/>
                  </a:moveTo>
                  <a:lnTo>
                    <a:pt x="123" y="124"/>
                  </a:lnTo>
                  <a:lnTo>
                    <a:pt x="247" y="247"/>
                  </a:lnTo>
                </a:path>
              </a:pathLst>
            </a:custGeom>
            <a:noFill/>
            <a:ln w="33338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529" name="Freeform 281"/>
            <p:cNvSpPr>
              <a:spLocks/>
            </p:cNvSpPr>
            <p:nvPr/>
          </p:nvSpPr>
          <p:spPr bwMode="auto">
            <a:xfrm>
              <a:off x="2460" y="2911"/>
              <a:ext cx="278" cy="2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134"/>
                </a:cxn>
                <a:cxn ang="0">
                  <a:pos x="278" y="278"/>
                </a:cxn>
              </a:cxnLst>
              <a:rect l="0" t="0" r="r" b="b"/>
              <a:pathLst>
                <a:path w="278" h="278">
                  <a:moveTo>
                    <a:pt x="0" y="0"/>
                  </a:moveTo>
                  <a:lnTo>
                    <a:pt x="134" y="134"/>
                  </a:lnTo>
                  <a:lnTo>
                    <a:pt x="278" y="278"/>
                  </a:lnTo>
                </a:path>
              </a:pathLst>
            </a:custGeom>
            <a:noFill/>
            <a:ln w="33338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530" name="Comment 282"/>
          <p:cNvSpPr>
            <a:spLocks noChangeArrowheads="1"/>
          </p:cNvSpPr>
          <p:nvPr/>
        </p:nvSpPr>
        <p:spPr bwMode="auto">
          <a:xfrm>
            <a:off x="4051300" y="2527300"/>
            <a:ext cx="1376363" cy="3968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sz="2000">
                <a:solidFill>
                  <a:schemeClr val="folHlink"/>
                </a:solidFill>
              </a:rPr>
              <a:t>Stokes Law</a:t>
            </a:r>
            <a:endParaRPr lang="en-US" sz="2000">
              <a:solidFill>
                <a:schemeClr val="folHlink"/>
              </a:solidFill>
              <a:latin typeface="MT Extra" pitchFamily="18" charset="2"/>
            </a:endParaRPr>
          </a:p>
        </p:txBody>
      </p:sp>
      <p:graphicFrame>
        <p:nvGraphicFramePr>
          <p:cNvPr id="53531" name="Object 283"/>
          <p:cNvGraphicFramePr>
            <a:graphicFrameLocks noChangeAspect="1"/>
          </p:cNvGraphicFramePr>
          <p:nvPr/>
        </p:nvGraphicFramePr>
        <p:xfrm>
          <a:off x="1741488" y="5805488"/>
          <a:ext cx="1092200" cy="722312"/>
        </p:xfrm>
        <a:graphic>
          <a:graphicData uri="http://schemas.openxmlformats.org/presentationml/2006/ole">
            <p:oleObj spid="_x0000_s53531" name="Equation" r:id="rId3" imgW="1091880" imgH="723600" progId="Equation.DSMT4">
              <p:embed/>
            </p:oleObj>
          </a:graphicData>
        </a:graphic>
      </p:graphicFrame>
      <p:sp>
        <p:nvSpPr>
          <p:cNvPr id="53532" name="Text Box 284"/>
          <p:cNvSpPr txBox="1">
            <a:spLocks noChangeArrowheads="1"/>
          </p:cNvSpPr>
          <p:nvPr/>
        </p:nvSpPr>
        <p:spPr bwMode="auto">
          <a:xfrm>
            <a:off x="6715125" y="5743575"/>
            <a:ext cx="18446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Re=500000</a:t>
            </a:r>
          </a:p>
        </p:txBody>
      </p:sp>
      <p:sp>
        <p:nvSpPr>
          <p:cNvPr id="53533" name="Text Box 285"/>
          <p:cNvSpPr txBox="1">
            <a:spLocks noChangeArrowheads="1"/>
          </p:cNvSpPr>
          <p:nvPr/>
        </p:nvSpPr>
        <p:spPr bwMode="auto">
          <a:xfrm>
            <a:off x="5114925" y="6276975"/>
            <a:ext cx="39941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Turbulent Boundary Layer</a:t>
            </a:r>
          </a:p>
        </p:txBody>
      </p:sp>
      <p:sp>
        <p:nvSpPr>
          <p:cNvPr id="53534" name="Line 286"/>
          <p:cNvSpPr>
            <a:spLocks noChangeShapeType="1"/>
          </p:cNvSpPr>
          <p:nvPr/>
        </p:nvSpPr>
        <p:spPr bwMode="auto">
          <a:xfrm>
            <a:off x="6807200" y="61849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535" name="Line 287"/>
          <p:cNvSpPr>
            <a:spLocks noChangeShapeType="1"/>
          </p:cNvSpPr>
          <p:nvPr/>
        </p:nvSpPr>
        <p:spPr bwMode="auto">
          <a:xfrm>
            <a:off x="5207000" y="6692900"/>
            <a:ext cx="393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nimBg="1"/>
      <p:bldP spid="53530" grpId="0" animBg="1" autoUpdateAnimBg="0"/>
      <p:bldP spid="53532" grpId="0" build="p" autoUpdateAnimBg="0"/>
      <p:bldP spid="5353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SUVs have got Drag…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Ford Explorer 2002 C</a:t>
            </a:r>
            <a:r>
              <a:rPr lang="en-US" baseline="-25000"/>
              <a:t>d</a:t>
            </a:r>
            <a:r>
              <a:rPr lang="en-US"/>
              <a:t> = 0.41</a:t>
            </a:r>
          </a:p>
        </p:txBody>
      </p:sp>
      <p:pic>
        <p:nvPicPr>
          <p:cNvPr id="105476" name="Picture 4" descr="9-27"/>
          <p:cNvPicPr>
            <a:picLocks noChangeAspect="1" noChangeArrowheads="1"/>
          </p:cNvPicPr>
          <p:nvPr/>
        </p:nvPicPr>
        <p:blipFill>
          <a:blip r:embed="rId3" cstate="print"/>
          <a:srcRect b="27834"/>
          <a:stretch>
            <a:fillRect/>
          </a:stretch>
        </p:blipFill>
        <p:spPr bwMode="auto">
          <a:xfrm>
            <a:off x="474663" y="2644775"/>
            <a:ext cx="7151687" cy="4044950"/>
          </a:xfrm>
          <a:prstGeom prst="rect">
            <a:avLst/>
          </a:prstGeom>
          <a:noFill/>
          <a:effectLst/>
        </p:spPr>
      </p:pic>
      <p:sp>
        <p:nvSpPr>
          <p:cNvPr id="105477" name="Freeform 5"/>
          <p:cNvSpPr>
            <a:spLocks/>
          </p:cNvSpPr>
          <p:nvPr/>
        </p:nvSpPr>
        <p:spPr bwMode="auto">
          <a:xfrm>
            <a:off x="7416800" y="4432300"/>
            <a:ext cx="635000" cy="393700"/>
          </a:xfrm>
          <a:custGeom>
            <a:avLst/>
            <a:gdLst/>
            <a:ahLst/>
            <a:cxnLst>
              <a:cxn ang="0">
                <a:pos x="0" y="248"/>
              </a:cxn>
              <a:cxn ang="0">
                <a:pos x="152" y="216"/>
              </a:cxn>
              <a:cxn ang="0">
                <a:pos x="376" y="72"/>
              </a:cxn>
              <a:cxn ang="0">
                <a:pos x="600" y="0"/>
              </a:cxn>
            </a:cxnLst>
            <a:rect l="0" t="0" r="r" b="b"/>
            <a:pathLst>
              <a:path w="600" h="248">
                <a:moveTo>
                  <a:pt x="0" y="248"/>
                </a:moveTo>
                <a:cubicBezTo>
                  <a:pt x="25" y="243"/>
                  <a:pt x="89" y="245"/>
                  <a:pt x="152" y="216"/>
                </a:cubicBezTo>
                <a:cubicBezTo>
                  <a:pt x="215" y="187"/>
                  <a:pt x="301" y="108"/>
                  <a:pt x="376" y="72"/>
                </a:cubicBezTo>
                <a:cubicBezTo>
                  <a:pt x="451" y="36"/>
                  <a:pt x="553" y="15"/>
                  <a:pt x="600" y="0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7258050" y="458788"/>
          <a:ext cx="1574800" cy="787400"/>
        </p:xfrm>
        <a:graphic>
          <a:graphicData uri="http://schemas.openxmlformats.org/presentationml/2006/ole">
            <p:oleObj spid="_x0000_s105478" name="Equation" r:id="rId4" imgW="1574640" imgH="787320" progId="Equation.DSMT4">
              <p:embed/>
            </p:oleObj>
          </a:graphicData>
        </a:graphic>
      </p:graphicFrame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6883400" y="1855788"/>
          <a:ext cx="2146300" cy="762000"/>
        </p:xfrm>
        <a:graphic>
          <a:graphicData uri="http://schemas.openxmlformats.org/presentationml/2006/ole">
            <p:oleObj spid="_x0000_s105479" name="Equation" r:id="rId5" imgW="2145960" imgH="761760" progId="Equation.DSMT4">
              <p:embed/>
            </p:oleObj>
          </a:graphicData>
        </a:graphic>
      </p:graphicFrame>
      <p:sp>
        <p:nvSpPr>
          <p:cNvPr id="105480" name="Oval 8"/>
          <p:cNvSpPr>
            <a:spLocks noChangeArrowheads="1"/>
          </p:cNvSpPr>
          <p:nvPr/>
        </p:nvSpPr>
        <p:spPr bwMode="auto">
          <a:xfrm>
            <a:off x="8534400" y="1828800"/>
            <a:ext cx="419100" cy="469900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1" name="Freeform 9"/>
          <p:cNvSpPr>
            <a:spLocks/>
          </p:cNvSpPr>
          <p:nvPr/>
        </p:nvSpPr>
        <p:spPr bwMode="auto">
          <a:xfrm flipV="1">
            <a:off x="7467600" y="4876800"/>
            <a:ext cx="635000" cy="393700"/>
          </a:xfrm>
          <a:custGeom>
            <a:avLst/>
            <a:gdLst/>
            <a:ahLst/>
            <a:cxnLst>
              <a:cxn ang="0">
                <a:pos x="0" y="248"/>
              </a:cxn>
              <a:cxn ang="0">
                <a:pos x="152" y="216"/>
              </a:cxn>
              <a:cxn ang="0">
                <a:pos x="376" y="72"/>
              </a:cxn>
              <a:cxn ang="0">
                <a:pos x="600" y="0"/>
              </a:cxn>
            </a:cxnLst>
            <a:rect l="0" t="0" r="r" b="b"/>
            <a:pathLst>
              <a:path w="600" h="248">
                <a:moveTo>
                  <a:pt x="0" y="248"/>
                </a:moveTo>
                <a:cubicBezTo>
                  <a:pt x="25" y="243"/>
                  <a:pt x="89" y="245"/>
                  <a:pt x="152" y="216"/>
                </a:cubicBezTo>
                <a:cubicBezTo>
                  <a:pt x="215" y="187"/>
                  <a:pt x="301" y="108"/>
                  <a:pt x="376" y="72"/>
                </a:cubicBezTo>
                <a:cubicBezTo>
                  <a:pt x="451" y="36"/>
                  <a:pt x="553" y="15"/>
                  <a:pt x="600" y="0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105482" name="Picture 10" descr="Picture: Mercedes-Benz bionic ca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48600" y="5334000"/>
            <a:ext cx="990600" cy="749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Boxfish car</a:t>
            </a:r>
          </a:p>
        </p:txBody>
      </p:sp>
      <p:pic>
        <p:nvPicPr>
          <p:cNvPr id="106502" name="Picture 6" descr="Picture: Mercedes-Benz bionic c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66875"/>
            <a:ext cx="6858000" cy="5191125"/>
          </a:xfrm>
          <a:prstGeom prst="rect">
            <a:avLst/>
          </a:prstGeom>
          <a:noFill/>
        </p:spPr>
      </p:pic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2286000" y="2590800"/>
            <a:ext cx="1757363" cy="5191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d</a:t>
            </a:r>
            <a:r>
              <a:rPr lang="en-US"/>
              <a:t> of 0.19!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Drag Coefficients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Flat plate  (A=?)</a:t>
            </a:r>
          </a:p>
          <a:p>
            <a:r>
              <a:rPr lang="en-US"/>
              <a:t>Other objects (A=?)</a:t>
            </a:r>
          </a:p>
          <a:p>
            <a:pPr lvl="1"/>
            <a:r>
              <a:rPr lang="en-US"/>
              <a:t>Viscous drag (wetted area)</a:t>
            </a:r>
          </a:p>
          <a:p>
            <a:pPr lvl="1"/>
            <a:r>
              <a:rPr lang="en-US"/>
              <a:t>Pressure drag (projected area)</a:t>
            </a:r>
          </a:p>
          <a:p>
            <a:pPr lvl="1"/>
            <a:r>
              <a:rPr lang="en-US"/>
              <a:t>Total drag (projected area)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More Fluids?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Hydraulic Engineering (CEE 332 in Spring 2006)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Hydrology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Measurement Techniques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Model Pipe Networks (computer software)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Open Channel Flow (computer software)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Pumps and Turbines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Design Project</a:t>
            </a:r>
          </a:p>
          <a:p>
            <a:pPr>
              <a:lnSpc>
                <a:spcPct val="90000"/>
              </a:lnSpc>
            </a:pPr>
            <a:r>
              <a:rPr lang="en-US" sz="2400"/>
              <a:t>Sustainable Small-Scale Water Supplies (CEE 454 Fall 2006)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Fluid mechanics of gravity powered water supplies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Point of use water treatment</a:t>
            </a:r>
          </a:p>
          <a:p>
            <a:pPr>
              <a:lnSpc>
                <a:spcPct val="90000"/>
              </a:lnSpc>
            </a:pPr>
            <a:r>
              <a:rPr lang="en-US" sz="2400"/>
              <a:t>Transport, Mixing, and Transformation in the Environment  (CEE 655 Fall)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7.15</a:t>
            </a:r>
          </a:p>
        </p:txBody>
      </p:sp>
      <p:pic>
        <p:nvPicPr>
          <p:cNvPr id="80901" name="Picture 5" descr="P7-15"/>
          <p:cNvPicPr>
            <a:picLocks noChangeAspect="1" noChangeArrowheads="1"/>
          </p:cNvPicPr>
          <p:nvPr/>
        </p:nvPicPr>
        <p:blipFill>
          <a:blip r:embed="rId2" cstate="print"/>
          <a:srcRect b="44098"/>
          <a:stretch>
            <a:fillRect/>
          </a:stretch>
        </p:blipFill>
        <p:spPr bwMode="auto">
          <a:xfrm>
            <a:off x="685800" y="1828800"/>
            <a:ext cx="7696200" cy="4011613"/>
          </a:xfrm>
          <a:prstGeom prst="rect">
            <a:avLst/>
          </a:prstGeom>
          <a:noFill/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7.16</a:t>
            </a:r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Drag on supersonic aircraft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7.17</a:t>
            </a:r>
          </a:p>
        </p:txBody>
      </p:sp>
      <p:pic>
        <p:nvPicPr>
          <p:cNvPr id="82948" name="Picture 4" descr="P7-17"/>
          <p:cNvPicPr>
            <a:picLocks noChangeAspect="1" noChangeArrowheads="1"/>
          </p:cNvPicPr>
          <p:nvPr/>
        </p:nvPicPr>
        <p:blipFill>
          <a:blip r:embed="rId2" cstate="print"/>
          <a:srcRect b="46109"/>
          <a:stretch>
            <a:fillRect/>
          </a:stretch>
        </p:blipFill>
        <p:spPr bwMode="auto">
          <a:xfrm>
            <a:off x="381000" y="1981200"/>
            <a:ext cx="8420100" cy="4275138"/>
          </a:xfrm>
          <a:prstGeom prst="rect">
            <a:avLst/>
          </a:prstGeom>
          <a:noFill/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Linear Momentum Equation</a:t>
            </a: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2168525" y="1841500"/>
            <a:ext cx="4981575" cy="4419600"/>
            <a:chOff x="1366" y="1160"/>
            <a:chExt cx="3138" cy="2784"/>
          </a:xfrm>
        </p:grpSpPr>
        <p:sp>
          <p:nvSpPr>
            <p:cNvPr id="27652" name="Freeform 4"/>
            <p:cNvSpPr>
              <a:spLocks/>
            </p:cNvSpPr>
            <p:nvPr/>
          </p:nvSpPr>
          <p:spPr bwMode="auto">
            <a:xfrm>
              <a:off x="1408" y="1160"/>
              <a:ext cx="2896" cy="2632"/>
            </a:xfrm>
            <a:custGeom>
              <a:avLst/>
              <a:gdLst/>
              <a:ahLst/>
              <a:cxnLst>
                <a:cxn ang="0">
                  <a:pos x="0" y="1704"/>
                </a:cxn>
                <a:cxn ang="0">
                  <a:pos x="2856" y="0"/>
                </a:cxn>
                <a:cxn ang="0">
                  <a:pos x="2896" y="840"/>
                </a:cxn>
                <a:cxn ang="0">
                  <a:pos x="712" y="2632"/>
                </a:cxn>
                <a:cxn ang="0">
                  <a:pos x="0" y="1704"/>
                </a:cxn>
              </a:cxnLst>
              <a:rect l="0" t="0" r="r" b="b"/>
              <a:pathLst>
                <a:path w="2896" h="2632">
                  <a:moveTo>
                    <a:pt x="0" y="1704"/>
                  </a:moveTo>
                  <a:cubicBezTo>
                    <a:pt x="720" y="352"/>
                    <a:pt x="2373" y="144"/>
                    <a:pt x="2856" y="0"/>
                  </a:cubicBezTo>
                  <a:cubicBezTo>
                    <a:pt x="2856" y="0"/>
                    <a:pt x="2876" y="420"/>
                    <a:pt x="2896" y="840"/>
                  </a:cubicBezTo>
                  <a:cubicBezTo>
                    <a:pt x="1776" y="1008"/>
                    <a:pt x="1288" y="1720"/>
                    <a:pt x="712" y="2632"/>
                  </a:cubicBezTo>
                  <a:cubicBezTo>
                    <a:pt x="712" y="2632"/>
                    <a:pt x="0" y="1704"/>
                    <a:pt x="0" y="1704"/>
                  </a:cubicBezTo>
                  <a:close/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3" name="Oval 5"/>
            <p:cNvSpPr>
              <a:spLocks noChangeArrowheads="1"/>
            </p:cNvSpPr>
            <p:nvPr/>
          </p:nvSpPr>
          <p:spPr bwMode="auto">
            <a:xfrm rot="-903947">
              <a:off x="1366" y="2660"/>
              <a:ext cx="821" cy="12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4" name="Oval 6"/>
            <p:cNvSpPr>
              <a:spLocks noChangeArrowheads="1"/>
            </p:cNvSpPr>
            <p:nvPr/>
          </p:nvSpPr>
          <p:spPr bwMode="auto">
            <a:xfrm>
              <a:off x="4016" y="1168"/>
              <a:ext cx="488" cy="8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55" name="Group 7"/>
          <p:cNvGrpSpPr>
            <a:grpSpLocks/>
          </p:cNvGrpSpPr>
          <p:nvPr/>
        </p:nvGrpSpPr>
        <p:grpSpPr bwMode="auto">
          <a:xfrm>
            <a:off x="4343400" y="3530600"/>
            <a:ext cx="114300" cy="2679700"/>
            <a:chOff x="3104" y="2256"/>
            <a:chExt cx="72" cy="1688"/>
          </a:xfrm>
        </p:grpSpPr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3140" y="2304"/>
              <a:ext cx="0" cy="16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Oval 9"/>
            <p:cNvSpPr>
              <a:spLocks noChangeArrowheads="1"/>
            </p:cNvSpPr>
            <p:nvPr/>
          </p:nvSpPr>
          <p:spPr bwMode="auto">
            <a:xfrm>
              <a:off x="3104" y="2256"/>
              <a:ext cx="72" cy="7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8" name="Line 10"/>
          <p:cNvSpPr>
            <a:spLocks noChangeShapeType="1"/>
          </p:cNvSpPr>
          <p:nvPr/>
        </p:nvSpPr>
        <p:spPr bwMode="auto">
          <a:xfrm rot="10800000" flipH="1">
            <a:off x="1517650" y="5168900"/>
            <a:ext cx="1181100" cy="850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rot="10800000" flipH="1">
            <a:off x="1271588" y="5295900"/>
            <a:ext cx="1604962" cy="1155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>
            <a:off x="6838950" y="2489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rot="-10800000" flipH="1" flipV="1">
            <a:off x="6834188" y="2578100"/>
            <a:ext cx="1439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flipV="1">
            <a:off x="4895850" y="3340100"/>
            <a:ext cx="0" cy="260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63" name="Object 15"/>
          <p:cNvGraphicFramePr>
            <a:graphicFrameLocks noChangeAspect="1"/>
          </p:cNvGraphicFramePr>
          <p:nvPr/>
        </p:nvGraphicFramePr>
        <p:xfrm>
          <a:off x="203200" y="1847850"/>
          <a:ext cx="4100513" cy="444500"/>
        </p:xfrm>
        <a:graphic>
          <a:graphicData uri="http://schemas.openxmlformats.org/presentationml/2006/ole">
            <p:oleObj spid="_x0000_s27663" name="Equation" r:id="rId3" imgW="3124080" imgH="444240" progId="Equation.3">
              <p:embed/>
            </p:oleObj>
          </a:graphicData>
        </a:graphic>
      </p:graphicFrame>
      <p:graphicFrame>
        <p:nvGraphicFramePr>
          <p:cNvPr id="27664" name="Object 16"/>
          <p:cNvGraphicFramePr>
            <a:graphicFrameLocks noChangeAspect="1"/>
          </p:cNvGraphicFramePr>
          <p:nvPr/>
        </p:nvGraphicFramePr>
        <p:xfrm>
          <a:off x="203200" y="2366963"/>
          <a:ext cx="2584450" cy="431800"/>
        </p:xfrm>
        <a:graphic>
          <a:graphicData uri="http://schemas.openxmlformats.org/presentationml/2006/ole">
            <p:oleObj spid="_x0000_s27664" name="Equation" r:id="rId4" imgW="1968480" imgH="431640" progId="Equation.3">
              <p:embed/>
            </p:oleObj>
          </a:graphicData>
        </a:graphic>
      </p:graphicFrame>
      <p:graphicFrame>
        <p:nvGraphicFramePr>
          <p:cNvPr id="27665" name="Object 17"/>
          <p:cNvGraphicFramePr>
            <a:graphicFrameLocks noChangeAspect="1"/>
          </p:cNvGraphicFramePr>
          <p:nvPr/>
        </p:nvGraphicFramePr>
        <p:xfrm>
          <a:off x="203200" y="2874963"/>
          <a:ext cx="4818063" cy="420687"/>
        </p:xfrm>
        <a:graphic>
          <a:graphicData uri="http://schemas.openxmlformats.org/presentationml/2006/ole">
            <p:oleObj spid="_x0000_s27665" name="Equation" r:id="rId5" imgW="3670200" imgH="419040" progId="Equation.3">
              <p:embed/>
            </p:oleObj>
          </a:graphicData>
        </a:graphic>
      </p:graphicFrame>
      <p:sp>
        <p:nvSpPr>
          <p:cNvPr id="27666" name="Line 18"/>
          <p:cNvSpPr>
            <a:spLocks noChangeShapeType="1"/>
          </p:cNvSpPr>
          <p:nvPr/>
        </p:nvSpPr>
        <p:spPr bwMode="auto">
          <a:xfrm rot="5400000" flipV="1">
            <a:off x="6280150" y="2057400"/>
            <a:ext cx="0" cy="260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 rot="21600000">
            <a:off x="5494338" y="4562475"/>
            <a:ext cx="3294062" cy="11874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The momentum vectors have the same direction as the velocity vectors</a:t>
            </a:r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5613400" y="4940300"/>
            <a:ext cx="307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5613400" y="5308600"/>
            <a:ext cx="307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5613400" y="5676900"/>
            <a:ext cx="307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1" name="Comment 23"/>
          <p:cNvSpPr>
            <a:spLocks noChangeArrowheads="1"/>
          </p:cNvSpPr>
          <p:nvPr/>
        </p:nvSpPr>
        <p:spPr bwMode="auto">
          <a:xfrm>
            <a:off x="787400" y="6099175"/>
            <a:ext cx="8001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Clr>
                <a:schemeClr val="hlink"/>
              </a:buClr>
              <a:buFont typeface="Monotype Sorts" pitchFamily="2" charset="2"/>
              <a:buNone/>
            </a:pPr>
            <a:r>
              <a:rPr lang="en-US" b="1">
                <a:solidFill>
                  <a:schemeClr val="folHlink"/>
                </a:solidFill>
              </a:rPr>
              <a:t>F</a:t>
            </a:r>
            <a:r>
              <a:rPr lang="en-US" baseline="-25000">
                <a:solidFill>
                  <a:schemeClr val="folHlink"/>
                </a:solidFill>
              </a:rPr>
              <a:t>p</a:t>
            </a:r>
            <a:r>
              <a:rPr lang="en-US" sz="1800" baseline="-70000">
                <a:solidFill>
                  <a:schemeClr val="folHlink"/>
                </a:solidFill>
              </a:rPr>
              <a:t>1</a:t>
            </a:r>
            <a:endParaRPr lang="en-US" baseline="-50000">
              <a:solidFill>
                <a:schemeClr val="folHlink"/>
              </a:solidFill>
            </a:endParaRPr>
          </a:p>
          <a:p>
            <a:pPr marL="342900" indent="-342900">
              <a:buClr>
                <a:schemeClr val="hlink"/>
              </a:buClr>
              <a:buFont typeface="Monotype Sorts" pitchFamily="2" charset="2"/>
              <a:buNone/>
            </a:pP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27672" name="Comment 24"/>
          <p:cNvSpPr>
            <a:spLocks noChangeArrowheads="1"/>
          </p:cNvSpPr>
          <p:nvPr/>
        </p:nvSpPr>
        <p:spPr bwMode="auto">
          <a:xfrm>
            <a:off x="7962900" y="1870075"/>
            <a:ext cx="8001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Clr>
                <a:schemeClr val="hlink"/>
              </a:buClr>
              <a:buFont typeface="Monotype Sorts" pitchFamily="2" charset="2"/>
              <a:buNone/>
            </a:pPr>
            <a:r>
              <a:rPr lang="en-US" b="1">
                <a:solidFill>
                  <a:schemeClr val="folHlink"/>
                </a:solidFill>
              </a:rPr>
              <a:t>F</a:t>
            </a:r>
            <a:r>
              <a:rPr lang="en-US" baseline="-25000">
                <a:solidFill>
                  <a:schemeClr val="folHlink"/>
                </a:solidFill>
              </a:rPr>
              <a:t>p</a:t>
            </a:r>
            <a:r>
              <a:rPr lang="en-US" sz="1800" baseline="-70000">
                <a:solidFill>
                  <a:schemeClr val="folHlink"/>
                </a:solidFill>
              </a:rPr>
              <a:t>2</a:t>
            </a:r>
            <a:endParaRPr lang="en-US" baseline="-50000">
              <a:solidFill>
                <a:schemeClr val="folHlink"/>
              </a:solidFill>
            </a:endParaRPr>
          </a:p>
          <a:p>
            <a:pPr marL="342900" indent="-342900">
              <a:buClr>
                <a:schemeClr val="hlink"/>
              </a:buClr>
              <a:buFont typeface="Monotype Sorts" pitchFamily="2" charset="2"/>
              <a:buNone/>
            </a:pP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27673" name="Comment 25"/>
          <p:cNvSpPr>
            <a:spLocks noChangeArrowheads="1"/>
          </p:cNvSpPr>
          <p:nvPr/>
        </p:nvSpPr>
        <p:spPr bwMode="auto">
          <a:xfrm>
            <a:off x="4165600" y="6127750"/>
            <a:ext cx="8001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Clr>
                <a:schemeClr val="hlink"/>
              </a:buClr>
              <a:buFont typeface="Monotype Sorts" pitchFamily="2" charset="2"/>
              <a:buNone/>
            </a:pPr>
            <a:r>
              <a:rPr lang="en-US" b="1">
                <a:solidFill>
                  <a:schemeClr val="folHlink"/>
                </a:solidFill>
              </a:rPr>
              <a:t>W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27674" name="Comment 26"/>
          <p:cNvSpPr>
            <a:spLocks noChangeArrowheads="1"/>
          </p:cNvSpPr>
          <p:nvPr/>
        </p:nvSpPr>
        <p:spPr bwMode="auto">
          <a:xfrm>
            <a:off x="876300" y="5565775"/>
            <a:ext cx="8001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Clr>
                <a:schemeClr val="hlink"/>
              </a:buClr>
              <a:buFont typeface="Monotype Sorts" pitchFamily="2" charset="2"/>
              <a:buNone/>
            </a:pPr>
            <a:r>
              <a:rPr lang="en-US" b="1">
                <a:solidFill>
                  <a:schemeClr val="folHlink"/>
                </a:solidFill>
              </a:rPr>
              <a:t>M</a:t>
            </a:r>
            <a:r>
              <a:rPr lang="en-US" baseline="-25000">
                <a:solidFill>
                  <a:schemeClr val="folHlink"/>
                </a:solidFill>
              </a:rPr>
              <a:t>1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27675" name="Comment 27"/>
          <p:cNvSpPr>
            <a:spLocks noChangeArrowheads="1"/>
          </p:cNvSpPr>
          <p:nvPr/>
        </p:nvSpPr>
        <p:spPr bwMode="auto">
          <a:xfrm>
            <a:off x="8343900" y="2403475"/>
            <a:ext cx="8001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Clr>
                <a:schemeClr val="hlink"/>
              </a:buClr>
              <a:buFont typeface="Monotype Sorts" pitchFamily="2" charset="2"/>
              <a:buNone/>
            </a:pPr>
            <a:r>
              <a:rPr lang="en-US" b="1">
                <a:solidFill>
                  <a:schemeClr val="folHlink"/>
                </a:solidFill>
              </a:rPr>
              <a:t>M</a:t>
            </a:r>
            <a:r>
              <a:rPr lang="en-US" baseline="-25000">
                <a:solidFill>
                  <a:schemeClr val="folHlink"/>
                </a:solidFill>
              </a:rPr>
              <a:t>2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27676" name="Comment 28"/>
          <p:cNvSpPr>
            <a:spLocks noChangeArrowheads="1"/>
          </p:cNvSpPr>
          <p:nvPr/>
        </p:nvSpPr>
        <p:spPr bwMode="auto">
          <a:xfrm>
            <a:off x="4737100" y="5911850"/>
            <a:ext cx="8001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F</a:t>
            </a:r>
            <a:r>
              <a:rPr lang="en-US" baseline="-25000">
                <a:solidFill>
                  <a:schemeClr val="folHlink"/>
                </a:solidFill>
              </a:rPr>
              <a:t>ss</a:t>
            </a:r>
            <a:r>
              <a:rPr lang="en-US" sz="1800" baseline="-70000">
                <a:solidFill>
                  <a:schemeClr val="folHlink"/>
                </a:solidFill>
              </a:rPr>
              <a:t>y</a:t>
            </a:r>
            <a:endParaRPr lang="en-US" baseline="-50000">
              <a:solidFill>
                <a:schemeClr val="folHlink"/>
              </a:solidFill>
            </a:endParaRPr>
          </a:p>
          <a:p>
            <a:pPr marL="342900" indent="-342900">
              <a:buClr>
                <a:schemeClr val="hlink"/>
              </a:buClr>
              <a:buFont typeface="Monotype Sorts" pitchFamily="2" charset="2"/>
              <a:buNone/>
            </a:pP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27677" name="Comment 29"/>
          <p:cNvSpPr>
            <a:spLocks noChangeArrowheads="1"/>
          </p:cNvSpPr>
          <p:nvPr/>
        </p:nvSpPr>
        <p:spPr bwMode="auto">
          <a:xfrm>
            <a:off x="7543800" y="3003550"/>
            <a:ext cx="8001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F</a:t>
            </a:r>
            <a:r>
              <a:rPr lang="en-US" baseline="-25000">
                <a:solidFill>
                  <a:schemeClr val="folHlink"/>
                </a:solidFill>
              </a:rPr>
              <a:t>ss</a:t>
            </a:r>
            <a:r>
              <a:rPr lang="en-US" sz="1800" baseline="-70000">
                <a:solidFill>
                  <a:schemeClr val="folHlink"/>
                </a:solidFill>
              </a:rPr>
              <a:t>x</a:t>
            </a:r>
            <a:endParaRPr lang="en-US" baseline="-50000">
              <a:solidFill>
                <a:schemeClr val="folHlink"/>
              </a:solidFill>
            </a:endParaRPr>
          </a:p>
          <a:p>
            <a:pPr marL="342900" indent="-342900">
              <a:buClr>
                <a:schemeClr val="hlink"/>
              </a:buClr>
              <a:buFont typeface="Monotype Sorts" pitchFamily="2" charset="2"/>
              <a:buNone/>
            </a:pPr>
            <a:endParaRPr lang="en-US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7.20</a:t>
            </a:r>
          </a:p>
        </p:txBody>
      </p:sp>
      <p:pic>
        <p:nvPicPr>
          <p:cNvPr id="89092" name="Picture 4" descr="P7-20"/>
          <p:cNvPicPr>
            <a:picLocks noChangeAspect="1" noChangeArrowheads="1"/>
          </p:cNvPicPr>
          <p:nvPr/>
        </p:nvPicPr>
        <p:blipFill>
          <a:blip r:embed="rId2" cstate="print"/>
          <a:srcRect b="40576"/>
          <a:stretch>
            <a:fillRect/>
          </a:stretch>
        </p:blipFill>
        <p:spPr bwMode="auto">
          <a:xfrm>
            <a:off x="3505200" y="1828800"/>
            <a:ext cx="5129213" cy="4292600"/>
          </a:xfrm>
          <a:prstGeom prst="rect">
            <a:avLst/>
          </a:prstGeom>
          <a:noFill/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7-14</a:t>
            </a:r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1752600" y="2057400"/>
          <a:ext cx="5838825" cy="4514850"/>
        </p:xfrm>
        <a:graphic>
          <a:graphicData uri="http://schemas.openxmlformats.org/presentationml/2006/ole">
            <p:oleObj spid="_x0000_s73733" name="Bitmap Image" r:id="rId3" imgW="5838095" imgH="4514286" progId="Paint.Picture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Vector Addition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 rot="21000000" flipH="1">
            <a:off x="1358900" y="3975100"/>
            <a:ext cx="2538413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rot="13800000">
            <a:off x="127000" y="3594100"/>
            <a:ext cx="155575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rot="3000000">
            <a:off x="3036093" y="3377407"/>
            <a:ext cx="982663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H="1">
            <a:off x="419100" y="2997200"/>
            <a:ext cx="27813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9" name="Freeform 7"/>
          <p:cNvSpPr>
            <a:spLocks/>
          </p:cNvSpPr>
          <p:nvPr/>
        </p:nvSpPr>
        <p:spPr bwMode="auto">
          <a:xfrm>
            <a:off x="1358900" y="2476500"/>
            <a:ext cx="6858000" cy="4356100"/>
          </a:xfrm>
          <a:custGeom>
            <a:avLst/>
            <a:gdLst/>
            <a:ahLst/>
            <a:cxnLst>
              <a:cxn ang="0">
                <a:pos x="0" y="1784"/>
              </a:cxn>
              <a:cxn ang="0">
                <a:pos x="1792" y="1408"/>
              </a:cxn>
              <a:cxn ang="0">
                <a:pos x="2168" y="416"/>
              </a:cxn>
              <a:cxn ang="0">
                <a:pos x="1872" y="96"/>
              </a:cxn>
              <a:cxn ang="0">
                <a:pos x="1976" y="0"/>
              </a:cxn>
              <a:cxn ang="0">
                <a:pos x="4304" y="2632"/>
              </a:cxn>
              <a:cxn ang="0">
                <a:pos x="4224" y="2744"/>
              </a:cxn>
              <a:cxn ang="0">
                <a:pos x="3536" y="1984"/>
              </a:cxn>
              <a:cxn ang="0">
                <a:pos x="1912" y="1712"/>
              </a:cxn>
              <a:cxn ang="0">
                <a:pos x="48" y="2040"/>
              </a:cxn>
              <a:cxn ang="0">
                <a:pos x="0" y="1784"/>
              </a:cxn>
            </a:cxnLst>
            <a:rect l="0" t="0" r="r" b="b"/>
            <a:pathLst>
              <a:path w="4320" h="2744">
                <a:moveTo>
                  <a:pt x="0" y="1784"/>
                </a:moveTo>
                <a:cubicBezTo>
                  <a:pt x="600" y="1704"/>
                  <a:pt x="1304" y="1528"/>
                  <a:pt x="1792" y="1408"/>
                </a:cubicBezTo>
                <a:cubicBezTo>
                  <a:pt x="2280" y="1288"/>
                  <a:pt x="2400" y="656"/>
                  <a:pt x="2168" y="416"/>
                </a:cubicBezTo>
                <a:cubicBezTo>
                  <a:pt x="2014" y="256"/>
                  <a:pt x="2024" y="232"/>
                  <a:pt x="1872" y="96"/>
                </a:cubicBezTo>
                <a:cubicBezTo>
                  <a:pt x="1936" y="40"/>
                  <a:pt x="1904" y="80"/>
                  <a:pt x="1976" y="0"/>
                </a:cubicBezTo>
                <a:cubicBezTo>
                  <a:pt x="2388" y="417"/>
                  <a:pt x="3929" y="2176"/>
                  <a:pt x="4304" y="2632"/>
                </a:cubicBezTo>
                <a:cubicBezTo>
                  <a:pt x="4232" y="2704"/>
                  <a:pt x="4320" y="2632"/>
                  <a:pt x="4224" y="2744"/>
                </a:cubicBezTo>
                <a:cubicBezTo>
                  <a:pt x="3912" y="2368"/>
                  <a:pt x="3912" y="2344"/>
                  <a:pt x="3536" y="1984"/>
                </a:cubicBezTo>
                <a:cubicBezTo>
                  <a:pt x="3160" y="1624"/>
                  <a:pt x="2504" y="1632"/>
                  <a:pt x="1912" y="1712"/>
                </a:cubicBezTo>
                <a:cubicBezTo>
                  <a:pt x="1320" y="1792"/>
                  <a:pt x="944" y="1880"/>
                  <a:pt x="48" y="2040"/>
                </a:cubicBezTo>
                <a:cubicBezTo>
                  <a:pt x="8" y="1920"/>
                  <a:pt x="16" y="1944"/>
                  <a:pt x="0" y="1784"/>
                </a:cubicBezTo>
                <a:close/>
              </a:path>
            </a:pathLst>
          </a:custGeom>
          <a:solidFill>
            <a:schemeClr val="hlink"/>
          </a:solidFill>
          <a:ln w="12700" cap="flat" cmpd="sng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80" name="Freeform 8"/>
          <p:cNvSpPr>
            <a:spLocks/>
          </p:cNvSpPr>
          <p:nvPr/>
        </p:nvSpPr>
        <p:spPr bwMode="auto">
          <a:xfrm>
            <a:off x="4356100" y="2959100"/>
            <a:ext cx="2794000" cy="2463800"/>
          </a:xfrm>
          <a:custGeom>
            <a:avLst/>
            <a:gdLst/>
            <a:ahLst/>
            <a:cxnLst>
              <a:cxn ang="0">
                <a:pos x="400" y="0"/>
              </a:cxn>
              <a:cxn ang="0">
                <a:pos x="0" y="1248"/>
              </a:cxn>
              <a:cxn ang="0">
                <a:pos x="1760" y="1552"/>
              </a:cxn>
            </a:cxnLst>
            <a:rect l="0" t="0" r="r" b="b"/>
            <a:pathLst>
              <a:path w="1760" h="1552">
                <a:moveTo>
                  <a:pt x="400" y="0"/>
                </a:moveTo>
                <a:cubicBezTo>
                  <a:pt x="808" y="488"/>
                  <a:pt x="416" y="1144"/>
                  <a:pt x="0" y="1248"/>
                </a:cubicBezTo>
                <a:cubicBezTo>
                  <a:pt x="408" y="1128"/>
                  <a:pt x="1376" y="1136"/>
                  <a:pt x="1760" y="1552"/>
                </a:cubicBezTo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3097213" y="4394200"/>
            <a:ext cx="5397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cs</a:t>
            </a:r>
            <a:r>
              <a:rPr lang="en-US" sz="2400" baseline="-25000"/>
              <a:t>1</a:t>
            </a:r>
            <a:endParaRPr lang="en-US" sz="2400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7262813" y="4991100"/>
            <a:ext cx="5397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cs</a:t>
            </a:r>
            <a:r>
              <a:rPr lang="en-US" sz="2400" baseline="-25000"/>
              <a:t>3</a:t>
            </a:r>
            <a:endParaRPr lang="en-US" sz="2400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1625600" y="5702300"/>
            <a:ext cx="119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4953000" y="2921000"/>
            <a:ext cx="100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749550" y="5384800"/>
            <a:ext cx="4445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latin typeface="Symbol" pitchFamily="18" charset="2"/>
              </a:rPr>
              <a:t>q</a:t>
            </a:r>
            <a:r>
              <a:rPr lang="en-US" sz="2400" baseline="-25000"/>
              <a:t>1</a:t>
            </a:r>
            <a:endParaRPr lang="en-US" sz="2400"/>
          </a:p>
        </p:txBody>
      </p:sp>
      <p:sp>
        <p:nvSpPr>
          <p:cNvPr id="28686" name="Arc 14"/>
          <p:cNvSpPr>
            <a:spLocks/>
          </p:cNvSpPr>
          <p:nvPr/>
        </p:nvSpPr>
        <p:spPr bwMode="auto">
          <a:xfrm rot="-18410341">
            <a:off x="4748213" y="2338387"/>
            <a:ext cx="965200" cy="8032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67 w 29255"/>
              <a:gd name="T1" fmla="*/ 23303 h 23303"/>
              <a:gd name="T2" fmla="*/ 29255 w 29255"/>
              <a:gd name="T3" fmla="*/ 1402 h 23303"/>
              <a:gd name="T4" fmla="*/ 21600 w 29255"/>
              <a:gd name="T5" fmla="*/ 21600 h 23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55" h="23303" fill="none" extrusionOk="0">
                <a:moveTo>
                  <a:pt x="67" y="23302"/>
                </a:moveTo>
                <a:cubicBezTo>
                  <a:pt x="22" y="22736"/>
                  <a:pt x="0" y="2216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4215" y="-1"/>
                  <a:pt x="26809" y="475"/>
                  <a:pt x="29255" y="1401"/>
                </a:cubicBezTo>
              </a:path>
              <a:path w="29255" h="23303" stroke="0" extrusionOk="0">
                <a:moveTo>
                  <a:pt x="67" y="23302"/>
                </a:moveTo>
                <a:cubicBezTo>
                  <a:pt x="22" y="22736"/>
                  <a:pt x="0" y="2216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4215" y="-1"/>
                  <a:pt x="26809" y="475"/>
                  <a:pt x="29255" y="1401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022850" y="2171700"/>
            <a:ext cx="444500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latin typeface="Symbol" pitchFamily="18" charset="2"/>
              </a:rPr>
              <a:t>q</a:t>
            </a:r>
            <a:r>
              <a:rPr lang="en-US" sz="2400" baseline="-25000"/>
              <a:t>2</a:t>
            </a:r>
            <a:endParaRPr lang="en-US" sz="2400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2476500" y="5257800"/>
            <a:ext cx="6350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H="1" flipV="1">
            <a:off x="2603500" y="5715000"/>
            <a:ext cx="6350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4913313" y="2413000"/>
            <a:ext cx="5397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cs</a:t>
            </a:r>
            <a:r>
              <a:rPr lang="en-US" sz="2400" baseline="-25000"/>
              <a:t>2</a:t>
            </a:r>
            <a:endParaRPr lang="en-US" sz="2400"/>
          </a:p>
        </p:txBody>
      </p:sp>
      <p:grpSp>
        <p:nvGrpSpPr>
          <p:cNvPr id="28691" name="Group 19"/>
          <p:cNvGrpSpPr>
            <a:grpSpLocks/>
          </p:cNvGrpSpPr>
          <p:nvPr/>
        </p:nvGrpSpPr>
        <p:grpSpPr bwMode="auto">
          <a:xfrm>
            <a:off x="6765925" y="2844800"/>
            <a:ext cx="1390650" cy="1562100"/>
            <a:chOff x="4662" y="1624"/>
            <a:chExt cx="876" cy="984"/>
          </a:xfrm>
        </p:grpSpPr>
        <p:sp>
          <p:nvSpPr>
            <p:cNvPr id="28692" name="Line 20"/>
            <p:cNvSpPr>
              <a:spLocks noChangeShapeType="1"/>
            </p:cNvSpPr>
            <p:nvPr/>
          </p:nvSpPr>
          <p:spPr bwMode="auto">
            <a:xfrm flipV="1">
              <a:off x="4752" y="1928"/>
              <a:ext cx="0" cy="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>
              <a:off x="4752" y="248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694" name="Text Box 22"/>
            <p:cNvSpPr txBox="1">
              <a:spLocks noChangeArrowheads="1"/>
            </p:cNvSpPr>
            <p:nvPr/>
          </p:nvSpPr>
          <p:spPr bwMode="auto">
            <a:xfrm>
              <a:off x="5326" y="2320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x</a:t>
              </a:r>
            </a:p>
          </p:txBody>
        </p:sp>
        <p:sp>
          <p:nvSpPr>
            <p:cNvPr id="28695" name="Text Box 23"/>
            <p:cNvSpPr txBox="1">
              <a:spLocks noChangeArrowheads="1"/>
            </p:cNvSpPr>
            <p:nvPr/>
          </p:nvSpPr>
          <p:spPr bwMode="auto">
            <a:xfrm>
              <a:off x="4662" y="162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y</a:t>
              </a:r>
            </a:p>
          </p:txBody>
        </p:sp>
      </p:grpSp>
      <p:sp>
        <p:nvSpPr>
          <p:cNvPr id="28696" name="Line 24"/>
          <p:cNvSpPr>
            <a:spLocks noChangeShapeType="1"/>
          </p:cNvSpPr>
          <p:nvPr/>
        </p:nvSpPr>
        <p:spPr bwMode="auto">
          <a:xfrm>
            <a:off x="7302500" y="5537200"/>
            <a:ext cx="100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97" name="Arc 25"/>
          <p:cNvSpPr>
            <a:spLocks/>
          </p:cNvSpPr>
          <p:nvPr/>
        </p:nvSpPr>
        <p:spPr bwMode="auto">
          <a:xfrm rot="-11086229">
            <a:off x="7637463" y="5578475"/>
            <a:ext cx="712787" cy="755650"/>
          </a:xfrm>
          <a:custGeom>
            <a:avLst/>
            <a:gdLst>
              <a:gd name="G0" fmla="+- 21600 0 0"/>
              <a:gd name="G1" fmla="+- 20202 0 0"/>
              <a:gd name="G2" fmla="+- 21600 0 0"/>
              <a:gd name="T0" fmla="*/ 67 w 21600"/>
              <a:gd name="T1" fmla="*/ 21905 h 21905"/>
              <a:gd name="T2" fmla="*/ 13955 w 21600"/>
              <a:gd name="T3" fmla="*/ 0 h 21905"/>
              <a:gd name="T4" fmla="*/ 21600 w 21600"/>
              <a:gd name="T5" fmla="*/ 20202 h 2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905" fill="none" extrusionOk="0">
                <a:moveTo>
                  <a:pt x="67" y="21904"/>
                </a:moveTo>
                <a:cubicBezTo>
                  <a:pt x="22" y="21338"/>
                  <a:pt x="0" y="20770"/>
                  <a:pt x="0" y="20202"/>
                </a:cubicBezTo>
                <a:cubicBezTo>
                  <a:pt x="-1" y="11221"/>
                  <a:pt x="5556" y="3178"/>
                  <a:pt x="13955" y="0"/>
                </a:cubicBezTo>
              </a:path>
              <a:path w="21600" h="21905" stroke="0" extrusionOk="0">
                <a:moveTo>
                  <a:pt x="67" y="21904"/>
                </a:moveTo>
                <a:cubicBezTo>
                  <a:pt x="22" y="21338"/>
                  <a:pt x="0" y="20770"/>
                  <a:pt x="0" y="20202"/>
                </a:cubicBezTo>
                <a:cubicBezTo>
                  <a:pt x="-1" y="11221"/>
                  <a:pt x="5556" y="3178"/>
                  <a:pt x="13955" y="0"/>
                </a:cubicBezTo>
                <a:lnTo>
                  <a:pt x="21600" y="20202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7664450" y="5549900"/>
            <a:ext cx="444500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latin typeface="Symbol" pitchFamily="18" charset="2"/>
              </a:rPr>
              <a:t>q</a:t>
            </a:r>
            <a:r>
              <a:rPr lang="en-US" sz="2400" baseline="-25000"/>
              <a:t>3</a:t>
            </a:r>
            <a:endParaRPr lang="en-US" sz="2400"/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2392363" y="4075113"/>
          <a:ext cx="531812" cy="369887"/>
        </p:xfrm>
        <a:graphic>
          <a:graphicData uri="http://schemas.openxmlformats.org/presentationml/2006/ole">
            <p:oleObj spid="_x0000_s30725" name="Equation" r:id="rId3" imgW="406080" imgH="368280" progId="Equation.3">
              <p:embed/>
            </p:oleObj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347663" y="3478213"/>
          <a:ext cx="581025" cy="369887"/>
        </p:xfrm>
        <a:graphic>
          <a:graphicData uri="http://schemas.openxmlformats.org/presentationml/2006/ole">
            <p:oleObj spid="_x0000_s30726" name="Equation" r:id="rId4" imgW="444240" imgH="368280" progId="Equation.3">
              <p:embed/>
            </p:oleObj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3578225" y="3027363"/>
          <a:ext cx="565150" cy="382587"/>
        </p:xfrm>
        <a:graphic>
          <a:graphicData uri="http://schemas.openxmlformats.org/presentationml/2006/ole">
            <p:oleObj spid="_x0000_s30727" name="Equation" r:id="rId5" imgW="431640" imgH="380880" progId="Equation.3">
              <p:embed/>
            </p:oleObj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1608138" y="2506663"/>
          <a:ext cx="465137" cy="382587"/>
        </p:xfrm>
        <a:graphic>
          <a:graphicData uri="http://schemas.openxmlformats.org/presentationml/2006/ole">
            <p:oleObj spid="_x0000_s30728" name="Equation" r:id="rId6" imgW="355320" imgH="380880" progId="Equation.3">
              <p:embed/>
            </p:oleObj>
          </a:graphicData>
        </a:graphic>
      </p:graphicFrame>
      <p:sp>
        <p:nvSpPr>
          <p:cNvPr id="28703" name="Line 31"/>
          <p:cNvSpPr>
            <a:spLocks noChangeShapeType="1"/>
          </p:cNvSpPr>
          <p:nvPr/>
        </p:nvSpPr>
        <p:spPr bwMode="auto">
          <a:xfrm rot="3000000">
            <a:off x="7036593" y="6057107"/>
            <a:ext cx="982663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 rot="13800000">
            <a:off x="3556000" y="2413000"/>
            <a:ext cx="155575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 rot="21000000" flipH="1">
            <a:off x="1714500" y="5194300"/>
            <a:ext cx="2538413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706" name="Line 34"/>
          <p:cNvSpPr>
            <a:spLocks noChangeShapeType="1"/>
          </p:cNvSpPr>
          <p:nvPr/>
        </p:nvSpPr>
        <p:spPr bwMode="auto">
          <a:xfrm flipH="1">
            <a:off x="6273800" y="4622800"/>
            <a:ext cx="27813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707" name="Line 35"/>
          <p:cNvSpPr>
            <a:spLocks noChangeShapeType="1"/>
          </p:cNvSpPr>
          <p:nvPr/>
        </p:nvSpPr>
        <p:spPr bwMode="auto">
          <a:xfrm>
            <a:off x="4800600" y="2971800"/>
            <a:ext cx="2413000" cy="2665413"/>
          </a:xfrm>
          <a:prstGeom prst="line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 flipV="1">
            <a:off x="4292600" y="4419600"/>
            <a:ext cx="3098800" cy="538163"/>
          </a:xfrm>
          <a:prstGeom prst="line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533400" y="1905000"/>
          <a:ext cx="2438400" cy="330200"/>
        </p:xfrm>
        <a:graphic>
          <a:graphicData uri="http://schemas.openxmlformats.org/presentationml/2006/ole">
            <p:oleObj spid="_x0000_s30729" name="MathType Equation" r:id="rId7" imgW="2438280" imgH="330120" progId="Equation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EGL (or TEL) and HGL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The energy grade line may never be horizontal or slope upward (in direction of flow) unless energy is added (______)</a:t>
            </a:r>
          </a:p>
          <a:p>
            <a:r>
              <a:rPr lang="en-US" sz="2400"/>
              <a:t>The decrease in total energy represents the head loss or energy dissipation per unit weight</a:t>
            </a:r>
          </a:p>
          <a:p>
            <a:r>
              <a:rPr lang="en-US" sz="2400"/>
              <a:t>EGL and HGL are ____________and lie at the free surface for water at rest (reservoir)</a:t>
            </a:r>
          </a:p>
          <a:p>
            <a:r>
              <a:rPr lang="en-US" sz="2400"/>
              <a:t>Whenever the HGL falls below the point in the system for which it is plotted, the local pressures are lower than the __________________</a:t>
            </a:r>
          </a:p>
        </p:txBody>
      </p:sp>
      <p:sp>
        <p:nvSpPr>
          <p:cNvPr id="23556" name="Comment 4"/>
          <p:cNvSpPr>
            <a:spLocks noChangeArrowheads="1"/>
          </p:cNvSpPr>
          <p:nvPr/>
        </p:nvSpPr>
        <p:spPr bwMode="auto">
          <a:xfrm>
            <a:off x="1168400" y="2670175"/>
            <a:ext cx="1016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pump</a:t>
            </a:r>
            <a:endParaRPr lang="en-US" sz="1800">
              <a:latin typeface="MT Extra" pitchFamily="18" charset="2"/>
            </a:endParaRPr>
          </a:p>
        </p:txBody>
      </p:sp>
      <p:sp>
        <p:nvSpPr>
          <p:cNvPr id="23557" name="Comment 5"/>
          <p:cNvSpPr>
            <a:spLocks noChangeArrowheads="1"/>
          </p:cNvSpPr>
          <p:nvPr/>
        </p:nvSpPr>
        <p:spPr bwMode="auto">
          <a:xfrm>
            <a:off x="3390900" y="3902075"/>
            <a:ext cx="18796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coincident</a:t>
            </a:r>
            <a:endParaRPr lang="en-US" sz="1800"/>
          </a:p>
        </p:txBody>
      </p:sp>
      <p:sp>
        <p:nvSpPr>
          <p:cNvPr id="23558" name="Comment 6"/>
          <p:cNvSpPr>
            <a:spLocks noChangeArrowheads="1"/>
          </p:cNvSpPr>
          <p:nvPr/>
        </p:nvSpPr>
        <p:spPr bwMode="auto">
          <a:xfrm>
            <a:off x="1079500" y="5451475"/>
            <a:ext cx="32766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reference pressure</a:t>
            </a:r>
            <a:endParaRPr lang="en-US" sz="1800"/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381000" y="6016625"/>
          <a:ext cx="7596188" cy="841375"/>
        </p:xfrm>
        <a:graphic>
          <a:graphicData uri="http://schemas.openxmlformats.org/presentationml/2006/ole">
            <p:oleObj spid="_x0000_s23559" name="Equation" r:id="rId3" imgW="577836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  <p:bldP spid="23557" grpId="0" autoUpdateAnimBg="0"/>
      <p:bldP spid="2355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5662613" y="4841875"/>
            <a:ext cx="33813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z</a:t>
            </a:r>
            <a:endParaRPr lang="en-US" sz="1800" i="1">
              <a:latin typeface="Curlz MT" pitchFamily="82" charset="0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HGL and EGL</a:t>
            </a:r>
          </a:p>
        </p:txBody>
      </p:sp>
      <p:grpSp>
        <p:nvGrpSpPr>
          <p:cNvPr id="102404" name="Group 4"/>
          <p:cNvGrpSpPr>
            <a:grpSpLocks/>
          </p:cNvGrpSpPr>
          <p:nvPr/>
        </p:nvGrpSpPr>
        <p:grpSpPr bwMode="auto">
          <a:xfrm>
            <a:off x="1447800" y="4654550"/>
            <a:ext cx="1295400" cy="1136650"/>
            <a:chOff x="912" y="2932"/>
            <a:chExt cx="816" cy="716"/>
          </a:xfrm>
        </p:grpSpPr>
        <p:sp>
          <p:nvSpPr>
            <p:cNvPr id="102405" name="Line 5"/>
            <p:cNvSpPr>
              <a:spLocks noChangeShapeType="1"/>
            </p:cNvSpPr>
            <p:nvPr/>
          </p:nvSpPr>
          <p:spPr bwMode="auto">
            <a:xfrm>
              <a:off x="912" y="2932"/>
              <a:ext cx="0" cy="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06" name="Line 6"/>
            <p:cNvSpPr>
              <a:spLocks noChangeShapeType="1"/>
            </p:cNvSpPr>
            <p:nvPr/>
          </p:nvSpPr>
          <p:spPr bwMode="auto">
            <a:xfrm>
              <a:off x="916" y="3648"/>
              <a:ext cx="8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07" name="Line 7"/>
            <p:cNvSpPr>
              <a:spLocks noChangeShapeType="1"/>
            </p:cNvSpPr>
            <p:nvPr/>
          </p:nvSpPr>
          <p:spPr bwMode="auto">
            <a:xfrm>
              <a:off x="1728" y="2932"/>
              <a:ext cx="0" cy="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08" name="AutoShape 8"/>
          <p:cNvSpPr>
            <a:spLocks noChangeArrowheads="1"/>
          </p:cNvSpPr>
          <p:nvPr/>
        </p:nvSpPr>
        <p:spPr bwMode="auto">
          <a:xfrm rot="10800000">
            <a:off x="1682750" y="4654550"/>
            <a:ext cx="292100" cy="139700"/>
          </a:xfrm>
          <a:prstGeom prst="triangle">
            <a:avLst>
              <a:gd name="adj" fmla="val 49995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1454150" y="4806950"/>
            <a:ext cx="1282700" cy="9779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0" name="Rectangle 10"/>
          <p:cNvSpPr>
            <a:spLocks noChangeArrowheads="1"/>
          </p:cNvSpPr>
          <p:nvPr/>
        </p:nvSpPr>
        <p:spPr bwMode="auto">
          <a:xfrm>
            <a:off x="2749550" y="5459413"/>
            <a:ext cx="1054100" cy="1397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411" name="Group 11"/>
          <p:cNvGrpSpPr>
            <a:grpSpLocks/>
          </p:cNvGrpSpPr>
          <p:nvPr/>
        </p:nvGrpSpPr>
        <p:grpSpPr bwMode="auto">
          <a:xfrm>
            <a:off x="3663950" y="5353050"/>
            <a:ext cx="368300" cy="508000"/>
            <a:chOff x="2308" y="3372"/>
            <a:chExt cx="232" cy="320"/>
          </a:xfrm>
        </p:grpSpPr>
        <p:sp>
          <p:nvSpPr>
            <p:cNvPr id="102412" name="Oval 12"/>
            <p:cNvSpPr>
              <a:spLocks noChangeArrowheads="1"/>
            </p:cNvSpPr>
            <p:nvPr/>
          </p:nvSpPr>
          <p:spPr bwMode="auto">
            <a:xfrm>
              <a:off x="2308" y="3372"/>
              <a:ext cx="232" cy="23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13" name="AutoShape 13"/>
            <p:cNvSpPr>
              <a:spLocks noChangeArrowheads="1"/>
            </p:cNvSpPr>
            <p:nvPr/>
          </p:nvSpPr>
          <p:spPr bwMode="auto">
            <a:xfrm flipV="1">
              <a:off x="2308" y="3604"/>
              <a:ext cx="232" cy="88"/>
            </a:xfrm>
            <a:custGeom>
              <a:avLst/>
              <a:gdLst>
                <a:gd name="G0" fmla="+- 5399 0 0"/>
                <a:gd name="G1" fmla="+- 21600 0 5399"/>
                <a:gd name="G2" fmla="*/ 5399 1 2"/>
                <a:gd name="G3" fmla="+- 21600 0 G2"/>
                <a:gd name="G4" fmla="+/ 5399 21600 2"/>
                <a:gd name="G5" fmla="+/ G1 0 2"/>
                <a:gd name="G6" fmla="*/ 21600 21600 5399"/>
                <a:gd name="G7" fmla="*/ G6 1 2"/>
                <a:gd name="G8" fmla="+- 21600 0 G7"/>
                <a:gd name="G9" fmla="*/ 21600 1 2"/>
                <a:gd name="G10" fmla="+- 5399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14" name="Rectangle 14"/>
          <p:cNvSpPr>
            <a:spLocks noChangeArrowheads="1"/>
          </p:cNvSpPr>
          <p:nvPr/>
        </p:nvSpPr>
        <p:spPr bwMode="auto">
          <a:xfrm rot="19372139">
            <a:off x="3579813" y="4160838"/>
            <a:ext cx="4064000" cy="74612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5" name="Line 15"/>
          <p:cNvSpPr>
            <a:spLocks noChangeShapeType="1"/>
          </p:cNvSpPr>
          <p:nvPr/>
        </p:nvSpPr>
        <p:spPr bwMode="auto">
          <a:xfrm>
            <a:off x="1073150" y="6019800"/>
            <a:ext cx="737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6" name="Rectangle 16"/>
          <p:cNvSpPr>
            <a:spLocks noChangeArrowheads="1"/>
          </p:cNvSpPr>
          <p:nvPr/>
        </p:nvSpPr>
        <p:spPr bwMode="auto">
          <a:xfrm>
            <a:off x="300038" y="5786438"/>
            <a:ext cx="1076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z = 0</a:t>
            </a:r>
          </a:p>
        </p:txBody>
      </p:sp>
      <p:sp>
        <p:nvSpPr>
          <p:cNvPr id="102417" name="Rectangle 17"/>
          <p:cNvSpPr>
            <a:spLocks noChangeArrowheads="1"/>
          </p:cNvSpPr>
          <p:nvPr/>
        </p:nvSpPr>
        <p:spPr bwMode="auto">
          <a:xfrm>
            <a:off x="4094163" y="5237163"/>
            <a:ext cx="8747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pump</a:t>
            </a:r>
          </a:p>
        </p:txBody>
      </p:sp>
      <p:sp>
        <p:nvSpPr>
          <p:cNvPr id="102418" name="Line 18"/>
          <p:cNvSpPr>
            <a:spLocks noChangeShapeType="1"/>
          </p:cNvSpPr>
          <p:nvPr/>
        </p:nvSpPr>
        <p:spPr bwMode="auto">
          <a:xfrm>
            <a:off x="2749550" y="4857750"/>
            <a:ext cx="1054100" cy="635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9" name="Line 19"/>
          <p:cNvSpPr>
            <a:spLocks noChangeShapeType="1"/>
          </p:cNvSpPr>
          <p:nvPr/>
        </p:nvSpPr>
        <p:spPr bwMode="auto">
          <a:xfrm>
            <a:off x="2749550" y="4933950"/>
            <a:ext cx="1054100" cy="635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20" name="Line 20"/>
          <p:cNvSpPr>
            <a:spLocks noChangeShapeType="1"/>
          </p:cNvSpPr>
          <p:nvPr/>
        </p:nvSpPr>
        <p:spPr bwMode="auto">
          <a:xfrm flipH="1" flipV="1">
            <a:off x="3803650" y="1624013"/>
            <a:ext cx="3365500" cy="5461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21" name="Line 21"/>
          <p:cNvSpPr>
            <a:spLocks noChangeShapeType="1"/>
          </p:cNvSpPr>
          <p:nvPr/>
        </p:nvSpPr>
        <p:spPr bwMode="auto">
          <a:xfrm flipV="1">
            <a:off x="3797300" y="1776413"/>
            <a:ext cx="0" cy="32464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22" name="Line 22"/>
          <p:cNvSpPr>
            <a:spLocks noChangeShapeType="1"/>
          </p:cNvSpPr>
          <p:nvPr/>
        </p:nvSpPr>
        <p:spPr bwMode="auto">
          <a:xfrm flipH="1" flipV="1">
            <a:off x="3803650" y="1776413"/>
            <a:ext cx="3365500" cy="546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23" name="Rectangle 23"/>
          <p:cNvSpPr>
            <a:spLocks noChangeArrowheads="1"/>
          </p:cNvSpPr>
          <p:nvPr/>
        </p:nvSpPr>
        <p:spPr bwMode="auto">
          <a:xfrm>
            <a:off x="6662738" y="3683000"/>
            <a:ext cx="21304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1"/>
                </a:solidFill>
              </a:rPr>
              <a:t>energy grade line</a:t>
            </a:r>
          </a:p>
        </p:txBody>
      </p:sp>
      <p:sp>
        <p:nvSpPr>
          <p:cNvPr id="102424" name="Rectangle 24"/>
          <p:cNvSpPr>
            <a:spLocks noChangeArrowheads="1"/>
          </p:cNvSpPr>
          <p:nvPr/>
        </p:nvSpPr>
        <p:spPr bwMode="auto">
          <a:xfrm>
            <a:off x="6561138" y="4064000"/>
            <a:ext cx="240665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hydraulic  grade line</a:t>
            </a:r>
          </a:p>
        </p:txBody>
      </p:sp>
      <p:sp>
        <p:nvSpPr>
          <p:cNvPr id="102425" name="Rectangle 25"/>
          <p:cNvSpPr>
            <a:spLocks noChangeArrowheads="1"/>
          </p:cNvSpPr>
          <p:nvPr/>
        </p:nvSpPr>
        <p:spPr bwMode="auto">
          <a:xfrm>
            <a:off x="342900" y="1990725"/>
            <a:ext cx="2130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velocity head</a:t>
            </a:r>
          </a:p>
        </p:txBody>
      </p:sp>
      <p:sp>
        <p:nvSpPr>
          <p:cNvPr id="102426" name="Rectangle 26"/>
          <p:cNvSpPr>
            <a:spLocks noChangeArrowheads="1"/>
          </p:cNvSpPr>
          <p:nvPr/>
        </p:nvSpPr>
        <p:spPr bwMode="auto">
          <a:xfrm>
            <a:off x="3432175" y="2824163"/>
            <a:ext cx="2130425" cy="4540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pressure head</a:t>
            </a:r>
          </a:p>
        </p:txBody>
      </p:sp>
      <p:sp>
        <p:nvSpPr>
          <p:cNvPr id="102427" name="Rectangle 27"/>
          <p:cNvSpPr>
            <a:spLocks noChangeArrowheads="1"/>
          </p:cNvSpPr>
          <p:nvPr/>
        </p:nvSpPr>
        <p:spPr bwMode="auto">
          <a:xfrm>
            <a:off x="6026150" y="4837113"/>
            <a:ext cx="2130425" cy="4540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elevation</a:t>
            </a:r>
          </a:p>
        </p:txBody>
      </p:sp>
      <p:sp>
        <p:nvSpPr>
          <p:cNvPr id="102428" name="Rectangle 28"/>
          <p:cNvSpPr>
            <a:spLocks noChangeArrowheads="1"/>
          </p:cNvSpPr>
          <p:nvPr/>
        </p:nvSpPr>
        <p:spPr bwMode="auto">
          <a:xfrm>
            <a:off x="6297613" y="5811838"/>
            <a:ext cx="941387" cy="4540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datum</a:t>
            </a:r>
          </a:p>
        </p:txBody>
      </p:sp>
      <p:sp>
        <p:nvSpPr>
          <p:cNvPr id="102429" name="Line 29"/>
          <p:cNvSpPr>
            <a:spLocks noChangeShapeType="1"/>
          </p:cNvSpPr>
          <p:nvPr/>
        </p:nvSpPr>
        <p:spPr bwMode="auto">
          <a:xfrm>
            <a:off x="5980113" y="3932238"/>
            <a:ext cx="0" cy="2085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30" name="Line 30"/>
          <p:cNvSpPr>
            <a:spLocks noChangeShapeType="1"/>
          </p:cNvSpPr>
          <p:nvPr/>
        </p:nvSpPr>
        <p:spPr bwMode="auto">
          <a:xfrm>
            <a:off x="5980113" y="2097088"/>
            <a:ext cx="0" cy="1839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431" name="Group 31"/>
          <p:cNvGrpSpPr>
            <a:grpSpLocks/>
          </p:cNvGrpSpPr>
          <p:nvPr/>
        </p:nvGrpSpPr>
        <p:grpSpPr bwMode="auto">
          <a:xfrm>
            <a:off x="7162800" y="2165350"/>
            <a:ext cx="1295400" cy="1136650"/>
            <a:chOff x="4512" y="1348"/>
            <a:chExt cx="816" cy="716"/>
          </a:xfrm>
        </p:grpSpPr>
        <p:sp>
          <p:nvSpPr>
            <p:cNvPr id="102432" name="Line 32"/>
            <p:cNvSpPr>
              <a:spLocks noChangeShapeType="1"/>
            </p:cNvSpPr>
            <p:nvPr/>
          </p:nvSpPr>
          <p:spPr bwMode="auto">
            <a:xfrm>
              <a:off x="4512" y="1348"/>
              <a:ext cx="0" cy="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33" name="Line 33"/>
            <p:cNvSpPr>
              <a:spLocks noChangeShapeType="1"/>
            </p:cNvSpPr>
            <p:nvPr/>
          </p:nvSpPr>
          <p:spPr bwMode="auto">
            <a:xfrm>
              <a:off x="4516" y="2064"/>
              <a:ext cx="8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34" name="Line 34"/>
            <p:cNvSpPr>
              <a:spLocks noChangeShapeType="1"/>
            </p:cNvSpPr>
            <p:nvPr/>
          </p:nvSpPr>
          <p:spPr bwMode="auto">
            <a:xfrm>
              <a:off x="5328" y="1348"/>
              <a:ext cx="0" cy="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35" name="AutoShape 35"/>
          <p:cNvSpPr>
            <a:spLocks noChangeArrowheads="1"/>
          </p:cNvSpPr>
          <p:nvPr/>
        </p:nvSpPr>
        <p:spPr bwMode="auto">
          <a:xfrm rot="10800000">
            <a:off x="7397750" y="2165350"/>
            <a:ext cx="292100" cy="139700"/>
          </a:xfrm>
          <a:prstGeom prst="triangle">
            <a:avLst>
              <a:gd name="adj" fmla="val 49995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36" name="Rectangle 36"/>
          <p:cNvSpPr>
            <a:spLocks noChangeArrowheads="1"/>
          </p:cNvSpPr>
          <p:nvPr/>
        </p:nvSpPr>
        <p:spPr bwMode="auto">
          <a:xfrm>
            <a:off x="7169150" y="2317750"/>
            <a:ext cx="1282700" cy="9779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37" name="Object 37"/>
          <p:cNvGraphicFramePr>
            <a:graphicFrameLocks noChangeAspect="1"/>
          </p:cNvGraphicFramePr>
          <p:nvPr/>
        </p:nvGraphicFramePr>
        <p:xfrm>
          <a:off x="2286000" y="1762125"/>
          <a:ext cx="882650" cy="865188"/>
        </p:xfrm>
        <a:graphic>
          <a:graphicData uri="http://schemas.openxmlformats.org/presentationml/2006/ole">
            <p:oleObj spid="_x0000_s102437" name="Equation" r:id="rId3" imgW="672840" imgH="863280" progId="Equation.3">
              <p:embed/>
            </p:oleObj>
          </a:graphicData>
        </a:graphic>
      </p:graphicFrame>
      <p:graphicFrame>
        <p:nvGraphicFramePr>
          <p:cNvPr id="102438" name="Object 38"/>
          <p:cNvGraphicFramePr>
            <a:graphicFrameLocks noChangeAspect="1"/>
          </p:cNvGraphicFramePr>
          <p:nvPr/>
        </p:nvGraphicFramePr>
        <p:xfrm>
          <a:off x="5562600" y="2638425"/>
          <a:ext cx="349250" cy="790575"/>
        </p:xfrm>
        <a:graphic>
          <a:graphicData uri="http://schemas.openxmlformats.org/presentationml/2006/ole">
            <p:oleObj spid="_x0000_s102438" name="Equation" r:id="rId4" imgW="266400" imgH="787320" progId="Equation.3">
              <p:embed/>
            </p:oleObj>
          </a:graphicData>
        </a:graphic>
      </p:graphicFrame>
      <p:sp>
        <p:nvSpPr>
          <p:cNvPr id="102439" name="Line 39"/>
          <p:cNvSpPr>
            <a:spLocks noChangeShapeType="1"/>
          </p:cNvSpPr>
          <p:nvPr/>
        </p:nvSpPr>
        <p:spPr bwMode="auto">
          <a:xfrm flipV="1">
            <a:off x="3302000" y="1739900"/>
            <a:ext cx="4445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0" name="Line 40"/>
          <p:cNvSpPr>
            <a:spLocks noChangeShapeType="1"/>
          </p:cNvSpPr>
          <p:nvPr/>
        </p:nvSpPr>
        <p:spPr bwMode="auto">
          <a:xfrm flipV="1">
            <a:off x="3797300" y="1624013"/>
            <a:ext cx="0" cy="12223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3" name="Text Box 43"/>
          <p:cNvSpPr txBox="1">
            <a:spLocks noChangeArrowheads="1"/>
          </p:cNvSpPr>
          <p:nvPr/>
        </p:nvSpPr>
        <p:spPr bwMode="auto">
          <a:xfrm>
            <a:off x="609600" y="6338888"/>
            <a:ext cx="79660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How do you find the slope of the EGL if you know Q?</a:t>
            </a:r>
          </a:p>
        </p:txBody>
      </p:sp>
      <p:sp>
        <p:nvSpPr>
          <p:cNvPr id="102444" name="Text Box 44"/>
          <p:cNvSpPr txBox="1">
            <a:spLocks noChangeArrowheads="1"/>
          </p:cNvSpPr>
          <p:nvPr/>
        </p:nvSpPr>
        <p:spPr bwMode="auto">
          <a:xfrm>
            <a:off x="533400" y="7315200"/>
            <a:ext cx="83058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How would you find the lowest pressure in this pipeline?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1.85185E-6 L -1.11022E-16 -0.14884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3" grpId="0"/>
      <p:bldP spid="102443" grpId="1"/>
      <p:bldP spid="102444" grpId="0"/>
      <p:bldP spid="10244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Control Volume Summary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0" y="1981200"/>
            <a:ext cx="78105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Control volumes should be drawn so that the surfaces are either tangent (no flow) or normal (flow) to streamlines.</a:t>
            </a:r>
          </a:p>
          <a:p>
            <a:pPr>
              <a:lnSpc>
                <a:spcPct val="90000"/>
              </a:lnSpc>
            </a:pPr>
            <a:r>
              <a:rPr lang="en-US" sz="2800"/>
              <a:t>In order to solve a problem the flow surfaces need to be at locations where all but 1 or 2 of the energy terms are known</a:t>
            </a:r>
          </a:p>
          <a:p>
            <a:pPr>
              <a:lnSpc>
                <a:spcPct val="90000"/>
              </a:lnSpc>
            </a:pPr>
            <a:r>
              <a:rPr lang="en-US" sz="2800"/>
              <a:t>The control volume can not change shape over time</a:t>
            </a:r>
          </a:p>
          <a:p>
            <a:pPr>
              <a:lnSpc>
                <a:spcPct val="90000"/>
              </a:lnSpc>
            </a:pPr>
            <a:r>
              <a:rPr lang="en-US" sz="2800"/>
              <a:t>When possible choose a frame of reference so the flows are steady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Dimensionless Parameters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803400"/>
            <a:ext cx="8267700" cy="5054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Reynolds Number</a:t>
            </a:r>
          </a:p>
          <a:p>
            <a:pPr>
              <a:lnSpc>
                <a:spcPct val="150000"/>
              </a:lnSpc>
            </a:pPr>
            <a:r>
              <a:rPr lang="en-US"/>
              <a:t>Froude Number</a:t>
            </a:r>
          </a:p>
          <a:p>
            <a:pPr>
              <a:lnSpc>
                <a:spcPct val="150000"/>
              </a:lnSpc>
            </a:pPr>
            <a:r>
              <a:rPr lang="en-US"/>
              <a:t>Weber Number</a:t>
            </a:r>
          </a:p>
          <a:p>
            <a:pPr>
              <a:lnSpc>
                <a:spcPct val="150000"/>
              </a:lnSpc>
            </a:pPr>
            <a:r>
              <a:rPr lang="en-US"/>
              <a:t>Mach Number</a:t>
            </a:r>
          </a:p>
          <a:p>
            <a:pPr>
              <a:lnSpc>
                <a:spcPct val="150000"/>
              </a:lnSpc>
            </a:pPr>
            <a:r>
              <a:rPr lang="en-US"/>
              <a:t>Pressure</a:t>
            </a:r>
          </a:p>
          <a:p>
            <a:pPr>
              <a:lnSpc>
                <a:spcPct val="150000"/>
              </a:lnSpc>
            </a:pPr>
            <a:r>
              <a:rPr lang="en-US"/>
              <a:t>Drag Coefficients</a:t>
            </a:r>
            <a:endParaRPr lang="en-US" sz="2800"/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4110038" y="1914525"/>
          <a:ext cx="1181100" cy="787400"/>
        </p:xfrm>
        <a:graphic>
          <a:graphicData uri="http://schemas.openxmlformats.org/presentationml/2006/ole">
            <p:oleObj spid="_x0000_s99332" name="Equation" r:id="rId3" imgW="1180800" imgH="787320" progId="Equation.DSMT4">
              <p:embed/>
            </p:oleObj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4110038" y="2730500"/>
          <a:ext cx="1155700" cy="825500"/>
        </p:xfrm>
        <a:graphic>
          <a:graphicData uri="http://schemas.openxmlformats.org/presentationml/2006/ole">
            <p:oleObj spid="_x0000_s99333" name="Equation" r:id="rId4" imgW="1155600" imgH="825480" progId="Equation.DSMT4">
              <p:embed/>
            </p:oleObj>
          </a:graphicData>
        </a:graphic>
      </p:graphicFrame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3614738" y="5126038"/>
          <a:ext cx="2641600" cy="812800"/>
        </p:xfrm>
        <a:graphic>
          <a:graphicData uri="http://schemas.openxmlformats.org/presentationml/2006/ole">
            <p:oleObj spid="_x0000_s99334" name="Equation" r:id="rId5" imgW="2641320" imgH="812520" progId="Equation.DSMT4">
              <p:embed/>
            </p:oleObj>
          </a:graphicData>
        </a:graphic>
      </p:graphicFrame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4110038" y="3584575"/>
          <a:ext cx="1231900" cy="762000"/>
        </p:xfrm>
        <a:graphic>
          <a:graphicData uri="http://schemas.openxmlformats.org/presentationml/2006/ole">
            <p:oleObj spid="_x0000_s99335" name="Equation" r:id="rId6" imgW="1231560" imgH="761760" progId="Equation.3">
              <p:embed/>
            </p:oleObj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4110038" y="4375150"/>
          <a:ext cx="876300" cy="722313"/>
        </p:xfrm>
        <a:graphic>
          <a:graphicData uri="http://schemas.openxmlformats.org/presentationml/2006/ole">
            <p:oleObj spid="_x0000_s99336" name="Equation" r:id="rId7" imgW="876240" imgH="723600" progId="Equation.3">
              <p:embed/>
            </p:oleObj>
          </a:graphicData>
        </a:graphic>
      </p:graphicFrame>
      <p:graphicFrame>
        <p:nvGraphicFramePr>
          <p:cNvPr id="99337" name="Object 9"/>
          <p:cNvGraphicFramePr>
            <a:graphicFrameLocks noChangeAspect="1"/>
          </p:cNvGraphicFramePr>
          <p:nvPr/>
        </p:nvGraphicFramePr>
        <p:xfrm>
          <a:off x="4110038" y="5969000"/>
          <a:ext cx="1498600" cy="889000"/>
        </p:xfrm>
        <a:graphic>
          <a:graphicData uri="http://schemas.openxmlformats.org/presentationml/2006/ole">
            <p:oleObj spid="_x0000_s99337" name="Equation" r:id="rId8" imgW="1498320" imgH="888840" progId="Equation.3">
              <p:embed/>
            </p:oleObj>
          </a:graphicData>
        </a:graphic>
      </p:graphicFrame>
      <p:graphicFrame>
        <p:nvGraphicFramePr>
          <p:cNvPr id="99338" name="Object 10"/>
          <p:cNvGraphicFramePr>
            <a:graphicFrameLocks noChangeAspect="1"/>
          </p:cNvGraphicFramePr>
          <p:nvPr/>
        </p:nvGraphicFramePr>
        <p:xfrm>
          <a:off x="7061200" y="1924050"/>
          <a:ext cx="1089025" cy="722313"/>
        </p:xfrm>
        <a:graphic>
          <a:graphicData uri="http://schemas.openxmlformats.org/presentationml/2006/ole">
            <p:oleObj spid="_x0000_s99338" name="Equation" r:id="rId9" imgW="1091880" imgH="723600" progId="Equation.DSMT4">
              <p:embed/>
            </p:oleObj>
          </a:graphicData>
        </a:graphic>
      </p:graphicFrame>
      <p:graphicFrame>
        <p:nvGraphicFramePr>
          <p:cNvPr id="99339" name="Object 11"/>
          <p:cNvGraphicFramePr>
            <a:graphicFrameLocks noChangeAspect="1"/>
          </p:cNvGraphicFramePr>
          <p:nvPr/>
        </p:nvGraphicFramePr>
        <p:xfrm>
          <a:off x="7205663" y="2963863"/>
          <a:ext cx="1001712" cy="419100"/>
        </p:xfrm>
        <a:graphic>
          <a:graphicData uri="http://schemas.openxmlformats.org/presentationml/2006/ole">
            <p:oleObj spid="_x0000_s99339" name="Equation" r:id="rId10" imgW="1002960" imgH="419040" progId="Equation.DSMT4">
              <p:embed/>
            </p:oleObj>
          </a:graphicData>
        </a:graphic>
      </p:graphicFrame>
      <p:graphicFrame>
        <p:nvGraphicFramePr>
          <p:cNvPr id="99340" name="Object 12"/>
          <p:cNvGraphicFramePr>
            <a:graphicFrameLocks noChangeAspect="1"/>
          </p:cNvGraphicFramePr>
          <p:nvPr/>
        </p:nvGraphicFramePr>
        <p:xfrm>
          <a:off x="7269163" y="3624263"/>
          <a:ext cx="874712" cy="723900"/>
        </p:xfrm>
        <a:graphic>
          <a:graphicData uri="http://schemas.openxmlformats.org/presentationml/2006/ole">
            <p:oleObj spid="_x0000_s99340" name="Equation" r:id="rId11" imgW="876240" imgH="723600" progId="Equation.DSMT4">
              <p:embed/>
            </p:oleObj>
          </a:graphicData>
        </a:graphic>
      </p:graphicFrame>
      <p:graphicFrame>
        <p:nvGraphicFramePr>
          <p:cNvPr id="99341" name="Object 13"/>
          <p:cNvGraphicFramePr>
            <a:graphicFrameLocks noChangeAspect="1"/>
          </p:cNvGraphicFramePr>
          <p:nvPr/>
        </p:nvGraphicFramePr>
        <p:xfrm>
          <a:off x="7224713" y="4386263"/>
          <a:ext cx="912812" cy="723900"/>
        </p:xfrm>
        <a:graphic>
          <a:graphicData uri="http://schemas.openxmlformats.org/presentationml/2006/ole">
            <p:oleObj spid="_x0000_s99341" name="Equation" r:id="rId12" imgW="914400" imgH="723600" progId="Equation.DSMT4">
              <p:embed/>
            </p:oleObj>
          </a:graphicData>
        </a:graphic>
      </p:graphicFrame>
      <p:graphicFrame>
        <p:nvGraphicFramePr>
          <p:cNvPr id="99342" name="Object 14"/>
          <p:cNvGraphicFramePr>
            <a:graphicFrameLocks noChangeAspect="1"/>
          </p:cNvGraphicFramePr>
          <p:nvPr/>
        </p:nvGraphicFramePr>
        <p:xfrm>
          <a:off x="7753350" y="546100"/>
          <a:ext cx="1155700" cy="762000"/>
        </p:xfrm>
        <a:graphic>
          <a:graphicData uri="http://schemas.openxmlformats.org/presentationml/2006/ole">
            <p:oleObj spid="_x0000_s99342" name="Equation" r:id="rId13" imgW="1155600" imgH="761760" progId="Equation.DSMT4">
              <p:embed/>
            </p:oleObj>
          </a:graphicData>
        </a:graphic>
      </p:graphicFrame>
      <p:graphicFrame>
        <p:nvGraphicFramePr>
          <p:cNvPr id="99343" name="Object 15"/>
          <p:cNvGraphicFramePr>
            <a:graphicFrameLocks noChangeAspect="1"/>
          </p:cNvGraphicFramePr>
          <p:nvPr/>
        </p:nvGraphicFramePr>
        <p:xfrm>
          <a:off x="7148513" y="5160963"/>
          <a:ext cx="1065212" cy="723900"/>
        </p:xfrm>
        <a:graphic>
          <a:graphicData uri="http://schemas.openxmlformats.org/presentationml/2006/ole">
            <p:oleObj spid="_x0000_s99343" name="Equation" r:id="rId14" imgW="1066680" imgH="723600" progId="Equation.DSMT4">
              <p:embed/>
            </p:oleObj>
          </a:graphicData>
        </a:graphic>
      </p:graphicFrame>
      <p:graphicFrame>
        <p:nvGraphicFramePr>
          <p:cNvPr id="99344" name="Object 16"/>
          <p:cNvGraphicFramePr>
            <a:graphicFrameLocks noChangeAspect="1"/>
          </p:cNvGraphicFramePr>
          <p:nvPr/>
        </p:nvGraphicFramePr>
        <p:xfrm>
          <a:off x="6940550" y="5973763"/>
          <a:ext cx="1533525" cy="723900"/>
        </p:xfrm>
        <a:graphic>
          <a:graphicData uri="http://schemas.openxmlformats.org/presentationml/2006/ole">
            <p:oleObj spid="_x0000_s99344" name="Equation" r:id="rId15" imgW="1536480" imgH="723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Problem solving approach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955800"/>
            <a:ext cx="7797800" cy="4902200"/>
          </a:xfrm>
        </p:spPr>
        <p:txBody>
          <a:bodyPr/>
          <a:lstStyle/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/>
              <a:t>Identify relevant forces and any other relevant parameters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/>
              <a:t>If inertia is a relevant force, than the non dimensional </a:t>
            </a:r>
            <a:r>
              <a:rPr lang="en-US" sz="2400" b="1"/>
              <a:t>Re</a:t>
            </a:r>
            <a:r>
              <a:rPr lang="en-US" sz="2400"/>
              <a:t>, </a:t>
            </a:r>
            <a:r>
              <a:rPr lang="en-US" sz="2400" b="1"/>
              <a:t>Fr</a:t>
            </a:r>
            <a:r>
              <a:rPr lang="en-US" sz="2400"/>
              <a:t>, </a:t>
            </a:r>
            <a:r>
              <a:rPr lang="en-US" sz="2400" b="1"/>
              <a:t>W</a:t>
            </a:r>
            <a:r>
              <a:rPr lang="en-US" sz="2400"/>
              <a:t>, </a:t>
            </a:r>
            <a:r>
              <a:rPr lang="en-US" sz="2400" b="1"/>
              <a:t>M</a:t>
            </a:r>
            <a:r>
              <a:rPr lang="en-US" sz="2400"/>
              <a:t> numbers can be used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/>
              <a:t>If inertia isn’t relevant than create new non dimensional force numbers using the relevant forces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/>
              <a:t>Create additional non dimensional terms based on geometry, velocity, or density if there are repeating parameters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/>
              <a:t>If the problem uses different repeating variables then substitute (for example </a:t>
            </a:r>
            <a:r>
              <a:rPr lang="en-US" sz="2400">
                <a:latin typeface="Symbol" pitchFamily="18" charset="2"/>
              </a:rPr>
              <a:t>w</a:t>
            </a:r>
            <a:r>
              <a:rPr lang="en-US" sz="2400"/>
              <a:t>d instead of V)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sz="2400"/>
              <a:t>Write the functional relationship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aching">
  <a:themeElements>
    <a:clrScheme name="1_teaching 7">
      <a:dk1>
        <a:srgbClr val="663300"/>
      </a:dk1>
      <a:lt1>
        <a:srgbClr val="FFFFFF"/>
      </a:lt1>
      <a:dk2>
        <a:srgbClr val="003A1A"/>
      </a:dk2>
      <a:lt2>
        <a:srgbClr val="000000"/>
      </a:lt2>
      <a:accent1>
        <a:srgbClr val="F14343"/>
      </a:accent1>
      <a:accent2>
        <a:srgbClr val="FBA305"/>
      </a:accent2>
      <a:accent3>
        <a:srgbClr val="FFFFFF"/>
      </a:accent3>
      <a:accent4>
        <a:srgbClr val="562A00"/>
      </a:accent4>
      <a:accent5>
        <a:srgbClr val="F7B0B0"/>
      </a:accent5>
      <a:accent6>
        <a:srgbClr val="E39304"/>
      </a:accent6>
      <a:hlink>
        <a:srgbClr val="7E69FF"/>
      </a:hlink>
      <a:folHlink>
        <a:srgbClr val="AC0000"/>
      </a:folHlink>
    </a:clrScheme>
    <a:fontScheme name="1_teachin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teaching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ching 2">
        <a:dk1>
          <a:srgbClr val="000000"/>
        </a:dk1>
        <a:lt1>
          <a:srgbClr val="FFFFFF"/>
        </a:lt1>
        <a:dk2>
          <a:srgbClr val="003225"/>
        </a:dk2>
        <a:lt2>
          <a:srgbClr val="85FFBC"/>
        </a:lt2>
        <a:accent1>
          <a:srgbClr val="FA3A57"/>
        </a:accent1>
        <a:accent2>
          <a:srgbClr val="FBA305"/>
        </a:accent2>
        <a:accent3>
          <a:srgbClr val="AAADAC"/>
        </a:accent3>
        <a:accent4>
          <a:srgbClr val="DADADA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ching 3">
        <a:dk1>
          <a:srgbClr val="000000"/>
        </a:dk1>
        <a:lt1>
          <a:srgbClr val="FFFFFF"/>
        </a:lt1>
        <a:dk2>
          <a:srgbClr val="000044"/>
        </a:dk2>
        <a:lt2>
          <a:srgbClr val="FBBFF4"/>
        </a:lt2>
        <a:accent1>
          <a:srgbClr val="BC3C48"/>
        </a:accent1>
        <a:accent2>
          <a:srgbClr val="FF00FF"/>
        </a:accent2>
        <a:accent3>
          <a:srgbClr val="AAAAB0"/>
        </a:accent3>
        <a:accent4>
          <a:srgbClr val="DADADA"/>
        </a:accent4>
        <a:accent5>
          <a:srgbClr val="DAAFB1"/>
        </a:accent5>
        <a:accent6>
          <a:srgbClr val="E700E7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ching 4">
        <a:dk1>
          <a:srgbClr val="000000"/>
        </a:dk1>
        <a:lt1>
          <a:srgbClr val="F8F8F8"/>
        </a:lt1>
        <a:dk2>
          <a:srgbClr val="2A002A"/>
        </a:dk2>
        <a:lt2>
          <a:srgbClr val="FFC9FF"/>
        </a:lt2>
        <a:accent1>
          <a:srgbClr val="CB9661"/>
        </a:accent1>
        <a:accent2>
          <a:srgbClr val="90F4B8"/>
        </a:accent2>
        <a:accent3>
          <a:srgbClr val="ACAAAC"/>
        </a:accent3>
        <a:accent4>
          <a:srgbClr val="D4D4D4"/>
        </a:accent4>
        <a:accent5>
          <a:srgbClr val="E2C9B7"/>
        </a:accent5>
        <a:accent6>
          <a:srgbClr val="82DDA6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ching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5F5F5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737373"/>
        </a:accent6>
        <a:hlink>
          <a:srgbClr val="B2B2B2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ching 6">
        <a:dk1>
          <a:srgbClr val="663300"/>
        </a:dk1>
        <a:lt1>
          <a:srgbClr val="FFFFFF"/>
        </a:lt1>
        <a:dk2>
          <a:srgbClr val="85FFBC"/>
        </a:dk2>
        <a:lt2>
          <a:srgbClr val="000000"/>
        </a:lt2>
        <a:accent1>
          <a:srgbClr val="FA3A57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ching 7">
        <a:dk1>
          <a:srgbClr val="663300"/>
        </a:dk1>
        <a:lt1>
          <a:srgbClr val="FFFFFF"/>
        </a:lt1>
        <a:dk2>
          <a:srgbClr val="003A1A"/>
        </a:dk2>
        <a:lt2>
          <a:srgbClr val="000000"/>
        </a:lt2>
        <a:accent1>
          <a:srgbClr val="F14343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7B0B0"/>
        </a:accent5>
        <a:accent6>
          <a:srgbClr val="E39304"/>
        </a:accent6>
        <a:hlink>
          <a:srgbClr val="7E69FF"/>
        </a:hlink>
        <a:folHlink>
          <a:srgbClr val="A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5758</TotalTime>
  <Words>891</Words>
  <Application>Microsoft Office PowerPoint</Application>
  <PresentationFormat>On-screen Show (4:3)</PresentationFormat>
  <Paragraphs>215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Times New Roman</vt:lpstr>
      <vt:lpstr>Wingdings</vt:lpstr>
      <vt:lpstr>Arial</vt:lpstr>
      <vt:lpstr>MT Extra</vt:lpstr>
      <vt:lpstr>Monotype Sorts</vt:lpstr>
      <vt:lpstr>Symbol</vt:lpstr>
      <vt:lpstr>Curlz MT</vt:lpstr>
      <vt:lpstr>1_teaching</vt:lpstr>
      <vt:lpstr>Microsoft Equation 3.0</vt:lpstr>
      <vt:lpstr>MathType Equation</vt:lpstr>
      <vt:lpstr>MathType 5.0 Equation</vt:lpstr>
      <vt:lpstr>MathType 4.0 Equation</vt:lpstr>
      <vt:lpstr>Bitmap Image</vt:lpstr>
      <vt:lpstr>Fluid Mechanics Wrap Up</vt:lpstr>
      <vt:lpstr>Inclined Surface Findings</vt:lpstr>
      <vt:lpstr>Linear Momentum Equation</vt:lpstr>
      <vt:lpstr>Vector Addition</vt:lpstr>
      <vt:lpstr>EGL (or TEL) and HGL</vt:lpstr>
      <vt:lpstr>HGL and EGL</vt:lpstr>
      <vt:lpstr>Control Volume Summary</vt:lpstr>
      <vt:lpstr>Dimensionless Parameters</vt:lpstr>
      <vt:lpstr>Problem solving approach</vt:lpstr>
      <vt:lpstr>Froude similarity</vt:lpstr>
      <vt:lpstr>Force ratios</vt:lpstr>
      <vt:lpstr>Force Balance on Flow through Circular Tubes</vt:lpstr>
      <vt:lpstr>Laminar Flow Friction Factor</vt:lpstr>
      <vt:lpstr>Laminar Flow</vt:lpstr>
      <vt:lpstr>Moody Diagram</vt:lpstr>
      <vt:lpstr>Reflection on Moody</vt:lpstr>
      <vt:lpstr>Experimental Results</vt:lpstr>
      <vt:lpstr>Length for uniform flow to establish in pipes</vt:lpstr>
      <vt:lpstr>Flat Plate Drag Coefficients</vt:lpstr>
      <vt:lpstr>Viscous Drag on Ships</vt:lpstr>
      <vt:lpstr>Minor Losses</vt:lpstr>
      <vt:lpstr>Drag Coefficient on a Sphere </vt:lpstr>
      <vt:lpstr>SUVs have got Drag…</vt:lpstr>
      <vt:lpstr>Boxfish car</vt:lpstr>
      <vt:lpstr>Drag Coefficients</vt:lpstr>
      <vt:lpstr>More Fluids?</vt:lpstr>
      <vt:lpstr>7.15</vt:lpstr>
      <vt:lpstr>7.16</vt:lpstr>
      <vt:lpstr>7.17</vt:lpstr>
      <vt:lpstr>7.20</vt:lpstr>
      <vt:lpstr>7-14</vt:lpstr>
    </vt:vector>
  </TitlesOfParts>
  <Company>Cornell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 Mechanics Wrap Up</dc:title>
  <dc:creator>Monroe L. Weber-Shirk</dc:creator>
  <cp:lastModifiedBy>mw24</cp:lastModifiedBy>
  <cp:revision>34</cp:revision>
  <cp:lastPrinted>1998-08-12T14:15:02Z</cp:lastPrinted>
  <dcterms:created xsi:type="dcterms:W3CDTF">1998-08-12T13:36:00Z</dcterms:created>
  <dcterms:modified xsi:type="dcterms:W3CDTF">2012-12-18T18:24:58Z</dcterms:modified>
</cp:coreProperties>
</file>