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69203" autoAdjust="0"/>
  </p:normalViewPr>
  <p:slideViewPr>
    <p:cSldViewPr snapToGrid="0">
      <p:cViewPr varScale="1">
        <p:scale>
          <a:sx n="62" d="100"/>
          <a:sy n="62" d="100"/>
        </p:scale>
        <p:origin x="-19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1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6548E-EFB0-42FC-873A-AC791A893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0AA61-0401-4317-8389-7DD83DFA7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A6F5-7930-453F-A98A-214042573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8900E-90ED-4055-96D0-B350CC15C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Equation Analysis</a:t>
            </a:r>
            <a:endParaRPr lang="en-US" dirty="0"/>
          </a:p>
        </p:txBody>
      </p:sp>
      <p:graphicFrame>
        <p:nvGraphicFramePr>
          <p:cNvPr id="58426" name="Object 58"/>
          <p:cNvGraphicFramePr>
            <a:graphicFrameLocks noChangeAspect="1"/>
          </p:cNvGraphicFramePr>
          <p:nvPr/>
        </p:nvGraphicFramePr>
        <p:xfrm>
          <a:off x="857835" y="1909845"/>
          <a:ext cx="7072312" cy="693738"/>
        </p:xfrm>
        <a:graphic>
          <a:graphicData uri="http://schemas.openxmlformats.org/presentationml/2006/ole">
            <p:oleObj spid="_x0000_s1026" name="Equation" r:id="rId3" imgW="6438600" imgH="825480" progId="Equation.DSMT4">
              <p:embed/>
            </p:oleObj>
          </a:graphicData>
        </a:graphic>
      </p:graphicFrame>
      <p:graphicFrame>
        <p:nvGraphicFramePr>
          <p:cNvPr id="6" name="Object 58"/>
          <p:cNvGraphicFramePr>
            <a:graphicFrameLocks noChangeAspect="1"/>
          </p:cNvGraphicFramePr>
          <p:nvPr/>
        </p:nvGraphicFramePr>
        <p:xfrm>
          <a:off x="2293102" y="2740025"/>
          <a:ext cx="3360737" cy="693738"/>
        </p:xfrm>
        <a:graphic>
          <a:graphicData uri="http://schemas.openxmlformats.org/presentationml/2006/ole">
            <p:oleObj spid="_x0000_s1028" name="Equation" r:id="rId4" imgW="3060360" imgH="82548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753977" y="2703178"/>
          <a:ext cx="2133600" cy="741362"/>
        </p:xfrm>
        <a:graphic>
          <a:graphicData uri="http://schemas.openxmlformats.org/presentationml/2006/ole">
            <p:oleObj spid="_x0000_s1029" name="Equation" r:id="rId5" imgW="1625400" imgH="736560" progId="Equation.DSMT4">
              <p:embed/>
            </p:oleObj>
          </a:graphicData>
        </a:graphic>
      </p:graphicFrame>
      <p:graphicFrame>
        <p:nvGraphicFramePr>
          <p:cNvPr id="8" name="Object 58"/>
          <p:cNvGraphicFramePr>
            <a:graphicFrameLocks noChangeAspect="1"/>
          </p:cNvGraphicFramePr>
          <p:nvPr/>
        </p:nvGraphicFramePr>
        <p:xfrm>
          <a:off x="1782763" y="3930567"/>
          <a:ext cx="4141787" cy="768350"/>
        </p:xfrm>
        <a:graphic>
          <a:graphicData uri="http://schemas.openxmlformats.org/presentationml/2006/ole">
            <p:oleObj spid="_x0000_s1030" name="Equation" r:id="rId6" imgW="3771720" imgH="914400" progId="Equation.DSMT4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rot="5400000" flipH="1" flipV="1">
            <a:off x="2225843" y="5053267"/>
            <a:ext cx="697831" cy="2405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06906" y="5522495"/>
            <a:ext cx="322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Cp (neglects velocity changes!)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0916" y="5450306"/>
            <a:ext cx="377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total mechanical energy loss coefficient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rot="16200000" flipV="1">
            <a:off x="5462338" y="4776538"/>
            <a:ext cx="974555" cy="445170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4403558" y="3982452"/>
            <a:ext cx="1660359" cy="57751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280484" y="3561348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Use inlet velocity for this reference velocity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expect total mechanical energy loss coefficient from a control volume surface upstream to the vena </a:t>
            </a:r>
            <a:r>
              <a:rPr lang="en-US" dirty="0" err="1" smtClean="0"/>
              <a:t>contracta</a:t>
            </a:r>
            <a:r>
              <a:rPr lang="en-US" dirty="0" smtClean="0"/>
              <a:t> to be zero. This is simple a restatement of the fact that the Bernoulli equation applies in that region.</a:t>
            </a:r>
          </a:p>
          <a:p>
            <a:r>
              <a:rPr lang="en-US" dirty="0" smtClean="0"/>
              <a:t>K is an total mechanical energy loss coefficient</a:t>
            </a:r>
          </a:p>
          <a:p>
            <a:r>
              <a:rPr lang="en-US" dirty="0" smtClean="0"/>
              <a:t>Turbulent kinetic energy is considered lost!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lassroom">
      <a:dk1>
        <a:srgbClr val="663300"/>
      </a:dk1>
      <a:lt1>
        <a:srgbClr val="FFFFFF"/>
      </a:lt1>
      <a:dk2>
        <a:srgbClr val="003A1A"/>
      </a:dk2>
      <a:lt2>
        <a:srgbClr val="FFFFFF"/>
      </a:lt2>
      <a:accent1>
        <a:srgbClr val="F14343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1900B4"/>
      </a:hlink>
      <a:folHlink>
        <a:srgbClr val="1900B4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</TotalTime>
  <Words>78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Theme</vt:lpstr>
      <vt:lpstr>Equation</vt:lpstr>
      <vt:lpstr>Energy Equation Analysis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mw24</dc:creator>
  <cp:lastModifiedBy>mw24</cp:lastModifiedBy>
  <cp:revision>4</cp:revision>
  <dcterms:created xsi:type="dcterms:W3CDTF">2010-05-12T13:34:52Z</dcterms:created>
  <dcterms:modified xsi:type="dcterms:W3CDTF">2012-12-18T18:31:17Z</dcterms:modified>
</cp:coreProperties>
</file>