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"/>
  </p:notesMasterIdLst>
  <p:handoutMasterIdLst>
    <p:handoutMasterId r:id="rId8"/>
  </p:handout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fld id="{B9BED31C-52A2-4FA3-B7F1-0E0C30ED66A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fld id="{DF9F3144-CEAA-4743-AB24-05596865166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F6C71-9CAB-4CE5-AA98-71DFB81C3234}" type="slidenum">
              <a:rPr lang="en-US"/>
              <a:pPr/>
              <a:t>1</a:t>
            </a:fld>
            <a:endParaRPr lang="en-US"/>
          </a:p>
        </p:txBody>
      </p:sp>
      <p:sp>
        <p:nvSpPr>
          <p:cNvPr id="92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DE5E1F-66C0-4A98-832A-734D3F36928C}" type="slidenum">
              <a:rPr lang="en-US"/>
              <a:pPr/>
              <a:t>2</a:t>
            </a:fld>
            <a:endParaRPr lang="en-US"/>
          </a:p>
        </p:txBody>
      </p:sp>
      <p:sp>
        <p:nvSpPr>
          <p:cNvPr id="112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Schulz and Okun say K varies between 2.5 and 4.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FD043F-5FDA-4FD7-84B0-94BF5A8E7BE5}" type="slidenum">
              <a:rPr lang="en-US"/>
              <a:pPr/>
              <a:t>3</a:t>
            </a:fld>
            <a:endParaRPr lang="en-US"/>
          </a:p>
        </p:txBody>
      </p:sp>
      <p:sp>
        <p:nvSpPr>
          <p:cNvPr id="133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6472A6-1D88-4DAA-BCF4-9EE265F4A1B6}" type="slidenum">
              <a:rPr lang="en-US"/>
              <a:pPr/>
              <a:t>4</a:t>
            </a:fld>
            <a:endParaRPr lang="en-US"/>
          </a:p>
        </p:txBody>
      </p:sp>
      <p:sp>
        <p:nvSpPr>
          <p:cNvPr id="153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06C1A-9EFC-4CA0-9A16-0AE3D80BF424}" type="slidenum">
              <a:rPr lang="en-US"/>
              <a:pPr/>
              <a:t>5</a:t>
            </a:fld>
            <a:endParaRPr lang="en-US"/>
          </a:p>
        </p:txBody>
      </p:sp>
      <p:sp>
        <p:nvSpPr>
          <p:cNvPr id="174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e.cornell.edu/faculty/info.cfm?abbrev=faculty&amp;shorttitle=bio&amp;netid=mw24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://ceeserver.cee.cornell.edu/mw24/Default.htm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cornell.edu/" TargetMode="External"/><Relationship Id="rId5" Type="http://schemas.openxmlformats.org/officeDocument/2006/relationships/hyperlink" Target="http://www.cee.cornell.edu/index.cfm" TargetMode="Externa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ltGray">
          <a:xfrm>
            <a:off x="0" y="3200400"/>
            <a:ext cx="9131300" cy="1143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ltGray">
          <a:xfrm>
            <a:off x="0" y="3409950"/>
            <a:ext cx="9131300" cy="381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62000" y="1905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39913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dt" sz="quarter" idx="2"/>
          </p:nvPr>
        </p:nvSpPr>
        <p:spPr>
          <a:xfrm>
            <a:off x="1212850" y="62325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651250" y="623252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80250" y="62325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BE906B7-4F7C-42D5-8805-C4A79554A71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609600" y="6451600"/>
            <a:ext cx="3276600" cy="3810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/>
          <a:lstStyle/>
          <a:p>
            <a:r>
              <a:rPr lang="en-US" sz="2000">
                <a:hlinkClick r:id="rId2"/>
              </a:rPr>
              <a:t>Monroe L. Weber-Shirk </a:t>
            </a:r>
            <a:endParaRPr lang="en-US" sz="2000"/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1117600" y="15208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5131" name="Picture 11" descr="mw24 phot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061075"/>
            <a:ext cx="542925" cy="796925"/>
          </a:xfrm>
          <a:prstGeom prst="rect">
            <a:avLst/>
          </a:prstGeom>
          <a:noFill/>
        </p:spPr>
      </p:pic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-485775" y="29575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33" name="Text Box 13"/>
          <p:cNvSpPr txBox="1">
            <a:spLocks noChangeArrowheads="1"/>
          </p:cNvSpPr>
          <p:nvPr/>
        </p:nvSpPr>
        <p:spPr bwMode="auto">
          <a:xfrm>
            <a:off x="3568700" y="6156325"/>
            <a:ext cx="3124200" cy="70167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>
                <a:hlinkClick r:id="rId5"/>
              </a:rPr>
              <a:t>S</a:t>
            </a:r>
            <a:r>
              <a:rPr lang="en-US" sz="1400">
                <a:hlinkClick r:id="rId5"/>
              </a:rPr>
              <a:t>chool of </a:t>
            </a:r>
            <a:r>
              <a:rPr lang="en-US" sz="2000">
                <a:hlinkClick r:id="rId5"/>
              </a:rPr>
              <a:t>Civil </a:t>
            </a:r>
            <a:r>
              <a:rPr lang="en-US" sz="1400">
                <a:hlinkClick r:id="rId5"/>
              </a:rPr>
              <a:t>and</a:t>
            </a:r>
            <a:r>
              <a:rPr lang="en-US" sz="2000">
                <a:hlinkClick r:id="rId5"/>
              </a:rPr>
              <a:t> Environmental Engineering</a:t>
            </a:r>
            <a:endParaRPr lang="en-US" sz="2000"/>
          </a:p>
        </p:txBody>
      </p:sp>
      <p:pic>
        <p:nvPicPr>
          <p:cNvPr id="5134" name="Picture 14" descr="culogo_web_60red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38925" y="6134100"/>
            <a:ext cx="2505075" cy="7239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2AB2C0-837F-45FD-8F6D-220A46B187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3EA8A1-9376-4288-9204-D589621EB1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CF5141-C70B-46E2-A3DA-7E874F4F49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638658-94C1-4DFB-AAB8-D5167A8A03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EA48AD-0E7C-410A-A8B2-D3A986B481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E8DDA3-D46D-4902-BFB0-C8CD639B75F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351E66-78FE-4DA1-86DD-38024A87AA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8D4537-0D21-480D-9181-C71061E82C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921340-ADD2-4535-8981-E5F9A948AA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FD0AAE-A265-432A-B516-002AC1DFB6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ltGray">
          <a:xfrm>
            <a:off x="0" y="1524000"/>
            <a:ext cx="9131300" cy="1143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ltGray">
          <a:xfrm>
            <a:off x="0" y="1733550"/>
            <a:ext cx="9131300" cy="381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3470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defRPr>
            </a:lvl1pPr>
          </a:lstStyle>
          <a:p>
            <a:fld id="{CB74FC64-A8F4-4468-9EC3-8058E8B6BD1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0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965450" y="304800"/>
            <a:ext cx="6178550" cy="1143000"/>
          </a:xfrm>
        </p:spPr>
        <p:txBody>
          <a:bodyPr/>
          <a:lstStyle/>
          <a:p>
            <a:r>
              <a:rPr lang="en-US" sz="4000"/>
              <a:t>Estimating loss coefficient for baffled flocculators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6850" y="650875"/>
            <a:ext cx="1239838" cy="7048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</p:pic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4281488" y="1895475"/>
            <a:ext cx="4862512" cy="4791075"/>
          </a:xfrm>
          <a:prstGeom prst="rect">
            <a:avLst/>
          </a:prstGeom>
          <a:noFill/>
          <a:ln w="12700" algn="ctr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Hypothesis: every right angle change in direction causes streamlines to compress to approximately 60% (C</a:t>
            </a:r>
            <a:r>
              <a:rPr lang="en-US" baseline="-25000"/>
              <a:t>c</a:t>
            </a:r>
            <a:r>
              <a:rPr lang="en-US"/>
              <a:t>). </a:t>
            </a:r>
          </a:p>
          <a:p>
            <a:pPr>
              <a:spcBef>
                <a:spcPct val="50000"/>
              </a:spcBef>
            </a:pPr>
            <a:r>
              <a:rPr lang="en-US"/>
              <a:t>Thus after two direction changes the flow is compressed to C</a:t>
            </a:r>
            <a:r>
              <a:rPr lang="en-US" baseline="-25000"/>
              <a:t>c</a:t>
            </a:r>
            <a:r>
              <a:rPr lang="en-US" baseline="30000"/>
              <a:t>2</a:t>
            </a:r>
            <a:r>
              <a:rPr lang="en-US"/>
              <a:t>b.</a:t>
            </a:r>
          </a:p>
          <a:p>
            <a:pPr>
              <a:spcBef>
                <a:spcPct val="50000"/>
              </a:spcBef>
            </a:pPr>
            <a:r>
              <a:rPr lang="en-US"/>
              <a:t>Flow expands at a rate somewhat greater than 1:10 and reattaches to the baffle before a distance of 10(1-C</a:t>
            </a:r>
            <a:r>
              <a:rPr lang="en-US" baseline="-25000"/>
              <a:t>c</a:t>
            </a:r>
            <a:r>
              <a:rPr lang="en-US" baseline="30000"/>
              <a:t>2</a:t>
            </a:r>
            <a:r>
              <a:rPr lang="en-US"/>
              <a:t>)b</a:t>
            </a:r>
          </a:p>
        </p:txBody>
      </p:sp>
      <p:grpSp>
        <p:nvGrpSpPr>
          <p:cNvPr id="7196" name="Group 28"/>
          <p:cNvGrpSpPr>
            <a:grpSpLocks/>
          </p:cNvGrpSpPr>
          <p:nvPr/>
        </p:nvGrpSpPr>
        <p:grpSpPr bwMode="auto">
          <a:xfrm>
            <a:off x="131763" y="206375"/>
            <a:ext cx="3122612" cy="6451600"/>
            <a:chOff x="83" y="130"/>
            <a:chExt cx="1967" cy="4064"/>
          </a:xfrm>
        </p:grpSpPr>
        <p:sp>
          <p:nvSpPr>
            <p:cNvPr id="7175" name="Rectangle 7"/>
            <p:cNvSpPr>
              <a:spLocks noChangeArrowheads="1"/>
            </p:cNvSpPr>
            <p:nvPr/>
          </p:nvSpPr>
          <p:spPr bwMode="auto">
            <a:xfrm>
              <a:off x="1043" y="1116"/>
              <a:ext cx="975" cy="3053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6" name="Rectangle 8" descr="Wide upward diagonal"/>
            <p:cNvSpPr>
              <a:spLocks noChangeArrowheads="1"/>
            </p:cNvSpPr>
            <p:nvPr/>
          </p:nvSpPr>
          <p:spPr bwMode="auto">
            <a:xfrm>
              <a:off x="1977" y="1817"/>
              <a:ext cx="73" cy="2326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accent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7" name="Rectangle 9"/>
            <p:cNvSpPr>
              <a:spLocks noChangeArrowheads="1"/>
            </p:cNvSpPr>
            <p:nvPr/>
          </p:nvSpPr>
          <p:spPr bwMode="auto">
            <a:xfrm>
              <a:off x="149" y="1045"/>
              <a:ext cx="904" cy="308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8" name="Rectangle 10" descr="Wide upward diagonal"/>
            <p:cNvSpPr>
              <a:spLocks noChangeArrowheads="1"/>
            </p:cNvSpPr>
            <p:nvPr/>
          </p:nvSpPr>
          <p:spPr bwMode="auto">
            <a:xfrm>
              <a:off x="83" y="1475"/>
              <a:ext cx="73" cy="2648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accent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9" name="Freeform 11"/>
            <p:cNvSpPr>
              <a:spLocks noEditPoints="1"/>
            </p:cNvSpPr>
            <p:nvPr/>
          </p:nvSpPr>
          <p:spPr bwMode="auto">
            <a:xfrm>
              <a:off x="197" y="1432"/>
              <a:ext cx="844" cy="164"/>
            </a:xfrm>
            <a:custGeom>
              <a:avLst/>
              <a:gdLst/>
              <a:ahLst/>
              <a:cxnLst>
                <a:cxn ang="0">
                  <a:pos x="83" y="73"/>
                </a:cxn>
                <a:cxn ang="0">
                  <a:pos x="761" y="73"/>
                </a:cxn>
                <a:cxn ang="0">
                  <a:pos x="761" y="91"/>
                </a:cxn>
                <a:cxn ang="0">
                  <a:pos x="83" y="91"/>
                </a:cxn>
                <a:cxn ang="0">
                  <a:pos x="83" y="73"/>
                </a:cxn>
                <a:cxn ang="0">
                  <a:pos x="99" y="164"/>
                </a:cxn>
                <a:cxn ang="0">
                  <a:pos x="0" y="81"/>
                </a:cxn>
                <a:cxn ang="0">
                  <a:pos x="99" y="0"/>
                </a:cxn>
                <a:cxn ang="0">
                  <a:pos x="99" y="164"/>
                </a:cxn>
                <a:cxn ang="0">
                  <a:pos x="745" y="0"/>
                </a:cxn>
                <a:cxn ang="0">
                  <a:pos x="844" y="81"/>
                </a:cxn>
                <a:cxn ang="0">
                  <a:pos x="745" y="164"/>
                </a:cxn>
                <a:cxn ang="0">
                  <a:pos x="745" y="0"/>
                </a:cxn>
              </a:cxnLst>
              <a:rect l="0" t="0" r="r" b="b"/>
              <a:pathLst>
                <a:path w="844" h="164">
                  <a:moveTo>
                    <a:pt x="83" y="73"/>
                  </a:moveTo>
                  <a:lnTo>
                    <a:pt x="761" y="73"/>
                  </a:lnTo>
                  <a:lnTo>
                    <a:pt x="761" y="91"/>
                  </a:lnTo>
                  <a:lnTo>
                    <a:pt x="83" y="91"/>
                  </a:lnTo>
                  <a:lnTo>
                    <a:pt x="83" y="73"/>
                  </a:lnTo>
                  <a:close/>
                  <a:moveTo>
                    <a:pt x="99" y="164"/>
                  </a:moveTo>
                  <a:lnTo>
                    <a:pt x="0" y="81"/>
                  </a:lnTo>
                  <a:lnTo>
                    <a:pt x="99" y="0"/>
                  </a:lnTo>
                  <a:lnTo>
                    <a:pt x="99" y="164"/>
                  </a:lnTo>
                  <a:close/>
                  <a:moveTo>
                    <a:pt x="745" y="0"/>
                  </a:moveTo>
                  <a:lnTo>
                    <a:pt x="844" y="81"/>
                  </a:lnTo>
                  <a:lnTo>
                    <a:pt x="745" y="164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rgbClr val="663300"/>
            </a:solidFill>
            <a:ln w="31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0" name="Rectangle 12"/>
            <p:cNvSpPr>
              <a:spLocks noChangeArrowheads="1"/>
            </p:cNvSpPr>
            <p:nvPr/>
          </p:nvSpPr>
          <p:spPr bwMode="auto">
            <a:xfrm>
              <a:off x="559" y="1246"/>
              <a:ext cx="232" cy="557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5800"/>
                <a:t>b</a:t>
              </a:r>
              <a:endParaRPr lang="en-US"/>
            </a:p>
          </p:txBody>
        </p:sp>
        <p:sp>
          <p:nvSpPr>
            <p:cNvPr id="7181" name="Freeform 13"/>
            <p:cNvSpPr>
              <a:spLocks noEditPoints="1"/>
            </p:cNvSpPr>
            <p:nvPr/>
          </p:nvSpPr>
          <p:spPr bwMode="auto">
            <a:xfrm>
              <a:off x="461" y="1856"/>
              <a:ext cx="164" cy="897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91" y="816"/>
                </a:cxn>
                <a:cxn ang="0">
                  <a:pos x="74" y="816"/>
                </a:cxn>
                <a:cxn ang="0">
                  <a:pos x="74" y="0"/>
                </a:cxn>
                <a:cxn ang="0">
                  <a:pos x="91" y="0"/>
                </a:cxn>
                <a:cxn ang="0">
                  <a:pos x="164" y="798"/>
                </a:cxn>
                <a:cxn ang="0">
                  <a:pos x="81" y="897"/>
                </a:cxn>
                <a:cxn ang="0">
                  <a:pos x="0" y="798"/>
                </a:cxn>
                <a:cxn ang="0">
                  <a:pos x="164" y="798"/>
                </a:cxn>
              </a:cxnLst>
              <a:rect l="0" t="0" r="r" b="b"/>
              <a:pathLst>
                <a:path w="164" h="897">
                  <a:moveTo>
                    <a:pt x="91" y="0"/>
                  </a:moveTo>
                  <a:lnTo>
                    <a:pt x="91" y="816"/>
                  </a:lnTo>
                  <a:lnTo>
                    <a:pt x="74" y="816"/>
                  </a:lnTo>
                  <a:lnTo>
                    <a:pt x="74" y="0"/>
                  </a:lnTo>
                  <a:lnTo>
                    <a:pt x="91" y="0"/>
                  </a:lnTo>
                  <a:close/>
                  <a:moveTo>
                    <a:pt x="164" y="798"/>
                  </a:moveTo>
                  <a:lnTo>
                    <a:pt x="81" y="897"/>
                  </a:lnTo>
                  <a:lnTo>
                    <a:pt x="0" y="798"/>
                  </a:lnTo>
                  <a:lnTo>
                    <a:pt x="164" y="798"/>
                  </a:lnTo>
                  <a:close/>
                </a:path>
              </a:pathLst>
            </a:custGeom>
            <a:solidFill>
              <a:srgbClr val="663300"/>
            </a:solidFill>
            <a:ln w="31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2" name="Rectangle 14"/>
            <p:cNvSpPr>
              <a:spLocks noChangeArrowheads="1"/>
            </p:cNvSpPr>
            <p:nvPr/>
          </p:nvSpPr>
          <p:spPr bwMode="auto">
            <a:xfrm>
              <a:off x="350" y="2011"/>
              <a:ext cx="335" cy="557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5800"/>
                <a:t>V</a:t>
              </a:r>
              <a:endParaRPr lang="en-US"/>
            </a:p>
          </p:txBody>
        </p:sp>
        <p:sp>
          <p:nvSpPr>
            <p:cNvPr id="7183" name="Rectangle 15" descr="Wide upward diagonal"/>
            <p:cNvSpPr>
              <a:spLocks noChangeArrowheads="1"/>
            </p:cNvSpPr>
            <p:nvPr/>
          </p:nvSpPr>
          <p:spPr bwMode="auto">
            <a:xfrm>
              <a:off x="1029" y="573"/>
              <a:ext cx="73" cy="2648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accent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4" name="Rectangle 16" descr="Wide upward diagonal"/>
            <p:cNvSpPr>
              <a:spLocks noChangeArrowheads="1"/>
            </p:cNvSpPr>
            <p:nvPr/>
          </p:nvSpPr>
          <p:spPr bwMode="auto">
            <a:xfrm rot="5400000">
              <a:off x="1014" y="3177"/>
              <a:ext cx="90" cy="1943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accent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6" name="Freeform 18"/>
            <p:cNvSpPr>
              <a:spLocks/>
            </p:cNvSpPr>
            <p:nvPr/>
          </p:nvSpPr>
          <p:spPr bwMode="auto">
            <a:xfrm>
              <a:off x="1012" y="1195"/>
              <a:ext cx="724" cy="2521"/>
            </a:xfrm>
            <a:custGeom>
              <a:avLst/>
              <a:gdLst/>
              <a:ahLst/>
              <a:cxnLst>
                <a:cxn ang="0">
                  <a:pos x="11" y="1504"/>
                </a:cxn>
                <a:cxn ang="0">
                  <a:pos x="11" y="2037"/>
                </a:cxn>
                <a:cxn ang="0">
                  <a:pos x="303" y="2519"/>
                </a:cxn>
                <a:cxn ang="0">
                  <a:pos x="724" y="2020"/>
                </a:cxn>
                <a:cxn ang="0">
                  <a:pos x="475" y="0"/>
                </a:cxn>
              </a:cxnLst>
              <a:rect l="0" t="0" r="r" b="b"/>
              <a:pathLst>
                <a:path w="724" h="2521">
                  <a:moveTo>
                    <a:pt x="11" y="1504"/>
                  </a:moveTo>
                  <a:cubicBezTo>
                    <a:pt x="0" y="1689"/>
                    <a:pt x="11" y="1813"/>
                    <a:pt x="11" y="2037"/>
                  </a:cubicBezTo>
                  <a:cubicBezTo>
                    <a:pt x="11" y="2261"/>
                    <a:pt x="18" y="2517"/>
                    <a:pt x="303" y="2519"/>
                  </a:cubicBezTo>
                  <a:cubicBezTo>
                    <a:pt x="588" y="2521"/>
                    <a:pt x="724" y="2305"/>
                    <a:pt x="724" y="2020"/>
                  </a:cubicBezTo>
                  <a:cubicBezTo>
                    <a:pt x="724" y="1735"/>
                    <a:pt x="504" y="296"/>
                    <a:pt x="475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triangle" w="lg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187" name="Text Box 19"/>
            <p:cNvSpPr txBox="1">
              <a:spLocks noChangeArrowheads="1"/>
            </p:cNvSpPr>
            <p:nvPr/>
          </p:nvSpPr>
          <p:spPr bwMode="auto">
            <a:xfrm>
              <a:off x="1046" y="3742"/>
              <a:ext cx="444" cy="327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r>
                <a:rPr lang="en-US" baseline="-25000"/>
                <a:t>c</a:t>
              </a:r>
              <a:r>
                <a:rPr lang="en-US"/>
                <a:t>b</a:t>
              </a:r>
            </a:p>
          </p:txBody>
        </p:sp>
        <p:sp>
          <p:nvSpPr>
            <p:cNvPr id="7188" name="Text Box 20"/>
            <p:cNvSpPr txBox="1">
              <a:spLocks noChangeArrowheads="1"/>
            </p:cNvSpPr>
            <p:nvPr/>
          </p:nvSpPr>
          <p:spPr bwMode="auto">
            <a:xfrm rot="16200000">
              <a:off x="1585" y="3119"/>
              <a:ext cx="552" cy="327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Cc</a:t>
              </a:r>
              <a:r>
                <a:rPr lang="en-US" baseline="30000"/>
                <a:t>2</a:t>
              </a:r>
              <a:r>
                <a:rPr lang="en-US"/>
                <a:t>b</a:t>
              </a:r>
            </a:p>
          </p:txBody>
        </p:sp>
        <p:sp>
          <p:nvSpPr>
            <p:cNvPr id="7189" name="Freeform 21"/>
            <p:cNvSpPr>
              <a:spLocks/>
            </p:cNvSpPr>
            <p:nvPr/>
          </p:nvSpPr>
          <p:spPr bwMode="auto">
            <a:xfrm>
              <a:off x="1127" y="130"/>
              <a:ext cx="520" cy="3546"/>
            </a:xfrm>
            <a:custGeom>
              <a:avLst/>
              <a:gdLst/>
              <a:ahLst/>
              <a:cxnLst>
                <a:cxn ang="0">
                  <a:pos x="50" y="2673"/>
                </a:cxn>
                <a:cxn ang="0">
                  <a:pos x="162" y="3438"/>
                </a:cxn>
                <a:cxn ang="0">
                  <a:pos x="506" y="2982"/>
                </a:cxn>
                <a:cxn ang="0">
                  <a:pos x="76" y="51"/>
                </a:cxn>
                <a:cxn ang="0">
                  <a:pos x="50" y="2673"/>
                </a:cxn>
              </a:cxnLst>
              <a:rect l="0" t="0" r="r" b="b"/>
              <a:pathLst>
                <a:path w="520" h="3546">
                  <a:moveTo>
                    <a:pt x="50" y="2673"/>
                  </a:moveTo>
                  <a:cubicBezTo>
                    <a:pt x="64" y="3237"/>
                    <a:pt x="86" y="3387"/>
                    <a:pt x="162" y="3438"/>
                  </a:cubicBezTo>
                  <a:cubicBezTo>
                    <a:pt x="308" y="3455"/>
                    <a:pt x="520" y="3546"/>
                    <a:pt x="506" y="2982"/>
                  </a:cubicBezTo>
                  <a:cubicBezTo>
                    <a:pt x="492" y="2418"/>
                    <a:pt x="152" y="102"/>
                    <a:pt x="76" y="51"/>
                  </a:cubicBezTo>
                  <a:cubicBezTo>
                    <a:pt x="0" y="0"/>
                    <a:pt x="55" y="2127"/>
                    <a:pt x="50" y="2673"/>
                  </a:cubicBez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190" name="Line 22"/>
            <p:cNvSpPr>
              <a:spLocks noChangeShapeType="1"/>
            </p:cNvSpPr>
            <p:nvPr/>
          </p:nvSpPr>
          <p:spPr bwMode="auto">
            <a:xfrm flipH="1" flipV="1">
              <a:off x="1444" y="1470"/>
              <a:ext cx="52" cy="4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191" name="Line 23"/>
            <p:cNvSpPr>
              <a:spLocks noChangeShapeType="1"/>
            </p:cNvSpPr>
            <p:nvPr/>
          </p:nvSpPr>
          <p:spPr bwMode="auto">
            <a:xfrm rot="10800000" flipH="1" flipV="1">
              <a:off x="1162" y="1548"/>
              <a:ext cx="1" cy="4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192" name="Freeform 24"/>
            <p:cNvSpPr>
              <a:spLocks/>
            </p:cNvSpPr>
            <p:nvPr/>
          </p:nvSpPr>
          <p:spPr bwMode="auto">
            <a:xfrm>
              <a:off x="1232" y="1223"/>
              <a:ext cx="328" cy="2239"/>
            </a:xfrm>
            <a:custGeom>
              <a:avLst/>
              <a:gdLst/>
              <a:ahLst/>
              <a:cxnLst>
                <a:cxn ang="0">
                  <a:pos x="50" y="2673"/>
                </a:cxn>
                <a:cxn ang="0">
                  <a:pos x="162" y="3438"/>
                </a:cxn>
                <a:cxn ang="0">
                  <a:pos x="506" y="2982"/>
                </a:cxn>
                <a:cxn ang="0">
                  <a:pos x="76" y="51"/>
                </a:cxn>
                <a:cxn ang="0">
                  <a:pos x="50" y="2673"/>
                </a:cxn>
              </a:cxnLst>
              <a:rect l="0" t="0" r="r" b="b"/>
              <a:pathLst>
                <a:path w="520" h="3546">
                  <a:moveTo>
                    <a:pt x="50" y="2673"/>
                  </a:moveTo>
                  <a:cubicBezTo>
                    <a:pt x="64" y="3237"/>
                    <a:pt x="86" y="3387"/>
                    <a:pt x="162" y="3438"/>
                  </a:cubicBezTo>
                  <a:cubicBezTo>
                    <a:pt x="308" y="3455"/>
                    <a:pt x="520" y="3546"/>
                    <a:pt x="506" y="2982"/>
                  </a:cubicBezTo>
                  <a:cubicBezTo>
                    <a:pt x="492" y="2418"/>
                    <a:pt x="152" y="102"/>
                    <a:pt x="76" y="51"/>
                  </a:cubicBezTo>
                  <a:cubicBezTo>
                    <a:pt x="0" y="0"/>
                    <a:pt x="55" y="2127"/>
                    <a:pt x="50" y="2673"/>
                  </a:cubicBez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193" name="Freeform 25"/>
            <p:cNvSpPr>
              <a:spLocks/>
            </p:cNvSpPr>
            <p:nvPr/>
          </p:nvSpPr>
          <p:spPr bwMode="auto">
            <a:xfrm>
              <a:off x="1322" y="2299"/>
              <a:ext cx="145" cy="986"/>
            </a:xfrm>
            <a:custGeom>
              <a:avLst/>
              <a:gdLst/>
              <a:ahLst/>
              <a:cxnLst>
                <a:cxn ang="0">
                  <a:pos x="50" y="2673"/>
                </a:cxn>
                <a:cxn ang="0">
                  <a:pos x="162" y="3438"/>
                </a:cxn>
                <a:cxn ang="0">
                  <a:pos x="506" y="2982"/>
                </a:cxn>
                <a:cxn ang="0">
                  <a:pos x="76" y="51"/>
                </a:cxn>
                <a:cxn ang="0">
                  <a:pos x="50" y="2673"/>
                </a:cxn>
              </a:cxnLst>
              <a:rect l="0" t="0" r="r" b="b"/>
              <a:pathLst>
                <a:path w="520" h="3546">
                  <a:moveTo>
                    <a:pt x="50" y="2673"/>
                  </a:moveTo>
                  <a:cubicBezTo>
                    <a:pt x="64" y="3237"/>
                    <a:pt x="86" y="3387"/>
                    <a:pt x="162" y="3438"/>
                  </a:cubicBezTo>
                  <a:cubicBezTo>
                    <a:pt x="308" y="3455"/>
                    <a:pt x="520" y="3546"/>
                    <a:pt x="506" y="2982"/>
                  </a:cubicBezTo>
                  <a:cubicBezTo>
                    <a:pt x="492" y="2418"/>
                    <a:pt x="152" y="102"/>
                    <a:pt x="76" y="51"/>
                  </a:cubicBezTo>
                  <a:cubicBezTo>
                    <a:pt x="0" y="0"/>
                    <a:pt x="55" y="2127"/>
                    <a:pt x="50" y="2673"/>
                  </a:cubicBez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194" name="Line 26"/>
            <p:cNvSpPr>
              <a:spLocks noChangeShapeType="1"/>
            </p:cNvSpPr>
            <p:nvPr/>
          </p:nvSpPr>
          <p:spPr bwMode="auto">
            <a:xfrm rot="10800000" flipH="1" flipV="1">
              <a:off x="1258" y="2186"/>
              <a:ext cx="1" cy="4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195" name="Line 27"/>
            <p:cNvSpPr>
              <a:spLocks noChangeShapeType="1"/>
            </p:cNvSpPr>
            <p:nvPr/>
          </p:nvSpPr>
          <p:spPr bwMode="auto">
            <a:xfrm rot="10800000" flipH="1" flipV="1">
              <a:off x="1328" y="2608"/>
              <a:ext cx="1" cy="4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49238" y="304800"/>
            <a:ext cx="5602287" cy="1143000"/>
          </a:xfrm>
        </p:spPr>
        <p:txBody>
          <a:bodyPr/>
          <a:lstStyle/>
          <a:p>
            <a:r>
              <a:rPr lang="en-US" sz="4000"/>
              <a:t>Contraction </a:t>
            </a:r>
            <a:r>
              <a:rPr lang="en-US" sz="4000">
                <a:cs typeface="Times New Roman" pitchFamily="18" charset="0"/>
              </a:rPr>
              <a:t>→</a:t>
            </a:r>
            <a:r>
              <a:rPr lang="en-US" sz="4000"/>
              <a:t> Expansion </a:t>
            </a:r>
            <a:r>
              <a:rPr lang="en-US" sz="4000">
                <a:cs typeface="Times New Roman" pitchFamily="18" charset="0"/>
              </a:rPr>
              <a:t>→</a:t>
            </a:r>
            <a:r>
              <a:rPr lang="en-US" sz="4000"/>
              <a:t> Head Loss</a:t>
            </a: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527050" y="2005013"/>
          <a:ext cx="3236913" cy="969962"/>
        </p:xfrm>
        <a:graphic>
          <a:graphicData uri="http://schemas.openxmlformats.org/presentationml/2006/ole">
            <p:oleObj spid="_x0000_s10243" name="Equation" r:id="rId4" imgW="2463480" imgH="965160" progId="Equation.DSMT4">
              <p:embed/>
            </p:oleObj>
          </a:graphicData>
        </a:graphic>
      </p:graphicFrame>
      <p:grpSp>
        <p:nvGrpSpPr>
          <p:cNvPr id="10244" name="Group 4"/>
          <p:cNvGrpSpPr>
            <a:grpSpLocks/>
          </p:cNvGrpSpPr>
          <p:nvPr/>
        </p:nvGrpSpPr>
        <p:grpSpPr bwMode="auto">
          <a:xfrm>
            <a:off x="6997700" y="1793875"/>
            <a:ext cx="1928813" cy="338138"/>
            <a:chOff x="2864" y="176"/>
            <a:chExt cx="2784" cy="488"/>
          </a:xfrm>
        </p:grpSpPr>
        <p:sp>
          <p:nvSpPr>
            <p:cNvPr id="10245" name="Freeform 5"/>
            <p:cNvSpPr>
              <a:spLocks/>
            </p:cNvSpPr>
            <p:nvPr/>
          </p:nvSpPr>
          <p:spPr bwMode="auto">
            <a:xfrm>
              <a:off x="2864" y="176"/>
              <a:ext cx="2776" cy="488"/>
            </a:xfrm>
            <a:custGeom>
              <a:avLst/>
              <a:gdLst/>
              <a:ahLst/>
              <a:cxnLst>
                <a:cxn ang="0">
                  <a:pos x="0" y="344"/>
                </a:cxn>
                <a:cxn ang="0">
                  <a:pos x="1392" y="344"/>
                </a:cxn>
                <a:cxn ang="0">
                  <a:pos x="1392" y="488"/>
                </a:cxn>
                <a:cxn ang="0">
                  <a:pos x="2776" y="488"/>
                </a:cxn>
                <a:cxn ang="0">
                  <a:pos x="2776" y="0"/>
                </a:cxn>
                <a:cxn ang="0">
                  <a:pos x="1392" y="0"/>
                </a:cxn>
                <a:cxn ang="0">
                  <a:pos x="1392" y="152"/>
                </a:cxn>
                <a:cxn ang="0">
                  <a:pos x="0" y="152"/>
                </a:cxn>
              </a:cxnLst>
              <a:rect l="0" t="0" r="r" b="b"/>
              <a:pathLst>
                <a:path w="2776" h="488">
                  <a:moveTo>
                    <a:pt x="0" y="344"/>
                  </a:moveTo>
                  <a:lnTo>
                    <a:pt x="1392" y="344"/>
                  </a:lnTo>
                  <a:lnTo>
                    <a:pt x="1392" y="488"/>
                  </a:lnTo>
                  <a:lnTo>
                    <a:pt x="2776" y="488"/>
                  </a:lnTo>
                  <a:lnTo>
                    <a:pt x="2776" y="0"/>
                  </a:lnTo>
                  <a:lnTo>
                    <a:pt x="1392" y="0"/>
                  </a:lnTo>
                  <a:lnTo>
                    <a:pt x="1392" y="152"/>
                  </a:lnTo>
                  <a:lnTo>
                    <a:pt x="0" y="152"/>
                  </a:lnTo>
                </a:path>
              </a:pathLst>
            </a:custGeom>
            <a:solidFill>
              <a:schemeClr val="hlink"/>
            </a:solidFill>
            <a:ln w="12700" cap="flat" cmpd="sng">
              <a:noFill/>
              <a:prstDash val="solid"/>
              <a:round/>
              <a:headEnd type="none" w="sm" len="sm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6" name="Line 6"/>
            <p:cNvSpPr>
              <a:spLocks noChangeShapeType="1"/>
            </p:cNvSpPr>
            <p:nvPr/>
          </p:nvSpPr>
          <p:spPr bwMode="auto">
            <a:xfrm>
              <a:off x="3164" y="432"/>
              <a:ext cx="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7" name="Freeform 7"/>
            <p:cNvSpPr>
              <a:spLocks/>
            </p:cNvSpPr>
            <p:nvPr/>
          </p:nvSpPr>
          <p:spPr bwMode="auto">
            <a:xfrm>
              <a:off x="2864" y="184"/>
              <a:ext cx="2784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1392" y="144"/>
                </a:cxn>
                <a:cxn ang="0">
                  <a:pos x="1392" y="0"/>
                </a:cxn>
                <a:cxn ang="0">
                  <a:pos x="2784" y="0"/>
                </a:cxn>
              </a:cxnLst>
              <a:rect l="0" t="0" r="r" b="b"/>
              <a:pathLst>
                <a:path w="2784" h="144">
                  <a:moveTo>
                    <a:pt x="0" y="144"/>
                  </a:moveTo>
                  <a:lnTo>
                    <a:pt x="1392" y="144"/>
                  </a:lnTo>
                  <a:lnTo>
                    <a:pt x="1392" y="0"/>
                  </a:lnTo>
                  <a:lnTo>
                    <a:pt x="278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8" name="Freeform 8"/>
            <p:cNvSpPr>
              <a:spLocks/>
            </p:cNvSpPr>
            <p:nvPr/>
          </p:nvSpPr>
          <p:spPr bwMode="auto">
            <a:xfrm flipV="1">
              <a:off x="2864" y="520"/>
              <a:ext cx="2784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1392" y="144"/>
                </a:cxn>
                <a:cxn ang="0">
                  <a:pos x="1392" y="0"/>
                </a:cxn>
                <a:cxn ang="0">
                  <a:pos x="2784" y="0"/>
                </a:cxn>
              </a:cxnLst>
              <a:rect l="0" t="0" r="r" b="b"/>
              <a:pathLst>
                <a:path w="2784" h="144">
                  <a:moveTo>
                    <a:pt x="0" y="144"/>
                  </a:moveTo>
                  <a:lnTo>
                    <a:pt x="1392" y="144"/>
                  </a:lnTo>
                  <a:lnTo>
                    <a:pt x="1392" y="0"/>
                  </a:lnTo>
                  <a:lnTo>
                    <a:pt x="278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249" name="Group 9"/>
            <p:cNvGrpSpPr>
              <a:grpSpLocks/>
            </p:cNvGrpSpPr>
            <p:nvPr/>
          </p:nvGrpSpPr>
          <p:grpSpPr bwMode="auto">
            <a:xfrm>
              <a:off x="4256" y="511"/>
              <a:ext cx="920" cy="150"/>
              <a:chOff x="2448" y="1482"/>
              <a:chExt cx="920" cy="150"/>
            </a:xfrm>
          </p:grpSpPr>
          <p:sp>
            <p:nvSpPr>
              <p:cNvPr id="10250" name="Freeform 10"/>
              <p:cNvSpPr>
                <a:spLocks/>
              </p:cNvSpPr>
              <p:nvPr/>
            </p:nvSpPr>
            <p:spPr bwMode="auto">
              <a:xfrm>
                <a:off x="2448" y="1482"/>
                <a:ext cx="920" cy="15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920" y="162"/>
                  </a:cxn>
                  <a:cxn ang="0">
                    <a:pos x="0" y="162"/>
                  </a:cxn>
                  <a:cxn ang="0">
                    <a:pos x="0" y="2"/>
                  </a:cxn>
                </a:cxnLst>
                <a:rect l="0" t="0" r="r" b="b"/>
                <a:pathLst>
                  <a:path w="920" h="162">
                    <a:moveTo>
                      <a:pt x="0" y="2"/>
                    </a:moveTo>
                    <a:cubicBezTo>
                      <a:pt x="147" y="0"/>
                      <a:pt x="573" y="48"/>
                      <a:pt x="920" y="162"/>
                    </a:cubicBezTo>
                    <a:cubicBezTo>
                      <a:pt x="573" y="162"/>
                      <a:pt x="156" y="162"/>
                      <a:pt x="0" y="162"/>
                    </a:cubicBezTo>
                    <a:cubicBezTo>
                      <a:pt x="0" y="36"/>
                      <a:pt x="0" y="126"/>
                      <a:pt x="0" y="2"/>
                    </a:cubicBezTo>
                    <a:close/>
                  </a:path>
                </a:pathLst>
              </a:custGeom>
              <a:solidFill>
                <a:schemeClr val="hlink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1" name="Freeform 11"/>
              <p:cNvSpPr>
                <a:spLocks/>
              </p:cNvSpPr>
              <p:nvPr/>
            </p:nvSpPr>
            <p:spPr bwMode="auto">
              <a:xfrm>
                <a:off x="2790" y="1536"/>
                <a:ext cx="155" cy="64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3" y="54"/>
                  </a:cxn>
                  <a:cxn ang="0">
                    <a:pos x="0" y="63"/>
                  </a:cxn>
                </a:cxnLst>
                <a:rect l="0" t="0" r="r" b="b"/>
                <a:pathLst>
                  <a:path w="155" h="64">
                    <a:moveTo>
                      <a:pt x="15" y="0"/>
                    </a:moveTo>
                    <a:cubicBezTo>
                      <a:pt x="85" y="22"/>
                      <a:pt x="155" y="44"/>
                      <a:pt x="153" y="54"/>
                    </a:cubicBezTo>
                    <a:cubicBezTo>
                      <a:pt x="151" y="64"/>
                      <a:pt x="75" y="63"/>
                      <a:pt x="0" y="63"/>
                    </a:cubicBezTo>
                  </a:path>
                </a:pathLst>
              </a:custGeom>
              <a:solidFill>
                <a:schemeClr val="hlink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triangle" w="sm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2" name="Freeform 12"/>
              <p:cNvSpPr>
                <a:spLocks/>
              </p:cNvSpPr>
              <p:nvPr/>
            </p:nvSpPr>
            <p:spPr bwMode="auto">
              <a:xfrm>
                <a:off x="2625" y="1518"/>
                <a:ext cx="99" cy="9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9" y="48"/>
                  </a:cxn>
                  <a:cxn ang="0">
                    <a:pos x="0" y="90"/>
                  </a:cxn>
                </a:cxnLst>
                <a:rect l="0" t="0" r="r" b="b"/>
                <a:pathLst>
                  <a:path w="99" h="90">
                    <a:moveTo>
                      <a:pt x="0" y="0"/>
                    </a:moveTo>
                    <a:cubicBezTo>
                      <a:pt x="16" y="8"/>
                      <a:pt x="99" y="33"/>
                      <a:pt x="99" y="48"/>
                    </a:cubicBezTo>
                    <a:cubicBezTo>
                      <a:pt x="99" y="63"/>
                      <a:pt x="21" y="81"/>
                      <a:pt x="0" y="90"/>
                    </a:cubicBezTo>
                  </a:path>
                </a:pathLst>
              </a:custGeom>
              <a:solidFill>
                <a:schemeClr val="hlink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triangle" w="sm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3" name="Freeform 13"/>
              <p:cNvSpPr>
                <a:spLocks/>
              </p:cNvSpPr>
              <p:nvPr/>
            </p:nvSpPr>
            <p:spPr bwMode="auto">
              <a:xfrm>
                <a:off x="2472" y="1518"/>
                <a:ext cx="111" cy="93"/>
              </a:xfrm>
              <a:custGeom>
                <a:avLst/>
                <a:gdLst/>
                <a:ahLst/>
                <a:cxnLst>
                  <a:cxn ang="0">
                    <a:pos x="108" y="89"/>
                  </a:cxn>
                  <a:cxn ang="0">
                    <a:pos x="21" y="81"/>
                  </a:cxn>
                  <a:cxn ang="0">
                    <a:pos x="15" y="18"/>
                  </a:cxn>
                  <a:cxn ang="0">
                    <a:pos x="111" y="0"/>
                  </a:cxn>
                </a:cxnLst>
                <a:rect l="0" t="0" r="r" b="b"/>
                <a:pathLst>
                  <a:path w="111" h="93">
                    <a:moveTo>
                      <a:pt x="108" y="89"/>
                    </a:moveTo>
                    <a:cubicBezTo>
                      <a:pt x="94" y="88"/>
                      <a:pt x="36" y="93"/>
                      <a:pt x="21" y="81"/>
                    </a:cubicBezTo>
                    <a:cubicBezTo>
                      <a:pt x="6" y="69"/>
                      <a:pt x="0" y="32"/>
                      <a:pt x="15" y="18"/>
                    </a:cubicBezTo>
                    <a:cubicBezTo>
                      <a:pt x="30" y="4"/>
                      <a:pt x="91" y="4"/>
                      <a:pt x="111" y="0"/>
                    </a:cubicBezTo>
                  </a:path>
                </a:pathLst>
              </a:custGeom>
              <a:solidFill>
                <a:schemeClr val="hlink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triangle" w="sm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254" name="Group 14"/>
            <p:cNvGrpSpPr>
              <a:grpSpLocks/>
            </p:cNvGrpSpPr>
            <p:nvPr/>
          </p:nvGrpSpPr>
          <p:grpSpPr bwMode="auto">
            <a:xfrm flipV="1">
              <a:off x="4256" y="184"/>
              <a:ext cx="920" cy="150"/>
              <a:chOff x="2448" y="1482"/>
              <a:chExt cx="920" cy="150"/>
            </a:xfrm>
          </p:grpSpPr>
          <p:sp>
            <p:nvSpPr>
              <p:cNvPr id="10255" name="Freeform 15"/>
              <p:cNvSpPr>
                <a:spLocks/>
              </p:cNvSpPr>
              <p:nvPr/>
            </p:nvSpPr>
            <p:spPr bwMode="auto">
              <a:xfrm>
                <a:off x="2448" y="1482"/>
                <a:ext cx="920" cy="15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920" y="162"/>
                  </a:cxn>
                  <a:cxn ang="0">
                    <a:pos x="0" y="162"/>
                  </a:cxn>
                  <a:cxn ang="0">
                    <a:pos x="0" y="2"/>
                  </a:cxn>
                </a:cxnLst>
                <a:rect l="0" t="0" r="r" b="b"/>
                <a:pathLst>
                  <a:path w="920" h="162">
                    <a:moveTo>
                      <a:pt x="0" y="2"/>
                    </a:moveTo>
                    <a:cubicBezTo>
                      <a:pt x="147" y="0"/>
                      <a:pt x="573" y="48"/>
                      <a:pt x="920" y="162"/>
                    </a:cubicBezTo>
                    <a:cubicBezTo>
                      <a:pt x="573" y="162"/>
                      <a:pt x="156" y="162"/>
                      <a:pt x="0" y="162"/>
                    </a:cubicBezTo>
                    <a:cubicBezTo>
                      <a:pt x="0" y="36"/>
                      <a:pt x="0" y="126"/>
                      <a:pt x="0" y="2"/>
                    </a:cubicBezTo>
                    <a:close/>
                  </a:path>
                </a:pathLst>
              </a:custGeom>
              <a:solidFill>
                <a:schemeClr val="hlink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6" name="Freeform 16"/>
              <p:cNvSpPr>
                <a:spLocks/>
              </p:cNvSpPr>
              <p:nvPr/>
            </p:nvSpPr>
            <p:spPr bwMode="auto">
              <a:xfrm>
                <a:off x="2790" y="1536"/>
                <a:ext cx="155" cy="64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3" y="54"/>
                  </a:cxn>
                  <a:cxn ang="0">
                    <a:pos x="0" y="63"/>
                  </a:cxn>
                </a:cxnLst>
                <a:rect l="0" t="0" r="r" b="b"/>
                <a:pathLst>
                  <a:path w="155" h="64">
                    <a:moveTo>
                      <a:pt x="15" y="0"/>
                    </a:moveTo>
                    <a:cubicBezTo>
                      <a:pt x="85" y="22"/>
                      <a:pt x="155" y="44"/>
                      <a:pt x="153" y="54"/>
                    </a:cubicBezTo>
                    <a:cubicBezTo>
                      <a:pt x="151" y="64"/>
                      <a:pt x="75" y="63"/>
                      <a:pt x="0" y="63"/>
                    </a:cubicBezTo>
                  </a:path>
                </a:pathLst>
              </a:custGeom>
              <a:solidFill>
                <a:schemeClr val="hlink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triangle" w="sm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7" name="Freeform 17"/>
              <p:cNvSpPr>
                <a:spLocks/>
              </p:cNvSpPr>
              <p:nvPr/>
            </p:nvSpPr>
            <p:spPr bwMode="auto">
              <a:xfrm>
                <a:off x="2625" y="1518"/>
                <a:ext cx="99" cy="9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9" y="48"/>
                  </a:cxn>
                  <a:cxn ang="0">
                    <a:pos x="0" y="90"/>
                  </a:cxn>
                </a:cxnLst>
                <a:rect l="0" t="0" r="r" b="b"/>
                <a:pathLst>
                  <a:path w="99" h="90">
                    <a:moveTo>
                      <a:pt x="0" y="0"/>
                    </a:moveTo>
                    <a:cubicBezTo>
                      <a:pt x="16" y="8"/>
                      <a:pt x="99" y="33"/>
                      <a:pt x="99" y="48"/>
                    </a:cubicBezTo>
                    <a:cubicBezTo>
                      <a:pt x="99" y="63"/>
                      <a:pt x="21" y="81"/>
                      <a:pt x="0" y="90"/>
                    </a:cubicBezTo>
                  </a:path>
                </a:pathLst>
              </a:custGeom>
              <a:solidFill>
                <a:schemeClr val="hlink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triangle" w="sm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8" name="Freeform 18"/>
              <p:cNvSpPr>
                <a:spLocks/>
              </p:cNvSpPr>
              <p:nvPr/>
            </p:nvSpPr>
            <p:spPr bwMode="auto">
              <a:xfrm>
                <a:off x="2472" y="1518"/>
                <a:ext cx="111" cy="93"/>
              </a:xfrm>
              <a:custGeom>
                <a:avLst/>
                <a:gdLst/>
                <a:ahLst/>
                <a:cxnLst>
                  <a:cxn ang="0">
                    <a:pos x="108" y="89"/>
                  </a:cxn>
                  <a:cxn ang="0">
                    <a:pos x="21" y="81"/>
                  </a:cxn>
                  <a:cxn ang="0">
                    <a:pos x="15" y="18"/>
                  </a:cxn>
                  <a:cxn ang="0">
                    <a:pos x="111" y="0"/>
                  </a:cxn>
                </a:cxnLst>
                <a:rect l="0" t="0" r="r" b="b"/>
                <a:pathLst>
                  <a:path w="111" h="93">
                    <a:moveTo>
                      <a:pt x="108" y="89"/>
                    </a:moveTo>
                    <a:cubicBezTo>
                      <a:pt x="94" y="88"/>
                      <a:pt x="36" y="93"/>
                      <a:pt x="21" y="81"/>
                    </a:cubicBezTo>
                    <a:cubicBezTo>
                      <a:pt x="6" y="69"/>
                      <a:pt x="0" y="32"/>
                      <a:pt x="15" y="18"/>
                    </a:cubicBezTo>
                    <a:cubicBezTo>
                      <a:pt x="30" y="4"/>
                      <a:pt x="91" y="4"/>
                      <a:pt x="111" y="0"/>
                    </a:cubicBezTo>
                  </a:path>
                </a:pathLst>
              </a:custGeom>
              <a:solidFill>
                <a:schemeClr val="hlink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triangle" w="sm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10259" name="Object 19"/>
          <p:cNvGraphicFramePr>
            <a:graphicFrameLocks noChangeAspect="1"/>
          </p:cNvGraphicFramePr>
          <p:nvPr/>
        </p:nvGraphicFramePr>
        <p:xfrm>
          <a:off x="5513388" y="2066925"/>
          <a:ext cx="1884362" cy="819150"/>
        </p:xfrm>
        <a:graphic>
          <a:graphicData uri="http://schemas.openxmlformats.org/presentationml/2006/ole">
            <p:oleObj spid="_x0000_s10259" name="Equation" r:id="rId5" imgW="1434960" imgH="812520" progId="Equation.DSMT4">
              <p:embed/>
            </p:oleObj>
          </a:graphicData>
        </a:graphic>
      </p:graphicFrame>
      <p:graphicFrame>
        <p:nvGraphicFramePr>
          <p:cNvPr id="10260" name="Object 20"/>
          <p:cNvGraphicFramePr>
            <a:graphicFrameLocks noChangeAspect="1"/>
          </p:cNvGraphicFramePr>
          <p:nvPr/>
        </p:nvGraphicFramePr>
        <p:xfrm>
          <a:off x="490538" y="3124200"/>
          <a:ext cx="2986087" cy="969963"/>
        </p:xfrm>
        <a:graphic>
          <a:graphicData uri="http://schemas.openxmlformats.org/presentationml/2006/ole">
            <p:oleObj spid="_x0000_s10260" name="Equation" r:id="rId6" imgW="2273040" imgH="965160" progId="Equation.DSMT4">
              <p:embed/>
            </p:oleObj>
          </a:graphicData>
        </a:graphic>
      </p:graphicFrame>
      <p:graphicFrame>
        <p:nvGraphicFramePr>
          <p:cNvPr id="10261" name="Object 21"/>
          <p:cNvGraphicFramePr>
            <a:graphicFrameLocks noChangeAspect="1"/>
          </p:cNvGraphicFramePr>
          <p:nvPr/>
        </p:nvGraphicFramePr>
        <p:xfrm>
          <a:off x="536575" y="4379913"/>
          <a:ext cx="2917825" cy="969962"/>
        </p:xfrm>
        <a:graphic>
          <a:graphicData uri="http://schemas.openxmlformats.org/presentationml/2006/ole">
            <p:oleObj spid="_x0000_s10261" name="Equation" r:id="rId7" imgW="2222280" imgH="965160" progId="Equation.DSMT4">
              <p:embed/>
            </p:oleObj>
          </a:graphicData>
        </a:graphic>
      </p:graphicFrame>
      <p:graphicFrame>
        <p:nvGraphicFramePr>
          <p:cNvPr id="10262" name="Object 22"/>
          <p:cNvGraphicFramePr>
            <a:graphicFrameLocks noChangeAspect="1"/>
          </p:cNvGraphicFramePr>
          <p:nvPr/>
        </p:nvGraphicFramePr>
        <p:xfrm>
          <a:off x="1068388" y="5637213"/>
          <a:ext cx="1500187" cy="422275"/>
        </p:xfrm>
        <a:graphic>
          <a:graphicData uri="http://schemas.openxmlformats.org/presentationml/2006/ole">
            <p:oleObj spid="_x0000_s10262" name="Equation" r:id="rId8" imgW="1143000" imgH="419040" progId="Equation.DSMT4">
              <p:embed/>
            </p:oleObj>
          </a:graphicData>
        </a:graphic>
      </p:graphicFrame>
      <p:graphicFrame>
        <p:nvGraphicFramePr>
          <p:cNvPr id="10263" name="Object 23"/>
          <p:cNvGraphicFramePr>
            <a:graphicFrameLocks noChangeAspect="1"/>
          </p:cNvGraphicFramePr>
          <p:nvPr/>
        </p:nvGraphicFramePr>
        <p:xfrm>
          <a:off x="4675188" y="3203575"/>
          <a:ext cx="3929062" cy="3409950"/>
        </p:xfrm>
        <a:graphic>
          <a:graphicData uri="http://schemas.openxmlformats.org/presentationml/2006/ole">
            <p:oleObj spid="_x0000_s10263" name="Mathcad" r:id="rId9" imgW="3314880" imgH="2876400" progId="Mathcad">
              <p:embed/>
            </p:oleObj>
          </a:graphicData>
        </a:graphic>
      </p:graphicFrame>
      <p:pic>
        <p:nvPicPr>
          <p:cNvPr id="10264" name="Picture 2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5400000">
            <a:off x="6884194" y="-785019"/>
            <a:ext cx="1474788" cy="3044825"/>
          </a:xfrm>
          <a:prstGeom prst="rect">
            <a:avLst/>
          </a:prstGeom>
          <a:noFill/>
          <a:ln w="12700" algn="ctr">
            <a:noFill/>
            <a:miter lim="800000"/>
            <a:headEnd type="none" w="lg" len="med"/>
            <a:tailEnd type="none" w="lg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 descr="Granite"/>
          <p:cNvSpPr>
            <a:spLocks noChangeArrowheads="1"/>
          </p:cNvSpPr>
          <p:nvPr/>
        </p:nvSpPr>
        <p:spPr bwMode="auto">
          <a:xfrm>
            <a:off x="0" y="4397375"/>
            <a:ext cx="3276600" cy="1925638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12700" algn="ctr">
            <a:solidFill>
              <a:schemeClr val="bg2"/>
            </a:solidFill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4094163" y="4348163"/>
            <a:ext cx="4381500" cy="2455862"/>
          </a:xfrm>
          <a:prstGeom prst="rect">
            <a:avLst/>
          </a:prstGeom>
          <a:solidFill>
            <a:schemeClr val="hlink"/>
          </a:solidFill>
          <a:ln w="12700" algn="ctr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 that need answers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00088" y="1830388"/>
            <a:ext cx="7772400" cy="4114800"/>
          </a:xfrm>
        </p:spPr>
        <p:txBody>
          <a:bodyPr/>
          <a:lstStyle/>
          <a:p>
            <a:r>
              <a:rPr lang="en-US"/>
              <a:t>How far should the baffle extend? </a:t>
            </a:r>
          </a:p>
          <a:p>
            <a:r>
              <a:rPr lang="en-US"/>
              <a:t>Could they be made much shorter and still get the desired mixing?</a:t>
            </a:r>
          </a:p>
          <a:p>
            <a:r>
              <a:rPr lang="en-US"/>
              <a:t>Add crossbars to get more mixing?</a:t>
            </a:r>
          </a:p>
        </p:txBody>
      </p:sp>
      <p:grpSp>
        <p:nvGrpSpPr>
          <p:cNvPr id="12294" name="Group 6"/>
          <p:cNvGrpSpPr>
            <a:grpSpLocks/>
          </p:cNvGrpSpPr>
          <p:nvPr/>
        </p:nvGrpSpPr>
        <p:grpSpPr bwMode="auto">
          <a:xfrm>
            <a:off x="4714875" y="4152900"/>
            <a:ext cx="3063875" cy="1444625"/>
            <a:chOff x="1561" y="1187"/>
            <a:chExt cx="3006" cy="1763"/>
          </a:xfrm>
        </p:grpSpPr>
        <p:sp>
          <p:nvSpPr>
            <p:cNvPr id="12295" name="Rectangle 7" descr="Wide upward diagonal"/>
            <p:cNvSpPr>
              <a:spLocks noChangeArrowheads="1"/>
            </p:cNvSpPr>
            <p:nvPr/>
          </p:nvSpPr>
          <p:spPr bwMode="auto">
            <a:xfrm>
              <a:off x="1561" y="1187"/>
              <a:ext cx="56" cy="1763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tx1"/>
              </a:bgClr>
            </a:pattFill>
            <a:ln w="12700">
              <a:solidFill>
                <a:schemeClr val="tx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296" name="Rectangle 8" descr="Wide upward diagonal"/>
            <p:cNvSpPr>
              <a:spLocks noChangeArrowheads="1"/>
            </p:cNvSpPr>
            <p:nvPr/>
          </p:nvSpPr>
          <p:spPr bwMode="auto">
            <a:xfrm>
              <a:off x="3036" y="1187"/>
              <a:ext cx="56" cy="1763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tx1"/>
              </a:bgClr>
            </a:pattFill>
            <a:ln w="12700">
              <a:solidFill>
                <a:schemeClr val="tx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297" name="Rectangle 9" descr="Wide upward diagonal"/>
            <p:cNvSpPr>
              <a:spLocks noChangeArrowheads="1"/>
            </p:cNvSpPr>
            <p:nvPr/>
          </p:nvSpPr>
          <p:spPr bwMode="auto">
            <a:xfrm>
              <a:off x="4511" y="1187"/>
              <a:ext cx="56" cy="1763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tx1"/>
              </a:bgClr>
            </a:pattFill>
            <a:ln w="12700">
              <a:solidFill>
                <a:schemeClr val="tx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5446713" y="5562600"/>
            <a:ext cx="3062287" cy="1214438"/>
            <a:chOff x="3431" y="3328"/>
            <a:chExt cx="1929" cy="833"/>
          </a:xfrm>
        </p:grpSpPr>
        <p:sp>
          <p:nvSpPr>
            <p:cNvPr id="12299" name="Rectangle 11" descr="Wide upward diagonal"/>
            <p:cNvSpPr>
              <a:spLocks noChangeArrowheads="1"/>
            </p:cNvSpPr>
            <p:nvPr/>
          </p:nvSpPr>
          <p:spPr bwMode="auto">
            <a:xfrm>
              <a:off x="3431" y="3329"/>
              <a:ext cx="36" cy="832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tx1"/>
              </a:bgClr>
            </a:pattFill>
            <a:ln w="12700">
              <a:solidFill>
                <a:schemeClr val="tx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300" name="Rectangle 12" descr="Wide upward diagonal"/>
            <p:cNvSpPr>
              <a:spLocks noChangeArrowheads="1"/>
            </p:cNvSpPr>
            <p:nvPr/>
          </p:nvSpPr>
          <p:spPr bwMode="auto">
            <a:xfrm>
              <a:off x="4378" y="3329"/>
              <a:ext cx="36" cy="832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tx1"/>
              </a:bgClr>
            </a:pattFill>
            <a:ln w="12700">
              <a:solidFill>
                <a:schemeClr val="tx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301" name="Rectangle 13" descr="Wide upward diagonal"/>
            <p:cNvSpPr>
              <a:spLocks noChangeArrowheads="1"/>
            </p:cNvSpPr>
            <p:nvPr/>
          </p:nvSpPr>
          <p:spPr bwMode="auto">
            <a:xfrm>
              <a:off x="5325" y="3328"/>
              <a:ext cx="35" cy="833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tx1"/>
              </a:bgClr>
            </a:pattFill>
            <a:ln w="12700">
              <a:solidFill>
                <a:schemeClr val="tx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2302" name="Rectangle 14" descr="Wide upward diagonal"/>
          <p:cNvSpPr>
            <a:spLocks noChangeArrowheads="1"/>
          </p:cNvSpPr>
          <p:nvPr/>
        </p:nvSpPr>
        <p:spPr bwMode="auto">
          <a:xfrm>
            <a:off x="4040188" y="5521325"/>
            <a:ext cx="4503737" cy="88900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accent2"/>
            </a:bgClr>
          </a:pattFill>
          <a:ln w="12700" algn="ctr">
            <a:solidFill>
              <a:schemeClr val="bg2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303" name="Freeform 15" descr="Granite"/>
          <p:cNvSpPr>
            <a:spLocks/>
          </p:cNvSpPr>
          <p:nvPr/>
        </p:nvSpPr>
        <p:spPr bwMode="auto">
          <a:xfrm>
            <a:off x="3711575" y="4033838"/>
            <a:ext cx="4776788" cy="3001962"/>
          </a:xfrm>
          <a:custGeom>
            <a:avLst/>
            <a:gdLst/>
            <a:ahLst/>
            <a:cxnLst>
              <a:cxn ang="0">
                <a:pos x="3009" y="1728"/>
              </a:cxn>
              <a:cxn ang="0">
                <a:pos x="241" y="1728"/>
              </a:cxn>
              <a:cxn ang="0">
                <a:pos x="241" y="0"/>
              </a:cxn>
              <a:cxn ang="0">
                <a:pos x="0" y="0"/>
              </a:cxn>
              <a:cxn ang="0">
                <a:pos x="0" y="1891"/>
              </a:cxn>
              <a:cxn ang="0">
                <a:pos x="3009" y="1891"/>
              </a:cxn>
              <a:cxn ang="0">
                <a:pos x="3009" y="1728"/>
              </a:cxn>
            </a:cxnLst>
            <a:rect l="0" t="0" r="r" b="b"/>
            <a:pathLst>
              <a:path w="3009" h="1891">
                <a:moveTo>
                  <a:pt x="3009" y="1728"/>
                </a:moveTo>
                <a:lnTo>
                  <a:pt x="241" y="1728"/>
                </a:lnTo>
                <a:lnTo>
                  <a:pt x="241" y="0"/>
                </a:lnTo>
                <a:lnTo>
                  <a:pt x="0" y="0"/>
                </a:lnTo>
                <a:lnTo>
                  <a:pt x="0" y="1891"/>
                </a:lnTo>
                <a:lnTo>
                  <a:pt x="3009" y="1891"/>
                </a:lnTo>
                <a:lnTo>
                  <a:pt x="3009" y="1728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12700" cap="flat" cmpd="sng">
            <a:solidFill>
              <a:schemeClr val="bg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271463" y="4665663"/>
            <a:ext cx="2689225" cy="1296987"/>
          </a:xfrm>
          <a:prstGeom prst="rect">
            <a:avLst/>
          </a:prstGeom>
          <a:solidFill>
            <a:schemeClr val="hlink"/>
          </a:solidFill>
          <a:ln w="12700" algn="ctr">
            <a:solidFill>
              <a:schemeClr val="bg2"/>
            </a:solidFill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05" name="Rectangle 17" descr="Wide upward diagonal"/>
          <p:cNvSpPr>
            <a:spLocks noChangeArrowheads="1"/>
          </p:cNvSpPr>
          <p:nvPr/>
        </p:nvSpPr>
        <p:spPr bwMode="auto">
          <a:xfrm>
            <a:off x="993775" y="4660900"/>
            <a:ext cx="36513" cy="129540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tx1"/>
            </a:bgClr>
          </a:pattFill>
          <a:ln w="127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06" name="Rectangle 18" descr="Wide upward diagonal"/>
          <p:cNvSpPr>
            <a:spLocks noChangeArrowheads="1"/>
          </p:cNvSpPr>
          <p:nvPr/>
        </p:nvSpPr>
        <p:spPr bwMode="auto">
          <a:xfrm>
            <a:off x="1955800" y="4660900"/>
            <a:ext cx="34925" cy="129540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tx1"/>
            </a:bgClr>
          </a:pattFill>
          <a:ln w="127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2307" name="Group 19"/>
          <p:cNvGrpSpPr>
            <a:grpSpLocks/>
          </p:cNvGrpSpPr>
          <p:nvPr/>
        </p:nvGrpSpPr>
        <p:grpSpPr bwMode="auto">
          <a:xfrm>
            <a:off x="239713" y="4902200"/>
            <a:ext cx="2697162" cy="830263"/>
            <a:chOff x="151" y="3088"/>
            <a:chExt cx="1888" cy="523"/>
          </a:xfrm>
        </p:grpSpPr>
        <p:sp>
          <p:nvSpPr>
            <p:cNvPr id="12308" name="Rectangle 20" descr="Wide upward diagonal"/>
            <p:cNvSpPr>
              <a:spLocks noChangeArrowheads="1"/>
            </p:cNvSpPr>
            <p:nvPr/>
          </p:nvSpPr>
          <p:spPr bwMode="auto">
            <a:xfrm>
              <a:off x="165" y="3088"/>
              <a:ext cx="1874" cy="73"/>
            </a:xfrm>
            <a:prstGeom prst="rect">
              <a:avLst/>
            </a:prstGeom>
            <a:pattFill prst="wdUpDiag">
              <a:fgClr>
                <a:schemeClr val="tx2"/>
              </a:fgClr>
              <a:bgClr>
                <a:schemeClr val="accent2"/>
              </a:bgClr>
            </a:pattFill>
            <a:ln w="12700" algn="ctr">
              <a:solidFill>
                <a:schemeClr val="bg2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309" name="Rectangle 21" descr="Wide upward diagonal"/>
            <p:cNvSpPr>
              <a:spLocks noChangeArrowheads="1"/>
            </p:cNvSpPr>
            <p:nvPr/>
          </p:nvSpPr>
          <p:spPr bwMode="auto">
            <a:xfrm>
              <a:off x="158" y="3313"/>
              <a:ext cx="1874" cy="73"/>
            </a:xfrm>
            <a:prstGeom prst="rect">
              <a:avLst/>
            </a:prstGeom>
            <a:pattFill prst="wdUpDiag">
              <a:fgClr>
                <a:schemeClr val="tx2"/>
              </a:fgClr>
              <a:bgClr>
                <a:schemeClr val="accent2"/>
              </a:bgClr>
            </a:pattFill>
            <a:ln w="12700" algn="ctr">
              <a:solidFill>
                <a:schemeClr val="bg2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310" name="Rectangle 22" descr="Wide upward diagonal"/>
            <p:cNvSpPr>
              <a:spLocks noChangeArrowheads="1"/>
            </p:cNvSpPr>
            <p:nvPr/>
          </p:nvSpPr>
          <p:spPr bwMode="auto">
            <a:xfrm>
              <a:off x="151" y="3538"/>
              <a:ext cx="1874" cy="73"/>
            </a:xfrm>
            <a:prstGeom prst="rect">
              <a:avLst/>
            </a:prstGeom>
            <a:pattFill prst="wdUpDiag">
              <a:fgClr>
                <a:schemeClr val="tx2"/>
              </a:fgClr>
              <a:bgClr>
                <a:schemeClr val="accent2"/>
              </a:bgClr>
            </a:pattFill>
            <a:ln w="12700" algn="ctr">
              <a:solidFill>
                <a:schemeClr val="bg2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2311" name="Rectangle 23" descr="Wide upward diagonal"/>
          <p:cNvSpPr>
            <a:spLocks noChangeArrowheads="1"/>
          </p:cNvSpPr>
          <p:nvPr/>
        </p:nvSpPr>
        <p:spPr bwMode="auto">
          <a:xfrm>
            <a:off x="6945313" y="3721100"/>
            <a:ext cx="2198687" cy="111125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accent2"/>
            </a:bgClr>
          </a:pattFill>
          <a:ln w="12700" algn="ctr">
            <a:solidFill>
              <a:schemeClr val="bg2"/>
            </a:solidFill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12" name="Text Box 24"/>
          <p:cNvSpPr txBox="1">
            <a:spLocks noChangeArrowheads="1"/>
          </p:cNvSpPr>
          <p:nvPr/>
        </p:nvSpPr>
        <p:spPr bwMode="auto">
          <a:xfrm>
            <a:off x="561975" y="6338888"/>
            <a:ext cx="1595438" cy="519112"/>
          </a:xfrm>
          <a:prstGeom prst="rect">
            <a:avLst/>
          </a:prstGeom>
          <a:noFill/>
          <a:ln w="12700" algn="ctr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Plan view</a:t>
            </a:r>
          </a:p>
        </p:txBody>
      </p:sp>
      <p:sp>
        <p:nvSpPr>
          <p:cNvPr id="12313" name="Text Box 25"/>
          <p:cNvSpPr txBox="1">
            <a:spLocks noChangeArrowheads="1"/>
          </p:cNvSpPr>
          <p:nvPr/>
        </p:nvSpPr>
        <p:spPr bwMode="auto">
          <a:xfrm>
            <a:off x="5473700" y="6161088"/>
            <a:ext cx="2324100" cy="519112"/>
          </a:xfrm>
          <a:prstGeom prst="rect">
            <a:avLst/>
          </a:prstGeom>
          <a:noFill/>
          <a:ln w="12700" algn="ctr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Elevation view</a:t>
            </a:r>
          </a:p>
        </p:txBody>
      </p:sp>
      <p:grpSp>
        <p:nvGrpSpPr>
          <p:cNvPr id="12314" name="Group 26"/>
          <p:cNvGrpSpPr>
            <a:grpSpLocks/>
          </p:cNvGrpSpPr>
          <p:nvPr/>
        </p:nvGrpSpPr>
        <p:grpSpPr bwMode="auto">
          <a:xfrm>
            <a:off x="527050" y="4665663"/>
            <a:ext cx="1958975" cy="1295400"/>
            <a:chOff x="1561" y="1187"/>
            <a:chExt cx="3006" cy="1763"/>
          </a:xfrm>
        </p:grpSpPr>
        <p:sp>
          <p:nvSpPr>
            <p:cNvPr id="12315" name="Rectangle 27" descr="Wide upward diagonal"/>
            <p:cNvSpPr>
              <a:spLocks noChangeArrowheads="1"/>
            </p:cNvSpPr>
            <p:nvPr/>
          </p:nvSpPr>
          <p:spPr bwMode="auto">
            <a:xfrm>
              <a:off x="1561" y="1187"/>
              <a:ext cx="56" cy="1763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tx1"/>
              </a:bgClr>
            </a:pattFill>
            <a:ln w="12700">
              <a:solidFill>
                <a:schemeClr val="tx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316" name="Rectangle 28" descr="Wide upward diagonal"/>
            <p:cNvSpPr>
              <a:spLocks noChangeArrowheads="1"/>
            </p:cNvSpPr>
            <p:nvPr/>
          </p:nvSpPr>
          <p:spPr bwMode="auto">
            <a:xfrm>
              <a:off x="3036" y="1187"/>
              <a:ext cx="56" cy="1763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tx1"/>
              </a:bgClr>
            </a:pattFill>
            <a:ln w="12700">
              <a:solidFill>
                <a:schemeClr val="tx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317" name="Rectangle 29" descr="Wide upward diagonal"/>
            <p:cNvSpPr>
              <a:spLocks noChangeArrowheads="1"/>
            </p:cNvSpPr>
            <p:nvPr/>
          </p:nvSpPr>
          <p:spPr bwMode="auto">
            <a:xfrm>
              <a:off x="4511" y="1187"/>
              <a:ext cx="56" cy="1763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tx1"/>
              </a:bgClr>
            </a:pattFill>
            <a:ln w="12700">
              <a:solidFill>
                <a:schemeClr val="tx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can we estimate wall shear?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50" y="1981200"/>
            <a:ext cx="6380163" cy="4114800"/>
          </a:xfrm>
        </p:spPr>
        <p:txBody>
          <a:bodyPr/>
          <a:lstStyle/>
          <a:p>
            <a:r>
              <a:rPr lang="en-US"/>
              <a:t>What is the maximum wall shear?</a:t>
            </a:r>
          </a:p>
          <a:p>
            <a:r>
              <a:rPr lang="en-US"/>
              <a:t>Calculate a minimum value by assuming a linear velocity gradient</a:t>
            </a:r>
          </a:p>
          <a:p>
            <a:endParaRPr lang="en-US"/>
          </a:p>
          <a:p>
            <a:endParaRPr lang="en-US"/>
          </a:p>
        </p:txBody>
      </p:sp>
      <p:graphicFrame>
        <p:nvGraphicFramePr>
          <p:cNvPr id="14363" name="Object 27"/>
          <p:cNvGraphicFramePr>
            <a:graphicFrameLocks noChangeAspect="1"/>
          </p:cNvGraphicFramePr>
          <p:nvPr/>
        </p:nvGraphicFramePr>
        <p:xfrm>
          <a:off x="800100" y="3568700"/>
          <a:ext cx="1700213" cy="819150"/>
        </p:xfrm>
        <a:graphic>
          <a:graphicData uri="http://schemas.openxmlformats.org/presentationml/2006/ole">
            <p:oleObj spid="_x0000_s14363" name="Equation" r:id="rId4" imgW="1295280" imgH="812520" progId="Equation.DSMT4">
              <p:embed/>
            </p:oleObj>
          </a:graphicData>
        </a:graphic>
      </p:graphicFrame>
      <p:graphicFrame>
        <p:nvGraphicFramePr>
          <p:cNvPr id="14364" name="Object 28"/>
          <p:cNvGraphicFramePr>
            <a:graphicFrameLocks noChangeAspect="1"/>
          </p:cNvGraphicFramePr>
          <p:nvPr/>
        </p:nvGraphicFramePr>
        <p:xfrm>
          <a:off x="3344863" y="3765550"/>
          <a:ext cx="1384300" cy="422275"/>
        </p:xfrm>
        <a:graphic>
          <a:graphicData uri="http://schemas.openxmlformats.org/presentationml/2006/ole">
            <p:oleObj spid="_x0000_s14364" name="Equation" r:id="rId5" imgW="1054080" imgH="419040" progId="Equation.DSMT4">
              <p:embed/>
            </p:oleObj>
          </a:graphicData>
        </a:graphic>
      </p:graphicFrame>
      <p:graphicFrame>
        <p:nvGraphicFramePr>
          <p:cNvPr id="14365" name="Object 29"/>
          <p:cNvGraphicFramePr>
            <a:graphicFrameLocks noChangeAspect="1"/>
          </p:cNvGraphicFramePr>
          <p:nvPr/>
        </p:nvGraphicFramePr>
        <p:xfrm>
          <a:off x="830263" y="4525963"/>
          <a:ext cx="2681287" cy="896937"/>
        </p:xfrm>
        <a:graphic>
          <a:graphicData uri="http://schemas.openxmlformats.org/presentationml/2006/ole">
            <p:oleObj spid="_x0000_s14365" name="Equation" r:id="rId6" imgW="2044440" imgH="888840" progId="Equation.DSMT4">
              <p:embed/>
            </p:oleObj>
          </a:graphicData>
        </a:graphic>
      </p:graphicFrame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423863" y="5613400"/>
            <a:ext cx="5322887" cy="946150"/>
          </a:xfrm>
          <a:prstGeom prst="rect">
            <a:avLst/>
          </a:prstGeom>
          <a:noFill/>
          <a:ln w="12700" algn="ctr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We need a better description of the velocity gradient</a:t>
            </a:r>
          </a:p>
        </p:txBody>
      </p:sp>
      <p:grpSp>
        <p:nvGrpSpPr>
          <p:cNvPr id="14367" name="Group 31"/>
          <p:cNvGrpSpPr>
            <a:grpSpLocks/>
          </p:cNvGrpSpPr>
          <p:nvPr/>
        </p:nvGrpSpPr>
        <p:grpSpPr bwMode="auto">
          <a:xfrm>
            <a:off x="6405563" y="1219200"/>
            <a:ext cx="2760662" cy="5638800"/>
            <a:chOff x="83" y="130"/>
            <a:chExt cx="1990" cy="4064"/>
          </a:xfrm>
        </p:grpSpPr>
        <p:sp>
          <p:nvSpPr>
            <p:cNvPr id="14368" name="Rectangle 32"/>
            <p:cNvSpPr>
              <a:spLocks noChangeArrowheads="1"/>
            </p:cNvSpPr>
            <p:nvPr/>
          </p:nvSpPr>
          <p:spPr bwMode="auto">
            <a:xfrm>
              <a:off x="1043" y="1116"/>
              <a:ext cx="975" cy="3053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9" name="Rectangle 33" descr="Wide upward diagonal"/>
            <p:cNvSpPr>
              <a:spLocks noChangeArrowheads="1"/>
            </p:cNvSpPr>
            <p:nvPr/>
          </p:nvSpPr>
          <p:spPr bwMode="auto">
            <a:xfrm>
              <a:off x="1977" y="1817"/>
              <a:ext cx="73" cy="2326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accent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0" name="Rectangle 34"/>
            <p:cNvSpPr>
              <a:spLocks noChangeArrowheads="1"/>
            </p:cNvSpPr>
            <p:nvPr/>
          </p:nvSpPr>
          <p:spPr bwMode="auto">
            <a:xfrm>
              <a:off x="149" y="1045"/>
              <a:ext cx="904" cy="308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1" name="Rectangle 35" descr="Wide upward diagonal"/>
            <p:cNvSpPr>
              <a:spLocks noChangeArrowheads="1"/>
            </p:cNvSpPr>
            <p:nvPr/>
          </p:nvSpPr>
          <p:spPr bwMode="auto">
            <a:xfrm>
              <a:off x="83" y="1475"/>
              <a:ext cx="73" cy="2648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accent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2" name="Freeform 36"/>
            <p:cNvSpPr>
              <a:spLocks noEditPoints="1"/>
            </p:cNvSpPr>
            <p:nvPr/>
          </p:nvSpPr>
          <p:spPr bwMode="auto">
            <a:xfrm>
              <a:off x="197" y="1432"/>
              <a:ext cx="844" cy="164"/>
            </a:xfrm>
            <a:custGeom>
              <a:avLst/>
              <a:gdLst/>
              <a:ahLst/>
              <a:cxnLst>
                <a:cxn ang="0">
                  <a:pos x="83" y="73"/>
                </a:cxn>
                <a:cxn ang="0">
                  <a:pos x="761" y="73"/>
                </a:cxn>
                <a:cxn ang="0">
                  <a:pos x="761" y="91"/>
                </a:cxn>
                <a:cxn ang="0">
                  <a:pos x="83" y="91"/>
                </a:cxn>
                <a:cxn ang="0">
                  <a:pos x="83" y="73"/>
                </a:cxn>
                <a:cxn ang="0">
                  <a:pos x="99" y="164"/>
                </a:cxn>
                <a:cxn ang="0">
                  <a:pos x="0" y="81"/>
                </a:cxn>
                <a:cxn ang="0">
                  <a:pos x="99" y="0"/>
                </a:cxn>
                <a:cxn ang="0">
                  <a:pos x="99" y="164"/>
                </a:cxn>
                <a:cxn ang="0">
                  <a:pos x="745" y="0"/>
                </a:cxn>
                <a:cxn ang="0">
                  <a:pos x="844" y="81"/>
                </a:cxn>
                <a:cxn ang="0">
                  <a:pos x="745" y="164"/>
                </a:cxn>
                <a:cxn ang="0">
                  <a:pos x="745" y="0"/>
                </a:cxn>
              </a:cxnLst>
              <a:rect l="0" t="0" r="r" b="b"/>
              <a:pathLst>
                <a:path w="844" h="164">
                  <a:moveTo>
                    <a:pt x="83" y="73"/>
                  </a:moveTo>
                  <a:lnTo>
                    <a:pt x="761" y="73"/>
                  </a:lnTo>
                  <a:lnTo>
                    <a:pt x="761" y="91"/>
                  </a:lnTo>
                  <a:lnTo>
                    <a:pt x="83" y="91"/>
                  </a:lnTo>
                  <a:lnTo>
                    <a:pt x="83" y="73"/>
                  </a:lnTo>
                  <a:close/>
                  <a:moveTo>
                    <a:pt x="99" y="164"/>
                  </a:moveTo>
                  <a:lnTo>
                    <a:pt x="0" y="81"/>
                  </a:lnTo>
                  <a:lnTo>
                    <a:pt x="99" y="0"/>
                  </a:lnTo>
                  <a:lnTo>
                    <a:pt x="99" y="164"/>
                  </a:lnTo>
                  <a:close/>
                  <a:moveTo>
                    <a:pt x="745" y="0"/>
                  </a:moveTo>
                  <a:lnTo>
                    <a:pt x="844" y="81"/>
                  </a:lnTo>
                  <a:lnTo>
                    <a:pt x="745" y="164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rgbClr val="663300"/>
            </a:solidFill>
            <a:ln w="31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3" name="Rectangle 37"/>
            <p:cNvSpPr>
              <a:spLocks noChangeArrowheads="1"/>
            </p:cNvSpPr>
            <p:nvPr/>
          </p:nvSpPr>
          <p:spPr bwMode="auto">
            <a:xfrm>
              <a:off x="559" y="1246"/>
              <a:ext cx="266" cy="637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5800"/>
                <a:t>b</a:t>
              </a:r>
              <a:endParaRPr lang="en-US"/>
            </a:p>
          </p:txBody>
        </p:sp>
        <p:sp>
          <p:nvSpPr>
            <p:cNvPr id="14374" name="Freeform 38"/>
            <p:cNvSpPr>
              <a:spLocks noEditPoints="1"/>
            </p:cNvSpPr>
            <p:nvPr/>
          </p:nvSpPr>
          <p:spPr bwMode="auto">
            <a:xfrm>
              <a:off x="461" y="1856"/>
              <a:ext cx="164" cy="897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91" y="816"/>
                </a:cxn>
                <a:cxn ang="0">
                  <a:pos x="74" y="816"/>
                </a:cxn>
                <a:cxn ang="0">
                  <a:pos x="74" y="0"/>
                </a:cxn>
                <a:cxn ang="0">
                  <a:pos x="91" y="0"/>
                </a:cxn>
                <a:cxn ang="0">
                  <a:pos x="164" y="798"/>
                </a:cxn>
                <a:cxn ang="0">
                  <a:pos x="81" y="897"/>
                </a:cxn>
                <a:cxn ang="0">
                  <a:pos x="0" y="798"/>
                </a:cxn>
                <a:cxn ang="0">
                  <a:pos x="164" y="798"/>
                </a:cxn>
              </a:cxnLst>
              <a:rect l="0" t="0" r="r" b="b"/>
              <a:pathLst>
                <a:path w="164" h="897">
                  <a:moveTo>
                    <a:pt x="91" y="0"/>
                  </a:moveTo>
                  <a:lnTo>
                    <a:pt x="91" y="816"/>
                  </a:lnTo>
                  <a:lnTo>
                    <a:pt x="74" y="816"/>
                  </a:lnTo>
                  <a:lnTo>
                    <a:pt x="74" y="0"/>
                  </a:lnTo>
                  <a:lnTo>
                    <a:pt x="91" y="0"/>
                  </a:lnTo>
                  <a:close/>
                  <a:moveTo>
                    <a:pt x="164" y="798"/>
                  </a:moveTo>
                  <a:lnTo>
                    <a:pt x="81" y="897"/>
                  </a:lnTo>
                  <a:lnTo>
                    <a:pt x="0" y="798"/>
                  </a:lnTo>
                  <a:lnTo>
                    <a:pt x="164" y="798"/>
                  </a:lnTo>
                  <a:close/>
                </a:path>
              </a:pathLst>
            </a:custGeom>
            <a:solidFill>
              <a:srgbClr val="663300"/>
            </a:solidFill>
            <a:ln w="31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5" name="Rectangle 39"/>
            <p:cNvSpPr>
              <a:spLocks noChangeArrowheads="1"/>
            </p:cNvSpPr>
            <p:nvPr/>
          </p:nvSpPr>
          <p:spPr bwMode="auto">
            <a:xfrm>
              <a:off x="350" y="2011"/>
              <a:ext cx="383" cy="637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5800"/>
                <a:t>V</a:t>
              </a:r>
              <a:endParaRPr lang="en-US"/>
            </a:p>
          </p:txBody>
        </p:sp>
        <p:sp>
          <p:nvSpPr>
            <p:cNvPr id="14376" name="Rectangle 40" descr="Wide upward diagonal"/>
            <p:cNvSpPr>
              <a:spLocks noChangeArrowheads="1"/>
            </p:cNvSpPr>
            <p:nvPr/>
          </p:nvSpPr>
          <p:spPr bwMode="auto">
            <a:xfrm>
              <a:off x="1029" y="573"/>
              <a:ext cx="73" cy="2648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accent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7" name="Rectangle 41" descr="Wide upward diagonal"/>
            <p:cNvSpPr>
              <a:spLocks noChangeArrowheads="1"/>
            </p:cNvSpPr>
            <p:nvPr/>
          </p:nvSpPr>
          <p:spPr bwMode="auto">
            <a:xfrm rot="5400000">
              <a:off x="1014" y="3177"/>
              <a:ext cx="90" cy="1943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accent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8" name="Freeform 42"/>
            <p:cNvSpPr>
              <a:spLocks/>
            </p:cNvSpPr>
            <p:nvPr/>
          </p:nvSpPr>
          <p:spPr bwMode="auto">
            <a:xfrm>
              <a:off x="1012" y="1195"/>
              <a:ext cx="724" cy="2521"/>
            </a:xfrm>
            <a:custGeom>
              <a:avLst/>
              <a:gdLst/>
              <a:ahLst/>
              <a:cxnLst>
                <a:cxn ang="0">
                  <a:pos x="11" y="1504"/>
                </a:cxn>
                <a:cxn ang="0">
                  <a:pos x="11" y="2037"/>
                </a:cxn>
                <a:cxn ang="0">
                  <a:pos x="303" y="2519"/>
                </a:cxn>
                <a:cxn ang="0">
                  <a:pos x="724" y="2020"/>
                </a:cxn>
                <a:cxn ang="0">
                  <a:pos x="475" y="0"/>
                </a:cxn>
              </a:cxnLst>
              <a:rect l="0" t="0" r="r" b="b"/>
              <a:pathLst>
                <a:path w="724" h="2521">
                  <a:moveTo>
                    <a:pt x="11" y="1504"/>
                  </a:moveTo>
                  <a:cubicBezTo>
                    <a:pt x="0" y="1689"/>
                    <a:pt x="11" y="1813"/>
                    <a:pt x="11" y="2037"/>
                  </a:cubicBezTo>
                  <a:cubicBezTo>
                    <a:pt x="11" y="2261"/>
                    <a:pt x="18" y="2517"/>
                    <a:pt x="303" y="2519"/>
                  </a:cubicBezTo>
                  <a:cubicBezTo>
                    <a:pt x="588" y="2521"/>
                    <a:pt x="724" y="2305"/>
                    <a:pt x="724" y="2020"/>
                  </a:cubicBezTo>
                  <a:cubicBezTo>
                    <a:pt x="724" y="1735"/>
                    <a:pt x="504" y="296"/>
                    <a:pt x="475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triangle" w="lg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379" name="Text Box 43"/>
            <p:cNvSpPr txBox="1">
              <a:spLocks noChangeArrowheads="1"/>
            </p:cNvSpPr>
            <p:nvPr/>
          </p:nvSpPr>
          <p:spPr bwMode="auto">
            <a:xfrm>
              <a:off x="1047" y="3742"/>
              <a:ext cx="508" cy="374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r>
                <a:rPr lang="en-US" baseline="-25000"/>
                <a:t>c</a:t>
              </a:r>
              <a:r>
                <a:rPr lang="en-US"/>
                <a:t>b</a:t>
              </a:r>
            </a:p>
          </p:txBody>
        </p:sp>
        <p:sp>
          <p:nvSpPr>
            <p:cNvPr id="14380" name="Text Box 44"/>
            <p:cNvSpPr txBox="1">
              <a:spLocks noChangeArrowheads="1"/>
            </p:cNvSpPr>
            <p:nvPr/>
          </p:nvSpPr>
          <p:spPr bwMode="auto">
            <a:xfrm rot="16200000">
              <a:off x="1570" y="3054"/>
              <a:ext cx="632" cy="374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Cc</a:t>
              </a:r>
              <a:r>
                <a:rPr lang="en-US" baseline="30000"/>
                <a:t>2</a:t>
              </a:r>
              <a:r>
                <a:rPr lang="en-US"/>
                <a:t>b</a:t>
              </a:r>
            </a:p>
          </p:txBody>
        </p:sp>
        <p:sp>
          <p:nvSpPr>
            <p:cNvPr id="14381" name="Freeform 45"/>
            <p:cNvSpPr>
              <a:spLocks/>
            </p:cNvSpPr>
            <p:nvPr/>
          </p:nvSpPr>
          <p:spPr bwMode="auto">
            <a:xfrm>
              <a:off x="1127" y="130"/>
              <a:ext cx="520" cy="3546"/>
            </a:xfrm>
            <a:custGeom>
              <a:avLst/>
              <a:gdLst/>
              <a:ahLst/>
              <a:cxnLst>
                <a:cxn ang="0">
                  <a:pos x="50" y="2673"/>
                </a:cxn>
                <a:cxn ang="0">
                  <a:pos x="162" y="3438"/>
                </a:cxn>
                <a:cxn ang="0">
                  <a:pos x="506" y="2982"/>
                </a:cxn>
                <a:cxn ang="0">
                  <a:pos x="76" y="51"/>
                </a:cxn>
                <a:cxn ang="0">
                  <a:pos x="50" y="2673"/>
                </a:cxn>
              </a:cxnLst>
              <a:rect l="0" t="0" r="r" b="b"/>
              <a:pathLst>
                <a:path w="520" h="3546">
                  <a:moveTo>
                    <a:pt x="50" y="2673"/>
                  </a:moveTo>
                  <a:cubicBezTo>
                    <a:pt x="64" y="3237"/>
                    <a:pt x="86" y="3387"/>
                    <a:pt x="162" y="3438"/>
                  </a:cubicBezTo>
                  <a:cubicBezTo>
                    <a:pt x="308" y="3455"/>
                    <a:pt x="520" y="3546"/>
                    <a:pt x="506" y="2982"/>
                  </a:cubicBezTo>
                  <a:cubicBezTo>
                    <a:pt x="492" y="2418"/>
                    <a:pt x="152" y="102"/>
                    <a:pt x="76" y="51"/>
                  </a:cubicBezTo>
                  <a:cubicBezTo>
                    <a:pt x="0" y="0"/>
                    <a:pt x="55" y="2127"/>
                    <a:pt x="50" y="2673"/>
                  </a:cubicBez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382" name="Line 46"/>
            <p:cNvSpPr>
              <a:spLocks noChangeShapeType="1"/>
            </p:cNvSpPr>
            <p:nvPr/>
          </p:nvSpPr>
          <p:spPr bwMode="auto">
            <a:xfrm flipH="1" flipV="1">
              <a:off x="1444" y="1470"/>
              <a:ext cx="52" cy="4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383" name="Line 47"/>
            <p:cNvSpPr>
              <a:spLocks noChangeShapeType="1"/>
            </p:cNvSpPr>
            <p:nvPr/>
          </p:nvSpPr>
          <p:spPr bwMode="auto">
            <a:xfrm rot="10800000" flipH="1" flipV="1">
              <a:off x="1162" y="1548"/>
              <a:ext cx="1" cy="4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384" name="Freeform 48"/>
            <p:cNvSpPr>
              <a:spLocks/>
            </p:cNvSpPr>
            <p:nvPr/>
          </p:nvSpPr>
          <p:spPr bwMode="auto">
            <a:xfrm>
              <a:off x="1232" y="1223"/>
              <a:ext cx="328" cy="2239"/>
            </a:xfrm>
            <a:custGeom>
              <a:avLst/>
              <a:gdLst/>
              <a:ahLst/>
              <a:cxnLst>
                <a:cxn ang="0">
                  <a:pos x="50" y="2673"/>
                </a:cxn>
                <a:cxn ang="0">
                  <a:pos x="162" y="3438"/>
                </a:cxn>
                <a:cxn ang="0">
                  <a:pos x="506" y="2982"/>
                </a:cxn>
                <a:cxn ang="0">
                  <a:pos x="76" y="51"/>
                </a:cxn>
                <a:cxn ang="0">
                  <a:pos x="50" y="2673"/>
                </a:cxn>
              </a:cxnLst>
              <a:rect l="0" t="0" r="r" b="b"/>
              <a:pathLst>
                <a:path w="520" h="3546">
                  <a:moveTo>
                    <a:pt x="50" y="2673"/>
                  </a:moveTo>
                  <a:cubicBezTo>
                    <a:pt x="64" y="3237"/>
                    <a:pt x="86" y="3387"/>
                    <a:pt x="162" y="3438"/>
                  </a:cubicBezTo>
                  <a:cubicBezTo>
                    <a:pt x="308" y="3455"/>
                    <a:pt x="520" y="3546"/>
                    <a:pt x="506" y="2982"/>
                  </a:cubicBezTo>
                  <a:cubicBezTo>
                    <a:pt x="492" y="2418"/>
                    <a:pt x="152" y="102"/>
                    <a:pt x="76" y="51"/>
                  </a:cubicBezTo>
                  <a:cubicBezTo>
                    <a:pt x="0" y="0"/>
                    <a:pt x="55" y="2127"/>
                    <a:pt x="50" y="2673"/>
                  </a:cubicBez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385" name="Freeform 49"/>
            <p:cNvSpPr>
              <a:spLocks/>
            </p:cNvSpPr>
            <p:nvPr/>
          </p:nvSpPr>
          <p:spPr bwMode="auto">
            <a:xfrm>
              <a:off x="1322" y="2299"/>
              <a:ext cx="145" cy="986"/>
            </a:xfrm>
            <a:custGeom>
              <a:avLst/>
              <a:gdLst/>
              <a:ahLst/>
              <a:cxnLst>
                <a:cxn ang="0">
                  <a:pos x="50" y="2673"/>
                </a:cxn>
                <a:cxn ang="0">
                  <a:pos x="162" y="3438"/>
                </a:cxn>
                <a:cxn ang="0">
                  <a:pos x="506" y="2982"/>
                </a:cxn>
                <a:cxn ang="0">
                  <a:pos x="76" y="51"/>
                </a:cxn>
                <a:cxn ang="0">
                  <a:pos x="50" y="2673"/>
                </a:cxn>
              </a:cxnLst>
              <a:rect l="0" t="0" r="r" b="b"/>
              <a:pathLst>
                <a:path w="520" h="3546">
                  <a:moveTo>
                    <a:pt x="50" y="2673"/>
                  </a:moveTo>
                  <a:cubicBezTo>
                    <a:pt x="64" y="3237"/>
                    <a:pt x="86" y="3387"/>
                    <a:pt x="162" y="3438"/>
                  </a:cubicBezTo>
                  <a:cubicBezTo>
                    <a:pt x="308" y="3455"/>
                    <a:pt x="520" y="3546"/>
                    <a:pt x="506" y="2982"/>
                  </a:cubicBezTo>
                  <a:cubicBezTo>
                    <a:pt x="492" y="2418"/>
                    <a:pt x="152" y="102"/>
                    <a:pt x="76" y="51"/>
                  </a:cubicBezTo>
                  <a:cubicBezTo>
                    <a:pt x="0" y="0"/>
                    <a:pt x="55" y="2127"/>
                    <a:pt x="50" y="2673"/>
                  </a:cubicBez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386" name="Line 50"/>
            <p:cNvSpPr>
              <a:spLocks noChangeShapeType="1"/>
            </p:cNvSpPr>
            <p:nvPr/>
          </p:nvSpPr>
          <p:spPr bwMode="auto">
            <a:xfrm rot="10800000" flipH="1" flipV="1">
              <a:off x="1258" y="2186"/>
              <a:ext cx="1" cy="4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387" name="Line 51"/>
            <p:cNvSpPr>
              <a:spLocks noChangeShapeType="1"/>
            </p:cNvSpPr>
            <p:nvPr/>
          </p:nvSpPr>
          <p:spPr bwMode="auto">
            <a:xfrm rot="10800000" flipH="1" flipV="1">
              <a:off x="1328" y="2608"/>
              <a:ext cx="1" cy="4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How could we improve Hydraulic Flocculator Design?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Where is the velocity gradient lowest and how could the velocity gradient be increased there?</a:t>
            </a:r>
          </a:p>
          <a:p>
            <a:r>
              <a:rPr lang="en-US"/>
              <a:t>Flocculator Design Project (120 L/min) research plant to be installed at the CUWTP</a:t>
            </a:r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aching">
  <a:themeElements>
    <a:clrScheme name="teaching 7">
      <a:dk1>
        <a:srgbClr val="663300"/>
      </a:dk1>
      <a:lt1>
        <a:srgbClr val="FFFFFF"/>
      </a:lt1>
      <a:dk2>
        <a:srgbClr val="003A1A"/>
      </a:dk2>
      <a:lt2>
        <a:srgbClr val="000000"/>
      </a:lt2>
      <a:accent1>
        <a:srgbClr val="F14343"/>
      </a:accent1>
      <a:accent2>
        <a:srgbClr val="FBA305"/>
      </a:accent2>
      <a:accent3>
        <a:srgbClr val="FFFFFF"/>
      </a:accent3>
      <a:accent4>
        <a:srgbClr val="562A00"/>
      </a:accent4>
      <a:accent5>
        <a:srgbClr val="F7B0B0"/>
      </a:accent5>
      <a:accent6>
        <a:srgbClr val="E39304"/>
      </a:accent6>
      <a:hlink>
        <a:srgbClr val="7E69FF"/>
      </a:hlink>
      <a:folHlink>
        <a:srgbClr val="AC0000"/>
      </a:folHlink>
    </a:clrScheme>
    <a:fontScheme name="teaching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lg" len="med"/>
          <a:tailEnd type="non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lg" len="med"/>
          <a:tailEnd type="non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eaching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AEAEAE"/>
        </a:accent6>
        <a:hlink>
          <a:srgbClr val="EAEAEA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aching 2">
        <a:dk1>
          <a:srgbClr val="000000"/>
        </a:dk1>
        <a:lt1>
          <a:srgbClr val="FFFFFF"/>
        </a:lt1>
        <a:dk2>
          <a:srgbClr val="003225"/>
        </a:dk2>
        <a:lt2>
          <a:srgbClr val="85FFBC"/>
        </a:lt2>
        <a:accent1>
          <a:srgbClr val="FA3A57"/>
        </a:accent1>
        <a:accent2>
          <a:srgbClr val="FBA305"/>
        </a:accent2>
        <a:accent3>
          <a:srgbClr val="AAADAC"/>
        </a:accent3>
        <a:accent4>
          <a:srgbClr val="DADADA"/>
        </a:accent4>
        <a:accent5>
          <a:srgbClr val="FCAEB4"/>
        </a:accent5>
        <a:accent6>
          <a:srgbClr val="E39304"/>
        </a:accent6>
        <a:hlink>
          <a:srgbClr val="3DA3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aching 3">
        <a:dk1>
          <a:srgbClr val="000000"/>
        </a:dk1>
        <a:lt1>
          <a:srgbClr val="FFFFFF"/>
        </a:lt1>
        <a:dk2>
          <a:srgbClr val="000044"/>
        </a:dk2>
        <a:lt2>
          <a:srgbClr val="FBBFF4"/>
        </a:lt2>
        <a:accent1>
          <a:srgbClr val="BC3C48"/>
        </a:accent1>
        <a:accent2>
          <a:srgbClr val="FF00FF"/>
        </a:accent2>
        <a:accent3>
          <a:srgbClr val="AAAAB0"/>
        </a:accent3>
        <a:accent4>
          <a:srgbClr val="DADADA"/>
        </a:accent4>
        <a:accent5>
          <a:srgbClr val="DAAFB1"/>
        </a:accent5>
        <a:accent6>
          <a:srgbClr val="E700E7"/>
        </a:accent6>
        <a:hlink>
          <a:srgbClr val="0000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aching 4">
        <a:dk1>
          <a:srgbClr val="000000"/>
        </a:dk1>
        <a:lt1>
          <a:srgbClr val="F8F8F8"/>
        </a:lt1>
        <a:dk2>
          <a:srgbClr val="2A002A"/>
        </a:dk2>
        <a:lt2>
          <a:srgbClr val="FFC9FF"/>
        </a:lt2>
        <a:accent1>
          <a:srgbClr val="CB9661"/>
        </a:accent1>
        <a:accent2>
          <a:srgbClr val="90F4B8"/>
        </a:accent2>
        <a:accent3>
          <a:srgbClr val="ACAAAC"/>
        </a:accent3>
        <a:accent4>
          <a:srgbClr val="D4D4D4"/>
        </a:accent4>
        <a:accent5>
          <a:srgbClr val="E2C9B7"/>
        </a:accent5>
        <a:accent6>
          <a:srgbClr val="82DDA6"/>
        </a:accent6>
        <a:hlink>
          <a:srgbClr val="0000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aching 5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5F5F5F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737373"/>
        </a:accent6>
        <a:hlink>
          <a:srgbClr val="B2B2B2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aching 6">
        <a:dk1>
          <a:srgbClr val="663300"/>
        </a:dk1>
        <a:lt1>
          <a:srgbClr val="FFFFFF"/>
        </a:lt1>
        <a:dk2>
          <a:srgbClr val="85FFBC"/>
        </a:dk2>
        <a:lt2>
          <a:srgbClr val="000000"/>
        </a:lt2>
        <a:accent1>
          <a:srgbClr val="FA3A57"/>
        </a:accent1>
        <a:accent2>
          <a:srgbClr val="FBA305"/>
        </a:accent2>
        <a:accent3>
          <a:srgbClr val="FFFFFF"/>
        </a:accent3>
        <a:accent4>
          <a:srgbClr val="562A00"/>
        </a:accent4>
        <a:accent5>
          <a:srgbClr val="FCAEB4"/>
        </a:accent5>
        <a:accent6>
          <a:srgbClr val="E39304"/>
        </a:accent6>
        <a:hlink>
          <a:srgbClr val="3DA3FF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aching 7">
        <a:dk1>
          <a:srgbClr val="663300"/>
        </a:dk1>
        <a:lt1>
          <a:srgbClr val="FFFFFF"/>
        </a:lt1>
        <a:dk2>
          <a:srgbClr val="003A1A"/>
        </a:dk2>
        <a:lt2>
          <a:srgbClr val="000000"/>
        </a:lt2>
        <a:accent1>
          <a:srgbClr val="F14343"/>
        </a:accent1>
        <a:accent2>
          <a:srgbClr val="FBA305"/>
        </a:accent2>
        <a:accent3>
          <a:srgbClr val="FFFFFF"/>
        </a:accent3>
        <a:accent4>
          <a:srgbClr val="562A00"/>
        </a:accent4>
        <a:accent5>
          <a:srgbClr val="F7B0B0"/>
        </a:accent5>
        <a:accent6>
          <a:srgbClr val="E39304"/>
        </a:accent6>
        <a:hlink>
          <a:srgbClr val="7E69FF"/>
        </a:hlink>
        <a:folHlink>
          <a:srgbClr val="A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teaching2</Template>
  <TotalTime>8</TotalTime>
  <Words>193</Words>
  <Application>Microsoft Office PowerPoint</Application>
  <PresentationFormat>On-screen Show (4:3)</PresentationFormat>
  <Paragraphs>32</Paragraphs>
  <Slides>5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Times New Roman</vt:lpstr>
      <vt:lpstr>Wingdings</vt:lpstr>
      <vt:lpstr>teaching</vt:lpstr>
      <vt:lpstr>MathType 5.0 Equation</vt:lpstr>
      <vt:lpstr>Mathcad Document</vt:lpstr>
      <vt:lpstr>Estimating loss coefficient for baffled flocculators</vt:lpstr>
      <vt:lpstr>Contraction → Expansion → Head Loss</vt:lpstr>
      <vt:lpstr>Questions that need answers</vt:lpstr>
      <vt:lpstr>How can we estimate wall shear?</vt:lpstr>
      <vt:lpstr>How could we improve Hydraulic Flocculator Design?</vt:lpstr>
    </vt:vector>
  </TitlesOfParts>
  <Company>Cornell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Estimating loss coefficient for baffled flocculators</dc:title>
  <dc:creator>Monroe Weber-Shirk</dc:creator>
  <cp:lastModifiedBy>mw24</cp:lastModifiedBy>
  <cp:revision>3</cp:revision>
  <dcterms:created xsi:type="dcterms:W3CDTF">2006-10-10T12:58:46Z</dcterms:created>
  <dcterms:modified xsi:type="dcterms:W3CDTF">2012-12-18T18:26:46Z</dcterms:modified>
</cp:coreProperties>
</file>