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  <p:sldMasterId id="2147483685" r:id="rId2"/>
    <p:sldMasterId id="2147483697" r:id="rId3"/>
    <p:sldMasterId id="2147483709" r:id="rId4"/>
    <p:sldMasterId id="2147483721" r:id="rId5"/>
    <p:sldMasterId id="2147483733" r:id="rId6"/>
    <p:sldMasterId id="2147483745" r:id="rId7"/>
    <p:sldMasterId id="2147483757" r:id="rId8"/>
    <p:sldMasterId id="2147483769" r:id="rId9"/>
    <p:sldMasterId id="2147483781" r:id="rId10"/>
  </p:sldMasterIdLst>
  <p:sldIdLst>
    <p:sldId id="257" r:id="rId11"/>
    <p:sldId id="258" r:id="rId12"/>
    <p:sldId id="260" r:id="rId13"/>
  </p:sldIdLst>
  <p:sldSz cx="9144000" cy="6858000" type="screen4x3"/>
  <p:notesSz cx="6858000" cy="9144000"/>
  <p:embeddedFontLst>
    <p:embeddedFont>
      <p:font typeface="Candara" pitchFamily="34" charset="0"/>
      <p:regular r:id="rId14"/>
      <p:bold r:id="rId15"/>
      <p:italic r:id="rId16"/>
      <p:boldItalic r:id="rId17"/>
    </p:embeddedFont>
    <p:embeddedFont>
      <p:font typeface="MT Extra" pitchFamily="18" charset="2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2F4A0152-F50A-472A-9C7E-C53464DF8D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0E70F-8D0B-4280-AB32-742D72951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2CA33-1B1D-46DC-B82A-83267B42C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F55F4-45F7-4A14-AD32-AE2A6ED068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A0EA5-F4FC-454A-93DF-295612725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69571-4763-4CBB-A1B9-BEAC927F2A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5120B-A1F6-4CA7-AD29-FB36976222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89FD0-0A01-4383-899D-B29D1F2D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F2F41-7346-493F-B525-F2E9B18D8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74C3F-CAFB-4796-830C-3F6A1FC1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48912-E5B1-4013-82C5-2E050E4D6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A4C732B-3C99-403D-B4BC-121A6AA087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Overview of applications of Reynolds Transport theorem</a:t>
            </a:r>
          </a:p>
          <a:p>
            <a:r>
              <a:rPr lang="en-US"/>
              <a:t>Which equation do we use?</a:t>
            </a:r>
          </a:p>
          <a:p>
            <a:r>
              <a:rPr lang="en-US"/>
              <a:t>Signs in the momentum equation</a:t>
            </a:r>
          </a:p>
          <a:p>
            <a:r>
              <a:rPr lang="en-US"/>
              <a:t>What is the y direction in the complex geometry? Would the answer be different if the coordinate system were different?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886200" y="6019800"/>
          <a:ext cx="4767263" cy="420688"/>
        </p:xfrm>
        <a:graphic>
          <a:graphicData uri="http://schemas.openxmlformats.org/presentationml/2006/ole">
            <p:oleObj spid="_x0000_s5124" name="Equation" r:id="rId3" imgW="3632040" imgH="419040" progId="Equation.DSMT4">
              <p:embed/>
            </p:oleObj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Moment of Momentum Questions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Why did r</a:t>
            </a:r>
            <a:r>
              <a:rPr lang="en-US" baseline="-25000"/>
              <a:t>1</a:t>
            </a:r>
            <a:r>
              <a:rPr lang="en-US"/>
              <a:t>V</a:t>
            </a:r>
            <a:r>
              <a:rPr lang="en-US" baseline="-25000"/>
              <a:t>t1</a:t>
            </a:r>
            <a:r>
              <a:rPr lang="en-US"/>
              <a:t> get crossed off? Is V</a:t>
            </a:r>
            <a:r>
              <a:rPr lang="en-US" baseline="-25000"/>
              <a:t>t1</a:t>
            </a:r>
            <a:r>
              <a:rPr lang="en-US"/>
              <a:t> always zero?</a:t>
            </a:r>
          </a:p>
          <a:p>
            <a:pPr>
              <a:lnSpc>
                <a:spcPct val="90000"/>
              </a:lnSpc>
            </a:pPr>
            <a:r>
              <a:rPr lang="en-US"/>
              <a:t>Is all we need</a:t>
            </a:r>
          </a:p>
          <a:p>
            <a:pPr>
              <a:lnSpc>
                <a:spcPct val="90000"/>
              </a:lnSpc>
            </a:pPr>
            <a:r>
              <a:rPr lang="en-US"/>
              <a:t>How is torque related to the force that the that the sprinkler exerts on the fluid?</a:t>
            </a:r>
          </a:p>
          <a:p>
            <a:pPr>
              <a:lnSpc>
                <a:spcPct val="90000"/>
              </a:lnSpc>
            </a:pPr>
            <a:r>
              <a:rPr lang="en-US"/>
              <a:t>How does friction create a torque?</a:t>
            </a:r>
          </a:p>
          <a:p>
            <a:pPr>
              <a:lnSpc>
                <a:spcPct val="90000"/>
              </a:lnSpc>
            </a:pPr>
            <a:r>
              <a:rPr lang="en-US"/>
              <a:t>Most pumps have a Venturi on the in-take…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133600" y="2438400"/>
          <a:ext cx="3919538" cy="522288"/>
        </p:xfrm>
        <a:graphic>
          <a:graphicData uri="http://schemas.openxmlformats.org/presentationml/2006/ole">
            <p:oleObj spid="_x0000_s1028" name="Equation" r:id="rId3" imgW="2984400" imgH="52056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733800" y="2971800"/>
          <a:ext cx="2335213" cy="496888"/>
        </p:xfrm>
        <a:graphic>
          <a:graphicData uri="http://schemas.openxmlformats.org/presentationml/2006/ole">
            <p:oleObj spid="_x0000_s1029" name="Equation" r:id="rId4" imgW="1777680" imgH="4950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Torque: What is the velocity?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90600" y="3032125"/>
          <a:ext cx="1835150" cy="420688"/>
        </p:xfrm>
        <a:graphic>
          <a:graphicData uri="http://schemas.openxmlformats.org/presentationml/2006/ole">
            <p:oleObj spid="_x0000_s7172" name="Equation" r:id="rId3" imgW="1396800" imgH="419040" progId="Equation.DSMT4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90600" y="3905250"/>
          <a:ext cx="3321050" cy="419100"/>
        </p:xfrm>
        <a:graphic>
          <a:graphicData uri="http://schemas.openxmlformats.org/presentationml/2006/ole">
            <p:oleObj spid="_x0000_s7173" name="Equation" r:id="rId4" imgW="2527200" imgH="419040" progId="Equation.DSMT4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990600" y="4776788"/>
          <a:ext cx="4303713" cy="485775"/>
        </p:xfrm>
        <a:graphic>
          <a:graphicData uri="http://schemas.openxmlformats.org/presentationml/2006/ole">
            <p:oleObj spid="_x0000_s7174" name="Equation" r:id="rId5" imgW="3276360" imgH="482400" progId="Equation.DSMT4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990600" y="5715000"/>
          <a:ext cx="2301875" cy="420688"/>
        </p:xfrm>
        <a:graphic>
          <a:graphicData uri="http://schemas.openxmlformats.org/presentationml/2006/ole">
            <p:oleObj spid="_x0000_s7175" name="Equation" r:id="rId6" imgW="1752480" imgH="419040" progId="Equation.DSMT4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990600" y="2057400"/>
          <a:ext cx="3919538" cy="522288"/>
        </p:xfrm>
        <a:graphic>
          <a:graphicData uri="http://schemas.openxmlformats.org/presentationml/2006/ole">
            <p:oleObj spid="_x0000_s7176" name="Equation" r:id="rId7" imgW="2984400" imgH="52056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99</TotalTime>
  <Words>103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20" baseType="lpstr">
      <vt:lpstr>Times New Roman</vt:lpstr>
      <vt:lpstr>Arial</vt:lpstr>
      <vt:lpstr>Candara</vt:lpstr>
      <vt:lpstr>Wingdings</vt:lpstr>
      <vt:lpstr>MT Extra</vt:lpstr>
      <vt:lpstr>Calibri</vt:lpstr>
      <vt:lpstr>Lectures</vt:lpstr>
      <vt:lpstr>AguaClara</vt:lpstr>
      <vt:lpstr>1_AguaClara</vt:lpstr>
      <vt:lpstr>2_AguaClara</vt:lpstr>
      <vt:lpstr>3_AguaClara</vt:lpstr>
      <vt:lpstr>4_AguaClara</vt:lpstr>
      <vt:lpstr>5_AguaClara</vt:lpstr>
      <vt:lpstr>6_AguaClara</vt:lpstr>
      <vt:lpstr>7_AguaClara</vt:lpstr>
      <vt:lpstr>8_AguaClara</vt:lpstr>
      <vt:lpstr>MathType 4.0 Equation</vt:lpstr>
      <vt:lpstr>Questions</vt:lpstr>
      <vt:lpstr>Moment of Momentum Questions</vt:lpstr>
      <vt:lpstr>No Torque: What is the velocity?</vt:lpstr>
    </vt:vector>
  </TitlesOfParts>
  <Company>Cornell 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mw24</cp:lastModifiedBy>
  <cp:revision>4</cp:revision>
  <dcterms:created xsi:type="dcterms:W3CDTF">2000-06-13T12:13:15Z</dcterms:created>
  <dcterms:modified xsi:type="dcterms:W3CDTF">2012-12-18T18:29:46Z</dcterms:modified>
</cp:coreProperties>
</file>