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 varScale="1">
        <p:scale>
          <a:sx n="84" d="100"/>
          <a:sy n="84" d="100"/>
        </p:scale>
        <p:origin x="-11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19D099-77DC-47A3-83F8-8506FFB7D0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131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5134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60A09-41D7-4A2A-8273-C9D6DDDF0A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336DE-4A27-4E82-A79D-4915A29BA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04800"/>
            <a:ext cx="77724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B5B8555-5D17-432D-929F-B372B9FF0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5067E-C82F-477F-BA8B-D355EA5D3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FF88F-9B98-4A6C-B494-1DE57E16C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0B2DE-B828-47A8-AA4E-805908440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DD352-BC88-48A6-AD5D-10DC53868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111C1-A098-475E-B262-5250922BF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ADB2D-9E38-4963-BB2B-EC7CAB73C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7109E-C441-41C3-9362-AB6C96668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A819E-16AB-4575-95D0-A7DFE81CD6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CB5B8555-5D17-432D-929F-B372B9FF0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/>
              <a:t>Forces on Plane Areas: Inclined Surfaces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 flipH="1">
            <a:off x="927100" y="2133600"/>
            <a:ext cx="5181600" cy="2976563"/>
          </a:xfrm>
          <a:prstGeom prst="rtTriangle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 rot="19800000">
            <a:off x="881063" y="4700588"/>
            <a:ext cx="1557337" cy="17303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286000" y="3733800"/>
            <a:ext cx="34290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400">
                <a:latin typeface="Symbol" pitchFamily="18" charset="2"/>
              </a:rPr>
              <a:t>q</a:t>
            </a:r>
            <a:endParaRPr lang="en-US" sz="2400"/>
          </a:p>
        </p:txBody>
      </p:sp>
      <p:sp>
        <p:nvSpPr>
          <p:cNvPr id="6150" name="Freeform 6"/>
          <p:cNvSpPr>
            <a:spLocks/>
          </p:cNvSpPr>
          <p:nvPr/>
        </p:nvSpPr>
        <p:spPr bwMode="auto">
          <a:xfrm>
            <a:off x="2963863" y="3355975"/>
            <a:ext cx="2263775" cy="2736850"/>
          </a:xfrm>
          <a:custGeom>
            <a:avLst/>
            <a:gdLst/>
            <a:ahLst/>
            <a:cxnLst>
              <a:cxn ang="0">
                <a:pos x="233" y="501"/>
              </a:cxn>
              <a:cxn ang="0">
                <a:pos x="10" y="1016"/>
              </a:cxn>
              <a:cxn ang="0">
                <a:pos x="294" y="1670"/>
              </a:cxn>
              <a:cxn ang="0">
                <a:pos x="1125" y="1339"/>
              </a:cxn>
              <a:cxn ang="0">
                <a:pos x="1233" y="670"/>
              </a:cxn>
              <a:cxn ang="0">
                <a:pos x="1399" y="190"/>
              </a:cxn>
              <a:cxn ang="0">
                <a:pos x="1071" y="32"/>
              </a:cxn>
              <a:cxn ang="0">
                <a:pos x="610" y="78"/>
              </a:cxn>
              <a:cxn ang="0">
                <a:pos x="233" y="501"/>
              </a:cxn>
            </a:cxnLst>
            <a:rect l="0" t="0" r="r" b="b"/>
            <a:pathLst>
              <a:path w="1426" h="1724">
                <a:moveTo>
                  <a:pt x="233" y="501"/>
                </a:moveTo>
                <a:cubicBezTo>
                  <a:pt x="133" y="657"/>
                  <a:pt x="0" y="821"/>
                  <a:pt x="10" y="1016"/>
                </a:cubicBezTo>
                <a:cubicBezTo>
                  <a:pt x="20" y="1211"/>
                  <a:pt x="108" y="1616"/>
                  <a:pt x="294" y="1670"/>
                </a:cubicBezTo>
                <a:cubicBezTo>
                  <a:pt x="480" y="1724"/>
                  <a:pt x="969" y="1506"/>
                  <a:pt x="1125" y="1339"/>
                </a:cubicBezTo>
                <a:cubicBezTo>
                  <a:pt x="1281" y="1172"/>
                  <a:pt x="1187" y="862"/>
                  <a:pt x="1233" y="670"/>
                </a:cubicBezTo>
                <a:cubicBezTo>
                  <a:pt x="1279" y="478"/>
                  <a:pt x="1426" y="296"/>
                  <a:pt x="1399" y="190"/>
                </a:cubicBezTo>
                <a:cubicBezTo>
                  <a:pt x="1372" y="84"/>
                  <a:pt x="1202" y="51"/>
                  <a:pt x="1071" y="32"/>
                </a:cubicBezTo>
                <a:cubicBezTo>
                  <a:pt x="940" y="13"/>
                  <a:pt x="750" y="0"/>
                  <a:pt x="610" y="78"/>
                </a:cubicBezTo>
                <a:cubicBezTo>
                  <a:pt x="470" y="156"/>
                  <a:pt x="333" y="345"/>
                  <a:pt x="233" y="501"/>
                </a:cubicBez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9800000">
            <a:off x="4721225" y="2508250"/>
            <a:ext cx="1557338" cy="17303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029325" y="1758950"/>
            <a:ext cx="404813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400"/>
              <a:t>O</a:t>
            </a: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rot="25200000">
            <a:off x="4356100" y="3671888"/>
            <a:ext cx="17240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rot="25200000">
            <a:off x="1921669" y="5091907"/>
            <a:ext cx="16652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 rot="25200000">
            <a:off x="3556794" y="4507707"/>
            <a:ext cx="687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triangl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3505200" y="3810000"/>
            <a:ext cx="3365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rot="19800000" flipH="1">
            <a:off x="3962400" y="4572000"/>
            <a:ext cx="7889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triangl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800600" y="3962400"/>
            <a:ext cx="3365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400"/>
              <a:t>y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1068388" y="5851525"/>
            <a:ext cx="1841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endParaRPr lang="en-US" sz="2400"/>
          </a:p>
        </p:txBody>
      </p:sp>
      <p:graphicFrame>
        <p:nvGraphicFramePr>
          <p:cNvPr id="6172" name="Object 28"/>
          <p:cNvGraphicFramePr>
            <a:graphicFrameLocks noChangeAspect="1"/>
          </p:cNvGraphicFramePr>
          <p:nvPr/>
        </p:nvGraphicFramePr>
        <p:xfrm>
          <a:off x="4022725" y="4784725"/>
          <a:ext cx="314325" cy="368300"/>
        </p:xfrm>
        <a:graphic>
          <a:graphicData uri="http://schemas.openxmlformats.org/presentationml/2006/ole">
            <p:oleObj spid="_x0000_s6172" name="Equation" r:id="rId3" imgW="317160" imgH="368280" progId="Equation.3">
              <p:embed/>
            </p:oleObj>
          </a:graphicData>
        </a:graphic>
      </p:graphicFrame>
      <p:graphicFrame>
        <p:nvGraphicFramePr>
          <p:cNvPr id="6175" name="Object 31"/>
          <p:cNvGraphicFramePr>
            <a:graphicFrameLocks noChangeAspect="1"/>
          </p:cNvGraphicFramePr>
          <p:nvPr/>
        </p:nvGraphicFramePr>
        <p:xfrm>
          <a:off x="3581400" y="4572000"/>
          <a:ext cx="330200" cy="368300"/>
        </p:xfrm>
        <a:graphic>
          <a:graphicData uri="http://schemas.openxmlformats.org/presentationml/2006/ole">
            <p:oleObj spid="_x0000_s6175" name="Equation" r:id="rId4" imgW="330120" imgH="368280" progId="Equation.3">
              <p:embed/>
            </p:oleObj>
          </a:graphicData>
        </a:graphic>
      </p:graphicFrame>
      <p:sp>
        <p:nvSpPr>
          <p:cNvPr id="6176" name="Line 32"/>
          <p:cNvSpPr>
            <a:spLocks noChangeShapeType="1"/>
          </p:cNvSpPr>
          <p:nvPr/>
        </p:nvSpPr>
        <p:spPr bwMode="auto">
          <a:xfrm rot="25200000">
            <a:off x="2612231" y="4571207"/>
            <a:ext cx="1509713" cy="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78" name="Object 34"/>
          <p:cNvGraphicFramePr>
            <a:graphicFrameLocks noChangeAspect="1"/>
          </p:cNvGraphicFramePr>
          <p:nvPr/>
        </p:nvGraphicFramePr>
        <p:xfrm>
          <a:off x="1724025" y="2662238"/>
          <a:ext cx="1168400" cy="381000"/>
        </p:xfrm>
        <a:graphic>
          <a:graphicData uri="http://schemas.openxmlformats.org/presentationml/2006/ole">
            <p:oleObj spid="_x0000_s6178" name="Equation" r:id="rId5" imgW="1168200" imgH="380880" progId="Equation.DSMT4">
              <p:embed/>
            </p:oleObj>
          </a:graphicData>
        </a:graphic>
      </p:graphicFrame>
      <p:sp>
        <p:nvSpPr>
          <p:cNvPr id="6179" name="Line 35"/>
          <p:cNvSpPr>
            <a:spLocks noChangeShapeType="1"/>
          </p:cNvSpPr>
          <p:nvPr/>
        </p:nvSpPr>
        <p:spPr bwMode="auto">
          <a:xfrm rot="25200000" flipH="1" flipV="1">
            <a:off x="2220118" y="3466307"/>
            <a:ext cx="105251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82" name="Object 38"/>
          <p:cNvGraphicFramePr>
            <a:graphicFrameLocks noChangeAspect="1"/>
          </p:cNvGraphicFramePr>
          <p:nvPr/>
        </p:nvGraphicFramePr>
        <p:xfrm>
          <a:off x="3124200" y="3200400"/>
          <a:ext cx="317500" cy="379413"/>
        </p:xfrm>
        <a:graphic>
          <a:graphicData uri="http://schemas.openxmlformats.org/presentationml/2006/ole">
            <p:oleObj spid="_x0000_s6182" name="Equation" r:id="rId6" imgW="317160" imgH="380880" progId="Equation.DSMT4">
              <p:embed/>
            </p:oleObj>
          </a:graphicData>
        </a:graphic>
      </p:graphicFrame>
      <p:sp>
        <p:nvSpPr>
          <p:cNvPr id="6183" name="Line 39"/>
          <p:cNvSpPr>
            <a:spLocks noChangeShapeType="1"/>
          </p:cNvSpPr>
          <p:nvPr/>
        </p:nvSpPr>
        <p:spPr bwMode="auto">
          <a:xfrm>
            <a:off x="5816600" y="4851400"/>
            <a:ext cx="116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381000" y="6502400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Oval 43"/>
          <p:cNvSpPr>
            <a:spLocks noChangeArrowheads="1"/>
          </p:cNvSpPr>
          <p:nvPr/>
        </p:nvSpPr>
        <p:spPr bwMode="auto">
          <a:xfrm flipH="1">
            <a:off x="3962400" y="4648200"/>
            <a:ext cx="147638" cy="14763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9" name="Comment 45"/>
          <p:cNvSpPr>
            <a:spLocks noChangeArrowheads="1"/>
          </p:cNvSpPr>
          <p:nvPr/>
        </p:nvSpPr>
        <p:spPr bwMode="auto">
          <a:xfrm flipH="1">
            <a:off x="5740400" y="4318000"/>
            <a:ext cx="1447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u="sng">
                <a:solidFill>
                  <a:schemeClr val="folHlink"/>
                </a:solidFill>
              </a:rPr>
              <a:t>c</a:t>
            </a:r>
            <a:r>
              <a:rPr lang="en-US">
                <a:solidFill>
                  <a:schemeClr val="folHlink"/>
                </a:solidFill>
              </a:rPr>
              <a:t>entroid</a:t>
            </a:r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 flipH="1">
            <a:off x="4089400" y="4616450"/>
            <a:ext cx="1652588" cy="130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91" name="Group 47"/>
          <p:cNvGrpSpPr>
            <a:grpSpLocks/>
          </p:cNvGrpSpPr>
          <p:nvPr/>
        </p:nvGrpSpPr>
        <p:grpSpPr bwMode="auto">
          <a:xfrm>
            <a:off x="271463" y="5116513"/>
            <a:ext cx="3551237" cy="1409700"/>
            <a:chOff x="171" y="3223"/>
            <a:chExt cx="2237" cy="888"/>
          </a:xfrm>
        </p:grpSpPr>
        <p:sp>
          <p:nvSpPr>
            <p:cNvPr id="6192" name="Oval 48"/>
            <p:cNvSpPr>
              <a:spLocks noChangeArrowheads="1"/>
            </p:cNvSpPr>
            <p:nvPr/>
          </p:nvSpPr>
          <p:spPr bwMode="auto">
            <a:xfrm>
              <a:off x="2315" y="3223"/>
              <a:ext cx="93" cy="93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Comment 49"/>
            <p:cNvSpPr>
              <a:spLocks noChangeArrowheads="1"/>
            </p:cNvSpPr>
            <p:nvPr/>
          </p:nvSpPr>
          <p:spPr bwMode="auto">
            <a:xfrm>
              <a:off x="171" y="3784"/>
              <a:ext cx="182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Monotype Sorts" pitchFamily="2" charset="2"/>
                <a:buNone/>
              </a:pPr>
              <a:r>
                <a:rPr lang="en-US">
                  <a:solidFill>
                    <a:schemeClr val="folHlink"/>
                  </a:solidFill>
                </a:rPr>
                <a:t>center of pressure</a:t>
              </a:r>
            </a:p>
          </p:txBody>
        </p:sp>
        <p:sp>
          <p:nvSpPr>
            <p:cNvPr id="6194" name="Line 50"/>
            <p:cNvSpPr>
              <a:spLocks noChangeShapeType="1"/>
            </p:cNvSpPr>
            <p:nvPr/>
          </p:nvSpPr>
          <p:spPr bwMode="auto">
            <a:xfrm flipV="1">
              <a:off x="1997" y="3322"/>
              <a:ext cx="323" cy="6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95" name="Group 51"/>
          <p:cNvGrpSpPr>
            <a:grpSpLocks/>
          </p:cNvGrpSpPr>
          <p:nvPr/>
        </p:nvGrpSpPr>
        <p:grpSpPr bwMode="auto">
          <a:xfrm>
            <a:off x="4708525" y="1914525"/>
            <a:ext cx="447675" cy="396875"/>
            <a:chOff x="2966" y="1206"/>
            <a:chExt cx="282" cy="250"/>
          </a:xfrm>
        </p:grpSpPr>
        <p:sp>
          <p:nvSpPr>
            <p:cNvPr id="6196" name="AutoShape 52"/>
            <p:cNvSpPr>
              <a:spLocks noChangeArrowheads="1"/>
            </p:cNvSpPr>
            <p:nvPr/>
          </p:nvSpPr>
          <p:spPr bwMode="auto">
            <a:xfrm flipV="1">
              <a:off x="3016" y="1206"/>
              <a:ext cx="199" cy="14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97" name="Line 53"/>
            <p:cNvSpPr>
              <a:spLocks noChangeShapeType="1"/>
            </p:cNvSpPr>
            <p:nvPr/>
          </p:nvSpPr>
          <p:spPr bwMode="auto">
            <a:xfrm>
              <a:off x="2966" y="1376"/>
              <a:ext cx="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98" name="Line 54"/>
            <p:cNvSpPr>
              <a:spLocks noChangeShapeType="1"/>
            </p:cNvSpPr>
            <p:nvPr/>
          </p:nvSpPr>
          <p:spPr bwMode="auto">
            <a:xfrm>
              <a:off x="3062" y="1416"/>
              <a:ext cx="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99" name="Line 55"/>
            <p:cNvSpPr>
              <a:spLocks noChangeShapeType="1"/>
            </p:cNvSpPr>
            <p:nvPr/>
          </p:nvSpPr>
          <p:spPr bwMode="auto">
            <a:xfrm>
              <a:off x="2982" y="1456"/>
              <a:ext cx="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200" name="Text Box 56"/>
          <p:cNvSpPr txBox="1">
            <a:spLocks noChangeArrowheads="1"/>
          </p:cNvSpPr>
          <p:nvPr/>
        </p:nvSpPr>
        <p:spPr bwMode="auto">
          <a:xfrm>
            <a:off x="6061075" y="5465763"/>
            <a:ext cx="3082925" cy="137318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The coordinate system origin is at the centroid (y</a:t>
            </a:r>
            <a:r>
              <a:rPr lang="en-US" baseline="-25000">
                <a:solidFill>
                  <a:schemeClr val="folHlink"/>
                </a:solidFill>
              </a:rPr>
              <a:t>c</a:t>
            </a:r>
            <a:r>
              <a:rPr lang="en-US">
                <a:solidFill>
                  <a:schemeClr val="folHlink"/>
                </a:solidFill>
              </a:rPr>
              <a:t>=0)</a:t>
            </a:r>
          </a:p>
        </p:txBody>
      </p:sp>
      <p:sp>
        <p:nvSpPr>
          <p:cNvPr id="6202" name="Line 58"/>
          <p:cNvSpPr>
            <a:spLocks noChangeShapeType="1"/>
          </p:cNvSpPr>
          <p:nvPr/>
        </p:nvSpPr>
        <p:spPr bwMode="auto">
          <a:xfrm>
            <a:off x="6153150" y="5894388"/>
            <a:ext cx="267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03" name="Line 59"/>
          <p:cNvSpPr>
            <a:spLocks noChangeShapeType="1"/>
          </p:cNvSpPr>
          <p:nvPr/>
        </p:nvSpPr>
        <p:spPr bwMode="auto">
          <a:xfrm>
            <a:off x="6172200" y="6324600"/>
            <a:ext cx="267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04" name="Line 60"/>
          <p:cNvSpPr>
            <a:spLocks noChangeShapeType="1"/>
          </p:cNvSpPr>
          <p:nvPr/>
        </p:nvSpPr>
        <p:spPr bwMode="auto">
          <a:xfrm>
            <a:off x="6191250" y="6754813"/>
            <a:ext cx="267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05" name="Text Box 61"/>
          <p:cNvSpPr txBox="1">
            <a:spLocks noChangeArrowheads="1"/>
          </p:cNvSpPr>
          <p:nvPr/>
        </p:nvSpPr>
        <p:spPr bwMode="auto">
          <a:xfrm>
            <a:off x="7408863" y="1724025"/>
            <a:ext cx="1735137" cy="1920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000"/>
              <a:t>Where could I counteract pressure by supporting potato at a single point?</a:t>
            </a:r>
          </a:p>
        </p:txBody>
      </p:sp>
      <p:sp>
        <p:nvSpPr>
          <p:cNvPr id="6206" name="Line 62"/>
          <p:cNvSpPr>
            <a:spLocks noChangeShapeType="1"/>
          </p:cNvSpPr>
          <p:nvPr/>
        </p:nvSpPr>
        <p:spPr bwMode="auto">
          <a:xfrm flipV="1">
            <a:off x="2286000" y="35052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07" name="Text Box 63"/>
          <p:cNvSpPr txBox="1">
            <a:spLocks noChangeArrowheads="1"/>
          </p:cNvSpPr>
          <p:nvPr/>
        </p:nvSpPr>
        <p:spPr bwMode="auto">
          <a:xfrm>
            <a:off x="2133600" y="297180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6209" name="Oval 65"/>
          <p:cNvSpPr>
            <a:spLocks noChangeArrowheads="1"/>
          </p:cNvSpPr>
          <p:nvPr/>
        </p:nvSpPr>
        <p:spPr bwMode="auto">
          <a:xfrm flipH="1">
            <a:off x="3354388" y="3602038"/>
            <a:ext cx="147637" cy="14763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0" name="Oval 66"/>
          <p:cNvSpPr>
            <a:spLocks noChangeArrowheads="1"/>
          </p:cNvSpPr>
          <p:nvPr/>
        </p:nvSpPr>
        <p:spPr bwMode="auto">
          <a:xfrm flipH="1">
            <a:off x="2925763" y="3843338"/>
            <a:ext cx="147637" cy="14763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6189" grpId="0" autoUpdateAnimBg="0"/>
      <p:bldP spid="6200" grpId="0" build="p" autoUpdateAnimBg="0"/>
      <p:bldP spid="620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Center of Pressure: </a:t>
            </a:r>
            <a:r>
              <a:rPr lang="en-US" i="1"/>
              <a:t>y</a:t>
            </a:r>
            <a:r>
              <a:rPr lang="en-US" i="1" baseline="-25000"/>
              <a:t>R</a:t>
            </a: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723900" y="1724025"/>
          <a:ext cx="1866900" cy="596900"/>
        </p:xfrm>
        <a:graphic>
          <a:graphicData uri="http://schemas.openxmlformats.org/presentationml/2006/ole">
            <p:oleObj spid="_x0000_s3078" name="Equation" r:id="rId3" imgW="1866600" imgH="59688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717550" y="2408238"/>
          <a:ext cx="1955800" cy="798512"/>
        </p:xfrm>
        <a:graphic>
          <a:graphicData uri="http://schemas.openxmlformats.org/presentationml/2006/ole">
            <p:oleObj spid="_x0000_s3079" name="Equation" r:id="rId4" imgW="1955520" imgH="79992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3595688" y="2633663"/>
          <a:ext cx="1168400" cy="377825"/>
        </p:xfrm>
        <a:graphic>
          <a:graphicData uri="http://schemas.openxmlformats.org/presentationml/2006/ole">
            <p:oleObj spid="_x0000_s3080" name="Equation" r:id="rId5" imgW="1168200" imgH="380880" progId="Equation.DSMT4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5686425" y="2644775"/>
          <a:ext cx="2311400" cy="379413"/>
        </p:xfrm>
        <a:graphic>
          <a:graphicData uri="http://schemas.openxmlformats.org/presentationml/2006/ole">
            <p:oleObj spid="_x0000_s3081" name="Equation" r:id="rId6" imgW="2311200" imgH="380880" progId="Equation.DSMT4">
              <p:embed/>
            </p:oleObj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476250" y="3281363"/>
          <a:ext cx="4064000" cy="800100"/>
        </p:xfrm>
        <a:graphic>
          <a:graphicData uri="http://schemas.openxmlformats.org/presentationml/2006/ole">
            <p:oleObj spid="_x0000_s3082" name="Equation" r:id="rId7" imgW="4063680" imgH="799920" progId="Equation.DSMT4">
              <p:embed/>
            </p:oleObj>
          </a:graphicData>
        </a:graphic>
      </p:graphicFrame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3505200" y="2311400"/>
            <a:ext cx="299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Comment 18"/>
          <p:cNvSpPr>
            <a:spLocks noChangeArrowheads="1"/>
          </p:cNvSpPr>
          <p:nvPr/>
        </p:nvSpPr>
        <p:spPr bwMode="auto">
          <a:xfrm>
            <a:off x="3416300" y="1806575"/>
            <a:ext cx="3251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Sum of the moments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641975" y="3429000"/>
            <a:ext cx="3502025" cy="137318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You choose the pressure datum to make the problem easy</a:t>
            </a:r>
          </a:p>
        </p:txBody>
      </p:sp>
      <p:graphicFrame>
        <p:nvGraphicFramePr>
          <p:cNvPr id="3100" name="Object 28"/>
          <p:cNvGraphicFramePr>
            <a:graphicFrameLocks noChangeAspect="1"/>
          </p:cNvGraphicFramePr>
          <p:nvPr/>
        </p:nvGraphicFramePr>
        <p:xfrm>
          <a:off x="425450" y="4419600"/>
          <a:ext cx="5016500" cy="800100"/>
        </p:xfrm>
        <a:graphic>
          <a:graphicData uri="http://schemas.openxmlformats.org/presentationml/2006/ole">
            <p:oleObj spid="_x0000_s3100" name="Equation" r:id="rId8" imgW="5016240" imgH="799920" progId="Equation.DSMT4">
              <p:embed/>
            </p:oleObj>
          </a:graphicData>
        </a:graphic>
      </p:graphicFrame>
      <p:graphicFrame>
        <p:nvGraphicFramePr>
          <p:cNvPr id="3101" name="Object 29"/>
          <p:cNvGraphicFramePr>
            <a:graphicFrameLocks noChangeAspect="1"/>
          </p:cNvGraphicFramePr>
          <p:nvPr/>
        </p:nvGraphicFramePr>
        <p:xfrm>
          <a:off x="177800" y="5600700"/>
          <a:ext cx="4025900" cy="800100"/>
        </p:xfrm>
        <a:graphic>
          <a:graphicData uri="http://schemas.openxmlformats.org/presentationml/2006/ole">
            <p:oleObj spid="_x0000_s3101" name="Equation" r:id="rId9" imgW="4025880" imgH="799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0" grpId="0" autoUpdateAnimBg="0"/>
      <p:bldP spid="309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097588" cy="1143000"/>
          </a:xfrm>
        </p:spPr>
        <p:txBody>
          <a:bodyPr/>
          <a:lstStyle/>
          <a:p>
            <a:r>
              <a:rPr lang="en-US"/>
              <a:t>Center of Pressure: </a:t>
            </a:r>
            <a:r>
              <a:rPr lang="en-US" i="1"/>
              <a:t>y</a:t>
            </a:r>
            <a:r>
              <a:rPr lang="en-US" i="1" baseline="-25000"/>
              <a:t>R</a:t>
            </a: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85800" y="3200400"/>
          <a:ext cx="1600200" cy="609600"/>
        </p:xfrm>
        <a:graphic>
          <a:graphicData uri="http://schemas.openxmlformats.org/presentationml/2006/ole">
            <p:oleObj spid="_x0000_s1029" name="Equation" r:id="rId3" imgW="1600200" imgH="609480" progId="Equation.DSMT4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73100" y="3810000"/>
          <a:ext cx="1549400" cy="709613"/>
        </p:xfrm>
        <a:graphic>
          <a:graphicData uri="http://schemas.openxmlformats.org/presentationml/2006/ole">
            <p:oleObj spid="_x0000_s1030" name="Equation" r:id="rId4" imgW="1549080" imgH="711000" progId="Equation.DSMT4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74650" y="4800600"/>
          <a:ext cx="2362200" cy="800100"/>
        </p:xfrm>
        <a:graphic>
          <a:graphicData uri="http://schemas.openxmlformats.org/presentationml/2006/ole">
            <p:oleObj spid="_x0000_s1031" name="Equation" r:id="rId5" imgW="2361960" imgH="799920" progId="Equation.DSMT4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254000" y="2133600"/>
          <a:ext cx="4292600" cy="800100"/>
        </p:xfrm>
        <a:graphic>
          <a:graphicData uri="http://schemas.openxmlformats.org/presentationml/2006/ole">
            <p:oleObj spid="_x0000_s1036" name="Equation" r:id="rId6" imgW="4292280" imgH="799920" progId="Equation.DSMT4">
              <p:embed/>
            </p:oleObj>
          </a:graphicData>
        </a:graphic>
      </p:graphicFrame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3200400" y="3505200"/>
            <a:ext cx="34813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 y origin at centroid</a:t>
            </a:r>
          </a:p>
        </p:txBody>
      </p:sp>
      <p:sp>
        <p:nvSpPr>
          <p:cNvPr id="1039" name="AutoShape 15"/>
          <p:cNvSpPr>
            <a:spLocks/>
          </p:cNvSpPr>
          <p:nvPr/>
        </p:nvSpPr>
        <p:spPr bwMode="auto">
          <a:xfrm>
            <a:off x="2438400" y="3276600"/>
            <a:ext cx="533400" cy="10668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3657600" y="4191000"/>
            <a:ext cx="5181600" cy="18002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Location of line of action is below centroid along slanted surface.</a:t>
            </a:r>
          </a:p>
          <a:p>
            <a:r>
              <a:rPr lang="en-US"/>
              <a:t>y</a:t>
            </a:r>
            <a:r>
              <a:rPr lang="en-US" baseline="-25000"/>
              <a:t>R</a:t>
            </a:r>
            <a:r>
              <a:rPr lang="en-US"/>
              <a:t> is distance between centroid and line of action</a:t>
            </a:r>
          </a:p>
        </p:txBody>
      </p:sp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158750" y="5867400"/>
          <a:ext cx="2641600" cy="800100"/>
        </p:xfrm>
        <a:graphic>
          <a:graphicData uri="http://schemas.openxmlformats.org/presentationml/2006/ole">
            <p:oleObj spid="_x0000_s1041" name="Equation" r:id="rId7" imgW="2641320" imgH="799920" progId="Equation.DSMT4">
              <p:embed/>
            </p:oleObj>
          </a:graphicData>
        </a:graphic>
      </p:graphicFrame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3657600" y="5911850"/>
            <a:ext cx="5181600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Vertical distance between centroid and line of action</a:t>
            </a:r>
          </a:p>
        </p:txBody>
      </p:sp>
      <p:cxnSp>
        <p:nvCxnSpPr>
          <p:cNvPr id="1044" name="AutoShape 20"/>
          <p:cNvCxnSpPr>
            <a:cxnSpLocks noChangeShapeType="1"/>
            <a:endCxn id="0" idx="1"/>
          </p:cNvCxnSpPr>
          <p:nvPr/>
        </p:nvCxnSpPr>
        <p:spPr bwMode="auto">
          <a:xfrm rot="10800000" flipV="1">
            <a:off x="374650" y="4495800"/>
            <a:ext cx="3124200" cy="704850"/>
          </a:xfrm>
          <a:prstGeom prst="curvedConnector3">
            <a:avLst>
              <a:gd name="adj1" fmla="val 107315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</p:cxnSp>
      <p:sp>
        <p:nvSpPr>
          <p:cNvPr id="1049" name="Freeform 25"/>
          <p:cNvSpPr>
            <a:spLocks/>
          </p:cNvSpPr>
          <p:nvPr/>
        </p:nvSpPr>
        <p:spPr bwMode="auto">
          <a:xfrm>
            <a:off x="6629400" y="149225"/>
            <a:ext cx="1970088" cy="344805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0" y="1008"/>
              </a:cxn>
              <a:cxn ang="0">
                <a:pos x="0" y="0"/>
              </a:cxn>
            </a:cxnLst>
            <a:rect l="0" t="0" r="r" b="b"/>
            <a:pathLst>
              <a:path w="576" h="1008">
                <a:moveTo>
                  <a:pt x="576" y="0"/>
                </a:moveTo>
                <a:lnTo>
                  <a:pt x="0" y="1008"/>
                </a:lnTo>
                <a:lnTo>
                  <a:pt x="0" y="0"/>
                </a:lnTo>
              </a:path>
            </a:pathLst>
          </a:custGeom>
          <a:solidFill>
            <a:schemeClr val="hlink"/>
          </a:solidFill>
          <a:ln w="381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 flipH="1">
            <a:off x="6997700" y="969963"/>
            <a:ext cx="1139825" cy="197008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 flipV="1">
            <a:off x="6946900" y="641350"/>
            <a:ext cx="0" cy="213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6908800" y="2138363"/>
            <a:ext cx="369888" cy="5207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q</a:t>
            </a:r>
          </a:p>
        </p:txBody>
      </p:sp>
      <p:sp>
        <p:nvSpPr>
          <p:cNvPr id="1052" name="Oval 28"/>
          <p:cNvSpPr>
            <a:spLocks noChangeArrowheads="1"/>
          </p:cNvSpPr>
          <p:nvPr/>
        </p:nvSpPr>
        <p:spPr bwMode="auto">
          <a:xfrm>
            <a:off x="7502525" y="1833563"/>
            <a:ext cx="153988" cy="179387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 flipH="1">
            <a:off x="7497763" y="1995488"/>
            <a:ext cx="153987" cy="284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7724775" y="2028825"/>
          <a:ext cx="330200" cy="368300"/>
        </p:xfrm>
        <a:graphic>
          <a:graphicData uri="http://schemas.openxmlformats.org/presentationml/2006/ole">
            <p:oleObj spid="_x0000_s1054" name="Equation" r:id="rId8" imgW="330120" imgH="368280" progId="Equation.DSMT4">
              <p:embed/>
            </p:oleObj>
          </a:graphicData>
        </a:graphic>
      </p:graphicFrame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7392988" y="1919288"/>
            <a:ext cx="0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6" name="Object 32"/>
          <p:cNvGraphicFramePr>
            <a:graphicFrameLocks noChangeAspect="1"/>
          </p:cNvGraphicFramePr>
          <p:nvPr/>
        </p:nvGraphicFramePr>
        <p:xfrm>
          <a:off x="7018338" y="1719263"/>
          <a:ext cx="304800" cy="368300"/>
        </p:xfrm>
        <a:graphic>
          <a:graphicData uri="http://schemas.openxmlformats.org/presentationml/2006/ole">
            <p:oleObj spid="_x0000_s1056" name="Equation" r:id="rId9" imgW="304560" imgH="368280" progId="Equation.DSMT4">
              <p:embed/>
            </p:oleObj>
          </a:graphicData>
        </a:graphic>
      </p:graphicFrame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6207125" y="1635125"/>
            <a:ext cx="11858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6772275" y="142875"/>
            <a:ext cx="2841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</a:t>
            </a:r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6049963" y="1533525"/>
            <a:ext cx="6715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</a:t>
            </a:r>
            <a:r>
              <a:rPr lang="en-US" baseline="-25000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/>
              <a:t>Forces on Plane Areas: Inclined Surfaces</a:t>
            </a: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 rot="10800000" flipH="1">
            <a:off x="927100" y="2133600"/>
            <a:ext cx="5181600" cy="2976563"/>
          </a:xfrm>
          <a:prstGeom prst="rtTriangle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 rot="19800000">
            <a:off x="881063" y="4700588"/>
            <a:ext cx="1557337" cy="17303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286000" y="3733800"/>
            <a:ext cx="34290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400">
                <a:latin typeface="Symbol" pitchFamily="18" charset="2"/>
              </a:rPr>
              <a:t>q</a:t>
            </a:r>
            <a:endParaRPr lang="en-US" sz="2400"/>
          </a:p>
        </p:txBody>
      </p:sp>
      <p:sp>
        <p:nvSpPr>
          <p:cNvPr id="10246" name="Freeform 6"/>
          <p:cNvSpPr>
            <a:spLocks/>
          </p:cNvSpPr>
          <p:nvPr/>
        </p:nvSpPr>
        <p:spPr bwMode="auto">
          <a:xfrm>
            <a:off x="2963863" y="3355975"/>
            <a:ext cx="2263775" cy="2736850"/>
          </a:xfrm>
          <a:custGeom>
            <a:avLst/>
            <a:gdLst/>
            <a:ahLst/>
            <a:cxnLst>
              <a:cxn ang="0">
                <a:pos x="233" y="501"/>
              </a:cxn>
              <a:cxn ang="0">
                <a:pos x="10" y="1016"/>
              </a:cxn>
              <a:cxn ang="0">
                <a:pos x="294" y="1670"/>
              </a:cxn>
              <a:cxn ang="0">
                <a:pos x="1125" y="1339"/>
              </a:cxn>
              <a:cxn ang="0">
                <a:pos x="1233" y="670"/>
              </a:cxn>
              <a:cxn ang="0">
                <a:pos x="1399" y="190"/>
              </a:cxn>
              <a:cxn ang="0">
                <a:pos x="1071" y="32"/>
              </a:cxn>
              <a:cxn ang="0">
                <a:pos x="610" y="78"/>
              </a:cxn>
              <a:cxn ang="0">
                <a:pos x="233" y="501"/>
              </a:cxn>
            </a:cxnLst>
            <a:rect l="0" t="0" r="r" b="b"/>
            <a:pathLst>
              <a:path w="1426" h="1724">
                <a:moveTo>
                  <a:pt x="233" y="501"/>
                </a:moveTo>
                <a:cubicBezTo>
                  <a:pt x="133" y="657"/>
                  <a:pt x="0" y="821"/>
                  <a:pt x="10" y="1016"/>
                </a:cubicBezTo>
                <a:cubicBezTo>
                  <a:pt x="20" y="1211"/>
                  <a:pt x="108" y="1616"/>
                  <a:pt x="294" y="1670"/>
                </a:cubicBezTo>
                <a:cubicBezTo>
                  <a:pt x="480" y="1724"/>
                  <a:pt x="969" y="1506"/>
                  <a:pt x="1125" y="1339"/>
                </a:cubicBezTo>
                <a:cubicBezTo>
                  <a:pt x="1281" y="1172"/>
                  <a:pt x="1187" y="862"/>
                  <a:pt x="1233" y="670"/>
                </a:cubicBezTo>
                <a:cubicBezTo>
                  <a:pt x="1279" y="478"/>
                  <a:pt x="1426" y="296"/>
                  <a:pt x="1399" y="190"/>
                </a:cubicBezTo>
                <a:cubicBezTo>
                  <a:pt x="1372" y="84"/>
                  <a:pt x="1202" y="51"/>
                  <a:pt x="1071" y="32"/>
                </a:cubicBezTo>
                <a:cubicBezTo>
                  <a:pt x="940" y="13"/>
                  <a:pt x="750" y="0"/>
                  <a:pt x="610" y="78"/>
                </a:cubicBezTo>
                <a:cubicBezTo>
                  <a:pt x="470" y="156"/>
                  <a:pt x="333" y="345"/>
                  <a:pt x="233" y="501"/>
                </a:cubicBez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 rot="19800000">
            <a:off x="4721225" y="2508250"/>
            <a:ext cx="1557338" cy="17303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029325" y="1758950"/>
            <a:ext cx="404813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400"/>
              <a:t>O</a:t>
            </a: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rot="25200000">
            <a:off x="4356100" y="3671888"/>
            <a:ext cx="17240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rot="25200000">
            <a:off x="1921669" y="5091907"/>
            <a:ext cx="16652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rot="25200000">
            <a:off x="3556794" y="4507707"/>
            <a:ext cx="687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triangl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505200" y="3810000"/>
            <a:ext cx="3365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rot="19800000" flipH="1">
            <a:off x="3962400" y="4572000"/>
            <a:ext cx="7889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triangl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800600" y="3962400"/>
            <a:ext cx="3365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400"/>
              <a:t>y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1068388" y="5851525"/>
            <a:ext cx="1841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endParaRPr lang="en-US" sz="2400"/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4022725" y="4784725"/>
          <a:ext cx="314325" cy="368300"/>
        </p:xfrm>
        <a:graphic>
          <a:graphicData uri="http://schemas.openxmlformats.org/presentationml/2006/ole">
            <p:oleObj spid="_x0000_s10256" name="Equation" r:id="rId3" imgW="317160" imgH="368280" progId="Equation.3">
              <p:embed/>
            </p:oleObj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3581400" y="4572000"/>
          <a:ext cx="330200" cy="368300"/>
        </p:xfrm>
        <a:graphic>
          <a:graphicData uri="http://schemas.openxmlformats.org/presentationml/2006/ole">
            <p:oleObj spid="_x0000_s10257" name="Equation" r:id="rId4" imgW="330120" imgH="368280" progId="Equation.3">
              <p:embed/>
            </p:oleObj>
          </a:graphicData>
        </a:graphic>
      </p:graphicFrame>
      <p:sp>
        <p:nvSpPr>
          <p:cNvPr id="10258" name="Line 18"/>
          <p:cNvSpPr>
            <a:spLocks noChangeShapeType="1"/>
          </p:cNvSpPr>
          <p:nvPr/>
        </p:nvSpPr>
        <p:spPr bwMode="auto">
          <a:xfrm rot="25200000">
            <a:off x="2612231" y="4571207"/>
            <a:ext cx="1509713" cy="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1724025" y="2662238"/>
          <a:ext cx="1168400" cy="381000"/>
        </p:xfrm>
        <a:graphic>
          <a:graphicData uri="http://schemas.openxmlformats.org/presentationml/2006/ole">
            <p:oleObj spid="_x0000_s10259" name="Equation" r:id="rId5" imgW="1168200" imgH="380880" progId="Equation.DSMT4">
              <p:embed/>
            </p:oleObj>
          </a:graphicData>
        </a:graphic>
      </p:graphicFrame>
      <p:sp>
        <p:nvSpPr>
          <p:cNvPr id="10260" name="Line 20"/>
          <p:cNvSpPr>
            <a:spLocks noChangeShapeType="1"/>
          </p:cNvSpPr>
          <p:nvPr/>
        </p:nvSpPr>
        <p:spPr bwMode="auto">
          <a:xfrm rot="25200000" flipH="1" flipV="1">
            <a:off x="2220118" y="3466307"/>
            <a:ext cx="105251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3124200" y="3200400"/>
          <a:ext cx="317500" cy="379413"/>
        </p:xfrm>
        <a:graphic>
          <a:graphicData uri="http://schemas.openxmlformats.org/presentationml/2006/ole">
            <p:oleObj spid="_x0000_s10261" name="Equation" r:id="rId6" imgW="317160" imgH="380880" progId="Equation.DSMT4">
              <p:embed/>
            </p:oleObj>
          </a:graphicData>
        </a:graphic>
      </p:graphicFrame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5816600" y="4851400"/>
            <a:ext cx="116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381000" y="6502400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 flipH="1">
            <a:off x="3962400" y="4648200"/>
            <a:ext cx="147638" cy="14763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Comment 25"/>
          <p:cNvSpPr>
            <a:spLocks noChangeArrowheads="1"/>
          </p:cNvSpPr>
          <p:nvPr/>
        </p:nvSpPr>
        <p:spPr bwMode="auto">
          <a:xfrm flipH="1">
            <a:off x="5740400" y="4318000"/>
            <a:ext cx="1447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u="sng">
                <a:solidFill>
                  <a:schemeClr val="folHlink"/>
                </a:solidFill>
              </a:rPr>
              <a:t>c</a:t>
            </a:r>
            <a:r>
              <a:rPr lang="en-US">
                <a:solidFill>
                  <a:schemeClr val="folHlink"/>
                </a:solidFill>
              </a:rPr>
              <a:t>entroid</a:t>
            </a:r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 flipH="1">
            <a:off x="4089400" y="4616450"/>
            <a:ext cx="1652588" cy="130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271463" y="5116513"/>
            <a:ext cx="3551237" cy="1409700"/>
            <a:chOff x="171" y="3223"/>
            <a:chExt cx="2237" cy="888"/>
          </a:xfrm>
        </p:grpSpPr>
        <p:sp>
          <p:nvSpPr>
            <p:cNvPr id="10268" name="Oval 28"/>
            <p:cNvSpPr>
              <a:spLocks noChangeArrowheads="1"/>
            </p:cNvSpPr>
            <p:nvPr/>
          </p:nvSpPr>
          <p:spPr bwMode="auto">
            <a:xfrm>
              <a:off x="2315" y="3223"/>
              <a:ext cx="93" cy="93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Comment 29"/>
            <p:cNvSpPr>
              <a:spLocks noChangeArrowheads="1"/>
            </p:cNvSpPr>
            <p:nvPr/>
          </p:nvSpPr>
          <p:spPr bwMode="auto">
            <a:xfrm>
              <a:off x="171" y="3784"/>
              <a:ext cx="182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Monotype Sorts" pitchFamily="2" charset="2"/>
                <a:buNone/>
              </a:pPr>
              <a:r>
                <a:rPr lang="en-US">
                  <a:solidFill>
                    <a:schemeClr val="folHlink"/>
                  </a:solidFill>
                </a:rPr>
                <a:t>center of pressure</a:t>
              </a:r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 flipV="1">
              <a:off x="1997" y="3322"/>
              <a:ext cx="323" cy="6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4708525" y="1914525"/>
            <a:ext cx="447675" cy="396875"/>
            <a:chOff x="2966" y="1206"/>
            <a:chExt cx="282" cy="250"/>
          </a:xfrm>
        </p:grpSpPr>
        <p:sp>
          <p:nvSpPr>
            <p:cNvPr id="10272" name="AutoShape 32"/>
            <p:cNvSpPr>
              <a:spLocks noChangeArrowheads="1"/>
            </p:cNvSpPr>
            <p:nvPr/>
          </p:nvSpPr>
          <p:spPr bwMode="auto">
            <a:xfrm flipV="1">
              <a:off x="3016" y="1206"/>
              <a:ext cx="199" cy="14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2966" y="1376"/>
              <a:ext cx="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74" name="Line 34"/>
            <p:cNvSpPr>
              <a:spLocks noChangeShapeType="1"/>
            </p:cNvSpPr>
            <p:nvPr/>
          </p:nvSpPr>
          <p:spPr bwMode="auto">
            <a:xfrm>
              <a:off x="3062" y="1416"/>
              <a:ext cx="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75" name="Line 35"/>
            <p:cNvSpPr>
              <a:spLocks noChangeShapeType="1"/>
            </p:cNvSpPr>
            <p:nvPr/>
          </p:nvSpPr>
          <p:spPr bwMode="auto">
            <a:xfrm>
              <a:off x="2982" y="1456"/>
              <a:ext cx="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6061075" y="5465763"/>
            <a:ext cx="3082925" cy="137318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The coordinate system origin is at the centroid (y</a:t>
            </a:r>
            <a:r>
              <a:rPr lang="en-US" baseline="-25000">
                <a:solidFill>
                  <a:schemeClr val="folHlink"/>
                </a:solidFill>
              </a:rPr>
              <a:t>c</a:t>
            </a:r>
            <a:r>
              <a:rPr lang="en-US">
                <a:solidFill>
                  <a:schemeClr val="folHlink"/>
                </a:solidFill>
              </a:rPr>
              <a:t>=0)</a:t>
            </a:r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>
            <a:off x="6153150" y="5894388"/>
            <a:ext cx="267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6172200" y="6324600"/>
            <a:ext cx="267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>
            <a:off x="6191250" y="6754813"/>
            <a:ext cx="267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7408863" y="1724025"/>
            <a:ext cx="1735137" cy="1920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000"/>
              <a:t>Where could I counteract pressure by supporting potato at a single point?</a:t>
            </a:r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 flipV="1">
            <a:off x="2286000" y="35052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2133600" y="297180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H="1">
            <a:off x="3354388" y="3602038"/>
            <a:ext cx="147637" cy="14763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Oval 44"/>
          <p:cNvSpPr>
            <a:spLocks noChangeArrowheads="1"/>
          </p:cNvSpPr>
          <p:nvPr/>
        </p:nvSpPr>
        <p:spPr bwMode="auto">
          <a:xfrm flipH="1">
            <a:off x="2925763" y="3843338"/>
            <a:ext cx="147637" cy="14763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938213" y="4394200"/>
            <a:ext cx="36988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  <p:bldP spid="10265" grpId="0" autoUpdateAnimBg="0"/>
      <p:bldP spid="10276" grpId="0" build="p" autoUpdateAnimBg="0"/>
      <p:bldP spid="1028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Center of Pressure: </a:t>
            </a:r>
            <a:r>
              <a:rPr lang="en-US" i="1"/>
              <a:t>y</a:t>
            </a:r>
            <a:r>
              <a:rPr lang="en-US" i="1" baseline="-25000"/>
              <a:t>R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723900" y="1724025"/>
          <a:ext cx="1866900" cy="596900"/>
        </p:xfrm>
        <a:graphic>
          <a:graphicData uri="http://schemas.openxmlformats.org/presentationml/2006/ole">
            <p:oleObj spid="_x0000_s11267" name="Equation" r:id="rId3" imgW="1866600" imgH="596880" progId="Equation.3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717550" y="2408238"/>
          <a:ext cx="1955800" cy="798512"/>
        </p:xfrm>
        <a:graphic>
          <a:graphicData uri="http://schemas.openxmlformats.org/presentationml/2006/ole">
            <p:oleObj spid="_x0000_s11268" name="Equation" r:id="rId4" imgW="1955520" imgH="79992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595688" y="2633663"/>
          <a:ext cx="1168400" cy="377825"/>
        </p:xfrm>
        <a:graphic>
          <a:graphicData uri="http://schemas.openxmlformats.org/presentationml/2006/ole">
            <p:oleObj spid="_x0000_s11269" name="Equation" r:id="rId5" imgW="1168200" imgH="380880" progId="Equation.DSMT4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686425" y="2644775"/>
          <a:ext cx="2311400" cy="379413"/>
        </p:xfrm>
        <a:graphic>
          <a:graphicData uri="http://schemas.openxmlformats.org/presentationml/2006/ole">
            <p:oleObj spid="_x0000_s11270" name="Equation" r:id="rId6" imgW="2311200" imgH="380880" progId="Equation.DSMT4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76250" y="3281363"/>
          <a:ext cx="4064000" cy="800100"/>
        </p:xfrm>
        <a:graphic>
          <a:graphicData uri="http://schemas.openxmlformats.org/presentationml/2006/ole">
            <p:oleObj spid="_x0000_s11271" name="Equation" r:id="rId7" imgW="4063680" imgH="799920" progId="Equation.DSMT4">
              <p:embed/>
            </p:oleObj>
          </a:graphicData>
        </a:graphic>
      </p:graphicFrame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505200" y="2311400"/>
            <a:ext cx="299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Comment 9"/>
          <p:cNvSpPr>
            <a:spLocks noChangeArrowheads="1"/>
          </p:cNvSpPr>
          <p:nvPr/>
        </p:nvSpPr>
        <p:spPr bwMode="auto">
          <a:xfrm>
            <a:off x="3416300" y="1806575"/>
            <a:ext cx="3251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Sum of the moments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641975" y="3429000"/>
            <a:ext cx="3502025" cy="137318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You choose the pressure datum to make the problem easy</a:t>
            </a: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425450" y="4419600"/>
          <a:ext cx="5016500" cy="800100"/>
        </p:xfrm>
        <a:graphic>
          <a:graphicData uri="http://schemas.openxmlformats.org/presentationml/2006/ole">
            <p:oleObj spid="_x0000_s11275" name="Equation" r:id="rId8" imgW="5016240" imgH="799920" progId="Equation.DSMT4">
              <p:embed/>
            </p:oleObj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177800" y="5600700"/>
          <a:ext cx="4025900" cy="800100"/>
        </p:xfrm>
        <a:graphic>
          <a:graphicData uri="http://schemas.openxmlformats.org/presentationml/2006/ole">
            <p:oleObj spid="_x0000_s11276" name="Equation" r:id="rId9" imgW="4025880" imgH="799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  <p:bldP spid="1127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097588" cy="1143000"/>
          </a:xfrm>
        </p:spPr>
        <p:txBody>
          <a:bodyPr/>
          <a:lstStyle/>
          <a:p>
            <a:r>
              <a:rPr lang="en-US"/>
              <a:t>Center of Pressure: </a:t>
            </a:r>
            <a:r>
              <a:rPr lang="en-US" i="1"/>
              <a:t>y</a:t>
            </a:r>
            <a:r>
              <a:rPr lang="en-US" i="1" baseline="-25000"/>
              <a:t>R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85800" y="3200400"/>
          <a:ext cx="1600200" cy="609600"/>
        </p:xfrm>
        <a:graphic>
          <a:graphicData uri="http://schemas.openxmlformats.org/presentationml/2006/ole">
            <p:oleObj spid="_x0000_s12291" name="Equation" r:id="rId3" imgW="1600200" imgH="609480" progId="Equation.DSMT4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73100" y="3810000"/>
          <a:ext cx="1549400" cy="709613"/>
        </p:xfrm>
        <a:graphic>
          <a:graphicData uri="http://schemas.openxmlformats.org/presentationml/2006/ole">
            <p:oleObj spid="_x0000_s12292" name="Equation" r:id="rId4" imgW="1549080" imgH="711000" progId="Equation.DSMT4">
              <p:embed/>
            </p:oleObj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74650" y="4800600"/>
          <a:ext cx="2362200" cy="800100"/>
        </p:xfrm>
        <a:graphic>
          <a:graphicData uri="http://schemas.openxmlformats.org/presentationml/2006/ole">
            <p:oleObj spid="_x0000_s12293" name="Equation" r:id="rId5" imgW="2361960" imgH="799920" progId="Equation.DSMT4">
              <p:embed/>
            </p:oleObj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54000" y="2133600"/>
          <a:ext cx="4292600" cy="800100"/>
        </p:xfrm>
        <a:graphic>
          <a:graphicData uri="http://schemas.openxmlformats.org/presentationml/2006/ole">
            <p:oleObj spid="_x0000_s12294" name="Equation" r:id="rId6" imgW="4292280" imgH="799920" progId="Equation.DSMT4">
              <p:embed/>
            </p:oleObj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200400" y="3505200"/>
            <a:ext cx="34813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 y origin at centroid</a:t>
            </a:r>
          </a:p>
        </p:txBody>
      </p:sp>
      <p:sp>
        <p:nvSpPr>
          <p:cNvPr id="12296" name="AutoShape 8"/>
          <p:cNvSpPr>
            <a:spLocks/>
          </p:cNvSpPr>
          <p:nvPr/>
        </p:nvSpPr>
        <p:spPr bwMode="auto">
          <a:xfrm>
            <a:off x="2438400" y="3276600"/>
            <a:ext cx="533400" cy="10668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657600" y="4191000"/>
            <a:ext cx="5181600" cy="18002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Location of line of action is below centroid along slanted surface.</a:t>
            </a:r>
          </a:p>
          <a:p>
            <a:r>
              <a:rPr lang="en-US"/>
              <a:t>y</a:t>
            </a:r>
            <a:r>
              <a:rPr lang="en-US" baseline="-25000"/>
              <a:t>R</a:t>
            </a:r>
            <a:r>
              <a:rPr lang="en-US"/>
              <a:t> is distance between centroid and line of action</a:t>
            </a:r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158750" y="5867400"/>
          <a:ext cx="2641600" cy="800100"/>
        </p:xfrm>
        <a:graphic>
          <a:graphicData uri="http://schemas.openxmlformats.org/presentationml/2006/ole">
            <p:oleObj spid="_x0000_s12298" name="Equation" r:id="rId7" imgW="2641320" imgH="799920" progId="Equation.DSMT4">
              <p:embed/>
            </p:oleObj>
          </a:graphicData>
        </a:graphic>
      </p:graphicFrame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657600" y="5911850"/>
            <a:ext cx="5181600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Vertical distance between centroid and line of action</a:t>
            </a:r>
          </a:p>
        </p:txBody>
      </p:sp>
      <p:cxnSp>
        <p:nvCxnSpPr>
          <p:cNvPr id="12300" name="AutoShape 12"/>
          <p:cNvCxnSpPr>
            <a:cxnSpLocks noChangeShapeType="1"/>
            <a:endCxn id="0" idx="1"/>
          </p:cNvCxnSpPr>
          <p:nvPr/>
        </p:nvCxnSpPr>
        <p:spPr bwMode="auto">
          <a:xfrm rot="10800000" flipV="1">
            <a:off x="374650" y="4495800"/>
            <a:ext cx="3124200" cy="704850"/>
          </a:xfrm>
          <a:prstGeom prst="curvedConnector3">
            <a:avLst>
              <a:gd name="adj1" fmla="val 107315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</p:cxnSp>
      <p:sp>
        <p:nvSpPr>
          <p:cNvPr id="12301" name="Freeform 13"/>
          <p:cNvSpPr>
            <a:spLocks/>
          </p:cNvSpPr>
          <p:nvPr/>
        </p:nvSpPr>
        <p:spPr bwMode="auto">
          <a:xfrm>
            <a:off x="6629400" y="149225"/>
            <a:ext cx="1970088" cy="344805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0" y="1008"/>
              </a:cxn>
              <a:cxn ang="0">
                <a:pos x="0" y="0"/>
              </a:cxn>
            </a:cxnLst>
            <a:rect l="0" t="0" r="r" b="b"/>
            <a:pathLst>
              <a:path w="576" h="1008">
                <a:moveTo>
                  <a:pt x="576" y="0"/>
                </a:moveTo>
                <a:lnTo>
                  <a:pt x="0" y="1008"/>
                </a:lnTo>
                <a:lnTo>
                  <a:pt x="0" y="0"/>
                </a:lnTo>
              </a:path>
            </a:pathLst>
          </a:custGeom>
          <a:solidFill>
            <a:schemeClr val="hlink"/>
          </a:solidFill>
          <a:ln w="381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>
            <a:off x="6997700" y="969963"/>
            <a:ext cx="1139825" cy="197008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6946900" y="641350"/>
            <a:ext cx="0" cy="213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6908800" y="2138363"/>
            <a:ext cx="369888" cy="5207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q</a:t>
            </a:r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7502525" y="1833563"/>
            <a:ext cx="153988" cy="179387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7497763" y="1995488"/>
            <a:ext cx="153987" cy="284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7724775" y="2028825"/>
          <a:ext cx="330200" cy="368300"/>
        </p:xfrm>
        <a:graphic>
          <a:graphicData uri="http://schemas.openxmlformats.org/presentationml/2006/ole">
            <p:oleObj spid="_x0000_s12307" name="Equation" r:id="rId8" imgW="330120" imgH="368280" progId="Equation.DSMT4">
              <p:embed/>
            </p:oleObj>
          </a:graphicData>
        </a:graphic>
      </p:graphicFrame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7392988" y="1919288"/>
            <a:ext cx="0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7018338" y="1719263"/>
          <a:ext cx="304800" cy="368300"/>
        </p:xfrm>
        <a:graphic>
          <a:graphicData uri="http://schemas.openxmlformats.org/presentationml/2006/ole">
            <p:oleObj spid="_x0000_s12309" name="Equation" r:id="rId9" imgW="304560" imgH="368280" progId="Equation.DSMT4">
              <p:embed/>
            </p:oleObj>
          </a:graphicData>
        </a:graphic>
      </p:graphicFrame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6207125" y="1635125"/>
            <a:ext cx="11858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6772275" y="142875"/>
            <a:ext cx="2841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6049963" y="1533525"/>
            <a:ext cx="6715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</a:t>
            </a:r>
            <a:r>
              <a:rPr lang="en-US" baseline="-25000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nroe's Lectures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lg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lg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Monroe's Lectures</Template>
  <TotalTime>666</TotalTime>
  <Words>203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Times New Roman</vt:lpstr>
      <vt:lpstr>Monotype Sorts</vt:lpstr>
      <vt:lpstr>Arial</vt:lpstr>
      <vt:lpstr>Symbol</vt:lpstr>
      <vt:lpstr>Monroe's Lectures</vt:lpstr>
      <vt:lpstr>Microsoft Equation 3.0</vt:lpstr>
      <vt:lpstr>MathType 4.0 Equation</vt:lpstr>
      <vt:lpstr>Forces on Plane Areas: Inclined Surfaces</vt:lpstr>
      <vt:lpstr>Center of Pressure: yR</vt:lpstr>
      <vt:lpstr>Center of Pressure: yR</vt:lpstr>
      <vt:lpstr>Forces on Plane Areas: Inclined Surfaces</vt:lpstr>
      <vt:lpstr>Center of Pressure: yR</vt:lpstr>
      <vt:lpstr>Center of Pressure: yR</vt:lpstr>
    </vt:vector>
  </TitlesOfParts>
  <Company>Cornell U.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mw24</cp:lastModifiedBy>
  <cp:revision>10</cp:revision>
  <dcterms:created xsi:type="dcterms:W3CDTF">2002-06-27T16:38:57Z</dcterms:created>
  <dcterms:modified xsi:type="dcterms:W3CDTF">2012-12-18T18:28:51Z</dcterms:modified>
</cp:coreProperties>
</file>