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1" r:id="rId3"/>
    <p:sldId id="266" r:id="rId4"/>
    <p:sldId id="264" r:id="rId5"/>
    <p:sldId id="265" r:id="rId6"/>
    <p:sldId id="263" r:id="rId7"/>
    <p:sldId id="275" r:id="rId8"/>
    <p:sldId id="276" r:id="rId9"/>
    <p:sldId id="277" r:id="rId10"/>
    <p:sldId id="272" r:id="rId11"/>
    <p:sldId id="268" r:id="rId12"/>
    <p:sldId id="270" r:id="rId13"/>
    <p:sldId id="271" r:id="rId14"/>
    <p:sldId id="278" r:id="rId15"/>
    <p:sldId id="279" r:id="rId16"/>
    <p:sldId id="280" r:id="rId17"/>
    <p:sldId id="281" r:id="rId1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37" autoAdjust="0"/>
  </p:normalViewPr>
  <p:slideViewPr>
    <p:cSldViewPr>
      <p:cViewPr varScale="1">
        <p:scale>
          <a:sx n="88" d="100"/>
          <a:sy n="88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3528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r>
              <a:rPr lang="en-US"/>
              <a:t>CEE 331 Fluid Mechanics</a:t>
            </a:r>
          </a:p>
          <a:p>
            <a:r>
              <a:rPr lang="en-US"/>
              <a:t>Monroe Weber-Shirk	</a:t>
            </a:r>
            <a:fld id="{69D47D3A-181C-4E16-8727-8F6FE4D5A8A5}" type="datetime4">
              <a:rPr lang="en-US"/>
              <a:pPr/>
              <a:t>December 18, 2012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0AD0F151-936F-4560-8A1C-1866C09077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3663"/>
            <a:ext cx="693738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000750" y="93663"/>
            <a:ext cx="8572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5892800"/>
            <a:ext cx="2663825" cy="12271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21763"/>
            <a:ext cx="650875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96050" y="9021763"/>
            <a:ext cx="361950" cy="27463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4479C518-8E81-4752-888A-C6B8EE21E4C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61D79-070B-43F1-97B4-3137EA99C2EB}" type="slidenum">
              <a:rPr lang="en-US"/>
              <a:pPr/>
              <a:t>1</a:t>
            </a:fld>
            <a:endParaRPr lang="en-US"/>
          </a:p>
        </p:txBody>
      </p:sp>
      <p:sp>
        <p:nvSpPr>
          <p:cNvPr id="716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B52783-4787-450A-97F0-6A7B02A85F76}" type="slidenum">
              <a:rPr lang="en-US"/>
              <a:pPr/>
              <a:t>10</a:t>
            </a:fld>
            <a:endParaRPr lang="en-US"/>
          </a:p>
        </p:txBody>
      </p:sp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E0980-CD46-4B2A-BB36-C419E82B60A8}" type="slidenum">
              <a:rPr lang="en-US"/>
              <a:pPr/>
              <a:t>11</a:t>
            </a:fld>
            <a:endParaRPr lang="en-US"/>
          </a:p>
        </p:txBody>
      </p:sp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0E190-9662-4EAB-90BE-C396031E76E1}" type="slidenum">
              <a:rPr lang="en-US"/>
              <a:pPr/>
              <a:t>12</a:t>
            </a:fld>
            <a:endParaRPr lang="en-US"/>
          </a:p>
        </p:txBody>
      </p:sp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B6B8FB-881A-43B5-A72B-31D405AED7AD}" type="slidenum">
              <a:rPr lang="en-US"/>
              <a:pPr/>
              <a:t>13</a:t>
            </a:fld>
            <a:endParaRPr lang="en-US"/>
          </a:p>
        </p:txBody>
      </p:sp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353CD-D3EB-4E08-AA63-E4CDC53B3CA1}" type="slidenum">
              <a:rPr lang="en-US"/>
              <a:pPr/>
              <a:t>14</a:t>
            </a:fld>
            <a:endParaRPr lang="en-US"/>
          </a:p>
        </p:txBody>
      </p:sp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6251A-BA79-4264-BC2E-FA5364F164BB}" type="slidenum">
              <a:rPr lang="en-US"/>
              <a:pPr/>
              <a:t>15</a:t>
            </a:fld>
            <a:endParaRPr lang="en-US"/>
          </a:p>
        </p:txBody>
      </p:sp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B6625-8BA6-4899-A7A7-9C92CEC4F9D5}" type="slidenum">
              <a:rPr lang="en-US"/>
              <a:pPr/>
              <a:t>16</a:t>
            </a:fld>
            <a:endParaRPr lang="en-US"/>
          </a:p>
        </p:txBody>
      </p:sp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AC40E-0570-4FBE-8D94-1D57E7EE8565}" type="slidenum">
              <a:rPr lang="en-US"/>
              <a:pPr/>
              <a:t>17</a:t>
            </a:fld>
            <a:endParaRPr lang="en-US"/>
          </a:p>
        </p:txBody>
      </p:sp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98AA5-0E29-45DA-A5FA-68BD8A781DF0}" type="slidenum">
              <a:rPr lang="en-US"/>
              <a:pPr/>
              <a:t>2</a:t>
            </a:fld>
            <a:endParaRPr lang="en-US"/>
          </a:p>
        </p:txBody>
      </p:sp>
      <p:sp>
        <p:nvSpPr>
          <p:cNvPr id="72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E6999-2201-4E9C-B8E3-B8245AF1E0DB}" type="slidenum">
              <a:rPr lang="en-US"/>
              <a:pPr/>
              <a:t>3</a:t>
            </a:fld>
            <a:endParaRPr lang="en-US"/>
          </a:p>
        </p:txBody>
      </p:sp>
      <p:sp>
        <p:nvSpPr>
          <p:cNvPr id="73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49612-7EE7-4246-82AA-85BCD725989A}" type="slidenum">
              <a:rPr lang="en-US"/>
              <a:pPr/>
              <a:t>4</a:t>
            </a:fld>
            <a:endParaRPr lang="en-US"/>
          </a:p>
        </p:txBody>
      </p:sp>
      <p:sp>
        <p:nvSpPr>
          <p:cNvPr id="74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FEF37-BF30-45CE-8B51-E457AA8D45BF}" type="slidenum">
              <a:rPr lang="en-US"/>
              <a:pPr/>
              <a:t>5</a:t>
            </a:fld>
            <a:endParaRPr lang="en-US"/>
          </a:p>
        </p:txBody>
      </p:sp>
      <p:sp>
        <p:nvSpPr>
          <p:cNvPr id="75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9A67C-E611-4532-A7E9-0A86D326C0AD}" type="slidenum">
              <a:rPr lang="en-US"/>
              <a:pPr/>
              <a:t>6</a:t>
            </a:fld>
            <a:endParaRPr lang="en-US"/>
          </a:p>
        </p:txBody>
      </p:sp>
      <p:sp>
        <p:nvSpPr>
          <p:cNvPr id="76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2877E-FF86-4EED-AA57-2292994190D0}" type="slidenum">
              <a:rPr lang="en-US"/>
              <a:pPr/>
              <a:t>7</a:t>
            </a:fld>
            <a:endParaRPr lang="en-US"/>
          </a:p>
        </p:txBody>
      </p:sp>
      <p:sp>
        <p:nvSpPr>
          <p:cNvPr id="77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00B14E-2FCD-41FD-9F0E-73BEFFD4DE3D}" type="slidenum">
              <a:rPr lang="en-US"/>
              <a:pPr/>
              <a:t>8</a:t>
            </a:fld>
            <a:endParaRPr lang="en-US"/>
          </a:p>
        </p:txBody>
      </p:sp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0B4A9-4B54-46FA-ABA4-30D5C29E5F49}" type="slidenum">
              <a:rPr lang="en-US"/>
              <a:pPr/>
              <a:t>9</a:t>
            </a:fld>
            <a:endParaRPr lang="en-US"/>
          </a:p>
        </p:txBody>
      </p:sp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369050"/>
            <a:ext cx="1266825" cy="27463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e.cornell.edu/faculty/info.cfm?abbrev=faculty&amp;shorttitle=bio&amp;netid=mw24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ceeserver.cee.cornell.edu/mw24/Default.ht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cornell.edu/" TargetMode="External"/><Relationship Id="rId5" Type="http://schemas.openxmlformats.org/officeDocument/2006/relationships/hyperlink" Target="http://www.cee.cornell.edu/index.cfm" TargetMode="Externa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ltGray">
          <a:xfrm>
            <a:off x="0" y="32004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ltGray">
          <a:xfrm>
            <a:off x="0" y="34099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62000" y="1905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39913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dt" sz="quarter" idx="2"/>
          </p:nvPr>
        </p:nvSpPr>
        <p:spPr>
          <a:xfrm>
            <a:off x="12128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651250" y="62325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9400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80250" y="62325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8B19474-2DF4-4C69-9399-23A03890E68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09600" y="6451600"/>
            <a:ext cx="3276600" cy="381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/>
          <a:lstStyle/>
          <a:p>
            <a:r>
              <a:rPr lang="en-US" sz="2000">
                <a:hlinkClick r:id="rId2"/>
              </a:rPr>
              <a:t>Monroe L. Weber-Shirk </a:t>
            </a:r>
            <a:endParaRPr lang="en-US" sz="2000"/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1117600" y="152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59403" name="Picture 11" descr="mw24 photo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061075"/>
            <a:ext cx="542925" cy="796925"/>
          </a:xfrm>
          <a:prstGeom prst="rect">
            <a:avLst/>
          </a:prstGeom>
          <a:noFill/>
        </p:spPr>
      </p:pic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-485775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3568700" y="6156325"/>
            <a:ext cx="3124200" cy="701675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>
                <a:hlinkClick r:id="rId5"/>
              </a:rPr>
              <a:t>S</a:t>
            </a:r>
            <a:r>
              <a:rPr lang="en-US" sz="1400">
                <a:hlinkClick r:id="rId5"/>
              </a:rPr>
              <a:t>chool of </a:t>
            </a:r>
            <a:r>
              <a:rPr lang="en-US" sz="2000">
                <a:hlinkClick r:id="rId5"/>
              </a:rPr>
              <a:t>Civil </a:t>
            </a:r>
            <a:r>
              <a:rPr lang="en-US" sz="1400">
                <a:hlinkClick r:id="rId5"/>
              </a:rPr>
              <a:t>and</a:t>
            </a:r>
            <a:r>
              <a:rPr lang="en-US" sz="2000">
                <a:hlinkClick r:id="rId5"/>
              </a:rPr>
              <a:t> Environmental Engineering</a:t>
            </a:r>
            <a:endParaRPr lang="en-US" sz="2000"/>
          </a:p>
        </p:txBody>
      </p:sp>
      <p:pic>
        <p:nvPicPr>
          <p:cNvPr id="59406" name="Picture 14" descr="culogo_web_60red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38925" y="6134100"/>
            <a:ext cx="2505075" cy="723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179B5-B87F-4FA9-9179-74E999EB31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AB0C0-E9C5-4446-B798-C80AD9B7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7E50B-96EF-4C96-86C3-8C0169EA9F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4A22C-8EA9-4A56-A632-BBE1D43C0A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E3A5E-46A0-4C0E-8CA7-D2AE70EACC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6B7E0-4E77-46ED-B94F-2B6818EFC4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81B15-DBDF-49A9-BC31-8415CF25CA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D277A-CA4C-41CD-854A-F78EAFC64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6D16C-547F-4050-9B0A-7DB6AB3BEA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D14D08-8ACB-449C-A443-EA64F77390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ltGray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ltGray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470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83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0E553C9D-4A7A-4434-84EE-73A9BE96D9F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vingocean.org/lbip2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eeserver.cee.cornell.edu/mw24/cee33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r>
              <a:rPr lang="en-US" sz="8000"/>
              <a:t>Fluid Mechanics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CEE 331</a:t>
            </a:r>
          </a:p>
          <a:p>
            <a:fld id="{5C98B92C-41C0-4F2F-991E-204CB6EEF554}" type="datetime4">
              <a:rPr lang="en-US">
                <a:solidFill>
                  <a:schemeClr val="bg1"/>
                </a:solidFill>
              </a:rPr>
              <a:pPr/>
              <a:t>December 18, 2012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174" name="Rectangle 6">
            <a:hlinkClick r:id="rId4"/>
          </p:cNvPr>
          <p:cNvSpPr>
            <a:spLocks noChangeArrowheads="1"/>
          </p:cNvSpPr>
          <p:nvPr/>
        </p:nvSpPr>
        <p:spPr bwMode="auto">
          <a:xfrm>
            <a:off x="7239000" y="5715000"/>
            <a:ext cx="1524000" cy="838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My Goals for the next six weeks...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That each of you develop an intuition for the fundamental principles of fluid mechanics</a:t>
            </a:r>
          </a:p>
          <a:p>
            <a:pPr>
              <a:lnSpc>
                <a:spcPct val="90000"/>
              </a:lnSpc>
            </a:pPr>
            <a:r>
              <a:rPr lang="en-US"/>
              <a:t>That you leave this course saying, “Fluids are fascinating” and “I can tackle fluids problems.”</a:t>
            </a:r>
          </a:p>
          <a:p>
            <a:pPr>
              <a:lnSpc>
                <a:spcPct val="90000"/>
              </a:lnSpc>
            </a:pPr>
            <a:r>
              <a:rPr lang="en-US"/>
              <a:t>That we have an enjoyable 6 weeks learning together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 t="747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Dams and Reservoirs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Water Distribution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28800"/>
            <a:ext cx="2514600" cy="2066925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828800"/>
            <a:ext cx="2524125" cy="2074863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66988" y="3962400"/>
            <a:ext cx="4086225" cy="2763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07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Lock Haven Flood Protection Project</a:t>
            </a:r>
          </a:p>
        </p:txBody>
      </p:sp>
      <p:pic>
        <p:nvPicPr>
          <p:cNvPr id="30724" name="Picture 30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77988"/>
            <a:ext cx="8001000" cy="5180012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30725" name="Text Box 3077"/>
          <p:cNvSpPr txBox="1">
            <a:spLocks noChangeArrowheads="1"/>
          </p:cNvSpPr>
          <p:nvPr/>
        </p:nvSpPr>
        <p:spPr bwMode="auto">
          <a:xfrm>
            <a:off x="1295400" y="6172200"/>
            <a:ext cx="6956425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http://www.nab.usace.army.mil/pbriefs/lhfloodpro.html</a:t>
            </a:r>
          </a:p>
        </p:txBody>
      </p:sp>
      <p:sp>
        <p:nvSpPr>
          <p:cNvPr id="30727" name="Rectangle 3079"/>
          <p:cNvSpPr>
            <a:spLocks noChangeArrowheads="1"/>
          </p:cNvSpPr>
          <p:nvPr/>
        </p:nvSpPr>
        <p:spPr bwMode="auto">
          <a:xfrm>
            <a:off x="4876800" y="5257800"/>
            <a:ext cx="1684338" cy="45720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Cost:</a:t>
            </a:r>
            <a:r>
              <a:rPr lang="en-US" sz="2400"/>
              <a:t> $85M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7" name="Picture 9" descr="stream cross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9144000" cy="5713413"/>
          </a:xfrm>
          <a:prstGeom prst="rect">
            <a:avLst/>
          </a:prstGeom>
          <a:noFill/>
        </p:spPr>
      </p:pic>
      <p:sp>
        <p:nvSpPr>
          <p:cNvPr id="63499" name="Rectangle 11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Stream Crossing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762000" y="6400800"/>
            <a:ext cx="81915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Joanna Mauer – Peace Corp volunteer in the Dominican Republic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effectLst/>
        </p:spPr>
        <p:txBody>
          <a:bodyPr/>
          <a:lstStyle/>
          <a:p>
            <a:r>
              <a:rPr lang="en-US"/>
              <a:t>Pressure Break</a:t>
            </a:r>
          </a:p>
        </p:txBody>
      </p:sp>
      <p:pic>
        <p:nvPicPr>
          <p:cNvPr id="65541" name="Picture 5" descr="break press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66775"/>
            <a:ext cx="9144000" cy="5991225"/>
          </a:xfrm>
          <a:prstGeom prst="rect">
            <a:avLst/>
          </a:prstGeom>
          <a:noFill/>
        </p:spPr>
      </p:pic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762000" y="6400800"/>
            <a:ext cx="81915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Joanna Mauer – Peace Corp volunteer in the Dominican Republic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effectLst/>
        </p:spPr>
        <p:txBody>
          <a:bodyPr/>
          <a:lstStyle/>
          <a:p>
            <a:r>
              <a:rPr lang="en-US"/>
              <a:t>Tank</a:t>
            </a:r>
          </a:p>
        </p:txBody>
      </p:sp>
      <p:pic>
        <p:nvPicPr>
          <p:cNvPr id="67589" name="Picture 5" descr="tank"/>
          <p:cNvPicPr>
            <a:picLocks noChangeAspect="1" noChangeArrowheads="1"/>
          </p:cNvPicPr>
          <p:nvPr/>
        </p:nvPicPr>
        <p:blipFill>
          <a:blip r:embed="rId3" cstate="print"/>
          <a:srcRect t="4747" r="1639" b="1642"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</p:spPr>
      </p:pic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762000" y="6400800"/>
            <a:ext cx="8191500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Joanna Mauer – Peace Corp volunteer in the Dominican Republic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3429000" cy="1143000"/>
          </a:xfrm>
          <a:effectLst/>
        </p:spPr>
        <p:txBody>
          <a:bodyPr/>
          <a:lstStyle/>
          <a:p>
            <a:r>
              <a:rPr lang="en-US"/>
              <a:t>Inauguration</a:t>
            </a:r>
          </a:p>
        </p:txBody>
      </p:sp>
      <p:pic>
        <p:nvPicPr>
          <p:cNvPr id="69637" name="Picture 5" descr="inauguration"/>
          <p:cNvPicPr>
            <a:picLocks noChangeAspect="1" noChangeArrowheads="1"/>
          </p:cNvPicPr>
          <p:nvPr/>
        </p:nvPicPr>
        <p:blipFill>
          <a:blip r:embed="rId3" cstate="print"/>
          <a:srcRect t="10001"/>
          <a:stretch>
            <a:fillRect/>
          </a:stretch>
        </p:blipFill>
        <p:spPr bwMode="auto">
          <a:xfrm>
            <a:off x="4048125" y="0"/>
            <a:ext cx="5095875" cy="6858000"/>
          </a:xfrm>
          <a:prstGeom prst="rect">
            <a:avLst/>
          </a:prstGeom>
          <a:noFill/>
        </p:spPr>
      </p:pic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04800" y="5486400"/>
            <a:ext cx="3124200" cy="11874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/>
              <a:t>Joanna Mauer – Peace Corp volunteer in the Dominican Republic</a:t>
            </a:r>
          </a:p>
        </p:txBody>
      </p:sp>
      <p:sp>
        <p:nvSpPr>
          <p:cNvPr id="69639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8200" y="6172200"/>
            <a:ext cx="685800" cy="685800"/>
          </a:xfrm>
          <a:prstGeom prst="actionButtonReturn">
            <a:avLst/>
          </a:prstGeom>
          <a:solidFill>
            <a:schemeClr val="folHlink"/>
          </a:solidFill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Course Logistics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876800"/>
          </a:xfrm>
        </p:spPr>
        <p:txBody>
          <a:bodyPr/>
          <a:lstStyle/>
          <a:p>
            <a:r>
              <a:rPr lang="en-US" sz="2800"/>
              <a:t>Instructor</a:t>
            </a:r>
          </a:p>
          <a:p>
            <a:pPr lvl="1"/>
            <a:r>
              <a:rPr lang="en-US" sz="2400"/>
              <a:t>Monroe Weber-Shirk (HO 115)</a:t>
            </a:r>
          </a:p>
          <a:p>
            <a:r>
              <a:rPr lang="en-US" sz="2800"/>
              <a:t>Teaching Assistant</a:t>
            </a:r>
          </a:p>
          <a:p>
            <a:pPr lvl="1"/>
            <a:r>
              <a:rPr lang="en-US" sz="2400"/>
              <a:t>Seth Schweitzer (HO 113)</a:t>
            </a:r>
          </a:p>
          <a:p>
            <a:pPr lvl="1"/>
            <a:r>
              <a:rPr lang="en-US" sz="2400"/>
              <a:t>section, labs, homework grading, and office hours</a:t>
            </a:r>
          </a:p>
          <a:p>
            <a:r>
              <a:rPr lang="en-US" sz="2800"/>
              <a:t>Where can you get the latest updates?</a:t>
            </a:r>
          </a:p>
          <a:p>
            <a:pPr lvl="1"/>
            <a:r>
              <a:rPr lang="en-US" sz="2400"/>
              <a:t>CEE 331 web site </a:t>
            </a:r>
          </a:p>
          <a:p>
            <a:endParaRPr lang="en-US" sz="2800"/>
          </a:p>
          <a:p>
            <a:r>
              <a:rPr lang="en-US" sz="2800"/>
              <a:t>Introductions…</a:t>
            </a:r>
          </a:p>
        </p:txBody>
      </p:sp>
      <p:sp>
        <p:nvSpPr>
          <p:cNvPr id="14343" name="AutoShape 7">
            <a:hlinkClick r:id="rId3" highlightClick="1"/>
          </p:cNvPr>
          <p:cNvSpPr>
            <a:spLocks noChangeArrowheads="1"/>
          </p:cNvSpPr>
          <p:nvPr/>
        </p:nvSpPr>
        <p:spPr bwMode="auto">
          <a:xfrm>
            <a:off x="7467600" y="5334000"/>
            <a:ext cx="609600" cy="685800"/>
          </a:xfrm>
          <a:prstGeom prst="actionButtonHelp">
            <a:avLst/>
          </a:prstGeom>
          <a:noFill/>
          <a:ln w="12700">
            <a:solidFill>
              <a:schemeClr val="folHlink"/>
            </a:solidFill>
            <a:miter lim="800000"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524000" y="5410200"/>
            <a:ext cx="5853113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http://ceeserver.cee.cornell.edu/mw24/cee331/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Section/Laboratory Organization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534400" cy="4114800"/>
          </a:xfrm>
        </p:spPr>
        <p:txBody>
          <a:bodyPr/>
          <a:lstStyle/>
          <a:p>
            <a:r>
              <a:rPr lang="en-US"/>
              <a:t>Laboratory (Tuesdays)</a:t>
            </a:r>
          </a:p>
          <a:p>
            <a:pPr lvl="1"/>
            <a:r>
              <a:rPr lang="en-US"/>
              <a:t>Hollister 150 (Environmental Teaching Laboratory)</a:t>
            </a:r>
          </a:p>
          <a:p>
            <a:r>
              <a:rPr lang="en-US"/>
              <a:t>Section (Thursdays)</a:t>
            </a:r>
          </a:p>
          <a:p>
            <a:pPr lvl="1"/>
            <a:r>
              <a:rPr lang="en-US"/>
              <a:t>Hollister 162</a:t>
            </a:r>
          </a:p>
          <a:p>
            <a:pPr lvl="1"/>
            <a:r>
              <a:rPr lang="en-US"/>
              <a:t>Discuss questions, work on examples and homework, review for exams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Hands-on Laboratory Experiments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Statics</a:t>
            </a:r>
          </a:p>
          <a:p>
            <a:r>
              <a:rPr lang="en-US"/>
              <a:t>Static Surface Forces</a:t>
            </a:r>
          </a:p>
          <a:p>
            <a:r>
              <a:rPr lang="en-US"/>
              <a:t>Free Jet and Bernoulli</a:t>
            </a:r>
          </a:p>
          <a:p>
            <a:r>
              <a:rPr lang="en-US"/>
              <a:t>Momentum and Energy Conservation:</a:t>
            </a:r>
          </a:p>
          <a:p>
            <a:r>
              <a:rPr lang="en-US"/>
              <a:t>Determination of the Friction Factor</a:t>
            </a:r>
          </a:p>
          <a:p>
            <a:r>
              <a:rPr lang="en-US"/>
              <a:t>Hydraulic jump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Your chance to practice using the concepts presented in class</a:t>
            </a:r>
          </a:p>
          <a:p>
            <a:r>
              <a:rPr lang="en-US"/>
              <a:t>Teamwork with one solution per team</a:t>
            </a:r>
          </a:p>
          <a:p>
            <a:r>
              <a:rPr lang="en-US"/>
              <a:t>Many of the problems are taken from old exams</a:t>
            </a:r>
          </a:p>
          <a:p>
            <a:r>
              <a:rPr lang="en-US"/>
              <a:t>Guidelines at the web site!!!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3" cstate="print"/>
          <a:srcRect l="12500" t="16663" r="25755" b="33333"/>
          <a:stretch>
            <a:fillRect/>
          </a:stretch>
        </p:blipFill>
        <p:spPr bwMode="auto">
          <a:xfrm>
            <a:off x="228600" y="1905000"/>
            <a:ext cx="8153400" cy="49530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l"/>
            <a:r>
              <a:rPr lang="en-US"/>
              <a:t>Course Schedule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791200" y="609600"/>
            <a:ext cx="2071688" cy="45720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Homework due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5410200" y="5638800"/>
            <a:ext cx="1219200" cy="0"/>
          </a:xfrm>
          <a:prstGeom prst="line">
            <a:avLst/>
          </a:prstGeom>
          <a:noFill/>
          <a:ln w="76200">
            <a:pattFill prst="wdDnDiag">
              <a:fgClr>
                <a:schemeClr val="accent1"/>
              </a:fgClr>
              <a:bgClr>
                <a:srgbClr val="FFFFFF"/>
              </a:bgClr>
            </a:patt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1066800" y="6324600"/>
            <a:ext cx="1219200" cy="0"/>
          </a:xfrm>
          <a:prstGeom prst="line">
            <a:avLst/>
          </a:prstGeom>
          <a:noFill/>
          <a:ln w="76200">
            <a:pattFill prst="wdDnDiag">
              <a:fgClr>
                <a:schemeClr val="accent1"/>
              </a:fgClr>
              <a:bgClr>
                <a:srgbClr val="FFFFFF"/>
              </a:bgClr>
            </a:pattFill>
            <a:round/>
            <a:headEnd type="none" w="lg" len="med"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7848600" y="838200"/>
            <a:ext cx="838200" cy="0"/>
          </a:xfrm>
          <a:prstGeom prst="line">
            <a:avLst/>
          </a:prstGeom>
          <a:noFill/>
          <a:ln w="76200">
            <a:pattFill prst="wdDnDiag">
              <a:fgClr>
                <a:schemeClr val="accent1"/>
              </a:fgClr>
              <a:bgClr>
                <a:srgbClr val="FFFFFF"/>
              </a:bgClr>
            </a:pattFill>
            <a:round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295400" y="3962400"/>
            <a:ext cx="381000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2819400" y="3962400"/>
            <a:ext cx="381000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191000" y="3962400"/>
            <a:ext cx="381000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5715000" y="3962400"/>
            <a:ext cx="381000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219200" y="38544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162</a:t>
            </a: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711450" y="38544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162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4203700" y="38544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162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5695950" y="385445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162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5715000" y="5943600"/>
            <a:ext cx="488950" cy="3365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162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2743200" y="5867400"/>
            <a:ext cx="609600" cy="1524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667000" y="5715000"/>
            <a:ext cx="1198563" cy="33655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2"/>
                </a:solidFill>
              </a:rPr>
              <a:t>Lab HO 150</a:t>
            </a:r>
          </a:p>
        </p:txBody>
      </p:sp>
      <p:grpSp>
        <p:nvGrpSpPr>
          <p:cNvPr id="16417" name="Group 33"/>
          <p:cNvGrpSpPr>
            <a:grpSpLocks/>
          </p:cNvGrpSpPr>
          <p:nvPr/>
        </p:nvGrpSpPr>
        <p:grpSpPr bwMode="auto">
          <a:xfrm>
            <a:off x="3962400" y="4876800"/>
            <a:ext cx="1409700" cy="914400"/>
            <a:chOff x="4344" y="3408"/>
            <a:chExt cx="888" cy="576"/>
          </a:xfrm>
        </p:grpSpPr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368" y="3408"/>
              <a:ext cx="864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419" name="Text Box 35"/>
            <p:cNvSpPr txBox="1">
              <a:spLocks noChangeArrowheads="1"/>
            </p:cNvSpPr>
            <p:nvPr/>
          </p:nvSpPr>
          <p:spPr bwMode="auto">
            <a:xfrm>
              <a:off x="4344" y="3486"/>
              <a:ext cx="840" cy="404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Office hours</a:t>
              </a:r>
            </a:p>
            <a:p>
              <a:r>
                <a:rPr lang="en-US" sz="1800"/>
                <a:t>HO 114</a:t>
              </a:r>
            </a:p>
          </p:txBody>
        </p:sp>
      </p:grpSp>
      <p:grpSp>
        <p:nvGrpSpPr>
          <p:cNvPr id="16420" name="Group 36"/>
          <p:cNvGrpSpPr>
            <a:grpSpLocks/>
          </p:cNvGrpSpPr>
          <p:nvPr/>
        </p:nvGrpSpPr>
        <p:grpSpPr bwMode="auto">
          <a:xfrm>
            <a:off x="6934200" y="3429000"/>
            <a:ext cx="1409700" cy="762000"/>
            <a:chOff x="4344" y="3408"/>
            <a:chExt cx="888" cy="576"/>
          </a:xfrm>
        </p:grpSpPr>
        <p:sp>
          <p:nvSpPr>
            <p:cNvPr id="16421" name="Rectangle 37"/>
            <p:cNvSpPr>
              <a:spLocks noChangeArrowheads="1"/>
            </p:cNvSpPr>
            <p:nvPr/>
          </p:nvSpPr>
          <p:spPr bwMode="auto">
            <a:xfrm>
              <a:off x="4368" y="3408"/>
              <a:ext cx="864" cy="5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lg" len="med"/>
              <a:tailEnd type="none" w="lg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4344" y="3486"/>
              <a:ext cx="748" cy="485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/>
                <a:t>Exams, lec</a:t>
              </a:r>
            </a:p>
            <a:p>
              <a:r>
                <a:rPr lang="en-US" sz="1800"/>
                <a:t>HO 162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Why Fluids?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Brainstorm a list of engineered or biological devices that require an understanding of fluids to explain how they work.</a:t>
            </a:r>
          </a:p>
          <a:p>
            <a:r>
              <a:rPr lang="en-US"/>
              <a:t>What fluids properties do you think would be important in explaining each of the devices?</a:t>
            </a:r>
          </a:p>
        </p:txBody>
      </p:sp>
      <p:pic>
        <p:nvPicPr>
          <p:cNvPr id="46085" name="Picture 5" descr="ligh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59763" y="0"/>
            <a:ext cx="884237" cy="1592263"/>
          </a:xfrm>
          <a:prstGeom prst="rect">
            <a:avLst/>
          </a:prstGeom>
          <a:noFill/>
          <a:effectLst/>
        </p:spPr>
      </p:pic>
      <p:pic>
        <p:nvPicPr>
          <p:cNvPr id="46086" name="Picture 6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/>
          <a:srcRect t="7475"/>
          <a:stretch>
            <a:fillRect/>
          </a:stretch>
        </p:blipFill>
        <p:spPr bwMode="auto">
          <a:xfrm>
            <a:off x="7696200" y="5772150"/>
            <a:ext cx="1447800" cy="1085850"/>
          </a:xfrm>
          <a:prstGeom prst="rect">
            <a:avLst/>
          </a:prstGeom>
          <a:noFill/>
          <a:ln w="254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Course Topics</a:t>
            </a:r>
          </a:p>
        </p:txBody>
      </p:sp>
      <p:sp>
        <p:nvSpPr>
          <p:cNvPr id="481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r>
              <a:rPr lang="en-US" sz="2800"/>
              <a:t>Fluid Properties</a:t>
            </a:r>
          </a:p>
          <a:p>
            <a:r>
              <a:rPr lang="en-US" sz="2800"/>
              <a:t>Statics</a:t>
            </a:r>
          </a:p>
          <a:p>
            <a:pPr lvl="1"/>
            <a:r>
              <a:rPr lang="en-US" sz="2400"/>
              <a:t>Explain the advantage of radial gates</a:t>
            </a:r>
          </a:p>
          <a:p>
            <a:r>
              <a:rPr lang="en-US" sz="2800"/>
              <a:t>Bernoulli Equation</a:t>
            </a:r>
          </a:p>
          <a:p>
            <a:pPr lvl="1"/>
            <a:r>
              <a:rPr lang="en-US" sz="2400"/>
              <a:t>Explain why a ping-pong ball can be held in an air jet</a:t>
            </a:r>
          </a:p>
          <a:p>
            <a:r>
              <a:rPr lang="en-US" sz="2800"/>
              <a:t>Control Volume Analysis</a:t>
            </a:r>
          </a:p>
          <a:p>
            <a:pPr lvl="1"/>
            <a:r>
              <a:rPr lang="en-US" sz="2400"/>
              <a:t>Quantify the effects of mass, momentum and energy flux</a:t>
            </a:r>
          </a:p>
          <a:p>
            <a:pPr lvl="1"/>
            <a:r>
              <a:rPr lang="en-US" sz="2400"/>
              <a:t>Explain why lawn sprinklers rotate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Course Topics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Pipe Flow</a:t>
            </a:r>
          </a:p>
          <a:p>
            <a:pPr lvl="1">
              <a:lnSpc>
                <a:spcPct val="90000"/>
              </a:lnSpc>
            </a:pPr>
            <a:r>
              <a:rPr lang="en-US"/>
              <a:t>How big does the tunnel have to be that carries drinking water into NYC?</a:t>
            </a:r>
          </a:p>
          <a:p>
            <a:pPr>
              <a:lnSpc>
                <a:spcPct val="90000"/>
              </a:lnSpc>
            </a:pPr>
            <a:r>
              <a:rPr lang="en-US"/>
              <a:t>External Flows</a:t>
            </a:r>
          </a:p>
          <a:p>
            <a:pPr lvl="1">
              <a:lnSpc>
                <a:spcPct val="90000"/>
              </a:lnSpc>
            </a:pPr>
            <a:r>
              <a:rPr lang="en-US"/>
              <a:t>How much power does it take to drive a Toyota Matrix at 100 kph?</a:t>
            </a:r>
          </a:p>
          <a:p>
            <a:pPr>
              <a:lnSpc>
                <a:spcPct val="90000"/>
              </a:lnSpc>
            </a:pPr>
            <a:r>
              <a:rPr lang="en-US"/>
              <a:t>Open Channel Flow</a:t>
            </a:r>
          </a:p>
          <a:p>
            <a:pPr lvl="1">
              <a:lnSpc>
                <a:spcPct val="90000"/>
              </a:lnSpc>
            </a:pPr>
            <a:r>
              <a:rPr lang="en-US"/>
              <a:t>How deep will the water be in Fall Creek during a spring snow melt caused by a warm rain?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aching">
  <a:themeElements>
    <a:clrScheme name="1_teaching 7">
      <a:dk1>
        <a:srgbClr val="663300"/>
      </a:dk1>
      <a:lt1>
        <a:srgbClr val="FFFFFF"/>
      </a:lt1>
      <a:dk2>
        <a:srgbClr val="003A1A"/>
      </a:dk2>
      <a:lt2>
        <a:srgbClr val="000000"/>
      </a:lt2>
      <a:accent1>
        <a:srgbClr val="F14343"/>
      </a:accent1>
      <a:accent2>
        <a:srgbClr val="FBA305"/>
      </a:accent2>
      <a:accent3>
        <a:srgbClr val="FFFFFF"/>
      </a:accent3>
      <a:accent4>
        <a:srgbClr val="562A00"/>
      </a:accent4>
      <a:accent5>
        <a:srgbClr val="F7B0B0"/>
      </a:accent5>
      <a:accent6>
        <a:srgbClr val="E39304"/>
      </a:accent6>
      <a:hlink>
        <a:srgbClr val="7E69FF"/>
      </a:hlink>
      <a:folHlink>
        <a:srgbClr val="AC0000"/>
      </a:folHlink>
    </a:clrScheme>
    <a:fontScheme name="1_teaching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lg" len="med"/>
          <a:tailEnd type="non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teaching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AEAEAE"/>
        </a:accent6>
        <a:hlink>
          <a:srgbClr val="EAEAEA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2">
        <a:dk1>
          <a:srgbClr val="000000"/>
        </a:dk1>
        <a:lt1>
          <a:srgbClr val="FFFFFF"/>
        </a:lt1>
        <a:dk2>
          <a:srgbClr val="003225"/>
        </a:dk2>
        <a:lt2>
          <a:srgbClr val="85FFBC"/>
        </a:lt2>
        <a:accent1>
          <a:srgbClr val="FA3A57"/>
        </a:accent1>
        <a:accent2>
          <a:srgbClr val="FBA305"/>
        </a:accent2>
        <a:accent3>
          <a:srgbClr val="AAADAC"/>
        </a:accent3>
        <a:accent4>
          <a:srgbClr val="DADADA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3">
        <a:dk1>
          <a:srgbClr val="000000"/>
        </a:dk1>
        <a:lt1>
          <a:srgbClr val="FFFFFF"/>
        </a:lt1>
        <a:dk2>
          <a:srgbClr val="000044"/>
        </a:dk2>
        <a:lt2>
          <a:srgbClr val="FBBFF4"/>
        </a:lt2>
        <a:accent1>
          <a:srgbClr val="BC3C48"/>
        </a:accent1>
        <a:accent2>
          <a:srgbClr val="FF00FF"/>
        </a:accent2>
        <a:accent3>
          <a:srgbClr val="AAAAB0"/>
        </a:accent3>
        <a:accent4>
          <a:srgbClr val="DADADA"/>
        </a:accent4>
        <a:accent5>
          <a:srgbClr val="DAAFB1"/>
        </a:accent5>
        <a:accent6>
          <a:srgbClr val="E700E7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4">
        <a:dk1>
          <a:srgbClr val="000000"/>
        </a:dk1>
        <a:lt1>
          <a:srgbClr val="F8F8F8"/>
        </a:lt1>
        <a:dk2>
          <a:srgbClr val="2A002A"/>
        </a:dk2>
        <a:lt2>
          <a:srgbClr val="FFC9FF"/>
        </a:lt2>
        <a:accent1>
          <a:srgbClr val="CB9661"/>
        </a:accent1>
        <a:accent2>
          <a:srgbClr val="90F4B8"/>
        </a:accent2>
        <a:accent3>
          <a:srgbClr val="ACAAAC"/>
        </a:accent3>
        <a:accent4>
          <a:srgbClr val="D4D4D4"/>
        </a:accent4>
        <a:accent5>
          <a:srgbClr val="E2C9B7"/>
        </a:accent5>
        <a:accent6>
          <a:srgbClr val="82DDA6"/>
        </a:accent6>
        <a:hlink>
          <a:srgbClr val="0000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ching 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5F5F5F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737373"/>
        </a:accent6>
        <a:hlink>
          <a:srgbClr val="B2B2B2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6">
        <a:dk1>
          <a:srgbClr val="663300"/>
        </a:dk1>
        <a:lt1>
          <a:srgbClr val="FFFFFF"/>
        </a:lt1>
        <a:dk2>
          <a:srgbClr val="85FFBC"/>
        </a:dk2>
        <a:lt2>
          <a:srgbClr val="000000"/>
        </a:lt2>
        <a:accent1>
          <a:srgbClr val="FA3A57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CAEB4"/>
        </a:accent5>
        <a:accent6>
          <a:srgbClr val="E39304"/>
        </a:accent6>
        <a:hlink>
          <a:srgbClr val="3DA3FF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ching 7">
        <a:dk1>
          <a:srgbClr val="663300"/>
        </a:dk1>
        <a:lt1>
          <a:srgbClr val="FFFFFF"/>
        </a:lt1>
        <a:dk2>
          <a:srgbClr val="003A1A"/>
        </a:dk2>
        <a:lt2>
          <a:srgbClr val="000000"/>
        </a:lt2>
        <a:accent1>
          <a:srgbClr val="F14343"/>
        </a:accent1>
        <a:accent2>
          <a:srgbClr val="FBA305"/>
        </a:accent2>
        <a:accent3>
          <a:srgbClr val="FFFFFF"/>
        </a:accent3>
        <a:accent4>
          <a:srgbClr val="562A00"/>
        </a:accent4>
        <a:accent5>
          <a:srgbClr val="F7B0B0"/>
        </a:accent5>
        <a:accent6>
          <a:srgbClr val="E39304"/>
        </a:accent6>
        <a:hlink>
          <a:srgbClr val="7E69FF"/>
        </a:hlink>
        <a:folHlink>
          <a:srgbClr val="A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6320</TotalTime>
  <Words>429</Words>
  <Application>Microsoft Office PowerPoint</Application>
  <PresentationFormat>On-screen Show (4:3)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Times New Roman</vt:lpstr>
      <vt:lpstr>Wingdings</vt:lpstr>
      <vt:lpstr>Arial</vt:lpstr>
      <vt:lpstr>1_teaching</vt:lpstr>
      <vt:lpstr>Fluid Mechanics</vt:lpstr>
      <vt:lpstr>Course Logistics</vt:lpstr>
      <vt:lpstr>Section/Laboratory Organization</vt:lpstr>
      <vt:lpstr>Hands-on Laboratory Experiments</vt:lpstr>
      <vt:lpstr>Homework</vt:lpstr>
      <vt:lpstr>Course Schedule</vt:lpstr>
      <vt:lpstr>Why Fluids?</vt:lpstr>
      <vt:lpstr>Course Topics</vt:lpstr>
      <vt:lpstr>Course Topics</vt:lpstr>
      <vt:lpstr>My Goals for the next six weeks...</vt:lpstr>
      <vt:lpstr>Dams and Reservoirs</vt:lpstr>
      <vt:lpstr>Water Distribution</vt:lpstr>
      <vt:lpstr>Lock Haven Flood Protection Project</vt:lpstr>
      <vt:lpstr>Stream Crossing</vt:lpstr>
      <vt:lpstr>Pressure Break</vt:lpstr>
      <vt:lpstr>Tank</vt:lpstr>
      <vt:lpstr>Inauguration</vt:lpstr>
    </vt:vector>
  </TitlesOfParts>
  <Company>Cornell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Mechanics</dc:title>
  <dc:creator>Monroe L. Weber-Shirk</dc:creator>
  <cp:lastModifiedBy>mw24</cp:lastModifiedBy>
  <cp:revision>67</cp:revision>
  <cp:lastPrinted>1999-05-25T13:35:04Z</cp:lastPrinted>
  <dcterms:created xsi:type="dcterms:W3CDTF">1998-05-26T14:47:42Z</dcterms:created>
  <dcterms:modified xsi:type="dcterms:W3CDTF">2012-12-18T18:21:06Z</dcterms:modified>
</cp:coreProperties>
</file>