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3" r:id="rId1"/>
  </p:sldMasterIdLst>
  <p:notesMasterIdLst>
    <p:notesMasterId r:id="rId24"/>
  </p:notesMasterIdLst>
  <p:handoutMasterIdLst>
    <p:handoutMasterId r:id="rId25"/>
  </p:handoutMasterIdLst>
  <p:sldIdLst>
    <p:sldId id="258" r:id="rId2"/>
    <p:sldId id="276" r:id="rId3"/>
    <p:sldId id="277" r:id="rId4"/>
    <p:sldId id="278" r:id="rId5"/>
    <p:sldId id="259" r:id="rId6"/>
    <p:sldId id="260" r:id="rId7"/>
    <p:sldId id="261" r:id="rId8"/>
    <p:sldId id="263" r:id="rId9"/>
    <p:sldId id="265" r:id="rId10"/>
    <p:sldId id="280" r:id="rId11"/>
    <p:sldId id="266" r:id="rId12"/>
    <p:sldId id="267" r:id="rId13"/>
    <p:sldId id="268" r:id="rId14"/>
    <p:sldId id="269" r:id="rId15"/>
    <p:sldId id="270" r:id="rId16"/>
    <p:sldId id="271" r:id="rId17"/>
    <p:sldId id="283" r:id="rId18"/>
    <p:sldId id="282" r:id="rId19"/>
    <p:sldId id="272" r:id="rId20"/>
    <p:sldId id="273" r:id="rId21"/>
    <p:sldId id="274" r:id="rId22"/>
    <p:sldId id="284" r:id="rId23"/>
  </p:sldIdLst>
  <p:sldSz cx="9144000" cy="6858000" type="letter"/>
  <p:notesSz cx="6858000" cy="9296400"/>
  <p:embeddedFontLst>
    <p:embeddedFont>
      <p:font typeface="MT Extra" pitchFamily="18" charset="2"/>
      <p:regular r:id="rId26"/>
    </p:embeddedFont>
    <p:embeddedFont>
      <p:font typeface="Monotype Sorts" pitchFamily="2" charset="2"/>
      <p:regular r:id="rId27"/>
    </p:embeddedFont>
    <p:embeddedFont>
      <p:font typeface="Book Antiqua" pitchFamily="18" charset="0"/>
      <p:regular r:id="rId28"/>
      <p:bold r:id="rId29"/>
      <p:italic r:id="rId30"/>
      <p:boldItalic r:id="rId31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12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912" y="-102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6.wmf"/><Relationship Id="rId3" Type="http://schemas.openxmlformats.org/officeDocument/2006/relationships/image" Target="../media/image47.wmf"/><Relationship Id="rId7" Type="http://schemas.openxmlformats.org/officeDocument/2006/relationships/image" Target="../media/image50.wmf"/><Relationship Id="rId12" Type="http://schemas.openxmlformats.org/officeDocument/2006/relationships/image" Target="../media/image55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41.wmf"/><Relationship Id="rId11" Type="http://schemas.openxmlformats.org/officeDocument/2006/relationships/image" Target="../media/image54.wmf"/><Relationship Id="rId5" Type="http://schemas.openxmlformats.org/officeDocument/2006/relationships/image" Target="../media/image49.wmf"/><Relationship Id="rId10" Type="http://schemas.openxmlformats.org/officeDocument/2006/relationships/image" Target="../media/image53.wmf"/><Relationship Id="rId4" Type="http://schemas.openxmlformats.org/officeDocument/2006/relationships/image" Target="../media/image48.wmf"/><Relationship Id="rId9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41.wmf"/><Relationship Id="rId7" Type="http://schemas.openxmlformats.org/officeDocument/2006/relationships/image" Target="../media/image61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0.wmf"/><Relationship Id="rId5" Type="http://schemas.openxmlformats.org/officeDocument/2006/relationships/image" Target="../media/image52.wmf"/><Relationship Id="rId4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70.wmf"/><Relationship Id="rId1" Type="http://schemas.openxmlformats.org/officeDocument/2006/relationships/image" Target="../media/image14.wmf"/><Relationship Id="rId4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896350"/>
            <a:ext cx="406400" cy="306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2282D56C-45F0-4605-8DC0-31D5A2EBFF6F}" type="slidenum">
              <a:rPr lang="en-US" sz="1400">
                <a:latin typeface="Book Antiqua" pitchFamily="18" charset="0"/>
              </a:rPr>
              <a:pPr algn="r"/>
              <a:t>‹#›</a:t>
            </a:fld>
            <a:endParaRPr lang="en-US" sz="1400">
              <a:latin typeface="Book Antiqua" pitchFamily="18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19113" y="8831263"/>
            <a:ext cx="36480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CEE 331 Fluid Mechanics</a:t>
            </a:r>
          </a:p>
          <a:p>
            <a:r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Monroe Weber-Shirk	</a:t>
            </a:r>
            <a:fld id="{236B5620-900B-4C5C-BC23-FB51722BEEF2}" type="datetime4"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pPr/>
              <a:t>December 18, 2012</a:t>
            </a:fld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14425" y="703263"/>
            <a:ext cx="4630738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896350"/>
            <a:ext cx="406400" cy="306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43C7C4A2-225E-44EF-87E6-D32B8759B1F8}" type="slidenum">
              <a:rPr lang="en-US" sz="1400">
                <a:latin typeface="Book Antiqua" pitchFamily="18" charset="0"/>
              </a:rPr>
              <a:pPr algn="r"/>
              <a:t>‹#›</a:t>
            </a:fld>
            <a:endParaRPr lang="en-US" sz="1400">
              <a:latin typeface="Book Antiqu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62.bin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graphicFrame>
        <p:nvGraphicFramePr>
          <p:cNvPr id="101380" name="Object 4"/>
          <p:cNvGraphicFramePr>
            <a:graphicFrameLocks noChangeAspect="1"/>
          </p:cNvGraphicFramePr>
          <p:nvPr>
            <p:ph type="body" idx="1"/>
          </p:nvPr>
        </p:nvGraphicFramePr>
        <p:xfrm>
          <a:off x="2971800" y="4449763"/>
          <a:ext cx="920750" cy="4116387"/>
        </p:xfrm>
        <a:graphic>
          <a:graphicData uri="http://schemas.openxmlformats.org/presentationml/2006/ole">
            <p:oleObj spid="_x0000_s101380" name="MathType Equation" r:id="rId4" imgW="1269720" imgH="5676840" progId="Equation">
              <p:embed/>
            </p:oleObj>
          </a:graphicData>
        </a:graphic>
      </p:graphicFrame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>
                <a:latin typeface="Times New Roman" pitchFamily="18" charset="0"/>
              </a:rPr>
              <a:t>what is this?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54025"/>
          </a:xfrm>
          <a:ln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e.cornell.edu/faculty/info.cfm?abbrev=faculty&amp;shorttitle=bio&amp;netid=mw24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ceeserver.cee.cornell.edu/mw24/Default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cornell.edu/" TargetMode="External"/><Relationship Id="rId5" Type="http://schemas.openxmlformats.org/officeDocument/2006/relationships/hyperlink" Target="http://www.cee.cornell.edu/index.cfm" TargetMode="Externa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ltGray">
          <a:xfrm>
            <a:off x="0" y="32004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ltGray">
          <a:xfrm>
            <a:off x="0" y="34099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9032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B7BDCD8-6949-4DD1-A3FC-7549677DF4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29033" name="Rectangle 9"/>
          <p:cNvSpPr>
            <a:spLocks noChangeArrowheads="1"/>
          </p:cNvSpPr>
          <p:nvPr/>
        </p:nvSpPr>
        <p:spPr bwMode="auto">
          <a:xfrm>
            <a:off x="609600" y="64516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/>
          <a:lstStyle/>
          <a:p>
            <a:r>
              <a:rPr lang="en-US" sz="2000">
                <a:hlinkClick r:id="rId2"/>
              </a:rPr>
              <a:t>Monroe L. Weber-Shirk </a:t>
            </a:r>
            <a:endParaRPr lang="en-US" sz="2000"/>
          </a:p>
        </p:txBody>
      </p:sp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1117600" y="1520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29035" name="Picture 11" descr="mw24 pho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61075"/>
            <a:ext cx="542925" cy="796925"/>
          </a:xfrm>
          <a:prstGeom prst="rect">
            <a:avLst/>
          </a:prstGeom>
          <a:noFill/>
        </p:spPr>
      </p:pic>
      <p:sp>
        <p:nvSpPr>
          <p:cNvPr id="129036" name="Rectangle 12"/>
          <p:cNvSpPr>
            <a:spLocks noChangeArrowheads="1"/>
          </p:cNvSpPr>
          <p:nvPr/>
        </p:nvSpPr>
        <p:spPr bwMode="auto">
          <a:xfrm>
            <a:off x="-485775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9037" name="Text Box 13"/>
          <p:cNvSpPr txBox="1">
            <a:spLocks noChangeArrowheads="1"/>
          </p:cNvSpPr>
          <p:nvPr/>
        </p:nvSpPr>
        <p:spPr bwMode="auto">
          <a:xfrm>
            <a:off x="3568700" y="6156325"/>
            <a:ext cx="3124200" cy="7016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hlinkClick r:id="rId5"/>
              </a:rPr>
              <a:t>S</a:t>
            </a:r>
            <a:r>
              <a:rPr lang="en-US" sz="1400">
                <a:hlinkClick r:id="rId5"/>
              </a:rPr>
              <a:t>chool of </a:t>
            </a:r>
            <a:r>
              <a:rPr lang="en-US" sz="2000">
                <a:hlinkClick r:id="rId5"/>
              </a:rPr>
              <a:t>Civil </a:t>
            </a:r>
            <a:r>
              <a:rPr lang="en-US" sz="1400">
                <a:hlinkClick r:id="rId5"/>
              </a:rPr>
              <a:t>and</a:t>
            </a:r>
            <a:r>
              <a:rPr lang="en-US" sz="2000">
                <a:hlinkClick r:id="rId5"/>
              </a:rPr>
              <a:t> Environmental Engineering</a:t>
            </a:r>
            <a:endParaRPr lang="en-US" sz="2000"/>
          </a:p>
        </p:txBody>
      </p:sp>
      <p:pic>
        <p:nvPicPr>
          <p:cNvPr id="129038" name="Picture 14" descr="culogo_web_60red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38925" y="6134100"/>
            <a:ext cx="2505075" cy="723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E2B60-0C1C-4F11-BAAC-F29149A83E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82C5AE-E863-4C7E-BCA5-8010DB7ED5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0C1B2-3DD8-4531-B90E-FABE4158A5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FECCE5-2EE8-4266-BE5C-BA76B9958F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C468F3-5E96-4521-8DD0-0451C053C9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2CCBF-77C5-4D7D-8C23-33C66060E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D5D0AC-A335-4A6E-8DC7-7BF392BF1A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448D7-51E9-4810-85D9-0DA9DE526E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7583C1-2209-4A90-B173-6315DC7B3F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B57DBB-07A2-4CA1-88F4-09ACD89EEB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ltGray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ltGray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80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fld id="{7E54B1E2-BC97-40FE-82A0-23DE8EEBBDD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unson%20Movies/V1_2%20no%20slip%20condition%20on%20channel%20bottom.mov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oleObject" Target="../embeddings/oleObject50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44.bin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3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3.bin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52.bin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6.bin"/><Relationship Id="rId14" Type="http://schemas.openxmlformats.org/officeDocument/2006/relationships/oleObject" Target="../embeddings/oleObject5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6.bin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5.bin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6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6.png"/><Relationship Id="rId5" Type="http://schemas.openxmlformats.org/officeDocument/2006/relationships/hyperlink" Target="Munson%20Movies/V1_5%20surface%20tension.mov" TargetMode="External"/><Relationship Id="rId4" Type="http://schemas.openxmlformats.org/officeDocument/2006/relationships/oleObject" Target="../embeddings/oleObject6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png"/><Relationship Id="rId4" Type="http://schemas.openxmlformats.org/officeDocument/2006/relationships/hyperlink" Target="Munson%20Movies/V1_1%20viscosity.mov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unson%20Movies/V6_1%20Deformation%20in%20shear%20flow.mo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4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3" cstate="print"/>
          <a:srcRect l="9825" t="3847" r="13663" b="1211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en-US" sz="6000">
                <a:solidFill>
                  <a:schemeClr val="accent1"/>
                </a:solidFill>
              </a:rPr>
              <a:t>Fluid Properties </a:t>
            </a:r>
            <a:br>
              <a:rPr lang="en-US" sz="6000">
                <a:solidFill>
                  <a:schemeClr val="accent1"/>
                </a:solidFill>
              </a:rPr>
            </a:br>
            <a:r>
              <a:rPr lang="en-US" sz="6000">
                <a:solidFill>
                  <a:schemeClr val="accent1"/>
                </a:solidFill>
              </a:rPr>
              <a:t>and Units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CEE 331</a:t>
            </a:r>
          </a:p>
          <a:p>
            <a:fld id="{E4FFFBB6-13C7-481A-A8A5-01F902EE8F4E}" type="datetime4">
              <a:rPr lang="en-US"/>
              <a:pPr/>
              <a:t>December 18, 2012</a:t>
            </a:fld>
            <a:endParaRPr lang="en-US"/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0" y="0"/>
            <a:ext cx="9620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MT Extra" pitchFamily="18" charset="2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Solution Scheme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Restate the goal</a:t>
            </a:r>
          </a:p>
          <a:p>
            <a:pPr>
              <a:lnSpc>
                <a:spcPct val="90000"/>
              </a:lnSpc>
            </a:pPr>
            <a:r>
              <a:rPr lang="en-US" sz="2800"/>
              <a:t>Identify the given parameters and represent the parameters using symbols</a:t>
            </a:r>
          </a:p>
          <a:p>
            <a:pPr>
              <a:lnSpc>
                <a:spcPct val="90000"/>
              </a:lnSpc>
            </a:pPr>
            <a:r>
              <a:rPr lang="en-US" sz="2800"/>
              <a:t>Outline your solution including the equations describing the physical constraints and any simplifying assumptions</a:t>
            </a:r>
          </a:p>
          <a:p>
            <a:pPr>
              <a:lnSpc>
                <a:spcPct val="90000"/>
              </a:lnSpc>
            </a:pPr>
            <a:r>
              <a:rPr lang="en-US" sz="2800"/>
              <a:t>Solve for the unknown symbolically</a:t>
            </a:r>
          </a:p>
          <a:p>
            <a:pPr>
              <a:lnSpc>
                <a:spcPct val="90000"/>
              </a:lnSpc>
            </a:pPr>
            <a:r>
              <a:rPr lang="en-US" sz="2800"/>
              <a:t>Substitute numerical values with units and do the arithmetic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Check your units!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Check the reasonableness of your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Viscosity Measurement: Solution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2759075" y="4652963"/>
          <a:ext cx="1638300" cy="722312"/>
        </p:xfrm>
        <a:graphic>
          <a:graphicData uri="http://schemas.openxmlformats.org/presentationml/2006/ole">
            <p:oleObj spid="_x0000_s64515" name="Equation" r:id="rId4" imgW="1638000" imgH="723600" progId="Equation.3">
              <p:embed/>
            </p:oleObj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366713" y="5772150"/>
          <a:ext cx="6707187" cy="825500"/>
        </p:xfrm>
        <a:graphic>
          <a:graphicData uri="http://schemas.openxmlformats.org/presentationml/2006/ole">
            <p:oleObj spid="_x0000_s64516" name="Equation" r:id="rId5" imgW="6705360" imgH="825480" progId="Equation.DSMT4">
              <p:embed/>
            </p:oleObj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379413" y="2000250"/>
          <a:ext cx="1320800" cy="722313"/>
        </p:xfrm>
        <a:graphic>
          <a:graphicData uri="http://schemas.openxmlformats.org/presentationml/2006/ole">
            <p:oleObj spid="_x0000_s64517" name="Equation" r:id="rId6" imgW="1320480" imgH="723600" progId="Equation.3">
              <p:embed/>
            </p:oleObj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2633663" y="2222500"/>
          <a:ext cx="508000" cy="279400"/>
        </p:xfrm>
        <a:graphic>
          <a:graphicData uri="http://schemas.openxmlformats.org/presentationml/2006/ole">
            <p:oleObj spid="_x0000_s64518" name="Equation" r:id="rId7" imgW="507960" imgH="279360" progId="Equation.3">
              <p:embed/>
            </p:oleObj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4075113" y="2205038"/>
          <a:ext cx="481012" cy="265112"/>
        </p:xfrm>
        <a:graphic>
          <a:graphicData uri="http://schemas.openxmlformats.org/presentationml/2006/ole">
            <p:oleObj spid="_x0000_s64519" name="Equation" r:id="rId8" imgW="482400" imgH="266400" progId="Equation.3">
              <p:embed/>
            </p:oleObj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379413" y="3036888"/>
          <a:ext cx="1765300" cy="762000"/>
        </p:xfrm>
        <a:graphic>
          <a:graphicData uri="http://schemas.openxmlformats.org/presentationml/2006/ole">
            <p:oleObj spid="_x0000_s64520" name="Equation" r:id="rId9" imgW="1765080" imgH="761760" progId="Equation.3">
              <p:embed/>
            </p:oleObj>
          </a:graphicData>
        </a:graphic>
      </p:graphicFrame>
      <p:graphicFrame>
        <p:nvGraphicFramePr>
          <p:cNvPr id="64523" name="Object 11"/>
          <p:cNvGraphicFramePr>
            <a:graphicFrameLocks noChangeAspect="1"/>
          </p:cNvGraphicFramePr>
          <p:nvPr/>
        </p:nvGraphicFramePr>
        <p:xfrm>
          <a:off x="379413" y="4114800"/>
          <a:ext cx="481012" cy="265113"/>
        </p:xfrm>
        <a:graphic>
          <a:graphicData uri="http://schemas.openxmlformats.org/presentationml/2006/ole">
            <p:oleObj spid="_x0000_s64523" name="Equation" r:id="rId10" imgW="482400" imgH="266400" progId="Equation.3">
              <p:embed/>
            </p:oleObj>
          </a:graphicData>
        </a:graphic>
      </p:graphicFrame>
      <p:graphicFrame>
        <p:nvGraphicFramePr>
          <p:cNvPr id="64524" name="Object 12"/>
          <p:cNvGraphicFramePr>
            <a:graphicFrameLocks noChangeAspect="1"/>
          </p:cNvGraphicFramePr>
          <p:nvPr/>
        </p:nvGraphicFramePr>
        <p:xfrm>
          <a:off x="379413" y="4694238"/>
          <a:ext cx="1879600" cy="762000"/>
        </p:xfrm>
        <a:graphic>
          <a:graphicData uri="http://schemas.openxmlformats.org/presentationml/2006/ole">
            <p:oleObj spid="_x0000_s64524" name="Equation" r:id="rId11" imgW="1879560" imgH="761760" progId="Equation.3">
              <p:embed/>
            </p:oleObj>
          </a:graphicData>
        </a:graphic>
      </p:graphicFrame>
      <p:sp>
        <p:nvSpPr>
          <p:cNvPr id="64536" name="Line 24"/>
          <p:cNvSpPr>
            <a:spLocks noChangeShapeType="1"/>
          </p:cNvSpPr>
          <p:nvPr/>
        </p:nvSpPr>
        <p:spPr bwMode="auto">
          <a:xfrm>
            <a:off x="3260725" y="2527300"/>
            <a:ext cx="414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4719638" y="2546350"/>
            <a:ext cx="646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39" name="Line 27"/>
          <p:cNvSpPr>
            <a:spLocks noChangeShapeType="1"/>
          </p:cNvSpPr>
          <p:nvPr/>
        </p:nvSpPr>
        <p:spPr bwMode="auto">
          <a:xfrm>
            <a:off x="1001713" y="4414838"/>
            <a:ext cx="585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545" name="Group 33"/>
          <p:cNvGrpSpPr>
            <a:grpSpLocks/>
          </p:cNvGrpSpPr>
          <p:nvPr/>
        </p:nvGrpSpPr>
        <p:grpSpPr bwMode="auto">
          <a:xfrm>
            <a:off x="5791200" y="1828800"/>
            <a:ext cx="3217863" cy="2790825"/>
            <a:chOff x="3648" y="1152"/>
            <a:chExt cx="2027" cy="1758"/>
          </a:xfrm>
        </p:grpSpPr>
        <p:sp>
          <p:nvSpPr>
            <p:cNvPr id="64525" name="Arc 13"/>
            <p:cNvSpPr>
              <a:spLocks/>
            </p:cNvSpPr>
            <p:nvPr/>
          </p:nvSpPr>
          <p:spPr bwMode="auto">
            <a:xfrm>
              <a:off x="4962" y="1493"/>
              <a:ext cx="402" cy="40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27" name="Oval 15"/>
            <p:cNvSpPr>
              <a:spLocks noChangeArrowheads="1"/>
            </p:cNvSpPr>
            <p:nvPr/>
          </p:nvSpPr>
          <p:spPr bwMode="auto">
            <a:xfrm>
              <a:off x="4263" y="1210"/>
              <a:ext cx="1412" cy="143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4528" name="Oval 16"/>
            <p:cNvSpPr>
              <a:spLocks noChangeArrowheads="1"/>
            </p:cNvSpPr>
            <p:nvPr/>
          </p:nvSpPr>
          <p:spPr bwMode="auto">
            <a:xfrm>
              <a:off x="4344" y="1302"/>
              <a:ext cx="1250" cy="125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53565F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29" name="Oval 17"/>
            <p:cNvSpPr>
              <a:spLocks noChangeArrowheads="1"/>
            </p:cNvSpPr>
            <p:nvPr/>
          </p:nvSpPr>
          <p:spPr bwMode="auto">
            <a:xfrm>
              <a:off x="4376" y="1334"/>
              <a:ext cx="1186" cy="118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4531" name="Text Box 19"/>
            <p:cNvSpPr txBox="1">
              <a:spLocks noChangeArrowheads="1"/>
            </p:cNvSpPr>
            <p:nvPr/>
          </p:nvSpPr>
          <p:spPr bwMode="auto">
            <a:xfrm>
              <a:off x="3648" y="1152"/>
              <a:ext cx="797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/>
                <a:t>Outer cylinder</a:t>
              </a:r>
            </a:p>
          </p:txBody>
        </p:sp>
        <p:sp>
          <p:nvSpPr>
            <p:cNvPr id="64532" name="Text Box 20"/>
            <p:cNvSpPr txBox="1">
              <a:spLocks noChangeArrowheads="1"/>
            </p:cNvSpPr>
            <p:nvPr/>
          </p:nvSpPr>
          <p:spPr bwMode="auto">
            <a:xfrm>
              <a:off x="3802" y="2622"/>
              <a:ext cx="159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Thin layer of water</a:t>
              </a:r>
            </a:p>
          </p:txBody>
        </p:sp>
        <p:sp>
          <p:nvSpPr>
            <p:cNvPr id="64533" name="Line 21"/>
            <p:cNvSpPr>
              <a:spLocks noChangeShapeType="1"/>
            </p:cNvSpPr>
            <p:nvPr/>
          </p:nvSpPr>
          <p:spPr bwMode="auto">
            <a:xfrm flipV="1">
              <a:off x="4428" y="2408"/>
              <a:ext cx="160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41" name="Oval 29"/>
            <p:cNvSpPr>
              <a:spLocks noChangeArrowheads="1"/>
            </p:cNvSpPr>
            <p:nvPr/>
          </p:nvSpPr>
          <p:spPr bwMode="auto">
            <a:xfrm>
              <a:off x="4464" y="1426"/>
              <a:ext cx="1022" cy="1022"/>
            </a:xfrm>
            <a:prstGeom prst="ellipse">
              <a:avLst/>
            </a:prstGeom>
            <a:solidFill>
              <a:schemeClr val="bg1"/>
            </a:solidFill>
            <a:ln w="12700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4530" name="Text Box 18"/>
            <p:cNvSpPr txBox="1">
              <a:spLocks noChangeArrowheads="1"/>
            </p:cNvSpPr>
            <p:nvPr/>
          </p:nvSpPr>
          <p:spPr bwMode="auto">
            <a:xfrm>
              <a:off x="4530" y="1642"/>
              <a:ext cx="797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/>
                <a:t>Inner cylinder</a:t>
              </a:r>
            </a:p>
          </p:txBody>
        </p:sp>
        <p:sp>
          <p:nvSpPr>
            <p:cNvPr id="64542" name="Line 30"/>
            <p:cNvSpPr>
              <a:spLocks noChangeShapeType="1"/>
            </p:cNvSpPr>
            <p:nvPr/>
          </p:nvSpPr>
          <p:spPr bwMode="auto">
            <a:xfrm flipH="1">
              <a:off x="4464" y="1920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43" name="Line 31"/>
            <p:cNvSpPr>
              <a:spLocks noChangeShapeType="1"/>
            </p:cNvSpPr>
            <p:nvPr/>
          </p:nvSpPr>
          <p:spPr bwMode="auto">
            <a:xfrm>
              <a:off x="4176" y="1344"/>
              <a:ext cx="28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4546" name="Text Box 34"/>
          <p:cNvSpPr txBox="1">
            <a:spLocks noChangeArrowheads="1"/>
          </p:cNvSpPr>
          <p:nvPr/>
        </p:nvSpPr>
        <p:spPr bwMode="auto">
          <a:xfrm>
            <a:off x="4114800" y="2667000"/>
            <a:ext cx="2327275" cy="19177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Book Antiqua" pitchFamily="18" charset="0"/>
              </a:rPr>
              <a:t>r = 5 cm</a:t>
            </a:r>
          </a:p>
          <a:p>
            <a:r>
              <a:rPr lang="en-US" sz="2400">
                <a:latin typeface="Book Antiqua" pitchFamily="18" charset="0"/>
              </a:rPr>
              <a:t>t = 2 mm</a:t>
            </a:r>
          </a:p>
          <a:p>
            <a:r>
              <a:rPr lang="en-US" sz="2400">
                <a:latin typeface="Book Antiqua" pitchFamily="18" charset="0"/>
              </a:rPr>
              <a:t>h = 20 cm</a:t>
            </a:r>
          </a:p>
          <a:p>
            <a:r>
              <a:rPr lang="en-US" sz="2400">
                <a:latin typeface="Book Antiqua" pitchFamily="18" charset="0"/>
              </a:rPr>
              <a:t>P = 100 x 10</a:t>
            </a:r>
            <a:r>
              <a:rPr lang="en-US" sz="2400" baseline="30000">
                <a:latin typeface="Book Antiqua" pitchFamily="18" charset="0"/>
              </a:rPr>
              <a:t>-6</a:t>
            </a:r>
            <a:r>
              <a:rPr lang="en-US" sz="2400">
                <a:latin typeface="Book Antiqua" pitchFamily="18" charset="0"/>
              </a:rPr>
              <a:t> W</a:t>
            </a:r>
          </a:p>
          <a:p>
            <a:r>
              <a:rPr lang="en-US" sz="2400">
                <a:latin typeface="Book Antiqua" pitchFamily="18" charset="0"/>
              </a:rPr>
              <a:t>10 rpm</a:t>
            </a:r>
          </a:p>
        </p:txBody>
      </p:sp>
      <p:sp>
        <p:nvSpPr>
          <p:cNvPr id="64534" name="Comment 22"/>
          <p:cNvSpPr>
            <a:spLocks noChangeArrowheads="1"/>
          </p:cNvSpPr>
          <p:nvPr/>
        </p:nvSpPr>
        <p:spPr bwMode="auto">
          <a:xfrm>
            <a:off x="3181350" y="2068513"/>
            <a:ext cx="569913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w</a:t>
            </a:r>
            <a:r>
              <a:rPr lang="en-US">
                <a:solidFill>
                  <a:schemeClr val="folHlink"/>
                </a:solidFill>
              </a:rPr>
              <a:t>r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64535" name="Comment 23"/>
          <p:cNvSpPr>
            <a:spLocks noChangeArrowheads="1"/>
          </p:cNvSpPr>
          <p:nvPr/>
        </p:nvSpPr>
        <p:spPr bwMode="auto">
          <a:xfrm>
            <a:off x="4616450" y="2074863"/>
            <a:ext cx="874713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2</a:t>
            </a:r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p</a:t>
            </a:r>
            <a:r>
              <a:rPr lang="en-US">
                <a:solidFill>
                  <a:schemeClr val="folHlink"/>
                </a:solidFill>
              </a:rPr>
              <a:t>rh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64538" name="Comment 26"/>
          <p:cNvSpPr>
            <a:spLocks noChangeArrowheads="1"/>
          </p:cNvSpPr>
          <p:nvPr/>
        </p:nvSpPr>
        <p:spPr bwMode="auto">
          <a:xfrm>
            <a:off x="922338" y="3968750"/>
            <a:ext cx="776287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F</a:t>
            </a:r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w</a:t>
            </a:r>
            <a:r>
              <a:rPr lang="en-US">
                <a:solidFill>
                  <a:schemeClr val="folHlink"/>
                </a:solidFill>
              </a:rPr>
              <a:t>r</a:t>
            </a:r>
            <a:endParaRPr lang="en-US">
              <a:solidFill>
                <a:srgbClr val="FFFF66"/>
              </a:solidFill>
            </a:endParaRPr>
          </a:p>
        </p:txBody>
      </p:sp>
      <p:graphicFrame>
        <p:nvGraphicFramePr>
          <p:cNvPr id="64547" name="Object 35"/>
          <p:cNvGraphicFramePr>
            <a:graphicFrameLocks noChangeAspect="1"/>
          </p:cNvGraphicFramePr>
          <p:nvPr/>
        </p:nvGraphicFramePr>
        <p:xfrm>
          <a:off x="5076825" y="4630738"/>
          <a:ext cx="3798888" cy="625475"/>
        </p:xfrm>
        <a:graphic>
          <a:graphicData uri="http://schemas.openxmlformats.org/presentationml/2006/ole">
            <p:oleObj spid="_x0000_s64547" name="Equation" r:id="rId12" imgW="4470120" imgH="736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4" grpId="0" autoUpdateAnimBg="0"/>
      <p:bldP spid="64535" grpId="0" autoUpdateAnimBg="0"/>
      <p:bldP spid="6453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Role of Viscosity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Statics</a:t>
            </a:r>
          </a:p>
          <a:p>
            <a:pPr lvl="1"/>
            <a:r>
              <a:rPr lang="en-US"/>
              <a:t>Fluids at rest have no relative motion between layers of fluid and thus du/dy = 0</a:t>
            </a:r>
          </a:p>
          <a:p>
            <a:pPr lvl="1"/>
            <a:r>
              <a:rPr lang="en-US"/>
              <a:t>Therefore the shear stress is _____ and is independent of the fluid viscosity</a:t>
            </a:r>
          </a:p>
          <a:p>
            <a:r>
              <a:rPr lang="en-US"/>
              <a:t>Dynamics</a:t>
            </a:r>
          </a:p>
          <a:p>
            <a:pPr lvl="1"/>
            <a:r>
              <a:rPr lang="en-US"/>
              <a:t>Fluid viscosity is very important when the fluid is moving 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5562600" y="3459163"/>
            <a:ext cx="884238" cy="5794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3200">
                <a:solidFill>
                  <a:schemeClr val="folHlink"/>
                </a:solidFill>
              </a:rPr>
              <a:t>zero</a:t>
            </a:r>
          </a:p>
        </p:txBody>
      </p:sp>
      <p:pic>
        <p:nvPicPr>
          <p:cNvPr id="65542" name="Picture 6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67575" y="5449888"/>
            <a:ext cx="1876425" cy="1408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Dynamic and Kinematic Viscosity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66050" cy="4114800"/>
          </a:xfrm>
        </p:spPr>
        <p:txBody>
          <a:bodyPr/>
          <a:lstStyle/>
          <a:p>
            <a:r>
              <a:rPr lang="en-US"/>
              <a:t>Kinematic viscosity (__) is a fluid property obtained by dividing the dynamic viscosity (__) by the fluid density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1343025" y="3670300"/>
          <a:ext cx="736600" cy="787400"/>
        </p:xfrm>
        <a:graphic>
          <a:graphicData uri="http://schemas.openxmlformats.org/presentationml/2006/ole">
            <p:oleObj spid="_x0000_s66564" name="Equation" r:id="rId4" imgW="736560" imgH="787320" progId="Equation.DSMT4">
              <p:embed/>
            </p:oleObj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1160463" y="4719638"/>
          <a:ext cx="1320800" cy="1549400"/>
        </p:xfrm>
        <a:graphic>
          <a:graphicData uri="http://schemas.openxmlformats.org/presentationml/2006/ole">
            <p:oleObj spid="_x0000_s66565" name="Equation" r:id="rId5" imgW="1320480" imgH="1549080" progId="Equation.3">
              <p:embed/>
            </p:oleObj>
          </a:graphicData>
        </a:graphic>
      </p:graphicFrame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3378200" y="5711825"/>
            <a:ext cx="831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3109913" y="3843338"/>
          <a:ext cx="609600" cy="292100"/>
        </p:xfrm>
        <a:graphic>
          <a:graphicData uri="http://schemas.openxmlformats.org/presentationml/2006/ole">
            <p:oleObj spid="_x0000_s66568" name="Equation" r:id="rId6" imgW="609480" imgH="291960" progId="Equation.DSMT4">
              <p:embed/>
            </p:oleObj>
          </a:graphicData>
        </a:graphic>
      </p:graphicFrame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6151563" y="3656013"/>
          <a:ext cx="723900" cy="393700"/>
        </p:xfrm>
        <a:graphic>
          <a:graphicData uri="http://schemas.openxmlformats.org/presentationml/2006/ole">
            <p:oleObj spid="_x0000_s66569" name="Equation" r:id="rId7" imgW="723600" imgH="393480" progId="Equation.DSMT4">
              <p:embed/>
            </p:oleObj>
          </a:graphicData>
        </a:graphic>
      </p:graphicFrame>
      <p:sp>
        <p:nvSpPr>
          <p:cNvPr id="66566" name="Comment 6"/>
          <p:cNvSpPr>
            <a:spLocks noChangeArrowheads="1"/>
          </p:cNvSpPr>
          <p:nvPr/>
        </p:nvSpPr>
        <p:spPr bwMode="auto">
          <a:xfrm>
            <a:off x="3255963" y="5180013"/>
            <a:ext cx="1103312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[m</a:t>
            </a:r>
            <a:r>
              <a:rPr lang="en-US" baseline="30000">
                <a:solidFill>
                  <a:schemeClr val="folHlink"/>
                </a:solidFill>
              </a:rPr>
              <a:t>2</a:t>
            </a:r>
            <a:r>
              <a:rPr lang="en-US">
                <a:solidFill>
                  <a:schemeClr val="folHlink"/>
                </a:solidFill>
              </a:rPr>
              <a:t>/s]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1235075" y="6407150"/>
            <a:ext cx="464978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Book Antiqua" pitchFamily="18" charset="0"/>
              </a:rPr>
              <a:t>Connection to Reynolds number!</a:t>
            </a:r>
          </a:p>
        </p:txBody>
      </p:sp>
      <p:graphicFrame>
        <p:nvGraphicFramePr>
          <p:cNvPr id="66571" name="Object 11"/>
          <p:cNvGraphicFramePr>
            <a:graphicFrameLocks noChangeAspect="1"/>
          </p:cNvGraphicFramePr>
          <p:nvPr/>
        </p:nvGraphicFramePr>
        <p:xfrm>
          <a:off x="1236663" y="3097213"/>
          <a:ext cx="433387" cy="476250"/>
        </p:xfrm>
        <a:graphic>
          <a:graphicData uri="http://schemas.openxmlformats.org/presentationml/2006/ole">
            <p:oleObj spid="_x0000_s66571" name="Equation" r:id="rId8" imgW="253800" imgH="279360" progId="Equation.DSMT4">
              <p:embed/>
            </p:oleObj>
          </a:graphicData>
        </a:graphic>
      </p:graphicFrame>
      <p:graphicFrame>
        <p:nvGraphicFramePr>
          <p:cNvPr id="66572" name="Object 12"/>
          <p:cNvGraphicFramePr>
            <a:graphicFrameLocks noChangeAspect="1"/>
          </p:cNvGraphicFramePr>
          <p:nvPr/>
        </p:nvGraphicFramePr>
        <p:xfrm>
          <a:off x="4624388" y="2173288"/>
          <a:ext cx="346075" cy="366712"/>
        </p:xfrm>
        <a:graphic>
          <a:graphicData uri="http://schemas.openxmlformats.org/presentationml/2006/ole">
            <p:oleObj spid="_x0000_s66572" name="Equation" r:id="rId9" imgW="203040" imgH="215640" progId="Equation.DSMT4">
              <p:embed/>
            </p:oleObj>
          </a:graphicData>
        </a:graphic>
      </p:graphicFrame>
      <p:graphicFrame>
        <p:nvGraphicFramePr>
          <p:cNvPr id="66573" name="Object 13"/>
          <p:cNvGraphicFramePr>
            <a:graphicFrameLocks noChangeAspect="1"/>
          </p:cNvGraphicFramePr>
          <p:nvPr/>
        </p:nvGraphicFramePr>
        <p:xfrm>
          <a:off x="5930900" y="5965825"/>
          <a:ext cx="2032000" cy="787400"/>
        </p:xfrm>
        <a:graphic>
          <a:graphicData uri="http://schemas.openxmlformats.org/presentationml/2006/ole">
            <p:oleObj spid="_x0000_s66573" name="Equation" r:id="rId10" imgW="2031840" imgH="787320" progId="Equation.DSMT4">
              <p:embed/>
            </p:oleObj>
          </a:graphicData>
        </a:graphic>
      </p:graphicFrame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5916613" y="6748463"/>
            <a:ext cx="2081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4911725" y="1627188"/>
            <a:ext cx="5397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nu</a:t>
            </a:r>
          </a:p>
        </p:txBody>
      </p:sp>
      <p:graphicFrame>
        <p:nvGraphicFramePr>
          <p:cNvPr id="66576" name="Object 16"/>
          <p:cNvGraphicFramePr>
            <a:graphicFrameLocks noChangeAspect="1"/>
          </p:cNvGraphicFramePr>
          <p:nvPr/>
        </p:nvGraphicFramePr>
        <p:xfrm>
          <a:off x="3743325" y="3565525"/>
          <a:ext cx="863600" cy="774700"/>
        </p:xfrm>
        <a:graphic>
          <a:graphicData uri="http://schemas.openxmlformats.org/presentationml/2006/ole">
            <p:oleObj spid="_x0000_s66576" name="Equation" r:id="rId11" imgW="863280" imgH="774360" progId="Equation.DSMT4">
              <p:embed/>
            </p:oleObj>
          </a:graphicData>
        </a:graphic>
      </p:graphicFrame>
      <p:graphicFrame>
        <p:nvGraphicFramePr>
          <p:cNvPr id="66577" name="Object 17"/>
          <p:cNvGraphicFramePr>
            <a:graphicFrameLocks noChangeAspect="1"/>
          </p:cNvGraphicFramePr>
          <p:nvPr/>
        </p:nvGraphicFramePr>
        <p:xfrm>
          <a:off x="6910388" y="3502025"/>
          <a:ext cx="1003300" cy="774700"/>
        </p:xfrm>
        <a:graphic>
          <a:graphicData uri="http://schemas.openxmlformats.org/presentationml/2006/ole">
            <p:oleObj spid="_x0000_s66577" name="Equation" r:id="rId12" imgW="1002960" imgH="774360" progId="Equation.DSMT4">
              <p:embed/>
            </p:oleObj>
          </a:graphicData>
        </a:graphic>
      </p:graphicFrame>
      <p:sp>
        <p:nvSpPr>
          <p:cNvPr id="66578" name="Line 18"/>
          <p:cNvSpPr>
            <a:spLocks noChangeShapeType="1"/>
          </p:cNvSpPr>
          <p:nvPr/>
        </p:nvSpPr>
        <p:spPr bwMode="auto">
          <a:xfrm>
            <a:off x="3725863" y="4433888"/>
            <a:ext cx="898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>
            <a:off x="6950075" y="4275138"/>
            <a:ext cx="898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 autoUpdateAnimBg="0"/>
      <p:bldP spid="6657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Density and Specific Weight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2700" y="1981200"/>
            <a:ext cx="4851400" cy="4876800"/>
          </a:xfrm>
        </p:spPr>
        <p:txBody>
          <a:bodyPr/>
          <a:lstStyle/>
          <a:p>
            <a:r>
              <a:rPr lang="en-US"/>
              <a:t>Density (mass/unit volume) </a:t>
            </a:r>
            <a:r>
              <a:rPr lang="en-US">
                <a:latin typeface="Symbol" pitchFamily="18" charset="2"/>
              </a:rPr>
              <a:t>r ___________</a:t>
            </a:r>
            <a:endParaRPr lang="en-US"/>
          </a:p>
          <a:p>
            <a:pPr lvl="1"/>
            <a:r>
              <a:rPr lang="en-US"/>
              <a:t>density of water:</a:t>
            </a:r>
          </a:p>
          <a:p>
            <a:pPr lvl="1"/>
            <a:r>
              <a:rPr lang="en-US"/>
              <a:t>density of air at atmospheric pressure and 15 </a:t>
            </a:r>
            <a:r>
              <a:rPr lang="en-US">
                <a:sym typeface="Symbol" pitchFamily="18" charset="2"/>
              </a:rPr>
              <a:t></a:t>
            </a:r>
            <a:r>
              <a:rPr lang="en-US"/>
              <a:t>C:</a:t>
            </a:r>
          </a:p>
          <a:p>
            <a:r>
              <a:rPr lang="en-US"/>
              <a:t>Specific Weight of water (weight per unit volume) </a:t>
            </a:r>
            <a:r>
              <a:rPr lang="en-US">
                <a:latin typeface="Symbol" pitchFamily="18" charset="2"/>
              </a:rPr>
              <a:t>g</a:t>
            </a:r>
          </a:p>
          <a:p>
            <a:pPr lvl="1"/>
            <a:r>
              <a:rPr lang="en-US"/>
              <a:t>__________________</a:t>
            </a:r>
          </a:p>
        </p:txBody>
      </p:sp>
      <p:grpSp>
        <p:nvGrpSpPr>
          <p:cNvPr id="67700" name="Group 116"/>
          <p:cNvGrpSpPr>
            <a:grpSpLocks/>
          </p:cNvGrpSpPr>
          <p:nvPr/>
        </p:nvGrpSpPr>
        <p:grpSpPr bwMode="auto">
          <a:xfrm>
            <a:off x="5713413" y="1801813"/>
            <a:ext cx="3295650" cy="2263775"/>
            <a:chOff x="3599" y="1135"/>
            <a:chExt cx="2076" cy="1426"/>
          </a:xfrm>
        </p:grpSpPr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4201" y="1205"/>
              <a:ext cx="1346" cy="8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594" name="Line 10"/>
            <p:cNvSpPr>
              <a:spLocks noChangeShapeType="1"/>
            </p:cNvSpPr>
            <p:nvPr/>
          </p:nvSpPr>
          <p:spPr bwMode="auto">
            <a:xfrm>
              <a:off x="4201" y="1913"/>
              <a:ext cx="1346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595" name="Line 11"/>
            <p:cNvSpPr>
              <a:spLocks noChangeShapeType="1"/>
            </p:cNvSpPr>
            <p:nvPr/>
          </p:nvSpPr>
          <p:spPr bwMode="auto">
            <a:xfrm>
              <a:off x="4201" y="1736"/>
              <a:ext cx="1346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596" name="Line 12"/>
            <p:cNvSpPr>
              <a:spLocks noChangeShapeType="1"/>
            </p:cNvSpPr>
            <p:nvPr/>
          </p:nvSpPr>
          <p:spPr bwMode="auto">
            <a:xfrm>
              <a:off x="4201" y="1559"/>
              <a:ext cx="1346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597" name="Line 13"/>
            <p:cNvSpPr>
              <a:spLocks noChangeShapeType="1"/>
            </p:cNvSpPr>
            <p:nvPr/>
          </p:nvSpPr>
          <p:spPr bwMode="auto">
            <a:xfrm>
              <a:off x="4201" y="1382"/>
              <a:ext cx="1346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598" name="Line 14"/>
            <p:cNvSpPr>
              <a:spLocks noChangeShapeType="1"/>
            </p:cNvSpPr>
            <p:nvPr/>
          </p:nvSpPr>
          <p:spPr bwMode="auto">
            <a:xfrm>
              <a:off x="4201" y="1205"/>
              <a:ext cx="1346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599" name="Rectangle 15"/>
            <p:cNvSpPr>
              <a:spLocks noChangeArrowheads="1"/>
            </p:cNvSpPr>
            <p:nvPr/>
          </p:nvSpPr>
          <p:spPr bwMode="auto">
            <a:xfrm>
              <a:off x="4201" y="1205"/>
              <a:ext cx="1346" cy="8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600" name="Line 16"/>
            <p:cNvSpPr>
              <a:spLocks noChangeShapeType="1"/>
            </p:cNvSpPr>
            <p:nvPr/>
          </p:nvSpPr>
          <p:spPr bwMode="auto">
            <a:xfrm>
              <a:off x="4201" y="1205"/>
              <a:ext cx="1" cy="884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601" name="Line 17"/>
            <p:cNvSpPr>
              <a:spLocks noChangeShapeType="1"/>
            </p:cNvSpPr>
            <p:nvPr/>
          </p:nvSpPr>
          <p:spPr bwMode="auto">
            <a:xfrm>
              <a:off x="4157" y="2089"/>
              <a:ext cx="44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>
              <a:off x="4157" y="1913"/>
              <a:ext cx="44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603" name="Line 19"/>
            <p:cNvSpPr>
              <a:spLocks noChangeShapeType="1"/>
            </p:cNvSpPr>
            <p:nvPr/>
          </p:nvSpPr>
          <p:spPr bwMode="auto">
            <a:xfrm>
              <a:off x="4157" y="1736"/>
              <a:ext cx="44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604" name="Line 20"/>
            <p:cNvSpPr>
              <a:spLocks noChangeShapeType="1"/>
            </p:cNvSpPr>
            <p:nvPr/>
          </p:nvSpPr>
          <p:spPr bwMode="auto">
            <a:xfrm>
              <a:off x="4157" y="1559"/>
              <a:ext cx="44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605" name="Line 21"/>
            <p:cNvSpPr>
              <a:spLocks noChangeShapeType="1"/>
            </p:cNvSpPr>
            <p:nvPr/>
          </p:nvSpPr>
          <p:spPr bwMode="auto">
            <a:xfrm>
              <a:off x="4157" y="1382"/>
              <a:ext cx="44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606" name="Line 22"/>
            <p:cNvSpPr>
              <a:spLocks noChangeShapeType="1"/>
            </p:cNvSpPr>
            <p:nvPr/>
          </p:nvSpPr>
          <p:spPr bwMode="auto">
            <a:xfrm>
              <a:off x="4157" y="1205"/>
              <a:ext cx="44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607" name="Line 23"/>
            <p:cNvSpPr>
              <a:spLocks noChangeShapeType="1"/>
            </p:cNvSpPr>
            <p:nvPr/>
          </p:nvSpPr>
          <p:spPr bwMode="auto">
            <a:xfrm>
              <a:off x="4201" y="2089"/>
              <a:ext cx="1346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608" name="Line 24"/>
            <p:cNvSpPr>
              <a:spLocks noChangeShapeType="1"/>
            </p:cNvSpPr>
            <p:nvPr/>
          </p:nvSpPr>
          <p:spPr bwMode="auto">
            <a:xfrm flipV="1">
              <a:off x="4201" y="2089"/>
              <a:ext cx="1" cy="5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609" name="Line 25"/>
            <p:cNvSpPr>
              <a:spLocks noChangeShapeType="1"/>
            </p:cNvSpPr>
            <p:nvPr/>
          </p:nvSpPr>
          <p:spPr bwMode="auto">
            <a:xfrm flipV="1">
              <a:off x="4877" y="2089"/>
              <a:ext cx="1" cy="5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610" name="Line 26"/>
            <p:cNvSpPr>
              <a:spLocks noChangeShapeType="1"/>
            </p:cNvSpPr>
            <p:nvPr/>
          </p:nvSpPr>
          <p:spPr bwMode="auto">
            <a:xfrm flipV="1">
              <a:off x="5547" y="2089"/>
              <a:ext cx="1" cy="50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67645" name="Group 61"/>
            <p:cNvGrpSpPr>
              <a:grpSpLocks/>
            </p:cNvGrpSpPr>
            <p:nvPr/>
          </p:nvGrpSpPr>
          <p:grpSpPr bwMode="auto">
            <a:xfrm>
              <a:off x="4201" y="1205"/>
              <a:ext cx="1346" cy="736"/>
              <a:chOff x="4201" y="1205"/>
              <a:chExt cx="1346" cy="736"/>
            </a:xfrm>
          </p:grpSpPr>
          <p:sp>
            <p:nvSpPr>
              <p:cNvPr id="67612" name="Freeform 28"/>
              <p:cNvSpPr>
                <a:spLocks/>
              </p:cNvSpPr>
              <p:nvPr/>
            </p:nvSpPr>
            <p:spPr bwMode="auto">
              <a:xfrm>
                <a:off x="4226" y="1205"/>
                <a:ext cx="3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" y="0"/>
                  </a:cxn>
                  <a:cxn ang="0">
                    <a:pos x="31" y="0"/>
                  </a:cxn>
                </a:cxnLst>
                <a:rect l="0" t="0" r="r" b="b"/>
                <a:pathLst>
                  <a:path w="31">
                    <a:moveTo>
                      <a:pt x="0" y="0"/>
                    </a:moveTo>
                    <a:lnTo>
                      <a:pt x="19" y="0"/>
                    </a:lnTo>
                    <a:lnTo>
                      <a:pt x="31" y="0"/>
                    </a:lnTo>
                  </a:path>
                </a:pathLst>
              </a:custGeom>
              <a:noFill/>
              <a:ln w="30163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11" name="Line 27"/>
              <p:cNvSpPr>
                <a:spLocks noChangeShapeType="1"/>
              </p:cNvSpPr>
              <p:nvPr/>
            </p:nvSpPr>
            <p:spPr bwMode="auto">
              <a:xfrm>
                <a:off x="4201" y="1205"/>
                <a:ext cx="25" cy="1"/>
              </a:xfrm>
              <a:prstGeom prst="line">
                <a:avLst/>
              </a:prstGeom>
              <a:noFill/>
              <a:ln w="30163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13" name="Line 29"/>
              <p:cNvSpPr>
                <a:spLocks noChangeShapeType="1"/>
              </p:cNvSpPr>
              <p:nvPr/>
            </p:nvSpPr>
            <p:spPr bwMode="auto">
              <a:xfrm>
                <a:off x="4257" y="1205"/>
                <a:ext cx="13" cy="1"/>
              </a:xfrm>
              <a:prstGeom prst="line">
                <a:avLst/>
              </a:prstGeom>
              <a:noFill/>
              <a:ln w="30163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14" name="Freeform 30"/>
              <p:cNvSpPr>
                <a:spLocks/>
              </p:cNvSpPr>
              <p:nvPr/>
            </p:nvSpPr>
            <p:spPr bwMode="auto">
              <a:xfrm>
                <a:off x="4270" y="1205"/>
                <a:ext cx="69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" y="0"/>
                  </a:cxn>
                  <a:cxn ang="0">
                    <a:pos x="31" y="0"/>
                  </a:cxn>
                  <a:cxn ang="0">
                    <a:pos x="69" y="7"/>
                  </a:cxn>
                </a:cxnLst>
                <a:rect l="0" t="0" r="r" b="b"/>
                <a:pathLst>
                  <a:path w="69" h="7">
                    <a:moveTo>
                      <a:pt x="0" y="0"/>
                    </a:moveTo>
                    <a:lnTo>
                      <a:pt x="12" y="0"/>
                    </a:lnTo>
                    <a:lnTo>
                      <a:pt x="31" y="0"/>
                    </a:lnTo>
                    <a:lnTo>
                      <a:pt x="69" y="7"/>
                    </a:lnTo>
                  </a:path>
                </a:pathLst>
              </a:custGeom>
              <a:noFill/>
              <a:ln w="30163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15" name="Line 31"/>
              <p:cNvSpPr>
                <a:spLocks noChangeShapeType="1"/>
              </p:cNvSpPr>
              <p:nvPr/>
            </p:nvSpPr>
            <p:spPr bwMode="auto">
              <a:xfrm>
                <a:off x="4339" y="1212"/>
                <a:ext cx="62" cy="8"/>
              </a:xfrm>
              <a:prstGeom prst="line">
                <a:avLst/>
              </a:prstGeom>
              <a:noFill/>
              <a:ln w="30163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16" name="Line 32"/>
              <p:cNvSpPr>
                <a:spLocks noChangeShapeType="1"/>
              </p:cNvSpPr>
              <p:nvPr/>
            </p:nvSpPr>
            <p:spPr bwMode="auto">
              <a:xfrm>
                <a:off x="4401" y="1220"/>
                <a:ext cx="69" cy="14"/>
              </a:xfrm>
              <a:prstGeom prst="line">
                <a:avLst/>
              </a:prstGeom>
              <a:noFill/>
              <a:ln w="30163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17" name="Line 33"/>
              <p:cNvSpPr>
                <a:spLocks noChangeShapeType="1"/>
              </p:cNvSpPr>
              <p:nvPr/>
            </p:nvSpPr>
            <p:spPr bwMode="auto">
              <a:xfrm>
                <a:off x="4470" y="1234"/>
                <a:ext cx="69" cy="21"/>
              </a:xfrm>
              <a:prstGeom prst="line">
                <a:avLst/>
              </a:prstGeom>
              <a:noFill/>
              <a:ln w="30163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18" name="Line 34"/>
              <p:cNvSpPr>
                <a:spLocks noChangeShapeType="1"/>
              </p:cNvSpPr>
              <p:nvPr/>
            </p:nvSpPr>
            <p:spPr bwMode="auto">
              <a:xfrm>
                <a:off x="4539" y="1255"/>
                <a:ext cx="69" cy="28"/>
              </a:xfrm>
              <a:prstGeom prst="line">
                <a:avLst/>
              </a:prstGeom>
              <a:noFill/>
              <a:ln w="30163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19" name="Line 35"/>
              <p:cNvSpPr>
                <a:spLocks noChangeShapeType="1"/>
              </p:cNvSpPr>
              <p:nvPr/>
            </p:nvSpPr>
            <p:spPr bwMode="auto">
              <a:xfrm>
                <a:off x="4608" y="1283"/>
                <a:ext cx="62" cy="28"/>
              </a:xfrm>
              <a:prstGeom prst="line">
                <a:avLst/>
              </a:prstGeom>
              <a:noFill/>
              <a:ln w="30163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20" name="Line 36"/>
              <p:cNvSpPr>
                <a:spLocks noChangeShapeType="1"/>
              </p:cNvSpPr>
              <p:nvPr/>
            </p:nvSpPr>
            <p:spPr bwMode="auto">
              <a:xfrm>
                <a:off x="4670" y="1311"/>
                <a:ext cx="69" cy="29"/>
              </a:xfrm>
              <a:prstGeom prst="line">
                <a:avLst/>
              </a:prstGeom>
              <a:noFill/>
              <a:ln w="30163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21" name="Line 37"/>
              <p:cNvSpPr>
                <a:spLocks noChangeShapeType="1"/>
              </p:cNvSpPr>
              <p:nvPr/>
            </p:nvSpPr>
            <p:spPr bwMode="auto">
              <a:xfrm>
                <a:off x="4739" y="1340"/>
                <a:ext cx="69" cy="35"/>
              </a:xfrm>
              <a:prstGeom prst="line">
                <a:avLst/>
              </a:prstGeom>
              <a:noFill/>
              <a:ln w="30163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22" name="Line 38"/>
              <p:cNvSpPr>
                <a:spLocks noChangeShapeType="1"/>
              </p:cNvSpPr>
              <p:nvPr/>
            </p:nvSpPr>
            <p:spPr bwMode="auto">
              <a:xfrm>
                <a:off x="4808" y="1375"/>
                <a:ext cx="69" cy="43"/>
              </a:xfrm>
              <a:prstGeom prst="line">
                <a:avLst/>
              </a:prstGeom>
              <a:noFill/>
              <a:ln w="30163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23" name="Line 39"/>
              <p:cNvSpPr>
                <a:spLocks noChangeShapeType="1"/>
              </p:cNvSpPr>
              <p:nvPr/>
            </p:nvSpPr>
            <p:spPr bwMode="auto">
              <a:xfrm>
                <a:off x="4877" y="1418"/>
                <a:ext cx="63" cy="42"/>
              </a:xfrm>
              <a:prstGeom prst="line">
                <a:avLst/>
              </a:prstGeom>
              <a:noFill/>
              <a:ln w="30163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24" name="Line 40"/>
              <p:cNvSpPr>
                <a:spLocks noChangeShapeType="1"/>
              </p:cNvSpPr>
              <p:nvPr/>
            </p:nvSpPr>
            <p:spPr bwMode="auto">
              <a:xfrm>
                <a:off x="4940" y="1460"/>
                <a:ext cx="69" cy="42"/>
              </a:xfrm>
              <a:prstGeom prst="line">
                <a:avLst/>
              </a:prstGeom>
              <a:noFill/>
              <a:ln w="30163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25" name="Line 41"/>
              <p:cNvSpPr>
                <a:spLocks noChangeShapeType="1"/>
              </p:cNvSpPr>
              <p:nvPr/>
            </p:nvSpPr>
            <p:spPr bwMode="auto">
              <a:xfrm>
                <a:off x="5009" y="1502"/>
                <a:ext cx="68" cy="50"/>
              </a:xfrm>
              <a:prstGeom prst="line">
                <a:avLst/>
              </a:prstGeom>
              <a:noFill/>
              <a:ln w="30163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26" name="Line 42"/>
              <p:cNvSpPr>
                <a:spLocks noChangeShapeType="1"/>
              </p:cNvSpPr>
              <p:nvPr/>
            </p:nvSpPr>
            <p:spPr bwMode="auto">
              <a:xfrm>
                <a:off x="5077" y="1552"/>
                <a:ext cx="69" cy="49"/>
              </a:xfrm>
              <a:prstGeom prst="line">
                <a:avLst/>
              </a:prstGeom>
              <a:noFill/>
              <a:ln w="30163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27" name="Line 43"/>
              <p:cNvSpPr>
                <a:spLocks noChangeShapeType="1"/>
              </p:cNvSpPr>
              <p:nvPr/>
            </p:nvSpPr>
            <p:spPr bwMode="auto">
              <a:xfrm>
                <a:off x="5146" y="1601"/>
                <a:ext cx="63" cy="50"/>
              </a:xfrm>
              <a:prstGeom prst="line">
                <a:avLst/>
              </a:prstGeom>
              <a:noFill/>
              <a:ln w="30163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28" name="Line 44"/>
              <p:cNvSpPr>
                <a:spLocks noChangeShapeType="1"/>
              </p:cNvSpPr>
              <p:nvPr/>
            </p:nvSpPr>
            <p:spPr bwMode="auto">
              <a:xfrm>
                <a:off x="5209" y="1651"/>
                <a:ext cx="69" cy="49"/>
              </a:xfrm>
              <a:prstGeom prst="line">
                <a:avLst/>
              </a:prstGeom>
              <a:noFill/>
              <a:ln w="30163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29" name="Line 45"/>
              <p:cNvSpPr>
                <a:spLocks noChangeShapeType="1"/>
              </p:cNvSpPr>
              <p:nvPr/>
            </p:nvSpPr>
            <p:spPr bwMode="auto">
              <a:xfrm>
                <a:off x="5278" y="1700"/>
                <a:ext cx="69" cy="57"/>
              </a:xfrm>
              <a:prstGeom prst="line">
                <a:avLst/>
              </a:prstGeom>
              <a:noFill/>
              <a:ln w="30163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30" name="Freeform 46"/>
              <p:cNvSpPr>
                <a:spLocks/>
              </p:cNvSpPr>
              <p:nvPr/>
            </p:nvSpPr>
            <p:spPr bwMode="auto">
              <a:xfrm>
                <a:off x="5347" y="1757"/>
                <a:ext cx="69" cy="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7" y="28"/>
                  </a:cxn>
                  <a:cxn ang="0">
                    <a:pos x="69" y="64"/>
                  </a:cxn>
                </a:cxnLst>
                <a:rect l="0" t="0" r="r" b="b"/>
                <a:pathLst>
                  <a:path w="69" h="64">
                    <a:moveTo>
                      <a:pt x="0" y="0"/>
                    </a:moveTo>
                    <a:lnTo>
                      <a:pt x="37" y="28"/>
                    </a:lnTo>
                    <a:lnTo>
                      <a:pt x="69" y="64"/>
                    </a:lnTo>
                  </a:path>
                </a:pathLst>
              </a:custGeom>
              <a:noFill/>
              <a:ln w="30163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31" name="Line 47"/>
              <p:cNvSpPr>
                <a:spLocks noChangeShapeType="1"/>
              </p:cNvSpPr>
              <p:nvPr/>
            </p:nvSpPr>
            <p:spPr bwMode="auto">
              <a:xfrm>
                <a:off x="5416" y="1821"/>
                <a:ext cx="62" cy="56"/>
              </a:xfrm>
              <a:prstGeom prst="line">
                <a:avLst/>
              </a:prstGeom>
              <a:noFill/>
              <a:ln w="30163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32" name="Line 48"/>
              <p:cNvSpPr>
                <a:spLocks noChangeShapeType="1"/>
              </p:cNvSpPr>
              <p:nvPr/>
            </p:nvSpPr>
            <p:spPr bwMode="auto">
              <a:xfrm>
                <a:off x="5478" y="1877"/>
                <a:ext cx="69" cy="64"/>
              </a:xfrm>
              <a:prstGeom prst="line">
                <a:avLst/>
              </a:prstGeom>
              <a:noFill/>
              <a:ln w="30163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633" name="Rectangle 49"/>
            <p:cNvSpPr>
              <a:spLocks noChangeArrowheads="1"/>
            </p:cNvSpPr>
            <p:nvPr/>
          </p:nvSpPr>
          <p:spPr bwMode="auto">
            <a:xfrm>
              <a:off x="3888" y="2019"/>
              <a:ext cx="22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900"/>
                <a:t>950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7634" name="Rectangle 50"/>
            <p:cNvSpPr>
              <a:spLocks noChangeArrowheads="1"/>
            </p:cNvSpPr>
            <p:nvPr/>
          </p:nvSpPr>
          <p:spPr bwMode="auto">
            <a:xfrm>
              <a:off x="3888" y="1842"/>
              <a:ext cx="22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900"/>
                <a:t>960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7635" name="Rectangle 51"/>
            <p:cNvSpPr>
              <a:spLocks noChangeArrowheads="1"/>
            </p:cNvSpPr>
            <p:nvPr/>
          </p:nvSpPr>
          <p:spPr bwMode="auto">
            <a:xfrm>
              <a:off x="3888" y="1665"/>
              <a:ext cx="22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900"/>
                <a:t>970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7636" name="Rectangle 52"/>
            <p:cNvSpPr>
              <a:spLocks noChangeArrowheads="1"/>
            </p:cNvSpPr>
            <p:nvPr/>
          </p:nvSpPr>
          <p:spPr bwMode="auto">
            <a:xfrm>
              <a:off x="3888" y="1488"/>
              <a:ext cx="22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900"/>
                <a:t>980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7637" name="Rectangle 53"/>
            <p:cNvSpPr>
              <a:spLocks noChangeArrowheads="1"/>
            </p:cNvSpPr>
            <p:nvPr/>
          </p:nvSpPr>
          <p:spPr bwMode="auto">
            <a:xfrm>
              <a:off x="3888" y="1311"/>
              <a:ext cx="22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900"/>
                <a:t>990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7638" name="Rectangle 54"/>
            <p:cNvSpPr>
              <a:spLocks noChangeArrowheads="1"/>
            </p:cNvSpPr>
            <p:nvPr/>
          </p:nvSpPr>
          <p:spPr bwMode="auto">
            <a:xfrm>
              <a:off x="3819" y="1135"/>
              <a:ext cx="30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900"/>
                <a:t>1000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7639" name="Rectangle 55"/>
            <p:cNvSpPr>
              <a:spLocks noChangeArrowheads="1"/>
            </p:cNvSpPr>
            <p:nvPr/>
          </p:nvSpPr>
          <p:spPr bwMode="auto">
            <a:xfrm>
              <a:off x="4170" y="2245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900"/>
                <a:t>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7640" name="Rectangle 56"/>
            <p:cNvSpPr>
              <a:spLocks noChangeArrowheads="1"/>
            </p:cNvSpPr>
            <p:nvPr/>
          </p:nvSpPr>
          <p:spPr bwMode="auto">
            <a:xfrm>
              <a:off x="4808" y="2245"/>
              <a:ext cx="15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900"/>
                <a:t>50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7641" name="Rectangle 57"/>
            <p:cNvSpPr>
              <a:spLocks noChangeArrowheads="1"/>
            </p:cNvSpPr>
            <p:nvPr/>
          </p:nvSpPr>
          <p:spPr bwMode="auto">
            <a:xfrm>
              <a:off x="5447" y="2245"/>
              <a:ext cx="22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900"/>
                <a:t>100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7642" name="Rectangle 58"/>
            <p:cNvSpPr>
              <a:spLocks noChangeArrowheads="1"/>
            </p:cNvSpPr>
            <p:nvPr/>
          </p:nvSpPr>
          <p:spPr bwMode="auto">
            <a:xfrm>
              <a:off x="4445" y="2379"/>
              <a:ext cx="101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900"/>
                <a:t>Temperature (C)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7643" name="Rectangle 59"/>
            <p:cNvSpPr>
              <a:spLocks noChangeArrowheads="1"/>
            </p:cNvSpPr>
            <p:nvPr/>
          </p:nvSpPr>
          <p:spPr bwMode="auto">
            <a:xfrm rot="16200000">
              <a:off x="3202" y="1544"/>
              <a:ext cx="9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900"/>
                <a:t>Density (kg/m</a:t>
              </a:r>
              <a:r>
                <a:rPr lang="en-US" sz="1900" baseline="30000"/>
                <a:t>3</a:t>
              </a:r>
              <a:r>
                <a:rPr lang="en-US" sz="1900"/>
                <a:t>)</a:t>
              </a:r>
              <a:endParaRPr lang="en-US" sz="2400">
                <a:latin typeface="Book Antiqua" pitchFamily="18" charset="0"/>
              </a:endParaRPr>
            </a:p>
          </p:txBody>
        </p:sp>
      </p:grpSp>
      <p:grpSp>
        <p:nvGrpSpPr>
          <p:cNvPr id="67699" name="Group 115"/>
          <p:cNvGrpSpPr>
            <a:grpSpLocks/>
          </p:cNvGrpSpPr>
          <p:nvPr/>
        </p:nvGrpSpPr>
        <p:grpSpPr bwMode="auto">
          <a:xfrm>
            <a:off x="5713413" y="4198938"/>
            <a:ext cx="3262312" cy="2424112"/>
            <a:chOff x="3599" y="2645"/>
            <a:chExt cx="2055" cy="1527"/>
          </a:xfrm>
        </p:grpSpPr>
        <p:sp>
          <p:nvSpPr>
            <p:cNvPr id="67646" name="Rectangle 62"/>
            <p:cNvSpPr>
              <a:spLocks noChangeArrowheads="1"/>
            </p:cNvSpPr>
            <p:nvPr/>
          </p:nvSpPr>
          <p:spPr bwMode="auto">
            <a:xfrm>
              <a:off x="4201" y="2714"/>
              <a:ext cx="137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647" name="Line 63"/>
            <p:cNvSpPr>
              <a:spLocks noChangeShapeType="1"/>
            </p:cNvSpPr>
            <p:nvPr/>
          </p:nvSpPr>
          <p:spPr bwMode="auto">
            <a:xfrm>
              <a:off x="4201" y="3294"/>
              <a:ext cx="1377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648" name="Line 64"/>
            <p:cNvSpPr>
              <a:spLocks noChangeShapeType="1"/>
            </p:cNvSpPr>
            <p:nvPr/>
          </p:nvSpPr>
          <p:spPr bwMode="auto">
            <a:xfrm>
              <a:off x="4201" y="3008"/>
              <a:ext cx="1377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649" name="Line 65"/>
            <p:cNvSpPr>
              <a:spLocks noChangeShapeType="1"/>
            </p:cNvSpPr>
            <p:nvPr/>
          </p:nvSpPr>
          <p:spPr bwMode="auto">
            <a:xfrm>
              <a:off x="4201" y="2714"/>
              <a:ext cx="1377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650" name="Rectangle 66"/>
            <p:cNvSpPr>
              <a:spLocks noChangeArrowheads="1"/>
            </p:cNvSpPr>
            <p:nvPr/>
          </p:nvSpPr>
          <p:spPr bwMode="auto">
            <a:xfrm>
              <a:off x="4201" y="2714"/>
              <a:ext cx="137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651" name="Line 67"/>
            <p:cNvSpPr>
              <a:spLocks noChangeShapeType="1"/>
            </p:cNvSpPr>
            <p:nvPr/>
          </p:nvSpPr>
          <p:spPr bwMode="auto">
            <a:xfrm>
              <a:off x="4201" y="2714"/>
              <a:ext cx="1" cy="87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652" name="Line 68"/>
            <p:cNvSpPr>
              <a:spLocks noChangeShapeType="1"/>
            </p:cNvSpPr>
            <p:nvPr/>
          </p:nvSpPr>
          <p:spPr bwMode="auto">
            <a:xfrm>
              <a:off x="4157" y="3587"/>
              <a:ext cx="44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653" name="Line 69"/>
            <p:cNvSpPr>
              <a:spLocks noChangeShapeType="1"/>
            </p:cNvSpPr>
            <p:nvPr/>
          </p:nvSpPr>
          <p:spPr bwMode="auto">
            <a:xfrm>
              <a:off x="4157" y="3294"/>
              <a:ext cx="44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654" name="Line 70"/>
            <p:cNvSpPr>
              <a:spLocks noChangeShapeType="1"/>
            </p:cNvSpPr>
            <p:nvPr/>
          </p:nvSpPr>
          <p:spPr bwMode="auto">
            <a:xfrm>
              <a:off x="4157" y="3008"/>
              <a:ext cx="44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655" name="Line 71"/>
            <p:cNvSpPr>
              <a:spLocks noChangeShapeType="1"/>
            </p:cNvSpPr>
            <p:nvPr/>
          </p:nvSpPr>
          <p:spPr bwMode="auto">
            <a:xfrm>
              <a:off x="4157" y="2714"/>
              <a:ext cx="44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656" name="Line 72"/>
            <p:cNvSpPr>
              <a:spLocks noChangeShapeType="1"/>
            </p:cNvSpPr>
            <p:nvPr/>
          </p:nvSpPr>
          <p:spPr bwMode="auto">
            <a:xfrm>
              <a:off x="4201" y="3587"/>
              <a:ext cx="1377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657" name="Line 73"/>
            <p:cNvSpPr>
              <a:spLocks noChangeShapeType="1"/>
            </p:cNvSpPr>
            <p:nvPr/>
          </p:nvSpPr>
          <p:spPr bwMode="auto">
            <a:xfrm flipV="1">
              <a:off x="4201" y="3587"/>
              <a:ext cx="1" cy="4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658" name="Line 74"/>
            <p:cNvSpPr>
              <a:spLocks noChangeShapeType="1"/>
            </p:cNvSpPr>
            <p:nvPr/>
          </p:nvSpPr>
          <p:spPr bwMode="auto">
            <a:xfrm flipV="1">
              <a:off x="4890" y="3587"/>
              <a:ext cx="1" cy="4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659" name="Line 75"/>
            <p:cNvSpPr>
              <a:spLocks noChangeShapeType="1"/>
            </p:cNvSpPr>
            <p:nvPr/>
          </p:nvSpPr>
          <p:spPr bwMode="auto">
            <a:xfrm flipV="1">
              <a:off x="5578" y="3587"/>
              <a:ext cx="1" cy="4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67691" name="Group 107"/>
            <p:cNvGrpSpPr>
              <a:grpSpLocks/>
            </p:cNvGrpSpPr>
            <p:nvPr/>
          </p:nvGrpSpPr>
          <p:grpSpPr bwMode="auto">
            <a:xfrm>
              <a:off x="4201" y="2714"/>
              <a:ext cx="1377" cy="524"/>
              <a:chOff x="4201" y="2714"/>
              <a:chExt cx="1377" cy="524"/>
            </a:xfrm>
          </p:grpSpPr>
          <p:sp>
            <p:nvSpPr>
              <p:cNvPr id="67660" name="Freeform 76"/>
              <p:cNvSpPr>
                <a:spLocks/>
              </p:cNvSpPr>
              <p:nvPr/>
            </p:nvSpPr>
            <p:spPr bwMode="auto">
              <a:xfrm>
                <a:off x="4201" y="2714"/>
                <a:ext cx="138" cy="2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69" y="7"/>
                  </a:cxn>
                  <a:cxn ang="0">
                    <a:pos x="138" y="0"/>
                  </a:cxn>
                </a:cxnLst>
                <a:rect l="0" t="0" r="r" b="b"/>
                <a:pathLst>
                  <a:path w="138" h="21">
                    <a:moveTo>
                      <a:pt x="0" y="21"/>
                    </a:moveTo>
                    <a:lnTo>
                      <a:pt x="69" y="7"/>
                    </a:lnTo>
                    <a:lnTo>
                      <a:pt x="138" y="0"/>
                    </a:lnTo>
                  </a:path>
                </a:pathLst>
              </a:custGeom>
              <a:noFill/>
              <a:ln w="30163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61" name="Freeform 77"/>
              <p:cNvSpPr>
                <a:spLocks/>
              </p:cNvSpPr>
              <p:nvPr/>
            </p:nvSpPr>
            <p:spPr bwMode="auto">
              <a:xfrm>
                <a:off x="4339" y="2714"/>
                <a:ext cx="137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0"/>
                  </a:cxn>
                  <a:cxn ang="0">
                    <a:pos x="106" y="0"/>
                  </a:cxn>
                  <a:cxn ang="0">
                    <a:pos x="137" y="0"/>
                  </a:cxn>
                </a:cxnLst>
                <a:rect l="0" t="0" r="r" b="b"/>
                <a:pathLst>
                  <a:path w="137">
                    <a:moveTo>
                      <a:pt x="0" y="0"/>
                    </a:moveTo>
                    <a:lnTo>
                      <a:pt x="75" y="0"/>
                    </a:lnTo>
                    <a:lnTo>
                      <a:pt x="106" y="0"/>
                    </a:lnTo>
                    <a:lnTo>
                      <a:pt x="137" y="0"/>
                    </a:lnTo>
                  </a:path>
                </a:pathLst>
              </a:custGeom>
              <a:noFill/>
              <a:ln w="30163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62" name="Freeform 78"/>
              <p:cNvSpPr>
                <a:spLocks/>
              </p:cNvSpPr>
              <p:nvPr/>
            </p:nvSpPr>
            <p:spPr bwMode="auto">
              <a:xfrm>
                <a:off x="4476" y="2714"/>
                <a:ext cx="69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5" y="0"/>
                  </a:cxn>
                  <a:cxn ang="0">
                    <a:pos x="44" y="0"/>
                  </a:cxn>
                  <a:cxn ang="0">
                    <a:pos x="69" y="7"/>
                  </a:cxn>
                </a:cxnLst>
                <a:rect l="0" t="0" r="r" b="b"/>
                <a:pathLst>
                  <a:path w="69" h="7">
                    <a:moveTo>
                      <a:pt x="0" y="0"/>
                    </a:moveTo>
                    <a:lnTo>
                      <a:pt x="25" y="0"/>
                    </a:lnTo>
                    <a:lnTo>
                      <a:pt x="44" y="0"/>
                    </a:lnTo>
                    <a:lnTo>
                      <a:pt x="69" y="7"/>
                    </a:lnTo>
                  </a:path>
                </a:pathLst>
              </a:custGeom>
              <a:noFill/>
              <a:ln w="30163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63" name="Freeform 79"/>
              <p:cNvSpPr>
                <a:spLocks/>
              </p:cNvSpPr>
              <p:nvPr/>
            </p:nvSpPr>
            <p:spPr bwMode="auto">
              <a:xfrm>
                <a:off x="4545" y="2721"/>
                <a:ext cx="345" cy="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" y="7"/>
                  </a:cxn>
                  <a:cxn ang="0">
                    <a:pos x="69" y="14"/>
                  </a:cxn>
                  <a:cxn ang="0">
                    <a:pos x="107" y="21"/>
                  </a:cxn>
                  <a:cxn ang="0">
                    <a:pos x="157" y="28"/>
                  </a:cxn>
                  <a:cxn ang="0">
                    <a:pos x="251" y="56"/>
                  </a:cxn>
                  <a:cxn ang="0">
                    <a:pos x="345" y="84"/>
                  </a:cxn>
                </a:cxnLst>
                <a:rect l="0" t="0" r="r" b="b"/>
                <a:pathLst>
                  <a:path w="345" h="84">
                    <a:moveTo>
                      <a:pt x="0" y="0"/>
                    </a:moveTo>
                    <a:lnTo>
                      <a:pt x="32" y="7"/>
                    </a:lnTo>
                    <a:lnTo>
                      <a:pt x="69" y="14"/>
                    </a:lnTo>
                    <a:lnTo>
                      <a:pt x="107" y="21"/>
                    </a:lnTo>
                    <a:lnTo>
                      <a:pt x="157" y="28"/>
                    </a:lnTo>
                    <a:lnTo>
                      <a:pt x="251" y="56"/>
                    </a:lnTo>
                    <a:lnTo>
                      <a:pt x="345" y="84"/>
                    </a:lnTo>
                  </a:path>
                </a:pathLst>
              </a:custGeom>
              <a:noFill/>
              <a:ln w="30163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64" name="Freeform 80"/>
              <p:cNvSpPr>
                <a:spLocks/>
              </p:cNvSpPr>
              <p:nvPr/>
            </p:nvSpPr>
            <p:spPr bwMode="auto">
              <a:xfrm>
                <a:off x="4890" y="2805"/>
                <a:ext cx="344" cy="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7" y="35"/>
                  </a:cxn>
                  <a:cxn ang="0">
                    <a:pos x="169" y="77"/>
                  </a:cxn>
                  <a:cxn ang="0">
                    <a:pos x="256" y="126"/>
                  </a:cxn>
                  <a:cxn ang="0">
                    <a:pos x="344" y="175"/>
                  </a:cxn>
                </a:cxnLst>
                <a:rect l="0" t="0" r="r" b="b"/>
                <a:pathLst>
                  <a:path w="344" h="175">
                    <a:moveTo>
                      <a:pt x="0" y="0"/>
                    </a:moveTo>
                    <a:lnTo>
                      <a:pt x="87" y="35"/>
                    </a:lnTo>
                    <a:lnTo>
                      <a:pt x="169" y="77"/>
                    </a:lnTo>
                    <a:lnTo>
                      <a:pt x="256" y="126"/>
                    </a:lnTo>
                    <a:lnTo>
                      <a:pt x="344" y="175"/>
                    </a:lnTo>
                  </a:path>
                </a:pathLst>
              </a:custGeom>
              <a:noFill/>
              <a:ln w="30163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65" name="Freeform 81"/>
              <p:cNvSpPr>
                <a:spLocks/>
              </p:cNvSpPr>
              <p:nvPr/>
            </p:nvSpPr>
            <p:spPr bwMode="auto">
              <a:xfrm>
                <a:off x="5234" y="2980"/>
                <a:ext cx="344" cy="25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8" y="56"/>
                  </a:cxn>
                  <a:cxn ang="0">
                    <a:pos x="169" y="118"/>
                  </a:cxn>
                  <a:cxn ang="0">
                    <a:pos x="344" y="258"/>
                  </a:cxn>
                </a:cxnLst>
                <a:rect l="0" t="0" r="r" b="b"/>
                <a:pathLst>
                  <a:path w="344" h="258">
                    <a:moveTo>
                      <a:pt x="0" y="0"/>
                    </a:moveTo>
                    <a:lnTo>
                      <a:pt x="88" y="56"/>
                    </a:lnTo>
                    <a:lnTo>
                      <a:pt x="169" y="118"/>
                    </a:lnTo>
                    <a:lnTo>
                      <a:pt x="344" y="258"/>
                    </a:lnTo>
                  </a:path>
                </a:pathLst>
              </a:custGeom>
              <a:noFill/>
              <a:ln w="30163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682" name="Rectangle 98"/>
            <p:cNvSpPr>
              <a:spLocks noChangeArrowheads="1"/>
            </p:cNvSpPr>
            <p:nvPr/>
          </p:nvSpPr>
          <p:spPr bwMode="auto">
            <a:xfrm>
              <a:off x="3888" y="3517"/>
              <a:ext cx="2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800"/>
                <a:t>997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7683" name="Rectangle 99"/>
            <p:cNvSpPr>
              <a:spLocks noChangeArrowheads="1"/>
            </p:cNvSpPr>
            <p:nvPr/>
          </p:nvSpPr>
          <p:spPr bwMode="auto">
            <a:xfrm>
              <a:off x="3888" y="3224"/>
              <a:ext cx="2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800"/>
                <a:t>998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7684" name="Rectangle 100"/>
            <p:cNvSpPr>
              <a:spLocks noChangeArrowheads="1"/>
            </p:cNvSpPr>
            <p:nvPr/>
          </p:nvSpPr>
          <p:spPr bwMode="auto">
            <a:xfrm>
              <a:off x="3888" y="2938"/>
              <a:ext cx="2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800"/>
                <a:t>999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7685" name="Rectangle 101"/>
            <p:cNvSpPr>
              <a:spLocks noChangeArrowheads="1"/>
            </p:cNvSpPr>
            <p:nvPr/>
          </p:nvSpPr>
          <p:spPr bwMode="auto">
            <a:xfrm>
              <a:off x="3819" y="2645"/>
              <a:ext cx="2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800"/>
                <a:t>1000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7686" name="Rectangle 102"/>
            <p:cNvSpPr>
              <a:spLocks noChangeArrowheads="1"/>
            </p:cNvSpPr>
            <p:nvPr/>
          </p:nvSpPr>
          <p:spPr bwMode="auto">
            <a:xfrm>
              <a:off x="4170" y="3741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800"/>
                <a:t>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7687" name="Rectangle 103"/>
            <p:cNvSpPr>
              <a:spLocks noChangeArrowheads="1"/>
            </p:cNvSpPr>
            <p:nvPr/>
          </p:nvSpPr>
          <p:spPr bwMode="auto">
            <a:xfrm>
              <a:off x="4821" y="3741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800"/>
                <a:t>10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7688" name="Rectangle 104"/>
            <p:cNvSpPr>
              <a:spLocks noChangeArrowheads="1"/>
            </p:cNvSpPr>
            <p:nvPr/>
          </p:nvSpPr>
          <p:spPr bwMode="auto">
            <a:xfrm>
              <a:off x="5510" y="3741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800"/>
                <a:t>20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7689" name="Rectangle 105"/>
            <p:cNvSpPr>
              <a:spLocks noChangeArrowheads="1"/>
            </p:cNvSpPr>
            <p:nvPr/>
          </p:nvSpPr>
          <p:spPr bwMode="auto">
            <a:xfrm>
              <a:off x="4458" y="3999"/>
              <a:ext cx="9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800"/>
                <a:t>Temperature (C)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7690" name="Rectangle 106"/>
            <p:cNvSpPr>
              <a:spLocks noChangeArrowheads="1"/>
            </p:cNvSpPr>
            <p:nvPr/>
          </p:nvSpPr>
          <p:spPr bwMode="auto">
            <a:xfrm rot="16200000">
              <a:off x="3224" y="3070"/>
              <a:ext cx="9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800"/>
                <a:t>Density (kg/m</a:t>
              </a:r>
              <a:r>
                <a:rPr lang="en-US" sz="1800" baseline="30000"/>
                <a:t>3</a:t>
              </a:r>
              <a:r>
                <a:rPr lang="en-US" sz="1800"/>
                <a:t>)</a:t>
              </a:r>
              <a:endParaRPr lang="en-US" sz="2400">
                <a:latin typeface="Book Antiqua" pitchFamily="18" charset="0"/>
              </a:endParaRPr>
            </a:p>
          </p:txBody>
        </p:sp>
      </p:grp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206750" y="3529013"/>
            <a:ext cx="1612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1820863" y="4829175"/>
            <a:ext cx="1612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Text Box 117"/>
          <p:cNvSpPr txBox="1">
            <a:spLocks noChangeArrowheads="1"/>
          </p:cNvSpPr>
          <p:nvPr/>
        </p:nvSpPr>
        <p:spPr bwMode="auto">
          <a:xfrm>
            <a:off x="3111500" y="3048000"/>
            <a:ext cx="18351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1000 kg/m</a:t>
            </a:r>
            <a:r>
              <a:rPr lang="en-US" baseline="300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1816100" y="4419600"/>
            <a:ext cx="17462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1.22 kg/m</a:t>
            </a:r>
            <a:r>
              <a:rPr lang="en-US" baseline="300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67703" name="Rectangle 119"/>
          <p:cNvSpPr>
            <a:spLocks noChangeArrowheads="1"/>
          </p:cNvSpPr>
          <p:nvPr/>
        </p:nvSpPr>
        <p:spPr bwMode="auto">
          <a:xfrm>
            <a:off x="744538" y="5946775"/>
            <a:ext cx="3411537" cy="5794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3200">
                <a:solidFill>
                  <a:schemeClr val="folHlink"/>
                </a:solidFill>
                <a:latin typeface="Symbol" pitchFamily="18" charset="2"/>
              </a:rPr>
              <a:t>g </a:t>
            </a:r>
            <a:r>
              <a:rPr lang="en-US" sz="3200">
                <a:solidFill>
                  <a:schemeClr val="folHlink"/>
                </a:solidFill>
              </a:rPr>
              <a:t>= </a:t>
            </a:r>
            <a:r>
              <a:rPr lang="en-US" sz="3200">
                <a:solidFill>
                  <a:schemeClr val="folHlink"/>
                </a:solidFill>
                <a:latin typeface="Symbol" pitchFamily="18" charset="2"/>
              </a:rPr>
              <a:t>r</a:t>
            </a:r>
            <a:r>
              <a:rPr lang="en-US" sz="3200">
                <a:solidFill>
                  <a:schemeClr val="folHlink"/>
                </a:solidFill>
              </a:rPr>
              <a:t>g = 9806 N/m</a:t>
            </a:r>
            <a:r>
              <a:rPr lang="en-US" sz="3200" baseline="30000">
                <a:solidFill>
                  <a:schemeClr val="folHlink"/>
                </a:solidFill>
              </a:rPr>
              <a:t>3</a:t>
            </a:r>
            <a:endParaRPr lang="en-US" sz="3200">
              <a:solidFill>
                <a:schemeClr val="folHlink"/>
              </a:solidFill>
            </a:endParaRPr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2273300" y="2514600"/>
            <a:ext cx="21463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Specific mass</a:t>
            </a:r>
            <a:endParaRPr lang="en-US" baseline="30000">
              <a:solidFill>
                <a:schemeClr val="folHlink"/>
              </a:solidFill>
            </a:endParaRPr>
          </a:p>
        </p:txBody>
      </p:sp>
      <p:sp>
        <p:nvSpPr>
          <p:cNvPr id="67705" name="Line 121"/>
          <p:cNvSpPr>
            <a:spLocks noChangeShapeType="1"/>
          </p:cNvSpPr>
          <p:nvPr/>
        </p:nvSpPr>
        <p:spPr bwMode="auto">
          <a:xfrm flipV="1">
            <a:off x="4911725" y="2873375"/>
            <a:ext cx="784225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706" name="Line 122"/>
          <p:cNvSpPr>
            <a:spLocks noChangeShapeType="1"/>
          </p:cNvSpPr>
          <p:nvPr/>
        </p:nvSpPr>
        <p:spPr bwMode="auto">
          <a:xfrm>
            <a:off x="4911725" y="3344863"/>
            <a:ext cx="731838" cy="1357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01" grpId="0" build="p" autoUpdateAnimBg="0"/>
      <p:bldP spid="67702" grpId="0" build="p" autoUpdateAnimBg="0"/>
      <p:bldP spid="67703" grpId="0" build="p" autoUpdateAnimBg="0"/>
      <p:bldP spid="67704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Perfect Gas Law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28900"/>
            <a:ext cx="7772400" cy="3467100"/>
          </a:xfrm>
        </p:spPr>
        <p:txBody>
          <a:bodyPr/>
          <a:lstStyle/>
          <a:p>
            <a:r>
              <a:rPr lang="en-US"/>
              <a:t>PV = nRT</a:t>
            </a:r>
          </a:p>
          <a:p>
            <a:pPr lvl="1"/>
            <a:r>
              <a:rPr lang="en-US"/>
              <a:t>R is the universal gas constant</a:t>
            </a:r>
          </a:p>
          <a:p>
            <a:pPr lvl="1"/>
            <a:r>
              <a:rPr lang="en-US"/>
              <a:t>T is in Kelvin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127125" y="1997075"/>
            <a:ext cx="373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Note deviation from the text!</a:t>
            </a:r>
          </a:p>
        </p:txBody>
      </p:sp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6457950" y="3157538"/>
          <a:ext cx="2108200" cy="685800"/>
        </p:xfrm>
        <a:graphic>
          <a:graphicData uri="http://schemas.openxmlformats.org/presentationml/2006/ole">
            <p:oleObj spid="_x0000_s68614" name="Equation" r:id="rId4" imgW="2108160" imgH="685800" progId="Equation.DSMT4">
              <p:embed/>
            </p:oleObj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1749425" y="4394200"/>
          <a:ext cx="1435100" cy="812800"/>
        </p:xfrm>
        <a:graphic>
          <a:graphicData uri="http://schemas.openxmlformats.org/presentationml/2006/ole">
            <p:oleObj spid="_x0000_s68615" name="MathType Equation" r:id="rId5" imgW="1434960" imgH="812520" progId="Equation">
              <p:embed/>
            </p:oleObj>
          </a:graphicData>
        </a:graphic>
      </p:graphicFrame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3651250" y="4595813"/>
            <a:ext cx="322103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latin typeface="Book Antiqua" pitchFamily="18" charset="0"/>
              </a:rPr>
              <a:t>M</a:t>
            </a:r>
            <a:r>
              <a:rPr lang="en-US" sz="2400" i="1" baseline="-25000">
                <a:latin typeface="Book Antiqua" pitchFamily="18" charset="0"/>
              </a:rPr>
              <a:t>gas</a:t>
            </a:r>
            <a:r>
              <a:rPr lang="en-US" sz="2400">
                <a:latin typeface="Book Antiqua" pitchFamily="18" charset="0"/>
              </a:rPr>
              <a:t> is molecular mass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1122363" y="5197475"/>
            <a:ext cx="397351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latin typeface="Book Antiqua" pitchFamily="18" charset="0"/>
              </a:rPr>
              <a:t>M</a:t>
            </a:r>
            <a:r>
              <a:rPr lang="en-US" sz="2400" i="1" baseline="-25000">
                <a:latin typeface="Book Antiqua" pitchFamily="18" charset="0"/>
              </a:rPr>
              <a:t>gas</a:t>
            </a:r>
            <a:r>
              <a:rPr lang="en-US" sz="2400">
                <a:latin typeface="Book Antiqua" pitchFamily="18" charset="0"/>
              </a:rPr>
              <a:t> for air is 0.029 kg/mole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1028700" y="5670550"/>
            <a:ext cx="4908550" cy="11874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Book Antiqua" pitchFamily="18" charset="0"/>
              </a:rPr>
              <a:t>Why is this </a:t>
            </a:r>
            <a:r>
              <a:rPr lang="en-US" sz="2400" i="1">
                <a:latin typeface="Book Antiqua" pitchFamily="18" charset="0"/>
              </a:rPr>
              <a:t>M</a:t>
            </a:r>
            <a:r>
              <a:rPr lang="en-US" sz="2400" i="1" baseline="-25000">
                <a:latin typeface="Book Antiqua" pitchFamily="18" charset="0"/>
              </a:rPr>
              <a:t>gas</a:t>
            </a:r>
            <a:r>
              <a:rPr lang="en-US" sz="2400">
                <a:latin typeface="Book Antiqua" pitchFamily="18" charset="0"/>
              </a:rPr>
              <a:t> for air reasonable?</a:t>
            </a:r>
            <a:br>
              <a:rPr lang="en-US" sz="2400">
                <a:latin typeface="Book Antiqua" pitchFamily="18" charset="0"/>
              </a:rPr>
            </a:br>
            <a:endParaRPr lang="en-US" sz="2400">
              <a:latin typeface="Book Antiqua" pitchFamily="18" charset="0"/>
            </a:endParaRPr>
          </a:p>
          <a:p>
            <a:r>
              <a:rPr lang="en-US" sz="2400">
                <a:latin typeface="Book Antiqua" pitchFamily="18" charset="0"/>
              </a:rPr>
              <a:t>_______________________________</a:t>
            </a: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1522413" y="6199188"/>
            <a:ext cx="38417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N</a:t>
            </a:r>
            <a:r>
              <a:rPr lang="en-US" baseline="-25000">
                <a:solidFill>
                  <a:schemeClr val="folHlink"/>
                </a:solidFill>
              </a:rPr>
              <a:t>2</a:t>
            </a:r>
            <a:r>
              <a:rPr lang="en-US">
                <a:solidFill>
                  <a:schemeClr val="folHlink"/>
                </a:solidFill>
              </a:rPr>
              <a:t> 28 g/mol, O</a:t>
            </a:r>
            <a:r>
              <a:rPr lang="en-US" baseline="-25000">
                <a:solidFill>
                  <a:schemeClr val="folHlink"/>
                </a:solidFill>
              </a:rPr>
              <a:t>2</a:t>
            </a:r>
            <a:r>
              <a:rPr lang="en-US">
                <a:solidFill>
                  <a:schemeClr val="folHlink"/>
                </a:solidFill>
              </a:rPr>
              <a:t> 32 g/mol</a:t>
            </a:r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1681163" y="6858000"/>
            <a:ext cx="3738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8" grpId="0"/>
      <p:bldP spid="6861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Bulk Modulus of Elasticity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341813" cy="4114800"/>
          </a:xfrm>
        </p:spPr>
        <p:txBody>
          <a:bodyPr/>
          <a:lstStyle/>
          <a:p>
            <a:r>
              <a:rPr lang="en-US"/>
              <a:t>Relates the change in volume to a change in pressure</a:t>
            </a:r>
          </a:p>
          <a:p>
            <a:pPr lvl="1"/>
            <a:r>
              <a:rPr lang="en-US"/>
              <a:t>changes in density at high pressure</a:t>
            </a:r>
          </a:p>
          <a:p>
            <a:pPr lvl="1"/>
            <a:r>
              <a:rPr lang="en-US"/>
              <a:t>pressure waves</a:t>
            </a:r>
          </a:p>
          <a:p>
            <a:pPr lvl="2"/>
            <a:r>
              <a:rPr lang="en-US"/>
              <a:t>_________</a:t>
            </a:r>
          </a:p>
          <a:p>
            <a:pPr lvl="2"/>
            <a:r>
              <a:rPr lang="en-US"/>
              <a:t>______ __________</a:t>
            </a:r>
          </a:p>
        </p:txBody>
      </p:sp>
      <p:grpSp>
        <p:nvGrpSpPr>
          <p:cNvPr id="69702" name="Group 70"/>
          <p:cNvGrpSpPr>
            <a:grpSpLocks/>
          </p:cNvGrpSpPr>
          <p:nvPr/>
        </p:nvGrpSpPr>
        <p:grpSpPr bwMode="auto">
          <a:xfrm>
            <a:off x="5121275" y="3209925"/>
            <a:ext cx="3984625" cy="3054350"/>
            <a:chOff x="3226" y="2022"/>
            <a:chExt cx="2510" cy="1924"/>
          </a:xfrm>
        </p:grpSpPr>
        <p:sp>
          <p:nvSpPr>
            <p:cNvPr id="69638" name="Rectangle 6"/>
            <p:cNvSpPr>
              <a:spLocks noChangeArrowheads="1"/>
            </p:cNvSpPr>
            <p:nvPr/>
          </p:nvSpPr>
          <p:spPr bwMode="auto">
            <a:xfrm>
              <a:off x="3716" y="2083"/>
              <a:ext cx="1929" cy="1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39" name="Line 7"/>
            <p:cNvSpPr>
              <a:spLocks noChangeShapeType="1"/>
            </p:cNvSpPr>
            <p:nvPr/>
          </p:nvSpPr>
          <p:spPr bwMode="auto">
            <a:xfrm>
              <a:off x="3716" y="3328"/>
              <a:ext cx="192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40" name="Line 8"/>
            <p:cNvSpPr>
              <a:spLocks noChangeShapeType="1"/>
            </p:cNvSpPr>
            <p:nvPr/>
          </p:nvSpPr>
          <p:spPr bwMode="auto">
            <a:xfrm>
              <a:off x="3716" y="3121"/>
              <a:ext cx="192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41" name="Line 9"/>
            <p:cNvSpPr>
              <a:spLocks noChangeShapeType="1"/>
            </p:cNvSpPr>
            <p:nvPr/>
          </p:nvSpPr>
          <p:spPr bwMode="auto">
            <a:xfrm>
              <a:off x="3716" y="2913"/>
              <a:ext cx="192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42" name="Line 10"/>
            <p:cNvSpPr>
              <a:spLocks noChangeShapeType="1"/>
            </p:cNvSpPr>
            <p:nvPr/>
          </p:nvSpPr>
          <p:spPr bwMode="auto">
            <a:xfrm>
              <a:off x="3716" y="2706"/>
              <a:ext cx="192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43" name="Line 11"/>
            <p:cNvSpPr>
              <a:spLocks noChangeShapeType="1"/>
            </p:cNvSpPr>
            <p:nvPr/>
          </p:nvSpPr>
          <p:spPr bwMode="auto">
            <a:xfrm>
              <a:off x="3716" y="2498"/>
              <a:ext cx="192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44" name="Line 12"/>
            <p:cNvSpPr>
              <a:spLocks noChangeShapeType="1"/>
            </p:cNvSpPr>
            <p:nvPr/>
          </p:nvSpPr>
          <p:spPr bwMode="auto">
            <a:xfrm>
              <a:off x="3716" y="2291"/>
              <a:ext cx="192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45" name="Line 13"/>
            <p:cNvSpPr>
              <a:spLocks noChangeShapeType="1"/>
            </p:cNvSpPr>
            <p:nvPr/>
          </p:nvSpPr>
          <p:spPr bwMode="auto">
            <a:xfrm>
              <a:off x="3716" y="2083"/>
              <a:ext cx="192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3716" y="2083"/>
              <a:ext cx="1929" cy="145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3716" y="2083"/>
              <a:ext cx="1" cy="1453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48" name="Line 16"/>
            <p:cNvSpPr>
              <a:spLocks noChangeShapeType="1"/>
            </p:cNvSpPr>
            <p:nvPr/>
          </p:nvSpPr>
          <p:spPr bwMode="auto">
            <a:xfrm>
              <a:off x="3685" y="3536"/>
              <a:ext cx="3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49" name="Line 17"/>
            <p:cNvSpPr>
              <a:spLocks noChangeShapeType="1"/>
            </p:cNvSpPr>
            <p:nvPr/>
          </p:nvSpPr>
          <p:spPr bwMode="auto">
            <a:xfrm>
              <a:off x="3685" y="3328"/>
              <a:ext cx="3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50" name="Line 18"/>
            <p:cNvSpPr>
              <a:spLocks noChangeShapeType="1"/>
            </p:cNvSpPr>
            <p:nvPr/>
          </p:nvSpPr>
          <p:spPr bwMode="auto">
            <a:xfrm>
              <a:off x="3685" y="3121"/>
              <a:ext cx="3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Line 19"/>
            <p:cNvSpPr>
              <a:spLocks noChangeShapeType="1"/>
            </p:cNvSpPr>
            <p:nvPr/>
          </p:nvSpPr>
          <p:spPr bwMode="auto">
            <a:xfrm>
              <a:off x="3685" y="2913"/>
              <a:ext cx="3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52" name="Line 20"/>
            <p:cNvSpPr>
              <a:spLocks noChangeShapeType="1"/>
            </p:cNvSpPr>
            <p:nvPr/>
          </p:nvSpPr>
          <p:spPr bwMode="auto">
            <a:xfrm>
              <a:off x="3685" y="2706"/>
              <a:ext cx="3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53" name="Line 21"/>
            <p:cNvSpPr>
              <a:spLocks noChangeShapeType="1"/>
            </p:cNvSpPr>
            <p:nvPr/>
          </p:nvSpPr>
          <p:spPr bwMode="auto">
            <a:xfrm>
              <a:off x="3685" y="2498"/>
              <a:ext cx="3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54" name="Line 22"/>
            <p:cNvSpPr>
              <a:spLocks noChangeShapeType="1"/>
            </p:cNvSpPr>
            <p:nvPr/>
          </p:nvSpPr>
          <p:spPr bwMode="auto">
            <a:xfrm>
              <a:off x="3685" y="2291"/>
              <a:ext cx="3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55" name="Line 23"/>
            <p:cNvSpPr>
              <a:spLocks noChangeShapeType="1"/>
            </p:cNvSpPr>
            <p:nvPr/>
          </p:nvSpPr>
          <p:spPr bwMode="auto">
            <a:xfrm>
              <a:off x="3685" y="2083"/>
              <a:ext cx="31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>
              <a:off x="3716" y="3536"/>
              <a:ext cx="192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 flipV="1">
              <a:off x="3716" y="3536"/>
              <a:ext cx="1" cy="3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 flipV="1">
              <a:off x="4100" y="3536"/>
              <a:ext cx="1" cy="3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V="1">
              <a:off x="4484" y="3536"/>
              <a:ext cx="1" cy="3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60" name="Line 28"/>
            <p:cNvSpPr>
              <a:spLocks noChangeShapeType="1"/>
            </p:cNvSpPr>
            <p:nvPr/>
          </p:nvSpPr>
          <p:spPr bwMode="auto">
            <a:xfrm flipV="1">
              <a:off x="4876" y="3536"/>
              <a:ext cx="1" cy="3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61" name="Line 29"/>
            <p:cNvSpPr>
              <a:spLocks noChangeShapeType="1"/>
            </p:cNvSpPr>
            <p:nvPr/>
          </p:nvSpPr>
          <p:spPr bwMode="auto">
            <a:xfrm flipV="1">
              <a:off x="5260" y="3536"/>
              <a:ext cx="1" cy="3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662" name="Line 30"/>
            <p:cNvSpPr>
              <a:spLocks noChangeShapeType="1"/>
            </p:cNvSpPr>
            <p:nvPr/>
          </p:nvSpPr>
          <p:spPr bwMode="auto">
            <a:xfrm flipV="1">
              <a:off x="5645" y="3536"/>
              <a:ext cx="1" cy="3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69700" name="Group 68"/>
            <p:cNvGrpSpPr>
              <a:grpSpLocks/>
            </p:cNvGrpSpPr>
            <p:nvPr/>
          </p:nvGrpSpPr>
          <p:grpSpPr bwMode="auto">
            <a:xfrm>
              <a:off x="3693" y="2229"/>
              <a:ext cx="1975" cy="1161"/>
              <a:chOff x="2940" y="2337"/>
              <a:chExt cx="1975" cy="1161"/>
            </a:xfrm>
          </p:grpSpPr>
          <p:sp>
            <p:nvSpPr>
              <p:cNvPr id="69663" name="Freeform 31"/>
              <p:cNvSpPr>
                <a:spLocks/>
              </p:cNvSpPr>
              <p:nvPr/>
            </p:nvSpPr>
            <p:spPr bwMode="auto">
              <a:xfrm>
                <a:off x="2940" y="3452"/>
                <a:ext cx="46" cy="46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46" y="23"/>
                  </a:cxn>
                  <a:cxn ang="0">
                    <a:pos x="23" y="46"/>
                  </a:cxn>
                  <a:cxn ang="0">
                    <a:pos x="0" y="23"/>
                  </a:cxn>
                  <a:cxn ang="0">
                    <a:pos x="23" y="0"/>
                  </a:cxn>
                </a:cxnLst>
                <a:rect l="0" t="0" r="r" b="b"/>
                <a:pathLst>
                  <a:path w="46" h="46">
                    <a:moveTo>
                      <a:pt x="23" y="0"/>
                    </a:moveTo>
                    <a:lnTo>
                      <a:pt x="46" y="23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64" name="Freeform 32"/>
              <p:cNvSpPr>
                <a:spLocks/>
              </p:cNvSpPr>
              <p:nvPr/>
            </p:nvSpPr>
            <p:spPr bwMode="auto">
              <a:xfrm>
                <a:off x="3040" y="3375"/>
                <a:ext cx="46" cy="46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46" y="23"/>
                  </a:cxn>
                  <a:cxn ang="0">
                    <a:pos x="23" y="46"/>
                  </a:cxn>
                  <a:cxn ang="0">
                    <a:pos x="0" y="23"/>
                  </a:cxn>
                  <a:cxn ang="0">
                    <a:pos x="23" y="0"/>
                  </a:cxn>
                </a:cxnLst>
                <a:rect l="0" t="0" r="r" b="b"/>
                <a:pathLst>
                  <a:path w="46" h="46">
                    <a:moveTo>
                      <a:pt x="23" y="0"/>
                    </a:moveTo>
                    <a:lnTo>
                      <a:pt x="46" y="23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65" name="Freeform 33"/>
              <p:cNvSpPr>
                <a:spLocks/>
              </p:cNvSpPr>
              <p:nvPr/>
            </p:nvSpPr>
            <p:spPr bwMode="auto">
              <a:xfrm>
                <a:off x="3132" y="3167"/>
                <a:ext cx="46" cy="46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46" y="23"/>
                  </a:cxn>
                  <a:cxn ang="0">
                    <a:pos x="23" y="46"/>
                  </a:cxn>
                  <a:cxn ang="0">
                    <a:pos x="0" y="23"/>
                  </a:cxn>
                  <a:cxn ang="0">
                    <a:pos x="23" y="0"/>
                  </a:cxn>
                </a:cxnLst>
                <a:rect l="0" t="0" r="r" b="b"/>
                <a:pathLst>
                  <a:path w="46" h="46">
                    <a:moveTo>
                      <a:pt x="23" y="0"/>
                    </a:moveTo>
                    <a:lnTo>
                      <a:pt x="46" y="23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66" name="Freeform 34"/>
              <p:cNvSpPr>
                <a:spLocks/>
              </p:cNvSpPr>
              <p:nvPr/>
            </p:nvSpPr>
            <p:spPr bwMode="auto">
              <a:xfrm>
                <a:off x="3232" y="3037"/>
                <a:ext cx="46" cy="46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46" y="23"/>
                  </a:cxn>
                  <a:cxn ang="0">
                    <a:pos x="23" y="46"/>
                  </a:cxn>
                  <a:cxn ang="0">
                    <a:pos x="0" y="23"/>
                  </a:cxn>
                  <a:cxn ang="0">
                    <a:pos x="23" y="0"/>
                  </a:cxn>
                </a:cxnLst>
                <a:rect l="0" t="0" r="r" b="b"/>
                <a:pathLst>
                  <a:path w="46" h="46">
                    <a:moveTo>
                      <a:pt x="23" y="0"/>
                    </a:moveTo>
                    <a:lnTo>
                      <a:pt x="46" y="23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67" name="Freeform 35"/>
              <p:cNvSpPr>
                <a:spLocks/>
              </p:cNvSpPr>
              <p:nvPr/>
            </p:nvSpPr>
            <p:spPr bwMode="auto">
              <a:xfrm>
                <a:off x="3324" y="2791"/>
                <a:ext cx="46" cy="46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46" y="23"/>
                  </a:cxn>
                  <a:cxn ang="0">
                    <a:pos x="23" y="46"/>
                  </a:cxn>
                  <a:cxn ang="0">
                    <a:pos x="0" y="23"/>
                  </a:cxn>
                  <a:cxn ang="0">
                    <a:pos x="23" y="0"/>
                  </a:cxn>
                </a:cxnLst>
                <a:rect l="0" t="0" r="r" b="b"/>
                <a:pathLst>
                  <a:path w="46" h="46">
                    <a:moveTo>
                      <a:pt x="23" y="0"/>
                    </a:moveTo>
                    <a:lnTo>
                      <a:pt x="46" y="23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68" name="Freeform 36"/>
              <p:cNvSpPr>
                <a:spLocks/>
              </p:cNvSpPr>
              <p:nvPr/>
            </p:nvSpPr>
            <p:spPr bwMode="auto">
              <a:xfrm>
                <a:off x="3424" y="2706"/>
                <a:ext cx="46" cy="46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46" y="23"/>
                  </a:cxn>
                  <a:cxn ang="0">
                    <a:pos x="23" y="46"/>
                  </a:cxn>
                  <a:cxn ang="0">
                    <a:pos x="0" y="23"/>
                  </a:cxn>
                  <a:cxn ang="0">
                    <a:pos x="23" y="0"/>
                  </a:cxn>
                </a:cxnLst>
                <a:rect l="0" t="0" r="r" b="b"/>
                <a:pathLst>
                  <a:path w="46" h="46">
                    <a:moveTo>
                      <a:pt x="23" y="0"/>
                    </a:moveTo>
                    <a:lnTo>
                      <a:pt x="46" y="23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69" name="Freeform 37"/>
              <p:cNvSpPr>
                <a:spLocks/>
              </p:cNvSpPr>
              <p:nvPr/>
            </p:nvSpPr>
            <p:spPr bwMode="auto">
              <a:xfrm>
                <a:off x="3516" y="2668"/>
                <a:ext cx="46" cy="46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46" y="23"/>
                  </a:cxn>
                  <a:cxn ang="0">
                    <a:pos x="23" y="46"/>
                  </a:cxn>
                  <a:cxn ang="0">
                    <a:pos x="0" y="23"/>
                  </a:cxn>
                  <a:cxn ang="0">
                    <a:pos x="23" y="0"/>
                  </a:cxn>
                </a:cxnLst>
                <a:rect l="0" t="0" r="r" b="b"/>
                <a:pathLst>
                  <a:path w="46" h="46">
                    <a:moveTo>
                      <a:pt x="23" y="0"/>
                    </a:moveTo>
                    <a:lnTo>
                      <a:pt x="46" y="23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70" name="Freeform 38"/>
              <p:cNvSpPr>
                <a:spLocks/>
              </p:cNvSpPr>
              <p:nvPr/>
            </p:nvSpPr>
            <p:spPr bwMode="auto">
              <a:xfrm>
                <a:off x="3616" y="2622"/>
                <a:ext cx="46" cy="46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46" y="23"/>
                  </a:cxn>
                  <a:cxn ang="0">
                    <a:pos x="23" y="46"/>
                  </a:cxn>
                  <a:cxn ang="0">
                    <a:pos x="0" y="23"/>
                  </a:cxn>
                  <a:cxn ang="0">
                    <a:pos x="23" y="0"/>
                  </a:cxn>
                </a:cxnLst>
                <a:rect l="0" t="0" r="r" b="b"/>
                <a:pathLst>
                  <a:path w="46" h="46">
                    <a:moveTo>
                      <a:pt x="23" y="0"/>
                    </a:moveTo>
                    <a:lnTo>
                      <a:pt x="46" y="23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71" name="Freeform 39"/>
              <p:cNvSpPr>
                <a:spLocks/>
              </p:cNvSpPr>
              <p:nvPr/>
            </p:nvSpPr>
            <p:spPr bwMode="auto">
              <a:xfrm>
                <a:off x="3708" y="2499"/>
                <a:ext cx="47" cy="46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47" y="23"/>
                  </a:cxn>
                  <a:cxn ang="0">
                    <a:pos x="23" y="46"/>
                  </a:cxn>
                  <a:cxn ang="0">
                    <a:pos x="0" y="23"/>
                  </a:cxn>
                  <a:cxn ang="0">
                    <a:pos x="23" y="0"/>
                  </a:cxn>
                </a:cxnLst>
                <a:rect l="0" t="0" r="r" b="b"/>
                <a:pathLst>
                  <a:path w="47" h="46">
                    <a:moveTo>
                      <a:pt x="23" y="0"/>
                    </a:moveTo>
                    <a:lnTo>
                      <a:pt x="47" y="23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72" name="Freeform 40"/>
              <p:cNvSpPr>
                <a:spLocks/>
              </p:cNvSpPr>
              <p:nvPr/>
            </p:nvSpPr>
            <p:spPr bwMode="auto">
              <a:xfrm>
                <a:off x="3808" y="2414"/>
                <a:ext cx="46" cy="46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46" y="23"/>
                  </a:cxn>
                  <a:cxn ang="0">
                    <a:pos x="23" y="46"/>
                  </a:cxn>
                  <a:cxn ang="0">
                    <a:pos x="0" y="23"/>
                  </a:cxn>
                  <a:cxn ang="0">
                    <a:pos x="23" y="0"/>
                  </a:cxn>
                </a:cxnLst>
                <a:rect l="0" t="0" r="r" b="b"/>
                <a:pathLst>
                  <a:path w="46" h="46">
                    <a:moveTo>
                      <a:pt x="23" y="0"/>
                    </a:moveTo>
                    <a:lnTo>
                      <a:pt x="46" y="23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73" name="Freeform 41"/>
              <p:cNvSpPr>
                <a:spLocks/>
              </p:cNvSpPr>
              <p:nvPr/>
            </p:nvSpPr>
            <p:spPr bwMode="auto">
              <a:xfrm>
                <a:off x="3901" y="2376"/>
                <a:ext cx="46" cy="46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46" y="23"/>
                  </a:cxn>
                  <a:cxn ang="0">
                    <a:pos x="23" y="46"/>
                  </a:cxn>
                  <a:cxn ang="0">
                    <a:pos x="0" y="23"/>
                  </a:cxn>
                  <a:cxn ang="0">
                    <a:pos x="23" y="0"/>
                  </a:cxn>
                </a:cxnLst>
                <a:rect l="0" t="0" r="r" b="b"/>
                <a:pathLst>
                  <a:path w="46" h="46">
                    <a:moveTo>
                      <a:pt x="23" y="0"/>
                    </a:moveTo>
                    <a:lnTo>
                      <a:pt x="46" y="23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74" name="Freeform 42"/>
              <p:cNvSpPr>
                <a:spLocks/>
              </p:cNvSpPr>
              <p:nvPr/>
            </p:nvSpPr>
            <p:spPr bwMode="auto">
              <a:xfrm>
                <a:off x="4000" y="2337"/>
                <a:ext cx="46" cy="47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46" y="24"/>
                  </a:cxn>
                  <a:cxn ang="0">
                    <a:pos x="23" y="47"/>
                  </a:cxn>
                  <a:cxn ang="0">
                    <a:pos x="0" y="24"/>
                  </a:cxn>
                  <a:cxn ang="0">
                    <a:pos x="23" y="0"/>
                  </a:cxn>
                </a:cxnLst>
                <a:rect l="0" t="0" r="r" b="b"/>
                <a:pathLst>
                  <a:path w="46" h="47">
                    <a:moveTo>
                      <a:pt x="23" y="0"/>
                    </a:moveTo>
                    <a:lnTo>
                      <a:pt x="46" y="24"/>
                    </a:lnTo>
                    <a:lnTo>
                      <a:pt x="23" y="47"/>
                    </a:lnTo>
                    <a:lnTo>
                      <a:pt x="0" y="24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75" name="Freeform 43"/>
              <p:cNvSpPr>
                <a:spLocks/>
              </p:cNvSpPr>
              <p:nvPr/>
            </p:nvSpPr>
            <p:spPr bwMode="auto">
              <a:xfrm>
                <a:off x="4100" y="2460"/>
                <a:ext cx="46" cy="47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46" y="23"/>
                  </a:cxn>
                  <a:cxn ang="0">
                    <a:pos x="23" y="47"/>
                  </a:cxn>
                  <a:cxn ang="0">
                    <a:pos x="0" y="23"/>
                  </a:cxn>
                  <a:cxn ang="0">
                    <a:pos x="23" y="0"/>
                  </a:cxn>
                </a:cxnLst>
                <a:rect l="0" t="0" r="r" b="b"/>
                <a:pathLst>
                  <a:path w="46" h="47">
                    <a:moveTo>
                      <a:pt x="23" y="0"/>
                    </a:moveTo>
                    <a:lnTo>
                      <a:pt x="46" y="23"/>
                    </a:lnTo>
                    <a:lnTo>
                      <a:pt x="23" y="47"/>
                    </a:lnTo>
                    <a:lnTo>
                      <a:pt x="0" y="2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76" name="Freeform 44"/>
              <p:cNvSpPr>
                <a:spLocks/>
              </p:cNvSpPr>
              <p:nvPr/>
            </p:nvSpPr>
            <p:spPr bwMode="auto">
              <a:xfrm>
                <a:off x="4192" y="2545"/>
                <a:ext cx="47" cy="4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47" y="23"/>
                  </a:cxn>
                  <a:cxn ang="0">
                    <a:pos x="24" y="46"/>
                  </a:cxn>
                  <a:cxn ang="0">
                    <a:pos x="0" y="23"/>
                  </a:cxn>
                  <a:cxn ang="0">
                    <a:pos x="24" y="0"/>
                  </a:cxn>
                </a:cxnLst>
                <a:rect l="0" t="0" r="r" b="b"/>
                <a:pathLst>
                  <a:path w="47" h="46">
                    <a:moveTo>
                      <a:pt x="24" y="0"/>
                    </a:moveTo>
                    <a:lnTo>
                      <a:pt x="47" y="23"/>
                    </a:lnTo>
                    <a:lnTo>
                      <a:pt x="24" y="46"/>
                    </a:lnTo>
                    <a:lnTo>
                      <a:pt x="0" y="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77" name="Freeform 45"/>
              <p:cNvSpPr>
                <a:spLocks/>
              </p:cNvSpPr>
              <p:nvPr/>
            </p:nvSpPr>
            <p:spPr bwMode="auto">
              <a:xfrm>
                <a:off x="4292" y="2583"/>
                <a:ext cx="46" cy="46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46" y="23"/>
                  </a:cxn>
                  <a:cxn ang="0">
                    <a:pos x="23" y="46"/>
                  </a:cxn>
                  <a:cxn ang="0">
                    <a:pos x="0" y="23"/>
                  </a:cxn>
                  <a:cxn ang="0">
                    <a:pos x="23" y="0"/>
                  </a:cxn>
                </a:cxnLst>
                <a:rect l="0" t="0" r="r" b="b"/>
                <a:pathLst>
                  <a:path w="46" h="46">
                    <a:moveTo>
                      <a:pt x="23" y="0"/>
                    </a:moveTo>
                    <a:lnTo>
                      <a:pt x="46" y="23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78" name="Freeform 46"/>
              <p:cNvSpPr>
                <a:spLocks/>
              </p:cNvSpPr>
              <p:nvPr/>
            </p:nvSpPr>
            <p:spPr bwMode="auto">
              <a:xfrm>
                <a:off x="4385" y="2668"/>
                <a:ext cx="46" cy="46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46" y="23"/>
                  </a:cxn>
                  <a:cxn ang="0">
                    <a:pos x="23" y="46"/>
                  </a:cxn>
                  <a:cxn ang="0">
                    <a:pos x="0" y="23"/>
                  </a:cxn>
                  <a:cxn ang="0">
                    <a:pos x="23" y="0"/>
                  </a:cxn>
                </a:cxnLst>
                <a:rect l="0" t="0" r="r" b="b"/>
                <a:pathLst>
                  <a:path w="46" h="46">
                    <a:moveTo>
                      <a:pt x="23" y="0"/>
                    </a:moveTo>
                    <a:lnTo>
                      <a:pt x="46" y="23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79" name="Freeform 47"/>
              <p:cNvSpPr>
                <a:spLocks/>
              </p:cNvSpPr>
              <p:nvPr/>
            </p:nvSpPr>
            <p:spPr bwMode="auto">
              <a:xfrm>
                <a:off x="4484" y="2752"/>
                <a:ext cx="47" cy="47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47" y="23"/>
                  </a:cxn>
                  <a:cxn ang="0">
                    <a:pos x="23" y="47"/>
                  </a:cxn>
                  <a:cxn ang="0">
                    <a:pos x="0" y="23"/>
                  </a:cxn>
                  <a:cxn ang="0">
                    <a:pos x="23" y="0"/>
                  </a:cxn>
                </a:cxnLst>
                <a:rect l="0" t="0" r="r" b="b"/>
                <a:pathLst>
                  <a:path w="47" h="47">
                    <a:moveTo>
                      <a:pt x="23" y="0"/>
                    </a:moveTo>
                    <a:lnTo>
                      <a:pt x="47" y="23"/>
                    </a:lnTo>
                    <a:lnTo>
                      <a:pt x="23" y="47"/>
                    </a:lnTo>
                    <a:lnTo>
                      <a:pt x="0" y="2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80" name="Freeform 48"/>
              <p:cNvSpPr>
                <a:spLocks/>
              </p:cNvSpPr>
              <p:nvPr/>
            </p:nvSpPr>
            <p:spPr bwMode="auto">
              <a:xfrm>
                <a:off x="4577" y="2914"/>
                <a:ext cx="46" cy="46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46" y="23"/>
                  </a:cxn>
                  <a:cxn ang="0">
                    <a:pos x="23" y="46"/>
                  </a:cxn>
                  <a:cxn ang="0">
                    <a:pos x="0" y="23"/>
                  </a:cxn>
                  <a:cxn ang="0">
                    <a:pos x="23" y="0"/>
                  </a:cxn>
                </a:cxnLst>
                <a:rect l="0" t="0" r="r" b="b"/>
                <a:pathLst>
                  <a:path w="46" h="46">
                    <a:moveTo>
                      <a:pt x="23" y="0"/>
                    </a:moveTo>
                    <a:lnTo>
                      <a:pt x="46" y="23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81" name="Freeform 49"/>
              <p:cNvSpPr>
                <a:spLocks/>
              </p:cNvSpPr>
              <p:nvPr/>
            </p:nvSpPr>
            <p:spPr bwMode="auto">
              <a:xfrm>
                <a:off x="4677" y="2960"/>
                <a:ext cx="46" cy="46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46" y="23"/>
                  </a:cxn>
                  <a:cxn ang="0">
                    <a:pos x="23" y="46"/>
                  </a:cxn>
                  <a:cxn ang="0">
                    <a:pos x="0" y="23"/>
                  </a:cxn>
                  <a:cxn ang="0">
                    <a:pos x="23" y="0"/>
                  </a:cxn>
                </a:cxnLst>
                <a:rect l="0" t="0" r="r" b="b"/>
                <a:pathLst>
                  <a:path w="46" h="46">
                    <a:moveTo>
                      <a:pt x="23" y="0"/>
                    </a:moveTo>
                    <a:lnTo>
                      <a:pt x="46" y="23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82" name="Freeform 50"/>
              <p:cNvSpPr>
                <a:spLocks/>
              </p:cNvSpPr>
              <p:nvPr/>
            </p:nvSpPr>
            <p:spPr bwMode="auto">
              <a:xfrm>
                <a:off x="4769" y="3167"/>
                <a:ext cx="46" cy="46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46" y="23"/>
                  </a:cxn>
                  <a:cxn ang="0">
                    <a:pos x="23" y="46"/>
                  </a:cxn>
                  <a:cxn ang="0">
                    <a:pos x="0" y="23"/>
                  </a:cxn>
                  <a:cxn ang="0">
                    <a:pos x="23" y="0"/>
                  </a:cxn>
                </a:cxnLst>
                <a:rect l="0" t="0" r="r" b="b"/>
                <a:pathLst>
                  <a:path w="46" h="46">
                    <a:moveTo>
                      <a:pt x="23" y="0"/>
                    </a:moveTo>
                    <a:lnTo>
                      <a:pt x="46" y="23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83" name="Freeform 51"/>
              <p:cNvSpPr>
                <a:spLocks/>
              </p:cNvSpPr>
              <p:nvPr/>
            </p:nvSpPr>
            <p:spPr bwMode="auto">
              <a:xfrm>
                <a:off x="4869" y="3329"/>
                <a:ext cx="46" cy="46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46" y="23"/>
                  </a:cxn>
                  <a:cxn ang="0">
                    <a:pos x="23" y="46"/>
                  </a:cxn>
                  <a:cxn ang="0">
                    <a:pos x="0" y="23"/>
                  </a:cxn>
                  <a:cxn ang="0">
                    <a:pos x="23" y="0"/>
                  </a:cxn>
                </a:cxnLst>
                <a:rect l="0" t="0" r="r" b="b"/>
                <a:pathLst>
                  <a:path w="46" h="46">
                    <a:moveTo>
                      <a:pt x="23" y="0"/>
                    </a:moveTo>
                    <a:lnTo>
                      <a:pt x="46" y="23"/>
                    </a:lnTo>
                    <a:lnTo>
                      <a:pt x="23" y="46"/>
                    </a:lnTo>
                    <a:lnTo>
                      <a:pt x="0" y="2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684" name="Rectangle 52"/>
            <p:cNvSpPr>
              <a:spLocks noChangeArrowheads="1"/>
            </p:cNvSpPr>
            <p:nvPr/>
          </p:nvSpPr>
          <p:spPr bwMode="auto">
            <a:xfrm>
              <a:off x="3452" y="3474"/>
              <a:ext cx="19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400"/>
                <a:t>2.00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9685" name="Rectangle 53"/>
            <p:cNvSpPr>
              <a:spLocks noChangeArrowheads="1"/>
            </p:cNvSpPr>
            <p:nvPr/>
          </p:nvSpPr>
          <p:spPr bwMode="auto">
            <a:xfrm>
              <a:off x="3452" y="3267"/>
              <a:ext cx="19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400"/>
                <a:t>2.05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9686" name="Rectangle 54"/>
            <p:cNvSpPr>
              <a:spLocks noChangeArrowheads="1"/>
            </p:cNvSpPr>
            <p:nvPr/>
          </p:nvSpPr>
          <p:spPr bwMode="auto">
            <a:xfrm>
              <a:off x="3452" y="3059"/>
              <a:ext cx="19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400"/>
                <a:t>2.10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9687" name="Rectangle 55"/>
            <p:cNvSpPr>
              <a:spLocks noChangeArrowheads="1"/>
            </p:cNvSpPr>
            <p:nvPr/>
          </p:nvSpPr>
          <p:spPr bwMode="auto">
            <a:xfrm>
              <a:off x="3452" y="2852"/>
              <a:ext cx="19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400"/>
                <a:t>2.15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9688" name="Rectangle 56"/>
            <p:cNvSpPr>
              <a:spLocks noChangeArrowheads="1"/>
            </p:cNvSpPr>
            <p:nvPr/>
          </p:nvSpPr>
          <p:spPr bwMode="auto">
            <a:xfrm>
              <a:off x="3452" y="2644"/>
              <a:ext cx="19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400"/>
                <a:t>2.20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9689" name="Rectangle 57"/>
            <p:cNvSpPr>
              <a:spLocks noChangeArrowheads="1"/>
            </p:cNvSpPr>
            <p:nvPr/>
          </p:nvSpPr>
          <p:spPr bwMode="auto">
            <a:xfrm>
              <a:off x="3452" y="2437"/>
              <a:ext cx="19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400"/>
                <a:t>2.25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9690" name="Rectangle 58"/>
            <p:cNvSpPr>
              <a:spLocks noChangeArrowheads="1"/>
            </p:cNvSpPr>
            <p:nvPr/>
          </p:nvSpPr>
          <p:spPr bwMode="auto">
            <a:xfrm>
              <a:off x="3452" y="2229"/>
              <a:ext cx="19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400"/>
                <a:t>2.30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9691" name="Rectangle 59"/>
            <p:cNvSpPr>
              <a:spLocks noChangeArrowheads="1"/>
            </p:cNvSpPr>
            <p:nvPr/>
          </p:nvSpPr>
          <p:spPr bwMode="auto">
            <a:xfrm>
              <a:off x="3452" y="2022"/>
              <a:ext cx="19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400"/>
                <a:t>2.35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9692" name="Rectangle 60"/>
            <p:cNvSpPr>
              <a:spLocks noChangeArrowheads="1"/>
            </p:cNvSpPr>
            <p:nvPr/>
          </p:nvSpPr>
          <p:spPr bwMode="auto">
            <a:xfrm>
              <a:off x="3693" y="3628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400"/>
                <a:t>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9693" name="Rectangle 61"/>
            <p:cNvSpPr>
              <a:spLocks noChangeArrowheads="1"/>
            </p:cNvSpPr>
            <p:nvPr/>
          </p:nvSpPr>
          <p:spPr bwMode="auto">
            <a:xfrm>
              <a:off x="4047" y="3628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400"/>
                <a:t>20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9694" name="Rectangle 62"/>
            <p:cNvSpPr>
              <a:spLocks noChangeArrowheads="1"/>
            </p:cNvSpPr>
            <p:nvPr/>
          </p:nvSpPr>
          <p:spPr bwMode="auto">
            <a:xfrm>
              <a:off x="4431" y="3628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400"/>
                <a:t>40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9695" name="Rectangle 63"/>
            <p:cNvSpPr>
              <a:spLocks noChangeArrowheads="1"/>
            </p:cNvSpPr>
            <p:nvPr/>
          </p:nvSpPr>
          <p:spPr bwMode="auto">
            <a:xfrm>
              <a:off x="4823" y="3628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400"/>
                <a:t>60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9696" name="Rectangle 64"/>
            <p:cNvSpPr>
              <a:spLocks noChangeArrowheads="1"/>
            </p:cNvSpPr>
            <p:nvPr/>
          </p:nvSpPr>
          <p:spPr bwMode="auto">
            <a:xfrm>
              <a:off x="5207" y="3628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400"/>
                <a:t>80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9697" name="Rectangle 65"/>
            <p:cNvSpPr>
              <a:spLocks noChangeArrowheads="1"/>
            </p:cNvSpPr>
            <p:nvPr/>
          </p:nvSpPr>
          <p:spPr bwMode="auto">
            <a:xfrm>
              <a:off x="5568" y="3628"/>
              <a:ext cx="1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400"/>
                <a:t>100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9698" name="Rectangle 66"/>
            <p:cNvSpPr>
              <a:spLocks noChangeArrowheads="1"/>
            </p:cNvSpPr>
            <p:nvPr/>
          </p:nvSpPr>
          <p:spPr bwMode="auto">
            <a:xfrm>
              <a:off x="4315" y="3812"/>
              <a:ext cx="74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400"/>
                <a:t>Temperature (C)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9699" name="Rectangle 67"/>
            <p:cNvSpPr>
              <a:spLocks noChangeArrowheads="1"/>
            </p:cNvSpPr>
            <p:nvPr/>
          </p:nvSpPr>
          <p:spPr bwMode="auto">
            <a:xfrm rot="16200000">
              <a:off x="2546" y="2786"/>
              <a:ext cx="149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400"/>
                <a:t>Bulk Modulus of elasticity (GPa)</a:t>
              </a:r>
              <a:endParaRPr lang="en-US" sz="2400">
                <a:latin typeface="Book Antiqua" pitchFamily="18" charset="0"/>
              </a:endParaRPr>
            </a:p>
          </p:txBody>
        </p:sp>
      </p:grpSp>
      <p:sp>
        <p:nvSpPr>
          <p:cNvPr id="69703" name="Text Box 71"/>
          <p:cNvSpPr txBox="1">
            <a:spLocks noChangeArrowheads="1"/>
          </p:cNvSpPr>
          <p:nvPr/>
        </p:nvSpPr>
        <p:spPr bwMode="auto">
          <a:xfrm>
            <a:off x="1881188" y="4922838"/>
            <a:ext cx="116681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sound</a:t>
            </a:r>
          </a:p>
        </p:txBody>
      </p:sp>
      <p:sp>
        <p:nvSpPr>
          <p:cNvPr id="69704" name="Text Box 72"/>
          <p:cNvSpPr txBox="1">
            <a:spLocks noChangeArrowheads="1"/>
          </p:cNvSpPr>
          <p:nvPr/>
        </p:nvSpPr>
        <p:spPr bwMode="auto">
          <a:xfrm>
            <a:off x="1881188" y="5334000"/>
            <a:ext cx="24955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water hammer</a:t>
            </a:r>
          </a:p>
        </p:txBody>
      </p:sp>
      <p:graphicFrame>
        <p:nvGraphicFramePr>
          <p:cNvPr id="69709" name="Object 77"/>
          <p:cNvGraphicFramePr>
            <a:graphicFrameLocks noChangeAspect="1"/>
          </p:cNvGraphicFramePr>
          <p:nvPr/>
        </p:nvGraphicFramePr>
        <p:xfrm>
          <a:off x="7605713" y="1754188"/>
          <a:ext cx="1397000" cy="749300"/>
        </p:xfrm>
        <a:graphic>
          <a:graphicData uri="http://schemas.openxmlformats.org/presentationml/2006/ole">
            <p:oleObj spid="_x0000_s69709" name="MathType Equation" r:id="rId4" imgW="1396800" imgH="749160" progId="Equation">
              <p:embed/>
            </p:oleObj>
          </a:graphicData>
        </a:graphic>
      </p:graphicFrame>
      <p:graphicFrame>
        <p:nvGraphicFramePr>
          <p:cNvPr id="69710" name="Object 78"/>
          <p:cNvGraphicFramePr>
            <a:graphicFrameLocks noChangeAspect="1"/>
          </p:cNvGraphicFramePr>
          <p:nvPr/>
        </p:nvGraphicFramePr>
        <p:xfrm>
          <a:off x="5099050" y="1751013"/>
          <a:ext cx="1778000" cy="736600"/>
        </p:xfrm>
        <a:graphic>
          <a:graphicData uri="http://schemas.openxmlformats.org/presentationml/2006/ole">
            <p:oleObj spid="_x0000_s69710" name="Equation" r:id="rId5" imgW="1777680" imgH="736560" progId="Equation.DSMT4">
              <p:embed/>
            </p:oleObj>
          </a:graphicData>
        </a:graphic>
      </p:graphicFrame>
      <p:sp>
        <p:nvSpPr>
          <p:cNvPr id="69711" name="Text Box 79"/>
          <p:cNvSpPr txBox="1">
            <a:spLocks noChangeArrowheads="1"/>
          </p:cNvSpPr>
          <p:nvPr/>
        </p:nvSpPr>
        <p:spPr bwMode="auto">
          <a:xfrm>
            <a:off x="6991350" y="4606925"/>
            <a:ext cx="100806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Book Antiqua" pitchFamily="18" charset="0"/>
              </a:rPr>
              <a:t>Water</a:t>
            </a:r>
          </a:p>
        </p:txBody>
      </p:sp>
      <p:graphicFrame>
        <p:nvGraphicFramePr>
          <p:cNvPr id="69712" name="Object 80"/>
          <p:cNvGraphicFramePr>
            <a:graphicFrameLocks noChangeAspect="1"/>
          </p:cNvGraphicFramePr>
          <p:nvPr/>
        </p:nvGraphicFramePr>
        <p:xfrm>
          <a:off x="5483225" y="6057900"/>
          <a:ext cx="1320800" cy="800100"/>
        </p:xfrm>
        <a:graphic>
          <a:graphicData uri="http://schemas.openxmlformats.org/presentationml/2006/ole">
            <p:oleObj spid="_x0000_s69712" name="Equation" r:id="rId6" imgW="1320480" imgH="799920" progId="Equation.DSMT4">
              <p:embed/>
            </p:oleObj>
          </a:graphicData>
        </a:graphic>
      </p:graphicFrame>
      <p:sp>
        <p:nvSpPr>
          <p:cNvPr id="69713" name="Text Box 81"/>
          <p:cNvSpPr txBox="1">
            <a:spLocks noChangeArrowheads="1"/>
          </p:cNvSpPr>
          <p:nvPr/>
        </p:nvSpPr>
        <p:spPr bwMode="auto">
          <a:xfrm>
            <a:off x="182563" y="6140450"/>
            <a:ext cx="49593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How much does water compress?</a:t>
            </a:r>
          </a:p>
        </p:txBody>
      </p:sp>
      <p:graphicFrame>
        <p:nvGraphicFramePr>
          <p:cNvPr id="69714" name="Object 82"/>
          <p:cNvGraphicFramePr>
            <a:graphicFrameLocks noChangeAspect="1"/>
          </p:cNvGraphicFramePr>
          <p:nvPr/>
        </p:nvGraphicFramePr>
        <p:xfrm>
          <a:off x="6764338" y="2520950"/>
          <a:ext cx="1130300" cy="787400"/>
        </p:xfrm>
        <a:graphic>
          <a:graphicData uri="http://schemas.openxmlformats.org/presentationml/2006/ole">
            <p:oleObj spid="_x0000_s69714" name="Equation" r:id="rId7" imgW="1130040" imgH="787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03" grpId="0" build="p" autoUpdateAnimBg="0"/>
      <p:bldP spid="69704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61" name="Group 37"/>
          <p:cNvGrpSpPr>
            <a:grpSpLocks/>
          </p:cNvGrpSpPr>
          <p:nvPr/>
        </p:nvGrpSpPr>
        <p:grpSpPr bwMode="auto">
          <a:xfrm>
            <a:off x="4087813" y="5843588"/>
            <a:ext cx="923925" cy="338137"/>
            <a:chOff x="2575" y="3681"/>
            <a:chExt cx="582" cy="213"/>
          </a:xfrm>
        </p:grpSpPr>
        <p:sp>
          <p:nvSpPr>
            <p:cNvPr id="103459" name="Line 35"/>
            <p:cNvSpPr>
              <a:spLocks noChangeShapeType="1"/>
            </p:cNvSpPr>
            <p:nvPr/>
          </p:nvSpPr>
          <p:spPr bwMode="auto">
            <a:xfrm>
              <a:off x="2909" y="3681"/>
              <a:ext cx="248" cy="11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460" name="Line 36"/>
            <p:cNvSpPr>
              <a:spLocks noChangeShapeType="1"/>
            </p:cNvSpPr>
            <p:nvPr/>
          </p:nvSpPr>
          <p:spPr bwMode="auto">
            <a:xfrm>
              <a:off x="2575" y="3843"/>
              <a:ext cx="115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Compression and Expansion of Gases: What is </a:t>
            </a:r>
            <a:r>
              <a:rPr lang="en-US" i="1"/>
              <a:t>E</a:t>
            </a:r>
            <a:r>
              <a:rPr lang="en-US" i="1" baseline="-25000"/>
              <a:t>v</a:t>
            </a:r>
            <a:r>
              <a:rPr lang="en-US"/>
              <a:t>?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Isothermal (constant temperature)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Isentropic (no heat exchanged)</a:t>
            </a:r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2787650" y="2724150"/>
          <a:ext cx="1562100" cy="762000"/>
        </p:xfrm>
        <a:graphic>
          <a:graphicData uri="http://schemas.openxmlformats.org/presentationml/2006/ole">
            <p:oleObj spid="_x0000_s103428" name="MathType Equation" r:id="rId4" imgW="1562040" imgH="761760" progId="Equation">
              <p:embed/>
            </p:oleObj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1028700" y="4684713"/>
          <a:ext cx="927100" cy="787400"/>
        </p:xfrm>
        <a:graphic>
          <a:graphicData uri="http://schemas.openxmlformats.org/presentationml/2006/ole">
            <p:oleObj spid="_x0000_s103429" name="Equation" r:id="rId5" imgW="927000" imgH="787320" progId="Equation.DSMT4">
              <p:embed/>
            </p:oleObj>
          </a:graphicData>
        </a:graphic>
      </p:graphicFrame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4187825" y="4699000"/>
          <a:ext cx="787400" cy="800100"/>
        </p:xfrm>
        <a:graphic>
          <a:graphicData uri="http://schemas.openxmlformats.org/presentationml/2006/ole">
            <p:oleObj spid="_x0000_s103430" name="MathType Equation" r:id="rId6" imgW="787320" imgH="799920" progId="Equation">
              <p:embed/>
            </p:oleObj>
          </a:graphicData>
        </a:graphic>
      </p:graphicFrame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2695575" y="4852988"/>
            <a:ext cx="10287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Book Antiqua" pitchFamily="18" charset="0"/>
              </a:rPr>
              <a:t>where</a:t>
            </a:r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5207000" y="4835525"/>
            <a:ext cx="275113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Book Antiqua" pitchFamily="18" charset="0"/>
              </a:rPr>
              <a:t>(specific heat ratio)</a:t>
            </a:r>
          </a:p>
        </p:txBody>
      </p:sp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349250" y="2763838"/>
          <a:ext cx="1790700" cy="698500"/>
        </p:xfrm>
        <a:graphic>
          <a:graphicData uri="http://schemas.openxmlformats.org/presentationml/2006/ole">
            <p:oleObj spid="_x0000_s103433" name="MathType Equation" r:id="rId7" imgW="1790640" imgH="698400" progId="Equation">
              <p:embed/>
            </p:oleObj>
          </a:graphicData>
        </a:graphic>
      </p:graphicFrame>
      <p:graphicFrame>
        <p:nvGraphicFramePr>
          <p:cNvPr id="103434" name="Object 10"/>
          <p:cNvGraphicFramePr>
            <a:graphicFrameLocks noChangeAspect="1"/>
          </p:cNvGraphicFramePr>
          <p:nvPr/>
        </p:nvGraphicFramePr>
        <p:xfrm>
          <a:off x="4448175" y="2687638"/>
          <a:ext cx="698500" cy="787400"/>
        </p:xfrm>
        <a:graphic>
          <a:graphicData uri="http://schemas.openxmlformats.org/presentationml/2006/ole">
            <p:oleObj spid="_x0000_s103434" name="Equation" r:id="rId8" imgW="698400" imgH="787320" progId="Equation.DSMT4">
              <p:embed/>
            </p:oleObj>
          </a:graphicData>
        </a:graphic>
      </p:graphicFrame>
      <p:graphicFrame>
        <p:nvGraphicFramePr>
          <p:cNvPr id="103436" name="Object 12"/>
          <p:cNvGraphicFramePr>
            <a:graphicFrameLocks noChangeAspect="1"/>
          </p:cNvGraphicFramePr>
          <p:nvPr/>
        </p:nvGraphicFramePr>
        <p:xfrm>
          <a:off x="5737225" y="2703513"/>
          <a:ext cx="1397000" cy="749300"/>
        </p:xfrm>
        <a:graphic>
          <a:graphicData uri="http://schemas.openxmlformats.org/presentationml/2006/ole">
            <p:oleObj spid="_x0000_s103436" name="Equation" r:id="rId9" imgW="1396800" imgH="749160" progId="Equation.DSMT4">
              <p:embed/>
            </p:oleObj>
          </a:graphicData>
        </a:graphic>
      </p:graphicFrame>
      <p:sp>
        <p:nvSpPr>
          <p:cNvPr id="103438" name="Line 14"/>
          <p:cNvSpPr>
            <a:spLocks noChangeShapeType="1"/>
          </p:cNvSpPr>
          <p:nvPr/>
        </p:nvSpPr>
        <p:spPr bwMode="auto">
          <a:xfrm>
            <a:off x="4518025" y="3586163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39" name="Line 15"/>
          <p:cNvSpPr>
            <a:spLocks noChangeShapeType="1"/>
          </p:cNvSpPr>
          <p:nvPr/>
        </p:nvSpPr>
        <p:spPr bwMode="auto">
          <a:xfrm>
            <a:off x="5726113" y="3586163"/>
            <a:ext cx="1470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3440" name="Object 16"/>
          <p:cNvGraphicFramePr>
            <a:graphicFrameLocks noChangeAspect="1"/>
          </p:cNvGraphicFramePr>
          <p:nvPr/>
        </p:nvGraphicFramePr>
        <p:xfrm>
          <a:off x="7799388" y="2887663"/>
          <a:ext cx="863600" cy="381000"/>
        </p:xfrm>
        <a:graphic>
          <a:graphicData uri="http://schemas.openxmlformats.org/presentationml/2006/ole">
            <p:oleObj spid="_x0000_s103440" name="Equation" r:id="rId10" imgW="863280" imgH="380880" progId="Equation.DSMT4">
              <p:embed/>
            </p:oleObj>
          </a:graphicData>
        </a:graphic>
      </p:graphicFrame>
      <p:sp>
        <p:nvSpPr>
          <p:cNvPr id="103441" name="Line 17"/>
          <p:cNvSpPr>
            <a:spLocks noChangeShapeType="1"/>
          </p:cNvSpPr>
          <p:nvPr/>
        </p:nvSpPr>
        <p:spPr bwMode="auto">
          <a:xfrm>
            <a:off x="7781925" y="3568700"/>
            <a:ext cx="931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3442" name="Object 18"/>
          <p:cNvGraphicFramePr>
            <a:graphicFrameLocks noChangeAspect="1"/>
          </p:cNvGraphicFramePr>
          <p:nvPr/>
        </p:nvGraphicFramePr>
        <p:xfrm>
          <a:off x="1346200" y="2720975"/>
          <a:ext cx="444500" cy="266700"/>
        </p:xfrm>
        <a:graphic>
          <a:graphicData uri="http://schemas.openxmlformats.org/presentationml/2006/ole">
            <p:oleObj spid="_x0000_s103442" name="Equation" r:id="rId11" imgW="444240" imgH="266400" progId="Equation.DSMT4">
              <p:embed/>
            </p:oleObj>
          </a:graphicData>
        </a:graphic>
      </p:graphicFrame>
      <p:graphicFrame>
        <p:nvGraphicFramePr>
          <p:cNvPr id="103443" name="Object 19"/>
          <p:cNvGraphicFramePr>
            <a:graphicFrameLocks noChangeAspect="1"/>
          </p:cNvGraphicFramePr>
          <p:nvPr/>
        </p:nvGraphicFramePr>
        <p:xfrm>
          <a:off x="7785100" y="5854700"/>
          <a:ext cx="952500" cy="330200"/>
        </p:xfrm>
        <a:graphic>
          <a:graphicData uri="http://schemas.openxmlformats.org/presentationml/2006/ole">
            <p:oleObj spid="_x0000_s103443" name="MathType Equation" r:id="rId12" imgW="952200" imgH="330120" progId="Equation">
              <p:embed/>
            </p:oleObj>
          </a:graphicData>
        </a:graphic>
      </p:graphicFrame>
      <p:sp>
        <p:nvSpPr>
          <p:cNvPr id="103444" name="Line 20"/>
          <p:cNvSpPr>
            <a:spLocks noChangeShapeType="1"/>
          </p:cNvSpPr>
          <p:nvPr/>
        </p:nvSpPr>
        <p:spPr bwMode="auto">
          <a:xfrm>
            <a:off x="7753350" y="6253163"/>
            <a:ext cx="1035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45" name="Oval 21"/>
          <p:cNvSpPr>
            <a:spLocks noChangeArrowheads="1"/>
          </p:cNvSpPr>
          <p:nvPr/>
        </p:nvSpPr>
        <p:spPr bwMode="auto">
          <a:xfrm>
            <a:off x="4624388" y="2657475"/>
            <a:ext cx="550862" cy="896938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46" name="Oval 22"/>
          <p:cNvSpPr>
            <a:spLocks noChangeArrowheads="1"/>
          </p:cNvSpPr>
          <p:nvPr/>
        </p:nvSpPr>
        <p:spPr bwMode="auto">
          <a:xfrm rot="1403170">
            <a:off x="6364288" y="2603500"/>
            <a:ext cx="550862" cy="896938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47" name="Oval 23"/>
          <p:cNvSpPr>
            <a:spLocks noChangeArrowheads="1"/>
          </p:cNvSpPr>
          <p:nvPr/>
        </p:nvSpPr>
        <p:spPr bwMode="auto">
          <a:xfrm>
            <a:off x="2568575" y="2673350"/>
            <a:ext cx="550863" cy="896938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03448" name="AutoShape 24"/>
          <p:cNvCxnSpPr>
            <a:cxnSpLocks noChangeShapeType="1"/>
            <a:stCxn id="103447" idx="7"/>
            <a:endCxn id="103446" idx="1"/>
          </p:cNvCxnSpPr>
          <p:nvPr/>
        </p:nvCxnSpPr>
        <p:spPr bwMode="auto">
          <a:xfrm rot="16200000">
            <a:off x="4751388" y="969962"/>
            <a:ext cx="122238" cy="3548063"/>
          </a:xfrm>
          <a:prstGeom prst="curvedConnector3">
            <a:avLst>
              <a:gd name="adj1" fmla="val 212986"/>
            </a:avLst>
          </a:prstGeom>
          <a:noFill/>
          <a:ln w="12700">
            <a:solidFill>
              <a:schemeClr val="folHlink"/>
            </a:solidFill>
            <a:round/>
            <a:headEnd type="none" w="lg" len="med"/>
            <a:tailEnd type="triangle" w="lg" len="med"/>
          </a:ln>
          <a:effectLst/>
        </p:spPr>
      </p:cxnSp>
      <p:graphicFrame>
        <p:nvGraphicFramePr>
          <p:cNvPr id="103451" name="Object 27"/>
          <p:cNvGraphicFramePr>
            <a:graphicFrameLocks noChangeAspect="1"/>
          </p:cNvGraphicFramePr>
          <p:nvPr/>
        </p:nvGraphicFramePr>
        <p:xfrm>
          <a:off x="539750" y="5653088"/>
          <a:ext cx="1612900" cy="787400"/>
        </p:xfrm>
        <a:graphic>
          <a:graphicData uri="http://schemas.openxmlformats.org/presentationml/2006/ole">
            <p:oleObj spid="_x0000_s103451" name="Equation" r:id="rId13" imgW="1612800" imgH="787320" progId="Equation.DSMT4">
              <p:embed/>
            </p:oleObj>
          </a:graphicData>
        </a:graphic>
      </p:graphicFrame>
      <p:graphicFrame>
        <p:nvGraphicFramePr>
          <p:cNvPr id="103452" name="Object 28"/>
          <p:cNvGraphicFramePr>
            <a:graphicFrameLocks noChangeAspect="1"/>
          </p:cNvGraphicFramePr>
          <p:nvPr/>
        </p:nvGraphicFramePr>
        <p:xfrm>
          <a:off x="3175000" y="5676900"/>
          <a:ext cx="1828800" cy="787400"/>
        </p:xfrm>
        <a:graphic>
          <a:graphicData uri="http://schemas.openxmlformats.org/presentationml/2006/ole">
            <p:oleObj spid="_x0000_s103452" name="Equation" r:id="rId14" imgW="1828800" imgH="787320" progId="Equation.DSMT4">
              <p:embed/>
            </p:oleObj>
          </a:graphicData>
        </a:graphic>
      </p:graphicFrame>
      <p:graphicFrame>
        <p:nvGraphicFramePr>
          <p:cNvPr id="103453" name="Object 29"/>
          <p:cNvGraphicFramePr>
            <a:graphicFrameLocks noChangeAspect="1"/>
          </p:cNvGraphicFramePr>
          <p:nvPr/>
        </p:nvGraphicFramePr>
        <p:xfrm>
          <a:off x="6046788" y="5653088"/>
          <a:ext cx="1206500" cy="787400"/>
        </p:xfrm>
        <a:graphic>
          <a:graphicData uri="http://schemas.openxmlformats.org/presentationml/2006/ole">
            <p:oleObj spid="_x0000_s103453" name="Equation" r:id="rId15" imgW="1206360" imgH="787320" progId="Equation.DSMT4">
              <p:embed/>
            </p:oleObj>
          </a:graphicData>
        </a:graphic>
      </p:graphicFrame>
      <p:sp>
        <p:nvSpPr>
          <p:cNvPr id="103454" name="Oval 30"/>
          <p:cNvSpPr>
            <a:spLocks noChangeArrowheads="1"/>
          </p:cNvSpPr>
          <p:nvPr/>
        </p:nvSpPr>
        <p:spPr bwMode="auto">
          <a:xfrm>
            <a:off x="896938" y="4686300"/>
            <a:ext cx="550862" cy="896938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03455" name="AutoShape 31"/>
          <p:cNvCxnSpPr>
            <a:cxnSpLocks noChangeShapeType="1"/>
            <a:stCxn id="103454" idx="5"/>
            <a:endCxn id="0" idx="0"/>
          </p:cNvCxnSpPr>
          <p:nvPr/>
        </p:nvCxnSpPr>
        <p:spPr bwMode="auto">
          <a:xfrm rot="16200000" flipH="1">
            <a:off x="2615406" y="4202907"/>
            <a:ext cx="225425" cy="2722562"/>
          </a:xfrm>
          <a:prstGeom prst="curvedConnector3">
            <a:avLst>
              <a:gd name="adj1" fmla="val -83102"/>
            </a:avLst>
          </a:prstGeom>
          <a:noFill/>
          <a:ln w="12700">
            <a:solidFill>
              <a:schemeClr val="folHlink"/>
            </a:solidFill>
            <a:round/>
            <a:headEnd type="none" w="lg" len="med"/>
            <a:tailEnd type="triangle" w="lg" len="med"/>
          </a:ln>
          <a:effectLst/>
        </p:spPr>
      </p:cxnSp>
      <p:sp>
        <p:nvSpPr>
          <p:cNvPr id="103456" name="Oval 32"/>
          <p:cNvSpPr>
            <a:spLocks noChangeArrowheads="1"/>
          </p:cNvSpPr>
          <p:nvPr/>
        </p:nvSpPr>
        <p:spPr bwMode="auto">
          <a:xfrm rot="870157">
            <a:off x="503238" y="2649538"/>
            <a:ext cx="333375" cy="896937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3457" name="AutoShape 33"/>
          <p:cNvCxnSpPr>
            <a:cxnSpLocks noChangeShapeType="1"/>
            <a:stCxn id="103456" idx="5"/>
            <a:endCxn id="0" idx="1"/>
          </p:cNvCxnSpPr>
          <p:nvPr/>
        </p:nvCxnSpPr>
        <p:spPr bwMode="auto">
          <a:xfrm rot="16200000" flipH="1">
            <a:off x="1029494" y="3107532"/>
            <a:ext cx="111125" cy="763587"/>
          </a:xfrm>
          <a:prstGeom prst="curvedConnector4">
            <a:avLst>
              <a:gd name="adj1" fmla="val 331431"/>
              <a:gd name="adj2" fmla="val 65694"/>
            </a:avLst>
          </a:prstGeom>
          <a:noFill/>
          <a:ln w="12700">
            <a:solidFill>
              <a:schemeClr val="folHlink"/>
            </a:solidFill>
            <a:round/>
            <a:headEnd type="none" w="lg" len="med"/>
            <a:tailEnd type="triangle" w="lg" len="med"/>
          </a:ln>
          <a:effectLst/>
        </p:spPr>
      </p:cxnSp>
      <p:graphicFrame>
        <p:nvGraphicFramePr>
          <p:cNvPr id="103458" name="Object 34"/>
          <p:cNvGraphicFramePr>
            <a:graphicFrameLocks noChangeAspect="1"/>
          </p:cNvGraphicFramePr>
          <p:nvPr/>
        </p:nvGraphicFramePr>
        <p:xfrm>
          <a:off x="1466850" y="3206750"/>
          <a:ext cx="490538" cy="676275"/>
        </p:xfrm>
        <a:graphic>
          <a:graphicData uri="http://schemas.openxmlformats.org/presentationml/2006/ole">
            <p:oleObj spid="_x0000_s103458" name="Equation" r:id="rId16" imgW="571320" imgH="787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45" grpId="0" animBg="1"/>
      <p:bldP spid="103446" grpId="0" animBg="1"/>
      <p:bldP spid="103447" grpId="0" animBg="1"/>
      <p:bldP spid="103454" grpId="0" animBg="1"/>
      <p:bldP spid="1034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Speed of Sound (c)</a:t>
            </a:r>
          </a:p>
        </p:txBody>
      </p:sp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793750" y="3352800"/>
          <a:ext cx="1028700" cy="800100"/>
        </p:xfrm>
        <a:graphic>
          <a:graphicData uri="http://schemas.openxmlformats.org/presentationml/2006/ole">
            <p:oleObj spid="_x0000_s100356" name="MathType Equation" r:id="rId4" imgW="1028520" imgH="799920" progId="Equation">
              <p:embed/>
            </p:oleObj>
          </a:graphicData>
        </a:graphic>
      </p:graphicFrame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828675" y="2132013"/>
          <a:ext cx="1028700" cy="800100"/>
        </p:xfrm>
        <a:graphic>
          <a:graphicData uri="http://schemas.openxmlformats.org/presentationml/2006/ole">
            <p:oleObj spid="_x0000_s100357" name="MathType Equation" r:id="rId5" imgW="1028520" imgH="799920" progId="Equation">
              <p:embed/>
            </p:oleObj>
          </a:graphicData>
        </a:graphic>
      </p:graphicFrame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2786063" y="2128838"/>
          <a:ext cx="1397000" cy="749300"/>
        </p:xfrm>
        <a:graphic>
          <a:graphicData uri="http://schemas.openxmlformats.org/presentationml/2006/ole">
            <p:oleObj spid="_x0000_s100358" name="MathType Equation" r:id="rId6" imgW="1396800" imgH="749160" progId="Equation">
              <p:embed/>
            </p:oleObj>
          </a:graphicData>
        </a:graphic>
      </p:graphicFrame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7164388" y="2117725"/>
          <a:ext cx="1028700" cy="749300"/>
        </p:xfrm>
        <a:graphic>
          <a:graphicData uri="http://schemas.openxmlformats.org/presentationml/2006/ole">
            <p:oleObj spid="_x0000_s100359" name="Equation" r:id="rId7" imgW="1028520" imgH="749160" progId="Equation.DSMT4">
              <p:embed/>
            </p:oleObj>
          </a:graphicData>
        </a:graphic>
      </p:graphicFrame>
      <p:graphicFrame>
        <p:nvGraphicFramePr>
          <p:cNvPr id="100360" name="Object 8"/>
          <p:cNvGraphicFramePr>
            <a:graphicFrameLocks noChangeAspect="1"/>
          </p:cNvGraphicFramePr>
          <p:nvPr/>
        </p:nvGraphicFramePr>
        <p:xfrm>
          <a:off x="877888" y="4933950"/>
          <a:ext cx="952500" cy="330200"/>
        </p:xfrm>
        <a:graphic>
          <a:graphicData uri="http://schemas.openxmlformats.org/presentationml/2006/ole">
            <p:oleObj spid="_x0000_s100360" name="MathType Equation" r:id="rId8" imgW="952200" imgH="330120" progId="Equation">
              <p:embed/>
            </p:oleObj>
          </a:graphicData>
        </a:graphic>
      </p:graphicFrame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750888" y="4243388"/>
            <a:ext cx="800417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Book Antiqua" pitchFamily="18" charset="0"/>
              </a:rPr>
              <a:t>For gasses, if no heat exchanged (isentropic) then we have</a:t>
            </a:r>
          </a:p>
        </p:txBody>
      </p:sp>
      <p:sp>
        <p:nvSpPr>
          <p:cNvPr id="100365" name="Text Box 13"/>
          <p:cNvSpPr txBox="1">
            <a:spLocks noChangeArrowheads="1"/>
          </p:cNvSpPr>
          <p:nvPr/>
        </p:nvSpPr>
        <p:spPr bwMode="auto">
          <a:xfrm>
            <a:off x="846138" y="5395913"/>
            <a:ext cx="46577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Book Antiqua" pitchFamily="18" charset="0"/>
              </a:rPr>
              <a:t>It can be shown that (homework)</a:t>
            </a:r>
          </a:p>
        </p:txBody>
      </p:sp>
      <p:graphicFrame>
        <p:nvGraphicFramePr>
          <p:cNvPr id="100366" name="Object 14"/>
          <p:cNvGraphicFramePr>
            <a:graphicFrameLocks noChangeAspect="1"/>
          </p:cNvGraphicFramePr>
          <p:nvPr/>
        </p:nvGraphicFramePr>
        <p:xfrm>
          <a:off x="6056313" y="5200650"/>
          <a:ext cx="1295400" cy="850900"/>
        </p:xfrm>
        <a:graphic>
          <a:graphicData uri="http://schemas.openxmlformats.org/presentationml/2006/ole">
            <p:oleObj spid="_x0000_s100366" name="MathType Equation" r:id="rId9" imgW="1295280" imgH="850680" progId="Equation">
              <p:embed/>
            </p:oleObj>
          </a:graphicData>
        </a:graphic>
      </p:graphicFrame>
      <p:sp>
        <p:nvSpPr>
          <p:cNvPr id="100370" name="Text Box 18"/>
          <p:cNvSpPr txBox="1">
            <a:spLocks noChangeArrowheads="1"/>
          </p:cNvSpPr>
          <p:nvPr/>
        </p:nvSpPr>
        <p:spPr bwMode="auto">
          <a:xfrm>
            <a:off x="788988" y="6149975"/>
            <a:ext cx="413702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Book Antiqua" pitchFamily="18" charset="0"/>
              </a:rPr>
              <a:t>Connection to Mach number!</a:t>
            </a:r>
          </a:p>
        </p:txBody>
      </p:sp>
      <p:graphicFrame>
        <p:nvGraphicFramePr>
          <p:cNvPr id="100374" name="Object 22"/>
          <p:cNvGraphicFramePr>
            <a:graphicFrameLocks noChangeAspect="1"/>
          </p:cNvGraphicFramePr>
          <p:nvPr/>
        </p:nvGraphicFramePr>
        <p:xfrm>
          <a:off x="5075238" y="5994400"/>
          <a:ext cx="1003300" cy="723900"/>
        </p:xfrm>
        <a:graphic>
          <a:graphicData uri="http://schemas.openxmlformats.org/presentationml/2006/ole">
            <p:oleObj spid="_x0000_s100374" name="Equation" r:id="rId10" imgW="1002960" imgH="723600" progId="Equation.DSMT4">
              <p:embed/>
            </p:oleObj>
          </a:graphicData>
        </a:graphic>
      </p:graphicFrame>
      <p:sp>
        <p:nvSpPr>
          <p:cNvPr id="100375" name="Line 23"/>
          <p:cNvSpPr>
            <a:spLocks noChangeShapeType="1"/>
          </p:cNvSpPr>
          <p:nvPr/>
        </p:nvSpPr>
        <p:spPr bwMode="auto">
          <a:xfrm>
            <a:off x="5111750" y="6735763"/>
            <a:ext cx="104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76" name="Text Box 24"/>
          <p:cNvSpPr txBox="1">
            <a:spLocks noChangeArrowheads="1"/>
          </p:cNvSpPr>
          <p:nvPr/>
        </p:nvSpPr>
        <p:spPr bwMode="auto">
          <a:xfrm>
            <a:off x="4171950" y="2235200"/>
            <a:ext cx="17653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. Solve for </a:t>
            </a:r>
          </a:p>
        </p:txBody>
      </p:sp>
      <p:graphicFrame>
        <p:nvGraphicFramePr>
          <p:cNvPr id="100377" name="Object 25"/>
          <p:cNvGraphicFramePr>
            <a:graphicFrameLocks noChangeAspect="1"/>
          </p:cNvGraphicFramePr>
          <p:nvPr/>
        </p:nvGraphicFramePr>
        <p:xfrm>
          <a:off x="5881688" y="2120900"/>
          <a:ext cx="457200" cy="787400"/>
        </p:xfrm>
        <a:graphic>
          <a:graphicData uri="http://schemas.openxmlformats.org/presentationml/2006/ole">
            <p:oleObj spid="_x0000_s100377" name="Equation" r:id="rId11" imgW="457200" imgH="787320" progId="Equation.DSMT4">
              <p:embed/>
            </p:oleObj>
          </a:graphicData>
        </a:graphic>
      </p:graphicFrame>
      <p:sp>
        <p:nvSpPr>
          <p:cNvPr id="100378" name="Text Box 26"/>
          <p:cNvSpPr txBox="1">
            <a:spLocks noChangeArrowheads="1"/>
          </p:cNvSpPr>
          <p:nvPr/>
        </p:nvSpPr>
        <p:spPr bwMode="auto">
          <a:xfrm>
            <a:off x="1997075" y="2182813"/>
            <a:ext cx="69691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and</a:t>
            </a:r>
          </a:p>
        </p:txBody>
      </p:sp>
      <p:sp>
        <p:nvSpPr>
          <p:cNvPr id="100379" name="Text Box 27"/>
          <p:cNvSpPr txBox="1">
            <a:spLocks noChangeArrowheads="1"/>
          </p:cNvSpPr>
          <p:nvPr/>
        </p:nvSpPr>
        <p:spPr bwMode="auto">
          <a:xfrm>
            <a:off x="2570163" y="3422650"/>
            <a:ext cx="50800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folHlink"/>
                </a:solidFill>
              </a:rPr>
              <a:t>c</a:t>
            </a:r>
            <a:r>
              <a:rPr lang="en-US" sz="2400">
                <a:solidFill>
                  <a:schemeClr val="folHlink"/>
                </a:solidFill>
              </a:rPr>
              <a:t> is large for difficult to compress fluids</a:t>
            </a:r>
          </a:p>
        </p:txBody>
      </p:sp>
      <p:sp>
        <p:nvSpPr>
          <p:cNvPr id="100380" name="Line 28"/>
          <p:cNvSpPr>
            <a:spLocks noChangeShapeType="1"/>
          </p:cNvSpPr>
          <p:nvPr/>
        </p:nvSpPr>
        <p:spPr bwMode="auto">
          <a:xfrm>
            <a:off x="2651125" y="3840163"/>
            <a:ext cx="6035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9" grpId="0" build="p" autoUpdateAnimBg="0"/>
      <p:bldP spid="1003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700" name="Object 44"/>
          <p:cNvGraphicFramePr>
            <a:graphicFrameLocks noChangeAspect="1"/>
          </p:cNvGraphicFramePr>
          <p:nvPr/>
        </p:nvGraphicFramePr>
        <p:xfrm>
          <a:off x="1673225" y="4443413"/>
          <a:ext cx="915988" cy="1435100"/>
        </p:xfrm>
        <a:graphic>
          <a:graphicData uri="http://schemas.openxmlformats.org/presentationml/2006/ole">
            <p:oleObj spid="_x0000_s70700" name="Clip" r:id="rId4" imgW="2213280" imgH="3468960" progId="MS_ClipArt_Gallery.2">
              <p:embed/>
            </p:oleObj>
          </a:graphicData>
        </a:graphic>
      </p:graphicFrame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Vapor Pressure</a:t>
            </a:r>
          </a:p>
        </p:txBody>
      </p:sp>
      <p:grpSp>
        <p:nvGrpSpPr>
          <p:cNvPr id="70759" name="Group 103"/>
          <p:cNvGrpSpPr>
            <a:grpSpLocks/>
          </p:cNvGrpSpPr>
          <p:nvPr/>
        </p:nvGrpSpPr>
        <p:grpSpPr bwMode="auto">
          <a:xfrm>
            <a:off x="3946525" y="1758950"/>
            <a:ext cx="4792663" cy="4056063"/>
            <a:chOff x="2486" y="1108"/>
            <a:chExt cx="3019" cy="2555"/>
          </a:xfrm>
        </p:grpSpPr>
        <p:sp>
          <p:nvSpPr>
            <p:cNvPr id="70701" name="Rectangle 45"/>
            <p:cNvSpPr>
              <a:spLocks noChangeArrowheads="1"/>
            </p:cNvSpPr>
            <p:nvPr/>
          </p:nvSpPr>
          <p:spPr bwMode="auto">
            <a:xfrm>
              <a:off x="3152" y="1182"/>
              <a:ext cx="2275" cy="18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702" name="Line 46"/>
            <p:cNvSpPr>
              <a:spLocks noChangeShapeType="1"/>
            </p:cNvSpPr>
            <p:nvPr/>
          </p:nvSpPr>
          <p:spPr bwMode="auto">
            <a:xfrm>
              <a:off x="3152" y="2841"/>
              <a:ext cx="2275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703" name="Line 47"/>
            <p:cNvSpPr>
              <a:spLocks noChangeShapeType="1"/>
            </p:cNvSpPr>
            <p:nvPr/>
          </p:nvSpPr>
          <p:spPr bwMode="auto">
            <a:xfrm>
              <a:off x="3152" y="2603"/>
              <a:ext cx="2275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704" name="Line 48"/>
            <p:cNvSpPr>
              <a:spLocks noChangeShapeType="1"/>
            </p:cNvSpPr>
            <p:nvPr/>
          </p:nvSpPr>
          <p:spPr bwMode="auto">
            <a:xfrm>
              <a:off x="3152" y="2365"/>
              <a:ext cx="2275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705" name="Line 49"/>
            <p:cNvSpPr>
              <a:spLocks noChangeShapeType="1"/>
            </p:cNvSpPr>
            <p:nvPr/>
          </p:nvSpPr>
          <p:spPr bwMode="auto">
            <a:xfrm>
              <a:off x="3152" y="2135"/>
              <a:ext cx="2275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706" name="Line 50"/>
            <p:cNvSpPr>
              <a:spLocks noChangeShapeType="1"/>
            </p:cNvSpPr>
            <p:nvPr/>
          </p:nvSpPr>
          <p:spPr bwMode="auto">
            <a:xfrm>
              <a:off x="3152" y="1897"/>
              <a:ext cx="2275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707" name="Line 51"/>
            <p:cNvSpPr>
              <a:spLocks noChangeShapeType="1"/>
            </p:cNvSpPr>
            <p:nvPr/>
          </p:nvSpPr>
          <p:spPr bwMode="auto">
            <a:xfrm>
              <a:off x="3152" y="1659"/>
              <a:ext cx="2275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708" name="Line 52"/>
            <p:cNvSpPr>
              <a:spLocks noChangeShapeType="1"/>
            </p:cNvSpPr>
            <p:nvPr/>
          </p:nvSpPr>
          <p:spPr bwMode="auto">
            <a:xfrm>
              <a:off x="3152" y="1420"/>
              <a:ext cx="2275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709" name="Line 53"/>
            <p:cNvSpPr>
              <a:spLocks noChangeShapeType="1"/>
            </p:cNvSpPr>
            <p:nvPr/>
          </p:nvSpPr>
          <p:spPr bwMode="auto">
            <a:xfrm>
              <a:off x="3152" y="1182"/>
              <a:ext cx="2275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710" name="Rectangle 54"/>
            <p:cNvSpPr>
              <a:spLocks noChangeArrowheads="1"/>
            </p:cNvSpPr>
            <p:nvPr/>
          </p:nvSpPr>
          <p:spPr bwMode="auto">
            <a:xfrm>
              <a:off x="3152" y="1182"/>
              <a:ext cx="2275" cy="189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711" name="Line 55"/>
            <p:cNvSpPr>
              <a:spLocks noChangeShapeType="1"/>
            </p:cNvSpPr>
            <p:nvPr/>
          </p:nvSpPr>
          <p:spPr bwMode="auto">
            <a:xfrm>
              <a:off x="3152" y="1182"/>
              <a:ext cx="1" cy="1897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712" name="Line 56"/>
            <p:cNvSpPr>
              <a:spLocks noChangeShapeType="1"/>
            </p:cNvSpPr>
            <p:nvPr/>
          </p:nvSpPr>
          <p:spPr bwMode="auto">
            <a:xfrm>
              <a:off x="3103" y="3079"/>
              <a:ext cx="4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713" name="Line 57"/>
            <p:cNvSpPr>
              <a:spLocks noChangeShapeType="1"/>
            </p:cNvSpPr>
            <p:nvPr/>
          </p:nvSpPr>
          <p:spPr bwMode="auto">
            <a:xfrm>
              <a:off x="3103" y="2841"/>
              <a:ext cx="4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714" name="Line 58"/>
            <p:cNvSpPr>
              <a:spLocks noChangeShapeType="1"/>
            </p:cNvSpPr>
            <p:nvPr/>
          </p:nvSpPr>
          <p:spPr bwMode="auto">
            <a:xfrm>
              <a:off x="3103" y="2603"/>
              <a:ext cx="4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715" name="Line 59"/>
            <p:cNvSpPr>
              <a:spLocks noChangeShapeType="1"/>
            </p:cNvSpPr>
            <p:nvPr/>
          </p:nvSpPr>
          <p:spPr bwMode="auto">
            <a:xfrm>
              <a:off x="3103" y="2365"/>
              <a:ext cx="4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716" name="Line 60"/>
            <p:cNvSpPr>
              <a:spLocks noChangeShapeType="1"/>
            </p:cNvSpPr>
            <p:nvPr/>
          </p:nvSpPr>
          <p:spPr bwMode="auto">
            <a:xfrm>
              <a:off x="3103" y="2135"/>
              <a:ext cx="4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717" name="Line 61"/>
            <p:cNvSpPr>
              <a:spLocks noChangeShapeType="1"/>
            </p:cNvSpPr>
            <p:nvPr/>
          </p:nvSpPr>
          <p:spPr bwMode="auto">
            <a:xfrm>
              <a:off x="3103" y="1897"/>
              <a:ext cx="4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718" name="Line 62"/>
            <p:cNvSpPr>
              <a:spLocks noChangeShapeType="1"/>
            </p:cNvSpPr>
            <p:nvPr/>
          </p:nvSpPr>
          <p:spPr bwMode="auto">
            <a:xfrm>
              <a:off x="3103" y="1659"/>
              <a:ext cx="4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719" name="Line 63"/>
            <p:cNvSpPr>
              <a:spLocks noChangeShapeType="1"/>
            </p:cNvSpPr>
            <p:nvPr/>
          </p:nvSpPr>
          <p:spPr bwMode="auto">
            <a:xfrm>
              <a:off x="3103" y="1420"/>
              <a:ext cx="4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720" name="Line 64"/>
            <p:cNvSpPr>
              <a:spLocks noChangeShapeType="1"/>
            </p:cNvSpPr>
            <p:nvPr/>
          </p:nvSpPr>
          <p:spPr bwMode="auto">
            <a:xfrm>
              <a:off x="3103" y="1182"/>
              <a:ext cx="4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721" name="Line 65"/>
            <p:cNvSpPr>
              <a:spLocks noChangeShapeType="1"/>
            </p:cNvSpPr>
            <p:nvPr/>
          </p:nvSpPr>
          <p:spPr bwMode="auto">
            <a:xfrm>
              <a:off x="3152" y="3079"/>
              <a:ext cx="2275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722" name="Line 66"/>
            <p:cNvSpPr>
              <a:spLocks noChangeShapeType="1"/>
            </p:cNvSpPr>
            <p:nvPr/>
          </p:nvSpPr>
          <p:spPr bwMode="auto">
            <a:xfrm flipV="1">
              <a:off x="3152" y="3079"/>
              <a:ext cx="1" cy="4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723" name="Line 67"/>
            <p:cNvSpPr>
              <a:spLocks noChangeShapeType="1"/>
            </p:cNvSpPr>
            <p:nvPr/>
          </p:nvSpPr>
          <p:spPr bwMode="auto">
            <a:xfrm flipV="1">
              <a:off x="3719" y="3079"/>
              <a:ext cx="1" cy="4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724" name="Line 68"/>
            <p:cNvSpPr>
              <a:spLocks noChangeShapeType="1"/>
            </p:cNvSpPr>
            <p:nvPr/>
          </p:nvSpPr>
          <p:spPr bwMode="auto">
            <a:xfrm flipV="1">
              <a:off x="4294" y="3079"/>
              <a:ext cx="1" cy="4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725" name="Line 69"/>
            <p:cNvSpPr>
              <a:spLocks noChangeShapeType="1"/>
            </p:cNvSpPr>
            <p:nvPr/>
          </p:nvSpPr>
          <p:spPr bwMode="auto">
            <a:xfrm flipV="1">
              <a:off x="4861" y="3079"/>
              <a:ext cx="1" cy="4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726" name="Line 70"/>
            <p:cNvSpPr>
              <a:spLocks noChangeShapeType="1"/>
            </p:cNvSpPr>
            <p:nvPr/>
          </p:nvSpPr>
          <p:spPr bwMode="auto">
            <a:xfrm flipV="1">
              <a:off x="5427" y="3079"/>
              <a:ext cx="1" cy="4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70751" name="Group 95"/>
            <p:cNvGrpSpPr>
              <a:grpSpLocks/>
            </p:cNvGrpSpPr>
            <p:nvPr/>
          </p:nvGrpSpPr>
          <p:grpSpPr bwMode="auto">
            <a:xfrm>
              <a:off x="3152" y="1330"/>
              <a:ext cx="2275" cy="1601"/>
              <a:chOff x="2999" y="1633"/>
              <a:chExt cx="2275" cy="1601"/>
            </a:xfrm>
          </p:grpSpPr>
          <p:sp>
            <p:nvSpPr>
              <p:cNvPr id="70727" name="Freeform 71"/>
              <p:cNvSpPr>
                <a:spLocks/>
              </p:cNvSpPr>
              <p:nvPr/>
            </p:nvSpPr>
            <p:spPr bwMode="auto">
              <a:xfrm>
                <a:off x="2999" y="3177"/>
                <a:ext cx="288" cy="57"/>
              </a:xfrm>
              <a:custGeom>
                <a:avLst/>
                <a:gdLst/>
                <a:ahLst/>
                <a:cxnLst>
                  <a:cxn ang="0">
                    <a:pos x="0" y="57"/>
                  </a:cxn>
                  <a:cxn ang="0">
                    <a:pos x="148" y="33"/>
                  </a:cxn>
                  <a:cxn ang="0">
                    <a:pos x="288" y="0"/>
                  </a:cxn>
                </a:cxnLst>
                <a:rect l="0" t="0" r="r" b="b"/>
                <a:pathLst>
                  <a:path w="288" h="57">
                    <a:moveTo>
                      <a:pt x="0" y="57"/>
                    </a:moveTo>
                    <a:lnTo>
                      <a:pt x="148" y="33"/>
                    </a:lnTo>
                    <a:lnTo>
                      <a:pt x="288" y="0"/>
                    </a:lnTo>
                  </a:path>
                </a:pathLst>
              </a:custGeom>
              <a:noFill/>
              <a:ln w="39688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28" name="Freeform 72"/>
              <p:cNvSpPr>
                <a:spLocks/>
              </p:cNvSpPr>
              <p:nvPr/>
            </p:nvSpPr>
            <p:spPr bwMode="auto">
              <a:xfrm>
                <a:off x="3287" y="3086"/>
                <a:ext cx="279" cy="91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140" y="50"/>
                  </a:cxn>
                  <a:cxn ang="0">
                    <a:pos x="279" y="0"/>
                  </a:cxn>
                </a:cxnLst>
                <a:rect l="0" t="0" r="r" b="b"/>
                <a:pathLst>
                  <a:path w="279" h="91">
                    <a:moveTo>
                      <a:pt x="0" y="91"/>
                    </a:moveTo>
                    <a:lnTo>
                      <a:pt x="140" y="50"/>
                    </a:lnTo>
                    <a:lnTo>
                      <a:pt x="279" y="0"/>
                    </a:lnTo>
                  </a:path>
                </a:pathLst>
              </a:custGeom>
              <a:noFill/>
              <a:ln w="39688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29" name="Freeform 73"/>
              <p:cNvSpPr>
                <a:spLocks/>
              </p:cNvSpPr>
              <p:nvPr/>
            </p:nvSpPr>
            <p:spPr bwMode="auto">
              <a:xfrm>
                <a:off x="3566" y="2980"/>
                <a:ext cx="288" cy="106"/>
              </a:xfrm>
              <a:custGeom>
                <a:avLst/>
                <a:gdLst/>
                <a:ahLst/>
                <a:cxnLst>
                  <a:cxn ang="0">
                    <a:pos x="0" y="106"/>
                  </a:cxn>
                  <a:cxn ang="0">
                    <a:pos x="140" y="57"/>
                  </a:cxn>
                  <a:cxn ang="0">
                    <a:pos x="288" y="0"/>
                  </a:cxn>
                </a:cxnLst>
                <a:rect l="0" t="0" r="r" b="b"/>
                <a:pathLst>
                  <a:path w="288" h="106">
                    <a:moveTo>
                      <a:pt x="0" y="106"/>
                    </a:moveTo>
                    <a:lnTo>
                      <a:pt x="140" y="57"/>
                    </a:lnTo>
                    <a:lnTo>
                      <a:pt x="288" y="0"/>
                    </a:lnTo>
                  </a:path>
                </a:pathLst>
              </a:custGeom>
              <a:noFill/>
              <a:ln w="39688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30" name="Freeform 74"/>
              <p:cNvSpPr>
                <a:spLocks/>
              </p:cNvSpPr>
              <p:nvPr/>
            </p:nvSpPr>
            <p:spPr bwMode="auto">
              <a:xfrm>
                <a:off x="3854" y="2824"/>
                <a:ext cx="287" cy="156"/>
              </a:xfrm>
              <a:custGeom>
                <a:avLst/>
                <a:gdLst/>
                <a:ahLst/>
                <a:cxnLst>
                  <a:cxn ang="0">
                    <a:pos x="0" y="156"/>
                  </a:cxn>
                  <a:cxn ang="0">
                    <a:pos x="147" y="82"/>
                  </a:cxn>
                  <a:cxn ang="0">
                    <a:pos x="287" y="0"/>
                  </a:cxn>
                </a:cxnLst>
                <a:rect l="0" t="0" r="r" b="b"/>
                <a:pathLst>
                  <a:path w="287" h="156">
                    <a:moveTo>
                      <a:pt x="0" y="156"/>
                    </a:moveTo>
                    <a:lnTo>
                      <a:pt x="147" y="82"/>
                    </a:lnTo>
                    <a:lnTo>
                      <a:pt x="287" y="0"/>
                    </a:lnTo>
                  </a:path>
                </a:pathLst>
              </a:custGeom>
              <a:noFill/>
              <a:ln w="39688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31" name="Freeform 75"/>
              <p:cNvSpPr>
                <a:spLocks/>
              </p:cNvSpPr>
              <p:nvPr/>
            </p:nvSpPr>
            <p:spPr bwMode="auto">
              <a:xfrm>
                <a:off x="4141" y="2627"/>
                <a:ext cx="279" cy="197"/>
              </a:xfrm>
              <a:custGeom>
                <a:avLst/>
                <a:gdLst/>
                <a:ahLst/>
                <a:cxnLst>
                  <a:cxn ang="0">
                    <a:pos x="0" y="197"/>
                  </a:cxn>
                  <a:cxn ang="0">
                    <a:pos x="140" y="106"/>
                  </a:cxn>
                  <a:cxn ang="0">
                    <a:pos x="279" y="0"/>
                  </a:cxn>
                </a:cxnLst>
                <a:rect l="0" t="0" r="r" b="b"/>
                <a:pathLst>
                  <a:path w="279" h="197">
                    <a:moveTo>
                      <a:pt x="0" y="197"/>
                    </a:moveTo>
                    <a:lnTo>
                      <a:pt x="140" y="106"/>
                    </a:lnTo>
                    <a:lnTo>
                      <a:pt x="279" y="0"/>
                    </a:lnTo>
                  </a:path>
                </a:pathLst>
              </a:custGeom>
              <a:noFill/>
              <a:ln w="39688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32" name="Freeform 76"/>
              <p:cNvSpPr>
                <a:spLocks/>
              </p:cNvSpPr>
              <p:nvPr/>
            </p:nvSpPr>
            <p:spPr bwMode="auto">
              <a:xfrm>
                <a:off x="4420" y="2372"/>
                <a:ext cx="288" cy="255"/>
              </a:xfrm>
              <a:custGeom>
                <a:avLst/>
                <a:gdLst/>
                <a:ahLst/>
                <a:cxnLst>
                  <a:cxn ang="0">
                    <a:pos x="0" y="255"/>
                  </a:cxn>
                  <a:cxn ang="0">
                    <a:pos x="140" y="140"/>
                  </a:cxn>
                  <a:cxn ang="0">
                    <a:pos x="288" y="0"/>
                  </a:cxn>
                </a:cxnLst>
                <a:rect l="0" t="0" r="r" b="b"/>
                <a:pathLst>
                  <a:path w="288" h="255">
                    <a:moveTo>
                      <a:pt x="0" y="255"/>
                    </a:moveTo>
                    <a:lnTo>
                      <a:pt x="140" y="140"/>
                    </a:lnTo>
                    <a:lnTo>
                      <a:pt x="288" y="0"/>
                    </a:lnTo>
                  </a:path>
                </a:pathLst>
              </a:custGeom>
              <a:noFill/>
              <a:ln w="39688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33" name="Freeform 77"/>
              <p:cNvSpPr>
                <a:spLocks/>
              </p:cNvSpPr>
              <p:nvPr/>
            </p:nvSpPr>
            <p:spPr bwMode="auto">
              <a:xfrm>
                <a:off x="4708" y="2044"/>
                <a:ext cx="279" cy="328"/>
              </a:xfrm>
              <a:custGeom>
                <a:avLst/>
                <a:gdLst/>
                <a:ahLst/>
                <a:cxnLst>
                  <a:cxn ang="0">
                    <a:pos x="0" y="328"/>
                  </a:cxn>
                  <a:cxn ang="0">
                    <a:pos x="139" y="172"/>
                  </a:cxn>
                  <a:cxn ang="0">
                    <a:pos x="279" y="0"/>
                  </a:cxn>
                </a:cxnLst>
                <a:rect l="0" t="0" r="r" b="b"/>
                <a:pathLst>
                  <a:path w="279" h="328">
                    <a:moveTo>
                      <a:pt x="0" y="328"/>
                    </a:moveTo>
                    <a:lnTo>
                      <a:pt x="139" y="172"/>
                    </a:lnTo>
                    <a:lnTo>
                      <a:pt x="279" y="0"/>
                    </a:lnTo>
                  </a:path>
                </a:pathLst>
              </a:custGeom>
              <a:noFill/>
              <a:ln w="39688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34" name="Freeform 78"/>
              <p:cNvSpPr>
                <a:spLocks/>
              </p:cNvSpPr>
              <p:nvPr/>
            </p:nvSpPr>
            <p:spPr bwMode="auto">
              <a:xfrm>
                <a:off x="4987" y="1633"/>
                <a:ext cx="287" cy="411"/>
              </a:xfrm>
              <a:custGeom>
                <a:avLst/>
                <a:gdLst/>
                <a:ahLst/>
                <a:cxnLst>
                  <a:cxn ang="0">
                    <a:pos x="0" y="411"/>
                  </a:cxn>
                  <a:cxn ang="0">
                    <a:pos x="74" y="312"/>
                  </a:cxn>
                  <a:cxn ang="0">
                    <a:pos x="140" y="214"/>
                  </a:cxn>
                  <a:cxn ang="0">
                    <a:pos x="287" y="0"/>
                  </a:cxn>
                </a:cxnLst>
                <a:rect l="0" t="0" r="r" b="b"/>
                <a:pathLst>
                  <a:path w="287" h="411">
                    <a:moveTo>
                      <a:pt x="0" y="411"/>
                    </a:moveTo>
                    <a:lnTo>
                      <a:pt x="74" y="312"/>
                    </a:lnTo>
                    <a:lnTo>
                      <a:pt x="140" y="214"/>
                    </a:lnTo>
                    <a:lnTo>
                      <a:pt x="287" y="0"/>
                    </a:lnTo>
                  </a:path>
                </a:pathLst>
              </a:custGeom>
              <a:noFill/>
              <a:ln w="39688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35" name="Rectangle 79"/>
            <p:cNvSpPr>
              <a:spLocks noChangeArrowheads="1"/>
            </p:cNvSpPr>
            <p:nvPr/>
          </p:nvSpPr>
          <p:spPr bwMode="auto">
            <a:xfrm>
              <a:off x="2955" y="3005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900"/>
                <a:t>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70736" name="Rectangle 80"/>
            <p:cNvSpPr>
              <a:spLocks noChangeArrowheads="1"/>
            </p:cNvSpPr>
            <p:nvPr/>
          </p:nvSpPr>
          <p:spPr bwMode="auto">
            <a:xfrm>
              <a:off x="2734" y="2767"/>
              <a:ext cx="30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900"/>
                <a:t>1000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70737" name="Rectangle 81"/>
            <p:cNvSpPr>
              <a:spLocks noChangeArrowheads="1"/>
            </p:cNvSpPr>
            <p:nvPr/>
          </p:nvSpPr>
          <p:spPr bwMode="auto">
            <a:xfrm>
              <a:off x="2734" y="2529"/>
              <a:ext cx="30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900"/>
                <a:t>2000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70738" name="Rectangle 82"/>
            <p:cNvSpPr>
              <a:spLocks noChangeArrowheads="1"/>
            </p:cNvSpPr>
            <p:nvPr/>
          </p:nvSpPr>
          <p:spPr bwMode="auto">
            <a:xfrm>
              <a:off x="2734" y="2291"/>
              <a:ext cx="30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900"/>
                <a:t>3000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70739" name="Rectangle 83"/>
            <p:cNvSpPr>
              <a:spLocks noChangeArrowheads="1"/>
            </p:cNvSpPr>
            <p:nvPr/>
          </p:nvSpPr>
          <p:spPr bwMode="auto">
            <a:xfrm>
              <a:off x="2734" y="2061"/>
              <a:ext cx="30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900"/>
                <a:t>4000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70740" name="Rectangle 84"/>
            <p:cNvSpPr>
              <a:spLocks noChangeArrowheads="1"/>
            </p:cNvSpPr>
            <p:nvPr/>
          </p:nvSpPr>
          <p:spPr bwMode="auto">
            <a:xfrm>
              <a:off x="2734" y="1823"/>
              <a:ext cx="30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900"/>
                <a:t>5000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70741" name="Rectangle 85"/>
            <p:cNvSpPr>
              <a:spLocks noChangeArrowheads="1"/>
            </p:cNvSpPr>
            <p:nvPr/>
          </p:nvSpPr>
          <p:spPr bwMode="auto">
            <a:xfrm>
              <a:off x="2734" y="1585"/>
              <a:ext cx="30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900"/>
                <a:t>6000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70742" name="Rectangle 86"/>
            <p:cNvSpPr>
              <a:spLocks noChangeArrowheads="1"/>
            </p:cNvSpPr>
            <p:nvPr/>
          </p:nvSpPr>
          <p:spPr bwMode="auto">
            <a:xfrm>
              <a:off x="2734" y="1347"/>
              <a:ext cx="30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900"/>
                <a:t>7000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70743" name="Rectangle 87"/>
            <p:cNvSpPr>
              <a:spLocks noChangeArrowheads="1"/>
            </p:cNvSpPr>
            <p:nvPr/>
          </p:nvSpPr>
          <p:spPr bwMode="auto">
            <a:xfrm>
              <a:off x="2734" y="1108"/>
              <a:ext cx="30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900"/>
                <a:t>8000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70744" name="Rectangle 88"/>
            <p:cNvSpPr>
              <a:spLocks noChangeArrowheads="1"/>
            </p:cNvSpPr>
            <p:nvPr/>
          </p:nvSpPr>
          <p:spPr bwMode="auto">
            <a:xfrm>
              <a:off x="3120" y="3227"/>
              <a:ext cx="7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900"/>
                <a:t>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70745" name="Rectangle 89"/>
            <p:cNvSpPr>
              <a:spLocks noChangeArrowheads="1"/>
            </p:cNvSpPr>
            <p:nvPr/>
          </p:nvSpPr>
          <p:spPr bwMode="auto">
            <a:xfrm>
              <a:off x="3645" y="3227"/>
              <a:ext cx="15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900"/>
                <a:t>10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70746" name="Rectangle 90"/>
            <p:cNvSpPr>
              <a:spLocks noChangeArrowheads="1"/>
            </p:cNvSpPr>
            <p:nvPr/>
          </p:nvSpPr>
          <p:spPr bwMode="auto">
            <a:xfrm>
              <a:off x="4220" y="3227"/>
              <a:ext cx="15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900"/>
                <a:t>20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70747" name="Rectangle 91"/>
            <p:cNvSpPr>
              <a:spLocks noChangeArrowheads="1"/>
            </p:cNvSpPr>
            <p:nvPr/>
          </p:nvSpPr>
          <p:spPr bwMode="auto">
            <a:xfrm>
              <a:off x="4787" y="3227"/>
              <a:ext cx="15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900"/>
                <a:t>30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70748" name="Rectangle 92"/>
            <p:cNvSpPr>
              <a:spLocks noChangeArrowheads="1"/>
            </p:cNvSpPr>
            <p:nvPr/>
          </p:nvSpPr>
          <p:spPr bwMode="auto">
            <a:xfrm>
              <a:off x="5353" y="3227"/>
              <a:ext cx="15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900"/>
                <a:t>40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70749" name="Rectangle 93"/>
            <p:cNvSpPr>
              <a:spLocks noChangeArrowheads="1"/>
            </p:cNvSpPr>
            <p:nvPr/>
          </p:nvSpPr>
          <p:spPr bwMode="auto">
            <a:xfrm>
              <a:off x="3785" y="3481"/>
              <a:ext cx="101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900"/>
                <a:t>Temperature (C)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70750" name="Rectangle 94"/>
            <p:cNvSpPr>
              <a:spLocks noChangeArrowheads="1"/>
            </p:cNvSpPr>
            <p:nvPr/>
          </p:nvSpPr>
          <p:spPr bwMode="auto">
            <a:xfrm rot="16200000">
              <a:off x="1969" y="2025"/>
              <a:ext cx="121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900"/>
                <a:t>Vapor pressure (Pa)</a:t>
              </a:r>
              <a:endParaRPr lang="en-US" sz="2400">
                <a:latin typeface="Book Antiqua" pitchFamily="18" charset="0"/>
              </a:endParaRPr>
            </a:p>
          </p:txBody>
        </p:sp>
      </p:grpSp>
      <p:sp>
        <p:nvSpPr>
          <p:cNvPr id="70661" name="AutoShape 5"/>
          <p:cNvSpPr>
            <a:spLocks noChangeArrowheads="1"/>
          </p:cNvSpPr>
          <p:nvPr/>
        </p:nvSpPr>
        <p:spPr bwMode="auto">
          <a:xfrm>
            <a:off x="1339850" y="2417763"/>
            <a:ext cx="1358900" cy="219710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1562100" y="2041525"/>
            <a:ext cx="914400" cy="36988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Arc 7"/>
          <p:cNvSpPr>
            <a:spLocks/>
          </p:cNvSpPr>
          <p:nvPr/>
        </p:nvSpPr>
        <p:spPr bwMode="auto">
          <a:xfrm>
            <a:off x="2179638" y="2030413"/>
            <a:ext cx="374650" cy="3746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Arc 8"/>
          <p:cNvSpPr>
            <a:spLocks/>
          </p:cNvSpPr>
          <p:nvPr/>
        </p:nvSpPr>
        <p:spPr bwMode="auto">
          <a:xfrm>
            <a:off x="1485900" y="2030413"/>
            <a:ext cx="374650" cy="3746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AutoShape 9"/>
          <p:cNvSpPr>
            <a:spLocks noChangeArrowheads="1"/>
          </p:cNvSpPr>
          <p:nvPr/>
        </p:nvSpPr>
        <p:spPr bwMode="auto">
          <a:xfrm>
            <a:off x="1720850" y="1884363"/>
            <a:ext cx="596900" cy="139700"/>
          </a:xfrm>
          <a:prstGeom prst="roundRect">
            <a:avLst>
              <a:gd name="adj" fmla="val 39579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AutoShape 10"/>
          <p:cNvSpPr>
            <a:spLocks noChangeArrowheads="1"/>
          </p:cNvSpPr>
          <p:nvPr/>
        </p:nvSpPr>
        <p:spPr bwMode="auto">
          <a:xfrm>
            <a:off x="1346200" y="3303588"/>
            <a:ext cx="1341438" cy="1312862"/>
          </a:xfrm>
          <a:prstGeom prst="roundRect">
            <a:avLst>
              <a:gd name="adj" fmla="val 12495"/>
            </a:avLst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Freeform 11"/>
          <p:cNvSpPr>
            <a:spLocks/>
          </p:cNvSpPr>
          <p:nvPr/>
        </p:nvSpPr>
        <p:spPr bwMode="auto">
          <a:xfrm>
            <a:off x="1346200" y="3132138"/>
            <a:ext cx="1347788" cy="428625"/>
          </a:xfrm>
          <a:custGeom>
            <a:avLst/>
            <a:gdLst/>
            <a:ahLst/>
            <a:cxnLst>
              <a:cxn ang="0">
                <a:pos x="864" y="0"/>
              </a:cxn>
              <a:cxn ang="0">
                <a:pos x="864" y="269"/>
              </a:cxn>
              <a:cxn ang="0">
                <a:pos x="0" y="269"/>
              </a:cxn>
              <a:cxn ang="0">
                <a:pos x="0" y="0"/>
              </a:cxn>
            </a:cxnLst>
            <a:rect l="0" t="0" r="r" b="b"/>
            <a:pathLst>
              <a:path w="865" h="270">
                <a:moveTo>
                  <a:pt x="864" y="0"/>
                </a:moveTo>
                <a:lnTo>
                  <a:pt x="864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1490663" y="3908425"/>
            <a:ext cx="9890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Book Antiqua" pitchFamily="18" charset="0"/>
              </a:rPr>
              <a:t>liquid</a:t>
            </a:r>
          </a:p>
        </p:txBody>
      </p:sp>
      <p:sp>
        <p:nvSpPr>
          <p:cNvPr id="70669" name="Oval 13"/>
          <p:cNvSpPr>
            <a:spLocks noChangeArrowheads="1"/>
          </p:cNvSpPr>
          <p:nvPr/>
        </p:nvSpPr>
        <p:spPr bwMode="auto">
          <a:xfrm>
            <a:off x="1587500" y="2590800"/>
            <a:ext cx="74613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70" name="Oval 14"/>
          <p:cNvSpPr>
            <a:spLocks noChangeArrowheads="1"/>
          </p:cNvSpPr>
          <p:nvPr/>
        </p:nvSpPr>
        <p:spPr bwMode="auto">
          <a:xfrm>
            <a:off x="2336800" y="3429000"/>
            <a:ext cx="74613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71" name="Oval 15"/>
          <p:cNvSpPr>
            <a:spLocks noChangeArrowheads="1"/>
          </p:cNvSpPr>
          <p:nvPr/>
        </p:nvSpPr>
        <p:spPr bwMode="auto">
          <a:xfrm>
            <a:off x="1676400" y="3289300"/>
            <a:ext cx="74613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72" name="Oval 16"/>
          <p:cNvSpPr>
            <a:spLocks noChangeArrowheads="1"/>
          </p:cNvSpPr>
          <p:nvPr/>
        </p:nvSpPr>
        <p:spPr bwMode="auto">
          <a:xfrm>
            <a:off x="2108200" y="3009900"/>
            <a:ext cx="74613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73" name="Oval 17"/>
          <p:cNvSpPr>
            <a:spLocks noChangeArrowheads="1"/>
          </p:cNvSpPr>
          <p:nvPr/>
        </p:nvSpPr>
        <p:spPr bwMode="auto">
          <a:xfrm>
            <a:off x="2070100" y="2552700"/>
            <a:ext cx="74613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74" name="Oval 18"/>
          <p:cNvSpPr>
            <a:spLocks noChangeArrowheads="1"/>
          </p:cNvSpPr>
          <p:nvPr/>
        </p:nvSpPr>
        <p:spPr bwMode="auto">
          <a:xfrm>
            <a:off x="2476500" y="2755900"/>
            <a:ext cx="74613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75" name="Oval 19"/>
          <p:cNvSpPr>
            <a:spLocks noChangeArrowheads="1"/>
          </p:cNvSpPr>
          <p:nvPr/>
        </p:nvSpPr>
        <p:spPr bwMode="auto">
          <a:xfrm>
            <a:off x="1676400" y="2870200"/>
            <a:ext cx="74613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76" name="Oval 20"/>
          <p:cNvSpPr>
            <a:spLocks noChangeArrowheads="1"/>
          </p:cNvSpPr>
          <p:nvPr/>
        </p:nvSpPr>
        <p:spPr bwMode="auto">
          <a:xfrm>
            <a:off x="1981200" y="2235200"/>
            <a:ext cx="74613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77" name="Oval 21"/>
          <p:cNvSpPr>
            <a:spLocks noChangeArrowheads="1"/>
          </p:cNvSpPr>
          <p:nvPr/>
        </p:nvSpPr>
        <p:spPr bwMode="auto">
          <a:xfrm>
            <a:off x="1485900" y="3035300"/>
            <a:ext cx="74613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78" name="Oval 22"/>
          <p:cNvSpPr>
            <a:spLocks noChangeArrowheads="1"/>
          </p:cNvSpPr>
          <p:nvPr/>
        </p:nvSpPr>
        <p:spPr bwMode="auto">
          <a:xfrm>
            <a:off x="2019300" y="3276600"/>
            <a:ext cx="74613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79" name="Oval 23"/>
          <p:cNvSpPr>
            <a:spLocks noChangeArrowheads="1"/>
          </p:cNvSpPr>
          <p:nvPr/>
        </p:nvSpPr>
        <p:spPr bwMode="auto">
          <a:xfrm>
            <a:off x="1422400" y="3365500"/>
            <a:ext cx="74613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80" name="Oval 24"/>
          <p:cNvSpPr>
            <a:spLocks noChangeArrowheads="1"/>
          </p:cNvSpPr>
          <p:nvPr/>
        </p:nvSpPr>
        <p:spPr bwMode="auto">
          <a:xfrm>
            <a:off x="2159000" y="2730500"/>
            <a:ext cx="74613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81" name="Oval 25"/>
          <p:cNvSpPr>
            <a:spLocks noChangeArrowheads="1"/>
          </p:cNvSpPr>
          <p:nvPr/>
        </p:nvSpPr>
        <p:spPr bwMode="auto">
          <a:xfrm>
            <a:off x="2387600" y="2489200"/>
            <a:ext cx="74613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82" name="Oval 26"/>
          <p:cNvSpPr>
            <a:spLocks noChangeArrowheads="1"/>
          </p:cNvSpPr>
          <p:nvPr/>
        </p:nvSpPr>
        <p:spPr bwMode="auto">
          <a:xfrm>
            <a:off x="1612900" y="2501900"/>
            <a:ext cx="74613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83" name="Oval 27"/>
          <p:cNvSpPr>
            <a:spLocks noChangeArrowheads="1"/>
          </p:cNvSpPr>
          <p:nvPr/>
        </p:nvSpPr>
        <p:spPr bwMode="auto">
          <a:xfrm>
            <a:off x="2476500" y="3048000"/>
            <a:ext cx="74613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84" name="Oval 28"/>
          <p:cNvSpPr>
            <a:spLocks noChangeArrowheads="1"/>
          </p:cNvSpPr>
          <p:nvPr/>
        </p:nvSpPr>
        <p:spPr bwMode="auto">
          <a:xfrm>
            <a:off x="1841500" y="2705100"/>
            <a:ext cx="74613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85" name="Oval 29"/>
          <p:cNvSpPr>
            <a:spLocks noChangeArrowheads="1"/>
          </p:cNvSpPr>
          <p:nvPr/>
        </p:nvSpPr>
        <p:spPr bwMode="auto">
          <a:xfrm>
            <a:off x="1460500" y="2768600"/>
            <a:ext cx="74613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86" name="Oval 30"/>
          <p:cNvSpPr>
            <a:spLocks noChangeArrowheads="1"/>
          </p:cNvSpPr>
          <p:nvPr/>
        </p:nvSpPr>
        <p:spPr bwMode="auto">
          <a:xfrm>
            <a:off x="1816100" y="3035300"/>
            <a:ext cx="74613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87" name="Oval 31"/>
          <p:cNvSpPr>
            <a:spLocks noChangeArrowheads="1"/>
          </p:cNvSpPr>
          <p:nvPr/>
        </p:nvSpPr>
        <p:spPr bwMode="auto">
          <a:xfrm>
            <a:off x="2171700" y="3302000"/>
            <a:ext cx="74613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88" name="Oval 32"/>
          <p:cNvSpPr>
            <a:spLocks noChangeArrowheads="1"/>
          </p:cNvSpPr>
          <p:nvPr/>
        </p:nvSpPr>
        <p:spPr bwMode="auto">
          <a:xfrm>
            <a:off x="2260600" y="3162300"/>
            <a:ext cx="74613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89" name="Oval 33"/>
          <p:cNvSpPr>
            <a:spLocks noChangeArrowheads="1"/>
          </p:cNvSpPr>
          <p:nvPr/>
        </p:nvSpPr>
        <p:spPr bwMode="auto">
          <a:xfrm>
            <a:off x="1930400" y="2819400"/>
            <a:ext cx="74613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90" name="Oval 34"/>
          <p:cNvSpPr>
            <a:spLocks noChangeArrowheads="1"/>
          </p:cNvSpPr>
          <p:nvPr/>
        </p:nvSpPr>
        <p:spPr bwMode="auto">
          <a:xfrm>
            <a:off x="1854200" y="2451100"/>
            <a:ext cx="74613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91" name="Oval 35"/>
          <p:cNvSpPr>
            <a:spLocks noChangeArrowheads="1"/>
          </p:cNvSpPr>
          <p:nvPr/>
        </p:nvSpPr>
        <p:spPr bwMode="auto">
          <a:xfrm>
            <a:off x="2311400" y="2882900"/>
            <a:ext cx="74613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92" name="Oval 36"/>
          <p:cNvSpPr>
            <a:spLocks noChangeArrowheads="1"/>
          </p:cNvSpPr>
          <p:nvPr/>
        </p:nvSpPr>
        <p:spPr bwMode="auto">
          <a:xfrm>
            <a:off x="2463800" y="3251200"/>
            <a:ext cx="74613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93" name="Oval 37"/>
          <p:cNvSpPr>
            <a:spLocks noChangeArrowheads="1"/>
          </p:cNvSpPr>
          <p:nvPr/>
        </p:nvSpPr>
        <p:spPr bwMode="auto">
          <a:xfrm>
            <a:off x="1892300" y="3390900"/>
            <a:ext cx="74613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94" name="Oval 38"/>
          <p:cNvSpPr>
            <a:spLocks noChangeArrowheads="1"/>
          </p:cNvSpPr>
          <p:nvPr/>
        </p:nvSpPr>
        <p:spPr bwMode="auto">
          <a:xfrm>
            <a:off x="1625600" y="3098800"/>
            <a:ext cx="74613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95" name="Oval 39"/>
          <p:cNvSpPr>
            <a:spLocks noChangeArrowheads="1"/>
          </p:cNvSpPr>
          <p:nvPr/>
        </p:nvSpPr>
        <p:spPr bwMode="auto">
          <a:xfrm>
            <a:off x="1600200" y="3429000"/>
            <a:ext cx="74613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96" name="Oval 40"/>
          <p:cNvSpPr>
            <a:spLocks noChangeArrowheads="1"/>
          </p:cNvSpPr>
          <p:nvPr/>
        </p:nvSpPr>
        <p:spPr bwMode="auto">
          <a:xfrm>
            <a:off x="2146300" y="2247900"/>
            <a:ext cx="74613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97" name="Oval 41"/>
          <p:cNvSpPr>
            <a:spLocks noChangeArrowheads="1"/>
          </p:cNvSpPr>
          <p:nvPr/>
        </p:nvSpPr>
        <p:spPr bwMode="auto">
          <a:xfrm>
            <a:off x="1651000" y="2743200"/>
            <a:ext cx="74613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98" name="Oval 42"/>
          <p:cNvSpPr>
            <a:spLocks noChangeArrowheads="1"/>
          </p:cNvSpPr>
          <p:nvPr/>
        </p:nvSpPr>
        <p:spPr bwMode="auto">
          <a:xfrm>
            <a:off x="2514600" y="3403600"/>
            <a:ext cx="74613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99" name="Oval 43"/>
          <p:cNvSpPr>
            <a:spLocks noChangeArrowheads="1"/>
          </p:cNvSpPr>
          <p:nvPr/>
        </p:nvSpPr>
        <p:spPr bwMode="auto">
          <a:xfrm>
            <a:off x="1778000" y="2336800"/>
            <a:ext cx="74613" cy="746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754" name="Text Box 98"/>
          <p:cNvSpPr txBox="1">
            <a:spLocks noChangeArrowheads="1"/>
          </p:cNvSpPr>
          <p:nvPr/>
        </p:nvSpPr>
        <p:spPr bwMode="auto">
          <a:xfrm>
            <a:off x="457200" y="5824538"/>
            <a:ext cx="5845175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Book Antiqua" pitchFamily="18" charset="0"/>
              </a:rPr>
              <a:t>What is vapor pressure of water at 100°C?</a:t>
            </a:r>
          </a:p>
        </p:txBody>
      </p:sp>
      <p:sp>
        <p:nvSpPr>
          <p:cNvPr id="70756" name="Line 100"/>
          <p:cNvSpPr>
            <a:spLocks noChangeShapeType="1"/>
          </p:cNvSpPr>
          <p:nvPr/>
        </p:nvSpPr>
        <p:spPr bwMode="auto">
          <a:xfrm>
            <a:off x="6164263" y="6202363"/>
            <a:ext cx="12080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57" name="Rectangle 101"/>
          <p:cNvSpPr>
            <a:spLocks noChangeArrowheads="1"/>
          </p:cNvSpPr>
          <p:nvPr/>
        </p:nvSpPr>
        <p:spPr bwMode="auto">
          <a:xfrm>
            <a:off x="6146800" y="5775325"/>
            <a:ext cx="13398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101 kPa</a:t>
            </a:r>
          </a:p>
        </p:txBody>
      </p:sp>
      <p:sp>
        <p:nvSpPr>
          <p:cNvPr id="70758" name="Text Box 102"/>
          <p:cNvSpPr txBox="1">
            <a:spLocks noChangeArrowheads="1"/>
          </p:cNvSpPr>
          <p:nvPr/>
        </p:nvSpPr>
        <p:spPr bwMode="auto">
          <a:xfrm>
            <a:off x="354013" y="6324600"/>
            <a:ext cx="16827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Book Antiqua" pitchFamily="18" charset="0"/>
              </a:rPr>
              <a:t>Cavitation!</a:t>
            </a:r>
          </a:p>
        </p:txBody>
      </p:sp>
      <p:sp>
        <p:nvSpPr>
          <p:cNvPr id="70760" name="Text Box 104"/>
          <p:cNvSpPr txBox="1">
            <a:spLocks noChangeArrowheads="1"/>
          </p:cNvSpPr>
          <p:nvPr/>
        </p:nvSpPr>
        <p:spPr bwMode="auto">
          <a:xfrm>
            <a:off x="1844675" y="6310313"/>
            <a:ext cx="738187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When absolute pressure increases to exceed vapor pressure</a:t>
            </a:r>
          </a:p>
        </p:txBody>
      </p:sp>
      <p:sp>
        <p:nvSpPr>
          <p:cNvPr id="70761" name="Line 105"/>
          <p:cNvSpPr>
            <a:spLocks noChangeShapeType="1"/>
          </p:cNvSpPr>
          <p:nvPr/>
        </p:nvSpPr>
        <p:spPr bwMode="auto">
          <a:xfrm>
            <a:off x="2184400" y="6743700"/>
            <a:ext cx="6789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762" name="Text Box 106"/>
          <p:cNvSpPr txBox="1">
            <a:spLocks noChangeArrowheads="1"/>
          </p:cNvSpPr>
          <p:nvPr/>
        </p:nvSpPr>
        <p:spPr bwMode="auto">
          <a:xfrm>
            <a:off x="5610225" y="2554288"/>
            <a:ext cx="97313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water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9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1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3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9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1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7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3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9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1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7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3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9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31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7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3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9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61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7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3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79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8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5" grpId="0" animBg="1"/>
      <p:bldP spid="70669" grpId="0" animBg="1"/>
      <p:bldP spid="70670" grpId="0" animBg="1"/>
      <p:bldP spid="70671" grpId="0" animBg="1"/>
      <p:bldP spid="70672" grpId="0" animBg="1"/>
      <p:bldP spid="70673" grpId="0" animBg="1"/>
      <p:bldP spid="70674" grpId="0" animBg="1"/>
      <p:bldP spid="70675" grpId="0" animBg="1"/>
      <p:bldP spid="70676" grpId="0" animBg="1"/>
      <p:bldP spid="70677" grpId="0" animBg="1"/>
      <p:bldP spid="70678" grpId="0" animBg="1"/>
      <p:bldP spid="70679" grpId="0" animBg="1"/>
      <p:bldP spid="70680" grpId="0" animBg="1"/>
      <p:bldP spid="70681" grpId="0" animBg="1"/>
      <p:bldP spid="70682" grpId="0" animBg="1"/>
      <p:bldP spid="70683" grpId="0" animBg="1"/>
      <p:bldP spid="70684" grpId="0" animBg="1"/>
      <p:bldP spid="70685" grpId="0" animBg="1"/>
      <p:bldP spid="70686" grpId="0" animBg="1"/>
      <p:bldP spid="70687" grpId="0" animBg="1"/>
      <p:bldP spid="70688" grpId="0" animBg="1"/>
      <p:bldP spid="70689" grpId="0" animBg="1"/>
      <p:bldP spid="70690" grpId="0" animBg="1"/>
      <p:bldP spid="70691" grpId="0" animBg="1"/>
      <p:bldP spid="70692" grpId="0" animBg="1"/>
      <p:bldP spid="70693" grpId="0" animBg="1"/>
      <p:bldP spid="70694" grpId="0" animBg="1"/>
      <p:bldP spid="70695" grpId="0" animBg="1"/>
      <p:bldP spid="70696" grpId="0" animBg="1"/>
      <p:bldP spid="70697" grpId="0" animBg="1"/>
      <p:bldP spid="70698" grpId="0" animBg="1"/>
      <p:bldP spid="70699" grpId="0" animBg="1"/>
      <p:bldP spid="70757" grpId="0" build="p" autoUpdateAnimBg="0"/>
      <p:bldP spid="70760" grpId="0" build="p" autoUpdateAnimBg="0"/>
      <p:bldP spid="707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Dimensions and Units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981200"/>
            <a:ext cx="8237537" cy="4384675"/>
          </a:xfrm>
        </p:spPr>
        <p:txBody>
          <a:bodyPr/>
          <a:lstStyle/>
          <a:p>
            <a:r>
              <a:rPr lang="en-US"/>
              <a:t>The dimensions have to be the same for each term in an equation</a:t>
            </a:r>
          </a:p>
          <a:p>
            <a:r>
              <a:rPr lang="en-US"/>
              <a:t>Dimensions of mechanics are</a:t>
            </a:r>
          </a:p>
          <a:p>
            <a:pPr lvl="1"/>
            <a:r>
              <a:rPr lang="en-US"/>
              <a:t>length</a:t>
            </a:r>
          </a:p>
          <a:p>
            <a:pPr lvl="1"/>
            <a:r>
              <a:rPr lang="en-US"/>
              <a:t>time</a:t>
            </a:r>
          </a:p>
          <a:p>
            <a:pPr lvl="1"/>
            <a:r>
              <a:rPr lang="en-US"/>
              <a:t>mass</a:t>
            </a:r>
          </a:p>
          <a:p>
            <a:pPr lvl="1"/>
            <a:r>
              <a:rPr lang="en-US"/>
              <a:t>force</a:t>
            </a:r>
          </a:p>
          <a:p>
            <a:pPr lvl="1"/>
            <a:r>
              <a:rPr lang="en-US"/>
              <a:t>temperature</a:t>
            </a:r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3449638" y="5243513"/>
          <a:ext cx="914400" cy="279400"/>
        </p:xfrm>
        <a:graphic>
          <a:graphicData uri="http://schemas.openxmlformats.org/presentationml/2006/ole">
            <p:oleObj spid="_x0000_s94212" name="Equation" r:id="rId4" imgW="914400" imgH="279360" progId="Equation.3">
              <p:embed/>
            </p:oleObj>
          </a:graphicData>
        </a:graphic>
      </p:graphicFrame>
      <p:sp>
        <p:nvSpPr>
          <p:cNvPr id="94213" name="Line 5"/>
          <p:cNvSpPr>
            <a:spLocks noChangeShapeType="1"/>
          </p:cNvSpPr>
          <p:nvPr/>
        </p:nvSpPr>
        <p:spPr bwMode="auto">
          <a:xfrm>
            <a:off x="4610100" y="5372100"/>
            <a:ext cx="93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4" name="Line 6"/>
          <p:cNvSpPr>
            <a:spLocks noChangeShapeType="1"/>
          </p:cNvSpPr>
          <p:nvPr/>
        </p:nvSpPr>
        <p:spPr bwMode="auto">
          <a:xfrm>
            <a:off x="3749675" y="4046538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5" name="Line 7"/>
          <p:cNvSpPr>
            <a:spLocks noChangeShapeType="1"/>
          </p:cNvSpPr>
          <p:nvPr/>
        </p:nvSpPr>
        <p:spPr bwMode="auto">
          <a:xfrm>
            <a:off x="3749675" y="4567238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>
            <a:off x="3749675" y="5087938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7" name="Line 9"/>
          <p:cNvSpPr>
            <a:spLocks noChangeShapeType="1"/>
          </p:cNvSpPr>
          <p:nvPr/>
        </p:nvSpPr>
        <p:spPr bwMode="auto">
          <a:xfrm>
            <a:off x="5845175" y="5570538"/>
            <a:ext cx="96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8" name="Line 10"/>
          <p:cNvSpPr>
            <a:spLocks noChangeShapeType="1"/>
          </p:cNvSpPr>
          <p:nvPr/>
        </p:nvSpPr>
        <p:spPr bwMode="auto">
          <a:xfrm>
            <a:off x="3749675" y="6129338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9" name="Comment 11"/>
          <p:cNvSpPr>
            <a:spLocks noChangeArrowheads="1"/>
          </p:cNvSpPr>
          <p:nvPr/>
        </p:nvSpPr>
        <p:spPr bwMode="auto">
          <a:xfrm>
            <a:off x="3227388" y="3602038"/>
            <a:ext cx="13589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L</a:t>
            </a:r>
          </a:p>
        </p:txBody>
      </p:sp>
      <p:sp>
        <p:nvSpPr>
          <p:cNvPr id="94220" name="Comment 12"/>
          <p:cNvSpPr>
            <a:spLocks noChangeArrowheads="1"/>
          </p:cNvSpPr>
          <p:nvPr/>
        </p:nvSpPr>
        <p:spPr bwMode="auto">
          <a:xfrm>
            <a:off x="3227388" y="4114800"/>
            <a:ext cx="13589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94221" name="Comment 13"/>
          <p:cNvSpPr>
            <a:spLocks noChangeArrowheads="1"/>
          </p:cNvSpPr>
          <p:nvPr/>
        </p:nvSpPr>
        <p:spPr bwMode="auto">
          <a:xfrm>
            <a:off x="3227388" y="4627563"/>
            <a:ext cx="13589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M</a:t>
            </a:r>
          </a:p>
        </p:txBody>
      </p:sp>
      <p:sp>
        <p:nvSpPr>
          <p:cNvPr id="94222" name="Comment 14"/>
          <p:cNvSpPr>
            <a:spLocks noChangeArrowheads="1"/>
          </p:cNvSpPr>
          <p:nvPr/>
        </p:nvSpPr>
        <p:spPr bwMode="auto">
          <a:xfrm>
            <a:off x="5653088" y="5102225"/>
            <a:ext cx="13589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MLT</a:t>
            </a:r>
            <a:r>
              <a:rPr lang="en-US" baseline="30000">
                <a:solidFill>
                  <a:schemeClr val="folHlink"/>
                </a:solidFill>
              </a:rPr>
              <a:t>-2</a:t>
            </a:r>
            <a:endParaRPr lang="en-US" sz="2400" baseline="30000"/>
          </a:p>
        </p:txBody>
      </p:sp>
      <p:sp>
        <p:nvSpPr>
          <p:cNvPr id="94223" name="Comment 15"/>
          <p:cNvSpPr>
            <a:spLocks noChangeArrowheads="1"/>
          </p:cNvSpPr>
          <p:nvPr/>
        </p:nvSpPr>
        <p:spPr bwMode="auto">
          <a:xfrm>
            <a:off x="3227388" y="5622925"/>
            <a:ext cx="13589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  <a:sym typeface="Symbol" pitchFamily="18" charset="2"/>
              </a:rPr>
              <a:t></a:t>
            </a:r>
            <a:endParaRPr lang="en-US" sz="2400" baseline="30000"/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>
            <a:off x="3441700" y="5540375"/>
            <a:ext cx="896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9" grpId="0" autoUpdateAnimBg="0"/>
      <p:bldP spid="94220" grpId="0" autoUpdateAnimBg="0"/>
      <p:bldP spid="94221" grpId="0" autoUpdateAnimBg="0"/>
      <p:bldP spid="94222" grpId="0" autoUpdateAnimBg="0"/>
      <p:bldP spid="9422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9" name="Rectangle 99"/>
          <p:cNvSpPr>
            <a:spLocks noChangeArrowheads="1"/>
          </p:cNvSpPr>
          <p:nvPr/>
        </p:nvSpPr>
        <p:spPr bwMode="auto">
          <a:xfrm>
            <a:off x="306388" y="6019800"/>
            <a:ext cx="23336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D</a:t>
            </a:r>
            <a:r>
              <a:rPr lang="en-US">
                <a:solidFill>
                  <a:schemeClr val="folHlink"/>
                </a:solidFill>
              </a:rPr>
              <a:t>p</a:t>
            </a:r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p</a:t>
            </a:r>
            <a:r>
              <a:rPr lang="en-US">
                <a:solidFill>
                  <a:schemeClr val="folHlink"/>
                </a:solidFill>
              </a:rPr>
              <a:t>R</a:t>
            </a:r>
            <a:r>
              <a:rPr lang="en-US" baseline="30000">
                <a:solidFill>
                  <a:schemeClr val="folHlink"/>
                </a:solidFill>
              </a:rPr>
              <a:t>2</a:t>
            </a:r>
            <a:r>
              <a:rPr lang="en-US">
                <a:solidFill>
                  <a:schemeClr val="folHlink"/>
                </a:solidFill>
              </a:rPr>
              <a:t> = 2</a:t>
            </a:r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p</a:t>
            </a:r>
            <a:r>
              <a:rPr lang="en-US">
                <a:solidFill>
                  <a:schemeClr val="folHlink"/>
                </a:solidFill>
              </a:rPr>
              <a:t>R</a:t>
            </a:r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s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Surface Tension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263900" cy="4114800"/>
          </a:xfrm>
        </p:spPr>
        <p:txBody>
          <a:bodyPr/>
          <a:lstStyle/>
          <a:p>
            <a:r>
              <a:rPr lang="en-US"/>
              <a:t>Pressure </a:t>
            </a:r>
            <a:r>
              <a:rPr lang="en-US">
                <a:solidFill>
                  <a:schemeClr val="tx2"/>
                </a:solidFill>
              </a:rPr>
              <a:t>increase</a:t>
            </a:r>
            <a:r>
              <a:rPr lang="en-US"/>
              <a:t> in a spherical droplet</a:t>
            </a:r>
          </a:p>
        </p:txBody>
      </p:sp>
      <p:grpSp>
        <p:nvGrpSpPr>
          <p:cNvPr id="71776" name="Group 96"/>
          <p:cNvGrpSpPr>
            <a:grpSpLocks/>
          </p:cNvGrpSpPr>
          <p:nvPr/>
        </p:nvGrpSpPr>
        <p:grpSpPr bwMode="auto">
          <a:xfrm>
            <a:off x="1612900" y="3619500"/>
            <a:ext cx="1016000" cy="1562100"/>
            <a:chOff x="1016" y="2280"/>
            <a:chExt cx="640" cy="984"/>
          </a:xfrm>
        </p:grpSpPr>
        <p:sp>
          <p:nvSpPr>
            <p:cNvPr id="71686" name="Line 6"/>
            <p:cNvSpPr>
              <a:spLocks noChangeShapeType="1"/>
            </p:cNvSpPr>
            <p:nvPr/>
          </p:nvSpPr>
          <p:spPr bwMode="auto">
            <a:xfrm flipH="1">
              <a:off x="1016" y="2280"/>
              <a:ext cx="6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687" name="Line 7"/>
            <p:cNvSpPr>
              <a:spLocks noChangeShapeType="1"/>
            </p:cNvSpPr>
            <p:nvPr/>
          </p:nvSpPr>
          <p:spPr bwMode="auto">
            <a:xfrm flipH="1">
              <a:off x="1016" y="3264"/>
              <a:ext cx="6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1775" name="Group 95"/>
          <p:cNvGrpSpPr>
            <a:grpSpLocks/>
          </p:cNvGrpSpPr>
          <p:nvPr/>
        </p:nvGrpSpPr>
        <p:grpSpPr bwMode="auto">
          <a:xfrm>
            <a:off x="2463800" y="3759200"/>
            <a:ext cx="165100" cy="1219200"/>
            <a:chOff x="1552" y="2368"/>
            <a:chExt cx="104" cy="768"/>
          </a:xfrm>
        </p:grpSpPr>
        <p:sp>
          <p:nvSpPr>
            <p:cNvPr id="71688" name="Line 8"/>
            <p:cNvSpPr>
              <a:spLocks noChangeShapeType="1"/>
            </p:cNvSpPr>
            <p:nvPr/>
          </p:nvSpPr>
          <p:spPr bwMode="auto">
            <a:xfrm>
              <a:off x="1552" y="2368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689" name="Line 9"/>
            <p:cNvSpPr>
              <a:spLocks noChangeShapeType="1"/>
            </p:cNvSpPr>
            <p:nvPr/>
          </p:nvSpPr>
          <p:spPr bwMode="auto">
            <a:xfrm>
              <a:off x="1552" y="2464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690" name="Line 10"/>
            <p:cNvSpPr>
              <a:spLocks noChangeShapeType="1"/>
            </p:cNvSpPr>
            <p:nvPr/>
          </p:nvSpPr>
          <p:spPr bwMode="auto">
            <a:xfrm>
              <a:off x="1552" y="2560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691" name="Line 11"/>
            <p:cNvSpPr>
              <a:spLocks noChangeShapeType="1"/>
            </p:cNvSpPr>
            <p:nvPr/>
          </p:nvSpPr>
          <p:spPr bwMode="auto">
            <a:xfrm>
              <a:off x="1552" y="2656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692" name="Line 12"/>
            <p:cNvSpPr>
              <a:spLocks noChangeShapeType="1"/>
            </p:cNvSpPr>
            <p:nvPr/>
          </p:nvSpPr>
          <p:spPr bwMode="auto">
            <a:xfrm>
              <a:off x="1552" y="2752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693" name="Line 13"/>
            <p:cNvSpPr>
              <a:spLocks noChangeShapeType="1"/>
            </p:cNvSpPr>
            <p:nvPr/>
          </p:nvSpPr>
          <p:spPr bwMode="auto">
            <a:xfrm>
              <a:off x="1552" y="2848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694" name="Line 14"/>
            <p:cNvSpPr>
              <a:spLocks noChangeShapeType="1"/>
            </p:cNvSpPr>
            <p:nvPr/>
          </p:nvSpPr>
          <p:spPr bwMode="auto">
            <a:xfrm>
              <a:off x="1552" y="2944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695" name="Line 15"/>
            <p:cNvSpPr>
              <a:spLocks noChangeShapeType="1"/>
            </p:cNvSpPr>
            <p:nvPr/>
          </p:nvSpPr>
          <p:spPr bwMode="auto">
            <a:xfrm>
              <a:off x="1552" y="3040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696" name="Line 16"/>
            <p:cNvSpPr>
              <a:spLocks noChangeShapeType="1"/>
            </p:cNvSpPr>
            <p:nvPr/>
          </p:nvSpPr>
          <p:spPr bwMode="auto">
            <a:xfrm>
              <a:off x="1552" y="3136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71700" name="Object 20"/>
          <p:cNvGraphicFramePr>
            <a:graphicFrameLocks noChangeAspect="1"/>
          </p:cNvGraphicFramePr>
          <p:nvPr/>
        </p:nvGraphicFramePr>
        <p:xfrm>
          <a:off x="3124200" y="5867400"/>
          <a:ext cx="1092200" cy="722313"/>
        </p:xfrm>
        <a:graphic>
          <a:graphicData uri="http://schemas.openxmlformats.org/presentationml/2006/ole">
            <p:oleObj spid="_x0000_s71700" name="Equation" r:id="rId4" imgW="1091880" imgH="723600" progId="Equation.DSMT4">
              <p:embed/>
            </p:oleObj>
          </a:graphicData>
        </a:graphic>
      </p:graphicFrame>
      <p:sp>
        <p:nvSpPr>
          <p:cNvPr id="71764" name="Line 84"/>
          <p:cNvSpPr>
            <a:spLocks noChangeShapeType="1"/>
          </p:cNvSpPr>
          <p:nvPr/>
        </p:nvSpPr>
        <p:spPr bwMode="auto">
          <a:xfrm>
            <a:off x="261938" y="6446838"/>
            <a:ext cx="2381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74" name="Freeform 94"/>
          <p:cNvSpPr>
            <a:spLocks/>
          </p:cNvSpPr>
          <p:nvPr/>
        </p:nvSpPr>
        <p:spPr bwMode="auto">
          <a:xfrm>
            <a:off x="2613025" y="3627438"/>
            <a:ext cx="817563" cy="15494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515" y="492"/>
              </a:cxn>
              <a:cxn ang="0">
                <a:pos x="8" y="976"/>
              </a:cxn>
              <a:cxn ang="0">
                <a:pos x="8" y="0"/>
              </a:cxn>
            </a:cxnLst>
            <a:rect l="0" t="0" r="r" b="b"/>
            <a:pathLst>
              <a:path w="515" h="976">
                <a:moveTo>
                  <a:pt x="8" y="0"/>
                </a:moveTo>
                <a:cubicBezTo>
                  <a:pt x="408" y="7"/>
                  <a:pt x="514" y="328"/>
                  <a:pt x="515" y="492"/>
                </a:cubicBezTo>
                <a:cubicBezTo>
                  <a:pt x="515" y="655"/>
                  <a:pt x="393" y="961"/>
                  <a:pt x="8" y="976"/>
                </a:cubicBezTo>
                <a:cubicBezTo>
                  <a:pt x="8" y="538"/>
                  <a:pt x="0" y="446"/>
                  <a:pt x="8" y="0"/>
                </a:cubicBezTo>
                <a:close/>
              </a:path>
            </a:pathLst>
          </a:custGeom>
          <a:solidFill>
            <a:schemeClr val="hlink"/>
          </a:solidFill>
          <a:ln w="254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77" name="Rectangle 97"/>
          <p:cNvSpPr>
            <a:spLocks noChangeArrowheads="1"/>
          </p:cNvSpPr>
          <p:nvPr/>
        </p:nvSpPr>
        <p:spPr bwMode="auto">
          <a:xfrm>
            <a:off x="1203325" y="4013200"/>
            <a:ext cx="113188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D</a:t>
            </a:r>
            <a:r>
              <a:rPr lang="en-US">
                <a:solidFill>
                  <a:schemeClr val="folHlink"/>
                </a:solidFill>
              </a:rPr>
              <a:t>p</a:t>
            </a:r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p</a:t>
            </a:r>
            <a:r>
              <a:rPr lang="en-US">
                <a:solidFill>
                  <a:schemeClr val="folHlink"/>
                </a:solidFill>
              </a:rPr>
              <a:t>R</a:t>
            </a:r>
            <a:r>
              <a:rPr lang="en-US" baseline="300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71778" name="Rectangle 98"/>
          <p:cNvSpPr>
            <a:spLocks noChangeArrowheads="1"/>
          </p:cNvSpPr>
          <p:nvPr/>
        </p:nvSpPr>
        <p:spPr bwMode="auto">
          <a:xfrm>
            <a:off x="588963" y="4876800"/>
            <a:ext cx="100806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2</a:t>
            </a:r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p</a:t>
            </a:r>
            <a:r>
              <a:rPr lang="en-US">
                <a:solidFill>
                  <a:schemeClr val="folHlink"/>
                </a:solidFill>
              </a:rPr>
              <a:t>R</a:t>
            </a:r>
            <a:r>
              <a:rPr lang="en-US">
                <a:solidFill>
                  <a:schemeClr val="folHlink"/>
                </a:solidFill>
                <a:latin typeface="Symbol" pitchFamily="18" charset="2"/>
              </a:rPr>
              <a:t>s</a:t>
            </a:r>
          </a:p>
        </p:txBody>
      </p:sp>
      <p:grpSp>
        <p:nvGrpSpPr>
          <p:cNvPr id="71819" name="Group 139"/>
          <p:cNvGrpSpPr>
            <a:grpSpLocks/>
          </p:cNvGrpSpPr>
          <p:nvPr/>
        </p:nvGrpSpPr>
        <p:grpSpPr bwMode="auto">
          <a:xfrm>
            <a:off x="4356100" y="5821363"/>
            <a:ext cx="1981200" cy="914400"/>
            <a:chOff x="3552" y="3696"/>
            <a:chExt cx="1248" cy="576"/>
          </a:xfrm>
        </p:grpSpPr>
        <p:sp>
          <p:nvSpPr>
            <p:cNvPr id="71781" name="Oval 101"/>
            <p:cNvSpPr>
              <a:spLocks noChangeArrowheads="1"/>
            </p:cNvSpPr>
            <p:nvPr/>
          </p:nvSpPr>
          <p:spPr bwMode="auto">
            <a:xfrm>
              <a:off x="3552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82" name="Oval 102"/>
            <p:cNvSpPr>
              <a:spLocks noChangeArrowheads="1"/>
            </p:cNvSpPr>
            <p:nvPr/>
          </p:nvSpPr>
          <p:spPr bwMode="auto">
            <a:xfrm>
              <a:off x="3840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83" name="Oval 103"/>
            <p:cNvSpPr>
              <a:spLocks noChangeArrowheads="1"/>
            </p:cNvSpPr>
            <p:nvPr/>
          </p:nvSpPr>
          <p:spPr bwMode="auto">
            <a:xfrm>
              <a:off x="412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84" name="Oval 104"/>
            <p:cNvSpPr>
              <a:spLocks noChangeArrowheads="1"/>
            </p:cNvSpPr>
            <p:nvPr/>
          </p:nvSpPr>
          <p:spPr bwMode="auto">
            <a:xfrm>
              <a:off x="4416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85" name="Oval 105"/>
            <p:cNvSpPr>
              <a:spLocks noChangeArrowheads="1"/>
            </p:cNvSpPr>
            <p:nvPr/>
          </p:nvSpPr>
          <p:spPr bwMode="auto">
            <a:xfrm>
              <a:off x="470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86" name="Oval 106"/>
            <p:cNvSpPr>
              <a:spLocks noChangeArrowheads="1"/>
            </p:cNvSpPr>
            <p:nvPr/>
          </p:nvSpPr>
          <p:spPr bwMode="auto">
            <a:xfrm>
              <a:off x="3552" y="39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87" name="Oval 107"/>
            <p:cNvSpPr>
              <a:spLocks noChangeArrowheads="1"/>
            </p:cNvSpPr>
            <p:nvPr/>
          </p:nvSpPr>
          <p:spPr bwMode="auto">
            <a:xfrm>
              <a:off x="3840" y="39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88" name="Oval 108"/>
            <p:cNvSpPr>
              <a:spLocks noChangeArrowheads="1"/>
            </p:cNvSpPr>
            <p:nvPr/>
          </p:nvSpPr>
          <p:spPr bwMode="auto">
            <a:xfrm>
              <a:off x="4128" y="39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89" name="Oval 109"/>
            <p:cNvSpPr>
              <a:spLocks noChangeArrowheads="1"/>
            </p:cNvSpPr>
            <p:nvPr/>
          </p:nvSpPr>
          <p:spPr bwMode="auto">
            <a:xfrm>
              <a:off x="4416" y="39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90" name="Oval 110"/>
            <p:cNvSpPr>
              <a:spLocks noChangeArrowheads="1"/>
            </p:cNvSpPr>
            <p:nvPr/>
          </p:nvSpPr>
          <p:spPr bwMode="auto">
            <a:xfrm>
              <a:off x="4704" y="39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91" name="Oval 111"/>
            <p:cNvSpPr>
              <a:spLocks noChangeArrowheads="1"/>
            </p:cNvSpPr>
            <p:nvPr/>
          </p:nvSpPr>
          <p:spPr bwMode="auto">
            <a:xfrm>
              <a:off x="3552" y="417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92" name="Oval 112"/>
            <p:cNvSpPr>
              <a:spLocks noChangeArrowheads="1"/>
            </p:cNvSpPr>
            <p:nvPr/>
          </p:nvSpPr>
          <p:spPr bwMode="auto">
            <a:xfrm>
              <a:off x="3840" y="417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93" name="Oval 113"/>
            <p:cNvSpPr>
              <a:spLocks noChangeArrowheads="1"/>
            </p:cNvSpPr>
            <p:nvPr/>
          </p:nvSpPr>
          <p:spPr bwMode="auto">
            <a:xfrm>
              <a:off x="4128" y="417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94" name="Oval 114"/>
            <p:cNvSpPr>
              <a:spLocks noChangeArrowheads="1"/>
            </p:cNvSpPr>
            <p:nvPr/>
          </p:nvSpPr>
          <p:spPr bwMode="auto">
            <a:xfrm>
              <a:off x="4416" y="417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95" name="Oval 115"/>
            <p:cNvSpPr>
              <a:spLocks noChangeArrowheads="1"/>
            </p:cNvSpPr>
            <p:nvPr/>
          </p:nvSpPr>
          <p:spPr bwMode="auto">
            <a:xfrm>
              <a:off x="4704" y="417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96" name="Line 116"/>
            <p:cNvSpPr>
              <a:spLocks noChangeShapeType="1"/>
            </p:cNvSpPr>
            <p:nvPr/>
          </p:nvSpPr>
          <p:spPr bwMode="auto">
            <a:xfrm>
              <a:off x="3600" y="381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98" name="Line 118"/>
            <p:cNvSpPr>
              <a:spLocks noChangeShapeType="1"/>
            </p:cNvSpPr>
            <p:nvPr/>
          </p:nvSpPr>
          <p:spPr bwMode="auto">
            <a:xfrm>
              <a:off x="3888" y="381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99" name="Line 119"/>
            <p:cNvSpPr>
              <a:spLocks noChangeShapeType="1"/>
            </p:cNvSpPr>
            <p:nvPr/>
          </p:nvSpPr>
          <p:spPr bwMode="auto">
            <a:xfrm>
              <a:off x="4176" y="381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00" name="Line 120"/>
            <p:cNvSpPr>
              <a:spLocks noChangeShapeType="1"/>
            </p:cNvSpPr>
            <p:nvPr/>
          </p:nvSpPr>
          <p:spPr bwMode="auto">
            <a:xfrm>
              <a:off x="4464" y="381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01" name="Line 121"/>
            <p:cNvSpPr>
              <a:spLocks noChangeShapeType="1"/>
            </p:cNvSpPr>
            <p:nvPr/>
          </p:nvSpPr>
          <p:spPr bwMode="auto">
            <a:xfrm>
              <a:off x="4752" y="381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02" name="Line 122"/>
            <p:cNvSpPr>
              <a:spLocks noChangeShapeType="1"/>
            </p:cNvSpPr>
            <p:nvPr/>
          </p:nvSpPr>
          <p:spPr bwMode="auto">
            <a:xfrm>
              <a:off x="3600" y="4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03" name="Line 123"/>
            <p:cNvSpPr>
              <a:spLocks noChangeShapeType="1"/>
            </p:cNvSpPr>
            <p:nvPr/>
          </p:nvSpPr>
          <p:spPr bwMode="auto">
            <a:xfrm>
              <a:off x="3888" y="4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04" name="Line 124"/>
            <p:cNvSpPr>
              <a:spLocks noChangeShapeType="1"/>
            </p:cNvSpPr>
            <p:nvPr/>
          </p:nvSpPr>
          <p:spPr bwMode="auto">
            <a:xfrm>
              <a:off x="4176" y="4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05" name="Line 125"/>
            <p:cNvSpPr>
              <a:spLocks noChangeShapeType="1"/>
            </p:cNvSpPr>
            <p:nvPr/>
          </p:nvSpPr>
          <p:spPr bwMode="auto">
            <a:xfrm>
              <a:off x="4464" y="4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06" name="Line 126"/>
            <p:cNvSpPr>
              <a:spLocks noChangeShapeType="1"/>
            </p:cNvSpPr>
            <p:nvPr/>
          </p:nvSpPr>
          <p:spPr bwMode="auto">
            <a:xfrm>
              <a:off x="4752" y="4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07" name="Line 127"/>
            <p:cNvSpPr>
              <a:spLocks noChangeShapeType="1"/>
            </p:cNvSpPr>
            <p:nvPr/>
          </p:nvSpPr>
          <p:spPr bwMode="auto">
            <a:xfrm>
              <a:off x="3673" y="3753"/>
              <a:ext cx="13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08" name="Line 128"/>
            <p:cNvSpPr>
              <a:spLocks noChangeShapeType="1"/>
            </p:cNvSpPr>
            <p:nvPr/>
          </p:nvSpPr>
          <p:spPr bwMode="auto">
            <a:xfrm>
              <a:off x="3673" y="3993"/>
              <a:ext cx="1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09" name="Line 129"/>
            <p:cNvSpPr>
              <a:spLocks noChangeShapeType="1"/>
            </p:cNvSpPr>
            <p:nvPr/>
          </p:nvSpPr>
          <p:spPr bwMode="auto">
            <a:xfrm>
              <a:off x="3673" y="4233"/>
              <a:ext cx="1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10" name="Line 130"/>
            <p:cNvSpPr>
              <a:spLocks noChangeShapeType="1"/>
            </p:cNvSpPr>
            <p:nvPr/>
          </p:nvSpPr>
          <p:spPr bwMode="auto">
            <a:xfrm>
              <a:off x="3969" y="3753"/>
              <a:ext cx="13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11" name="Line 131"/>
            <p:cNvSpPr>
              <a:spLocks noChangeShapeType="1"/>
            </p:cNvSpPr>
            <p:nvPr/>
          </p:nvSpPr>
          <p:spPr bwMode="auto">
            <a:xfrm>
              <a:off x="3969" y="3993"/>
              <a:ext cx="1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12" name="Line 132"/>
            <p:cNvSpPr>
              <a:spLocks noChangeShapeType="1"/>
            </p:cNvSpPr>
            <p:nvPr/>
          </p:nvSpPr>
          <p:spPr bwMode="auto">
            <a:xfrm>
              <a:off x="3969" y="4233"/>
              <a:ext cx="1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13" name="Line 133"/>
            <p:cNvSpPr>
              <a:spLocks noChangeShapeType="1"/>
            </p:cNvSpPr>
            <p:nvPr/>
          </p:nvSpPr>
          <p:spPr bwMode="auto">
            <a:xfrm>
              <a:off x="4249" y="3753"/>
              <a:ext cx="13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14" name="Line 134"/>
            <p:cNvSpPr>
              <a:spLocks noChangeShapeType="1"/>
            </p:cNvSpPr>
            <p:nvPr/>
          </p:nvSpPr>
          <p:spPr bwMode="auto">
            <a:xfrm>
              <a:off x="4249" y="3993"/>
              <a:ext cx="1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15" name="Line 135"/>
            <p:cNvSpPr>
              <a:spLocks noChangeShapeType="1"/>
            </p:cNvSpPr>
            <p:nvPr/>
          </p:nvSpPr>
          <p:spPr bwMode="auto">
            <a:xfrm>
              <a:off x="4249" y="4233"/>
              <a:ext cx="1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16" name="Line 136"/>
            <p:cNvSpPr>
              <a:spLocks noChangeShapeType="1"/>
            </p:cNvSpPr>
            <p:nvPr/>
          </p:nvSpPr>
          <p:spPr bwMode="auto">
            <a:xfrm>
              <a:off x="4545" y="3753"/>
              <a:ext cx="13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17" name="Line 137"/>
            <p:cNvSpPr>
              <a:spLocks noChangeShapeType="1"/>
            </p:cNvSpPr>
            <p:nvPr/>
          </p:nvSpPr>
          <p:spPr bwMode="auto">
            <a:xfrm>
              <a:off x="4545" y="3993"/>
              <a:ext cx="1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18" name="Line 138"/>
            <p:cNvSpPr>
              <a:spLocks noChangeShapeType="1"/>
            </p:cNvSpPr>
            <p:nvPr/>
          </p:nvSpPr>
          <p:spPr bwMode="auto">
            <a:xfrm>
              <a:off x="4545" y="4233"/>
              <a:ext cx="1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1820" name="Text Box 140"/>
          <p:cNvSpPr txBox="1">
            <a:spLocks noChangeArrowheads="1"/>
          </p:cNvSpPr>
          <p:nvPr/>
        </p:nvSpPr>
        <p:spPr bwMode="auto">
          <a:xfrm>
            <a:off x="6529388" y="5729288"/>
            <a:ext cx="261461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Book Antiqua" pitchFamily="18" charset="0"/>
              </a:rPr>
              <a:t>Surface molecules</a:t>
            </a:r>
          </a:p>
        </p:txBody>
      </p:sp>
      <p:sp>
        <p:nvSpPr>
          <p:cNvPr id="71821" name="Line 141"/>
          <p:cNvSpPr>
            <a:spLocks noChangeShapeType="1"/>
          </p:cNvSpPr>
          <p:nvPr/>
        </p:nvSpPr>
        <p:spPr bwMode="auto">
          <a:xfrm>
            <a:off x="6496050" y="6116638"/>
            <a:ext cx="2647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1834" name="Group 154"/>
          <p:cNvGrpSpPr>
            <a:grpSpLocks/>
          </p:cNvGrpSpPr>
          <p:nvPr/>
        </p:nvGrpSpPr>
        <p:grpSpPr bwMode="auto">
          <a:xfrm>
            <a:off x="3927475" y="1878013"/>
            <a:ext cx="5016500" cy="3900487"/>
            <a:chOff x="2474" y="1183"/>
            <a:chExt cx="3160" cy="2457"/>
          </a:xfrm>
        </p:grpSpPr>
        <p:sp>
          <p:nvSpPr>
            <p:cNvPr id="71701" name="Rectangle 21"/>
            <p:cNvSpPr>
              <a:spLocks noChangeArrowheads="1"/>
            </p:cNvSpPr>
            <p:nvPr/>
          </p:nvSpPr>
          <p:spPr bwMode="auto">
            <a:xfrm>
              <a:off x="3425" y="1358"/>
              <a:ext cx="2059" cy="14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02" name="Line 22"/>
            <p:cNvSpPr>
              <a:spLocks noChangeShapeType="1"/>
            </p:cNvSpPr>
            <p:nvPr/>
          </p:nvSpPr>
          <p:spPr bwMode="auto">
            <a:xfrm>
              <a:off x="3425" y="2601"/>
              <a:ext cx="205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03" name="Line 23"/>
            <p:cNvSpPr>
              <a:spLocks noChangeShapeType="1"/>
            </p:cNvSpPr>
            <p:nvPr/>
          </p:nvSpPr>
          <p:spPr bwMode="auto">
            <a:xfrm>
              <a:off x="3425" y="2349"/>
              <a:ext cx="205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04" name="Line 24"/>
            <p:cNvSpPr>
              <a:spLocks noChangeShapeType="1"/>
            </p:cNvSpPr>
            <p:nvPr/>
          </p:nvSpPr>
          <p:spPr bwMode="auto">
            <a:xfrm>
              <a:off x="3425" y="2103"/>
              <a:ext cx="205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05" name="Line 25"/>
            <p:cNvSpPr>
              <a:spLocks noChangeShapeType="1"/>
            </p:cNvSpPr>
            <p:nvPr/>
          </p:nvSpPr>
          <p:spPr bwMode="auto">
            <a:xfrm>
              <a:off x="3425" y="1857"/>
              <a:ext cx="205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06" name="Line 26"/>
            <p:cNvSpPr>
              <a:spLocks noChangeShapeType="1"/>
            </p:cNvSpPr>
            <p:nvPr/>
          </p:nvSpPr>
          <p:spPr bwMode="auto">
            <a:xfrm>
              <a:off x="3425" y="1604"/>
              <a:ext cx="205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07" name="Line 27"/>
            <p:cNvSpPr>
              <a:spLocks noChangeShapeType="1"/>
            </p:cNvSpPr>
            <p:nvPr/>
          </p:nvSpPr>
          <p:spPr bwMode="auto">
            <a:xfrm>
              <a:off x="3425" y="1358"/>
              <a:ext cx="205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08" name="Rectangle 28"/>
            <p:cNvSpPr>
              <a:spLocks noChangeArrowheads="1"/>
            </p:cNvSpPr>
            <p:nvPr/>
          </p:nvSpPr>
          <p:spPr bwMode="auto">
            <a:xfrm>
              <a:off x="3425" y="1358"/>
              <a:ext cx="2059" cy="14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09" name="Line 29"/>
            <p:cNvSpPr>
              <a:spLocks noChangeShapeType="1"/>
            </p:cNvSpPr>
            <p:nvPr/>
          </p:nvSpPr>
          <p:spPr bwMode="auto">
            <a:xfrm>
              <a:off x="3425" y="1358"/>
              <a:ext cx="1" cy="1489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10" name="Line 30"/>
            <p:cNvSpPr>
              <a:spLocks noChangeShapeType="1"/>
            </p:cNvSpPr>
            <p:nvPr/>
          </p:nvSpPr>
          <p:spPr bwMode="auto">
            <a:xfrm>
              <a:off x="3359" y="2847"/>
              <a:ext cx="66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11" name="Line 31"/>
            <p:cNvSpPr>
              <a:spLocks noChangeShapeType="1"/>
            </p:cNvSpPr>
            <p:nvPr/>
          </p:nvSpPr>
          <p:spPr bwMode="auto">
            <a:xfrm>
              <a:off x="3359" y="2601"/>
              <a:ext cx="66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12" name="Line 32"/>
            <p:cNvSpPr>
              <a:spLocks noChangeShapeType="1"/>
            </p:cNvSpPr>
            <p:nvPr/>
          </p:nvSpPr>
          <p:spPr bwMode="auto">
            <a:xfrm>
              <a:off x="3359" y="2349"/>
              <a:ext cx="66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13" name="Line 33"/>
            <p:cNvSpPr>
              <a:spLocks noChangeShapeType="1"/>
            </p:cNvSpPr>
            <p:nvPr/>
          </p:nvSpPr>
          <p:spPr bwMode="auto">
            <a:xfrm>
              <a:off x="3359" y="2103"/>
              <a:ext cx="66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14" name="Line 34"/>
            <p:cNvSpPr>
              <a:spLocks noChangeShapeType="1"/>
            </p:cNvSpPr>
            <p:nvPr/>
          </p:nvSpPr>
          <p:spPr bwMode="auto">
            <a:xfrm>
              <a:off x="3359" y="1857"/>
              <a:ext cx="66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15" name="Line 35"/>
            <p:cNvSpPr>
              <a:spLocks noChangeShapeType="1"/>
            </p:cNvSpPr>
            <p:nvPr/>
          </p:nvSpPr>
          <p:spPr bwMode="auto">
            <a:xfrm>
              <a:off x="3359" y="1604"/>
              <a:ext cx="66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16" name="Line 36"/>
            <p:cNvSpPr>
              <a:spLocks noChangeShapeType="1"/>
            </p:cNvSpPr>
            <p:nvPr/>
          </p:nvSpPr>
          <p:spPr bwMode="auto">
            <a:xfrm>
              <a:off x="3359" y="1358"/>
              <a:ext cx="66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17" name="Line 37"/>
            <p:cNvSpPr>
              <a:spLocks noChangeShapeType="1"/>
            </p:cNvSpPr>
            <p:nvPr/>
          </p:nvSpPr>
          <p:spPr bwMode="auto">
            <a:xfrm>
              <a:off x="3425" y="2847"/>
              <a:ext cx="2059" cy="1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18" name="Line 38"/>
            <p:cNvSpPr>
              <a:spLocks noChangeShapeType="1"/>
            </p:cNvSpPr>
            <p:nvPr/>
          </p:nvSpPr>
          <p:spPr bwMode="auto">
            <a:xfrm flipV="1">
              <a:off x="3425" y="2847"/>
              <a:ext cx="1" cy="6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19" name="Line 39"/>
            <p:cNvSpPr>
              <a:spLocks noChangeShapeType="1"/>
            </p:cNvSpPr>
            <p:nvPr/>
          </p:nvSpPr>
          <p:spPr bwMode="auto">
            <a:xfrm flipV="1">
              <a:off x="3839" y="2847"/>
              <a:ext cx="1" cy="6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20" name="Line 40"/>
            <p:cNvSpPr>
              <a:spLocks noChangeShapeType="1"/>
            </p:cNvSpPr>
            <p:nvPr/>
          </p:nvSpPr>
          <p:spPr bwMode="auto">
            <a:xfrm flipV="1">
              <a:off x="4247" y="2847"/>
              <a:ext cx="1" cy="6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21" name="Line 41"/>
            <p:cNvSpPr>
              <a:spLocks noChangeShapeType="1"/>
            </p:cNvSpPr>
            <p:nvPr/>
          </p:nvSpPr>
          <p:spPr bwMode="auto">
            <a:xfrm flipV="1">
              <a:off x="4661" y="2847"/>
              <a:ext cx="1" cy="6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22" name="Line 42"/>
            <p:cNvSpPr>
              <a:spLocks noChangeShapeType="1"/>
            </p:cNvSpPr>
            <p:nvPr/>
          </p:nvSpPr>
          <p:spPr bwMode="auto">
            <a:xfrm flipV="1">
              <a:off x="5070" y="2847"/>
              <a:ext cx="1" cy="6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23" name="Line 43"/>
            <p:cNvSpPr>
              <a:spLocks noChangeShapeType="1"/>
            </p:cNvSpPr>
            <p:nvPr/>
          </p:nvSpPr>
          <p:spPr bwMode="auto">
            <a:xfrm flipV="1">
              <a:off x="5484" y="2847"/>
              <a:ext cx="1" cy="66"/>
            </a:xfrm>
            <a:prstGeom prst="line">
              <a:avLst/>
            </a:prstGeom>
            <a:noFill/>
            <a:ln w="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759" name="Group 79"/>
            <p:cNvGrpSpPr>
              <a:grpSpLocks/>
            </p:cNvGrpSpPr>
            <p:nvPr/>
          </p:nvGrpSpPr>
          <p:grpSpPr bwMode="auto">
            <a:xfrm>
              <a:off x="3425" y="1544"/>
              <a:ext cx="2059" cy="835"/>
              <a:chOff x="3425" y="1544"/>
              <a:chExt cx="2059" cy="835"/>
            </a:xfrm>
          </p:grpSpPr>
          <p:sp>
            <p:nvSpPr>
              <p:cNvPr id="71724" name="Freeform 44"/>
              <p:cNvSpPr>
                <a:spLocks/>
              </p:cNvSpPr>
              <p:nvPr/>
            </p:nvSpPr>
            <p:spPr bwMode="auto">
              <a:xfrm>
                <a:off x="3425" y="1544"/>
                <a:ext cx="102" cy="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24"/>
                  </a:cxn>
                  <a:cxn ang="0">
                    <a:pos x="102" y="42"/>
                  </a:cxn>
                </a:cxnLst>
                <a:rect l="0" t="0" r="r" b="b"/>
                <a:pathLst>
                  <a:path w="102" h="42">
                    <a:moveTo>
                      <a:pt x="0" y="0"/>
                    </a:moveTo>
                    <a:lnTo>
                      <a:pt x="48" y="24"/>
                    </a:lnTo>
                    <a:lnTo>
                      <a:pt x="102" y="42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25" name="Freeform 45"/>
              <p:cNvSpPr>
                <a:spLocks/>
              </p:cNvSpPr>
              <p:nvPr/>
            </p:nvSpPr>
            <p:spPr bwMode="auto">
              <a:xfrm>
                <a:off x="3527" y="1586"/>
                <a:ext cx="102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18"/>
                  </a:cxn>
                  <a:cxn ang="0">
                    <a:pos x="102" y="30"/>
                  </a:cxn>
                </a:cxnLst>
                <a:rect l="0" t="0" r="r" b="b"/>
                <a:pathLst>
                  <a:path w="102" h="30">
                    <a:moveTo>
                      <a:pt x="0" y="0"/>
                    </a:moveTo>
                    <a:lnTo>
                      <a:pt x="48" y="18"/>
                    </a:lnTo>
                    <a:lnTo>
                      <a:pt x="102" y="3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26" name="Freeform 46"/>
              <p:cNvSpPr>
                <a:spLocks/>
              </p:cNvSpPr>
              <p:nvPr/>
            </p:nvSpPr>
            <p:spPr bwMode="auto">
              <a:xfrm>
                <a:off x="3629" y="1616"/>
                <a:ext cx="102" cy="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18"/>
                  </a:cxn>
                  <a:cxn ang="0">
                    <a:pos x="102" y="36"/>
                  </a:cxn>
                </a:cxnLst>
                <a:rect l="0" t="0" r="r" b="b"/>
                <a:pathLst>
                  <a:path w="102" h="36">
                    <a:moveTo>
                      <a:pt x="0" y="0"/>
                    </a:moveTo>
                    <a:lnTo>
                      <a:pt x="48" y="18"/>
                    </a:lnTo>
                    <a:lnTo>
                      <a:pt x="102" y="36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27" name="Freeform 47"/>
              <p:cNvSpPr>
                <a:spLocks/>
              </p:cNvSpPr>
              <p:nvPr/>
            </p:nvSpPr>
            <p:spPr bwMode="auto">
              <a:xfrm>
                <a:off x="3731" y="1652"/>
                <a:ext cx="108" cy="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4" y="12"/>
                  </a:cxn>
                  <a:cxn ang="0">
                    <a:pos x="108" y="24"/>
                  </a:cxn>
                </a:cxnLst>
                <a:rect l="0" t="0" r="r" b="b"/>
                <a:pathLst>
                  <a:path w="108" h="24">
                    <a:moveTo>
                      <a:pt x="0" y="0"/>
                    </a:moveTo>
                    <a:lnTo>
                      <a:pt x="54" y="12"/>
                    </a:lnTo>
                    <a:lnTo>
                      <a:pt x="108" y="24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28" name="Freeform 48"/>
              <p:cNvSpPr>
                <a:spLocks/>
              </p:cNvSpPr>
              <p:nvPr/>
            </p:nvSpPr>
            <p:spPr bwMode="auto">
              <a:xfrm>
                <a:off x="3839" y="1676"/>
                <a:ext cx="102" cy="4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4" y="24"/>
                  </a:cxn>
                  <a:cxn ang="0">
                    <a:pos x="102" y="49"/>
                  </a:cxn>
                </a:cxnLst>
                <a:rect l="0" t="0" r="r" b="b"/>
                <a:pathLst>
                  <a:path w="102" h="49">
                    <a:moveTo>
                      <a:pt x="0" y="0"/>
                    </a:moveTo>
                    <a:lnTo>
                      <a:pt x="54" y="24"/>
                    </a:lnTo>
                    <a:lnTo>
                      <a:pt x="102" y="49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29" name="Line 49"/>
              <p:cNvSpPr>
                <a:spLocks noChangeShapeType="1"/>
              </p:cNvSpPr>
              <p:nvPr/>
            </p:nvSpPr>
            <p:spPr bwMode="auto">
              <a:xfrm>
                <a:off x="3941" y="1725"/>
                <a:ext cx="102" cy="4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30" name="Freeform 50"/>
              <p:cNvSpPr>
                <a:spLocks/>
              </p:cNvSpPr>
              <p:nvPr/>
            </p:nvSpPr>
            <p:spPr bwMode="auto">
              <a:xfrm>
                <a:off x="4043" y="1767"/>
                <a:ext cx="102" cy="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18"/>
                  </a:cxn>
                  <a:cxn ang="0">
                    <a:pos x="102" y="36"/>
                  </a:cxn>
                </a:cxnLst>
                <a:rect l="0" t="0" r="r" b="b"/>
                <a:pathLst>
                  <a:path w="102" h="36">
                    <a:moveTo>
                      <a:pt x="0" y="0"/>
                    </a:moveTo>
                    <a:lnTo>
                      <a:pt x="48" y="18"/>
                    </a:lnTo>
                    <a:lnTo>
                      <a:pt x="102" y="36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31" name="Freeform 51"/>
              <p:cNvSpPr>
                <a:spLocks/>
              </p:cNvSpPr>
              <p:nvPr/>
            </p:nvSpPr>
            <p:spPr bwMode="auto">
              <a:xfrm>
                <a:off x="4145" y="1803"/>
                <a:ext cx="102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24"/>
                  </a:cxn>
                  <a:cxn ang="0">
                    <a:pos x="102" y="48"/>
                  </a:cxn>
                </a:cxnLst>
                <a:rect l="0" t="0" r="r" b="b"/>
                <a:pathLst>
                  <a:path w="102" h="48">
                    <a:moveTo>
                      <a:pt x="0" y="0"/>
                    </a:moveTo>
                    <a:lnTo>
                      <a:pt x="48" y="24"/>
                    </a:lnTo>
                    <a:lnTo>
                      <a:pt x="102" y="48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32" name="Freeform 52"/>
              <p:cNvSpPr>
                <a:spLocks/>
              </p:cNvSpPr>
              <p:nvPr/>
            </p:nvSpPr>
            <p:spPr bwMode="auto">
              <a:xfrm>
                <a:off x="4247" y="1851"/>
                <a:ext cx="102" cy="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18"/>
                  </a:cxn>
                  <a:cxn ang="0">
                    <a:pos x="102" y="42"/>
                  </a:cxn>
                </a:cxnLst>
                <a:rect l="0" t="0" r="r" b="b"/>
                <a:pathLst>
                  <a:path w="102" h="42">
                    <a:moveTo>
                      <a:pt x="0" y="0"/>
                    </a:moveTo>
                    <a:lnTo>
                      <a:pt x="48" y="18"/>
                    </a:lnTo>
                    <a:lnTo>
                      <a:pt x="102" y="42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33" name="Freeform 53"/>
              <p:cNvSpPr>
                <a:spLocks/>
              </p:cNvSpPr>
              <p:nvPr/>
            </p:nvSpPr>
            <p:spPr bwMode="auto">
              <a:xfrm>
                <a:off x="4349" y="1893"/>
                <a:ext cx="108" cy="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4" y="30"/>
                  </a:cxn>
                  <a:cxn ang="0">
                    <a:pos x="108" y="54"/>
                  </a:cxn>
                </a:cxnLst>
                <a:rect l="0" t="0" r="r" b="b"/>
                <a:pathLst>
                  <a:path w="108" h="54">
                    <a:moveTo>
                      <a:pt x="0" y="0"/>
                    </a:moveTo>
                    <a:lnTo>
                      <a:pt x="54" y="30"/>
                    </a:lnTo>
                    <a:lnTo>
                      <a:pt x="108" y="54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34" name="Freeform 54"/>
              <p:cNvSpPr>
                <a:spLocks/>
              </p:cNvSpPr>
              <p:nvPr/>
            </p:nvSpPr>
            <p:spPr bwMode="auto">
              <a:xfrm>
                <a:off x="4457" y="1947"/>
                <a:ext cx="102" cy="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4" y="18"/>
                  </a:cxn>
                  <a:cxn ang="0">
                    <a:pos x="102" y="36"/>
                  </a:cxn>
                </a:cxnLst>
                <a:rect l="0" t="0" r="r" b="b"/>
                <a:pathLst>
                  <a:path w="102" h="36">
                    <a:moveTo>
                      <a:pt x="0" y="0"/>
                    </a:moveTo>
                    <a:lnTo>
                      <a:pt x="54" y="18"/>
                    </a:lnTo>
                    <a:lnTo>
                      <a:pt x="102" y="36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35" name="Freeform 55"/>
              <p:cNvSpPr>
                <a:spLocks/>
              </p:cNvSpPr>
              <p:nvPr/>
            </p:nvSpPr>
            <p:spPr bwMode="auto">
              <a:xfrm>
                <a:off x="4559" y="1983"/>
                <a:ext cx="102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12"/>
                  </a:cxn>
                  <a:cxn ang="0">
                    <a:pos x="102" y="30"/>
                  </a:cxn>
                </a:cxnLst>
                <a:rect l="0" t="0" r="r" b="b"/>
                <a:pathLst>
                  <a:path w="102" h="30">
                    <a:moveTo>
                      <a:pt x="0" y="0"/>
                    </a:moveTo>
                    <a:lnTo>
                      <a:pt x="48" y="12"/>
                    </a:lnTo>
                    <a:lnTo>
                      <a:pt x="102" y="3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36" name="Freeform 56"/>
              <p:cNvSpPr>
                <a:spLocks/>
              </p:cNvSpPr>
              <p:nvPr/>
            </p:nvSpPr>
            <p:spPr bwMode="auto">
              <a:xfrm>
                <a:off x="4661" y="2013"/>
                <a:ext cx="102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24"/>
                  </a:cxn>
                  <a:cxn ang="0">
                    <a:pos x="102" y="48"/>
                  </a:cxn>
                </a:cxnLst>
                <a:rect l="0" t="0" r="r" b="b"/>
                <a:pathLst>
                  <a:path w="102" h="48">
                    <a:moveTo>
                      <a:pt x="0" y="0"/>
                    </a:moveTo>
                    <a:lnTo>
                      <a:pt x="48" y="24"/>
                    </a:lnTo>
                    <a:lnTo>
                      <a:pt x="102" y="48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37" name="Line 57"/>
              <p:cNvSpPr>
                <a:spLocks noChangeShapeType="1"/>
              </p:cNvSpPr>
              <p:nvPr/>
            </p:nvSpPr>
            <p:spPr bwMode="auto">
              <a:xfrm>
                <a:off x="4763" y="2061"/>
                <a:ext cx="103" cy="4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38" name="Line 58"/>
              <p:cNvSpPr>
                <a:spLocks noChangeShapeType="1"/>
              </p:cNvSpPr>
              <p:nvPr/>
            </p:nvSpPr>
            <p:spPr bwMode="auto">
              <a:xfrm>
                <a:off x="4866" y="2103"/>
                <a:ext cx="102" cy="4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39" name="Freeform 59"/>
              <p:cNvSpPr>
                <a:spLocks/>
              </p:cNvSpPr>
              <p:nvPr/>
            </p:nvSpPr>
            <p:spPr bwMode="auto">
              <a:xfrm>
                <a:off x="4968" y="2151"/>
                <a:ext cx="102" cy="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24"/>
                  </a:cxn>
                  <a:cxn ang="0">
                    <a:pos x="102" y="54"/>
                  </a:cxn>
                </a:cxnLst>
                <a:rect l="0" t="0" r="r" b="b"/>
                <a:pathLst>
                  <a:path w="102" h="54">
                    <a:moveTo>
                      <a:pt x="0" y="0"/>
                    </a:moveTo>
                    <a:lnTo>
                      <a:pt x="48" y="24"/>
                    </a:lnTo>
                    <a:lnTo>
                      <a:pt x="102" y="54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40" name="Freeform 60"/>
              <p:cNvSpPr>
                <a:spLocks/>
              </p:cNvSpPr>
              <p:nvPr/>
            </p:nvSpPr>
            <p:spPr bwMode="auto">
              <a:xfrm>
                <a:off x="5070" y="2205"/>
                <a:ext cx="108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4" y="24"/>
                  </a:cxn>
                  <a:cxn ang="0">
                    <a:pos x="108" y="48"/>
                  </a:cxn>
                </a:cxnLst>
                <a:rect l="0" t="0" r="r" b="b"/>
                <a:pathLst>
                  <a:path w="108" h="48">
                    <a:moveTo>
                      <a:pt x="0" y="0"/>
                    </a:moveTo>
                    <a:lnTo>
                      <a:pt x="54" y="24"/>
                    </a:lnTo>
                    <a:lnTo>
                      <a:pt x="108" y="48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41" name="Freeform 61"/>
              <p:cNvSpPr>
                <a:spLocks/>
              </p:cNvSpPr>
              <p:nvPr/>
            </p:nvSpPr>
            <p:spPr bwMode="auto">
              <a:xfrm>
                <a:off x="5178" y="2253"/>
                <a:ext cx="102" cy="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4" y="18"/>
                  </a:cxn>
                  <a:cxn ang="0">
                    <a:pos x="102" y="36"/>
                  </a:cxn>
                </a:cxnLst>
                <a:rect l="0" t="0" r="r" b="b"/>
                <a:pathLst>
                  <a:path w="102" h="36">
                    <a:moveTo>
                      <a:pt x="0" y="0"/>
                    </a:moveTo>
                    <a:lnTo>
                      <a:pt x="54" y="18"/>
                    </a:lnTo>
                    <a:lnTo>
                      <a:pt x="102" y="36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42" name="Freeform 62"/>
              <p:cNvSpPr>
                <a:spLocks/>
              </p:cNvSpPr>
              <p:nvPr/>
            </p:nvSpPr>
            <p:spPr bwMode="auto">
              <a:xfrm>
                <a:off x="5280" y="2289"/>
                <a:ext cx="102" cy="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24"/>
                  </a:cxn>
                  <a:cxn ang="0">
                    <a:pos x="102" y="54"/>
                  </a:cxn>
                </a:cxnLst>
                <a:rect l="0" t="0" r="r" b="b"/>
                <a:pathLst>
                  <a:path w="102" h="54">
                    <a:moveTo>
                      <a:pt x="0" y="0"/>
                    </a:moveTo>
                    <a:lnTo>
                      <a:pt x="48" y="24"/>
                    </a:lnTo>
                    <a:lnTo>
                      <a:pt x="102" y="54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43" name="Freeform 63"/>
              <p:cNvSpPr>
                <a:spLocks/>
              </p:cNvSpPr>
              <p:nvPr/>
            </p:nvSpPr>
            <p:spPr bwMode="auto">
              <a:xfrm>
                <a:off x="5382" y="2343"/>
                <a:ext cx="102" cy="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18"/>
                  </a:cxn>
                  <a:cxn ang="0">
                    <a:pos x="102" y="36"/>
                  </a:cxn>
                </a:cxnLst>
                <a:rect l="0" t="0" r="r" b="b"/>
                <a:pathLst>
                  <a:path w="102" h="36">
                    <a:moveTo>
                      <a:pt x="0" y="0"/>
                    </a:moveTo>
                    <a:lnTo>
                      <a:pt x="48" y="18"/>
                    </a:lnTo>
                    <a:lnTo>
                      <a:pt x="102" y="36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44" name="Rectangle 64"/>
            <p:cNvSpPr>
              <a:spLocks noChangeArrowheads="1"/>
            </p:cNvSpPr>
            <p:nvPr/>
          </p:nvSpPr>
          <p:spPr bwMode="auto">
            <a:xfrm>
              <a:off x="2806" y="2745"/>
              <a:ext cx="45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0.050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71745" name="Rectangle 65"/>
            <p:cNvSpPr>
              <a:spLocks noChangeArrowheads="1"/>
            </p:cNvSpPr>
            <p:nvPr/>
          </p:nvSpPr>
          <p:spPr bwMode="auto">
            <a:xfrm>
              <a:off x="2806" y="2499"/>
              <a:ext cx="45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0.055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71746" name="Rectangle 66"/>
            <p:cNvSpPr>
              <a:spLocks noChangeArrowheads="1"/>
            </p:cNvSpPr>
            <p:nvPr/>
          </p:nvSpPr>
          <p:spPr bwMode="auto">
            <a:xfrm>
              <a:off x="2806" y="2247"/>
              <a:ext cx="45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0.060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71747" name="Rectangle 67"/>
            <p:cNvSpPr>
              <a:spLocks noChangeArrowheads="1"/>
            </p:cNvSpPr>
            <p:nvPr/>
          </p:nvSpPr>
          <p:spPr bwMode="auto">
            <a:xfrm>
              <a:off x="2806" y="2001"/>
              <a:ext cx="45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0.065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71748" name="Rectangle 68"/>
            <p:cNvSpPr>
              <a:spLocks noChangeArrowheads="1"/>
            </p:cNvSpPr>
            <p:nvPr/>
          </p:nvSpPr>
          <p:spPr bwMode="auto">
            <a:xfrm>
              <a:off x="2806" y="1755"/>
              <a:ext cx="45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0.070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71749" name="Rectangle 69"/>
            <p:cNvSpPr>
              <a:spLocks noChangeArrowheads="1"/>
            </p:cNvSpPr>
            <p:nvPr/>
          </p:nvSpPr>
          <p:spPr bwMode="auto">
            <a:xfrm>
              <a:off x="2806" y="1502"/>
              <a:ext cx="45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0.075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71750" name="Rectangle 70"/>
            <p:cNvSpPr>
              <a:spLocks noChangeArrowheads="1"/>
            </p:cNvSpPr>
            <p:nvPr/>
          </p:nvSpPr>
          <p:spPr bwMode="auto">
            <a:xfrm>
              <a:off x="2806" y="1256"/>
              <a:ext cx="45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0.080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71751" name="Rectangle 71"/>
            <p:cNvSpPr>
              <a:spLocks noChangeArrowheads="1"/>
            </p:cNvSpPr>
            <p:nvPr/>
          </p:nvSpPr>
          <p:spPr bwMode="auto">
            <a:xfrm>
              <a:off x="3377" y="3052"/>
              <a:ext cx="10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71752" name="Rectangle 72"/>
            <p:cNvSpPr>
              <a:spLocks noChangeArrowheads="1"/>
            </p:cNvSpPr>
            <p:nvPr/>
          </p:nvSpPr>
          <p:spPr bwMode="auto">
            <a:xfrm>
              <a:off x="3737" y="3052"/>
              <a:ext cx="20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20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71753" name="Rectangle 73"/>
            <p:cNvSpPr>
              <a:spLocks noChangeArrowheads="1"/>
            </p:cNvSpPr>
            <p:nvPr/>
          </p:nvSpPr>
          <p:spPr bwMode="auto">
            <a:xfrm>
              <a:off x="4145" y="3052"/>
              <a:ext cx="20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40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71754" name="Rectangle 74"/>
            <p:cNvSpPr>
              <a:spLocks noChangeArrowheads="1"/>
            </p:cNvSpPr>
            <p:nvPr/>
          </p:nvSpPr>
          <p:spPr bwMode="auto">
            <a:xfrm>
              <a:off x="4559" y="3052"/>
              <a:ext cx="20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60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71755" name="Rectangle 75"/>
            <p:cNvSpPr>
              <a:spLocks noChangeArrowheads="1"/>
            </p:cNvSpPr>
            <p:nvPr/>
          </p:nvSpPr>
          <p:spPr bwMode="auto">
            <a:xfrm>
              <a:off x="4968" y="3052"/>
              <a:ext cx="20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80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71756" name="Rectangle 76"/>
            <p:cNvSpPr>
              <a:spLocks noChangeArrowheads="1"/>
            </p:cNvSpPr>
            <p:nvPr/>
          </p:nvSpPr>
          <p:spPr bwMode="auto">
            <a:xfrm>
              <a:off x="5334" y="3052"/>
              <a:ext cx="30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100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71757" name="Rectangle 77"/>
            <p:cNvSpPr>
              <a:spLocks noChangeArrowheads="1"/>
            </p:cNvSpPr>
            <p:nvPr/>
          </p:nvSpPr>
          <p:spPr bwMode="auto">
            <a:xfrm>
              <a:off x="3797" y="3400"/>
              <a:ext cx="134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Temperature (C)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71758" name="Rectangle 78"/>
            <p:cNvSpPr>
              <a:spLocks noChangeArrowheads="1"/>
            </p:cNvSpPr>
            <p:nvPr/>
          </p:nvSpPr>
          <p:spPr bwMode="auto">
            <a:xfrm rot="16200000">
              <a:off x="1703" y="1954"/>
              <a:ext cx="178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500"/>
                <a:t>Surface tension (N/m)</a:t>
              </a:r>
              <a:endParaRPr lang="en-US" sz="2400">
                <a:latin typeface="Book Antiqua" pitchFamily="18" charset="0"/>
              </a:endParaRPr>
            </a:p>
          </p:txBody>
        </p:sp>
      </p:grpSp>
      <p:sp>
        <p:nvSpPr>
          <p:cNvPr id="71822" name="Line 142"/>
          <p:cNvSpPr>
            <a:spLocks noChangeShapeType="1"/>
          </p:cNvSpPr>
          <p:nvPr/>
        </p:nvSpPr>
        <p:spPr bwMode="auto">
          <a:xfrm flipH="1" flipV="1">
            <a:off x="6362700" y="5921375"/>
            <a:ext cx="169863" cy="61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23" name="Freeform 143"/>
          <p:cNvSpPr>
            <a:spLocks/>
          </p:cNvSpPr>
          <p:nvPr/>
        </p:nvSpPr>
        <p:spPr bwMode="auto">
          <a:xfrm>
            <a:off x="3430588" y="4578350"/>
            <a:ext cx="1698625" cy="1319213"/>
          </a:xfrm>
          <a:custGeom>
            <a:avLst/>
            <a:gdLst/>
            <a:ahLst/>
            <a:cxnLst>
              <a:cxn ang="0">
                <a:pos x="1070" y="831"/>
              </a:cxn>
              <a:cxn ang="0">
                <a:pos x="739" y="239"/>
              </a:cxn>
              <a:cxn ang="0">
                <a:pos x="0" y="0"/>
              </a:cxn>
            </a:cxnLst>
            <a:rect l="0" t="0" r="r" b="b"/>
            <a:pathLst>
              <a:path w="1070" h="831">
                <a:moveTo>
                  <a:pt x="1070" y="831"/>
                </a:moveTo>
                <a:cubicBezTo>
                  <a:pt x="993" y="604"/>
                  <a:pt x="917" y="378"/>
                  <a:pt x="739" y="239"/>
                </a:cubicBezTo>
                <a:cubicBezTo>
                  <a:pt x="561" y="100"/>
                  <a:pt x="280" y="50"/>
                  <a:pt x="0" y="0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25" name="Line 145"/>
          <p:cNvSpPr>
            <a:spLocks noChangeShapeType="1"/>
          </p:cNvSpPr>
          <p:nvPr/>
        </p:nvSpPr>
        <p:spPr bwMode="auto">
          <a:xfrm>
            <a:off x="3082925" y="6607175"/>
            <a:ext cx="118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71826" name="Picture 146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08838" y="0"/>
            <a:ext cx="1935162" cy="145256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grpSp>
        <p:nvGrpSpPr>
          <p:cNvPr id="71831" name="Group 151"/>
          <p:cNvGrpSpPr>
            <a:grpSpLocks/>
          </p:cNvGrpSpPr>
          <p:nvPr/>
        </p:nvGrpSpPr>
        <p:grpSpPr bwMode="auto">
          <a:xfrm>
            <a:off x="512763" y="4005263"/>
            <a:ext cx="1825625" cy="542925"/>
            <a:chOff x="323" y="2523"/>
            <a:chExt cx="1150" cy="342"/>
          </a:xfrm>
        </p:grpSpPr>
        <p:sp>
          <p:nvSpPr>
            <p:cNvPr id="71765" name="Line 85"/>
            <p:cNvSpPr>
              <a:spLocks noChangeShapeType="1"/>
            </p:cNvSpPr>
            <p:nvPr/>
          </p:nvSpPr>
          <p:spPr bwMode="auto">
            <a:xfrm>
              <a:off x="826" y="2865"/>
              <a:ext cx="6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8" name="Rectangle 148"/>
            <p:cNvSpPr>
              <a:spLocks noChangeArrowheads="1"/>
            </p:cNvSpPr>
            <p:nvPr/>
          </p:nvSpPr>
          <p:spPr bwMode="auto">
            <a:xfrm>
              <a:off x="323" y="2523"/>
              <a:ext cx="443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p</a:t>
              </a:r>
              <a:r>
                <a:rPr lang="en-US"/>
                <a:t>=</a:t>
              </a:r>
            </a:p>
          </p:txBody>
        </p:sp>
      </p:grpSp>
      <p:grpSp>
        <p:nvGrpSpPr>
          <p:cNvPr id="71832" name="Group 152"/>
          <p:cNvGrpSpPr>
            <a:grpSpLocks/>
          </p:cNvGrpSpPr>
          <p:nvPr/>
        </p:nvGrpSpPr>
        <p:grpSpPr bwMode="auto">
          <a:xfrm>
            <a:off x="0" y="4841875"/>
            <a:ext cx="1554163" cy="519113"/>
            <a:chOff x="0" y="3050"/>
            <a:chExt cx="979" cy="327"/>
          </a:xfrm>
        </p:grpSpPr>
        <p:sp>
          <p:nvSpPr>
            <p:cNvPr id="71766" name="Line 86"/>
            <p:cNvSpPr>
              <a:spLocks noChangeShapeType="1"/>
            </p:cNvSpPr>
            <p:nvPr/>
          </p:nvSpPr>
          <p:spPr bwMode="auto">
            <a:xfrm>
              <a:off x="381" y="3346"/>
              <a:ext cx="5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0" name="Rectangle 150"/>
            <p:cNvSpPr>
              <a:spLocks noChangeArrowheads="1"/>
            </p:cNvSpPr>
            <p:nvPr/>
          </p:nvSpPr>
          <p:spPr bwMode="auto">
            <a:xfrm>
              <a:off x="0" y="3050"/>
              <a:ext cx="459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>
                  <a:latin typeface="Symbol" pitchFamily="18" charset="2"/>
                </a:rPr>
                <a:t>s</a:t>
              </a:r>
              <a:r>
                <a:rPr lang="en-US"/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9" grpId="0" build="p" autoUpdateAnimBg="0"/>
      <p:bldP spid="71764" grpId="0" animBg="1"/>
      <p:bldP spid="71774" grpId="0" animBg="1"/>
      <p:bldP spid="71777" grpId="0" build="p" autoUpdateAnimBg="0"/>
      <p:bldP spid="71778" grpId="0" build="p" autoUpdateAnimBg="0"/>
      <p:bldP spid="71820" grpId="0" build="p" autoUpdateAnimBg="0"/>
      <p:bldP spid="71823" grpId="0" animBg="1"/>
      <p:bldP spid="718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Example: Surface Tension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Estimate the difference in pressure (in Pa) between the inside and outside of a bubble of air in 20ºC water. The air bubble is 0.3 mm in diameter.</a:t>
            </a:r>
          </a:p>
        </p:txBody>
      </p:sp>
      <p:graphicFrame>
        <p:nvGraphicFramePr>
          <p:cNvPr id="160768" name="Object 1024"/>
          <p:cNvGraphicFramePr>
            <a:graphicFrameLocks noChangeAspect="1"/>
          </p:cNvGraphicFramePr>
          <p:nvPr/>
        </p:nvGraphicFramePr>
        <p:xfrm>
          <a:off x="1139825" y="3976688"/>
          <a:ext cx="1104900" cy="722312"/>
        </p:xfrm>
        <a:graphic>
          <a:graphicData uri="http://schemas.openxmlformats.org/presentationml/2006/ole">
            <p:oleObj spid="_x0000_s160768" name="Equation" r:id="rId4" imgW="1104840" imgH="723600" progId="Equation.DSMT4">
              <p:embed/>
            </p:oleObj>
          </a:graphicData>
        </a:graphic>
      </p:graphicFrame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5837238" y="4306888"/>
            <a:ext cx="23876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  <a:latin typeface="Book Antiqua" pitchFamily="18" charset="0"/>
              </a:rPr>
              <a:t>R = 0.15 x 10</a:t>
            </a:r>
            <a:r>
              <a:rPr lang="en-US" sz="2400" baseline="30000">
                <a:solidFill>
                  <a:schemeClr val="folHlink"/>
                </a:solidFill>
                <a:latin typeface="Book Antiqua" pitchFamily="18" charset="0"/>
              </a:rPr>
              <a:t>-3</a:t>
            </a:r>
            <a:r>
              <a:rPr lang="en-US" sz="2400">
                <a:solidFill>
                  <a:schemeClr val="folHlink"/>
                </a:solidFill>
                <a:latin typeface="Book Antiqua" pitchFamily="18" charset="0"/>
              </a:rPr>
              <a:t> m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3986213" y="3486150"/>
            <a:ext cx="217487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latin typeface="Symbol" pitchFamily="18" charset="2"/>
              </a:rPr>
              <a:t>s</a:t>
            </a:r>
            <a:r>
              <a:rPr lang="en-US" sz="2400">
                <a:latin typeface="Book Antiqua" pitchFamily="18" charset="0"/>
              </a:rPr>
              <a:t> = 0.073 N/m</a:t>
            </a:r>
          </a:p>
        </p:txBody>
      </p:sp>
      <p:graphicFrame>
        <p:nvGraphicFramePr>
          <p:cNvPr id="160769" name="Object 1025"/>
          <p:cNvGraphicFramePr>
            <a:graphicFrameLocks noChangeAspect="1"/>
          </p:cNvGraphicFramePr>
          <p:nvPr/>
        </p:nvGraphicFramePr>
        <p:xfrm>
          <a:off x="2736850" y="4119563"/>
          <a:ext cx="2463800" cy="749300"/>
        </p:xfrm>
        <a:graphic>
          <a:graphicData uri="http://schemas.openxmlformats.org/presentationml/2006/ole">
            <p:oleObj spid="_x0000_s160769" name="Equation" r:id="rId5" imgW="2463480" imgH="749160" progId="Equation.DSMT4">
              <p:embed/>
            </p:oleObj>
          </a:graphicData>
        </a:graphic>
      </p:graphicFrame>
      <p:graphicFrame>
        <p:nvGraphicFramePr>
          <p:cNvPr id="160770" name="Object 1026"/>
          <p:cNvGraphicFramePr>
            <a:graphicFrameLocks noChangeAspect="1"/>
          </p:cNvGraphicFramePr>
          <p:nvPr/>
        </p:nvGraphicFramePr>
        <p:xfrm>
          <a:off x="1069975" y="5387975"/>
          <a:ext cx="1562100" cy="341313"/>
        </p:xfrm>
        <a:graphic>
          <a:graphicData uri="http://schemas.openxmlformats.org/presentationml/2006/ole">
            <p:oleObj spid="_x0000_s160770" name="Equation" r:id="rId6" imgW="1562040" imgH="342720" progId="Equation.DSMT4">
              <p:embed/>
            </p:oleObj>
          </a:graphicData>
        </a:graphic>
      </p:graphicFrame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1111250" y="6035675"/>
            <a:ext cx="6589713" cy="8223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r>
              <a:rPr lang="en-US" sz="2400">
                <a:latin typeface="Book Antiqua" pitchFamily="18" charset="0"/>
              </a:rPr>
              <a:t>What is the difference between pressure in a water droplet and pressure in an air bubble?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Review: Fluid Properties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Viscosity</a:t>
            </a:r>
          </a:p>
          <a:p>
            <a:r>
              <a:rPr lang="en-US"/>
              <a:t>Density and Specific Weight</a:t>
            </a:r>
          </a:p>
          <a:p>
            <a:r>
              <a:rPr lang="en-US"/>
              <a:t>Elasticity</a:t>
            </a:r>
          </a:p>
          <a:p>
            <a:r>
              <a:rPr lang="en-US"/>
              <a:t>Vapor Pressure</a:t>
            </a:r>
          </a:p>
          <a:p>
            <a:r>
              <a:rPr lang="en-US"/>
              <a:t>Surface Tension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5970588" y="1844675"/>
          <a:ext cx="1079500" cy="787400"/>
        </p:xfrm>
        <a:graphic>
          <a:graphicData uri="http://schemas.openxmlformats.org/presentationml/2006/ole">
            <p:oleObj spid="_x0000_s118788" name="Equation" r:id="rId4" imgW="1079280" imgH="787320" progId="Equation.3">
              <p:embed/>
            </p:oleObj>
          </a:graphicData>
        </a:graphic>
      </p:graphicFrame>
      <p:graphicFrame>
        <p:nvGraphicFramePr>
          <p:cNvPr id="118789" name="Object 5"/>
          <p:cNvGraphicFramePr>
            <a:graphicFrameLocks noChangeAspect="1"/>
          </p:cNvGraphicFramePr>
          <p:nvPr/>
        </p:nvGraphicFramePr>
        <p:xfrm>
          <a:off x="3589338" y="3206750"/>
          <a:ext cx="1460500" cy="685800"/>
        </p:xfrm>
        <a:graphic>
          <a:graphicData uri="http://schemas.openxmlformats.org/presentationml/2006/ole">
            <p:oleObj spid="_x0000_s118789" name="MathType Equation" r:id="rId5" imgW="1460160" imgH="685800" progId="Equation">
              <p:embed/>
            </p:oleObj>
          </a:graphicData>
        </a:graphic>
      </p:graphicFrame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6356350" y="3144838"/>
          <a:ext cx="1028700" cy="800100"/>
        </p:xfrm>
        <a:graphic>
          <a:graphicData uri="http://schemas.openxmlformats.org/presentationml/2006/ole">
            <p:oleObj spid="_x0000_s118790" name="MathType Equation" r:id="rId6" imgW="1028520" imgH="799920" progId="Equation">
              <p:embed/>
            </p:oleObj>
          </a:graphicData>
        </a:graphic>
      </p:graphicFrame>
      <p:graphicFrame>
        <p:nvGraphicFramePr>
          <p:cNvPr id="118791" name="Object 7"/>
          <p:cNvGraphicFramePr>
            <a:graphicFrameLocks noChangeAspect="1"/>
          </p:cNvGraphicFramePr>
          <p:nvPr/>
        </p:nvGraphicFramePr>
        <p:xfrm>
          <a:off x="4483100" y="4273550"/>
          <a:ext cx="1092200" cy="722313"/>
        </p:xfrm>
        <a:graphic>
          <a:graphicData uri="http://schemas.openxmlformats.org/presentationml/2006/ole">
            <p:oleObj spid="_x0000_s118791" name="Equation" r:id="rId7" imgW="1091880" imgH="723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Dimensions and Units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9400" y="1787525"/>
            <a:ext cx="6210300" cy="5070475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3252788" algn="ctr"/>
                <a:tab pos="5265738" algn="ctr"/>
              </a:tabLst>
            </a:pPr>
            <a:r>
              <a:rPr lang="en-US" sz="2800" u="sng"/>
              <a:t>Quantity	Symbol	Dimensions</a:t>
            </a:r>
            <a:endParaRPr lang="en-US" sz="2800"/>
          </a:p>
          <a:p>
            <a:pPr marL="114300" lvl="1" indent="0">
              <a:lnSpc>
                <a:spcPct val="90000"/>
              </a:lnSpc>
              <a:buFont typeface="Wingdings" pitchFamily="2" charset="2"/>
              <a:buNone/>
              <a:tabLst>
                <a:tab pos="3252788" algn="ctr"/>
                <a:tab pos="5265738" algn="ctr"/>
              </a:tabLst>
            </a:pPr>
            <a:r>
              <a:rPr lang="en-US"/>
              <a:t>Velocity	V	 LT</a:t>
            </a:r>
            <a:r>
              <a:rPr lang="en-US" baseline="30000"/>
              <a:t>-1</a:t>
            </a:r>
            <a:endParaRPr lang="en-US"/>
          </a:p>
          <a:p>
            <a:pPr marL="114300" lvl="1" indent="0">
              <a:lnSpc>
                <a:spcPct val="90000"/>
              </a:lnSpc>
              <a:buFont typeface="Wingdings" pitchFamily="2" charset="2"/>
              <a:buNone/>
              <a:tabLst>
                <a:tab pos="3252788" algn="ctr"/>
                <a:tab pos="5265738" algn="ctr"/>
              </a:tabLst>
            </a:pPr>
            <a:r>
              <a:rPr lang="en-US"/>
              <a:t>Acceleration	a	LT</a:t>
            </a:r>
            <a:r>
              <a:rPr lang="en-US" baseline="30000"/>
              <a:t>-2</a:t>
            </a:r>
            <a:endParaRPr lang="en-US"/>
          </a:p>
          <a:p>
            <a:pPr marL="114300" lvl="1" indent="0">
              <a:lnSpc>
                <a:spcPct val="90000"/>
              </a:lnSpc>
              <a:buFont typeface="Wingdings" pitchFamily="2" charset="2"/>
              <a:buNone/>
              <a:tabLst>
                <a:tab pos="3252788" algn="ctr"/>
                <a:tab pos="5265738" algn="ctr"/>
              </a:tabLst>
            </a:pPr>
            <a:r>
              <a:rPr lang="en-US"/>
              <a:t>Area	A	 L</a:t>
            </a:r>
            <a:r>
              <a:rPr lang="en-US" baseline="30000"/>
              <a:t>2</a:t>
            </a:r>
            <a:endParaRPr lang="en-US"/>
          </a:p>
          <a:p>
            <a:pPr marL="114300" lvl="1" indent="0">
              <a:lnSpc>
                <a:spcPct val="90000"/>
              </a:lnSpc>
              <a:buFont typeface="Wingdings" pitchFamily="2" charset="2"/>
              <a:buNone/>
              <a:tabLst>
                <a:tab pos="3252788" algn="ctr"/>
                <a:tab pos="5265738" algn="ctr"/>
              </a:tabLst>
            </a:pPr>
            <a:r>
              <a:rPr lang="en-US"/>
              <a:t>Volume	</a:t>
            </a:r>
            <a:r>
              <a:rPr lang="en-US">
                <a:sym typeface="Symbol" pitchFamily="18" charset="2"/>
              </a:rPr>
              <a:t></a:t>
            </a:r>
            <a:r>
              <a:rPr lang="en-US"/>
              <a:t>	 L</a:t>
            </a:r>
            <a:r>
              <a:rPr lang="en-US" baseline="30000"/>
              <a:t>3</a:t>
            </a:r>
            <a:endParaRPr lang="en-US"/>
          </a:p>
          <a:p>
            <a:pPr marL="114300" lvl="1" indent="0">
              <a:lnSpc>
                <a:spcPct val="90000"/>
              </a:lnSpc>
              <a:buFont typeface="Wingdings" pitchFamily="2" charset="2"/>
              <a:buNone/>
              <a:tabLst>
                <a:tab pos="3252788" algn="ctr"/>
                <a:tab pos="5265738" algn="ctr"/>
              </a:tabLst>
            </a:pPr>
            <a:r>
              <a:rPr lang="en-US"/>
              <a:t>Discharge	Q	 L</a:t>
            </a:r>
            <a:r>
              <a:rPr lang="en-US" baseline="30000"/>
              <a:t>3</a:t>
            </a:r>
            <a:r>
              <a:rPr lang="en-US"/>
              <a:t>T</a:t>
            </a:r>
            <a:r>
              <a:rPr lang="en-US" baseline="30000"/>
              <a:t>-1</a:t>
            </a:r>
            <a:endParaRPr lang="en-US"/>
          </a:p>
          <a:p>
            <a:pPr marL="114300" lvl="1" indent="0">
              <a:lnSpc>
                <a:spcPct val="90000"/>
              </a:lnSpc>
              <a:buFont typeface="Wingdings" pitchFamily="2" charset="2"/>
              <a:buNone/>
              <a:tabLst>
                <a:tab pos="3252788" algn="ctr"/>
                <a:tab pos="5265738" algn="ctr"/>
              </a:tabLst>
            </a:pPr>
            <a:r>
              <a:rPr lang="en-US"/>
              <a:t>Pressure	p	 ML</a:t>
            </a:r>
            <a:r>
              <a:rPr lang="en-US" baseline="30000"/>
              <a:t>-1</a:t>
            </a:r>
            <a:r>
              <a:rPr lang="en-US"/>
              <a:t>T</a:t>
            </a:r>
            <a:r>
              <a:rPr lang="en-US" baseline="30000"/>
              <a:t>-2</a:t>
            </a:r>
            <a:endParaRPr lang="en-US"/>
          </a:p>
          <a:p>
            <a:pPr marL="114300" lvl="1" indent="0">
              <a:lnSpc>
                <a:spcPct val="90000"/>
              </a:lnSpc>
              <a:buFont typeface="Wingdings" pitchFamily="2" charset="2"/>
              <a:buNone/>
              <a:tabLst>
                <a:tab pos="3252788" algn="ctr"/>
                <a:tab pos="5265738" algn="ctr"/>
              </a:tabLst>
            </a:pPr>
            <a:r>
              <a:rPr lang="en-US"/>
              <a:t>Gravity	g	 LT</a:t>
            </a:r>
            <a:r>
              <a:rPr lang="en-US" baseline="30000"/>
              <a:t>-2</a:t>
            </a:r>
          </a:p>
          <a:p>
            <a:pPr marL="114300" lvl="1" indent="0">
              <a:lnSpc>
                <a:spcPct val="90000"/>
              </a:lnSpc>
              <a:buFont typeface="Wingdings" pitchFamily="2" charset="2"/>
              <a:buNone/>
              <a:tabLst>
                <a:tab pos="3252788" algn="ctr"/>
                <a:tab pos="5265738" algn="ctr"/>
              </a:tabLst>
            </a:pPr>
            <a:r>
              <a:rPr lang="en-US"/>
              <a:t>Temperature	T’ 	 </a:t>
            </a:r>
            <a:r>
              <a:rPr lang="en-US">
                <a:sym typeface="Symbol" pitchFamily="18" charset="2"/>
              </a:rPr>
              <a:t></a:t>
            </a:r>
            <a:endParaRPr lang="en-US"/>
          </a:p>
          <a:p>
            <a:pPr marL="114300" lvl="1" indent="0">
              <a:lnSpc>
                <a:spcPct val="90000"/>
              </a:lnSpc>
              <a:buFont typeface="Wingdings" pitchFamily="2" charset="2"/>
              <a:buNone/>
              <a:tabLst>
                <a:tab pos="3252788" algn="ctr"/>
                <a:tab pos="5265738" algn="ctr"/>
              </a:tabLst>
            </a:pPr>
            <a:r>
              <a:rPr lang="en-US"/>
              <a:t>Mass concentration	C	 ML</a:t>
            </a:r>
            <a:r>
              <a:rPr lang="en-US" baseline="30000"/>
              <a:t>-3</a:t>
            </a:r>
            <a:endParaRPr lang="en-US"/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7939088" y="4387850"/>
            <a:ext cx="1204912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Show this!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26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Dimensions and Units</a:t>
            </a:r>
          </a:p>
        </p:txBody>
      </p:sp>
      <p:sp>
        <p:nvSpPr>
          <p:cNvPr id="962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0000" y="1778000"/>
            <a:ext cx="7099300" cy="4651375"/>
          </a:xfrm>
          <a:noFill/>
          <a:ln/>
        </p:spPr>
        <p:txBody>
          <a:bodyPr/>
          <a:lstStyle/>
          <a:p>
            <a:pPr marL="0" indent="0">
              <a:buFont typeface="Wingdings" pitchFamily="2" charset="2"/>
              <a:buNone/>
              <a:tabLst>
                <a:tab pos="3771900" algn="ctr"/>
                <a:tab pos="5600700" algn="ctr"/>
              </a:tabLst>
            </a:pPr>
            <a:r>
              <a:rPr lang="en-US" u="sng"/>
              <a:t>Quantity	Symbol	Dimensions</a:t>
            </a:r>
            <a:endParaRPr lang="en-US"/>
          </a:p>
          <a:p>
            <a:pPr marL="114300" lvl="1" indent="0">
              <a:buFont typeface="Wingdings" pitchFamily="2" charset="2"/>
              <a:buNone/>
              <a:tabLst>
                <a:tab pos="3771900" algn="ctr"/>
                <a:tab pos="5600700" algn="ctr"/>
              </a:tabLst>
            </a:pPr>
            <a:r>
              <a:rPr lang="en-US"/>
              <a:t>Density	</a:t>
            </a:r>
            <a:r>
              <a:rPr lang="en-US">
                <a:latin typeface="Symbol" pitchFamily="18" charset="2"/>
              </a:rPr>
              <a:t>r</a:t>
            </a:r>
            <a:r>
              <a:rPr lang="en-US"/>
              <a:t>	 ML</a:t>
            </a:r>
            <a:r>
              <a:rPr lang="en-US" baseline="30000"/>
              <a:t>-3</a:t>
            </a:r>
            <a:endParaRPr lang="en-US"/>
          </a:p>
          <a:p>
            <a:pPr marL="114300" lvl="1" indent="0">
              <a:buFont typeface="Wingdings" pitchFamily="2" charset="2"/>
              <a:buNone/>
              <a:tabLst>
                <a:tab pos="3771900" algn="ctr"/>
                <a:tab pos="5600700" algn="ctr"/>
              </a:tabLst>
            </a:pPr>
            <a:r>
              <a:rPr lang="en-US"/>
              <a:t>Specific Weight	</a:t>
            </a:r>
            <a:r>
              <a:rPr lang="en-US">
                <a:latin typeface="Symbol" pitchFamily="18" charset="2"/>
              </a:rPr>
              <a:t>g</a:t>
            </a:r>
            <a:r>
              <a:rPr lang="en-US"/>
              <a:t>	 ML</a:t>
            </a:r>
            <a:r>
              <a:rPr lang="en-US" baseline="30000"/>
              <a:t>-2</a:t>
            </a:r>
            <a:r>
              <a:rPr lang="en-US"/>
              <a:t>T</a:t>
            </a:r>
            <a:r>
              <a:rPr lang="en-US" baseline="30000"/>
              <a:t>-2</a:t>
            </a:r>
            <a:endParaRPr lang="en-US"/>
          </a:p>
          <a:p>
            <a:pPr marL="114300" lvl="1" indent="0">
              <a:buFont typeface="Wingdings" pitchFamily="2" charset="2"/>
              <a:buNone/>
              <a:tabLst>
                <a:tab pos="3771900" algn="ctr"/>
                <a:tab pos="5600700" algn="ctr"/>
              </a:tabLst>
            </a:pPr>
            <a:r>
              <a:rPr lang="en-US"/>
              <a:t>Dynamic viscosity	</a:t>
            </a:r>
            <a:r>
              <a:rPr lang="en-US">
                <a:latin typeface="Symbol" pitchFamily="18" charset="2"/>
              </a:rPr>
              <a:t>m</a:t>
            </a:r>
            <a:r>
              <a:rPr lang="en-US"/>
              <a:t>	 ML</a:t>
            </a:r>
            <a:r>
              <a:rPr lang="en-US" baseline="30000"/>
              <a:t>-1</a:t>
            </a:r>
            <a:r>
              <a:rPr lang="en-US"/>
              <a:t>T</a:t>
            </a:r>
            <a:r>
              <a:rPr lang="en-US" baseline="30000"/>
              <a:t>-1</a:t>
            </a:r>
            <a:endParaRPr lang="en-US"/>
          </a:p>
          <a:p>
            <a:pPr marL="114300" lvl="1" indent="0">
              <a:buFont typeface="Wingdings" pitchFamily="2" charset="2"/>
              <a:buNone/>
              <a:tabLst>
                <a:tab pos="3771900" algn="ctr"/>
                <a:tab pos="5600700" algn="ctr"/>
              </a:tabLst>
            </a:pPr>
            <a:r>
              <a:rPr lang="en-US"/>
              <a:t>Kinematic viscosity	</a:t>
            </a:r>
            <a:r>
              <a:rPr lang="en-US">
                <a:latin typeface="Symbol" pitchFamily="18" charset="2"/>
                <a:sym typeface="Symbol" pitchFamily="18" charset="2"/>
              </a:rPr>
              <a:t></a:t>
            </a:r>
            <a:r>
              <a:rPr lang="en-US"/>
              <a:t>	 L</a:t>
            </a:r>
            <a:r>
              <a:rPr lang="en-US" baseline="30000"/>
              <a:t>2</a:t>
            </a:r>
            <a:r>
              <a:rPr lang="en-US"/>
              <a:t>T</a:t>
            </a:r>
            <a:r>
              <a:rPr lang="en-US" baseline="30000"/>
              <a:t>-1</a:t>
            </a:r>
            <a:endParaRPr lang="en-US"/>
          </a:p>
          <a:p>
            <a:pPr marL="114300" lvl="1" indent="0">
              <a:buFont typeface="Wingdings" pitchFamily="2" charset="2"/>
              <a:buNone/>
              <a:tabLst>
                <a:tab pos="3771900" algn="ctr"/>
                <a:tab pos="5600700" algn="ctr"/>
              </a:tabLst>
            </a:pPr>
            <a:r>
              <a:rPr lang="en-US"/>
              <a:t>Surface tension	</a:t>
            </a:r>
            <a:r>
              <a:rPr lang="en-US">
                <a:latin typeface="Symbol" pitchFamily="18" charset="2"/>
                <a:sym typeface="Symbol" pitchFamily="18" charset="2"/>
              </a:rPr>
              <a:t></a:t>
            </a:r>
            <a:r>
              <a:rPr lang="en-US"/>
              <a:t>	 MT</a:t>
            </a:r>
            <a:r>
              <a:rPr lang="en-US" baseline="30000"/>
              <a:t>-2</a:t>
            </a:r>
            <a:endParaRPr lang="en-US"/>
          </a:p>
          <a:p>
            <a:pPr marL="114300" lvl="1" indent="0">
              <a:buFont typeface="Wingdings" pitchFamily="2" charset="2"/>
              <a:buNone/>
              <a:tabLst>
                <a:tab pos="3771900" algn="ctr"/>
                <a:tab pos="5600700" algn="ctr"/>
              </a:tabLst>
            </a:pPr>
            <a:r>
              <a:rPr lang="en-US"/>
              <a:t>Bulk mod of elasticity	E	 ML</a:t>
            </a:r>
            <a:r>
              <a:rPr lang="en-US" baseline="30000"/>
              <a:t>-1</a:t>
            </a:r>
            <a:r>
              <a:rPr lang="en-US"/>
              <a:t>T</a:t>
            </a:r>
            <a:r>
              <a:rPr lang="en-US" baseline="30000"/>
              <a:t>-2</a:t>
            </a:r>
          </a:p>
        </p:txBody>
      </p:sp>
      <p:sp>
        <p:nvSpPr>
          <p:cNvPr id="96262" name="Text Box 1030"/>
          <p:cNvSpPr txBox="1">
            <a:spLocks noChangeArrowheads="1"/>
          </p:cNvSpPr>
          <p:nvPr/>
        </p:nvSpPr>
        <p:spPr bwMode="auto">
          <a:xfrm>
            <a:off x="158750" y="3454400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endParaRPr lang="en-US" sz="2400">
              <a:latin typeface="Book Antiqua" pitchFamily="18" charset="0"/>
            </a:endParaRPr>
          </a:p>
        </p:txBody>
      </p:sp>
      <p:sp>
        <p:nvSpPr>
          <p:cNvPr id="96263" name="Text Box 1031"/>
          <p:cNvSpPr txBox="1">
            <a:spLocks noChangeArrowheads="1"/>
          </p:cNvSpPr>
          <p:nvPr/>
        </p:nvSpPr>
        <p:spPr bwMode="auto">
          <a:xfrm>
            <a:off x="768350" y="5489575"/>
            <a:ext cx="5140325" cy="5794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These are _______ properties!</a:t>
            </a:r>
          </a:p>
        </p:txBody>
      </p:sp>
      <p:sp>
        <p:nvSpPr>
          <p:cNvPr id="96264" name="Text Box 1032"/>
          <p:cNvSpPr txBox="1">
            <a:spLocks noChangeArrowheads="1"/>
          </p:cNvSpPr>
          <p:nvPr/>
        </p:nvSpPr>
        <p:spPr bwMode="auto">
          <a:xfrm>
            <a:off x="2678113" y="5464175"/>
            <a:ext cx="950912" cy="5794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folHlink"/>
                </a:solidFill>
              </a:rPr>
              <a:t>fluid</a:t>
            </a:r>
          </a:p>
        </p:txBody>
      </p:sp>
      <p:pic>
        <p:nvPicPr>
          <p:cNvPr id="96266" name="Picture 1034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43763" y="5432425"/>
            <a:ext cx="1900237" cy="14255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96267" name="Text Box 1035"/>
          <p:cNvSpPr txBox="1">
            <a:spLocks noChangeArrowheads="1"/>
          </p:cNvSpPr>
          <p:nvPr/>
        </p:nvSpPr>
        <p:spPr bwMode="auto">
          <a:xfrm>
            <a:off x="409575" y="6099175"/>
            <a:ext cx="62230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How many independent properties? _____</a:t>
            </a:r>
          </a:p>
        </p:txBody>
      </p:sp>
      <p:sp>
        <p:nvSpPr>
          <p:cNvPr id="96268" name="Text Box 1036"/>
          <p:cNvSpPr txBox="1">
            <a:spLocks noChangeArrowheads="1"/>
          </p:cNvSpPr>
          <p:nvPr/>
        </p:nvSpPr>
        <p:spPr bwMode="auto">
          <a:xfrm>
            <a:off x="5699125" y="6010275"/>
            <a:ext cx="387350" cy="5794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96269" name="Oval 1037"/>
          <p:cNvSpPr>
            <a:spLocks noChangeArrowheads="1"/>
          </p:cNvSpPr>
          <p:nvPr/>
        </p:nvSpPr>
        <p:spPr bwMode="auto">
          <a:xfrm>
            <a:off x="4856163" y="2498725"/>
            <a:ext cx="569912" cy="895350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270" name="Oval 1038"/>
          <p:cNvSpPr>
            <a:spLocks noChangeArrowheads="1"/>
          </p:cNvSpPr>
          <p:nvPr/>
        </p:nvSpPr>
        <p:spPr bwMode="auto">
          <a:xfrm>
            <a:off x="4846638" y="3463925"/>
            <a:ext cx="569912" cy="895350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6271" name="Object 1039"/>
          <p:cNvGraphicFramePr>
            <a:graphicFrameLocks noChangeAspect="1"/>
          </p:cNvGraphicFramePr>
          <p:nvPr/>
        </p:nvGraphicFramePr>
        <p:xfrm>
          <a:off x="7859713" y="3711575"/>
          <a:ext cx="762000" cy="785813"/>
        </p:xfrm>
        <a:graphic>
          <a:graphicData uri="http://schemas.openxmlformats.org/presentationml/2006/ole">
            <p:oleObj spid="_x0000_s96271" name="Equation" r:id="rId6" imgW="761760" imgH="787320" progId="Equation.DSMT4">
              <p:embed/>
            </p:oleObj>
          </a:graphicData>
        </a:graphic>
      </p:graphicFrame>
      <p:graphicFrame>
        <p:nvGraphicFramePr>
          <p:cNvPr id="96272" name="Object 1040"/>
          <p:cNvGraphicFramePr>
            <a:graphicFrameLocks noChangeAspect="1"/>
          </p:cNvGraphicFramePr>
          <p:nvPr/>
        </p:nvGraphicFramePr>
        <p:xfrm>
          <a:off x="7910513" y="2995613"/>
          <a:ext cx="927100" cy="279400"/>
        </p:xfrm>
        <a:graphic>
          <a:graphicData uri="http://schemas.openxmlformats.org/presentationml/2006/ole">
            <p:oleObj spid="_x0000_s96272" name="Equation" r:id="rId7" imgW="927000" imgH="279360" progId="Equation.DSMT4">
              <p:embed/>
            </p:oleObj>
          </a:graphicData>
        </a:graphic>
      </p:graphicFrame>
      <p:sp>
        <p:nvSpPr>
          <p:cNvPr id="96273" name="Line 1041"/>
          <p:cNvSpPr>
            <a:spLocks noChangeShapeType="1"/>
          </p:cNvSpPr>
          <p:nvPr/>
        </p:nvSpPr>
        <p:spPr bwMode="auto">
          <a:xfrm>
            <a:off x="7947025" y="3362325"/>
            <a:ext cx="968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274" name="Line 1042"/>
          <p:cNvSpPr>
            <a:spLocks noChangeShapeType="1"/>
          </p:cNvSpPr>
          <p:nvPr/>
        </p:nvSpPr>
        <p:spPr bwMode="auto">
          <a:xfrm>
            <a:off x="7893050" y="4518025"/>
            <a:ext cx="727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4" grpId="0" build="p" autoUpdateAnimBg="0"/>
      <p:bldP spid="96268" grpId="0" build="p" autoUpdateAnimBg="0"/>
      <p:bldP spid="96269" grpId="0" animBg="1"/>
      <p:bldP spid="962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Definition of a Fluid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“a fluid, such as water or air, deforms continuously when acted on by shearing stresses of any magnitude.” </a:t>
            </a:r>
            <a:br>
              <a:rPr lang="en-US"/>
            </a:br>
            <a:r>
              <a:rPr lang="en-US"/>
              <a:t>- </a:t>
            </a:r>
            <a:r>
              <a:rPr lang="en-US" i="1"/>
              <a:t>Young, Munson, Okiishi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958850" y="4343400"/>
            <a:ext cx="3978275" cy="5794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3200">
                <a:solidFill>
                  <a:schemeClr val="folHlink"/>
                </a:solidFill>
              </a:rPr>
              <a:t>Why isn’t steel a fluid?</a:t>
            </a:r>
          </a:p>
        </p:txBody>
      </p:sp>
      <p:grpSp>
        <p:nvGrpSpPr>
          <p:cNvPr id="55306" name="Group 10"/>
          <p:cNvGrpSpPr>
            <a:grpSpLocks/>
          </p:cNvGrpSpPr>
          <p:nvPr/>
        </p:nvGrpSpPr>
        <p:grpSpPr bwMode="auto">
          <a:xfrm>
            <a:off x="1050925" y="2490788"/>
            <a:ext cx="6124575" cy="511175"/>
            <a:chOff x="662" y="1569"/>
            <a:chExt cx="3858" cy="322"/>
          </a:xfrm>
        </p:grpSpPr>
        <p:sp>
          <p:nvSpPr>
            <p:cNvPr id="55304" name="Line 8"/>
            <p:cNvSpPr>
              <a:spLocks noChangeShapeType="1"/>
            </p:cNvSpPr>
            <p:nvPr/>
          </p:nvSpPr>
          <p:spPr bwMode="auto">
            <a:xfrm>
              <a:off x="3706" y="1569"/>
              <a:ext cx="81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5305" name="Line 9"/>
            <p:cNvSpPr>
              <a:spLocks noChangeShapeType="1"/>
            </p:cNvSpPr>
            <p:nvPr/>
          </p:nvSpPr>
          <p:spPr bwMode="auto">
            <a:xfrm>
              <a:off x="662" y="1891"/>
              <a:ext cx="135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55311" name="Picture 15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4572000"/>
            <a:ext cx="3048000" cy="2286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Fluid Deformation between Parallel Plates</a:t>
            </a:r>
          </a:p>
        </p:txBody>
      </p:sp>
      <p:grpSp>
        <p:nvGrpSpPr>
          <p:cNvPr id="57388" name="Group 44"/>
          <p:cNvGrpSpPr>
            <a:grpSpLocks/>
          </p:cNvGrpSpPr>
          <p:nvPr/>
        </p:nvGrpSpPr>
        <p:grpSpPr bwMode="auto">
          <a:xfrm>
            <a:off x="2052638" y="2057400"/>
            <a:ext cx="6021387" cy="1220788"/>
            <a:chOff x="1293" y="1296"/>
            <a:chExt cx="3793" cy="769"/>
          </a:xfrm>
        </p:grpSpPr>
        <p:sp>
          <p:nvSpPr>
            <p:cNvPr id="57349" name="Rectangle 5"/>
            <p:cNvSpPr>
              <a:spLocks noChangeArrowheads="1"/>
            </p:cNvSpPr>
            <p:nvPr/>
          </p:nvSpPr>
          <p:spPr bwMode="auto">
            <a:xfrm>
              <a:off x="1293" y="1296"/>
              <a:ext cx="3791" cy="96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350" name="Freeform 6"/>
            <p:cNvSpPr>
              <a:spLocks/>
            </p:cNvSpPr>
            <p:nvPr/>
          </p:nvSpPr>
          <p:spPr bwMode="auto">
            <a:xfrm>
              <a:off x="1295" y="1393"/>
              <a:ext cx="3791" cy="672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0" y="0"/>
                </a:cxn>
                <a:cxn ang="0">
                  <a:pos x="4704" y="0"/>
                </a:cxn>
                <a:cxn ang="0">
                  <a:pos x="4704" y="672"/>
                </a:cxn>
                <a:cxn ang="0">
                  <a:pos x="0" y="672"/>
                </a:cxn>
              </a:cxnLst>
              <a:rect l="0" t="0" r="r" b="b"/>
              <a:pathLst>
                <a:path w="4704" h="672">
                  <a:moveTo>
                    <a:pt x="0" y="672"/>
                  </a:moveTo>
                  <a:lnTo>
                    <a:pt x="0" y="0"/>
                  </a:lnTo>
                  <a:lnTo>
                    <a:pt x="4704" y="0"/>
                  </a:lnTo>
                  <a:lnTo>
                    <a:pt x="4704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7392" name="Group 48"/>
          <p:cNvGrpSpPr>
            <a:grpSpLocks/>
          </p:cNvGrpSpPr>
          <p:nvPr/>
        </p:nvGrpSpPr>
        <p:grpSpPr bwMode="auto">
          <a:xfrm>
            <a:off x="2049463" y="2052638"/>
            <a:ext cx="6330950" cy="1233487"/>
            <a:chOff x="1523" y="3423"/>
            <a:chExt cx="3988" cy="777"/>
          </a:xfrm>
        </p:grpSpPr>
        <p:sp>
          <p:nvSpPr>
            <p:cNvPr id="57391" name="Rectangle 47"/>
            <p:cNvSpPr>
              <a:spLocks noChangeArrowheads="1"/>
            </p:cNvSpPr>
            <p:nvPr/>
          </p:nvSpPr>
          <p:spPr bwMode="auto">
            <a:xfrm>
              <a:off x="1523" y="3423"/>
              <a:ext cx="254" cy="77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7389" name="Group 45"/>
            <p:cNvGrpSpPr>
              <a:grpSpLocks/>
            </p:cNvGrpSpPr>
            <p:nvPr/>
          </p:nvGrpSpPr>
          <p:grpSpPr bwMode="auto">
            <a:xfrm>
              <a:off x="1526" y="3428"/>
              <a:ext cx="3985" cy="769"/>
              <a:chOff x="1303" y="1298"/>
              <a:chExt cx="3985" cy="769"/>
            </a:xfrm>
          </p:grpSpPr>
          <p:sp>
            <p:nvSpPr>
              <p:cNvPr id="57364" name="Freeform 20"/>
              <p:cNvSpPr>
                <a:spLocks/>
              </p:cNvSpPr>
              <p:nvPr/>
            </p:nvSpPr>
            <p:spPr bwMode="auto">
              <a:xfrm>
                <a:off x="1303" y="1386"/>
                <a:ext cx="3985" cy="681"/>
              </a:xfrm>
              <a:custGeom>
                <a:avLst/>
                <a:gdLst/>
                <a:ahLst/>
                <a:cxnLst>
                  <a:cxn ang="0">
                    <a:pos x="0" y="681"/>
                  </a:cxn>
                  <a:cxn ang="0">
                    <a:pos x="237" y="8"/>
                  </a:cxn>
                  <a:cxn ang="0">
                    <a:pos x="4945" y="0"/>
                  </a:cxn>
                  <a:cxn ang="0">
                    <a:pos x="4704" y="681"/>
                  </a:cxn>
                  <a:cxn ang="0">
                    <a:pos x="0" y="681"/>
                  </a:cxn>
                </a:cxnLst>
                <a:rect l="0" t="0" r="r" b="b"/>
                <a:pathLst>
                  <a:path w="4945" h="681">
                    <a:moveTo>
                      <a:pt x="0" y="681"/>
                    </a:moveTo>
                    <a:lnTo>
                      <a:pt x="237" y="8"/>
                    </a:lnTo>
                    <a:lnTo>
                      <a:pt x="4945" y="0"/>
                    </a:lnTo>
                    <a:lnTo>
                      <a:pt x="4704" y="681"/>
                    </a:lnTo>
                    <a:lnTo>
                      <a:pt x="0" y="681"/>
                    </a:lnTo>
                    <a:close/>
                  </a:path>
                </a:pathLst>
              </a:custGeom>
              <a:solidFill>
                <a:schemeClr val="hlink"/>
              </a:solidFill>
              <a:ln w="12700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365" name="Rectangle 21"/>
              <p:cNvSpPr>
                <a:spLocks noChangeArrowheads="1"/>
              </p:cNvSpPr>
              <p:nvPr/>
            </p:nvSpPr>
            <p:spPr bwMode="auto">
              <a:xfrm>
                <a:off x="1496" y="1298"/>
                <a:ext cx="3791" cy="96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57366" name="Text Box 22"/>
          <p:cNvSpPr txBox="1">
            <a:spLocks noChangeArrowheads="1"/>
          </p:cNvSpPr>
          <p:nvPr/>
        </p:nvSpPr>
        <p:spPr bwMode="auto">
          <a:xfrm>
            <a:off x="3886200" y="3581400"/>
            <a:ext cx="13938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Side view</a:t>
            </a:r>
          </a:p>
        </p:txBody>
      </p:sp>
      <p:grpSp>
        <p:nvGrpSpPr>
          <p:cNvPr id="57390" name="Group 46"/>
          <p:cNvGrpSpPr>
            <a:grpSpLocks/>
          </p:cNvGrpSpPr>
          <p:nvPr/>
        </p:nvGrpSpPr>
        <p:grpSpPr bwMode="auto">
          <a:xfrm>
            <a:off x="2057400" y="3276600"/>
            <a:ext cx="6019800" cy="304800"/>
            <a:chOff x="1296" y="2064"/>
            <a:chExt cx="3792" cy="192"/>
          </a:xfrm>
        </p:grpSpPr>
        <p:sp>
          <p:nvSpPr>
            <p:cNvPr id="57347" name="Rectangle 3"/>
            <p:cNvSpPr>
              <a:spLocks noChangeArrowheads="1"/>
            </p:cNvSpPr>
            <p:nvPr/>
          </p:nvSpPr>
          <p:spPr bwMode="auto">
            <a:xfrm>
              <a:off x="1296" y="2064"/>
              <a:ext cx="3791" cy="96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367" name="Rectangle 23" descr="Wide downward diagonal"/>
            <p:cNvSpPr>
              <a:spLocks noChangeArrowheads="1"/>
            </p:cNvSpPr>
            <p:nvPr/>
          </p:nvSpPr>
          <p:spPr bwMode="auto">
            <a:xfrm>
              <a:off x="1297" y="2160"/>
              <a:ext cx="3791" cy="96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633413" y="4008438"/>
            <a:ext cx="601345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Force F causes the top plate to have velocity U.</a:t>
            </a:r>
          </a:p>
          <a:p>
            <a:r>
              <a:rPr lang="en-US" sz="2400"/>
              <a:t>What other parameters control how much force is required to get a desired velocity?</a:t>
            </a:r>
          </a:p>
        </p:txBody>
      </p:sp>
      <p:sp>
        <p:nvSpPr>
          <p:cNvPr id="57381" name="Line 37"/>
          <p:cNvSpPr>
            <a:spLocks noChangeShapeType="1"/>
          </p:cNvSpPr>
          <p:nvPr/>
        </p:nvSpPr>
        <p:spPr bwMode="auto">
          <a:xfrm>
            <a:off x="304800" y="2344738"/>
            <a:ext cx="306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93" name="Text Box 49"/>
          <p:cNvSpPr txBox="1">
            <a:spLocks noChangeArrowheads="1"/>
          </p:cNvSpPr>
          <p:nvPr/>
        </p:nvSpPr>
        <p:spPr bwMode="auto">
          <a:xfrm>
            <a:off x="2236788" y="5114925"/>
            <a:ext cx="4600575" cy="5794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3200">
                <a:solidFill>
                  <a:schemeClr val="folHlink"/>
                </a:solidFill>
              </a:rPr>
              <a:t>Distance between plates (t)</a:t>
            </a:r>
          </a:p>
        </p:txBody>
      </p:sp>
      <p:sp>
        <p:nvSpPr>
          <p:cNvPr id="57394" name="Text Box 50"/>
          <p:cNvSpPr txBox="1">
            <a:spLocks noChangeArrowheads="1"/>
          </p:cNvSpPr>
          <p:nvPr/>
        </p:nvSpPr>
        <p:spPr bwMode="auto">
          <a:xfrm>
            <a:off x="2236788" y="5681663"/>
            <a:ext cx="3130550" cy="5794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3200">
                <a:solidFill>
                  <a:schemeClr val="folHlink"/>
                </a:solidFill>
              </a:rPr>
              <a:t>Area of plates (A)</a:t>
            </a:r>
          </a:p>
        </p:txBody>
      </p:sp>
      <p:sp>
        <p:nvSpPr>
          <p:cNvPr id="57395" name="Line 51"/>
          <p:cNvSpPr>
            <a:spLocks noChangeShapeType="1"/>
          </p:cNvSpPr>
          <p:nvPr/>
        </p:nvSpPr>
        <p:spPr bwMode="auto">
          <a:xfrm>
            <a:off x="2236788" y="5619750"/>
            <a:ext cx="443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396" name="Line 52"/>
          <p:cNvSpPr>
            <a:spLocks noChangeShapeType="1"/>
          </p:cNvSpPr>
          <p:nvPr/>
        </p:nvSpPr>
        <p:spPr bwMode="auto">
          <a:xfrm>
            <a:off x="2236788" y="6192838"/>
            <a:ext cx="3092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57379" name="Group 35"/>
          <p:cNvGrpSpPr>
            <a:grpSpLocks/>
          </p:cNvGrpSpPr>
          <p:nvPr/>
        </p:nvGrpSpPr>
        <p:grpSpPr bwMode="auto">
          <a:xfrm>
            <a:off x="341313" y="1884363"/>
            <a:ext cx="1563687" cy="519112"/>
            <a:chOff x="215" y="1187"/>
            <a:chExt cx="985" cy="327"/>
          </a:xfrm>
        </p:grpSpPr>
        <p:sp>
          <p:nvSpPr>
            <p:cNvPr id="57368" name="Line 24"/>
            <p:cNvSpPr>
              <a:spLocks noChangeShapeType="1"/>
            </p:cNvSpPr>
            <p:nvPr/>
          </p:nvSpPr>
          <p:spPr bwMode="auto">
            <a:xfrm>
              <a:off x="480" y="1344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370" name="Comment 26"/>
            <p:cNvSpPr>
              <a:spLocks noChangeArrowheads="1"/>
            </p:cNvSpPr>
            <p:nvPr/>
          </p:nvSpPr>
          <p:spPr bwMode="auto">
            <a:xfrm>
              <a:off x="215" y="1187"/>
              <a:ext cx="231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chemeClr val="hlink"/>
                </a:buClr>
                <a:buFont typeface="Monotype Sorts" pitchFamily="2" charset="2"/>
                <a:buNone/>
              </a:pPr>
              <a:r>
                <a:rPr lang="en-US">
                  <a:solidFill>
                    <a:schemeClr val="folHlink"/>
                  </a:solidFill>
                </a:rPr>
                <a:t>F</a:t>
              </a:r>
              <a:endParaRPr lang="en-US">
                <a:solidFill>
                  <a:srgbClr val="FFFF66"/>
                </a:solidFill>
              </a:endParaRPr>
            </a:p>
          </p:txBody>
        </p:sp>
      </p:grpSp>
      <p:grpSp>
        <p:nvGrpSpPr>
          <p:cNvPr id="57380" name="Group 36"/>
          <p:cNvGrpSpPr>
            <a:grpSpLocks/>
          </p:cNvGrpSpPr>
          <p:nvPr/>
        </p:nvGrpSpPr>
        <p:grpSpPr bwMode="auto">
          <a:xfrm>
            <a:off x="923925" y="2209800"/>
            <a:ext cx="1090613" cy="1068388"/>
            <a:chOff x="582" y="1392"/>
            <a:chExt cx="687" cy="673"/>
          </a:xfrm>
        </p:grpSpPr>
        <p:sp>
          <p:nvSpPr>
            <p:cNvPr id="57376" name="Line 32"/>
            <p:cNvSpPr>
              <a:spLocks noChangeShapeType="1"/>
            </p:cNvSpPr>
            <p:nvPr/>
          </p:nvSpPr>
          <p:spPr bwMode="auto">
            <a:xfrm flipH="1">
              <a:off x="585" y="1392"/>
              <a:ext cx="6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7" name="Line 33"/>
            <p:cNvSpPr>
              <a:spLocks noChangeShapeType="1"/>
            </p:cNvSpPr>
            <p:nvPr/>
          </p:nvSpPr>
          <p:spPr bwMode="auto">
            <a:xfrm flipH="1">
              <a:off x="582" y="2065"/>
              <a:ext cx="6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8" name="Line 34"/>
            <p:cNvSpPr>
              <a:spLocks noChangeShapeType="1"/>
            </p:cNvSpPr>
            <p:nvPr/>
          </p:nvSpPr>
          <p:spPr bwMode="auto">
            <a:xfrm>
              <a:off x="1008" y="1392"/>
              <a:ext cx="0" cy="6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5" name="Comment 31"/>
            <p:cNvSpPr>
              <a:spLocks noChangeArrowheads="1"/>
            </p:cNvSpPr>
            <p:nvPr/>
          </p:nvSpPr>
          <p:spPr bwMode="auto">
            <a:xfrm>
              <a:off x="903" y="1560"/>
              <a:ext cx="231" cy="32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chemeClr val="hlink"/>
                </a:buClr>
                <a:buFont typeface="Monotype Sorts" pitchFamily="2" charset="2"/>
                <a:buNone/>
              </a:pPr>
              <a:r>
                <a:rPr lang="en-US">
                  <a:solidFill>
                    <a:schemeClr val="folHlink"/>
                  </a:solidFill>
                </a:rPr>
                <a:t>t</a:t>
              </a:r>
              <a:endParaRPr lang="en-US">
                <a:solidFill>
                  <a:srgbClr val="FFFF66"/>
                </a:solidFill>
              </a:endParaRPr>
            </a:p>
          </p:txBody>
        </p:sp>
      </p:grpSp>
      <p:grpSp>
        <p:nvGrpSpPr>
          <p:cNvPr id="57387" name="Group 43"/>
          <p:cNvGrpSpPr>
            <a:grpSpLocks/>
          </p:cNvGrpSpPr>
          <p:nvPr/>
        </p:nvGrpSpPr>
        <p:grpSpPr bwMode="auto">
          <a:xfrm>
            <a:off x="8550275" y="1930400"/>
            <a:ext cx="593725" cy="519113"/>
            <a:chOff x="5386" y="1216"/>
            <a:chExt cx="374" cy="327"/>
          </a:xfrm>
        </p:grpSpPr>
        <p:sp>
          <p:nvSpPr>
            <p:cNvPr id="57382" name="Line 38"/>
            <p:cNvSpPr>
              <a:spLocks noChangeShapeType="1"/>
            </p:cNvSpPr>
            <p:nvPr/>
          </p:nvSpPr>
          <p:spPr bwMode="auto">
            <a:xfrm>
              <a:off x="5442" y="1488"/>
              <a:ext cx="1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6" name="Comment 42"/>
            <p:cNvSpPr>
              <a:spLocks noChangeArrowheads="1"/>
            </p:cNvSpPr>
            <p:nvPr/>
          </p:nvSpPr>
          <p:spPr bwMode="auto">
            <a:xfrm>
              <a:off x="5386" y="1216"/>
              <a:ext cx="374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chemeClr val="hlink"/>
                </a:buClr>
                <a:buFont typeface="Monotype Sorts" pitchFamily="2" charset="2"/>
                <a:buNone/>
              </a:pPr>
              <a:r>
                <a:rPr lang="en-US">
                  <a:solidFill>
                    <a:schemeClr val="folHlink"/>
                  </a:solidFill>
                </a:rPr>
                <a:t>U</a:t>
              </a:r>
              <a:endParaRPr lang="en-US" sz="2400"/>
            </a:p>
          </p:txBody>
        </p:sp>
      </p:grpSp>
      <p:sp>
        <p:nvSpPr>
          <p:cNvPr id="57397" name="Text Box 53"/>
          <p:cNvSpPr txBox="1">
            <a:spLocks noChangeArrowheads="1"/>
          </p:cNvSpPr>
          <p:nvPr/>
        </p:nvSpPr>
        <p:spPr bwMode="auto">
          <a:xfrm>
            <a:off x="2266950" y="6218238"/>
            <a:ext cx="2462213" cy="5794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3200">
                <a:solidFill>
                  <a:schemeClr val="folHlink"/>
                </a:solidFill>
              </a:rPr>
              <a:t>Viscosity! (</a:t>
            </a:r>
            <a:r>
              <a:rPr lang="en-US" sz="3200">
                <a:solidFill>
                  <a:schemeClr val="folHlink"/>
                </a:solidFill>
                <a:latin typeface="Symbol" pitchFamily="18" charset="2"/>
              </a:rPr>
              <a:t>m</a:t>
            </a:r>
            <a:r>
              <a:rPr lang="en-US" sz="3200">
                <a:solidFill>
                  <a:schemeClr val="folHlink"/>
                </a:solidFill>
              </a:rPr>
              <a:t>)</a:t>
            </a:r>
          </a:p>
        </p:txBody>
      </p:sp>
      <p:sp>
        <p:nvSpPr>
          <p:cNvPr id="57398" name="Line 54"/>
          <p:cNvSpPr>
            <a:spLocks noChangeShapeType="1"/>
          </p:cNvSpPr>
          <p:nvPr/>
        </p:nvSpPr>
        <p:spPr bwMode="auto">
          <a:xfrm>
            <a:off x="2266950" y="6729413"/>
            <a:ext cx="2370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399" name="Text Box 55"/>
          <p:cNvSpPr txBox="1">
            <a:spLocks noChangeArrowheads="1"/>
          </p:cNvSpPr>
          <p:nvPr/>
        </p:nvSpPr>
        <p:spPr bwMode="auto">
          <a:xfrm>
            <a:off x="7127875" y="3476625"/>
            <a:ext cx="382588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grpSp>
        <p:nvGrpSpPr>
          <p:cNvPr id="57403" name="Group 59"/>
          <p:cNvGrpSpPr>
            <a:grpSpLocks/>
          </p:cNvGrpSpPr>
          <p:nvPr/>
        </p:nvGrpSpPr>
        <p:grpSpPr bwMode="auto">
          <a:xfrm>
            <a:off x="7053263" y="5207000"/>
            <a:ext cx="520700" cy="447675"/>
            <a:chOff x="4643" y="3280"/>
            <a:chExt cx="328" cy="282"/>
          </a:xfrm>
        </p:grpSpPr>
        <p:sp>
          <p:nvSpPr>
            <p:cNvPr id="57401" name="Line 57"/>
            <p:cNvSpPr>
              <a:spLocks noChangeShapeType="1"/>
            </p:cNvSpPr>
            <p:nvPr/>
          </p:nvSpPr>
          <p:spPr bwMode="auto">
            <a:xfrm flipV="1">
              <a:off x="4643" y="3280"/>
              <a:ext cx="0" cy="2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402" name="Line 58"/>
            <p:cNvSpPr>
              <a:spLocks noChangeShapeType="1"/>
            </p:cNvSpPr>
            <p:nvPr/>
          </p:nvSpPr>
          <p:spPr bwMode="auto">
            <a:xfrm>
              <a:off x="4971" y="3280"/>
              <a:ext cx="0" cy="2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7404" name="Group 60"/>
          <p:cNvGrpSpPr>
            <a:grpSpLocks/>
          </p:cNvGrpSpPr>
          <p:nvPr/>
        </p:nvGrpSpPr>
        <p:grpSpPr bwMode="auto">
          <a:xfrm>
            <a:off x="7040563" y="5753100"/>
            <a:ext cx="520700" cy="447675"/>
            <a:chOff x="4643" y="3280"/>
            <a:chExt cx="328" cy="282"/>
          </a:xfrm>
        </p:grpSpPr>
        <p:sp>
          <p:nvSpPr>
            <p:cNvPr id="57405" name="Line 61"/>
            <p:cNvSpPr>
              <a:spLocks noChangeShapeType="1"/>
            </p:cNvSpPr>
            <p:nvPr/>
          </p:nvSpPr>
          <p:spPr bwMode="auto">
            <a:xfrm flipV="1">
              <a:off x="4643" y="3280"/>
              <a:ext cx="0" cy="2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406" name="Line 62"/>
            <p:cNvSpPr>
              <a:spLocks noChangeShapeType="1"/>
            </p:cNvSpPr>
            <p:nvPr/>
          </p:nvSpPr>
          <p:spPr bwMode="auto">
            <a:xfrm>
              <a:off x="4971" y="3280"/>
              <a:ext cx="0" cy="2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7407" name="Group 63"/>
          <p:cNvGrpSpPr>
            <a:grpSpLocks/>
          </p:cNvGrpSpPr>
          <p:nvPr/>
        </p:nvGrpSpPr>
        <p:grpSpPr bwMode="auto">
          <a:xfrm>
            <a:off x="7027863" y="6299200"/>
            <a:ext cx="520700" cy="447675"/>
            <a:chOff x="4643" y="3280"/>
            <a:chExt cx="328" cy="282"/>
          </a:xfrm>
        </p:grpSpPr>
        <p:sp>
          <p:nvSpPr>
            <p:cNvPr id="57408" name="Line 64"/>
            <p:cNvSpPr>
              <a:spLocks noChangeShapeType="1"/>
            </p:cNvSpPr>
            <p:nvPr/>
          </p:nvSpPr>
          <p:spPr bwMode="auto">
            <a:xfrm flipV="1">
              <a:off x="4643" y="3280"/>
              <a:ext cx="0" cy="2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409" name="Line 65"/>
            <p:cNvSpPr>
              <a:spLocks noChangeShapeType="1"/>
            </p:cNvSpPr>
            <p:nvPr/>
          </p:nvSpPr>
          <p:spPr bwMode="auto">
            <a:xfrm>
              <a:off x="4971" y="3280"/>
              <a:ext cx="0" cy="2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410" name="Line 66"/>
          <p:cNvSpPr>
            <a:spLocks noChangeShapeType="1"/>
          </p:cNvSpPr>
          <p:nvPr/>
        </p:nvSpPr>
        <p:spPr bwMode="auto">
          <a:xfrm>
            <a:off x="6853238" y="3913188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11" name="Oval 67"/>
          <p:cNvSpPr>
            <a:spLocks noChangeArrowheads="1"/>
          </p:cNvSpPr>
          <p:nvPr/>
        </p:nvSpPr>
        <p:spPr bwMode="auto">
          <a:xfrm>
            <a:off x="7402513" y="5186363"/>
            <a:ext cx="339725" cy="522287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12" name="Oval 68"/>
          <p:cNvSpPr>
            <a:spLocks noChangeArrowheads="1"/>
          </p:cNvSpPr>
          <p:nvPr/>
        </p:nvSpPr>
        <p:spPr bwMode="auto">
          <a:xfrm>
            <a:off x="6881813" y="5707063"/>
            <a:ext cx="339725" cy="522287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13" name="Oval 69"/>
          <p:cNvSpPr>
            <a:spLocks noChangeArrowheads="1"/>
          </p:cNvSpPr>
          <p:nvPr/>
        </p:nvSpPr>
        <p:spPr bwMode="auto">
          <a:xfrm>
            <a:off x="6869113" y="6265863"/>
            <a:ext cx="339725" cy="522287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7414" name="Group 70"/>
          <p:cNvGrpSpPr>
            <a:grpSpLocks/>
          </p:cNvGrpSpPr>
          <p:nvPr/>
        </p:nvGrpSpPr>
        <p:grpSpPr bwMode="auto">
          <a:xfrm>
            <a:off x="7053263" y="4000500"/>
            <a:ext cx="520700" cy="447675"/>
            <a:chOff x="4643" y="3280"/>
            <a:chExt cx="328" cy="282"/>
          </a:xfrm>
        </p:grpSpPr>
        <p:sp>
          <p:nvSpPr>
            <p:cNvPr id="57415" name="Line 71"/>
            <p:cNvSpPr>
              <a:spLocks noChangeShapeType="1"/>
            </p:cNvSpPr>
            <p:nvPr/>
          </p:nvSpPr>
          <p:spPr bwMode="auto">
            <a:xfrm flipV="1">
              <a:off x="4643" y="3280"/>
              <a:ext cx="0" cy="2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416" name="Line 72"/>
            <p:cNvSpPr>
              <a:spLocks noChangeShapeType="1"/>
            </p:cNvSpPr>
            <p:nvPr/>
          </p:nvSpPr>
          <p:spPr bwMode="auto">
            <a:xfrm>
              <a:off x="4971" y="3280"/>
              <a:ext cx="0" cy="2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417" name="Oval 73"/>
          <p:cNvSpPr>
            <a:spLocks noChangeArrowheads="1"/>
          </p:cNvSpPr>
          <p:nvPr/>
        </p:nvSpPr>
        <p:spPr bwMode="auto">
          <a:xfrm>
            <a:off x="6894513" y="3967163"/>
            <a:ext cx="339725" cy="522287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18" name="Text Box 74"/>
          <p:cNvSpPr txBox="1">
            <a:spLocks noChangeArrowheads="1"/>
          </p:cNvSpPr>
          <p:nvPr/>
        </p:nvSpPr>
        <p:spPr bwMode="auto">
          <a:xfrm>
            <a:off x="7458075" y="3462338"/>
            <a:ext cx="38417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graphicFrame>
        <p:nvGraphicFramePr>
          <p:cNvPr id="57419" name="Object 75"/>
          <p:cNvGraphicFramePr>
            <a:graphicFrameLocks noChangeAspect="1"/>
          </p:cNvGraphicFramePr>
          <p:nvPr/>
        </p:nvGraphicFramePr>
        <p:xfrm>
          <a:off x="8108950" y="3367088"/>
          <a:ext cx="749300" cy="722312"/>
        </p:xfrm>
        <a:graphic>
          <a:graphicData uri="http://schemas.openxmlformats.org/presentationml/2006/ole">
            <p:oleObj spid="_x0000_s57419" name="Equation" r:id="rId4" imgW="749160" imgH="723600" progId="Equation.DSMT4">
              <p:embed/>
            </p:oleObj>
          </a:graphicData>
        </a:graphic>
      </p:graphicFrame>
      <p:sp>
        <p:nvSpPr>
          <p:cNvPr id="57420" name="Line 76"/>
          <p:cNvSpPr>
            <a:spLocks noChangeShapeType="1"/>
          </p:cNvSpPr>
          <p:nvPr/>
        </p:nvSpPr>
        <p:spPr bwMode="auto">
          <a:xfrm>
            <a:off x="6199188" y="4410075"/>
            <a:ext cx="268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21" name="Text Box 77"/>
          <p:cNvSpPr txBox="1">
            <a:spLocks noChangeArrowheads="1"/>
          </p:cNvSpPr>
          <p:nvPr/>
        </p:nvSpPr>
        <p:spPr bwMode="auto">
          <a:xfrm>
            <a:off x="0" y="5305425"/>
            <a:ext cx="2197100" cy="11874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If this parameter increases, what does F do?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93" grpId="0" build="p" autoUpdateAnimBg="0"/>
      <p:bldP spid="57394" grpId="0" build="p" autoUpdateAnimBg="0"/>
      <p:bldP spid="57397" grpId="0" build="p" autoUpdateAnimBg="0"/>
      <p:bldP spid="57411" grpId="0" animBg="1"/>
      <p:bldP spid="57412" grpId="0" animBg="1"/>
      <p:bldP spid="57413" grpId="0" animBg="1"/>
      <p:bldP spid="57417" grpId="0" animBg="1"/>
      <p:bldP spid="57418" grpId="0" build="p" autoUpdateAnimBg="0"/>
      <p:bldP spid="5742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Shear Stress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3175000" y="5108575"/>
            <a:ext cx="53562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change in velocity with respect to distance</a:t>
            </a:r>
          </a:p>
        </p:txBody>
      </p:sp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746125" y="2957513"/>
          <a:ext cx="749300" cy="722312"/>
        </p:xfrm>
        <a:graphic>
          <a:graphicData uri="http://schemas.openxmlformats.org/presentationml/2006/ole">
            <p:oleObj spid="_x0000_s59398" name="Equation" r:id="rId4" imgW="749160" imgH="723600" progId="Equation.3">
              <p:embed/>
            </p:oleObj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8094663" y="2909888"/>
          <a:ext cx="685800" cy="787400"/>
        </p:xfrm>
        <a:graphic>
          <a:graphicData uri="http://schemas.openxmlformats.org/presentationml/2006/ole">
            <p:oleObj spid="_x0000_s59399" name="Equation" r:id="rId5" imgW="685800" imgH="787320" progId="Equation.3">
              <p:embed/>
            </p:oleObj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779463" y="3981450"/>
          <a:ext cx="990600" cy="722313"/>
        </p:xfrm>
        <a:graphic>
          <a:graphicData uri="http://schemas.openxmlformats.org/presentationml/2006/ole">
            <p:oleObj spid="_x0000_s59400" name="Equation" r:id="rId6" imgW="990360" imgH="723600" progId="Equation.3">
              <p:embed/>
            </p:oleObj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3751263" y="4003675"/>
          <a:ext cx="290512" cy="722313"/>
        </p:xfrm>
        <a:graphic>
          <a:graphicData uri="http://schemas.openxmlformats.org/presentationml/2006/ole">
            <p:oleObj spid="_x0000_s59401" name="Equation" r:id="rId7" imgW="291960" imgH="723600" progId="Equation.3">
              <p:embed/>
            </p:oleObj>
          </a:graphicData>
        </a:graphic>
      </p:graphicFrame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798513" y="4927600"/>
          <a:ext cx="1079500" cy="787400"/>
        </p:xfrm>
        <a:graphic>
          <a:graphicData uri="http://schemas.openxmlformats.org/presentationml/2006/ole">
            <p:oleObj spid="_x0000_s59402" name="Equation" r:id="rId8" imgW="1079280" imgH="787320" progId="Equation.DSMT4">
              <p:embed/>
            </p:oleObj>
          </a:graphicData>
        </a:graphic>
      </p:graphicFrame>
      <p:graphicFrame>
        <p:nvGraphicFramePr>
          <p:cNvPr id="59405" name="Object 13"/>
          <p:cNvGraphicFramePr>
            <a:graphicFrameLocks noChangeAspect="1"/>
          </p:cNvGraphicFramePr>
          <p:nvPr/>
        </p:nvGraphicFramePr>
        <p:xfrm>
          <a:off x="687388" y="1825625"/>
          <a:ext cx="1320800" cy="722313"/>
        </p:xfrm>
        <a:graphic>
          <a:graphicData uri="http://schemas.openxmlformats.org/presentationml/2006/ole">
            <p:oleObj spid="_x0000_s59405" name="Equation" r:id="rId9" imgW="1320480" imgH="723600" progId="Equation.3">
              <p:embed/>
            </p:oleObj>
          </a:graphicData>
        </a:graphic>
      </p:graphicFrame>
      <p:graphicFrame>
        <p:nvGraphicFramePr>
          <p:cNvPr id="59406" name="Object 14"/>
          <p:cNvGraphicFramePr>
            <a:graphicFrameLocks noChangeAspect="1"/>
          </p:cNvGraphicFramePr>
          <p:nvPr/>
        </p:nvGraphicFramePr>
        <p:xfrm>
          <a:off x="4257675" y="1827213"/>
          <a:ext cx="1054100" cy="722312"/>
        </p:xfrm>
        <a:graphic>
          <a:graphicData uri="http://schemas.openxmlformats.org/presentationml/2006/ole">
            <p:oleObj spid="_x0000_s59406" name="Equation" r:id="rId10" imgW="1054080" imgH="723600" progId="Equation.3">
              <p:embed/>
            </p:oleObj>
          </a:graphicData>
        </a:graphic>
      </p:graphicFrame>
      <p:graphicFrame>
        <p:nvGraphicFramePr>
          <p:cNvPr id="59407" name="Object 15"/>
          <p:cNvGraphicFramePr>
            <a:graphicFrameLocks noChangeAspect="1"/>
          </p:cNvGraphicFramePr>
          <p:nvPr/>
        </p:nvGraphicFramePr>
        <p:xfrm>
          <a:off x="7796213" y="1790700"/>
          <a:ext cx="862012" cy="787400"/>
        </p:xfrm>
        <a:graphic>
          <a:graphicData uri="http://schemas.openxmlformats.org/presentationml/2006/ole">
            <p:oleObj spid="_x0000_s59407" name="Equation" r:id="rId11" imgW="863280" imgH="787320" progId="Equation.3">
              <p:embed/>
            </p:oleObj>
          </a:graphicData>
        </a:graphic>
      </p:graphicFrame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5524500" y="1943100"/>
            <a:ext cx="1958975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Book Antiqua" pitchFamily="18" charset="0"/>
              </a:rPr>
              <a:t>dimension of</a:t>
            </a:r>
          </a:p>
        </p:txBody>
      </p:sp>
      <p:graphicFrame>
        <p:nvGraphicFramePr>
          <p:cNvPr id="59409" name="Object 17"/>
          <p:cNvGraphicFramePr>
            <a:graphicFrameLocks noChangeAspect="1"/>
          </p:cNvGraphicFramePr>
          <p:nvPr/>
        </p:nvGraphicFramePr>
        <p:xfrm>
          <a:off x="8572500" y="3978275"/>
          <a:ext cx="457200" cy="787400"/>
        </p:xfrm>
        <a:graphic>
          <a:graphicData uri="http://schemas.openxmlformats.org/presentationml/2006/ole">
            <p:oleObj spid="_x0000_s59409" name="Equation" r:id="rId12" imgW="457200" imgH="787320" progId="Equation.3">
              <p:embed/>
            </p:oleObj>
          </a:graphicData>
        </a:graphic>
      </p:graphicFrame>
      <p:sp>
        <p:nvSpPr>
          <p:cNvPr id="59411" name="Line 19"/>
          <p:cNvSpPr>
            <a:spLocks noChangeShapeType="1"/>
          </p:cNvSpPr>
          <p:nvPr/>
        </p:nvSpPr>
        <p:spPr bwMode="auto">
          <a:xfrm>
            <a:off x="3627438" y="3503613"/>
            <a:ext cx="4162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Line 20"/>
          <p:cNvSpPr>
            <a:spLocks noChangeShapeType="1"/>
          </p:cNvSpPr>
          <p:nvPr/>
        </p:nvSpPr>
        <p:spPr bwMode="auto">
          <a:xfrm flipV="1">
            <a:off x="4329113" y="4524375"/>
            <a:ext cx="4014787" cy="1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>
            <a:off x="3346450" y="6003925"/>
            <a:ext cx="1768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Comment 11"/>
          <p:cNvSpPr>
            <a:spLocks noChangeArrowheads="1"/>
          </p:cNvSpPr>
          <p:nvPr/>
        </p:nvSpPr>
        <p:spPr bwMode="auto">
          <a:xfrm>
            <a:off x="3486150" y="3008313"/>
            <a:ext cx="4684713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Tangential force per unit area</a:t>
            </a:r>
            <a:endParaRPr lang="en-US" sz="2400">
              <a:solidFill>
                <a:schemeClr val="folHlink"/>
              </a:solidFill>
            </a:endParaRPr>
          </a:p>
        </p:txBody>
      </p:sp>
      <p:sp>
        <p:nvSpPr>
          <p:cNvPr id="59404" name="Comment 12"/>
          <p:cNvSpPr>
            <a:spLocks noChangeArrowheads="1"/>
          </p:cNvSpPr>
          <p:nvPr/>
        </p:nvSpPr>
        <p:spPr bwMode="auto">
          <a:xfrm>
            <a:off x="4225925" y="4076700"/>
            <a:ext cx="4211638" cy="5318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Rate of angular deformation</a:t>
            </a:r>
          </a:p>
        </p:txBody>
      </p:sp>
      <p:sp>
        <p:nvSpPr>
          <p:cNvPr id="59410" name="Comment 18"/>
          <p:cNvSpPr>
            <a:spLocks noChangeArrowheads="1"/>
          </p:cNvSpPr>
          <p:nvPr/>
        </p:nvSpPr>
        <p:spPr bwMode="auto">
          <a:xfrm>
            <a:off x="3254375" y="5535613"/>
            <a:ext cx="1952625" cy="5318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rate of shear</a:t>
            </a:r>
          </a:p>
        </p:txBody>
      </p:sp>
      <p:sp>
        <p:nvSpPr>
          <p:cNvPr id="59417" name="Oval 25"/>
          <p:cNvSpPr>
            <a:spLocks noChangeArrowheads="1"/>
          </p:cNvSpPr>
          <p:nvPr/>
        </p:nvSpPr>
        <p:spPr bwMode="auto">
          <a:xfrm>
            <a:off x="534988" y="4899025"/>
            <a:ext cx="1776412" cy="1044575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1174750" y="6102350"/>
            <a:ext cx="71469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Our general equation relating shear and viscosity</a:t>
            </a:r>
          </a:p>
        </p:txBody>
      </p:sp>
      <p:cxnSp>
        <p:nvCxnSpPr>
          <p:cNvPr id="59419" name="AutoShape 27"/>
          <p:cNvCxnSpPr>
            <a:cxnSpLocks noChangeShapeType="1"/>
            <a:stCxn id="59418" idx="1"/>
            <a:endCxn id="59417" idx="4"/>
          </p:cNvCxnSpPr>
          <p:nvPr/>
        </p:nvCxnSpPr>
        <p:spPr bwMode="auto">
          <a:xfrm rot="10800000" flipH="1">
            <a:off x="1174750" y="5943600"/>
            <a:ext cx="249238" cy="419100"/>
          </a:xfrm>
          <a:prstGeom prst="curvedConnector4">
            <a:avLst>
              <a:gd name="adj1" fmla="val -91718"/>
              <a:gd name="adj2" fmla="val 81060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</p:cxnSp>
      <p:graphicFrame>
        <p:nvGraphicFramePr>
          <p:cNvPr id="59420" name="Object 28"/>
          <p:cNvGraphicFramePr>
            <a:graphicFrameLocks noChangeAspect="1"/>
          </p:cNvGraphicFramePr>
          <p:nvPr/>
        </p:nvGraphicFramePr>
        <p:xfrm>
          <a:off x="2735263" y="4940300"/>
          <a:ext cx="406400" cy="787400"/>
        </p:xfrm>
        <a:graphic>
          <a:graphicData uri="http://schemas.openxmlformats.org/presentationml/2006/ole">
            <p:oleObj spid="_x0000_s59420" name="Equation" r:id="rId13" imgW="406080" imgH="787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3" grpId="0" autoUpdateAnimBg="0"/>
      <p:bldP spid="59404" grpId="0" animBg="1" autoUpdateAnimBg="0"/>
      <p:bldP spid="59410" grpId="0" animBg="1" autoUpdateAnimBg="0"/>
      <p:bldP spid="594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Fluid Viscosity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</p:spPr>
        <p:txBody>
          <a:bodyPr/>
          <a:lstStyle/>
          <a:p>
            <a:r>
              <a:rPr lang="en-US"/>
              <a:t>Examples of highly viscous fluids</a:t>
            </a:r>
          </a:p>
          <a:p>
            <a:pPr lvl="1"/>
            <a:r>
              <a:rPr lang="en-US"/>
              <a:t>______________________________</a:t>
            </a:r>
          </a:p>
          <a:p>
            <a:r>
              <a:rPr lang="en-US"/>
              <a:t>Fundamental mechanisms</a:t>
            </a:r>
          </a:p>
          <a:p>
            <a:pPr lvl="1"/>
            <a:r>
              <a:rPr lang="en-US"/>
              <a:t>Gases - transfer of molecular momentum</a:t>
            </a:r>
          </a:p>
          <a:p>
            <a:pPr marL="1085850" lvl="2"/>
            <a:r>
              <a:rPr lang="en-US"/>
              <a:t>Viscosity __________ as temperature increases.</a:t>
            </a:r>
          </a:p>
          <a:p>
            <a:pPr marL="1085850" lvl="2"/>
            <a:r>
              <a:rPr lang="en-US"/>
              <a:t>Viscosity __________ as pressure increases.</a:t>
            </a:r>
          </a:p>
          <a:p>
            <a:pPr lvl="1"/>
            <a:r>
              <a:rPr lang="en-US"/>
              <a:t>Liquids - cohesion and momentum transfer</a:t>
            </a:r>
          </a:p>
          <a:p>
            <a:pPr marL="1085850" lvl="2"/>
            <a:r>
              <a:rPr lang="en-US"/>
              <a:t>Viscosity decreases as temperature increases.</a:t>
            </a:r>
          </a:p>
          <a:p>
            <a:pPr marL="1085850" lvl="2"/>
            <a:r>
              <a:rPr lang="en-US"/>
              <a:t>Relatively independent of pressure (incompressible)</a:t>
            </a:r>
          </a:p>
        </p:txBody>
      </p:sp>
      <p:sp>
        <p:nvSpPr>
          <p:cNvPr id="61444" name="Comment 4"/>
          <p:cNvSpPr>
            <a:spLocks noChangeArrowheads="1"/>
          </p:cNvSpPr>
          <p:nvPr/>
        </p:nvSpPr>
        <p:spPr bwMode="auto">
          <a:xfrm>
            <a:off x="1509713" y="2570163"/>
            <a:ext cx="554672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molasses, tar, 20w-50 oil, glycerin</a:t>
            </a:r>
          </a:p>
        </p:txBody>
      </p:sp>
      <p:sp>
        <p:nvSpPr>
          <p:cNvPr id="61445" name="Comment 5"/>
          <p:cNvSpPr>
            <a:spLocks noChangeArrowheads="1"/>
          </p:cNvSpPr>
          <p:nvPr/>
        </p:nvSpPr>
        <p:spPr bwMode="auto">
          <a:xfrm>
            <a:off x="3009900" y="4098925"/>
            <a:ext cx="162718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increases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61446" name="Comment 6"/>
          <p:cNvSpPr>
            <a:spLocks noChangeArrowheads="1"/>
          </p:cNvSpPr>
          <p:nvPr/>
        </p:nvSpPr>
        <p:spPr bwMode="auto">
          <a:xfrm>
            <a:off x="2820988" y="5038725"/>
            <a:ext cx="198437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_______</a:t>
            </a:r>
            <a:endParaRPr lang="en-US">
              <a:solidFill>
                <a:srgbClr val="FFFF66"/>
              </a:solidFill>
            </a:endParaRPr>
          </a:p>
        </p:txBody>
      </p:sp>
      <p:sp>
        <p:nvSpPr>
          <p:cNvPr id="61447" name="Comment 7"/>
          <p:cNvSpPr>
            <a:spLocks noChangeArrowheads="1"/>
          </p:cNvSpPr>
          <p:nvPr/>
        </p:nvSpPr>
        <p:spPr bwMode="auto">
          <a:xfrm>
            <a:off x="3009900" y="4529138"/>
            <a:ext cx="1627188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increases</a:t>
            </a:r>
            <a:endParaRPr lang="en-US">
              <a:solidFill>
                <a:srgbClr val="FF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utoUpdateAnimBg="0"/>
      <p:bldP spid="61445" grpId="0" autoUpdateAnimBg="0"/>
      <p:bldP spid="61446" grpId="0" autoUpdateAnimBg="0"/>
      <p:bldP spid="6144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Example: Measure the viscosity of water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5593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The inner cylinder is 10 cm in diameter and rotates at 10 rpm. The fluid layer is 2 mm thick and 20 cm high. The power required to turn the inner cylinder is 100x10</a:t>
            </a:r>
            <a:r>
              <a:rPr lang="en-US" baseline="30000"/>
              <a:t>-6</a:t>
            </a:r>
            <a:r>
              <a:rPr lang="en-US"/>
              <a:t> watts. What is the dynamic viscosity of the fluid?</a:t>
            </a:r>
          </a:p>
        </p:txBody>
      </p:sp>
      <p:grpSp>
        <p:nvGrpSpPr>
          <p:cNvPr id="63503" name="Group 15"/>
          <p:cNvGrpSpPr>
            <a:grpSpLocks/>
          </p:cNvGrpSpPr>
          <p:nvPr/>
        </p:nvGrpSpPr>
        <p:grpSpPr bwMode="auto">
          <a:xfrm>
            <a:off x="5791200" y="1828800"/>
            <a:ext cx="3217863" cy="2790825"/>
            <a:chOff x="3648" y="1152"/>
            <a:chExt cx="2027" cy="1758"/>
          </a:xfrm>
        </p:grpSpPr>
        <p:sp>
          <p:nvSpPr>
            <p:cNvPr id="63504" name="Arc 16"/>
            <p:cNvSpPr>
              <a:spLocks/>
            </p:cNvSpPr>
            <p:nvPr/>
          </p:nvSpPr>
          <p:spPr bwMode="auto">
            <a:xfrm>
              <a:off x="4962" y="1493"/>
              <a:ext cx="402" cy="40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505" name="Oval 17"/>
            <p:cNvSpPr>
              <a:spLocks noChangeArrowheads="1"/>
            </p:cNvSpPr>
            <p:nvPr/>
          </p:nvSpPr>
          <p:spPr bwMode="auto">
            <a:xfrm>
              <a:off x="4263" y="1210"/>
              <a:ext cx="1412" cy="143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506" name="Oval 18"/>
            <p:cNvSpPr>
              <a:spLocks noChangeArrowheads="1"/>
            </p:cNvSpPr>
            <p:nvPr/>
          </p:nvSpPr>
          <p:spPr bwMode="auto">
            <a:xfrm>
              <a:off x="4344" y="1302"/>
              <a:ext cx="1250" cy="125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53565F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507" name="Oval 19"/>
            <p:cNvSpPr>
              <a:spLocks noChangeArrowheads="1"/>
            </p:cNvSpPr>
            <p:nvPr/>
          </p:nvSpPr>
          <p:spPr bwMode="auto">
            <a:xfrm>
              <a:off x="4376" y="1334"/>
              <a:ext cx="1186" cy="118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508" name="Text Box 20"/>
            <p:cNvSpPr txBox="1">
              <a:spLocks noChangeArrowheads="1"/>
            </p:cNvSpPr>
            <p:nvPr/>
          </p:nvSpPr>
          <p:spPr bwMode="auto">
            <a:xfrm>
              <a:off x="3648" y="1152"/>
              <a:ext cx="797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/>
                <a:t>Outer cylinder</a:t>
              </a:r>
            </a:p>
          </p:txBody>
        </p:sp>
        <p:sp>
          <p:nvSpPr>
            <p:cNvPr id="63509" name="Text Box 21"/>
            <p:cNvSpPr txBox="1">
              <a:spLocks noChangeArrowheads="1"/>
            </p:cNvSpPr>
            <p:nvPr/>
          </p:nvSpPr>
          <p:spPr bwMode="auto">
            <a:xfrm>
              <a:off x="3802" y="2622"/>
              <a:ext cx="159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Thin layer of water</a:t>
              </a:r>
            </a:p>
          </p:txBody>
        </p:sp>
        <p:sp>
          <p:nvSpPr>
            <p:cNvPr id="63510" name="Line 22"/>
            <p:cNvSpPr>
              <a:spLocks noChangeShapeType="1"/>
            </p:cNvSpPr>
            <p:nvPr/>
          </p:nvSpPr>
          <p:spPr bwMode="auto">
            <a:xfrm flipV="1">
              <a:off x="4428" y="2408"/>
              <a:ext cx="160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511" name="Oval 23"/>
            <p:cNvSpPr>
              <a:spLocks noChangeArrowheads="1"/>
            </p:cNvSpPr>
            <p:nvPr/>
          </p:nvSpPr>
          <p:spPr bwMode="auto">
            <a:xfrm>
              <a:off x="4464" y="1426"/>
              <a:ext cx="1022" cy="1022"/>
            </a:xfrm>
            <a:prstGeom prst="ellipse">
              <a:avLst/>
            </a:prstGeom>
            <a:solidFill>
              <a:schemeClr val="bg1"/>
            </a:solidFill>
            <a:ln w="12700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512" name="Text Box 24"/>
            <p:cNvSpPr txBox="1">
              <a:spLocks noChangeArrowheads="1"/>
            </p:cNvSpPr>
            <p:nvPr/>
          </p:nvSpPr>
          <p:spPr bwMode="auto">
            <a:xfrm>
              <a:off x="4530" y="1642"/>
              <a:ext cx="797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/>
                <a:t>Inner cylinder</a:t>
              </a:r>
            </a:p>
          </p:txBody>
        </p:sp>
        <p:sp>
          <p:nvSpPr>
            <p:cNvPr id="63513" name="Line 25"/>
            <p:cNvSpPr>
              <a:spLocks noChangeShapeType="1"/>
            </p:cNvSpPr>
            <p:nvPr/>
          </p:nvSpPr>
          <p:spPr bwMode="auto">
            <a:xfrm flipH="1">
              <a:off x="4464" y="1920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514" name="Line 26"/>
            <p:cNvSpPr>
              <a:spLocks noChangeShapeType="1"/>
            </p:cNvSpPr>
            <p:nvPr/>
          </p:nvSpPr>
          <p:spPr bwMode="auto">
            <a:xfrm>
              <a:off x="4176" y="1344"/>
              <a:ext cx="28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63515" name="Object 27"/>
          <p:cNvGraphicFramePr>
            <a:graphicFrameLocks noChangeAspect="1"/>
          </p:cNvGraphicFramePr>
          <p:nvPr/>
        </p:nvGraphicFramePr>
        <p:xfrm>
          <a:off x="5478463" y="5627688"/>
          <a:ext cx="1079500" cy="787400"/>
        </p:xfrm>
        <a:graphic>
          <a:graphicData uri="http://schemas.openxmlformats.org/presentationml/2006/ole">
            <p:oleObj spid="_x0000_s63515" name="Equation" r:id="rId4" imgW="1079280" imgH="787320" progId="Equation.3">
              <p:embed/>
            </p:oleObj>
          </a:graphicData>
        </a:graphic>
      </p:graphicFrame>
      <p:graphicFrame>
        <p:nvGraphicFramePr>
          <p:cNvPr id="63516" name="Object 28"/>
          <p:cNvGraphicFramePr>
            <a:graphicFrameLocks noChangeAspect="1"/>
          </p:cNvGraphicFramePr>
          <p:nvPr/>
        </p:nvGraphicFramePr>
        <p:xfrm>
          <a:off x="7385050" y="5618163"/>
          <a:ext cx="1320800" cy="722312"/>
        </p:xfrm>
        <a:graphic>
          <a:graphicData uri="http://schemas.openxmlformats.org/presentationml/2006/ole">
            <p:oleObj spid="_x0000_s63516" name="Equation" r:id="rId5" imgW="1320480" imgH="723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aching">
  <a:themeElements>
    <a:clrScheme name="1_teaching 7">
      <a:dk1>
        <a:srgbClr val="663300"/>
      </a:dk1>
      <a:lt1>
        <a:srgbClr val="FFFFFF"/>
      </a:lt1>
      <a:dk2>
        <a:srgbClr val="003A1A"/>
      </a:dk2>
      <a:lt2>
        <a:srgbClr val="000000"/>
      </a:lt2>
      <a:accent1>
        <a:srgbClr val="F14343"/>
      </a:accent1>
      <a:accent2>
        <a:srgbClr val="FBA305"/>
      </a:accent2>
      <a:accent3>
        <a:srgbClr val="FFFFFF"/>
      </a:accent3>
      <a:accent4>
        <a:srgbClr val="562A00"/>
      </a:accent4>
      <a:accent5>
        <a:srgbClr val="F7B0B0"/>
      </a:accent5>
      <a:accent6>
        <a:srgbClr val="E39304"/>
      </a:accent6>
      <a:hlink>
        <a:srgbClr val="7E69FF"/>
      </a:hlink>
      <a:folHlink>
        <a:srgbClr val="AC0000"/>
      </a:folHlink>
    </a:clrScheme>
    <a:fontScheme name="1_teaching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teaching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AEAE"/>
        </a:accent6>
        <a:hlink>
          <a:srgbClr val="EAEAEA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ching 2">
        <a:dk1>
          <a:srgbClr val="000000"/>
        </a:dk1>
        <a:lt1>
          <a:srgbClr val="FFFFFF"/>
        </a:lt1>
        <a:dk2>
          <a:srgbClr val="003225"/>
        </a:dk2>
        <a:lt2>
          <a:srgbClr val="85FFBC"/>
        </a:lt2>
        <a:accent1>
          <a:srgbClr val="FA3A57"/>
        </a:accent1>
        <a:accent2>
          <a:srgbClr val="FBA305"/>
        </a:accent2>
        <a:accent3>
          <a:srgbClr val="AAADAC"/>
        </a:accent3>
        <a:accent4>
          <a:srgbClr val="DADADA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ching 3">
        <a:dk1>
          <a:srgbClr val="000000"/>
        </a:dk1>
        <a:lt1>
          <a:srgbClr val="FFFFFF"/>
        </a:lt1>
        <a:dk2>
          <a:srgbClr val="000044"/>
        </a:dk2>
        <a:lt2>
          <a:srgbClr val="FBBFF4"/>
        </a:lt2>
        <a:accent1>
          <a:srgbClr val="BC3C48"/>
        </a:accent1>
        <a:accent2>
          <a:srgbClr val="FF00FF"/>
        </a:accent2>
        <a:accent3>
          <a:srgbClr val="AAAAB0"/>
        </a:accent3>
        <a:accent4>
          <a:srgbClr val="DADADA"/>
        </a:accent4>
        <a:accent5>
          <a:srgbClr val="DAAFB1"/>
        </a:accent5>
        <a:accent6>
          <a:srgbClr val="E700E7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ching 4">
        <a:dk1>
          <a:srgbClr val="000000"/>
        </a:dk1>
        <a:lt1>
          <a:srgbClr val="F8F8F8"/>
        </a:lt1>
        <a:dk2>
          <a:srgbClr val="2A002A"/>
        </a:dk2>
        <a:lt2>
          <a:srgbClr val="FFC9FF"/>
        </a:lt2>
        <a:accent1>
          <a:srgbClr val="CB9661"/>
        </a:accent1>
        <a:accent2>
          <a:srgbClr val="90F4B8"/>
        </a:accent2>
        <a:accent3>
          <a:srgbClr val="ACAAAC"/>
        </a:accent3>
        <a:accent4>
          <a:srgbClr val="D4D4D4"/>
        </a:accent4>
        <a:accent5>
          <a:srgbClr val="E2C9B7"/>
        </a:accent5>
        <a:accent6>
          <a:srgbClr val="82DDA6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ching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5F5F5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737373"/>
        </a:accent6>
        <a:hlink>
          <a:srgbClr val="B2B2B2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ching 6">
        <a:dk1>
          <a:srgbClr val="663300"/>
        </a:dk1>
        <a:lt1>
          <a:srgbClr val="FFFFFF"/>
        </a:lt1>
        <a:dk2>
          <a:srgbClr val="85FFBC"/>
        </a:dk2>
        <a:lt2>
          <a:srgbClr val="000000"/>
        </a:lt2>
        <a:accent1>
          <a:srgbClr val="FA3A57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ching 7">
        <a:dk1>
          <a:srgbClr val="663300"/>
        </a:dk1>
        <a:lt1>
          <a:srgbClr val="FFFFFF"/>
        </a:lt1>
        <a:dk2>
          <a:srgbClr val="003A1A"/>
        </a:dk2>
        <a:lt2>
          <a:srgbClr val="000000"/>
        </a:lt2>
        <a:accent1>
          <a:srgbClr val="F14343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7B0B0"/>
        </a:accent5>
        <a:accent6>
          <a:srgbClr val="E39304"/>
        </a:accent6>
        <a:hlink>
          <a:srgbClr val="7E69FF"/>
        </a:hlink>
        <a:folHlink>
          <a:srgbClr val="A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11273</TotalTime>
  <Pages>34</Pages>
  <Words>901</Words>
  <Application>Microsoft Office PowerPoint</Application>
  <PresentationFormat>Letter Paper (8.5x11 in)</PresentationFormat>
  <Paragraphs>253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Times New Roman</vt:lpstr>
      <vt:lpstr>Wingdings</vt:lpstr>
      <vt:lpstr>Arial</vt:lpstr>
      <vt:lpstr>MT Extra</vt:lpstr>
      <vt:lpstr>Monotype Sorts</vt:lpstr>
      <vt:lpstr>Symbol</vt:lpstr>
      <vt:lpstr>Book Antiqua</vt:lpstr>
      <vt:lpstr>1_teaching</vt:lpstr>
      <vt:lpstr>Microsoft Equation 3.0</vt:lpstr>
      <vt:lpstr>MathType 6.0 Equation</vt:lpstr>
      <vt:lpstr>MathType 4.0 Equation</vt:lpstr>
      <vt:lpstr>Microsoft Clip Gallery</vt:lpstr>
      <vt:lpstr>MathType 5.0 Equation</vt:lpstr>
      <vt:lpstr>MathType Equation</vt:lpstr>
      <vt:lpstr>Fluid Properties  and Units</vt:lpstr>
      <vt:lpstr>Dimensions and Units</vt:lpstr>
      <vt:lpstr>Dimensions and Units</vt:lpstr>
      <vt:lpstr>Dimensions and Units</vt:lpstr>
      <vt:lpstr>Definition of a Fluid</vt:lpstr>
      <vt:lpstr>Fluid Deformation between Parallel Plates</vt:lpstr>
      <vt:lpstr>Shear Stress</vt:lpstr>
      <vt:lpstr>Fluid Viscosity</vt:lpstr>
      <vt:lpstr>Example: Measure the viscosity of water</vt:lpstr>
      <vt:lpstr>Solution Scheme</vt:lpstr>
      <vt:lpstr>Viscosity Measurement: Solution</vt:lpstr>
      <vt:lpstr>Role of Viscosity</vt:lpstr>
      <vt:lpstr>Dynamic and Kinematic Viscosity</vt:lpstr>
      <vt:lpstr>Density and Specific Weight</vt:lpstr>
      <vt:lpstr>Perfect Gas Law</vt:lpstr>
      <vt:lpstr>Bulk Modulus of Elasticity</vt:lpstr>
      <vt:lpstr>Compression and Expansion of Gases: What is Ev?</vt:lpstr>
      <vt:lpstr>Speed of Sound (c)</vt:lpstr>
      <vt:lpstr>Vapor Pressure</vt:lpstr>
      <vt:lpstr>Surface Tension</vt:lpstr>
      <vt:lpstr>Example: Surface Tension</vt:lpstr>
      <vt:lpstr>Review: Fluid Properties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Closed Conduit Flow</dc:title>
  <dc:subject/>
  <dc:creator>Monroe Weber-Shirk</dc:creator>
  <cp:keywords/>
  <dc:description/>
  <cp:lastModifiedBy>mw24</cp:lastModifiedBy>
  <cp:revision>150</cp:revision>
  <cp:lastPrinted>1999-05-24T11:53:43Z</cp:lastPrinted>
  <dcterms:created xsi:type="dcterms:W3CDTF">1997-01-20T09:26:56Z</dcterms:created>
  <dcterms:modified xsi:type="dcterms:W3CDTF">2012-12-18T18:21:20Z</dcterms:modified>
</cp:coreProperties>
</file>