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5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embeddedFontLst>
    <p:embeddedFont>
      <p:font typeface="Monotype Sorts" pitchFamily="2" charset="2"/>
      <p:regular r:id="rId3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27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2088888888888889"/>
          <c:y val="0.10431654676258996"/>
          <c:w val="0.70888888888888901"/>
          <c:h val="0.56834532374100721"/>
        </c:manualLayout>
      </c:layout>
      <c:scatterChart>
        <c:scatterStyle val="smoothMarker"/>
        <c:ser>
          <c:idx val="0"/>
          <c:order val="0"/>
          <c:tx>
            <c:strRef>
              <c:f>Sheet1!$B$8</c:f>
              <c:strCache>
                <c:ptCount val="1"/>
                <c:pt idx="0">
                  <c:v>P (kPa)</c:v>
                </c:pt>
              </c:strCache>
            </c:strRef>
          </c:tx>
          <c:spPr>
            <a:ln w="23457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Sheet1!$A$9:$A$158</c:f>
              <c:numCache>
                <c:formatCode>General</c:formatCode>
                <c:ptCount val="1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</c:numCache>
            </c:numRef>
          </c:xVal>
          <c:yVal>
            <c:numRef>
              <c:f>Sheet1!$B$9:$B$158</c:f>
              <c:numCache>
                <c:formatCode>_(* #,##0_);_(* \(#,##0\);_(* "-"??_);_(@_)</c:formatCode>
                <c:ptCount val="150"/>
                <c:pt idx="0">
                  <c:v>98.865109056528837</c:v>
                </c:pt>
                <c:pt idx="1">
                  <c:v>97.740669114391125</c:v>
                </c:pt>
                <c:pt idx="2">
                  <c:v>96.626606395518692</c:v>
                </c:pt>
                <c:pt idx="3">
                  <c:v>95.522847483406096</c:v>
                </c:pt>
                <c:pt idx="4">
                  <c:v>94.42931932212251</c:v>
                </c:pt>
                <c:pt idx="5">
                  <c:v>93.34594921532441</c:v>
                </c:pt>
                <c:pt idx="6">
                  <c:v>92.272664825268635</c:v>
                </c:pt>
                <c:pt idx="7">
                  <c:v>91.209394171826077</c:v>
                </c:pt>
                <c:pt idx="8">
                  <c:v>90.156065631495949</c:v>
                </c:pt>
                <c:pt idx="9">
                  <c:v>89.112607936420417</c:v>
                </c:pt>
                <c:pt idx="10">
                  <c:v>88.078950173400173</c:v>
                </c:pt>
                <c:pt idx="11">
                  <c:v>87.055021782910103</c:v>
                </c:pt>
                <c:pt idx="12">
                  <c:v>86.040752558115614</c:v>
                </c:pt>
                <c:pt idx="13">
                  <c:v>85.036072643890023</c:v>
                </c:pt>
                <c:pt idx="14">
                  <c:v>84.040912535831822</c:v>
                </c:pt>
                <c:pt idx="15">
                  <c:v>83.055203079282833</c:v>
                </c:pt>
                <c:pt idx="16">
                  <c:v>82.078875468346808</c:v>
                </c:pt>
                <c:pt idx="17">
                  <c:v>81.111861244908837</c:v>
                </c:pt>
                <c:pt idx="18">
                  <c:v>80.154092297654927</c:v>
                </c:pt>
                <c:pt idx="19">
                  <c:v>79.205500861092503</c:v>
                </c:pt>
                <c:pt idx="20">
                  <c:v>78.266019514571099</c:v>
                </c:pt>
                <c:pt idx="21">
                  <c:v>77.33558118130415</c:v>
                </c:pt>
                <c:pt idx="22">
                  <c:v>76.414119127390748</c:v>
                </c:pt>
                <c:pt idx="23">
                  <c:v>75.501566960838318</c:v>
                </c:pt>
                <c:pt idx="24">
                  <c:v>74.597858630585748</c:v>
                </c:pt>
                <c:pt idx="25">
                  <c:v>73.702928425527375</c:v>
                </c:pt>
                <c:pt idx="26">
                  <c:v>72.816710973536857</c:v>
                </c:pt>
                <c:pt idx="27">
                  <c:v>71.939141240492361</c:v>
                </c:pt>
                <c:pt idx="28">
                  <c:v>71.070154529301831</c:v>
                </c:pt>
                <c:pt idx="29">
                  <c:v>70.209686478929072</c:v>
                </c:pt>
                <c:pt idx="30">
                  <c:v>69.357673063420378</c:v>
                </c:pt>
                <c:pt idx="31">
                  <c:v>68.514050590931532</c:v>
                </c:pt>
                <c:pt idx="32">
                  <c:v>67.678755702755552</c:v>
                </c:pt>
                <c:pt idx="33">
                  <c:v>66.851725372351268</c:v>
                </c:pt>
                <c:pt idx="34">
                  <c:v>66.032896904371782</c:v>
                </c:pt>
                <c:pt idx="35">
                  <c:v>65.222207933694179</c:v>
                </c:pt>
                <c:pt idx="36">
                  <c:v>64.419596424449566</c:v>
                </c:pt>
                <c:pt idx="37">
                  <c:v>63.625000669053421</c:v>
                </c:pt>
                <c:pt idx="38">
                  <c:v>62.838359287237125</c:v>
                </c:pt>
                <c:pt idx="39">
                  <c:v>62.05961122507955</c:v>
                </c:pt>
                <c:pt idx="40">
                  <c:v>61.288695754039352</c:v>
                </c:pt>
                <c:pt idx="41">
                  <c:v>60.525552469988043</c:v>
                </c:pt>
                <c:pt idx="42">
                  <c:v>59.770121292243381</c:v>
                </c:pt>
                <c:pt idx="43">
                  <c:v>59.022342462603625</c:v>
                </c:pt>
                <c:pt idx="44">
                  <c:v>58.282156544382048</c:v>
                </c:pt>
                <c:pt idx="45">
                  <c:v>57.549504421442258</c:v>
                </c:pt>
                <c:pt idx="46">
                  <c:v>56.824327297234227</c:v>
                </c:pt>
                <c:pt idx="47">
                  <c:v>56.106566693830459</c:v>
                </c:pt>
                <c:pt idx="48">
                  <c:v>55.396164450963248</c:v>
                </c:pt>
                <c:pt idx="49">
                  <c:v>54.693062725062248</c:v>
                </c:pt>
                <c:pt idx="50">
                  <c:v>53.997203988292618</c:v>
                </c:pt>
                <c:pt idx="51">
                  <c:v>53.308531027593986</c:v>
                </c:pt>
                <c:pt idx="52">
                  <c:v>52.626986943719729</c:v>
                </c:pt>
                <c:pt idx="53">
                  <c:v>51.952515150277023</c:v>
                </c:pt>
                <c:pt idx="54">
                  <c:v>51.285059372767527</c:v>
                </c:pt>
                <c:pt idx="55">
                  <c:v>50.624563647628356</c:v>
                </c:pt>
                <c:pt idx="56">
                  <c:v>49.970972321274253</c:v>
                </c:pt>
                <c:pt idx="57">
                  <c:v>49.324230049139558</c:v>
                </c:pt>
                <c:pt idx="58">
                  <c:v>48.684281794721542</c:v>
                </c:pt>
                <c:pt idx="59">
                  <c:v>48.051072828623866</c:v>
                </c:pt>
                <c:pt idx="60">
                  <c:v>47.424548727600779</c:v>
                </c:pt>
                <c:pt idx="61">
                  <c:v>46.804655373601953</c:v>
                </c:pt>
                <c:pt idx="62">
                  <c:v>46.191338952817965</c:v>
                </c:pt>
                <c:pt idx="63">
                  <c:v>45.584545954726146</c:v>
                </c:pt>
                <c:pt idx="64">
                  <c:v>44.984223171137387</c:v>
                </c:pt>
                <c:pt idx="65">
                  <c:v>44.390317695243297</c:v>
                </c:pt>
                <c:pt idx="66">
                  <c:v>43.802776920664058</c:v>
                </c:pt>
                <c:pt idx="67">
                  <c:v>43.221548540496848</c:v>
                </c:pt>
                <c:pt idx="68">
                  <c:v>42.646580546364973</c:v>
                </c:pt>
                <c:pt idx="69">
                  <c:v>42.077821227467524</c:v>
                </c:pt>
                <c:pt idx="70">
                  <c:v>41.515219169629709</c:v>
                </c:pt>
                <c:pt idx="71">
                  <c:v>40.958723254353679</c:v>
                </c:pt>
                <c:pt idx="72">
                  <c:v>40.408282657870096</c:v>
                </c:pt>
                <c:pt idx="73">
                  <c:v>39.863846850190434</c:v>
                </c:pt>
                <c:pt idx="74">
                  <c:v>39.325365594159457</c:v>
                </c:pt>
                <c:pt idx="75">
                  <c:v>38.79278894450885</c:v>
                </c:pt>
                <c:pt idx="76">
                  <c:v>38.266067246911078</c:v>
                </c:pt>
                <c:pt idx="77">
                  <c:v>37.745151137034192</c:v>
                </c:pt>
                <c:pt idx="78">
                  <c:v>37.229991539596902</c:v>
                </c:pt>
                <c:pt idx="79">
                  <c:v>36.720539667424539</c:v>
                </c:pt>
                <c:pt idx="80">
                  <c:v>36.216747020505593</c:v>
                </c:pt>
                <c:pt idx="81">
                  <c:v>35.718565385048812</c:v>
                </c:pt>
                <c:pt idx="82">
                  <c:v>35.225946832540956</c:v>
                </c:pt>
                <c:pt idx="83">
                  <c:v>34.738843718805192</c:v>
                </c:pt>
                <c:pt idx="84">
                  <c:v>34.257208683060185</c:v>
                </c:pt>
                <c:pt idx="85">
                  <c:v>33.780994646979735</c:v>
                </c:pt>
                <c:pt idx="86">
                  <c:v>33.310154813752945</c:v>
                </c:pt>
                <c:pt idx="87">
                  <c:v>32.844642667145351</c:v>
                </c:pt>
                <c:pt idx="88">
                  <c:v>32.384411970560365</c:v>
                </c:pt>
                <c:pt idx="89">
                  <c:v>31.929416766101479</c:v>
                </c:pt>
                <c:pt idx="90">
                  <c:v>31.479611373635123</c:v>
                </c:pt>
                <c:pt idx="91">
                  <c:v>31.034950389854213</c:v>
                </c:pt>
                <c:pt idx="92">
                  <c:v>30.595388687342123</c:v>
                </c:pt>
                <c:pt idx="93">
                  <c:v>30.160881413637647</c:v>
                </c:pt>
                <c:pt idx="94">
                  <c:v>29.731383990300209</c:v>
                </c:pt>
                <c:pt idx="95">
                  <c:v>29.306852111976095</c:v>
                </c:pt>
                <c:pt idx="96">
                  <c:v>28.887241745465044</c:v>
                </c:pt>
                <c:pt idx="97">
                  <c:v>28.472509128787582</c:v>
                </c:pt>
                <c:pt idx="98">
                  <c:v>28.062610770253183</c:v>
                </c:pt>
                <c:pt idx="99">
                  <c:v>27.657503447528679</c:v>
                </c:pt>
                <c:pt idx="100">
                  <c:v>27.257144206707814</c:v>
                </c:pt>
                <c:pt idx="101">
                  <c:v>26.861490361380987</c:v>
                </c:pt>
                <c:pt idx="102">
                  <c:v>26.470499491705983</c:v>
                </c:pt>
                <c:pt idx="103">
                  <c:v>26.084129443479227</c:v>
                </c:pt>
                <c:pt idx="104">
                  <c:v>25.702338327207688</c:v>
                </c:pt>
                <c:pt idx="105">
                  <c:v>25.325084517181427</c:v>
                </c:pt>
                <c:pt idx="106">
                  <c:v>24.952326650546926</c:v>
                </c:pt>
                <c:pt idx="107">
                  <c:v>24.58402362638093</c:v>
                </c:pt>
                <c:pt idx="108">
                  <c:v>24.220134604765025</c:v>
                </c:pt>
                <c:pt idx="109">
                  <c:v>23.860619005860897</c:v>
                </c:pt>
                <c:pt idx="110">
                  <c:v>23.505436508986207</c:v>
                </c:pt>
                <c:pt idx="111">
                  <c:v>23.154547051691097</c:v>
                </c:pt>
                <c:pt idx="112">
                  <c:v>22.807910828835588</c:v>
                </c:pt>
                <c:pt idx="113">
                  <c:v>22.465488291667324</c:v>
                </c:pt>
                <c:pt idx="114">
                  <c:v>22.127240146900213</c:v>
                </c:pt>
                <c:pt idx="115">
                  <c:v>21.793127355793654</c:v>
                </c:pt>
                <c:pt idx="116">
                  <c:v>21.463111133232523</c:v>
                </c:pt>
                <c:pt idx="117">
                  <c:v>21.137152946807667</c:v>
                </c:pt>
                <c:pt idx="118">
                  <c:v>20.815214515897264</c:v>
                </c:pt>
                <c:pt idx="119">
                  <c:v>20.497257810748746</c:v>
                </c:pt>
                <c:pt idx="120">
                  <c:v>20.183245051561428</c:v>
                </c:pt>
                <c:pt idx="121">
                  <c:v>19.873138707569854</c:v>
                </c:pt>
                <c:pt idx="122">
                  <c:v>19.566901496127741</c:v>
                </c:pt>
                <c:pt idx="123">
                  <c:v>19.264496381792746</c:v>
                </c:pt>
                <c:pt idx="124">
                  <c:v>18.965886575411737</c:v>
                </c:pt>
                <c:pt idx="125">
                  <c:v>18.671035533206936</c:v>
                </c:pt>
                <c:pt idx="126">
                  <c:v>18.37990695586263</c:v>
                </c:pt>
                <c:pt idx="127">
                  <c:v>18.092464787612574</c:v>
                </c:pt>
                <c:pt idx="128">
                  <c:v>17.808673215328213</c:v>
                </c:pt>
                <c:pt idx="129">
                  <c:v>17.528496667607431</c:v>
                </c:pt>
                <c:pt idx="130">
                  <c:v>17.251899813864092</c:v>
                </c:pt>
                <c:pt idx="131">
                  <c:v>16.978847563418242</c:v>
                </c:pt>
                <c:pt idx="132">
                  <c:v>16.709305064587081</c:v>
                </c:pt>
                <c:pt idx="133">
                  <c:v>16.443237703776482</c:v>
                </c:pt>
                <c:pt idx="134">
                  <c:v>16.180611104573387</c:v>
                </c:pt>
                <c:pt idx="135">
                  <c:v>15.921391126838838</c:v>
                </c:pt>
                <c:pt idx="136">
                  <c:v>15.665543865801608</c:v>
                </c:pt>
                <c:pt idx="137">
                  <c:v>15.413035651152722</c:v>
                </c:pt>
                <c:pt idx="138">
                  <c:v>15.163833046140562</c:v>
                </c:pt>
                <c:pt idx="139">
                  <c:v>14.917902846666729</c:v>
                </c:pt>
                <c:pt idx="140">
                  <c:v>14.675212080382593</c:v>
                </c:pt>
                <c:pt idx="141">
                  <c:v>14.43572800578653</c:v>
                </c:pt>
                <c:pt idx="142">
                  <c:v>14.199418111322029</c:v>
                </c:pt>
                <c:pt idx="143">
                  <c:v>13.966250114476269</c:v>
                </c:pt>
                <c:pt idx="144">
                  <c:v>13.736191960879568</c:v>
                </c:pt>
                <c:pt idx="145">
                  <c:v>13.509211823405597</c:v>
                </c:pt>
                <c:pt idx="146">
                  <c:v>13.285278101272207</c:v>
                </c:pt>
                <c:pt idx="147">
                  <c:v>13.064359419142942</c:v>
                </c:pt>
                <c:pt idx="148">
                  <c:v>12.846424626229471</c:v>
                </c:pt>
                <c:pt idx="149">
                  <c:v>12.631442795394545</c:v>
                </c:pt>
              </c:numCache>
            </c:numRef>
          </c:yVal>
          <c:smooth val="1"/>
        </c:ser>
        <c:axId val="110981888"/>
        <c:axId val="110984576"/>
      </c:scatterChart>
      <c:valAx>
        <c:axId val="110981888"/>
        <c:scaling>
          <c:orientation val="minMax"/>
          <c:max val="15000"/>
        </c:scaling>
        <c:axPos val="b"/>
        <c:title>
          <c:tx>
            <c:rich>
              <a:bodyPr/>
              <a:lstStyle/>
              <a:p>
                <a:pPr>
                  <a:defRPr sz="939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Elevation (m)</a:t>
                </a:r>
              </a:p>
            </c:rich>
          </c:tx>
          <c:layout>
            <c:manualLayout>
              <c:xMode val="edge"/>
              <c:yMode val="edge"/>
              <c:x val="0.43777777777777788"/>
              <c:y val="0.80215827338129508"/>
            </c:manualLayout>
          </c:layout>
          <c:spPr>
            <a:noFill/>
            <a:ln w="15638">
              <a:noFill/>
            </a:ln>
          </c:spPr>
        </c:title>
        <c:numFmt formatCode="General" sourceLinked="1"/>
        <c:tickLblPos val="nextTo"/>
        <c:spPr>
          <a:ln w="195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39" b="0" i="0" u="none" strike="noStrik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0984576"/>
        <c:crosses val="autoZero"/>
        <c:crossBetween val="midCat"/>
      </c:valAx>
      <c:valAx>
        <c:axId val="110984576"/>
        <c:scaling>
          <c:orientation val="minMax"/>
          <c:max val="100"/>
          <c:min val="0"/>
        </c:scaling>
        <c:axPos val="l"/>
        <c:majorGridlines>
          <c:spPr>
            <a:ln w="195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39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Pressure (kPa)</a:t>
                </a:r>
              </a:p>
            </c:rich>
          </c:tx>
          <c:layout>
            <c:manualLayout>
              <c:xMode val="edge"/>
              <c:yMode val="edge"/>
              <c:x val="2.0000000000000004E-2"/>
              <c:y val="0.16546762589928063"/>
            </c:manualLayout>
          </c:layout>
          <c:spPr>
            <a:noFill/>
            <a:ln w="15638">
              <a:noFill/>
            </a:ln>
          </c:spPr>
        </c:title>
        <c:numFmt formatCode="0" sourceLinked="0"/>
        <c:tickLblPos val="nextTo"/>
        <c:spPr>
          <a:ln w="195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39" b="0" i="0" u="none" strike="noStrik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0981888"/>
        <c:crosses val="autoZero"/>
        <c:crossBetween val="midCat"/>
      </c:valAx>
      <c:spPr>
        <a:noFill/>
        <a:ln w="1955">
          <a:solidFill>
            <a:srgbClr val="000000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939" b="0" i="0" u="none" strike="noStrike" baseline="0">
          <a:solidFill>
            <a:srgbClr val="FF0000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2.wmf"/><Relationship Id="rId7" Type="http://schemas.openxmlformats.org/officeDocument/2006/relationships/image" Target="../media/image3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image" Target="../media/image41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r>
              <a:rPr lang="en-US"/>
              <a:t>CEE 331 Fluid Mechanics</a:t>
            </a:r>
          </a:p>
          <a:p>
            <a:r>
              <a:rPr lang="en-US"/>
              <a:t>Monroe Weber-Shirk	</a:t>
            </a:r>
            <a:fld id="{C016A9AC-6E7B-4DD2-8E2F-FC2B8EEC375F}" type="datetime4">
              <a:rPr lang="en-US"/>
              <a:pPr/>
              <a:t>December 18, 2012</a:t>
            </a:fld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22A3C1-E011-4CD3-8AF3-D2F17BD2FF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EFA718-7B79-4BF8-82FB-8D632FC8115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69E34-9082-4F98-8381-27E9A8AEF480}" type="slidenum">
              <a:rPr lang="en-US"/>
              <a:pPr/>
              <a:t>1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7CAB6-E9B4-49C4-96AB-B5ED29B2315F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967DF-46DB-4AE6-9428-24B5D20A25AB}" type="slidenum">
              <a:rPr lang="en-US"/>
              <a:pPr/>
              <a:t>11</a:t>
            </a:fld>
            <a:endParaRPr lang="en-US"/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3E51B-F780-4006-A29E-122BA3CEDFE2}" type="slidenum">
              <a:rPr lang="en-US"/>
              <a:pPr/>
              <a:t>12</a:t>
            </a:fld>
            <a:endParaRPr lang="en-US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DE5F4-A4F1-4F96-B73C-70DC0B481D43}" type="slidenum">
              <a:rPr lang="en-US"/>
              <a:pPr/>
              <a:t>13</a:t>
            </a:fld>
            <a:endParaRPr lang="en-US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DE9934-61BA-475D-88D2-8E5FD0B34323}" type="slidenum">
              <a:rPr lang="en-US"/>
              <a:pPr/>
              <a:t>14</a:t>
            </a:fld>
            <a:endParaRPr lang="en-US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2DE46-6448-4FCA-9F8D-4941DAD7A434}" type="slidenum">
              <a:rPr lang="en-US"/>
              <a:pPr/>
              <a:t>15</a:t>
            </a:fld>
            <a:endParaRPr lang="en-US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BC5F5-289A-4796-B22C-C93331C97CDE}" type="slidenum">
              <a:rPr lang="en-US"/>
              <a:pPr/>
              <a:t>16</a:t>
            </a:fld>
            <a:endParaRPr lang="en-US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07612-7A43-4705-8736-855343FEC6E8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80A17-00F8-4D0A-A2DF-8647E9B58722}" type="slidenum">
              <a:rPr lang="en-US"/>
              <a:pPr/>
              <a:t>18</a:t>
            </a:fld>
            <a:endParaRPr lang="en-US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E4440-B3BB-42B4-895B-3CC1155535AE}" type="slidenum">
              <a:rPr lang="en-US"/>
              <a:pPr/>
              <a:t>19</a:t>
            </a:fld>
            <a:endParaRPr 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61A4C-E78F-42E5-A0A1-9749583B6D07}" type="slidenum">
              <a:rPr lang="en-US"/>
              <a:pPr/>
              <a:t>2</a:t>
            </a:fld>
            <a:endParaRPr lang="en-U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C155A-A163-4C1F-AB04-FEB237B167CA}" type="slidenum">
              <a:rPr lang="en-US"/>
              <a:pPr/>
              <a:t>20</a:t>
            </a:fld>
            <a:endParaRPr 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54F80-3203-4DEA-939C-CC014F62F95E}" type="slidenum">
              <a:rPr lang="en-US"/>
              <a:pPr/>
              <a:t>21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A342-DE4A-4391-AFDB-1FF80913902E}" type="slidenum">
              <a:rPr lang="en-US"/>
              <a:pPr/>
              <a:t>22</a:t>
            </a:fld>
            <a:endParaRPr lang="en-US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5FECE-96D3-4C14-B921-CD80DA09A99F}" type="slidenum">
              <a:rPr lang="en-US"/>
              <a:pPr/>
              <a:t>23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9D46E-4A39-498B-B422-4D6A90F64404}" type="slidenum">
              <a:rPr lang="en-US"/>
              <a:pPr/>
              <a:t>24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DB91D-514A-4071-862C-2D0CDC04DB3B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71BAB-D36A-4B95-BBD2-506318DA6630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6ED5C-CD68-43B9-89C8-51B9FAE65753}" type="slidenum">
              <a:rPr lang="en-US"/>
              <a:pPr/>
              <a:t>27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173E6-E1FF-4440-A20B-49AC33A9A127}" type="slidenum">
              <a:rPr lang="en-US"/>
              <a:pPr/>
              <a:t>28</a:t>
            </a:fld>
            <a:endParaRPr 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82626-B997-49D2-A60C-9B8598EFA5FD}" type="slidenum">
              <a:rPr lang="en-US"/>
              <a:pPr/>
              <a:t>29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AF10C-144A-47BD-839F-5FC87AE01AF3}" type="slidenum">
              <a:rPr lang="en-US"/>
              <a:pPr/>
              <a:t>3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0C55F-8655-48EF-B630-8ADDEA5A5F77}" type="slidenum">
              <a:rPr lang="en-US"/>
              <a:pPr/>
              <a:t>30</a:t>
            </a:fld>
            <a:endParaRPr 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06724-A0DC-4A8B-958E-7A0F87D39D1C}" type="slidenum">
              <a:rPr lang="en-US"/>
              <a:pPr/>
              <a:t>31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626F-1646-4857-B90B-A288F2D2D817}" type="slidenum">
              <a:rPr lang="en-US"/>
              <a:pPr/>
              <a:t>32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65F55-9088-4A41-9DC9-33EECC146B7E}" type="slidenum">
              <a:rPr lang="en-US"/>
              <a:pPr/>
              <a:t>33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59C0F-1757-4ED7-BFF9-E0B96800D379}" type="slidenum">
              <a:rPr lang="en-US"/>
              <a:pPr/>
              <a:t>4</a:t>
            </a:fld>
            <a:endParaRPr 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E711B-8BC9-4664-832F-1EF87F5BE396}" type="slidenum">
              <a:rPr lang="en-US"/>
              <a:pPr/>
              <a:t>5</a:t>
            </a:fld>
            <a:endParaRPr lang="en-US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EC56F-AF92-45F7-9977-DA155E004038}" type="slidenum">
              <a:rPr lang="en-US"/>
              <a:pPr/>
              <a:t>6</a:t>
            </a:fld>
            <a:endParaRPr lang="en-US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F977A-A032-4B4C-A4EC-3990B2C47E01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1DD74-31A4-409E-A8FB-265C51D451FC}" type="slidenum">
              <a:rPr lang="en-US"/>
              <a:pPr/>
              <a:t>8</a:t>
            </a:fld>
            <a:endParaRPr lang="en-US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0E5B-79E6-46B2-B5C7-A572288DBC25}" type="slidenum">
              <a:rPr lang="en-US"/>
              <a:pPr/>
              <a:t>9</a:t>
            </a:fld>
            <a:endParaRPr lang="en-US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397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39E3E67-D749-4C6A-931A-42678BAA0F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3979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83982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95599-4D35-4655-8892-566C50B663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B7B42-700E-4A13-96F2-836A076BA2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7E64A1-9967-422A-B3D9-993645530A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B1591-4263-453B-A14B-FB3EC31F97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C42C4-9220-4194-98BD-6A9725D89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D10B-09E6-4C4B-8036-BFE7B11BB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084EC-DB35-4C1E-923A-C35E0FA004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87A75-7C00-437B-84D3-D4CF4B55B6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EFFE2-FEFA-47D4-9C3D-8DAE40C992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BBE10-98E2-4083-9736-47AF80565A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3224F-B6FA-44D6-9333-7827B905AE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37876A00-88BB-4FE1-9D59-273FDF80BE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hyperlink" Target="http://www.cornell.edu/Ithaca/Weather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7.bin"/><Relationship Id="rId10" Type="http://schemas.openxmlformats.org/officeDocument/2006/relationships/chart" Target="../charts/chart1.xml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ega.com/products/px130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hyperlink" Target="http://www.omega.com/products/px821.html" TargetMode="External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ega.com/ppt/pptsc_lg.asp?ref=PX26&amp;Nav=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http://www.omega.com/Pressure/images/PX26_m.jpg" TargetMode="External"/><Relationship Id="rId4" Type="http://schemas.openxmlformats.org/officeDocument/2006/relationships/image" Target="../media/image7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6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br.gov/history/hoover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6"/>
          <p:cNvPicPr>
            <a:picLocks noChangeAspect="1" noChangeArrowheads="1"/>
          </p:cNvPicPr>
          <p:nvPr/>
        </p:nvPicPr>
        <p:blipFill>
          <a:blip r:embed="rId3" cstate="print"/>
          <a:srcRect l="6503" t="7898" r="7703" b="25969"/>
          <a:stretch>
            <a:fillRect/>
          </a:stretch>
        </p:blipFill>
        <p:spPr bwMode="auto">
          <a:xfrm>
            <a:off x="874713" y="282575"/>
            <a:ext cx="7461250" cy="5762625"/>
          </a:xfrm>
          <a:prstGeom prst="rect">
            <a:avLst/>
          </a:prstGeom>
          <a:noFill/>
          <a:effectLst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6925" y="1222375"/>
            <a:ext cx="7772400" cy="1143000"/>
          </a:xfrm>
          <a:effectLst/>
        </p:spPr>
        <p:txBody>
          <a:bodyPr/>
          <a:lstStyle/>
          <a:p>
            <a:r>
              <a:rPr lang="en-US" sz="12900">
                <a:solidFill>
                  <a:schemeClr val="accent1"/>
                </a:solidFill>
              </a:rPr>
              <a:t>Statics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CEE 331</a:t>
            </a:r>
          </a:p>
          <a:p>
            <a:fld id="{6B9865C2-7746-4CFD-97CF-DB5996BD1DCF}" type="datetime4">
              <a:rPr lang="en-US">
                <a:solidFill>
                  <a:schemeClr val="tx2"/>
                </a:solidFill>
              </a:rPr>
              <a:pPr/>
              <a:t>December 18, 2012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Simplify the expression for the force acting on the element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55625" y="2911475"/>
          <a:ext cx="2171700" cy="762000"/>
        </p:xfrm>
        <a:graphic>
          <a:graphicData uri="http://schemas.openxmlformats.org/presentationml/2006/ole">
            <p:oleObj spid="_x0000_s12291" name="MathType Equation" r:id="rId4" imgW="2171520" imgH="761760" progId="Equation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486150" y="2876550"/>
          <a:ext cx="2159000" cy="698500"/>
        </p:xfrm>
        <a:graphic>
          <a:graphicData uri="http://schemas.openxmlformats.org/presentationml/2006/ole">
            <p:oleObj spid="_x0000_s12292" name="Equation" r:id="rId5" imgW="2158920" imgH="698400" progId="Equation.DSMT4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410325" y="2830513"/>
          <a:ext cx="2146300" cy="698500"/>
        </p:xfrm>
        <a:graphic>
          <a:graphicData uri="http://schemas.openxmlformats.org/presentationml/2006/ole">
            <p:oleObj spid="_x0000_s12293" name="MathType Equation" r:id="rId6" imgW="2145960" imgH="698400" progId="Equation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46100" y="4706938"/>
          <a:ext cx="4025900" cy="812800"/>
        </p:xfrm>
        <a:graphic>
          <a:graphicData uri="http://schemas.openxmlformats.org/presentationml/2006/ole">
            <p:oleObj spid="_x0000_s12294" name="Equation" r:id="rId7" imgW="4025880" imgH="812520" progId="Equation.DSMT4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894388" y="4665663"/>
          <a:ext cx="2755900" cy="762000"/>
        </p:xfrm>
        <a:graphic>
          <a:graphicData uri="http://schemas.openxmlformats.org/presentationml/2006/ole">
            <p:oleObj spid="_x0000_s12295" name="MathType Equation" r:id="rId8" imgW="2755800" imgH="761760" progId="Equation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773113" y="6042025"/>
          <a:ext cx="2044700" cy="330200"/>
        </p:xfrm>
        <a:graphic>
          <a:graphicData uri="http://schemas.openxmlformats.org/presentationml/2006/ole">
            <p:oleObj spid="_x0000_s12296" name="MathType Equation" r:id="rId9" imgW="2044440" imgH="330120" progId="Equation">
              <p:embed/>
            </p:oleObj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210300" y="1944688"/>
            <a:ext cx="17907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Same in xyz!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01650" y="3875088"/>
            <a:ext cx="38036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This begs for vector notation!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503738" y="5654675"/>
            <a:ext cx="4070350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Forces acting on element of fluid due to pressure gradient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1008063" y="2073275"/>
            <a:ext cx="360362" cy="5413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3533775" y="2073275"/>
            <a:ext cx="360363" cy="5413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66688" y="1912938"/>
          <a:ext cx="5486400" cy="838200"/>
        </p:xfrm>
        <a:graphic>
          <a:graphicData uri="http://schemas.openxmlformats.org/presentationml/2006/ole">
            <p:oleObj spid="_x0000_s12302" name="Equation" r:id="rId10" imgW="548640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  <p:bldP spid="123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Apply Newton’s Second Law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01638" y="1987550"/>
          <a:ext cx="1168400" cy="266700"/>
        </p:xfrm>
        <a:graphic>
          <a:graphicData uri="http://schemas.openxmlformats.org/presentationml/2006/ole">
            <p:oleObj spid="_x0000_s13315" name="MathType Equation" r:id="rId4" imgW="1168200" imgH="266400" progId="Equation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01638" y="3676650"/>
          <a:ext cx="2895600" cy="330200"/>
        </p:xfrm>
        <a:graphic>
          <a:graphicData uri="http://schemas.openxmlformats.org/presentationml/2006/ole">
            <p:oleObj spid="_x0000_s13316" name="MathType Equation" r:id="rId5" imgW="2895480" imgH="330120" progId="Equation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01638" y="4298950"/>
          <a:ext cx="1206500" cy="330200"/>
        </p:xfrm>
        <a:graphic>
          <a:graphicData uri="http://schemas.openxmlformats.org/presentationml/2006/ole">
            <p:oleObj spid="_x0000_s13317" name="MathType Equation" r:id="rId6" imgW="1206360" imgH="330120" progId="Equation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01638" y="2433638"/>
          <a:ext cx="2044700" cy="330200"/>
        </p:xfrm>
        <a:graphic>
          <a:graphicData uri="http://schemas.openxmlformats.org/presentationml/2006/ole">
            <p:oleObj spid="_x0000_s13318" name="MathType Equation" r:id="rId7" imgW="2044440" imgH="330120" progId="Equation">
              <p:embed/>
            </p:oleObj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25438" y="3041650"/>
          <a:ext cx="2286000" cy="355600"/>
        </p:xfrm>
        <a:graphic>
          <a:graphicData uri="http://schemas.openxmlformats.org/presentationml/2006/ole">
            <p:oleObj spid="_x0000_s13319" name="Equation" r:id="rId8" imgW="2286000" imgH="355320" progId="Equation.DSMT4">
              <p:embed/>
            </p:oleObj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911600" y="2913063"/>
            <a:ext cx="40703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Mass of element of fluid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043363" y="3536950"/>
            <a:ext cx="43180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Substitute into Newton’s 2</a:t>
            </a:r>
            <a:r>
              <a:rPr lang="en-US" sz="2400" baseline="30000">
                <a:solidFill>
                  <a:schemeClr val="folHlink"/>
                </a:solidFill>
              </a:rPr>
              <a:t>nd</a:t>
            </a:r>
            <a:r>
              <a:rPr lang="en-US" sz="2400">
                <a:solidFill>
                  <a:schemeClr val="folHlink"/>
                </a:solidFill>
              </a:rPr>
              <a:t> Law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924300" y="1720850"/>
            <a:ext cx="5219700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Obtain a general vector expression relating pressure gradient to </a:t>
            </a:r>
            <a:r>
              <a:rPr lang="en-US" sz="2400">
                <a:solidFill>
                  <a:schemeClr val="accent1"/>
                </a:solidFill>
              </a:rPr>
              <a:t>acceleration</a:t>
            </a:r>
            <a:r>
              <a:rPr lang="en-US" sz="2400"/>
              <a:t> and write the 3 component equations.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13325" y="5670550"/>
            <a:ext cx="4130675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We are effectively accelerating upward at </a:t>
            </a:r>
            <a:r>
              <a:rPr lang="en-US" sz="2400" b="1" i="1"/>
              <a:t>g</a:t>
            </a:r>
            <a:r>
              <a:rPr lang="en-US" sz="2400"/>
              <a:t> when we are “at rest” on earth’s surface!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38138" y="4794250"/>
          <a:ext cx="4660900" cy="787400"/>
        </p:xfrm>
        <a:graphic>
          <a:graphicData uri="http://schemas.openxmlformats.org/presentationml/2006/ole">
            <p:oleObj spid="_x0000_s13324" name="Equation" r:id="rId9" imgW="4660560" imgH="787320" progId="Equation.DSMT4">
              <p:embed/>
            </p:oleObj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401638" y="6115050"/>
          <a:ext cx="1701800" cy="698500"/>
        </p:xfrm>
        <a:graphic>
          <a:graphicData uri="http://schemas.openxmlformats.org/presentationml/2006/ole">
            <p:oleObj spid="_x0000_s13325" name="MathType Equation" r:id="rId10" imgW="1701720" imgH="698400" progId="Equation">
              <p:embed/>
            </p:oleObj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073525" y="4251325"/>
          <a:ext cx="1892300" cy="406400"/>
        </p:xfrm>
        <a:graphic>
          <a:graphicData uri="http://schemas.openxmlformats.org/presentationml/2006/ole">
            <p:oleObj spid="_x0000_s13326" name="Equation" r:id="rId11" imgW="1892160" imgH="406080" progId="Equation.DSMT4">
              <p:embed/>
            </p:oleObj>
          </a:graphicData>
        </a:graphic>
      </p:graphicFrame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425450" y="3375025"/>
            <a:ext cx="216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257925" y="416718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425450" y="3992563"/>
            <a:ext cx="2884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4108450" y="3967163"/>
            <a:ext cx="417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425450" y="4662488"/>
            <a:ext cx="1236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133850" y="4648200"/>
            <a:ext cx="185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6308725" y="4194175"/>
            <a:ext cx="24844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Text version of eq.</a:t>
            </a: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373063" y="5603875"/>
            <a:ext cx="128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1944688" y="5603875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644900" y="5603875"/>
            <a:ext cx="1287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470150" y="6213475"/>
            <a:ext cx="10048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At rest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5334000" y="5080000"/>
            <a:ext cx="30083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 component equations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463550" y="6810375"/>
            <a:ext cx="1597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233363" y="5630863"/>
            <a:ext cx="4024312" cy="519112"/>
            <a:chOff x="107" y="3547"/>
            <a:chExt cx="2535" cy="327"/>
          </a:xfrm>
        </p:grpSpPr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107" y="3547"/>
              <a:ext cx="2535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Pressure   in direction of </a:t>
              </a:r>
              <a:r>
                <a:rPr lang="en-US" b="1" i="1">
                  <a:solidFill>
                    <a:schemeClr val="folHlink"/>
                  </a:solidFill>
                </a:rPr>
                <a:t>a</a:t>
              </a:r>
              <a:r>
                <a:rPr lang="en-US">
                  <a:solidFill>
                    <a:schemeClr val="folHlink"/>
                  </a:solidFill>
                </a:rPr>
                <a:t>.</a:t>
              </a:r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995" y="3662"/>
              <a:ext cx="0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4500563" y="0"/>
            <a:ext cx="46434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surface of constant pressure?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build="p" autoUpdateAnimBg="0"/>
      <p:bldP spid="133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608263" y="3098800"/>
            <a:ext cx="23241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Changing density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555875" y="3556000"/>
            <a:ext cx="23066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Changing gravity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Variation When the Specific Weight is Constant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2286000"/>
          </a:xfrm>
        </p:spPr>
        <p:txBody>
          <a:bodyPr/>
          <a:lstStyle/>
          <a:p>
            <a:r>
              <a:rPr lang="en-US"/>
              <a:t>What are the two things that could make specific weight (</a:t>
            </a:r>
            <a:r>
              <a:rPr lang="en-US">
                <a:latin typeface="Symbol" pitchFamily="18" charset="2"/>
              </a:rPr>
              <a:t>g</a:t>
            </a:r>
            <a:r>
              <a:rPr lang="en-US"/>
              <a:t>) vary in a fluid?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654300" y="3479800"/>
            <a:ext cx="454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667000" y="3937000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610100" y="5257800"/>
            <a:ext cx="4046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1079500" y="36195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984250" y="3162300"/>
            <a:ext cx="9525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 </a:t>
            </a:r>
            <a:r>
              <a:rPr lang="en-US" sz="2400">
                <a:solidFill>
                  <a:schemeClr val="folHlink"/>
                </a:solidFill>
              </a:rPr>
              <a:t>= 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r</a:t>
            </a:r>
            <a:r>
              <a:rPr lang="en-US" sz="2400">
                <a:solidFill>
                  <a:schemeClr val="folHlink"/>
                </a:solidFill>
              </a:rPr>
              <a:t>g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513263" y="4857750"/>
            <a:ext cx="4414837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Piezometric head is constant in a static incompressible fluid</a:t>
            </a:r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06900" y="5118100"/>
            <a:ext cx="2438400" cy="760413"/>
            <a:chOff x="2592" y="3024"/>
            <a:chExt cx="1536" cy="479"/>
          </a:xfrm>
        </p:grpSpPr>
        <p:sp>
          <p:nvSpPr>
            <p:cNvPr id="14349" name="Comment 13"/>
            <p:cNvSpPr>
              <a:spLocks noChangeArrowheads="1"/>
            </p:cNvSpPr>
            <p:nvPr/>
          </p:nvSpPr>
          <p:spPr bwMode="auto">
            <a:xfrm>
              <a:off x="2592" y="3024"/>
              <a:ext cx="15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endParaRPr 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4350" name="AutoShape 14"/>
            <p:cNvSpPr>
              <a:spLocks/>
            </p:cNvSpPr>
            <p:nvPr/>
          </p:nvSpPr>
          <p:spPr bwMode="auto">
            <a:xfrm rot="16200000">
              <a:off x="2953" y="3143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963613" y="4310063"/>
          <a:ext cx="1206500" cy="317500"/>
        </p:xfrm>
        <a:graphic>
          <a:graphicData uri="http://schemas.openxmlformats.org/presentationml/2006/ole">
            <p:oleObj spid="_x0000_s14351" name="MathType Equation" r:id="rId4" imgW="1206360" imgH="317160" progId="Equation">
              <p:embed/>
            </p:oleObj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963613" y="5000625"/>
          <a:ext cx="2019300" cy="622300"/>
        </p:xfrm>
        <a:graphic>
          <a:graphicData uri="http://schemas.openxmlformats.org/presentationml/2006/ole">
            <p:oleObj spid="_x0000_s14352" name="MathType Equation" r:id="rId5" imgW="2019240" imgH="622080" progId="Equation">
              <p:embed/>
            </p:oleObj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963613" y="5972175"/>
          <a:ext cx="2489200" cy="368300"/>
        </p:xfrm>
        <a:graphic>
          <a:graphicData uri="http://schemas.openxmlformats.org/presentationml/2006/ole">
            <p:oleObj spid="_x0000_s14353" name="MathType Equation" r:id="rId6" imgW="2489040" imgH="368280" progId="Equation">
              <p:embed/>
            </p:oleObj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4765675" y="5775325"/>
          <a:ext cx="1955800" cy="762000"/>
        </p:xfrm>
        <a:graphic>
          <a:graphicData uri="http://schemas.openxmlformats.org/presentationml/2006/ole">
            <p:oleObj spid="_x0000_s14354" name="MathType Equation" r:id="rId7" imgW="1955520" imgH="761760" progId="Equation">
              <p:embed/>
            </p:oleObj>
          </a:graphicData>
        </a:graphic>
      </p:graphicFrame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444750" y="4387850"/>
            <a:ext cx="32956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Constant specific weight!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2562225" y="4803775"/>
            <a:ext cx="3065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077075" y="5684838"/>
            <a:ext cx="1743075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Generalize to any </a:t>
            </a:r>
            <a:r>
              <a:rPr lang="en-US" sz="2400" b="1">
                <a:solidFill>
                  <a:schemeClr val="folHlink"/>
                </a:solidFill>
              </a:rPr>
              <a:t>a</a:t>
            </a:r>
            <a:r>
              <a:rPr lang="en-US" sz="2400">
                <a:solidFill>
                  <a:schemeClr val="folHlink"/>
                </a:solidFill>
              </a:rPr>
              <a:t>!</a:t>
            </a: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4610100" y="5600700"/>
            <a:ext cx="4046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  <p:bldP spid="14339" grpId="0" build="p" autoUpdateAnimBg="0"/>
      <p:bldP spid="14346" grpId="0" build="p" autoUpdateAnimBg="0"/>
      <p:bldP spid="14347" grpId="0" build="p" autoUpdateAnimBg="0"/>
      <p:bldP spid="14355" grpId="0" build="p" autoUpdateAnimBg="0"/>
      <p:bldP spid="1435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479550" y="2546350"/>
          <a:ext cx="1041400" cy="342900"/>
        </p:xfrm>
        <a:graphic>
          <a:graphicData uri="http://schemas.openxmlformats.org/presentationml/2006/ole">
            <p:oleObj spid="_x0000_s15362" name="Equation" r:id="rId4" imgW="1041120" imgH="342720" progId="Equation.DSMT4">
              <p:embed/>
            </p:oleObj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046913" cy="1143000"/>
          </a:xfrm>
          <a:effectLst/>
        </p:spPr>
        <p:txBody>
          <a:bodyPr/>
          <a:lstStyle/>
          <a:p>
            <a:r>
              <a:rPr lang="en-US"/>
              <a:t>Example: Pressure at the bottom of a Tank of Water?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7010400" y="2209800"/>
            <a:ext cx="1676400" cy="3733800"/>
          </a:xfrm>
          <a:prstGeom prst="can">
            <a:avLst>
              <a:gd name="adj" fmla="val 38255"/>
            </a:avLst>
          </a:prstGeom>
          <a:solidFill>
            <a:schemeClr val="hlink"/>
          </a:solidFill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5867400" y="5638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2590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54000" y="2986088"/>
            <a:ext cx="40544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Does the pressure at the bottom of the tank increase if the diameter of the tank increases?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6248400" y="25908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080125" y="3775075"/>
            <a:ext cx="336550" cy="4572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1497013" y="2833688"/>
            <a:ext cx="1082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279900" y="4129088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7743825" y="2044700"/>
            <a:ext cx="336550" cy="546100"/>
            <a:chOff x="4742" y="3264"/>
            <a:chExt cx="212" cy="344"/>
          </a:xfrm>
        </p:grpSpPr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768" y="3544"/>
              <a:ext cx="64" cy="64"/>
            </a:xfrm>
            <a:prstGeom prst="ellipse">
              <a:avLst/>
            </a:prstGeom>
            <a:solidFill>
              <a:schemeClr val="fol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4742" y="326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1</a:t>
              </a:r>
            </a:p>
          </p:txBody>
        </p:sp>
      </p:grpSp>
      <p:grpSp>
        <p:nvGrpSpPr>
          <p:cNvPr id="15375" name="Group 15"/>
          <p:cNvGrpSpPr>
            <a:grpSpLocks/>
          </p:cNvGrpSpPr>
          <p:nvPr/>
        </p:nvGrpSpPr>
        <p:grpSpPr bwMode="auto">
          <a:xfrm>
            <a:off x="7810500" y="5130800"/>
            <a:ext cx="422275" cy="558800"/>
            <a:chOff x="4592" y="1608"/>
            <a:chExt cx="266" cy="352"/>
          </a:xfrm>
        </p:grpSpPr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592" y="1896"/>
              <a:ext cx="64" cy="64"/>
            </a:xfrm>
            <a:prstGeom prst="ellipse">
              <a:avLst/>
            </a:prstGeom>
            <a:solidFill>
              <a:schemeClr val="fol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4646" y="16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2</a:t>
              </a:r>
            </a:p>
          </p:txBody>
        </p:sp>
      </p:grp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792163" y="2019300"/>
          <a:ext cx="2489200" cy="368300"/>
        </p:xfrm>
        <a:graphic>
          <a:graphicData uri="http://schemas.openxmlformats.org/presentationml/2006/ole">
            <p:oleObj spid="_x0000_s15379" name="Equation" r:id="rId5" imgW="2489040" imgH="368280" progId="Equation.DSMT4">
              <p:embed/>
            </p:oleObj>
          </a:graphicData>
        </a:graphic>
      </p:graphicFrame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04788" y="4433888"/>
            <a:ext cx="53832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What is the pressure at the top of the tank?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0" y="5159375"/>
            <a:ext cx="6140450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Suppose I define pressure and elevation as zero at the water surface. What is the piezometric head everywhere in the tank? 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046663" y="6097588"/>
            <a:ext cx="8604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Zero!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356100" y="3684588"/>
            <a:ext cx="6588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No!</a:t>
            </a:r>
          </a:p>
        </p:txBody>
      </p:sp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7243763" y="3436938"/>
          <a:ext cx="1130300" cy="787400"/>
        </p:xfrm>
        <a:graphic>
          <a:graphicData uri="http://schemas.openxmlformats.org/presentationml/2006/ole">
            <p:oleObj spid="_x0000_s15384" name="Equation" r:id="rId6" imgW="1130040" imgH="787320" progId="Equation.DSMT4">
              <p:embed/>
            </p:oleObj>
          </a:graphicData>
        </a:graphic>
      </p:graphicFrame>
      <p:pic>
        <p:nvPicPr>
          <p:cNvPr id="15397" name="Picture 37" descr="Drinking Water Qualit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51800" y="0"/>
            <a:ext cx="1092200" cy="1535113"/>
          </a:xfrm>
          <a:prstGeom prst="rect">
            <a:avLst/>
          </a:prstGeom>
          <a:noFill/>
          <a:effectLst/>
        </p:spPr>
      </p:pic>
      <p:grpSp>
        <p:nvGrpSpPr>
          <p:cNvPr id="15403" name="Group 43"/>
          <p:cNvGrpSpPr>
            <a:grpSpLocks/>
          </p:cNvGrpSpPr>
          <p:nvPr/>
        </p:nvGrpSpPr>
        <p:grpSpPr bwMode="auto">
          <a:xfrm>
            <a:off x="6559550" y="1654175"/>
            <a:ext cx="341313" cy="927100"/>
            <a:chOff x="4132" y="1042"/>
            <a:chExt cx="215" cy="584"/>
          </a:xfrm>
        </p:grpSpPr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 flipV="1">
              <a:off x="4239" y="1338"/>
              <a:ext cx="0" cy="28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402" name="Text Box 42"/>
            <p:cNvSpPr txBox="1">
              <a:spLocks noChangeArrowheads="1"/>
            </p:cNvSpPr>
            <p:nvPr/>
          </p:nvSpPr>
          <p:spPr bwMode="auto">
            <a:xfrm>
              <a:off x="4132" y="1042"/>
              <a:ext cx="215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z</a:t>
              </a:r>
            </a:p>
          </p:txBody>
        </p:sp>
      </p:grp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7010400" y="1651000"/>
            <a:ext cx="19304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Free surface</a:t>
            </a:r>
          </a:p>
        </p:txBody>
      </p:sp>
      <p:graphicFrame>
        <p:nvGraphicFramePr>
          <p:cNvPr id="15406" name="Object 46"/>
          <p:cNvGraphicFramePr>
            <a:graphicFrameLocks noChangeAspect="1"/>
          </p:cNvGraphicFramePr>
          <p:nvPr/>
        </p:nvGraphicFramePr>
        <p:xfrm>
          <a:off x="3756025" y="5926138"/>
          <a:ext cx="1104900" cy="787400"/>
        </p:xfrm>
        <a:graphic>
          <a:graphicData uri="http://schemas.openxmlformats.org/presentationml/2006/ole">
            <p:oleObj spid="_x0000_s15406" name="Equation" r:id="rId8" imgW="110484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0"/>
      <p:bldP spid="15380" grpId="0" build="p" autoUpdateAnimBg="0"/>
      <p:bldP spid="15381" grpId="0" build="p" autoUpdateAnimBg="0"/>
      <p:bldP spid="15382" grpId="0" build="p" autoUpdateAnimBg="0"/>
      <p:bldP spid="15383" grpId="0" build="p" autoUpdateAnimBg="0"/>
      <p:bldP spid="154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857250" y="6273800"/>
            <a:ext cx="19954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6894.76 Pa/psi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Units and Scales of Pressure Measurement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447800" y="6172200"/>
            <a:ext cx="6781800" cy="0"/>
          </a:xfrm>
          <a:prstGeom prst="line">
            <a:avLst/>
          </a:prstGeom>
          <a:noFill/>
          <a:ln w="76200">
            <a:pattFill prst="wdDnDiag">
              <a:fgClr>
                <a:schemeClr val="bg2"/>
              </a:fgClr>
              <a:bgClr>
                <a:srgbClr val="FFFFFF"/>
              </a:bgClr>
            </a:patt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447800" y="61214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549400" y="35052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1549400" y="41656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686425" y="3175000"/>
            <a:ext cx="2990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Standard atmospheric pressure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62625" y="3835400"/>
            <a:ext cx="26987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Local atmospheric pressure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826125" y="5765800"/>
            <a:ext cx="3289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Absolute zero (complete vacuum)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4102100" y="2476500"/>
            <a:ext cx="0" cy="364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349625" y="2870200"/>
            <a:ext cx="182880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Absolute pressure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390900" y="24638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5435600" y="2489200"/>
            <a:ext cx="0" cy="166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708525" y="2603500"/>
            <a:ext cx="148590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Gage pressure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1638300" y="3517900"/>
            <a:ext cx="0" cy="257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911225" y="3962400"/>
            <a:ext cx="1517650" cy="14652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 atmosphere</a:t>
            </a:r>
          </a:p>
          <a:p>
            <a:r>
              <a:rPr lang="en-US" sz="1800"/>
              <a:t>101.325 kPa</a:t>
            </a:r>
          </a:p>
          <a:p>
            <a:r>
              <a:rPr lang="en-US" sz="1800"/>
              <a:t>14.7 psi</a:t>
            </a:r>
          </a:p>
          <a:p>
            <a:r>
              <a:rPr lang="en-US" sz="1800"/>
              <a:t>______ m H</a:t>
            </a:r>
            <a:r>
              <a:rPr lang="en-US" sz="1800" baseline="-25000"/>
              <a:t>2</a:t>
            </a:r>
            <a:r>
              <a:rPr lang="en-US" sz="1800"/>
              <a:t>0</a:t>
            </a:r>
          </a:p>
          <a:p>
            <a:r>
              <a:rPr lang="en-US" sz="1800"/>
              <a:t>760 mm Hg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597400" y="52070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5829300" y="4152900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5026025" y="4343400"/>
            <a:ext cx="1663700" cy="6413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Suction vacuum</a:t>
            </a:r>
          </a:p>
          <a:p>
            <a:pPr algn="ctr"/>
            <a:r>
              <a:rPr lang="en-US" sz="1800"/>
              <a:t>(gage pressure)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3225800" y="4191000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432050" y="4635500"/>
            <a:ext cx="1555750" cy="9159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hlinkClick r:id="rId4"/>
              </a:rPr>
              <a:t>Local barometer reading</a:t>
            </a:r>
            <a:endParaRPr lang="en-US" sz="1800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952500" y="66421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892175" y="4754563"/>
            <a:ext cx="75565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folHlink"/>
                </a:solidFill>
              </a:rPr>
              <a:t>10.34</a:t>
            </a:r>
          </a:p>
        </p:txBody>
      </p:sp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309563" y="1951038"/>
          <a:ext cx="1270000" cy="787400"/>
        </p:xfrm>
        <a:graphic>
          <a:graphicData uri="http://schemas.openxmlformats.org/presentationml/2006/ole">
            <p:oleObj spid="_x0000_s16409" name="Equation" r:id="rId5" imgW="1269720" imgH="787320" progId="Equation.DSMT4">
              <p:embed/>
            </p:oleObj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1606550" y="1906588"/>
          <a:ext cx="1511300" cy="825500"/>
        </p:xfrm>
        <a:graphic>
          <a:graphicData uri="http://schemas.openxmlformats.org/presentationml/2006/ole">
            <p:oleObj spid="_x0000_s16410" name="Equation" r:id="rId6" imgW="1511280" imgH="825480" progId="Equation.DSMT4">
              <p:embed/>
            </p:oleObj>
          </a:graphicData>
        </a:graphic>
      </p:graphicFrame>
      <p:cxnSp>
        <p:nvCxnSpPr>
          <p:cNvPr id="16411" name="AutoShape 27"/>
          <p:cNvCxnSpPr>
            <a:cxnSpLocks noChangeShapeType="1"/>
            <a:stCxn id="0" idx="2"/>
            <a:endCxn id="16408" idx="1"/>
          </p:cNvCxnSpPr>
          <p:nvPr/>
        </p:nvCxnSpPr>
        <p:spPr bwMode="auto">
          <a:xfrm rot="5400000">
            <a:off x="516732" y="3107531"/>
            <a:ext cx="2220912" cy="1470025"/>
          </a:xfrm>
          <a:prstGeom prst="curvedConnector4">
            <a:avLst>
              <a:gd name="adj1" fmla="val 26875"/>
              <a:gd name="adj2" fmla="val 138333"/>
            </a:avLst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40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1562100" y="3657600"/>
            <a:ext cx="482600" cy="698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616700" y="5689600"/>
            <a:ext cx="1397000" cy="609600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Mercury Barometer (team work)</a:t>
            </a:r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6616700" y="5473700"/>
            <a:ext cx="1397000" cy="82550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520"/>
              </a:cxn>
              <a:cxn ang="0">
                <a:pos x="1344" y="520"/>
              </a:cxn>
              <a:cxn ang="0">
                <a:pos x="1344" y="0"/>
              </a:cxn>
            </a:cxnLst>
            <a:rect l="0" t="0" r="r" b="b"/>
            <a:pathLst>
              <a:path w="1344" h="520">
                <a:moveTo>
                  <a:pt x="0" y="24"/>
                </a:moveTo>
                <a:lnTo>
                  <a:pt x="0" y="520"/>
                </a:lnTo>
                <a:lnTo>
                  <a:pt x="1344" y="520"/>
                </a:lnTo>
                <a:lnTo>
                  <a:pt x="1344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965200" y="2768600"/>
          <a:ext cx="2095500" cy="787400"/>
        </p:xfrm>
        <a:graphic>
          <a:graphicData uri="http://schemas.openxmlformats.org/presentationml/2006/ole">
            <p:oleObj spid="_x0000_s17414" name="Equation" r:id="rId4" imgW="2095200" imgH="78732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425950" y="2305050"/>
          <a:ext cx="1295400" cy="419100"/>
        </p:xfrm>
        <a:graphic>
          <a:graphicData uri="http://schemas.openxmlformats.org/presentationml/2006/ole">
            <p:oleObj spid="_x0000_s17415" name="Equation" r:id="rId5" imgW="1295280" imgH="419040" progId="Equation.3">
              <p:embed/>
            </p:oleObj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3525" y="1857375"/>
            <a:ext cx="57134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What is the local atmospheric pressure (in kPa) when R is 750 mm Hg?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8089900" y="5689600"/>
            <a:ext cx="69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7454900" y="3048000"/>
            <a:ext cx="134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8420100" y="30353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8216900" y="3854450"/>
            <a:ext cx="38735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51700" y="3060700"/>
            <a:ext cx="152400" cy="2908300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7251700" y="2387600"/>
            <a:ext cx="152400" cy="3619500"/>
            <a:chOff x="1712" y="1560"/>
            <a:chExt cx="96" cy="2280"/>
          </a:xfrm>
        </p:grpSpPr>
        <p:grpSp>
          <p:nvGrpSpPr>
            <p:cNvPr id="17423" name="Group 15"/>
            <p:cNvGrpSpPr>
              <a:grpSpLocks/>
            </p:cNvGrpSpPr>
            <p:nvPr/>
          </p:nvGrpSpPr>
          <p:grpSpPr bwMode="auto">
            <a:xfrm>
              <a:off x="1712" y="1600"/>
              <a:ext cx="96" cy="2240"/>
              <a:chOff x="1696" y="1600"/>
              <a:chExt cx="96" cy="2240"/>
            </a:xfrm>
          </p:grpSpPr>
          <p:sp>
            <p:nvSpPr>
              <p:cNvPr id="17424" name="Line 16"/>
              <p:cNvSpPr>
                <a:spLocks noChangeShapeType="1"/>
              </p:cNvSpPr>
              <p:nvPr/>
            </p:nvSpPr>
            <p:spPr bwMode="auto">
              <a:xfrm>
                <a:off x="1696" y="1600"/>
                <a:ext cx="0" cy="2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Line 17"/>
              <p:cNvSpPr>
                <a:spLocks noChangeShapeType="1"/>
              </p:cNvSpPr>
              <p:nvPr/>
            </p:nvSpPr>
            <p:spPr bwMode="auto">
              <a:xfrm>
                <a:off x="1792" y="1600"/>
                <a:ext cx="0" cy="2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6" name="AutoShape 18"/>
            <p:cNvSpPr>
              <a:spLocks/>
            </p:cNvSpPr>
            <p:nvPr/>
          </p:nvSpPr>
          <p:spPr bwMode="auto">
            <a:xfrm rot="-5400000">
              <a:off x="1736" y="1536"/>
              <a:ext cx="48" cy="96"/>
            </a:xfrm>
            <a:prstGeom prst="rightBracket">
              <a:avLst>
                <a:gd name="adj" fmla="val 100000"/>
              </a:avLst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7527925" y="5181600"/>
            <a:ext cx="336550" cy="546100"/>
            <a:chOff x="4742" y="3264"/>
            <a:chExt cx="212" cy="344"/>
          </a:xfrm>
        </p:grpSpPr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4768" y="3544"/>
              <a:ext cx="64" cy="64"/>
            </a:xfrm>
            <a:prstGeom prst="ellipse">
              <a:avLst/>
            </a:prstGeom>
            <a:solidFill>
              <a:schemeClr val="fol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4742" y="326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1</a:t>
              </a:r>
            </a:p>
          </p:txBody>
        </p:sp>
      </p:grpSp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7289800" y="2552700"/>
            <a:ext cx="422275" cy="558800"/>
            <a:chOff x="4592" y="1608"/>
            <a:chExt cx="266" cy="352"/>
          </a:xfrm>
        </p:grpSpPr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592" y="1896"/>
              <a:ext cx="64" cy="64"/>
            </a:xfrm>
            <a:prstGeom prst="ellipse">
              <a:avLst/>
            </a:prstGeom>
            <a:solidFill>
              <a:schemeClr val="fol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4646" y="16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2</a:t>
              </a:r>
            </a:p>
          </p:txBody>
        </p:sp>
      </p:grpSp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965200" y="3759200"/>
          <a:ext cx="2667000" cy="419100"/>
        </p:xfrm>
        <a:graphic>
          <a:graphicData uri="http://schemas.openxmlformats.org/presentationml/2006/ole">
            <p:oleObj spid="_x0000_s17433" name="Equation" r:id="rId6" imgW="2666880" imgH="419040" progId="Equation.3">
              <p:embed/>
            </p:oleObj>
          </a:graphicData>
        </a:graphic>
      </p:graphicFrame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4086225" y="3683000"/>
            <a:ext cx="29892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P</a:t>
            </a:r>
            <a:r>
              <a:rPr lang="en-US" sz="2400" baseline="-25000">
                <a:solidFill>
                  <a:schemeClr val="folHlink"/>
                </a:solidFill>
              </a:rPr>
              <a:t>2 </a:t>
            </a:r>
            <a:r>
              <a:rPr lang="en-US" sz="2400">
                <a:solidFill>
                  <a:schemeClr val="folHlink"/>
                </a:solidFill>
              </a:rPr>
              <a:t>= Hg vapor pressure</a:t>
            </a:r>
          </a:p>
        </p:txBody>
      </p:sp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965200" y="4381500"/>
          <a:ext cx="1320800" cy="419100"/>
        </p:xfrm>
        <a:graphic>
          <a:graphicData uri="http://schemas.openxmlformats.org/presentationml/2006/ole">
            <p:oleObj spid="_x0000_s17435" name="Equation" r:id="rId7" imgW="1320480" imgH="419040" progId="Equation.3">
              <p:embed/>
            </p:oleObj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965200" y="5003800"/>
          <a:ext cx="1790700" cy="419100"/>
        </p:xfrm>
        <a:graphic>
          <a:graphicData uri="http://schemas.openxmlformats.org/presentationml/2006/ole">
            <p:oleObj spid="_x0000_s17436" name="Equation" r:id="rId8" imgW="1790640" imgH="419040" progId="Equation.3">
              <p:embed/>
            </p:oleObj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946150" y="5626100"/>
          <a:ext cx="1435100" cy="419100"/>
        </p:xfrm>
        <a:graphic>
          <a:graphicData uri="http://schemas.openxmlformats.org/presentationml/2006/ole">
            <p:oleObj spid="_x0000_s17437" name="Equation" r:id="rId9" imgW="1434960" imgH="419040" progId="Equation.3">
              <p:embed/>
            </p:oleObj>
          </a:graphicData>
        </a:graphic>
      </p:graphicFrame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946150" y="6249988"/>
          <a:ext cx="5118100" cy="404812"/>
        </p:xfrm>
        <a:graphic>
          <a:graphicData uri="http://schemas.openxmlformats.org/presentationml/2006/ole">
            <p:oleObj spid="_x0000_s17438" name="Equation" r:id="rId10" imgW="5117760" imgH="406080" progId="Equation.3">
              <p:embed/>
            </p:oleObj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5800725" y="2047875"/>
          <a:ext cx="1028700" cy="838200"/>
        </p:xfrm>
        <a:graphic>
          <a:graphicData uri="http://schemas.openxmlformats.org/presentationml/2006/ole">
            <p:oleObj spid="_x0000_s17439" name="Equation" r:id="rId11" imgW="1028520" imgH="838080" progId="Equation.DSMT4">
              <p:embed/>
            </p:oleObj>
          </a:graphicData>
        </a:graphic>
      </p:graphicFrame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3578225" y="2836863"/>
            <a:ext cx="28844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Assume constant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34" grpId="0" build="p" autoUpdateAnimBg="0"/>
      <p:bldP spid="1744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Variation in a Compressible Fluid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Perfect gas at constant temperature (Isothermal)</a:t>
            </a:r>
          </a:p>
          <a:p>
            <a:r>
              <a:rPr lang="en-US"/>
              <a:t>Perfect gas with constant temperature gradient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Perfect Gas at Constant Temperature (Isothermal)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920750" y="2762250"/>
          <a:ext cx="1295400" cy="341313"/>
        </p:xfrm>
        <a:graphic>
          <a:graphicData uri="http://schemas.openxmlformats.org/presentationml/2006/ole">
            <p:oleObj spid="_x0000_s19459" name="Equation" r:id="rId4" imgW="1295280" imgH="342720" progId="Equation.DSMT4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525963" y="2535238"/>
          <a:ext cx="838200" cy="747712"/>
        </p:xfrm>
        <a:graphic>
          <a:graphicData uri="http://schemas.openxmlformats.org/presentationml/2006/ole">
            <p:oleObj spid="_x0000_s19460" name="Equation" r:id="rId5" imgW="838080" imgH="749160" progId="Equation.DSMT4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067050" y="1917700"/>
          <a:ext cx="862013" cy="279400"/>
        </p:xfrm>
        <a:graphic>
          <a:graphicData uri="http://schemas.openxmlformats.org/presentationml/2006/ole">
            <p:oleObj spid="_x0000_s19461" name="Equation" r:id="rId6" imgW="863280" imgH="27936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23900" y="3632200"/>
          <a:ext cx="2146300" cy="760413"/>
        </p:xfrm>
        <a:graphic>
          <a:graphicData uri="http://schemas.openxmlformats.org/presentationml/2006/ole">
            <p:oleObj spid="_x0000_s19462" name="Equation" r:id="rId7" imgW="2145960" imgH="761760" progId="Equation.3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742950" y="4660900"/>
          <a:ext cx="2336800" cy="939800"/>
        </p:xfrm>
        <a:graphic>
          <a:graphicData uri="http://schemas.openxmlformats.org/presentationml/2006/ole">
            <p:oleObj spid="_x0000_s19463" name="Equation" r:id="rId8" imgW="2336760" imgH="939600" progId="Equation.3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5630863" y="4608513"/>
          <a:ext cx="2933700" cy="838200"/>
        </p:xfrm>
        <a:graphic>
          <a:graphicData uri="http://schemas.openxmlformats.org/presentationml/2006/ole">
            <p:oleObj spid="_x0000_s19464" name="Equation" r:id="rId9" imgW="2933640" imgH="838080" progId="Equation.3">
              <p:embed/>
            </p:oleObj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727075" y="5845175"/>
          <a:ext cx="2463800" cy="622300"/>
        </p:xfrm>
        <a:graphic>
          <a:graphicData uri="http://schemas.openxmlformats.org/presentationml/2006/ole">
            <p:oleObj spid="_x0000_s19465" name="Equation" r:id="rId10" imgW="2463480" imgH="622080" progId="Equation.DSMT4">
              <p:embed/>
            </p:oleObj>
          </a:graphicData>
        </a:graphic>
      </p:graphicFrame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5894388" y="3086100"/>
            <a:ext cx="290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867400" y="2667000"/>
            <a:ext cx="2978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i="1">
                <a:solidFill>
                  <a:schemeClr val="folHlink"/>
                </a:solidFill>
              </a:rPr>
              <a:t>M</a:t>
            </a:r>
            <a:r>
              <a:rPr lang="en-US" sz="2400" i="1" baseline="-25000">
                <a:solidFill>
                  <a:schemeClr val="folHlink"/>
                </a:solidFill>
              </a:rPr>
              <a:t>gas</a:t>
            </a:r>
            <a:r>
              <a:rPr lang="en-US" sz="2400">
                <a:solidFill>
                  <a:schemeClr val="folHlink"/>
                </a:solidFill>
              </a:rPr>
              <a:t> is molecular mass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667250" y="1727200"/>
            <a:ext cx="22796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i="1">
                <a:solidFill>
                  <a:schemeClr val="folHlink"/>
                </a:solidFill>
                <a:latin typeface="Symbol" pitchFamily="18" charset="2"/>
              </a:rPr>
              <a:t>r</a:t>
            </a:r>
            <a:r>
              <a:rPr lang="en-US" sz="2400">
                <a:solidFill>
                  <a:schemeClr val="folHlink"/>
                </a:solidFill>
              </a:rPr>
              <a:t> is function of </a:t>
            </a:r>
            <a:r>
              <a:rPr lang="en-US" sz="2400" i="1">
                <a:solidFill>
                  <a:schemeClr val="folHlink"/>
                </a:solidFill>
              </a:rPr>
              <a:t>p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749800" y="2159000"/>
            <a:ext cx="209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1012825" y="1862138"/>
          <a:ext cx="1206500" cy="317500"/>
        </p:xfrm>
        <a:graphic>
          <a:graphicData uri="http://schemas.openxmlformats.org/presentationml/2006/ole">
            <p:oleObj spid="_x0000_s19470" name="MathType Equation" r:id="rId11" imgW="1206360" imgH="317160" progId="Equation">
              <p:embed/>
            </p:oleObj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2940050" y="2528888"/>
          <a:ext cx="1536700" cy="760412"/>
        </p:xfrm>
        <a:graphic>
          <a:graphicData uri="http://schemas.openxmlformats.org/presentationml/2006/ole">
            <p:oleObj spid="_x0000_s19471" name="Equation" r:id="rId12" imgW="1536480" imgH="761760" progId="Equation.DSMT4">
              <p:embed/>
            </p:oleObj>
          </a:graphicData>
        </a:graphic>
      </p:graphicFrame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4532313" y="3324225"/>
            <a:ext cx="79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603625" y="4837113"/>
            <a:ext cx="15700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Integrate…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build="p" autoUpdateAnimBg="0"/>
      <p:bldP spid="1946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24288" y="2997200"/>
            <a:ext cx="22828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b </a:t>
            </a:r>
            <a:r>
              <a:rPr lang="en-US" sz="2400">
                <a:solidFill>
                  <a:schemeClr val="folHlink"/>
                </a:solidFill>
              </a:rPr>
              <a:t>= 0.00650 K/m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Perfect Gas with Constant Temperature Gradient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91475" cy="4114800"/>
          </a:xfrm>
        </p:spPr>
        <p:txBody>
          <a:bodyPr/>
          <a:lstStyle/>
          <a:p>
            <a:r>
              <a:rPr lang="en-US" sz="2800"/>
              <a:t>The atmosphere can be modeled as having a constant temperature gradient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79450" y="3086100"/>
          <a:ext cx="1371600" cy="381000"/>
        </p:xfrm>
        <a:graphic>
          <a:graphicData uri="http://schemas.openxmlformats.org/presentationml/2006/ole">
            <p:oleObj spid="_x0000_s20485" name="Equation" r:id="rId4" imgW="1371600" imgH="38088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20700" y="3625850"/>
          <a:ext cx="1993900" cy="825500"/>
        </p:xfrm>
        <a:graphic>
          <a:graphicData uri="http://schemas.openxmlformats.org/presentationml/2006/ole">
            <p:oleObj spid="_x0000_s20486" name="Equation" r:id="rId5" imgW="1993680" imgH="82548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759200" y="3587750"/>
          <a:ext cx="2476500" cy="838200"/>
        </p:xfrm>
        <a:graphic>
          <a:graphicData uri="http://schemas.openxmlformats.org/presentationml/2006/ole">
            <p:oleObj spid="_x0000_s20487" name="Equation" r:id="rId6" imgW="2476440" imgH="838080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527050" y="4641850"/>
          <a:ext cx="3136900" cy="927100"/>
        </p:xfrm>
        <a:graphic>
          <a:graphicData uri="http://schemas.openxmlformats.org/presentationml/2006/ole">
            <p:oleObj spid="_x0000_s20488" name="Equation" r:id="rId7" imgW="3136680" imgH="927000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406400" y="5741988"/>
          <a:ext cx="3721100" cy="862012"/>
        </p:xfrm>
        <a:graphic>
          <a:graphicData uri="http://schemas.openxmlformats.org/presentationml/2006/ole">
            <p:oleObj spid="_x0000_s20489" name="Equation" r:id="rId8" imgW="3720960" imgH="863280" progId="Equation.3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738688" y="5646738"/>
          <a:ext cx="2065337" cy="949325"/>
        </p:xfrm>
        <a:graphic>
          <a:graphicData uri="http://schemas.openxmlformats.org/presentationml/2006/ole">
            <p:oleObj spid="_x0000_s20490" name="Equation" r:id="rId9" imgW="1269720" imgH="583920" progId="Equation.DSMT4">
              <p:embed/>
            </p:oleObj>
          </a:graphicData>
        </a:graphic>
      </p:graphicFrame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911600" y="3403600"/>
            <a:ext cx="231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6488113" y="3967163"/>
          <a:ext cx="2605087" cy="158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180138" y="2960688"/>
            <a:ext cx="14430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Lapse rate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8126413" y="3876675"/>
            <a:ext cx="0" cy="11588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161213" y="3446463"/>
            <a:ext cx="16049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Mt. Everest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250113" y="3838575"/>
            <a:ext cx="1417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620000" y="4205288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8,850 m</a:t>
            </a:r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>
            <p:ph sz="half" idx="2"/>
          </p:nvPr>
        </p:nvGraphicFramePr>
        <p:xfrm>
          <a:off x="7116763" y="5668963"/>
          <a:ext cx="1927225" cy="963612"/>
        </p:xfrm>
        <a:graphic>
          <a:graphicData uri="http://schemas.openxmlformats.org/presentationml/2006/ole">
            <p:oleObj spid="_x0000_s20501" name="Equation" r:id="rId11" imgW="137160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  <p:bldGraphic spid="21" grpId="0">
        <p:bldAsOne/>
      </p:bldGraphic>
      <p:bldP spid="20494" grpId="0" animBg="1"/>
      <p:bldP spid="2049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Measurement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Barometers</a:t>
            </a:r>
          </a:p>
          <a:p>
            <a:r>
              <a:rPr lang="en-US"/>
              <a:t>Manometers</a:t>
            </a:r>
          </a:p>
          <a:p>
            <a:pPr lvl="1"/>
            <a:r>
              <a:rPr lang="en-US"/>
              <a:t>Standard</a:t>
            </a:r>
          </a:p>
          <a:p>
            <a:pPr lvl="1"/>
            <a:r>
              <a:rPr lang="en-US"/>
              <a:t>Differential</a:t>
            </a:r>
          </a:p>
          <a:p>
            <a:r>
              <a:rPr lang="en-US"/>
              <a:t>Pressure Transducers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371850" y="2068513"/>
            <a:ext cx="38893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Measure atmospheric pressure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71850" y="3162300"/>
            <a:ext cx="31257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Pressure relative to atm.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371850" y="3743325"/>
            <a:ext cx="43545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Pressure difference between 2 pts.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463925" y="2460625"/>
            <a:ext cx="3709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462338" y="3552825"/>
            <a:ext cx="3709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460750" y="4130675"/>
            <a:ext cx="4198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  <p:bldP spid="21509" grpId="0" build="p" autoUpdateAnimBg="0"/>
      <p:bldP spid="215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Definitions and 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862138"/>
            <a:ext cx="7772400" cy="5227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Statics: no relative motion between adjacent fluid layers.</a:t>
            </a:r>
          </a:p>
          <a:p>
            <a:pPr lvl="1">
              <a:lnSpc>
                <a:spcPct val="90000"/>
              </a:lnSpc>
            </a:pPr>
            <a:r>
              <a:rPr lang="en-US"/>
              <a:t>Shear stress is zero</a:t>
            </a:r>
          </a:p>
          <a:p>
            <a:pPr lvl="1">
              <a:lnSpc>
                <a:spcPct val="90000"/>
              </a:lnSpc>
            </a:pPr>
            <a:r>
              <a:rPr lang="en-US"/>
              <a:t>Only _______ can be acting on fluid surfaces</a:t>
            </a:r>
          </a:p>
          <a:p>
            <a:pPr>
              <a:lnSpc>
                <a:spcPct val="90000"/>
              </a:lnSpc>
            </a:pPr>
            <a:r>
              <a:rPr lang="en-US"/>
              <a:t>Gravity force acts on the fluid (____ force)</a:t>
            </a:r>
          </a:p>
          <a:p>
            <a:pPr>
              <a:lnSpc>
                <a:spcPct val="90000"/>
              </a:lnSpc>
            </a:pPr>
            <a:r>
              <a:rPr lang="en-US"/>
              <a:t>Applications:</a:t>
            </a:r>
          </a:p>
          <a:p>
            <a:pPr lvl="1">
              <a:lnSpc>
                <a:spcPct val="90000"/>
              </a:lnSpc>
            </a:pPr>
            <a:r>
              <a:rPr lang="en-US"/>
              <a:t>Pressure variation within a reservoir </a:t>
            </a:r>
          </a:p>
          <a:p>
            <a:pPr lvl="1">
              <a:lnSpc>
                <a:spcPct val="90000"/>
              </a:lnSpc>
            </a:pPr>
            <a:r>
              <a:rPr lang="en-US"/>
              <a:t>Forces on submerged surfaces</a:t>
            </a:r>
          </a:p>
          <a:p>
            <a:pPr lvl="1">
              <a:lnSpc>
                <a:spcPct val="90000"/>
              </a:lnSpc>
            </a:pPr>
            <a:r>
              <a:rPr lang="en-US"/>
              <a:t>Tensile stress on pipe walls</a:t>
            </a:r>
          </a:p>
          <a:p>
            <a:pPr lvl="1">
              <a:lnSpc>
                <a:spcPct val="90000"/>
              </a:lnSpc>
            </a:pPr>
            <a:r>
              <a:rPr lang="en-US"/>
              <a:t>Buoyant forces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300288" y="3233738"/>
            <a:ext cx="13684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pressure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245225" y="3767138"/>
            <a:ext cx="8953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410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6845300" y="5499100"/>
            <a:ext cx="927100" cy="9271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226300" y="2616200"/>
            <a:ext cx="152400" cy="29083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7226300" y="2006600"/>
            <a:ext cx="0" cy="355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7378700" y="2006600"/>
            <a:ext cx="0" cy="355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Standard Manometers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076825" cy="331628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What is the pressure at A given h?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Pressure in water distribution systems commonly varies between 25 and 100 psi (175 to 700 kPa). How high would the water rise in a manometer connected to a pipe containing water at 500 kPa?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5775325" y="2625725"/>
            <a:ext cx="1398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5902325" y="6003925"/>
            <a:ext cx="865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169025" y="2632075"/>
            <a:ext cx="0" cy="338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029325" y="3952875"/>
            <a:ext cx="3365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825500" y="3111500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814388" y="2692400"/>
            <a:ext cx="9382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p = 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>
                <a:solidFill>
                  <a:schemeClr val="folHlink"/>
                </a:solidFill>
              </a:rPr>
              <a:t>h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923925" y="5283200"/>
            <a:ext cx="10223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h = p/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911225" y="5746750"/>
            <a:ext cx="36480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h = 500,000 Pa/(9800 N/m</a:t>
            </a:r>
            <a:r>
              <a:rPr lang="en-US" sz="2400" baseline="30000">
                <a:solidFill>
                  <a:schemeClr val="folHlink"/>
                </a:solidFill>
              </a:rPr>
              <a:t>3</a:t>
            </a:r>
            <a:r>
              <a:rPr lang="en-US" sz="2400">
                <a:solidFill>
                  <a:schemeClr val="folHlink"/>
                </a:solidFill>
              </a:rPr>
              <a:t>)</a:t>
            </a:r>
            <a:endParaRPr lang="en-US" sz="2400" baseline="30000">
              <a:solidFill>
                <a:schemeClr val="folHlink"/>
              </a:solidFill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923925" y="6210300"/>
            <a:ext cx="12779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h = 51 m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1003300" y="5702300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977900" y="6172200"/>
            <a:ext cx="331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952500" y="6629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195513" y="6215063"/>
            <a:ext cx="43878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Why is this a reasonable pressure?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1846263" y="1628775"/>
            <a:ext cx="7588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gage</a:t>
            </a:r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>
            <a:off x="2111375" y="2344738"/>
            <a:ext cx="180975" cy="282575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97" y="0"/>
              </a:cxn>
              <a:cxn ang="0">
                <a:pos x="195" y="81"/>
              </a:cxn>
            </a:cxnLst>
            <a:rect l="0" t="0" r="r" b="b"/>
            <a:pathLst>
              <a:path w="195" h="97">
                <a:moveTo>
                  <a:pt x="0" y="97"/>
                </a:moveTo>
                <a:lnTo>
                  <a:pt x="97" y="0"/>
                </a:lnTo>
                <a:lnTo>
                  <a:pt x="195" y="81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1906588" y="2022475"/>
            <a:ext cx="642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build="p" autoUpdateAnimBg="0"/>
      <p:bldP spid="22542" grpId="0" build="p" autoUpdateAnimBg="0"/>
      <p:bldP spid="22543" grpId="0" build="p" autoUpdateAnimBg="0"/>
      <p:bldP spid="22544" grpId="0" build="p" autoUpdateAnimBg="0"/>
      <p:bldP spid="22549" grpId="0" build="p" autoUpdateAnimBg="0"/>
      <p:bldP spid="225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32225" y="4059238"/>
            <a:ext cx="10604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</a:t>
            </a:r>
            <a:r>
              <a:rPr lang="en-US" baseline="-25000">
                <a:solidFill>
                  <a:schemeClr val="folHlink"/>
                </a:solidFill>
              </a:rPr>
              <a:t>1 </a:t>
            </a:r>
            <a:r>
              <a:rPr lang="en-US">
                <a:solidFill>
                  <a:schemeClr val="folHlink"/>
                </a:solidFill>
              </a:rPr>
              <a:t>= 0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H="1">
            <a:off x="6664325" y="4632325"/>
            <a:ext cx="1398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7413625" y="3108325"/>
            <a:ext cx="1398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6740525" y="5711825"/>
            <a:ext cx="1906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8582025" y="3140075"/>
            <a:ext cx="0" cy="2570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404225" y="4029075"/>
            <a:ext cx="4381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  <a:r>
              <a:rPr lang="en-US" sz="2400" baseline="-25000"/>
              <a:t>1</a:t>
            </a:r>
            <a:endParaRPr lang="en-US" sz="2400"/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6108700" y="2582863"/>
            <a:ext cx="1249363" cy="3563937"/>
            <a:chOff x="3848" y="1627"/>
            <a:chExt cx="787" cy="2245"/>
          </a:xfrm>
        </p:grpSpPr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848" y="2624"/>
              <a:ext cx="584" cy="584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?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 flipV="1">
              <a:off x="4112" y="3288"/>
              <a:ext cx="520" cy="584"/>
            </a:xfrm>
            <a:custGeom>
              <a:avLst/>
              <a:gdLst>
                <a:gd name="G0" fmla="+- 6735 0 0"/>
                <a:gd name="G1" fmla="+- -11631412 0 0"/>
                <a:gd name="G2" fmla="+- 0 0 -11631412"/>
                <a:gd name="T0" fmla="*/ 0 256 1"/>
                <a:gd name="T1" fmla="*/ 180 256 1"/>
                <a:gd name="G3" fmla="+- -11631412 T0 T1"/>
                <a:gd name="T2" fmla="*/ 0 256 1"/>
                <a:gd name="T3" fmla="*/ 90 256 1"/>
                <a:gd name="G4" fmla="+- -11631412 T2 T3"/>
                <a:gd name="G5" fmla="*/ G4 2 1"/>
                <a:gd name="T4" fmla="*/ 90 256 1"/>
                <a:gd name="T5" fmla="*/ 0 256 1"/>
                <a:gd name="G6" fmla="+- -11631412 T4 T5"/>
                <a:gd name="G7" fmla="*/ G6 2 1"/>
                <a:gd name="G8" fmla="abs -11631412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735"/>
                <a:gd name="G18" fmla="*/ 6735 1 2"/>
                <a:gd name="G19" fmla="+- G18 5400 0"/>
                <a:gd name="G20" fmla="cos G19 -11631412"/>
                <a:gd name="G21" fmla="sin G19 -11631412"/>
                <a:gd name="G22" fmla="+- G20 10800 0"/>
                <a:gd name="G23" fmla="+- G21 10800 0"/>
                <a:gd name="G24" fmla="+- 10800 0 G20"/>
                <a:gd name="G25" fmla="+- 6735 10800 0"/>
                <a:gd name="G26" fmla="?: G9 G17 G25"/>
                <a:gd name="G27" fmla="?: G9 0 21600"/>
                <a:gd name="G28" fmla="cos 10800 -11631412"/>
                <a:gd name="G29" fmla="sin 10800 -11631412"/>
                <a:gd name="G30" fmla="sin 6735 -11631412"/>
                <a:gd name="G31" fmla="+- G28 10800 0"/>
                <a:gd name="G32" fmla="+- G29 10800 0"/>
                <a:gd name="G33" fmla="+- G30 10800 0"/>
                <a:gd name="G34" fmla="?: G4 0 G31"/>
                <a:gd name="G35" fmla="?: -11631412 G34 0"/>
                <a:gd name="G36" fmla="?: G6 G35 G31"/>
                <a:gd name="G37" fmla="+- 21600 0 G36"/>
                <a:gd name="G38" fmla="?: G4 0 G33"/>
                <a:gd name="G39" fmla="?: -11631412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040 w 21600"/>
                <a:gd name="T15" fmla="*/ 10414 h 21600"/>
                <a:gd name="T16" fmla="*/ 10800 w 21600"/>
                <a:gd name="T17" fmla="*/ 4065 h 21600"/>
                <a:gd name="T18" fmla="*/ 19560 w 21600"/>
                <a:gd name="T19" fmla="*/ 10414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071" y="10504"/>
                  </a:moveTo>
                  <a:cubicBezTo>
                    <a:pt x="4229" y="6902"/>
                    <a:pt x="7195" y="4064"/>
                    <a:pt x="10800" y="4065"/>
                  </a:cubicBezTo>
                  <a:cubicBezTo>
                    <a:pt x="14404" y="4065"/>
                    <a:pt x="17370" y="6902"/>
                    <a:pt x="17528" y="10504"/>
                  </a:cubicBezTo>
                  <a:lnTo>
                    <a:pt x="21589" y="10325"/>
                  </a:lnTo>
                  <a:cubicBezTo>
                    <a:pt x="21335" y="4550"/>
                    <a:pt x="16580" y="-1"/>
                    <a:pt x="10799" y="0"/>
                  </a:cubicBezTo>
                  <a:cubicBezTo>
                    <a:pt x="5019" y="0"/>
                    <a:pt x="264" y="4550"/>
                    <a:pt x="10" y="10325"/>
                  </a:cubicBezTo>
                  <a:close/>
                </a:path>
              </a:pathLst>
            </a:custGeom>
            <a:solidFill>
              <a:srgbClr val="B2B2B2"/>
            </a:solidFill>
            <a:ln w="25400">
              <a:solidFill>
                <a:schemeClr val="accent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 rot="10800000" flipV="1">
              <a:off x="4547" y="1968"/>
              <a:ext cx="88" cy="1630"/>
            </a:xfrm>
            <a:prstGeom prst="rect">
              <a:avLst/>
            </a:prstGeom>
            <a:solidFill>
              <a:srgbClr val="B2B2B2"/>
            </a:solidFill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rot="10800000" flipV="1">
              <a:off x="4635" y="1627"/>
              <a:ext cx="0" cy="19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rot="10800000" flipV="1">
              <a:off x="4547" y="1627"/>
              <a:ext cx="0" cy="19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10800000" flipV="1">
              <a:off x="4115" y="3158"/>
              <a:ext cx="96" cy="44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rot="10800000" flipV="1">
              <a:off x="4211" y="3214"/>
              <a:ext cx="0" cy="39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rot="10800000" flipV="1">
              <a:off x="4115" y="3214"/>
              <a:ext cx="0" cy="39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7781925" y="4613275"/>
            <a:ext cx="0" cy="1122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7591425" y="4968875"/>
            <a:ext cx="4381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Manometers for High Pressures</a:t>
            </a:r>
          </a:p>
        </p:txBody>
      </p:sp>
      <p:sp>
        <p:nvSpPr>
          <p:cNvPr id="2357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379413" y="1993900"/>
            <a:ext cx="6184900" cy="3276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/>
              <a:t>Find the </a:t>
            </a:r>
            <a:r>
              <a:rPr lang="en-US" b="1"/>
              <a:t>gage</a:t>
            </a:r>
            <a:r>
              <a:rPr lang="en-US"/>
              <a:t> pressure in the center of the sphere. The sphere contains fluid with </a:t>
            </a:r>
            <a:r>
              <a:rPr lang="en-US">
                <a:latin typeface="Symbol" pitchFamily="18" charset="2"/>
              </a:rPr>
              <a:t>g</a:t>
            </a:r>
            <a:r>
              <a:rPr lang="en-US" baseline="-25000"/>
              <a:t>1</a:t>
            </a:r>
            <a:r>
              <a:rPr lang="en-US"/>
              <a:t> and the manometer contains fluid with </a:t>
            </a:r>
            <a:r>
              <a:rPr lang="en-US">
                <a:latin typeface="Symbol" pitchFamily="18" charset="2"/>
              </a:rPr>
              <a:t>g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/>
              <a:t>What do you know? _____</a:t>
            </a:r>
          </a:p>
          <a:p>
            <a:pPr marL="0" indent="0">
              <a:buFont typeface="Wingdings" pitchFamily="2" charset="2"/>
              <a:buNone/>
            </a:pPr>
            <a:r>
              <a:rPr lang="en-US"/>
              <a:t>Use statics to find other pressures.</a:t>
            </a:r>
          </a:p>
        </p:txBody>
      </p: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7239000" y="2692400"/>
            <a:ext cx="434975" cy="482600"/>
            <a:chOff x="4560" y="1696"/>
            <a:chExt cx="274" cy="304"/>
          </a:xfrm>
        </p:grpSpPr>
        <p:sp>
          <p:nvSpPr>
            <p:cNvPr id="23574" name="Oval 22"/>
            <p:cNvSpPr>
              <a:spLocks noChangeArrowheads="1"/>
            </p:cNvSpPr>
            <p:nvPr/>
          </p:nvSpPr>
          <p:spPr bwMode="auto">
            <a:xfrm>
              <a:off x="4560" y="1936"/>
              <a:ext cx="48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4622" y="169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1</a:t>
              </a:r>
            </a:p>
          </p:txBody>
        </p:sp>
      </p:grpSp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6565900" y="5270500"/>
            <a:ext cx="434975" cy="482600"/>
            <a:chOff x="4560" y="1696"/>
            <a:chExt cx="274" cy="304"/>
          </a:xfrm>
        </p:grpSpPr>
        <p:sp>
          <p:nvSpPr>
            <p:cNvPr id="23577" name="Oval 25"/>
            <p:cNvSpPr>
              <a:spLocks noChangeArrowheads="1"/>
            </p:cNvSpPr>
            <p:nvPr/>
          </p:nvSpPr>
          <p:spPr bwMode="auto">
            <a:xfrm>
              <a:off x="4560" y="1936"/>
              <a:ext cx="48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622" y="169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2</a:t>
              </a:r>
            </a:p>
          </p:txBody>
        </p:sp>
      </p:grpSp>
      <p:grpSp>
        <p:nvGrpSpPr>
          <p:cNvPr id="23579" name="Group 27"/>
          <p:cNvGrpSpPr>
            <a:grpSpLocks/>
          </p:cNvGrpSpPr>
          <p:nvPr/>
        </p:nvGrpSpPr>
        <p:grpSpPr bwMode="auto">
          <a:xfrm>
            <a:off x="6553200" y="4241800"/>
            <a:ext cx="434975" cy="482600"/>
            <a:chOff x="4560" y="1696"/>
            <a:chExt cx="274" cy="304"/>
          </a:xfrm>
        </p:grpSpPr>
        <p:sp>
          <p:nvSpPr>
            <p:cNvPr id="23580" name="Oval 28"/>
            <p:cNvSpPr>
              <a:spLocks noChangeArrowheads="1"/>
            </p:cNvSpPr>
            <p:nvPr/>
          </p:nvSpPr>
          <p:spPr bwMode="auto">
            <a:xfrm>
              <a:off x="4560" y="1936"/>
              <a:ext cx="48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4622" y="169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3</a:t>
              </a:r>
            </a:p>
          </p:txBody>
        </p:sp>
      </p:grp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2879725" y="5373688"/>
            <a:ext cx="7032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=P</a:t>
            </a:r>
            <a:r>
              <a:rPr lang="en-US" baseline="-25000">
                <a:solidFill>
                  <a:schemeClr val="folHlink"/>
                </a:solidFill>
              </a:rPr>
              <a:t>3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119813" y="4445000"/>
            <a:ext cx="4111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Symbol" pitchFamily="18" charset="2"/>
              </a:rPr>
              <a:t>g</a:t>
            </a:r>
            <a:r>
              <a:rPr lang="en-US" sz="2400" baseline="-25000"/>
              <a:t>1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7313613" y="3517900"/>
            <a:ext cx="4111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Symbol" pitchFamily="18" charset="2"/>
              </a:rPr>
              <a:t>g</a:t>
            </a:r>
            <a:r>
              <a:rPr lang="en-US" sz="2400" baseline="-25000"/>
              <a:t>2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00063" y="6197600"/>
            <a:ext cx="50736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For small h</a:t>
            </a:r>
            <a:r>
              <a:rPr lang="en-US" sz="2400" baseline="-25000"/>
              <a:t>1</a:t>
            </a:r>
            <a:r>
              <a:rPr lang="en-US" sz="2400"/>
              <a:t> use fluid with high density.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5724525" y="6173788"/>
            <a:ext cx="15271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Mercury!</a:t>
            </a: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5778500" y="6629400"/>
            <a:ext cx="134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992188" y="5373688"/>
            <a:ext cx="10382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+ h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1985963" y="5373688"/>
            <a:ext cx="9572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- h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>
            <a:off x="609600" y="5892800"/>
            <a:ext cx="309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574675" y="5373688"/>
            <a:ext cx="5032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  <p:bldP spid="23582" grpId="0" build="p" autoUpdateAnimBg="0"/>
      <p:bldP spid="23586" grpId="0" build="p" autoUpdateAnimBg="0"/>
      <p:bldP spid="23588" grpId="0" autoUpdateAnimBg="0"/>
      <p:bldP spid="23589" grpId="0" autoUpdateAnimBg="0"/>
      <p:bldP spid="235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376988" y="5308600"/>
            <a:ext cx="9890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- h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 baseline="-25000">
                <a:solidFill>
                  <a:schemeClr val="folHlink"/>
                </a:solidFill>
              </a:rPr>
              <a:t>Hg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164388" y="5308600"/>
            <a:ext cx="8874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- h</a:t>
            </a:r>
            <a:r>
              <a:rPr lang="en-US" sz="2400" baseline="-25000">
                <a:solidFill>
                  <a:schemeClr val="folHlink"/>
                </a:solidFill>
              </a:rPr>
              <a:t>3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 baseline="-25000">
                <a:solidFill>
                  <a:schemeClr val="folHlink"/>
                </a:solidFill>
              </a:rPr>
              <a:t>w</a:t>
            </a:r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3190875" y="2459038"/>
            <a:ext cx="3694113" cy="265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76"/>
              </a:cxn>
              <a:cxn ang="0">
                <a:pos x="2119" y="1576"/>
              </a:cxn>
              <a:cxn ang="0">
                <a:pos x="2118" y="3"/>
              </a:cxn>
            </a:cxnLst>
            <a:rect l="0" t="0" r="r" b="b"/>
            <a:pathLst>
              <a:path w="2119" h="1576">
                <a:moveTo>
                  <a:pt x="0" y="0"/>
                </a:moveTo>
                <a:lnTo>
                  <a:pt x="0" y="1576"/>
                </a:lnTo>
                <a:lnTo>
                  <a:pt x="2119" y="1576"/>
                </a:lnTo>
                <a:lnTo>
                  <a:pt x="2118" y="3"/>
                </a:lnTo>
              </a:path>
            </a:pathLst>
          </a:custGeom>
          <a:solidFill>
            <a:srgbClr val="B2B2B2"/>
          </a:solidFill>
          <a:ln w="254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Differential Manometers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1393825" y="4378325"/>
            <a:ext cx="1677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1508125" y="2181225"/>
            <a:ext cx="598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698625" y="2212975"/>
            <a:ext cx="0" cy="2151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520825" y="3101975"/>
            <a:ext cx="4381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932613" y="2867025"/>
            <a:ext cx="16779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897813" y="2155825"/>
            <a:ext cx="598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8305800" y="2149475"/>
            <a:ext cx="0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 flipH="1">
            <a:off x="8134350" y="2289175"/>
            <a:ext cx="4381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h</a:t>
            </a:r>
            <a:r>
              <a:rPr lang="en-US" sz="2400" baseline="-25000"/>
              <a:t>3</a:t>
            </a:r>
            <a:endParaRPr lang="en-US" sz="2400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943725" y="4778375"/>
            <a:ext cx="12334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Mercury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38125" y="5324475"/>
            <a:ext cx="3622675" cy="118745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Find the drop in pressure between point 1 and point 2.</a:t>
            </a:r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>
            <a:off x="3317875" y="2459038"/>
            <a:ext cx="3440113" cy="2501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76"/>
              </a:cxn>
              <a:cxn ang="0">
                <a:pos x="2119" y="1576"/>
              </a:cxn>
              <a:cxn ang="0">
                <a:pos x="2118" y="3"/>
              </a:cxn>
            </a:cxnLst>
            <a:rect l="0" t="0" r="r" b="b"/>
            <a:pathLst>
              <a:path w="2119" h="1576">
                <a:moveTo>
                  <a:pt x="0" y="0"/>
                </a:moveTo>
                <a:lnTo>
                  <a:pt x="0" y="1576"/>
                </a:lnTo>
                <a:lnTo>
                  <a:pt x="2119" y="1576"/>
                </a:lnTo>
                <a:lnTo>
                  <a:pt x="2118" y="3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AutoShape 17"/>
          <p:cNvSpPr>
            <a:spLocks noChangeArrowheads="1"/>
          </p:cNvSpPr>
          <p:nvPr/>
        </p:nvSpPr>
        <p:spPr bwMode="auto">
          <a:xfrm rot="-5400000">
            <a:off x="4641850" y="-730250"/>
            <a:ext cx="571500" cy="5842000"/>
          </a:xfrm>
          <a:prstGeom prst="can">
            <a:avLst>
              <a:gd name="adj" fmla="val 41930"/>
            </a:avLst>
          </a:prstGeom>
          <a:solidFill>
            <a:schemeClr val="hlink"/>
          </a:solidFill>
          <a:ln w="254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5067300" y="1892300"/>
            <a:ext cx="0" cy="584200"/>
            <a:chOff x="3456" y="3072"/>
            <a:chExt cx="0" cy="368"/>
          </a:xfrm>
        </p:grpSpPr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3456" y="3072"/>
              <a:ext cx="0" cy="152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3456" y="3288"/>
              <a:ext cx="0" cy="152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4775200" y="21717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3057525" y="1958975"/>
            <a:ext cx="4381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6613525" y="1933575"/>
            <a:ext cx="4381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768725" y="1920875"/>
            <a:ext cx="92710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Water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3200400" y="2425700"/>
            <a:ext cx="95250" cy="19685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6772275" y="2382838"/>
            <a:ext cx="103188" cy="4826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>
            <a:off x="4784725" y="2867025"/>
            <a:ext cx="1906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5114925" y="2886075"/>
            <a:ext cx="0" cy="1477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899025" y="3432175"/>
            <a:ext cx="4381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 flipH="1">
            <a:off x="3362325" y="4378325"/>
            <a:ext cx="1906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3540125" y="2641600"/>
            <a:ext cx="9779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orifice</a:t>
            </a: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3594100" y="3048000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V="1">
            <a:off x="4419600" y="2362200"/>
            <a:ext cx="6096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7935913" y="53086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= p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5097463" y="5753100"/>
            <a:ext cx="33051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p</a:t>
            </a:r>
            <a:r>
              <a:rPr lang="en-US" sz="2400" baseline="-25000">
                <a:solidFill>
                  <a:schemeClr val="folHlink"/>
                </a:solidFill>
              </a:rPr>
              <a:t>1</a:t>
            </a:r>
            <a:r>
              <a:rPr lang="en-US" sz="2400">
                <a:solidFill>
                  <a:schemeClr val="folHlink"/>
                </a:solidFill>
              </a:rPr>
              <a:t> - p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r>
              <a:rPr lang="en-US" sz="2400">
                <a:solidFill>
                  <a:schemeClr val="folHlink"/>
                </a:solidFill>
              </a:rPr>
              <a:t> = (h</a:t>
            </a:r>
            <a:r>
              <a:rPr lang="en-US" sz="2400" baseline="-25000">
                <a:solidFill>
                  <a:schemeClr val="folHlink"/>
                </a:solidFill>
              </a:rPr>
              <a:t>3</a:t>
            </a:r>
            <a:r>
              <a:rPr lang="en-US" sz="2400">
                <a:solidFill>
                  <a:schemeClr val="folHlink"/>
                </a:solidFill>
              </a:rPr>
              <a:t>-h</a:t>
            </a:r>
            <a:r>
              <a:rPr lang="en-US" sz="2400" baseline="-25000">
                <a:solidFill>
                  <a:schemeClr val="folHlink"/>
                </a:solidFill>
              </a:rPr>
              <a:t>1</a:t>
            </a:r>
            <a:r>
              <a:rPr lang="en-US" sz="2400">
                <a:solidFill>
                  <a:schemeClr val="folHlink"/>
                </a:solidFill>
              </a:rPr>
              <a:t>)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 baseline="-25000">
                <a:solidFill>
                  <a:schemeClr val="folHlink"/>
                </a:solidFill>
              </a:rPr>
              <a:t>w</a:t>
            </a:r>
            <a:r>
              <a:rPr lang="en-US" sz="2400">
                <a:solidFill>
                  <a:schemeClr val="folHlink"/>
                </a:solidFill>
              </a:rPr>
              <a:t> + h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 baseline="-25000">
                <a:solidFill>
                  <a:schemeClr val="folHlink"/>
                </a:solidFill>
              </a:rPr>
              <a:t>Hg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5097463" y="6235700"/>
            <a:ext cx="26257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p</a:t>
            </a:r>
            <a:r>
              <a:rPr lang="en-US" sz="2400" baseline="-25000">
                <a:solidFill>
                  <a:schemeClr val="folHlink"/>
                </a:solidFill>
              </a:rPr>
              <a:t>1</a:t>
            </a:r>
            <a:r>
              <a:rPr lang="en-US" sz="2400">
                <a:solidFill>
                  <a:schemeClr val="folHlink"/>
                </a:solidFill>
              </a:rPr>
              <a:t> - p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r>
              <a:rPr lang="en-US" sz="2400">
                <a:solidFill>
                  <a:schemeClr val="folHlink"/>
                </a:solidFill>
              </a:rPr>
              <a:t> = h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r>
              <a:rPr lang="en-US" sz="2400">
                <a:solidFill>
                  <a:schemeClr val="folHlink"/>
                </a:solidFill>
              </a:rPr>
              <a:t>(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 baseline="-25000">
                <a:solidFill>
                  <a:schemeClr val="folHlink"/>
                </a:solidFill>
              </a:rPr>
              <a:t>Hg</a:t>
            </a:r>
            <a:r>
              <a:rPr lang="en-US" sz="2400">
                <a:solidFill>
                  <a:schemeClr val="folHlink"/>
                </a:solidFill>
              </a:rPr>
              <a:t> - 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 baseline="-25000">
                <a:solidFill>
                  <a:schemeClr val="folHlink"/>
                </a:solidFill>
              </a:rPr>
              <a:t>w</a:t>
            </a:r>
            <a:r>
              <a:rPr lang="en-US" sz="240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5092700" y="5765800"/>
            <a:ext cx="346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5130800" y="6235700"/>
            <a:ext cx="346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5130800" y="6705600"/>
            <a:ext cx="346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5127625" y="53086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p</a:t>
            </a:r>
            <a:r>
              <a:rPr lang="en-US" sz="2400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5503863" y="5308600"/>
            <a:ext cx="9572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+ h</a:t>
            </a:r>
            <a:r>
              <a:rPr lang="en-US" sz="2400" baseline="-25000">
                <a:solidFill>
                  <a:schemeClr val="folHlink"/>
                </a:solidFill>
              </a:rPr>
              <a:t>1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 baseline="-25000">
                <a:solidFill>
                  <a:schemeClr val="folHlink"/>
                </a:solidFill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  <p:bldP spid="24579" grpId="0" build="p" autoUpdateAnimBg="0"/>
      <p:bldP spid="24607" grpId="0" build="p" autoUpdateAnimBg="0"/>
      <p:bldP spid="24610" grpId="0" build="p" autoUpdateAnimBg="0"/>
      <p:bldP spid="24611" grpId="0" build="p" autoUpdateAnimBg="0"/>
      <p:bldP spid="24612" grpId="0" build="p" autoUpdateAnimBg="0"/>
      <p:bldP spid="24616" grpId="0" build="p" autoUpdateAnimBg="0"/>
      <p:bldP spid="2461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Procedure to keep track of pressures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Start at a known point or at one end of the system and write the pressure there using an appropriate symbol</a:t>
            </a:r>
          </a:p>
          <a:p>
            <a:r>
              <a:rPr lang="en-US" sz="2800"/>
              <a:t>Add to this the change in pressure to the next meniscus (plus if the next meniscus is lower, and minus if higher)</a:t>
            </a:r>
          </a:p>
          <a:p>
            <a:r>
              <a:rPr lang="en-US" sz="2800"/>
              <a:t>Continue until the other end of the gage is reached and equate the expression to the pressure at that point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207000" y="6604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Comment 5"/>
          <p:cNvSpPr>
            <a:spLocks noChangeArrowheads="1"/>
          </p:cNvSpPr>
          <p:nvPr/>
        </p:nvSpPr>
        <p:spPr bwMode="auto">
          <a:xfrm>
            <a:off x="5130800" y="6121400"/>
            <a:ext cx="1917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p</a:t>
            </a:r>
            <a:r>
              <a:rPr lang="en-US" sz="2400" baseline="-25000">
                <a:solidFill>
                  <a:schemeClr val="folHlink"/>
                </a:solidFill>
              </a:rPr>
              <a:t>1</a:t>
            </a:r>
            <a:r>
              <a:rPr lang="en-US" sz="2400">
                <a:solidFill>
                  <a:schemeClr val="folHlink"/>
                </a:solidFill>
              </a:rPr>
              <a:t> + 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folHlink"/>
                </a:solidFill>
              </a:rPr>
              <a:t>p = p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Transducers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0193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Excitation: 10 Vdc regulated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Output: 100 millivolts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Accuracy: ±1% FS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Proof Pressure: 140 kPa (20 psi) for 7 kPa model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No Mercury!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Can be monitored easily by computer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Myriad of applications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/>
              <a:t>Volume of liquid in a tank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/>
              <a:t>Flow rates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/>
              <a:t>Process monitoring and control</a:t>
            </a:r>
          </a:p>
        </p:txBody>
      </p:sp>
      <p:pic>
        <p:nvPicPr>
          <p:cNvPr id="26628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9813" y="4316413"/>
            <a:ext cx="1171575" cy="1247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</p:pic>
      <p:pic>
        <p:nvPicPr>
          <p:cNvPr id="26629" name="Picture 5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1893888"/>
            <a:ext cx="2057400" cy="1419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</p:pic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3810000" y="2870200"/>
            <a:ext cx="1524000" cy="457200"/>
            <a:chOff x="3576" y="1784"/>
            <a:chExt cx="960" cy="288"/>
          </a:xfrm>
        </p:grpSpPr>
        <p:sp>
          <p:nvSpPr>
            <p:cNvPr id="26631" name="Comment 7"/>
            <p:cNvSpPr>
              <a:spLocks noChangeArrowheads="1"/>
            </p:cNvSpPr>
            <p:nvPr/>
          </p:nvSpPr>
          <p:spPr bwMode="auto">
            <a:xfrm>
              <a:off x="3576" y="1784"/>
              <a:ext cx="96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endParaRPr 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3624" y="2048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816350" y="2908300"/>
            <a:ext cx="14097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Full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Types of Diaphragms Used for Pressure Measurements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Stainless Steel</a:t>
            </a:r>
          </a:p>
          <a:p>
            <a:pPr lvl="1"/>
            <a:r>
              <a:rPr lang="en-US"/>
              <a:t>Strain gages bonded to the stainless steel</a:t>
            </a:r>
          </a:p>
          <a:p>
            <a:pPr lvl="1"/>
            <a:r>
              <a:rPr lang="en-US"/>
              <a:t>Typical full scale output of 3 mV/V</a:t>
            </a:r>
          </a:p>
          <a:p>
            <a:r>
              <a:rPr lang="en-US"/>
              <a:t>Piezoresistive</a:t>
            </a:r>
          </a:p>
          <a:p>
            <a:pPr lvl="1"/>
            <a:r>
              <a:rPr lang="en-US"/>
              <a:t>Strain gage diffused into silicon wafers</a:t>
            </a:r>
          </a:p>
          <a:p>
            <a:pPr lvl="1"/>
            <a:r>
              <a:rPr lang="en-US"/>
              <a:t>Typical full scale output of 10 mV/V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Silicon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Ideal material for receiving the applied force</a:t>
            </a:r>
          </a:p>
          <a:p>
            <a:r>
              <a:rPr lang="en-US"/>
              <a:t>Perfect crystal</a:t>
            </a:r>
          </a:p>
          <a:p>
            <a:r>
              <a:rPr lang="en-US"/>
              <a:t>Returns to its initial shape (no hysteresis)</a:t>
            </a:r>
          </a:p>
          <a:p>
            <a:r>
              <a:rPr lang="en-US"/>
              <a:t>Good elasticity</a:t>
            </a:r>
          </a:p>
          <a:p>
            <a:r>
              <a:rPr lang="en-US"/>
              <a:t>No need for special bonding between material receiving force and strain gage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Sensor Failure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High pressures – rupture crystal (beware of resulting leak!)</a:t>
            </a:r>
          </a:p>
          <a:p>
            <a:r>
              <a:rPr lang="en-US"/>
              <a:t>Water hammer – </a:t>
            </a:r>
          </a:p>
          <a:p>
            <a:pPr lvl="1"/>
            <a:r>
              <a:rPr lang="en-US"/>
              <a:t>High speed pressure waves (speed of sound)</a:t>
            </a:r>
          </a:p>
          <a:p>
            <a:pPr lvl="1"/>
            <a:r>
              <a:rPr lang="en-US"/>
              <a:t>Result from flow transients such as rapidly shutting valves</a:t>
            </a:r>
          </a:p>
          <a:p>
            <a:pPr lvl="1"/>
            <a:r>
              <a:rPr lang="en-US"/>
              <a:t>Install pressure snubber!</a:t>
            </a:r>
          </a:p>
          <a:p>
            <a:r>
              <a:rPr lang="en-US"/>
              <a:t>Incompatible materials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257800" y="3048000"/>
            <a:ext cx="3276600" cy="457200"/>
            <a:chOff x="3216" y="2208"/>
            <a:chExt cx="2064" cy="288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3216" y="2208"/>
              <a:ext cx="192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088" y="2208"/>
              <a:ext cx="192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auto">
            <a:xfrm>
              <a:off x="3216" y="2256"/>
              <a:ext cx="206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92" y="240"/>
                </a:cxn>
                <a:cxn ang="0">
                  <a:pos x="192" y="96"/>
                </a:cxn>
                <a:cxn ang="0">
                  <a:pos x="1872" y="96"/>
                </a:cxn>
                <a:cxn ang="0">
                  <a:pos x="1872" y="240"/>
                </a:cxn>
                <a:cxn ang="0">
                  <a:pos x="2064" y="240"/>
                </a:cxn>
                <a:cxn ang="0">
                  <a:pos x="2064" y="0"/>
                </a:cxn>
                <a:cxn ang="0">
                  <a:pos x="0" y="0"/>
                </a:cxn>
              </a:cxnLst>
              <a:rect l="0" t="0" r="r" b="b"/>
              <a:pathLst>
                <a:path w="2064" h="240">
                  <a:moveTo>
                    <a:pt x="0" y="0"/>
                  </a:moveTo>
                  <a:lnTo>
                    <a:pt x="0" y="240"/>
                  </a:lnTo>
                  <a:lnTo>
                    <a:pt x="192" y="240"/>
                  </a:lnTo>
                  <a:lnTo>
                    <a:pt x="192" y="96"/>
                  </a:lnTo>
                  <a:lnTo>
                    <a:pt x="1872" y="96"/>
                  </a:lnTo>
                  <a:lnTo>
                    <a:pt x="1872" y="240"/>
                  </a:lnTo>
                  <a:lnTo>
                    <a:pt x="2064" y="240"/>
                  </a:lnTo>
                  <a:lnTo>
                    <a:pt x="20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hlink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auto">
            <a:xfrm>
              <a:off x="3456" y="2256"/>
              <a:ext cx="192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0" y="96"/>
                </a:cxn>
                <a:cxn ang="0">
                  <a:pos x="288" y="0"/>
                </a:cxn>
                <a:cxn ang="0">
                  <a:pos x="336" y="96"/>
                </a:cxn>
                <a:cxn ang="0">
                  <a:pos x="384" y="0"/>
                </a:cxn>
                <a:cxn ang="0">
                  <a:pos x="432" y="96"/>
                </a:cxn>
                <a:cxn ang="0">
                  <a:pos x="480" y="0"/>
                </a:cxn>
                <a:cxn ang="0">
                  <a:pos x="528" y="96"/>
                </a:cxn>
                <a:cxn ang="0">
                  <a:pos x="528" y="48"/>
                </a:cxn>
                <a:cxn ang="0">
                  <a:pos x="672" y="48"/>
                </a:cxn>
              </a:cxnLst>
              <a:rect l="0" t="0" r="r" b="b"/>
              <a:pathLst>
                <a:path w="672" h="96">
                  <a:moveTo>
                    <a:pt x="0" y="48"/>
                  </a:moveTo>
                  <a:lnTo>
                    <a:pt x="192" y="48"/>
                  </a:lnTo>
                  <a:lnTo>
                    <a:pt x="192" y="0"/>
                  </a:lnTo>
                  <a:lnTo>
                    <a:pt x="240" y="96"/>
                  </a:lnTo>
                  <a:lnTo>
                    <a:pt x="288" y="0"/>
                  </a:lnTo>
                  <a:lnTo>
                    <a:pt x="336" y="96"/>
                  </a:lnTo>
                  <a:lnTo>
                    <a:pt x="384" y="0"/>
                  </a:lnTo>
                  <a:lnTo>
                    <a:pt x="432" y="96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28" y="48"/>
                  </a:lnTo>
                  <a:lnTo>
                    <a:pt x="672" y="48"/>
                  </a:ln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auto">
            <a:xfrm flipH="1">
              <a:off x="4848" y="2256"/>
              <a:ext cx="192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0" y="96"/>
                </a:cxn>
                <a:cxn ang="0">
                  <a:pos x="288" y="0"/>
                </a:cxn>
                <a:cxn ang="0">
                  <a:pos x="336" y="96"/>
                </a:cxn>
                <a:cxn ang="0">
                  <a:pos x="384" y="0"/>
                </a:cxn>
                <a:cxn ang="0">
                  <a:pos x="432" y="96"/>
                </a:cxn>
                <a:cxn ang="0">
                  <a:pos x="480" y="0"/>
                </a:cxn>
                <a:cxn ang="0">
                  <a:pos x="528" y="96"/>
                </a:cxn>
                <a:cxn ang="0">
                  <a:pos x="528" y="48"/>
                </a:cxn>
                <a:cxn ang="0">
                  <a:pos x="672" y="48"/>
                </a:cxn>
              </a:cxnLst>
              <a:rect l="0" t="0" r="r" b="b"/>
              <a:pathLst>
                <a:path w="672" h="96">
                  <a:moveTo>
                    <a:pt x="0" y="48"/>
                  </a:moveTo>
                  <a:lnTo>
                    <a:pt x="192" y="48"/>
                  </a:lnTo>
                  <a:lnTo>
                    <a:pt x="192" y="0"/>
                  </a:lnTo>
                  <a:lnTo>
                    <a:pt x="240" y="96"/>
                  </a:lnTo>
                  <a:lnTo>
                    <a:pt x="288" y="0"/>
                  </a:lnTo>
                  <a:lnTo>
                    <a:pt x="336" y="96"/>
                  </a:lnTo>
                  <a:lnTo>
                    <a:pt x="384" y="0"/>
                  </a:lnTo>
                  <a:lnTo>
                    <a:pt x="432" y="96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28" y="48"/>
                  </a:lnTo>
                  <a:lnTo>
                    <a:pt x="672" y="48"/>
                  </a:ln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706" name="Freeform 10"/>
          <p:cNvSpPr>
            <a:spLocks/>
          </p:cNvSpPr>
          <p:nvPr/>
        </p:nvSpPr>
        <p:spPr bwMode="auto">
          <a:xfrm>
            <a:off x="6103938" y="3076575"/>
            <a:ext cx="1754187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31"/>
              </a:cxn>
              <a:cxn ang="0">
                <a:pos x="16" y="47"/>
              </a:cxn>
              <a:cxn ang="0">
                <a:pos x="47" y="94"/>
              </a:cxn>
              <a:cxn ang="0">
                <a:pos x="62" y="140"/>
              </a:cxn>
              <a:cxn ang="0">
                <a:pos x="62" y="234"/>
              </a:cxn>
              <a:cxn ang="0">
                <a:pos x="1059" y="234"/>
              </a:cxn>
              <a:cxn ang="0">
                <a:pos x="1074" y="125"/>
              </a:cxn>
              <a:cxn ang="0">
                <a:pos x="1028" y="125"/>
              </a:cxn>
              <a:cxn ang="0">
                <a:pos x="1090" y="94"/>
              </a:cxn>
              <a:cxn ang="0">
                <a:pos x="1028" y="62"/>
              </a:cxn>
              <a:cxn ang="0">
                <a:pos x="1074" y="62"/>
              </a:cxn>
              <a:cxn ang="0">
                <a:pos x="1105" y="0"/>
              </a:cxn>
              <a:cxn ang="0">
                <a:pos x="1043" y="0"/>
              </a:cxn>
              <a:cxn ang="0">
                <a:pos x="0" y="0"/>
              </a:cxn>
            </a:cxnLst>
            <a:rect l="0" t="0" r="r" b="b"/>
            <a:pathLst>
              <a:path w="1105" h="234">
                <a:moveTo>
                  <a:pt x="0" y="0"/>
                </a:moveTo>
                <a:lnTo>
                  <a:pt x="78" y="31"/>
                </a:lnTo>
                <a:lnTo>
                  <a:pt x="16" y="47"/>
                </a:lnTo>
                <a:lnTo>
                  <a:pt x="47" y="94"/>
                </a:lnTo>
                <a:lnTo>
                  <a:pt x="62" y="140"/>
                </a:lnTo>
                <a:lnTo>
                  <a:pt x="62" y="234"/>
                </a:lnTo>
                <a:lnTo>
                  <a:pt x="1059" y="234"/>
                </a:lnTo>
                <a:lnTo>
                  <a:pt x="1074" y="125"/>
                </a:lnTo>
                <a:lnTo>
                  <a:pt x="1028" y="125"/>
                </a:lnTo>
                <a:lnTo>
                  <a:pt x="1090" y="94"/>
                </a:lnTo>
                <a:lnTo>
                  <a:pt x="1028" y="62"/>
                </a:lnTo>
                <a:lnTo>
                  <a:pt x="1074" y="62"/>
                </a:lnTo>
                <a:lnTo>
                  <a:pt x="1105" y="0"/>
                </a:lnTo>
                <a:lnTo>
                  <a:pt x="104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9707" name="Group 11"/>
          <p:cNvGrpSpPr>
            <a:grpSpLocks/>
          </p:cNvGrpSpPr>
          <p:nvPr/>
        </p:nvGrpSpPr>
        <p:grpSpPr bwMode="auto">
          <a:xfrm>
            <a:off x="5257800" y="3048000"/>
            <a:ext cx="3276600" cy="457200"/>
            <a:chOff x="3216" y="2208"/>
            <a:chExt cx="2064" cy="288"/>
          </a:xfrm>
        </p:grpSpPr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3216" y="2208"/>
              <a:ext cx="192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088" y="2208"/>
              <a:ext cx="192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auto">
            <a:xfrm>
              <a:off x="3216" y="2256"/>
              <a:ext cx="206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92" y="240"/>
                </a:cxn>
                <a:cxn ang="0">
                  <a:pos x="192" y="96"/>
                </a:cxn>
                <a:cxn ang="0">
                  <a:pos x="1872" y="96"/>
                </a:cxn>
                <a:cxn ang="0">
                  <a:pos x="1872" y="240"/>
                </a:cxn>
                <a:cxn ang="0">
                  <a:pos x="2064" y="240"/>
                </a:cxn>
                <a:cxn ang="0">
                  <a:pos x="2064" y="0"/>
                </a:cxn>
                <a:cxn ang="0">
                  <a:pos x="0" y="0"/>
                </a:cxn>
              </a:cxnLst>
              <a:rect l="0" t="0" r="r" b="b"/>
              <a:pathLst>
                <a:path w="2064" h="240">
                  <a:moveTo>
                    <a:pt x="0" y="0"/>
                  </a:moveTo>
                  <a:lnTo>
                    <a:pt x="0" y="240"/>
                  </a:lnTo>
                  <a:lnTo>
                    <a:pt x="192" y="240"/>
                  </a:lnTo>
                  <a:lnTo>
                    <a:pt x="192" y="96"/>
                  </a:lnTo>
                  <a:lnTo>
                    <a:pt x="1872" y="96"/>
                  </a:lnTo>
                  <a:lnTo>
                    <a:pt x="1872" y="240"/>
                  </a:lnTo>
                  <a:lnTo>
                    <a:pt x="2064" y="240"/>
                  </a:lnTo>
                  <a:lnTo>
                    <a:pt x="20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hlink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auto">
            <a:xfrm>
              <a:off x="3456" y="2256"/>
              <a:ext cx="192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0" y="96"/>
                </a:cxn>
                <a:cxn ang="0">
                  <a:pos x="288" y="0"/>
                </a:cxn>
                <a:cxn ang="0">
                  <a:pos x="336" y="96"/>
                </a:cxn>
                <a:cxn ang="0">
                  <a:pos x="384" y="0"/>
                </a:cxn>
                <a:cxn ang="0">
                  <a:pos x="432" y="96"/>
                </a:cxn>
                <a:cxn ang="0">
                  <a:pos x="480" y="0"/>
                </a:cxn>
                <a:cxn ang="0">
                  <a:pos x="528" y="96"/>
                </a:cxn>
                <a:cxn ang="0">
                  <a:pos x="528" y="48"/>
                </a:cxn>
                <a:cxn ang="0">
                  <a:pos x="672" y="48"/>
                </a:cxn>
              </a:cxnLst>
              <a:rect l="0" t="0" r="r" b="b"/>
              <a:pathLst>
                <a:path w="672" h="96">
                  <a:moveTo>
                    <a:pt x="0" y="48"/>
                  </a:moveTo>
                  <a:lnTo>
                    <a:pt x="192" y="48"/>
                  </a:lnTo>
                  <a:lnTo>
                    <a:pt x="192" y="0"/>
                  </a:lnTo>
                  <a:lnTo>
                    <a:pt x="240" y="96"/>
                  </a:lnTo>
                  <a:lnTo>
                    <a:pt x="288" y="0"/>
                  </a:lnTo>
                  <a:lnTo>
                    <a:pt x="336" y="96"/>
                  </a:lnTo>
                  <a:lnTo>
                    <a:pt x="384" y="0"/>
                  </a:lnTo>
                  <a:lnTo>
                    <a:pt x="432" y="96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28" y="48"/>
                  </a:lnTo>
                  <a:lnTo>
                    <a:pt x="672" y="48"/>
                  </a:ln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auto">
            <a:xfrm flipH="1">
              <a:off x="4848" y="2256"/>
              <a:ext cx="192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0" y="96"/>
                </a:cxn>
                <a:cxn ang="0">
                  <a:pos x="288" y="0"/>
                </a:cxn>
                <a:cxn ang="0">
                  <a:pos x="336" y="96"/>
                </a:cxn>
                <a:cxn ang="0">
                  <a:pos x="384" y="0"/>
                </a:cxn>
                <a:cxn ang="0">
                  <a:pos x="432" y="96"/>
                </a:cxn>
                <a:cxn ang="0">
                  <a:pos x="480" y="0"/>
                </a:cxn>
                <a:cxn ang="0">
                  <a:pos x="528" y="96"/>
                </a:cxn>
                <a:cxn ang="0">
                  <a:pos x="528" y="48"/>
                </a:cxn>
                <a:cxn ang="0">
                  <a:pos x="672" y="48"/>
                </a:cxn>
              </a:cxnLst>
              <a:rect l="0" t="0" r="r" b="b"/>
              <a:pathLst>
                <a:path w="672" h="96">
                  <a:moveTo>
                    <a:pt x="0" y="48"/>
                  </a:moveTo>
                  <a:lnTo>
                    <a:pt x="192" y="48"/>
                  </a:lnTo>
                  <a:lnTo>
                    <a:pt x="192" y="0"/>
                  </a:lnTo>
                  <a:lnTo>
                    <a:pt x="240" y="96"/>
                  </a:lnTo>
                  <a:lnTo>
                    <a:pt x="288" y="0"/>
                  </a:lnTo>
                  <a:lnTo>
                    <a:pt x="336" y="96"/>
                  </a:lnTo>
                  <a:lnTo>
                    <a:pt x="384" y="0"/>
                  </a:lnTo>
                  <a:lnTo>
                    <a:pt x="432" y="96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28" y="48"/>
                  </a:lnTo>
                  <a:lnTo>
                    <a:pt x="672" y="48"/>
                  </a:ln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181600" y="5156200"/>
            <a:ext cx="38020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Elastic tubing or gas chamber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5257800" y="5562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13" grpId="0" build="p" autoUpdateAnimBg="0"/>
      <p:bldP spid="297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Absolute vs. Gage vs. Differential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876800" cy="4876800"/>
          </a:xfrm>
        </p:spPr>
        <p:txBody>
          <a:bodyPr/>
          <a:lstStyle/>
          <a:p>
            <a:r>
              <a:rPr lang="en-US"/>
              <a:t>Absolute</a:t>
            </a:r>
          </a:p>
          <a:p>
            <a:pPr lvl="1"/>
            <a:r>
              <a:rPr lang="en-US"/>
              <a:t>Port 2 sealed with vacuum on bottom side of silicon crystal</a:t>
            </a:r>
          </a:p>
          <a:p>
            <a:r>
              <a:rPr lang="en-US"/>
              <a:t>Gage</a:t>
            </a:r>
          </a:p>
          <a:p>
            <a:pPr lvl="1"/>
            <a:r>
              <a:rPr lang="en-US"/>
              <a:t>Port 2 open to atmosphere</a:t>
            </a:r>
          </a:p>
          <a:p>
            <a:r>
              <a:rPr lang="en-US"/>
              <a:t>Differential</a:t>
            </a:r>
          </a:p>
          <a:p>
            <a:pPr lvl="1"/>
            <a:r>
              <a:rPr lang="en-US"/>
              <a:t>Both ports connected to system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5334000" y="4038600"/>
            <a:ext cx="3276600" cy="457200"/>
            <a:chOff x="3360" y="2544"/>
            <a:chExt cx="2064" cy="288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3360" y="2544"/>
              <a:ext cx="192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232" y="2544"/>
              <a:ext cx="192" cy="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27" name="Freeform 7"/>
            <p:cNvSpPr>
              <a:spLocks/>
            </p:cNvSpPr>
            <p:nvPr/>
          </p:nvSpPr>
          <p:spPr bwMode="auto">
            <a:xfrm>
              <a:off x="3360" y="2592"/>
              <a:ext cx="206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92" y="240"/>
                </a:cxn>
                <a:cxn ang="0">
                  <a:pos x="192" y="96"/>
                </a:cxn>
                <a:cxn ang="0">
                  <a:pos x="1872" y="96"/>
                </a:cxn>
                <a:cxn ang="0">
                  <a:pos x="1872" y="240"/>
                </a:cxn>
                <a:cxn ang="0">
                  <a:pos x="2064" y="240"/>
                </a:cxn>
                <a:cxn ang="0">
                  <a:pos x="2064" y="0"/>
                </a:cxn>
                <a:cxn ang="0">
                  <a:pos x="0" y="0"/>
                </a:cxn>
              </a:cxnLst>
              <a:rect l="0" t="0" r="r" b="b"/>
              <a:pathLst>
                <a:path w="2064" h="240">
                  <a:moveTo>
                    <a:pt x="0" y="0"/>
                  </a:moveTo>
                  <a:lnTo>
                    <a:pt x="0" y="240"/>
                  </a:lnTo>
                  <a:lnTo>
                    <a:pt x="192" y="240"/>
                  </a:lnTo>
                  <a:lnTo>
                    <a:pt x="192" y="96"/>
                  </a:lnTo>
                  <a:lnTo>
                    <a:pt x="1872" y="96"/>
                  </a:lnTo>
                  <a:lnTo>
                    <a:pt x="1872" y="240"/>
                  </a:lnTo>
                  <a:lnTo>
                    <a:pt x="2064" y="240"/>
                  </a:lnTo>
                  <a:lnTo>
                    <a:pt x="20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hlink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28" name="Freeform 8"/>
            <p:cNvSpPr>
              <a:spLocks/>
            </p:cNvSpPr>
            <p:nvPr/>
          </p:nvSpPr>
          <p:spPr bwMode="auto">
            <a:xfrm>
              <a:off x="3600" y="2592"/>
              <a:ext cx="336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0" y="96"/>
                </a:cxn>
                <a:cxn ang="0">
                  <a:pos x="288" y="0"/>
                </a:cxn>
                <a:cxn ang="0">
                  <a:pos x="336" y="96"/>
                </a:cxn>
                <a:cxn ang="0">
                  <a:pos x="384" y="0"/>
                </a:cxn>
                <a:cxn ang="0">
                  <a:pos x="432" y="96"/>
                </a:cxn>
                <a:cxn ang="0">
                  <a:pos x="480" y="0"/>
                </a:cxn>
                <a:cxn ang="0">
                  <a:pos x="528" y="96"/>
                </a:cxn>
                <a:cxn ang="0">
                  <a:pos x="528" y="48"/>
                </a:cxn>
                <a:cxn ang="0">
                  <a:pos x="672" y="48"/>
                </a:cxn>
              </a:cxnLst>
              <a:rect l="0" t="0" r="r" b="b"/>
              <a:pathLst>
                <a:path w="672" h="96">
                  <a:moveTo>
                    <a:pt x="0" y="48"/>
                  </a:moveTo>
                  <a:lnTo>
                    <a:pt x="192" y="48"/>
                  </a:lnTo>
                  <a:lnTo>
                    <a:pt x="192" y="0"/>
                  </a:lnTo>
                  <a:lnTo>
                    <a:pt x="240" y="96"/>
                  </a:lnTo>
                  <a:lnTo>
                    <a:pt x="288" y="0"/>
                  </a:lnTo>
                  <a:lnTo>
                    <a:pt x="336" y="96"/>
                  </a:lnTo>
                  <a:lnTo>
                    <a:pt x="384" y="0"/>
                  </a:lnTo>
                  <a:lnTo>
                    <a:pt x="432" y="96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28" y="48"/>
                  </a:lnTo>
                  <a:lnTo>
                    <a:pt x="672" y="48"/>
                  </a:ln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29" name="Freeform 9"/>
            <p:cNvSpPr>
              <a:spLocks/>
            </p:cNvSpPr>
            <p:nvPr/>
          </p:nvSpPr>
          <p:spPr bwMode="auto">
            <a:xfrm flipH="1">
              <a:off x="4848" y="2592"/>
              <a:ext cx="336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0" y="96"/>
                </a:cxn>
                <a:cxn ang="0">
                  <a:pos x="288" y="0"/>
                </a:cxn>
                <a:cxn ang="0">
                  <a:pos x="336" y="96"/>
                </a:cxn>
                <a:cxn ang="0">
                  <a:pos x="384" y="0"/>
                </a:cxn>
                <a:cxn ang="0">
                  <a:pos x="432" y="96"/>
                </a:cxn>
                <a:cxn ang="0">
                  <a:pos x="480" y="0"/>
                </a:cxn>
                <a:cxn ang="0">
                  <a:pos x="528" y="96"/>
                </a:cxn>
                <a:cxn ang="0">
                  <a:pos x="528" y="48"/>
                </a:cxn>
                <a:cxn ang="0">
                  <a:pos x="672" y="48"/>
                </a:cxn>
              </a:cxnLst>
              <a:rect l="0" t="0" r="r" b="b"/>
              <a:pathLst>
                <a:path w="672" h="96">
                  <a:moveTo>
                    <a:pt x="0" y="48"/>
                  </a:moveTo>
                  <a:lnTo>
                    <a:pt x="192" y="48"/>
                  </a:lnTo>
                  <a:lnTo>
                    <a:pt x="192" y="0"/>
                  </a:lnTo>
                  <a:lnTo>
                    <a:pt x="240" y="96"/>
                  </a:lnTo>
                  <a:lnTo>
                    <a:pt x="288" y="0"/>
                  </a:lnTo>
                  <a:lnTo>
                    <a:pt x="336" y="96"/>
                  </a:lnTo>
                  <a:lnTo>
                    <a:pt x="384" y="0"/>
                  </a:lnTo>
                  <a:lnTo>
                    <a:pt x="432" y="96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28" y="48"/>
                  </a:lnTo>
                  <a:lnTo>
                    <a:pt x="672" y="48"/>
                  </a:ln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730" name="Freeform 10"/>
          <p:cNvSpPr>
            <a:spLocks/>
          </p:cNvSpPr>
          <p:nvPr/>
        </p:nvSpPr>
        <p:spPr bwMode="auto">
          <a:xfrm>
            <a:off x="5334000" y="2895600"/>
            <a:ext cx="3276600" cy="1447800"/>
          </a:xfrm>
          <a:custGeom>
            <a:avLst/>
            <a:gdLst/>
            <a:ahLst/>
            <a:cxnLst>
              <a:cxn ang="0">
                <a:pos x="2064" y="912"/>
              </a:cxn>
              <a:cxn ang="0">
                <a:pos x="2064" y="672"/>
              </a:cxn>
              <a:cxn ang="0">
                <a:pos x="1440" y="672"/>
              </a:cxn>
              <a:cxn ang="0">
                <a:pos x="1440" y="0"/>
              </a:cxn>
              <a:cxn ang="0">
                <a:pos x="624" y="0"/>
              </a:cxn>
              <a:cxn ang="0">
                <a:pos x="624" y="672"/>
              </a:cxn>
              <a:cxn ang="0">
                <a:pos x="0" y="672"/>
              </a:cxn>
              <a:cxn ang="0">
                <a:pos x="0" y="912"/>
              </a:cxn>
            </a:cxnLst>
            <a:rect l="0" t="0" r="r" b="b"/>
            <a:pathLst>
              <a:path w="2064" h="912">
                <a:moveTo>
                  <a:pt x="2064" y="912"/>
                </a:moveTo>
                <a:lnTo>
                  <a:pt x="2064" y="672"/>
                </a:lnTo>
                <a:lnTo>
                  <a:pt x="1440" y="672"/>
                </a:lnTo>
                <a:lnTo>
                  <a:pt x="1440" y="0"/>
                </a:lnTo>
                <a:lnTo>
                  <a:pt x="624" y="0"/>
                </a:lnTo>
                <a:lnTo>
                  <a:pt x="624" y="672"/>
                </a:lnTo>
                <a:lnTo>
                  <a:pt x="0" y="672"/>
                </a:lnTo>
                <a:lnTo>
                  <a:pt x="0" y="912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 flipV="1">
            <a:off x="5334000" y="4191000"/>
            <a:ext cx="3276600" cy="1447800"/>
          </a:xfrm>
          <a:custGeom>
            <a:avLst/>
            <a:gdLst/>
            <a:ahLst/>
            <a:cxnLst>
              <a:cxn ang="0">
                <a:pos x="2064" y="912"/>
              </a:cxn>
              <a:cxn ang="0">
                <a:pos x="2064" y="672"/>
              </a:cxn>
              <a:cxn ang="0">
                <a:pos x="1440" y="672"/>
              </a:cxn>
              <a:cxn ang="0">
                <a:pos x="1440" y="0"/>
              </a:cxn>
              <a:cxn ang="0">
                <a:pos x="624" y="0"/>
              </a:cxn>
              <a:cxn ang="0">
                <a:pos x="624" y="672"/>
              </a:cxn>
              <a:cxn ang="0">
                <a:pos x="0" y="672"/>
              </a:cxn>
              <a:cxn ang="0">
                <a:pos x="0" y="912"/>
              </a:cxn>
            </a:cxnLst>
            <a:rect l="0" t="0" r="r" b="b"/>
            <a:pathLst>
              <a:path w="2064" h="912">
                <a:moveTo>
                  <a:pt x="2064" y="912"/>
                </a:moveTo>
                <a:lnTo>
                  <a:pt x="2064" y="672"/>
                </a:lnTo>
                <a:lnTo>
                  <a:pt x="1440" y="672"/>
                </a:lnTo>
                <a:lnTo>
                  <a:pt x="1440" y="0"/>
                </a:lnTo>
                <a:lnTo>
                  <a:pt x="624" y="0"/>
                </a:lnTo>
                <a:lnTo>
                  <a:pt x="624" y="672"/>
                </a:lnTo>
                <a:lnTo>
                  <a:pt x="0" y="672"/>
                </a:lnTo>
                <a:lnTo>
                  <a:pt x="0" y="912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781800" y="2667000"/>
            <a:ext cx="304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934200" y="2274888"/>
            <a:ext cx="920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Port 1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858000" y="5410200"/>
            <a:ext cx="304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086600" y="5780088"/>
            <a:ext cx="920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Port 2</a:t>
            </a:r>
          </a:p>
        </p:txBody>
      </p:sp>
      <p:sp>
        <p:nvSpPr>
          <p:cNvPr id="30736" name="Rectangle 16">
            <a:hlinkClick r:id="rId3"/>
          </p:cNvPr>
          <p:cNvSpPr>
            <a:spLocks noChangeArrowheads="1"/>
          </p:cNvSpPr>
          <p:nvPr/>
        </p:nvSpPr>
        <p:spPr bwMode="auto">
          <a:xfrm>
            <a:off x="3524250" y="2767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37" name="Picture 17" descr="PX26 : Low Cost Wet/Wet Differential Pressure Sensor"/>
          <p:cNvPicPr>
            <a:picLocks noChangeAspect="1" noChangeArrowheads="1"/>
          </p:cNvPicPr>
          <p:nvPr/>
        </p:nvPicPr>
        <p:blipFill>
          <a:blip r:embed="rId4" r:link="rId5" cstate="print"/>
          <a:srcRect l="32500" t="32494" r="32121" b="32135"/>
          <a:stretch>
            <a:fillRect/>
          </a:stretch>
        </p:blipFill>
        <p:spPr bwMode="auto">
          <a:xfrm>
            <a:off x="5038725" y="5761038"/>
            <a:ext cx="1736725" cy="1096962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Pressure is independent of </a:t>
            </a:r>
          </a:p>
          <a:p>
            <a:pPr>
              <a:lnSpc>
                <a:spcPct val="90000"/>
              </a:lnSpc>
            </a:pPr>
            <a:r>
              <a:rPr lang="en-US"/>
              <a:t>Pressure increases with</a:t>
            </a:r>
          </a:p>
          <a:p>
            <a:pPr lvl="1">
              <a:lnSpc>
                <a:spcPct val="90000"/>
              </a:lnSpc>
            </a:pPr>
            <a:r>
              <a:rPr lang="en-US"/>
              <a:t>constant density</a:t>
            </a:r>
          </a:p>
          <a:p>
            <a:pPr lvl="1">
              <a:lnSpc>
                <a:spcPct val="90000"/>
              </a:lnSpc>
            </a:pPr>
            <a:r>
              <a:rPr lang="en-US"/>
              <a:t>gas at constant temperature</a:t>
            </a:r>
          </a:p>
          <a:p>
            <a:pPr lvl="1">
              <a:lnSpc>
                <a:spcPct val="90000"/>
              </a:lnSpc>
            </a:pPr>
            <a:r>
              <a:rPr lang="en-US"/>
              <a:t>gas with constant temperature gradient</a:t>
            </a:r>
          </a:p>
          <a:p>
            <a:pPr>
              <a:lnSpc>
                <a:spcPct val="90000"/>
              </a:lnSpc>
            </a:pPr>
            <a:r>
              <a:rPr lang="en-US"/>
              <a:t>Pressure scales</a:t>
            </a:r>
          </a:p>
          <a:p>
            <a:pPr lvl="1">
              <a:lnSpc>
                <a:spcPct val="90000"/>
              </a:lnSpc>
            </a:pPr>
            <a:r>
              <a:rPr lang="en-US"/>
              <a:t>units</a:t>
            </a:r>
          </a:p>
          <a:p>
            <a:pPr lvl="1">
              <a:lnSpc>
                <a:spcPct val="90000"/>
              </a:lnSpc>
            </a:pPr>
            <a:r>
              <a:rPr lang="en-US"/>
              <a:t>datum</a:t>
            </a:r>
          </a:p>
          <a:p>
            <a:pPr>
              <a:lnSpc>
                <a:spcPct val="90000"/>
              </a:lnSpc>
            </a:pPr>
            <a:r>
              <a:rPr lang="en-US"/>
              <a:t>Pressure measurement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487988" y="1951038"/>
            <a:ext cx="14462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direction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949825" y="2509838"/>
            <a:ext cx="9731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depth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970588" y="3022600"/>
            <a:ext cx="9382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p = 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>
                <a:solidFill>
                  <a:schemeClr val="folHlink"/>
                </a:solidFill>
              </a:rPr>
              <a:t>h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621338" y="3462338"/>
            <a:ext cx="26781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Use ideal gas law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Summary for Statics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210050" y="3143250"/>
          <a:ext cx="1219200" cy="341313"/>
        </p:xfrm>
        <a:graphic>
          <a:graphicData uri="http://schemas.openxmlformats.org/presentationml/2006/ole">
            <p:oleObj spid="_x0000_s31752" name="Equation" r:id="rId4" imgW="1218960" imgH="342720" progId="Equation.3">
              <p:embed/>
            </p:oleObj>
          </a:graphicData>
        </a:graphic>
      </p:graphicFrame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575300" y="24003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029200" y="2946400"/>
            <a:ext cx="77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6108700" y="3429000"/>
            <a:ext cx="77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715000" y="3898900"/>
            <a:ext cx="238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7543800" y="762000"/>
          <a:ext cx="1206500" cy="330200"/>
        </p:xfrm>
        <a:graphic>
          <a:graphicData uri="http://schemas.openxmlformats.org/presentationml/2006/ole">
            <p:oleObj spid="_x0000_s31757" name="MathType Equation" r:id="rId5" imgW="1206360" imgH="330120" progId="Equation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48" grpId="0" build="p" autoUpdateAnimBg="0"/>
      <p:bldP spid="31749" grpId="0" build="p" autoUpdateAnimBg="0"/>
      <p:bldP spid="3175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LVA%20-%20Hoover%20Dam"/>
          <p:cNvPicPr>
            <a:picLocks noChangeAspect="1" noChangeArrowheads="1"/>
          </p:cNvPicPr>
          <p:nvPr/>
        </p:nvPicPr>
        <p:blipFill>
          <a:blip r:embed="rId3" cstate="print"/>
          <a:srcRect t="41399" b="8121"/>
          <a:stretch>
            <a:fillRect/>
          </a:stretch>
        </p:blipFill>
        <p:spPr bwMode="auto">
          <a:xfrm>
            <a:off x="-38100" y="0"/>
            <a:ext cx="9182100" cy="6858000"/>
          </a:xfrm>
          <a:prstGeom prst="rect">
            <a:avLst/>
          </a:prstGeom>
          <a:noFill/>
          <a:effectLst/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31788"/>
            <a:ext cx="7772400" cy="1143000"/>
          </a:xfrm>
          <a:effectLst/>
        </p:spPr>
        <p:txBody>
          <a:bodyPr/>
          <a:lstStyle/>
          <a:p>
            <a:r>
              <a:rPr lang="en-US"/>
              <a:t>Motivation?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28988" y="1246188"/>
            <a:ext cx="4102100" cy="1787525"/>
          </a:xfrm>
        </p:spPr>
        <p:txBody>
          <a:bodyPr/>
          <a:lstStyle/>
          <a:p>
            <a:r>
              <a:rPr lang="en-US"/>
              <a:t>What are the pressure forces behind the Hoover Dam?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53375" cy="4656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Pressure increases or decreases as we move in the direction of the acceleration vector?</a:t>
            </a:r>
          </a:p>
          <a:p>
            <a:pPr>
              <a:lnSpc>
                <a:spcPct val="90000"/>
              </a:lnSpc>
            </a:pPr>
            <a:r>
              <a:rPr lang="en-US"/>
              <a:t>The free surface is _______ to the acceleration vector.</a:t>
            </a:r>
          </a:p>
          <a:p>
            <a:pPr>
              <a:lnSpc>
                <a:spcPct val="90000"/>
              </a:lnSpc>
            </a:pPr>
            <a:r>
              <a:rPr lang="en-US"/>
              <a:t>What is an equation that describes the change in pressure with depth in a fluid?</a:t>
            </a:r>
          </a:p>
          <a:p>
            <a:pPr>
              <a:lnSpc>
                <a:spcPct val="90000"/>
              </a:lnSpc>
            </a:pPr>
            <a:r>
              <a:rPr lang="en-US"/>
              <a:t>Suppose a tank of fuel is accelerating upward at 2g. What is the change in pressure with depth in the fuel?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233863" y="2914650"/>
            <a:ext cx="1335087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normal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649788" y="2447925"/>
            <a:ext cx="1544637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938713" y="5946775"/>
          <a:ext cx="1498600" cy="342900"/>
        </p:xfrm>
        <a:graphic>
          <a:graphicData uri="http://schemas.openxmlformats.org/presentationml/2006/ole">
            <p:oleObj spid="_x0000_s32774" name="Equation" r:id="rId4" imgW="1498320" imgH="342720" progId="Equation.DSMT4">
              <p:embed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6705600" y="4241800"/>
          <a:ext cx="1955800" cy="762000"/>
        </p:xfrm>
        <a:graphic>
          <a:graphicData uri="http://schemas.openxmlformats.org/presentationml/2006/ole">
            <p:oleObj spid="_x0000_s32775" name="MathType Equation" r:id="rId5" imgW="1955520" imgH="761760" progId="Equation">
              <p:embed/>
            </p:oleObj>
          </a:graphicData>
        </a:graphic>
      </p:graphicFrame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894263" y="6280150"/>
            <a:ext cx="1695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6696075" y="5003800"/>
            <a:ext cx="1909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  <p:bldP spid="327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Statics example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723900" y="2894013"/>
            <a:ext cx="8202613" cy="3833812"/>
            <a:chOff x="500" y="1367"/>
            <a:chExt cx="5167" cy="2415"/>
          </a:xfrm>
        </p:grpSpPr>
        <p:sp>
          <p:nvSpPr>
            <p:cNvPr id="33796" name="Freeform 4"/>
            <p:cNvSpPr>
              <a:spLocks/>
            </p:cNvSpPr>
            <p:nvPr/>
          </p:nvSpPr>
          <p:spPr bwMode="auto">
            <a:xfrm>
              <a:off x="1033" y="2542"/>
              <a:ext cx="671" cy="122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223" y="2"/>
                </a:cxn>
                <a:cxn ang="0">
                  <a:pos x="634" y="102"/>
                </a:cxn>
                <a:cxn ang="0">
                  <a:pos x="0" y="113"/>
                </a:cxn>
              </a:cxnLst>
              <a:rect l="0" t="0" r="r" b="b"/>
              <a:pathLst>
                <a:path w="671" h="122">
                  <a:moveTo>
                    <a:pt x="0" y="113"/>
                  </a:moveTo>
                  <a:cubicBezTo>
                    <a:pt x="67" y="24"/>
                    <a:pt x="117" y="4"/>
                    <a:pt x="223" y="2"/>
                  </a:cubicBezTo>
                  <a:cubicBezTo>
                    <a:pt x="329" y="0"/>
                    <a:pt x="671" y="82"/>
                    <a:pt x="634" y="102"/>
                  </a:cubicBezTo>
                  <a:cubicBezTo>
                    <a:pt x="597" y="122"/>
                    <a:pt x="345" y="113"/>
                    <a:pt x="0" y="113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797" name="Freeform 5"/>
            <p:cNvSpPr>
              <a:spLocks/>
            </p:cNvSpPr>
            <p:nvPr/>
          </p:nvSpPr>
          <p:spPr bwMode="auto">
            <a:xfrm>
              <a:off x="665" y="1444"/>
              <a:ext cx="5002" cy="233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53" y="352"/>
                </a:cxn>
                <a:cxn ang="0">
                  <a:pos x="1124" y="1189"/>
                </a:cxn>
                <a:cxn ang="0">
                  <a:pos x="346" y="1222"/>
                </a:cxn>
                <a:cxn ang="0">
                  <a:pos x="164" y="1518"/>
                </a:cxn>
                <a:cxn ang="0">
                  <a:pos x="1331" y="1674"/>
                </a:cxn>
                <a:cxn ang="0">
                  <a:pos x="2520" y="2329"/>
                </a:cxn>
                <a:cxn ang="0">
                  <a:pos x="4276" y="1707"/>
                </a:cxn>
                <a:cxn ang="0">
                  <a:pos x="5002" y="0"/>
                </a:cxn>
                <a:cxn ang="0">
                  <a:pos x="24" y="0"/>
                </a:cxn>
              </a:cxnLst>
              <a:rect l="0" t="0" r="r" b="b"/>
              <a:pathLst>
                <a:path w="5002" h="2334">
                  <a:moveTo>
                    <a:pt x="24" y="0"/>
                  </a:moveTo>
                  <a:cubicBezTo>
                    <a:pt x="457" y="333"/>
                    <a:pt x="268" y="156"/>
                    <a:pt x="453" y="352"/>
                  </a:cubicBezTo>
                  <a:cubicBezTo>
                    <a:pt x="636" y="550"/>
                    <a:pt x="1124" y="1034"/>
                    <a:pt x="1124" y="1189"/>
                  </a:cubicBezTo>
                  <a:cubicBezTo>
                    <a:pt x="757" y="1211"/>
                    <a:pt x="746" y="1222"/>
                    <a:pt x="346" y="1222"/>
                  </a:cubicBezTo>
                  <a:cubicBezTo>
                    <a:pt x="268" y="1278"/>
                    <a:pt x="0" y="1443"/>
                    <a:pt x="164" y="1518"/>
                  </a:cubicBezTo>
                  <a:cubicBezTo>
                    <a:pt x="328" y="1593"/>
                    <a:pt x="938" y="1539"/>
                    <a:pt x="1331" y="1674"/>
                  </a:cubicBezTo>
                  <a:cubicBezTo>
                    <a:pt x="1724" y="1809"/>
                    <a:pt x="2029" y="2324"/>
                    <a:pt x="2520" y="2329"/>
                  </a:cubicBezTo>
                  <a:cubicBezTo>
                    <a:pt x="3011" y="2334"/>
                    <a:pt x="3862" y="2095"/>
                    <a:pt x="4276" y="1707"/>
                  </a:cubicBezTo>
                  <a:cubicBezTo>
                    <a:pt x="4690" y="1319"/>
                    <a:pt x="4847" y="622"/>
                    <a:pt x="5002" y="0"/>
                  </a:cubicBezTo>
                  <a:cubicBezTo>
                    <a:pt x="4147" y="0"/>
                    <a:pt x="1268" y="0"/>
                    <a:pt x="24" y="0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500" y="1367"/>
              <a:ext cx="5167" cy="24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433"/>
                </a:cxn>
                <a:cxn ang="0">
                  <a:pos x="1267" y="1233"/>
                </a:cxn>
                <a:cxn ang="0">
                  <a:pos x="678" y="1177"/>
                </a:cxn>
                <a:cxn ang="0">
                  <a:pos x="300" y="1599"/>
                </a:cxn>
                <a:cxn ang="0">
                  <a:pos x="1467" y="1755"/>
                </a:cxn>
                <a:cxn ang="0">
                  <a:pos x="2656" y="2410"/>
                </a:cxn>
                <a:cxn ang="0">
                  <a:pos x="4412" y="1788"/>
                </a:cxn>
                <a:cxn ang="0">
                  <a:pos x="5167" y="22"/>
                </a:cxn>
              </a:cxnLst>
              <a:rect l="0" t="0" r="r" b="b"/>
              <a:pathLst>
                <a:path w="5167" h="2415">
                  <a:moveTo>
                    <a:pt x="0" y="0"/>
                  </a:moveTo>
                  <a:cubicBezTo>
                    <a:pt x="189" y="114"/>
                    <a:pt x="378" y="228"/>
                    <a:pt x="589" y="433"/>
                  </a:cubicBezTo>
                  <a:cubicBezTo>
                    <a:pt x="800" y="638"/>
                    <a:pt x="1252" y="1109"/>
                    <a:pt x="1267" y="1233"/>
                  </a:cubicBezTo>
                  <a:cubicBezTo>
                    <a:pt x="1282" y="1357"/>
                    <a:pt x="839" y="1116"/>
                    <a:pt x="678" y="1177"/>
                  </a:cubicBezTo>
                  <a:cubicBezTo>
                    <a:pt x="517" y="1238"/>
                    <a:pt x="169" y="1503"/>
                    <a:pt x="300" y="1599"/>
                  </a:cubicBezTo>
                  <a:cubicBezTo>
                    <a:pt x="431" y="1695"/>
                    <a:pt x="1074" y="1620"/>
                    <a:pt x="1467" y="1755"/>
                  </a:cubicBezTo>
                  <a:cubicBezTo>
                    <a:pt x="1860" y="1890"/>
                    <a:pt x="2165" y="2405"/>
                    <a:pt x="2656" y="2410"/>
                  </a:cubicBezTo>
                  <a:cubicBezTo>
                    <a:pt x="3147" y="2415"/>
                    <a:pt x="3994" y="2186"/>
                    <a:pt x="4412" y="1788"/>
                  </a:cubicBezTo>
                  <a:cubicBezTo>
                    <a:pt x="4830" y="1390"/>
                    <a:pt x="4998" y="706"/>
                    <a:pt x="5167" y="22"/>
                  </a:cubicBezTo>
                </a:path>
              </a:pathLst>
            </a:custGeom>
            <a:noFill/>
            <a:ln w="76200" cap="flat" cmpd="sng"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073150" y="1982788"/>
            <a:ext cx="68183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What is the air pressure in the cave air pocket?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3951288" y="4165600"/>
          <a:ext cx="3074987" cy="1084263"/>
        </p:xfrm>
        <a:graphic>
          <a:graphicData uri="http://schemas.openxmlformats.org/presentationml/2006/ole">
            <p:oleObj spid="_x0000_s33800" name="Clip" r:id="rId4" imgW="5120640" imgH="1804680" progId="MS_ClipArt_Gallery.2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697038" y="4749800"/>
          <a:ext cx="544512" cy="774700"/>
        </p:xfrm>
        <a:graphic>
          <a:graphicData uri="http://schemas.openxmlformats.org/presentationml/2006/ole">
            <p:oleObj spid="_x0000_s33801" name="Clip" r:id="rId5" imgW="3848040" imgH="547812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Statics Lab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2613"/>
            <a:ext cx="5468938" cy="4114800"/>
          </a:xfrm>
        </p:spPr>
        <p:txBody>
          <a:bodyPr/>
          <a:lstStyle/>
          <a:p>
            <a:r>
              <a:rPr lang="en-US"/>
              <a:t>How did the bubbler work?</a:t>
            </a:r>
          </a:p>
          <a:p>
            <a:r>
              <a:rPr lang="en-US"/>
              <a:t>How does the pressure sensor read pressure at the bottom of the tank?</a:t>
            </a:r>
          </a:p>
          <a:p>
            <a:r>
              <a:rPr lang="en-US"/>
              <a:t>Must the pump be running if the water depth is decreasing?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 rot="5400000">
            <a:off x="7070725" y="1847850"/>
            <a:ext cx="533400" cy="457200"/>
            <a:chOff x="2352" y="1392"/>
            <a:chExt cx="192" cy="144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2352" y="1440"/>
              <a:ext cx="192" cy="4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AutoShape 6"/>
            <p:cNvSpPr>
              <a:spLocks noChangeArrowheads="1"/>
            </p:cNvSpPr>
            <p:nvPr/>
          </p:nvSpPr>
          <p:spPr bwMode="auto">
            <a:xfrm>
              <a:off x="2400" y="1392"/>
              <a:ext cx="96" cy="1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Freeform 7"/>
          <p:cNvSpPr>
            <a:spLocks/>
          </p:cNvSpPr>
          <p:nvPr/>
        </p:nvSpPr>
        <p:spPr bwMode="auto">
          <a:xfrm>
            <a:off x="6980238" y="2509838"/>
            <a:ext cx="2027237" cy="411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02"/>
              </a:cxn>
              <a:cxn ang="0">
                <a:pos x="1990" y="3202"/>
              </a:cxn>
              <a:cxn ang="0">
                <a:pos x="1990" y="0"/>
              </a:cxn>
            </a:cxnLst>
            <a:rect l="0" t="0" r="r" b="b"/>
            <a:pathLst>
              <a:path w="1990" h="3202">
                <a:moveTo>
                  <a:pt x="0" y="0"/>
                </a:moveTo>
                <a:lnTo>
                  <a:pt x="0" y="3202"/>
                </a:lnTo>
                <a:lnTo>
                  <a:pt x="1990" y="3202"/>
                </a:lnTo>
                <a:lnTo>
                  <a:pt x="199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4" name="Freeform 8"/>
          <p:cNvSpPr>
            <a:spLocks/>
          </p:cNvSpPr>
          <p:nvPr/>
        </p:nvSpPr>
        <p:spPr bwMode="auto">
          <a:xfrm>
            <a:off x="6985000" y="2803525"/>
            <a:ext cx="2027238" cy="382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02"/>
              </a:cxn>
              <a:cxn ang="0">
                <a:pos x="1990" y="3202"/>
              </a:cxn>
              <a:cxn ang="0">
                <a:pos x="1990" y="0"/>
              </a:cxn>
            </a:cxnLst>
            <a:rect l="0" t="0" r="r" b="b"/>
            <a:pathLst>
              <a:path w="1990" h="3202">
                <a:moveTo>
                  <a:pt x="0" y="0"/>
                </a:moveTo>
                <a:lnTo>
                  <a:pt x="0" y="3202"/>
                </a:lnTo>
                <a:lnTo>
                  <a:pt x="1990" y="3202"/>
                </a:lnTo>
                <a:lnTo>
                  <a:pt x="1990" y="0"/>
                </a:lnTo>
              </a:path>
            </a:pathLst>
          </a:custGeom>
          <a:solidFill>
            <a:schemeClr val="hlink"/>
          </a:solidFill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8401050" y="2687638"/>
            <a:ext cx="168275" cy="217487"/>
            <a:chOff x="4052" y="1505"/>
            <a:chExt cx="271" cy="320"/>
          </a:xfrm>
        </p:grpSpPr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AutoShape 12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8278813" y="6370638"/>
            <a:ext cx="100012" cy="1254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8278813" y="5753100"/>
            <a:ext cx="100012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8278813" y="4725988"/>
            <a:ext cx="100012" cy="1254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8278813" y="3265488"/>
            <a:ext cx="100012" cy="1254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8081963" y="6327775"/>
            <a:ext cx="98425" cy="1254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4" name="Freeform 18"/>
          <p:cNvSpPr>
            <a:spLocks/>
          </p:cNvSpPr>
          <p:nvPr/>
        </p:nvSpPr>
        <p:spPr bwMode="auto">
          <a:xfrm>
            <a:off x="4135438" y="1947863"/>
            <a:ext cx="4019550" cy="5091112"/>
          </a:xfrm>
          <a:custGeom>
            <a:avLst/>
            <a:gdLst/>
            <a:ahLst/>
            <a:cxnLst>
              <a:cxn ang="0">
                <a:pos x="0" y="2751"/>
              </a:cxn>
              <a:cxn ang="0">
                <a:pos x="1522" y="2820"/>
              </a:cxn>
              <a:cxn ang="0">
                <a:pos x="1595" y="428"/>
              </a:cxn>
              <a:cxn ang="0">
                <a:pos x="2532" y="250"/>
              </a:cxn>
            </a:cxnLst>
            <a:rect l="0" t="0" r="r" b="b"/>
            <a:pathLst>
              <a:path w="2532" h="3207">
                <a:moveTo>
                  <a:pt x="0" y="2751"/>
                </a:moveTo>
                <a:cubicBezTo>
                  <a:pt x="254" y="2762"/>
                  <a:pt x="1256" y="3207"/>
                  <a:pt x="1522" y="2820"/>
                </a:cubicBezTo>
                <a:cubicBezTo>
                  <a:pt x="1788" y="2433"/>
                  <a:pt x="1427" y="856"/>
                  <a:pt x="1595" y="428"/>
                </a:cubicBezTo>
                <a:cubicBezTo>
                  <a:pt x="1763" y="0"/>
                  <a:pt x="2337" y="287"/>
                  <a:pt x="2532" y="250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2333625" y="5021263"/>
          <a:ext cx="1914525" cy="1390650"/>
        </p:xfrm>
        <a:graphic>
          <a:graphicData uri="http://schemas.openxmlformats.org/presentationml/2006/ole">
            <p:oleObj spid="_x0000_s34835" name="Photo Editor Photo" r:id="rId4" imgW="2685714" imgH="1952898" progId="MSPhotoEd.3">
              <p:embed/>
            </p:oleObj>
          </a:graphicData>
        </a:graphic>
      </p:graphicFrame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8128000" y="2293938"/>
            <a:ext cx="0" cy="4043362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86875" cy="77438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271838" y="606425"/>
            <a:ext cx="5910262" cy="1143000"/>
          </a:xfrm>
          <a:effectLst/>
        </p:spPr>
        <p:txBody>
          <a:bodyPr/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“Somebody finally got smart and came up with an above-ground pool that’s got a deep end and a shallow end.”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Upstream face of Hoover Dam</a:t>
            </a:r>
          </a:p>
        </p:txBody>
      </p:sp>
      <p:pic>
        <p:nvPicPr>
          <p:cNvPr id="614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1803400"/>
            <a:ext cx="5724525" cy="45720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33825" y="6400800"/>
            <a:ext cx="493871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Upstream face of Hoover Dam in 1935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39700" y="1898650"/>
            <a:ext cx="3119438" cy="118745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Crest thickness: 13.7 m </a:t>
            </a:r>
          </a:p>
          <a:p>
            <a:r>
              <a:rPr lang="en-US" sz="2400"/>
              <a:t>Base thickness: 201 m</a:t>
            </a:r>
          </a:p>
          <a:p>
            <a:r>
              <a:rPr lang="en-US" sz="2400"/>
              <a:t>WHY??? </a:t>
            </a:r>
          </a:p>
        </p:txBody>
      </p:sp>
      <p:sp>
        <p:nvSpPr>
          <p:cNvPr id="6150" name="Freeform 6" descr="Granite"/>
          <p:cNvSpPr>
            <a:spLocks/>
          </p:cNvSpPr>
          <p:nvPr/>
        </p:nvSpPr>
        <p:spPr bwMode="auto">
          <a:xfrm>
            <a:off x="1270000" y="3467100"/>
            <a:ext cx="1730375" cy="2846388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1" y="1793"/>
              </a:cxn>
              <a:cxn ang="0">
                <a:pos x="1090" y="1793"/>
              </a:cxn>
              <a:cxn ang="0">
                <a:pos x="96" y="8"/>
              </a:cxn>
              <a:cxn ang="0">
                <a:pos x="32" y="0"/>
              </a:cxn>
            </a:cxnLst>
            <a:rect l="0" t="0" r="r" b="b"/>
            <a:pathLst>
              <a:path w="1090" h="1793">
                <a:moveTo>
                  <a:pt x="32" y="0"/>
                </a:moveTo>
                <a:cubicBezTo>
                  <a:pt x="32" y="385"/>
                  <a:pt x="28" y="893"/>
                  <a:pt x="31" y="1793"/>
                </a:cubicBezTo>
                <a:cubicBezTo>
                  <a:pt x="335" y="1793"/>
                  <a:pt x="834" y="1793"/>
                  <a:pt x="1090" y="1793"/>
                </a:cubicBezTo>
                <a:cubicBezTo>
                  <a:pt x="682" y="1358"/>
                  <a:pt x="280" y="859"/>
                  <a:pt x="96" y="8"/>
                </a:cubicBezTo>
                <a:cubicBezTo>
                  <a:pt x="0" y="0"/>
                  <a:pt x="120" y="16"/>
                  <a:pt x="32" y="0"/>
                </a:cubicBezTo>
                <a:close/>
              </a:path>
            </a:pathLst>
          </a:custGeom>
          <a:blipFill dpi="0" rotWithShape="0">
            <a:blip r:embed="rId5" cstate="print"/>
            <a:srcRect/>
            <a:tile tx="0" ty="0" sx="100000" sy="100000" flip="none" algn="tl"/>
          </a:blip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What do you think?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662" t="2731" b="61768"/>
          <a:stretch>
            <a:fillRect/>
          </a:stretch>
        </p:blipFill>
        <p:spPr bwMode="auto">
          <a:xfrm>
            <a:off x="5337175" y="1879600"/>
            <a:ext cx="3806825" cy="267335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66900"/>
            <a:ext cx="5289550" cy="272097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8125" y="4876800"/>
            <a:ext cx="7767638" cy="1981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Lake Mead, the lake behind Hoover Dam, is the world's largest artificial body of water by volume (35 km</a:t>
            </a:r>
            <a:r>
              <a:rPr lang="en-US" sz="2400" baseline="30000"/>
              <a:t>3</a:t>
            </a:r>
            <a:r>
              <a:rPr lang="en-US" sz="2400"/>
              <a:t>). Is the pressure at the base of Hoover Dam affected by the volume of water in Lake Mead?</a:t>
            </a:r>
          </a:p>
          <a:p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What do we need to know?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Pressure variation with direction</a:t>
            </a:r>
          </a:p>
          <a:p>
            <a:r>
              <a:rPr lang="en-US"/>
              <a:t>Pressure variation with location</a:t>
            </a:r>
          </a:p>
          <a:p>
            <a:r>
              <a:rPr lang="en-US"/>
              <a:t>How can we calculate the total force on a submerged surface?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 flipV="1">
            <a:off x="1320800" y="6042025"/>
            <a:ext cx="395288" cy="3952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2105025" y="6021388"/>
            <a:ext cx="395288" cy="3952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Variation with Direction</a:t>
            </a:r>
            <a:br>
              <a:rPr lang="en-US"/>
            </a:br>
            <a:r>
              <a:rPr lang="en-US"/>
              <a:t>(Pascal’s law)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572000" y="3200400"/>
            <a:ext cx="3352800" cy="2057400"/>
          </a:xfrm>
          <a:prstGeom prst="rtTriangle">
            <a:avLst/>
          </a:prstGeom>
          <a:solidFill>
            <a:schemeClr val="hlink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4572000" y="2362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rot="5400000" flipV="1">
            <a:off x="8420100" y="49149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419600" y="1905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8807450" y="5029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324600" y="2738438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p</a:t>
            </a:r>
            <a:r>
              <a:rPr lang="en-US" sz="2400" baseline="-25000">
                <a:solidFill>
                  <a:schemeClr val="accent1"/>
                </a:solidFill>
              </a:rPr>
              <a:t>s</a:t>
            </a:r>
            <a:r>
              <a:rPr lang="en-US" sz="2400">
                <a:solidFill>
                  <a:schemeClr val="accent1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175000" y="3970338"/>
            <a:ext cx="741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p</a:t>
            </a:r>
            <a:r>
              <a:rPr lang="en-US" sz="2400" baseline="-25000">
                <a:solidFill>
                  <a:schemeClr val="accent1"/>
                </a:solidFill>
              </a:rPr>
              <a:t>x</a:t>
            </a:r>
            <a:r>
              <a:rPr lang="en-US" sz="2400">
                <a:solidFill>
                  <a:schemeClr val="accent1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888038" y="5888038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p</a:t>
            </a:r>
            <a:r>
              <a:rPr lang="en-US" sz="2400" baseline="-25000">
                <a:solidFill>
                  <a:schemeClr val="accent1"/>
                </a:solidFill>
              </a:rPr>
              <a:t>y</a:t>
            </a:r>
            <a:r>
              <a:rPr lang="en-US" sz="2400">
                <a:solidFill>
                  <a:schemeClr val="accent1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7086600" y="4821238"/>
            <a:ext cx="342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495800" y="3983038"/>
            <a:ext cx="487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964238" y="4745038"/>
            <a:ext cx="487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 rot="1882900">
            <a:off x="5746750" y="3990975"/>
            <a:ext cx="454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bg1"/>
                </a:solidFill>
              </a:rPr>
              <a:t>s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4000500" y="3200400"/>
            <a:ext cx="2362200" cy="2819400"/>
            <a:chOff x="2160" y="2016"/>
            <a:chExt cx="2016" cy="1776"/>
          </a:xfrm>
        </p:grpSpPr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rot="5400000" flipV="1">
              <a:off x="2376" y="2472"/>
              <a:ext cx="0" cy="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 flipV="1">
              <a:off x="3949" y="3360"/>
              <a:ext cx="0" cy="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 rot="-5400000" flipH="1" flipV="1">
              <a:off x="3768" y="2088"/>
              <a:ext cx="480" cy="33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5511800" y="47244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4749800" y="5943600"/>
          <a:ext cx="1155700" cy="722313"/>
        </p:xfrm>
        <a:graphic>
          <a:graphicData uri="http://schemas.openxmlformats.org/presentationml/2006/ole">
            <p:oleObj spid="_x0000_s9238" name="Equation" r:id="rId4" imgW="1155600" imgH="723600" progId="Equation.DSMT4">
              <p:embed/>
            </p:oleObj>
          </a:graphicData>
        </a:graphic>
      </p:graphicFrame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7010400" y="2362200"/>
            <a:ext cx="1665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Body forces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7010400" y="1752600"/>
            <a:ext cx="1935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Surface forces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762000" y="1905000"/>
            <a:ext cx="25860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Equation of Motion</a:t>
            </a: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533400" y="4724400"/>
          <a:ext cx="939800" cy="430213"/>
        </p:xfrm>
        <a:graphic>
          <a:graphicData uri="http://schemas.openxmlformats.org/presentationml/2006/ole">
            <p:oleObj spid="_x0000_s9242" name="Equation" r:id="rId5" imgW="939600" imgH="431640" progId="Equation.3">
              <p:embed/>
            </p:oleObj>
          </a:graphicData>
        </a:graphic>
      </p:graphicFrame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447800" y="2438400"/>
            <a:ext cx="1082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F</a:t>
            </a:r>
            <a:r>
              <a:rPr lang="en-US" sz="2400">
                <a:solidFill>
                  <a:schemeClr val="tx2"/>
                </a:solidFill>
              </a:rPr>
              <a:t> = m</a:t>
            </a:r>
            <a:r>
              <a:rPr lang="en-US" sz="2400" b="1">
                <a:solidFill>
                  <a:schemeClr val="tx2"/>
                </a:solidFill>
              </a:rPr>
              <a:t>a</a:t>
            </a:r>
            <a:endParaRPr lang="en-US" sz="2400">
              <a:solidFill>
                <a:schemeClr val="tx2"/>
              </a:solidFill>
            </a:endParaRPr>
          </a:p>
        </p:txBody>
      </p:sp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596900" y="3048000"/>
          <a:ext cx="2476500" cy="722313"/>
        </p:xfrm>
        <a:graphic>
          <a:graphicData uri="http://schemas.openxmlformats.org/presentationml/2006/ole">
            <p:oleObj spid="_x0000_s9244" name="Equation" r:id="rId6" imgW="2476440" imgH="723600" progId="Equation.3">
              <p:embed/>
            </p:oleObj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1219200" y="5410200"/>
          <a:ext cx="1485900" cy="341313"/>
        </p:xfrm>
        <a:graphic>
          <a:graphicData uri="http://schemas.openxmlformats.org/presentationml/2006/ole">
            <p:oleObj spid="_x0000_s9245" name="Equation" r:id="rId7" imgW="1485720" imgH="342720" progId="Equation.3">
              <p:embed/>
            </p:oleObj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1066800" y="6019800"/>
          <a:ext cx="1816100" cy="381000"/>
        </p:xfrm>
        <a:graphic>
          <a:graphicData uri="http://schemas.openxmlformats.org/presentationml/2006/ole">
            <p:oleObj spid="_x0000_s9246" name="Equation" r:id="rId8" imgW="1815840" imgH="380880" progId="Equation.3">
              <p:embed/>
            </p:oleObj>
          </a:graphicData>
        </a:graphic>
      </p:graphicFrame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1600200" y="5105400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368300" y="6819900"/>
            <a:ext cx="450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1562100" y="4673600"/>
            <a:ext cx="20875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p</a:t>
            </a:r>
            <a:r>
              <a:rPr lang="en-US" sz="2400" baseline="-25000">
                <a:solidFill>
                  <a:schemeClr val="folHlink"/>
                </a:solidFill>
              </a:rPr>
              <a:t>x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folHlink"/>
                </a:solidFill>
              </a:rPr>
              <a:t>y - p</a:t>
            </a:r>
            <a:r>
              <a:rPr lang="en-US" sz="2400" baseline="-25000">
                <a:solidFill>
                  <a:schemeClr val="folHlink"/>
                </a:solidFill>
              </a:rPr>
              <a:t>s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folHlink"/>
                </a:solidFill>
              </a:rPr>
              <a:t>s sin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298450" y="6438900"/>
            <a:ext cx="46497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Pressure is independent of direction!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6" grpId="0" autoUpdateAnimBg="0"/>
      <p:bldP spid="9227" grpId="0" autoUpdateAnimBg="0"/>
      <p:bldP spid="9228" grpId="0" autoUpdateAnimBg="0"/>
      <p:bldP spid="9237" grpId="0" animBg="1"/>
      <p:bldP spid="9239" grpId="0" autoUpdateAnimBg="0"/>
      <p:bldP spid="9240" grpId="0" autoUpdateAnimBg="0"/>
      <p:bldP spid="9243" grpId="0" autoUpdateAnimBg="0"/>
      <p:bldP spid="9249" grpId="0" build="p" autoUpdateAnimBg="0"/>
      <p:bldP spid="925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Field </a:t>
            </a:r>
            <a:br>
              <a:rPr lang="en-US"/>
            </a:br>
            <a:r>
              <a:rPr lang="en-US"/>
              <a:t>(pressure variation with location)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32325"/>
          </a:xfrm>
        </p:spPr>
        <p:txBody>
          <a:bodyPr/>
          <a:lstStyle/>
          <a:p>
            <a:r>
              <a:rPr lang="en-US"/>
              <a:t>In the absence of shearing forces (no relative motion between fluid particles) what causes pressure variation within a fluid?</a:t>
            </a:r>
          </a:p>
          <a:p>
            <a:r>
              <a:rPr lang="en-US"/>
              <a:t>Consider a soda can in space…</a:t>
            </a:r>
          </a:p>
          <a:p>
            <a:pPr lvl="1"/>
            <a:r>
              <a:rPr lang="en-US"/>
              <a:t>Throw the soda can to another astronaut…</a:t>
            </a:r>
          </a:p>
          <a:p>
            <a:pPr lvl="1"/>
            <a:r>
              <a:rPr lang="en-US"/>
              <a:t>Throw the soda can toward the moon</a:t>
            </a:r>
          </a:p>
          <a:p>
            <a:r>
              <a:rPr lang="en-US"/>
              <a:t>What causes pressure gradients?</a:t>
            </a:r>
          </a:p>
        </p:txBody>
      </p:sp>
      <p:pic>
        <p:nvPicPr>
          <p:cNvPr id="10244" name="Picture 4" descr="l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9238" y="5570538"/>
            <a:ext cx="447675" cy="803275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4329113" y="5170488"/>
            <a:ext cx="1993900" cy="1528762"/>
            <a:chOff x="2727" y="3257"/>
            <a:chExt cx="1256" cy="963"/>
          </a:xfrm>
        </p:grpSpPr>
        <p:sp>
          <p:nvSpPr>
            <p:cNvPr id="11267" name="Line 3"/>
            <p:cNvSpPr>
              <a:spLocks noChangeShapeType="1"/>
            </p:cNvSpPr>
            <p:nvPr/>
          </p:nvSpPr>
          <p:spPr bwMode="auto">
            <a:xfrm flipV="1">
              <a:off x="3286" y="3257"/>
              <a:ext cx="0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2727" y="3748"/>
            <a:ext cx="1256" cy="472"/>
          </p:xfrm>
          <a:graphic>
            <a:graphicData uri="http://schemas.openxmlformats.org/presentationml/2006/ole">
              <p:oleObj spid="_x0000_s11268" name="MathType Equation" r:id="rId4" imgW="1993680" imgH="749160" progId="Equation">
                <p:embed/>
              </p:oleObj>
            </a:graphicData>
          </a:graphic>
        </p:graphicFrame>
      </p:grp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Field</a:t>
            </a:r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1455738" y="3867150"/>
            <a:ext cx="2824162" cy="812800"/>
            <a:chOff x="917" y="2436"/>
            <a:chExt cx="1779" cy="512"/>
          </a:xfrm>
        </p:grpSpPr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rot="5400000" flipV="1">
              <a:off x="2461" y="2441"/>
              <a:ext cx="0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917" y="2436"/>
            <a:ext cx="1256" cy="512"/>
          </p:xfrm>
          <a:graphic>
            <a:graphicData uri="http://schemas.openxmlformats.org/presentationml/2006/ole">
              <p:oleObj spid="_x0000_s11272" name="MathType Equation" r:id="rId5" imgW="1993680" imgH="812520" progId="Equation">
                <p:embed/>
              </p:oleObj>
            </a:graphicData>
          </a:graphic>
        </p:graphicFrame>
      </p:grp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4016375" y="2933700"/>
            <a:ext cx="2609850" cy="2524125"/>
            <a:chOff x="2826" y="1392"/>
            <a:chExt cx="1644" cy="1590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2832" y="1392"/>
              <a:ext cx="1632" cy="1584"/>
            </a:xfrm>
            <a:prstGeom prst="cube">
              <a:avLst>
                <a:gd name="adj" fmla="val 25000"/>
              </a:avLst>
            </a:prstGeom>
            <a:solidFill>
              <a:schemeClr val="hlink">
                <a:alpha val="50000"/>
              </a:schemeClr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3228" y="1392"/>
              <a:ext cx="0" cy="1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3222" y="25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V="1">
              <a:off x="2826" y="2574"/>
              <a:ext cx="408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7102475" y="5284788"/>
          <a:ext cx="1701800" cy="330200"/>
        </p:xfrm>
        <a:graphic>
          <a:graphicData uri="http://schemas.openxmlformats.org/presentationml/2006/ole">
            <p:oleObj spid="_x0000_s11278" name="MathType Equation" r:id="rId6" imgW="1701720" imgH="330120" progId="Equation">
              <p:embed/>
            </p:oleObj>
          </a:graphicData>
        </a:graphic>
      </p:graphicFrame>
      <p:grpSp>
        <p:nvGrpSpPr>
          <p:cNvPr id="11279" name="Group 15"/>
          <p:cNvGrpSpPr>
            <a:grpSpLocks/>
          </p:cNvGrpSpPr>
          <p:nvPr/>
        </p:nvGrpSpPr>
        <p:grpSpPr bwMode="auto">
          <a:xfrm>
            <a:off x="444500" y="2438400"/>
            <a:ext cx="3352800" cy="4191000"/>
            <a:chOff x="280" y="1536"/>
            <a:chExt cx="2112" cy="2640"/>
          </a:xfrm>
        </p:grpSpPr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>
              <a:off x="625" y="2976"/>
              <a:ext cx="519" cy="712"/>
              <a:chOff x="1401" y="2544"/>
              <a:chExt cx="519" cy="712"/>
            </a:xfrm>
          </p:grpSpPr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V="1">
                <a:off x="1536" y="254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 rot="5400000" flipV="1">
                <a:off x="1728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 rot="13500000" flipV="1">
                <a:off x="1401" y="287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11284" name="Object 20"/>
            <p:cNvGraphicFramePr>
              <a:graphicFrameLocks noChangeAspect="1"/>
            </p:cNvGraphicFramePr>
            <p:nvPr/>
          </p:nvGraphicFramePr>
          <p:xfrm>
            <a:off x="972" y="3384"/>
            <a:ext cx="80" cy="232"/>
          </p:xfrm>
          <a:graphic>
            <a:graphicData uri="http://schemas.openxmlformats.org/presentationml/2006/ole">
              <p:oleObj spid="_x0000_s11284" name="MathType Equation" r:id="rId7" imgW="126720" imgH="368280" progId="Equation">
                <p:embed/>
              </p:oleObj>
            </a:graphicData>
          </a:graphic>
        </p:graphicFrame>
        <p:graphicFrame>
          <p:nvGraphicFramePr>
            <p:cNvPr id="11285" name="Object 21"/>
            <p:cNvGraphicFramePr>
              <a:graphicFrameLocks noChangeAspect="1"/>
            </p:cNvGraphicFramePr>
            <p:nvPr/>
          </p:nvGraphicFramePr>
          <p:xfrm>
            <a:off x="568" y="3672"/>
            <a:ext cx="80" cy="184"/>
          </p:xfrm>
          <a:graphic>
            <a:graphicData uri="http://schemas.openxmlformats.org/presentationml/2006/ole">
              <p:oleObj spid="_x0000_s11285" name="MathType Equation" r:id="rId8" imgW="126720" imgH="291960" progId="Equation">
                <p:embed/>
              </p:oleObj>
            </a:graphicData>
          </a:graphic>
        </p:graphicFrame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V="1">
              <a:off x="760" y="172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rot="5400000" flipV="1">
              <a:off x="1792" y="276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rot="2700000" flipV="1">
              <a:off x="311" y="36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520" y="1536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152" y="34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280" y="388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graphicFrame>
          <p:nvGraphicFramePr>
            <p:cNvPr id="11292" name="Object 28"/>
            <p:cNvGraphicFramePr>
              <a:graphicFrameLocks noChangeAspect="1"/>
            </p:cNvGraphicFramePr>
            <p:nvPr/>
          </p:nvGraphicFramePr>
          <p:xfrm>
            <a:off x="800" y="3075"/>
            <a:ext cx="120" cy="184"/>
          </p:xfrm>
          <a:graphic>
            <a:graphicData uri="http://schemas.openxmlformats.org/presentationml/2006/ole">
              <p:oleObj spid="_x0000_s11292" name="MathType Equation" r:id="rId9" imgW="190440" imgH="291960" progId="Equation">
                <p:embed/>
              </p:oleObj>
            </a:graphicData>
          </a:graphic>
        </p:graphicFrame>
      </p:grp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4691063" y="1784350"/>
            <a:ext cx="1993900" cy="1428750"/>
            <a:chOff x="2955" y="1124"/>
            <a:chExt cx="1256" cy="900"/>
          </a:xfrm>
        </p:grpSpPr>
        <p:graphicFrame>
          <p:nvGraphicFramePr>
            <p:cNvPr id="11294" name="Object 30"/>
            <p:cNvGraphicFramePr>
              <a:graphicFrameLocks noChangeAspect="1"/>
            </p:cNvGraphicFramePr>
            <p:nvPr/>
          </p:nvGraphicFramePr>
          <p:xfrm>
            <a:off x="2955" y="1124"/>
            <a:ext cx="1256" cy="472"/>
          </p:xfrm>
          <a:graphic>
            <a:graphicData uri="http://schemas.openxmlformats.org/presentationml/2006/ole">
              <p:oleObj spid="_x0000_s11294" name="MathType Equation" r:id="rId10" imgW="1993680" imgH="749160" progId="Equation">
                <p:embed/>
              </p:oleObj>
            </a:graphicData>
          </a:graphic>
        </p:graphicFrame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3287" y="1554"/>
              <a:ext cx="0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6261100" y="3730625"/>
            <a:ext cx="2763838" cy="812800"/>
            <a:chOff x="3944" y="2350"/>
            <a:chExt cx="1741" cy="512"/>
          </a:xfrm>
        </p:grpSpPr>
        <p:graphicFrame>
          <p:nvGraphicFramePr>
            <p:cNvPr id="11297" name="Object 33"/>
            <p:cNvGraphicFramePr>
              <a:graphicFrameLocks noChangeAspect="1"/>
            </p:cNvGraphicFramePr>
            <p:nvPr/>
          </p:nvGraphicFramePr>
          <p:xfrm>
            <a:off x="4429" y="2350"/>
            <a:ext cx="1256" cy="512"/>
          </p:xfrm>
          <a:graphic>
            <a:graphicData uri="http://schemas.openxmlformats.org/presentationml/2006/ole">
              <p:oleObj spid="_x0000_s11297" name="MathType Equation" r:id="rId11" imgW="1993680" imgH="812520" progId="Equation">
                <p:embed/>
              </p:oleObj>
            </a:graphicData>
          </a:graphic>
        </p:graphicFrame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 rot="16200000" flipV="1">
              <a:off x="4179" y="2388"/>
              <a:ext cx="0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0" y="1743075"/>
            <a:ext cx="4613275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Small element of fluid in </a:t>
            </a:r>
            <a:r>
              <a:rPr lang="en-US" sz="2400">
                <a:solidFill>
                  <a:schemeClr val="accent1"/>
                </a:solidFill>
              </a:rPr>
              <a:t>pressure gradient</a:t>
            </a:r>
            <a:r>
              <a:rPr lang="en-US" sz="2400"/>
              <a:t> with arbitrary __________.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7180263" y="1836738"/>
            <a:ext cx="1963737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Forces acting on surfaces of element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416050" y="2698750"/>
            <a:ext cx="2462213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Pressure is </a:t>
            </a:r>
            <a:r>
              <a:rPr lang="en-US" sz="2400" i="1"/>
              <a:t>p</a:t>
            </a:r>
            <a:r>
              <a:rPr lang="en-US" sz="2400"/>
              <a:t> at center of element</a:t>
            </a: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2808288" y="2124075"/>
            <a:ext cx="165258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acceleration</a:t>
            </a: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7224713" y="2241550"/>
            <a:ext cx="1919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7224713" y="2597150"/>
            <a:ext cx="1919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7224713" y="2952750"/>
            <a:ext cx="1919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185025" y="4773613"/>
            <a:ext cx="11334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Mass…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7339013" y="6035675"/>
            <a:ext cx="15033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Same in x!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1157288" y="6035675"/>
            <a:ext cx="3109912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Now let’s sum the forces in the y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0" grpId="0" build="p" autoUpdateAnimBg="0"/>
      <p:bldP spid="11301" grpId="0" build="p" autoUpdateAnimBg="0"/>
      <p:bldP spid="11302" grpId="0" build="p" autoUpdateAnimBg="0"/>
      <p:bldP spid="11308" grpId="0" build="p" autoUpdateAnimBg="0"/>
    </p:bld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4355</TotalTime>
  <Words>1382</Words>
  <Application>Microsoft Office PowerPoint</Application>
  <PresentationFormat>On-screen Show (4:3)</PresentationFormat>
  <Paragraphs>298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Times New Roman</vt:lpstr>
      <vt:lpstr>Wingdings</vt:lpstr>
      <vt:lpstr>Symbol</vt:lpstr>
      <vt:lpstr>Monotype Sorts</vt:lpstr>
      <vt:lpstr>Arial</vt:lpstr>
      <vt:lpstr>1_teaching</vt:lpstr>
      <vt:lpstr>MathType 5.0 Equation</vt:lpstr>
      <vt:lpstr>Microsoft Equation 3.0</vt:lpstr>
      <vt:lpstr>MathType Equation</vt:lpstr>
      <vt:lpstr>MathType 4.0 Equation</vt:lpstr>
      <vt:lpstr>MathType 6.0 Equation</vt:lpstr>
      <vt:lpstr>Microsoft Clip Gallery</vt:lpstr>
      <vt:lpstr>Microsoft Photo Editor 3.0 Photo</vt:lpstr>
      <vt:lpstr>Statics</vt:lpstr>
      <vt:lpstr>Definitions and Applications</vt:lpstr>
      <vt:lpstr>Motivation?</vt:lpstr>
      <vt:lpstr>Upstream face of Hoover Dam</vt:lpstr>
      <vt:lpstr>What do you think?</vt:lpstr>
      <vt:lpstr>What do we need to know?</vt:lpstr>
      <vt:lpstr>Pressure Variation with Direction (Pascal’s law)</vt:lpstr>
      <vt:lpstr>Pressure Field  (pressure variation with location)</vt:lpstr>
      <vt:lpstr>Pressure Field</vt:lpstr>
      <vt:lpstr>Simplify the expression for the force acting on the element</vt:lpstr>
      <vt:lpstr>Apply Newton’s Second Law</vt:lpstr>
      <vt:lpstr>Pressure Variation When the Specific Weight is Constant</vt:lpstr>
      <vt:lpstr>Example: Pressure at the bottom of a Tank of Water?</vt:lpstr>
      <vt:lpstr>Units and Scales of Pressure Measurement</vt:lpstr>
      <vt:lpstr>Mercury Barometer (team work)</vt:lpstr>
      <vt:lpstr>Pressure Variation in a Compressible Fluid</vt:lpstr>
      <vt:lpstr>Perfect Gas at Constant Temperature (Isothermal)</vt:lpstr>
      <vt:lpstr>Perfect Gas with Constant Temperature Gradient </vt:lpstr>
      <vt:lpstr>Pressure Measurement</vt:lpstr>
      <vt:lpstr>Standard Manometers</vt:lpstr>
      <vt:lpstr>Manometers for High Pressures</vt:lpstr>
      <vt:lpstr>Differential Manometers</vt:lpstr>
      <vt:lpstr>Procedure to keep track of pressures</vt:lpstr>
      <vt:lpstr>Pressure Transducers</vt:lpstr>
      <vt:lpstr>Types of Diaphragms Used for Pressure Measurements</vt:lpstr>
      <vt:lpstr>Silicon</vt:lpstr>
      <vt:lpstr>Pressure Sensor Failure</vt:lpstr>
      <vt:lpstr>Absolute vs. Gage vs. Differential</vt:lpstr>
      <vt:lpstr>Summary for Statics</vt:lpstr>
      <vt:lpstr>Review</vt:lpstr>
      <vt:lpstr>Statics example</vt:lpstr>
      <vt:lpstr>Statics Lab</vt:lpstr>
      <vt:lpstr>“Somebody finally got smart and came up with an above-ground pool that’s got a deep end and a shallow end.”</vt:lpstr>
    </vt:vector>
  </TitlesOfParts>
  <Company>Cornell 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mw24</cp:lastModifiedBy>
  <cp:revision>46</cp:revision>
  <dcterms:created xsi:type="dcterms:W3CDTF">2002-05-27T13:25:34Z</dcterms:created>
  <dcterms:modified xsi:type="dcterms:W3CDTF">2012-12-18T18:27:22Z</dcterms:modified>
</cp:coreProperties>
</file>