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68" r:id="rId1"/>
  </p:sldMasterIdLst>
  <p:notesMasterIdLst>
    <p:notesMasterId r:id="rId56"/>
  </p:notesMasterIdLst>
  <p:handoutMasterIdLst>
    <p:handoutMasterId r:id="rId57"/>
  </p:handoutMasterIdLst>
  <p:sldIdLst>
    <p:sldId id="301" r:id="rId2"/>
    <p:sldId id="258" r:id="rId3"/>
    <p:sldId id="257" r:id="rId4"/>
    <p:sldId id="311" r:id="rId5"/>
    <p:sldId id="273" r:id="rId6"/>
    <p:sldId id="329" r:id="rId7"/>
    <p:sldId id="274" r:id="rId8"/>
    <p:sldId id="271" r:id="rId9"/>
    <p:sldId id="272" r:id="rId10"/>
    <p:sldId id="302" r:id="rId11"/>
    <p:sldId id="312" r:id="rId12"/>
    <p:sldId id="313" r:id="rId13"/>
    <p:sldId id="266" r:id="rId14"/>
    <p:sldId id="332" r:id="rId15"/>
    <p:sldId id="330" r:id="rId16"/>
    <p:sldId id="331" r:id="rId17"/>
    <p:sldId id="328" r:id="rId18"/>
    <p:sldId id="315" r:id="rId19"/>
    <p:sldId id="278" r:id="rId20"/>
    <p:sldId id="323" r:id="rId21"/>
    <p:sldId id="279" r:id="rId22"/>
    <p:sldId id="280" r:id="rId23"/>
    <p:sldId id="281" r:id="rId24"/>
    <p:sldId id="282" r:id="rId25"/>
    <p:sldId id="259" r:id="rId26"/>
    <p:sldId id="316" r:id="rId27"/>
    <p:sldId id="270" r:id="rId28"/>
    <p:sldId id="287" r:id="rId29"/>
    <p:sldId id="288" r:id="rId30"/>
    <p:sldId id="289" r:id="rId31"/>
    <p:sldId id="290" r:id="rId32"/>
    <p:sldId id="291" r:id="rId33"/>
    <p:sldId id="303" r:id="rId34"/>
    <p:sldId id="304" r:id="rId35"/>
    <p:sldId id="269" r:id="rId36"/>
    <p:sldId id="305" r:id="rId37"/>
    <p:sldId id="317" r:id="rId38"/>
    <p:sldId id="318" r:id="rId39"/>
    <p:sldId id="327" r:id="rId40"/>
    <p:sldId id="325" r:id="rId41"/>
    <p:sldId id="334" r:id="rId42"/>
    <p:sldId id="260" r:id="rId43"/>
    <p:sldId id="293" r:id="rId44"/>
    <p:sldId id="294" r:id="rId45"/>
    <p:sldId id="295" r:id="rId46"/>
    <p:sldId id="296" r:id="rId47"/>
    <p:sldId id="297" r:id="rId48"/>
    <p:sldId id="292" r:id="rId49"/>
    <p:sldId id="320" r:id="rId50"/>
    <p:sldId id="319" r:id="rId51"/>
    <p:sldId id="321" r:id="rId52"/>
    <p:sldId id="322" r:id="rId53"/>
    <p:sldId id="324" r:id="rId54"/>
    <p:sldId id="333" r:id="rId55"/>
  </p:sldIdLst>
  <p:sldSz cx="9144000" cy="6858000" type="screen4x3"/>
  <p:notesSz cx="6858000" cy="9296400"/>
  <p:embeddedFontLst>
    <p:embeddedFont>
      <p:font typeface="Monotype Sorts" pitchFamily="2" charset="2"/>
      <p:regular r:id="rId5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50000"/>
    <a:srgbClr val="FF00FF"/>
    <a:srgbClr val="66FF33"/>
    <a:srgbClr val="FFFF00"/>
    <a:srgbClr val="FFFFFF"/>
    <a:srgbClr val="0000C6"/>
    <a:srgbClr val="330086"/>
    <a:srgbClr val="0000A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3" autoAdjust="0"/>
    <p:restoredTop sz="94649" autoAdjust="0"/>
  </p:normalViewPr>
  <p:slideViewPr>
    <p:cSldViewPr snapToGrid="0">
      <p:cViewPr varScale="1">
        <p:scale>
          <a:sx n="88" d="100"/>
          <a:sy n="88" d="100"/>
        </p:scale>
        <p:origin x="-12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1182" y="-84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6.xml"/><Relationship Id="rId2" Type="http://schemas.openxmlformats.org/officeDocument/2006/relationships/slide" Target="slides/slide14.xml"/><Relationship Id="rId1" Type="http://schemas.openxmlformats.org/officeDocument/2006/relationships/slide" Target="slides/slide1.xml"/><Relationship Id="rId4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2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4" Type="http://schemas.openxmlformats.org/officeDocument/2006/relationships/image" Target="../media/image12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7.wmf"/><Relationship Id="rId1" Type="http://schemas.openxmlformats.org/officeDocument/2006/relationships/image" Target="../media/image8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3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12" Type="http://schemas.openxmlformats.org/officeDocument/2006/relationships/image" Target="../media/image42.wmf"/><Relationship Id="rId2" Type="http://schemas.openxmlformats.org/officeDocument/2006/relationships/image" Target="../media/image32.wmf"/><Relationship Id="rId16" Type="http://schemas.openxmlformats.org/officeDocument/2006/relationships/image" Target="../media/image46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11" Type="http://schemas.openxmlformats.org/officeDocument/2006/relationships/image" Target="../media/image41.wmf"/><Relationship Id="rId5" Type="http://schemas.openxmlformats.org/officeDocument/2006/relationships/image" Target="../media/image35.wmf"/><Relationship Id="rId15" Type="http://schemas.openxmlformats.org/officeDocument/2006/relationships/image" Target="../media/image4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Relationship Id="rId1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9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12" Type="http://schemas.openxmlformats.org/officeDocument/2006/relationships/image" Target="../media/image58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Relationship Id="rId14" Type="http://schemas.openxmlformats.org/officeDocument/2006/relationships/image" Target="../media/image6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657600" cy="4651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CEE 331 Fluid Mechanics</a:t>
            </a:r>
          </a:p>
          <a:p>
            <a:r>
              <a:rPr lang="en-US"/>
              <a:t>Monroe Weber-Shirk                      </a:t>
            </a:r>
            <a:fld id="{DD236B7E-5D43-48DD-81CE-C8E8C467A135}" type="datetime4">
              <a:rPr lang="en-US"/>
              <a:pPr/>
              <a:t>December 18, 2012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685DA17F-EA3E-4B9A-9F19-E3D4447FE6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14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e.cornell.edu/faculty/info.cfm?abbrev=faculty&amp;shorttitle=bio&amp;netid=mw24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ceeserver.cee.cornell.edu/mw24/Default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cornell.edu/" TargetMode="External"/><Relationship Id="rId5" Type="http://schemas.openxmlformats.org/officeDocument/2006/relationships/hyperlink" Target="http://www.cee.cornell.edu/index.cfm" TargetMode="Externa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7944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D690A03-16A0-45EA-A649-C4755AEDED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609600" y="64516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r>
              <a:rPr lang="en-US" sz="2000">
                <a:hlinkClick r:id="rId2"/>
              </a:rPr>
              <a:t>Monroe L. Weber-Shirk </a:t>
            </a:r>
            <a:endParaRPr lang="en-US" sz="2000"/>
          </a:p>
        </p:txBody>
      </p:sp>
      <p:sp>
        <p:nvSpPr>
          <p:cNvPr id="167946" name="Rectangle 10"/>
          <p:cNvSpPr>
            <a:spLocks noChangeArrowheads="1"/>
          </p:cNvSpPr>
          <p:nvPr/>
        </p:nvSpPr>
        <p:spPr bwMode="auto">
          <a:xfrm>
            <a:off x="1117600" y="152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67947" name="Picture 11" descr="mw24 pho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61075"/>
            <a:ext cx="542925" cy="796925"/>
          </a:xfrm>
          <a:prstGeom prst="rect">
            <a:avLst/>
          </a:prstGeom>
          <a:noFill/>
        </p:spPr>
      </p:pic>
      <p:sp>
        <p:nvSpPr>
          <p:cNvPr id="167948" name="Rectangle 12"/>
          <p:cNvSpPr>
            <a:spLocks noChangeArrowheads="1"/>
          </p:cNvSpPr>
          <p:nvPr/>
        </p:nvSpPr>
        <p:spPr bwMode="auto">
          <a:xfrm>
            <a:off x="-485775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7949" name="Text Box 13"/>
          <p:cNvSpPr txBox="1">
            <a:spLocks noChangeArrowheads="1"/>
          </p:cNvSpPr>
          <p:nvPr/>
        </p:nvSpPr>
        <p:spPr bwMode="auto">
          <a:xfrm>
            <a:off x="3568700" y="6156325"/>
            <a:ext cx="3124200" cy="7016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hlinkClick r:id="rId5"/>
              </a:rPr>
              <a:t>S</a:t>
            </a:r>
            <a:r>
              <a:rPr lang="en-US" sz="1400">
                <a:hlinkClick r:id="rId5"/>
              </a:rPr>
              <a:t>chool of </a:t>
            </a:r>
            <a:r>
              <a:rPr lang="en-US" sz="2000">
                <a:hlinkClick r:id="rId5"/>
              </a:rPr>
              <a:t>Civil </a:t>
            </a:r>
            <a:r>
              <a:rPr lang="en-US" sz="1400">
                <a:hlinkClick r:id="rId5"/>
              </a:rPr>
              <a:t>and</a:t>
            </a:r>
            <a:r>
              <a:rPr lang="en-US" sz="2000">
                <a:hlinkClick r:id="rId5"/>
              </a:rPr>
              <a:t> Environmental Engineering</a:t>
            </a:r>
            <a:endParaRPr lang="en-US" sz="2000"/>
          </a:p>
        </p:txBody>
      </p:sp>
      <p:pic>
        <p:nvPicPr>
          <p:cNvPr id="167950" name="Picture 14" descr="culogo_web_60red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38925" y="6134100"/>
            <a:ext cx="2505075" cy="723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763FF-44E3-49EB-B49A-F34E1DFE36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EC1DA-B7AE-4C31-8491-2181464D88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5A8A3-9EE6-45C3-AD85-90DDD137FB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DFA1D-0D2A-4528-BFD8-F854E61570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0F89D-4C00-4B0C-95A0-68A5E18EE6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250C8-8471-4D81-BC37-138F95E6D8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16CD19-EA22-4DAA-8A0B-B4C408AEE5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F30A0-79B2-42F4-BFDC-6D8620290C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87743-1EB9-4B24-8BEF-C19F30A8F2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954A12-5F36-4B55-9AFA-3258A42AF3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669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fld id="{AED92323-0435-4294-BECD-5CAD9B50DD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oleObject" Target="../embeddings/oleObject35.bin"/><Relationship Id="rId18" Type="http://schemas.openxmlformats.org/officeDocument/2006/relationships/oleObject" Target="../embeddings/oleObject40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4.bin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7.bin"/><Relationship Id="rId10" Type="http://schemas.openxmlformats.org/officeDocument/2006/relationships/oleObject" Target="../embeddings/oleObject32.bin"/><Relationship Id="rId19" Type="http://schemas.openxmlformats.org/officeDocument/2006/relationships/oleObject" Target="../embeddings/oleObject41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oleObject" Target="../embeddings/oleObject51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45.bin"/><Relationship Id="rId12" Type="http://schemas.openxmlformats.org/officeDocument/2006/relationships/oleObject" Target="../embeddings/oleObject50.bin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4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4.bin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53.bin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7.bin"/><Relationship Id="rId14" Type="http://schemas.openxmlformats.org/officeDocument/2006/relationships/oleObject" Target="../embeddings/oleObject5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Relationship Id="rId9" Type="http://schemas.openxmlformats.org/officeDocument/2006/relationships/oleObject" Target="../embeddings/oleObject6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6.bin"/><Relationship Id="rId9" Type="http://schemas.openxmlformats.org/officeDocument/2006/relationships/oleObject" Target="../embeddings/oleObject7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5.bin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slide" Target="slide3.xml"/><Relationship Id="rId7" Type="http://schemas.openxmlformats.org/officeDocument/2006/relationships/slide" Target="slide4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slide" Target="slide25.xml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slide" Target="slide4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94.bin"/><Relationship Id="rId12" Type="http://schemas.openxmlformats.org/officeDocument/2006/relationships/slide" Target="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3.bin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2.bin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1.bin"/><Relationship Id="rId9" Type="http://schemas.openxmlformats.org/officeDocument/2006/relationships/oleObject" Target="../embeddings/oleObject9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1.bin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oleObject99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8.png"/><Relationship Id="rId5" Type="http://schemas.openxmlformats.org/officeDocument/2006/relationships/slide" Target="slide51.xml"/><Relationship Id="rId4" Type="http://schemas.openxmlformats.org/officeDocument/2006/relationships/oleObject" Target="../embeddings/oleObject10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slide" Target="slide12.xml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8.bin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07.bin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6.bin"/><Relationship Id="rId9" Type="http://schemas.openxmlformats.org/officeDocument/2006/relationships/oleObject" Target="../embeddings/oleObject11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115.bin"/><Relationship Id="rId4" Type="http://schemas.openxmlformats.org/officeDocument/2006/relationships/oleObject" Target="../embeddings/oleObject11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slide" Target="slide11.xml"/><Relationship Id="rId5" Type="http://schemas.openxmlformats.org/officeDocument/2006/relationships/oleObject" Target="../embeddings/oleObject117.bin"/><Relationship Id="rId4" Type="http://schemas.openxmlformats.org/officeDocument/2006/relationships/oleObject" Target="../embeddings/oleObject116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21.bin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4.bin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31.png"/><Relationship Id="rId9" Type="http://schemas.openxmlformats.org/officeDocument/2006/relationships/oleObject" Target="../embeddings/oleObject127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unson%20Movies/V2_5%20Inverted%20Tube%20in%20soda%20bottle.mov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1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129.bin"/><Relationship Id="rId4" Type="http://schemas.openxmlformats.org/officeDocument/2006/relationships/oleObject" Target="../embeddings/oleObject12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131.bin"/><Relationship Id="rId4" Type="http://schemas.openxmlformats.org/officeDocument/2006/relationships/oleObject" Target="../embeddings/oleObject13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34.bin"/><Relationship Id="rId5" Type="http://schemas.openxmlformats.org/officeDocument/2006/relationships/oleObject" Target="../embeddings/oleObject133.bin"/><Relationship Id="rId4" Type="http://schemas.openxmlformats.org/officeDocument/2006/relationships/oleObject" Target="../embeddings/oleObject132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3" Type="http://schemas.openxmlformats.org/officeDocument/2006/relationships/notesSlide" Target="../notesSlides/notesSlide46.xml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38.bin"/><Relationship Id="rId5" Type="http://schemas.openxmlformats.org/officeDocument/2006/relationships/oleObject" Target="../embeddings/oleObject137.bin"/><Relationship Id="rId4" Type="http://schemas.openxmlformats.org/officeDocument/2006/relationships/oleObject" Target="../embeddings/oleObject136.bin"/><Relationship Id="rId9" Type="http://schemas.openxmlformats.org/officeDocument/2006/relationships/oleObject" Target="../embeddings/oleObject14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unson%20Movies/V2_7%20Stability%20of%20floating.mov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14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Freeform 3"/>
          <p:cNvSpPr>
            <a:spLocks/>
          </p:cNvSpPr>
          <p:nvPr/>
        </p:nvSpPr>
        <p:spPr bwMode="auto">
          <a:xfrm>
            <a:off x="2901950" y="1047750"/>
            <a:ext cx="3529013" cy="4794250"/>
          </a:xfrm>
          <a:custGeom>
            <a:avLst/>
            <a:gdLst/>
            <a:ahLst/>
            <a:cxnLst>
              <a:cxn ang="0">
                <a:pos x="1092" y="0"/>
              </a:cxn>
              <a:cxn ang="0">
                <a:pos x="1092" y="1484"/>
              </a:cxn>
              <a:cxn ang="0">
                <a:pos x="0" y="1484"/>
              </a:cxn>
              <a:cxn ang="0">
                <a:pos x="0" y="1338"/>
              </a:cxn>
              <a:cxn ang="0">
                <a:pos x="953" y="1338"/>
              </a:cxn>
              <a:cxn ang="0">
                <a:pos x="953" y="0"/>
              </a:cxn>
              <a:cxn ang="0">
                <a:pos x="1092" y="0"/>
              </a:cxn>
            </a:cxnLst>
            <a:rect l="0" t="0" r="r" b="b"/>
            <a:pathLst>
              <a:path w="1092" h="1484">
                <a:moveTo>
                  <a:pt x="1092" y="0"/>
                </a:moveTo>
                <a:lnTo>
                  <a:pt x="1092" y="1484"/>
                </a:lnTo>
                <a:lnTo>
                  <a:pt x="0" y="1484"/>
                </a:lnTo>
                <a:lnTo>
                  <a:pt x="0" y="1338"/>
                </a:lnTo>
                <a:lnTo>
                  <a:pt x="953" y="1338"/>
                </a:lnTo>
                <a:lnTo>
                  <a:pt x="953" y="0"/>
                </a:lnTo>
                <a:lnTo>
                  <a:pt x="1092" y="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2895600" y="1293813"/>
            <a:ext cx="3060700" cy="4051300"/>
          </a:xfrm>
          <a:prstGeom prst="rect">
            <a:avLst/>
          </a:prstGeom>
          <a:solidFill>
            <a:schemeClr val="hlink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09" name="Freeform 5"/>
          <p:cNvSpPr>
            <a:spLocks/>
          </p:cNvSpPr>
          <p:nvPr/>
        </p:nvSpPr>
        <p:spPr bwMode="auto">
          <a:xfrm>
            <a:off x="4589463" y="3454400"/>
            <a:ext cx="4073525" cy="1195388"/>
          </a:xfrm>
          <a:custGeom>
            <a:avLst/>
            <a:gdLst/>
            <a:ahLst/>
            <a:cxnLst>
              <a:cxn ang="0">
                <a:pos x="1254" y="370"/>
              </a:cxn>
              <a:cxn ang="0">
                <a:pos x="0" y="370"/>
              </a:cxn>
              <a:cxn ang="0">
                <a:pos x="214" y="0"/>
              </a:cxn>
              <a:cxn ang="0">
                <a:pos x="1261" y="0"/>
              </a:cxn>
            </a:cxnLst>
            <a:rect l="0" t="0" r="r" b="b"/>
            <a:pathLst>
              <a:path w="1261" h="370">
                <a:moveTo>
                  <a:pt x="1254" y="370"/>
                </a:moveTo>
                <a:lnTo>
                  <a:pt x="0" y="370"/>
                </a:lnTo>
                <a:lnTo>
                  <a:pt x="214" y="0"/>
                </a:lnTo>
                <a:lnTo>
                  <a:pt x="1261" y="0"/>
                </a:lnTo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0" name="Line 6"/>
          <p:cNvSpPr>
            <a:spLocks noChangeShapeType="1"/>
          </p:cNvSpPr>
          <p:nvPr/>
        </p:nvSpPr>
        <p:spPr bwMode="auto">
          <a:xfrm>
            <a:off x="4933950" y="1393825"/>
            <a:ext cx="449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>
            <a:off x="5018088" y="1581150"/>
            <a:ext cx="249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 flipH="1">
            <a:off x="4592638" y="3432175"/>
            <a:ext cx="690562" cy="12144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6811963" y="1200150"/>
            <a:ext cx="860425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hinge</a:t>
            </a:r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 flipH="1">
            <a:off x="5310188" y="1693863"/>
            <a:ext cx="1492250" cy="1685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Oval 11"/>
          <p:cNvSpPr>
            <a:spLocks noChangeArrowheads="1"/>
          </p:cNvSpPr>
          <p:nvPr/>
        </p:nvSpPr>
        <p:spPr bwMode="auto">
          <a:xfrm>
            <a:off x="5208588" y="3332163"/>
            <a:ext cx="201612" cy="200025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 flipH="1" flipV="1">
            <a:off x="3694113" y="3952875"/>
            <a:ext cx="842962" cy="671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Rectangle 14"/>
          <p:cNvSpPr>
            <a:spLocks noChangeArrowheads="1"/>
          </p:cNvSpPr>
          <p:nvPr/>
        </p:nvSpPr>
        <p:spPr bwMode="auto">
          <a:xfrm>
            <a:off x="3281363" y="3557588"/>
            <a:ext cx="338137" cy="823912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4800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  <p:sp>
        <p:nvSpPr>
          <p:cNvPr id="98329" name="Rectangle 25"/>
          <p:cNvSpPr>
            <a:spLocks noGrp="1" noChangeArrowheads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en-US"/>
              <a:t>Statics</a:t>
            </a:r>
          </a:p>
        </p:txBody>
      </p:sp>
      <p:sp>
        <p:nvSpPr>
          <p:cNvPr id="98330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5202238" y="3778250"/>
            <a:ext cx="2851150" cy="595313"/>
          </a:xfrm>
        </p:spPr>
        <p:txBody>
          <a:bodyPr/>
          <a:lstStyle/>
          <a:p>
            <a:r>
              <a:rPr lang="en-US"/>
              <a:t>Surface Forces</a:t>
            </a:r>
          </a:p>
        </p:txBody>
      </p:sp>
      <p:sp>
        <p:nvSpPr>
          <p:cNvPr id="98325" name="Text Box 21"/>
          <p:cNvSpPr txBox="1">
            <a:spLocks noChangeArrowheads="1"/>
          </p:cNvSpPr>
          <p:nvPr/>
        </p:nvSpPr>
        <p:spPr bwMode="auto">
          <a:xfrm>
            <a:off x="0" y="0"/>
            <a:ext cx="9620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Product of Inertia</a:t>
            </a:r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98500" y="1739900"/>
            <a:ext cx="7772400" cy="4114800"/>
          </a:xfrm>
        </p:spPr>
        <p:txBody>
          <a:bodyPr/>
          <a:lstStyle/>
          <a:p>
            <a:r>
              <a:rPr lang="en-US"/>
              <a:t>A measure of the asymmetry of the area</a:t>
            </a:r>
          </a:p>
        </p:txBody>
      </p:sp>
      <p:graphicFrame>
        <p:nvGraphicFramePr>
          <p:cNvPr id="101380" name="Object 1028"/>
          <p:cNvGraphicFramePr>
            <a:graphicFrameLocks noChangeAspect="1"/>
          </p:cNvGraphicFramePr>
          <p:nvPr/>
        </p:nvGraphicFramePr>
        <p:xfrm>
          <a:off x="684213" y="3333750"/>
          <a:ext cx="2070100" cy="419100"/>
        </p:xfrm>
        <a:graphic>
          <a:graphicData uri="http://schemas.openxmlformats.org/presentationml/2006/ole">
            <p:oleObj spid="_x0000_s101380" name="Equation" r:id="rId4" imgW="2070000" imgH="419040" progId="Equation.DSMT4">
              <p:embed/>
            </p:oleObj>
          </a:graphicData>
        </a:graphic>
      </p:graphicFrame>
      <p:sp>
        <p:nvSpPr>
          <p:cNvPr id="101382" name="Text Box 1030"/>
          <p:cNvSpPr txBox="1">
            <a:spLocks noChangeArrowheads="1"/>
          </p:cNvSpPr>
          <p:nvPr/>
        </p:nvSpPr>
        <p:spPr bwMode="auto">
          <a:xfrm>
            <a:off x="485775" y="5464175"/>
            <a:ext cx="8326438" cy="822325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If x = x</a:t>
            </a:r>
            <a:r>
              <a:rPr lang="en-US" sz="2400" baseline="-25000"/>
              <a:t>c</a:t>
            </a:r>
            <a:r>
              <a:rPr lang="en-US" sz="2400"/>
              <a:t> or y = y</a:t>
            </a:r>
            <a:r>
              <a:rPr lang="en-US" sz="2400" baseline="-25000"/>
              <a:t>c</a:t>
            </a:r>
            <a:r>
              <a:rPr lang="en-US" sz="2400"/>
              <a:t> is an axis of symmetry then the product of inertia I</a:t>
            </a:r>
            <a:r>
              <a:rPr lang="en-US" sz="2400" baseline="-25000"/>
              <a:t>xyc</a:t>
            </a:r>
            <a:r>
              <a:rPr lang="en-US" sz="2400"/>
              <a:t> is zero.______________________________________</a:t>
            </a:r>
          </a:p>
        </p:txBody>
      </p:sp>
      <p:graphicFrame>
        <p:nvGraphicFramePr>
          <p:cNvPr id="101386" name="Object 1034"/>
          <p:cNvGraphicFramePr>
            <a:graphicFrameLocks noChangeAspect="1"/>
          </p:cNvGraphicFramePr>
          <p:nvPr/>
        </p:nvGraphicFramePr>
        <p:xfrm>
          <a:off x="863600" y="2478088"/>
          <a:ext cx="1562100" cy="609600"/>
        </p:xfrm>
        <a:graphic>
          <a:graphicData uri="http://schemas.openxmlformats.org/presentationml/2006/ole">
            <p:oleObj spid="_x0000_s101386" name="Equation" r:id="rId5" imgW="1562040" imgH="609480" progId="Equation.DSMT4">
              <p:embed/>
            </p:oleObj>
          </a:graphicData>
        </a:graphic>
      </p:graphicFrame>
      <p:sp>
        <p:nvSpPr>
          <p:cNvPr id="101387" name="Line 1035"/>
          <p:cNvSpPr>
            <a:spLocks noChangeShapeType="1"/>
          </p:cNvSpPr>
          <p:nvPr/>
        </p:nvSpPr>
        <p:spPr bwMode="auto">
          <a:xfrm>
            <a:off x="3022600" y="29464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1388" name="Group 1036"/>
          <p:cNvGrpSpPr>
            <a:grpSpLocks/>
          </p:cNvGrpSpPr>
          <p:nvPr/>
        </p:nvGrpSpPr>
        <p:grpSpPr bwMode="auto">
          <a:xfrm>
            <a:off x="2879725" y="3800475"/>
            <a:ext cx="2279650" cy="1803400"/>
            <a:chOff x="1998" y="2754"/>
            <a:chExt cx="1436" cy="1136"/>
          </a:xfrm>
        </p:grpSpPr>
        <p:grpSp>
          <p:nvGrpSpPr>
            <p:cNvPr id="101389" name="Group 1037"/>
            <p:cNvGrpSpPr>
              <a:grpSpLocks/>
            </p:cNvGrpSpPr>
            <p:nvPr/>
          </p:nvGrpSpPr>
          <p:grpSpPr bwMode="auto">
            <a:xfrm>
              <a:off x="2067" y="2754"/>
              <a:ext cx="1308" cy="1092"/>
              <a:chOff x="2067" y="2754"/>
              <a:chExt cx="1308" cy="1092"/>
            </a:xfrm>
          </p:grpSpPr>
          <p:sp>
            <p:nvSpPr>
              <p:cNvPr id="101390" name="AutoShape 1038"/>
              <p:cNvSpPr>
                <a:spLocks noChangeArrowheads="1"/>
              </p:cNvSpPr>
              <p:nvPr/>
            </p:nvSpPr>
            <p:spPr bwMode="auto">
              <a:xfrm>
                <a:off x="2192" y="2892"/>
                <a:ext cx="977" cy="8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91" name="Line 1039"/>
              <p:cNvSpPr>
                <a:spLocks noChangeShapeType="1"/>
              </p:cNvSpPr>
              <p:nvPr/>
            </p:nvSpPr>
            <p:spPr bwMode="auto">
              <a:xfrm>
                <a:off x="2681" y="2754"/>
                <a:ext cx="0" cy="10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92" name="Line 1040"/>
              <p:cNvSpPr>
                <a:spLocks noChangeShapeType="1"/>
              </p:cNvSpPr>
              <p:nvPr/>
            </p:nvSpPr>
            <p:spPr bwMode="auto">
              <a:xfrm rot="-5400000">
                <a:off x="2721" y="2802"/>
                <a:ext cx="0" cy="13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1393" name="Group 1041"/>
            <p:cNvGrpSpPr>
              <a:grpSpLocks/>
            </p:cNvGrpSpPr>
            <p:nvPr/>
          </p:nvGrpSpPr>
          <p:grpSpPr bwMode="auto">
            <a:xfrm>
              <a:off x="1998" y="2946"/>
              <a:ext cx="1436" cy="944"/>
              <a:chOff x="1998" y="2946"/>
              <a:chExt cx="1436" cy="944"/>
            </a:xfrm>
          </p:grpSpPr>
          <p:sp>
            <p:nvSpPr>
              <p:cNvPr id="101394" name="Line 1042"/>
              <p:cNvSpPr>
                <a:spLocks noChangeShapeType="1"/>
              </p:cNvSpPr>
              <p:nvPr/>
            </p:nvSpPr>
            <p:spPr bwMode="auto">
              <a:xfrm flipV="1">
                <a:off x="2088" y="3240"/>
                <a:ext cx="0" cy="5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95" name="Text Box 1043"/>
              <p:cNvSpPr txBox="1">
                <a:spLocks noChangeArrowheads="1"/>
              </p:cNvSpPr>
              <p:nvPr/>
            </p:nvSpPr>
            <p:spPr bwMode="auto">
              <a:xfrm>
                <a:off x="1998" y="2946"/>
                <a:ext cx="212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y</a:t>
                </a:r>
              </a:p>
            </p:txBody>
          </p:sp>
          <p:sp>
            <p:nvSpPr>
              <p:cNvPr id="101396" name="Line 1044"/>
              <p:cNvSpPr>
                <a:spLocks noChangeShapeType="1"/>
              </p:cNvSpPr>
              <p:nvPr/>
            </p:nvSpPr>
            <p:spPr bwMode="auto">
              <a:xfrm>
                <a:off x="2080" y="3800"/>
                <a:ext cx="10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97" name="Text Box 1045"/>
              <p:cNvSpPr txBox="1">
                <a:spLocks noChangeArrowheads="1"/>
              </p:cNvSpPr>
              <p:nvPr/>
            </p:nvSpPr>
            <p:spPr bwMode="auto">
              <a:xfrm>
                <a:off x="3222" y="3602"/>
                <a:ext cx="212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x</a:t>
                </a:r>
              </a:p>
            </p:txBody>
          </p:sp>
        </p:grpSp>
      </p:grpSp>
      <p:grpSp>
        <p:nvGrpSpPr>
          <p:cNvPr id="101398" name="Group 1046"/>
          <p:cNvGrpSpPr>
            <a:grpSpLocks/>
          </p:cNvGrpSpPr>
          <p:nvPr/>
        </p:nvGrpSpPr>
        <p:grpSpPr bwMode="auto">
          <a:xfrm>
            <a:off x="5889625" y="3527425"/>
            <a:ext cx="2279650" cy="2076450"/>
            <a:chOff x="3894" y="2582"/>
            <a:chExt cx="1436" cy="1308"/>
          </a:xfrm>
        </p:grpSpPr>
        <p:grpSp>
          <p:nvGrpSpPr>
            <p:cNvPr id="101399" name="Group 1047"/>
            <p:cNvGrpSpPr>
              <a:grpSpLocks/>
            </p:cNvGrpSpPr>
            <p:nvPr/>
          </p:nvGrpSpPr>
          <p:grpSpPr bwMode="auto">
            <a:xfrm rot="5400000">
              <a:off x="3963" y="2690"/>
              <a:ext cx="1308" cy="1092"/>
              <a:chOff x="2067" y="2754"/>
              <a:chExt cx="1308" cy="1092"/>
            </a:xfrm>
          </p:grpSpPr>
          <p:sp>
            <p:nvSpPr>
              <p:cNvPr id="101400" name="AutoShape 1048"/>
              <p:cNvSpPr>
                <a:spLocks noChangeArrowheads="1"/>
              </p:cNvSpPr>
              <p:nvPr/>
            </p:nvSpPr>
            <p:spPr bwMode="auto">
              <a:xfrm>
                <a:off x="2192" y="2892"/>
                <a:ext cx="977" cy="8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1" name="Line 1049"/>
              <p:cNvSpPr>
                <a:spLocks noChangeShapeType="1"/>
              </p:cNvSpPr>
              <p:nvPr/>
            </p:nvSpPr>
            <p:spPr bwMode="auto">
              <a:xfrm>
                <a:off x="2681" y="2754"/>
                <a:ext cx="0" cy="10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2" name="Line 1050"/>
              <p:cNvSpPr>
                <a:spLocks noChangeShapeType="1"/>
              </p:cNvSpPr>
              <p:nvPr/>
            </p:nvSpPr>
            <p:spPr bwMode="auto">
              <a:xfrm rot="-5400000">
                <a:off x="2721" y="2802"/>
                <a:ext cx="0" cy="13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1403" name="Group 1051"/>
            <p:cNvGrpSpPr>
              <a:grpSpLocks/>
            </p:cNvGrpSpPr>
            <p:nvPr/>
          </p:nvGrpSpPr>
          <p:grpSpPr bwMode="auto">
            <a:xfrm>
              <a:off x="3894" y="2882"/>
              <a:ext cx="1436" cy="944"/>
              <a:chOff x="1998" y="2946"/>
              <a:chExt cx="1436" cy="944"/>
            </a:xfrm>
          </p:grpSpPr>
          <p:sp>
            <p:nvSpPr>
              <p:cNvPr id="101404" name="Line 1052"/>
              <p:cNvSpPr>
                <a:spLocks noChangeShapeType="1"/>
              </p:cNvSpPr>
              <p:nvPr/>
            </p:nvSpPr>
            <p:spPr bwMode="auto">
              <a:xfrm flipV="1">
                <a:off x="2088" y="3240"/>
                <a:ext cx="0" cy="5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5" name="Text Box 1053"/>
              <p:cNvSpPr txBox="1">
                <a:spLocks noChangeArrowheads="1"/>
              </p:cNvSpPr>
              <p:nvPr/>
            </p:nvSpPr>
            <p:spPr bwMode="auto">
              <a:xfrm>
                <a:off x="1998" y="2946"/>
                <a:ext cx="212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y</a:t>
                </a:r>
              </a:p>
            </p:txBody>
          </p:sp>
          <p:sp>
            <p:nvSpPr>
              <p:cNvPr id="101406" name="Line 1054"/>
              <p:cNvSpPr>
                <a:spLocks noChangeShapeType="1"/>
              </p:cNvSpPr>
              <p:nvPr/>
            </p:nvSpPr>
            <p:spPr bwMode="auto">
              <a:xfrm>
                <a:off x="2080" y="3800"/>
                <a:ext cx="10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7" name="Text Box 1055"/>
              <p:cNvSpPr txBox="1">
                <a:spLocks noChangeArrowheads="1"/>
              </p:cNvSpPr>
              <p:nvPr/>
            </p:nvSpPr>
            <p:spPr bwMode="auto">
              <a:xfrm>
                <a:off x="3222" y="3602"/>
                <a:ext cx="212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x</a:t>
                </a:r>
              </a:p>
            </p:txBody>
          </p:sp>
        </p:grpSp>
      </p:grpSp>
      <p:sp>
        <p:nvSpPr>
          <p:cNvPr id="101408" name="Rectangle 1056"/>
          <p:cNvSpPr>
            <a:spLocks noChangeArrowheads="1"/>
          </p:cNvSpPr>
          <p:nvPr/>
        </p:nvSpPr>
        <p:spPr bwMode="auto">
          <a:xfrm>
            <a:off x="2855913" y="2509838"/>
            <a:ext cx="267176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Product of inertia</a:t>
            </a:r>
          </a:p>
        </p:txBody>
      </p:sp>
      <p:sp>
        <p:nvSpPr>
          <p:cNvPr id="101409" name="Line 1057"/>
          <p:cNvSpPr>
            <a:spLocks noChangeShapeType="1"/>
          </p:cNvSpPr>
          <p:nvPr/>
        </p:nvSpPr>
        <p:spPr bwMode="auto">
          <a:xfrm>
            <a:off x="4292600" y="41529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411" name="Rectangle 1059"/>
          <p:cNvSpPr>
            <a:spLocks noChangeArrowheads="1"/>
          </p:cNvSpPr>
          <p:nvPr/>
        </p:nvSpPr>
        <p:spPr bwMode="auto">
          <a:xfrm>
            <a:off x="4149725" y="3678238"/>
            <a:ext cx="11779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 i="1">
                <a:solidFill>
                  <a:schemeClr val="folHlink"/>
                </a:solidFill>
              </a:rPr>
              <a:t>I</a:t>
            </a:r>
            <a:r>
              <a:rPr lang="en-US" i="1" baseline="-25000">
                <a:solidFill>
                  <a:schemeClr val="folHlink"/>
                </a:solidFill>
              </a:rPr>
              <a:t>xyc</a:t>
            </a:r>
            <a:r>
              <a:rPr lang="en-US">
                <a:solidFill>
                  <a:schemeClr val="folHlink"/>
                </a:solidFill>
              </a:rPr>
              <a:t> = 0</a:t>
            </a:r>
          </a:p>
        </p:txBody>
      </p:sp>
      <p:sp>
        <p:nvSpPr>
          <p:cNvPr id="101414" name="Rectangle 1062"/>
          <p:cNvSpPr>
            <a:spLocks noChangeArrowheads="1"/>
          </p:cNvSpPr>
          <p:nvPr/>
        </p:nvSpPr>
        <p:spPr bwMode="auto">
          <a:xfrm>
            <a:off x="7464425" y="3284538"/>
            <a:ext cx="11779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 i="1">
                <a:solidFill>
                  <a:schemeClr val="folHlink"/>
                </a:solidFill>
              </a:rPr>
              <a:t>I</a:t>
            </a:r>
            <a:r>
              <a:rPr lang="en-US" i="1" baseline="-25000">
                <a:solidFill>
                  <a:schemeClr val="folHlink"/>
                </a:solidFill>
              </a:rPr>
              <a:t>xyc</a:t>
            </a:r>
            <a:r>
              <a:rPr lang="en-US">
                <a:solidFill>
                  <a:schemeClr val="folHlink"/>
                </a:solidFill>
              </a:rPr>
              <a:t> = 0</a:t>
            </a:r>
          </a:p>
        </p:txBody>
      </p:sp>
      <p:sp>
        <p:nvSpPr>
          <p:cNvPr id="101416" name="Line 1064"/>
          <p:cNvSpPr>
            <a:spLocks noChangeShapeType="1"/>
          </p:cNvSpPr>
          <p:nvPr/>
        </p:nvSpPr>
        <p:spPr bwMode="auto">
          <a:xfrm>
            <a:off x="7543800" y="3797300"/>
            <a:ext cx="109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419" name="Text Box 1067"/>
          <p:cNvSpPr txBox="1">
            <a:spLocks noChangeArrowheads="1"/>
          </p:cNvSpPr>
          <p:nvPr/>
        </p:nvSpPr>
        <p:spPr bwMode="auto">
          <a:xfrm>
            <a:off x="2713038" y="5751513"/>
            <a:ext cx="58959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(the resulting force will pass through </a:t>
            </a:r>
            <a:r>
              <a:rPr lang="en-US" i="1">
                <a:solidFill>
                  <a:schemeClr val="folHlink"/>
                </a:solidFill>
              </a:rPr>
              <a:t>x</a:t>
            </a:r>
            <a:r>
              <a:rPr lang="en-US" i="1" baseline="-25000">
                <a:solidFill>
                  <a:schemeClr val="folHlink"/>
                </a:solidFill>
              </a:rPr>
              <a:t>c</a:t>
            </a:r>
            <a:r>
              <a:rPr lang="en-US">
                <a:solidFill>
                  <a:schemeClr val="folHlink"/>
                </a:solidFill>
              </a:rPr>
              <a:t>)</a:t>
            </a:r>
            <a:endParaRPr lang="en-US" i="1" baseline="-250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8" grpId="0" build="p" autoUpdateAnimBg="0"/>
      <p:bldP spid="101411" grpId="0" build="p" autoUpdateAnimBg="0"/>
      <p:bldP spid="101414" grpId="0" build="p" autoUpdateAnimBg="0"/>
      <p:bldP spid="10141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02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Properties of Areas</a:t>
            </a:r>
          </a:p>
        </p:txBody>
      </p:sp>
      <p:grpSp>
        <p:nvGrpSpPr>
          <p:cNvPr id="121859" name="Group 1027"/>
          <p:cNvGrpSpPr>
            <a:grpSpLocks/>
          </p:cNvGrpSpPr>
          <p:nvPr/>
        </p:nvGrpSpPr>
        <p:grpSpPr bwMode="auto">
          <a:xfrm>
            <a:off x="422275" y="2017713"/>
            <a:ext cx="2182813" cy="992187"/>
            <a:chOff x="266" y="1271"/>
            <a:chExt cx="1375" cy="625"/>
          </a:xfrm>
        </p:grpSpPr>
        <p:sp>
          <p:nvSpPr>
            <p:cNvPr id="121860" name="Rectangle 1028"/>
            <p:cNvSpPr>
              <a:spLocks noChangeArrowheads="1"/>
            </p:cNvSpPr>
            <p:nvPr/>
          </p:nvSpPr>
          <p:spPr bwMode="auto">
            <a:xfrm>
              <a:off x="537" y="1500"/>
              <a:ext cx="646" cy="3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861" name="Line 1029"/>
            <p:cNvSpPr>
              <a:spLocks noChangeShapeType="1"/>
            </p:cNvSpPr>
            <p:nvPr/>
          </p:nvSpPr>
          <p:spPr bwMode="auto">
            <a:xfrm flipV="1">
              <a:off x="1183" y="1313"/>
              <a:ext cx="1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862" name="Line 1030"/>
            <p:cNvSpPr>
              <a:spLocks noChangeShapeType="1"/>
            </p:cNvSpPr>
            <p:nvPr/>
          </p:nvSpPr>
          <p:spPr bwMode="auto">
            <a:xfrm rot="16200000" flipV="1">
              <a:off x="1286" y="1418"/>
              <a:ext cx="2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863" name="Line 1031"/>
            <p:cNvSpPr>
              <a:spLocks noChangeShapeType="1"/>
            </p:cNvSpPr>
            <p:nvPr/>
          </p:nvSpPr>
          <p:spPr bwMode="auto">
            <a:xfrm>
              <a:off x="506" y="1688"/>
              <a:ext cx="86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864" name="Oval 1032"/>
            <p:cNvSpPr>
              <a:spLocks noChangeArrowheads="1"/>
            </p:cNvSpPr>
            <p:nvPr/>
          </p:nvSpPr>
          <p:spPr bwMode="auto">
            <a:xfrm>
              <a:off x="839" y="1667"/>
              <a:ext cx="42" cy="4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865" name="Line 1033"/>
            <p:cNvSpPr>
              <a:spLocks noChangeShapeType="1"/>
            </p:cNvSpPr>
            <p:nvPr/>
          </p:nvSpPr>
          <p:spPr bwMode="auto">
            <a:xfrm>
              <a:off x="537" y="1406"/>
              <a:ext cx="64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866" name="Line 1034"/>
            <p:cNvSpPr>
              <a:spLocks noChangeShapeType="1"/>
            </p:cNvSpPr>
            <p:nvPr/>
          </p:nvSpPr>
          <p:spPr bwMode="auto">
            <a:xfrm rot="5400000">
              <a:off x="1178" y="1786"/>
              <a:ext cx="19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867" name="Text Box 1035"/>
            <p:cNvSpPr txBox="1">
              <a:spLocks noChangeArrowheads="1"/>
            </p:cNvSpPr>
            <p:nvPr/>
          </p:nvSpPr>
          <p:spPr bwMode="auto">
            <a:xfrm>
              <a:off x="1245" y="1615"/>
              <a:ext cx="396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y</a:t>
              </a:r>
              <a:r>
                <a:rPr lang="en-US" sz="2400" baseline="-25000"/>
                <a:t>c</a:t>
              </a:r>
            </a:p>
          </p:txBody>
        </p:sp>
        <p:sp>
          <p:nvSpPr>
            <p:cNvPr id="121868" name="Rectangle 1036"/>
            <p:cNvSpPr>
              <a:spLocks noChangeArrowheads="1"/>
            </p:cNvSpPr>
            <p:nvPr/>
          </p:nvSpPr>
          <p:spPr bwMode="auto">
            <a:xfrm>
              <a:off x="735" y="1365"/>
              <a:ext cx="166" cy="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869" name="Text Box 1037"/>
            <p:cNvSpPr txBox="1">
              <a:spLocks noChangeArrowheads="1"/>
            </p:cNvSpPr>
            <p:nvPr/>
          </p:nvSpPr>
          <p:spPr bwMode="auto">
            <a:xfrm>
              <a:off x="683" y="1271"/>
              <a:ext cx="396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b</a:t>
              </a:r>
              <a:endParaRPr lang="en-US" sz="2400" baseline="-25000"/>
            </a:p>
          </p:txBody>
        </p:sp>
        <p:sp>
          <p:nvSpPr>
            <p:cNvPr id="121870" name="Line 1038"/>
            <p:cNvSpPr>
              <a:spLocks noChangeShapeType="1"/>
            </p:cNvSpPr>
            <p:nvPr/>
          </p:nvSpPr>
          <p:spPr bwMode="auto">
            <a:xfrm rot="5400000">
              <a:off x="480" y="1692"/>
              <a:ext cx="38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871" name="Rectangle 1039"/>
            <p:cNvSpPr>
              <a:spLocks noChangeArrowheads="1"/>
            </p:cNvSpPr>
            <p:nvPr/>
          </p:nvSpPr>
          <p:spPr bwMode="auto">
            <a:xfrm>
              <a:off x="589" y="1541"/>
              <a:ext cx="167" cy="1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872" name="Text Box 1040"/>
            <p:cNvSpPr txBox="1">
              <a:spLocks noChangeArrowheads="1"/>
            </p:cNvSpPr>
            <p:nvPr/>
          </p:nvSpPr>
          <p:spPr bwMode="auto">
            <a:xfrm>
              <a:off x="577" y="1471"/>
              <a:ext cx="396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a</a:t>
              </a:r>
              <a:endParaRPr lang="en-US" sz="2400" baseline="-25000"/>
            </a:p>
          </p:txBody>
        </p:sp>
        <p:sp>
          <p:nvSpPr>
            <p:cNvPr id="121873" name="Line 1041"/>
            <p:cNvSpPr>
              <a:spLocks noChangeShapeType="1"/>
            </p:cNvSpPr>
            <p:nvPr/>
          </p:nvSpPr>
          <p:spPr bwMode="auto">
            <a:xfrm flipV="1">
              <a:off x="537" y="1313"/>
              <a:ext cx="2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874" name="Text Box 1042"/>
            <p:cNvSpPr txBox="1">
              <a:spLocks noChangeArrowheads="1"/>
            </p:cNvSpPr>
            <p:nvPr/>
          </p:nvSpPr>
          <p:spPr bwMode="auto">
            <a:xfrm>
              <a:off x="266" y="1542"/>
              <a:ext cx="396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 i="1"/>
                <a:t>I</a:t>
              </a:r>
              <a:r>
                <a:rPr lang="en-US" sz="2400" i="1" baseline="-25000"/>
                <a:t>xc</a:t>
              </a:r>
            </a:p>
          </p:txBody>
        </p:sp>
      </p:grpSp>
      <p:sp>
        <p:nvSpPr>
          <p:cNvPr id="121875" name="Text Box 1043"/>
          <p:cNvSpPr txBox="1">
            <a:spLocks noChangeArrowheads="1"/>
          </p:cNvSpPr>
          <p:nvPr/>
        </p:nvSpPr>
        <p:spPr bwMode="auto">
          <a:xfrm>
            <a:off x="2190750" y="4040188"/>
            <a:ext cx="774700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400"/>
              <a:t>y</a:t>
            </a:r>
            <a:r>
              <a:rPr lang="en-US" sz="2400" baseline="-25000"/>
              <a:t>c</a:t>
            </a:r>
          </a:p>
        </p:txBody>
      </p:sp>
      <p:sp>
        <p:nvSpPr>
          <p:cNvPr id="121876" name="Line 1044"/>
          <p:cNvSpPr>
            <a:spLocks noChangeShapeType="1"/>
          </p:cNvSpPr>
          <p:nvPr/>
        </p:nvSpPr>
        <p:spPr bwMode="auto">
          <a:xfrm rot="16200000" flipV="1">
            <a:off x="2271713" y="3298825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77" name="Line 1045"/>
          <p:cNvSpPr>
            <a:spLocks noChangeShapeType="1"/>
          </p:cNvSpPr>
          <p:nvPr/>
        </p:nvSpPr>
        <p:spPr bwMode="auto">
          <a:xfrm flipV="1">
            <a:off x="803275" y="4611688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78" name="Line 1046"/>
          <p:cNvSpPr>
            <a:spLocks noChangeShapeType="1"/>
          </p:cNvSpPr>
          <p:nvPr/>
        </p:nvSpPr>
        <p:spPr bwMode="auto">
          <a:xfrm flipV="1">
            <a:off x="2068513" y="4611688"/>
            <a:ext cx="0" cy="32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79" name="Line 1047"/>
          <p:cNvSpPr>
            <a:spLocks noChangeShapeType="1"/>
          </p:cNvSpPr>
          <p:nvPr/>
        </p:nvSpPr>
        <p:spPr bwMode="auto">
          <a:xfrm rot="16200000" flipV="1">
            <a:off x="2271713" y="3652837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80" name="Line 1048"/>
          <p:cNvSpPr>
            <a:spLocks noChangeShapeType="1"/>
          </p:cNvSpPr>
          <p:nvPr/>
        </p:nvSpPr>
        <p:spPr bwMode="auto">
          <a:xfrm rot="16200000" flipV="1">
            <a:off x="2271713" y="4386262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81" name="Line 1049"/>
          <p:cNvSpPr>
            <a:spLocks noChangeShapeType="1"/>
          </p:cNvSpPr>
          <p:nvPr/>
        </p:nvSpPr>
        <p:spPr bwMode="auto">
          <a:xfrm>
            <a:off x="722313" y="4183063"/>
            <a:ext cx="1712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82" name="Oval 1050"/>
          <p:cNvSpPr>
            <a:spLocks noChangeArrowheads="1"/>
          </p:cNvSpPr>
          <p:nvPr/>
        </p:nvSpPr>
        <p:spPr bwMode="auto">
          <a:xfrm>
            <a:off x="1395413" y="4141788"/>
            <a:ext cx="80962" cy="8255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83" name="Line 1051"/>
          <p:cNvSpPr>
            <a:spLocks noChangeShapeType="1"/>
          </p:cNvSpPr>
          <p:nvPr/>
        </p:nvSpPr>
        <p:spPr bwMode="auto">
          <a:xfrm>
            <a:off x="803275" y="4794250"/>
            <a:ext cx="1265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sm"/>
            <a:tailEnd type="triangle" w="med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84" name="Line 1052"/>
          <p:cNvSpPr>
            <a:spLocks noChangeShapeType="1"/>
          </p:cNvSpPr>
          <p:nvPr/>
        </p:nvSpPr>
        <p:spPr bwMode="auto">
          <a:xfrm rot="5400000">
            <a:off x="2057400" y="4376738"/>
            <a:ext cx="38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sm"/>
            <a:tailEnd type="triangle" w="med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85" name="Rectangle 1053"/>
          <p:cNvSpPr>
            <a:spLocks noChangeArrowheads="1"/>
          </p:cNvSpPr>
          <p:nvPr/>
        </p:nvSpPr>
        <p:spPr bwMode="auto">
          <a:xfrm>
            <a:off x="1190625" y="4713288"/>
            <a:ext cx="327025" cy="193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86" name="Text Box 1054"/>
          <p:cNvSpPr txBox="1">
            <a:spLocks noChangeArrowheads="1"/>
          </p:cNvSpPr>
          <p:nvPr/>
        </p:nvSpPr>
        <p:spPr bwMode="auto">
          <a:xfrm>
            <a:off x="1089025" y="4529138"/>
            <a:ext cx="774700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400"/>
              <a:t>b</a:t>
            </a:r>
            <a:endParaRPr lang="en-US" sz="2400" baseline="-25000"/>
          </a:p>
        </p:txBody>
      </p:sp>
      <p:sp>
        <p:nvSpPr>
          <p:cNvPr id="121887" name="Line 1055"/>
          <p:cNvSpPr>
            <a:spLocks noChangeShapeType="1"/>
          </p:cNvSpPr>
          <p:nvPr/>
        </p:nvSpPr>
        <p:spPr bwMode="auto">
          <a:xfrm rot="5400000">
            <a:off x="487363" y="3989388"/>
            <a:ext cx="1162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sm"/>
            <a:tailEnd type="triangle" w="med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88" name="Rectangle 1056"/>
          <p:cNvSpPr>
            <a:spLocks noChangeArrowheads="1"/>
          </p:cNvSpPr>
          <p:nvPr/>
        </p:nvSpPr>
        <p:spPr bwMode="auto">
          <a:xfrm>
            <a:off x="906463" y="3883025"/>
            <a:ext cx="325437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889" name="Text Box 1057"/>
          <p:cNvSpPr txBox="1">
            <a:spLocks noChangeArrowheads="1"/>
          </p:cNvSpPr>
          <p:nvPr/>
        </p:nvSpPr>
        <p:spPr bwMode="auto">
          <a:xfrm>
            <a:off x="904875" y="3735388"/>
            <a:ext cx="774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400"/>
              <a:t>a</a:t>
            </a:r>
            <a:endParaRPr lang="en-US" sz="2400" baseline="-25000"/>
          </a:p>
        </p:txBody>
      </p:sp>
      <p:sp>
        <p:nvSpPr>
          <p:cNvPr id="121890" name="Text Box 1058"/>
          <p:cNvSpPr txBox="1">
            <a:spLocks noChangeArrowheads="1"/>
          </p:cNvSpPr>
          <p:nvPr/>
        </p:nvSpPr>
        <p:spPr bwMode="auto">
          <a:xfrm>
            <a:off x="314325" y="3911600"/>
            <a:ext cx="774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400" i="1"/>
              <a:t>I</a:t>
            </a:r>
            <a:r>
              <a:rPr lang="en-US" sz="2400" i="1" baseline="-25000"/>
              <a:t>xc</a:t>
            </a:r>
          </a:p>
        </p:txBody>
      </p:sp>
      <p:graphicFrame>
        <p:nvGraphicFramePr>
          <p:cNvPr id="121891" name="Object 1059"/>
          <p:cNvGraphicFramePr>
            <a:graphicFrameLocks noChangeAspect="1"/>
          </p:cNvGraphicFramePr>
          <p:nvPr/>
        </p:nvGraphicFramePr>
        <p:xfrm>
          <a:off x="2698750" y="2371725"/>
          <a:ext cx="850900" cy="284163"/>
        </p:xfrm>
        <a:graphic>
          <a:graphicData uri="http://schemas.openxmlformats.org/presentationml/2006/ole">
            <p:oleObj spid="_x0000_s121891" name="Equation" r:id="rId4" imgW="850680" imgH="279360" progId="Equation.DSMT4">
              <p:embed/>
            </p:oleObj>
          </a:graphicData>
        </a:graphic>
      </p:graphicFrame>
      <p:graphicFrame>
        <p:nvGraphicFramePr>
          <p:cNvPr id="121892" name="Object 1060"/>
          <p:cNvGraphicFramePr>
            <a:graphicFrameLocks noChangeAspect="1"/>
          </p:cNvGraphicFramePr>
          <p:nvPr/>
        </p:nvGraphicFramePr>
        <p:xfrm>
          <a:off x="3875088" y="2152650"/>
          <a:ext cx="835025" cy="723900"/>
        </p:xfrm>
        <a:graphic>
          <a:graphicData uri="http://schemas.openxmlformats.org/presentationml/2006/ole">
            <p:oleObj spid="_x0000_s121892" name="Equation" r:id="rId5" imgW="838080" imgH="723600" progId="Equation.DSMT4">
              <p:embed/>
            </p:oleObj>
          </a:graphicData>
        </a:graphic>
      </p:graphicFrame>
      <p:graphicFrame>
        <p:nvGraphicFramePr>
          <p:cNvPr id="121893" name="Object 1061"/>
          <p:cNvGraphicFramePr>
            <a:graphicFrameLocks noChangeAspect="1"/>
          </p:cNvGraphicFramePr>
          <p:nvPr/>
        </p:nvGraphicFramePr>
        <p:xfrm>
          <a:off x="5392738" y="2135188"/>
          <a:ext cx="1143000" cy="758825"/>
        </p:xfrm>
        <a:graphic>
          <a:graphicData uri="http://schemas.openxmlformats.org/presentationml/2006/ole">
            <p:oleObj spid="_x0000_s121893" name="Equation" r:id="rId6" imgW="1143000" imgH="761760" progId="Equation.DSMT4">
              <p:embed/>
            </p:oleObj>
          </a:graphicData>
        </a:graphic>
      </p:graphicFrame>
      <p:graphicFrame>
        <p:nvGraphicFramePr>
          <p:cNvPr id="121894" name="Object 1062"/>
          <p:cNvGraphicFramePr>
            <a:graphicFrameLocks noChangeAspect="1"/>
          </p:cNvGraphicFramePr>
          <p:nvPr/>
        </p:nvGraphicFramePr>
        <p:xfrm>
          <a:off x="2686050" y="3790950"/>
          <a:ext cx="901700" cy="723900"/>
        </p:xfrm>
        <a:graphic>
          <a:graphicData uri="http://schemas.openxmlformats.org/presentationml/2006/ole">
            <p:oleObj spid="_x0000_s121894" name="Equation" r:id="rId7" imgW="901440" imgH="723600" progId="Equation.DSMT4">
              <p:embed/>
            </p:oleObj>
          </a:graphicData>
        </a:graphic>
      </p:graphicFrame>
      <p:graphicFrame>
        <p:nvGraphicFramePr>
          <p:cNvPr id="121895" name="Object 1063"/>
          <p:cNvGraphicFramePr>
            <a:graphicFrameLocks noChangeAspect="1"/>
          </p:cNvGraphicFramePr>
          <p:nvPr/>
        </p:nvGraphicFramePr>
        <p:xfrm>
          <a:off x="3875088" y="4092575"/>
          <a:ext cx="1252537" cy="736600"/>
        </p:xfrm>
        <a:graphic>
          <a:graphicData uri="http://schemas.openxmlformats.org/presentationml/2006/ole">
            <p:oleObj spid="_x0000_s121895" name="Equation" r:id="rId8" imgW="1257120" imgH="736560" progId="Equation.DSMT4">
              <p:embed/>
            </p:oleObj>
          </a:graphicData>
        </a:graphic>
      </p:graphicFrame>
      <p:graphicFrame>
        <p:nvGraphicFramePr>
          <p:cNvPr id="121896" name="Object 1064"/>
          <p:cNvGraphicFramePr>
            <a:graphicFrameLocks noChangeAspect="1"/>
          </p:cNvGraphicFramePr>
          <p:nvPr/>
        </p:nvGraphicFramePr>
        <p:xfrm>
          <a:off x="5392738" y="3676650"/>
          <a:ext cx="1143000" cy="771525"/>
        </p:xfrm>
        <a:graphic>
          <a:graphicData uri="http://schemas.openxmlformats.org/presentationml/2006/ole">
            <p:oleObj spid="_x0000_s121896" name="Equation" r:id="rId9" imgW="1143000" imgH="774360" progId="Equation.DSMT4">
              <p:embed/>
            </p:oleObj>
          </a:graphicData>
        </a:graphic>
      </p:graphicFrame>
      <p:graphicFrame>
        <p:nvGraphicFramePr>
          <p:cNvPr id="121897" name="Object 1065"/>
          <p:cNvGraphicFramePr>
            <a:graphicFrameLocks noChangeAspect="1"/>
          </p:cNvGraphicFramePr>
          <p:nvPr/>
        </p:nvGraphicFramePr>
        <p:xfrm>
          <a:off x="2705100" y="5538788"/>
          <a:ext cx="1041400" cy="339725"/>
        </p:xfrm>
        <a:graphic>
          <a:graphicData uri="http://schemas.openxmlformats.org/presentationml/2006/ole">
            <p:oleObj spid="_x0000_s121897" name="Equation" r:id="rId10" imgW="1041120" imgH="342720" progId="Equation.DSMT4">
              <p:embed/>
            </p:oleObj>
          </a:graphicData>
        </a:graphic>
      </p:graphicFrame>
      <p:graphicFrame>
        <p:nvGraphicFramePr>
          <p:cNvPr id="121898" name="Object 1066"/>
          <p:cNvGraphicFramePr>
            <a:graphicFrameLocks noChangeAspect="1"/>
          </p:cNvGraphicFramePr>
          <p:nvPr/>
        </p:nvGraphicFramePr>
        <p:xfrm>
          <a:off x="5399088" y="5327650"/>
          <a:ext cx="1244600" cy="760413"/>
        </p:xfrm>
        <a:graphic>
          <a:graphicData uri="http://schemas.openxmlformats.org/presentationml/2006/ole">
            <p:oleObj spid="_x0000_s121898" name="Equation" r:id="rId11" imgW="1244520" imgH="761760" progId="Equation.DSMT4">
              <p:embed/>
            </p:oleObj>
          </a:graphicData>
        </a:graphic>
      </p:graphicFrame>
      <p:grpSp>
        <p:nvGrpSpPr>
          <p:cNvPr id="121899" name="Group 1067"/>
          <p:cNvGrpSpPr>
            <a:grpSpLocks/>
          </p:cNvGrpSpPr>
          <p:nvPr/>
        </p:nvGrpSpPr>
        <p:grpSpPr bwMode="auto">
          <a:xfrm>
            <a:off x="338138" y="5341938"/>
            <a:ext cx="2530475" cy="884237"/>
            <a:chOff x="213" y="3365"/>
            <a:chExt cx="1594" cy="557"/>
          </a:xfrm>
        </p:grpSpPr>
        <p:sp>
          <p:nvSpPr>
            <p:cNvPr id="121900" name="Oval 1068"/>
            <p:cNvSpPr>
              <a:spLocks noChangeArrowheads="1"/>
            </p:cNvSpPr>
            <p:nvPr/>
          </p:nvSpPr>
          <p:spPr bwMode="auto">
            <a:xfrm>
              <a:off x="591" y="3410"/>
              <a:ext cx="512" cy="5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901" name="Text Box 1069"/>
            <p:cNvSpPr txBox="1">
              <a:spLocks noChangeArrowheads="1"/>
            </p:cNvSpPr>
            <p:nvPr/>
          </p:nvSpPr>
          <p:spPr bwMode="auto">
            <a:xfrm>
              <a:off x="1320" y="3365"/>
              <a:ext cx="487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R</a:t>
              </a:r>
              <a:endParaRPr lang="en-US" sz="2400" baseline="-25000"/>
            </a:p>
          </p:txBody>
        </p:sp>
        <p:grpSp>
          <p:nvGrpSpPr>
            <p:cNvPr id="121902" name="Group 1070"/>
            <p:cNvGrpSpPr>
              <a:grpSpLocks/>
            </p:cNvGrpSpPr>
            <p:nvPr/>
          </p:nvGrpSpPr>
          <p:grpSpPr bwMode="auto">
            <a:xfrm>
              <a:off x="1154" y="3435"/>
              <a:ext cx="205" cy="461"/>
              <a:chOff x="4500" y="4275"/>
              <a:chExt cx="240" cy="540"/>
            </a:xfrm>
          </p:grpSpPr>
          <p:sp>
            <p:nvSpPr>
              <p:cNvPr id="121903" name="Line 1071"/>
              <p:cNvSpPr>
                <a:spLocks noChangeShapeType="1"/>
              </p:cNvSpPr>
              <p:nvPr/>
            </p:nvSpPr>
            <p:spPr bwMode="auto">
              <a:xfrm rot="16200000" flipV="1">
                <a:off x="4620" y="4155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04" name="Line 1072"/>
              <p:cNvSpPr>
                <a:spLocks noChangeShapeType="1"/>
              </p:cNvSpPr>
              <p:nvPr/>
            </p:nvSpPr>
            <p:spPr bwMode="auto">
              <a:xfrm rot="16200000" flipV="1">
                <a:off x="4620" y="4695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1905" name="Line 1073"/>
            <p:cNvSpPr>
              <a:spLocks noChangeShapeType="1"/>
            </p:cNvSpPr>
            <p:nvPr/>
          </p:nvSpPr>
          <p:spPr bwMode="auto">
            <a:xfrm rot="16200000" flipV="1">
              <a:off x="1257" y="3550"/>
              <a:ext cx="0" cy="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906" name="Line 1074"/>
            <p:cNvSpPr>
              <a:spLocks noChangeShapeType="1"/>
            </p:cNvSpPr>
            <p:nvPr/>
          </p:nvSpPr>
          <p:spPr bwMode="auto">
            <a:xfrm rot="5400000">
              <a:off x="1160" y="3782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907" name="Text Box 1075"/>
            <p:cNvSpPr txBox="1">
              <a:spLocks noChangeArrowheads="1"/>
            </p:cNvSpPr>
            <p:nvPr/>
          </p:nvSpPr>
          <p:spPr bwMode="auto">
            <a:xfrm>
              <a:off x="1244" y="3570"/>
              <a:ext cx="48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y</a:t>
              </a:r>
              <a:r>
                <a:rPr lang="en-US" sz="2400" baseline="-25000"/>
                <a:t>c</a:t>
              </a:r>
            </a:p>
          </p:txBody>
        </p:sp>
        <p:sp>
          <p:nvSpPr>
            <p:cNvPr id="121908" name="Line 1076"/>
            <p:cNvSpPr>
              <a:spLocks noChangeShapeType="1"/>
            </p:cNvSpPr>
            <p:nvPr/>
          </p:nvSpPr>
          <p:spPr bwMode="auto">
            <a:xfrm rot="5400000">
              <a:off x="1160" y="3551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909" name="Line 1077"/>
            <p:cNvSpPr>
              <a:spLocks noChangeShapeType="1"/>
            </p:cNvSpPr>
            <p:nvPr/>
          </p:nvSpPr>
          <p:spPr bwMode="auto">
            <a:xfrm>
              <a:off x="450" y="3660"/>
              <a:ext cx="7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910" name="Text Box 1078"/>
            <p:cNvSpPr txBox="1">
              <a:spLocks noChangeArrowheads="1"/>
            </p:cNvSpPr>
            <p:nvPr/>
          </p:nvSpPr>
          <p:spPr bwMode="auto">
            <a:xfrm>
              <a:off x="213" y="3502"/>
              <a:ext cx="487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 i="1"/>
                <a:t>I</a:t>
              </a:r>
              <a:r>
                <a:rPr lang="en-US" sz="2400" i="1" baseline="-25000"/>
                <a:t>xc</a:t>
              </a:r>
            </a:p>
          </p:txBody>
        </p:sp>
        <p:sp>
          <p:nvSpPr>
            <p:cNvPr id="121911" name="Oval 1079"/>
            <p:cNvSpPr>
              <a:spLocks noChangeArrowheads="1"/>
            </p:cNvSpPr>
            <p:nvPr/>
          </p:nvSpPr>
          <p:spPr bwMode="auto">
            <a:xfrm>
              <a:off x="821" y="3640"/>
              <a:ext cx="51" cy="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21912" name="Object 1080"/>
          <p:cNvGraphicFramePr>
            <a:graphicFrameLocks noChangeAspect="1"/>
          </p:cNvGraphicFramePr>
          <p:nvPr/>
        </p:nvGraphicFramePr>
        <p:xfrm>
          <a:off x="6908800" y="2305050"/>
          <a:ext cx="901700" cy="417513"/>
        </p:xfrm>
        <a:graphic>
          <a:graphicData uri="http://schemas.openxmlformats.org/presentationml/2006/ole">
            <p:oleObj spid="_x0000_s121912" name="Equation" r:id="rId12" imgW="901440" imgH="419040" progId="Equation.DSMT4">
              <p:embed/>
            </p:oleObj>
          </a:graphicData>
        </a:graphic>
      </p:graphicFrame>
      <p:graphicFrame>
        <p:nvGraphicFramePr>
          <p:cNvPr id="121913" name="Object 1081"/>
          <p:cNvGraphicFramePr>
            <a:graphicFrameLocks noChangeAspect="1"/>
          </p:cNvGraphicFramePr>
          <p:nvPr/>
        </p:nvGraphicFramePr>
        <p:xfrm>
          <a:off x="6896100" y="3632200"/>
          <a:ext cx="2260600" cy="771525"/>
        </p:xfrm>
        <a:graphic>
          <a:graphicData uri="http://schemas.openxmlformats.org/presentationml/2006/ole">
            <p:oleObj spid="_x0000_s121913" name="Equation" r:id="rId13" imgW="2260440" imgH="774360" progId="Equation.DSMT4">
              <p:embed/>
            </p:oleObj>
          </a:graphicData>
        </a:graphic>
      </p:graphicFrame>
      <p:graphicFrame>
        <p:nvGraphicFramePr>
          <p:cNvPr id="121914" name="Object 1082"/>
          <p:cNvGraphicFramePr>
            <a:graphicFrameLocks noChangeAspect="1"/>
          </p:cNvGraphicFramePr>
          <p:nvPr/>
        </p:nvGraphicFramePr>
        <p:xfrm>
          <a:off x="6908800" y="5499100"/>
          <a:ext cx="901700" cy="417513"/>
        </p:xfrm>
        <a:graphic>
          <a:graphicData uri="http://schemas.openxmlformats.org/presentationml/2006/ole">
            <p:oleObj spid="_x0000_s121914" name="Equation" r:id="rId14" imgW="901440" imgH="419040" progId="Equation.DSMT4">
              <p:embed/>
            </p:oleObj>
          </a:graphicData>
        </a:graphic>
      </p:graphicFrame>
      <p:graphicFrame>
        <p:nvGraphicFramePr>
          <p:cNvPr id="121915" name="Object 1083"/>
          <p:cNvGraphicFramePr>
            <a:graphicFrameLocks noChangeAspect="1"/>
          </p:cNvGraphicFramePr>
          <p:nvPr/>
        </p:nvGraphicFramePr>
        <p:xfrm>
          <a:off x="3875088" y="3252788"/>
          <a:ext cx="835025" cy="736600"/>
        </p:xfrm>
        <a:graphic>
          <a:graphicData uri="http://schemas.openxmlformats.org/presentationml/2006/ole">
            <p:oleObj spid="_x0000_s121915" name="Equation" r:id="rId15" imgW="838080" imgH="736560" progId="Equation.DSMT4">
              <p:embed/>
            </p:oleObj>
          </a:graphicData>
        </a:graphic>
      </p:graphicFrame>
      <p:sp>
        <p:nvSpPr>
          <p:cNvPr id="121916" name="Line 1084"/>
          <p:cNvSpPr>
            <a:spLocks noChangeShapeType="1"/>
          </p:cNvSpPr>
          <p:nvPr/>
        </p:nvSpPr>
        <p:spPr bwMode="auto">
          <a:xfrm>
            <a:off x="1136650" y="3435350"/>
            <a:ext cx="0" cy="180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917" name="Line 1085"/>
          <p:cNvSpPr>
            <a:spLocks noChangeShapeType="1"/>
          </p:cNvSpPr>
          <p:nvPr/>
        </p:nvSpPr>
        <p:spPr bwMode="auto">
          <a:xfrm>
            <a:off x="806450" y="5143500"/>
            <a:ext cx="325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sm"/>
            <a:tailEnd type="triangle" w="med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918" name="Text Box 1086"/>
          <p:cNvSpPr txBox="1">
            <a:spLocks noChangeArrowheads="1"/>
          </p:cNvSpPr>
          <p:nvPr/>
        </p:nvSpPr>
        <p:spPr bwMode="auto">
          <a:xfrm>
            <a:off x="1090613" y="4892675"/>
            <a:ext cx="354012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400"/>
              <a:t>d</a:t>
            </a:r>
            <a:endParaRPr lang="en-US" sz="2400" baseline="-25000"/>
          </a:p>
        </p:txBody>
      </p:sp>
      <p:sp>
        <p:nvSpPr>
          <p:cNvPr id="121919" name="Freeform 1087"/>
          <p:cNvSpPr>
            <a:spLocks/>
          </p:cNvSpPr>
          <p:nvPr/>
        </p:nvSpPr>
        <p:spPr bwMode="auto">
          <a:xfrm>
            <a:off x="803275" y="3409950"/>
            <a:ext cx="1265238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210" y="0"/>
              </a:cxn>
              <a:cxn ang="0">
                <a:pos x="797" y="718"/>
              </a:cxn>
              <a:cxn ang="0">
                <a:pos x="0" y="718"/>
              </a:cxn>
            </a:cxnLst>
            <a:rect l="0" t="0" r="r" b="b"/>
            <a:pathLst>
              <a:path w="797" h="718">
                <a:moveTo>
                  <a:pt x="0" y="718"/>
                </a:moveTo>
                <a:lnTo>
                  <a:pt x="210" y="0"/>
                </a:lnTo>
                <a:lnTo>
                  <a:pt x="797" y="718"/>
                </a:lnTo>
                <a:lnTo>
                  <a:pt x="0" y="71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21920" name="Object 1088"/>
          <p:cNvGraphicFramePr>
            <a:graphicFrameLocks noChangeAspect="1"/>
          </p:cNvGraphicFramePr>
          <p:nvPr/>
        </p:nvGraphicFramePr>
        <p:xfrm>
          <a:off x="3887788" y="5518150"/>
          <a:ext cx="823912" cy="381000"/>
        </p:xfrm>
        <a:graphic>
          <a:graphicData uri="http://schemas.openxmlformats.org/presentationml/2006/ole">
            <p:oleObj spid="_x0000_s121920" name="Equation" r:id="rId16" imgW="825480" imgH="380880" progId="Equation.DSMT4">
              <p:embed/>
            </p:oleObj>
          </a:graphicData>
        </a:graphic>
      </p:graphicFrame>
      <p:sp>
        <p:nvSpPr>
          <p:cNvPr id="121921" name="AutoShape 108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53425" y="6191250"/>
            <a:ext cx="790575" cy="666750"/>
          </a:xfrm>
          <a:prstGeom prst="actionButtonReturn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1922" name="Object 1090"/>
          <p:cNvGraphicFramePr>
            <a:graphicFrameLocks noChangeAspect="1"/>
          </p:cNvGraphicFramePr>
          <p:nvPr/>
        </p:nvGraphicFramePr>
        <p:xfrm>
          <a:off x="8096250" y="2082800"/>
          <a:ext cx="1066800" cy="758825"/>
        </p:xfrm>
        <a:graphic>
          <a:graphicData uri="http://schemas.openxmlformats.org/presentationml/2006/ole">
            <p:oleObj spid="_x0000_s121922" name="Equation" r:id="rId17" imgW="1066680" imgH="761760" progId="Equation.DSMT4">
              <p:embed/>
            </p:oleObj>
          </a:graphicData>
        </a:graphic>
      </p:graphicFrame>
      <p:graphicFrame>
        <p:nvGraphicFramePr>
          <p:cNvPr id="121923" name="Object 1091"/>
          <p:cNvGraphicFramePr>
            <a:graphicFrameLocks noChangeAspect="1"/>
          </p:cNvGraphicFramePr>
          <p:nvPr/>
        </p:nvGraphicFramePr>
        <p:xfrm>
          <a:off x="8045450" y="4397375"/>
          <a:ext cx="1066800" cy="771525"/>
        </p:xfrm>
        <a:graphic>
          <a:graphicData uri="http://schemas.openxmlformats.org/presentationml/2006/ole">
            <p:oleObj spid="_x0000_s121923" name="Equation" r:id="rId18" imgW="1066680" imgH="774360" progId="Equation.DSMT4">
              <p:embed/>
            </p:oleObj>
          </a:graphicData>
        </a:graphic>
      </p:graphicFrame>
      <p:graphicFrame>
        <p:nvGraphicFramePr>
          <p:cNvPr id="121924" name="Object 1092"/>
          <p:cNvGraphicFramePr>
            <a:graphicFrameLocks noChangeAspect="1"/>
          </p:cNvGraphicFramePr>
          <p:nvPr/>
        </p:nvGraphicFramePr>
        <p:xfrm>
          <a:off x="7969250" y="5353050"/>
          <a:ext cx="1104900" cy="760413"/>
        </p:xfrm>
        <a:graphic>
          <a:graphicData uri="http://schemas.openxmlformats.org/presentationml/2006/ole">
            <p:oleObj spid="_x0000_s121924" name="Equation" r:id="rId19" imgW="1104840" imgH="7617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02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Properties of Areas</a:t>
            </a:r>
          </a:p>
        </p:txBody>
      </p:sp>
      <p:graphicFrame>
        <p:nvGraphicFramePr>
          <p:cNvPr id="122883" name="Object 1027"/>
          <p:cNvGraphicFramePr>
            <a:graphicFrameLocks noChangeAspect="1"/>
          </p:cNvGraphicFramePr>
          <p:nvPr/>
        </p:nvGraphicFramePr>
        <p:xfrm>
          <a:off x="5414963" y="3605213"/>
          <a:ext cx="1333500" cy="758825"/>
        </p:xfrm>
        <a:graphic>
          <a:graphicData uri="http://schemas.openxmlformats.org/presentationml/2006/ole">
            <p:oleObj spid="_x0000_s122883" name="Equation" r:id="rId4" imgW="1333440" imgH="761760" progId="Equation.DSMT4">
              <p:embed/>
            </p:oleObj>
          </a:graphicData>
        </a:graphic>
      </p:graphicFrame>
      <p:graphicFrame>
        <p:nvGraphicFramePr>
          <p:cNvPr id="122884" name="Object 1028"/>
          <p:cNvGraphicFramePr>
            <a:graphicFrameLocks noChangeAspect="1"/>
          </p:cNvGraphicFramePr>
          <p:nvPr/>
        </p:nvGraphicFramePr>
        <p:xfrm>
          <a:off x="2813050" y="3856038"/>
          <a:ext cx="1041400" cy="279400"/>
        </p:xfrm>
        <a:graphic>
          <a:graphicData uri="http://schemas.openxmlformats.org/presentationml/2006/ole">
            <p:oleObj spid="_x0000_s122884" name="Equation" r:id="rId5" imgW="1041120" imgH="279360" progId="Equation.DSMT4">
              <p:embed/>
            </p:oleObj>
          </a:graphicData>
        </a:graphic>
      </p:graphicFrame>
      <p:graphicFrame>
        <p:nvGraphicFramePr>
          <p:cNvPr id="122885" name="Object 1029"/>
          <p:cNvGraphicFramePr>
            <a:graphicFrameLocks noChangeAspect="1"/>
          </p:cNvGraphicFramePr>
          <p:nvPr/>
        </p:nvGraphicFramePr>
        <p:xfrm>
          <a:off x="4156075" y="5376863"/>
          <a:ext cx="1028700" cy="736600"/>
        </p:xfrm>
        <a:graphic>
          <a:graphicData uri="http://schemas.openxmlformats.org/presentationml/2006/ole">
            <p:oleObj spid="_x0000_s122885" name="Equation" r:id="rId6" imgW="1028520" imgH="736560" progId="Equation.DSMT4">
              <p:embed/>
            </p:oleObj>
          </a:graphicData>
        </a:graphic>
      </p:graphicFrame>
      <p:grpSp>
        <p:nvGrpSpPr>
          <p:cNvPr id="122886" name="Group 1030"/>
          <p:cNvGrpSpPr>
            <a:grpSpLocks/>
          </p:cNvGrpSpPr>
          <p:nvPr/>
        </p:nvGrpSpPr>
        <p:grpSpPr bwMode="auto">
          <a:xfrm>
            <a:off x="228600" y="3276600"/>
            <a:ext cx="2427288" cy="1163638"/>
            <a:chOff x="144" y="2064"/>
            <a:chExt cx="1529" cy="733"/>
          </a:xfrm>
        </p:grpSpPr>
        <p:sp>
          <p:nvSpPr>
            <p:cNvPr id="122887" name="Oval 1031"/>
            <p:cNvSpPr>
              <a:spLocks noChangeArrowheads="1"/>
            </p:cNvSpPr>
            <p:nvPr/>
          </p:nvSpPr>
          <p:spPr bwMode="auto">
            <a:xfrm>
              <a:off x="502" y="2342"/>
              <a:ext cx="659" cy="4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888" name="Text Box 1032"/>
            <p:cNvSpPr txBox="1">
              <a:spLocks noChangeArrowheads="1"/>
            </p:cNvSpPr>
            <p:nvPr/>
          </p:nvSpPr>
          <p:spPr bwMode="auto">
            <a:xfrm>
              <a:off x="1241" y="2291"/>
              <a:ext cx="43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a</a:t>
              </a:r>
              <a:endParaRPr lang="en-US" sz="2400" baseline="-25000"/>
            </a:p>
          </p:txBody>
        </p:sp>
        <p:grpSp>
          <p:nvGrpSpPr>
            <p:cNvPr id="122889" name="Group 1033"/>
            <p:cNvGrpSpPr>
              <a:grpSpLocks/>
            </p:cNvGrpSpPr>
            <p:nvPr/>
          </p:nvGrpSpPr>
          <p:grpSpPr bwMode="auto">
            <a:xfrm>
              <a:off x="1161" y="2365"/>
              <a:ext cx="182" cy="409"/>
              <a:chOff x="4500" y="4275"/>
              <a:chExt cx="240" cy="540"/>
            </a:xfrm>
          </p:grpSpPr>
          <p:sp>
            <p:nvSpPr>
              <p:cNvPr id="122890" name="Line 1034"/>
              <p:cNvSpPr>
                <a:spLocks noChangeShapeType="1"/>
              </p:cNvSpPr>
              <p:nvPr/>
            </p:nvSpPr>
            <p:spPr bwMode="auto">
              <a:xfrm rot="16200000" flipV="1">
                <a:off x="4620" y="4155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891" name="Line 1035"/>
              <p:cNvSpPr>
                <a:spLocks noChangeShapeType="1"/>
              </p:cNvSpPr>
              <p:nvPr/>
            </p:nvSpPr>
            <p:spPr bwMode="auto">
              <a:xfrm rot="16200000" flipV="1">
                <a:off x="4620" y="4695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892" name="Line 1036"/>
            <p:cNvSpPr>
              <a:spLocks noChangeShapeType="1"/>
            </p:cNvSpPr>
            <p:nvPr/>
          </p:nvSpPr>
          <p:spPr bwMode="auto">
            <a:xfrm rot="16200000" flipV="1">
              <a:off x="1252" y="2467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893" name="Line 1037"/>
            <p:cNvSpPr>
              <a:spLocks noChangeShapeType="1"/>
            </p:cNvSpPr>
            <p:nvPr/>
          </p:nvSpPr>
          <p:spPr bwMode="auto">
            <a:xfrm rot="5400000">
              <a:off x="1167" y="2672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894" name="Text Box 1038"/>
            <p:cNvSpPr txBox="1">
              <a:spLocks noChangeArrowheads="1"/>
            </p:cNvSpPr>
            <p:nvPr/>
          </p:nvSpPr>
          <p:spPr bwMode="auto">
            <a:xfrm>
              <a:off x="1241" y="2484"/>
              <a:ext cx="43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y</a:t>
              </a:r>
              <a:r>
                <a:rPr lang="en-US" sz="2400" baseline="-25000"/>
                <a:t>c</a:t>
              </a:r>
            </a:p>
          </p:txBody>
        </p:sp>
        <p:sp>
          <p:nvSpPr>
            <p:cNvPr id="122895" name="Line 1039"/>
            <p:cNvSpPr>
              <a:spLocks noChangeShapeType="1"/>
            </p:cNvSpPr>
            <p:nvPr/>
          </p:nvSpPr>
          <p:spPr bwMode="auto">
            <a:xfrm rot="5400000">
              <a:off x="1167" y="2467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896" name="Line 1040"/>
            <p:cNvSpPr>
              <a:spLocks noChangeShapeType="1"/>
            </p:cNvSpPr>
            <p:nvPr/>
          </p:nvSpPr>
          <p:spPr bwMode="auto">
            <a:xfrm>
              <a:off x="519" y="2564"/>
              <a:ext cx="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897" name="Line 1041"/>
            <p:cNvSpPr>
              <a:spLocks noChangeShapeType="1"/>
            </p:cNvSpPr>
            <p:nvPr/>
          </p:nvSpPr>
          <p:spPr bwMode="auto">
            <a:xfrm flipV="1">
              <a:off x="832" y="210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898" name="Line 1042"/>
            <p:cNvSpPr>
              <a:spLocks noChangeShapeType="1"/>
            </p:cNvSpPr>
            <p:nvPr/>
          </p:nvSpPr>
          <p:spPr bwMode="auto">
            <a:xfrm flipV="1">
              <a:off x="1184" y="210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899" name="Line 1043"/>
            <p:cNvSpPr>
              <a:spLocks noChangeShapeType="1"/>
            </p:cNvSpPr>
            <p:nvPr/>
          </p:nvSpPr>
          <p:spPr bwMode="auto">
            <a:xfrm>
              <a:off x="832" y="2212"/>
              <a:ext cx="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00" name="Rectangle 1044"/>
            <p:cNvSpPr>
              <a:spLocks noChangeArrowheads="1"/>
            </p:cNvSpPr>
            <p:nvPr/>
          </p:nvSpPr>
          <p:spPr bwMode="auto">
            <a:xfrm>
              <a:off x="934" y="2166"/>
              <a:ext cx="182" cy="1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01" name="Text Box 1045"/>
            <p:cNvSpPr txBox="1">
              <a:spLocks noChangeArrowheads="1"/>
            </p:cNvSpPr>
            <p:nvPr/>
          </p:nvSpPr>
          <p:spPr bwMode="auto">
            <a:xfrm>
              <a:off x="877" y="2064"/>
              <a:ext cx="43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b</a:t>
              </a:r>
              <a:endParaRPr lang="en-US" sz="2400" baseline="-25000"/>
            </a:p>
          </p:txBody>
        </p:sp>
        <p:sp>
          <p:nvSpPr>
            <p:cNvPr id="122902" name="Oval 1046"/>
            <p:cNvSpPr>
              <a:spLocks noChangeArrowheads="1"/>
            </p:cNvSpPr>
            <p:nvPr/>
          </p:nvSpPr>
          <p:spPr bwMode="auto">
            <a:xfrm>
              <a:off x="800" y="2547"/>
              <a:ext cx="64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03" name="Text Box 1047"/>
            <p:cNvSpPr txBox="1">
              <a:spLocks noChangeArrowheads="1"/>
            </p:cNvSpPr>
            <p:nvPr/>
          </p:nvSpPr>
          <p:spPr bwMode="auto">
            <a:xfrm>
              <a:off x="144" y="2409"/>
              <a:ext cx="43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 i="1"/>
                <a:t>I</a:t>
              </a:r>
              <a:r>
                <a:rPr lang="en-US" sz="2400" i="1" baseline="-25000"/>
                <a:t>xc</a:t>
              </a:r>
            </a:p>
          </p:txBody>
        </p:sp>
      </p:grpSp>
      <p:graphicFrame>
        <p:nvGraphicFramePr>
          <p:cNvPr id="122904" name="Object 1048"/>
          <p:cNvGraphicFramePr>
            <a:graphicFrameLocks noChangeAspect="1"/>
          </p:cNvGraphicFramePr>
          <p:nvPr/>
        </p:nvGraphicFramePr>
        <p:xfrm>
          <a:off x="2789238" y="2160588"/>
          <a:ext cx="1111250" cy="758825"/>
        </p:xfrm>
        <a:graphic>
          <a:graphicData uri="http://schemas.openxmlformats.org/presentationml/2006/ole">
            <p:oleObj spid="_x0000_s122904" name="Equation" r:id="rId7" imgW="1117440" imgH="761760" progId="Equation.DSMT4">
              <p:embed/>
            </p:oleObj>
          </a:graphicData>
        </a:graphic>
      </p:graphicFrame>
      <p:graphicFrame>
        <p:nvGraphicFramePr>
          <p:cNvPr id="122905" name="Object 1049"/>
          <p:cNvGraphicFramePr>
            <a:graphicFrameLocks noChangeAspect="1"/>
          </p:cNvGraphicFramePr>
          <p:nvPr/>
        </p:nvGraphicFramePr>
        <p:xfrm>
          <a:off x="4156075" y="2170113"/>
          <a:ext cx="1028700" cy="736600"/>
        </p:xfrm>
        <a:graphic>
          <a:graphicData uri="http://schemas.openxmlformats.org/presentationml/2006/ole">
            <p:oleObj spid="_x0000_s122905" name="Equation" r:id="rId8" imgW="1028520" imgH="736560" progId="Equation.DSMT4">
              <p:embed/>
            </p:oleObj>
          </a:graphicData>
        </a:graphic>
      </p:graphicFrame>
      <p:graphicFrame>
        <p:nvGraphicFramePr>
          <p:cNvPr id="122906" name="Object 1050"/>
          <p:cNvGraphicFramePr>
            <a:graphicFrameLocks noChangeAspect="1"/>
          </p:cNvGraphicFramePr>
          <p:nvPr/>
        </p:nvGraphicFramePr>
        <p:xfrm>
          <a:off x="5578475" y="2152650"/>
          <a:ext cx="1244600" cy="771525"/>
        </p:xfrm>
        <a:graphic>
          <a:graphicData uri="http://schemas.openxmlformats.org/presentationml/2006/ole">
            <p:oleObj spid="_x0000_s122906" name="Equation" r:id="rId9" imgW="1244520" imgH="774360" progId="Equation.DSMT4">
              <p:embed/>
            </p:oleObj>
          </a:graphicData>
        </a:graphic>
      </p:graphicFrame>
      <p:grpSp>
        <p:nvGrpSpPr>
          <p:cNvPr id="122907" name="Group 1051"/>
          <p:cNvGrpSpPr>
            <a:grpSpLocks/>
          </p:cNvGrpSpPr>
          <p:nvPr/>
        </p:nvGrpSpPr>
        <p:grpSpPr bwMode="auto">
          <a:xfrm>
            <a:off x="554038" y="1992313"/>
            <a:ext cx="2651125" cy="787400"/>
            <a:chOff x="349" y="1255"/>
            <a:chExt cx="1670" cy="496"/>
          </a:xfrm>
        </p:grpSpPr>
        <p:sp>
          <p:nvSpPr>
            <p:cNvPr id="122908" name="Text Box 1052"/>
            <p:cNvSpPr txBox="1">
              <a:spLocks noChangeArrowheads="1"/>
            </p:cNvSpPr>
            <p:nvPr/>
          </p:nvSpPr>
          <p:spPr bwMode="auto">
            <a:xfrm>
              <a:off x="1612" y="1301"/>
              <a:ext cx="407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/>
                <a:t>y</a:t>
              </a:r>
              <a:r>
                <a:rPr lang="en-US" sz="2000" baseline="-25000"/>
                <a:t>c</a:t>
              </a:r>
            </a:p>
          </p:txBody>
        </p:sp>
        <p:sp>
          <p:nvSpPr>
            <p:cNvPr id="122909" name="Line 1053"/>
            <p:cNvSpPr>
              <a:spLocks noChangeShapeType="1"/>
            </p:cNvSpPr>
            <p:nvPr/>
          </p:nvSpPr>
          <p:spPr bwMode="auto">
            <a:xfrm rot="16200000" flipV="1">
              <a:off x="1618" y="1296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10" name="Line 1054"/>
            <p:cNvSpPr>
              <a:spLocks noChangeShapeType="1"/>
            </p:cNvSpPr>
            <p:nvPr/>
          </p:nvSpPr>
          <p:spPr bwMode="auto">
            <a:xfrm>
              <a:off x="718" y="1387"/>
              <a:ext cx="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11" name="Line 1055"/>
            <p:cNvSpPr>
              <a:spLocks noChangeShapeType="1"/>
            </p:cNvSpPr>
            <p:nvPr/>
          </p:nvSpPr>
          <p:spPr bwMode="auto">
            <a:xfrm rot="16200000" flipV="1">
              <a:off x="1441" y="1264"/>
              <a:ext cx="0" cy="5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12" name="Line 1056"/>
            <p:cNvSpPr>
              <a:spLocks noChangeShapeType="1"/>
            </p:cNvSpPr>
            <p:nvPr/>
          </p:nvSpPr>
          <p:spPr bwMode="auto">
            <a:xfrm rot="5400000">
              <a:off x="788" y="1569"/>
              <a:ext cx="3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13" name="Line 1057"/>
            <p:cNvSpPr>
              <a:spLocks noChangeShapeType="1"/>
            </p:cNvSpPr>
            <p:nvPr/>
          </p:nvSpPr>
          <p:spPr bwMode="auto">
            <a:xfrm rot="5400000">
              <a:off x="1569" y="1462"/>
              <a:ext cx="1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14" name="Rectangle 1058"/>
            <p:cNvSpPr>
              <a:spLocks noChangeArrowheads="1"/>
            </p:cNvSpPr>
            <p:nvPr/>
          </p:nvSpPr>
          <p:spPr bwMode="auto">
            <a:xfrm>
              <a:off x="884" y="1481"/>
              <a:ext cx="172" cy="1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15" name="Text Box 1059"/>
            <p:cNvSpPr txBox="1">
              <a:spLocks noChangeArrowheads="1"/>
            </p:cNvSpPr>
            <p:nvPr/>
          </p:nvSpPr>
          <p:spPr bwMode="auto">
            <a:xfrm>
              <a:off x="868" y="1451"/>
              <a:ext cx="220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/>
                <a:t>R</a:t>
              </a:r>
              <a:endParaRPr lang="en-US" sz="2000" baseline="-25000"/>
            </a:p>
          </p:txBody>
        </p:sp>
        <p:sp>
          <p:nvSpPr>
            <p:cNvPr id="122916" name="Oval 1060"/>
            <p:cNvSpPr>
              <a:spLocks noChangeArrowheads="1"/>
            </p:cNvSpPr>
            <p:nvPr/>
          </p:nvSpPr>
          <p:spPr bwMode="auto">
            <a:xfrm>
              <a:off x="1141" y="1515"/>
              <a:ext cx="43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17" name="Line 1061"/>
            <p:cNvSpPr>
              <a:spLocks noChangeShapeType="1"/>
            </p:cNvSpPr>
            <p:nvPr/>
          </p:nvSpPr>
          <p:spPr bwMode="auto">
            <a:xfrm flipH="1">
              <a:off x="713" y="1751"/>
              <a:ext cx="3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18" name="Text Box 1062"/>
            <p:cNvSpPr txBox="1">
              <a:spLocks noChangeArrowheads="1"/>
            </p:cNvSpPr>
            <p:nvPr/>
          </p:nvSpPr>
          <p:spPr bwMode="auto">
            <a:xfrm>
              <a:off x="349" y="1255"/>
              <a:ext cx="407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 i="1"/>
                <a:t>I</a:t>
              </a:r>
              <a:r>
                <a:rPr lang="en-US" sz="2000" i="1" baseline="-25000"/>
                <a:t>xc</a:t>
              </a:r>
            </a:p>
          </p:txBody>
        </p:sp>
        <p:grpSp>
          <p:nvGrpSpPr>
            <p:cNvPr id="122919" name="Group 1063"/>
            <p:cNvGrpSpPr>
              <a:grpSpLocks/>
            </p:cNvGrpSpPr>
            <p:nvPr/>
          </p:nvGrpSpPr>
          <p:grpSpPr bwMode="auto">
            <a:xfrm>
              <a:off x="809" y="1387"/>
              <a:ext cx="718" cy="364"/>
              <a:chOff x="3719" y="5280"/>
              <a:chExt cx="1006" cy="509"/>
            </a:xfrm>
          </p:grpSpPr>
          <p:sp>
            <p:nvSpPr>
              <p:cNvPr id="122920" name="Arc 1064"/>
              <p:cNvSpPr>
                <a:spLocks/>
              </p:cNvSpPr>
              <p:nvPr/>
            </p:nvSpPr>
            <p:spPr bwMode="auto">
              <a:xfrm rot="5400000">
                <a:off x="3963" y="5040"/>
                <a:ext cx="505" cy="994"/>
              </a:xfrm>
              <a:custGeom>
                <a:avLst/>
                <a:gdLst>
                  <a:gd name="G0" fmla="+- 350 0 0"/>
                  <a:gd name="G1" fmla="+- 21600 0 0"/>
                  <a:gd name="G2" fmla="+- 21600 0 0"/>
                  <a:gd name="T0" fmla="*/ 350 w 21950"/>
                  <a:gd name="T1" fmla="*/ 0 h 43200"/>
                  <a:gd name="T2" fmla="*/ 0 w 21950"/>
                  <a:gd name="T3" fmla="*/ 43197 h 43200"/>
                  <a:gd name="T4" fmla="*/ 350 w 2195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950" h="43200" fill="none" extrusionOk="0">
                    <a:moveTo>
                      <a:pt x="349" y="0"/>
                    </a:moveTo>
                    <a:cubicBezTo>
                      <a:pt x="12279" y="0"/>
                      <a:pt x="21950" y="9670"/>
                      <a:pt x="21950" y="21600"/>
                    </a:cubicBezTo>
                    <a:cubicBezTo>
                      <a:pt x="21950" y="33529"/>
                      <a:pt x="12279" y="43200"/>
                      <a:pt x="350" y="43200"/>
                    </a:cubicBezTo>
                    <a:cubicBezTo>
                      <a:pt x="233" y="43200"/>
                      <a:pt x="116" y="43199"/>
                      <a:pt x="-1" y="43197"/>
                    </a:cubicBezTo>
                  </a:path>
                  <a:path w="21950" h="43200" stroke="0" extrusionOk="0">
                    <a:moveTo>
                      <a:pt x="349" y="0"/>
                    </a:moveTo>
                    <a:cubicBezTo>
                      <a:pt x="12279" y="0"/>
                      <a:pt x="21950" y="9670"/>
                      <a:pt x="21950" y="21600"/>
                    </a:cubicBezTo>
                    <a:cubicBezTo>
                      <a:pt x="21950" y="33529"/>
                      <a:pt x="12279" y="43200"/>
                      <a:pt x="350" y="43200"/>
                    </a:cubicBezTo>
                    <a:cubicBezTo>
                      <a:pt x="233" y="43200"/>
                      <a:pt x="116" y="43199"/>
                      <a:pt x="-1" y="43197"/>
                    </a:cubicBezTo>
                    <a:lnTo>
                      <a:pt x="35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21" name="Line 1065"/>
              <p:cNvSpPr>
                <a:spLocks noChangeShapeType="1"/>
              </p:cNvSpPr>
              <p:nvPr/>
            </p:nvSpPr>
            <p:spPr bwMode="auto">
              <a:xfrm>
                <a:off x="3720" y="5280"/>
                <a:ext cx="10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122922" name="Object 1066"/>
          <p:cNvGraphicFramePr>
            <a:graphicFrameLocks noChangeAspect="1"/>
          </p:cNvGraphicFramePr>
          <p:nvPr/>
        </p:nvGraphicFramePr>
        <p:xfrm>
          <a:off x="7002463" y="2330450"/>
          <a:ext cx="901700" cy="417513"/>
        </p:xfrm>
        <a:graphic>
          <a:graphicData uri="http://schemas.openxmlformats.org/presentationml/2006/ole">
            <p:oleObj spid="_x0000_s122922" name="Equation" r:id="rId10" imgW="901440" imgH="419040" progId="Equation.DSMT4">
              <p:embed/>
            </p:oleObj>
          </a:graphicData>
        </a:graphic>
      </p:graphicFrame>
      <p:graphicFrame>
        <p:nvGraphicFramePr>
          <p:cNvPr id="122923" name="Object 1067"/>
          <p:cNvGraphicFramePr>
            <a:graphicFrameLocks noChangeAspect="1"/>
          </p:cNvGraphicFramePr>
          <p:nvPr/>
        </p:nvGraphicFramePr>
        <p:xfrm>
          <a:off x="6989763" y="3786188"/>
          <a:ext cx="901700" cy="417512"/>
        </p:xfrm>
        <a:graphic>
          <a:graphicData uri="http://schemas.openxmlformats.org/presentationml/2006/ole">
            <p:oleObj spid="_x0000_s122923" name="Equation" r:id="rId11" imgW="901440" imgH="419040" progId="Equation.DSMT4">
              <p:embed/>
            </p:oleObj>
          </a:graphicData>
        </a:graphic>
      </p:graphicFrame>
      <p:graphicFrame>
        <p:nvGraphicFramePr>
          <p:cNvPr id="122924" name="Object 1068"/>
          <p:cNvGraphicFramePr>
            <a:graphicFrameLocks noChangeAspect="1"/>
          </p:cNvGraphicFramePr>
          <p:nvPr/>
        </p:nvGraphicFramePr>
        <p:xfrm>
          <a:off x="5578475" y="5359400"/>
          <a:ext cx="1244600" cy="771525"/>
        </p:xfrm>
        <a:graphic>
          <a:graphicData uri="http://schemas.openxmlformats.org/presentationml/2006/ole">
            <p:oleObj spid="_x0000_s122924" name="Equation" r:id="rId12" imgW="1244520" imgH="774360" progId="Equation.DSMT4">
              <p:embed/>
            </p:oleObj>
          </a:graphicData>
        </a:graphic>
      </p:graphicFrame>
      <p:graphicFrame>
        <p:nvGraphicFramePr>
          <p:cNvPr id="122925" name="Object 1069"/>
          <p:cNvGraphicFramePr>
            <a:graphicFrameLocks noChangeAspect="1"/>
          </p:cNvGraphicFramePr>
          <p:nvPr/>
        </p:nvGraphicFramePr>
        <p:xfrm>
          <a:off x="2789238" y="5365750"/>
          <a:ext cx="1111250" cy="758825"/>
        </p:xfrm>
        <a:graphic>
          <a:graphicData uri="http://schemas.openxmlformats.org/presentationml/2006/ole">
            <p:oleObj spid="_x0000_s122925" name="Equation" r:id="rId13" imgW="1117440" imgH="761760" progId="Equation.DSMT4">
              <p:embed/>
            </p:oleObj>
          </a:graphicData>
        </a:graphic>
      </p:graphicFrame>
      <p:grpSp>
        <p:nvGrpSpPr>
          <p:cNvPr id="122926" name="Group 1070"/>
          <p:cNvGrpSpPr>
            <a:grpSpLocks/>
          </p:cNvGrpSpPr>
          <p:nvPr/>
        </p:nvGrpSpPr>
        <p:grpSpPr bwMode="auto">
          <a:xfrm>
            <a:off x="260350" y="5410200"/>
            <a:ext cx="1949450" cy="838200"/>
            <a:chOff x="164" y="3408"/>
            <a:chExt cx="1228" cy="528"/>
          </a:xfrm>
        </p:grpSpPr>
        <p:grpSp>
          <p:nvGrpSpPr>
            <p:cNvPr id="122927" name="Group 1071"/>
            <p:cNvGrpSpPr>
              <a:grpSpLocks/>
            </p:cNvGrpSpPr>
            <p:nvPr/>
          </p:nvGrpSpPr>
          <p:grpSpPr bwMode="auto">
            <a:xfrm>
              <a:off x="384" y="3476"/>
              <a:ext cx="432" cy="432"/>
              <a:chOff x="384" y="3120"/>
              <a:chExt cx="432" cy="432"/>
            </a:xfrm>
          </p:grpSpPr>
          <p:sp>
            <p:nvSpPr>
              <p:cNvPr id="122928" name="Arc 1072"/>
              <p:cNvSpPr>
                <a:spLocks/>
              </p:cNvSpPr>
              <p:nvPr/>
            </p:nvSpPr>
            <p:spPr bwMode="auto">
              <a:xfrm rot="5400000">
                <a:off x="384" y="3120"/>
                <a:ext cx="432" cy="43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929" name="Freeform 1073"/>
              <p:cNvSpPr>
                <a:spLocks/>
              </p:cNvSpPr>
              <p:nvPr/>
            </p:nvSpPr>
            <p:spPr bwMode="auto">
              <a:xfrm>
                <a:off x="384" y="3120"/>
                <a:ext cx="432" cy="432"/>
              </a:xfrm>
              <a:custGeom>
                <a:avLst/>
                <a:gdLst/>
                <a:ahLst/>
                <a:cxnLst>
                  <a:cxn ang="0">
                    <a:pos x="0" y="432"/>
                  </a:cxn>
                  <a:cxn ang="0">
                    <a:pos x="0" y="0"/>
                  </a:cxn>
                  <a:cxn ang="0">
                    <a:pos x="432" y="0"/>
                  </a:cxn>
                </a:cxnLst>
                <a:rect l="0" t="0" r="r" b="b"/>
                <a:pathLst>
                  <a:path w="432" h="432">
                    <a:moveTo>
                      <a:pt x="0" y="432"/>
                    </a:moveTo>
                    <a:lnTo>
                      <a:pt x="0" y="0"/>
                    </a:lnTo>
                    <a:lnTo>
                      <a:pt x="432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2930" name="Line 1074"/>
            <p:cNvSpPr>
              <a:spLocks noChangeShapeType="1"/>
            </p:cNvSpPr>
            <p:nvPr/>
          </p:nvSpPr>
          <p:spPr bwMode="auto">
            <a:xfrm rot="5400000">
              <a:off x="36" y="3706"/>
              <a:ext cx="4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31" name="Rectangle 1075"/>
            <p:cNvSpPr>
              <a:spLocks noChangeArrowheads="1"/>
            </p:cNvSpPr>
            <p:nvPr/>
          </p:nvSpPr>
          <p:spPr bwMode="auto">
            <a:xfrm>
              <a:off x="180" y="3590"/>
              <a:ext cx="172" cy="1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32" name="Text Box 1076"/>
            <p:cNvSpPr txBox="1">
              <a:spLocks noChangeArrowheads="1"/>
            </p:cNvSpPr>
            <p:nvPr/>
          </p:nvSpPr>
          <p:spPr bwMode="auto">
            <a:xfrm>
              <a:off x="164" y="3560"/>
              <a:ext cx="220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/>
                <a:t>R</a:t>
              </a:r>
              <a:endParaRPr lang="en-US" sz="2000" baseline="-25000"/>
            </a:p>
          </p:txBody>
        </p:sp>
        <p:sp>
          <p:nvSpPr>
            <p:cNvPr id="122933" name="Oval 1077"/>
            <p:cNvSpPr>
              <a:spLocks noChangeArrowheads="1"/>
            </p:cNvSpPr>
            <p:nvPr/>
          </p:nvSpPr>
          <p:spPr bwMode="auto">
            <a:xfrm>
              <a:off x="528" y="3620"/>
              <a:ext cx="48" cy="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2934" name="Line 1078"/>
            <p:cNvSpPr>
              <a:spLocks noChangeShapeType="1"/>
            </p:cNvSpPr>
            <p:nvPr/>
          </p:nvSpPr>
          <p:spPr bwMode="auto">
            <a:xfrm rot="16200000" flipV="1">
              <a:off x="932" y="3577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35" name="Line 1079"/>
            <p:cNvSpPr>
              <a:spLocks noChangeShapeType="1"/>
            </p:cNvSpPr>
            <p:nvPr/>
          </p:nvSpPr>
          <p:spPr bwMode="auto">
            <a:xfrm rot="5400000">
              <a:off x="865" y="3579"/>
              <a:ext cx="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36" name="Text Box 1080"/>
            <p:cNvSpPr txBox="1">
              <a:spLocks noChangeArrowheads="1"/>
            </p:cNvSpPr>
            <p:nvPr/>
          </p:nvSpPr>
          <p:spPr bwMode="auto">
            <a:xfrm>
              <a:off x="960" y="3408"/>
              <a:ext cx="43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y</a:t>
              </a:r>
              <a:r>
                <a:rPr lang="en-US" sz="2400" baseline="-25000"/>
                <a:t>c</a:t>
              </a:r>
            </a:p>
          </p:txBody>
        </p:sp>
        <p:sp>
          <p:nvSpPr>
            <p:cNvPr id="122937" name="Line 1081"/>
            <p:cNvSpPr>
              <a:spLocks noChangeShapeType="1"/>
            </p:cNvSpPr>
            <p:nvPr/>
          </p:nvSpPr>
          <p:spPr bwMode="auto">
            <a:xfrm>
              <a:off x="848" y="348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122938" name="Object 1082"/>
          <p:cNvGraphicFramePr>
            <a:graphicFrameLocks noChangeAspect="1"/>
          </p:cNvGraphicFramePr>
          <p:nvPr/>
        </p:nvGraphicFramePr>
        <p:xfrm>
          <a:off x="4168775" y="3805238"/>
          <a:ext cx="785813" cy="381000"/>
        </p:xfrm>
        <a:graphic>
          <a:graphicData uri="http://schemas.openxmlformats.org/presentationml/2006/ole">
            <p:oleObj spid="_x0000_s122938" name="Equation" r:id="rId14" imgW="787320" imgH="380880" progId="Equation.DSMT4">
              <p:embed/>
            </p:oleObj>
          </a:graphicData>
        </a:graphic>
      </p:graphicFrame>
      <p:sp>
        <p:nvSpPr>
          <p:cNvPr id="122939" name="AutoShape 108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53425" y="6191250"/>
            <a:ext cx="790575" cy="666750"/>
          </a:xfrm>
          <a:prstGeom prst="actionButtonReturn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2940" name="Object 1084"/>
          <p:cNvGraphicFramePr>
            <a:graphicFrameLocks noChangeAspect="1"/>
          </p:cNvGraphicFramePr>
          <p:nvPr/>
        </p:nvGraphicFramePr>
        <p:xfrm>
          <a:off x="7969250" y="5353050"/>
          <a:ext cx="1104900" cy="760413"/>
        </p:xfrm>
        <a:graphic>
          <a:graphicData uri="http://schemas.openxmlformats.org/presentationml/2006/ole">
            <p:oleObj spid="_x0000_s122940" name="Equation" r:id="rId15" imgW="1104840" imgH="761760" progId="Equation.DSMT4">
              <p:embed/>
            </p:oleObj>
          </a:graphicData>
        </a:graphic>
      </p:graphicFrame>
      <p:graphicFrame>
        <p:nvGraphicFramePr>
          <p:cNvPr id="122941" name="Object 1085"/>
          <p:cNvGraphicFramePr>
            <a:graphicFrameLocks noChangeAspect="1"/>
          </p:cNvGraphicFramePr>
          <p:nvPr/>
        </p:nvGraphicFramePr>
        <p:xfrm>
          <a:off x="8077200" y="3524250"/>
          <a:ext cx="1066800" cy="760413"/>
        </p:xfrm>
        <a:graphic>
          <a:graphicData uri="http://schemas.openxmlformats.org/presentationml/2006/ole">
            <p:oleObj spid="_x0000_s122941" name="Equation" r:id="rId16" imgW="1066680" imgH="761760" progId="Equation.DSMT4">
              <p:embed/>
            </p:oleObj>
          </a:graphicData>
        </a:graphic>
      </p:graphicFrame>
      <p:graphicFrame>
        <p:nvGraphicFramePr>
          <p:cNvPr id="122942" name="Object 1086"/>
          <p:cNvGraphicFramePr>
            <a:graphicFrameLocks noChangeAspect="1"/>
          </p:cNvGraphicFramePr>
          <p:nvPr/>
        </p:nvGraphicFramePr>
        <p:xfrm>
          <a:off x="8058150" y="2159000"/>
          <a:ext cx="1104900" cy="760413"/>
        </p:xfrm>
        <a:graphic>
          <a:graphicData uri="http://schemas.openxmlformats.org/presentationml/2006/ole">
            <p:oleObj spid="_x0000_s122942" name="Equation" r:id="rId17" imgW="1104840" imgH="7617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96213" cy="1447800"/>
          </a:xfrm>
          <a:effectLst/>
        </p:spPr>
        <p:txBody>
          <a:bodyPr/>
          <a:lstStyle/>
          <a:p>
            <a:r>
              <a:rPr lang="en-US"/>
              <a:t>Forces on Plane Areas: </a:t>
            </a:r>
            <a:br>
              <a:rPr lang="en-US"/>
            </a:br>
            <a:r>
              <a:rPr lang="en-US"/>
              <a:t>Center of Pressure: </a:t>
            </a:r>
            <a:r>
              <a:rPr lang="en-US" i="1"/>
              <a:t>x</a:t>
            </a:r>
            <a:r>
              <a:rPr lang="en-US" i="1" baseline="-25000"/>
              <a:t>R</a:t>
            </a:r>
            <a:endParaRPr lang="en-US" i="1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33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center of pressure is not at the centroid (because pressure is increasing with depth)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x coordinate of center of pressure: x</a:t>
            </a:r>
            <a:r>
              <a:rPr lang="en-US" sz="2400" baseline="-25000"/>
              <a:t>R</a:t>
            </a:r>
            <a:endParaRPr lang="en-US" sz="2400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957263" y="3492500"/>
          <a:ext cx="1841500" cy="596900"/>
        </p:xfrm>
        <a:graphic>
          <a:graphicData uri="http://schemas.openxmlformats.org/presentationml/2006/ole">
            <p:oleObj spid="_x0000_s43012" name="Equation" r:id="rId4" imgW="1841400" imgH="596880" progId="Equation.DSMT4">
              <p:embed/>
            </p:oleObj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908050" y="4133850"/>
          <a:ext cx="1917700" cy="796925"/>
        </p:xfrm>
        <a:graphic>
          <a:graphicData uri="http://schemas.openxmlformats.org/presentationml/2006/ole">
            <p:oleObj spid="_x0000_s43015" name="Equation" r:id="rId5" imgW="1917360" imgH="799920" progId="Equation.DSMT4">
              <p:embed/>
            </p:oleObj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479425" y="4973638"/>
          <a:ext cx="4013200" cy="812800"/>
        </p:xfrm>
        <a:graphic>
          <a:graphicData uri="http://schemas.openxmlformats.org/presentationml/2006/ole">
            <p:oleObj spid="_x0000_s43017" name="Equation" r:id="rId6" imgW="4012920" imgH="812520" progId="Equation.DSMT4">
              <p:embed/>
            </p:oleObj>
          </a:graphicData>
        </a:graphic>
      </p:graphicFrame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4084638" y="4391025"/>
          <a:ext cx="1155700" cy="377825"/>
        </p:xfrm>
        <a:graphic>
          <a:graphicData uri="http://schemas.openxmlformats.org/presentationml/2006/ole">
            <p:oleObj spid="_x0000_s43018" name="Equation" r:id="rId7" imgW="1155600" imgH="380880" progId="Equation.DSMT4">
              <p:embed/>
            </p:oleObj>
          </a:graphicData>
        </a:graphic>
      </p:graphicFrame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3097213" y="3567113"/>
            <a:ext cx="5483225" cy="822325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Moment of resultant = sum of moment of distributed forces</a:t>
            </a:r>
          </a:p>
        </p:txBody>
      </p:sp>
      <p:graphicFrame>
        <p:nvGraphicFramePr>
          <p:cNvPr id="43030" name="Object 22"/>
          <p:cNvGraphicFramePr>
            <a:graphicFrameLocks noChangeAspect="1"/>
          </p:cNvGraphicFramePr>
          <p:nvPr/>
        </p:nvGraphicFramePr>
        <p:xfrm>
          <a:off x="6375400" y="4346575"/>
          <a:ext cx="2273300" cy="379413"/>
        </p:xfrm>
        <a:graphic>
          <a:graphicData uri="http://schemas.openxmlformats.org/presentationml/2006/ole">
            <p:oleObj spid="_x0000_s43030" name="Equation" r:id="rId8" imgW="2273040" imgH="380880" progId="Equation.DSMT4">
              <p:embed/>
            </p:oleObj>
          </a:graphicData>
        </a:graphic>
      </p:graphicFrame>
      <p:graphicFrame>
        <p:nvGraphicFramePr>
          <p:cNvPr id="43031" name="Object 23"/>
          <p:cNvGraphicFramePr>
            <a:graphicFrameLocks noChangeAspect="1"/>
          </p:cNvGraphicFramePr>
          <p:nvPr/>
        </p:nvGraphicFramePr>
        <p:xfrm>
          <a:off x="130175" y="5819775"/>
          <a:ext cx="4762500" cy="812800"/>
        </p:xfrm>
        <a:graphic>
          <a:graphicData uri="http://schemas.openxmlformats.org/presentationml/2006/ole">
            <p:oleObj spid="_x0000_s43031" name="Equation" r:id="rId9" imgW="4762440" imgH="8125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050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Center of Pressure: </a:t>
            </a:r>
            <a:r>
              <a:rPr lang="en-US" i="1"/>
              <a:t>x</a:t>
            </a:r>
            <a:r>
              <a:rPr lang="en-US" i="1" baseline="-25000"/>
              <a:t>R</a:t>
            </a:r>
          </a:p>
        </p:txBody>
      </p:sp>
      <p:graphicFrame>
        <p:nvGraphicFramePr>
          <p:cNvPr id="144388" name="Object 2052"/>
          <p:cNvGraphicFramePr>
            <a:graphicFrameLocks noChangeAspect="1"/>
          </p:cNvGraphicFramePr>
          <p:nvPr/>
        </p:nvGraphicFramePr>
        <p:xfrm>
          <a:off x="684213" y="2030413"/>
          <a:ext cx="3759200" cy="812800"/>
        </p:xfrm>
        <a:graphic>
          <a:graphicData uri="http://schemas.openxmlformats.org/presentationml/2006/ole">
            <p:oleObj spid="_x0000_s144388" name="Equation" r:id="rId4" imgW="3759120" imgH="812520" progId="Equation.DSMT4">
              <p:embed/>
            </p:oleObj>
          </a:graphicData>
        </a:graphic>
      </p:graphicFrame>
      <p:graphicFrame>
        <p:nvGraphicFramePr>
          <p:cNvPr id="144389" name="Object 2053"/>
          <p:cNvGraphicFramePr>
            <a:graphicFrameLocks noChangeAspect="1"/>
          </p:cNvGraphicFramePr>
          <p:nvPr/>
        </p:nvGraphicFramePr>
        <p:xfrm>
          <a:off x="679450" y="3803650"/>
          <a:ext cx="1536700" cy="722313"/>
        </p:xfrm>
        <a:graphic>
          <a:graphicData uri="http://schemas.openxmlformats.org/presentationml/2006/ole">
            <p:oleObj spid="_x0000_s144389" name="Equation" r:id="rId5" imgW="1536480" imgH="723600" progId="Equation.DSMT4">
              <p:embed/>
            </p:oleObj>
          </a:graphicData>
        </a:graphic>
      </p:graphicFrame>
      <p:sp>
        <p:nvSpPr>
          <p:cNvPr id="144390" name="Text Box 2054"/>
          <p:cNvSpPr txBox="1">
            <a:spLocks noChangeArrowheads="1"/>
          </p:cNvSpPr>
          <p:nvPr/>
        </p:nvSpPr>
        <p:spPr bwMode="auto">
          <a:xfrm>
            <a:off x="3200400" y="3505200"/>
            <a:ext cx="374808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For x,y origin at centroid</a:t>
            </a:r>
          </a:p>
        </p:txBody>
      </p:sp>
      <p:sp>
        <p:nvSpPr>
          <p:cNvPr id="144391" name="AutoShape 2055"/>
          <p:cNvSpPr>
            <a:spLocks/>
          </p:cNvSpPr>
          <p:nvPr/>
        </p:nvSpPr>
        <p:spPr bwMode="auto">
          <a:xfrm>
            <a:off x="2438400" y="3276600"/>
            <a:ext cx="533400" cy="10668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4393" name="Object 2057"/>
          <p:cNvGraphicFramePr>
            <a:graphicFrameLocks noChangeAspect="1"/>
          </p:cNvGraphicFramePr>
          <p:nvPr/>
        </p:nvGraphicFramePr>
        <p:xfrm>
          <a:off x="666750" y="3206750"/>
          <a:ext cx="1638300" cy="596900"/>
        </p:xfrm>
        <a:graphic>
          <a:graphicData uri="http://schemas.openxmlformats.org/presentationml/2006/ole">
            <p:oleObj spid="_x0000_s144393" name="Equation" r:id="rId6" imgW="1638000" imgH="596880" progId="Equation.DSMT4">
              <p:embed/>
            </p:oleObj>
          </a:graphicData>
        </a:graphic>
      </p:graphicFrame>
      <p:graphicFrame>
        <p:nvGraphicFramePr>
          <p:cNvPr id="144395" name="Object 2059"/>
          <p:cNvGraphicFramePr>
            <a:graphicFrameLocks noChangeAspect="1"/>
          </p:cNvGraphicFramePr>
          <p:nvPr/>
        </p:nvGraphicFramePr>
        <p:xfrm>
          <a:off x="608013" y="4778375"/>
          <a:ext cx="2413000" cy="850900"/>
        </p:xfrm>
        <a:graphic>
          <a:graphicData uri="http://schemas.openxmlformats.org/presentationml/2006/ole">
            <p:oleObj spid="_x0000_s144395" name="Equation" r:id="rId7" imgW="2412720" imgH="850680" progId="Equation.DSMT4">
              <p:embed/>
            </p:oleObj>
          </a:graphicData>
        </a:graphic>
      </p:graphicFrame>
      <p:sp>
        <p:nvSpPr>
          <p:cNvPr id="144396" name="Text Box 2060"/>
          <p:cNvSpPr txBox="1">
            <a:spLocks noChangeArrowheads="1"/>
          </p:cNvSpPr>
          <p:nvPr/>
        </p:nvSpPr>
        <p:spPr bwMode="auto">
          <a:xfrm>
            <a:off x="701675" y="5929313"/>
            <a:ext cx="770413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x</a:t>
            </a:r>
            <a:r>
              <a:rPr lang="en-US" baseline="-25000">
                <a:solidFill>
                  <a:schemeClr val="folHlink"/>
                </a:solidFill>
              </a:rPr>
              <a:t>R</a:t>
            </a:r>
            <a:r>
              <a:rPr lang="en-US">
                <a:solidFill>
                  <a:schemeClr val="folHlink"/>
                </a:solidFill>
              </a:rPr>
              <a:t> is zero if the x axis or y axis is a line of symmetry</a:t>
            </a:r>
          </a:p>
        </p:txBody>
      </p:sp>
      <p:sp>
        <p:nvSpPr>
          <p:cNvPr id="144397" name="Line 2061"/>
          <p:cNvSpPr>
            <a:spLocks noChangeShapeType="1"/>
          </p:cNvSpPr>
          <p:nvPr/>
        </p:nvSpPr>
        <p:spPr bwMode="auto">
          <a:xfrm>
            <a:off x="793750" y="6438900"/>
            <a:ext cx="7369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6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02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Center of Pressure: </a:t>
            </a:r>
            <a:r>
              <a:rPr lang="en-US" i="1"/>
              <a:t>y</a:t>
            </a:r>
            <a:r>
              <a:rPr lang="en-US" i="1" baseline="-25000"/>
              <a:t>R</a:t>
            </a:r>
          </a:p>
        </p:txBody>
      </p:sp>
      <p:graphicFrame>
        <p:nvGraphicFramePr>
          <p:cNvPr id="142339" name="Object 1027"/>
          <p:cNvGraphicFramePr>
            <a:graphicFrameLocks noChangeAspect="1"/>
          </p:cNvGraphicFramePr>
          <p:nvPr/>
        </p:nvGraphicFramePr>
        <p:xfrm>
          <a:off x="723900" y="1724025"/>
          <a:ext cx="1866900" cy="596900"/>
        </p:xfrm>
        <a:graphic>
          <a:graphicData uri="http://schemas.openxmlformats.org/presentationml/2006/ole">
            <p:oleObj spid="_x0000_s142339" name="Equation" r:id="rId4" imgW="1866600" imgH="596880" progId="Equation.DSMT4">
              <p:embed/>
            </p:oleObj>
          </a:graphicData>
        </a:graphic>
      </p:graphicFrame>
      <p:graphicFrame>
        <p:nvGraphicFramePr>
          <p:cNvPr id="142340" name="Object 1028"/>
          <p:cNvGraphicFramePr>
            <a:graphicFrameLocks noChangeAspect="1"/>
          </p:cNvGraphicFramePr>
          <p:nvPr/>
        </p:nvGraphicFramePr>
        <p:xfrm>
          <a:off x="717550" y="2408238"/>
          <a:ext cx="1955800" cy="798512"/>
        </p:xfrm>
        <a:graphic>
          <a:graphicData uri="http://schemas.openxmlformats.org/presentationml/2006/ole">
            <p:oleObj spid="_x0000_s142340" name="Equation" r:id="rId5" imgW="1955520" imgH="799920" progId="Equation.DSMT4">
              <p:embed/>
            </p:oleObj>
          </a:graphicData>
        </a:graphic>
      </p:graphicFrame>
      <p:graphicFrame>
        <p:nvGraphicFramePr>
          <p:cNvPr id="142341" name="Object 1029"/>
          <p:cNvGraphicFramePr>
            <a:graphicFrameLocks noChangeAspect="1"/>
          </p:cNvGraphicFramePr>
          <p:nvPr/>
        </p:nvGraphicFramePr>
        <p:xfrm>
          <a:off x="3602038" y="2633663"/>
          <a:ext cx="1155700" cy="377825"/>
        </p:xfrm>
        <a:graphic>
          <a:graphicData uri="http://schemas.openxmlformats.org/presentationml/2006/ole">
            <p:oleObj spid="_x0000_s142341" name="Equation" r:id="rId6" imgW="1155600" imgH="380880" progId="Equation.DSMT4">
              <p:embed/>
            </p:oleObj>
          </a:graphicData>
        </a:graphic>
      </p:graphicFrame>
      <p:graphicFrame>
        <p:nvGraphicFramePr>
          <p:cNvPr id="142342" name="Object 1030"/>
          <p:cNvGraphicFramePr>
            <a:graphicFrameLocks noChangeAspect="1"/>
          </p:cNvGraphicFramePr>
          <p:nvPr/>
        </p:nvGraphicFramePr>
        <p:xfrm>
          <a:off x="5705475" y="2644775"/>
          <a:ext cx="2273300" cy="379413"/>
        </p:xfrm>
        <a:graphic>
          <a:graphicData uri="http://schemas.openxmlformats.org/presentationml/2006/ole">
            <p:oleObj spid="_x0000_s142342" name="Equation" r:id="rId7" imgW="2273040" imgH="380880" progId="Equation.DSMT4">
              <p:embed/>
            </p:oleObj>
          </a:graphicData>
        </a:graphic>
      </p:graphicFrame>
      <p:graphicFrame>
        <p:nvGraphicFramePr>
          <p:cNvPr id="142343" name="Object 1031"/>
          <p:cNvGraphicFramePr>
            <a:graphicFrameLocks noChangeAspect="1"/>
          </p:cNvGraphicFramePr>
          <p:nvPr/>
        </p:nvGraphicFramePr>
        <p:xfrm>
          <a:off x="482600" y="3275013"/>
          <a:ext cx="4051300" cy="812800"/>
        </p:xfrm>
        <a:graphic>
          <a:graphicData uri="http://schemas.openxmlformats.org/presentationml/2006/ole">
            <p:oleObj spid="_x0000_s142343" name="Equation" r:id="rId8" imgW="4051080" imgH="812520" progId="Equation.DSMT4">
              <p:embed/>
            </p:oleObj>
          </a:graphicData>
        </a:graphic>
      </p:graphicFrame>
      <p:sp>
        <p:nvSpPr>
          <p:cNvPr id="142344" name="Line 1032"/>
          <p:cNvSpPr>
            <a:spLocks noChangeShapeType="1"/>
          </p:cNvSpPr>
          <p:nvPr/>
        </p:nvSpPr>
        <p:spPr bwMode="auto">
          <a:xfrm>
            <a:off x="3505200" y="2311400"/>
            <a:ext cx="299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45" name="Comment 1033"/>
          <p:cNvSpPr>
            <a:spLocks noChangeArrowheads="1"/>
          </p:cNvSpPr>
          <p:nvPr/>
        </p:nvSpPr>
        <p:spPr bwMode="auto">
          <a:xfrm>
            <a:off x="3416300" y="1806575"/>
            <a:ext cx="3251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Sum of the moments</a:t>
            </a:r>
          </a:p>
        </p:txBody>
      </p:sp>
      <p:graphicFrame>
        <p:nvGraphicFramePr>
          <p:cNvPr id="142347" name="Object 1035"/>
          <p:cNvGraphicFramePr>
            <a:graphicFrameLocks noChangeAspect="1"/>
          </p:cNvGraphicFramePr>
          <p:nvPr/>
        </p:nvGraphicFramePr>
        <p:xfrm>
          <a:off x="438150" y="4413250"/>
          <a:ext cx="4991100" cy="812800"/>
        </p:xfrm>
        <a:graphic>
          <a:graphicData uri="http://schemas.openxmlformats.org/presentationml/2006/ole">
            <p:oleObj spid="_x0000_s142347" name="Equation" r:id="rId9" imgW="4991040" imgH="812520" progId="Equation.DSMT4">
              <p:embed/>
            </p:oleObj>
          </a:graphicData>
        </a:graphic>
      </p:graphicFrame>
      <p:graphicFrame>
        <p:nvGraphicFramePr>
          <p:cNvPr id="142348" name="Object 1036"/>
          <p:cNvGraphicFramePr>
            <a:graphicFrameLocks noChangeAspect="1"/>
          </p:cNvGraphicFramePr>
          <p:nvPr/>
        </p:nvGraphicFramePr>
        <p:xfrm>
          <a:off x="190500" y="5594350"/>
          <a:ext cx="4000500" cy="812800"/>
        </p:xfrm>
        <a:graphic>
          <a:graphicData uri="http://schemas.openxmlformats.org/presentationml/2006/ole">
            <p:oleObj spid="_x0000_s142348" name="Equation" r:id="rId10" imgW="4000320" imgH="8125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097588" cy="1143000"/>
          </a:xfrm>
          <a:effectLst/>
        </p:spPr>
        <p:txBody>
          <a:bodyPr/>
          <a:lstStyle/>
          <a:p>
            <a:r>
              <a:rPr lang="en-US"/>
              <a:t>Center of Pressure: </a:t>
            </a:r>
            <a:r>
              <a:rPr lang="en-US" i="1"/>
              <a:t>y</a:t>
            </a:r>
            <a:r>
              <a:rPr lang="en-US" i="1" baseline="-25000"/>
              <a:t>R</a:t>
            </a:r>
          </a:p>
        </p:txBody>
      </p:sp>
      <p:graphicFrame>
        <p:nvGraphicFramePr>
          <p:cNvPr id="143363" name="Object 1027"/>
          <p:cNvGraphicFramePr>
            <a:graphicFrameLocks noChangeAspect="1"/>
          </p:cNvGraphicFramePr>
          <p:nvPr/>
        </p:nvGraphicFramePr>
        <p:xfrm>
          <a:off x="698500" y="3206750"/>
          <a:ext cx="1574800" cy="596900"/>
        </p:xfrm>
        <a:graphic>
          <a:graphicData uri="http://schemas.openxmlformats.org/presentationml/2006/ole">
            <p:oleObj spid="_x0000_s143363" name="Equation" r:id="rId4" imgW="1574640" imgH="596880" progId="Equation.DSMT4">
              <p:embed/>
            </p:oleObj>
          </a:graphicData>
        </a:graphic>
      </p:graphicFrame>
      <p:graphicFrame>
        <p:nvGraphicFramePr>
          <p:cNvPr id="143364" name="Object 1028"/>
          <p:cNvGraphicFramePr>
            <a:graphicFrameLocks noChangeAspect="1"/>
          </p:cNvGraphicFramePr>
          <p:nvPr/>
        </p:nvGraphicFramePr>
        <p:xfrm>
          <a:off x="673100" y="3803650"/>
          <a:ext cx="1549400" cy="722313"/>
        </p:xfrm>
        <a:graphic>
          <a:graphicData uri="http://schemas.openxmlformats.org/presentationml/2006/ole">
            <p:oleObj spid="_x0000_s143364" name="Equation" r:id="rId5" imgW="1549080" imgH="723600" progId="Equation.DSMT4">
              <p:embed/>
            </p:oleObj>
          </a:graphicData>
        </a:graphic>
      </p:graphicFrame>
      <p:graphicFrame>
        <p:nvGraphicFramePr>
          <p:cNvPr id="143365" name="Object 1029"/>
          <p:cNvGraphicFramePr>
            <a:graphicFrameLocks noChangeAspect="1"/>
          </p:cNvGraphicFramePr>
          <p:nvPr/>
        </p:nvGraphicFramePr>
        <p:xfrm>
          <a:off x="374650" y="4794250"/>
          <a:ext cx="2362200" cy="812800"/>
        </p:xfrm>
        <a:graphic>
          <a:graphicData uri="http://schemas.openxmlformats.org/presentationml/2006/ole">
            <p:oleObj spid="_x0000_s143365" name="Equation" r:id="rId6" imgW="2361960" imgH="812520" progId="Equation.DSMT4">
              <p:embed/>
            </p:oleObj>
          </a:graphicData>
        </a:graphic>
      </p:graphicFrame>
      <p:graphicFrame>
        <p:nvGraphicFramePr>
          <p:cNvPr id="143366" name="Object 1030"/>
          <p:cNvGraphicFramePr>
            <a:graphicFrameLocks noChangeAspect="1"/>
          </p:cNvGraphicFramePr>
          <p:nvPr/>
        </p:nvGraphicFramePr>
        <p:xfrm>
          <a:off x="254000" y="2127250"/>
          <a:ext cx="4292600" cy="812800"/>
        </p:xfrm>
        <a:graphic>
          <a:graphicData uri="http://schemas.openxmlformats.org/presentationml/2006/ole">
            <p:oleObj spid="_x0000_s143366" name="Equation" r:id="rId7" imgW="4292280" imgH="812520" progId="Equation.DSMT4">
              <p:embed/>
            </p:oleObj>
          </a:graphicData>
        </a:graphic>
      </p:graphicFrame>
      <p:sp>
        <p:nvSpPr>
          <p:cNvPr id="143367" name="Text Box 1031"/>
          <p:cNvSpPr txBox="1">
            <a:spLocks noChangeArrowheads="1"/>
          </p:cNvSpPr>
          <p:nvPr/>
        </p:nvSpPr>
        <p:spPr bwMode="auto">
          <a:xfrm>
            <a:off x="3200400" y="3505200"/>
            <a:ext cx="348138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For y origin at centroid</a:t>
            </a:r>
          </a:p>
        </p:txBody>
      </p:sp>
      <p:sp>
        <p:nvSpPr>
          <p:cNvPr id="143368" name="AutoShape 1032"/>
          <p:cNvSpPr>
            <a:spLocks/>
          </p:cNvSpPr>
          <p:nvPr/>
        </p:nvSpPr>
        <p:spPr bwMode="auto">
          <a:xfrm>
            <a:off x="2438400" y="3276600"/>
            <a:ext cx="533400" cy="10668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43389" name="Group 1053"/>
          <p:cNvGrpSpPr>
            <a:grpSpLocks/>
          </p:cNvGrpSpPr>
          <p:nvPr/>
        </p:nvGrpSpPr>
        <p:grpSpPr bwMode="auto">
          <a:xfrm>
            <a:off x="374650" y="4191000"/>
            <a:ext cx="8464550" cy="1800225"/>
            <a:chOff x="236" y="2640"/>
            <a:chExt cx="5332" cy="1134"/>
          </a:xfrm>
        </p:grpSpPr>
        <p:sp>
          <p:nvSpPr>
            <p:cNvPr id="143369" name="Text Box 1033"/>
            <p:cNvSpPr txBox="1">
              <a:spLocks noChangeArrowheads="1"/>
            </p:cNvSpPr>
            <p:nvPr/>
          </p:nvSpPr>
          <p:spPr bwMode="auto">
            <a:xfrm>
              <a:off x="2304" y="2640"/>
              <a:ext cx="3264" cy="1134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Location of line of action is below centroid along slanted surface.</a:t>
              </a:r>
            </a:p>
            <a:p>
              <a:r>
                <a:rPr lang="en-US">
                  <a:cs typeface="Times New Roman" pitchFamily="18" charset="0"/>
                </a:rPr>
                <a:t>│</a:t>
              </a:r>
              <a:r>
                <a:rPr lang="en-US"/>
                <a:t>y</a:t>
              </a:r>
              <a:r>
                <a:rPr lang="en-US" baseline="-25000"/>
                <a:t>R </a:t>
              </a:r>
              <a:r>
                <a:rPr lang="en-US"/>
                <a:t>│ is distance between centroid and line of action</a:t>
              </a:r>
            </a:p>
          </p:txBody>
        </p:sp>
        <p:cxnSp>
          <p:nvCxnSpPr>
            <p:cNvPr id="143372" name="AutoShape 1036"/>
            <p:cNvCxnSpPr>
              <a:cxnSpLocks noChangeShapeType="1"/>
              <a:endCxn id="0" idx="1"/>
            </p:cNvCxnSpPr>
            <p:nvPr/>
          </p:nvCxnSpPr>
          <p:spPr bwMode="auto">
            <a:xfrm rot="10800000" flipV="1">
              <a:off x="236" y="2832"/>
              <a:ext cx="1968" cy="444"/>
            </a:xfrm>
            <a:prstGeom prst="curvedConnector3">
              <a:avLst>
                <a:gd name="adj1" fmla="val 107315"/>
              </a:avLst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</p:cxnSp>
      </p:grpSp>
      <p:sp>
        <p:nvSpPr>
          <p:cNvPr id="143373" name="Freeform 1037"/>
          <p:cNvSpPr>
            <a:spLocks/>
          </p:cNvSpPr>
          <p:nvPr/>
        </p:nvSpPr>
        <p:spPr bwMode="auto">
          <a:xfrm>
            <a:off x="6629400" y="149225"/>
            <a:ext cx="1970088" cy="3448050"/>
          </a:xfrm>
          <a:custGeom>
            <a:avLst/>
            <a:gdLst/>
            <a:ahLst/>
            <a:cxnLst>
              <a:cxn ang="0">
                <a:pos x="576" y="0"/>
              </a:cxn>
              <a:cxn ang="0">
                <a:pos x="0" y="1008"/>
              </a:cxn>
              <a:cxn ang="0">
                <a:pos x="0" y="0"/>
              </a:cxn>
            </a:cxnLst>
            <a:rect l="0" t="0" r="r" b="b"/>
            <a:pathLst>
              <a:path w="576" h="1008">
                <a:moveTo>
                  <a:pt x="576" y="0"/>
                </a:moveTo>
                <a:lnTo>
                  <a:pt x="0" y="1008"/>
                </a:lnTo>
                <a:lnTo>
                  <a:pt x="0" y="0"/>
                </a:lnTo>
              </a:path>
            </a:pathLst>
          </a:custGeom>
          <a:solidFill>
            <a:schemeClr val="hlink"/>
          </a:solidFill>
          <a:ln w="381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74" name="Line 1038"/>
          <p:cNvSpPr>
            <a:spLocks noChangeShapeType="1"/>
          </p:cNvSpPr>
          <p:nvPr/>
        </p:nvSpPr>
        <p:spPr bwMode="auto">
          <a:xfrm flipH="1">
            <a:off x="6997700" y="969963"/>
            <a:ext cx="1139825" cy="1970087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75" name="Line 1039"/>
          <p:cNvSpPr>
            <a:spLocks noChangeShapeType="1"/>
          </p:cNvSpPr>
          <p:nvPr/>
        </p:nvSpPr>
        <p:spPr bwMode="auto">
          <a:xfrm flipV="1">
            <a:off x="6946900" y="641350"/>
            <a:ext cx="0" cy="21351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76" name="Text Box 1040"/>
          <p:cNvSpPr txBox="1">
            <a:spLocks noChangeArrowheads="1"/>
          </p:cNvSpPr>
          <p:nvPr/>
        </p:nvSpPr>
        <p:spPr bwMode="auto">
          <a:xfrm>
            <a:off x="6908800" y="2138363"/>
            <a:ext cx="369888" cy="5207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Symbol" pitchFamily="18" charset="2"/>
              </a:rPr>
              <a:t>q</a:t>
            </a:r>
          </a:p>
        </p:txBody>
      </p:sp>
      <p:sp>
        <p:nvSpPr>
          <p:cNvPr id="143377" name="Oval 1041"/>
          <p:cNvSpPr>
            <a:spLocks noChangeArrowheads="1"/>
          </p:cNvSpPr>
          <p:nvPr/>
        </p:nvSpPr>
        <p:spPr bwMode="auto">
          <a:xfrm>
            <a:off x="7502525" y="1833563"/>
            <a:ext cx="153988" cy="179387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78" name="Line 1042"/>
          <p:cNvSpPr>
            <a:spLocks noChangeShapeType="1"/>
          </p:cNvSpPr>
          <p:nvPr/>
        </p:nvSpPr>
        <p:spPr bwMode="auto">
          <a:xfrm rot="10800000" flipH="1">
            <a:off x="7599363" y="0"/>
            <a:ext cx="1106487" cy="1911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43379" name="Object 1043"/>
          <p:cNvGraphicFramePr>
            <a:graphicFrameLocks noChangeAspect="1"/>
          </p:cNvGraphicFramePr>
          <p:nvPr/>
        </p:nvGraphicFramePr>
        <p:xfrm>
          <a:off x="7724775" y="2028825"/>
          <a:ext cx="330200" cy="368300"/>
        </p:xfrm>
        <a:graphic>
          <a:graphicData uri="http://schemas.openxmlformats.org/presentationml/2006/ole">
            <p:oleObj spid="_x0000_s143379" name="Equation" r:id="rId8" imgW="330120" imgH="368280" progId="Equation.DSMT4">
              <p:embed/>
            </p:oleObj>
          </a:graphicData>
        </a:graphic>
      </p:graphicFrame>
      <p:sp>
        <p:nvSpPr>
          <p:cNvPr id="143382" name="Line 1046"/>
          <p:cNvSpPr>
            <a:spLocks noChangeShapeType="1"/>
          </p:cNvSpPr>
          <p:nvPr/>
        </p:nvSpPr>
        <p:spPr bwMode="auto">
          <a:xfrm>
            <a:off x="6207125" y="1635125"/>
            <a:ext cx="1185863" cy="59213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83" name="Text Box 1047"/>
          <p:cNvSpPr txBox="1">
            <a:spLocks noChangeArrowheads="1"/>
          </p:cNvSpPr>
          <p:nvPr/>
        </p:nvSpPr>
        <p:spPr bwMode="auto">
          <a:xfrm>
            <a:off x="6772275" y="142875"/>
            <a:ext cx="28416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143384" name="Text Box 1048"/>
          <p:cNvSpPr txBox="1">
            <a:spLocks noChangeArrowheads="1"/>
          </p:cNvSpPr>
          <p:nvPr/>
        </p:nvSpPr>
        <p:spPr bwMode="auto">
          <a:xfrm>
            <a:off x="6049963" y="1533525"/>
            <a:ext cx="67151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</a:t>
            </a:r>
            <a:r>
              <a:rPr lang="en-US" baseline="-25000">
                <a:solidFill>
                  <a:schemeClr val="accent2"/>
                </a:solidFill>
              </a:rPr>
              <a:t>R</a:t>
            </a:r>
          </a:p>
        </p:txBody>
      </p:sp>
      <p:graphicFrame>
        <p:nvGraphicFramePr>
          <p:cNvPr id="143385" name="Object 1049"/>
          <p:cNvGraphicFramePr>
            <a:graphicFrameLocks noChangeAspect="1"/>
          </p:cNvGraphicFramePr>
          <p:nvPr/>
        </p:nvGraphicFramePr>
        <p:xfrm>
          <a:off x="320675" y="6097588"/>
          <a:ext cx="2489200" cy="381000"/>
        </p:xfrm>
        <a:graphic>
          <a:graphicData uri="http://schemas.openxmlformats.org/presentationml/2006/ole">
            <p:oleObj spid="_x0000_s143385" name="Equation" r:id="rId9" imgW="2489040" imgH="380880" progId="Equation.DSMT4">
              <p:embed/>
            </p:oleObj>
          </a:graphicData>
        </a:graphic>
      </p:graphicFrame>
      <p:sp>
        <p:nvSpPr>
          <p:cNvPr id="143386" name="Line 1050"/>
          <p:cNvSpPr>
            <a:spLocks noChangeShapeType="1"/>
          </p:cNvSpPr>
          <p:nvPr/>
        </p:nvSpPr>
        <p:spPr bwMode="auto">
          <a:xfrm>
            <a:off x="7443788" y="2266950"/>
            <a:ext cx="669925" cy="28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87" name="Line 1051"/>
          <p:cNvSpPr>
            <a:spLocks noChangeShapeType="1"/>
          </p:cNvSpPr>
          <p:nvPr/>
        </p:nvSpPr>
        <p:spPr bwMode="auto">
          <a:xfrm>
            <a:off x="7596188" y="1903413"/>
            <a:ext cx="669925" cy="28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90" name="Text Box 1054"/>
          <p:cNvSpPr txBox="1">
            <a:spLocks noChangeArrowheads="1"/>
          </p:cNvSpPr>
          <p:nvPr/>
        </p:nvSpPr>
        <p:spPr bwMode="auto">
          <a:xfrm>
            <a:off x="3227388" y="5970588"/>
            <a:ext cx="5232400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The moment about the centroid is independent of pressure!</a:t>
            </a:r>
          </a:p>
        </p:txBody>
      </p:sp>
      <p:sp>
        <p:nvSpPr>
          <p:cNvPr id="143391" name="Line 1055"/>
          <p:cNvSpPr>
            <a:spLocks noChangeShapeType="1"/>
          </p:cNvSpPr>
          <p:nvPr/>
        </p:nvSpPr>
        <p:spPr bwMode="auto">
          <a:xfrm>
            <a:off x="3308350" y="6467475"/>
            <a:ext cx="4821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43392" name="Object 1056"/>
          <p:cNvGraphicFramePr>
            <a:graphicFrameLocks noChangeAspect="1"/>
          </p:cNvGraphicFramePr>
          <p:nvPr/>
        </p:nvGraphicFramePr>
        <p:xfrm>
          <a:off x="7391400" y="2925763"/>
          <a:ext cx="1460500" cy="419100"/>
        </p:xfrm>
        <a:graphic>
          <a:graphicData uri="http://schemas.openxmlformats.org/presentationml/2006/ole">
            <p:oleObj spid="_x0000_s143392" name="Equation" r:id="rId10" imgW="1460160" imgH="419040" progId="Equation.DSMT4">
              <p:embed/>
            </p:oleObj>
          </a:graphicData>
        </a:graphic>
      </p:graphicFrame>
      <p:sp>
        <p:nvSpPr>
          <p:cNvPr id="143393" name="Line 1057"/>
          <p:cNvSpPr>
            <a:spLocks noChangeShapeType="1"/>
          </p:cNvSpPr>
          <p:nvPr/>
        </p:nvSpPr>
        <p:spPr bwMode="auto">
          <a:xfrm>
            <a:off x="3346450" y="6858000"/>
            <a:ext cx="4821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2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Location of average pressure vs. line of action</a:t>
            </a:r>
          </a:p>
        </p:txBody>
      </p:sp>
      <p:sp>
        <p:nvSpPr>
          <p:cNvPr id="140292" name="Rectangle 1028"/>
          <p:cNvSpPr>
            <a:spLocks noChangeArrowheads="1"/>
          </p:cNvSpPr>
          <p:nvPr/>
        </p:nvSpPr>
        <p:spPr bwMode="auto">
          <a:xfrm>
            <a:off x="1338263" y="3452813"/>
            <a:ext cx="6343650" cy="1190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0398" name="Text Box 1134"/>
          <p:cNvSpPr txBox="1">
            <a:spLocks noChangeArrowheads="1"/>
          </p:cNvSpPr>
          <p:nvPr/>
        </p:nvSpPr>
        <p:spPr bwMode="auto">
          <a:xfrm>
            <a:off x="831850" y="4086225"/>
            <a:ext cx="54292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What is the average depth of blocks?</a:t>
            </a:r>
          </a:p>
        </p:txBody>
      </p:sp>
      <p:sp>
        <p:nvSpPr>
          <p:cNvPr id="140399" name="Text Box 1135"/>
          <p:cNvSpPr txBox="1">
            <a:spLocks noChangeArrowheads="1"/>
          </p:cNvSpPr>
          <p:nvPr/>
        </p:nvSpPr>
        <p:spPr bwMode="auto">
          <a:xfrm>
            <a:off x="831850" y="4581525"/>
            <a:ext cx="47180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Where does that average occur?</a:t>
            </a:r>
          </a:p>
        </p:txBody>
      </p:sp>
      <p:sp>
        <p:nvSpPr>
          <p:cNvPr id="140401" name="Text Box 1137"/>
          <p:cNvSpPr txBox="1">
            <a:spLocks noChangeArrowheads="1"/>
          </p:cNvSpPr>
          <p:nvPr/>
        </p:nvSpPr>
        <p:spPr bwMode="auto">
          <a:xfrm>
            <a:off x="831850" y="4981575"/>
            <a:ext cx="344646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Where is the resultant?</a:t>
            </a:r>
          </a:p>
        </p:txBody>
      </p:sp>
      <p:sp>
        <p:nvSpPr>
          <p:cNvPr id="140402" name="Text Box 1138"/>
          <p:cNvSpPr txBox="1">
            <a:spLocks noChangeArrowheads="1"/>
          </p:cNvSpPr>
          <p:nvPr/>
        </p:nvSpPr>
        <p:spPr bwMode="auto">
          <a:xfrm>
            <a:off x="1165225" y="3562350"/>
            <a:ext cx="361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graphicFrame>
        <p:nvGraphicFramePr>
          <p:cNvPr id="140404" name="Object 1140"/>
          <p:cNvGraphicFramePr>
            <a:graphicFrameLocks noChangeAspect="1"/>
          </p:cNvGraphicFramePr>
          <p:nvPr/>
        </p:nvGraphicFramePr>
        <p:xfrm>
          <a:off x="914400" y="5597525"/>
          <a:ext cx="6570663" cy="257175"/>
        </p:xfrm>
        <a:graphic>
          <a:graphicData uri="http://schemas.openxmlformats.org/presentationml/2006/ole">
            <p:oleObj spid="_x0000_s140404" name="Equation" r:id="rId4" imgW="9639000" imgH="380880" progId="Equation.DSMT4">
              <p:embed/>
            </p:oleObj>
          </a:graphicData>
        </a:graphic>
      </p:graphicFrame>
      <p:graphicFrame>
        <p:nvGraphicFramePr>
          <p:cNvPr id="140405" name="Object 1141"/>
          <p:cNvGraphicFramePr>
            <a:graphicFrameLocks noChangeAspect="1"/>
          </p:cNvGraphicFramePr>
          <p:nvPr/>
        </p:nvGraphicFramePr>
        <p:xfrm>
          <a:off x="923925" y="5959475"/>
          <a:ext cx="1749425" cy="257175"/>
        </p:xfrm>
        <a:graphic>
          <a:graphicData uri="http://schemas.openxmlformats.org/presentationml/2006/ole">
            <p:oleObj spid="_x0000_s140405" name="Equation" r:id="rId5" imgW="2565360" imgH="380880" progId="Equation.DSMT4">
              <p:embed/>
            </p:oleObj>
          </a:graphicData>
        </a:graphic>
      </p:graphicFrame>
      <p:graphicFrame>
        <p:nvGraphicFramePr>
          <p:cNvPr id="140406" name="Object 1142"/>
          <p:cNvGraphicFramePr>
            <a:graphicFrameLocks noChangeAspect="1"/>
          </p:cNvGraphicFramePr>
          <p:nvPr/>
        </p:nvGraphicFramePr>
        <p:xfrm>
          <a:off x="1019175" y="6240463"/>
          <a:ext cx="2400300" cy="496887"/>
        </p:xfrm>
        <a:graphic>
          <a:graphicData uri="http://schemas.openxmlformats.org/presentationml/2006/ole">
            <p:oleObj spid="_x0000_s140406" name="Equation" r:id="rId6" imgW="3517560" imgH="736560" progId="Equation.DSMT4">
              <p:embed/>
            </p:oleObj>
          </a:graphicData>
        </a:graphic>
      </p:graphicFrame>
      <p:sp>
        <p:nvSpPr>
          <p:cNvPr id="140408" name="Line 1144"/>
          <p:cNvSpPr>
            <a:spLocks noChangeShapeType="1"/>
          </p:cNvSpPr>
          <p:nvPr/>
        </p:nvSpPr>
        <p:spPr bwMode="auto">
          <a:xfrm flipV="1">
            <a:off x="5318125" y="3581400"/>
            <a:ext cx="0" cy="47625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409" name="Text Box 1145"/>
          <p:cNvSpPr txBox="1">
            <a:spLocks noChangeArrowheads="1"/>
          </p:cNvSpPr>
          <p:nvPr/>
        </p:nvSpPr>
        <p:spPr bwMode="auto">
          <a:xfrm>
            <a:off x="1803400" y="3562350"/>
            <a:ext cx="361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40410" name="Text Box 1146"/>
          <p:cNvSpPr txBox="1">
            <a:spLocks noChangeArrowheads="1"/>
          </p:cNvSpPr>
          <p:nvPr/>
        </p:nvSpPr>
        <p:spPr bwMode="auto">
          <a:xfrm>
            <a:off x="2441575" y="3562350"/>
            <a:ext cx="361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40411" name="Text Box 1147"/>
          <p:cNvSpPr txBox="1">
            <a:spLocks noChangeArrowheads="1"/>
          </p:cNvSpPr>
          <p:nvPr/>
        </p:nvSpPr>
        <p:spPr bwMode="auto">
          <a:xfrm>
            <a:off x="3079750" y="3562350"/>
            <a:ext cx="361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40412" name="Text Box 1148"/>
          <p:cNvSpPr txBox="1">
            <a:spLocks noChangeArrowheads="1"/>
          </p:cNvSpPr>
          <p:nvPr/>
        </p:nvSpPr>
        <p:spPr bwMode="auto">
          <a:xfrm>
            <a:off x="3717925" y="3562350"/>
            <a:ext cx="361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40413" name="Text Box 1149"/>
          <p:cNvSpPr txBox="1">
            <a:spLocks noChangeArrowheads="1"/>
          </p:cNvSpPr>
          <p:nvPr/>
        </p:nvSpPr>
        <p:spPr bwMode="auto">
          <a:xfrm>
            <a:off x="4356100" y="3562350"/>
            <a:ext cx="361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40414" name="Text Box 1150"/>
          <p:cNvSpPr txBox="1">
            <a:spLocks noChangeArrowheads="1"/>
          </p:cNvSpPr>
          <p:nvPr/>
        </p:nvSpPr>
        <p:spPr bwMode="auto">
          <a:xfrm>
            <a:off x="4994275" y="3562350"/>
            <a:ext cx="361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40415" name="Text Box 1151"/>
          <p:cNvSpPr txBox="1">
            <a:spLocks noChangeArrowheads="1"/>
          </p:cNvSpPr>
          <p:nvPr/>
        </p:nvSpPr>
        <p:spPr bwMode="auto">
          <a:xfrm>
            <a:off x="5632450" y="3562350"/>
            <a:ext cx="361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40416" name="Text Box 1152"/>
          <p:cNvSpPr txBox="1">
            <a:spLocks noChangeArrowheads="1"/>
          </p:cNvSpPr>
          <p:nvPr/>
        </p:nvSpPr>
        <p:spPr bwMode="auto">
          <a:xfrm>
            <a:off x="6270625" y="3562350"/>
            <a:ext cx="361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40417" name="Text Box 1153"/>
          <p:cNvSpPr txBox="1">
            <a:spLocks noChangeArrowheads="1"/>
          </p:cNvSpPr>
          <p:nvPr/>
        </p:nvSpPr>
        <p:spPr bwMode="auto">
          <a:xfrm>
            <a:off x="6908800" y="3562350"/>
            <a:ext cx="361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40418" name="Text Box 1154"/>
          <p:cNvSpPr txBox="1">
            <a:spLocks noChangeArrowheads="1"/>
          </p:cNvSpPr>
          <p:nvPr/>
        </p:nvSpPr>
        <p:spPr bwMode="auto">
          <a:xfrm>
            <a:off x="7423150" y="3562350"/>
            <a:ext cx="5397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40293" name="Rectangle 1029"/>
          <p:cNvSpPr>
            <a:spLocks noChangeArrowheads="1"/>
          </p:cNvSpPr>
          <p:nvPr/>
        </p:nvSpPr>
        <p:spPr bwMode="auto">
          <a:xfrm flipH="1">
            <a:off x="7375525" y="3135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4" name="Rectangle 1030"/>
          <p:cNvSpPr>
            <a:spLocks noChangeArrowheads="1"/>
          </p:cNvSpPr>
          <p:nvPr/>
        </p:nvSpPr>
        <p:spPr bwMode="auto">
          <a:xfrm flipH="1">
            <a:off x="7375525" y="28178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5" name="Rectangle 1031"/>
          <p:cNvSpPr>
            <a:spLocks noChangeArrowheads="1"/>
          </p:cNvSpPr>
          <p:nvPr/>
        </p:nvSpPr>
        <p:spPr bwMode="auto">
          <a:xfrm flipH="1">
            <a:off x="7375525" y="2500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6" name="Rectangle 1032"/>
          <p:cNvSpPr>
            <a:spLocks noChangeArrowheads="1"/>
          </p:cNvSpPr>
          <p:nvPr/>
        </p:nvSpPr>
        <p:spPr bwMode="auto">
          <a:xfrm flipH="1">
            <a:off x="7375525" y="21828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7" name="Rectangle 1033"/>
          <p:cNvSpPr>
            <a:spLocks noChangeArrowheads="1"/>
          </p:cNvSpPr>
          <p:nvPr/>
        </p:nvSpPr>
        <p:spPr bwMode="auto">
          <a:xfrm flipH="1">
            <a:off x="7375525" y="1865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8" name="Rectangle 1034"/>
          <p:cNvSpPr>
            <a:spLocks noChangeArrowheads="1"/>
          </p:cNvSpPr>
          <p:nvPr/>
        </p:nvSpPr>
        <p:spPr bwMode="auto">
          <a:xfrm flipH="1">
            <a:off x="7058025" y="3135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9" name="Rectangle 1035"/>
          <p:cNvSpPr>
            <a:spLocks noChangeArrowheads="1"/>
          </p:cNvSpPr>
          <p:nvPr/>
        </p:nvSpPr>
        <p:spPr bwMode="auto">
          <a:xfrm flipH="1">
            <a:off x="7058025" y="28178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0" name="Rectangle 1036"/>
          <p:cNvSpPr>
            <a:spLocks noChangeArrowheads="1"/>
          </p:cNvSpPr>
          <p:nvPr/>
        </p:nvSpPr>
        <p:spPr bwMode="auto">
          <a:xfrm flipH="1">
            <a:off x="7058025" y="2500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1" name="Rectangle 1037"/>
          <p:cNvSpPr>
            <a:spLocks noChangeArrowheads="1"/>
          </p:cNvSpPr>
          <p:nvPr/>
        </p:nvSpPr>
        <p:spPr bwMode="auto">
          <a:xfrm flipH="1">
            <a:off x="7058025" y="21828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2" name="Rectangle 1038"/>
          <p:cNvSpPr>
            <a:spLocks noChangeArrowheads="1"/>
          </p:cNvSpPr>
          <p:nvPr/>
        </p:nvSpPr>
        <p:spPr bwMode="auto">
          <a:xfrm flipH="1">
            <a:off x="7058025" y="1865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3" name="Rectangle 1039"/>
          <p:cNvSpPr>
            <a:spLocks noChangeArrowheads="1"/>
          </p:cNvSpPr>
          <p:nvPr/>
        </p:nvSpPr>
        <p:spPr bwMode="auto">
          <a:xfrm flipH="1">
            <a:off x="6740525" y="3135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4" name="Rectangle 1040"/>
          <p:cNvSpPr>
            <a:spLocks noChangeArrowheads="1"/>
          </p:cNvSpPr>
          <p:nvPr/>
        </p:nvSpPr>
        <p:spPr bwMode="auto">
          <a:xfrm flipH="1">
            <a:off x="6740525" y="28178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5" name="Rectangle 1041"/>
          <p:cNvSpPr>
            <a:spLocks noChangeArrowheads="1"/>
          </p:cNvSpPr>
          <p:nvPr/>
        </p:nvSpPr>
        <p:spPr bwMode="auto">
          <a:xfrm flipH="1">
            <a:off x="6740525" y="2500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6" name="Rectangle 1042"/>
          <p:cNvSpPr>
            <a:spLocks noChangeArrowheads="1"/>
          </p:cNvSpPr>
          <p:nvPr/>
        </p:nvSpPr>
        <p:spPr bwMode="auto">
          <a:xfrm flipH="1">
            <a:off x="6740525" y="21828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7" name="Rectangle 1043"/>
          <p:cNvSpPr>
            <a:spLocks noChangeArrowheads="1"/>
          </p:cNvSpPr>
          <p:nvPr/>
        </p:nvSpPr>
        <p:spPr bwMode="auto">
          <a:xfrm flipH="1">
            <a:off x="6740525" y="1865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8" name="Rectangle 1044"/>
          <p:cNvSpPr>
            <a:spLocks noChangeArrowheads="1"/>
          </p:cNvSpPr>
          <p:nvPr/>
        </p:nvSpPr>
        <p:spPr bwMode="auto">
          <a:xfrm flipH="1">
            <a:off x="6423025" y="3135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9" name="Rectangle 1045"/>
          <p:cNvSpPr>
            <a:spLocks noChangeArrowheads="1"/>
          </p:cNvSpPr>
          <p:nvPr/>
        </p:nvSpPr>
        <p:spPr bwMode="auto">
          <a:xfrm flipH="1">
            <a:off x="6423025" y="28178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10" name="Rectangle 1046"/>
          <p:cNvSpPr>
            <a:spLocks noChangeArrowheads="1"/>
          </p:cNvSpPr>
          <p:nvPr/>
        </p:nvSpPr>
        <p:spPr bwMode="auto">
          <a:xfrm flipH="1">
            <a:off x="6423025" y="2500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11" name="Rectangle 1047"/>
          <p:cNvSpPr>
            <a:spLocks noChangeArrowheads="1"/>
          </p:cNvSpPr>
          <p:nvPr/>
        </p:nvSpPr>
        <p:spPr bwMode="auto">
          <a:xfrm flipH="1">
            <a:off x="6423025" y="21828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12" name="Rectangle 1048"/>
          <p:cNvSpPr>
            <a:spLocks noChangeArrowheads="1"/>
          </p:cNvSpPr>
          <p:nvPr/>
        </p:nvSpPr>
        <p:spPr bwMode="auto">
          <a:xfrm flipH="1">
            <a:off x="6423025" y="1865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13" name="Rectangle 1049"/>
          <p:cNvSpPr>
            <a:spLocks noChangeArrowheads="1"/>
          </p:cNvSpPr>
          <p:nvPr/>
        </p:nvSpPr>
        <p:spPr bwMode="auto">
          <a:xfrm flipH="1">
            <a:off x="6105525" y="3135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14" name="Rectangle 1050"/>
          <p:cNvSpPr>
            <a:spLocks noChangeArrowheads="1"/>
          </p:cNvSpPr>
          <p:nvPr/>
        </p:nvSpPr>
        <p:spPr bwMode="auto">
          <a:xfrm flipH="1">
            <a:off x="6105525" y="28178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15" name="Rectangle 1051"/>
          <p:cNvSpPr>
            <a:spLocks noChangeArrowheads="1"/>
          </p:cNvSpPr>
          <p:nvPr/>
        </p:nvSpPr>
        <p:spPr bwMode="auto">
          <a:xfrm flipH="1">
            <a:off x="6105525" y="2500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16" name="Rectangle 1052"/>
          <p:cNvSpPr>
            <a:spLocks noChangeArrowheads="1"/>
          </p:cNvSpPr>
          <p:nvPr/>
        </p:nvSpPr>
        <p:spPr bwMode="auto">
          <a:xfrm flipH="1">
            <a:off x="6105525" y="21828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18" name="Rectangle 1054"/>
          <p:cNvSpPr>
            <a:spLocks noChangeArrowheads="1"/>
          </p:cNvSpPr>
          <p:nvPr/>
        </p:nvSpPr>
        <p:spPr bwMode="auto">
          <a:xfrm flipH="1">
            <a:off x="5788025" y="3135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19" name="Rectangle 1055"/>
          <p:cNvSpPr>
            <a:spLocks noChangeArrowheads="1"/>
          </p:cNvSpPr>
          <p:nvPr/>
        </p:nvSpPr>
        <p:spPr bwMode="auto">
          <a:xfrm flipH="1">
            <a:off x="5788025" y="28178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20" name="Rectangle 1056"/>
          <p:cNvSpPr>
            <a:spLocks noChangeArrowheads="1"/>
          </p:cNvSpPr>
          <p:nvPr/>
        </p:nvSpPr>
        <p:spPr bwMode="auto">
          <a:xfrm flipH="1">
            <a:off x="5788025" y="2500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21" name="Rectangle 1057"/>
          <p:cNvSpPr>
            <a:spLocks noChangeArrowheads="1"/>
          </p:cNvSpPr>
          <p:nvPr/>
        </p:nvSpPr>
        <p:spPr bwMode="auto">
          <a:xfrm flipH="1">
            <a:off x="5788025" y="21828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23" name="Rectangle 1059"/>
          <p:cNvSpPr>
            <a:spLocks noChangeArrowheads="1"/>
          </p:cNvSpPr>
          <p:nvPr/>
        </p:nvSpPr>
        <p:spPr bwMode="auto">
          <a:xfrm flipH="1">
            <a:off x="5470525" y="3135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24" name="Rectangle 1060"/>
          <p:cNvSpPr>
            <a:spLocks noChangeArrowheads="1"/>
          </p:cNvSpPr>
          <p:nvPr/>
        </p:nvSpPr>
        <p:spPr bwMode="auto">
          <a:xfrm flipH="1">
            <a:off x="5470525" y="28178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25" name="Rectangle 1061"/>
          <p:cNvSpPr>
            <a:spLocks noChangeArrowheads="1"/>
          </p:cNvSpPr>
          <p:nvPr/>
        </p:nvSpPr>
        <p:spPr bwMode="auto">
          <a:xfrm flipH="1">
            <a:off x="5470525" y="2500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26" name="Rectangle 1062"/>
          <p:cNvSpPr>
            <a:spLocks noChangeArrowheads="1"/>
          </p:cNvSpPr>
          <p:nvPr/>
        </p:nvSpPr>
        <p:spPr bwMode="auto">
          <a:xfrm flipH="1">
            <a:off x="5470525" y="21828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28" name="Rectangle 1064"/>
          <p:cNvSpPr>
            <a:spLocks noChangeArrowheads="1"/>
          </p:cNvSpPr>
          <p:nvPr/>
        </p:nvSpPr>
        <p:spPr bwMode="auto">
          <a:xfrm flipH="1">
            <a:off x="5153025" y="3135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29" name="Rectangle 1065"/>
          <p:cNvSpPr>
            <a:spLocks noChangeArrowheads="1"/>
          </p:cNvSpPr>
          <p:nvPr/>
        </p:nvSpPr>
        <p:spPr bwMode="auto">
          <a:xfrm flipH="1">
            <a:off x="5153025" y="28178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30" name="Rectangle 1066"/>
          <p:cNvSpPr>
            <a:spLocks noChangeArrowheads="1"/>
          </p:cNvSpPr>
          <p:nvPr/>
        </p:nvSpPr>
        <p:spPr bwMode="auto">
          <a:xfrm flipH="1">
            <a:off x="5153025" y="2500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31" name="Rectangle 1067"/>
          <p:cNvSpPr>
            <a:spLocks noChangeArrowheads="1"/>
          </p:cNvSpPr>
          <p:nvPr/>
        </p:nvSpPr>
        <p:spPr bwMode="auto">
          <a:xfrm flipH="1">
            <a:off x="5153025" y="21828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33" name="Rectangle 1069"/>
          <p:cNvSpPr>
            <a:spLocks noChangeArrowheads="1"/>
          </p:cNvSpPr>
          <p:nvPr/>
        </p:nvSpPr>
        <p:spPr bwMode="auto">
          <a:xfrm flipH="1">
            <a:off x="4835525" y="3135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34" name="Rectangle 1070"/>
          <p:cNvSpPr>
            <a:spLocks noChangeArrowheads="1"/>
          </p:cNvSpPr>
          <p:nvPr/>
        </p:nvSpPr>
        <p:spPr bwMode="auto">
          <a:xfrm flipH="1">
            <a:off x="4835525" y="28178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35" name="Rectangle 1071"/>
          <p:cNvSpPr>
            <a:spLocks noChangeArrowheads="1"/>
          </p:cNvSpPr>
          <p:nvPr/>
        </p:nvSpPr>
        <p:spPr bwMode="auto">
          <a:xfrm flipH="1">
            <a:off x="4835525" y="2500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38" name="Rectangle 1074"/>
          <p:cNvSpPr>
            <a:spLocks noChangeArrowheads="1"/>
          </p:cNvSpPr>
          <p:nvPr/>
        </p:nvSpPr>
        <p:spPr bwMode="auto">
          <a:xfrm flipH="1">
            <a:off x="4518025" y="3135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39" name="Rectangle 1075"/>
          <p:cNvSpPr>
            <a:spLocks noChangeArrowheads="1"/>
          </p:cNvSpPr>
          <p:nvPr/>
        </p:nvSpPr>
        <p:spPr bwMode="auto">
          <a:xfrm flipH="1">
            <a:off x="4518025" y="28178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40" name="Rectangle 1076"/>
          <p:cNvSpPr>
            <a:spLocks noChangeArrowheads="1"/>
          </p:cNvSpPr>
          <p:nvPr/>
        </p:nvSpPr>
        <p:spPr bwMode="auto">
          <a:xfrm flipH="1">
            <a:off x="4518025" y="2500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43" name="Rectangle 1079"/>
          <p:cNvSpPr>
            <a:spLocks noChangeArrowheads="1"/>
          </p:cNvSpPr>
          <p:nvPr/>
        </p:nvSpPr>
        <p:spPr bwMode="auto">
          <a:xfrm flipH="1">
            <a:off x="4200525" y="3135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44" name="Rectangle 1080"/>
          <p:cNvSpPr>
            <a:spLocks noChangeArrowheads="1"/>
          </p:cNvSpPr>
          <p:nvPr/>
        </p:nvSpPr>
        <p:spPr bwMode="auto">
          <a:xfrm flipH="1">
            <a:off x="4200525" y="28178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45" name="Rectangle 1081"/>
          <p:cNvSpPr>
            <a:spLocks noChangeArrowheads="1"/>
          </p:cNvSpPr>
          <p:nvPr/>
        </p:nvSpPr>
        <p:spPr bwMode="auto">
          <a:xfrm flipH="1">
            <a:off x="4200525" y="2500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48" name="Rectangle 1084"/>
          <p:cNvSpPr>
            <a:spLocks noChangeArrowheads="1"/>
          </p:cNvSpPr>
          <p:nvPr/>
        </p:nvSpPr>
        <p:spPr bwMode="auto">
          <a:xfrm flipH="1">
            <a:off x="3883025" y="3135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49" name="Rectangle 1085"/>
          <p:cNvSpPr>
            <a:spLocks noChangeArrowheads="1"/>
          </p:cNvSpPr>
          <p:nvPr/>
        </p:nvSpPr>
        <p:spPr bwMode="auto">
          <a:xfrm flipH="1">
            <a:off x="3883025" y="28178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50" name="Rectangle 1086"/>
          <p:cNvSpPr>
            <a:spLocks noChangeArrowheads="1"/>
          </p:cNvSpPr>
          <p:nvPr/>
        </p:nvSpPr>
        <p:spPr bwMode="auto">
          <a:xfrm flipH="1">
            <a:off x="3883025" y="2500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53" name="Rectangle 1089"/>
          <p:cNvSpPr>
            <a:spLocks noChangeArrowheads="1"/>
          </p:cNvSpPr>
          <p:nvPr/>
        </p:nvSpPr>
        <p:spPr bwMode="auto">
          <a:xfrm flipH="1">
            <a:off x="3565525" y="3135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54" name="Rectangle 1090"/>
          <p:cNvSpPr>
            <a:spLocks noChangeArrowheads="1"/>
          </p:cNvSpPr>
          <p:nvPr/>
        </p:nvSpPr>
        <p:spPr bwMode="auto">
          <a:xfrm flipH="1">
            <a:off x="3565525" y="28178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58" name="Rectangle 1094"/>
          <p:cNvSpPr>
            <a:spLocks noChangeArrowheads="1"/>
          </p:cNvSpPr>
          <p:nvPr/>
        </p:nvSpPr>
        <p:spPr bwMode="auto">
          <a:xfrm flipH="1">
            <a:off x="3248025" y="3135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59" name="Rectangle 1095"/>
          <p:cNvSpPr>
            <a:spLocks noChangeArrowheads="1"/>
          </p:cNvSpPr>
          <p:nvPr/>
        </p:nvSpPr>
        <p:spPr bwMode="auto">
          <a:xfrm flipH="1">
            <a:off x="3248025" y="28178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63" name="Rectangle 1099"/>
          <p:cNvSpPr>
            <a:spLocks noChangeArrowheads="1"/>
          </p:cNvSpPr>
          <p:nvPr/>
        </p:nvSpPr>
        <p:spPr bwMode="auto">
          <a:xfrm flipH="1">
            <a:off x="2930525" y="3135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64" name="Rectangle 1100"/>
          <p:cNvSpPr>
            <a:spLocks noChangeArrowheads="1"/>
          </p:cNvSpPr>
          <p:nvPr/>
        </p:nvSpPr>
        <p:spPr bwMode="auto">
          <a:xfrm flipH="1">
            <a:off x="2930525" y="28178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68" name="Rectangle 1104"/>
          <p:cNvSpPr>
            <a:spLocks noChangeArrowheads="1"/>
          </p:cNvSpPr>
          <p:nvPr/>
        </p:nvSpPr>
        <p:spPr bwMode="auto">
          <a:xfrm flipH="1">
            <a:off x="2613025" y="3135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69" name="Rectangle 1105"/>
          <p:cNvSpPr>
            <a:spLocks noChangeArrowheads="1"/>
          </p:cNvSpPr>
          <p:nvPr/>
        </p:nvSpPr>
        <p:spPr bwMode="auto">
          <a:xfrm flipH="1">
            <a:off x="2613025" y="28178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73" name="Rectangle 1109"/>
          <p:cNvSpPr>
            <a:spLocks noChangeArrowheads="1"/>
          </p:cNvSpPr>
          <p:nvPr/>
        </p:nvSpPr>
        <p:spPr bwMode="auto">
          <a:xfrm flipH="1">
            <a:off x="2295525" y="3135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78" name="Rectangle 1114"/>
          <p:cNvSpPr>
            <a:spLocks noChangeArrowheads="1"/>
          </p:cNvSpPr>
          <p:nvPr/>
        </p:nvSpPr>
        <p:spPr bwMode="auto">
          <a:xfrm flipH="1">
            <a:off x="1978025" y="3135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83" name="Rectangle 1119"/>
          <p:cNvSpPr>
            <a:spLocks noChangeArrowheads="1"/>
          </p:cNvSpPr>
          <p:nvPr/>
        </p:nvSpPr>
        <p:spPr bwMode="auto">
          <a:xfrm flipH="1">
            <a:off x="1660525" y="3135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93" name="Rectangle 1129"/>
          <p:cNvSpPr>
            <a:spLocks noChangeArrowheads="1"/>
          </p:cNvSpPr>
          <p:nvPr/>
        </p:nvSpPr>
        <p:spPr bwMode="auto">
          <a:xfrm flipH="1">
            <a:off x="1346200" y="3135313"/>
            <a:ext cx="312738" cy="312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400" name="Line 1136"/>
          <p:cNvSpPr>
            <a:spLocks noChangeShapeType="1"/>
          </p:cNvSpPr>
          <p:nvPr/>
        </p:nvSpPr>
        <p:spPr bwMode="auto">
          <a:xfrm flipH="1">
            <a:off x="1976438" y="1876425"/>
            <a:ext cx="5086350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425" name="Text Box 1161"/>
          <p:cNvSpPr txBox="1">
            <a:spLocks noChangeArrowheads="1"/>
          </p:cNvSpPr>
          <p:nvPr/>
        </p:nvSpPr>
        <p:spPr bwMode="auto">
          <a:xfrm>
            <a:off x="6251575" y="4086225"/>
            <a:ext cx="1377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3 blocks</a:t>
            </a:r>
          </a:p>
        </p:txBody>
      </p:sp>
      <p:sp>
        <p:nvSpPr>
          <p:cNvPr id="140426" name="Text Box 1162"/>
          <p:cNvSpPr txBox="1">
            <a:spLocks noChangeArrowheads="1"/>
          </p:cNvSpPr>
          <p:nvPr/>
        </p:nvSpPr>
        <p:spPr bwMode="auto">
          <a:xfrm>
            <a:off x="6003925" y="4591050"/>
            <a:ext cx="361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140427" name="Text Box 1163"/>
          <p:cNvSpPr txBox="1">
            <a:spLocks noChangeArrowheads="1"/>
          </p:cNvSpPr>
          <p:nvPr/>
        </p:nvSpPr>
        <p:spPr bwMode="auto">
          <a:xfrm>
            <a:off x="4346575" y="4981575"/>
            <a:ext cx="21272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Use moments</a:t>
            </a:r>
          </a:p>
        </p:txBody>
      </p:sp>
      <p:sp>
        <p:nvSpPr>
          <p:cNvPr id="140430" name="Rectangle 1166"/>
          <p:cNvSpPr>
            <a:spLocks noChangeArrowheads="1"/>
          </p:cNvSpPr>
          <p:nvPr/>
        </p:nvSpPr>
        <p:spPr bwMode="auto">
          <a:xfrm>
            <a:off x="1343025" y="3128963"/>
            <a:ext cx="1276350" cy="32385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431" name="Rectangle 1167"/>
          <p:cNvSpPr>
            <a:spLocks noChangeArrowheads="1"/>
          </p:cNvSpPr>
          <p:nvPr/>
        </p:nvSpPr>
        <p:spPr bwMode="auto">
          <a:xfrm>
            <a:off x="2609850" y="2814638"/>
            <a:ext cx="1276350" cy="638175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0432" name="Rectangle 1168"/>
          <p:cNvSpPr>
            <a:spLocks noChangeArrowheads="1"/>
          </p:cNvSpPr>
          <p:nvPr/>
        </p:nvSpPr>
        <p:spPr bwMode="auto">
          <a:xfrm>
            <a:off x="3876675" y="2500313"/>
            <a:ext cx="1276350" cy="95250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0433" name="Rectangle 1169"/>
          <p:cNvSpPr>
            <a:spLocks noChangeArrowheads="1"/>
          </p:cNvSpPr>
          <p:nvPr/>
        </p:nvSpPr>
        <p:spPr bwMode="auto">
          <a:xfrm>
            <a:off x="5143500" y="2176463"/>
            <a:ext cx="1276350" cy="127635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0434" name="Rectangle 1170"/>
          <p:cNvSpPr>
            <a:spLocks noChangeArrowheads="1"/>
          </p:cNvSpPr>
          <p:nvPr/>
        </p:nvSpPr>
        <p:spPr bwMode="auto">
          <a:xfrm>
            <a:off x="6410325" y="1862138"/>
            <a:ext cx="1276350" cy="1590675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40424" name="Group 1160"/>
          <p:cNvGrpSpPr>
            <a:grpSpLocks/>
          </p:cNvGrpSpPr>
          <p:nvPr/>
        </p:nvGrpSpPr>
        <p:grpSpPr bwMode="auto">
          <a:xfrm flipH="1">
            <a:off x="1925638" y="2600325"/>
            <a:ext cx="5165725" cy="765175"/>
            <a:chOff x="1224" y="1638"/>
            <a:chExt cx="3254" cy="482"/>
          </a:xfrm>
        </p:grpSpPr>
        <p:sp>
          <p:nvSpPr>
            <p:cNvPr id="140419" name="Oval 1155"/>
            <p:cNvSpPr>
              <a:spLocks noChangeArrowheads="1"/>
            </p:cNvSpPr>
            <p:nvPr/>
          </p:nvSpPr>
          <p:spPr bwMode="auto">
            <a:xfrm>
              <a:off x="1224" y="1638"/>
              <a:ext cx="5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420" name="Oval 1156"/>
            <p:cNvSpPr>
              <a:spLocks noChangeArrowheads="1"/>
            </p:cNvSpPr>
            <p:nvPr/>
          </p:nvSpPr>
          <p:spPr bwMode="auto">
            <a:xfrm>
              <a:off x="2022" y="1734"/>
              <a:ext cx="5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421" name="Oval 1157"/>
            <p:cNvSpPr>
              <a:spLocks noChangeArrowheads="1"/>
            </p:cNvSpPr>
            <p:nvPr/>
          </p:nvSpPr>
          <p:spPr bwMode="auto">
            <a:xfrm>
              <a:off x="2820" y="1854"/>
              <a:ext cx="5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422" name="Oval 1158"/>
            <p:cNvSpPr>
              <a:spLocks noChangeArrowheads="1"/>
            </p:cNvSpPr>
            <p:nvPr/>
          </p:nvSpPr>
          <p:spPr bwMode="auto">
            <a:xfrm>
              <a:off x="3624" y="1944"/>
              <a:ext cx="5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423" name="Oval 1159"/>
            <p:cNvSpPr>
              <a:spLocks noChangeArrowheads="1"/>
            </p:cNvSpPr>
            <p:nvPr/>
          </p:nvSpPr>
          <p:spPr bwMode="auto">
            <a:xfrm>
              <a:off x="4422" y="2064"/>
              <a:ext cx="56" cy="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98" grpId="0" build="p" autoUpdateAnimBg="0"/>
      <p:bldP spid="140399" grpId="0" build="p" autoUpdateAnimBg="0"/>
      <p:bldP spid="140401" grpId="0" build="p" autoUpdateAnimBg="0"/>
      <p:bldP spid="140408" grpId="0" animBg="1"/>
      <p:bldP spid="140400" grpId="0" animBg="1"/>
      <p:bldP spid="140425" grpId="0" build="p" autoUpdateAnimBg="0"/>
      <p:bldP spid="140426" grpId="0" build="p" autoUpdateAnimBg="0"/>
      <p:bldP spid="140427" grpId="0" build="p" autoUpdateAnimBg="0"/>
      <p:bldP spid="140430" grpId="0" animBg="1"/>
      <p:bldP spid="140431" grpId="0" animBg="1"/>
      <p:bldP spid="140432" grpId="0" animBg="1"/>
      <p:bldP spid="140433" grpId="0" animBg="1"/>
      <p:bldP spid="1404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Inclined Surface Findings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1981200"/>
            <a:ext cx="5959475" cy="4876800"/>
          </a:xfrm>
        </p:spPr>
        <p:txBody>
          <a:bodyPr/>
          <a:lstStyle/>
          <a:p>
            <a:r>
              <a:rPr lang="en-US" sz="2400"/>
              <a:t>The horizontal center of pressure and the horizontal centroid ________ when the x or y axis is a line of symmetry for the surface</a:t>
            </a:r>
          </a:p>
          <a:p>
            <a:r>
              <a:rPr lang="en-US" sz="2400"/>
              <a:t>The center of pressure is always _______ the centroid</a:t>
            </a:r>
          </a:p>
          <a:p>
            <a:r>
              <a:rPr lang="en-US" sz="2400"/>
              <a:t>The vertical distance between the centroid and the center of pressure _________ as the surface is lowered deeper into the liquid</a:t>
            </a:r>
          </a:p>
          <a:p>
            <a:r>
              <a:rPr lang="en-US" sz="2400"/>
              <a:t>The center of pressure is at the centroid for horizontal surfaces</a:t>
            </a:r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2978150" y="2330450"/>
            <a:ext cx="138588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coincide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4632325" y="3116263"/>
            <a:ext cx="10525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below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3787775" y="4294188"/>
            <a:ext cx="15430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decreases</a:t>
            </a:r>
          </a:p>
        </p:txBody>
      </p:sp>
      <p:grpSp>
        <p:nvGrpSpPr>
          <p:cNvPr id="124937" name="Group 9"/>
          <p:cNvGrpSpPr>
            <a:grpSpLocks/>
          </p:cNvGrpSpPr>
          <p:nvPr/>
        </p:nvGrpSpPr>
        <p:grpSpPr bwMode="auto">
          <a:xfrm>
            <a:off x="8231188" y="1704975"/>
            <a:ext cx="741362" cy="946150"/>
            <a:chOff x="5105" y="906"/>
            <a:chExt cx="467" cy="596"/>
          </a:xfrm>
        </p:grpSpPr>
        <p:sp>
          <p:nvSpPr>
            <p:cNvPr id="124938" name="Line 10"/>
            <p:cNvSpPr>
              <a:spLocks noChangeShapeType="1"/>
            </p:cNvSpPr>
            <p:nvPr/>
          </p:nvSpPr>
          <p:spPr bwMode="auto">
            <a:xfrm flipV="1">
              <a:off x="5105" y="1186"/>
              <a:ext cx="294" cy="31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939" name="Text Box 11"/>
            <p:cNvSpPr txBox="1">
              <a:spLocks noChangeArrowheads="1"/>
            </p:cNvSpPr>
            <p:nvPr/>
          </p:nvSpPr>
          <p:spPr bwMode="auto">
            <a:xfrm>
              <a:off x="5344" y="906"/>
              <a:ext cx="228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124940" name="Group 12"/>
          <p:cNvGrpSpPr>
            <a:grpSpLocks/>
          </p:cNvGrpSpPr>
          <p:nvPr/>
        </p:nvGrpSpPr>
        <p:grpSpPr bwMode="auto">
          <a:xfrm>
            <a:off x="7939088" y="3303588"/>
            <a:ext cx="561975" cy="935037"/>
            <a:chOff x="5001" y="2089"/>
            <a:chExt cx="354" cy="589"/>
          </a:xfrm>
        </p:grpSpPr>
        <p:sp>
          <p:nvSpPr>
            <p:cNvPr id="124941" name="Text Box 13"/>
            <p:cNvSpPr txBox="1">
              <a:spLocks noChangeArrowheads="1"/>
            </p:cNvSpPr>
            <p:nvPr/>
          </p:nvSpPr>
          <p:spPr bwMode="auto">
            <a:xfrm>
              <a:off x="5001" y="2089"/>
              <a:ext cx="354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&gt;0</a:t>
              </a:r>
            </a:p>
          </p:txBody>
        </p:sp>
        <p:sp>
          <p:nvSpPr>
            <p:cNvPr id="124942" name="Oval 14"/>
            <p:cNvSpPr>
              <a:spLocks noChangeArrowheads="1"/>
            </p:cNvSpPr>
            <p:nvPr/>
          </p:nvSpPr>
          <p:spPr bwMode="auto">
            <a:xfrm>
              <a:off x="5059" y="2382"/>
              <a:ext cx="281" cy="296"/>
            </a:xfrm>
            <a:prstGeom prst="ellips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124943" name="Object 15"/>
          <p:cNvGraphicFramePr>
            <a:graphicFrameLocks noChangeAspect="1"/>
          </p:cNvGraphicFramePr>
          <p:nvPr/>
        </p:nvGraphicFramePr>
        <p:xfrm>
          <a:off x="6756400" y="3778250"/>
          <a:ext cx="2362200" cy="812800"/>
        </p:xfrm>
        <a:graphic>
          <a:graphicData uri="http://schemas.openxmlformats.org/presentationml/2006/ole">
            <p:oleObj spid="_x0000_s124943" name="Equation" r:id="rId4" imgW="2361960" imgH="812520" progId="Equation.DSMT4">
              <p:embed/>
            </p:oleObj>
          </a:graphicData>
        </a:graphic>
      </p:graphicFrame>
      <p:graphicFrame>
        <p:nvGraphicFramePr>
          <p:cNvPr id="124944" name="Object 16"/>
          <p:cNvGraphicFramePr>
            <a:graphicFrameLocks noChangeAspect="1"/>
          </p:cNvGraphicFramePr>
          <p:nvPr/>
        </p:nvGraphicFramePr>
        <p:xfrm>
          <a:off x="6303963" y="2286000"/>
          <a:ext cx="2413000" cy="850900"/>
        </p:xfrm>
        <a:graphic>
          <a:graphicData uri="http://schemas.openxmlformats.org/presentationml/2006/ole">
            <p:oleObj spid="_x0000_s124944" name="Equation" r:id="rId5" imgW="2412720" imgH="850680" progId="Equation.DSMT4">
              <p:embed/>
            </p:oleObj>
          </a:graphicData>
        </a:graphic>
      </p:graphicFrame>
      <p:sp>
        <p:nvSpPr>
          <p:cNvPr id="124945" name="Freeform 17"/>
          <p:cNvSpPr>
            <a:spLocks/>
          </p:cNvSpPr>
          <p:nvPr/>
        </p:nvSpPr>
        <p:spPr bwMode="auto">
          <a:xfrm>
            <a:off x="5616575" y="4602163"/>
            <a:ext cx="2222500" cy="365125"/>
          </a:xfrm>
          <a:custGeom>
            <a:avLst/>
            <a:gdLst/>
            <a:ahLst/>
            <a:cxnLst>
              <a:cxn ang="0">
                <a:pos x="0" y="440"/>
              </a:cxn>
              <a:cxn ang="0">
                <a:pos x="1236" y="406"/>
              </a:cxn>
              <a:cxn ang="0">
                <a:pos x="1524" y="0"/>
              </a:cxn>
            </a:cxnLst>
            <a:rect l="0" t="0" r="r" b="b"/>
            <a:pathLst>
              <a:path w="1524" h="479">
                <a:moveTo>
                  <a:pt x="0" y="440"/>
                </a:moveTo>
                <a:cubicBezTo>
                  <a:pt x="491" y="459"/>
                  <a:pt x="982" y="479"/>
                  <a:pt x="1236" y="406"/>
                </a:cubicBezTo>
                <a:cubicBezTo>
                  <a:pt x="1490" y="333"/>
                  <a:pt x="1507" y="166"/>
                  <a:pt x="1524" y="0"/>
                </a:cubicBezTo>
              </a:path>
            </a:pathLst>
          </a:custGeom>
          <a:noFill/>
          <a:ln w="12700" cap="flat" cmpd="sng">
            <a:solidFill>
              <a:schemeClr val="folHlink"/>
            </a:solidFill>
            <a:prstDash val="solid"/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24946" name="Object 18"/>
          <p:cNvGraphicFramePr>
            <a:graphicFrameLocks noChangeAspect="1"/>
          </p:cNvGraphicFramePr>
          <p:nvPr/>
        </p:nvGraphicFramePr>
        <p:xfrm>
          <a:off x="6724650" y="5362575"/>
          <a:ext cx="1447800" cy="393700"/>
        </p:xfrm>
        <a:graphic>
          <a:graphicData uri="http://schemas.openxmlformats.org/presentationml/2006/ole">
            <p:oleObj spid="_x0000_s124946" name="Equation" r:id="rId6" imgW="1447560" imgH="393480" progId="Equation.DSMT4">
              <p:embed/>
            </p:oleObj>
          </a:graphicData>
        </a:graphic>
      </p:graphicFrame>
      <p:sp>
        <p:nvSpPr>
          <p:cNvPr id="124947" name="Line 19"/>
          <p:cNvSpPr>
            <a:spLocks noChangeShapeType="1"/>
          </p:cNvSpPr>
          <p:nvPr/>
        </p:nvSpPr>
        <p:spPr bwMode="auto">
          <a:xfrm>
            <a:off x="6743700" y="5754688"/>
            <a:ext cx="1533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build="p" autoUpdateAnimBg="0"/>
      <p:bldP spid="124935" grpId="0" build="p" autoUpdateAnimBg="0"/>
      <p:bldP spid="124936" grpId="0" build="p" autoUpdateAnimBg="0"/>
      <p:bldP spid="1249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93700" y="1776413"/>
            <a:ext cx="8118475" cy="19177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An elliptical gate covers the end of a pipe 4 m in diameter. If the gate is hinged at the top, what normal force F applied at the bottom of the gate is required to open the gate when water is 8 m deep above the top of the pipe and the pipe is open to the atmosphere on the other side? Neglect the weight of the gate.</a:t>
            </a:r>
          </a:p>
        </p:txBody>
      </p:sp>
      <p:grpSp>
        <p:nvGrpSpPr>
          <p:cNvPr id="55324" name="Group 28"/>
          <p:cNvGrpSpPr>
            <a:grpSpLocks/>
          </p:cNvGrpSpPr>
          <p:nvPr/>
        </p:nvGrpSpPr>
        <p:grpSpPr bwMode="auto">
          <a:xfrm>
            <a:off x="4967288" y="4286250"/>
            <a:ext cx="3975100" cy="2355850"/>
            <a:chOff x="3129" y="2700"/>
            <a:chExt cx="2504" cy="1484"/>
          </a:xfrm>
        </p:grpSpPr>
        <p:sp>
          <p:nvSpPr>
            <p:cNvPr id="55301" name="Freeform 5"/>
            <p:cNvSpPr>
              <a:spLocks/>
            </p:cNvSpPr>
            <p:nvPr/>
          </p:nvSpPr>
          <p:spPr bwMode="auto">
            <a:xfrm>
              <a:off x="3850" y="2700"/>
              <a:ext cx="1092" cy="1484"/>
            </a:xfrm>
            <a:custGeom>
              <a:avLst/>
              <a:gdLst/>
              <a:ahLst/>
              <a:cxnLst>
                <a:cxn ang="0">
                  <a:pos x="1092" y="0"/>
                </a:cxn>
                <a:cxn ang="0">
                  <a:pos x="1092" y="1484"/>
                </a:cxn>
                <a:cxn ang="0">
                  <a:pos x="0" y="1484"/>
                </a:cxn>
                <a:cxn ang="0">
                  <a:pos x="0" y="1338"/>
                </a:cxn>
                <a:cxn ang="0">
                  <a:pos x="953" y="1338"/>
                </a:cxn>
                <a:cxn ang="0">
                  <a:pos x="953" y="0"/>
                </a:cxn>
                <a:cxn ang="0">
                  <a:pos x="1092" y="0"/>
                </a:cxn>
              </a:cxnLst>
              <a:rect l="0" t="0" r="r" b="b"/>
              <a:pathLst>
                <a:path w="1092" h="1484">
                  <a:moveTo>
                    <a:pt x="1092" y="0"/>
                  </a:moveTo>
                  <a:lnTo>
                    <a:pt x="1092" y="1484"/>
                  </a:lnTo>
                  <a:lnTo>
                    <a:pt x="0" y="1484"/>
                  </a:lnTo>
                  <a:lnTo>
                    <a:pt x="0" y="1338"/>
                  </a:lnTo>
                  <a:lnTo>
                    <a:pt x="953" y="1338"/>
                  </a:lnTo>
                  <a:lnTo>
                    <a:pt x="953" y="0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2" name="Rectangle 6"/>
            <p:cNvSpPr>
              <a:spLocks noChangeArrowheads="1"/>
            </p:cNvSpPr>
            <p:nvPr/>
          </p:nvSpPr>
          <p:spPr bwMode="auto">
            <a:xfrm>
              <a:off x="3848" y="2776"/>
              <a:ext cx="947" cy="1254"/>
            </a:xfrm>
            <a:prstGeom prst="rect">
              <a:avLst/>
            </a:prstGeom>
            <a:solidFill>
              <a:schemeClr val="hlink"/>
            </a:solidFill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55303" name="Freeform 7"/>
            <p:cNvSpPr>
              <a:spLocks/>
            </p:cNvSpPr>
            <p:nvPr/>
          </p:nvSpPr>
          <p:spPr bwMode="auto">
            <a:xfrm>
              <a:off x="4372" y="3445"/>
              <a:ext cx="1261" cy="370"/>
            </a:xfrm>
            <a:custGeom>
              <a:avLst/>
              <a:gdLst/>
              <a:ahLst/>
              <a:cxnLst>
                <a:cxn ang="0">
                  <a:pos x="1254" y="370"/>
                </a:cxn>
                <a:cxn ang="0">
                  <a:pos x="0" y="370"/>
                </a:cxn>
                <a:cxn ang="0">
                  <a:pos x="214" y="0"/>
                </a:cxn>
                <a:cxn ang="0">
                  <a:pos x="1261" y="0"/>
                </a:cxn>
              </a:cxnLst>
              <a:rect l="0" t="0" r="r" b="b"/>
              <a:pathLst>
                <a:path w="1261" h="370">
                  <a:moveTo>
                    <a:pt x="1254" y="370"/>
                  </a:moveTo>
                  <a:lnTo>
                    <a:pt x="0" y="370"/>
                  </a:lnTo>
                  <a:lnTo>
                    <a:pt x="214" y="0"/>
                  </a:lnTo>
                  <a:lnTo>
                    <a:pt x="1261" y="0"/>
                  </a:lnTo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4" name="Line 8"/>
            <p:cNvSpPr>
              <a:spLocks noChangeShapeType="1"/>
            </p:cNvSpPr>
            <p:nvPr/>
          </p:nvSpPr>
          <p:spPr bwMode="auto">
            <a:xfrm>
              <a:off x="4479" y="2807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5" name="Line 9"/>
            <p:cNvSpPr>
              <a:spLocks noChangeShapeType="1"/>
            </p:cNvSpPr>
            <p:nvPr/>
          </p:nvSpPr>
          <p:spPr bwMode="auto">
            <a:xfrm>
              <a:off x="4505" y="2865"/>
              <a:ext cx="7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6" name="Line 10"/>
            <p:cNvSpPr>
              <a:spLocks noChangeShapeType="1"/>
            </p:cNvSpPr>
            <p:nvPr/>
          </p:nvSpPr>
          <p:spPr bwMode="auto">
            <a:xfrm flipH="1">
              <a:off x="4373" y="3438"/>
              <a:ext cx="214" cy="37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7" name="Text Box 11"/>
            <p:cNvSpPr txBox="1">
              <a:spLocks noChangeArrowheads="1"/>
            </p:cNvSpPr>
            <p:nvPr/>
          </p:nvSpPr>
          <p:spPr bwMode="auto">
            <a:xfrm>
              <a:off x="5060" y="2747"/>
              <a:ext cx="542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hinge</a:t>
              </a:r>
            </a:p>
          </p:txBody>
        </p:sp>
        <p:sp>
          <p:nvSpPr>
            <p:cNvPr id="55308" name="Line 12"/>
            <p:cNvSpPr>
              <a:spLocks noChangeShapeType="1"/>
            </p:cNvSpPr>
            <p:nvPr/>
          </p:nvSpPr>
          <p:spPr bwMode="auto">
            <a:xfrm flipH="1">
              <a:off x="4595" y="2900"/>
              <a:ext cx="462" cy="5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9" name="Oval 13"/>
            <p:cNvSpPr>
              <a:spLocks noChangeArrowheads="1"/>
            </p:cNvSpPr>
            <p:nvPr/>
          </p:nvSpPr>
          <p:spPr bwMode="auto">
            <a:xfrm>
              <a:off x="4564" y="3407"/>
              <a:ext cx="62" cy="6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1" name="Text Box 15"/>
            <p:cNvSpPr txBox="1">
              <a:spLocks noChangeArrowheads="1"/>
            </p:cNvSpPr>
            <p:nvPr/>
          </p:nvSpPr>
          <p:spPr bwMode="auto">
            <a:xfrm>
              <a:off x="4059" y="2946"/>
              <a:ext cx="542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</a:rPr>
                <a:t>water</a:t>
              </a:r>
              <a:endParaRPr lang="en-US" sz="2400">
                <a:solidFill>
                  <a:schemeClr val="folHlink"/>
                </a:solidFill>
              </a:endParaRPr>
            </a:p>
          </p:txBody>
        </p:sp>
        <p:sp>
          <p:nvSpPr>
            <p:cNvPr id="55312" name="Line 16"/>
            <p:cNvSpPr>
              <a:spLocks noChangeShapeType="1"/>
            </p:cNvSpPr>
            <p:nvPr/>
          </p:nvSpPr>
          <p:spPr bwMode="auto">
            <a:xfrm flipH="1" flipV="1">
              <a:off x="4095" y="3599"/>
              <a:ext cx="261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3" name="Rectangle 17"/>
            <p:cNvSpPr>
              <a:spLocks noChangeArrowheads="1"/>
            </p:cNvSpPr>
            <p:nvPr/>
          </p:nvSpPr>
          <p:spPr bwMode="auto">
            <a:xfrm>
              <a:off x="3916" y="3465"/>
              <a:ext cx="223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</a:rPr>
                <a:t>F</a:t>
              </a:r>
              <a:endParaRPr lang="en-US" sz="2400">
                <a:solidFill>
                  <a:schemeClr val="folHlink"/>
                </a:solidFill>
              </a:endParaRPr>
            </a:p>
          </p:txBody>
        </p:sp>
        <p:sp>
          <p:nvSpPr>
            <p:cNvPr id="55315" name="Line 19"/>
            <p:cNvSpPr>
              <a:spLocks noChangeShapeType="1"/>
            </p:cNvSpPr>
            <p:nvPr/>
          </p:nvSpPr>
          <p:spPr bwMode="auto">
            <a:xfrm rot="5400000">
              <a:off x="3657" y="2277"/>
              <a:ext cx="0" cy="9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 rot="5400000">
              <a:off x="3811" y="2813"/>
              <a:ext cx="0" cy="1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7" name="Line 21"/>
            <p:cNvSpPr>
              <a:spLocks noChangeShapeType="1"/>
            </p:cNvSpPr>
            <p:nvPr/>
          </p:nvSpPr>
          <p:spPr bwMode="auto">
            <a:xfrm rot="5400000">
              <a:off x="2964" y="3102"/>
              <a:ext cx="6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4" name="Text Box 18"/>
            <p:cNvSpPr txBox="1">
              <a:spLocks noChangeArrowheads="1"/>
            </p:cNvSpPr>
            <p:nvPr/>
          </p:nvSpPr>
          <p:spPr bwMode="auto">
            <a:xfrm>
              <a:off x="3129" y="2931"/>
              <a:ext cx="409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8 m</a:t>
              </a:r>
            </a:p>
          </p:txBody>
        </p:sp>
        <p:sp>
          <p:nvSpPr>
            <p:cNvPr id="55318" name="Text Box 22"/>
            <p:cNvSpPr txBox="1">
              <a:spLocks noChangeArrowheads="1"/>
            </p:cNvSpPr>
            <p:nvPr/>
          </p:nvSpPr>
          <p:spPr bwMode="auto">
            <a:xfrm>
              <a:off x="5048" y="3481"/>
              <a:ext cx="409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4 m</a:t>
              </a:r>
            </a:p>
          </p:txBody>
        </p:sp>
      </p:grpSp>
      <p:sp>
        <p:nvSpPr>
          <p:cNvPr id="55321" name="Text Box 25"/>
          <p:cNvSpPr txBox="1">
            <a:spLocks noChangeArrowheads="1"/>
          </p:cNvSpPr>
          <p:nvPr/>
        </p:nvSpPr>
        <p:spPr bwMode="auto">
          <a:xfrm>
            <a:off x="176213" y="3719513"/>
            <a:ext cx="2949575" cy="579437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Solution Scheme</a:t>
            </a:r>
            <a:endParaRPr lang="en-US" sz="2400"/>
          </a:p>
        </p:txBody>
      </p:sp>
      <p:sp>
        <p:nvSpPr>
          <p:cNvPr id="55325" name="Rectangle 29"/>
          <p:cNvSpPr>
            <a:spLocks noChangeArrowheads="1"/>
          </p:cNvSpPr>
          <p:nvPr/>
        </p:nvSpPr>
        <p:spPr bwMode="auto">
          <a:xfrm>
            <a:off x="584200" y="4314825"/>
            <a:ext cx="4344988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Magnitude of the force applied by the water</a:t>
            </a:r>
          </a:p>
        </p:txBody>
      </p:sp>
      <p:sp>
        <p:nvSpPr>
          <p:cNvPr id="55326" name="Rectangle 30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Example using Moments</a:t>
            </a:r>
          </a:p>
        </p:txBody>
      </p:sp>
      <p:sp>
        <p:nvSpPr>
          <p:cNvPr id="55327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165100" y="4267200"/>
            <a:ext cx="3556000" cy="2590800"/>
          </a:xfrm>
        </p:spPr>
        <p:txBody>
          <a:bodyPr/>
          <a:lstStyle/>
          <a:p>
            <a:r>
              <a:rPr lang="en-US"/>
              <a:t>-</a:t>
            </a:r>
            <a:br>
              <a:rPr lang="en-US"/>
            </a:br>
            <a:endParaRPr lang="en-US"/>
          </a:p>
          <a:p>
            <a:r>
              <a:rPr lang="en-US"/>
              <a:t> </a:t>
            </a:r>
          </a:p>
          <a:p>
            <a:r>
              <a:rPr lang="en-US"/>
              <a:t> </a:t>
            </a:r>
          </a:p>
        </p:txBody>
      </p:sp>
      <p:sp>
        <p:nvSpPr>
          <p:cNvPr id="55329" name="Rectangle 33"/>
          <p:cNvSpPr>
            <a:spLocks noChangeArrowheads="1"/>
          </p:cNvSpPr>
          <p:nvPr/>
        </p:nvSpPr>
        <p:spPr bwMode="auto">
          <a:xfrm>
            <a:off x="584200" y="5349875"/>
            <a:ext cx="448468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Location of the resultant force</a:t>
            </a:r>
          </a:p>
        </p:txBody>
      </p:sp>
      <p:sp>
        <p:nvSpPr>
          <p:cNvPr id="55330" name="Rectangle 34"/>
          <p:cNvSpPr>
            <a:spLocks noChangeArrowheads="1"/>
          </p:cNvSpPr>
          <p:nvPr/>
        </p:nvSpPr>
        <p:spPr bwMode="auto">
          <a:xfrm>
            <a:off x="584200" y="5957888"/>
            <a:ext cx="51292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Find F using moments about hinge</a:t>
            </a:r>
          </a:p>
        </p:txBody>
      </p:sp>
      <p:sp>
        <p:nvSpPr>
          <p:cNvPr id="55332" name="AutoShape 3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162425" y="3633788"/>
            <a:ext cx="1458913" cy="544512"/>
          </a:xfrm>
          <a:prstGeom prst="cloudCallout">
            <a:avLst>
              <a:gd name="adj1" fmla="val -122144"/>
              <a:gd name="adj2" fmla="val 26093"/>
            </a:avLst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/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teams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25" grpId="0" build="p" autoUpdateAnimBg="0"/>
      <p:bldP spid="55329" grpId="0" build="p" autoUpdateAnimBg="0"/>
      <p:bldP spid="55330" grpId="0" build="p" autoUpdateAnimBg="0"/>
      <p:bldP spid="5533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Static Surface Forces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Forces on plane areas</a:t>
            </a:r>
            <a:br>
              <a:rPr lang="en-US"/>
            </a:br>
            <a:endParaRPr lang="en-US"/>
          </a:p>
          <a:p>
            <a:r>
              <a:rPr lang="en-US"/>
              <a:t>Forces on curved surfaces</a:t>
            </a:r>
            <a:br>
              <a:rPr lang="en-US"/>
            </a:br>
            <a:endParaRPr lang="en-US"/>
          </a:p>
          <a:p>
            <a:r>
              <a:rPr lang="en-US"/>
              <a:t>Buoyant force</a:t>
            </a:r>
            <a:br>
              <a:rPr lang="en-US"/>
            </a:br>
            <a:endParaRPr lang="en-US"/>
          </a:p>
          <a:p>
            <a:r>
              <a:rPr lang="en-US"/>
              <a:t>Stability submerged bodies</a:t>
            </a:r>
          </a:p>
        </p:txBody>
      </p:sp>
      <p:pic>
        <p:nvPicPr>
          <p:cNvPr id="30808" name="Picture 88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8063" y="1874838"/>
            <a:ext cx="1268412" cy="11303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30809" name="Picture 89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8800" y="2865438"/>
            <a:ext cx="1079500" cy="11207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30810" name="Picture 90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25925" y="3902075"/>
            <a:ext cx="989013" cy="10699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30811" name="Picture 91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53150" y="4718050"/>
            <a:ext cx="841375" cy="11715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Team Work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1981200"/>
            <a:ext cx="4721225" cy="4114800"/>
          </a:xfrm>
        </p:spPr>
        <p:txBody>
          <a:bodyPr/>
          <a:lstStyle/>
          <a:p>
            <a:r>
              <a:rPr lang="en-US" sz="2800"/>
              <a:t>How will you define a coordinate system?</a:t>
            </a:r>
          </a:p>
          <a:p>
            <a:r>
              <a:rPr lang="en-US" sz="2800"/>
              <a:t>What is the pressure datum?</a:t>
            </a:r>
          </a:p>
          <a:p>
            <a:r>
              <a:rPr lang="en-US" sz="2800"/>
              <a:t>What are the major steps required to solve this problem?</a:t>
            </a:r>
          </a:p>
          <a:p>
            <a:r>
              <a:rPr lang="en-US" sz="2800"/>
              <a:t>What equations will you use for each step?</a:t>
            </a:r>
          </a:p>
        </p:txBody>
      </p:sp>
      <p:grpSp>
        <p:nvGrpSpPr>
          <p:cNvPr id="133124" name="Group 4"/>
          <p:cNvGrpSpPr>
            <a:grpSpLocks/>
          </p:cNvGrpSpPr>
          <p:nvPr/>
        </p:nvGrpSpPr>
        <p:grpSpPr bwMode="auto">
          <a:xfrm>
            <a:off x="4967288" y="4286250"/>
            <a:ext cx="3975100" cy="2355850"/>
            <a:chOff x="3129" y="2700"/>
            <a:chExt cx="2504" cy="1484"/>
          </a:xfrm>
        </p:grpSpPr>
        <p:sp>
          <p:nvSpPr>
            <p:cNvPr id="133125" name="Freeform 5"/>
            <p:cNvSpPr>
              <a:spLocks/>
            </p:cNvSpPr>
            <p:nvPr/>
          </p:nvSpPr>
          <p:spPr bwMode="auto">
            <a:xfrm>
              <a:off x="3850" y="2700"/>
              <a:ext cx="1092" cy="1484"/>
            </a:xfrm>
            <a:custGeom>
              <a:avLst/>
              <a:gdLst/>
              <a:ahLst/>
              <a:cxnLst>
                <a:cxn ang="0">
                  <a:pos x="1092" y="0"/>
                </a:cxn>
                <a:cxn ang="0">
                  <a:pos x="1092" y="1484"/>
                </a:cxn>
                <a:cxn ang="0">
                  <a:pos x="0" y="1484"/>
                </a:cxn>
                <a:cxn ang="0">
                  <a:pos x="0" y="1338"/>
                </a:cxn>
                <a:cxn ang="0">
                  <a:pos x="953" y="1338"/>
                </a:cxn>
                <a:cxn ang="0">
                  <a:pos x="953" y="0"/>
                </a:cxn>
                <a:cxn ang="0">
                  <a:pos x="1092" y="0"/>
                </a:cxn>
              </a:cxnLst>
              <a:rect l="0" t="0" r="r" b="b"/>
              <a:pathLst>
                <a:path w="1092" h="1484">
                  <a:moveTo>
                    <a:pt x="1092" y="0"/>
                  </a:moveTo>
                  <a:lnTo>
                    <a:pt x="1092" y="1484"/>
                  </a:lnTo>
                  <a:lnTo>
                    <a:pt x="0" y="1484"/>
                  </a:lnTo>
                  <a:lnTo>
                    <a:pt x="0" y="1338"/>
                  </a:lnTo>
                  <a:lnTo>
                    <a:pt x="953" y="1338"/>
                  </a:lnTo>
                  <a:lnTo>
                    <a:pt x="953" y="0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26" name="Rectangle 6"/>
            <p:cNvSpPr>
              <a:spLocks noChangeArrowheads="1"/>
            </p:cNvSpPr>
            <p:nvPr/>
          </p:nvSpPr>
          <p:spPr bwMode="auto">
            <a:xfrm>
              <a:off x="3848" y="2776"/>
              <a:ext cx="947" cy="1254"/>
            </a:xfrm>
            <a:prstGeom prst="rect">
              <a:avLst/>
            </a:prstGeom>
            <a:solidFill>
              <a:schemeClr val="hlink"/>
            </a:solidFill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27" name="Freeform 7"/>
            <p:cNvSpPr>
              <a:spLocks/>
            </p:cNvSpPr>
            <p:nvPr/>
          </p:nvSpPr>
          <p:spPr bwMode="auto">
            <a:xfrm>
              <a:off x="4372" y="3445"/>
              <a:ext cx="1261" cy="370"/>
            </a:xfrm>
            <a:custGeom>
              <a:avLst/>
              <a:gdLst/>
              <a:ahLst/>
              <a:cxnLst>
                <a:cxn ang="0">
                  <a:pos x="1254" y="370"/>
                </a:cxn>
                <a:cxn ang="0">
                  <a:pos x="0" y="370"/>
                </a:cxn>
                <a:cxn ang="0">
                  <a:pos x="214" y="0"/>
                </a:cxn>
                <a:cxn ang="0">
                  <a:pos x="1261" y="0"/>
                </a:cxn>
              </a:cxnLst>
              <a:rect l="0" t="0" r="r" b="b"/>
              <a:pathLst>
                <a:path w="1261" h="370">
                  <a:moveTo>
                    <a:pt x="1254" y="370"/>
                  </a:moveTo>
                  <a:lnTo>
                    <a:pt x="0" y="370"/>
                  </a:lnTo>
                  <a:lnTo>
                    <a:pt x="214" y="0"/>
                  </a:lnTo>
                  <a:lnTo>
                    <a:pt x="1261" y="0"/>
                  </a:lnTo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28" name="Line 8"/>
            <p:cNvSpPr>
              <a:spLocks noChangeShapeType="1"/>
            </p:cNvSpPr>
            <p:nvPr/>
          </p:nvSpPr>
          <p:spPr bwMode="auto">
            <a:xfrm>
              <a:off x="4479" y="2807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29" name="Line 9"/>
            <p:cNvSpPr>
              <a:spLocks noChangeShapeType="1"/>
            </p:cNvSpPr>
            <p:nvPr/>
          </p:nvSpPr>
          <p:spPr bwMode="auto">
            <a:xfrm>
              <a:off x="4505" y="2865"/>
              <a:ext cx="7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0" name="Line 10"/>
            <p:cNvSpPr>
              <a:spLocks noChangeShapeType="1"/>
            </p:cNvSpPr>
            <p:nvPr/>
          </p:nvSpPr>
          <p:spPr bwMode="auto">
            <a:xfrm flipH="1">
              <a:off x="4373" y="3438"/>
              <a:ext cx="214" cy="37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1" name="Text Box 11"/>
            <p:cNvSpPr txBox="1">
              <a:spLocks noChangeArrowheads="1"/>
            </p:cNvSpPr>
            <p:nvPr/>
          </p:nvSpPr>
          <p:spPr bwMode="auto">
            <a:xfrm>
              <a:off x="5060" y="2747"/>
              <a:ext cx="542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hinge</a:t>
              </a:r>
            </a:p>
          </p:txBody>
        </p:sp>
        <p:sp>
          <p:nvSpPr>
            <p:cNvPr id="133132" name="Line 12"/>
            <p:cNvSpPr>
              <a:spLocks noChangeShapeType="1"/>
            </p:cNvSpPr>
            <p:nvPr/>
          </p:nvSpPr>
          <p:spPr bwMode="auto">
            <a:xfrm flipH="1">
              <a:off x="4595" y="2900"/>
              <a:ext cx="462" cy="5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3" name="Oval 13"/>
            <p:cNvSpPr>
              <a:spLocks noChangeArrowheads="1"/>
            </p:cNvSpPr>
            <p:nvPr/>
          </p:nvSpPr>
          <p:spPr bwMode="auto">
            <a:xfrm>
              <a:off x="4564" y="3407"/>
              <a:ext cx="62" cy="6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4" name="Text Box 14"/>
            <p:cNvSpPr txBox="1">
              <a:spLocks noChangeArrowheads="1"/>
            </p:cNvSpPr>
            <p:nvPr/>
          </p:nvSpPr>
          <p:spPr bwMode="auto">
            <a:xfrm>
              <a:off x="4059" y="2946"/>
              <a:ext cx="542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</a:rPr>
                <a:t>water</a:t>
              </a:r>
              <a:endParaRPr lang="en-US" sz="2400">
                <a:solidFill>
                  <a:schemeClr val="folHlink"/>
                </a:solidFill>
              </a:endParaRPr>
            </a:p>
          </p:txBody>
        </p:sp>
        <p:sp>
          <p:nvSpPr>
            <p:cNvPr id="133135" name="Line 15"/>
            <p:cNvSpPr>
              <a:spLocks noChangeShapeType="1"/>
            </p:cNvSpPr>
            <p:nvPr/>
          </p:nvSpPr>
          <p:spPr bwMode="auto">
            <a:xfrm flipH="1" flipV="1">
              <a:off x="4095" y="3599"/>
              <a:ext cx="261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6" name="Rectangle 16"/>
            <p:cNvSpPr>
              <a:spLocks noChangeArrowheads="1"/>
            </p:cNvSpPr>
            <p:nvPr/>
          </p:nvSpPr>
          <p:spPr bwMode="auto">
            <a:xfrm>
              <a:off x="3916" y="3465"/>
              <a:ext cx="223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</a:rPr>
                <a:t>F</a:t>
              </a:r>
              <a:endParaRPr lang="en-US" sz="2400">
                <a:solidFill>
                  <a:schemeClr val="folHlink"/>
                </a:solidFill>
              </a:endParaRPr>
            </a:p>
          </p:txBody>
        </p:sp>
        <p:sp>
          <p:nvSpPr>
            <p:cNvPr id="133137" name="Line 17"/>
            <p:cNvSpPr>
              <a:spLocks noChangeShapeType="1"/>
            </p:cNvSpPr>
            <p:nvPr/>
          </p:nvSpPr>
          <p:spPr bwMode="auto">
            <a:xfrm rot="5400000">
              <a:off x="3657" y="2277"/>
              <a:ext cx="0" cy="9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8" name="Line 18"/>
            <p:cNvSpPr>
              <a:spLocks noChangeShapeType="1"/>
            </p:cNvSpPr>
            <p:nvPr/>
          </p:nvSpPr>
          <p:spPr bwMode="auto">
            <a:xfrm rot="5400000">
              <a:off x="3811" y="2813"/>
              <a:ext cx="0" cy="1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9" name="Line 19"/>
            <p:cNvSpPr>
              <a:spLocks noChangeShapeType="1"/>
            </p:cNvSpPr>
            <p:nvPr/>
          </p:nvSpPr>
          <p:spPr bwMode="auto">
            <a:xfrm rot="5400000">
              <a:off x="2964" y="3102"/>
              <a:ext cx="6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0" name="Text Box 20"/>
            <p:cNvSpPr txBox="1">
              <a:spLocks noChangeArrowheads="1"/>
            </p:cNvSpPr>
            <p:nvPr/>
          </p:nvSpPr>
          <p:spPr bwMode="auto">
            <a:xfrm>
              <a:off x="3129" y="2931"/>
              <a:ext cx="409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8 m</a:t>
              </a:r>
            </a:p>
          </p:txBody>
        </p:sp>
        <p:sp>
          <p:nvSpPr>
            <p:cNvPr id="133141" name="Text Box 21"/>
            <p:cNvSpPr txBox="1">
              <a:spLocks noChangeArrowheads="1"/>
            </p:cNvSpPr>
            <p:nvPr/>
          </p:nvSpPr>
          <p:spPr bwMode="auto">
            <a:xfrm>
              <a:off x="5048" y="3481"/>
              <a:ext cx="409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4 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8" name="Comment 28"/>
          <p:cNvSpPr>
            <a:spLocks noChangeArrowheads="1"/>
          </p:cNvSpPr>
          <p:nvPr/>
        </p:nvSpPr>
        <p:spPr bwMode="auto">
          <a:xfrm>
            <a:off x="2366963" y="3381375"/>
            <a:ext cx="33147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Depth to the centroid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279400"/>
            <a:ext cx="7772400" cy="1143000"/>
          </a:xfrm>
          <a:effectLst/>
        </p:spPr>
        <p:txBody>
          <a:bodyPr/>
          <a:lstStyle/>
          <a:p>
            <a:r>
              <a:rPr lang="en-US"/>
              <a:t>Magnitude of the Force</a:t>
            </a: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504825" y="2473325"/>
          <a:ext cx="1168400" cy="381000"/>
        </p:xfrm>
        <a:graphic>
          <a:graphicData uri="http://schemas.openxmlformats.org/presentationml/2006/ole">
            <p:oleObj spid="_x0000_s56324" name="Equation" r:id="rId4" imgW="1168200" imgH="380880" progId="Equation.DSMT4">
              <p:embed/>
            </p:oleObj>
          </a:graphicData>
        </a:graphic>
      </p:graphicFrame>
      <p:graphicFrame>
        <p:nvGraphicFramePr>
          <p:cNvPr id="56338" name="Object 18"/>
          <p:cNvGraphicFramePr>
            <a:graphicFrameLocks noChangeAspect="1"/>
          </p:cNvGraphicFramePr>
          <p:nvPr/>
        </p:nvGraphicFramePr>
        <p:xfrm>
          <a:off x="504825" y="3006725"/>
          <a:ext cx="1001713" cy="279400"/>
        </p:xfrm>
        <a:graphic>
          <a:graphicData uri="http://schemas.openxmlformats.org/presentationml/2006/ole">
            <p:oleObj spid="_x0000_s56338" name="Equation" r:id="rId5" imgW="1002960" imgH="279360" progId="Equation.DSMT4">
              <p:embed/>
            </p:oleObj>
          </a:graphicData>
        </a:graphic>
      </p:graphicFrame>
      <p:graphicFrame>
        <p:nvGraphicFramePr>
          <p:cNvPr id="56349" name="Object 29"/>
          <p:cNvGraphicFramePr>
            <a:graphicFrameLocks noChangeAspect="1"/>
          </p:cNvGraphicFramePr>
          <p:nvPr/>
        </p:nvGraphicFramePr>
        <p:xfrm>
          <a:off x="352425" y="4835525"/>
          <a:ext cx="1765300" cy="381000"/>
        </p:xfrm>
        <a:graphic>
          <a:graphicData uri="http://schemas.openxmlformats.org/presentationml/2006/ole">
            <p:oleObj spid="_x0000_s56349" name="Equation" r:id="rId6" imgW="1765080" imgH="380880" progId="Equation.DSMT4">
              <p:embed/>
            </p:oleObj>
          </a:graphicData>
        </a:graphic>
      </p:graphicFrame>
      <p:graphicFrame>
        <p:nvGraphicFramePr>
          <p:cNvPr id="56350" name="Object 30"/>
          <p:cNvGraphicFramePr>
            <a:graphicFrameLocks noChangeAspect="1"/>
          </p:cNvGraphicFramePr>
          <p:nvPr/>
        </p:nvGraphicFramePr>
        <p:xfrm>
          <a:off x="219075" y="5237163"/>
          <a:ext cx="5892800" cy="812800"/>
        </p:xfrm>
        <a:graphic>
          <a:graphicData uri="http://schemas.openxmlformats.org/presentationml/2006/ole">
            <p:oleObj spid="_x0000_s56350" name="Equation" r:id="rId7" imgW="5892480" imgH="812520" progId="Equation.DSMT4">
              <p:embed/>
            </p:oleObj>
          </a:graphicData>
        </a:graphic>
      </p:graphicFrame>
      <p:grpSp>
        <p:nvGrpSpPr>
          <p:cNvPr id="56383" name="Group 63"/>
          <p:cNvGrpSpPr>
            <a:grpSpLocks/>
          </p:cNvGrpSpPr>
          <p:nvPr/>
        </p:nvGrpSpPr>
        <p:grpSpPr bwMode="auto">
          <a:xfrm>
            <a:off x="5829300" y="4370388"/>
            <a:ext cx="2865438" cy="2339975"/>
            <a:chOff x="3672" y="2753"/>
            <a:chExt cx="1805" cy="1474"/>
          </a:xfrm>
        </p:grpSpPr>
        <p:sp>
          <p:nvSpPr>
            <p:cNvPr id="56371" name="Oval 51"/>
            <p:cNvSpPr>
              <a:spLocks noChangeArrowheads="1"/>
            </p:cNvSpPr>
            <p:nvPr/>
          </p:nvSpPr>
          <p:spPr bwMode="auto">
            <a:xfrm rot="-5400000">
              <a:off x="4498" y="2860"/>
              <a:ext cx="1085" cy="873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2" name="Oval 52"/>
            <p:cNvSpPr>
              <a:spLocks noChangeArrowheads="1"/>
            </p:cNvSpPr>
            <p:nvPr/>
          </p:nvSpPr>
          <p:spPr bwMode="auto">
            <a:xfrm rot="-5400000">
              <a:off x="5020" y="3276"/>
              <a:ext cx="41" cy="4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3" name="Line 53"/>
            <p:cNvSpPr>
              <a:spLocks noChangeShapeType="1"/>
            </p:cNvSpPr>
            <p:nvPr/>
          </p:nvSpPr>
          <p:spPr bwMode="auto">
            <a:xfrm>
              <a:off x="4604" y="3312"/>
              <a:ext cx="0" cy="8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4" name="Line 54"/>
            <p:cNvSpPr>
              <a:spLocks noChangeShapeType="1"/>
            </p:cNvSpPr>
            <p:nvPr/>
          </p:nvSpPr>
          <p:spPr bwMode="auto">
            <a:xfrm>
              <a:off x="5046" y="3325"/>
              <a:ext cx="0" cy="8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5" name="Line 55"/>
            <p:cNvSpPr>
              <a:spLocks noChangeShapeType="1"/>
            </p:cNvSpPr>
            <p:nvPr/>
          </p:nvSpPr>
          <p:spPr bwMode="auto">
            <a:xfrm>
              <a:off x="4598" y="4009"/>
              <a:ext cx="4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6" name="Text Box 56"/>
            <p:cNvSpPr txBox="1">
              <a:spLocks noChangeArrowheads="1"/>
            </p:cNvSpPr>
            <p:nvPr/>
          </p:nvSpPr>
          <p:spPr bwMode="auto">
            <a:xfrm>
              <a:off x="3865" y="3939"/>
              <a:ext cx="709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b = 2 m</a:t>
              </a:r>
            </a:p>
          </p:txBody>
        </p:sp>
        <p:sp>
          <p:nvSpPr>
            <p:cNvPr id="56377" name="Line 57"/>
            <p:cNvSpPr>
              <a:spLocks noChangeShapeType="1"/>
            </p:cNvSpPr>
            <p:nvPr/>
          </p:nvSpPr>
          <p:spPr bwMode="auto">
            <a:xfrm rot="5400000">
              <a:off x="4472" y="2254"/>
              <a:ext cx="0" cy="9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8" name="Line 58"/>
            <p:cNvSpPr>
              <a:spLocks noChangeShapeType="1"/>
            </p:cNvSpPr>
            <p:nvPr/>
          </p:nvSpPr>
          <p:spPr bwMode="auto">
            <a:xfrm rot="5400000">
              <a:off x="4480" y="2790"/>
              <a:ext cx="0" cy="9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9" name="Line 59"/>
            <p:cNvSpPr>
              <a:spLocks noChangeShapeType="1"/>
            </p:cNvSpPr>
            <p:nvPr/>
          </p:nvSpPr>
          <p:spPr bwMode="auto">
            <a:xfrm rot="5400000">
              <a:off x="3829" y="3029"/>
              <a:ext cx="5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80" name="Text Box 60"/>
            <p:cNvSpPr txBox="1">
              <a:spLocks noChangeArrowheads="1"/>
            </p:cNvSpPr>
            <p:nvPr/>
          </p:nvSpPr>
          <p:spPr bwMode="auto">
            <a:xfrm>
              <a:off x="3672" y="2897"/>
              <a:ext cx="842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a = 2.5 m</a:t>
              </a:r>
            </a:p>
          </p:txBody>
        </p:sp>
      </p:grpSp>
      <p:sp>
        <p:nvSpPr>
          <p:cNvPr id="56385" name="Text Box 65"/>
          <p:cNvSpPr txBox="1">
            <a:spLocks noChangeArrowheads="1"/>
          </p:cNvSpPr>
          <p:nvPr/>
        </p:nvSpPr>
        <p:spPr bwMode="auto">
          <a:xfrm>
            <a:off x="504825" y="4130675"/>
            <a:ext cx="1379538" cy="519113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2"/>
                </a:solidFill>
              </a:rPr>
              <a:t>p</a:t>
            </a:r>
            <a:r>
              <a:rPr lang="en-US" i="1" baseline="-25000">
                <a:solidFill>
                  <a:schemeClr val="tx2"/>
                </a:solidFill>
              </a:rPr>
              <a:t>c</a:t>
            </a:r>
            <a:r>
              <a:rPr lang="en-US">
                <a:solidFill>
                  <a:schemeClr val="tx2"/>
                </a:solidFill>
              </a:rPr>
              <a:t> = ___</a:t>
            </a:r>
          </a:p>
        </p:txBody>
      </p:sp>
      <p:sp>
        <p:nvSpPr>
          <p:cNvPr id="56386" name="Text Box 66"/>
          <p:cNvSpPr txBox="1">
            <a:spLocks noChangeArrowheads="1"/>
          </p:cNvSpPr>
          <p:nvPr/>
        </p:nvSpPr>
        <p:spPr bwMode="auto">
          <a:xfrm>
            <a:off x="504825" y="6099175"/>
            <a:ext cx="2733675" cy="519113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i="1">
                <a:solidFill>
                  <a:schemeClr val="tx2"/>
                </a:solidFill>
              </a:rPr>
              <a:t>F</a:t>
            </a:r>
            <a:r>
              <a:rPr lang="en-US" i="1" baseline="-25000">
                <a:solidFill>
                  <a:schemeClr val="tx2"/>
                </a:solidFill>
              </a:rPr>
              <a:t>R</a:t>
            </a:r>
            <a:r>
              <a:rPr lang="en-US">
                <a:solidFill>
                  <a:schemeClr val="tx2"/>
                </a:solidFill>
              </a:rPr>
              <a:t>= ________</a:t>
            </a:r>
          </a:p>
        </p:txBody>
      </p:sp>
      <p:sp>
        <p:nvSpPr>
          <p:cNvPr id="56384" name="Text Box 64"/>
          <p:cNvSpPr txBox="1">
            <a:spLocks noChangeArrowheads="1"/>
          </p:cNvSpPr>
          <p:nvPr/>
        </p:nvSpPr>
        <p:spPr bwMode="auto">
          <a:xfrm>
            <a:off x="504825" y="3444875"/>
            <a:ext cx="1735138" cy="519113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h</a:t>
            </a:r>
            <a:r>
              <a:rPr lang="en-US" baseline="-25000">
                <a:solidFill>
                  <a:schemeClr val="tx2"/>
                </a:solidFill>
              </a:rPr>
              <a:t>c</a:t>
            </a:r>
            <a:r>
              <a:rPr lang="en-US">
                <a:solidFill>
                  <a:schemeClr val="tx2"/>
                </a:solidFill>
              </a:rPr>
              <a:t> = _____</a:t>
            </a:r>
          </a:p>
        </p:txBody>
      </p:sp>
      <p:sp>
        <p:nvSpPr>
          <p:cNvPr id="56389" name="Line 69"/>
          <p:cNvSpPr>
            <a:spLocks noChangeShapeType="1"/>
          </p:cNvSpPr>
          <p:nvPr/>
        </p:nvSpPr>
        <p:spPr bwMode="auto">
          <a:xfrm>
            <a:off x="2451100" y="3886200"/>
            <a:ext cx="303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93" name="Object 73"/>
          <p:cNvGraphicFramePr>
            <a:graphicFrameLocks noChangeAspect="1"/>
          </p:cNvGraphicFramePr>
          <p:nvPr/>
        </p:nvGraphicFramePr>
        <p:xfrm>
          <a:off x="1195388" y="4189413"/>
          <a:ext cx="738187" cy="404812"/>
        </p:xfrm>
        <a:graphic>
          <a:graphicData uri="http://schemas.openxmlformats.org/presentationml/2006/ole">
            <p:oleObj spid="_x0000_s56393" name="Equation" r:id="rId8" imgW="698400" imgH="380880" progId="Equation.DSMT4">
              <p:embed/>
            </p:oleObj>
          </a:graphicData>
        </a:graphic>
      </p:graphicFrame>
      <p:sp>
        <p:nvSpPr>
          <p:cNvPr id="56346" name="Comment 26"/>
          <p:cNvSpPr>
            <a:spLocks noChangeArrowheads="1"/>
          </p:cNvSpPr>
          <p:nvPr/>
        </p:nvSpPr>
        <p:spPr bwMode="auto">
          <a:xfrm>
            <a:off x="1203325" y="3451225"/>
            <a:ext cx="1016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10 m</a:t>
            </a:r>
          </a:p>
        </p:txBody>
      </p:sp>
      <p:sp>
        <p:nvSpPr>
          <p:cNvPr id="56351" name="Comment 31"/>
          <p:cNvSpPr>
            <a:spLocks noChangeArrowheads="1"/>
          </p:cNvSpPr>
          <p:nvPr/>
        </p:nvSpPr>
        <p:spPr bwMode="auto">
          <a:xfrm>
            <a:off x="1165225" y="6124575"/>
            <a:ext cx="15367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1.54 MN</a:t>
            </a:r>
          </a:p>
        </p:txBody>
      </p:sp>
      <p:sp>
        <p:nvSpPr>
          <p:cNvPr id="56395" name="Line 75"/>
          <p:cNvSpPr>
            <a:spLocks noChangeShapeType="1"/>
          </p:cNvSpPr>
          <p:nvPr/>
        </p:nvSpPr>
        <p:spPr bwMode="auto">
          <a:xfrm rot="10800000" flipH="1">
            <a:off x="7115175" y="1958975"/>
            <a:ext cx="703263" cy="1289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99" name="Text Box 79"/>
          <p:cNvSpPr txBox="1">
            <a:spLocks noChangeArrowheads="1"/>
          </p:cNvSpPr>
          <p:nvPr/>
        </p:nvSpPr>
        <p:spPr bwMode="auto">
          <a:xfrm>
            <a:off x="180975" y="1779588"/>
            <a:ext cx="46640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Pressure datum? _____ Y axis?</a:t>
            </a:r>
          </a:p>
        </p:txBody>
      </p:sp>
      <p:sp>
        <p:nvSpPr>
          <p:cNvPr id="56400" name="Comment 80"/>
          <p:cNvSpPr>
            <a:spLocks noChangeArrowheads="1"/>
          </p:cNvSpPr>
          <p:nvPr/>
        </p:nvSpPr>
        <p:spPr bwMode="auto">
          <a:xfrm>
            <a:off x="2736850" y="1782763"/>
            <a:ext cx="10160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atm</a:t>
            </a:r>
          </a:p>
        </p:txBody>
      </p:sp>
      <p:sp>
        <p:nvSpPr>
          <p:cNvPr id="56353" name="Freeform 33"/>
          <p:cNvSpPr>
            <a:spLocks/>
          </p:cNvSpPr>
          <p:nvPr/>
        </p:nvSpPr>
        <p:spPr bwMode="auto">
          <a:xfrm>
            <a:off x="6111875" y="1795463"/>
            <a:ext cx="1733550" cy="2355850"/>
          </a:xfrm>
          <a:custGeom>
            <a:avLst/>
            <a:gdLst/>
            <a:ahLst/>
            <a:cxnLst>
              <a:cxn ang="0">
                <a:pos x="1092" y="0"/>
              </a:cxn>
              <a:cxn ang="0">
                <a:pos x="1092" y="1484"/>
              </a:cxn>
              <a:cxn ang="0">
                <a:pos x="0" y="1484"/>
              </a:cxn>
              <a:cxn ang="0">
                <a:pos x="0" y="1338"/>
              </a:cxn>
              <a:cxn ang="0">
                <a:pos x="953" y="1338"/>
              </a:cxn>
              <a:cxn ang="0">
                <a:pos x="953" y="0"/>
              </a:cxn>
              <a:cxn ang="0">
                <a:pos x="1092" y="0"/>
              </a:cxn>
            </a:cxnLst>
            <a:rect l="0" t="0" r="r" b="b"/>
            <a:pathLst>
              <a:path w="1092" h="1484">
                <a:moveTo>
                  <a:pt x="1092" y="0"/>
                </a:moveTo>
                <a:lnTo>
                  <a:pt x="1092" y="1484"/>
                </a:lnTo>
                <a:lnTo>
                  <a:pt x="0" y="1484"/>
                </a:lnTo>
                <a:lnTo>
                  <a:pt x="0" y="1338"/>
                </a:lnTo>
                <a:lnTo>
                  <a:pt x="953" y="1338"/>
                </a:lnTo>
                <a:lnTo>
                  <a:pt x="953" y="0"/>
                </a:lnTo>
                <a:lnTo>
                  <a:pt x="1092" y="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54" name="Rectangle 34"/>
          <p:cNvSpPr>
            <a:spLocks noChangeArrowheads="1"/>
          </p:cNvSpPr>
          <p:nvPr/>
        </p:nvSpPr>
        <p:spPr bwMode="auto">
          <a:xfrm>
            <a:off x="6108700" y="1916113"/>
            <a:ext cx="1503363" cy="1990725"/>
          </a:xfrm>
          <a:prstGeom prst="rect">
            <a:avLst/>
          </a:prstGeom>
          <a:solidFill>
            <a:schemeClr val="hlink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6355" name="Freeform 35"/>
          <p:cNvSpPr>
            <a:spLocks/>
          </p:cNvSpPr>
          <p:nvPr/>
        </p:nvSpPr>
        <p:spPr bwMode="auto">
          <a:xfrm>
            <a:off x="6940550" y="2978150"/>
            <a:ext cx="2001838" cy="587375"/>
          </a:xfrm>
          <a:custGeom>
            <a:avLst/>
            <a:gdLst/>
            <a:ahLst/>
            <a:cxnLst>
              <a:cxn ang="0">
                <a:pos x="1254" y="370"/>
              </a:cxn>
              <a:cxn ang="0">
                <a:pos x="0" y="370"/>
              </a:cxn>
              <a:cxn ang="0">
                <a:pos x="214" y="0"/>
              </a:cxn>
              <a:cxn ang="0">
                <a:pos x="1261" y="0"/>
              </a:cxn>
            </a:cxnLst>
            <a:rect l="0" t="0" r="r" b="b"/>
            <a:pathLst>
              <a:path w="1261" h="370">
                <a:moveTo>
                  <a:pt x="1254" y="370"/>
                </a:moveTo>
                <a:lnTo>
                  <a:pt x="0" y="370"/>
                </a:lnTo>
                <a:lnTo>
                  <a:pt x="214" y="0"/>
                </a:lnTo>
                <a:lnTo>
                  <a:pt x="1261" y="0"/>
                </a:lnTo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56" name="Line 36"/>
          <p:cNvSpPr>
            <a:spLocks noChangeShapeType="1"/>
          </p:cNvSpPr>
          <p:nvPr/>
        </p:nvSpPr>
        <p:spPr bwMode="auto">
          <a:xfrm>
            <a:off x="7110413" y="1965325"/>
            <a:ext cx="2206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57" name="Line 37"/>
          <p:cNvSpPr>
            <a:spLocks noChangeShapeType="1"/>
          </p:cNvSpPr>
          <p:nvPr/>
        </p:nvSpPr>
        <p:spPr bwMode="auto">
          <a:xfrm>
            <a:off x="7151688" y="2057400"/>
            <a:ext cx="122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58" name="Line 38"/>
          <p:cNvSpPr>
            <a:spLocks noChangeShapeType="1"/>
          </p:cNvSpPr>
          <p:nvPr/>
        </p:nvSpPr>
        <p:spPr bwMode="auto">
          <a:xfrm flipH="1">
            <a:off x="6942138" y="2967038"/>
            <a:ext cx="339725" cy="5969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59" name="Text Box 39"/>
          <p:cNvSpPr txBox="1">
            <a:spLocks noChangeArrowheads="1"/>
          </p:cNvSpPr>
          <p:nvPr/>
        </p:nvSpPr>
        <p:spPr bwMode="auto">
          <a:xfrm>
            <a:off x="8107363" y="2278063"/>
            <a:ext cx="860425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hinge</a:t>
            </a:r>
          </a:p>
        </p:txBody>
      </p:sp>
      <p:sp>
        <p:nvSpPr>
          <p:cNvPr id="56360" name="Line 40"/>
          <p:cNvSpPr>
            <a:spLocks noChangeShapeType="1"/>
          </p:cNvSpPr>
          <p:nvPr/>
        </p:nvSpPr>
        <p:spPr bwMode="auto">
          <a:xfrm flipH="1">
            <a:off x="7383463" y="2544763"/>
            <a:ext cx="782637" cy="3968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61" name="Oval 41"/>
          <p:cNvSpPr>
            <a:spLocks noChangeArrowheads="1"/>
          </p:cNvSpPr>
          <p:nvPr/>
        </p:nvSpPr>
        <p:spPr bwMode="auto">
          <a:xfrm>
            <a:off x="7245350" y="2917825"/>
            <a:ext cx="98425" cy="98425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62" name="Text Box 42"/>
          <p:cNvSpPr txBox="1">
            <a:spLocks noChangeArrowheads="1"/>
          </p:cNvSpPr>
          <p:nvPr/>
        </p:nvSpPr>
        <p:spPr bwMode="auto">
          <a:xfrm>
            <a:off x="6151563" y="2135188"/>
            <a:ext cx="860425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water</a:t>
            </a:r>
          </a:p>
        </p:txBody>
      </p:sp>
      <p:sp>
        <p:nvSpPr>
          <p:cNvPr id="56363" name="Line 43"/>
          <p:cNvSpPr>
            <a:spLocks noChangeShapeType="1"/>
          </p:cNvSpPr>
          <p:nvPr/>
        </p:nvSpPr>
        <p:spPr bwMode="auto">
          <a:xfrm flipH="1" flipV="1">
            <a:off x="6500813" y="3222625"/>
            <a:ext cx="414337" cy="330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64" name="Rectangle 44"/>
          <p:cNvSpPr>
            <a:spLocks noChangeArrowheads="1"/>
          </p:cNvSpPr>
          <p:nvPr/>
        </p:nvSpPr>
        <p:spPr bwMode="auto">
          <a:xfrm>
            <a:off x="6216650" y="3009900"/>
            <a:ext cx="354013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56365" name="Line 45"/>
          <p:cNvSpPr>
            <a:spLocks noChangeShapeType="1"/>
          </p:cNvSpPr>
          <p:nvPr/>
        </p:nvSpPr>
        <p:spPr bwMode="auto">
          <a:xfrm rot="5400000">
            <a:off x="5804694" y="1124744"/>
            <a:ext cx="0" cy="1582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66" name="Line 46"/>
          <p:cNvSpPr>
            <a:spLocks noChangeShapeType="1"/>
          </p:cNvSpPr>
          <p:nvPr/>
        </p:nvSpPr>
        <p:spPr bwMode="auto">
          <a:xfrm rot="5400000">
            <a:off x="6049169" y="1975644"/>
            <a:ext cx="0" cy="2046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67" name="Line 47"/>
          <p:cNvSpPr>
            <a:spLocks noChangeShapeType="1"/>
          </p:cNvSpPr>
          <p:nvPr/>
        </p:nvSpPr>
        <p:spPr bwMode="auto">
          <a:xfrm rot="5400000">
            <a:off x="4706144" y="2432844"/>
            <a:ext cx="1030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68" name="Text Box 48"/>
          <p:cNvSpPr txBox="1">
            <a:spLocks noChangeArrowheads="1"/>
          </p:cNvSpPr>
          <p:nvPr/>
        </p:nvSpPr>
        <p:spPr bwMode="auto">
          <a:xfrm>
            <a:off x="4967288" y="2162175"/>
            <a:ext cx="649287" cy="4572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8 m</a:t>
            </a:r>
          </a:p>
        </p:txBody>
      </p:sp>
      <p:sp>
        <p:nvSpPr>
          <p:cNvPr id="56369" name="Text Box 49"/>
          <p:cNvSpPr txBox="1">
            <a:spLocks noChangeArrowheads="1"/>
          </p:cNvSpPr>
          <p:nvPr/>
        </p:nvSpPr>
        <p:spPr bwMode="auto">
          <a:xfrm>
            <a:off x="8013700" y="3035300"/>
            <a:ext cx="649288" cy="4572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4 m</a:t>
            </a:r>
          </a:p>
        </p:txBody>
      </p:sp>
      <p:sp>
        <p:nvSpPr>
          <p:cNvPr id="56390" name="Line 70"/>
          <p:cNvSpPr>
            <a:spLocks noChangeShapeType="1"/>
          </p:cNvSpPr>
          <p:nvPr/>
        </p:nvSpPr>
        <p:spPr bwMode="auto">
          <a:xfrm>
            <a:off x="6426200" y="2832100"/>
            <a:ext cx="62230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91" name="Rectangle 71"/>
          <p:cNvSpPr>
            <a:spLocks noChangeArrowheads="1"/>
          </p:cNvSpPr>
          <p:nvPr/>
        </p:nvSpPr>
        <p:spPr bwMode="auto">
          <a:xfrm>
            <a:off x="6070600" y="2559050"/>
            <a:ext cx="488950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F</a:t>
            </a:r>
            <a:r>
              <a:rPr lang="en-US" sz="2400" baseline="-25000">
                <a:solidFill>
                  <a:schemeClr val="accent2"/>
                </a:solidFill>
              </a:rPr>
              <a:t>R</a:t>
            </a:r>
            <a:endParaRPr lang="en-US" sz="2400">
              <a:solidFill>
                <a:schemeClr val="accent2"/>
              </a:solidFill>
            </a:endParaRPr>
          </a:p>
        </p:txBody>
      </p:sp>
      <p:grpSp>
        <p:nvGrpSpPr>
          <p:cNvPr id="56404" name="Group 84"/>
          <p:cNvGrpSpPr>
            <a:grpSpLocks/>
          </p:cNvGrpSpPr>
          <p:nvPr/>
        </p:nvGrpSpPr>
        <p:grpSpPr bwMode="auto">
          <a:xfrm>
            <a:off x="6938963" y="1011238"/>
            <a:ext cx="361950" cy="2228850"/>
            <a:chOff x="4371" y="637"/>
            <a:chExt cx="228" cy="1404"/>
          </a:xfrm>
        </p:grpSpPr>
        <p:sp>
          <p:nvSpPr>
            <p:cNvPr id="56401" name="Line 81"/>
            <p:cNvSpPr>
              <a:spLocks noChangeShapeType="1"/>
            </p:cNvSpPr>
            <p:nvPr/>
          </p:nvSpPr>
          <p:spPr bwMode="auto">
            <a:xfrm flipV="1">
              <a:off x="4472" y="940"/>
              <a:ext cx="0" cy="110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402" name="Text Box 82"/>
            <p:cNvSpPr txBox="1">
              <a:spLocks noChangeArrowheads="1"/>
            </p:cNvSpPr>
            <p:nvPr/>
          </p:nvSpPr>
          <p:spPr bwMode="auto">
            <a:xfrm>
              <a:off x="4371" y="637"/>
              <a:ext cx="228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g</a:t>
              </a:r>
            </a:p>
          </p:txBody>
        </p:sp>
      </p:grpSp>
      <p:sp>
        <p:nvSpPr>
          <p:cNvPr id="56405" name="Text Box 85"/>
          <p:cNvSpPr txBox="1">
            <a:spLocks noChangeArrowheads="1"/>
          </p:cNvSpPr>
          <p:nvPr/>
        </p:nvSpPr>
        <p:spPr bwMode="auto">
          <a:xfrm>
            <a:off x="7062788" y="2441575"/>
            <a:ext cx="369887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Symbol" pitchFamily="18" charset="2"/>
              </a:rPr>
              <a:t>q</a:t>
            </a:r>
          </a:p>
        </p:txBody>
      </p:sp>
      <p:grpSp>
        <p:nvGrpSpPr>
          <p:cNvPr id="56433" name="Group 113"/>
          <p:cNvGrpSpPr>
            <a:grpSpLocks/>
          </p:cNvGrpSpPr>
          <p:nvPr/>
        </p:nvGrpSpPr>
        <p:grpSpPr bwMode="auto">
          <a:xfrm>
            <a:off x="7105650" y="936625"/>
            <a:ext cx="1473200" cy="2312988"/>
            <a:chOff x="4476" y="590"/>
            <a:chExt cx="928" cy="1457"/>
          </a:xfrm>
        </p:grpSpPr>
        <p:sp>
          <p:nvSpPr>
            <p:cNvPr id="56398" name="Text Box 78"/>
            <p:cNvSpPr txBox="1">
              <a:spLocks noChangeArrowheads="1"/>
            </p:cNvSpPr>
            <p:nvPr/>
          </p:nvSpPr>
          <p:spPr bwMode="auto">
            <a:xfrm>
              <a:off x="5176" y="590"/>
              <a:ext cx="228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56432" name="Line 112"/>
            <p:cNvSpPr>
              <a:spLocks noChangeShapeType="1"/>
            </p:cNvSpPr>
            <p:nvPr/>
          </p:nvSpPr>
          <p:spPr bwMode="auto">
            <a:xfrm flipV="1">
              <a:off x="4476" y="848"/>
              <a:ext cx="692" cy="119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8" grpId="0" autoUpdateAnimBg="0"/>
      <p:bldP spid="56386" grpId="0"/>
      <p:bldP spid="56346" grpId="0" autoUpdateAnimBg="0"/>
      <p:bldP spid="56351" grpId="0" autoUpdateAnimBg="0"/>
      <p:bldP spid="56399" grpId="0" build="p" autoUpdateAnimBg="0"/>
      <p:bldP spid="56400" grpId="0" autoUpdateAnimBg="0"/>
      <p:bldP spid="5640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446" name="Object 102"/>
          <p:cNvGraphicFramePr>
            <a:graphicFrameLocks noChangeAspect="1"/>
          </p:cNvGraphicFramePr>
          <p:nvPr/>
        </p:nvGraphicFramePr>
        <p:xfrm>
          <a:off x="1208088" y="3743325"/>
          <a:ext cx="355600" cy="749300"/>
        </p:xfrm>
        <a:graphic>
          <a:graphicData uri="http://schemas.openxmlformats.org/presentationml/2006/ole">
            <p:oleObj spid="_x0000_s57446" name="Equation" r:id="rId4" imgW="355320" imgH="749160" progId="Equation.DSMT4">
              <p:embed/>
            </p:oleObj>
          </a:graphicData>
        </a:graphic>
      </p:graphicFrame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Location of Resultant Force</a:t>
            </a:r>
          </a:p>
        </p:txBody>
      </p:sp>
      <p:graphicFrame>
        <p:nvGraphicFramePr>
          <p:cNvPr id="57425" name="Object 81"/>
          <p:cNvGraphicFramePr>
            <a:graphicFrameLocks noChangeAspect="1"/>
          </p:cNvGraphicFramePr>
          <p:nvPr/>
        </p:nvGraphicFramePr>
        <p:xfrm>
          <a:off x="4146550" y="6157913"/>
          <a:ext cx="977900" cy="368300"/>
        </p:xfrm>
        <a:graphic>
          <a:graphicData uri="http://schemas.openxmlformats.org/presentationml/2006/ole">
            <p:oleObj spid="_x0000_s57425" name="Equation" r:id="rId5" imgW="977760" imgH="368280" progId="Equation.3">
              <p:embed/>
            </p:oleObj>
          </a:graphicData>
        </a:graphic>
      </p:graphicFrame>
      <p:grpSp>
        <p:nvGrpSpPr>
          <p:cNvPr id="57394" name="Group 50"/>
          <p:cNvGrpSpPr>
            <a:grpSpLocks/>
          </p:cNvGrpSpPr>
          <p:nvPr/>
        </p:nvGrpSpPr>
        <p:grpSpPr bwMode="auto">
          <a:xfrm>
            <a:off x="5829300" y="4370388"/>
            <a:ext cx="2865438" cy="2339975"/>
            <a:chOff x="3672" y="2753"/>
            <a:chExt cx="1805" cy="1474"/>
          </a:xfrm>
        </p:grpSpPr>
        <p:sp>
          <p:nvSpPr>
            <p:cNvPr id="57373" name="Oval 29"/>
            <p:cNvSpPr>
              <a:spLocks noChangeArrowheads="1"/>
            </p:cNvSpPr>
            <p:nvPr/>
          </p:nvSpPr>
          <p:spPr bwMode="auto">
            <a:xfrm rot="-5400000">
              <a:off x="4498" y="2860"/>
              <a:ext cx="1085" cy="873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4" name="Oval 30"/>
            <p:cNvSpPr>
              <a:spLocks noChangeArrowheads="1"/>
            </p:cNvSpPr>
            <p:nvPr/>
          </p:nvSpPr>
          <p:spPr bwMode="auto">
            <a:xfrm rot="-5400000">
              <a:off x="5020" y="3276"/>
              <a:ext cx="41" cy="4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5" name="Line 31"/>
            <p:cNvSpPr>
              <a:spLocks noChangeShapeType="1"/>
            </p:cNvSpPr>
            <p:nvPr/>
          </p:nvSpPr>
          <p:spPr bwMode="auto">
            <a:xfrm>
              <a:off x="4604" y="3312"/>
              <a:ext cx="0" cy="8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6" name="Line 32"/>
            <p:cNvSpPr>
              <a:spLocks noChangeShapeType="1"/>
            </p:cNvSpPr>
            <p:nvPr/>
          </p:nvSpPr>
          <p:spPr bwMode="auto">
            <a:xfrm>
              <a:off x="5046" y="3325"/>
              <a:ext cx="0" cy="8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7" name="Line 33"/>
            <p:cNvSpPr>
              <a:spLocks noChangeShapeType="1"/>
            </p:cNvSpPr>
            <p:nvPr/>
          </p:nvSpPr>
          <p:spPr bwMode="auto">
            <a:xfrm>
              <a:off x="4598" y="4009"/>
              <a:ext cx="4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8" name="Text Box 34"/>
            <p:cNvSpPr txBox="1">
              <a:spLocks noChangeArrowheads="1"/>
            </p:cNvSpPr>
            <p:nvPr/>
          </p:nvSpPr>
          <p:spPr bwMode="auto">
            <a:xfrm>
              <a:off x="3865" y="3939"/>
              <a:ext cx="709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b = 2 m</a:t>
              </a:r>
            </a:p>
          </p:txBody>
        </p:sp>
        <p:sp>
          <p:nvSpPr>
            <p:cNvPr id="57379" name="Line 35"/>
            <p:cNvSpPr>
              <a:spLocks noChangeShapeType="1"/>
            </p:cNvSpPr>
            <p:nvPr/>
          </p:nvSpPr>
          <p:spPr bwMode="auto">
            <a:xfrm rot="5400000">
              <a:off x="4472" y="2254"/>
              <a:ext cx="0" cy="9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0" name="Line 36"/>
            <p:cNvSpPr>
              <a:spLocks noChangeShapeType="1"/>
            </p:cNvSpPr>
            <p:nvPr/>
          </p:nvSpPr>
          <p:spPr bwMode="auto">
            <a:xfrm rot="5400000">
              <a:off x="4480" y="2790"/>
              <a:ext cx="0" cy="9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1" name="Line 37"/>
            <p:cNvSpPr>
              <a:spLocks noChangeShapeType="1"/>
            </p:cNvSpPr>
            <p:nvPr/>
          </p:nvSpPr>
          <p:spPr bwMode="auto">
            <a:xfrm rot="5400000">
              <a:off x="3829" y="3029"/>
              <a:ext cx="5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2" name="Text Box 38"/>
            <p:cNvSpPr txBox="1">
              <a:spLocks noChangeArrowheads="1"/>
            </p:cNvSpPr>
            <p:nvPr/>
          </p:nvSpPr>
          <p:spPr bwMode="auto">
            <a:xfrm>
              <a:off x="3672" y="2897"/>
              <a:ext cx="842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a = 2.5 m</a:t>
              </a:r>
            </a:p>
          </p:txBody>
        </p:sp>
        <p:sp>
          <p:nvSpPr>
            <p:cNvPr id="57390" name="Oval 46"/>
            <p:cNvSpPr>
              <a:spLocks noChangeArrowheads="1"/>
            </p:cNvSpPr>
            <p:nvPr/>
          </p:nvSpPr>
          <p:spPr bwMode="auto">
            <a:xfrm>
              <a:off x="5015" y="3338"/>
              <a:ext cx="54" cy="62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1" name="Comment 47"/>
            <p:cNvSpPr>
              <a:spLocks noChangeArrowheads="1"/>
            </p:cNvSpPr>
            <p:nvPr/>
          </p:nvSpPr>
          <p:spPr bwMode="auto">
            <a:xfrm>
              <a:off x="5081" y="3173"/>
              <a:ext cx="327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chemeClr val="hlink"/>
                </a:buClr>
                <a:buFont typeface="Monotype Sorts" pitchFamily="2" charset="2"/>
                <a:buNone/>
              </a:pPr>
              <a:r>
                <a:rPr lang="en-US"/>
                <a:t>cp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sp>
        <p:nvSpPr>
          <p:cNvPr id="57427" name="Freeform 83"/>
          <p:cNvSpPr>
            <a:spLocks/>
          </p:cNvSpPr>
          <p:nvPr/>
        </p:nvSpPr>
        <p:spPr bwMode="auto">
          <a:xfrm>
            <a:off x="2824163" y="5334000"/>
            <a:ext cx="5049837" cy="755650"/>
          </a:xfrm>
          <a:custGeom>
            <a:avLst/>
            <a:gdLst/>
            <a:ahLst/>
            <a:cxnLst>
              <a:cxn ang="0">
                <a:pos x="0" y="544"/>
              </a:cxn>
              <a:cxn ang="0">
                <a:pos x="392" y="344"/>
              </a:cxn>
              <a:cxn ang="0">
                <a:pos x="2176" y="328"/>
              </a:cxn>
              <a:cxn ang="0">
                <a:pos x="3288" y="0"/>
              </a:cxn>
            </a:cxnLst>
            <a:rect l="0" t="0" r="r" b="b"/>
            <a:pathLst>
              <a:path w="3288" h="544">
                <a:moveTo>
                  <a:pt x="0" y="544"/>
                </a:moveTo>
                <a:cubicBezTo>
                  <a:pt x="14" y="462"/>
                  <a:pt x="29" y="380"/>
                  <a:pt x="392" y="344"/>
                </a:cubicBezTo>
                <a:cubicBezTo>
                  <a:pt x="755" y="308"/>
                  <a:pt x="1693" y="385"/>
                  <a:pt x="2176" y="328"/>
                </a:cubicBezTo>
                <a:cubicBezTo>
                  <a:pt x="2659" y="271"/>
                  <a:pt x="2973" y="135"/>
                  <a:pt x="3288" y="0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7431" name="Object 87"/>
          <p:cNvGraphicFramePr>
            <a:graphicFrameLocks noChangeAspect="1"/>
          </p:cNvGraphicFramePr>
          <p:nvPr/>
        </p:nvGraphicFramePr>
        <p:xfrm>
          <a:off x="465138" y="1912938"/>
          <a:ext cx="2374900" cy="812800"/>
        </p:xfrm>
        <a:graphic>
          <a:graphicData uri="http://schemas.openxmlformats.org/presentationml/2006/ole">
            <p:oleObj spid="_x0000_s57431" name="Equation" r:id="rId6" imgW="2374560" imgH="812520" progId="Equation.DSMT4">
              <p:embed/>
            </p:oleObj>
          </a:graphicData>
        </a:graphic>
      </p:graphicFrame>
      <p:graphicFrame>
        <p:nvGraphicFramePr>
          <p:cNvPr id="57433" name="Object 89"/>
          <p:cNvGraphicFramePr>
            <a:graphicFrameLocks noChangeAspect="1"/>
          </p:cNvGraphicFramePr>
          <p:nvPr/>
        </p:nvGraphicFramePr>
        <p:xfrm>
          <a:off x="482600" y="2905125"/>
          <a:ext cx="1143000" cy="723900"/>
        </p:xfrm>
        <a:graphic>
          <a:graphicData uri="http://schemas.openxmlformats.org/presentationml/2006/ole">
            <p:oleObj spid="_x0000_s57433" name="Equation" r:id="rId7" imgW="1143000" imgH="723600" progId="Equation.DSMT4">
              <p:embed/>
            </p:oleObj>
          </a:graphicData>
        </a:graphic>
      </p:graphicFrame>
      <p:grpSp>
        <p:nvGrpSpPr>
          <p:cNvPr id="57445" name="Group 101"/>
          <p:cNvGrpSpPr>
            <a:grpSpLocks/>
          </p:cNvGrpSpPr>
          <p:nvPr/>
        </p:nvGrpSpPr>
        <p:grpSpPr bwMode="auto">
          <a:xfrm>
            <a:off x="1323975" y="2814638"/>
            <a:ext cx="387350" cy="946150"/>
            <a:chOff x="834" y="1773"/>
            <a:chExt cx="244" cy="596"/>
          </a:xfrm>
        </p:grpSpPr>
        <p:sp>
          <p:nvSpPr>
            <p:cNvPr id="57434" name="Text Box 90"/>
            <p:cNvSpPr txBox="1">
              <a:spLocks noChangeArrowheads="1"/>
            </p:cNvSpPr>
            <p:nvPr/>
          </p:nvSpPr>
          <p:spPr bwMode="auto">
            <a:xfrm>
              <a:off x="850" y="1773"/>
              <a:ext cx="228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4</a:t>
              </a:r>
            </a:p>
          </p:txBody>
        </p:sp>
        <p:sp>
          <p:nvSpPr>
            <p:cNvPr id="57435" name="Text Box 91"/>
            <p:cNvSpPr txBox="1">
              <a:spLocks noChangeArrowheads="1"/>
            </p:cNvSpPr>
            <p:nvPr/>
          </p:nvSpPr>
          <p:spPr bwMode="auto">
            <a:xfrm>
              <a:off x="834" y="2042"/>
              <a:ext cx="228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5</a:t>
              </a:r>
            </a:p>
          </p:txBody>
        </p:sp>
      </p:grpSp>
      <p:sp>
        <p:nvSpPr>
          <p:cNvPr id="57436" name="Text Box 92"/>
          <p:cNvSpPr txBox="1">
            <a:spLocks noChangeArrowheads="1"/>
          </p:cNvSpPr>
          <p:nvPr/>
        </p:nvSpPr>
        <p:spPr bwMode="auto">
          <a:xfrm>
            <a:off x="2617788" y="2946400"/>
            <a:ext cx="1379537" cy="519113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2"/>
                </a:solidFill>
              </a:rPr>
              <a:t>p</a:t>
            </a:r>
            <a:r>
              <a:rPr lang="en-US" i="1" baseline="-25000">
                <a:solidFill>
                  <a:schemeClr val="tx2"/>
                </a:solidFill>
              </a:rPr>
              <a:t>c</a:t>
            </a:r>
            <a:r>
              <a:rPr lang="en-US">
                <a:solidFill>
                  <a:schemeClr val="tx2"/>
                </a:solidFill>
              </a:rPr>
              <a:t> = ___</a:t>
            </a:r>
          </a:p>
        </p:txBody>
      </p:sp>
      <p:graphicFrame>
        <p:nvGraphicFramePr>
          <p:cNvPr id="57437" name="Object 93"/>
          <p:cNvGraphicFramePr>
            <a:graphicFrameLocks noChangeAspect="1"/>
          </p:cNvGraphicFramePr>
          <p:nvPr/>
        </p:nvGraphicFramePr>
        <p:xfrm>
          <a:off x="3308350" y="3005138"/>
          <a:ext cx="738188" cy="404812"/>
        </p:xfrm>
        <a:graphic>
          <a:graphicData uri="http://schemas.openxmlformats.org/presentationml/2006/ole">
            <p:oleObj spid="_x0000_s57437" name="Equation" r:id="rId8" imgW="698400" imgH="380880" progId="Equation.DSMT4">
              <p:embed/>
            </p:oleObj>
          </a:graphicData>
        </a:graphic>
      </p:graphicFrame>
      <p:graphicFrame>
        <p:nvGraphicFramePr>
          <p:cNvPr id="57438" name="Object 94"/>
          <p:cNvGraphicFramePr>
            <a:graphicFrameLocks noChangeAspect="1"/>
          </p:cNvGraphicFramePr>
          <p:nvPr/>
        </p:nvGraphicFramePr>
        <p:xfrm>
          <a:off x="355600" y="4751388"/>
          <a:ext cx="2451100" cy="850900"/>
        </p:xfrm>
        <a:graphic>
          <a:graphicData uri="http://schemas.openxmlformats.org/presentationml/2006/ole">
            <p:oleObj spid="_x0000_s57438" name="Equation" r:id="rId9" imgW="2450880" imgH="850680" progId="Equation.DSMT4">
              <p:embed/>
            </p:oleObj>
          </a:graphicData>
        </a:graphic>
      </p:graphicFrame>
      <p:sp>
        <p:nvSpPr>
          <p:cNvPr id="57439" name="Text Box 95"/>
          <p:cNvSpPr txBox="1">
            <a:spLocks noChangeArrowheads="1"/>
          </p:cNvSpPr>
          <p:nvPr/>
        </p:nvSpPr>
        <p:spPr bwMode="auto">
          <a:xfrm>
            <a:off x="4743450" y="6024563"/>
            <a:ext cx="3619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0</a:t>
            </a:r>
          </a:p>
        </p:txBody>
      </p:sp>
      <p:graphicFrame>
        <p:nvGraphicFramePr>
          <p:cNvPr id="57440" name="Object 96"/>
          <p:cNvGraphicFramePr>
            <a:graphicFrameLocks noChangeAspect="1"/>
          </p:cNvGraphicFramePr>
          <p:nvPr/>
        </p:nvGraphicFramePr>
        <p:xfrm>
          <a:off x="498475" y="5805488"/>
          <a:ext cx="1790700" cy="850900"/>
        </p:xfrm>
        <a:graphic>
          <a:graphicData uri="http://schemas.openxmlformats.org/presentationml/2006/ole">
            <p:oleObj spid="_x0000_s57440" name="Equation" r:id="rId10" imgW="1790640" imgH="850680" progId="Equation.DSMT4">
              <p:embed/>
            </p:oleObj>
          </a:graphicData>
        </a:graphic>
      </p:graphicFrame>
      <p:sp>
        <p:nvSpPr>
          <p:cNvPr id="57441" name="Line 97"/>
          <p:cNvSpPr>
            <a:spLocks noChangeShapeType="1"/>
          </p:cNvSpPr>
          <p:nvPr/>
        </p:nvSpPr>
        <p:spPr bwMode="auto">
          <a:xfrm>
            <a:off x="2141538" y="6427788"/>
            <a:ext cx="1211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42" name="Text Box 98"/>
          <p:cNvSpPr txBox="1">
            <a:spLocks noChangeArrowheads="1"/>
          </p:cNvSpPr>
          <p:nvPr/>
        </p:nvSpPr>
        <p:spPr bwMode="auto">
          <a:xfrm>
            <a:off x="2265363" y="5970588"/>
            <a:ext cx="13493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0.125 m</a:t>
            </a:r>
          </a:p>
        </p:txBody>
      </p:sp>
      <p:graphicFrame>
        <p:nvGraphicFramePr>
          <p:cNvPr id="57444" name="Object 100"/>
          <p:cNvGraphicFramePr>
            <a:graphicFrameLocks noChangeAspect="1"/>
          </p:cNvGraphicFramePr>
          <p:nvPr/>
        </p:nvGraphicFramePr>
        <p:xfrm>
          <a:off x="517525" y="3773488"/>
          <a:ext cx="1092200" cy="723900"/>
        </p:xfrm>
        <a:graphic>
          <a:graphicData uri="http://schemas.openxmlformats.org/presentationml/2006/ole">
            <p:oleObj spid="_x0000_s57444" name="Equation" r:id="rId11" imgW="1091880" imgH="723600" progId="Equation.DSMT4">
              <p:embed/>
            </p:oleObj>
          </a:graphicData>
        </a:graphic>
      </p:graphicFrame>
      <p:sp>
        <p:nvSpPr>
          <p:cNvPr id="57454" name="AutoShape 110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352675" y="3898900"/>
            <a:ext cx="457200" cy="511175"/>
          </a:xfrm>
          <a:prstGeom prst="actionButtonHelp">
            <a:avLst/>
          </a:prstGeom>
          <a:noFill/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7495" name="Group 151"/>
          <p:cNvGrpSpPr>
            <a:grpSpLocks/>
          </p:cNvGrpSpPr>
          <p:nvPr/>
        </p:nvGrpSpPr>
        <p:grpSpPr bwMode="auto">
          <a:xfrm>
            <a:off x="4967288" y="1011238"/>
            <a:ext cx="3975100" cy="3140075"/>
            <a:chOff x="3129" y="637"/>
            <a:chExt cx="2504" cy="1978"/>
          </a:xfrm>
        </p:grpSpPr>
        <p:grpSp>
          <p:nvGrpSpPr>
            <p:cNvPr id="57496" name="Group 152"/>
            <p:cNvGrpSpPr>
              <a:grpSpLocks/>
            </p:cNvGrpSpPr>
            <p:nvPr/>
          </p:nvGrpSpPr>
          <p:grpSpPr bwMode="auto">
            <a:xfrm>
              <a:off x="3129" y="1131"/>
              <a:ext cx="2504" cy="1484"/>
              <a:chOff x="3129" y="1131"/>
              <a:chExt cx="2504" cy="1484"/>
            </a:xfrm>
          </p:grpSpPr>
          <p:sp>
            <p:nvSpPr>
              <p:cNvPr id="57497" name="Freeform 153"/>
              <p:cNvSpPr>
                <a:spLocks/>
              </p:cNvSpPr>
              <p:nvPr/>
            </p:nvSpPr>
            <p:spPr bwMode="auto">
              <a:xfrm>
                <a:off x="3850" y="1131"/>
                <a:ext cx="1092" cy="1484"/>
              </a:xfrm>
              <a:custGeom>
                <a:avLst/>
                <a:gdLst/>
                <a:ahLst/>
                <a:cxnLst>
                  <a:cxn ang="0">
                    <a:pos x="1092" y="0"/>
                  </a:cxn>
                  <a:cxn ang="0">
                    <a:pos x="1092" y="1484"/>
                  </a:cxn>
                  <a:cxn ang="0">
                    <a:pos x="0" y="1484"/>
                  </a:cxn>
                  <a:cxn ang="0">
                    <a:pos x="0" y="1338"/>
                  </a:cxn>
                  <a:cxn ang="0">
                    <a:pos x="953" y="1338"/>
                  </a:cxn>
                  <a:cxn ang="0">
                    <a:pos x="953" y="0"/>
                  </a:cxn>
                  <a:cxn ang="0">
                    <a:pos x="1092" y="0"/>
                  </a:cxn>
                </a:cxnLst>
                <a:rect l="0" t="0" r="r" b="b"/>
                <a:pathLst>
                  <a:path w="1092" h="1484">
                    <a:moveTo>
                      <a:pt x="1092" y="0"/>
                    </a:moveTo>
                    <a:lnTo>
                      <a:pt x="1092" y="1484"/>
                    </a:lnTo>
                    <a:lnTo>
                      <a:pt x="0" y="1484"/>
                    </a:lnTo>
                    <a:lnTo>
                      <a:pt x="0" y="1338"/>
                    </a:lnTo>
                    <a:lnTo>
                      <a:pt x="953" y="1338"/>
                    </a:lnTo>
                    <a:lnTo>
                      <a:pt x="953" y="0"/>
                    </a:lnTo>
                    <a:lnTo>
                      <a:pt x="109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98" name="Rectangle 154"/>
              <p:cNvSpPr>
                <a:spLocks noChangeArrowheads="1"/>
              </p:cNvSpPr>
              <p:nvPr/>
            </p:nvSpPr>
            <p:spPr bwMode="auto">
              <a:xfrm>
                <a:off x="3848" y="1207"/>
                <a:ext cx="947" cy="1254"/>
              </a:xfrm>
              <a:prstGeom prst="rect">
                <a:avLst/>
              </a:prstGeom>
              <a:solidFill>
                <a:schemeClr val="hlink"/>
              </a:solidFill>
              <a:ln w="254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7499" name="Freeform 155"/>
              <p:cNvSpPr>
                <a:spLocks/>
              </p:cNvSpPr>
              <p:nvPr/>
            </p:nvSpPr>
            <p:spPr bwMode="auto">
              <a:xfrm>
                <a:off x="4372" y="1876"/>
                <a:ext cx="1261" cy="370"/>
              </a:xfrm>
              <a:custGeom>
                <a:avLst/>
                <a:gdLst/>
                <a:ahLst/>
                <a:cxnLst>
                  <a:cxn ang="0">
                    <a:pos x="1254" y="370"/>
                  </a:cxn>
                  <a:cxn ang="0">
                    <a:pos x="0" y="370"/>
                  </a:cxn>
                  <a:cxn ang="0">
                    <a:pos x="214" y="0"/>
                  </a:cxn>
                  <a:cxn ang="0">
                    <a:pos x="1261" y="0"/>
                  </a:cxn>
                </a:cxnLst>
                <a:rect l="0" t="0" r="r" b="b"/>
                <a:pathLst>
                  <a:path w="1261" h="370">
                    <a:moveTo>
                      <a:pt x="1254" y="370"/>
                    </a:moveTo>
                    <a:lnTo>
                      <a:pt x="0" y="370"/>
                    </a:lnTo>
                    <a:lnTo>
                      <a:pt x="214" y="0"/>
                    </a:lnTo>
                    <a:lnTo>
                      <a:pt x="1261" y="0"/>
                    </a:lnTo>
                  </a:path>
                </a:pathLst>
              </a:cu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00" name="Line 156"/>
              <p:cNvSpPr>
                <a:spLocks noChangeShapeType="1"/>
              </p:cNvSpPr>
              <p:nvPr/>
            </p:nvSpPr>
            <p:spPr bwMode="auto">
              <a:xfrm>
                <a:off x="4479" y="1238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01" name="Line 157"/>
              <p:cNvSpPr>
                <a:spLocks noChangeShapeType="1"/>
              </p:cNvSpPr>
              <p:nvPr/>
            </p:nvSpPr>
            <p:spPr bwMode="auto">
              <a:xfrm>
                <a:off x="4505" y="1296"/>
                <a:ext cx="7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02" name="Line 158"/>
              <p:cNvSpPr>
                <a:spLocks noChangeShapeType="1"/>
              </p:cNvSpPr>
              <p:nvPr/>
            </p:nvSpPr>
            <p:spPr bwMode="auto">
              <a:xfrm flipH="1">
                <a:off x="4373" y="1869"/>
                <a:ext cx="214" cy="37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03" name="Text Box 159"/>
              <p:cNvSpPr txBox="1">
                <a:spLocks noChangeArrowheads="1"/>
              </p:cNvSpPr>
              <p:nvPr/>
            </p:nvSpPr>
            <p:spPr bwMode="auto">
              <a:xfrm>
                <a:off x="5060" y="1178"/>
                <a:ext cx="542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accent2"/>
                    </a:solidFill>
                  </a:rPr>
                  <a:t>hinge</a:t>
                </a:r>
              </a:p>
            </p:txBody>
          </p:sp>
          <p:sp>
            <p:nvSpPr>
              <p:cNvPr id="57504" name="Line 160"/>
              <p:cNvSpPr>
                <a:spLocks noChangeShapeType="1"/>
              </p:cNvSpPr>
              <p:nvPr/>
            </p:nvSpPr>
            <p:spPr bwMode="auto">
              <a:xfrm flipH="1">
                <a:off x="4595" y="1331"/>
                <a:ext cx="462" cy="52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05" name="Oval 161"/>
              <p:cNvSpPr>
                <a:spLocks noChangeArrowheads="1"/>
              </p:cNvSpPr>
              <p:nvPr/>
            </p:nvSpPr>
            <p:spPr bwMode="auto">
              <a:xfrm>
                <a:off x="4564" y="1838"/>
                <a:ext cx="62" cy="62"/>
              </a:xfrm>
              <a:prstGeom prst="ellipse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06" name="Text Box 162"/>
              <p:cNvSpPr txBox="1">
                <a:spLocks noChangeArrowheads="1"/>
              </p:cNvSpPr>
              <p:nvPr/>
            </p:nvSpPr>
            <p:spPr bwMode="auto">
              <a:xfrm>
                <a:off x="3875" y="1345"/>
                <a:ext cx="542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accent2"/>
                    </a:solidFill>
                  </a:rPr>
                  <a:t>water</a:t>
                </a:r>
              </a:p>
            </p:txBody>
          </p:sp>
          <p:sp>
            <p:nvSpPr>
              <p:cNvPr id="57507" name="Line 163"/>
              <p:cNvSpPr>
                <a:spLocks noChangeShapeType="1"/>
              </p:cNvSpPr>
              <p:nvPr/>
            </p:nvSpPr>
            <p:spPr bwMode="auto">
              <a:xfrm flipH="1" flipV="1">
                <a:off x="4095" y="2030"/>
                <a:ext cx="261" cy="208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08" name="Rectangle 164"/>
              <p:cNvSpPr>
                <a:spLocks noChangeArrowheads="1"/>
              </p:cNvSpPr>
              <p:nvPr/>
            </p:nvSpPr>
            <p:spPr bwMode="auto">
              <a:xfrm>
                <a:off x="3916" y="1896"/>
                <a:ext cx="223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2400">
                    <a:solidFill>
                      <a:schemeClr val="accent2"/>
                    </a:solidFill>
                  </a:rPr>
                  <a:t>F</a:t>
                </a:r>
              </a:p>
            </p:txBody>
          </p:sp>
          <p:sp>
            <p:nvSpPr>
              <p:cNvPr id="57509" name="Line 165"/>
              <p:cNvSpPr>
                <a:spLocks noChangeShapeType="1"/>
              </p:cNvSpPr>
              <p:nvPr/>
            </p:nvSpPr>
            <p:spPr bwMode="auto">
              <a:xfrm rot="5400000">
                <a:off x="3657" y="708"/>
                <a:ext cx="0" cy="99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10" name="Line 166"/>
              <p:cNvSpPr>
                <a:spLocks noChangeShapeType="1"/>
              </p:cNvSpPr>
              <p:nvPr/>
            </p:nvSpPr>
            <p:spPr bwMode="auto">
              <a:xfrm rot="5400000">
                <a:off x="3811" y="1244"/>
                <a:ext cx="0" cy="128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11" name="Line 167"/>
              <p:cNvSpPr>
                <a:spLocks noChangeShapeType="1"/>
              </p:cNvSpPr>
              <p:nvPr/>
            </p:nvSpPr>
            <p:spPr bwMode="auto">
              <a:xfrm rot="5400000">
                <a:off x="2964" y="1533"/>
                <a:ext cx="6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12" name="Text Box 168"/>
              <p:cNvSpPr txBox="1">
                <a:spLocks noChangeArrowheads="1"/>
              </p:cNvSpPr>
              <p:nvPr/>
            </p:nvSpPr>
            <p:spPr bwMode="auto">
              <a:xfrm>
                <a:off x="3129" y="1362"/>
                <a:ext cx="409" cy="288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8 m</a:t>
                </a:r>
              </a:p>
            </p:txBody>
          </p:sp>
          <p:sp>
            <p:nvSpPr>
              <p:cNvPr id="57513" name="Text Box 169"/>
              <p:cNvSpPr txBox="1">
                <a:spLocks noChangeArrowheads="1"/>
              </p:cNvSpPr>
              <p:nvPr/>
            </p:nvSpPr>
            <p:spPr bwMode="auto">
              <a:xfrm>
                <a:off x="5048" y="1912"/>
                <a:ext cx="409" cy="288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4 m</a:t>
                </a:r>
              </a:p>
            </p:txBody>
          </p:sp>
          <p:sp>
            <p:nvSpPr>
              <p:cNvPr id="57514" name="Line 170"/>
              <p:cNvSpPr>
                <a:spLocks noChangeShapeType="1"/>
              </p:cNvSpPr>
              <p:nvPr/>
            </p:nvSpPr>
            <p:spPr bwMode="auto">
              <a:xfrm>
                <a:off x="4048" y="1784"/>
                <a:ext cx="392" cy="288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15" name="Rectangle 171"/>
              <p:cNvSpPr>
                <a:spLocks noChangeArrowheads="1"/>
              </p:cNvSpPr>
              <p:nvPr/>
            </p:nvSpPr>
            <p:spPr bwMode="auto">
              <a:xfrm>
                <a:off x="3824" y="1612"/>
                <a:ext cx="308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accent2"/>
                    </a:solidFill>
                  </a:rPr>
                  <a:t>F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R</a:t>
                </a:r>
                <a:endParaRPr lang="en-US" sz="2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57516" name="Group 172"/>
            <p:cNvGrpSpPr>
              <a:grpSpLocks/>
            </p:cNvGrpSpPr>
            <p:nvPr/>
          </p:nvGrpSpPr>
          <p:grpSpPr bwMode="auto">
            <a:xfrm>
              <a:off x="4371" y="637"/>
              <a:ext cx="228" cy="1404"/>
              <a:chOff x="4371" y="637"/>
              <a:chExt cx="228" cy="1404"/>
            </a:xfrm>
          </p:grpSpPr>
          <p:sp>
            <p:nvSpPr>
              <p:cNvPr id="57517" name="Line 173"/>
              <p:cNvSpPr>
                <a:spLocks noChangeShapeType="1"/>
              </p:cNvSpPr>
              <p:nvPr/>
            </p:nvSpPr>
            <p:spPr bwMode="auto">
              <a:xfrm flipV="1">
                <a:off x="4472" y="940"/>
                <a:ext cx="0" cy="1101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518" name="Text Box 174"/>
              <p:cNvSpPr txBox="1">
                <a:spLocks noChangeArrowheads="1"/>
              </p:cNvSpPr>
              <p:nvPr/>
            </p:nvSpPr>
            <p:spPr bwMode="auto">
              <a:xfrm>
                <a:off x="4371" y="637"/>
                <a:ext cx="228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g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27" grpId="0" animBg="1"/>
      <p:bldP spid="57436" grpId="0" build="p" autoUpdateAnimBg="0"/>
      <p:bldP spid="57439" grpId="0" build="p" autoUpdateAnimBg="0"/>
      <p:bldP spid="57442" grpId="0" build="p" autoUpdateAnimBg="0"/>
      <p:bldP spid="5745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Force Required to Open Gate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121150" cy="10874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/>
              <a:t>How do we find the required force?</a:t>
            </a:r>
          </a:p>
        </p:txBody>
      </p:sp>
      <p:graphicFrame>
        <p:nvGraphicFramePr>
          <p:cNvPr id="58408" name="Object 40"/>
          <p:cNvGraphicFramePr>
            <a:graphicFrameLocks noChangeAspect="1"/>
          </p:cNvGraphicFramePr>
          <p:nvPr/>
        </p:nvGraphicFramePr>
        <p:xfrm>
          <a:off x="495300" y="3562350"/>
          <a:ext cx="1587500" cy="442913"/>
        </p:xfrm>
        <a:graphic>
          <a:graphicData uri="http://schemas.openxmlformats.org/presentationml/2006/ole">
            <p:oleObj spid="_x0000_s58408" name="Equation" r:id="rId4" imgW="1587240" imgH="444240" progId="Equation.DSMT4">
              <p:embed/>
            </p:oleObj>
          </a:graphicData>
        </a:graphic>
      </p:graphicFrame>
      <p:sp>
        <p:nvSpPr>
          <p:cNvPr id="58416" name="Text Box 48"/>
          <p:cNvSpPr txBox="1">
            <a:spLocks noChangeArrowheads="1"/>
          </p:cNvSpPr>
          <p:nvPr/>
        </p:nvSpPr>
        <p:spPr bwMode="auto">
          <a:xfrm>
            <a:off x="682625" y="6278563"/>
            <a:ext cx="1827213" cy="519112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F = ______</a:t>
            </a:r>
          </a:p>
        </p:txBody>
      </p:sp>
      <p:sp>
        <p:nvSpPr>
          <p:cNvPr id="58417" name="Line 49"/>
          <p:cNvSpPr>
            <a:spLocks noChangeShapeType="1"/>
          </p:cNvSpPr>
          <p:nvPr/>
        </p:nvSpPr>
        <p:spPr bwMode="auto">
          <a:xfrm>
            <a:off x="406400" y="3467100"/>
            <a:ext cx="3619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Oval 23"/>
          <p:cNvSpPr>
            <a:spLocks noChangeArrowheads="1"/>
          </p:cNvSpPr>
          <p:nvPr/>
        </p:nvSpPr>
        <p:spPr bwMode="auto">
          <a:xfrm rot="-5400000">
            <a:off x="7102475" y="4540250"/>
            <a:ext cx="1722438" cy="13858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2" name="Oval 24"/>
          <p:cNvSpPr>
            <a:spLocks noChangeArrowheads="1"/>
          </p:cNvSpPr>
          <p:nvPr/>
        </p:nvSpPr>
        <p:spPr bwMode="auto">
          <a:xfrm rot="-5400000">
            <a:off x="7931150" y="5200650"/>
            <a:ext cx="65088" cy="6508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Line 25"/>
          <p:cNvSpPr>
            <a:spLocks noChangeShapeType="1"/>
          </p:cNvSpPr>
          <p:nvPr/>
        </p:nvSpPr>
        <p:spPr bwMode="auto">
          <a:xfrm>
            <a:off x="7270750" y="5257800"/>
            <a:ext cx="0" cy="127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4" name="Line 26"/>
          <p:cNvSpPr>
            <a:spLocks noChangeShapeType="1"/>
          </p:cNvSpPr>
          <p:nvPr/>
        </p:nvSpPr>
        <p:spPr bwMode="auto">
          <a:xfrm>
            <a:off x="7972425" y="5278438"/>
            <a:ext cx="0" cy="127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>
            <a:off x="7261225" y="6364288"/>
            <a:ext cx="695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6097588" y="6253163"/>
            <a:ext cx="1125537" cy="4572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b = 2 m</a:t>
            </a:r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 rot="5400000">
            <a:off x="6535738" y="3054350"/>
            <a:ext cx="0" cy="263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8" name="Line 30"/>
          <p:cNvSpPr>
            <a:spLocks noChangeShapeType="1"/>
          </p:cNvSpPr>
          <p:nvPr/>
        </p:nvSpPr>
        <p:spPr bwMode="auto">
          <a:xfrm rot="5400000">
            <a:off x="7073107" y="4429919"/>
            <a:ext cx="0" cy="1582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9" name="Line 31"/>
          <p:cNvSpPr>
            <a:spLocks noChangeShapeType="1"/>
          </p:cNvSpPr>
          <p:nvPr/>
        </p:nvSpPr>
        <p:spPr bwMode="auto">
          <a:xfrm rot="5400000">
            <a:off x="6041231" y="4807744"/>
            <a:ext cx="871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6134100" y="4589463"/>
            <a:ext cx="877888" cy="4572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2.5 m</a:t>
            </a:r>
          </a:p>
        </p:txBody>
      </p:sp>
      <p:grpSp>
        <p:nvGrpSpPr>
          <p:cNvPr id="58429" name="Group 61"/>
          <p:cNvGrpSpPr>
            <a:grpSpLocks/>
          </p:cNvGrpSpPr>
          <p:nvPr/>
        </p:nvGrpSpPr>
        <p:grpSpPr bwMode="auto">
          <a:xfrm>
            <a:off x="4271963" y="4378325"/>
            <a:ext cx="3586162" cy="984250"/>
            <a:chOff x="2691" y="2758"/>
            <a:chExt cx="2259" cy="620"/>
          </a:xfrm>
        </p:grpSpPr>
        <p:sp>
          <p:nvSpPr>
            <p:cNvPr id="58404" name="Line 36"/>
            <p:cNvSpPr>
              <a:spLocks noChangeShapeType="1"/>
            </p:cNvSpPr>
            <p:nvPr/>
          </p:nvSpPr>
          <p:spPr bwMode="auto">
            <a:xfrm rot="5400000">
              <a:off x="4133" y="2560"/>
              <a:ext cx="0" cy="16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5" name="Line 37"/>
            <p:cNvSpPr>
              <a:spLocks noChangeShapeType="1"/>
            </p:cNvSpPr>
            <p:nvPr/>
          </p:nvSpPr>
          <p:spPr bwMode="auto">
            <a:xfrm rot="5400000">
              <a:off x="3078" y="3064"/>
              <a:ext cx="6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6" name="Text Box 38"/>
            <p:cNvSpPr txBox="1">
              <a:spLocks noChangeArrowheads="1"/>
            </p:cNvSpPr>
            <p:nvPr/>
          </p:nvSpPr>
          <p:spPr bwMode="auto">
            <a:xfrm>
              <a:off x="2691" y="2902"/>
              <a:ext cx="11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400" i="1"/>
                <a:t>l</a:t>
              </a:r>
              <a:r>
                <a:rPr lang="en-US" sz="2400" i="1" baseline="-25000"/>
                <a:t>cp</a:t>
              </a:r>
              <a:r>
                <a:rPr lang="en-US" sz="2400"/>
                <a:t>=2.625 m</a:t>
              </a:r>
            </a:p>
          </p:txBody>
        </p:sp>
      </p:grpSp>
      <p:graphicFrame>
        <p:nvGraphicFramePr>
          <p:cNvPr id="58421" name="Object 53"/>
          <p:cNvGraphicFramePr>
            <a:graphicFrameLocks noChangeAspect="1"/>
          </p:cNvGraphicFramePr>
          <p:nvPr/>
        </p:nvGraphicFramePr>
        <p:xfrm>
          <a:off x="292100" y="5302250"/>
          <a:ext cx="3416300" cy="825500"/>
        </p:xfrm>
        <a:graphic>
          <a:graphicData uri="http://schemas.openxmlformats.org/presentationml/2006/ole">
            <p:oleObj spid="_x0000_s58421" name="Equation" r:id="rId5" imgW="3416040" imgH="825480" progId="Equation.DSMT4">
              <p:embed/>
            </p:oleObj>
          </a:graphicData>
        </a:graphic>
      </p:graphicFrame>
      <p:graphicFrame>
        <p:nvGraphicFramePr>
          <p:cNvPr id="58422" name="Object 54"/>
          <p:cNvGraphicFramePr>
            <a:graphicFrameLocks noChangeAspect="1"/>
          </p:cNvGraphicFramePr>
          <p:nvPr/>
        </p:nvGraphicFramePr>
        <p:xfrm>
          <a:off x="1543050" y="4279900"/>
          <a:ext cx="1193800" cy="838200"/>
        </p:xfrm>
        <a:graphic>
          <a:graphicData uri="http://schemas.openxmlformats.org/presentationml/2006/ole">
            <p:oleObj spid="_x0000_s58422" name="Equation" r:id="rId6" imgW="1193760" imgH="838080" progId="Equation.DSMT4">
              <p:embed/>
            </p:oleObj>
          </a:graphicData>
        </a:graphic>
      </p:graphicFrame>
      <p:sp>
        <p:nvSpPr>
          <p:cNvPr id="58424" name="Line 56"/>
          <p:cNvSpPr>
            <a:spLocks noChangeShapeType="1"/>
          </p:cNvSpPr>
          <p:nvPr/>
        </p:nvSpPr>
        <p:spPr bwMode="auto">
          <a:xfrm>
            <a:off x="8509000" y="4330700"/>
            <a:ext cx="63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25" name="Line 57"/>
          <p:cNvSpPr>
            <a:spLocks noChangeShapeType="1"/>
          </p:cNvSpPr>
          <p:nvPr/>
        </p:nvSpPr>
        <p:spPr bwMode="auto">
          <a:xfrm>
            <a:off x="8509000" y="6070600"/>
            <a:ext cx="63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27" name="Line 59"/>
          <p:cNvSpPr>
            <a:spLocks noChangeShapeType="1"/>
          </p:cNvSpPr>
          <p:nvPr/>
        </p:nvSpPr>
        <p:spPr bwMode="auto">
          <a:xfrm rot="5400000">
            <a:off x="8112918" y="5206207"/>
            <a:ext cx="1706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26" name="Rectangle 58"/>
          <p:cNvSpPr>
            <a:spLocks noChangeArrowheads="1"/>
          </p:cNvSpPr>
          <p:nvPr/>
        </p:nvSpPr>
        <p:spPr bwMode="auto">
          <a:xfrm>
            <a:off x="8683625" y="4870450"/>
            <a:ext cx="484188" cy="4572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l</a:t>
            </a:r>
            <a:r>
              <a:rPr lang="en-US" sz="2400" i="1" baseline="-25000"/>
              <a:t>tot</a:t>
            </a:r>
          </a:p>
        </p:txBody>
      </p:sp>
      <p:sp>
        <p:nvSpPr>
          <p:cNvPr id="58428" name="Line 60"/>
          <p:cNvSpPr>
            <a:spLocks noChangeShapeType="1"/>
          </p:cNvSpPr>
          <p:nvPr/>
        </p:nvSpPr>
        <p:spPr bwMode="auto">
          <a:xfrm>
            <a:off x="2489200" y="40386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50" name="Rectangle 82"/>
          <p:cNvSpPr>
            <a:spLocks noChangeArrowheads="1"/>
          </p:cNvSpPr>
          <p:nvPr/>
        </p:nvSpPr>
        <p:spPr bwMode="auto">
          <a:xfrm>
            <a:off x="333375" y="3003550"/>
            <a:ext cx="38036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Moments about the hinge</a:t>
            </a:r>
          </a:p>
        </p:txBody>
      </p:sp>
      <p:sp>
        <p:nvSpPr>
          <p:cNvPr id="58451" name="Rectangle 83"/>
          <p:cNvSpPr>
            <a:spLocks noChangeArrowheads="1"/>
          </p:cNvSpPr>
          <p:nvPr/>
        </p:nvSpPr>
        <p:spPr bwMode="auto">
          <a:xfrm>
            <a:off x="2058988" y="3498850"/>
            <a:ext cx="19526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>
                <a:solidFill>
                  <a:schemeClr val="folHlink"/>
                </a:solidFill>
              </a:rPr>
              <a:t>=Fl</a:t>
            </a:r>
            <a:r>
              <a:rPr lang="en-US" i="1" baseline="-25000">
                <a:solidFill>
                  <a:schemeClr val="folHlink"/>
                </a:solidFill>
              </a:rPr>
              <a:t>tot </a:t>
            </a:r>
            <a:r>
              <a:rPr lang="en-US" i="1">
                <a:solidFill>
                  <a:schemeClr val="folHlink"/>
                </a:solidFill>
              </a:rPr>
              <a:t>- F</a:t>
            </a:r>
            <a:r>
              <a:rPr lang="en-US" i="1" baseline="-25000">
                <a:solidFill>
                  <a:schemeClr val="folHlink"/>
                </a:solidFill>
              </a:rPr>
              <a:t>R</a:t>
            </a:r>
            <a:r>
              <a:rPr lang="en-US" i="1">
                <a:solidFill>
                  <a:schemeClr val="folHlink"/>
                </a:solidFill>
              </a:rPr>
              <a:t>l</a:t>
            </a:r>
            <a:r>
              <a:rPr lang="en-US" i="1" baseline="-25000">
                <a:solidFill>
                  <a:schemeClr val="folHlink"/>
                </a:solidFill>
              </a:rPr>
              <a:t>cp</a:t>
            </a:r>
          </a:p>
        </p:txBody>
      </p:sp>
      <p:sp>
        <p:nvSpPr>
          <p:cNvPr id="58452" name="Rectangle 84"/>
          <p:cNvSpPr>
            <a:spLocks noChangeArrowheads="1"/>
          </p:cNvSpPr>
          <p:nvPr/>
        </p:nvSpPr>
        <p:spPr bwMode="auto">
          <a:xfrm>
            <a:off x="1284288" y="6288088"/>
            <a:ext cx="12414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809 kN</a:t>
            </a:r>
          </a:p>
        </p:txBody>
      </p:sp>
      <p:grpSp>
        <p:nvGrpSpPr>
          <p:cNvPr id="58401" name="Group 33"/>
          <p:cNvGrpSpPr>
            <a:grpSpLocks/>
          </p:cNvGrpSpPr>
          <p:nvPr/>
        </p:nvGrpSpPr>
        <p:grpSpPr bwMode="auto">
          <a:xfrm>
            <a:off x="7923213" y="5037138"/>
            <a:ext cx="623887" cy="519112"/>
            <a:chOff x="5015" y="3173"/>
            <a:chExt cx="393" cy="327"/>
          </a:xfrm>
        </p:grpSpPr>
        <p:sp>
          <p:nvSpPr>
            <p:cNvPr id="58402" name="Oval 34"/>
            <p:cNvSpPr>
              <a:spLocks noChangeArrowheads="1"/>
            </p:cNvSpPr>
            <p:nvPr/>
          </p:nvSpPr>
          <p:spPr bwMode="auto">
            <a:xfrm>
              <a:off x="5015" y="3338"/>
              <a:ext cx="54" cy="62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3" name="Comment 35"/>
            <p:cNvSpPr>
              <a:spLocks noChangeArrowheads="1"/>
            </p:cNvSpPr>
            <p:nvPr/>
          </p:nvSpPr>
          <p:spPr bwMode="auto">
            <a:xfrm>
              <a:off x="5081" y="3173"/>
              <a:ext cx="327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chemeClr val="hlink"/>
                </a:buClr>
                <a:buFont typeface="Monotype Sorts" pitchFamily="2" charset="2"/>
                <a:buNone/>
              </a:pPr>
              <a:r>
                <a:rPr lang="en-US"/>
                <a:t>cp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58453" name="Group 85"/>
          <p:cNvGrpSpPr>
            <a:grpSpLocks/>
          </p:cNvGrpSpPr>
          <p:nvPr/>
        </p:nvGrpSpPr>
        <p:grpSpPr bwMode="auto">
          <a:xfrm>
            <a:off x="4967288" y="1011238"/>
            <a:ext cx="3975100" cy="3140075"/>
            <a:chOff x="3129" y="637"/>
            <a:chExt cx="2504" cy="1978"/>
          </a:xfrm>
        </p:grpSpPr>
        <p:grpSp>
          <p:nvGrpSpPr>
            <p:cNvPr id="58454" name="Group 86"/>
            <p:cNvGrpSpPr>
              <a:grpSpLocks/>
            </p:cNvGrpSpPr>
            <p:nvPr/>
          </p:nvGrpSpPr>
          <p:grpSpPr bwMode="auto">
            <a:xfrm>
              <a:off x="3129" y="1131"/>
              <a:ext cx="2504" cy="1484"/>
              <a:chOff x="3129" y="1131"/>
              <a:chExt cx="2504" cy="1484"/>
            </a:xfrm>
          </p:grpSpPr>
          <p:sp>
            <p:nvSpPr>
              <p:cNvPr id="58455" name="Freeform 87"/>
              <p:cNvSpPr>
                <a:spLocks/>
              </p:cNvSpPr>
              <p:nvPr/>
            </p:nvSpPr>
            <p:spPr bwMode="auto">
              <a:xfrm>
                <a:off x="3850" y="1131"/>
                <a:ext cx="1092" cy="1484"/>
              </a:xfrm>
              <a:custGeom>
                <a:avLst/>
                <a:gdLst/>
                <a:ahLst/>
                <a:cxnLst>
                  <a:cxn ang="0">
                    <a:pos x="1092" y="0"/>
                  </a:cxn>
                  <a:cxn ang="0">
                    <a:pos x="1092" y="1484"/>
                  </a:cxn>
                  <a:cxn ang="0">
                    <a:pos x="0" y="1484"/>
                  </a:cxn>
                  <a:cxn ang="0">
                    <a:pos x="0" y="1338"/>
                  </a:cxn>
                  <a:cxn ang="0">
                    <a:pos x="953" y="1338"/>
                  </a:cxn>
                  <a:cxn ang="0">
                    <a:pos x="953" y="0"/>
                  </a:cxn>
                  <a:cxn ang="0">
                    <a:pos x="1092" y="0"/>
                  </a:cxn>
                </a:cxnLst>
                <a:rect l="0" t="0" r="r" b="b"/>
                <a:pathLst>
                  <a:path w="1092" h="1484">
                    <a:moveTo>
                      <a:pt x="1092" y="0"/>
                    </a:moveTo>
                    <a:lnTo>
                      <a:pt x="1092" y="1484"/>
                    </a:lnTo>
                    <a:lnTo>
                      <a:pt x="0" y="1484"/>
                    </a:lnTo>
                    <a:lnTo>
                      <a:pt x="0" y="1338"/>
                    </a:lnTo>
                    <a:lnTo>
                      <a:pt x="953" y="1338"/>
                    </a:lnTo>
                    <a:lnTo>
                      <a:pt x="953" y="0"/>
                    </a:lnTo>
                    <a:lnTo>
                      <a:pt x="109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56" name="Rectangle 88"/>
              <p:cNvSpPr>
                <a:spLocks noChangeArrowheads="1"/>
              </p:cNvSpPr>
              <p:nvPr/>
            </p:nvSpPr>
            <p:spPr bwMode="auto">
              <a:xfrm>
                <a:off x="3848" y="1207"/>
                <a:ext cx="947" cy="1254"/>
              </a:xfrm>
              <a:prstGeom prst="rect">
                <a:avLst/>
              </a:prstGeom>
              <a:solidFill>
                <a:schemeClr val="hlink"/>
              </a:solidFill>
              <a:ln w="254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8457" name="Freeform 89"/>
              <p:cNvSpPr>
                <a:spLocks/>
              </p:cNvSpPr>
              <p:nvPr/>
            </p:nvSpPr>
            <p:spPr bwMode="auto">
              <a:xfrm>
                <a:off x="4372" y="1876"/>
                <a:ext cx="1261" cy="370"/>
              </a:xfrm>
              <a:custGeom>
                <a:avLst/>
                <a:gdLst/>
                <a:ahLst/>
                <a:cxnLst>
                  <a:cxn ang="0">
                    <a:pos x="1254" y="370"/>
                  </a:cxn>
                  <a:cxn ang="0">
                    <a:pos x="0" y="370"/>
                  </a:cxn>
                  <a:cxn ang="0">
                    <a:pos x="214" y="0"/>
                  </a:cxn>
                  <a:cxn ang="0">
                    <a:pos x="1261" y="0"/>
                  </a:cxn>
                </a:cxnLst>
                <a:rect l="0" t="0" r="r" b="b"/>
                <a:pathLst>
                  <a:path w="1261" h="370">
                    <a:moveTo>
                      <a:pt x="1254" y="370"/>
                    </a:moveTo>
                    <a:lnTo>
                      <a:pt x="0" y="370"/>
                    </a:lnTo>
                    <a:lnTo>
                      <a:pt x="214" y="0"/>
                    </a:lnTo>
                    <a:lnTo>
                      <a:pt x="1261" y="0"/>
                    </a:lnTo>
                  </a:path>
                </a:pathLst>
              </a:cu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58" name="Line 90"/>
              <p:cNvSpPr>
                <a:spLocks noChangeShapeType="1"/>
              </p:cNvSpPr>
              <p:nvPr/>
            </p:nvSpPr>
            <p:spPr bwMode="auto">
              <a:xfrm>
                <a:off x="4479" y="1238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59" name="Line 91"/>
              <p:cNvSpPr>
                <a:spLocks noChangeShapeType="1"/>
              </p:cNvSpPr>
              <p:nvPr/>
            </p:nvSpPr>
            <p:spPr bwMode="auto">
              <a:xfrm>
                <a:off x="4505" y="1296"/>
                <a:ext cx="7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60" name="Line 92"/>
              <p:cNvSpPr>
                <a:spLocks noChangeShapeType="1"/>
              </p:cNvSpPr>
              <p:nvPr/>
            </p:nvSpPr>
            <p:spPr bwMode="auto">
              <a:xfrm flipH="1">
                <a:off x="4373" y="1869"/>
                <a:ext cx="214" cy="37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61" name="Text Box 93"/>
              <p:cNvSpPr txBox="1">
                <a:spLocks noChangeArrowheads="1"/>
              </p:cNvSpPr>
              <p:nvPr/>
            </p:nvSpPr>
            <p:spPr bwMode="auto">
              <a:xfrm>
                <a:off x="5060" y="1178"/>
                <a:ext cx="542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accent2"/>
                    </a:solidFill>
                  </a:rPr>
                  <a:t>hinge</a:t>
                </a:r>
              </a:p>
            </p:txBody>
          </p:sp>
          <p:sp>
            <p:nvSpPr>
              <p:cNvPr id="58462" name="Line 94"/>
              <p:cNvSpPr>
                <a:spLocks noChangeShapeType="1"/>
              </p:cNvSpPr>
              <p:nvPr/>
            </p:nvSpPr>
            <p:spPr bwMode="auto">
              <a:xfrm flipH="1">
                <a:off x="4595" y="1331"/>
                <a:ext cx="462" cy="52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63" name="Oval 95"/>
              <p:cNvSpPr>
                <a:spLocks noChangeArrowheads="1"/>
              </p:cNvSpPr>
              <p:nvPr/>
            </p:nvSpPr>
            <p:spPr bwMode="auto">
              <a:xfrm>
                <a:off x="4564" y="1838"/>
                <a:ext cx="62" cy="62"/>
              </a:xfrm>
              <a:prstGeom prst="ellipse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64" name="Text Box 96"/>
              <p:cNvSpPr txBox="1">
                <a:spLocks noChangeArrowheads="1"/>
              </p:cNvSpPr>
              <p:nvPr/>
            </p:nvSpPr>
            <p:spPr bwMode="auto">
              <a:xfrm>
                <a:off x="3875" y="1345"/>
                <a:ext cx="542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accent2"/>
                    </a:solidFill>
                  </a:rPr>
                  <a:t>water</a:t>
                </a:r>
              </a:p>
            </p:txBody>
          </p:sp>
          <p:sp>
            <p:nvSpPr>
              <p:cNvPr id="58465" name="Line 97"/>
              <p:cNvSpPr>
                <a:spLocks noChangeShapeType="1"/>
              </p:cNvSpPr>
              <p:nvPr/>
            </p:nvSpPr>
            <p:spPr bwMode="auto">
              <a:xfrm flipH="1" flipV="1">
                <a:off x="4095" y="2030"/>
                <a:ext cx="261" cy="208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66" name="Rectangle 98"/>
              <p:cNvSpPr>
                <a:spLocks noChangeArrowheads="1"/>
              </p:cNvSpPr>
              <p:nvPr/>
            </p:nvSpPr>
            <p:spPr bwMode="auto">
              <a:xfrm>
                <a:off x="3916" y="1896"/>
                <a:ext cx="223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2400">
                    <a:solidFill>
                      <a:schemeClr val="accent2"/>
                    </a:solidFill>
                  </a:rPr>
                  <a:t>F</a:t>
                </a:r>
              </a:p>
            </p:txBody>
          </p:sp>
          <p:sp>
            <p:nvSpPr>
              <p:cNvPr id="58467" name="Line 99"/>
              <p:cNvSpPr>
                <a:spLocks noChangeShapeType="1"/>
              </p:cNvSpPr>
              <p:nvPr/>
            </p:nvSpPr>
            <p:spPr bwMode="auto">
              <a:xfrm rot="5400000">
                <a:off x="3657" y="708"/>
                <a:ext cx="0" cy="99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68" name="Line 100"/>
              <p:cNvSpPr>
                <a:spLocks noChangeShapeType="1"/>
              </p:cNvSpPr>
              <p:nvPr/>
            </p:nvSpPr>
            <p:spPr bwMode="auto">
              <a:xfrm rot="5400000">
                <a:off x="3811" y="1244"/>
                <a:ext cx="0" cy="128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69" name="Line 101"/>
              <p:cNvSpPr>
                <a:spLocks noChangeShapeType="1"/>
              </p:cNvSpPr>
              <p:nvPr/>
            </p:nvSpPr>
            <p:spPr bwMode="auto">
              <a:xfrm rot="5400000">
                <a:off x="2964" y="1533"/>
                <a:ext cx="6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70" name="Text Box 102"/>
              <p:cNvSpPr txBox="1">
                <a:spLocks noChangeArrowheads="1"/>
              </p:cNvSpPr>
              <p:nvPr/>
            </p:nvSpPr>
            <p:spPr bwMode="auto">
              <a:xfrm>
                <a:off x="3129" y="1362"/>
                <a:ext cx="409" cy="288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8 m</a:t>
                </a:r>
              </a:p>
            </p:txBody>
          </p:sp>
          <p:sp>
            <p:nvSpPr>
              <p:cNvPr id="58471" name="Text Box 103"/>
              <p:cNvSpPr txBox="1">
                <a:spLocks noChangeArrowheads="1"/>
              </p:cNvSpPr>
              <p:nvPr/>
            </p:nvSpPr>
            <p:spPr bwMode="auto">
              <a:xfrm>
                <a:off x="5048" y="1912"/>
                <a:ext cx="409" cy="288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4 m</a:t>
                </a:r>
              </a:p>
            </p:txBody>
          </p:sp>
          <p:sp>
            <p:nvSpPr>
              <p:cNvPr id="58472" name="Line 104"/>
              <p:cNvSpPr>
                <a:spLocks noChangeShapeType="1"/>
              </p:cNvSpPr>
              <p:nvPr/>
            </p:nvSpPr>
            <p:spPr bwMode="auto">
              <a:xfrm>
                <a:off x="4048" y="1784"/>
                <a:ext cx="392" cy="288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73" name="Rectangle 105"/>
              <p:cNvSpPr>
                <a:spLocks noChangeArrowheads="1"/>
              </p:cNvSpPr>
              <p:nvPr/>
            </p:nvSpPr>
            <p:spPr bwMode="auto">
              <a:xfrm>
                <a:off x="3824" y="1612"/>
                <a:ext cx="308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accent2"/>
                    </a:solidFill>
                  </a:rPr>
                  <a:t>F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R</a:t>
                </a:r>
                <a:endParaRPr lang="en-US" sz="2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58474" name="Group 106"/>
            <p:cNvGrpSpPr>
              <a:grpSpLocks/>
            </p:cNvGrpSpPr>
            <p:nvPr/>
          </p:nvGrpSpPr>
          <p:grpSpPr bwMode="auto">
            <a:xfrm>
              <a:off x="4371" y="637"/>
              <a:ext cx="228" cy="1404"/>
              <a:chOff x="4371" y="637"/>
              <a:chExt cx="228" cy="1404"/>
            </a:xfrm>
          </p:grpSpPr>
          <p:sp>
            <p:nvSpPr>
              <p:cNvPr id="58475" name="Line 107"/>
              <p:cNvSpPr>
                <a:spLocks noChangeShapeType="1"/>
              </p:cNvSpPr>
              <p:nvPr/>
            </p:nvSpPr>
            <p:spPr bwMode="auto">
              <a:xfrm flipV="1">
                <a:off x="4472" y="940"/>
                <a:ext cx="0" cy="1101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476" name="Text Box 108"/>
              <p:cNvSpPr txBox="1">
                <a:spLocks noChangeArrowheads="1"/>
              </p:cNvSpPr>
              <p:nvPr/>
            </p:nvSpPr>
            <p:spPr bwMode="auto">
              <a:xfrm>
                <a:off x="4371" y="637"/>
                <a:ext cx="228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g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16" grpId="0" autoUpdateAnimBg="0"/>
      <p:bldP spid="58450" grpId="0" build="p" autoUpdateAnimBg="0"/>
      <p:bldP spid="58451" grpId="0" build="p" autoUpdateAnimBg="0"/>
      <p:bldP spid="5845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Forces on Plane Surfaces Review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81200"/>
            <a:ext cx="7847012" cy="4708525"/>
          </a:xfrm>
        </p:spPr>
        <p:txBody>
          <a:bodyPr/>
          <a:lstStyle/>
          <a:p>
            <a:r>
              <a:rPr lang="en-US"/>
              <a:t>The average magnitude of the pressure force is the pressure at the centroid</a:t>
            </a:r>
          </a:p>
          <a:p>
            <a:r>
              <a:rPr lang="en-US"/>
              <a:t>The horizontal location of the pressure force was at x</a:t>
            </a:r>
            <a:r>
              <a:rPr lang="en-US" baseline="-25000"/>
              <a:t>c</a:t>
            </a:r>
            <a:r>
              <a:rPr lang="en-US"/>
              <a:t> (WHY?) ____________________ ___________________________________</a:t>
            </a:r>
          </a:p>
          <a:p>
            <a:r>
              <a:rPr lang="en-US"/>
              <a:t>The vertical location of the pressure force is below the centroid. (WHY?) ___________ ___________________</a:t>
            </a:r>
          </a:p>
          <a:p>
            <a:endParaRPr lang="en-US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1093788" y="3517900"/>
            <a:ext cx="7464425" cy="10668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pPr indent="2857500">
              <a:buClr>
                <a:schemeClr val="hlink"/>
              </a:buClr>
              <a:buFont typeface="Monotype Sorts" pitchFamily="2" charset="2"/>
              <a:buNone/>
            </a:pPr>
            <a:r>
              <a:rPr lang="en-US" sz="3200">
                <a:solidFill>
                  <a:schemeClr val="folHlink"/>
                </a:solidFill>
              </a:rPr>
              <a:t>The gate was symmetrical about at least one of the centroidal axes.</a:t>
            </a:r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1089025" y="5092700"/>
            <a:ext cx="7042150" cy="10668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pPr indent="4749800"/>
            <a:r>
              <a:rPr lang="en-US" sz="3200">
                <a:solidFill>
                  <a:schemeClr val="folHlink"/>
                </a:solidFill>
              </a:rPr>
              <a:t>Pressure increases with depth.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7" grpId="0" build="p" autoUpdateAnimBg="0"/>
      <p:bldP spid="59408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Forces on Curved Surfaces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Horizontal component</a:t>
            </a:r>
          </a:p>
          <a:p>
            <a:r>
              <a:rPr lang="en-US"/>
              <a:t>Vertical component</a:t>
            </a:r>
          </a:p>
          <a:p>
            <a:r>
              <a:rPr lang="en-US"/>
              <a:t>Tensile Stress in pipes and spheres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6850" y="223838"/>
            <a:ext cx="1079500" cy="11207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8012113" y="2187575"/>
            <a:ext cx="877887" cy="963613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Forces on Curved Surfaces: Horizontal Component</a:t>
            </a:r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6588" y="1981200"/>
            <a:ext cx="7326312" cy="4876800"/>
          </a:xfrm>
        </p:spPr>
        <p:txBody>
          <a:bodyPr/>
          <a:lstStyle/>
          <a:p>
            <a:r>
              <a:rPr lang="en-US"/>
              <a:t>What is the horizontal component of pressure force on a curved surface equal to?                               (Prove it!)</a:t>
            </a:r>
          </a:p>
          <a:p>
            <a:r>
              <a:rPr lang="en-US"/>
              <a:t>The center of pressure is located using the moment of inertia technique.</a:t>
            </a:r>
          </a:p>
          <a:p>
            <a:r>
              <a:rPr lang="en-US"/>
              <a:t>The horizontal component of pressure force on a closed body is _____.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5289550" y="5129213"/>
            <a:ext cx="884238" cy="5794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3200">
                <a:solidFill>
                  <a:schemeClr val="folHlink"/>
                </a:solidFill>
              </a:rPr>
              <a:t>zero</a:t>
            </a:r>
          </a:p>
        </p:txBody>
      </p:sp>
      <p:sp>
        <p:nvSpPr>
          <p:cNvPr id="125958" name="Arc 6"/>
          <p:cNvSpPr>
            <a:spLocks/>
          </p:cNvSpPr>
          <p:nvPr/>
        </p:nvSpPr>
        <p:spPr bwMode="auto">
          <a:xfrm>
            <a:off x="8347075" y="2362200"/>
            <a:ext cx="223838" cy="568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0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959" name="Freeform 7"/>
          <p:cNvSpPr>
            <a:spLocks/>
          </p:cNvSpPr>
          <p:nvPr/>
        </p:nvSpPr>
        <p:spPr bwMode="auto">
          <a:xfrm>
            <a:off x="8012113" y="1914525"/>
            <a:ext cx="865187" cy="1236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79"/>
              </a:cxn>
              <a:cxn ang="0">
                <a:pos x="545" y="779"/>
              </a:cxn>
              <a:cxn ang="0">
                <a:pos x="545" y="0"/>
              </a:cxn>
            </a:cxnLst>
            <a:rect l="0" t="0" r="r" b="b"/>
            <a:pathLst>
              <a:path w="545" h="779">
                <a:moveTo>
                  <a:pt x="0" y="0"/>
                </a:moveTo>
                <a:lnTo>
                  <a:pt x="0" y="779"/>
                </a:lnTo>
                <a:lnTo>
                  <a:pt x="545" y="779"/>
                </a:lnTo>
                <a:lnTo>
                  <a:pt x="54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5960" name="AutoShape 8"/>
          <p:cNvSpPr>
            <a:spLocks noChangeArrowheads="1"/>
          </p:cNvSpPr>
          <p:nvPr/>
        </p:nvSpPr>
        <p:spPr bwMode="auto">
          <a:xfrm>
            <a:off x="2654300" y="2967038"/>
            <a:ext cx="1458913" cy="544512"/>
          </a:xfrm>
          <a:prstGeom prst="cloudCallout">
            <a:avLst>
              <a:gd name="adj1" fmla="val -118769"/>
              <a:gd name="adj2" fmla="val 8019"/>
            </a:avLst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/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teams</a:t>
            </a:r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1527175" y="4335463"/>
            <a:ext cx="61753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net</a:t>
            </a:r>
          </a:p>
        </p:txBody>
      </p:sp>
      <p:sp>
        <p:nvSpPr>
          <p:cNvPr id="125962" name="Freeform 10"/>
          <p:cNvSpPr>
            <a:spLocks/>
          </p:cNvSpPr>
          <p:nvPr/>
        </p:nvSpPr>
        <p:spPr bwMode="auto">
          <a:xfrm>
            <a:off x="1641475" y="5013325"/>
            <a:ext cx="209550" cy="187325"/>
          </a:xfrm>
          <a:custGeom>
            <a:avLst/>
            <a:gdLst/>
            <a:ahLst/>
            <a:cxnLst>
              <a:cxn ang="0">
                <a:pos x="0" y="118"/>
              </a:cxn>
              <a:cxn ang="0">
                <a:pos x="83" y="0"/>
              </a:cxn>
              <a:cxn ang="0">
                <a:pos x="132" y="111"/>
              </a:cxn>
            </a:cxnLst>
            <a:rect l="0" t="0" r="r" b="b"/>
            <a:pathLst>
              <a:path w="132" h="118">
                <a:moveTo>
                  <a:pt x="0" y="118"/>
                </a:moveTo>
                <a:lnTo>
                  <a:pt x="83" y="0"/>
                </a:lnTo>
                <a:lnTo>
                  <a:pt x="132" y="111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7" grpId="0" build="p" autoUpdateAnimBg="0"/>
      <p:bldP spid="125960" grpId="0" animBg="1" autoUpdateAnimBg="0"/>
      <p:bldP spid="125961" grpId="0"/>
      <p:bldP spid="12596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AutoShape 4"/>
          <p:cNvSpPr>
            <a:spLocks noChangeArrowheads="1"/>
          </p:cNvSpPr>
          <p:nvPr/>
        </p:nvSpPr>
        <p:spPr bwMode="auto">
          <a:xfrm flipV="1">
            <a:off x="6781800" y="1981200"/>
            <a:ext cx="2159000" cy="3543300"/>
          </a:xfrm>
          <a:prstGeom prst="can">
            <a:avLst>
              <a:gd name="adj" fmla="val 41029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rot="10800000" wrap="none" anchor="ctr"/>
          <a:lstStyle/>
          <a:p>
            <a:pPr algn="ctr"/>
            <a:endParaRPr lang="en-US" sz="2400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Forces on Curved Surfaces: Vertical Component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5194300" cy="1587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What is the magnitude of the vertical component of force on the cup?</a:t>
            </a:r>
            <a:br>
              <a:rPr lang="en-US" sz="2800"/>
            </a:br>
            <a:endParaRPr lang="en-US" sz="2800"/>
          </a:p>
        </p:txBody>
      </p:sp>
      <p:sp>
        <p:nvSpPr>
          <p:cNvPr id="47119" name="AutoShape 15"/>
          <p:cNvSpPr>
            <a:spLocks noChangeArrowheads="1"/>
          </p:cNvSpPr>
          <p:nvPr/>
        </p:nvSpPr>
        <p:spPr bwMode="auto">
          <a:xfrm flipV="1">
            <a:off x="6781800" y="2578100"/>
            <a:ext cx="2159000" cy="2946400"/>
          </a:xfrm>
          <a:prstGeom prst="can">
            <a:avLst>
              <a:gd name="adj" fmla="val 37643"/>
            </a:avLst>
          </a:prstGeom>
          <a:solidFill>
            <a:schemeClr val="hlink"/>
          </a:solidFill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rot="10800000" wrap="none" anchor="ctr"/>
          <a:lstStyle/>
          <a:p>
            <a:pPr algn="ctr"/>
            <a:endParaRPr lang="en-US" sz="2400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H="1">
            <a:off x="7213600" y="5092700"/>
            <a:ext cx="6604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7299325" y="4930775"/>
            <a:ext cx="285750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r</a:t>
            </a:r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 flipH="1">
            <a:off x="6210300" y="2959100"/>
            <a:ext cx="558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 flipH="1">
            <a:off x="6184900" y="5092700"/>
            <a:ext cx="558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6438900" y="2959100"/>
            <a:ext cx="0" cy="210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6257925" y="3559175"/>
            <a:ext cx="336550" cy="4572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h</a:t>
            </a:r>
          </a:p>
        </p:txBody>
      </p:sp>
      <p:sp>
        <p:nvSpPr>
          <p:cNvPr id="47129" name="Rectangle 25"/>
          <p:cNvSpPr>
            <a:spLocks noChangeArrowheads="1"/>
          </p:cNvSpPr>
          <p:nvPr/>
        </p:nvSpPr>
        <p:spPr bwMode="auto">
          <a:xfrm>
            <a:off x="963613" y="4171950"/>
            <a:ext cx="1290637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p =</a:t>
            </a:r>
            <a:r>
              <a:rPr lang="en-US">
                <a:solidFill>
                  <a:schemeClr val="folHlink"/>
                </a:solidFill>
              </a:rPr>
              <a:t> </a:t>
            </a: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r</a:t>
            </a:r>
            <a:r>
              <a:rPr lang="en-US">
                <a:solidFill>
                  <a:schemeClr val="folHlink"/>
                </a:solidFill>
              </a:rPr>
              <a:t>gh</a:t>
            </a:r>
          </a:p>
        </p:txBody>
      </p:sp>
      <p:sp>
        <p:nvSpPr>
          <p:cNvPr id="47130" name="Rectangle 26"/>
          <p:cNvSpPr>
            <a:spLocks noChangeArrowheads="1"/>
          </p:cNvSpPr>
          <p:nvPr/>
        </p:nvSpPr>
        <p:spPr bwMode="auto">
          <a:xfrm>
            <a:off x="850900" y="4857750"/>
            <a:ext cx="17462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/>
              <a:t>F =</a:t>
            </a:r>
            <a:r>
              <a:rPr lang="en-US">
                <a:solidFill>
                  <a:schemeClr val="folHlink"/>
                </a:solidFill>
              </a:rPr>
              <a:t> </a:t>
            </a: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r</a:t>
            </a:r>
            <a:r>
              <a:rPr lang="en-US">
                <a:solidFill>
                  <a:schemeClr val="folHlink"/>
                </a:solidFill>
              </a:rPr>
              <a:t>gh</a:t>
            </a: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p</a:t>
            </a:r>
            <a:r>
              <a:rPr lang="en-US">
                <a:solidFill>
                  <a:schemeClr val="folHlink"/>
                </a:solidFill>
              </a:rPr>
              <a:t>r</a:t>
            </a:r>
            <a:r>
              <a:rPr lang="en-US" baseline="300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7132" name="Rectangle 28"/>
          <p:cNvSpPr>
            <a:spLocks noChangeArrowheads="1"/>
          </p:cNvSpPr>
          <p:nvPr/>
        </p:nvSpPr>
        <p:spPr bwMode="auto">
          <a:xfrm>
            <a:off x="2563813" y="4870450"/>
            <a:ext cx="8382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=</a:t>
            </a:r>
            <a:r>
              <a:rPr lang="en-US">
                <a:solidFill>
                  <a:schemeClr val="folHlink"/>
                </a:solidFill>
              </a:rPr>
              <a:t>W!</a:t>
            </a:r>
          </a:p>
        </p:txBody>
      </p:sp>
      <p:sp>
        <p:nvSpPr>
          <p:cNvPr id="47133" name="Rectangle 29"/>
          <p:cNvSpPr>
            <a:spLocks noChangeArrowheads="1"/>
          </p:cNvSpPr>
          <p:nvPr/>
        </p:nvSpPr>
        <p:spPr bwMode="auto">
          <a:xfrm>
            <a:off x="963613" y="3600450"/>
            <a:ext cx="1195387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/>
              <a:t>F =</a:t>
            </a:r>
            <a:r>
              <a:rPr lang="en-US">
                <a:solidFill>
                  <a:schemeClr val="folHlink"/>
                </a:solidFill>
              </a:rPr>
              <a:t> pA</a:t>
            </a:r>
          </a:p>
        </p:txBody>
      </p:sp>
      <p:sp>
        <p:nvSpPr>
          <p:cNvPr id="47135" name="Text Box 31"/>
          <p:cNvSpPr txBox="1">
            <a:spLocks noChangeArrowheads="1"/>
          </p:cNvSpPr>
          <p:nvPr/>
        </p:nvSpPr>
        <p:spPr bwMode="auto">
          <a:xfrm>
            <a:off x="946150" y="5691188"/>
            <a:ext cx="5786438" cy="5794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What if the cup had sloping sides?</a:t>
            </a:r>
          </a:p>
        </p:txBody>
      </p:sp>
      <p:sp>
        <p:nvSpPr>
          <p:cNvPr id="47136" name="Line 32"/>
          <p:cNvSpPr>
            <a:spLocks noChangeShapeType="1"/>
          </p:cNvSpPr>
          <p:nvPr/>
        </p:nvSpPr>
        <p:spPr bwMode="auto">
          <a:xfrm>
            <a:off x="963613" y="4037013"/>
            <a:ext cx="1187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37" name="Line 33"/>
          <p:cNvSpPr>
            <a:spLocks noChangeShapeType="1"/>
          </p:cNvSpPr>
          <p:nvPr/>
        </p:nvSpPr>
        <p:spPr bwMode="auto">
          <a:xfrm>
            <a:off x="963613" y="4702175"/>
            <a:ext cx="1139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38" name="Line 34"/>
          <p:cNvSpPr>
            <a:spLocks noChangeShapeType="1"/>
          </p:cNvSpPr>
          <p:nvPr/>
        </p:nvSpPr>
        <p:spPr bwMode="auto">
          <a:xfrm>
            <a:off x="963613" y="5349875"/>
            <a:ext cx="2541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39" name="Text Box 35"/>
          <p:cNvSpPr txBox="1">
            <a:spLocks noChangeArrowheads="1"/>
          </p:cNvSpPr>
          <p:nvPr/>
        </p:nvSpPr>
        <p:spPr bwMode="auto">
          <a:xfrm>
            <a:off x="846138" y="6253163"/>
            <a:ext cx="7286625" cy="5794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What if the cup bottom were a hemisphere?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9" grpId="0" build="p" autoUpdateAnimBg="0"/>
      <p:bldP spid="47130" grpId="0" build="p" autoUpdateAnimBg="0"/>
      <p:bldP spid="47132" grpId="0" build="p" autoUpdateAnimBg="0"/>
      <p:bldP spid="47133" grpId="0" build="p" autoUpdateAnimBg="0"/>
      <p:bldP spid="47135" grpId="0" build="p" autoUpdateAnimBg="0"/>
      <p:bldP spid="4713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Forces on Curved Surfaces: Vertical Component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9957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3600" i="1"/>
              <a:t>The vertical component of pressure force on a curved surface is equal to the weight of liquid vertically above the curved surface and extending up to the</a:t>
            </a:r>
            <a:endParaRPr lang="en-US" sz="3600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777875" y="4729163"/>
            <a:ext cx="6699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728663" y="5222875"/>
            <a:ext cx="318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698500" y="4189413"/>
            <a:ext cx="7083425" cy="10668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3200" i="1">
                <a:solidFill>
                  <a:schemeClr val="folHlink"/>
                </a:solidFill>
              </a:rPr>
              <a:t>surface where the pressure is equal to the reference pressure.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5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6276975" y="2628900"/>
            <a:ext cx="1536700" cy="2667000"/>
          </a:xfrm>
          <a:prstGeom prst="rect">
            <a:avLst/>
          </a:prstGeom>
          <a:solidFill>
            <a:schemeClr val="hlink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water</a:t>
            </a:r>
          </a:p>
        </p:txBody>
      </p:sp>
      <p:sp>
        <p:nvSpPr>
          <p:cNvPr id="65580" name="Rectangle 44"/>
          <p:cNvSpPr>
            <a:spLocks noChangeArrowheads="1"/>
          </p:cNvSpPr>
          <p:nvPr/>
        </p:nvSpPr>
        <p:spPr bwMode="auto">
          <a:xfrm>
            <a:off x="523875" y="3460750"/>
            <a:ext cx="564038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tx2"/>
                </a:solidFill>
              </a:rPr>
              <a:t>=</a:t>
            </a:r>
            <a:r>
              <a:rPr lang="en-US">
                <a:solidFill>
                  <a:schemeClr val="folHlink"/>
                </a:solidFill>
              </a:rPr>
              <a:t> (3 m)(2 m)(1 m)</a:t>
            </a: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g</a:t>
            </a:r>
            <a:r>
              <a:rPr lang="en-US">
                <a:solidFill>
                  <a:schemeClr val="folHlink"/>
                </a:solidFill>
              </a:rPr>
              <a:t> + </a:t>
            </a: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p/4</a:t>
            </a:r>
            <a:r>
              <a:rPr lang="en-US">
                <a:solidFill>
                  <a:schemeClr val="folHlink"/>
                </a:solidFill>
              </a:rPr>
              <a:t>(2 m)</a:t>
            </a:r>
            <a:r>
              <a:rPr lang="en-US" baseline="30000">
                <a:solidFill>
                  <a:schemeClr val="folHlink"/>
                </a:solidFill>
              </a:rPr>
              <a:t>2</a:t>
            </a:r>
            <a:r>
              <a:rPr lang="en-US">
                <a:solidFill>
                  <a:schemeClr val="folHlink"/>
                </a:solidFill>
              </a:rPr>
              <a:t>(1 m)</a:t>
            </a: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g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Example: Forces on Curved Surfaces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200025" y="1882775"/>
            <a:ext cx="6494463" cy="822325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Find the resultant force (magnitude and location) on a 1 m wide section of the circular arc.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73025" y="2974975"/>
            <a:ext cx="846138" cy="519113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F</a:t>
            </a:r>
            <a:r>
              <a:rPr lang="en-US" baseline="-25000">
                <a:solidFill>
                  <a:schemeClr val="tx2"/>
                </a:solidFill>
              </a:rPr>
              <a:t>V</a:t>
            </a:r>
            <a:r>
              <a:rPr lang="en-US">
                <a:solidFill>
                  <a:schemeClr val="tx2"/>
                </a:solidFill>
              </a:rPr>
              <a:t> =</a:t>
            </a:r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152400" y="5159375"/>
            <a:ext cx="846138" cy="519113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F</a:t>
            </a:r>
            <a:r>
              <a:rPr lang="en-US" baseline="-25000">
                <a:solidFill>
                  <a:schemeClr val="tx2"/>
                </a:solidFill>
              </a:rPr>
              <a:t>H</a:t>
            </a:r>
            <a:r>
              <a:rPr lang="en-US">
                <a:solidFill>
                  <a:schemeClr val="tx2"/>
                </a:solidFill>
              </a:rPr>
              <a:t> =</a:t>
            </a:r>
          </a:p>
        </p:txBody>
      </p:sp>
      <p:graphicFrame>
        <p:nvGraphicFramePr>
          <p:cNvPr id="233472" name="Object 0"/>
          <p:cNvGraphicFramePr>
            <a:graphicFrameLocks noChangeAspect="1"/>
          </p:cNvGraphicFramePr>
          <p:nvPr/>
        </p:nvGraphicFramePr>
        <p:xfrm>
          <a:off x="898525" y="5257800"/>
          <a:ext cx="514350" cy="379413"/>
        </p:xfrm>
        <a:graphic>
          <a:graphicData uri="http://schemas.openxmlformats.org/presentationml/2006/ole">
            <p:oleObj spid="_x0000_s233472" name="Equation" r:id="rId4" imgW="520560" imgH="380880" progId="Equation.DSMT4">
              <p:embed/>
            </p:oleObj>
          </a:graphicData>
        </a:graphic>
      </p:graphicFrame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7788275" y="2628900"/>
            <a:ext cx="1130300" cy="1587500"/>
          </a:xfrm>
          <a:prstGeom prst="rect">
            <a:avLst/>
          </a:prstGeom>
          <a:solidFill>
            <a:schemeClr val="hlink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8918575" y="2374900"/>
            <a:ext cx="203200" cy="18161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 rot="5400000">
            <a:off x="6944519" y="4642644"/>
            <a:ext cx="203200" cy="154781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Arc 6"/>
          <p:cNvSpPr>
            <a:spLocks/>
          </p:cNvSpPr>
          <p:nvPr/>
        </p:nvSpPr>
        <p:spPr bwMode="auto">
          <a:xfrm rot="10800000" flipH="1">
            <a:off x="7800975" y="4191000"/>
            <a:ext cx="1117600" cy="1117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hlink"/>
          </a:solidFill>
          <a:ln w="3810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 flipV="1">
            <a:off x="7800975" y="2628900"/>
            <a:ext cx="0" cy="2667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 flipH="1">
            <a:off x="7800975" y="4191000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8026400" y="3787775"/>
            <a:ext cx="649288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2 m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7188200" y="4498975"/>
            <a:ext cx="649288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2 m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7150100" y="3152775"/>
            <a:ext cx="649288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3 m</a:t>
            </a:r>
          </a:p>
        </p:txBody>
      </p:sp>
      <p:grpSp>
        <p:nvGrpSpPr>
          <p:cNvPr id="65570" name="Group 34"/>
          <p:cNvGrpSpPr>
            <a:grpSpLocks/>
          </p:cNvGrpSpPr>
          <p:nvPr/>
        </p:nvGrpSpPr>
        <p:grpSpPr bwMode="auto">
          <a:xfrm>
            <a:off x="6702425" y="2389188"/>
            <a:ext cx="430213" cy="508000"/>
            <a:chOff x="4052" y="1505"/>
            <a:chExt cx="271" cy="320"/>
          </a:xfrm>
        </p:grpSpPr>
        <p:sp>
          <p:nvSpPr>
            <p:cNvPr id="65562" name="Line 26"/>
            <p:cNvSpPr>
              <a:spLocks noChangeShapeType="1"/>
            </p:cNvSpPr>
            <p:nvPr/>
          </p:nvSpPr>
          <p:spPr bwMode="auto">
            <a:xfrm>
              <a:off x="4052" y="1711"/>
              <a:ext cx="2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3" name="Line 27"/>
            <p:cNvSpPr>
              <a:spLocks noChangeShapeType="1"/>
            </p:cNvSpPr>
            <p:nvPr/>
          </p:nvSpPr>
          <p:spPr bwMode="auto">
            <a:xfrm>
              <a:off x="4112" y="1825"/>
              <a:ext cx="1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4" name="AutoShape 28"/>
            <p:cNvSpPr>
              <a:spLocks noChangeArrowheads="1"/>
            </p:cNvSpPr>
            <p:nvPr/>
          </p:nvSpPr>
          <p:spPr bwMode="auto">
            <a:xfrm rot="10800000" flipH="1">
              <a:off x="4104" y="1505"/>
              <a:ext cx="166" cy="140"/>
            </a:xfrm>
            <a:prstGeom prst="triangle">
              <a:avLst>
                <a:gd name="adj" fmla="val 499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65" name="Text Box 29"/>
          <p:cNvSpPr txBox="1">
            <a:spLocks noChangeArrowheads="1"/>
          </p:cNvSpPr>
          <p:nvPr/>
        </p:nvSpPr>
        <p:spPr bwMode="auto">
          <a:xfrm>
            <a:off x="8039100" y="3063875"/>
            <a:ext cx="573088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W</a:t>
            </a:r>
            <a:r>
              <a:rPr lang="en-US" sz="2400" baseline="-25000"/>
              <a:t>1</a:t>
            </a:r>
            <a:endParaRPr lang="en-US" sz="2400"/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8051800" y="4346575"/>
            <a:ext cx="687388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W</a:t>
            </a:r>
            <a:r>
              <a:rPr lang="en-US" sz="2400" baseline="-25000"/>
              <a:t>2</a:t>
            </a:r>
            <a:endParaRPr lang="en-US" sz="2400"/>
          </a:p>
        </p:txBody>
      </p:sp>
      <p:grpSp>
        <p:nvGrpSpPr>
          <p:cNvPr id="65576" name="Group 40"/>
          <p:cNvGrpSpPr>
            <a:grpSpLocks/>
          </p:cNvGrpSpPr>
          <p:nvPr/>
        </p:nvGrpSpPr>
        <p:grpSpPr bwMode="auto">
          <a:xfrm>
            <a:off x="965200" y="3467100"/>
            <a:ext cx="5080000" cy="1358900"/>
            <a:chOff x="608" y="2184"/>
            <a:chExt cx="3200" cy="816"/>
          </a:xfrm>
        </p:grpSpPr>
        <p:sp>
          <p:nvSpPr>
            <p:cNvPr id="65572" name="Line 36"/>
            <p:cNvSpPr>
              <a:spLocks noChangeShapeType="1"/>
            </p:cNvSpPr>
            <p:nvPr/>
          </p:nvSpPr>
          <p:spPr bwMode="auto">
            <a:xfrm>
              <a:off x="608" y="2184"/>
              <a:ext cx="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3" name="Line 37"/>
            <p:cNvSpPr>
              <a:spLocks noChangeShapeType="1"/>
            </p:cNvSpPr>
            <p:nvPr/>
          </p:nvSpPr>
          <p:spPr bwMode="auto">
            <a:xfrm>
              <a:off x="608" y="2456"/>
              <a:ext cx="3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4" name="Line 38"/>
            <p:cNvSpPr>
              <a:spLocks noChangeShapeType="1"/>
            </p:cNvSpPr>
            <p:nvPr/>
          </p:nvSpPr>
          <p:spPr bwMode="auto">
            <a:xfrm>
              <a:off x="608" y="2728"/>
              <a:ext cx="1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5" name="Line 39"/>
            <p:cNvSpPr>
              <a:spLocks noChangeShapeType="1"/>
            </p:cNvSpPr>
            <p:nvPr/>
          </p:nvSpPr>
          <p:spPr bwMode="auto">
            <a:xfrm>
              <a:off x="608" y="3000"/>
              <a:ext cx="7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77" name="Line 41"/>
          <p:cNvSpPr>
            <a:spLocks noChangeShapeType="1"/>
          </p:cNvSpPr>
          <p:nvPr/>
        </p:nvSpPr>
        <p:spPr bwMode="auto">
          <a:xfrm>
            <a:off x="889000" y="6210300"/>
            <a:ext cx="2527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78" name="Line 42"/>
          <p:cNvSpPr>
            <a:spLocks noChangeShapeType="1"/>
          </p:cNvSpPr>
          <p:nvPr/>
        </p:nvSpPr>
        <p:spPr bwMode="auto">
          <a:xfrm>
            <a:off x="876300" y="6604000"/>
            <a:ext cx="2527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79" name="Rectangle 43"/>
          <p:cNvSpPr>
            <a:spLocks noChangeArrowheads="1"/>
          </p:cNvSpPr>
          <p:nvPr/>
        </p:nvSpPr>
        <p:spPr bwMode="auto">
          <a:xfrm>
            <a:off x="914400" y="2952750"/>
            <a:ext cx="14732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W</a:t>
            </a:r>
            <a:r>
              <a:rPr lang="en-US" baseline="-25000">
                <a:solidFill>
                  <a:schemeClr val="folHlink"/>
                </a:solidFill>
              </a:rPr>
              <a:t>1</a:t>
            </a:r>
            <a:r>
              <a:rPr lang="en-US">
                <a:solidFill>
                  <a:schemeClr val="folHlink"/>
                </a:solidFill>
              </a:rPr>
              <a:t> + W</a:t>
            </a:r>
            <a:r>
              <a:rPr lang="en-US" baseline="-250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65581" name="Rectangle 45"/>
          <p:cNvSpPr>
            <a:spLocks noChangeArrowheads="1"/>
          </p:cNvSpPr>
          <p:nvPr/>
        </p:nvSpPr>
        <p:spPr bwMode="auto">
          <a:xfrm>
            <a:off x="523875" y="3924300"/>
            <a:ext cx="31432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tx2"/>
                </a:solidFill>
              </a:rPr>
              <a:t>=</a:t>
            </a:r>
            <a:r>
              <a:rPr lang="en-US">
                <a:solidFill>
                  <a:schemeClr val="folHlink"/>
                </a:solidFill>
              </a:rPr>
              <a:t> 58.9 kN + 30.8 kN</a:t>
            </a:r>
          </a:p>
        </p:txBody>
      </p:sp>
      <p:sp>
        <p:nvSpPr>
          <p:cNvPr id="65583" name="Rectangle 47"/>
          <p:cNvSpPr>
            <a:spLocks noChangeArrowheads="1"/>
          </p:cNvSpPr>
          <p:nvPr/>
        </p:nvSpPr>
        <p:spPr bwMode="auto">
          <a:xfrm>
            <a:off x="523875" y="4387850"/>
            <a:ext cx="16192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=</a:t>
            </a:r>
            <a:r>
              <a:rPr lang="en-US">
                <a:solidFill>
                  <a:schemeClr val="folHlink"/>
                </a:solidFill>
              </a:rPr>
              <a:t> 89.7 kN</a:t>
            </a:r>
          </a:p>
        </p:txBody>
      </p:sp>
      <p:sp>
        <p:nvSpPr>
          <p:cNvPr id="65584" name="Rectangle 48"/>
          <p:cNvSpPr>
            <a:spLocks noChangeArrowheads="1"/>
          </p:cNvSpPr>
          <p:nvPr/>
        </p:nvSpPr>
        <p:spPr bwMode="auto">
          <a:xfrm>
            <a:off x="523875" y="5708650"/>
            <a:ext cx="29622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tx2"/>
                </a:solidFill>
              </a:rPr>
              <a:t>=</a:t>
            </a:r>
            <a:r>
              <a:rPr lang="en-US">
                <a:solidFill>
                  <a:schemeClr val="folHlink"/>
                </a:solidFill>
              </a:rPr>
              <a:t> </a:t>
            </a: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g</a:t>
            </a:r>
            <a:r>
              <a:rPr lang="en-US">
                <a:solidFill>
                  <a:schemeClr val="folHlink"/>
                </a:solidFill>
              </a:rPr>
              <a:t>(4 m)(2 m)(1 m)</a:t>
            </a:r>
          </a:p>
        </p:txBody>
      </p:sp>
      <p:sp>
        <p:nvSpPr>
          <p:cNvPr id="65585" name="Rectangle 49"/>
          <p:cNvSpPr>
            <a:spLocks noChangeArrowheads="1"/>
          </p:cNvSpPr>
          <p:nvPr/>
        </p:nvSpPr>
        <p:spPr bwMode="auto">
          <a:xfrm>
            <a:off x="523875" y="6178550"/>
            <a:ext cx="16192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tx2"/>
                </a:solidFill>
              </a:rPr>
              <a:t>=</a:t>
            </a:r>
            <a:r>
              <a:rPr lang="en-US">
                <a:solidFill>
                  <a:schemeClr val="folHlink"/>
                </a:solidFill>
              </a:rPr>
              <a:t> 78.5 kN</a:t>
            </a:r>
          </a:p>
        </p:txBody>
      </p:sp>
      <p:pic>
        <p:nvPicPr>
          <p:cNvPr id="65591" name="Picture 55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83525" y="0"/>
            <a:ext cx="1260475" cy="86836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80" grpId="0" build="p" autoUpdateAnimBg="0"/>
      <p:bldP spid="65579" grpId="0" build="p" autoUpdateAnimBg="0"/>
      <p:bldP spid="65581" grpId="0" build="p" autoUpdateAnimBg="0"/>
      <p:bldP spid="65583" grpId="0" build="p" autoUpdateAnimBg="0"/>
      <p:bldP spid="65584" grpId="0" build="p" autoUpdateAnimBg="0"/>
      <p:bldP spid="6558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058863" y="6557963"/>
            <a:ext cx="2846387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Forces on Plane Areas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909763"/>
            <a:ext cx="7772400" cy="4948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Two types of problems</a:t>
            </a:r>
          </a:p>
          <a:p>
            <a:pPr lvl="1">
              <a:lnSpc>
                <a:spcPct val="90000"/>
              </a:lnSpc>
            </a:pPr>
            <a:r>
              <a:rPr lang="en-US"/>
              <a:t>Horizontal surfaces (pressure is _______)</a:t>
            </a:r>
          </a:p>
          <a:p>
            <a:pPr lvl="1">
              <a:lnSpc>
                <a:spcPct val="90000"/>
              </a:lnSpc>
            </a:pPr>
            <a:r>
              <a:rPr lang="en-US"/>
              <a:t>Inclined surfaces</a:t>
            </a:r>
          </a:p>
          <a:p>
            <a:pPr>
              <a:lnSpc>
                <a:spcPct val="90000"/>
              </a:lnSpc>
            </a:pPr>
            <a:r>
              <a:rPr lang="en-US"/>
              <a:t>Two unknowns</a:t>
            </a:r>
          </a:p>
          <a:p>
            <a:pPr lvl="1">
              <a:lnSpc>
                <a:spcPct val="90000"/>
              </a:lnSpc>
            </a:pPr>
            <a:r>
              <a:rPr lang="en-US"/>
              <a:t>____________</a:t>
            </a:r>
          </a:p>
          <a:p>
            <a:pPr lvl="1">
              <a:lnSpc>
                <a:spcPct val="90000"/>
              </a:lnSpc>
            </a:pPr>
            <a:r>
              <a:rPr lang="en-US"/>
              <a:t>____________</a:t>
            </a:r>
          </a:p>
          <a:p>
            <a:pPr>
              <a:lnSpc>
                <a:spcPct val="90000"/>
              </a:lnSpc>
            </a:pPr>
            <a:r>
              <a:rPr lang="en-US"/>
              <a:t>Two techniques to find the line of action of the resultant force</a:t>
            </a:r>
          </a:p>
          <a:p>
            <a:pPr lvl="1">
              <a:lnSpc>
                <a:spcPct val="90000"/>
              </a:lnSpc>
            </a:pPr>
            <a:r>
              <a:rPr lang="en-US"/>
              <a:t>Moments</a:t>
            </a:r>
          </a:p>
          <a:p>
            <a:pPr lvl="1">
              <a:lnSpc>
                <a:spcPct val="90000"/>
              </a:lnSpc>
            </a:pPr>
            <a:r>
              <a:rPr lang="en-US"/>
              <a:t>Pressure prism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072188" y="2408238"/>
            <a:ext cx="1366837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constant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460500" y="3830638"/>
            <a:ext cx="17526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Total force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439863" y="4313238"/>
            <a:ext cx="217646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Line of action</a:t>
            </a:r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6672263" y="2886075"/>
          <a:ext cx="1257300" cy="735013"/>
        </p:xfrm>
        <a:graphic>
          <a:graphicData uri="http://schemas.openxmlformats.org/presentationml/2006/ole">
            <p:oleObj spid="_x0000_s29703" name="Equation" r:id="rId4" imgW="1257120" imgH="736560" progId="Equation.DSMT4">
              <p:embed/>
            </p:oleObj>
          </a:graphicData>
        </a:graphic>
      </p:graphicFrame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4452938" y="3349625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80300" y="277813"/>
            <a:ext cx="1268413" cy="11303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4435475" y="2927350"/>
          <a:ext cx="1206500" cy="330200"/>
        </p:xfrm>
        <a:graphic>
          <a:graphicData uri="http://schemas.openxmlformats.org/presentationml/2006/ole">
            <p:oleObj spid="_x0000_s29707" name="Equation" r:id="rId6" imgW="1206360" imgH="330120" progId="Equation.DSMT4">
              <p:embed/>
            </p:oleObj>
          </a:graphicData>
        </a:graphic>
      </p:graphicFrame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6702425" y="3636963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animBg="1"/>
      <p:bldP spid="29700" grpId="0" build="p" autoUpdateAnimBg="0"/>
      <p:bldP spid="29701" grpId="0" build="p" autoUpdateAnimBg="0"/>
      <p:bldP spid="29702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97" name="Rectangle 37"/>
          <p:cNvSpPr>
            <a:spLocks noChangeArrowheads="1"/>
          </p:cNvSpPr>
          <p:nvPr/>
        </p:nvSpPr>
        <p:spPr bwMode="auto">
          <a:xfrm>
            <a:off x="304800" y="5797550"/>
            <a:ext cx="83820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= 0.948 m (measured from A) with magnitude of 89.7 kN</a:t>
            </a:r>
          </a:p>
        </p:txBody>
      </p:sp>
      <p:sp>
        <p:nvSpPr>
          <p:cNvPr id="66596" name="Rectangle 36"/>
          <p:cNvSpPr>
            <a:spLocks noChangeArrowheads="1"/>
          </p:cNvSpPr>
          <p:nvPr/>
        </p:nvSpPr>
        <p:spPr bwMode="auto">
          <a:xfrm>
            <a:off x="320675" y="2701925"/>
            <a:ext cx="4679950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Take moments about a vertical axis through A.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Example: Forces on Curved Surfaces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238125" y="1831975"/>
            <a:ext cx="6799263" cy="822325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The vertical component line of action goes through the centroid of the volume of water above the surface.</a:t>
            </a:r>
          </a:p>
        </p:txBody>
      </p:sp>
      <p:graphicFrame>
        <p:nvGraphicFramePr>
          <p:cNvPr id="234496" name="Object 0"/>
          <p:cNvGraphicFramePr>
            <a:graphicFrameLocks noChangeAspect="1"/>
          </p:cNvGraphicFramePr>
          <p:nvPr/>
        </p:nvGraphicFramePr>
        <p:xfrm>
          <a:off x="298450" y="3621088"/>
          <a:ext cx="3465513" cy="735012"/>
        </p:xfrm>
        <a:graphic>
          <a:graphicData uri="http://schemas.openxmlformats.org/presentationml/2006/ole">
            <p:oleObj spid="_x0000_s234496" name="Equation" r:id="rId4" imgW="3492360" imgH="736560" progId="Equation.DSMT4">
              <p:embed/>
            </p:oleObj>
          </a:graphicData>
        </a:graphic>
      </p:graphicFrame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5715000" y="2628900"/>
            <a:ext cx="1828800" cy="2667000"/>
          </a:xfrm>
          <a:prstGeom prst="rect">
            <a:avLst/>
          </a:prstGeom>
          <a:solidFill>
            <a:schemeClr val="hlink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water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8648700" y="2374900"/>
            <a:ext cx="203200" cy="18161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 rot="5400000">
            <a:off x="6540500" y="4508500"/>
            <a:ext cx="203200" cy="18161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7518400" y="2628900"/>
            <a:ext cx="1130300" cy="1587500"/>
          </a:xfrm>
          <a:prstGeom prst="rect">
            <a:avLst/>
          </a:prstGeom>
          <a:solidFill>
            <a:schemeClr val="hlink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6569" name="Arc 9"/>
          <p:cNvSpPr>
            <a:spLocks/>
          </p:cNvSpPr>
          <p:nvPr/>
        </p:nvSpPr>
        <p:spPr bwMode="auto">
          <a:xfrm rot="10800000" flipH="1">
            <a:off x="7531100" y="4191000"/>
            <a:ext cx="1117600" cy="1117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hlink"/>
          </a:solidFill>
          <a:ln w="3810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 flipV="1">
            <a:off x="7531100" y="2628900"/>
            <a:ext cx="0" cy="2667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 flipH="1">
            <a:off x="7531100" y="4191000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7756525" y="3787775"/>
            <a:ext cx="649288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2 m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6918325" y="4498975"/>
            <a:ext cx="649288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2 m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6880225" y="3152775"/>
            <a:ext cx="649288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3 m</a:t>
            </a: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7324725" y="2149475"/>
            <a:ext cx="404813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7769225" y="3063875"/>
            <a:ext cx="573088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W</a:t>
            </a:r>
            <a:r>
              <a:rPr lang="en-US" sz="2400" baseline="-25000"/>
              <a:t>1</a:t>
            </a:r>
            <a:endParaRPr lang="en-US" sz="2400"/>
          </a:p>
        </p:txBody>
      </p:sp>
      <p:sp>
        <p:nvSpPr>
          <p:cNvPr id="66587" name="Text Box 27"/>
          <p:cNvSpPr txBox="1">
            <a:spLocks noChangeArrowheads="1"/>
          </p:cNvSpPr>
          <p:nvPr/>
        </p:nvSpPr>
        <p:spPr bwMode="auto">
          <a:xfrm>
            <a:off x="7781925" y="4346575"/>
            <a:ext cx="687388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W</a:t>
            </a:r>
            <a:r>
              <a:rPr lang="en-US" sz="2400" baseline="-25000"/>
              <a:t>2</a:t>
            </a:r>
            <a:endParaRPr lang="en-US" sz="2400"/>
          </a:p>
        </p:txBody>
      </p:sp>
      <p:graphicFrame>
        <p:nvGraphicFramePr>
          <p:cNvPr id="234497" name="Object 1"/>
          <p:cNvGraphicFramePr>
            <a:graphicFrameLocks noChangeAspect="1"/>
          </p:cNvGraphicFramePr>
          <p:nvPr/>
        </p:nvGraphicFramePr>
        <p:xfrm>
          <a:off x="134938" y="4465638"/>
          <a:ext cx="4941887" cy="1181100"/>
        </p:xfrm>
        <a:graphic>
          <a:graphicData uri="http://schemas.openxmlformats.org/presentationml/2006/ole">
            <p:oleObj spid="_x0000_s234497" name="Equation" r:id="rId5" imgW="4978080" imgH="1180800" progId="Equation.DSMT4">
              <p:embed/>
            </p:oleObj>
          </a:graphicData>
        </a:graphic>
      </p:graphicFrame>
      <p:sp>
        <p:nvSpPr>
          <p:cNvPr id="66593" name="Line 33"/>
          <p:cNvSpPr>
            <a:spLocks noChangeShapeType="1"/>
          </p:cNvSpPr>
          <p:nvPr/>
        </p:nvSpPr>
        <p:spPr bwMode="auto">
          <a:xfrm>
            <a:off x="419100" y="3136900"/>
            <a:ext cx="435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94" name="Line 34"/>
          <p:cNvSpPr>
            <a:spLocks noChangeShapeType="1"/>
          </p:cNvSpPr>
          <p:nvPr/>
        </p:nvSpPr>
        <p:spPr bwMode="auto">
          <a:xfrm>
            <a:off x="393700" y="3556000"/>
            <a:ext cx="217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95" name="Line 35"/>
          <p:cNvSpPr>
            <a:spLocks noChangeShapeType="1"/>
          </p:cNvSpPr>
          <p:nvPr/>
        </p:nvSpPr>
        <p:spPr bwMode="auto">
          <a:xfrm>
            <a:off x="406400" y="623570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4498" name="Object 2">
            <a:hlinkClick r:id="rId6" action="ppaction://hlinksldjump"/>
          </p:cNvPr>
          <p:cNvGraphicFramePr>
            <a:graphicFrameLocks noChangeAspect="1"/>
          </p:cNvGraphicFramePr>
          <p:nvPr/>
        </p:nvGraphicFramePr>
        <p:xfrm>
          <a:off x="4260850" y="3270250"/>
          <a:ext cx="439738" cy="735013"/>
        </p:xfrm>
        <a:graphic>
          <a:graphicData uri="http://schemas.openxmlformats.org/presentationml/2006/ole">
            <p:oleObj spid="_x0000_s234498" name="Equation" r:id="rId7" imgW="444240" imgH="736560" progId="Equation.DSMT4">
              <p:embed/>
            </p:oleObj>
          </a:graphicData>
        </a:graphic>
      </p:graphicFrame>
      <p:sp>
        <p:nvSpPr>
          <p:cNvPr id="66599" name="Oval 39"/>
          <p:cNvSpPr>
            <a:spLocks noChangeArrowheads="1"/>
          </p:cNvSpPr>
          <p:nvPr/>
        </p:nvSpPr>
        <p:spPr bwMode="auto">
          <a:xfrm>
            <a:off x="2413000" y="3479800"/>
            <a:ext cx="990600" cy="9144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600" name="Line 40"/>
          <p:cNvSpPr>
            <a:spLocks noChangeShapeType="1"/>
          </p:cNvSpPr>
          <p:nvPr/>
        </p:nvSpPr>
        <p:spPr bwMode="auto">
          <a:xfrm flipV="1">
            <a:off x="3311525" y="3632200"/>
            <a:ext cx="815975" cy="746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601" name="Text Box 41"/>
          <p:cNvSpPr txBox="1">
            <a:spLocks noChangeArrowheads="1"/>
          </p:cNvSpPr>
          <p:nvPr/>
        </p:nvSpPr>
        <p:spPr bwMode="auto">
          <a:xfrm>
            <a:off x="6792913" y="1803400"/>
            <a:ext cx="2351087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Expectation???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4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4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4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4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97" grpId="0" build="p" autoUpdateAnimBg="0"/>
      <p:bldP spid="66596" grpId="0" build="p" autoUpdateAnimBg="0"/>
      <p:bldP spid="66599" grpId="0" animBg="1"/>
      <p:bldP spid="66600" grpId="0" animBg="1"/>
      <p:bldP spid="6660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Example: Forces on Curved Surfaces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5715000" y="2628900"/>
            <a:ext cx="1828800" cy="2667000"/>
          </a:xfrm>
          <a:prstGeom prst="rect">
            <a:avLst/>
          </a:prstGeom>
          <a:solidFill>
            <a:schemeClr val="hlink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water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8648700" y="2374900"/>
            <a:ext cx="203200" cy="18161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 rot="5400000">
            <a:off x="6540500" y="4508500"/>
            <a:ext cx="203200" cy="18161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7518400" y="2628900"/>
            <a:ext cx="1130300" cy="1587500"/>
          </a:xfrm>
          <a:prstGeom prst="rect">
            <a:avLst/>
          </a:prstGeom>
          <a:solidFill>
            <a:schemeClr val="hlink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7593" name="Arc 9"/>
          <p:cNvSpPr>
            <a:spLocks/>
          </p:cNvSpPr>
          <p:nvPr/>
        </p:nvSpPr>
        <p:spPr bwMode="auto">
          <a:xfrm rot="10800000" flipH="1">
            <a:off x="7531100" y="4191000"/>
            <a:ext cx="1117600" cy="1117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hlink"/>
          </a:solidFill>
          <a:ln w="3810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 flipV="1">
            <a:off x="7531100" y="2628900"/>
            <a:ext cx="0" cy="2667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 flipH="1">
            <a:off x="7531100" y="4191000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7756525" y="3787775"/>
            <a:ext cx="649288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2 m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6918325" y="4498975"/>
            <a:ext cx="649288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2 m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6880225" y="3152775"/>
            <a:ext cx="649288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3 m</a:t>
            </a:r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 flipV="1">
            <a:off x="8686800" y="4191000"/>
            <a:ext cx="0" cy="11049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7324725" y="2149475"/>
            <a:ext cx="404813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7769225" y="3063875"/>
            <a:ext cx="573088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W</a:t>
            </a:r>
            <a:r>
              <a:rPr lang="en-US" sz="2400" baseline="-25000"/>
              <a:t>1</a:t>
            </a:r>
            <a:endParaRPr lang="en-US" sz="2400"/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7781925" y="4346575"/>
            <a:ext cx="687388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W</a:t>
            </a:r>
            <a:r>
              <a:rPr lang="en-US" sz="2400" baseline="-25000"/>
              <a:t>2</a:t>
            </a:r>
            <a:endParaRPr lang="en-US" sz="2400"/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403225" y="1831975"/>
            <a:ext cx="7027863" cy="822325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The location of the line of action of the horizontal component is given by</a:t>
            </a:r>
          </a:p>
        </p:txBody>
      </p:sp>
      <p:grpSp>
        <p:nvGrpSpPr>
          <p:cNvPr id="67619" name="Group 35"/>
          <p:cNvGrpSpPr>
            <a:grpSpLocks/>
          </p:cNvGrpSpPr>
          <p:nvPr/>
        </p:nvGrpSpPr>
        <p:grpSpPr bwMode="auto">
          <a:xfrm>
            <a:off x="4165600" y="3749675"/>
            <a:ext cx="1128713" cy="1520825"/>
            <a:chOff x="2008" y="1994"/>
            <a:chExt cx="711" cy="958"/>
          </a:xfrm>
        </p:grpSpPr>
        <p:sp>
          <p:nvSpPr>
            <p:cNvPr id="67606" name="Rectangle 22"/>
            <p:cNvSpPr>
              <a:spLocks noChangeArrowheads="1"/>
            </p:cNvSpPr>
            <p:nvPr/>
          </p:nvSpPr>
          <p:spPr bwMode="auto">
            <a:xfrm>
              <a:off x="2144" y="2272"/>
              <a:ext cx="232" cy="680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7" name="Line 23"/>
            <p:cNvSpPr>
              <a:spLocks noChangeShapeType="1"/>
            </p:cNvSpPr>
            <p:nvPr/>
          </p:nvSpPr>
          <p:spPr bwMode="auto">
            <a:xfrm>
              <a:off x="2008" y="2616"/>
              <a:ext cx="5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8" name="Text Box 24"/>
            <p:cNvSpPr txBox="1">
              <a:spLocks noChangeArrowheads="1"/>
            </p:cNvSpPr>
            <p:nvPr/>
          </p:nvSpPr>
          <p:spPr bwMode="auto">
            <a:xfrm>
              <a:off x="2174" y="1994"/>
              <a:ext cx="212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  <p:sp>
          <p:nvSpPr>
            <p:cNvPr id="67609" name="Text Box 25"/>
            <p:cNvSpPr txBox="1">
              <a:spLocks noChangeArrowheads="1"/>
            </p:cNvSpPr>
            <p:nvPr/>
          </p:nvSpPr>
          <p:spPr bwMode="auto">
            <a:xfrm>
              <a:off x="2518" y="2442"/>
              <a:ext cx="201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</p:grpSp>
      <p:graphicFrame>
        <p:nvGraphicFramePr>
          <p:cNvPr id="235520" name="Object 0"/>
          <p:cNvGraphicFramePr>
            <a:graphicFrameLocks noChangeAspect="1"/>
          </p:cNvGraphicFramePr>
          <p:nvPr/>
        </p:nvGraphicFramePr>
        <p:xfrm>
          <a:off x="565150" y="5357813"/>
          <a:ext cx="533400" cy="377825"/>
        </p:xfrm>
        <a:graphic>
          <a:graphicData uri="http://schemas.openxmlformats.org/presentationml/2006/ole">
            <p:oleObj spid="_x0000_s235520" name="Equation" r:id="rId4" imgW="533160" imgH="380880" progId="Equation.DSMT4">
              <p:embed/>
            </p:oleObj>
          </a:graphicData>
        </a:graphic>
      </p:graphicFrame>
      <p:sp>
        <p:nvSpPr>
          <p:cNvPr id="67618" name="Line 34"/>
          <p:cNvSpPr>
            <a:spLocks noChangeShapeType="1"/>
          </p:cNvSpPr>
          <p:nvPr/>
        </p:nvSpPr>
        <p:spPr bwMode="auto">
          <a:xfrm>
            <a:off x="1257300" y="5702300"/>
            <a:ext cx="57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20" name="Line 36"/>
          <p:cNvSpPr>
            <a:spLocks noChangeShapeType="1"/>
          </p:cNvSpPr>
          <p:nvPr/>
        </p:nvSpPr>
        <p:spPr bwMode="auto">
          <a:xfrm flipV="1">
            <a:off x="7747000" y="644683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622" name="Line 38"/>
          <p:cNvSpPr>
            <a:spLocks noChangeShapeType="1"/>
          </p:cNvSpPr>
          <p:nvPr/>
        </p:nvSpPr>
        <p:spPr bwMode="auto">
          <a:xfrm flipV="1">
            <a:off x="7747000" y="5888038"/>
            <a:ext cx="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623" name="Text Box 39"/>
          <p:cNvSpPr txBox="1">
            <a:spLocks noChangeArrowheads="1"/>
          </p:cNvSpPr>
          <p:nvPr/>
        </p:nvSpPr>
        <p:spPr bwMode="auto">
          <a:xfrm>
            <a:off x="7604125" y="5400675"/>
            <a:ext cx="361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67624" name="Text Box 40"/>
          <p:cNvSpPr txBox="1">
            <a:spLocks noChangeArrowheads="1"/>
          </p:cNvSpPr>
          <p:nvPr/>
        </p:nvSpPr>
        <p:spPr bwMode="auto">
          <a:xfrm flipV="1">
            <a:off x="8556625" y="6205538"/>
            <a:ext cx="3619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7632" name="Rectangle 48"/>
          <p:cNvSpPr>
            <a:spLocks noChangeArrowheads="1"/>
          </p:cNvSpPr>
          <p:nvPr/>
        </p:nvSpPr>
        <p:spPr bwMode="auto">
          <a:xfrm>
            <a:off x="1173163" y="5251450"/>
            <a:ext cx="7270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4 m</a:t>
            </a:r>
          </a:p>
        </p:txBody>
      </p:sp>
      <p:graphicFrame>
        <p:nvGraphicFramePr>
          <p:cNvPr id="235521" name="Object 1"/>
          <p:cNvGraphicFramePr>
            <a:graphicFrameLocks noChangeAspect="1"/>
          </p:cNvGraphicFramePr>
          <p:nvPr/>
        </p:nvGraphicFramePr>
        <p:xfrm>
          <a:off x="487363" y="6048375"/>
          <a:ext cx="1727200" cy="381000"/>
        </p:xfrm>
        <a:graphic>
          <a:graphicData uri="http://schemas.openxmlformats.org/presentationml/2006/ole">
            <p:oleObj spid="_x0000_s235521" name="Equation" r:id="rId5" imgW="1726920" imgH="380880" progId="Equation.DSMT4">
              <p:embed/>
            </p:oleObj>
          </a:graphicData>
        </a:graphic>
      </p:graphicFrame>
      <p:graphicFrame>
        <p:nvGraphicFramePr>
          <p:cNvPr id="235522" name="Object 2"/>
          <p:cNvGraphicFramePr>
            <a:graphicFrameLocks noChangeAspect="1"/>
          </p:cNvGraphicFramePr>
          <p:nvPr/>
        </p:nvGraphicFramePr>
        <p:xfrm>
          <a:off x="446088" y="2684463"/>
          <a:ext cx="2362200" cy="812800"/>
        </p:xfrm>
        <a:graphic>
          <a:graphicData uri="http://schemas.openxmlformats.org/presentationml/2006/ole">
            <p:oleObj spid="_x0000_s235522" name="Equation" r:id="rId6" imgW="2361960" imgH="812520" progId="Equation.DSMT4">
              <p:embed/>
            </p:oleObj>
          </a:graphicData>
        </a:graphic>
      </p:graphicFrame>
      <p:graphicFrame>
        <p:nvGraphicFramePr>
          <p:cNvPr id="235523" name="Object 3"/>
          <p:cNvGraphicFramePr>
            <a:graphicFrameLocks noChangeAspect="1"/>
          </p:cNvGraphicFramePr>
          <p:nvPr/>
        </p:nvGraphicFramePr>
        <p:xfrm>
          <a:off x="3467100" y="2795588"/>
          <a:ext cx="901700" cy="279400"/>
        </p:xfrm>
        <a:graphic>
          <a:graphicData uri="http://schemas.openxmlformats.org/presentationml/2006/ole">
            <p:oleObj spid="_x0000_s235523" name="Equation" r:id="rId7" imgW="901440" imgH="279360" progId="Equation.DSMT4">
              <p:embed/>
            </p:oleObj>
          </a:graphicData>
        </a:graphic>
      </p:graphicFrame>
      <p:sp>
        <p:nvSpPr>
          <p:cNvPr id="67637" name="Line 53"/>
          <p:cNvSpPr>
            <a:spLocks noChangeShapeType="1"/>
          </p:cNvSpPr>
          <p:nvPr/>
        </p:nvSpPr>
        <p:spPr bwMode="auto">
          <a:xfrm>
            <a:off x="4378325" y="3141663"/>
            <a:ext cx="463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638" name="Text Box 54"/>
          <p:cNvSpPr txBox="1">
            <a:spLocks noChangeArrowheads="1"/>
          </p:cNvSpPr>
          <p:nvPr/>
        </p:nvSpPr>
        <p:spPr bwMode="auto">
          <a:xfrm>
            <a:off x="4414838" y="2571750"/>
            <a:ext cx="361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1</a:t>
            </a:r>
          </a:p>
        </p:txBody>
      </p:sp>
      <p:graphicFrame>
        <p:nvGraphicFramePr>
          <p:cNvPr id="235524" name="Object 4"/>
          <p:cNvGraphicFramePr>
            <a:graphicFrameLocks noChangeAspect="1"/>
          </p:cNvGraphicFramePr>
          <p:nvPr/>
        </p:nvGraphicFramePr>
        <p:xfrm>
          <a:off x="409575" y="3810000"/>
          <a:ext cx="584200" cy="377825"/>
        </p:xfrm>
        <a:graphic>
          <a:graphicData uri="http://schemas.openxmlformats.org/presentationml/2006/ole">
            <p:oleObj spid="_x0000_s235524" name="Equation" r:id="rId8" imgW="583920" imgH="380880" progId="Equation.DSMT4">
              <p:embed/>
            </p:oleObj>
          </a:graphicData>
        </a:graphic>
      </p:graphicFrame>
      <p:sp>
        <p:nvSpPr>
          <p:cNvPr id="67640" name="Line 56"/>
          <p:cNvSpPr>
            <a:spLocks noChangeShapeType="1"/>
          </p:cNvSpPr>
          <p:nvPr/>
        </p:nvSpPr>
        <p:spPr bwMode="auto">
          <a:xfrm>
            <a:off x="1127125" y="4154488"/>
            <a:ext cx="57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5525" name="Object 5"/>
          <p:cNvGraphicFramePr>
            <a:graphicFrameLocks noChangeAspect="1"/>
          </p:cNvGraphicFramePr>
          <p:nvPr/>
        </p:nvGraphicFramePr>
        <p:xfrm>
          <a:off x="1138238" y="3795713"/>
          <a:ext cx="622300" cy="377825"/>
        </p:xfrm>
        <a:graphic>
          <a:graphicData uri="http://schemas.openxmlformats.org/presentationml/2006/ole">
            <p:oleObj spid="_x0000_s235525" name="Equation" r:id="rId9" imgW="622080" imgH="380880" progId="Equation.DSMT4">
              <p:embed/>
            </p:oleObj>
          </a:graphicData>
        </a:graphic>
      </p:graphicFrame>
      <p:graphicFrame>
        <p:nvGraphicFramePr>
          <p:cNvPr id="235526" name="Object 6"/>
          <p:cNvGraphicFramePr>
            <a:graphicFrameLocks noChangeAspect="1"/>
          </p:cNvGraphicFramePr>
          <p:nvPr/>
        </p:nvGraphicFramePr>
        <p:xfrm>
          <a:off x="336550" y="4313238"/>
          <a:ext cx="1447800" cy="850900"/>
        </p:xfrm>
        <a:graphic>
          <a:graphicData uri="http://schemas.openxmlformats.org/presentationml/2006/ole">
            <p:oleObj spid="_x0000_s235526" name="Equation" r:id="rId10" imgW="1447560" imgH="850680" progId="Equation.DSMT4">
              <p:embed/>
            </p:oleObj>
          </a:graphicData>
        </a:graphic>
      </p:graphicFrame>
      <p:graphicFrame>
        <p:nvGraphicFramePr>
          <p:cNvPr id="235527" name="Object 7"/>
          <p:cNvGraphicFramePr>
            <a:graphicFrameLocks noChangeAspect="1"/>
          </p:cNvGraphicFramePr>
          <p:nvPr/>
        </p:nvGraphicFramePr>
        <p:xfrm>
          <a:off x="2908300" y="4367213"/>
          <a:ext cx="1066800" cy="758825"/>
        </p:xfrm>
        <a:graphic>
          <a:graphicData uri="http://schemas.openxmlformats.org/presentationml/2006/ole">
            <p:oleObj spid="_x0000_s235527" name="Equation" r:id="rId11" imgW="1066680" imgH="7617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9" grpId="0" animBg="1"/>
      <p:bldP spid="67632" grpId="0" build="p" autoUpdateAnimBg="0"/>
      <p:bldP spid="6763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Example: Forces on Curved Surfaces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2171700"/>
            <a:ext cx="2868613" cy="4184650"/>
          </a:xfrm>
          <a:prstGeom prst="rect">
            <a:avLst/>
          </a:prstGeom>
          <a:solidFill>
            <a:schemeClr val="hlink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4602163" y="1773238"/>
            <a:ext cx="319087" cy="284956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 rot="5400000">
            <a:off x="1295400" y="5121276"/>
            <a:ext cx="319087" cy="284956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2828925" y="2171700"/>
            <a:ext cx="1773238" cy="2490788"/>
          </a:xfrm>
          <a:prstGeom prst="rect">
            <a:avLst/>
          </a:prstGeom>
          <a:solidFill>
            <a:schemeClr val="hlink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8617" name="Arc 9"/>
          <p:cNvSpPr>
            <a:spLocks/>
          </p:cNvSpPr>
          <p:nvPr/>
        </p:nvSpPr>
        <p:spPr bwMode="auto">
          <a:xfrm rot="10800000" flipH="1">
            <a:off x="2849563" y="4622800"/>
            <a:ext cx="1752600" cy="17541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hlink"/>
          </a:solidFill>
          <a:ln w="5715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 flipV="1">
            <a:off x="2849563" y="2171700"/>
            <a:ext cx="0" cy="41846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 flipH="1">
            <a:off x="2849563" y="4622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9" name="Line 21"/>
          <p:cNvSpPr>
            <a:spLocks noChangeShapeType="1"/>
          </p:cNvSpPr>
          <p:nvPr/>
        </p:nvSpPr>
        <p:spPr bwMode="auto">
          <a:xfrm>
            <a:off x="3695700" y="5524500"/>
            <a:ext cx="996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5813425" y="3317875"/>
            <a:ext cx="1330325" cy="519113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78.5 kN</a:t>
            </a:r>
          </a:p>
        </p:txBody>
      </p:sp>
      <p:sp>
        <p:nvSpPr>
          <p:cNvPr id="68631" name="Line 23"/>
          <p:cNvSpPr>
            <a:spLocks noChangeShapeType="1"/>
          </p:cNvSpPr>
          <p:nvPr/>
        </p:nvSpPr>
        <p:spPr bwMode="auto">
          <a:xfrm rot="5400000">
            <a:off x="3140869" y="6095207"/>
            <a:ext cx="1138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5813425" y="4251325"/>
            <a:ext cx="1330325" cy="519113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89.7 kN</a:t>
            </a:r>
          </a:p>
        </p:txBody>
      </p:sp>
      <p:sp>
        <p:nvSpPr>
          <p:cNvPr id="68633" name="Line 25"/>
          <p:cNvSpPr>
            <a:spLocks noChangeShapeType="1"/>
          </p:cNvSpPr>
          <p:nvPr/>
        </p:nvSpPr>
        <p:spPr bwMode="auto">
          <a:xfrm>
            <a:off x="1841500" y="21717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1227138" y="3760788"/>
            <a:ext cx="1182687" cy="457200"/>
          </a:xfrm>
          <a:prstGeom prst="rect">
            <a:avLst/>
          </a:prstGeom>
          <a:solidFill>
            <a:schemeClr val="hlink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4.083 m</a:t>
            </a:r>
          </a:p>
        </p:txBody>
      </p:sp>
      <p:sp>
        <p:nvSpPr>
          <p:cNvPr id="68634" name="Line 26"/>
          <p:cNvSpPr>
            <a:spLocks noChangeShapeType="1"/>
          </p:cNvSpPr>
          <p:nvPr/>
        </p:nvSpPr>
        <p:spPr bwMode="auto">
          <a:xfrm rot="5400000">
            <a:off x="3257550" y="3409950"/>
            <a:ext cx="0" cy="901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 rot="-5400000">
            <a:off x="2642394" y="3604419"/>
            <a:ext cx="1182688" cy="457200"/>
          </a:xfrm>
          <a:prstGeom prst="rect">
            <a:avLst/>
          </a:prstGeom>
          <a:solidFill>
            <a:schemeClr val="hlink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0.948 m</a:t>
            </a:r>
          </a:p>
        </p:txBody>
      </p:sp>
      <p:sp>
        <p:nvSpPr>
          <p:cNvPr id="68635" name="Line 27"/>
          <p:cNvSpPr>
            <a:spLocks noChangeShapeType="1"/>
          </p:cNvSpPr>
          <p:nvPr/>
        </p:nvSpPr>
        <p:spPr bwMode="auto">
          <a:xfrm rot="2880000">
            <a:off x="3462338" y="6108700"/>
            <a:ext cx="1511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5635625" y="5184775"/>
            <a:ext cx="1508125" cy="519113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119.2 kN</a:t>
            </a:r>
          </a:p>
        </p:txBody>
      </p:sp>
      <p:grpSp>
        <p:nvGrpSpPr>
          <p:cNvPr id="68637" name="Group 29"/>
          <p:cNvGrpSpPr>
            <a:grpSpLocks/>
          </p:cNvGrpSpPr>
          <p:nvPr/>
        </p:nvGrpSpPr>
        <p:grpSpPr bwMode="auto">
          <a:xfrm>
            <a:off x="857250" y="1931988"/>
            <a:ext cx="430213" cy="508000"/>
            <a:chOff x="4052" y="1505"/>
            <a:chExt cx="271" cy="320"/>
          </a:xfrm>
        </p:grpSpPr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>
              <a:off x="4052" y="1711"/>
              <a:ext cx="2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>
              <a:off x="4112" y="1825"/>
              <a:ext cx="1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0" name="AutoShape 32"/>
            <p:cNvSpPr>
              <a:spLocks noChangeArrowheads="1"/>
            </p:cNvSpPr>
            <p:nvPr/>
          </p:nvSpPr>
          <p:spPr bwMode="auto">
            <a:xfrm rot="10800000" flipH="1">
              <a:off x="4104" y="1505"/>
              <a:ext cx="166" cy="140"/>
            </a:xfrm>
            <a:prstGeom prst="triangle">
              <a:avLst>
                <a:gd name="adj" fmla="val 499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44" name="Line 36"/>
          <p:cNvSpPr>
            <a:spLocks noChangeShapeType="1"/>
          </p:cNvSpPr>
          <p:nvPr/>
        </p:nvSpPr>
        <p:spPr bwMode="auto">
          <a:xfrm>
            <a:off x="7200900" y="3784600"/>
            <a:ext cx="143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45" name="Line 37"/>
          <p:cNvSpPr>
            <a:spLocks noChangeShapeType="1"/>
          </p:cNvSpPr>
          <p:nvPr/>
        </p:nvSpPr>
        <p:spPr bwMode="auto">
          <a:xfrm>
            <a:off x="7200900" y="4711700"/>
            <a:ext cx="143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46" name="Line 38"/>
          <p:cNvSpPr>
            <a:spLocks noChangeShapeType="1"/>
          </p:cNvSpPr>
          <p:nvPr/>
        </p:nvSpPr>
        <p:spPr bwMode="auto">
          <a:xfrm>
            <a:off x="7200900" y="5638800"/>
            <a:ext cx="143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47" name="Rectangle 39"/>
          <p:cNvSpPr>
            <a:spLocks noChangeArrowheads="1"/>
          </p:cNvSpPr>
          <p:nvPr/>
        </p:nvSpPr>
        <p:spPr bwMode="auto">
          <a:xfrm>
            <a:off x="7100888" y="3359150"/>
            <a:ext cx="162401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horizontal</a:t>
            </a:r>
          </a:p>
        </p:txBody>
      </p:sp>
      <p:sp>
        <p:nvSpPr>
          <p:cNvPr id="68648" name="Rectangle 40"/>
          <p:cNvSpPr>
            <a:spLocks noChangeArrowheads="1"/>
          </p:cNvSpPr>
          <p:nvPr/>
        </p:nvSpPr>
        <p:spPr bwMode="auto">
          <a:xfrm>
            <a:off x="7110413" y="4273550"/>
            <a:ext cx="12477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vertical</a:t>
            </a:r>
          </a:p>
        </p:txBody>
      </p:sp>
      <p:sp>
        <p:nvSpPr>
          <p:cNvPr id="68649" name="Rectangle 41"/>
          <p:cNvSpPr>
            <a:spLocks noChangeArrowheads="1"/>
          </p:cNvSpPr>
          <p:nvPr/>
        </p:nvSpPr>
        <p:spPr bwMode="auto">
          <a:xfrm>
            <a:off x="7132638" y="5213350"/>
            <a:ext cx="14065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resultant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9" grpId="0" animBg="1"/>
      <p:bldP spid="68631" grpId="0" animBg="1"/>
      <p:bldP spid="68635" grpId="0" animBg="1"/>
      <p:bldP spid="68647" grpId="0" build="p" autoUpdateAnimBg="0"/>
      <p:bldP spid="68648" grpId="0" build="p" autoUpdateAnimBg="0"/>
      <p:bldP spid="68649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Arc 4"/>
          <p:cNvSpPr>
            <a:spLocks/>
          </p:cNvSpPr>
          <p:nvPr/>
        </p:nvSpPr>
        <p:spPr bwMode="auto">
          <a:xfrm rot="10800000" flipH="1">
            <a:off x="1379538" y="2743200"/>
            <a:ext cx="3213100" cy="32162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hlink"/>
          </a:solidFill>
          <a:ln w="5715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453" name="Group 29"/>
          <p:cNvGrpSpPr>
            <a:grpSpLocks/>
          </p:cNvGrpSpPr>
          <p:nvPr/>
        </p:nvGrpSpPr>
        <p:grpSpPr bwMode="auto">
          <a:xfrm>
            <a:off x="990600" y="2262188"/>
            <a:ext cx="3602038" cy="3697287"/>
            <a:chOff x="387" y="415"/>
            <a:chExt cx="2269" cy="2329"/>
          </a:xfrm>
        </p:grpSpPr>
        <p:sp>
          <p:nvSpPr>
            <p:cNvPr id="103433" name="Line 9"/>
            <p:cNvSpPr>
              <a:spLocks noChangeShapeType="1"/>
            </p:cNvSpPr>
            <p:nvPr/>
          </p:nvSpPr>
          <p:spPr bwMode="auto">
            <a:xfrm>
              <a:off x="624" y="712"/>
              <a:ext cx="2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35" name="Line 11"/>
            <p:cNvSpPr>
              <a:spLocks noChangeShapeType="1"/>
            </p:cNvSpPr>
            <p:nvPr/>
          </p:nvSpPr>
          <p:spPr bwMode="auto">
            <a:xfrm rot="300000">
              <a:off x="621" y="801"/>
              <a:ext cx="2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36" name="Line 12"/>
            <p:cNvSpPr>
              <a:spLocks noChangeShapeType="1"/>
            </p:cNvSpPr>
            <p:nvPr/>
          </p:nvSpPr>
          <p:spPr bwMode="auto">
            <a:xfrm rot="5400000">
              <a:off x="-392" y="1728"/>
              <a:ext cx="2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37" name="Line 13"/>
            <p:cNvSpPr>
              <a:spLocks noChangeShapeType="1"/>
            </p:cNvSpPr>
            <p:nvPr/>
          </p:nvSpPr>
          <p:spPr bwMode="auto">
            <a:xfrm rot="5100000">
              <a:off x="-303" y="1725"/>
              <a:ext cx="2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38" name="Line 14"/>
            <p:cNvSpPr>
              <a:spLocks noChangeShapeType="1"/>
            </p:cNvSpPr>
            <p:nvPr/>
          </p:nvSpPr>
          <p:spPr bwMode="auto">
            <a:xfrm rot="4800000">
              <a:off x="-215" y="1713"/>
              <a:ext cx="2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39" name="Line 15"/>
            <p:cNvSpPr>
              <a:spLocks noChangeShapeType="1"/>
            </p:cNvSpPr>
            <p:nvPr/>
          </p:nvSpPr>
          <p:spPr bwMode="auto">
            <a:xfrm rot="4500000">
              <a:off x="-129" y="1694"/>
              <a:ext cx="2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40" name="Line 16"/>
            <p:cNvSpPr>
              <a:spLocks noChangeShapeType="1"/>
            </p:cNvSpPr>
            <p:nvPr/>
          </p:nvSpPr>
          <p:spPr bwMode="auto">
            <a:xfrm rot="4200000">
              <a:off x="-44" y="1667"/>
              <a:ext cx="2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41" name="Line 17"/>
            <p:cNvSpPr>
              <a:spLocks noChangeShapeType="1"/>
            </p:cNvSpPr>
            <p:nvPr/>
          </p:nvSpPr>
          <p:spPr bwMode="auto">
            <a:xfrm rot="3900000">
              <a:off x="38" y="1633"/>
              <a:ext cx="2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42" name="Line 18"/>
            <p:cNvSpPr>
              <a:spLocks noChangeShapeType="1"/>
            </p:cNvSpPr>
            <p:nvPr/>
          </p:nvSpPr>
          <p:spPr bwMode="auto">
            <a:xfrm rot="3600000">
              <a:off x="116" y="1592"/>
              <a:ext cx="2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43" name="Line 19"/>
            <p:cNvSpPr>
              <a:spLocks noChangeShapeType="1"/>
            </p:cNvSpPr>
            <p:nvPr/>
          </p:nvSpPr>
          <p:spPr bwMode="auto">
            <a:xfrm rot="3300000">
              <a:off x="191" y="1545"/>
              <a:ext cx="2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44" name="Line 20"/>
            <p:cNvSpPr>
              <a:spLocks noChangeShapeType="1"/>
            </p:cNvSpPr>
            <p:nvPr/>
          </p:nvSpPr>
          <p:spPr bwMode="auto">
            <a:xfrm rot="3000000">
              <a:off x="262" y="1491"/>
              <a:ext cx="2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45" name="Line 21"/>
            <p:cNvSpPr>
              <a:spLocks noChangeShapeType="1"/>
            </p:cNvSpPr>
            <p:nvPr/>
          </p:nvSpPr>
          <p:spPr bwMode="auto">
            <a:xfrm rot="2700000">
              <a:off x="327" y="1431"/>
              <a:ext cx="2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46" name="Line 22"/>
            <p:cNvSpPr>
              <a:spLocks noChangeShapeType="1"/>
            </p:cNvSpPr>
            <p:nvPr/>
          </p:nvSpPr>
          <p:spPr bwMode="auto">
            <a:xfrm rot="2400000">
              <a:off x="387" y="1366"/>
              <a:ext cx="2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47" name="Line 23"/>
            <p:cNvSpPr>
              <a:spLocks noChangeShapeType="1"/>
            </p:cNvSpPr>
            <p:nvPr/>
          </p:nvSpPr>
          <p:spPr bwMode="auto">
            <a:xfrm rot="2100000">
              <a:off x="441" y="1295"/>
              <a:ext cx="2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48" name="Line 24"/>
            <p:cNvSpPr>
              <a:spLocks noChangeShapeType="1"/>
            </p:cNvSpPr>
            <p:nvPr/>
          </p:nvSpPr>
          <p:spPr bwMode="auto">
            <a:xfrm rot="1800000">
              <a:off x="488" y="1220"/>
              <a:ext cx="2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49" name="Line 25"/>
            <p:cNvSpPr>
              <a:spLocks noChangeShapeType="1"/>
            </p:cNvSpPr>
            <p:nvPr/>
          </p:nvSpPr>
          <p:spPr bwMode="auto">
            <a:xfrm rot="1500000">
              <a:off x="529" y="1142"/>
              <a:ext cx="2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50" name="Line 26"/>
            <p:cNvSpPr>
              <a:spLocks noChangeShapeType="1"/>
            </p:cNvSpPr>
            <p:nvPr/>
          </p:nvSpPr>
          <p:spPr bwMode="auto">
            <a:xfrm rot="1200000">
              <a:off x="563" y="1060"/>
              <a:ext cx="2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51" name="Line 27"/>
            <p:cNvSpPr>
              <a:spLocks noChangeShapeType="1"/>
            </p:cNvSpPr>
            <p:nvPr/>
          </p:nvSpPr>
          <p:spPr bwMode="auto">
            <a:xfrm rot="900000">
              <a:off x="590" y="975"/>
              <a:ext cx="2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52" name="Line 28"/>
            <p:cNvSpPr>
              <a:spLocks noChangeShapeType="1"/>
            </p:cNvSpPr>
            <p:nvPr/>
          </p:nvSpPr>
          <p:spPr bwMode="auto">
            <a:xfrm rot="600000">
              <a:off x="609" y="889"/>
              <a:ext cx="2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3456" name="Group 32"/>
          <p:cNvGrpSpPr>
            <a:grpSpLocks/>
          </p:cNvGrpSpPr>
          <p:nvPr/>
        </p:nvGrpSpPr>
        <p:grpSpPr bwMode="auto">
          <a:xfrm>
            <a:off x="1371600" y="2057400"/>
            <a:ext cx="2751138" cy="2819400"/>
            <a:chOff x="864" y="1296"/>
            <a:chExt cx="1733" cy="1776"/>
          </a:xfrm>
        </p:grpSpPr>
        <p:sp>
          <p:nvSpPr>
            <p:cNvPr id="103454" name="Arc 30"/>
            <p:cNvSpPr>
              <a:spLocks/>
            </p:cNvSpPr>
            <p:nvPr/>
          </p:nvSpPr>
          <p:spPr bwMode="auto">
            <a:xfrm rot="10800000" flipH="1">
              <a:off x="864" y="1296"/>
              <a:ext cx="1733" cy="17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004"/>
                <a:gd name="T1" fmla="*/ 0 h 21600"/>
                <a:gd name="T2" fmla="*/ 21004 w 21004"/>
                <a:gd name="T3" fmla="*/ 16562 h 21600"/>
                <a:gd name="T4" fmla="*/ 0 w 2100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04" h="21600" fill="none" extrusionOk="0">
                  <a:moveTo>
                    <a:pt x="-1" y="0"/>
                  </a:moveTo>
                  <a:cubicBezTo>
                    <a:pt x="9988" y="0"/>
                    <a:pt x="18674" y="6848"/>
                    <a:pt x="21004" y="16561"/>
                  </a:cubicBezTo>
                </a:path>
                <a:path w="21004" h="21600" stroke="0" extrusionOk="0">
                  <a:moveTo>
                    <a:pt x="-1" y="0"/>
                  </a:moveTo>
                  <a:cubicBezTo>
                    <a:pt x="9988" y="0"/>
                    <a:pt x="18674" y="6848"/>
                    <a:pt x="21004" y="16561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455" name="Rectangle 31"/>
            <p:cNvSpPr>
              <a:spLocks noChangeArrowheads="1"/>
            </p:cNvSpPr>
            <p:nvPr/>
          </p:nvSpPr>
          <p:spPr bwMode="auto">
            <a:xfrm>
              <a:off x="864" y="1296"/>
              <a:ext cx="1728" cy="43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3458" name="Text Box 34"/>
          <p:cNvSpPr txBox="1">
            <a:spLocks noChangeArrowheads="1"/>
          </p:cNvSpPr>
          <p:nvPr/>
        </p:nvSpPr>
        <p:spPr bwMode="auto">
          <a:xfrm>
            <a:off x="1295400" y="2209800"/>
            <a:ext cx="455613" cy="5794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accent1"/>
                </a:solidFill>
              </a:rPr>
              <a:t>C</a:t>
            </a:r>
            <a:endParaRPr lang="en-US" sz="3200"/>
          </a:p>
        </p:txBody>
      </p:sp>
      <p:sp>
        <p:nvSpPr>
          <p:cNvPr id="103459" name="Oval 35"/>
          <p:cNvSpPr>
            <a:spLocks noChangeArrowheads="1"/>
          </p:cNvSpPr>
          <p:nvPr/>
        </p:nvSpPr>
        <p:spPr bwMode="auto">
          <a:xfrm>
            <a:off x="1295400" y="2667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 rot="2880000">
            <a:off x="872331" y="3964782"/>
            <a:ext cx="31797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60" name="Text Box 36"/>
          <p:cNvSpPr txBox="1">
            <a:spLocks noChangeArrowheads="1"/>
          </p:cNvSpPr>
          <p:nvPr/>
        </p:nvSpPr>
        <p:spPr bwMode="auto">
          <a:xfrm>
            <a:off x="127000" y="6096000"/>
            <a:ext cx="7621588" cy="5794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3200"/>
              <a:t>(78.5kN)(1.083m) - (89.7kN)(0.948m) = ___ </a:t>
            </a:r>
          </a:p>
        </p:txBody>
      </p:sp>
      <p:sp>
        <p:nvSpPr>
          <p:cNvPr id="103461" name="Text Box 37"/>
          <p:cNvSpPr txBox="1">
            <a:spLocks noChangeArrowheads="1"/>
          </p:cNvSpPr>
          <p:nvPr/>
        </p:nvSpPr>
        <p:spPr bwMode="auto">
          <a:xfrm>
            <a:off x="7010400" y="6096000"/>
            <a:ext cx="387350" cy="5794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32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03462" name="Line 38"/>
          <p:cNvSpPr>
            <a:spLocks noChangeShapeType="1"/>
          </p:cNvSpPr>
          <p:nvPr/>
        </p:nvSpPr>
        <p:spPr bwMode="auto">
          <a:xfrm flipV="1">
            <a:off x="241300" y="4483100"/>
            <a:ext cx="1114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63" name="Line 39"/>
          <p:cNvSpPr>
            <a:spLocks noChangeShapeType="1"/>
          </p:cNvSpPr>
          <p:nvPr/>
        </p:nvSpPr>
        <p:spPr bwMode="auto">
          <a:xfrm rot="16200000" flipH="1">
            <a:off x="2437606" y="2278857"/>
            <a:ext cx="8747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67" name="Text Box 43"/>
          <p:cNvSpPr txBox="1">
            <a:spLocks noChangeArrowheads="1"/>
          </p:cNvSpPr>
          <p:nvPr/>
        </p:nvSpPr>
        <p:spPr bwMode="auto">
          <a:xfrm>
            <a:off x="1600200" y="1852613"/>
            <a:ext cx="1182688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0.948 m</a:t>
            </a:r>
          </a:p>
        </p:txBody>
      </p:sp>
      <p:sp>
        <p:nvSpPr>
          <p:cNvPr id="103468" name="Text Box 44"/>
          <p:cNvSpPr txBox="1">
            <a:spLocks noChangeArrowheads="1"/>
          </p:cNvSpPr>
          <p:nvPr/>
        </p:nvSpPr>
        <p:spPr bwMode="auto">
          <a:xfrm>
            <a:off x="0" y="3287713"/>
            <a:ext cx="1182688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1.083 m</a:t>
            </a:r>
          </a:p>
        </p:txBody>
      </p:sp>
      <p:sp>
        <p:nvSpPr>
          <p:cNvPr id="103469" name="Rectangle 45"/>
          <p:cNvSpPr>
            <a:spLocks noChangeArrowheads="1"/>
          </p:cNvSpPr>
          <p:nvPr/>
        </p:nvSpPr>
        <p:spPr bwMode="auto">
          <a:xfrm>
            <a:off x="3000375" y="1817688"/>
            <a:ext cx="1392238" cy="5794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89.7kN</a:t>
            </a:r>
          </a:p>
        </p:txBody>
      </p:sp>
      <p:sp>
        <p:nvSpPr>
          <p:cNvPr id="103470" name="Rectangle 46"/>
          <p:cNvSpPr>
            <a:spLocks noChangeArrowheads="1"/>
          </p:cNvSpPr>
          <p:nvPr/>
        </p:nvSpPr>
        <p:spPr bwMode="auto">
          <a:xfrm>
            <a:off x="0" y="4535488"/>
            <a:ext cx="1392238" cy="5794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78.5kN</a:t>
            </a:r>
          </a:p>
        </p:txBody>
      </p:sp>
      <p:sp>
        <p:nvSpPr>
          <p:cNvPr id="103471" name="Rectangle 47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Cylindrical Surface Force Check</a:t>
            </a:r>
          </a:p>
        </p:txBody>
      </p:sp>
      <p:sp>
        <p:nvSpPr>
          <p:cNvPr id="103472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4762500" y="2057400"/>
            <a:ext cx="4203700" cy="2959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All pressure forces pass through point </a:t>
            </a:r>
            <a:r>
              <a:rPr lang="en-US" sz="2800">
                <a:solidFill>
                  <a:schemeClr val="accent1"/>
                </a:solidFill>
              </a:rPr>
              <a:t>C</a:t>
            </a:r>
            <a:r>
              <a:rPr lang="en-US" sz="2800"/>
              <a:t>. </a:t>
            </a:r>
          </a:p>
          <a:p>
            <a:pPr>
              <a:lnSpc>
                <a:spcPct val="90000"/>
              </a:lnSpc>
            </a:pPr>
            <a:r>
              <a:rPr lang="en-US" sz="2800"/>
              <a:t>The pressure force applies no moment about point </a:t>
            </a:r>
            <a:r>
              <a:rPr lang="en-US" sz="2800">
                <a:solidFill>
                  <a:schemeClr val="accent1"/>
                </a:solidFill>
              </a:rPr>
              <a:t>C</a:t>
            </a:r>
            <a:r>
              <a:rPr lang="en-US" sz="2800"/>
              <a:t>. </a:t>
            </a:r>
          </a:p>
          <a:p>
            <a:pPr>
              <a:lnSpc>
                <a:spcPct val="90000"/>
              </a:lnSpc>
            </a:pPr>
            <a:r>
              <a:rPr lang="en-US" sz="2800"/>
              <a:t>The </a:t>
            </a:r>
            <a:r>
              <a:rPr lang="en-US" sz="2800">
                <a:solidFill>
                  <a:schemeClr val="accent2"/>
                </a:solidFill>
              </a:rPr>
              <a:t>resultant</a:t>
            </a:r>
            <a:r>
              <a:rPr lang="en-US" sz="2800"/>
              <a:t> must pass through point </a:t>
            </a:r>
            <a:r>
              <a:rPr lang="en-US" sz="2800">
                <a:solidFill>
                  <a:schemeClr val="accent1"/>
                </a:solidFill>
              </a:rPr>
              <a:t>C</a:t>
            </a:r>
            <a:r>
              <a:rPr lang="en-US" sz="2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6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Curved Surface Trick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5791200" y="3035300"/>
            <a:ext cx="1828800" cy="2667000"/>
          </a:xfrm>
          <a:prstGeom prst="rect">
            <a:avLst/>
          </a:prstGeom>
          <a:solidFill>
            <a:schemeClr val="hlink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water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8724900" y="2781300"/>
            <a:ext cx="203200" cy="18161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 rot="5400000">
            <a:off x="6616700" y="4914900"/>
            <a:ext cx="203200" cy="18161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7594600" y="3035300"/>
            <a:ext cx="1130300" cy="1587500"/>
          </a:xfrm>
          <a:prstGeom prst="rect">
            <a:avLst/>
          </a:prstGeom>
          <a:solidFill>
            <a:schemeClr val="hlink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4456" name="Arc 8"/>
          <p:cNvSpPr>
            <a:spLocks/>
          </p:cNvSpPr>
          <p:nvPr/>
        </p:nvSpPr>
        <p:spPr bwMode="auto">
          <a:xfrm rot="10800000" flipH="1">
            <a:off x="7607300" y="4597400"/>
            <a:ext cx="1117600" cy="1117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hlink"/>
          </a:solidFill>
          <a:ln w="3810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7" name="Line 9"/>
          <p:cNvSpPr>
            <a:spLocks noChangeShapeType="1"/>
          </p:cNvSpPr>
          <p:nvPr/>
        </p:nvSpPr>
        <p:spPr bwMode="auto">
          <a:xfrm flipV="1">
            <a:off x="7607300" y="3035300"/>
            <a:ext cx="0" cy="2667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 flipH="1">
            <a:off x="7607300" y="4597400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7832725" y="4194175"/>
            <a:ext cx="649288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2 m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6956425" y="3559175"/>
            <a:ext cx="649288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3 m</a:t>
            </a:r>
          </a:p>
        </p:txBody>
      </p:sp>
      <p:sp>
        <p:nvSpPr>
          <p:cNvPr id="104463" name="Text Box 15"/>
          <p:cNvSpPr txBox="1">
            <a:spLocks noChangeArrowheads="1"/>
          </p:cNvSpPr>
          <p:nvPr/>
        </p:nvSpPr>
        <p:spPr bwMode="auto">
          <a:xfrm>
            <a:off x="7400925" y="2555875"/>
            <a:ext cx="404813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104464" name="Text Box 16"/>
          <p:cNvSpPr txBox="1">
            <a:spLocks noChangeArrowheads="1"/>
          </p:cNvSpPr>
          <p:nvPr/>
        </p:nvSpPr>
        <p:spPr bwMode="auto">
          <a:xfrm>
            <a:off x="7845425" y="3470275"/>
            <a:ext cx="573088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W</a:t>
            </a:r>
            <a:r>
              <a:rPr lang="en-US" sz="2400" baseline="-25000"/>
              <a:t>1</a:t>
            </a:r>
            <a:endParaRPr lang="en-US" sz="2400"/>
          </a:p>
        </p:txBody>
      </p:sp>
      <p:sp>
        <p:nvSpPr>
          <p:cNvPr id="104465" name="Text Box 17"/>
          <p:cNvSpPr txBox="1">
            <a:spLocks noChangeArrowheads="1"/>
          </p:cNvSpPr>
          <p:nvPr/>
        </p:nvSpPr>
        <p:spPr bwMode="auto">
          <a:xfrm>
            <a:off x="7858125" y="4752975"/>
            <a:ext cx="687388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W</a:t>
            </a:r>
            <a:r>
              <a:rPr lang="en-US" sz="2400" baseline="-25000"/>
              <a:t>2</a:t>
            </a:r>
            <a:endParaRPr lang="en-US" sz="2400"/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 flipV="1">
            <a:off x="7607300" y="4902200"/>
            <a:ext cx="0" cy="8001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68" name="Oval 20"/>
          <p:cNvSpPr>
            <a:spLocks noChangeArrowheads="1"/>
          </p:cNvSpPr>
          <p:nvPr/>
        </p:nvSpPr>
        <p:spPr bwMode="auto">
          <a:xfrm>
            <a:off x="8674100" y="4533900"/>
            <a:ext cx="114300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69" name="Rectangle 21"/>
          <p:cNvSpPr>
            <a:spLocks noChangeArrowheads="1"/>
          </p:cNvSpPr>
          <p:nvPr/>
        </p:nvSpPr>
        <p:spPr bwMode="auto">
          <a:xfrm>
            <a:off x="7188200" y="4705350"/>
            <a:ext cx="38258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F</a:t>
            </a:r>
          </a:p>
        </p:txBody>
      </p:sp>
      <p:sp>
        <p:nvSpPr>
          <p:cNvPr id="104470" name="Rectangle 22"/>
          <p:cNvSpPr>
            <a:spLocks noChangeArrowheads="1"/>
          </p:cNvSpPr>
          <p:nvPr/>
        </p:nvSpPr>
        <p:spPr bwMode="auto">
          <a:xfrm>
            <a:off x="7185025" y="4298950"/>
            <a:ext cx="4413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O</a:t>
            </a:r>
          </a:p>
        </p:txBody>
      </p:sp>
      <p:sp>
        <p:nvSpPr>
          <p:cNvPr id="104471" name="Oval 23"/>
          <p:cNvSpPr>
            <a:spLocks noChangeArrowheads="1"/>
          </p:cNvSpPr>
          <p:nvPr/>
        </p:nvSpPr>
        <p:spPr bwMode="auto">
          <a:xfrm>
            <a:off x="7543800" y="4521200"/>
            <a:ext cx="1143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72" name="Text Box 24"/>
          <p:cNvSpPr txBox="1">
            <a:spLocks noChangeArrowheads="1"/>
          </p:cNvSpPr>
          <p:nvPr/>
        </p:nvSpPr>
        <p:spPr bwMode="auto">
          <a:xfrm>
            <a:off x="2614613" y="5075238"/>
            <a:ext cx="1651000" cy="5794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folHlink"/>
                </a:solidFill>
              </a:rPr>
              <a:t>W</a:t>
            </a:r>
            <a:r>
              <a:rPr lang="en-US" sz="3200" baseline="-25000">
                <a:solidFill>
                  <a:schemeClr val="folHlink"/>
                </a:solidFill>
              </a:rPr>
              <a:t>1</a:t>
            </a:r>
            <a:r>
              <a:rPr lang="en-US" sz="3200">
                <a:solidFill>
                  <a:schemeClr val="folHlink"/>
                </a:solidFill>
              </a:rPr>
              <a:t> + W</a:t>
            </a:r>
            <a:r>
              <a:rPr lang="en-US" sz="3200" baseline="-25000">
                <a:solidFill>
                  <a:schemeClr val="folHlink"/>
                </a:solidFill>
              </a:rPr>
              <a:t>2</a:t>
            </a:r>
            <a:endParaRPr lang="en-US" sz="3200">
              <a:solidFill>
                <a:schemeClr val="folHlink"/>
              </a:solidFill>
            </a:endParaRPr>
          </a:p>
        </p:txBody>
      </p:sp>
      <p:sp>
        <p:nvSpPr>
          <p:cNvPr id="104473" name="Line 25"/>
          <p:cNvSpPr>
            <a:spLocks noChangeShapeType="1"/>
          </p:cNvSpPr>
          <p:nvPr/>
        </p:nvSpPr>
        <p:spPr bwMode="auto">
          <a:xfrm>
            <a:off x="368300" y="3035300"/>
            <a:ext cx="5283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981200"/>
            <a:ext cx="5778500" cy="4876800"/>
          </a:xfrm>
        </p:spPr>
        <p:txBody>
          <a:bodyPr/>
          <a:lstStyle/>
          <a:p>
            <a:r>
              <a:rPr lang="en-US"/>
              <a:t>Find force </a:t>
            </a:r>
            <a:r>
              <a:rPr lang="en-US">
                <a:solidFill>
                  <a:schemeClr val="accent1"/>
                </a:solidFill>
              </a:rPr>
              <a:t>F</a:t>
            </a:r>
            <a:r>
              <a:rPr lang="en-US"/>
              <a:t> required to open the gate.</a:t>
            </a:r>
          </a:p>
          <a:p>
            <a:r>
              <a:rPr lang="en-US"/>
              <a:t>The pressure forces and force </a:t>
            </a:r>
            <a:r>
              <a:rPr lang="en-US">
                <a:solidFill>
                  <a:schemeClr val="accent1"/>
                </a:solidFill>
              </a:rPr>
              <a:t>F</a:t>
            </a:r>
            <a:r>
              <a:rPr lang="en-US"/>
              <a:t> pass through </a:t>
            </a:r>
            <a:r>
              <a:rPr lang="en-US">
                <a:solidFill>
                  <a:schemeClr val="accent2"/>
                </a:solidFill>
              </a:rPr>
              <a:t>O.</a:t>
            </a:r>
            <a:r>
              <a:rPr lang="en-US"/>
              <a:t> Thus the hinge force must pass through </a:t>
            </a:r>
            <a:r>
              <a:rPr lang="en-US">
                <a:solidFill>
                  <a:schemeClr val="accent2"/>
                </a:solidFill>
              </a:rPr>
              <a:t>O</a:t>
            </a:r>
            <a:r>
              <a:rPr lang="en-US"/>
              <a:t>!</a:t>
            </a:r>
          </a:p>
          <a:p>
            <a:r>
              <a:rPr lang="en-US"/>
              <a:t>Hinge carries only horizontal forces! (</a:t>
            </a:r>
            <a:r>
              <a:rPr lang="en-US">
                <a:solidFill>
                  <a:schemeClr val="accent1"/>
                </a:solidFill>
              </a:rPr>
              <a:t>F</a:t>
            </a:r>
            <a:r>
              <a:rPr lang="en-US"/>
              <a:t> = ________)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72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5805488" cy="1143000"/>
          </a:xfrm>
          <a:effectLst/>
        </p:spPr>
        <p:txBody>
          <a:bodyPr/>
          <a:lstStyle/>
          <a:p>
            <a:r>
              <a:rPr lang="en-US"/>
              <a:t>Tensile Stress in Pipes: </a:t>
            </a:r>
            <a:br>
              <a:rPr lang="en-US"/>
            </a:br>
            <a:r>
              <a:rPr lang="en-US"/>
              <a:t>High Pressure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1790700"/>
            <a:ext cx="5918200" cy="147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pressure center is approximately at the center of the pipe</a:t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endParaRPr lang="en-US" sz="2800"/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 rot="5400000">
            <a:off x="6680200" y="1447800"/>
            <a:ext cx="1104900" cy="3086100"/>
          </a:xfrm>
          <a:prstGeom prst="can">
            <a:avLst>
              <a:gd name="adj" fmla="val 38819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87" name="Group 7"/>
          <p:cNvGrpSpPr>
            <a:grpSpLocks/>
          </p:cNvGrpSpPr>
          <p:nvPr/>
        </p:nvGrpSpPr>
        <p:grpSpPr bwMode="auto">
          <a:xfrm rot="16200000">
            <a:off x="6438900" y="2882900"/>
            <a:ext cx="1104900" cy="228600"/>
            <a:chOff x="2336" y="2720"/>
            <a:chExt cx="1200" cy="600"/>
          </a:xfrm>
        </p:grpSpPr>
        <p:sp>
          <p:nvSpPr>
            <p:cNvPr id="46085" name="Arc 5"/>
            <p:cNvSpPr>
              <a:spLocks/>
            </p:cNvSpPr>
            <p:nvPr/>
          </p:nvSpPr>
          <p:spPr bwMode="auto">
            <a:xfrm>
              <a:off x="2936" y="2720"/>
              <a:ext cx="600" cy="6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prstDash val="sysDot"/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6" name="Arc 6"/>
            <p:cNvSpPr>
              <a:spLocks/>
            </p:cNvSpPr>
            <p:nvPr/>
          </p:nvSpPr>
          <p:spPr bwMode="auto">
            <a:xfrm flipH="1">
              <a:off x="2336" y="2720"/>
              <a:ext cx="600" cy="6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prstDash val="sysDot"/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088" name="Group 8"/>
          <p:cNvGrpSpPr>
            <a:grpSpLocks/>
          </p:cNvGrpSpPr>
          <p:nvPr/>
        </p:nvGrpSpPr>
        <p:grpSpPr bwMode="auto">
          <a:xfrm rot="16200000">
            <a:off x="6591300" y="2870200"/>
            <a:ext cx="1104900" cy="228600"/>
            <a:chOff x="2336" y="2720"/>
            <a:chExt cx="1200" cy="600"/>
          </a:xfrm>
        </p:grpSpPr>
        <p:sp>
          <p:nvSpPr>
            <p:cNvPr id="46089" name="Arc 9"/>
            <p:cNvSpPr>
              <a:spLocks/>
            </p:cNvSpPr>
            <p:nvPr/>
          </p:nvSpPr>
          <p:spPr bwMode="auto">
            <a:xfrm>
              <a:off x="2936" y="2720"/>
              <a:ext cx="600" cy="6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prstDash val="sysDot"/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Arc 10"/>
            <p:cNvSpPr>
              <a:spLocks/>
            </p:cNvSpPr>
            <p:nvPr/>
          </p:nvSpPr>
          <p:spPr bwMode="auto">
            <a:xfrm flipH="1">
              <a:off x="2336" y="2720"/>
              <a:ext cx="600" cy="6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prstDash val="sysDot"/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2" name="AutoShape 12"/>
          <p:cNvSpPr>
            <a:spLocks noChangeArrowheads="1"/>
          </p:cNvSpPr>
          <p:nvPr/>
        </p:nvSpPr>
        <p:spPr bwMode="auto">
          <a:xfrm rot="-16200000">
            <a:off x="7175500" y="3886200"/>
            <a:ext cx="1079500" cy="1079500"/>
          </a:xfrm>
          <a:custGeom>
            <a:avLst/>
            <a:gdLst>
              <a:gd name="G0" fmla="+- 10059 0 0"/>
              <a:gd name="G1" fmla="+- -11743850 0 0"/>
              <a:gd name="G2" fmla="+- 0 0 -11743850"/>
              <a:gd name="T0" fmla="*/ 0 256 1"/>
              <a:gd name="T1" fmla="*/ 180 256 1"/>
              <a:gd name="G3" fmla="+- -11743850 T0 T1"/>
              <a:gd name="T2" fmla="*/ 0 256 1"/>
              <a:gd name="T3" fmla="*/ 90 256 1"/>
              <a:gd name="G4" fmla="+- -11743850 T2 T3"/>
              <a:gd name="G5" fmla="*/ G4 2 1"/>
              <a:gd name="T4" fmla="*/ 90 256 1"/>
              <a:gd name="T5" fmla="*/ 0 256 1"/>
              <a:gd name="G6" fmla="+- -11743850 T4 T5"/>
              <a:gd name="G7" fmla="*/ G6 2 1"/>
              <a:gd name="G8" fmla="abs -1174385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059"/>
              <a:gd name="G18" fmla="*/ 10059 1 2"/>
              <a:gd name="G19" fmla="+- G18 5400 0"/>
              <a:gd name="G20" fmla="cos G19 -11743850"/>
              <a:gd name="G21" fmla="sin G19 -11743850"/>
              <a:gd name="G22" fmla="+- G20 10800 0"/>
              <a:gd name="G23" fmla="+- G21 10800 0"/>
              <a:gd name="G24" fmla="+- 10800 0 G20"/>
              <a:gd name="G25" fmla="+- 10059 10800 0"/>
              <a:gd name="G26" fmla="?: G9 G17 G25"/>
              <a:gd name="G27" fmla="?: G9 0 21600"/>
              <a:gd name="G28" fmla="cos 10800 -11743850"/>
              <a:gd name="G29" fmla="sin 10800 -11743850"/>
              <a:gd name="G30" fmla="sin 10059 -11743850"/>
              <a:gd name="G31" fmla="+- G28 10800 0"/>
              <a:gd name="G32" fmla="+- G29 10800 0"/>
              <a:gd name="G33" fmla="+- G30 10800 0"/>
              <a:gd name="G34" fmla="?: G4 0 G31"/>
              <a:gd name="G35" fmla="?: -11743850 G34 0"/>
              <a:gd name="G36" fmla="?: G6 G35 G31"/>
              <a:gd name="G37" fmla="+- 21600 0 G36"/>
              <a:gd name="G38" fmla="?: G4 0 G33"/>
              <a:gd name="G39" fmla="?: -1174385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371 w 21600"/>
              <a:gd name="T15" fmla="*/ 10653 h 21600"/>
              <a:gd name="T16" fmla="*/ 10800 w 21600"/>
              <a:gd name="T17" fmla="*/ 741 h 21600"/>
              <a:gd name="T18" fmla="*/ 21229 w 21600"/>
              <a:gd name="T19" fmla="*/ 10653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741" y="10659"/>
                </a:moveTo>
                <a:cubicBezTo>
                  <a:pt x="819" y="5159"/>
                  <a:pt x="5299" y="740"/>
                  <a:pt x="10800" y="741"/>
                </a:cubicBezTo>
                <a:cubicBezTo>
                  <a:pt x="16300" y="741"/>
                  <a:pt x="20780" y="5159"/>
                  <a:pt x="20858" y="10659"/>
                </a:cubicBezTo>
                <a:lnTo>
                  <a:pt x="21598" y="10648"/>
                </a:lnTo>
                <a:cubicBezTo>
                  <a:pt x="21516" y="4743"/>
                  <a:pt x="16705" y="-1"/>
                  <a:pt x="10799" y="0"/>
                </a:cubicBezTo>
                <a:cubicBezTo>
                  <a:pt x="4894" y="0"/>
                  <a:pt x="83" y="4743"/>
                  <a:pt x="1" y="10648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6575425" y="3635375"/>
            <a:ext cx="471488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</a:t>
            </a:r>
            <a:r>
              <a:rPr lang="en-US" sz="2400" baseline="-25000"/>
              <a:t>1</a:t>
            </a:r>
            <a:endParaRPr lang="en-US" sz="2400"/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6575425" y="4651375"/>
            <a:ext cx="471488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</a:t>
            </a:r>
            <a:r>
              <a:rPr lang="en-US" sz="2400" baseline="-25000"/>
              <a:t>2</a:t>
            </a:r>
            <a:endParaRPr lang="en-US" sz="2400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H="1">
            <a:off x="7035800" y="49657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 flipH="1">
            <a:off x="7048500" y="39243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>
            <a:off x="6502400" y="4419600"/>
            <a:ext cx="11699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6042025" y="4181475"/>
            <a:ext cx="500063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F</a:t>
            </a:r>
            <a:r>
              <a:rPr lang="en-US" sz="2400" baseline="-25000"/>
              <a:t>H</a:t>
            </a:r>
            <a:endParaRPr lang="en-US" sz="2400"/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>
            <a:off x="7048500" y="21209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7200900" y="21209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6743700" y="2247900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rot="10800000">
            <a:off x="7200900" y="2247900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7566025" y="1997075"/>
            <a:ext cx="336550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 flipV="1">
            <a:off x="7747000" y="3949700"/>
            <a:ext cx="50800" cy="49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7731125" y="4029075"/>
            <a:ext cx="285750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r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600075" y="3321050"/>
            <a:ext cx="143986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/>
              <a:t>F</a:t>
            </a:r>
            <a:r>
              <a:rPr lang="en-US" baseline="-25000"/>
              <a:t>H </a:t>
            </a:r>
            <a:r>
              <a:rPr lang="en-US"/>
              <a:t>= ___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600075" y="4127500"/>
            <a:ext cx="131286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/>
              <a:t>T = ___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600075" y="4933950"/>
            <a:ext cx="148748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Symbol" pitchFamily="18" charset="2"/>
              </a:rPr>
              <a:t>s</a:t>
            </a:r>
            <a:r>
              <a:rPr lang="en-US"/>
              <a:t> = ____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2838450" y="3298825"/>
            <a:ext cx="2730500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(p</a:t>
            </a:r>
            <a:r>
              <a:rPr lang="en-US" baseline="-25000"/>
              <a:t>c</a:t>
            </a:r>
            <a:r>
              <a:rPr lang="en-US"/>
              <a:t> is pressure at center of pipe)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1187450" y="3295650"/>
            <a:ext cx="8540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 2rp</a:t>
            </a:r>
            <a:r>
              <a:rPr lang="en-US" baseline="-25000">
                <a:solidFill>
                  <a:schemeClr val="folHlink"/>
                </a:solidFill>
              </a:rPr>
              <a:t>c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2417763" y="4908550"/>
            <a:ext cx="301466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(e is wall thickness)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1231900" y="4083050"/>
            <a:ext cx="5873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rp</a:t>
            </a:r>
            <a:r>
              <a:rPr lang="en-US" baseline="-25000">
                <a:solidFill>
                  <a:schemeClr val="folHlink"/>
                </a:solidFill>
              </a:rPr>
              <a:t>c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1217613" y="4921250"/>
            <a:ext cx="84296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rp</a:t>
            </a:r>
            <a:r>
              <a:rPr lang="en-US" baseline="-25000">
                <a:solidFill>
                  <a:schemeClr val="folHlink"/>
                </a:solidFill>
              </a:rPr>
              <a:t>c</a:t>
            </a:r>
            <a:r>
              <a:rPr lang="en-US">
                <a:solidFill>
                  <a:schemeClr val="folHlink"/>
                </a:solidFill>
              </a:rPr>
              <a:t>/e</a:t>
            </a:r>
          </a:p>
        </p:txBody>
      </p:sp>
      <p:sp>
        <p:nvSpPr>
          <p:cNvPr id="46129" name="Rectangle 49"/>
          <p:cNvSpPr>
            <a:spLocks noChangeArrowheads="1"/>
          </p:cNvSpPr>
          <p:nvPr/>
        </p:nvSpPr>
        <p:spPr bwMode="auto">
          <a:xfrm>
            <a:off x="635000" y="5695950"/>
            <a:ext cx="43815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Symbol" pitchFamily="18" charset="2"/>
              </a:rPr>
              <a:t>s</a:t>
            </a:r>
            <a:r>
              <a:rPr lang="en-US"/>
              <a:t> is tensile stress in pipe wall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2093913" y="2838450"/>
            <a:ext cx="2344737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 per unit length</a:t>
            </a:r>
          </a:p>
        </p:txBody>
      </p:sp>
      <p:sp>
        <p:nvSpPr>
          <p:cNvPr id="46131" name="Line 51"/>
          <p:cNvSpPr>
            <a:spLocks noChangeShapeType="1"/>
          </p:cNvSpPr>
          <p:nvPr/>
        </p:nvSpPr>
        <p:spPr bwMode="auto">
          <a:xfrm>
            <a:off x="2222500" y="3302000"/>
            <a:ext cx="219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32" name="Text Box 52"/>
          <p:cNvSpPr txBox="1">
            <a:spLocks noChangeArrowheads="1"/>
          </p:cNvSpPr>
          <p:nvPr/>
        </p:nvSpPr>
        <p:spPr bwMode="auto">
          <a:xfrm>
            <a:off x="346075" y="6254750"/>
            <a:ext cx="665321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How does pipe wall thickness change with diameter?</a:t>
            </a:r>
          </a:p>
        </p:txBody>
      </p:sp>
      <p:graphicFrame>
        <p:nvGraphicFramePr>
          <p:cNvPr id="46133" name="Object 53"/>
          <p:cNvGraphicFramePr>
            <a:graphicFrameLocks noChangeAspect="1"/>
          </p:cNvGraphicFramePr>
          <p:nvPr/>
        </p:nvGraphicFramePr>
        <p:xfrm>
          <a:off x="7332663" y="6007100"/>
          <a:ext cx="1651000" cy="850900"/>
        </p:xfrm>
        <a:graphic>
          <a:graphicData uri="http://schemas.openxmlformats.org/presentationml/2006/ole">
            <p:oleObj spid="_x0000_s46133" name="Equation" r:id="rId4" imgW="1650960" imgH="850680" progId="Equation.DSMT4">
              <p:embed/>
            </p:oleObj>
          </a:graphicData>
        </a:graphic>
      </p:graphicFrame>
      <p:graphicFrame>
        <p:nvGraphicFramePr>
          <p:cNvPr id="46134" name="Object 54"/>
          <p:cNvGraphicFramePr>
            <a:graphicFrameLocks noChangeAspect="1"/>
          </p:cNvGraphicFramePr>
          <p:nvPr/>
        </p:nvGraphicFramePr>
        <p:xfrm>
          <a:off x="6592888" y="439738"/>
          <a:ext cx="2362200" cy="812800"/>
        </p:xfrm>
        <a:graphic>
          <a:graphicData uri="http://schemas.openxmlformats.org/presentationml/2006/ole">
            <p:oleObj spid="_x0000_s46134" name="Equation" r:id="rId5" imgW="2361960" imgH="8125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25" grpId="0" build="p" autoUpdateAnimBg="0"/>
      <p:bldP spid="46127" grpId="0" build="p" autoUpdateAnimBg="0"/>
      <p:bldP spid="46128" grpId="0" build="p" autoUpdateAnimBg="0"/>
      <p:bldP spid="46130" grpId="0" build="p" autoUpdateAnimBg="0"/>
      <p:bldP spid="4613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Tensile Stress in Pipes:</a:t>
            </a:r>
            <a:br>
              <a:rPr lang="en-US"/>
            </a:br>
            <a:r>
              <a:rPr lang="en-US"/>
              <a:t> Low pressure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30400"/>
            <a:ext cx="5410200" cy="4114800"/>
          </a:xfrm>
        </p:spPr>
        <p:txBody>
          <a:bodyPr/>
          <a:lstStyle/>
          <a:p>
            <a:r>
              <a:rPr lang="en-US"/>
              <a:t>pressure center can be calculated using moments</a:t>
            </a:r>
          </a:p>
          <a:p>
            <a:r>
              <a:rPr lang="en-US"/>
              <a:t>T</a:t>
            </a:r>
            <a:r>
              <a:rPr lang="en-US" baseline="-25000"/>
              <a:t>2</a:t>
            </a:r>
            <a:r>
              <a:rPr lang="en-US"/>
              <a:t> __ T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05476" name="AutoShape 4"/>
          <p:cNvSpPr>
            <a:spLocks noChangeArrowheads="1"/>
          </p:cNvSpPr>
          <p:nvPr/>
        </p:nvSpPr>
        <p:spPr bwMode="auto">
          <a:xfrm rot="5400000">
            <a:off x="6680200" y="1447800"/>
            <a:ext cx="1104900" cy="3086100"/>
          </a:xfrm>
          <a:prstGeom prst="can">
            <a:avLst>
              <a:gd name="adj" fmla="val 38819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77" name="Group 5"/>
          <p:cNvGrpSpPr>
            <a:grpSpLocks/>
          </p:cNvGrpSpPr>
          <p:nvPr/>
        </p:nvGrpSpPr>
        <p:grpSpPr bwMode="auto">
          <a:xfrm rot="16200000">
            <a:off x="6438900" y="2882900"/>
            <a:ext cx="1104900" cy="228600"/>
            <a:chOff x="2336" y="2720"/>
            <a:chExt cx="1200" cy="600"/>
          </a:xfrm>
        </p:grpSpPr>
        <p:sp>
          <p:nvSpPr>
            <p:cNvPr id="105478" name="Arc 6"/>
            <p:cNvSpPr>
              <a:spLocks/>
            </p:cNvSpPr>
            <p:nvPr/>
          </p:nvSpPr>
          <p:spPr bwMode="auto">
            <a:xfrm>
              <a:off x="2936" y="2720"/>
              <a:ext cx="600" cy="6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prstDash val="sysDot"/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79" name="Arc 7"/>
            <p:cNvSpPr>
              <a:spLocks/>
            </p:cNvSpPr>
            <p:nvPr/>
          </p:nvSpPr>
          <p:spPr bwMode="auto">
            <a:xfrm flipH="1">
              <a:off x="2336" y="2720"/>
              <a:ext cx="600" cy="6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prstDash val="sysDot"/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480" name="Group 8"/>
          <p:cNvGrpSpPr>
            <a:grpSpLocks/>
          </p:cNvGrpSpPr>
          <p:nvPr/>
        </p:nvGrpSpPr>
        <p:grpSpPr bwMode="auto">
          <a:xfrm rot="16200000">
            <a:off x="6591300" y="2870200"/>
            <a:ext cx="1104900" cy="228600"/>
            <a:chOff x="2336" y="2720"/>
            <a:chExt cx="1200" cy="600"/>
          </a:xfrm>
        </p:grpSpPr>
        <p:sp>
          <p:nvSpPr>
            <p:cNvPr id="105481" name="Arc 9"/>
            <p:cNvSpPr>
              <a:spLocks/>
            </p:cNvSpPr>
            <p:nvPr/>
          </p:nvSpPr>
          <p:spPr bwMode="auto">
            <a:xfrm>
              <a:off x="2936" y="2720"/>
              <a:ext cx="600" cy="6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prstDash val="sysDot"/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82" name="Arc 10"/>
            <p:cNvSpPr>
              <a:spLocks/>
            </p:cNvSpPr>
            <p:nvPr/>
          </p:nvSpPr>
          <p:spPr bwMode="auto">
            <a:xfrm flipH="1">
              <a:off x="2336" y="2720"/>
              <a:ext cx="600" cy="6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prstDash val="sysDot"/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483" name="AutoShape 11"/>
          <p:cNvSpPr>
            <a:spLocks noChangeArrowheads="1"/>
          </p:cNvSpPr>
          <p:nvPr/>
        </p:nvSpPr>
        <p:spPr bwMode="auto">
          <a:xfrm rot="-16200000">
            <a:off x="7175500" y="3886200"/>
            <a:ext cx="1079500" cy="1079500"/>
          </a:xfrm>
          <a:custGeom>
            <a:avLst/>
            <a:gdLst>
              <a:gd name="G0" fmla="+- 10059 0 0"/>
              <a:gd name="G1" fmla="+- -11743850 0 0"/>
              <a:gd name="G2" fmla="+- 0 0 -11743850"/>
              <a:gd name="T0" fmla="*/ 0 256 1"/>
              <a:gd name="T1" fmla="*/ 180 256 1"/>
              <a:gd name="G3" fmla="+- -11743850 T0 T1"/>
              <a:gd name="T2" fmla="*/ 0 256 1"/>
              <a:gd name="T3" fmla="*/ 90 256 1"/>
              <a:gd name="G4" fmla="+- -11743850 T2 T3"/>
              <a:gd name="G5" fmla="*/ G4 2 1"/>
              <a:gd name="T4" fmla="*/ 90 256 1"/>
              <a:gd name="T5" fmla="*/ 0 256 1"/>
              <a:gd name="G6" fmla="+- -11743850 T4 T5"/>
              <a:gd name="G7" fmla="*/ G6 2 1"/>
              <a:gd name="G8" fmla="abs -1174385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059"/>
              <a:gd name="G18" fmla="*/ 10059 1 2"/>
              <a:gd name="G19" fmla="+- G18 5400 0"/>
              <a:gd name="G20" fmla="cos G19 -11743850"/>
              <a:gd name="G21" fmla="sin G19 -11743850"/>
              <a:gd name="G22" fmla="+- G20 10800 0"/>
              <a:gd name="G23" fmla="+- G21 10800 0"/>
              <a:gd name="G24" fmla="+- 10800 0 G20"/>
              <a:gd name="G25" fmla="+- 10059 10800 0"/>
              <a:gd name="G26" fmla="?: G9 G17 G25"/>
              <a:gd name="G27" fmla="?: G9 0 21600"/>
              <a:gd name="G28" fmla="cos 10800 -11743850"/>
              <a:gd name="G29" fmla="sin 10800 -11743850"/>
              <a:gd name="G30" fmla="sin 10059 -11743850"/>
              <a:gd name="G31" fmla="+- G28 10800 0"/>
              <a:gd name="G32" fmla="+- G29 10800 0"/>
              <a:gd name="G33" fmla="+- G30 10800 0"/>
              <a:gd name="G34" fmla="?: G4 0 G31"/>
              <a:gd name="G35" fmla="?: -11743850 G34 0"/>
              <a:gd name="G36" fmla="?: G6 G35 G31"/>
              <a:gd name="G37" fmla="+- 21600 0 G36"/>
              <a:gd name="G38" fmla="?: G4 0 G33"/>
              <a:gd name="G39" fmla="?: -1174385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371 w 21600"/>
              <a:gd name="T15" fmla="*/ 10653 h 21600"/>
              <a:gd name="T16" fmla="*/ 10800 w 21600"/>
              <a:gd name="T17" fmla="*/ 741 h 21600"/>
              <a:gd name="T18" fmla="*/ 21229 w 21600"/>
              <a:gd name="T19" fmla="*/ 10653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741" y="10659"/>
                </a:moveTo>
                <a:cubicBezTo>
                  <a:pt x="819" y="5159"/>
                  <a:pt x="5299" y="740"/>
                  <a:pt x="10800" y="741"/>
                </a:cubicBezTo>
                <a:cubicBezTo>
                  <a:pt x="16300" y="741"/>
                  <a:pt x="20780" y="5159"/>
                  <a:pt x="20858" y="10659"/>
                </a:cubicBezTo>
                <a:lnTo>
                  <a:pt x="21598" y="10648"/>
                </a:lnTo>
                <a:cubicBezTo>
                  <a:pt x="21516" y="4743"/>
                  <a:pt x="16705" y="-1"/>
                  <a:pt x="10799" y="0"/>
                </a:cubicBezTo>
                <a:cubicBezTo>
                  <a:pt x="4894" y="0"/>
                  <a:pt x="83" y="4743"/>
                  <a:pt x="1" y="10648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6575425" y="3635375"/>
            <a:ext cx="471488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</a:t>
            </a:r>
            <a:r>
              <a:rPr lang="en-US" sz="2400" baseline="-25000"/>
              <a:t>1</a:t>
            </a:r>
            <a:endParaRPr lang="en-US" sz="2400"/>
          </a:p>
        </p:txBody>
      </p: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6486525" y="4651375"/>
            <a:ext cx="471488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</a:t>
            </a:r>
            <a:r>
              <a:rPr lang="en-US" sz="2400" baseline="-25000"/>
              <a:t>2</a:t>
            </a:r>
            <a:endParaRPr lang="en-US" sz="2400"/>
          </a:p>
        </p:txBody>
      </p:sp>
      <p:sp>
        <p:nvSpPr>
          <p:cNvPr id="105486" name="Line 14"/>
          <p:cNvSpPr>
            <a:spLocks noChangeShapeType="1"/>
          </p:cNvSpPr>
          <p:nvPr/>
        </p:nvSpPr>
        <p:spPr bwMode="auto">
          <a:xfrm flipH="1">
            <a:off x="6902450" y="4965700"/>
            <a:ext cx="717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7" name="Line 15"/>
          <p:cNvSpPr>
            <a:spLocks noChangeShapeType="1"/>
          </p:cNvSpPr>
          <p:nvPr/>
        </p:nvSpPr>
        <p:spPr bwMode="auto">
          <a:xfrm flipH="1">
            <a:off x="7048500" y="39243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8" name="Line 16"/>
          <p:cNvSpPr>
            <a:spLocks noChangeShapeType="1"/>
          </p:cNvSpPr>
          <p:nvPr/>
        </p:nvSpPr>
        <p:spPr bwMode="auto">
          <a:xfrm>
            <a:off x="6502400" y="4546600"/>
            <a:ext cx="11699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9" name="Text Box 17"/>
          <p:cNvSpPr txBox="1">
            <a:spLocks noChangeArrowheads="1"/>
          </p:cNvSpPr>
          <p:nvPr/>
        </p:nvSpPr>
        <p:spPr bwMode="auto">
          <a:xfrm>
            <a:off x="6042025" y="4283075"/>
            <a:ext cx="500063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F</a:t>
            </a:r>
            <a:r>
              <a:rPr lang="en-US" sz="2400" baseline="-25000"/>
              <a:t>H</a:t>
            </a:r>
            <a:endParaRPr lang="en-US" sz="2400"/>
          </a:p>
        </p:txBody>
      </p:sp>
      <p:sp>
        <p:nvSpPr>
          <p:cNvPr id="105490" name="Line 18"/>
          <p:cNvSpPr>
            <a:spLocks noChangeShapeType="1"/>
          </p:cNvSpPr>
          <p:nvPr/>
        </p:nvSpPr>
        <p:spPr bwMode="auto">
          <a:xfrm>
            <a:off x="7048500" y="21209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91" name="Line 19"/>
          <p:cNvSpPr>
            <a:spLocks noChangeShapeType="1"/>
          </p:cNvSpPr>
          <p:nvPr/>
        </p:nvSpPr>
        <p:spPr bwMode="auto">
          <a:xfrm>
            <a:off x="7200900" y="21209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92" name="Line 20"/>
          <p:cNvSpPr>
            <a:spLocks noChangeShapeType="1"/>
          </p:cNvSpPr>
          <p:nvPr/>
        </p:nvSpPr>
        <p:spPr bwMode="auto">
          <a:xfrm>
            <a:off x="6743700" y="2247900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93" name="Line 21"/>
          <p:cNvSpPr>
            <a:spLocks noChangeShapeType="1"/>
          </p:cNvSpPr>
          <p:nvPr/>
        </p:nvSpPr>
        <p:spPr bwMode="auto">
          <a:xfrm rot="10800000">
            <a:off x="7200900" y="2247900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94" name="Text Box 22"/>
          <p:cNvSpPr txBox="1">
            <a:spLocks noChangeArrowheads="1"/>
          </p:cNvSpPr>
          <p:nvPr/>
        </p:nvSpPr>
        <p:spPr bwMode="auto">
          <a:xfrm>
            <a:off x="7566025" y="1997075"/>
            <a:ext cx="336550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105495" name="Line 23"/>
          <p:cNvSpPr>
            <a:spLocks noChangeShapeType="1"/>
          </p:cNvSpPr>
          <p:nvPr/>
        </p:nvSpPr>
        <p:spPr bwMode="auto">
          <a:xfrm flipV="1">
            <a:off x="7747000" y="3949700"/>
            <a:ext cx="50800" cy="49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96" name="Text Box 24"/>
          <p:cNvSpPr txBox="1">
            <a:spLocks noChangeArrowheads="1"/>
          </p:cNvSpPr>
          <p:nvPr/>
        </p:nvSpPr>
        <p:spPr bwMode="auto">
          <a:xfrm>
            <a:off x="7731125" y="4029075"/>
            <a:ext cx="285750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r</a:t>
            </a:r>
          </a:p>
        </p:txBody>
      </p:sp>
      <p:sp>
        <p:nvSpPr>
          <p:cNvPr id="105504" name="Line 32"/>
          <p:cNvSpPr>
            <a:spLocks noChangeShapeType="1"/>
          </p:cNvSpPr>
          <p:nvPr/>
        </p:nvSpPr>
        <p:spPr bwMode="auto">
          <a:xfrm>
            <a:off x="8140700" y="3873500"/>
            <a:ext cx="800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05" name="Line 33"/>
          <p:cNvSpPr>
            <a:spLocks noChangeShapeType="1"/>
          </p:cNvSpPr>
          <p:nvPr/>
        </p:nvSpPr>
        <p:spPr bwMode="auto">
          <a:xfrm>
            <a:off x="8178800" y="4965700"/>
            <a:ext cx="800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06" name="Line 34"/>
          <p:cNvSpPr>
            <a:spLocks noChangeShapeType="1"/>
          </p:cNvSpPr>
          <p:nvPr/>
        </p:nvSpPr>
        <p:spPr bwMode="auto">
          <a:xfrm>
            <a:off x="8902700" y="3873500"/>
            <a:ext cx="0" cy="109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07" name="Text Box 35"/>
          <p:cNvSpPr txBox="1">
            <a:spLocks noChangeArrowheads="1"/>
          </p:cNvSpPr>
          <p:nvPr/>
        </p:nvSpPr>
        <p:spPr bwMode="auto">
          <a:xfrm>
            <a:off x="8772525" y="4206875"/>
            <a:ext cx="336550" cy="4572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105512" name="Rectangle 40"/>
          <p:cNvSpPr>
            <a:spLocks noChangeArrowheads="1"/>
          </p:cNvSpPr>
          <p:nvPr/>
        </p:nvSpPr>
        <p:spPr bwMode="auto">
          <a:xfrm>
            <a:off x="1098550" y="2968625"/>
            <a:ext cx="444500" cy="6413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3600" b="1">
                <a:solidFill>
                  <a:schemeClr val="folHlink"/>
                </a:solidFill>
              </a:rPr>
              <a:t>&gt;</a:t>
            </a:r>
          </a:p>
        </p:txBody>
      </p:sp>
      <p:sp>
        <p:nvSpPr>
          <p:cNvPr id="105522" name="Text Box 50"/>
          <p:cNvSpPr txBox="1">
            <a:spLocks noChangeArrowheads="1"/>
          </p:cNvSpPr>
          <p:nvPr/>
        </p:nvSpPr>
        <p:spPr bwMode="auto">
          <a:xfrm>
            <a:off x="8035925" y="6299200"/>
            <a:ext cx="336550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</a:p>
        </p:txBody>
      </p:sp>
      <p:grpSp>
        <p:nvGrpSpPr>
          <p:cNvPr id="105541" name="Group 69"/>
          <p:cNvGrpSpPr>
            <a:grpSpLocks/>
          </p:cNvGrpSpPr>
          <p:nvPr/>
        </p:nvGrpSpPr>
        <p:grpSpPr bwMode="auto">
          <a:xfrm>
            <a:off x="5122863" y="5257800"/>
            <a:ext cx="3475037" cy="1431925"/>
            <a:chOff x="3227" y="3312"/>
            <a:chExt cx="2189" cy="902"/>
          </a:xfrm>
        </p:grpSpPr>
        <p:sp>
          <p:nvSpPr>
            <p:cNvPr id="105513" name="Rectangle 41"/>
            <p:cNvSpPr>
              <a:spLocks noChangeArrowheads="1"/>
            </p:cNvSpPr>
            <p:nvPr/>
          </p:nvSpPr>
          <p:spPr bwMode="auto">
            <a:xfrm>
              <a:off x="4728" y="3312"/>
              <a:ext cx="104" cy="6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515" name="Line 43"/>
            <p:cNvSpPr>
              <a:spLocks noChangeShapeType="1"/>
            </p:cNvSpPr>
            <p:nvPr/>
          </p:nvSpPr>
          <p:spPr bwMode="auto">
            <a:xfrm>
              <a:off x="4888" y="3312"/>
              <a:ext cx="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16" name="Line 44"/>
            <p:cNvSpPr>
              <a:spLocks noChangeShapeType="1"/>
            </p:cNvSpPr>
            <p:nvPr/>
          </p:nvSpPr>
          <p:spPr bwMode="auto">
            <a:xfrm>
              <a:off x="4912" y="4000"/>
              <a:ext cx="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17" name="Line 45"/>
            <p:cNvSpPr>
              <a:spLocks noChangeShapeType="1"/>
            </p:cNvSpPr>
            <p:nvPr/>
          </p:nvSpPr>
          <p:spPr bwMode="auto">
            <a:xfrm>
              <a:off x="5152" y="3312"/>
              <a:ext cx="0" cy="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14" name="Text Box 42"/>
            <p:cNvSpPr txBox="1">
              <a:spLocks noChangeArrowheads="1"/>
            </p:cNvSpPr>
            <p:nvPr/>
          </p:nvSpPr>
          <p:spPr bwMode="auto">
            <a:xfrm>
              <a:off x="5020" y="3469"/>
              <a:ext cx="228" cy="32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105518" name="Line 46"/>
            <p:cNvSpPr>
              <a:spLocks noChangeShapeType="1"/>
            </p:cNvSpPr>
            <p:nvPr/>
          </p:nvSpPr>
          <p:spPr bwMode="auto">
            <a:xfrm>
              <a:off x="4736" y="4038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19" name="Line 47"/>
            <p:cNvSpPr>
              <a:spLocks noChangeShapeType="1"/>
            </p:cNvSpPr>
            <p:nvPr/>
          </p:nvSpPr>
          <p:spPr bwMode="auto">
            <a:xfrm>
              <a:off x="4832" y="4038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20" name="Line 48"/>
            <p:cNvSpPr>
              <a:spLocks noChangeShapeType="1"/>
            </p:cNvSpPr>
            <p:nvPr/>
          </p:nvSpPr>
          <p:spPr bwMode="auto">
            <a:xfrm>
              <a:off x="4544" y="4118"/>
              <a:ext cx="1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21" name="Line 49"/>
            <p:cNvSpPr>
              <a:spLocks noChangeShapeType="1"/>
            </p:cNvSpPr>
            <p:nvPr/>
          </p:nvSpPr>
          <p:spPr bwMode="auto">
            <a:xfrm rot="10800000">
              <a:off x="4832" y="4118"/>
              <a:ext cx="1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24" name="Text Box 52"/>
            <p:cNvSpPr txBox="1">
              <a:spLocks noChangeArrowheads="1"/>
            </p:cNvSpPr>
            <p:nvPr/>
          </p:nvSpPr>
          <p:spPr bwMode="auto">
            <a:xfrm>
              <a:off x="3227" y="3485"/>
              <a:ext cx="1389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Projected area</a:t>
              </a:r>
            </a:p>
          </p:txBody>
        </p:sp>
      </p:grpSp>
      <p:sp>
        <p:nvSpPr>
          <p:cNvPr id="105528" name="Rectangle 56"/>
          <p:cNvSpPr>
            <a:spLocks noChangeArrowheads="1"/>
          </p:cNvSpPr>
          <p:nvPr/>
        </p:nvSpPr>
        <p:spPr bwMode="auto">
          <a:xfrm>
            <a:off x="2695575" y="3054350"/>
            <a:ext cx="143986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/>
              <a:t>F</a:t>
            </a:r>
            <a:r>
              <a:rPr lang="en-US" baseline="-25000"/>
              <a:t>H </a:t>
            </a:r>
            <a:r>
              <a:rPr lang="en-US"/>
              <a:t>= ___</a:t>
            </a:r>
          </a:p>
        </p:txBody>
      </p:sp>
      <p:sp>
        <p:nvSpPr>
          <p:cNvPr id="105529" name="Rectangle 57"/>
          <p:cNvSpPr>
            <a:spLocks noChangeArrowheads="1"/>
          </p:cNvSpPr>
          <p:nvPr/>
        </p:nvSpPr>
        <p:spPr bwMode="auto">
          <a:xfrm>
            <a:off x="3308350" y="3013075"/>
            <a:ext cx="8540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 2p</a:t>
            </a:r>
            <a:r>
              <a:rPr lang="en-US" baseline="-25000">
                <a:solidFill>
                  <a:schemeClr val="folHlink"/>
                </a:solidFill>
              </a:rPr>
              <a:t>c</a:t>
            </a:r>
            <a:r>
              <a:rPr lang="en-US">
                <a:solidFill>
                  <a:schemeClr val="folHlink"/>
                </a:solidFill>
              </a:rPr>
              <a:t>r</a:t>
            </a:r>
          </a:p>
        </p:txBody>
      </p:sp>
      <p:graphicFrame>
        <p:nvGraphicFramePr>
          <p:cNvPr id="236544" name="Object 0"/>
          <p:cNvGraphicFramePr>
            <a:graphicFrameLocks noChangeAspect="1"/>
          </p:cNvGraphicFramePr>
          <p:nvPr/>
        </p:nvGraphicFramePr>
        <p:xfrm>
          <a:off x="393700" y="3921125"/>
          <a:ext cx="2362200" cy="812800"/>
        </p:xfrm>
        <a:graphic>
          <a:graphicData uri="http://schemas.openxmlformats.org/presentationml/2006/ole">
            <p:oleObj spid="_x0000_s236544" name="Equation" r:id="rId4" imgW="2361960" imgH="812520" progId="Equation.DSMT4">
              <p:embed/>
            </p:oleObj>
          </a:graphicData>
        </a:graphic>
      </p:graphicFrame>
      <p:graphicFrame>
        <p:nvGraphicFramePr>
          <p:cNvPr id="236545" name="Object 1"/>
          <p:cNvGraphicFramePr>
            <a:graphicFrameLocks noChangeAspect="1"/>
          </p:cNvGraphicFramePr>
          <p:nvPr/>
        </p:nvGraphicFramePr>
        <p:xfrm>
          <a:off x="696913" y="5216525"/>
          <a:ext cx="1701800" cy="850900"/>
        </p:xfrm>
        <a:graphic>
          <a:graphicData uri="http://schemas.openxmlformats.org/presentationml/2006/ole">
            <p:oleObj spid="_x0000_s236545" name="Equation" r:id="rId5" imgW="1701720" imgH="850680" progId="Equation.DSMT4">
              <p:embed/>
            </p:oleObj>
          </a:graphicData>
        </a:graphic>
      </p:graphicFrame>
      <p:graphicFrame>
        <p:nvGraphicFramePr>
          <p:cNvPr id="236546" name="Object 2">
            <a:hlinkClick r:id="rId6" action="ppaction://hlinksldjump"/>
          </p:cNvPr>
          <p:cNvGraphicFramePr>
            <a:graphicFrameLocks noChangeAspect="1"/>
          </p:cNvGraphicFramePr>
          <p:nvPr/>
        </p:nvGraphicFramePr>
        <p:xfrm>
          <a:off x="3524250" y="3911600"/>
          <a:ext cx="1092200" cy="758825"/>
        </p:xfrm>
        <a:graphic>
          <a:graphicData uri="http://schemas.openxmlformats.org/presentationml/2006/ole">
            <p:oleObj spid="_x0000_s236546" name="Equation" r:id="rId7" imgW="1091880" imgH="761760" progId="Equation.DSMT4">
              <p:embed/>
            </p:oleObj>
          </a:graphicData>
        </a:graphic>
      </p:graphicFrame>
      <p:sp>
        <p:nvSpPr>
          <p:cNvPr id="105538" name="Text Box 66"/>
          <p:cNvSpPr txBox="1">
            <a:spLocks noChangeArrowheads="1"/>
          </p:cNvSpPr>
          <p:nvPr/>
        </p:nvSpPr>
        <p:spPr bwMode="auto">
          <a:xfrm>
            <a:off x="419100" y="6119813"/>
            <a:ext cx="53848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Use moments to calculate T</a:t>
            </a:r>
            <a:r>
              <a:rPr lang="en-US" baseline="-25000">
                <a:solidFill>
                  <a:schemeClr val="folHlink"/>
                </a:solidFill>
              </a:rPr>
              <a:t>1</a:t>
            </a:r>
            <a:r>
              <a:rPr lang="en-US">
                <a:solidFill>
                  <a:schemeClr val="folHlink"/>
                </a:solidFill>
              </a:rPr>
              <a:t> and T</a:t>
            </a:r>
            <a:r>
              <a:rPr lang="en-US" baseline="-25000">
                <a:solidFill>
                  <a:schemeClr val="folHlink"/>
                </a:solidFill>
              </a:rPr>
              <a:t>2</a:t>
            </a:r>
            <a:r>
              <a:rPr lang="en-US">
                <a:solidFill>
                  <a:schemeClr val="folHlink"/>
                </a:solidFill>
              </a:rPr>
              <a:t>.</a:t>
            </a:r>
          </a:p>
        </p:txBody>
      </p:sp>
      <p:sp>
        <p:nvSpPr>
          <p:cNvPr id="105539" name="Line 67"/>
          <p:cNvSpPr>
            <a:spLocks noChangeShapeType="1"/>
          </p:cNvSpPr>
          <p:nvPr/>
        </p:nvSpPr>
        <p:spPr bwMode="auto">
          <a:xfrm>
            <a:off x="430213" y="6642100"/>
            <a:ext cx="532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12" grpId="0" build="p" autoUpdateAnimBg="0"/>
      <p:bldP spid="105529" grpId="0" build="p" autoUpdateAnimBg="0"/>
      <p:bldP spid="105538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Solution Scheme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Determine total acceleration vector (</a:t>
            </a:r>
            <a:r>
              <a:rPr lang="en-US" sz="2800" b="1"/>
              <a:t>a</a:t>
            </a:r>
            <a:r>
              <a:rPr lang="en-US" sz="2800"/>
              <a:t>) including acceleration of gravity</a:t>
            </a:r>
          </a:p>
          <a:p>
            <a:pPr>
              <a:lnSpc>
                <a:spcPct val="90000"/>
              </a:lnSpc>
            </a:pPr>
            <a:r>
              <a:rPr lang="en-US" sz="2800"/>
              <a:t>Locate centroid of the surface</a:t>
            </a:r>
          </a:p>
          <a:p>
            <a:pPr>
              <a:lnSpc>
                <a:spcPct val="90000"/>
              </a:lnSpc>
            </a:pPr>
            <a:r>
              <a:rPr lang="en-US" sz="2800"/>
              <a:t>Draw y axis with origin at the centroid (projection of total acceleration vector on the surface)</a:t>
            </a:r>
          </a:p>
          <a:p>
            <a:pPr>
              <a:lnSpc>
                <a:spcPct val="90000"/>
              </a:lnSpc>
            </a:pPr>
            <a:r>
              <a:rPr lang="en-US" sz="2800"/>
              <a:t>Set pressure datum equal to pressure on the other side of the surface of interest</a:t>
            </a:r>
          </a:p>
          <a:p>
            <a:pPr>
              <a:lnSpc>
                <a:spcPct val="90000"/>
              </a:lnSpc>
            </a:pPr>
            <a:r>
              <a:rPr lang="en-US" sz="2800"/>
              <a:t>Determine the pressure at the centroid of the surface</a:t>
            </a:r>
          </a:p>
          <a:p>
            <a:pPr>
              <a:lnSpc>
                <a:spcPct val="90000"/>
              </a:lnSpc>
            </a:pPr>
            <a:r>
              <a:rPr lang="en-US" sz="2800"/>
              <a:t>Calculate total force (p</a:t>
            </a:r>
            <a:r>
              <a:rPr lang="en-US" sz="2800" baseline="-25000"/>
              <a:t>c</a:t>
            </a:r>
            <a:r>
              <a:rPr lang="en-US" sz="2800"/>
              <a:t>A)</a:t>
            </a:r>
          </a:p>
          <a:p>
            <a:pPr>
              <a:lnSpc>
                <a:spcPct val="90000"/>
              </a:lnSpc>
            </a:pPr>
            <a:r>
              <a:rPr lang="en-US" sz="2800"/>
              <a:t>Calculate y</a:t>
            </a:r>
            <a:r>
              <a:rPr lang="en-US" sz="2800" baseline="-25000"/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Static Surface Forces Summary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981200"/>
            <a:ext cx="7747000" cy="4633913"/>
          </a:xfrm>
        </p:spPr>
        <p:txBody>
          <a:bodyPr/>
          <a:lstStyle/>
          <a:p>
            <a:r>
              <a:rPr lang="en-US"/>
              <a:t>Forces caused by gravity (or _______________) on submerged surfaces</a:t>
            </a:r>
          </a:p>
          <a:p>
            <a:pPr lvl="1"/>
            <a:r>
              <a:rPr lang="en-US"/>
              <a:t>horizontal surfaces (normal to total acceleration)</a:t>
            </a:r>
          </a:p>
          <a:p>
            <a:pPr lvl="1"/>
            <a:r>
              <a:rPr lang="en-US"/>
              <a:t>inclined surfaces (y coordinate has origin at centroid)</a:t>
            </a:r>
          </a:p>
          <a:p>
            <a:pPr lvl="1"/>
            <a:r>
              <a:rPr lang="en-US"/>
              <a:t>curved surfaces</a:t>
            </a:r>
          </a:p>
          <a:p>
            <a:pPr lvl="2"/>
            <a:r>
              <a:rPr lang="en-US"/>
              <a:t>Horizontal component</a:t>
            </a:r>
          </a:p>
          <a:p>
            <a:pPr lvl="2"/>
            <a:r>
              <a:rPr lang="en-US"/>
              <a:t>Vertical component (________________________)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785813" y="2381250"/>
            <a:ext cx="2973387" cy="5794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folHlink"/>
                </a:solidFill>
              </a:rPr>
              <a:t>total acceleration</a:t>
            </a:r>
          </a:p>
        </p:txBody>
      </p:sp>
      <p:graphicFrame>
        <p:nvGraphicFramePr>
          <p:cNvPr id="237568" name="Object 0"/>
          <p:cNvGraphicFramePr>
            <a:graphicFrameLocks noChangeAspect="1"/>
          </p:cNvGraphicFramePr>
          <p:nvPr/>
        </p:nvGraphicFramePr>
        <p:xfrm>
          <a:off x="3227388" y="3578225"/>
          <a:ext cx="1155700" cy="381000"/>
        </p:xfrm>
        <a:graphic>
          <a:graphicData uri="http://schemas.openxmlformats.org/presentationml/2006/ole">
            <p:oleObj spid="_x0000_s237568" name="Equation" r:id="rId4" imgW="1155600" imgH="380880" progId="Equation.DSMT4">
              <p:embed/>
            </p:oleObj>
          </a:graphicData>
        </a:graphic>
      </p:graphicFrame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4225925" y="5872163"/>
            <a:ext cx="37528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weight of fluid above surface</a:t>
            </a:r>
          </a:p>
        </p:txBody>
      </p:sp>
      <p:sp>
        <p:nvSpPr>
          <p:cNvPr id="128013" name="Text Box 13"/>
          <p:cNvSpPr txBox="1">
            <a:spLocks noChangeArrowheads="1"/>
          </p:cNvSpPr>
          <p:nvPr/>
        </p:nvSpPr>
        <p:spPr bwMode="auto">
          <a:xfrm>
            <a:off x="6191250" y="5397500"/>
            <a:ext cx="243998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folHlink"/>
                </a:solidFill>
              </a:rPr>
              <a:t>A</a:t>
            </a:r>
            <a:r>
              <a:rPr lang="en-US" sz="2400">
                <a:solidFill>
                  <a:schemeClr val="folHlink"/>
                </a:solidFill>
              </a:rPr>
              <a:t> is projected area</a:t>
            </a:r>
          </a:p>
        </p:txBody>
      </p:sp>
      <p:sp>
        <p:nvSpPr>
          <p:cNvPr id="128014" name="Line 14"/>
          <p:cNvSpPr>
            <a:spLocks noChangeShapeType="1"/>
          </p:cNvSpPr>
          <p:nvPr/>
        </p:nvSpPr>
        <p:spPr bwMode="auto">
          <a:xfrm>
            <a:off x="6205538" y="5789613"/>
            <a:ext cx="2376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7569" name="Object 1"/>
          <p:cNvGraphicFramePr>
            <a:graphicFrameLocks noChangeAspect="1"/>
          </p:cNvGraphicFramePr>
          <p:nvPr/>
        </p:nvGraphicFramePr>
        <p:xfrm>
          <a:off x="4618038" y="4357688"/>
          <a:ext cx="2362200" cy="812800"/>
        </p:xfrm>
        <a:graphic>
          <a:graphicData uri="http://schemas.openxmlformats.org/presentationml/2006/ole">
            <p:oleObj spid="_x0000_s237569" name="Equation" r:id="rId5" imgW="2361960" imgH="812520" progId="Equation.DSMT4">
              <p:embed/>
            </p:oleObj>
          </a:graphicData>
        </a:graphic>
      </p:graphicFrame>
      <p:graphicFrame>
        <p:nvGraphicFramePr>
          <p:cNvPr id="237570" name="Object 2"/>
          <p:cNvGraphicFramePr>
            <a:graphicFrameLocks noChangeAspect="1"/>
          </p:cNvGraphicFramePr>
          <p:nvPr/>
        </p:nvGraphicFramePr>
        <p:xfrm>
          <a:off x="2930525" y="4546600"/>
          <a:ext cx="1155700" cy="381000"/>
        </p:xfrm>
        <a:graphic>
          <a:graphicData uri="http://schemas.openxmlformats.org/presentationml/2006/ole">
            <p:oleObj spid="_x0000_s237570" name="Equation" r:id="rId6" imgW="1155600" imgH="380880" progId="Equation.DSMT4">
              <p:embed/>
            </p:oleObj>
          </a:graphicData>
        </a:graphic>
      </p:graphicFrame>
      <p:graphicFrame>
        <p:nvGraphicFramePr>
          <p:cNvPr id="237571" name="Object 3"/>
          <p:cNvGraphicFramePr>
            <a:graphicFrameLocks noChangeAspect="1"/>
          </p:cNvGraphicFramePr>
          <p:nvPr/>
        </p:nvGraphicFramePr>
        <p:xfrm>
          <a:off x="4719638" y="5451475"/>
          <a:ext cx="1155700" cy="381000"/>
        </p:xfrm>
        <a:graphic>
          <a:graphicData uri="http://schemas.openxmlformats.org/presentationml/2006/ole">
            <p:oleObj spid="_x0000_s237571" name="Equation" r:id="rId7" imgW="1155600" imgH="380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build="p" autoUpdateAnimBg="0"/>
      <p:bldP spid="128009" grpId="0" build="p" autoUpdateAnimBg="0"/>
      <p:bldP spid="128013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13825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172325" cy="4114800"/>
          </a:xfrm>
        </p:spPr>
        <p:txBody>
          <a:bodyPr/>
          <a:lstStyle/>
          <a:p>
            <a:r>
              <a:rPr lang="en-US"/>
              <a:t>Why does </a:t>
            </a:r>
            <a:r>
              <a:rPr lang="en-US" i="1"/>
              <a:t>F</a:t>
            </a:r>
            <a:r>
              <a:rPr lang="en-US" i="1" baseline="-25000"/>
              <a:t>R</a:t>
            </a:r>
            <a:r>
              <a:rPr lang="en-US"/>
              <a:t> = Weight?</a:t>
            </a:r>
          </a:p>
          <a:p>
            <a:endParaRPr lang="en-US"/>
          </a:p>
          <a:p>
            <a:r>
              <a:rPr lang="en-US"/>
              <a:t>Why can we use projection to calculate the horizontal component?</a:t>
            </a:r>
          </a:p>
          <a:p>
            <a:r>
              <a:rPr lang="en-US"/>
              <a:t>How can we calculate </a:t>
            </a:r>
            <a:r>
              <a:rPr lang="en-US" i="1"/>
              <a:t>F</a:t>
            </a:r>
            <a:r>
              <a:rPr lang="en-US" i="1" baseline="-25000"/>
              <a:t>R</a:t>
            </a:r>
            <a:r>
              <a:rPr lang="en-US"/>
              <a:t> based on pressure at the centroid, but then say the line of action is below the centroid?</a:t>
            </a:r>
          </a:p>
          <a:p>
            <a:endParaRPr lang="en-US"/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5956300" y="2057400"/>
            <a:ext cx="2667000" cy="1143000"/>
          </a:xfrm>
          <a:prstGeom prst="rect">
            <a:avLst/>
          </a:prstGeom>
          <a:solidFill>
            <a:schemeClr val="hlink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Side view</a:t>
            </a:r>
          </a:p>
        </p:txBody>
      </p:sp>
      <p:sp>
        <p:nvSpPr>
          <p:cNvPr id="138244" name="Freeform 4"/>
          <p:cNvSpPr>
            <a:spLocks/>
          </p:cNvSpPr>
          <p:nvPr/>
        </p:nvSpPr>
        <p:spPr bwMode="auto">
          <a:xfrm>
            <a:off x="5956300" y="1905000"/>
            <a:ext cx="2667000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16"/>
              </a:cxn>
              <a:cxn ang="0">
                <a:pos x="1680" y="816"/>
              </a:cxn>
              <a:cxn ang="0">
                <a:pos x="1680" y="0"/>
              </a:cxn>
            </a:cxnLst>
            <a:rect l="0" t="0" r="r" b="b"/>
            <a:pathLst>
              <a:path w="1680" h="816">
                <a:moveTo>
                  <a:pt x="0" y="0"/>
                </a:moveTo>
                <a:lnTo>
                  <a:pt x="0" y="816"/>
                </a:lnTo>
                <a:lnTo>
                  <a:pt x="1680" y="816"/>
                </a:lnTo>
                <a:lnTo>
                  <a:pt x="168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45" name="Line 5"/>
          <p:cNvSpPr>
            <a:spLocks noChangeShapeType="1"/>
          </p:cNvSpPr>
          <p:nvPr/>
        </p:nvSpPr>
        <p:spPr bwMode="auto">
          <a:xfrm>
            <a:off x="5651500" y="3200400"/>
            <a:ext cx="3276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46" name="Line 6"/>
          <p:cNvSpPr>
            <a:spLocks noChangeShapeType="1"/>
          </p:cNvSpPr>
          <p:nvPr/>
        </p:nvSpPr>
        <p:spPr bwMode="auto">
          <a:xfrm>
            <a:off x="5499100" y="20574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47" name="Line 7"/>
          <p:cNvSpPr>
            <a:spLocks noChangeShapeType="1"/>
          </p:cNvSpPr>
          <p:nvPr/>
        </p:nvSpPr>
        <p:spPr bwMode="auto">
          <a:xfrm flipV="1">
            <a:off x="5651500" y="2057400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5483225" y="2327275"/>
            <a:ext cx="336550" cy="4572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h</a:t>
            </a:r>
          </a:p>
        </p:txBody>
      </p:sp>
      <p:grpSp>
        <p:nvGrpSpPr>
          <p:cNvPr id="138249" name="Group 9"/>
          <p:cNvGrpSpPr>
            <a:grpSpLocks/>
          </p:cNvGrpSpPr>
          <p:nvPr/>
        </p:nvGrpSpPr>
        <p:grpSpPr bwMode="auto">
          <a:xfrm>
            <a:off x="5956300" y="1892300"/>
            <a:ext cx="2667000" cy="939800"/>
            <a:chOff x="3696" y="1192"/>
            <a:chExt cx="1680" cy="592"/>
          </a:xfrm>
        </p:grpSpPr>
        <p:sp>
          <p:nvSpPr>
            <p:cNvPr id="138250" name="Rectangle 10"/>
            <p:cNvSpPr>
              <a:spLocks noChangeArrowheads="1"/>
            </p:cNvSpPr>
            <p:nvPr/>
          </p:nvSpPr>
          <p:spPr bwMode="auto">
            <a:xfrm>
              <a:off x="3696" y="1192"/>
              <a:ext cx="784" cy="5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8251" name="Rectangle 11"/>
            <p:cNvSpPr>
              <a:spLocks noChangeArrowheads="1"/>
            </p:cNvSpPr>
            <p:nvPr/>
          </p:nvSpPr>
          <p:spPr bwMode="auto">
            <a:xfrm>
              <a:off x="4552" y="1192"/>
              <a:ext cx="824" cy="5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6027738" y="1816100"/>
            <a:ext cx="1165225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What</a:t>
            </a:r>
            <a:r>
              <a:rPr lang="en-US"/>
              <a:t> </a:t>
            </a:r>
            <a:r>
              <a:rPr lang="en-US">
                <a:solidFill>
                  <a:schemeClr val="folHlink"/>
                </a:solidFill>
              </a:rPr>
              <a:t>is p?</a:t>
            </a:r>
          </a:p>
        </p:txBody>
      </p:sp>
      <p:sp>
        <p:nvSpPr>
          <p:cNvPr id="138255" name="Line 15"/>
          <p:cNvSpPr>
            <a:spLocks noChangeShapeType="1"/>
          </p:cNvSpPr>
          <p:nvPr/>
        </p:nvSpPr>
        <p:spPr bwMode="auto">
          <a:xfrm>
            <a:off x="6800850" y="2530475"/>
            <a:ext cx="73025" cy="3159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38256" name="Group 16"/>
          <p:cNvGrpSpPr>
            <a:grpSpLocks/>
          </p:cNvGrpSpPr>
          <p:nvPr/>
        </p:nvGrpSpPr>
        <p:grpSpPr bwMode="auto">
          <a:xfrm>
            <a:off x="7250113" y="2403475"/>
            <a:ext cx="558800" cy="787400"/>
            <a:chOff x="4567" y="1514"/>
            <a:chExt cx="352" cy="496"/>
          </a:xfrm>
        </p:grpSpPr>
        <p:sp>
          <p:nvSpPr>
            <p:cNvPr id="138257" name="Line 17"/>
            <p:cNvSpPr>
              <a:spLocks noChangeShapeType="1"/>
            </p:cNvSpPr>
            <p:nvPr/>
          </p:nvSpPr>
          <p:spPr bwMode="auto">
            <a:xfrm>
              <a:off x="4567" y="1514"/>
              <a:ext cx="0" cy="4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8258" name="Text Box 18"/>
            <p:cNvSpPr txBox="1">
              <a:spLocks noChangeArrowheads="1"/>
            </p:cNvSpPr>
            <p:nvPr/>
          </p:nvSpPr>
          <p:spPr bwMode="auto">
            <a:xfrm>
              <a:off x="4608" y="1722"/>
              <a:ext cx="311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/>
                <a:t>F</a:t>
              </a:r>
              <a:r>
                <a:rPr lang="en-US" sz="2400" i="1" baseline="-25000"/>
                <a:t>R</a:t>
              </a:r>
            </a:p>
          </p:txBody>
        </p:sp>
      </p:grpSp>
      <p:sp>
        <p:nvSpPr>
          <p:cNvPr id="138260" name="Rectangle 20"/>
          <p:cNvSpPr>
            <a:spLocks noChangeArrowheads="1"/>
          </p:cNvSpPr>
          <p:nvPr/>
        </p:nvSpPr>
        <p:spPr bwMode="auto">
          <a:xfrm>
            <a:off x="8278813" y="3651250"/>
            <a:ext cx="877887" cy="963613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61" name="Arc 21"/>
          <p:cNvSpPr>
            <a:spLocks/>
          </p:cNvSpPr>
          <p:nvPr/>
        </p:nvSpPr>
        <p:spPr bwMode="auto">
          <a:xfrm>
            <a:off x="8613775" y="3825875"/>
            <a:ext cx="223838" cy="568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0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262" name="Freeform 22"/>
          <p:cNvSpPr>
            <a:spLocks/>
          </p:cNvSpPr>
          <p:nvPr/>
        </p:nvSpPr>
        <p:spPr bwMode="auto">
          <a:xfrm>
            <a:off x="8278813" y="3378200"/>
            <a:ext cx="865187" cy="1236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79"/>
              </a:cxn>
              <a:cxn ang="0">
                <a:pos x="545" y="779"/>
              </a:cxn>
              <a:cxn ang="0">
                <a:pos x="545" y="0"/>
              </a:cxn>
            </a:cxnLst>
            <a:rect l="0" t="0" r="r" b="b"/>
            <a:pathLst>
              <a:path w="545" h="779">
                <a:moveTo>
                  <a:pt x="0" y="0"/>
                </a:moveTo>
                <a:lnTo>
                  <a:pt x="0" y="779"/>
                </a:lnTo>
                <a:lnTo>
                  <a:pt x="545" y="779"/>
                </a:lnTo>
                <a:lnTo>
                  <a:pt x="54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4" grpId="0" build="p" autoUpdateAnimBg="0"/>
      <p:bldP spid="1382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26"/>
          <p:cNvSpPr>
            <a:spLocks noChangeArrowheads="1"/>
          </p:cNvSpPr>
          <p:nvPr/>
        </p:nvSpPr>
        <p:spPr bwMode="auto">
          <a:xfrm>
            <a:off x="5956300" y="2057400"/>
            <a:ext cx="2667000" cy="1143000"/>
          </a:xfrm>
          <a:prstGeom prst="rect">
            <a:avLst/>
          </a:prstGeom>
          <a:solidFill>
            <a:schemeClr val="hlink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Side view</a:t>
            </a:r>
          </a:p>
        </p:txBody>
      </p:sp>
      <p:sp>
        <p:nvSpPr>
          <p:cNvPr id="120835" name="Freeform 1027"/>
          <p:cNvSpPr>
            <a:spLocks/>
          </p:cNvSpPr>
          <p:nvPr/>
        </p:nvSpPr>
        <p:spPr bwMode="auto">
          <a:xfrm>
            <a:off x="5956300" y="1905000"/>
            <a:ext cx="2667000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16"/>
              </a:cxn>
              <a:cxn ang="0">
                <a:pos x="1680" y="816"/>
              </a:cxn>
              <a:cxn ang="0">
                <a:pos x="1680" y="0"/>
              </a:cxn>
            </a:cxnLst>
            <a:rect l="0" t="0" r="r" b="b"/>
            <a:pathLst>
              <a:path w="1680" h="816">
                <a:moveTo>
                  <a:pt x="0" y="0"/>
                </a:moveTo>
                <a:lnTo>
                  <a:pt x="0" y="816"/>
                </a:lnTo>
                <a:lnTo>
                  <a:pt x="1680" y="816"/>
                </a:lnTo>
                <a:lnTo>
                  <a:pt x="168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6" name="Rectangle 1028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Forces on Plane Areas: Horizontal surfaces</a:t>
            </a:r>
          </a:p>
        </p:txBody>
      </p:sp>
      <p:graphicFrame>
        <p:nvGraphicFramePr>
          <p:cNvPr id="232448" name="Object 2048"/>
          <p:cNvGraphicFramePr>
            <a:graphicFrameLocks noChangeAspect="1"/>
          </p:cNvGraphicFramePr>
          <p:nvPr/>
        </p:nvGraphicFramePr>
        <p:xfrm>
          <a:off x="565150" y="2692400"/>
          <a:ext cx="3060700" cy="508000"/>
        </p:xfrm>
        <a:graphic>
          <a:graphicData uri="http://schemas.openxmlformats.org/presentationml/2006/ole">
            <p:oleObj spid="_x0000_s232448" name="Equation" r:id="rId4" imgW="3060360" imgH="507960" progId="Equation.DSMT4">
              <p:embed/>
            </p:oleObj>
          </a:graphicData>
        </a:graphic>
      </p:graphicFrame>
      <p:sp>
        <p:nvSpPr>
          <p:cNvPr id="120838" name="Rectangle 1030"/>
          <p:cNvSpPr>
            <a:spLocks noChangeArrowheads="1"/>
          </p:cNvSpPr>
          <p:nvPr/>
        </p:nvSpPr>
        <p:spPr bwMode="auto">
          <a:xfrm>
            <a:off x="6019800" y="4406900"/>
            <a:ext cx="2590800" cy="2438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9" name="Line 1031"/>
          <p:cNvSpPr>
            <a:spLocks noChangeShapeType="1"/>
          </p:cNvSpPr>
          <p:nvPr/>
        </p:nvSpPr>
        <p:spPr bwMode="auto">
          <a:xfrm>
            <a:off x="5651500" y="3200400"/>
            <a:ext cx="3276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40" name="Text Box 1032"/>
          <p:cNvSpPr txBox="1">
            <a:spLocks noChangeArrowheads="1"/>
          </p:cNvSpPr>
          <p:nvPr/>
        </p:nvSpPr>
        <p:spPr bwMode="auto">
          <a:xfrm>
            <a:off x="6616700" y="5918200"/>
            <a:ext cx="1343025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Top view</a:t>
            </a:r>
          </a:p>
        </p:txBody>
      </p:sp>
      <p:sp>
        <p:nvSpPr>
          <p:cNvPr id="120841" name="Text Box 1033"/>
          <p:cNvSpPr txBox="1">
            <a:spLocks noChangeArrowheads="1"/>
          </p:cNvSpPr>
          <p:nvPr/>
        </p:nvSpPr>
        <p:spPr bwMode="auto">
          <a:xfrm>
            <a:off x="6448425" y="4689475"/>
            <a:ext cx="404813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120842" name="Text Box 1034"/>
          <p:cNvSpPr txBox="1">
            <a:spLocks noChangeArrowheads="1"/>
          </p:cNvSpPr>
          <p:nvPr/>
        </p:nvSpPr>
        <p:spPr bwMode="auto">
          <a:xfrm>
            <a:off x="4078288" y="2643188"/>
            <a:ext cx="1166812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p = </a:t>
            </a:r>
            <a:r>
              <a:rPr lang="en-US" sz="2400" i="1">
                <a:latin typeface="Symbol" pitchFamily="18" charset="2"/>
              </a:rPr>
              <a:t>r</a:t>
            </a:r>
            <a:r>
              <a:rPr lang="en-US" sz="2400" i="1"/>
              <a:t>gh</a:t>
            </a:r>
          </a:p>
        </p:txBody>
      </p:sp>
      <p:sp>
        <p:nvSpPr>
          <p:cNvPr id="120843" name="Line 1035"/>
          <p:cNvSpPr>
            <a:spLocks noChangeShapeType="1"/>
          </p:cNvSpPr>
          <p:nvPr/>
        </p:nvSpPr>
        <p:spPr bwMode="auto">
          <a:xfrm>
            <a:off x="5499100" y="20574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44" name="Text Box 1036"/>
          <p:cNvSpPr txBox="1">
            <a:spLocks noChangeArrowheads="1"/>
          </p:cNvSpPr>
          <p:nvPr/>
        </p:nvSpPr>
        <p:spPr bwMode="auto">
          <a:xfrm>
            <a:off x="466725" y="4587875"/>
            <a:ext cx="4968875" cy="822325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F is normal to the surface and towards the surface if p is positive.</a:t>
            </a:r>
          </a:p>
        </p:txBody>
      </p:sp>
      <p:sp>
        <p:nvSpPr>
          <p:cNvPr id="120845" name="Text Box 1037"/>
          <p:cNvSpPr txBox="1">
            <a:spLocks noChangeArrowheads="1"/>
          </p:cNvSpPr>
          <p:nvPr/>
        </p:nvSpPr>
        <p:spPr bwMode="auto">
          <a:xfrm>
            <a:off x="466725" y="5654675"/>
            <a:ext cx="5413375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F passes through the ________ of the area.</a:t>
            </a:r>
          </a:p>
        </p:txBody>
      </p:sp>
      <p:sp>
        <p:nvSpPr>
          <p:cNvPr id="120846" name="Line 1038"/>
          <p:cNvSpPr>
            <a:spLocks noChangeShapeType="1"/>
          </p:cNvSpPr>
          <p:nvPr/>
        </p:nvSpPr>
        <p:spPr bwMode="auto">
          <a:xfrm flipV="1">
            <a:off x="5651500" y="2057400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47" name="Text Box 1039"/>
          <p:cNvSpPr txBox="1">
            <a:spLocks noChangeArrowheads="1"/>
          </p:cNvSpPr>
          <p:nvPr/>
        </p:nvSpPr>
        <p:spPr bwMode="auto">
          <a:xfrm>
            <a:off x="5483225" y="2327275"/>
            <a:ext cx="336550" cy="4572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h</a:t>
            </a:r>
          </a:p>
        </p:txBody>
      </p:sp>
      <p:sp>
        <p:nvSpPr>
          <p:cNvPr id="120848" name="Text Box 1040"/>
          <p:cNvSpPr txBox="1">
            <a:spLocks noChangeArrowheads="1"/>
          </p:cNvSpPr>
          <p:nvPr/>
        </p:nvSpPr>
        <p:spPr bwMode="auto">
          <a:xfrm>
            <a:off x="415925" y="1730375"/>
            <a:ext cx="4968875" cy="822325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What is the force on the bottom of this tank of water?</a:t>
            </a:r>
          </a:p>
        </p:txBody>
      </p:sp>
      <p:graphicFrame>
        <p:nvGraphicFramePr>
          <p:cNvPr id="232449" name="Object 2049"/>
          <p:cNvGraphicFramePr>
            <a:graphicFrameLocks noChangeAspect="1"/>
          </p:cNvGraphicFramePr>
          <p:nvPr/>
        </p:nvGraphicFramePr>
        <p:xfrm>
          <a:off x="393700" y="3441700"/>
          <a:ext cx="1476375" cy="381000"/>
        </p:xfrm>
        <a:graphic>
          <a:graphicData uri="http://schemas.openxmlformats.org/presentationml/2006/ole">
            <p:oleObj spid="_x0000_s232449" name="Equation" r:id="rId5" imgW="1473120" imgH="380880" progId="Equation.DSMT4">
              <p:embed/>
            </p:oleObj>
          </a:graphicData>
        </a:graphic>
      </p:graphicFrame>
      <p:sp>
        <p:nvSpPr>
          <p:cNvPr id="120850" name="Text Box 1042"/>
          <p:cNvSpPr txBox="1">
            <a:spLocks noChangeArrowheads="1"/>
          </p:cNvSpPr>
          <p:nvPr/>
        </p:nvSpPr>
        <p:spPr bwMode="auto">
          <a:xfrm>
            <a:off x="1130300" y="3898900"/>
            <a:ext cx="333851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weight of overlying fluid!</a:t>
            </a:r>
          </a:p>
        </p:txBody>
      </p:sp>
      <p:sp>
        <p:nvSpPr>
          <p:cNvPr id="120851" name="Text Box 1043"/>
          <p:cNvSpPr txBox="1">
            <a:spLocks noChangeArrowheads="1"/>
          </p:cNvSpPr>
          <p:nvPr/>
        </p:nvSpPr>
        <p:spPr bwMode="auto">
          <a:xfrm>
            <a:off x="504825" y="3924300"/>
            <a:ext cx="77628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i="1">
                <a:solidFill>
                  <a:schemeClr val="tx2"/>
                </a:solidFill>
              </a:rPr>
              <a:t>F</a:t>
            </a:r>
            <a:r>
              <a:rPr lang="en-US" sz="2400" i="1" baseline="-25000">
                <a:solidFill>
                  <a:schemeClr val="tx2"/>
                </a:solidFill>
              </a:rPr>
              <a:t>R</a:t>
            </a:r>
            <a:r>
              <a:rPr lang="en-US" sz="2400" i="1">
                <a:solidFill>
                  <a:schemeClr val="tx2"/>
                </a:solidFill>
              </a:rPr>
              <a:t> =</a:t>
            </a:r>
          </a:p>
        </p:txBody>
      </p:sp>
      <p:sp>
        <p:nvSpPr>
          <p:cNvPr id="120852" name="Line 1044"/>
          <p:cNvSpPr>
            <a:spLocks noChangeShapeType="1"/>
          </p:cNvSpPr>
          <p:nvPr/>
        </p:nvSpPr>
        <p:spPr bwMode="auto">
          <a:xfrm>
            <a:off x="1244600" y="4343400"/>
            <a:ext cx="313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853" name="Comment 1045"/>
          <p:cNvSpPr>
            <a:spLocks noChangeArrowheads="1"/>
          </p:cNvSpPr>
          <p:nvPr/>
        </p:nvSpPr>
        <p:spPr bwMode="auto">
          <a:xfrm>
            <a:off x="3073400" y="5610225"/>
            <a:ext cx="14097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centroid</a:t>
            </a:r>
          </a:p>
        </p:txBody>
      </p:sp>
      <p:grpSp>
        <p:nvGrpSpPr>
          <p:cNvPr id="120854" name="Group 1046"/>
          <p:cNvGrpSpPr>
            <a:grpSpLocks/>
          </p:cNvGrpSpPr>
          <p:nvPr/>
        </p:nvGrpSpPr>
        <p:grpSpPr bwMode="auto">
          <a:xfrm>
            <a:off x="5956300" y="1892300"/>
            <a:ext cx="2667000" cy="939800"/>
            <a:chOff x="3696" y="1192"/>
            <a:chExt cx="1680" cy="592"/>
          </a:xfrm>
        </p:grpSpPr>
        <p:sp>
          <p:nvSpPr>
            <p:cNvPr id="120855" name="Rectangle 1047"/>
            <p:cNvSpPr>
              <a:spLocks noChangeArrowheads="1"/>
            </p:cNvSpPr>
            <p:nvPr/>
          </p:nvSpPr>
          <p:spPr bwMode="auto">
            <a:xfrm>
              <a:off x="3696" y="1192"/>
              <a:ext cx="784" cy="5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0856" name="Rectangle 1048"/>
            <p:cNvSpPr>
              <a:spLocks noChangeArrowheads="1"/>
            </p:cNvSpPr>
            <p:nvPr/>
          </p:nvSpPr>
          <p:spPr bwMode="auto">
            <a:xfrm>
              <a:off x="4552" y="1192"/>
              <a:ext cx="824" cy="5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20857" name="Text Box 1049"/>
          <p:cNvSpPr txBox="1">
            <a:spLocks noChangeArrowheads="1"/>
          </p:cNvSpPr>
          <p:nvPr/>
        </p:nvSpPr>
        <p:spPr bwMode="auto">
          <a:xfrm>
            <a:off x="5567363" y="3232150"/>
            <a:ext cx="3460750" cy="10668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h = _____________</a:t>
            </a:r>
            <a:br>
              <a:rPr lang="en-US" sz="3200"/>
            </a:br>
            <a:r>
              <a:rPr lang="en-US" sz="3200"/>
              <a:t>      _____________</a:t>
            </a:r>
          </a:p>
        </p:txBody>
      </p:sp>
      <p:sp>
        <p:nvSpPr>
          <p:cNvPr id="120858" name="Text Box 1050"/>
          <p:cNvSpPr txBox="1">
            <a:spLocks noChangeArrowheads="1"/>
          </p:cNvSpPr>
          <p:nvPr/>
        </p:nvSpPr>
        <p:spPr bwMode="auto">
          <a:xfrm>
            <a:off x="6265863" y="3294063"/>
            <a:ext cx="2693987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Vertical distance to free surface</a:t>
            </a:r>
          </a:p>
        </p:txBody>
      </p:sp>
      <p:sp>
        <p:nvSpPr>
          <p:cNvPr id="120859" name="Line 1051"/>
          <p:cNvSpPr>
            <a:spLocks noChangeShapeType="1"/>
          </p:cNvSpPr>
          <p:nvPr/>
        </p:nvSpPr>
        <p:spPr bwMode="auto">
          <a:xfrm>
            <a:off x="5956300" y="1854200"/>
            <a:ext cx="2668588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861" name="Text Box 1053"/>
          <p:cNvSpPr txBox="1">
            <a:spLocks noChangeArrowheads="1"/>
          </p:cNvSpPr>
          <p:nvPr/>
        </p:nvSpPr>
        <p:spPr bwMode="auto">
          <a:xfrm>
            <a:off x="2249488" y="3062288"/>
            <a:ext cx="1538287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= volume</a:t>
            </a:r>
          </a:p>
        </p:txBody>
      </p:sp>
      <p:sp>
        <p:nvSpPr>
          <p:cNvPr id="120862" name="Line 1054"/>
          <p:cNvSpPr>
            <a:spLocks noChangeShapeType="1"/>
          </p:cNvSpPr>
          <p:nvPr/>
        </p:nvSpPr>
        <p:spPr bwMode="auto">
          <a:xfrm>
            <a:off x="2341563" y="3524250"/>
            <a:ext cx="140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863" name="Text Box 1055"/>
          <p:cNvSpPr txBox="1">
            <a:spLocks noChangeArrowheads="1"/>
          </p:cNvSpPr>
          <p:nvPr/>
        </p:nvSpPr>
        <p:spPr bwMode="auto">
          <a:xfrm>
            <a:off x="7027863" y="1055688"/>
            <a:ext cx="191611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P = 500 kPa</a:t>
            </a:r>
          </a:p>
        </p:txBody>
      </p:sp>
      <p:sp>
        <p:nvSpPr>
          <p:cNvPr id="120864" name="Line 1056"/>
          <p:cNvSpPr>
            <a:spLocks noChangeShapeType="1"/>
          </p:cNvSpPr>
          <p:nvPr/>
        </p:nvSpPr>
        <p:spPr bwMode="auto">
          <a:xfrm flipV="1">
            <a:off x="7258050" y="1427163"/>
            <a:ext cx="195263" cy="5111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0865" name="Text Box 1057"/>
          <p:cNvSpPr txBox="1">
            <a:spLocks noChangeArrowheads="1"/>
          </p:cNvSpPr>
          <p:nvPr/>
        </p:nvSpPr>
        <p:spPr bwMode="auto">
          <a:xfrm>
            <a:off x="6027738" y="1816100"/>
            <a:ext cx="1165225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What is p?</a:t>
            </a:r>
          </a:p>
        </p:txBody>
      </p:sp>
      <p:sp>
        <p:nvSpPr>
          <p:cNvPr id="120866" name="Line 1058"/>
          <p:cNvSpPr>
            <a:spLocks noChangeShapeType="1"/>
          </p:cNvSpPr>
          <p:nvPr/>
        </p:nvSpPr>
        <p:spPr bwMode="auto">
          <a:xfrm>
            <a:off x="6800850" y="2530475"/>
            <a:ext cx="73025" cy="31591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20869" name="Group 1061"/>
          <p:cNvGrpSpPr>
            <a:grpSpLocks/>
          </p:cNvGrpSpPr>
          <p:nvPr/>
        </p:nvGrpSpPr>
        <p:grpSpPr bwMode="auto">
          <a:xfrm>
            <a:off x="7250113" y="2403475"/>
            <a:ext cx="558800" cy="787400"/>
            <a:chOff x="4567" y="1514"/>
            <a:chExt cx="352" cy="496"/>
          </a:xfrm>
        </p:grpSpPr>
        <p:sp>
          <p:nvSpPr>
            <p:cNvPr id="120867" name="Line 1059"/>
            <p:cNvSpPr>
              <a:spLocks noChangeShapeType="1"/>
            </p:cNvSpPr>
            <p:nvPr/>
          </p:nvSpPr>
          <p:spPr bwMode="auto">
            <a:xfrm>
              <a:off x="4567" y="1514"/>
              <a:ext cx="0" cy="47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0868" name="Text Box 1060"/>
            <p:cNvSpPr txBox="1">
              <a:spLocks noChangeArrowheads="1"/>
            </p:cNvSpPr>
            <p:nvPr/>
          </p:nvSpPr>
          <p:spPr bwMode="auto">
            <a:xfrm>
              <a:off x="4608" y="1722"/>
              <a:ext cx="311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chemeClr val="accent1"/>
                  </a:solidFill>
                </a:rPr>
                <a:t>F</a:t>
              </a:r>
              <a:r>
                <a:rPr lang="en-US" sz="2400" i="1" baseline="-25000">
                  <a:solidFill>
                    <a:schemeClr val="accent1"/>
                  </a:solidFill>
                </a:rPr>
                <a:t>R</a:t>
              </a:r>
            </a:p>
          </p:txBody>
        </p:sp>
      </p:grpSp>
      <p:grpSp>
        <p:nvGrpSpPr>
          <p:cNvPr id="120871" name="Group 1063"/>
          <p:cNvGrpSpPr>
            <a:grpSpLocks/>
          </p:cNvGrpSpPr>
          <p:nvPr/>
        </p:nvGrpSpPr>
        <p:grpSpPr bwMode="auto">
          <a:xfrm>
            <a:off x="1463675" y="3348038"/>
            <a:ext cx="774700" cy="598487"/>
            <a:chOff x="850" y="2109"/>
            <a:chExt cx="488" cy="377"/>
          </a:xfrm>
        </p:grpSpPr>
        <p:sp>
          <p:nvSpPr>
            <p:cNvPr id="120860" name="Oval 1052"/>
            <p:cNvSpPr>
              <a:spLocks noChangeArrowheads="1"/>
            </p:cNvSpPr>
            <p:nvPr/>
          </p:nvSpPr>
          <p:spPr bwMode="auto">
            <a:xfrm>
              <a:off x="850" y="2112"/>
              <a:ext cx="285" cy="374"/>
            </a:xfrm>
            <a:prstGeom prst="ellips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0870" name="Line 1062"/>
            <p:cNvSpPr>
              <a:spLocks noChangeShapeType="1"/>
            </p:cNvSpPr>
            <p:nvPr/>
          </p:nvSpPr>
          <p:spPr bwMode="auto">
            <a:xfrm flipV="1">
              <a:off x="1101" y="2109"/>
              <a:ext cx="237" cy="68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232450" name="Object 2050"/>
          <p:cNvGraphicFramePr>
            <a:graphicFrameLocks noChangeAspect="1"/>
          </p:cNvGraphicFramePr>
          <p:nvPr/>
        </p:nvGraphicFramePr>
        <p:xfrm>
          <a:off x="563563" y="6315075"/>
          <a:ext cx="1206500" cy="330200"/>
        </p:xfrm>
        <a:graphic>
          <a:graphicData uri="http://schemas.openxmlformats.org/presentationml/2006/ole">
            <p:oleObj spid="_x0000_s232450" name="Equation" r:id="rId6" imgW="1206360" imgH="330120" progId="Equation.DSMT4">
              <p:embed/>
            </p:oleObj>
          </a:graphicData>
        </a:graphic>
      </p:graphicFrame>
      <p:graphicFrame>
        <p:nvGraphicFramePr>
          <p:cNvPr id="232451" name="Object 2051"/>
          <p:cNvGraphicFramePr>
            <a:graphicFrameLocks noChangeAspect="1"/>
          </p:cNvGraphicFramePr>
          <p:nvPr/>
        </p:nvGraphicFramePr>
        <p:xfrm>
          <a:off x="2400300" y="6127750"/>
          <a:ext cx="1828800" cy="736600"/>
        </p:xfrm>
        <a:graphic>
          <a:graphicData uri="http://schemas.openxmlformats.org/presentationml/2006/ole">
            <p:oleObj spid="_x0000_s232451" name="Equation" r:id="rId7" imgW="1828800" imgH="736560" progId="Equation.DSMT4">
              <p:embed/>
            </p:oleObj>
          </a:graphicData>
        </a:graphic>
      </p:graphicFrame>
      <p:sp>
        <p:nvSpPr>
          <p:cNvPr id="120874" name="Line 1066"/>
          <p:cNvSpPr>
            <a:spLocks noChangeShapeType="1"/>
          </p:cNvSpPr>
          <p:nvPr/>
        </p:nvSpPr>
        <p:spPr bwMode="auto">
          <a:xfrm>
            <a:off x="604838" y="6680200"/>
            <a:ext cx="1211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875" name="Line 1067"/>
          <p:cNvSpPr>
            <a:spLocks noChangeShapeType="1"/>
          </p:cNvSpPr>
          <p:nvPr/>
        </p:nvSpPr>
        <p:spPr bwMode="auto">
          <a:xfrm>
            <a:off x="2406650" y="6858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20878" name="Group 1070"/>
          <p:cNvGrpSpPr>
            <a:grpSpLocks/>
          </p:cNvGrpSpPr>
          <p:nvPr/>
        </p:nvGrpSpPr>
        <p:grpSpPr bwMode="auto">
          <a:xfrm>
            <a:off x="3848100" y="2100263"/>
            <a:ext cx="854075" cy="660400"/>
            <a:chOff x="2424" y="1363"/>
            <a:chExt cx="538" cy="416"/>
          </a:xfrm>
        </p:grpSpPr>
        <p:sp>
          <p:nvSpPr>
            <p:cNvPr id="120876" name="Text Box 1068"/>
            <p:cNvSpPr txBox="1">
              <a:spLocks noChangeArrowheads="1"/>
            </p:cNvSpPr>
            <p:nvPr/>
          </p:nvSpPr>
          <p:spPr bwMode="auto">
            <a:xfrm>
              <a:off x="2424" y="1363"/>
              <a:ext cx="538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gage</a:t>
              </a:r>
            </a:p>
          </p:txBody>
        </p:sp>
        <p:sp>
          <p:nvSpPr>
            <p:cNvPr id="120877" name="Line 1069"/>
            <p:cNvSpPr>
              <a:spLocks noChangeShapeType="1"/>
            </p:cNvSpPr>
            <p:nvPr/>
          </p:nvSpPr>
          <p:spPr bwMode="auto">
            <a:xfrm>
              <a:off x="2668" y="1660"/>
              <a:ext cx="0" cy="119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20879" name="Line 1071"/>
          <p:cNvSpPr>
            <a:spLocks noChangeShapeType="1"/>
          </p:cNvSpPr>
          <p:nvPr/>
        </p:nvSpPr>
        <p:spPr bwMode="auto">
          <a:xfrm>
            <a:off x="3844925" y="2597150"/>
            <a:ext cx="806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20883" name="Group 1075"/>
          <p:cNvGrpSpPr>
            <a:grpSpLocks/>
          </p:cNvGrpSpPr>
          <p:nvPr/>
        </p:nvGrpSpPr>
        <p:grpSpPr bwMode="auto">
          <a:xfrm>
            <a:off x="1609725" y="1089025"/>
            <a:ext cx="617538" cy="825500"/>
            <a:chOff x="1014" y="686"/>
            <a:chExt cx="389" cy="520"/>
          </a:xfrm>
        </p:grpSpPr>
        <p:sp>
          <p:nvSpPr>
            <p:cNvPr id="120881" name="Text Box 1073"/>
            <p:cNvSpPr txBox="1">
              <a:spLocks noChangeArrowheads="1"/>
            </p:cNvSpPr>
            <p:nvPr/>
          </p:nvSpPr>
          <p:spPr bwMode="auto">
            <a:xfrm>
              <a:off x="1014" y="686"/>
              <a:ext cx="389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net</a:t>
              </a:r>
            </a:p>
          </p:txBody>
        </p:sp>
        <p:sp>
          <p:nvSpPr>
            <p:cNvPr id="120882" name="Line 1074"/>
            <p:cNvSpPr>
              <a:spLocks noChangeShapeType="1"/>
            </p:cNvSpPr>
            <p:nvPr/>
          </p:nvSpPr>
          <p:spPr bwMode="auto">
            <a:xfrm>
              <a:off x="1215" y="983"/>
              <a:ext cx="0" cy="223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0" grpId="0" build="p" autoUpdateAnimBg="0"/>
      <p:bldP spid="120853" grpId="0" autoUpdateAnimBg="0"/>
      <p:bldP spid="120857" grpId="0" build="p" autoUpdateAnimBg="0"/>
      <p:bldP spid="120858" grpId="0" build="p" autoUpdateAnimBg="0"/>
      <p:bldP spid="120859" grpId="0" animBg="1"/>
      <p:bldP spid="120861" grpId="0" build="p" autoUpdateAnimBg="0"/>
      <p:bldP spid="120863" grpId="0" build="p" autoUpdateAnimBg="0"/>
      <p:bldP spid="120864" grpId="0" animBg="1"/>
      <p:bldP spid="120865" grpId="0" build="p" autoUpdateAnimBg="0"/>
      <p:bldP spid="12086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94" name="Rectangle 1050"/>
          <p:cNvSpPr>
            <a:spLocks noChangeArrowheads="1"/>
          </p:cNvSpPr>
          <p:nvPr/>
        </p:nvSpPr>
        <p:spPr bwMode="auto">
          <a:xfrm>
            <a:off x="257175" y="4010025"/>
            <a:ext cx="1657350" cy="6191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5170" name="Rectangle 102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Review</a:t>
            </a:r>
          </a:p>
        </p:txBody>
      </p:sp>
      <p:sp>
        <p:nvSpPr>
          <p:cNvPr id="1351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96250" cy="4114800"/>
          </a:xfrm>
        </p:spPr>
        <p:txBody>
          <a:bodyPr/>
          <a:lstStyle/>
          <a:p>
            <a:r>
              <a:rPr lang="en-US"/>
              <a:t>How do the equations change if the surface is the bottom of an aquarium on a jet aircraft during takeoff? (accelerating at 4 m/s</a:t>
            </a:r>
            <a:r>
              <a:rPr lang="en-US" baseline="30000"/>
              <a:t>2</a:t>
            </a:r>
            <a:r>
              <a:rPr lang="en-US"/>
              <a:t>)</a:t>
            </a:r>
          </a:p>
        </p:txBody>
      </p:sp>
      <p:grpSp>
        <p:nvGrpSpPr>
          <p:cNvPr id="135182" name="Group 1038"/>
          <p:cNvGrpSpPr>
            <a:grpSpLocks/>
          </p:cNvGrpSpPr>
          <p:nvPr/>
        </p:nvGrpSpPr>
        <p:grpSpPr bwMode="auto">
          <a:xfrm>
            <a:off x="2836863" y="4264025"/>
            <a:ext cx="481012" cy="1828800"/>
            <a:chOff x="1787" y="2461"/>
            <a:chExt cx="303" cy="1152"/>
          </a:xfrm>
        </p:grpSpPr>
        <p:sp>
          <p:nvSpPr>
            <p:cNvPr id="135174" name="Line 1030"/>
            <p:cNvSpPr>
              <a:spLocks noChangeAspect="1" noChangeShapeType="1"/>
            </p:cNvSpPr>
            <p:nvPr/>
          </p:nvSpPr>
          <p:spPr bwMode="auto">
            <a:xfrm flipV="1">
              <a:off x="1787" y="2461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5179" name="Text Box 1035"/>
            <p:cNvSpPr txBox="1">
              <a:spLocks noChangeArrowheads="1"/>
            </p:cNvSpPr>
            <p:nvPr/>
          </p:nvSpPr>
          <p:spPr bwMode="auto">
            <a:xfrm>
              <a:off x="1862" y="2817"/>
              <a:ext cx="228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</a:p>
          </p:txBody>
        </p:sp>
      </p:grpSp>
      <p:grpSp>
        <p:nvGrpSpPr>
          <p:cNvPr id="135183" name="Group 1039"/>
          <p:cNvGrpSpPr>
            <a:grpSpLocks/>
          </p:cNvGrpSpPr>
          <p:nvPr/>
        </p:nvGrpSpPr>
        <p:grpSpPr bwMode="auto">
          <a:xfrm>
            <a:off x="2097088" y="6072188"/>
            <a:ext cx="730250" cy="552450"/>
            <a:chOff x="1321" y="3600"/>
            <a:chExt cx="460" cy="348"/>
          </a:xfrm>
        </p:grpSpPr>
        <p:sp>
          <p:nvSpPr>
            <p:cNvPr id="135176" name="Line 1032"/>
            <p:cNvSpPr>
              <a:spLocks noChangeAspect="1" noChangeShapeType="1"/>
            </p:cNvSpPr>
            <p:nvPr/>
          </p:nvSpPr>
          <p:spPr bwMode="auto">
            <a:xfrm flipH="1">
              <a:off x="1321" y="3600"/>
              <a:ext cx="4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5180" name="Text Box 1036"/>
            <p:cNvSpPr txBox="1">
              <a:spLocks noChangeArrowheads="1"/>
            </p:cNvSpPr>
            <p:nvPr/>
          </p:nvSpPr>
          <p:spPr bwMode="auto">
            <a:xfrm>
              <a:off x="1387" y="3621"/>
              <a:ext cx="366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  <a:r>
                <a:rPr lang="en-US" baseline="-25000"/>
                <a:t>jet</a:t>
              </a:r>
              <a:endParaRPr lang="en-US"/>
            </a:p>
          </p:txBody>
        </p:sp>
      </p:grpSp>
      <p:grpSp>
        <p:nvGrpSpPr>
          <p:cNvPr id="135184" name="Group 1040"/>
          <p:cNvGrpSpPr>
            <a:grpSpLocks/>
          </p:cNvGrpSpPr>
          <p:nvPr/>
        </p:nvGrpSpPr>
        <p:grpSpPr bwMode="auto">
          <a:xfrm>
            <a:off x="1679575" y="4264025"/>
            <a:ext cx="1155700" cy="1828800"/>
            <a:chOff x="1058" y="2461"/>
            <a:chExt cx="728" cy="1152"/>
          </a:xfrm>
        </p:grpSpPr>
        <p:sp>
          <p:nvSpPr>
            <p:cNvPr id="135178" name="Line 1034"/>
            <p:cNvSpPr>
              <a:spLocks noChangeShapeType="1"/>
            </p:cNvSpPr>
            <p:nvPr/>
          </p:nvSpPr>
          <p:spPr bwMode="auto">
            <a:xfrm flipH="1" flipV="1">
              <a:off x="1325" y="2461"/>
              <a:ext cx="461" cy="115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5181" name="Text Box 1037"/>
            <p:cNvSpPr txBox="1">
              <a:spLocks noChangeArrowheads="1"/>
            </p:cNvSpPr>
            <p:nvPr/>
          </p:nvSpPr>
          <p:spPr bwMode="auto">
            <a:xfrm>
              <a:off x="1058" y="2835"/>
              <a:ext cx="484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a</a:t>
              </a:r>
              <a:r>
                <a:rPr lang="en-US" baseline="-25000">
                  <a:solidFill>
                    <a:schemeClr val="folHlink"/>
                  </a:solidFill>
                </a:rPr>
                <a:t>total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pic>
        <p:nvPicPr>
          <p:cNvPr id="135185" name="Picture 1041" descr="TN00433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1138" y="5667375"/>
            <a:ext cx="1693862" cy="881063"/>
          </a:xfrm>
          <a:prstGeom prst="rect">
            <a:avLst/>
          </a:prstGeom>
          <a:noFill/>
          <a:effectLst/>
        </p:spPr>
      </p:pic>
      <p:grpSp>
        <p:nvGrpSpPr>
          <p:cNvPr id="135197" name="Group 1053"/>
          <p:cNvGrpSpPr>
            <a:grpSpLocks/>
          </p:cNvGrpSpPr>
          <p:nvPr/>
        </p:nvGrpSpPr>
        <p:grpSpPr bwMode="auto">
          <a:xfrm>
            <a:off x="257175" y="3705225"/>
            <a:ext cx="1657350" cy="923925"/>
            <a:chOff x="162" y="2334"/>
            <a:chExt cx="1044" cy="582"/>
          </a:xfrm>
        </p:grpSpPr>
        <p:sp>
          <p:nvSpPr>
            <p:cNvPr id="135192" name="Freeform 1048"/>
            <p:cNvSpPr>
              <a:spLocks/>
            </p:cNvSpPr>
            <p:nvPr/>
          </p:nvSpPr>
          <p:spPr bwMode="auto">
            <a:xfrm>
              <a:off x="168" y="2334"/>
              <a:ext cx="1038" cy="582"/>
            </a:xfrm>
            <a:custGeom>
              <a:avLst/>
              <a:gdLst/>
              <a:ahLst/>
              <a:cxnLst>
                <a:cxn ang="0">
                  <a:pos x="0" y="408"/>
                </a:cxn>
                <a:cxn ang="0">
                  <a:pos x="0" y="582"/>
                </a:cxn>
                <a:cxn ang="0">
                  <a:pos x="1038" y="582"/>
                </a:cxn>
                <a:cxn ang="0">
                  <a:pos x="1038" y="0"/>
                </a:cxn>
                <a:cxn ang="0">
                  <a:pos x="0" y="408"/>
                </a:cxn>
              </a:cxnLst>
              <a:rect l="0" t="0" r="r" b="b"/>
              <a:pathLst>
                <a:path w="1038" h="582">
                  <a:moveTo>
                    <a:pt x="0" y="408"/>
                  </a:moveTo>
                  <a:lnTo>
                    <a:pt x="0" y="582"/>
                  </a:lnTo>
                  <a:lnTo>
                    <a:pt x="1038" y="582"/>
                  </a:lnTo>
                  <a:lnTo>
                    <a:pt x="1038" y="0"/>
                  </a:lnTo>
                  <a:lnTo>
                    <a:pt x="0" y="408"/>
                  </a:lnTo>
                  <a:close/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5195" name="Freeform 1051"/>
            <p:cNvSpPr>
              <a:spLocks/>
            </p:cNvSpPr>
            <p:nvPr/>
          </p:nvSpPr>
          <p:spPr bwMode="auto">
            <a:xfrm>
              <a:off x="162" y="2526"/>
              <a:ext cx="558" cy="222"/>
            </a:xfrm>
            <a:custGeom>
              <a:avLst/>
              <a:gdLst/>
              <a:ahLst/>
              <a:cxnLst>
                <a:cxn ang="0">
                  <a:pos x="558" y="0"/>
                </a:cxn>
                <a:cxn ang="0">
                  <a:pos x="0" y="0"/>
                </a:cxn>
                <a:cxn ang="0">
                  <a:pos x="0" y="222"/>
                </a:cxn>
                <a:cxn ang="0">
                  <a:pos x="558" y="0"/>
                </a:cxn>
              </a:cxnLst>
              <a:rect l="0" t="0" r="r" b="b"/>
              <a:pathLst>
                <a:path w="558" h="222">
                  <a:moveTo>
                    <a:pt x="558" y="0"/>
                  </a:moveTo>
                  <a:lnTo>
                    <a:pt x="0" y="0"/>
                  </a:lnTo>
                  <a:lnTo>
                    <a:pt x="0" y="222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35188" name="Freeform 1044"/>
          <p:cNvSpPr>
            <a:spLocks/>
          </p:cNvSpPr>
          <p:nvPr/>
        </p:nvSpPr>
        <p:spPr bwMode="auto">
          <a:xfrm>
            <a:off x="261938" y="3671888"/>
            <a:ext cx="1654175" cy="958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4"/>
              </a:cxn>
              <a:cxn ang="0">
                <a:pos x="1042" y="604"/>
              </a:cxn>
              <a:cxn ang="0">
                <a:pos x="1042" y="0"/>
              </a:cxn>
            </a:cxnLst>
            <a:rect l="0" t="0" r="r" b="b"/>
            <a:pathLst>
              <a:path w="1042" h="604">
                <a:moveTo>
                  <a:pt x="0" y="0"/>
                </a:moveTo>
                <a:lnTo>
                  <a:pt x="0" y="604"/>
                </a:lnTo>
                <a:lnTo>
                  <a:pt x="1042" y="604"/>
                </a:lnTo>
                <a:lnTo>
                  <a:pt x="104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5200" name="Object 1056"/>
          <p:cNvGraphicFramePr>
            <a:graphicFrameLocks noChangeAspect="1"/>
          </p:cNvGraphicFramePr>
          <p:nvPr/>
        </p:nvGraphicFramePr>
        <p:xfrm>
          <a:off x="3586163" y="3724275"/>
          <a:ext cx="1206500" cy="330200"/>
        </p:xfrm>
        <a:graphic>
          <a:graphicData uri="http://schemas.openxmlformats.org/presentationml/2006/ole">
            <p:oleObj spid="_x0000_s135200" name="Equation" r:id="rId5" imgW="1206360" imgH="330120" progId="Equation.DSMT4">
              <p:embed/>
            </p:oleObj>
          </a:graphicData>
        </a:graphic>
      </p:graphicFrame>
      <p:sp>
        <p:nvSpPr>
          <p:cNvPr id="135201" name="Text Box 1057"/>
          <p:cNvSpPr txBox="1">
            <a:spLocks noChangeArrowheads="1"/>
          </p:cNvSpPr>
          <p:nvPr/>
        </p:nvSpPr>
        <p:spPr bwMode="auto">
          <a:xfrm>
            <a:off x="5065713" y="3594100"/>
            <a:ext cx="32575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Use total acceleration</a:t>
            </a:r>
          </a:p>
        </p:txBody>
      </p:sp>
      <p:sp>
        <p:nvSpPr>
          <p:cNvPr id="135202" name="Text Box 1058"/>
          <p:cNvSpPr txBox="1">
            <a:spLocks noChangeArrowheads="1"/>
          </p:cNvSpPr>
          <p:nvPr/>
        </p:nvSpPr>
        <p:spPr bwMode="auto">
          <a:xfrm>
            <a:off x="5407025" y="6338888"/>
            <a:ext cx="35671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jet is pressurized…</a:t>
            </a:r>
          </a:p>
        </p:txBody>
      </p:sp>
      <p:sp>
        <p:nvSpPr>
          <p:cNvPr id="135204" name="Rectangle 1060"/>
          <p:cNvSpPr>
            <a:spLocks noChangeArrowheads="1"/>
          </p:cNvSpPr>
          <p:nvPr/>
        </p:nvSpPr>
        <p:spPr bwMode="auto">
          <a:xfrm>
            <a:off x="6318250" y="5141913"/>
            <a:ext cx="17811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folHlink"/>
                </a:solidFill>
              </a:rPr>
              <a:t>a</a:t>
            </a:r>
            <a:r>
              <a:rPr lang="en-US" i="1" baseline="-25000">
                <a:solidFill>
                  <a:schemeClr val="folHlink"/>
                </a:solidFill>
              </a:rPr>
              <a:t>total</a:t>
            </a:r>
            <a:r>
              <a:rPr lang="en-US">
                <a:solidFill>
                  <a:schemeClr val="folHlink"/>
                </a:solidFill>
              </a:rPr>
              <a:t>         y</a:t>
            </a:r>
          </a:p>
        </p:txBody>
      </p:sp>
      <p:grpSp>
        <p:nvGrpSpPr>
          <p:cNvPr id="135207" name="Group 1063"/>
          <p:cNvGrpSpPr>
            <a:grpSpLocks/>
          </p:cNvGrpSpPr>
          <p:nvPr/>
        </p:nvGrpSpPr>
        <p:grpSpPr bwMode="auto">
          <a:xfrm>
            <a:off x="3527425" y="5140325"/>
            <a:ext cx="5341938" cy="541338"/>
            <a:chOff x="2222" y="3238"/>
            <a:chExt cx="3365" cy="341"/>
          </a:xfrm>
        </p:grpSpPr>
        <p:sp>
          <p:nvSpPr>
            <p:cNvPr id="135198" name="Text Box 1054"/>
            <p:cNvSpPr txBox="1">
              <a:spLocks noChangeArrowheads="1"/>
            </p:cNvSpPr>
            <p:nvPr/>
          </p:nvSpPr>
          <p:spPr bwMode="auto">
            <a:xfrm>
              <a:off x="2222" y="3238"/>
              <a:ext cx="2639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Symbol" pitchFamily="18" charset="2"/>
                </a:rPr>
                <a:t>q</a:t>
              </a:r>
              <a:r>
                <a:rPr lang="en-US"/>
                <a:t> = angle between          and</a:t>
              </a:r>
            </a:p>
          </p:txBody>
        </p:sp>
        <p:sp>
          <p:nvSpPr>
            <p:cNvPr id="135205" name="Line 1061"/>
            <p:cNvSpPr>
              <a:spLocks noChangeShapeType="1"/>
            </p:cNvSpPr>
            <p:nvPr/>
          </p:nvSpPr>
          <p:spPr bwMode="auto">
            <a:xfrm>
              <a:off x="3974" y="3579"/>
              <a:ext cx="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5206" name="Line 1062"/>
            <p:cNvSpPr>
              <a:spLocks noChangeShapeType="1"/>
            </p:cNvSpPr>
            <p:nvPr/>
          </p:nvSpPr>
          <p:spPr bwMode="auto">
            <a:xfrm>
              <a:off x="4945" y="3579"/>
              <a:ext cx="6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35212" name="Line 1068"/>
          <p:cNvSpPr>
            <a:spLocks noChangeShapeType="1"/>
          </p:cNvSpPr>
          <p:nvPr/>
        </p:nvSpPr>
        <p:spPr bwMode="auto">
          <a:xfrm>
            <a:off x="5159375" y="4022725"/>
            <a:ext cx="3109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5214" name="Object 1070"/>
          <p:cNvGraphicFramePr>
            <a:graphicFrameLocks noChangeAspect="1"/>
          </p:cNvGraphicFramePr>
          <p:nvPr/>
        </p:nvGraphicFramePr>
        <p:xfrm>
          <a:off x="3571875" y="4378325"/>
          <a:ext cx="1168400" cy="381000"/>
        </p:xfrm>
        <a:graphic>
          <a:graphicData uri="http://schemas.openxmlformats.org/presentationml/2006/ole">
            <p:oleObj spid="_x0000_s135214" name="Equation" r:id="rId6" imgW="1168200" imgH="380880" progId="Equation.DSMT4">
              <p:embed/>
            </p:oleObj>
          </a:graphicData>
        </a:graphic>
      </p:graphicFrame>
      <p:graphicFrame>
        <p:nvGraphicFramePr>
          <p:cNvPr id="135215" name="Object 1071"/>
          <p:cNvGraphicFramePr>
            <a:graphicFrameLocks noChangeAspect="1"/>
          </p:cNvGraphicFramePr>
          <p:nvPr/>
        </p:nvGraphicFramePr>
        <p:xfrm>
          <a:off x="3460750" y="5626100"/>
          <a:ext cx="2781300" cy="812800"/>
        </p:xfrm>
        <a:graphic>
          <a:graphicData uri="http://schemas.openxmlformats.org/presentationml/2006/ole">
            <p:oleObj spid="_x0000_s135215" name="Equation" r:id="rId7" imgW="2781000" imgH="812520" progId="Equation.DSMT4">
              <p:embed/>
            </p:oleObj>
          </a:graphicData>
        </a:graphic>
      </p:graphicFrame>
      <p:sp>
        <p:nvSpPr>
          <p:cNvPr id="135216" name="Rectangle 1072"/>
          <p:cNvSpPr>
            <a:spLocks noChangeArrowheads="1"/>
          </p:cNvSpPr>
          <p:nvPr/>
        </p:nvSpPr>
        <p:spPr bwMode="auto">
          <a:xfrm>
            <a:off x="4465638" y="5510213"/>
            <a:ext cx="8032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folHlink"/>
                </a:solidFill>
              </a:rPr>
              <a:t>a</a:t>
            </a:r>
            <a:r>
              <a:rPr lang="en-US" i="1" baseline="-25000">
                <a:solidFill>
                  <a:schemeClr val="folHlink"/>
                </a:solidFill>
              </a:rPr>
              <a:t>total</a:t>
            </a:r>
          </a:p>
        </p:txBody>
      </p:sp>
      <p:graphicFrame>
        <p:nvGraphicFramePr>
          <p:cNvPr id="135217" name="Object 1073"/>
          <p:cNvGraphicFramePr>
            <a:graphicFrameLocks noChangeAspect="1"/>
          </p:cNvGraphicFramePr>
          <p:nvPr/>
        </p:nvGraphicFramePr>
        <p:xfrm>
          <a:off x="5314950" y="4379913"/>
          <a:ext cx="1447800" cy="381000"/>
        </p:xfrm>
        <a:graphic>
          <a:graphicData uri="http://schemas.openxmlformats.org/presentationml/2006/ole">
            <p:oleObj spid="_x0000_s135217" name="Equation" r:id="rId8" imgW="1447560" imgH="380880" progId="Equation.DSMT4">
              <p:embed/>
            </p:oleObj>
          </a:graphicData>
        </a:graphic>
      </p:graphicFrame>
      <p:grpSp>
        <p:nvGrpSpPr>
          <p:cNvPr id="135222" name="Group 1078"/>
          <p:cNvGrpSpPr>
            <a:grpSpLocks/>
          </p:cNvGrpSpPr>
          <p:nvPr/>
        </p:nvGrpSpPr>
        <p:grpSpPr bwMode="auto">
          <a:xfrm>
            <a:off x="884238" y="4014788"/>
            <a:ext cx="528637" cy="588962"/>
            <a:chOff x="557" y="2529"/>
            <a:chExt cx="333" cy="371"/>
          </a:xfrm>
        </p:grpSpPr>
        <p:sp>
          <p:nvSpPr>
            <p:cNvPr id="135219" name="Line 1075"/>
            <p:cNvSpPr>
              <a:spLocks noChangeShapeType="1"/>
            </p:cNvSpPr>
            <p:nvPr/>
          </p:nvSpPr>
          <p:spPr bwMode="auto">
            <a:xfrm flipH="1" flipV="1">
              <a:off x="557" y="2596"/>
              <a:ext cx="122" cy="30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5220" name="Text Box 1076"/>
            <p:cNvSpPr txBox="1">
              <a:spLocks noChangeArrowheads="1"/>
            </p:cNvSpPr>
            <p:nvPr/>
          </p:nvSpPr>
          <p:spPr bwMode="auto">
            <a:xfrm>
              <a:off x="595" y="2529"/>
              <a:ext cx="295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h</a:t>
              </a:r>
              <a:r>
                <a:rPr lang="en-US" baseline="-25000">
                  <a:solidFill>
                    <a:schemeClr val="folHlink"/>
                  </a:solidFill>
                </a:rPr>
                <a:t>c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graphicFrame>
        <p:nvGraphicFramePr>
          <p:cNvPr id="135221" name="Object 1077"/>
          <p:cNvGraphicFramePr>
            <a:graphicFrameLocks noChangeAspect="1"/>
          </p:cNvGraphicFramePr>
          <p:nvPr/>
        </p:nvGraphicFramePr>
        <p:xfrm>
          <a:off x="5891213" y="4341813"/>
          <a:ext cx="965200" cy="381000"/>
        </p:xfrm>
        <a:graphic>
          <a:graphicData uri="http://schemas.openxmlformats.org/presentationml/2006/ole">
            <p:oleObj spid="_x0000_s135221" name="Equation" r:id="rId9" imgW="965160" imgH="380880" progId="Equation.DSMT4">
              <p:embed/>
            </p:oleObj>
          </a:graphicData>
        </a:graphic>
      </p:graphicFrame>
      <p:sp>
        <p:nvSpPr>
          <p:cNvPr id="135223" name="Rectangle 1079"/>
          <p:cNvSpPr>
            <a:spLocks noChangeArrowheads="1"/>
          </p:cNvSpPr>
          <p:nvPr/>
        </p:nvSpPr>
        <p:spPr bwMode="auto">
          <a:xfrm>
            <a:off x="650875" y="4192588"/>
            <a:ext cx="36988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q</a:t>
            </a:r>
          </a:p>
        </p:txBody>
      </p:sp>
      <p:grpSp>
        <p:nvGrpSpPr>
          <p:cNvPr id="135226" name="Group 1082"/>
          <p:cNvGrpSpPr>
            <a:grpSpLocks/>
          </p:cNvGrpSpPr>
          <p:nvPr/>
        </p:nvGrpSpPr>
        <p:grpSpPr bwMode="auto">
          <a:xfrm>
            <a:off x="0" y="4625975"/>
            <a:ext cx="1076325" cy="519113"/>
            <a:chOff x="0" y="2914"/>
            <a:chExt cx="678" cy="327"/>
          </a:xfrm>
        </p:grpSpPr>
        <p:sp>
          <p:nvSpPr>
            <p:cNvPr id="135224" name="Line 1080"/>
            <p:cNvSpPr>
              <a:spLocks noChangeShapeType="1"/>
            </p:cNvSpPr>
            <p:nvPr/>
          </p:nvSpPr>
          <p:spPr bwMode="auto">
            <a:xfrm flipH="1">
              <a:off x="0" y="2973"/>
              <a:ext cx="678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5225" name="Text Box 1081"/>
            <p:cNvSpPr txBox="1">
              <a:spLocks noChangeArrowheads="1"/>
            </p:cNvSpPr>
            <p:nvPr/>
          </p:nvSpPr>
          <p:spPr bwMode="auto">
            <a:xfrm>
              <a:off x="264" y="2914"/>
              <a:ext cx="228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y</a:t>
              </a:r>
            </a:p>
          </p:txBody>
        </p:sp>
      </p:grpSp>
      <p:sp>
        <p:nvSpPr>
          <p:cNvPr id="135227" name="Text Box 1083"/>
          <p:cNvSpPr txBox="1">
            <a:spLocks noChangeArrowheads="1"/>
          </p:cNvSpPr>
          <p:nvPr/>
        </p:nvSpPr>
        <p:spPr bwMode="auto">
          <a:xfrm>
            <a:off x="3500438" y="4700588"/>
            <a:ext cx="18796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Where is y?</a:t>
            </a:r>
          </a:p>
        </p:txBody>
      </p:sp>
      <p:sp>
        <p:nvSpPr>
          <p:cNvPr id="135228" name="Text Box 1084"/>
          <p:cNvSpPr txBox="1">
            <a:spLocks noChangeArrowheads="1"/>
          </p:cNvSpPr>
          <p:nvPr/>
        </p:nvSpPr>
        <p:spPr bwMode="auto">
          <a:xfrm>
            <a:off x="7223125" y="4192588"/>
            <a:ext cx="1593850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Alternate method?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01" grpId="0" build="p" autoUpdateAnimBg="0"/>
      <p:bldP spid="135202" grpId="0"/>
      <p:bldP spid="135204" grpId="0" build="p" autoUpdateAnimBg="0"/>
      <p:bldP spid="135216" grpId="0" build="p" autoUpdateAnimBg="0"/>
      <p:bldP spid="135223" grpId="0" build="p" autoUpdateAnimBg="0"/>
      <p:bldP spid="135227" grpId="0"/>
      <p:bldP spid="13522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/>
        </p:nvSpPr>
        <p:spPr bwMode="auto">
          <a:xfrm flipV="1">
            <a:off x="1436688" y="3635375"/>
            <a:ext cx="2586037" cy="674688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Port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1436688" y="4310063"/>
            <a:ext cx="2586037" cy="1306512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405" name="Line 5"/>
          <p:cNvSpPr>
            <a:spLocks noChangeShapeType="1"/>
          </p:cNvSpPr>
          <p:nvPr/>
        </p:nvSpPr>
        <p:spPr bwMode="auto">
          <a:xfrm>
            <a:off x="806450" y="4298950"/>
            <a:ext cx="0" cy="132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473075" y="4759325"/>
            <a:ext cx="649288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1 m</a:t>
            </a:r>
          </a:p>
        </p:txBody>
      </p:sp>
      <p:sp>
        <p:nvSpPr>
          <p:cNvPr id="230407" name="Text Box 7"/>
          <p:cNvSpPr txBox="1">
            <a:spLocks noChangeArrowheads="1"/>
          </p:cNvSpPr>
          <p:nvPr/>
        </p:nvSpPr>
        <p:spPr bwMode="auto">
          <a:xfrm>
            <a:off x="1136650" y="2222500"/>
            <a:ext cx="1123950" cy="3968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P=-2 kPa</a:t>
            </a:r>
          </a:p>
        </p:txBody>
      </p:sp>
      <p:sp>
        <p:nvSpPr>
          <p:cNvPr id="230408" name="Rectangle 8"/>
          <p:cNvSpPr>
            <a:spLocks noChangeArrowheads="1"/>
          </p:cNvSpPr>
          <p:nvPr/>
        </p:nvSpPr>
        <p:spPr bwMode="auto">
          <a:xfrm>
            <a:off x="1436688" y="2898775"/>
            <a:ext cx="2586037" cy="271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30409" name="Group 9"/>
          <p:cNvGrpSpPr>
            <a:grpSpLocks/>
          </p:cNvGrpSpPr>
          <p:nvPr/>
        </p:nvGrpSpPr>
        <p:grpSpPr bwMode="auto">
          <a:xfrm flipH="1">
            <a:off x="1698625" y="2540000"/>
            <a:ext cx="104775" cy="376238"/>
            <a:chOff x="1628" y="2404"/>
            <a:chExt cx="148" cy="531"/>
          </a:xfrm>
        </p:grpSpPr>
        <p:grpSp>
          <p:nvGrpSpPr>
            <p:cNvPr id="230410" name="Group 10"/>
            <p:cNvGrpSpPr>
              <a:grpSpLocks/>
            </p:cNvGrpSpPr>
            <p:nvPr/>
          </p:nvGrpSpPr>
          <p:grpSpPr bwMode="auto">
            <a:xfrm>
              <a:off x="1628" y="2404"/>
              <a:ext cx="139" cy="410"/>
              <a:chOff x="506" y="1814"/>
              <a:chExt cx="339" cy="998"/>
            </a:xfrm>
          </p:grpSpPr>
          <p:sp>
            <p:nvSpPr>
              <p:cNvPr id="230411" name="Rectangle 11"/>
              <p:cNvSpPr>
                <a:spLocks noChangeArrowheads="1"/>
              </p:cNvSpPr>
              <p:nvPr/>
            </p:nvSpPr>
            <p:spPr bwMode="auto">
              <a:xfrm flipV="1">
                <a:off x="506" y="2175"/>
                <a:ext cx="339" cy="272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0412" name="Group 12"/>
              <p:cNvGrpSpPr>
                <a:grpSpLocks/>
              </p:cNvGrpSpPr>
              <p:nvPr/>
            </p:nvGrpSpPr>
            <p:grpSpPr bwMode="auto">
              <a:xfrm>
                <a:off x="522" y="2360"/>
                <a:ext cx="306" cy="452"/>
                <a:chOff x="504" y="2349"/>
                <a:chExt cx="306" cy="452"/>
              </a:xfrm>
            </p:grpSpPr>
            <p:sp>
              <p:nvSpPr>
                <p:cNvPr id="230413" name="AutoShape 13"/>
                <p:cNvSpPr>
                  <a:spLocks noChangeArrowheads="1"/>
                </p:cNvSpPr>
                <p:nvPr/>
              </p:nvSpPr>
              <p:spPr bwMode="auto">
                <a:xfrm flipV="1">
                  <a:off x="590" y="2435"/>
                  <a:ext cx="134" cy="366"/>
                </a:xfrm>
                <a:prstGeom prst="roundRect">
                  <a:avLst>
                    <a:gd name="adj" fmla="val 49995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0414" name="Rectangle 14"/>
                <p:cNvSpPr>
                  <a:spLocks noChangeArrowheads="1"/>
                </p:cNvSpPr>
                <p:nvPr/>
              </p:nvSpPr>
              <p:spPr bwMode="auto">
                <a:xfrm flipV="1">
                  <a:off x="504" y="2374"/>
                  <a:ext cx="306" cy="85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0415" name="AutoShape 15"/>
                <p:cNvSpPr>
                  <a:spLocks noChangeArrowheads="1"/>
                </p:cNvSpPr>
                <p:nvPr/>
              </p:nvSpPr>
              <p:spPr bwMode="auto">
                <a:xfrm flipV="1">
                  <a:off x="571" y="2349"/>
                  <a:ext cx="172" cy="244"/>
                </a:xfrm>
                <a:prstGeom prst="roundRect">
                  <a:avLst>
                    <a:gd name="adj" fmla="val 49995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0416" name="Group 16"/>
              <p:cNvGrpSpPr>
                <a:grpSpLocks/>
              </p:cNvGrpSpPr>
              <p:nvPr/>
            </p:nvGrpSpPr>
            <p:grpSpPr bwMode="auto">
              <a:xfrm flipV="1">
                <a:off x="522" y="1814"/>
                <a:ext cx="306" cy="452"/>
                <a:chOff x="504" y="2349"/>
                <a:chExt cx="306" cy="452"/>
              </a:xfrm>
            </p:grpSpPr>
            <p:sp>
              <p:nvSpPr>
                <p:cNvPr id="230417" name="AutoShape 17"/>
                <p:cNvSpPr>
                  <a:spLocks noChangeArrowheads="1"/>
                </p:cNvSpPr>
                <p:nvPr/>
              </p:nvSpPr>
              <p:spPr bwMode="auto">
                <a:xfrm flipV="1">
                  <a:off x="590" y="2435"/>
                  <a:ext cx="134" cy="366"/>
                </a:xfrm>
                <a:prstGeom prst="roundRect">
                  <a:avLst>
                    <a:gd name="adj" fmla="val 49995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0418" name="Rectangle 18"/>
                <p:cNvSpPr>
                  <a:spLocks noChangeArrowheads="1"/>
                </p:cNvSpPr>
                <p:nvPr/>
              </p:nvSpPr>
              <p:spPr bwMode="auto">
                <a:xfrm flipV="1">
                  <a:off x="504" y="2374"/>
                  <a:ext cx="306" cy="85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0419" name="AutoShape 19"/>
                <p:cNvSpPr>
                  <a:spLocks noChangeArrowheads="1"/>
                </p:cNvSpPr>
                <p:nvPr/>
              </p:nvSpPr>
              <p:spPr bwMode="auto">
                <a:xfrm flipV="1">
                  <a:off x="571" y="2349"/>
                  <a:ext cx="172" cy="244"/>
                </a:xfrm>
                <a:prstGeom prst="roundRect">
                  <a:avLst>
                    <a:gd name="adj" fmla="val 49995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30420" name="Rectangle 20"/>
            <p:cNvSpPr>
              <a:spLocks noChangeArrowheads="1"/>
            </p:cNvSpPr>
            <p:nvPr/>
          </p:nvSpPr>
          <p:spPr bwMode="auto">
            <a:xfrm>
              <a:off x="1654" y="2733"/>
              <a:ext cx="99" cy="164"/>
            </a:xfrm>
            <a:prstGeom prst="rect">
              <a:avLst/>
            </a:prstGeom>
            <a:solidFill>
              <a:srgbClr val="FFD767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0421" name="Rectangle 21"/>
            <p:cNvSpPr>
              <a:spLocks noChangeArrowheads="1"/>
            </p:cNvSpPr>
            <p:nvPr/>
          </p:nvSpPr>
          <p:spPr bwMode="auto">
            <a:xfrm>
              <a:off x="1637" y="2888"/>
              <a:ext cx="139" cy="47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30422" name="Line 22"/>
          <p:cNvSpPr>
            <a:spLocks noChangeShapeType="1"/>
          </p:cNvSpPr>
          <p:nvPr/>
        </p:nvSpPr>
        <p:spPr bwMode="auto">
          <a:xfrm>
            <a:off x="806450" y="3616325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23" name="Text Box 23"/>
          <p:cNvSpPr txBox="1">
            <a:spLocks noChangeArrowheads="1"/>
          </p:cNvSpPr>
          <p:nvPr/>
        </p:nvSpPr>
        <p:spPr bwMode="auto">
          <a:xfrm>
            <a:off x="473075" y="3756025"/>
            <a:ext cx="877888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0.5 m</a:t>
            </a:r>
          </a:p>
        </p:txBody>
      </p:sp>
      <p:sp>
        <p:nvSpPr>
          <p:cNvPr id="230424" name="Line 24"/>
          <p:cNvSpPr>
            <a:spLocks noChangeShapeType="1"/>
          </p:cNvSpPr>
          <p:nvPr/>
        </p:nvSpPr>
        <p:spPr bwMode="auto">
          <a:xfrm flipH="1">
            <a:off x="522288" y="5616575"/>
            <a:ext cx="86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425" name="Line 25"/>
          <p:cNvSpPr>
            <a:spLocks noChangeShapeType="1"/>
          </p:cNvSpPr>
          <p:nvPr/>
        </p:nvSpPr>
        <p:spPr bwMode="auto">
          <a:xfrm flipH="1">
            <a:off x="522288" y="4308475"/>
            <a:ext cx="86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426" name="Line 26"/>
          <p:cNvSpPr>
            <a:spLocks noChangeShapeType="1"/>
          </p:cNvSpPr>
          <p:nvPr/>
        </p:nvSpPr>
        <p:spPr bwMode="auto">
          <a:xfrm flipH="1">
            <a:off x="522288" y="2898775"/>
            <a:ext cx="86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427" name="Line 27"/>
          <p:cNvSpPr>
            <a:spLocks noChangeShapeType="1"/>
          </p:cNvSpPr>
          <p:nvPr/>
        </p:nvSpPr>
        <p:spPr bwMode="auto">
          <a:xfrm>
            <a:off x="819150" y="2892425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28" name="Text Box 28"/>
          <p:cNvSpPr txBox="1">
            <a:spLocks noChangeArrowheads="1"/>
          </p:cNvSpPr>
          <p:nvPr/>
        </p:nvSpPr>
        <p:spPr bwMode="auto">
          <a:xfrm>
            <a:off x="485775" y="3044825"/>
            <a:ext cx="877888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0.5 m</a:t>
            </a:r>
          </a:p>
        </p:txBody>
      </p:sp>
      <p:sp>
        <p:nvSpPr>
          <p:cNvPr id="230429" name="Line 29"/>
          <p:cNvSpPr>
            <a:spLocks noChangeShapeType="1"/>
          </p:cNvSpPr>
          <p:nvPr/>
        </p:nvSpPr>
        <p:spPr bwMode="auto">
          <a:xfrm flipH="1">
            <a:off x="534988" y="3622675"/>
            <a:ext cx="86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430" name="Oval 30"/>
          <p:cNvSpPr>
            <a:spLocks noChangeArrowheads="1"/>
          </p:cNvSpPr>
          <p:nvPr/>
        </p:nvSpPr>
        <p:spPr bwMode="auto">
          <a:xfrm>
            <a:off x="2063750" y="4310063"/>
            <a:ext cx="1306513" cy="13065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432" name="Text Box 32"/>
          <p:cNvSpPr txBox="1">
            <a:spLocks noChangeArrowheads="1"/>
          </p:cNvSpPr>
          <p:nvPr/>
        </p:nvSpPr>
        <p:spPr bwMode="auto">
          <a:xfrm>
            <a:off x="2312988" y="3054350"/>
            <a:ext cx="450850" cy="3968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air</a:t>
            </a:r>
          </a:p>
        </p:txBody>
      </p:sp>
      <p:sp>
        <p:nvSpPr>
          <p:cNvPr id="230433" name="Text Box 33"/>
          <p:cNvSpPr txBox="1">
            <a:spLocks noChangeArrowheads="1"/>
          </p:cNvSpPr>
          <p:nvPr/>
        </p:nvSpPr>
        <p:spPr bwMode="auto">
          <a:xfrm>
            <a:off x="1951038" y="3754438"/>
            <a:ext cx="1641475" cy="3968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Symbol" pitchFamily="18" charset="2"/>
              </a:rPr>
              <a:t>r </a:t>
            </a:r>
            <a:r>
              <a:rPr lang="en-US" sz="2000"/>
              <a:t>= 800 kg/m</a:t>
            </a:r>
            <a:r>
              <a:rPr lang="en-US" sz="2000" baseline="30000"/>
              <a:t>3</a:t>
            </a:r>
          </a:p>
        </p:txBody>
      </p:sp>
      <p:sp>
        <p:nvSpPr>
          <p:cNvPr id="230434" name="Line 34"/>
          <p:cNvSpPr>
            <a:spLocks noChangeShapeType="1"/>
          </p:cNvSpPr>
          <p:nvPr/>
        </p:nvSpPr>
        <p:spPr bwMode="auto">
          <a:xfrm flipH="1">
            <a:off x="5119688" y="5591175"/>
            <a:ext cx="86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435" name="Oval 35"/>
          <p:cNvSpPr>
            <a:spLocks noChangeArrowheads="1"/>
          </p:cNvSpPr>
          <p:nvPr/>
        </p:nvSpPr>
        <p:spPr bwMode="auto">
          <a:xfrm>
            <a:off x="6673850" y="4284663"/>
            <a:ext cx="1306513" cy="13065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436" name="Freeform 36"/>
          <p:cNvSpPr>
            <a:spLocks/>
          </p:cNvSpPr>
          <p:nvPr/>
        </p:nvSpPr>
        <p:spPr bwMode="auto">
          <a:xfrm>
            <a:off x="6032500" y="2844800"/>
            <a:ext cx="2590800" cy="2743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28"/>
              </a:cxn>
              <a:cxn ang="0">
                <a:pos x="1632" y="1728"/>
              </a:cxn>
              <a:cxn ang="0">
                <a:pos x="1632" y="48"/>
              </a:cxn>
            </a:cxnLst>
            <a:rect l="0" t="0" r="r" b="b"/>
            <a:pathLst>
              <a:path w="1632" h="1728">
                <a:moveTo>
                  <a:pt x="0" y="0"/>
                </a:moveTo>
                <a:lnTo>
                  <a:pt x="0" y="1728"/>
                </a:lnTo>
                <a:lnTo>
                  <a:pt x="1632" y="1728"/>
                </a:lnTo>
                <a:lnTo>
                  <a:pt x="1632" y="48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437" name="Text Box 37"/>
          <p:cNvSpPr txBox="1">
            <a:spLocks noChangeArrowheads="1"/>
          </p:cNvSpPr>
          <p:nvPr/>
        </p:nvSpPr>
        <p:spPr bwMode="auto">
          <a:xfrm>
            <a:off x="6232525" y="2439988"/>
            <a:ext cx="2190750" cy="3968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Equivalent problem</a:t>
            </a:r>
          </a:p>
        </p:txBody>
      </p:sp>
      <p:sp>
        <p:nvSpPr>
          <p:cNvPr id="230438" name="Text Box 38"/>
          <p:cNvSpPr txBox="1">
            <a:spLocks noChangeArrowheads="1"/>
          </p:cNvSpPr>
          <p:nvPr/>
        </p:nvSpPr>
        <p:spPr bwMode="auto">
          <a:xfrm>
            <a:off x="3548063" y="4368800"/>
            <a:ext cx="1768475" cy="3968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Symbol" pitchFamily="18" charset="2"/>
              </a:rPr>
              <a:t>r </a:t>
            </a:r>
            <a:r>
              <a:rPr lang="en-US" sz="2000"/>
              <a:t>= 1000 kg/m</a:t>
            </a:r>
            <a:r>
              <a:rPr lang="en-US" sz="2000" baseline="300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Buoyant Force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</p:spPr>
        <p:txBody>
          <a:bodyPr/>
          <a:lstStyle/>
          <a:p>
            <a:r>
              <a:rPr lang="en-US"/>
              <a:t>The resultant force exerted on a body by a </a:t>
            </a:r>
            <a:r>
              <a:rPr lang="en-US" b="1" i="1"/>
              <a:t>static fluid</a:t>
            </a:r>
            <a:r>
              <a:rPr lang="en-US"/>
              <a:t> in which it is fully or partially submerged</a:t>
            </a:r>
          </a:p>
          <a:p>
            <a:pPr lvl="1"/>
            <a:r>
              <a:rPr lang="en-US"/>
              <a:t>The projection of the body on a vertical plane is always ____.</a:t>
            </a:r>
          </a:p>
          <a:p>
            <a:pPr lvl="1"/>
            <a:endParaRPr lang="en-US"/>
          </a:p>
          <a:p>
            <a:pPr lvl="1"/>
            <a:r>
              <a:rPr lang="en-US"/>
              <a:t>The vertical components of pressure on the top and bottom surfaces are _________</a:t>
            </a:r>
          </a:p>
        </p:txBody>
      </p:sp>
      <p:sp>
        <p:nvSpPr>
          <p:cNvPr id="34820" name="Comment 4"/>
          <p:cNvSpPr>
            <a:spLocks noChangeArrowheads="1"/>
          </p:cNvSpPr>
          <p:nvPr/>
        </p:nvSpPr>
        <p:spPr bwMode="auto">
          <a:xfrm>
            <a:off x="2530475" y="3949700"/>
            <a:ext cx="9969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zero</a:t>
            </a:r>
          </a:p>
        </p:txBody>
      </p:sp>
      <p:sp>
        <p:nvSpPr>
          <p:cNvPr id="34822" name="Comment 6"/>
          <p:cNvSpPr>
            <a:spLocks noChangeArrowheads="1"/>
          </p:cNvSpPr>
          <p:nvPr/>
        </p:nvSpPr>
        <p:spPr bwMode="auto">
          <a:xfrm>
            <a:off x="5029200" y="5408613"/>
            <a:ext cx="1420813" cy="5318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different</a:t>
            </a:r>
          </a:p>
        </p:txBody>
      </p:sp>
      <p:pic>
        <p:nvPicPr>
          <p:cNvPr id="34826" name="Picture 10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288" y="5535613"/>
            <a:ext cx="1763712" cy="132238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34827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96213" y="244475"/>
            <a:ext cx="989012" cy="10699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1543050" y="4456113"/>
            <a:ext cx="636428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(Two surfaces cancel, net horizontal force is zero.)</a:t>
            </a:r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1566863" y="4965700"/>
            <a:ext cx="637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  <p:bldP spid="34822" grpId="0" animBg="1" autoUpdateAnimBg="0"/>
      <p:bldP spid="34828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Buoyant Force: Thought Experiment</a:t>
            </a:r>
          </a:p>
        </p:txBody>
      </p:sp>
      <p:sp>
        <p:nvSpPr>
          <p:cNvPr id="71684" name="Freeform 4"/>
          <p:cNvSpPr>
            <a:spLocks/>
          </p:cNvSpPr>
          <p:nvPr/>
        </p:nvSpPr>
        <p:spPr bwMode="auto">
          <a:xfrm>
            <a:off x="5105400" y="2247900"/>
            <a:ext cx="3759200" cy="3695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0" y="2328"/>
              </a:cxn>
              <a:cxn ang="0">
                <a:pos x="2368" y="2328"/>
              </a:cxn>
              <a:cxn ang="0">
                <a:pos x="2360" y="0"/>
              </a:cxn>
            </a:cxnLst>
            <a:rect l="0" t="0" r="r" b="b"/>
            <a:pathLst>
              <a:path w="2368" h="2328">
                <a:moveTo>
                  <a:pt x="0" y="8"/>
                </a:moveTo>
                <a:lnTo>
                  <a:pt x="0" y="2328"/>
                </a:lnTo>
                <a:lnTo>
                  <a:pt x="2368" y="2328"/>
                </a:lnTo>
                <a:lnTo>
                  <a:pt x="2360" y="0"/>
                </a:lnTo>
              </a:path>
            </a:pathLst>
          </a:custGeom>
          <a:solidFill>
            <a:schemeClr val="hlink"/>
          </a:solidFill>
          <a:ln w="254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685" name="Group 5"/>
          <p:cNvGrpSpPr>
            <a:grpSpLocks/>
          </p:cNvGrpSpPr>
          <p:nvPr/>
        </p:nvGrpSpPr>
        <p:grpSpPr bwMode="auto">
          <a:xfrm>
            <a:off x="7435850" y="2008188"/>
            <a:ext cx="430213" cy="508000"/>
            <a:chOff x="4052" y="1505"/>
            <a:chExt cx="271" cy="320"/>
          </a:xfrm>
        </p:grpSpPr>
        <p:sp>
          <p:nvSpPr>
            <p:cNvPr id="71686" name="Line 6"/>
            <p:cNvSpPr>
              <a:spLocks noChangeShapeType="1"/>
            </p:cNvSpPr>
            <p:nvPr/>
          </p:nvSpPr>
          <p:spPr bwMode="auto">
            <a:xfrm>
              <a:off x="4052" y="1711"/>
              <a:ext cx="2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7" name="Line 7"/>
            <p:cNvSpPr>
              <a:spLocks noChangeShapeType="1"/>
            </p:cNvSpPr>
            <p:nvPr/>
          </p:nvSpPr>
          <p:spPr bwMode="auto">
            <a:xfrm>
              <a:off x="4112" y="1825"/>
              <a:ext cx="1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8" name="AutoShape 8"/>
            <p:cNvSpPr>
              <a:spLocks noChangeArrowheads="1"/>
            </p:cNvSpPr>
            <p:nvPr/>
          </p:nvSpPr>
          <p:spPr bwMode="auto">
            <a:xfrm rot="10800000" flipH="1">
              <a:off x="4104" y="1505"/>
              <a:ext cx="166" cy="140"/>
            </a:xfrm>
            <a:prstGeom prst="triangle">
              <a:avLst>
                <a:gd name="adj" fmla="val 499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38592" name="Object 0"/>
          <p:cNvGraphicFramePr>
            <a:graphicFrameLocks noChangeAspect="1"/>
          </p:cNvGraphicFramePr>
          <p:nvPr/>
        </p:nvGraphicFramePr>
        <p:xfrm>
          <a:off x="6040438" y="2390775"/>
          <a:ext cx="2065337" cy="3268663"/>
        </p:xfrm>
        <a:graphic>
          <a:graphicData uri="http://schemas.openxmlformats.org/presentationml/2006/ole">
            <p:oleObj spid="_x0000_s238592" name="Clip" r:id="rId4" imgW="2064960" imgH="3268440" progId="MS_ClipArt_Gallery.2">
              <p:embed/>
            </p:oleObj>
          </a:graphicData>
        </a:graphic>
      </p:graphicFrame>
      <p:grpSp>
        <p:nvGrpSpPr>
          <p:cNvPr id="71696" name="Group 16"/>
          <p:cNvGrpSpPr>
            <a:grpSpLocks/>
          </p:cNvGrpSpPr>
          <p:nvPr/>
        </p:nvGrpSpPr>
        <p:grpSpPr bwMode="auto">
          <a:xfrm>
            <a:off x="6829425" y="1257300"/>
            <a:ext cx="488950" cy="1679575"/>
            <a:chOff x="4326" y="792"/>
            <a:chExt cx="308" cy="1058"/>
          </a:xfrm>
        </p:grpSpPr>
        <p:sp>
          <p:nvSpPr>
            <p:cNvPr id="71694" name="Line 14"/>
            <p:cNvSpPr>
              <a:spLocks noChangeShapeType="1"/>
            </p:cNvSpPr>
            <p:nvPr/>
          </p:nvSpPr>
          <p:spPr bwMode="auto">
            <a:xfrm flipV="1">
              <a:off x="4464" y="792"/>
              <a:ext cx="0" cy="72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5" name="Text Box 15"/>
            <p:cNvSpPr txBox="1">
              <a:spLocks noChangeArrowheads="1"/>
            </p:cNvSpPr>
            <p:nvPr/>
          </p:nvSpPr>
          <p:spPr bwMode="auto">
            <a:xfrm>
              <a:off x="4326" y="1562"/>
              <a:ext cx="308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folHlink"/>
                  </a:solidFill>
                </a:rPr>
                <a:t>F</a:t>
              </a:r>
              <a:r>
                <a:rPr lang="en-US" sz="2400" baseline="-25000">
                  <a:solidFill>
                    <a:schemeClr val="folHlink"/>
                  </a:solidFill>
                </a:rPr>
                <a:t>B</a:t>
              </a:r>
              <a:endParaRPr lang="en-US" sz="2400">
                <a:solidFill>
                  <a:schemeClr val="folHlink"/>
                </a:solidFill>
              </a:endParaRPr>
            </a:p>
          </p:txBody>
        </p:sp>
      </p:grpSp>
      <p:sp>
        <p:nvSpPr>
          <p:cNvPr id="71690" name="Comment 10"/>
          <p:cNvSpPr>
            <a:spLocks noChangeArrowheads="1"/>
          </p:cNvSpPr>
          <p:nvPr/>
        </p:nvSpPr>
        <p:spPr bwMode="auto">
          <a:xfrm>
            <a:off x="1679575" y="3327400"/>
            <a:ext cx="9969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zero</a:t>
            </a:r>
          </a:p>
        </p:txBody>
      </p:sp>
      <p:sp>
        <p:nvSpPr>
          <p:cNvPr id="71691" name="Comment 11"/>
          <p:cNvSpPr>
            <a:spLocks noChangeArrowheads="1"/>
          </p:cNvSpPr>
          <p:nvPr/>
        </p:nvSpPr>
        <p:spPr bwMode="auto">
          <a:xfrm>
            <a:off x="1539875" y="4241800"/>
            <a:ext cx="9969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no</a:t>
            </a:r>
          </a:p>
        </p:txBody>
      </p:sp>
      <p:sp>
        <p:nvSpPr>
          <p:cNvPr id="71692" name="Comment 12"/>
          <p:cNvSpPr>
            <a:spLocks noChangeArrowheads="1"/>
          </p:cNvSpPr>
          <p:nvPr/>
        </p:nvSpPr>
        <p:spPr bwMode="auto">
          <a:xfrm>
            <a:off x="282575" y="5194300"/>
            <a:ext cx="462915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indent="1828800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Weight of water displaced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968500"/>
            <a:ext cx="4800600" cy="47085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800"/>
              <a:t>Place a thin wall balloon filled with water in a tank of water.</a:t>
            </a:r>
          </a:p>
          <a:p>
            <a:pPr marL="0" indent="0">
              <a:buFont typeface="Wingdings" pitchFamily="2" charset="2"/>
              <a:buNone/>
            </a:pPr>
            <a:r>
              <a:rPr lang="en-US" sz="2800"/>
              <a:t>What is the net force on the balloon? _______</a:t>
            </a:r>
          </a:p>
          <a:p>
            <a:pPr marL="0" indent="0">
              <a:buFont typeface="Wingdings" pitchFamily="2" charset="2"/>
              <a:buNone/>
            </a:pPr>
            <a:r>
              <a:rPr lang="en-US" sz="2800"/>
              <a:t>Does the shape of the balloon matter? ________</a:t>
            </a:r>
          </a:p>
          <a:p>
            <a:pPr marL="0" indent="0">
              <a:buFont typeface="Wingdings" pitchFamily="2" charset="2"/>
              <a:buNone/>
            </a:pPr>
            <a:r>
              <a:rPr lang="en-US" sz="2800"/>
              <a:t>What is the buoyant force on the balloon? _____________ _________</a:t>
            </a:r>
          </a:p>
        </p:txBody>
      </p:sp>
      <p:graphicFrame>
        <p:nvGraphicFramePr>
          <p:cNvPr id="238593" name="Object 1"/>
          <p:cNvGraphicFramePr>
            <a:graphicFrameLocks noChangeAspect="1"/>
          </p:cNvGraphicFramePr>
          <p:nvPr/>
        </p:nvGraphicFramePr>
        <p:xfrm>
          <a:off x="6443663" y="6062663"/>
          <a:ext cx="1257300" cy="381000"/>
        </p:xfrm>
        <a:graphic>
          <a:graphicData uri="http://schemas.openxmlformats.org/presentationml/2006/ole">
            <p:oleObj spid="_x0000_s238593" name="Equation" r:id="rId5" imgW="1257120" imgH="380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0" grpId="0" autoUpdateAnimBg="0"/>
      <p:bldP spid="71691" grpId="0" autoUpdateAnimBg="0"/>
      <p:bldP spid="7169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Buoyant Force: Line of Action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866900"/>
            <a:ext cx="7708900" cy="1892300"/>
          </a:xfrm>
        </p:spPr>
        <p:txBody>
          <a:bodyPr/>
          <a:lstStyle/>
          <a:p>
            <a:r>
              <a:rPr lang="en-US"/>
              <a:t>The buoyant force acts through the centroid of the displaced volume of fluid (center of buoyancy)</a:t>
            </a:r>
          </a:p>
          <a:p>
            <a:endParaRPr lang="en-US"/>
          </a:p>
        </p:txBody>
      </p:sp>
      <p:graphicFrame>
        <p:nvGraphicFramePr>
          <p:cNvPr id="239616" name="Object 1024"/>
          <p:cNvGraphicFramePr>
            <a:graphicFrameLocks noChangeAspect="1"/>
          </p:cNvGraphicFramePr>
          <p:nvPr/>
        </p:nvGraphicFramePr>
        <p:xfrm>
          <a:off x="993775" y="3378200"/>
          <a:ext cx="1892300" cy="698500"/>
        </p:xfrm>
        <a:graphic>
          <a:graphicData uri="http://schemas.openxmlformats.org/presentationml/2006/ole">
            <p:oleObj spid="_x0000_s239616" name="Equation" r:id="rId4" imgW="1892160" imgH="698400" progId="Equation.DSMT4">
              <p:embed/>
            </p:oleObj>
          </a:graphicData>
        </a:graphic>
      </p:graphicFrame>
      <p:graphicFrame>
        <p:nvGraphicFramePr>
          <p:cNvPr id="239617" name="Object 1025"/>
          <p:cNvGraphicFramePr>
            <a:graphicFrameLocks noChangeAspect="1"/>
          </p:cNvGraphicFramePr>
          <p:nvPr/>
        </p:nvGraphicFramePr>
        <p:xfrm>
          <a:off x="941388" y="4146550"/>
          <a:ext cx="1739900" cy="825500"/>
        </p:xfrm>
        <a:graphic>
          <a:graphicData uri="http://schemas.openxmlformats.org/presentationml/2006/ole">
            <p:oleObj spid="_x0000_s239617" name="Equation" r:id="rId5" imgW="1739880" imgH="825480" progId="Equation.DSMT4">
              <p:embed/>
            </p:oleObj>
          </a:graphicData>
        </a:graphic>
      </p:graphicFrame>
      <p:sp>
        <p:nvSpPr>
          <p:cNvPr id="72719" name="Line 15"/>
          <p:cNvSpPr>
            <a:spLocks noChangeShapeType="1"/>
          </p:cNvSpPr>
          <p:nvPr/>
        </p:nvSpPr>
        <p:spPr bwMode="auto">
          <a:xfrm>
            <a:off x="1101725" y="5456238"/>
            <a:ext cx="163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>
            <a:off x="1101725" y="6053138"/>
            <a:ext cx="317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Line 17"/>
          <p:cNvSpPr>
            <a:spLocks noChangeShapeType="1"/>
          </p:cNvSpPr>
          <p:nvPr/>
        </p:nvSpPr>
        <p:spPr bwMode="auto">
          <a:xfrm>
            <a:off x="1101725" y="6573838"/>
            <a:ext cx="317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1044575" y="4967288"/>
            <a:ext cx="188118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i="1">
                <a:solidFill>
                  <a:schemeClr val="folHlink"/>
                </a:solidFill>
                <a:sym typeface="Symbol" pitchFamily="18" charset="2"/>
              </a:rPr>
              <a:t> </a:t>
            </a:r>
            <a:r>
              <a:rPr lang="en-US">
                <a:solidFill>
                  <a:schemeClr val="folHlink"/>
                </a:solidFill>
              </a:rPr>
              <a:t>= volume</a:t>
            </a:r>
          </a:p>
        </p:txBody>
      </p:sp>
      <p:sp>
        <p:nvSpPr>
          <p:cNvPr id="72723" name="Rectangle 19"/>
          <p:cNvSpPr>
            <a:spLocks noChangeArrowheads="1"/>
          </p:cNvSpPr>
          <p:nvPr/>
        </p:nvSpPr>
        <p:spPr bwMode="auto">
          <a:xfrm>
            <a:off x="1033463" y="5487988"/>
            <a:ext cx="338931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g</a:t>
            </a:r>
            <a:r>
              <a:rPr lang="en-US" i="1">
                <a:solidFill>
                  <a:schemeClr val="folHlink"/>
                </a:solidFill>
              </a:rPr>
              <a:t>d</a:t>
            </a:r>
            <a:r>
              <a:rPr lang="en-US" i="1">
                <a:solidFill>
                  <a:schemeClr val="folHlink"/>
                </a:solidFill>
                <a:sym typeface="Symbol" pitchFamily="18" charset="2"/>
              </a:rPr>
              <a:t></a:t>
            </a:r>
            <a:r>
              <a:rPr lang="en-US">
                <a:solidFill>
                  <a:schemeClr val="folHlink"/>
                </a:solidFill>
              </a:rPr>
              <a:t>= distributed force</a:t>
            </a:r>
          </a:p>
        </p:txBody>
      </p:sp>
      <p:sp>
        <p:nvSpPr>
          <p:cNvPr id="72724" name="Rectangle 20"/>
          <p:cNvSpPr>
            <a:spLocks noChangeArrowheads="1"/>
          </p:cNvSpPr>
          <p:nvPr/>
        </p:nvSpPr>
        <p:spPr bwMode="auto">
          <a:xfrm>
            <a:off x="1019175" y="6097588"/>
            <a:ext cx="35290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i="1">
                <a:solidFill>
                  <a:schemeClr val="folHlink"/>
                </a:solidFill>
              </a:rPr>
              <a:t>x</a:t>
            </a:r>
            <a:r>
              <a:rPr lang="en-US" i="1" baseline="-25000">
                <a:solidFill>
                  <a:schemeClr val="folHlink"/>
                </a:solidFill>
              </a:rPr>
              <a:t>c</a:t>
            </a:r>
            <a:r>
              <a:rPr lang="en-US" i="1">
                <a:solidFill>
                  <a:schemeClr val="folHlink"/>
                </a:solidFill>
              </a:rPr>
              <a:t> </a:t>
            </a:r>
            <a:r>
              <a:rPr lang="en-US">
                <a:solidFill>
                  <a:schemeClr val="folHlink"/>
                </a:solidFill>
              </a:rPr>
              <a:t>= centroid of volume</a:t>
            </a: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3262313" y="4284663"/>
            <a:ext cx="415766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Definition of centroid of volume</a:t>
            </a:r>
          </a:p>
        </p:txBody>
      </p:sp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3201988" y="3278188"/>
            <a:ext cx="5483225" cy="822325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Moment of resultant = sum of moments of distributed forces</a:t>
            </a:r>
          </a:p>
        </p:txBody>
      </p:sp>
      <p:sp>
        <p:nvSpPr>
          <p:cNvPr id="72731" name="Text Box 27"/>
          <p:cNvSpPr txBox="1">
            <a:spLocks noChangeArrowheads="1"/>
          </p:cNvSpPr>
          <p:nvPr/>
        </p:nvSpPr>
        <p:spPr bwMode="auto">
          <a:xfrm>
            <a:off x="5564188" y="6056313"/>
            <a:ext cx="237331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If </a:t>
            </a: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g</a:t>
            </a:r>
            <a:r>
              <a:rPr lang="en-US">
                <a:solidFill>
                  <a:schemeClr val="folHlink"/>
                </a:solidFill>
              </a:rPr>
              <a:t> is constant!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2" grpId="0" build="p" autoUpdateAnimBg="0"/>
      <p:bldP spid="72723" grpId="0" build="p" autoUpdateAnimBg="0"/>
      <p:bldP spid="72724" grpId="0" build="p" autoUpdateAnimBg="0"/>
      <p:bldP spid="72730" grpId="0" autoUpdateAnimBg="0"/>
      <p:bldP spid="72731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Buoyant Force: Applications</a:t>
            </a:r>
          </a:p>
        </p:txBody>
      </p:sp>
      <p:graphicFrame>
        <p:nvGraphicFramePr>
          <p:cNvPr id="240640" name="Object 0"/>
          <p:cNvGraphicFramePr>
            <a:graphicFrameLocks noChangeAspect="1"/>
          </p:cNvGraphicFramePr>
          <p:nvPr/>
        </p:nvGraphicFramePr>
        <p:xfrm>
          <a:off x="5257800" y="5165725"/>
          <a:ext cx="1663700" cy="381000"/>
        </p:xfrm>
        <a:graphic>
          <a:graphicData uri="http://schemas.openxmlformats.org/presentationml/2006/ole">
            <p:oleObj spid="_x0000_s240640" name="Equation" r:id="rId4" imgW="1663560" imgH="380880" progId="Equation.DSMT4">
              <p:embed/>
            </p:oleObj>
          </a:graphicData>
        </a:graphic>
      </p:graphicFrame>
      <p:graphicFrame>
        <p:nvGraphicFramePr>
          <p:cNvPr id="240641" name="Object 1"/>
          <p:cNvGraphicFramePr>
            <a:graphicFrameLocks noChangeAspect="1"/>
          </p:cNvGraphicFramePr>
          <p:nvPr/>
        </p:nvGraphicFramePr>
        <p:xfrm>
          <a:off x="7258050" y="5153025"/>
          <a:ext cx="1727200" cy="381000"/>
        </p:xfrm>
        <a:graphic>
          <a:graphicData uri="http://schemas.openxmlformats.org/presentationml/2006/ole">
            <p:oleObj spid="_x0000_s240641" name="Equation" r:id="rId5" imgW="1726920" imgH="380880" progId="Equation.DSMT4">
              <p:embed/>
            </p:oleObj>
          </a:graphicData>
        </a:graphic>
      </p:graphicFrame>
      <p:sp>
        <p:nvSpPr>
          <p:cNvPr id="73738" name="Freeform 10"/>
          <p:cNvSpPr>
            <a:spLocks/>
          </p:cNvSpPr>
          <p:nvPr/>
        </p:nvSpPr>
        <p:spPr bwMode="auto">
          <a:xfrm>
            <a:off x="5495925" y="2619375"/>
            <a:ext cx="1438275" cy="115252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0" y="2328"/>
              </a:cxn>
              <a:cxn ang="0">
                <a:pos x="2368" y="2328"/>
              </a:cxn>
              <a:cxn ang="0">
                <a:pos x="2360" y="0"/>
              </a:cxn>
            </a:cxnLst>
            <a:rect l="0" t="0" r="r" b="b"/>
            <a:pathLst>
              <a:path w="2368" h="2328">
                <a:moveTo>
                  <a:pt x="0" y="8"/>
                </a:moveTo>
                <a:lnTo>
                  <a:pt x="0" y="2328"/>
                </a:lnTo>
                <a:lnTo>
                  <a:pt x="2368" y="2328"/>
                </a:lnTo>
                <a:lnTo>
                  <a:pt x="2360" y="0"/>
                </a:lnTo>
              </a:path>
            </a:pathLst>
          </a:custGeom>
          <a:solidFill>
            <a:schemeClr val="hlink"/>
          </a:solidFill>
          <a:ln w="254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739" name="Group 11"/>
          <p:cNvGrpSpPr>
            <a:grpSpLocks/>
          </p:cNvGrpSpPr>
          <p:nvPr/>
        </p:nvGrpSpPr>
        <p:grpSpPr bwMode="auto">
          <a:xfrm>
            <a:off x="6223000" y="2544763"/>
            <a:ext cx="133350" cy="158750"/>
            <a:chOff x="4052" y="1505"/>
            <a:chExt cx="271" cy="320"/>
          </a:xfrm>
        </p:grpSpPr>
        <p:sp>
          <p:nvSpPr>
            <p:cNvPr id="73740" name="Line 12"/>
            <p:cNvSpPr>
              <a:spLocks noChangeShapeType="1"/>
            </p:cNvSpPr>
            <p:nvPr/>
          </p:nvSpPr>
          <p:spPr bwMode="auto">
            <a:xfrm>
              <a:off x="4052" y="1711"/>
              <a:ext cx="2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Line 13"/>
            <p:cNvSpPr>
              <a:spLocks noChangeShapeType="1"/>
            </p:cNvSpPr>
            <p:nvPr/>
          </p:nvSpPr>
          <p:spPr bwMode="auto">
            <a:xfrm>
              <a:off x="4112" y="1825"/>
              <a:ext cx="1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2" name="AutoShape 14"/>
            <p:cNvSpPr>
              <a:spLocks noChangeArrowheads="1"/>
            </p:cNvSpPr>
            <p:nvPr/>
          </p:nvSpPr>
          <p:spPr bwMode="auto">
            <a:xfrm rot="10800000" flipH="1">
              <a:off x="4104" y="1505"/>
              <a:ext cx="166" cy="140"/>
            </a:xfrm>
            <a:prstGeom prst="triangle">
              <a:avLst>
                <a:gd name="adj" fmla="val 499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40642" name="Object 2"/>
          <p:cNvGraphicFramePr>
            <a:graphicFrameLocks noChangeAspect="1"/>
          </p:cNvGraphicFramePr>
          <p:nvPr/>
        </p:nvGraphicFramePr>
        <p:xfrm>
          <a:off x="5788025" y="2665413"/>
          <a:ext cx="642938" cy="1017587"/>
        </p:xfrm>
        <a:graphic>
          <a:graphicData uri="http://schemas.openxmlformats.org/presentationml/2006/ole">
            <p:oleObj spid="_x0000_s240642" name="Clip" r:id="rId6" imgW="2064960" imgH="3268440" progId="MS_ClipArt_Gallery.2">
              <p:embed/>
            </p:oleObj>
          </a:graphicData>
        </a:graphic>
      </p:graphicFrame>
      <p:sp>
        <p:nvSpPr>
          <p:cNvPr id="73745" name="Line 17"/>
          <p:cNvSpPr>
            <a:spLocks noChangeShapeType="1"/>
          </p:cNvSpPr>
          <p:nvPr/>
        </p:nvSpPr>
        <p:spPr bwMode="auto">
          <a:xfrm flipV="1">
            <a:off x="6102350" y="2209800"/>
            <a:ext cx="0" cy="36036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6" name="Text Box 18"/>
          <p:cNvSpPr txBox="1">
            <a:spLocks noChangeArrowheads="1"/>
          </p:cNvSpPr>
          <p:nvPr/>
        </p:nvSpPr>
        <p:spPr bwMode="auto">
          <a:xfrm>
            <a:off x="5927725" y="1600200"/>
            <a:ext cx="503238" cy="519113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6194425" y="3238500"/>
            <a:ext cx="519113" cy="519113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 flipV="1">
            <a:off x="6102350" y="2743200"/>
            <a:ext cx="0" cy="52546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6296025" y="2686050"/>
            <a:ext cx="704850" cy="519113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</a:t>
            </a:r>
            <a:r>
              <a:rPr lang="en-US">
                <a:latin typeface="Symbol" pitchFamily="18" charset="2"/>
                <a:sym typeface="Symbol" pitchFamily="18" charset="2"/>
              </a:rPr>
              <a:t>g</a:t>
            </a:r>
            <a:r>
              <a:rPr lang="en-US" baseline="-25000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73752" name="Freeform 24"/>
          <p:cNvSpPr>
            <a:spLocks/>
          </p:cNvSpPr>
          <p:nvPr/>
        </p:nvSpPr>
        <p:spPr bwMode="auto">
          <a:xfrm>
            <a:off x="7223125" y="2593975"/>
            <a:ext cx="1438275" cy="115252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0" y="2328"/>
              </a:cxn>
              <a:cxn ang="0">
                <a:pos x="2368" y="2328"/>
              </a:cxn>
              <a:cxn ang="0">
                <a:pos x="2360" y="0"/>
              </a:cxn>
            </a:cxnLst>
            <a:rect l="0" t="0" r="r" b="b"/>
            <a:pathLst>
              <a:path w="2368" h="2328">
                <a:moveTo>
                  <a:pt x="0" y="8"/>
                </a:moveTo>
                <a:lnTo>
                  <a:pt x="0" y="2328"/>
                </a:lnTo>
                <a:lnTo>
                  <a:pt x="2368" y="2328"/>
                </a:lnTo>
                <a:lnTo>
                  <a:pt x="2360" y="0"/>
                </a:lnTo>
              </a:path>
            </a:pathLst>
          </a:custGeom>
          <a:solidFill>
            <a:schemeClr val="accent2"/>
          </a:solidFill>
          <a:ln w="254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753" name="Group 25"/>
          <p:cNvGrpSpPr>
            <a:grpSpLocks/>
          </p:cNvGrpSpPr>
          <p:nvPr/>
        </p:nvGrpSpPr>
        <p:grpSpPr bwMode="auto">
          <a:xfrm>
            <a:off x="7950200" y="2519363"/>
            <a:ext cx="133350" cy="158750"/>
            <a:chOff x="4052" y="1505"/>
            <a:chExt cx="271" cy="320"/>
          </a:xfrm>
        </p:grpSpPr>
        <p:sp>
          <p:nvSpPr>
            <p:cNvPr id="73754" name="Line 26"/>
            <p:cNvSpPr>
              <a:spLocks noChangeShapeType="1"/>
            </p:cNvSpPr>
            <p:nvPr/>
          </p:nvSpPr>
          <p:spPr bwMode="auto">
            <a:xfrm>
              <a:off x="4052" y="1711"/>
              <a:ext cx="2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5" name="Line 27"/>
            <p:cNvSpPr>
              <a:spLocks noChangeShapeType="1"/>
            </p:cNvSpPr>
            <p:nvPr/>
          </p:nvSpPr>
          <p:spPr bwMode="auto">
            <a:xfrm>
              <a:off x="4112" y="1825"/>
              <a:ext cx="1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6" name="AutoShape 28"/>
            <p:cNvSpPr>
              <a:spLocks noChangeArrowheads="1"/>
            </p:cNvSpPr>
            <p:nvPr/>
          </p:nvSpPr>
          <p:spPr bwMode="auto">
            <a:xfrm rot="10800000" flipH="1">
              <a:off x="4104" y="1505"/>
              <a:ext cx="166" cy="140"/>
            </a:xfrm>
            <a:prstGeom prst="triangle">
              <a:avLst>
                <a:gd name="adj" fmla="val 499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40643" name="Object 3"/>
          <p:cNvGraphicFramePr>
            <a:graphicFrameLocks noChangeAspect="1"/>
          </p:cNvGraphicFramePr>
          <p:nvPr/>
        </p:nvGraphicFramePr>
        <p:xfrm>
          <a:off x="7515225" y="2640013"/>
          <a:ext cx="642938" cy="1017587"/>
        </p:xfrm>
        <a:graphic>
          <a:graphicData uri="http://schemas.openxmlformats.org/presentationml/2006/ole">
            <p:oleObj spid="_x0000_s240643" name="Clip" r:id="rId7" imgW="2064960" imgH="3268440" progId="MS_ClipArt_Gallery.2">
              <p:embed/>
            </p:oleObj>
          </a:graphicData>
        </a:graphic>
      </p:graphicFrame>
      <p:sp>
        <p:nvSpPr>
          <p:cNvPr id="73758" name="Line 30"/>
          <p:cNvSpPr>
            <a:spLocks noChangeShapeType="1"/>
          </p:cNvSpPr>
          <p:nvPr/>
        </p:nvSpPr>
        <p:spPr bwMode="auto">
          <a:xfrm flipV="1">
            <a:off x="7816850" y="1993900"/>
            <a:ext cx="0" cy="57626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59" name="Text Box 31"/>
          <p:cNvSpPr txBox="1">
            <a:spLocks noChangeArrowheads="1"/>
          </p:cNvSpPr>
          <p:nvPr/>
        </p:nvSpPr>
        <p:spPr bwMode="auto">
          <a:xfrm>
            <a:off x="7654925" y="1574800"/>
            <a:ext cx="503238" cy="519113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3760" name="Line 32"/>
          <p:cNvSpPr>
            <a:spLocks noChangeShapeType="1"/>
          </p:cNvSpPr>
          <p:nvPr/>
        </p:nvSpPr>
        <p:spPr bwMode="auto">
          <a:xfrm rot="10800000" flipV="1">
            <a:off x="7829550" y="3340100"/>
            <a:ext cx="0" cy="76676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61" name="Text Box 33"/>
          <p:cNvSpPr txBox="1">
            <a:spLocks noChangeArrowheads="1"/>
          </p:cNvSpPr>
          <p:nvPr/>
        </p:nvSpPr>
        <p:spPr bwMode="auto">
          <a:xfrm>
            <a:off x="7921625" y="3213100"/>
            <a:ext cx="519113" cy="519113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73762" name="Line 34"/>
          <p:cNvSpPr>
            <a:spLocks noChangeShapeType="1"/>
          </p:cNvSpPr>
          <p:nvPr/>
        </p:nvSpPr>
        <p:spPr bwMode="auto">
          <a:xfrm flipV="1">
            <a:off x="7829550" y="2946400"/>
            <a:ext cx="0" cy="19526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63" name="Text Box 35"/>
          <p:cNvSpPr txBox="1">
            <a:spLocks noChangeArrowheads="1"/>
          </p:cNvSpPr>
          <p:nvPr/>
        </p:nvSpPr>
        <p:spPr bwMode="auto">
          <a:xfrm>
            <a:off x="8023225" y="2660650"/>
            <a:ext cx="704850" cy="519113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</a:t>
            </a:r>
            <a:r>
              <a:rPr lang="en-US">
                <a:latin typeface="Symbol" pitchFamily="18" charset="2"/>
                <a:sym typeface="Symbol" pitchFamily="18" charset="2"/>
              </a:rPr>
              <a:t>g</a:t>
            </a:r>
            <a:r>
              <a:rPr lang="en-US" baseline="-25000">
                <a:sym typeface="Symbol" pitchFamily="18" charset="2"/>
              </a:rPr>
              <a:t>2</a:t>
            </a:r>
            <a:endParaRPr lang="en-US"/>
          </a:p>
        </p:txBody>
      </p:sp>
      <p:sp>
        <p:nvSpPr>
          <p:cNvPr id="73764" name="Line 36"/>
          <p:cNvSpPr>
            <a:spLocks noChangeShapeType="1"/>
          </p:cNvSpPr>
          <p:nvPr/>
        </p:nvSpPr>
        <p:spPr bwMode="auto">
          <a:xfrm rot="10800000" flipV="1">
            <a:off x="6076950" y="3390900"/>
            <a:ext cx="0" cy="76676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71" name="Line 43"/>
          <p:cNvSpPr>
            <a:spLocks noChangeShapeType="1"/>
          </p:cNvSpPr>
          <p:nvPr/>
        </p:nvSpPr>
        <p:spPr bwMode="auto">
          <a:xfrm>
            <a:off x="6629400" y="2425700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72" name="Rectangle 44"/>
          <p:cNvSpPr>
            <a:spLocks noChangeArrowheads="1"/>
          </p:cNvSpPr>
          <p:nvPr/>
        </p:nvSpPr>
        <p:spPr bwMode="auto">
          <a:xfrm>
            <a:off x="1506538" y="3536950"/>
            <a:ext cx="12287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Weight</a:t>
            </a:r>
          </a:p>
        </p:txBody>
      </p:sp>
      <p:sp>
        <p:nvSpPr>
          <p:cNvPr id="73773" name="Rectangle 45"/>
          <p:cNvSpPr>
            <a:spLocks noChangeArrowheads="1"/>
          </p:cNvSpPr>
          <p:nvPr/>
        </p:nvSpPr>
        <p:spPr bwMode="auto">
          <a:xfrm>
            <a:off x="1520825" y="4032250"/>
            <a:ext cx="132873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Volume</a:t>
            </a:r>
          </a:p>
        </p:txBody>
      </p:sp>
      <p:sp>
        <p:nvSpPr>
          <p:cNvPr id="73774" name="Rectangle 46"/>
          <p:cNvSpPr>
            <a:spLocks noChangeArrowheads="1"/>
          </p:cNvSpPr>
          <p:nvPr/>
        </p:nvSpPr>
        <p:spPr bwMode="auto">
          <a:xfrm>
            <a:off x="1560513" y="4540250"/>
            <a:ext cx="244316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Specific gravity</a:t>
            </a:r>
          </a:p>
        </p:txBody>
      </p:sp>
      <p:sp>
        <p:nvSpPr>
          <p:cNvPr id="73775" name="Rectangle 47"/>
          <p:cNvSpPr>
            <a:spLocks noChangeArrowheads="1"/>
          </p:cNvSpPr>
          <p:nvPr/>
        </p:nvSpPr>
        <p:spPr bwMode="auto">
          <a:xfrm>
            <a:off x="6526213" y="1898650"/>
            <a:ext cx="9842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g</a:t>
            </a:r>
            <a:r>
              <a:rPr lang="en-US" baseline="-25000">
                <a:solidFill>
                  <a:schemeClr val="folHlink"/>
                </a:solidFill>
              </a:rPr>
              <a:t>1</a:t>
            </a:r>
            <a:r>
              <a:rPr lang="en-US">
                <a:solidFill>
                  <a:schemeClr val="folHlink"/>
                </a:solidFill>
              </a:rPr>
              <a:t>   </a:t>
            </a: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g</a:t>
            </a:r>
            <a:r>
              <a:rPr lang="en-US" baseline="-250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73776" name="Text Box 48"/>
          <p:cNvSpPr txBox="1">
            <a:spLocks noChangeArrowheads="1"/>
          </p:cNvSpPr>
          <p:nvPr/>
        </p:nvSpPr>
        <p:spPr bwMode="auto">
          <a:xfrm>
            <a:off x="5822950" y="4511675"/>
            <a:ext cx="2454275" cy="5794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3200"/>
              <a:t>Force balance</a:t>
            </a:r>
          </a:p>
        </p:txBody>
      </p:sp>
      <p:sp>
        <p:nvSpPr>
          <p:cNvPr id="73777" name="Line 49"/>
          <p:cNvSpPr>
            <a:spLocks noChangeShapeType="1"/>
          </p:cNvSpPr>
          <p:nvPr/>
        </p:nvSpPr>
        <p:spPr bwMode="auto">
          <a:xfrm>
            <a:off x="5283200" y="5562600"/>
            <a:ext cx="157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78" name="Line 50"/>
          <p:cNvSpPr>
            <a:spLocks noChangeShapeType="1"/>
          </p:cNvSpPr>
          <p:nvPr/>
        </p:nvSpPr>
        <p:spPr bwMode="auto">
          <a:xfrm>
            <a:off x="7289800" y="5562600"/>
            <a:ext cx="157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076700" cy="4114800"/>
          </a:xfrm>
        </p:spPr>
        <p:txBody>
          <a:bodyPr/>
          <a:lstStyle/>
          <a:p>
            <a:r>
              <a:rPr lang="en-US"/>
              <a:t>Using buoyancy it is possible to determine:</a:t>
            </a:r>
          </a:p>
          <a:p>
            <a:pPr lvl="1"/>
            <a:r>
              <a:rPr lang="en-US"/>
              <a:t>_______ of an object</a:t>
            </a:r>
          </a:p>
          <a:p>
            <a:pPr lvl="1"/>
            <a:r>
              <a:rPr lang="en-US"/>
              <a:t>_______ of an object</a:t>
            </a:r>
          </a:p>
          <a:p>
            <a:pPr lvl="1"/>
            <a:r>
              <a:rPr lang="en-US"/>
              <a:t>_______________ of an object</a:t>
            </a:r>
          </a:p>
        </p:txBody>
      </p:sp>
      <p:sp>
        <p:nvSpPr>
          <p:cNvPr id="73779" name="Rectangle 51"/>
          <p:cNvSpPr>
            <a:spLocks noChangeArrowheads="1"/>
          </p:cNvSpPr>
          <p:nvPr/>
        </p:nvSpPr>
        <p:spPr bwMode="auto">
          <a:xfrm>
            <a:off x="6834188" y="1968500"/>
            <a:ext cx="3841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72" grpId="0" build="p" autoUpdateAnimBg="0"/>
      <p:bldP spid="73773" grpId="0" build="p" autoUpdateAnimBg="0"/>
      <p:bldP spid="73774" grpId="0" build="p" autoUpdateAnimBg="0"/>
      <p:bldP spid="73775" grpId="0" build="p" autoUpdateAnimBg="0"/>
      <p:bldP spid="73779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Buoyant Force: Applications</a:t>
            </a: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1066800" y="1927225"/>
          <a:ext cx="1663700" cy="381000"/>
        </p:xfrm>
        <a:graphic>
          <a:graphicData uri="http://schemas.openxmlformats.org/presentationml/2006/ole">
            <p:oleObj spid="_x0000_s74756" name="Equation" r:id="rId4" imgW="1663560" imgH="380880" progId="Equation.DSMT4">
              <p:embed/>
            </p:oleObj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3003550" y="1901825"/>
          <a:ext cx="1727200" cy="381000"/>
        </p:xfrm>
        <a:graphic>
          <a:graphicData uri="http://schemas.openxmlformats.org/presentationml/2006/ole">
            <p:oleObj spid="_x0000_s74757" name="Equation" r:id="rId5" imgW="1726920" imgH="380880" progId="Equation.DSMT4">
              <p:embed/>
            </p:oleObj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869950" y="2955925"/>
          <a:ext cx="2489200" cy="1828800"/>
        </p:xfrm>
        <a:graphic>
          <a:graphicData uri="http://schemas.openxmlformats.org/presentationml/2006/ole">
            <p:oleObj spid="_x0000_s74758" name="Equation" r:id="rId6" imgW="2489040" imgH="1828800" progId="Equation.DSMT4">
              <p:embed/>
            </p:oleObj>
          </a:graphicData>
        </a:graphic>
      </p:graphicFrame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5314950" y="2867025"/>
          <a:ext cx="2946400" cy="2159000"/>
        </p:xfrm>
        <a:graphic>
          <a:graphicData uri="http://schemas.openxmlformats.org/presentationml/2006/ole">
            <p:oleObj spid="_x0000_s74759" name="Equation" r:id="rId7" imgW="2946240" imgH="2158920" progId="Equation.DSMT4">
              <p:embed/>
            </p:oleObj>
          </a:graphicData>
        </a:graphic>
      </p:graphicFrame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1441450" y="5707063"/>
          <a:ext cx="1498600" cy="800100"/>
        </p:xfrm>
        <a:graphic>
          <a:graphicData uri="http://schemas.openxmlformats.org/presentationml/2006/ole">
            <p:oleObj spid="_x0000_s74760" name="Equation" r:id="rId8" imgW="1498320" imgH="799920" progId="Equation.DSMT4">
              <p:embed/>
            </p:oleObj>
          </a:graphicData>
        </a:graphic>
      </p:graphicFrame>
      <p:graphicFrame>
        <p:nvGraphicFramePr>
          <p:cNvPr id="74761" name="Object 9"/>
          <p:cNvGraphicFramePr>
            <a:graphicFrameLocks noChangeAspect="1"/>
          </p:cNvGraphicFramePr>
          <p:nvPr/>
        </p:nvGraphicFramePr>
        <p:xfrm>
          <a:off x="5727700" y="5930900"/>
          <a:ext cx="850900" cy="381000"/>
        </p:xfrm>
        <a:graphic>
          <a:graphicData uri="http://schemas.openxmlformats.org/presentationml/2006/ole">
            <p:oleObj spid="_x0000_s74761" name="Equation" r:id="rId9" imgW="850680" imgH="380880" progId="Equation.DSMT4">
              <p:embed/>
            </p:oleObj>
          </a:graphicData>
        </a:graphic>
      </p:graphicFrame>
      <p:sp>
        <p:nvSpPr>
          <p:cNvPr id="74766" name="Line 14"/>
          <p:cNvSpPr>
            <a:spLocks noChangeShapeType="1"/>
          </p:cNvSpPr>
          <p:nvPr/>
        </p:nvSpPr>
        <p:spPr bwMode="auto">
          <a:xfrm>
            <a:off x="876300" y="2781300"/>
            <a:ext cx="295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>
            <a:off x="5334000" y="2768600"/>
            <a:ext cx="285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898525" y="5095875"/>
            <a:ext cx="7515225" cy="519113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Suppose the specific weight of the first fluid is zero</a:t>
            </a:r>
          </a:p>
        </p:txBody>
      </p:sp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5187950" y="1784350"/>
            <a:ext cx="23241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/>
              <a:t>(force balance)</a:t>
            </a:r>
          </a:p>
        </p:txBody>
      </p:sp>
      <p:sp>
        <p:nvSpPr>
          <p:cNvPr id="74771" name="Rectangle 19"/>
          <p:cNvSpPr>
            <a:spLocks noChangeArrowheads="1"/>
          </p:cNvSpPr>
          <p:nvPr/>
        </p:nvSpPr>
        <p:spPr bwMode="auto">
          <a:xfrm>
            <a:off x="952500" y="2279650"/>
            <a:ext cx="236378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Equate weights</a:t>
            </a:r>
          </a:p>
        </p:txBody>
      </p:sp>
      <p:sp>
        <p:nvSpPr>
          <p:cNvPr id="74772" name="Rectangle 20"/>
          <p:cNvSpPr>
            <a:spLocks noChangeArrowheads="1"/>
          </p:cNvSpPr>
          <p:nvPr/>
        </p:nvSpPr>
        <p:spPr bwMode="auto">
          <a:xfrm>
            <a:off x="5348288" y="2266950"/>
            <a:ext cx="246221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Equate volumes</a:t>
            </a:r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>
            <a:off x="1435100" y="6667500"/>
            <a:ext cx="158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5346700" y="6477000"/>
            <a:ext cx="158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1" grpId="0" build="p" autoUpdateAnimBg="0"/>
      <p:bldP spid="74772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Rotational Stability of Submerged Bodies</a:t>
            </a:r>
          </a:p>
        </p:txBody>
      </p:sp>
      <p:sp>
        <p:nvSpPr>
          <p:cNvPr id="75780" name="Freeform 4"/>
          <p:cNvSpPr>
            <a:spLocks/>
          </p:cNvSpPr>
          <p:nvPr/>
        </p:nvSpPr>
        <p:spPr bwMode="auto">
          <a:xfrm>
            <a:off x="4035425" y="2835275"/>
            <a:ext cx="4829175" cy="326072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0" y="2328"/>
              </a:cxn>
              <a:cxn ang="0">
                <a:pos x="2368" y="2328"/>
              </a:cxn>
              <a:cxn ang="0">
                <a:pos x="2360" y="0"/>
              </a:cxn>
            </a:cxnLst>
            <a:rect l="0" t="0" r="r" b="b"/>
            <a:pathLst>
              <a:path w="2368" h="2328">
                <a:moveTo>
                  <a:pt x="0" y="8"/>
                </a:moveTo>
                <a:lnTo>
                  <a:pt x="0" y="2328"/>
                </a:lnTo>
                <a:lnTo>
                  <a:pt x="2368" y="2328"/>
                </a:lnTo>
                <a:lnTo>
                  <a:pt x="2360" y="0"/>
                </a:lnTo>
              </a:path>
            </a:pathLst>
          </a:custGeom>
          <a:solidFill>
            <a:schemeClr val="hlink"/>
          </a:solidFill>
          <a:ln w="254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810" name="Group 34"/>
          <p:cNvGrpSpPr>
            <a:grpSpLocks/>
          </p:cNvGrpSpPr>
          <p:nvPr/>
        </p:nvGrpSpPr>
        <p:grpSpPr bwMode="auto">
          <a:xfrm>
            <a:off x="4318000" y="3305175"/>
            <a:ext cx="2057400" cy="2193925"/>
            <a:chOff x="2720" y="2082"/>
            <a:chExt cx="1296" cy="1382"/>
          </a:xfrm>
        </p:grpSpPr>
        <p:sp>
          <p:nvSpPr>
            <p:cNvPr id="75786" name="Oval 10"/>
            <p:cNvSpPr>
              <a:spLocks noChangeArrowheads="1"/>
            </p:cNvSpPr>
            <p:nvPr/>
          </p:nvSpPr>
          <p:spPr bwMode="auto">
            <a:xfrm>
              <a:off x="2819" y="2138"/>
              <a:ext cx="1084" cy="1086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7" name="Rectangle 11"/>
            <p:cNvSpPr>
              <a:spLocks noChangeArrowheads="1"/>
            </p:cNvSpPr>
            <p:nvPr/>
          </p:nvSpPr>
          <p:spPr bwMode="auto">
            <a:xfrm>
              <a:off x="2720" y="2082"/>
              <a:ext cx="1296" cy="888"/>
            </a:xfrm>
            <a:prstGeom prst="rect">
              <a:avLst/>
            </a:prstGeom>
            <a:solidFill>
              <a:schemeClr val="hlink"/>
            </a:solidFill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8" name="Oval 12"/>
            <p:cNvSpPr>
              <a:spLocks noChangeArrowheads="1"/>
            </p:cNvSpPr>
            <p:nvPr/>
          </p:nvSpPr>
          <p:spPr bwMode="auto">
            <a:xfrm>
              <a:off x="2819" y="2138"/>
              <a:ext cx="1084" cy="108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1" name="Text Box 15"/>
            <p:cNvSpPr txBox="1">
              <a:spLocks noChangeArrowheads="1"/>
            </p:cNvSpPr>
            <p:nvPr/>
          </p:nvSpPr>
          <p:spPr bwMode="auto">
            <a:xfrm>
              <a:off x="3406" y="2530"/>
              <a:ext cx="244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  <p:sp>
          <p:nvSpPr>
            <p:cNvPr id="75793" name="Text Box 17"/>
            <p:cNvSpPr txBox="1">
              <a:spLocks noChangeArrowheads="1"/>
            </p:cNvSpPr>
            <p:nvPr/>
          </p:nvSpPr>
          <p:spPr bwMode="auto">
            <a:xfrm>
              <a:off x="3414" y="2906"/>
              <a:ext cx="255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G</a:t>
              </a:r>
            </a:p>
          </p:txBody>
        </p:sp>
        <p:sp>
          <p:nvSpPr>
            <p:cNvPr id="75795" name="Oval 19"/>
            <p:cNvSpPr>
              <a:spLocks noChangeArrowheads="1"/>
            </p:cNvSpPr>
            <p:nvPr/>
          </p:nvSpPr>
          <p:spPr bwMode="auto">
            <a:xfrm>
              <a:off x="3336" y="2664"/>
              <a:ext cx="72" cy="72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75797" name="Line 21"/>
            <p:cNvSpPr>
              <a:spLocks noChangeShapeType="1"/>
            </p:cNvSpPr>
            <p:nvPr/>
          </p:nvSpPr>
          <p:spPr bwMode="auto">
            <a:xfrm flipV="1">
              <a:off x="3376" y="2272"/>
              <a:ext cx="0" cy="3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801" name="Group 25"/>
            <p:cNvGrpSpPr>
              <a:grpSpLocks/>
            </p:cNvGrpSpPr>
            <p:nvPr/>
          </p:nvGrpSpPr>
          <p:grpSpPr bwMode="auto">
            <a:xfrm>
              <a:off x="3320" y="3008"/>
              <a:ext cx="72" cy="456"/>
              <a:chOff x="3320" y="3008"/>
              <a:chExt cx="72" cy="456"/>
            </a:xfrm>
          </p:grpSpPr>
          <p:sp>
            <p:nvSpPr>
              <p:cNvPr id="75799" name="Line 23"/>
              <p:cNvSpPr>
                <a:spLocks noChangeShapeType="1"/>
              </p:cNvSpPr>
              <p:nvPr/>
            </p:nvSpPr>
            <p:spPr bwMode="auto">
              <a:xfrm>
                <a:off x="3360" y="3072"/>
                <a:ext cx="0" cy="3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00" name="Oval 24"/>
              <p:cNvSpPr>
                <a:spLocks noChangeArrowheads="1"/>
              </p:cNvSpPr>
              <p:nvPr/>
            </p:nvSpPr>
            <p:spPr bwMode="auto">
              <a:xfrm>
                <a:off x="3320" y="3008"/>
                <a:ext cx="72" cy="72"/>
              </a:xfrm>
              <a:prstGeom prst="ellipse">
                <a:avLst/>
              </a:prstGeom>
              <a:solidFill>
                <a:schemeClr val="hlink"/>
              </a:solidFill>
              <a:ln w="254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</p:grpSp>
      </p:grpSp>
      <p:grpSp>
        <p:nvGrpSpPr>
          <p:cNvPr id="75811" name="Group 35"/>
          <p:cNvGrpSpPr>
            <a:grpSpLocks/>
          </p:cNvGrpSpPr>
          <p:nvPr/>
        </p:nvGrpSpPr>
        <p:grpSpPr bwMode="auto">
          <a:xfrm>
            <a:off x="6546850" y="3273425"/>
            <a:ext cx="2055813" cy="2136775"/>
            <a:chOff x="4173" y="2062"/>
            <a:chExt cx="1295" cy="1346"/>
          </a:xfrm>
        </p:grpSpPr>
        <p:sp>
          <p:nvSpPr>
            <p:cNvPr id="75782" name="Oval 6"/>
            <p:cNvSpPr>
              <a:spLocks noChangeAspect="1" noChangeArrowheads="1"/>
            </p:cNvSpPr>
            <p:nvPr/>
          </p:nvSpPr>
          <p:spPr bwMode="auto">
            <a:xfrm rot="-1723890">
              <a:off x="4347" y="2102"/>
              <a:ext cx="1083" cy="1084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3" name="Rectangle 7"/>
            <p:cNvSpPr>
              <a:spLocks noChangeAspect="1" noChangeArrowheads="1"/>
            </p:cNvSpPr>
            <p:nvPr/>
          </p:nvSpPr>
          <p:spPr bwMode="auto">
            <a:xfrm rot="-1723890">
              <a:off x="4173" y="2062"/>
              <a:ext cx="1295" cy="887"/>
            </a:xfrm>
            <a:prstGeom prst="rect">
              <a:avLst/>
            </a:prstGeom>
            <a:solidFill>
              <a:schemeClr val="hlink"/>
            </a:solidFill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1" name="Oval 5"/>
            <p:cNvSpPr>
              <a:spLocks noChangeAspect="1" noChangeArrowheads="1"/>
            </p:cNvSpPr>
            <p:nvPr/>
          </p:nvSpPr>
          <p:spPr bwMode="auto">
            <a:xfrm rot="-1723890">
              <a:off x="4347" y="2102"/>
              <a:ext cx="1083" cy="108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2" name="Text Box 16"/>
            <p:cNvSpPr txBox="1">
              <a:spLocks noChangeArrowheads="1"/>
            </p:cNvSpPr>
            <p:nvPr/>
          </p:nvSpPr>
          <p:spPr bwMode="auto">
            <a:xfrm>
              <a:off x="4918" y="2402"/>
              <a:ext cx="244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  <p:sp>
          <p:nvSpPr>
            <p:cNvPr id="75794" name="Text Box 18"/>
            <p:cNvSpPr txBox="1">
              <a:spLocks noChangeArrowheads="1"/>
            </p:cNvSpPr>
            <p:nvPr/>
          </p:nvSpPr>
          <p:spPr bwMode="auto">
            <a:xfrm>
              <a:off x="5102" y="2578"/>
              <a:ext cx="255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G</a:t>
              </a:r>
            </a:p>
          </p:txBody>
        </p:sp>
        <p:sp>
          <p:nvSpPr>
            <p:cNvPr id="75796" name="Oval 20"/>
            <p:cNvSpPr>
              <a:spLocks noChangeArrowheads="1"/>
            </p:cNvSpPr>
            <p:nvPr/>
          </p:nvSpPr>
          <p:spPr bwMode="auto">
            <a:xfrm>
              <a:off x="4864" y="2624"/>
              <a:ext cx="72" cy="72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75798" name="Line 22"/>
            <p:cNvSpPr>
              <a:spLocks noChangeShapeType="1"/>
            </p:cNvSpPr>
            <p:nvPr/>
          </p:nvSpPr>
          <p:spPr bwMode="auto">
            <a:xfrm flipV="1">
              <a:off x="4904" y="2216"/>
              <a:ext cx="0" cy="3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802" name="Group 26"/>
            <p:cNvGrpSpPr>
              <a:grpSpLocks/>
            </p:cNvGrpSpPr>
            <p:nvPr/>
          </p:nvGrpSpPr>
          <p:grpSpPr bwMode="auto">
            <a:xfrm>
              <a:off x="5064" y="2952"/>
              <a:ext cx="72" cy="456"/>
              <a:chOff x="3320" y="3008"/>
              <a:chExt cx="72" cy="456"/>
            </a:xfrm>
          </p:grpSpPr>
          <p:sp>
            <p:nvSpPr>
              <p:cNvPr id="75803" name="Line 27"/>
              <p:cNvSpPr>
                <a:spLocks noChangeShapeType="1"/>
              </p:cNvSpPr>
              <p:nvPr/>
            </p:nvSpPr>
            <p:spPr bwMode="auto">
              <a:xfrm>
                <a:off x="3360" y="3072"/>
                <a:ext cx="0" cy="3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04" name="Oval 28"/>
              <p:cNvSpPr>
                <a:spLocks noChangeArrowheads="1"/>
              </p:cNvSpPr>
              <p:nvPr/>
            </p:nvSpPr>
            <p:spPr bwMode="auto">
              <a:xfrm>
                <a:off x="3320" y="3008"/>
                <a:ext cx="72" cy="72"/>
              </a:xfrm>
              <a:prstGeom prst="ellipse">
                <a:avLst/>
              </a:prstGeom>
              <a:solidFill>
                <a:schemeClr val="hlink"/>
              </a:solidFill>
              <a:ln w="254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</p:grpSp>
      </p:grpSp>
      <p:sp>
        <p:nvSpPr>
          <p:cNvPr id="75805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393700" y="1981200"/>
            <a:ext cx="3594100" cy="4114800"/>
          </a:xfrm>
        </p:spPr>
        <p:txBody>
          <a:bodyPr/>
          <a:lstStyle/>
          <a:p>
            <a:r>
              <a:rPr lang="en-US"/>
              <a:t>A completely submerged body is stable when its center of gravity is _____ the center of buoyancy</a:t>
            </a:r>
          </a:p>
        </p:txBody>
      </p:sp>
      <p:grpSp>
        <p:nvGrpSpPr>
          <p:cNvPr id="75806" name="Group 30"/>
          <p:cNvGrpSpPr>
            <a:grpSpLocks/>
          </p:cNvGrpSpPr>
          <p:nvPr/>
        </p:nvGrpSpPr>
        <p:grpSpPr bwMode="auto">
          <a:xfrm>
            <a:off x="6711950" y="2605088"/>
            <a:ext cx="430213" cy="508000"/>
            <a:chOff x="4052" y="1505"/>
            <a:chExt cx="271" cy="320"/>
          </a:xfrm>
        </p:grpSpPr>
        <p:sp>
          <p:nvSpPr>
            <p:cNvPr id="75807" name="Line 31"/>
            <p:cNvSpPr>
              <a:spLocks noChangeShapeType="1"/>
            </p:cNvSpPr>
            <p:nvPr/>
          </p:nvSpPr>
          <p:spPr bwMode="auto">
            <a:xfrm>
              <a:off x="4052" y="1711"/>
              <a:ext cx="2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8" name="Line 32"/>
            <p:cNvSpPr>
              <a:spLocks noChangeShapeType="1"/>
            </p:cNvSpPr>
            <p:nvPr/>
          </p:nvSpPr>
          <p:spPr bwMode="auto">
            <a:xfrm>
              <a:off x="4112" y="1825"/>
              <a:ext cx="1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9" name="AutoShape 33"/>
            <p:cNvSpPr>
              <a:spLocks noChangeArrowheads="1"/>
            </p:cNvSpPr>
            <p:nvPr/>
          </p:nvSpPr>
          <p:spPr bwMode="auto">
            <a:xfrm rot="10800000" flipH="1">
              <a:off x="4104" y="1505"/>
              <a:ext cx="166" cy="140"/>
            </a:xfrm>
            <a:prstGeom prst="triangle">
              <a:avLst>
                <a:gd name="adj" fmla="val 499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813" name="Rectangle 37"/>
          <p:cNvSpPr>
            <a:spLocks noChangeArrowheads="1"/>
          </p:cNvSpPr>
          <p:nvPr/>
        </p:nvSpPr>
        <p:spPr bwMode="auto">
          <a:xfrm>
            <a:off x="757238" y="3938588"/>
            <a:ext cx="1177925" cy="5794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3200">
                <a:solidFill>
                  <a:schemeClr val="folHlink"/>
                </a:solidFill>
              </a:rPr>
              <a:t>below</a:t>
            </a:r>
          </a:p>
        </p:txBody>
      </p:sp>
      <p:pic>
        <p:nvPicPr>
          <p:cNvPr id="75814" name="Picture 38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 l="30833"/>
          <a:stretch>
            <a:fillRect/>
          </a:stretch>
        </p:blipFill>
        <p:spPr bwMode="auto">
          <a:xfrm>
            <a:off x="0" y="0"/>
            <a:ext cx="1366838" cy="14827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75815" name="Picture 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20013" y="190500"/>
            <a:ext cx="841375" cy="11715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13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4276725" y="3981450"/>
            <a:ext cx="353853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-----------       ________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Buoyant Force (Just for fun)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790575" y="4530725"/>
            <a:ext cx="7245350" cy="155416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pPr indent="863600">
              <a:buClr>
                <a:schemeClr val="hlink"/>
              </a:buClr>
              <a:buFont typeface="Monotype Sorts" pitchFamily="2" charset="2"/>
              <a:buNone/>
            </a:pPr>
            <a:r>
              <a:rPr lang="en-US" sz="3200">
                <a:solidFill>
                  <a:schemeClr val="folHlink"/>
                </a:solidFill>
              </a:rPr>
              <a:t>The anchor displaces less water when it is lying on the bottom of the lake than it did when in the boat.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/>
              <a:t>A sailboat is sailing on Cayuga Lake. The captain is in a hurry to get to shore and decides to cut the anchor off and toss it overboard to lighten the boat. Does the water level of Cayuga Lake increase or decrease?</a:t>
            </a:r>
          </a:p>
          <a:p>
            <a:pPr marL="0" indent="0">
              <a:buFont typeface="Wingdings" pitchFamily="2" charset="2"/>
              <a:buNone/>
            </a:pPr>
            <a:r>
              <a:rPr lang="en-US"/>
              <a:t>Why?_______________________________ ____________________________________ ____________________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 build="p" autoUpdateAnimBg="0"/>
      <p:bldP spid="69639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End of Lecture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didn’t you understand so far about statics?</a:t>
            </a:r>
          </a:p>
          <a:p>
            <a:r>
              <a:rPr lang="en-US"/>
              <a:t>Ask the person next to you</a:t>
            </a:r>
          </a:p>
          <a:p>
            <a:r>
              <a:rPr lang="en-US"/>
              <a:t>Circle any questions that still need answers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Forces on Plane Areas: Inclined Surfaces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Direction of force</a:t>
            </a:r>
          </a:p>
          <a:p>
            <a:r>
              <a:rPr lang="en-US"/>
              <a:t>Magnitude of force</a:t>
            </a:r>
          </a:p>
          <a:p>
            <a:pPr lvl="1"/>
            <a:r>
              <a:rPr lang="en-US"/>
              <a:t>integrate the pressure over the area</a:t>
            </a:r>
          </a:p>
          <a:p>
            <a:pPr lvl="1"/>
            <a:r>
              <a:rPr lang="en-US"/>
              <a:t>pressure is no longer constant!</a:t>
            </a:r>
          </a:p>
          <a:p>
            <a:r>
              <a:rPr lang="en-US"/>
              <a:t>Line of action</a:t>
            </a:r>
          </a:p>
          <a:p>
            <a:pPr lvl="1"/>
            <a:r>
              <a:rPr lang="en-US"/>
              <a:t>Moment of the resultant force must equal the moment of the distributed pressure force</a:t>
            </a:r>
          </a:p>
          <a:p>
            <a:pPr lvl="1"/>
            <a:endParaRPr lang="en-US"/>
          </a:p>
        </p:txBody>
      </p:sp>
      <p:sp>
        <p:nvSpPr>
          <p:cNvPr id="50183" name="Freeform 7"/>
          <p:cNvSpPr>
            <a:spLocks/>
          </p:cNvSpPr>
          <p:nvPr/>
        </p:nvSpPr>
        <p:spPr bwMode="auto">
          <a:xfrm>
            <a:off x="6034088" y="1804988"/>
            <a:ext cx="2941637" cy="2717800"/>
          </a:xfrm>
          <a:custGeom>
            <a:avLst/>
            <a:gdLst/>
            <a:ahLst/>
            <a:cxnLst>
              <a:cxn ang="0">
                <a:pos x="1915" y="1603"/>
              </a:cxn>
              <a:cxn ang="0">
                <a:pos x="1915" y="0"/>
              </a:cxn>
              <a:cxn ang="0">
                <a:pos x="0" y="0"/>
              </a:cxn>
              <a:cxn ang="0">
                <a:pos x="1915" y="1603"/>
              </a:cxn>
            </a:cxnLst>
            <a:rect l="0" t="0" r="r" b="b"/>
            <a:pathLst>
              <a:path w="1915" h="1603">
                <a:moveTo>
                  <a:pt x="1915" y="1603"/>
                </a:moveTo>
                <a:lnTo>
                  <a:pt x="1915" y="0"/>
                </a:lnTo>
                <a:lnTo>
                  <a:pt x="0" y="0"/>
                </a:lnTo>
                <a:lnTo>
                  <a:pt x="1915" y="1603"/>
                </a:lnTo>
                <a:close/>
              </a:path>
            </a:pathLst>
          </a:custGeom>
          <a:solidFill>
            <a:schemeClr val="hlink"/>
          </a:solidFill>
          <a:ln w="12700" cap="flat" cmpd="sng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 flipH="1" flipV="1">
            <a:off x="6057900" y="1804988"/>
            <a:ext cx="2928938" cy="2717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50206" name="Group 30"/>
          <p:cNvGrpSpPr>
            <a:grpSpLocks/>
          </p:cNvGrpSpPr>
          <p:nvPr/>
        </p:nvGrpSpPr>
        <p:grpSpPr bwMode="auto">
          <a:xfrm>
            <a:off x="6256338" y="1795463"/>
            <a:ext cx="2935287" cy="2555875"/>
            <a:chOff x="3861" y="1131"/>
            <a:chExt cx="1849" cy="1610"/>
          </a:xfrm>
        </p:grpSpPr>
        <p:sp>
          <p:nvSpPr>
            <p:cNvPr id="50186" name="Line 10"/>
            <p:cNvSpPr>
              <a:spLocks noChangeShapeType="1"/>
            </p:cNvSpPr>
            <p:nvPr/>
          </p:nvSpPr>
          <p:spPr bwMode="auto">
            <a:xfrm flipH="1">
              <a:off x="3861" y="1215"/>
              <a:ext cx="30" cy="3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 flipH="1">
              <a:off x="3957" y="1131"/>
              <a:ext cx="202" cy="20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 flipH="1">
              <a:off x="4053" y="1219"/>
              <a:ext cx="202" cy="20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 flipH="1">
              <a:off x="4149" y="1307"/>
              <a:ext cx="202" cy="20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190" name="Line 14"/>
            <p:cNvSpPr>
              <a:spLocks noChangeShapeType="1"/>
            </p:cNvSpPr>
            <p:nvPr/>
          </p:nvSpPr>
          <p:spPr bwMode="auto">
            <a:xfrm flipH="1">
              <a:off x="4245" y="1395"/>
              <a:ext cx="202" cy="20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191" name="Line 15"/>
            <p:cNvSpPr>
              <a:spLocks noChangeShapeType="1"/>
            </p:cNvSpPr>
            <p:nvPr/>
          </p:nvSpPr>
          <p:spPr bwMode="auto">
            <a:xfrm flipH="1">
              <a:off x="4341" y="1483"/>
              <a:ext cx="202" cy="20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 flipH="1">
              <a:off x="4437" y="1571"/>
              <a:ext cx="202" cy="20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 flipH="1">
              <a:off x="4533" y="1659"/>
              <a:ext cx="202" cy="20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 flipH="1">
              <a:off x="4629" y="1747"/>
              <a:ext cx="202" cy="20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 flipH="1">
              <a:off x="4725" y="1835"/>
              <a:ext cx="202" cy="20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196" name="Line 20"/>
            <p:cNvSpPr>
              <a:spLocks noChangeShapeType="1"/>
            </p:cNvSpPr>
            <p:nvPr/>
          </p:nvSpPr>
          <p:spPr bwMode="auto">
            <a:xfrm flipH="1">
              <a:off x="4821" y="1923"/>
              <a:ext cx="202" cy="20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197" name="Line 21"/>
            <p:cNvSpPr>
              <a:spLocks noChangeShapeType="1"/>
            </p:cNvSpPr>
            <p:nvPr/>
          </p:nvSpPr>
          <p:spPr bwMode="auto">
            <a:xfrm flipH="1">
              <a:off x="4917" y="2011"/>
              <a:ext cx="202" cy="20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198" name="Line 22"/>
            <p:cNvSpPr>
              <a:spLocks noChangeShapeType="1"/>
            </p:cNvSpPr>
            <p:nvPr/>
          </p:nvSpPr>
          <p:spPr bwMode="auto">
            <a:xfrm flipH="1">
              <a:off x="5013" y="2099"/>
              <a:ext cx="202" cy="20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199" name="Line 23"/>
            <p:cNvSpPr>
              <a:spLocks noChangeShapeType="1"/>
            </p:cNvSpPr>
            <p:nvPr/>
          </p:nvSpPr>
          <p:spPr bwMode="auto">
            <a:xfrm flipH="1">
              <a:off x="5109" y="2187"/>
              <a:ext cx="202" cy="20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200" name="Line 24"/>
            <p:cNvSpPr>
              <a:spLocks noChangeShapeType="1"/>
            </p:cNvSpPr>
            <p:nvPr/>
          </p:nvSpPr>
          <p:spPr bwMode="auto">
            <a:xfrm flipH="1">
              <a:off x="5205" y="2275"/>
              <a:ext cx="202" cy="20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201" name="Line 25"/>
            <p:cNvSpPr>
              <a:spLocks noChangeShapeType="1"/>
            </p:cNvSpPr>
            <p:nvPr/>
          </p:nvSpPr>
          <p:spPr bwMode="auto">
            <a:xfrm flipH="1">
              <a:off x="5301" y="2363"/>
              <a:ext cx="202" cy="20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202" name="Line 26"/>
            <p:cNvSpPr>
              <a:spLocks noChangeShapeType="1"/>
            </p:cNvSpPr>
            <p:nvPr/>
          </p:nvSpPr>
          <p:spPr bwMode="auto">
            <a:xfrm flipH="1">
              <a:off x="5397" y="2451"/>
              <a:ext cx="202" cy="20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203" name="Line 27"/>
            <p:cNvSpPr>
              <a:spLocks noChangeShapeType="1"/>
            </p:cNvSpPr>
            <p:nvPr/>
          </p:nvSpPr>
          <p:spPr bwMode="auto">
            <a:xfrm flipH="1">
              <a:off x="5493" y="2524"/>
              <a:ext cx="217" cy="21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0205" name="Freeform 29"/>
          <p:cNvSpPr>
            <a:spLocks/>
          </p:cNvSpPr>
          <p:nvPr/>
        </p:nvSpPr>
        <p:spPr bwMode="auto">
          <a:xfrm>
            <a:off x="6096000" y="1803400"/>
            <a:ext cx="2892425" cy="2052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22" y="1293"/>
              </a:cxn>
              <a:cxn ang="0">
                <a:pos x="514" y="0"/>
              </a:cxn>
              <a:cxn ang="0">
                <a:pos x="0" y="0"/>
              </a:cxn>
            </a:cxnLst>
            <a:rect l="0" t="0" r="r" b="b"/>
            <a:pathLst>
              <a:path w="1822" h="1293">
                <a:moveTo>
                  <a:pt x="0" y="0"/>
                </a:moveTo>
                <a:lnTo>
                  <a:pt x="1822" y="1293"/>
                </a:lnTo>
                <a:lnTo>
                  <a:pt x="51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12700" cap="flat" cmpd="sng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4121150" y="2451100"/>
            <a:ext cx="2424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Comment 4"/>
          <p:cNvSpPr>
            <a:spLocks noChangeArrowheads="1"/>
          </p:cNvSpPr>
          <p:nvPr/>
        </p:nvSpPr>
        <p:spPr bwMode="auto">
          <a:xfrm>
            <a:off x="4051300" y="2079625"/>
            <a:ext cx="3276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sz="2400">
                <a:solidFill>
                  <a:schemeClr val="folHlink"/>
                </a:solidFill>
              </a:rPr>
              <a:t>Normal to the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5" grpId="0" animBg="1"/>
      <p:bldP spid="50180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45" name="AutoShape 21"/>
          <p:cNvSpPr>
            <a:spLocks noChangeArrowheads="1"/>
          </p:cNvSpPr>
          <p:nvPr/>
        </p:nvSpPr>
        <p:spPr bwMode="auto">
          <a:xfrm>
            <a:off x="6057900" y="3817938"/>
            <a:ext cx="2444750" cy="2324100"/>
          </a:xfrm>
          <a:custGeom>
            <a:avLst/>
            <a:gdLst>
              <a:gd name="G0" fmla="+- 4853 0 0"/>
              <a:gd name="G1" fmla="+- 21600 0 4853"/>
              <a:gd name="G2" fmla="*/ 4853 1 2"/>
              <a:gd name="G3" fmla="+- 21600 0 G2"/>
              <a:gd name="G4" fmla="+/ 4853 21600 2"/>
              <a:gd name="G5" fmla="+/ G1 0 2"/>
              <a:gd name="G6" fmla="*/ 21600 21600 4853"/>
              <a:gd name="G7" fmla="*/ G6 1 2"/>
              <a:gd name="G8" fmla="+- 21600 0 G7"/>
              <a:gd name="G9" fmla="*/ 21600 1 2"/>
              <a:gd name="G10" fmla="+- 4853 0 G9"/>
              <a:gd name="G11" fmla="?: G10 G8 0"/>
              <a:gd name="G12" fmla="?: G10 G7 21600"/>
              <a:gd name="T0" fmla="*/ 19173 w 21600"/>
              <a:gd name="T1" fmla="*/ 10800 h 21600"/>
              <a:gd name="T2" fmla="*/ 10800 w 21600"/>
              <a:gd name="T3" fmla="*/ 21600 h 21600"/>
              <a:gd name="T4" fmla="*/ 2427 w 21600"/>
              <a:gd name="T5" fmla="*/ 10800 h 21600"/>
              <a:gd name="T6" fmla="*/ 10800 w 21600"/>
              <a:gd name="T7" fmla="*/ 0 h 21600"/>
              <a:gd name="T8" fmla="*/ 4227 w 21600"/>
              <a:gd name="T9" fmla="*/ 4227 h 21600"/>
              <a:gd name="T10" fmla="*/ 17373 w 21600"/>
              <a:gd name="T11" fmla="*/ 173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4853" y="21600"/>
                </a:lnTo>
                <a:lnTo>
                  <a:pt x="1674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End of Lecture Question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076700" cy="4581525"/>
          </a:xfrm>
        </p:spPr>
        <p:txBody>
          <a:bodyPr/>
          <a:lstStyle/>
          <a:p>
            <a:r>
              <a:rPr lang="en-US" sz="2800"/>
              <a:t>Write an equation for the pressure acting on the bottom of a </a:t>
            </a:r>
            <a:r>
              <a:rPr lang="en-US" sz="2800" b="1">
                <a:solidFill>
                  <a:schemeClr val="accent1"/>
                </a:solidFill>
              </a:rPr>
              <a:t>conical</a:t>
            </a:r>
            <a:r>
              <a:rPr lang="en-US" sz="2800"/>
              <a:t> tank of water.</a:t>
            </a:r>
          </a:p>
          <a:p>
            <a:r>
              <a:rPr lang="en-US" sz="2800"/>
              <a:t>Write an equation for the total force acting on the bottom of the tank. (not including forces from the side walls)</a:t>
            </a:r>
          </a:p>
        </p:txBody>
      </p:sp>
      <p:sp>
        <p:nvSpPr>
          <p:cNvPr id="129029" name="AutoShape 5"/>
          <p:cNvSpPr>
            <a:spLocks noChangeArrowheads="1"/>
          </p:cNvSpPr>
          <p:nvPr/>
        </p:nvSpPr>
        <p:spPr bwMode="auto">
          <a:xfrm>
            <a:off x="5916613" y="3227388"/>
            <a:ext cx="2725737" cy="290512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5638800" y="3836988"/>
            <a:ext cx="0" cy="2330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5391150" y="4770438"/>
            <a:ext cx="401638" cy="51911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L</a:t>
            </a: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 flipH="1">
            <a:off x="5307013" y="3836988"/>
            <a:ext cx="717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flipH="1">
            <a:off x="5208588" y="6142038"/>
            <a:ext cx="1327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 rot="5400000">
            <a:off x="7280276" y="5764212"/>
            <a:ext cx="0" cy="136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9035" name="Line 11"/>
          <p:cNvSpPr>
            <a:spLocks noChangeShapeType="1"/>
          </p:cNvSpPr>
          <p:nvPr/>
        </p:nvSpPr>
        <p:spPr bwMode="auto">
          <a:xfrm>
            <a:off x="6597650" y="6184900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9036" name="Line 12"/>
          <p:cNvSpPr>
            <a:spLocks noChangeShapeType="1"/>
          </p:cNvSpPr>
          <p:nvPr/>
        </p:nvSpPr>
        <p:spPr bwMode="auto">
          <a:xfrm>
            <a:off x="7969250" y="61833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 rot="5400000">
            <a:off x="7278688" y="2393950"/>
            <a:ext cx="0" cy="2365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>
            <a:off x="6072188" y="338296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>
            <a:off x="8474075" y="3381375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6829425" y="3248025"/>
            <a:ext cx="482600" cy="5191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  <a:r>
              <a:rPr lang="en-US" baseline="-25000"/>
              <a:t>1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6945313" y="6216650"/>
            <a:ext cx="482600" cy="5191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  <a:r>
              <a:rPr lang="en-US" baseline="-25000"/>
              <a:t>2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5772150" y="2706688"/>
            <a:ext cx="3371850" cy="5746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6400800" y="4246563"/>
            <a:ext cx="159543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Side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30238"/>
          </a:xfrm>
          <a:effectLst/>
        </p:spPr>
        <p:txBody>
          <a:bodyPr/>
          <a:lstStyle/>
          <a:p>
            <a:r>
              <a:rPr lang="en-US"/>
              <a:t>Gates</a:t>
            </a:r>
          </a:p>
        </p:txBody>
      </p:sp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2450"/>
            <a:ext cx="9144000" cy="63055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14350"/>
            <a:ext cx="9144000" cy="63436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Gates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50" name="Picture 6"/>
          <p:cNvPicPr>
            <a:picLocks noChangeAspect="1" noChangeArrowheads="1"/>
          </p:cNvPicPr>
          <p:nvPr/>
        </p:nvPicPr>
        <p:blipFill>
          <a:blip r:embed="rId3" cstate="print">
            <a:lum bright="24000"/>
          </a:blip>
          <a:srcRect r="11357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Radial Gates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Gates at Itaipu:</a:t>
            </a:r>
            <a:br>
              <a:rPr lang="en-US"/>
            </a:br>
            <a:r>
              <a:rPr lang="en-US"/>
              <a:t>Why this shape?</a:t>
            </a:r>
          </a:p>
        </p:txBody>
      </p:sp>
      <p:pic>
        <p:nvPicPr>
          <p:cNvPr id="150531" name="Picture 3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2850" y="1778000"/>
            <a:ext cx="6773863" cy="5080000"/>
          </a:xfrm>
          <a:prstGeom prst="rect">
            <a:avLst/>
          </a:prstGeom>
          <a:noFill/>
          <a:effectLst/>
        </p:spPr>
      </p:pic>
      <p:sp>
        <p:nvSpPr>
          <p:cNvPr id="150532" name="AutoShape 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40725" y="0"/>
            <a:ext cx="803275" cy="469900"/>
          </a:xfrm>
          <a:prstGeom prst="actionButtonReturn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3074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Forces on Plane Areas: Inclined Surfaces</a:t>
            </a:r>
          </a:p>
        </p:txBody>
      </p:sp>
      <p:sp>
        <p:nvSpPr>
          <p:cNvPr id="141315" name="AutoShape 3075"/>
          <p:cNvSpPr>
            <a:spLocks noChangeArrowheads="1"/>
          </p:cNvSpPr>
          <p:nvPr/>
        </p:nvSpPr>
        <p:spPr bwMode="auto">
          <a:xfrm rot="10800000" flipH="1">
            <a:off x="927100" y="2133600"/>
            <a:ext cx="5181600" cy="2976563"/>
          </a:xfrm>
          <a:prstGeom prst="rtTriangle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ot="10800000" wrap="none" anchor="ctr"/>
          <a:lstStyle/>
          <a:p>
            <a:pPr algn="ctr"/>
            <a:endParaRPr lang="en-US" sz="2400"/>
          </a:p>
        </p:txBody>
      </p:sp>
      <p:sp>
        <p:nvSpPr>
          <p:cNvPr id="141316" name="Rectangle 3076"/>
          <p:cNvSpPr>
            <a:spLocks noChangeArrowheads="1"/>
          </p:cNvSpPr>
          <p:nvPr/>
        </p:nvSpPr>
        <p:spPr bwMode="auto">
          <a:xfrm rot="19800000">
            <a:off x="881063" y="4700588"/>
            <a:ext cx="1557337" cy="17303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17" name="Text Box 3077"/>
          <p:cNvSpPr txBox="1">
            <a:spLocks noChangeArrowheads="1"/>
          </p:cNvSpPr>
          <p:nvPr/>
        </p:nvSpPr>
        <p:spPr bwMode="auto">
          <a:xfrm>
            <a:off x="3438525" y="3095625"/>
            <a:ext cx="342900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1"/>
                </a:solidFill>
                <a:latin typeface="Symbol" pitchFamily="18" charset="2"/>
              </a:rPr>
              <a:t>q</a:t>
            </a: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141318" name="Freeform 3078"/>
          <p:cNvSpPr>
            <a:spLocks/>
          </p:cNvSpPr>
          <p:nvPr/>
        </p:nvSpPr>
        <p:spPr bwMode="auto">
          <a:xfrm>
            <a:off x="2963863" y="3355975"/>
            <a:ext cx="2263775" cy="2736850"/>
          </a:xfrm>
          <a:custGeom>
            <a:avLst/>
            <a:gdLst/>
            <a:ahLst/>
            <a:cxnLst>
              <a:cxn ang="0">
                <a:pos x="233" y="501"/>
              </a:cxn>
              <a:cxn ang="0">
                <a:pos x="10" y="1016"/>
              </a:cxn>
              <a:cxn ang="0">
                <a:pos x="294" y="1670"/>
              </a:cxn>
              <a:cxn ang="0">
                <a:pos x="1125" y="1339"/>
              </a:cxn>
              <a:cxn ang="0">
                <a:pos x="1233" y="670"/>
              </a:cxn>
              <a:cxn ang="0">
                <a:pos x="1399" y="190"/>
              </a:cxn>
              <a:cxn ang="0">
                <a:pos x="1071" y="32"/>
              </a:cxn>
              <a:cxn ang="0">
                <a:pos x="610" y="78"/>
              </a:cxn>
              <a:cxn ang="0">
                <a:pos x="233" y="501"/>
              </a:cxn>
            </a:cxnLst>
            <a:rect l="0" t="0" r="r" b="b"/>
            <a:pathLst>
              <a:path w="1426" h="1724">
                <a:moveTo>
                  <a:pt x="233" y="501"/>
                </a:moveTo>
                <a:cubicBezTo>
                  <a:pt x="133" y="657"/>
                  <a:pt x="0" y="821"/>
                  <a:pt x="10" y="1016"/>
                </a:cubicBezTo>
                <a:cubicBezTo>
                  <a:pt x="20" y="1211"/>
                  <a:pt x="108" y="1616"/>
                  <a:pt x="294" y="1670"/>
                </a:cubicBezTo>
                <a:cubicBezTo>
                  <a:pt x="480" y="1724"/>
                  <a:pt x="969" y="1506"/>
                  <a:pt x="1125" y="1339"/>
                </a:cubicBezTo>
                <a:cubicBezTo>
                  <a:pt x="1281" y="1172"/>
                  <a:pt x="1187" y="862"/>
                  <a:pt x="1233" y="670"/>
                </a:cubicBezTo>
                <a:cubicBezTo>
                  <a:pt x="1279" y="478"/>
                  <a:pt x="1426" y="296"/>
                  <a:pt x="1399" y="190"/>
                </a:cubicBezTo>
                <a:cubicBezTo>
                  <a:pt x="1372" y="84"/>
                  <a:pt x="1202" y="51"/>
                  <a:pt x="1071" y="32"/>
                </a:cubicBezTo>
                <a:cubicBezTo>
                  <a:pt x="940" y="13"/>
                  <a:pt x="750" y="0"/>
                  <a:pt x="610" y="78"/>
                </a:cubicBezTo>
                <a:cubicBezTo>
                  <a:pt x="470" y="156"/>
                  <a:pt x="333" y="345"/>
                  <a:pt x="233" y="501"/>
                </a:cubicBez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19" name="Rectangle 3079"/>
          <p:cNvSpPr>
            <a:spLocks noChangeArrowheads="1"/>
          </p:cNvSpPr>
          <p:nvPr/>
        </p:nvSpPr>
        <p:spPr bwMode="auto">
          <a:xfrm rot="19800000">
            <a:off x="4721225" y="2508250"/>
            <a:ext cx="1557338" cy="17303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1" name="Line 3081"/>
          <p:cNvSpPr>
            <a:spLocks noChangeShapeType="1"/>
          </p:cNvSpPr>
          <p:nvPr/>
        </p:nvSpPr>
        <p:spPr bwMode="auto">
          <a:xfrm rot="25200000">
            <a:off x="4356100" y="3671888"/>
            <a:ext cx="17240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2" name="Line 3082"/>
          <p:cNvSpPr>
            <a:spLocks noChangeShapeType="1"/>
          </p:cNvSpPr>
          <p:nvPr/>
        </p:nvSpPr>
        <p:spPr bwMode="auto">
          <a:xfrm rot="25200000">
            <a:off x="1921669" y="5091907"/>
            <a:ext cx="16652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3" name="Line 3083"/>
          <p:cNvSpPr>
            <a:spLocks noChangeShapeType="1"/>
          </p:cNvSpPr>
          <p:nvPr/>
        </p:nvSpPr>
        <p:spPr bwMode="auto">
          <a:xfrm rot="25200000">
            <a:off x="3556794" y="4507707"/>
            <a:ext cx="6873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triangl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4" name="Text Box 3084"/>
          <p:cNvSpPr txBox="1">
            <a:spLocks noChangeArrowheads="1"/>
          </p:cNvSpPr>
          <p:nvPr/>
        </p:nvSpPr>
        <p:spPr bwMode="auto">
          <a:xfrm>
            <a:off x="3505200" y="3810000"/>
            <a:ext cx="336550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x</a:t>
            </a:r>
          </a:p>
        </p:txBody>
      </p:sp>
      <p:sp>
        <p:nvSpPr>
          <p:cNvPr id="141325" name="Line 3085"/>
          <p:cNvSpPr>
            <a:spLocks noChangeShapeType="1"/>
          </p:cNvSpPr>
          <p:nvPr/>
        </p:nvSpPr>
        <p:spPr bwMode="auto">
          <a:xfrm rot="19800000" flipH="1">
            <a:off x="3962400" y="4572000"/>
            <a:ext cx="78898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triangl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6" name="Text Box 3086"/>
          <p:cNvSpPr txBox="1">
            <a:spLocks noChangeArrowheads="1"/>
          </p:cNvSpPr>
          <p:nvPr/>
        </p:nvSpPr>
        <p:spPr bwMode="auto">
          <a:xfrm>
            <a:off x="4800600" y="3962400"/>
            <a:ext cx="336550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y</a:t>
            </a:r>
          </a:p>
        </p:txBody>
      </p:sp>
      <p:sp>
        <p:nvSpPr>
          <p:cNvPr id="141327" name="Text Box 3087"/>
          <p:cNvSpPr txBox="1">
            <a:spLocks noChangeArrowheads="1"/>
          </p:cNvSpPr>
          <p:nvPr/>
        </p:nvSpPr>
        <p:spPr bwMode="auto">
          <a:xfrm>
            <a:off x="1068388" y="5851525"/>
            <a:ext cx="184150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endParaRPr lang="en-US" sz="2400"/>
          </a:p>
        </p:txBody>
      </p:sp>
      <p:graphicFrame>
        <p:nvGraphicFramePr>
          <p:cNvPr id="141328" name="Object 3088"/>
          <p:cNvGraphicFramePr>
            <a:graphicFrameLocks noChangeAspect="1"/>
          </p:cNvGraphicFramePr>
          <p:nvPr/>
        </p:nvGraphicFramePr>
        <p:xfrm>
          <a:off x="4022725" y="4784725"/>
          <a:ext cx="314325" cy="368300"/>
        </p:xfrm>
        <a:graphic>
          <a:graphicData uri="http://schemas.openxmlformats.org/presentationml/2006/ole">
            <p:oleObj spid="_x0000_s141328" name="Equation" r:id="rId4" imgW="317160" imgH="368280" progId="Equation.3">
              <p:embed/>
            </p:oleObj>
          </a:graphicData>
        </a:graphic>
      </p:graphicFrame>
      <p:graphicFrame>
        <p:nvGraphicFramePr>
          <p:cNvPr id="141329" name="Object 3089"/>
          <p:cNvGraphicFramePr>
            <a:graphicFrameLocks noChangeAspect="1"/>
          </p:cNvGraphicFramePr>
          <p:nvPr/>
        </p:nvGraphicFramePr>
        <p:xfrm>
          <a:off x="3581400" y="4572000"/>
          <a:ext cx="330200" cy="368300"/>
        </p:xfrm>
        <a:graphic>
          <a:graphicData uri="http://schemas.openxmlformats.org/presentationml/2006/ole">
            <p:oleObj spid="_x0000_s141329" name="Equation" r:id="rId5" imgW="330120" imgH="368280" progId="Equation.3">
              <p:embed/>
            </p:oleObj>
          </a:graphicData>
        </a:graphic>
      </p:graphicFrame>
      <p:sp>
        <p:nvSpPr>
          <p:cNvPr id="141330" name="Line 3090"/>
          <p:cNvSpPr>
            <a:spLocks noChangeShapeType="1"/>
          </p:cNvSpPr>
          <p:nvPr/>
        </p:nvSpPr>
        <p:spPr bwMode="auto">
          <a:xfrm rot="25200000">
            <a:off x="2612231" y="4571207"/>
            <a:ext cx="1509713" cy="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1331" name="Object 3091"/>
          <p:cNvGraphicFramePr>
            <a:graphicFrameLocks noChangeAspect="1"/>
          </p:cNvGraphicFramePr>
          <p:nvPr/>
        </p:nvGraphicFramePr>
        <p:xfrm>
          <a:off x="1730375" y="2662238"/>
          <a:ext cx="1155700" cy="381000"/>
        </p:xfrm>
        <a:graphic>
          <a:graphicData uri="http://schemas.openxmlformats.org/presentationml/2006/ole">
            <p:oleObj spid="_x0000_s141331" name="Equation" r:id="rId6" imgW="1155600" imgH="380880" progId="Equation.DSMT4">
              <p:embed/>
            </p:oleObj>
          </a:graphicData>
        </a:graphic>
      </p:graphicFrame>
      <p:sp>
        <p:nvSpPr>
          <p:cNvPr id="141332" name="Line 3092"/>
          <p:cNvSpPr>
            <a:spLocks noChangeShapeType="1"/>
          </p:cNvSpPr>
          <p:nvPr/>
        </p:nvSpPr>
        <p:spPr bwMode="auto">
          <a:xfrm rot="25200000" flipH="1" flipV="1">
            <a:off x="2220118" y="3466307"/>
            <a:ext cx="1052513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triangl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1333" name="Object 3093"/>
          <p:cNvGraphicFramePr>
            <a:graphicFrameLocks noChangeAspect="1"/>
          </p:cNvGraphicFramePr>
          <p:nvPr/>
        </p:nvGraphicFramePr>
        <p:xfrm>
          <a:off x="3124200" y="3200400"/>
          <a:ext cx="317500" cy="379413"/>
        </p:xfrm>
        <a:graphic>
          <a:graphicData uri="http://schemas.openxmlformats.org/presentationml/2006/ole">
            <p:oleObj spid="_x0000_s141333" name="Equation" r:id="rId7" imgW="317160" imgH="380880" progId="Equation.DSMT4">
              <p:embed/>
            </p:oleObj>
          </a:graphicData>
        </a:graphic>
      </p:graphicFrame>
      <p:sp>
        <p:nvSpPr>
          <p:cNvPr id="141334" name="Line 3094"/>
          <p:cNvSpPr>
            <a:spLocks noChangeShapeType="1"/>
          </p:cNvSpPr>
          <p:nvPr/>
        </p:nvSpPr>
        <p:spPr bwMode="auto">
          <a:xfrm>
            <a:off x="5816600" y="4851400"/>
            <a:ext cx="116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35" name="Line 3095"/>
          <p:cNvSpPr>
            <a:spLocks noChangeShapeType="1"/>
          </p:cNvSpPr>
          <p:nvPr/>
        </p:nvSpPr>
        <p:spPr bwMode="auto">
          <a:xfrm>
            <a:off x="381000" y="6502400"/>
            <a:ext cx="2451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36" name="Oval 3096"/>
          <p:cNvSpPr>
            <a:spLocks noChangeArrowheads="1"/>
          </p:cNvSpPr>
          <p:nvPr/>
        </p:nvSpPr>
        <p:spPr bwMode="auto">
          <a:xfrm flipH="1">
            <a:off x="3962400" y="4648200"/>
            <a:ext cx="147638" cy="147638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37" name="Comment 3097"/>
          <p:cNvSpPr>
            <a:spLocks noChangeArrowheads="1"/>
          </p:cNvSpPr>
          <p:nvPr/>
        </p:nvSpPr>
        <p:spPr bwMode="auto">
          <a:xfrm flipH="1">
            <a:off x="5740400" y="4318000"/>
            <a:ext cx="1447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u="sng">
                <a:solidFill>
                  <a:schemeClr val="folHlink"/>
                </a:solidFill>
              </a:rPr>
              <a:t>c</a:t>
            </a:r>
            <a:r>
              <a:rPr lang="en-US">
                <a:solidFill>
                  <a:schemeClr val="folHlink"/>
                </a:solidFill>
              </a:rPr>
              <a:t>entroid</a:t>
            </a:r>
          </a:p>
        </p:txBody>
      </p:sp>
      <p:sp>
        <p:nvSpPr>
          <p:cNvPr id="141338" name="Line 3098"/>
          <p:cNvSpPr>
            <a:spLocks noChangeShapeType="1"/>
          </p:cNvSpPr>
          <p:nvPr/>
        </p:nvSpPr>
        <p:spPr bwMode="auto">
          <a:xfrm flipH="1">
            <a:off x="4089400" y="4616450"/>
            <a:ext cx="1652588" cy="130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1339" name="Group 3099"/>
          <p:cNvGrpSpPr>
            <a:grpSpLocks/>
          </p:cNvGrpSpPr>
          <p:nvPr/>
        </p:nvGrpSpPr>
        <p:grpSpPr bwMode="auto">
          <a:xfrm>
            <a:off x="271463" y="5116513"/>
            <a:ext cx="3551237" cy="1409700"/>
            <a:chOff x="171" y="3223"/>
            <a:chExt cx="2237" cy="888"/>
          </a:xfrm>
        </p:grpSpPr>
        <p:sp>
          <p:nvSpPr>
            <p:cNvPr id="141340" name="Oval 3100"/>
            <p:cNvSpPr>
              <a:spLocks noChangeArrowheads="1"/>
            </p:cNvSpPr>
            <p:nvPr/>
          </p:nvSpPr>
          <p:spPr bwMode="auto">
            <a:xfrm>
              <a:off x="2315" y="3223"/>
              <a:ext cx="93" cy="93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41" name="Comment 3101"/>
            <p:cNvSpPr>
              <a:spLocks noChangeArrowheads="1"/>
            </p:cNvSpPr>
            <p:nvPr/>
          </p:nvSpPr>
          <p:spPr bwMode="auto">
            <a:xfrm>
              <a:off x="171" y="3784"/>
              <a:ext cx="182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chemeClr val="hlink"/>
                </a:buClr>
                <a:buFont typeface="Monotype Sorts" pitchFamily="2" charset="2"/>
                <a:buNone/>
              </a:pPr>
              <a:r>
                <a:rPr lang="en-US">
                  <a:solidFill>
                    <a:schemeClr val="folHlink"/>
                  </a:solidFill>
                </a:rPr>
                <a:t>center of pressure</a:t>
              </a:r>
            </a:p>
          </p:txBody>
        </p:sp>
        <p:sp>
          <p:nvSpPr>
            <p:cNvPr id="141342" name="Line 3102"/>
            <p:cNvSpPr>
              <a:spLocks noChangeShapeType="1"/>
            </p:cNvSpPr>
            <p:nvPr/>
          </p:nvSpPr>
          <p:spPr bwMode="auto">
            <a:xfrm flipV="1">
              <a:off x="1997" y="3322"/>
              <a:ext cx="323" cy="6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1343" name="Group 3103"/>
          <p:cNvGrpSpPr>
            <a:grpSpLocks/>
          </p:cNvGrpSpPr>
          <p:nvPr/>
        </p:nvGrpSpPr>
        <p:grpSpPr bwMode="auto">
          <a:xfrm>
            <a:off x="4708525" y="1914525"/>
            <a:ext cx="447675" cy="396875"/>
            <a:chOff x="2966" y="1206"/>
            <a:chExt cx="282" cy="250"/>
          </a:xfrm>
        </p:grpSpPr>
        <p:sp>
          <p:nvSpPr>
            <p:cNvPr id="141344" name="AutoShape 3104"/>
            <p:cNvSpPr>
              <a:spLocks noChangeArrowheads="1"/>
            </p:cNvSpPr>
            <p:nvPr/>
          </p:nvSpPr>
          <p:spPr bwMode="auto">
            <a:xfrm flipV="1">
              <a:off x="3016" y="1206"/>
              <a:ext cx="199" cy="141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345" name="Line 3105"/>
            <p:cNvSpPr>
              <a:spLocks noChangeShapeType="1"/>
            </p:cNvSpPr>
            <p:nvPr/>
          </p:nvSpPr>
          <p:spPr bwMode="auto">
            <a:xfrm>
              <a:off x="2966" y="1376"/>
              <a:ext cx="1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1346" name="Line 3106"/>
            <p:cNvSpPr>
              <a:spLocks noChangeShapeType="1"/>
            </p:cNvSpPr>
            <p:nvPr/>
          </p:nvSpPr>
          <p:spPr bwMode="auto">
            <a:xfrm>
              <a:off x="3062" y="1416"/>
              <a:ext cx="1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1347" name="Line 3107"/>
            <p:cNvSpPr>
              <a:spLocks noChangeShapeType="1"/>
            </p:cNvSpPr>
            <p:nvPr/>
          </p:nvSpPr>
          <p:spPr bwMode="auto">
            <a:xfrm>
              <a:off x="2982" y="1456"/>
              <a:ext cx="1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1348" name="Text Box 3108"/>
          <p:cNvSpPr txBox="1">
            <a:spLocks noChangeArrowheads="1"/>
          </p:cNvSpPr>
          <p:nvPr/>
        </p:nvSpPr>
        <p:spPr bwMode="auto">
          <a:xfrm>
            <a:off x="6061075" y="5465763"/>
            <a:ext cx="3082925" cy="137318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The coordinate system origin is at the centroid (y</a:t>
            </a:r>
            <a:r>
              <a:rPr lang="en-US" baseline="-25000">
                <a:solidFill>
                  <a:schemeClr val="folHlink"/>
                </a:solidFill>
              </a:rPr>
              <a:t>c</a:t>
            </a:r>
            <a:r>
              <a:rPr lang="en-US">
                <a:solidFill>
                  <a:schemeClr val="folHlink"/>
                </a:solidFill>
              </a:rPr>
              <a:t>=0)</a:t>
            </a:r>
          </a:p>
        </p:txBody>
      </p:sp>
      <p:sp>
        <p:nvSpPr>
          <p:cNvPr id="141349" name="Line 3109"/>
          <p:cNvSpPr>
            <a:spLocks noChangeShapeType="1"/>
          </p:cNvSpPr>
          <p:nvPr/>
        </p:nvSpPr>
        <p:spPr bwMode="auto">
          <a:xfrm>
            <a:off x="6153150" y="5894388"/>
            <a:ext cx="2670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1350" name="Line 3110"/>
          <p:cNvSpPr>
            <a:spLocks noChangeShapeType="1"/>
          </p:cNvSpPr>
          <p:nvPr/>
        </p:nvSpPr>
        <p:spPr bwMode="auto">
          <a:xfrm>
            <a:off x="6172200" y="6324600"/>
            <a:ext cx="2670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1351" name="Line 3111"/>
          <p:cNvSpPr>
            <a:spLocks noChangeShapeType="1"/>
          </p:cNvSpPr>
          <p:nvPr/>
        </p:nvSpPr>
        <p:spPr bwMode="auto">
          <a:xfrm>
            <a:off x="6191250" y="6754813"/>
            <a:ext cx="2670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1352" name="Text Box 3112"/>
          <p:cNvSpPr txBox="1">
            <a:spLocks noChangeArrowheads="1"/>
          </p:cNvSpPr>
          <p:nvPr/>
        </p:nvSpPr>
        <p:spPr bwMode="auto">
          <a:xfrm>
            <a:off x="7408863" y="1724025"/>
            <a:ext cx="1735137" cy="19208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000"/>
              <a:t>Where could I counteract pressure by supporting potato at a single point?</a:t>
            </a:r>
          </a:p>
        </p:txBody>
      </p:sp>
      <p:sp>
        <p:nvSpPr>
          <p:cNvPr id="141353" name="Line 3113"/>
          <p:cNvSpPr>
            <a:spLocks noChangeShapeType="1"/>
          </p:cNvSpPr>
          <p:nvPr/>
        </p:nvSpPr>
        <p:spPr bwMode="auto">
          <a:xfrm flipV="1">
            <a:off x="3438525" y="2867025"/>
            <a:ext cx="0" cy="8382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1354" name="Text Box 3114"/>
          <p:cNvSpPr txBox="1">
            <a:spLocks noChangeArrowheads="1"/>
          </p:cNvSpPr>
          <p:nvPr/>
        </p:nvSpPr>
        <p:spPr bwMode="auto">
          <a:xfrm>
            <a:off x="3286125" y="2333625"/>
            <a:ext cx="361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g</a:t>
            </a:r>
          </a:p>
        </p:txBody>
      </p:sp>
      <p:sp>
        <p:nvSpPr>
          <p:cNvPr id="141355" name="Oval 3115"/>
          <p:cNvSpPr>
            <a:spLocks noChangeArrowheads="1"/>
          </p:cNvSpPr>
          <p:nvPr/>
        </p:nvSpPr>
        <p:spPr bwMode="auto">
          <a:xfrm flipH="1">
            <a:off x="3354388" y="3602038"/>
            <a:ext cx="147637" cy="147637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56" name="Oval 3116"/>
          <p:cNvSpPr>
            <a:spLocks noChangeArrowheads="1"/>
          </p:cNvSpPr>
          <p:nvPr/>
        </p:nvSpPr>
        <p:spPr bwMode="auto">
          <a:xfrm flipH="1">
            <a:off x="2925763" y="3843338"/>
            <a:ext cx="147637" cy="147637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58" name="Line 3118"/>
          <p:cNvSpPr>
            <a:spLocks noChangeShapeType="1"/>
          </p:cNvSpPr>
          <p:nvPr/>
        </p:nvSpPr>
        <p:spPr bwMode="auto">
          <a:xfrm rot="19800000" flipH="1">
            <a:off x="3214688" y="2840038"/>
            <a:ext cx="317023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triangl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59" name="Text Box 3119"/>
          <p:cNvSpPr txBox="1">
            <a:spLocks noChangeArrowheads="1"/>
          </p:cNvSpPr>
          <p:nvPr/>
        </p:nvSpPr>
        <p:spPr bwMode="auto">
          <a:xfrm>
            <a:off x="6275388" y="1635125"/>
            <a:ext cx="336550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8" grpId="0" animBg="1"/>
      <p:bldP spid="141330" grpId="0" animBg="1"/>
      <p:bldP spid="141337" grpId="0" autoUpdateAnimBg="0"/>
      <p:bldP spid="141348" grpId="0" build="p" autoUpdateAnimBg="0"/>
      <p:bldP spid="14135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Magnitude of Force on Inclined Plane Area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485775" y="1965325"/>
          <a:ext cx="1371600" cy="508000"/>
        </p:xfrm>
        <a:graphic>
          <a:graphicData uri="http://schemas.openxmlformats.org/presentationml/2006/ole">
            <p:oleObj spid="_x0000_s51204" name="Equation" r:id="rId4" imgW="1371600" imgH="507960" progId="Equation.DSMT4">
              <p:embed/>
            </p:oleObj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485775" y="5784850"/>
          <a:ext cx="1168400" cy="381000"/>
        </p:xfrm>
        <a:graphic>
          <a:graphicData uri="http://schemas.openxmlformats.org/presentationml/2006/ole">
            <p:oleObj spid="_x0000_s51210" name="Equation" r:id="rId5" imgW="1168200" imgH="380880" progId="Equation.DSMT4">
              <p:embed/>
            </p:oleObj>
          </a:graphicData>
        </a:graphic>
      </p:graphicFrame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3021013" y="5746750"/>
            <a:ext cx="5808662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p</a:t>
            </a:r>
            <a:r>
              <a:rPr lang="en-US" sz="2400" baseline="-25000"/>
              <a:t>c</a:t>
            </a:r>
            <a:r>
              <a:rPr lang="en-US" sz="2400"/>
              <a:t> is the pressure at the __________________</a:t>
            </a:r>
          </a:p>
        </p:txBody>
      </p:sp>
      <p:sp>
        <p:nvSpPr>
          <p:cNvPr id="51221" name="Comment 21"/>
          <p:cNvSpPr>
            <a:spLocks noChangeArrowheads="1"/>
          </p:cNvSpPr>
          <p:nvPr/>
        </p:nvSpPr>
        <p:spPr bwMode="auto">
          <a:xfrm>
            <a:off x="5924550" y="5689600"/>
            <a:ext cx="30543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centroid of the area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7566025" y="2755900"/>
            <a:ext cx="342900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Symbol" pitchFamily="18" charset="2"/>
              </a:rPr>
              <a:t>q</a:t>
            </a:r>
            <a:endParaRPr lang="en-US" sz="2400"/>
          </a:p>
        </p:txBody>
      </p:sp>
      <p:sp>
        <p:nvSpPr>
          <p:cNvPr id="51236" name="Line 36"/>
          <p:cNvSpPr>
            <a:spLocks noChangeShapeType="1"/>
          </p:cNvSpPr>
          <p:nvPr/>
        </p:nvSpPr>
        <p:spPr bwMode="auto">
          <a:xfrm flipV="1">
            <a:off x="7566025" y="25273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7413625" y="1993900"/>
            <a:ext cx="361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51238" name="Line 38"/>
          <p:cNvSpPr>
            <a:spLocks noChangeShapeType="1"/>
          </p:cNvSpPr>
          <p:nvPr/>
        </p:nvSpPr>
        <p:spPr bwMode="auto">
          <a:xfrm flipV="1">
            <a:off x="6902450" y="2665413"/>
            <a:ext cx="1649413" cy="1133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39" name="Text Box 39"/>
          <p:cNvSpPr txBox="1">
            <a:spLocks noChangeArrowheads="1"/>
          </p:cNvSpPr>
          <p:nvPr/>
        </p:nvSpPr>
        <p:spPr bwMode="auto">
          <a:xfrm>
            <a:off x="8588375" y="2120900"/>
            <a:ext cx="361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graphicFrame>
        <p:nvGraphicFramePr>
          <p:cNvPr id="51240" name="Object 40"/>
          <p:cNvGraphicFramePr>
            <a:graphicFrameLocks noChangeAspect="1"/>
          </p:cNvGraphicFramePr>
          <p:nvPr/>
        </p:nvGraphicFramePr>
        <p:xfrm>
          <a:off x="504825" y="2849563"/>
          <a:ext cx="2273300" cy="379412"/>
        </p:xfrm>
        <a:graphic>
          <a:graphicData uri="http://schemas.openxmlformats.org/presentationml/2006/ole">
            <p:oleObj spid="_x0000_s51240" name="Equation" r:id="rId6" imgW="2273040" imgH="380880" progId="Equation.DSMT4">
              <p:embed/>
            </p:oleObj>
          </a:graphicData>
        </a:graphic>
      </p:graphicFrame>
      <p:graphicFrame>
        <p:nvGraphicFramePr>
          <p:cNvPr id="51242" name="Object 42"/>
          <p:cNvGraphicFramePr>
            <a:graphicFrameLocks noChangeAspect="1"/>
          </p:cNvGraphicFramePr>
          <p:nvPr/>
        </p:nvGraphicFramePr>
        <p:xfrm>
          <a:off x="511175" y="3619500"/>
          <a:ext cx="3390900" cy="685800"/>
        </p:xfrm>
        <a:graphic>
          <a:graphicData uri="http://schemas.openxmlformats.org/presentationml/2006/ole">
            <p:oleObj spid="_x0000_s51242" name="Equation" r:id="rId7" imgW="3390840" imgH="685800" progId="Equation.DSMT4">
              <p:embed/>
            </p:oleObj>
          </a:graphicData>
        </a:graphic>
      </p:graphicFrame>
      <p:graphicFrame>
        <p:nvGraphicFramePr>
          <p:cNvPr id="51243" name="Object 43"/>
          <p:cNvGraphicFramePr>
            <a:graphicFrameLocks noChangeAspect="1"/>
          </p:cNvGraphicFramePr>
          <p:nvPr/>
        </p:nvGraphicFramePr>
        <p:xfrm>
          <a:off x="511175" y="4708525"/>
          <a:ext cx="3136900" cy="685800"/>
        </p:xfrm>
        <a:graphic>
          <a:graphicData uri="http://schemas.openxmlformats.org/presentationml/2006/ole">
            <p:oleObj spid="_x0000_s51243" name="Equation" r:id="rId8" imgW="3136680" imgH="685800" progId="Equation.DSMT4">
              <p:embed/>
            </p:oleObj>
          </a:graphicData>
        </a:graphic>
      </p:graphicFrame>
      <p:sp>
        <p:nvSpPr>
          <p:cNvPr id="51245" name="Text Box 45"/>
          <p:cNvSpPr txBox="1">
            <a:spLocks noChangeArrowheads="1"/>
          </p:cNvSpPr>
          <p:nvPr/>
        </p:nvSpPr>
        <p:spPr bwMode="auto">
          <a:xfrm>
            <a:off x="2947988" y="1895475"/>
            <a:ext cx="3708400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Change in pressure due to change in elevation</a:t>
            </a:r>
          </a:p>
        </p:txBody>
      </p:sp>
      <p:grpSp>
        <p:nvGrpSpPr>
          <p:cNvPr id="51254" name="Group 54"/>
          <p:cNvGrpSpPr>
            <a:grpSpLocks/>
          </p:cNvGrpSpPr>
          <p:nvPr/>
        </p:nvGrpSpPr>
        <p:grpSpPr bwMode="auto">
          <a:xfrm>
            <a:off x="1385888" y="2368550"/>
            <a:ext cx="1562100" cy="522288"/>
            <a:chOff x="873" y="1492"/>
            <a:chExt cx="984" cy="329"/>
          </a:xfrm>
        </p:grpSpPr>
        <p:sp>
          <p:nvSpPr>
            <p:cNvPr id="51246" name="AutoShape 46"/>
            <p:cNvSpPr>
              <a:spLocks/>
            </p:cNvSpPr>
            <p:nvPr/>
          </p:nvSpPr>
          <p:spPr bwMode="auto">
            <a:xfrm rot="5400000">
              <a:off x="1220" y="1271"/>
              <a:ext cx="203" cy="898"/>
            </a:xfrm>
            <a:prstGeom prst="leftBrace">
              <a:avLst>
                <a:gd name="adj1" fmla="val 3686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1247" name="AutoShape 47"/>
            <p:cNvCxnSpPr>
              <a:cxnSpLocks noChangeShapeType="1"/>
              <a:stCxn id="51246" idx="1"/>
              <a:endCxn id="51245" idx="1"/>
            </p:cNvCxnSpPr>
            <p:nvPr/>
          </p:nvCxnSpPr>
          <p:spPr bwMode="auto">
            <a:xfrm rot="16200000">
              <a:off x="1527" y="1287"/>
              <a:ext cx="125" cy="53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</p:cxnSp>
      </p:grpSp>
      <p:grpSp>
        <p:nvGrpSpPr>
          <p:cNvPr id="51255" name="Group 55"/>
          <p:cNvGrpSpPr>
            <a:grpSpLocks/>
          </p:cNvGrpSpPr>
          <p:nvPr/>
        </p:nvGrpSpPr>
        <p:grpSpPr bwMode="auto">
          <a:xfrm>
            <a:off x="1971675" y="2827338"/>
            <a:ext cx="2762250" cy="517525"/>
            <a:chOff x="1242" y="1781"/>
            <a:chExt cx="1740" cy="326"/>
          </a:xfrm>
        </p:grpSpPr>
        <p:sp>
          <p:nvSpPr>
            <p:cNvPr id="51249" name="AutoShape 49"/>
            <p:cNvSpPr>
              <a:spLocks/>
            </p:cNvSpPr>
            <p:nvPr/>
          </p:nvSpPr>
          <p:spPr bwMode="auto">
            <a:xfrm rot="16200000" flipV="1">
              <a:off x="1420" y="1793"/>
              <a:ext cx="136" cy="492"/>
            </a:xfrm>
            <a:prstGeom prst="leftBrace">
              <a:avLst>
                <a:gd name="adj1" fmla="val 3014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1250" name="AutoShape 50"/>
            <p:cNvCxnSpPr>
              <a:cxnSpLocks noChangeShapeType="1"/>
              <a:stCxn id="51249" idx="1"/>
              <a:endCxn id="51251" idx="1"/>
            </p:cNvCxnSpPr>
            <p:nvPr/>
          </p:nvCxnSpPr>
          <p:spPr bwMode="auto">
            <a:xfrm rot="5400000" flipH="1" flipV="1">
              <a:off x="2072" y="1196"/>
              <a:ext cx="325" cy="1495"/>
            </a:xfrm>
            <a:prstGeom prst="curvedConnector3">
              <a:avLst>
                <a:gd name="adj1" fmla="val -44616"/>
              </a:avLst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</p:cxnSp>
      </p:grpSp>
      <p:grpSp>
        <p:nvGrpSpPr>
          <p:cNvPr id="51252" name="Group 52"/>
          <p:cNvGrpSpPr>
            <a:grpSpLocks/>
          </p:cNvGrpSpPr>
          <p:nvPr/>
        </p:nvGrpSpPr>
        <p:grpSpPr bwMode="auto">
          <a:xfrm>
            <a:off x="3435350" y="2827338"/>
            <a:ext cx="2743200" cy="1587"/>
            <a:chOff x="2152" y="1781"/>
            <a:chExt cx="1728" cy="1"/>
          </a:xfrm>
        </p:grpSpPr>
        <p:sp>
          <p:nvSpPr>
            <p:cNvPr id="51248" name="Line 48"/>
            <p:cNvSpPr>
              <a:spLocks noChangeShapeType="1"/>
            </p:cNvSpPr>
            <p:nvPr/>
          </p:nvSpPr>
          <p:spPr bwMode="auto">
            <a:xfrm>
              <a:off x="2152" y="1782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251" name="Line 51"/>
            <p:cNvSpPr>
              <a:spLocks noChangeShapeType="1"/>
            </p:cNvSpPr>
            <p:nvPr/>
          </p:nvSpPr>
          <p:spPr bwMode="auto">
            <a:xfrm>
              <a:off x="2914" y="1781"/>
              <a:ext cx="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1256" name="Group 56"/>
          <p:cNvGrpSpPr>
            <a:grpSpLocks/>
          </p:cNvGrpSpPr>
          <p:nvPr/>
        </p:nvGrpSpPr>
        <p:grpSpPr bwMode="auto">
          <a:xfrm>
            <a:off x="4403725" y="4652963"/>
            <a:ext cx="4660900" cy="754062"/>
            <a:chOff x="2774" y="2931"/>
            <a:chExt cx="2936" cy="475"/>
          </a:xfrm>
        </p:grpSpPr>
        <p:graphicFrame>
          <p:nvGraphicFramePr>
            <p:cNvPr id="51244" name="Object 44"/>
            <p:cNvGraphicFramePr>
              <a:graphicFrameLocks noChangeAspect="1"/>
            </p:cNvGraphicFramePr>
            <p:nvPr/>
          </p:nvGraphicFramePr>
          <p:xfrm>
            <a:off x="2774" y="2958"/>
            <a:ext cx="744" cy="448"/>
          </p:xfrm>
          <a:graphic>
            <a:graphicData uri="http://schemas.openxmlformats.org/presentationml/2006/ole">
              <p:oleObj spid="_x0000_s51244" name="Equation" r:id="rId9" imgW="1180800" imgH="711000" progId="Equation.DSMT4">
                <p:embed/>
              </p:oleObj>
            </a:graphicData>
          </a:graphic>
        </p:graphicFrame>
        <p:sp>
          <p:nvSpPr>
            <p:cNvPr id="51253" name="Text Box 53"/>
            <p:cNvSpPr txBox="1">
              <a:spLocks noChangeArrowheads="1"/>
            </p:cNvSpPr>
            <p:nvPr/>
          </p:nvSpPr>
          <p:spPr bwMode="auto">
            <a:xfrm>
              <a:off x="3567" y="2931"/>
              <a:ext cx="2143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for y origin at centroid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1" grpId="0" build="p" autoUpdateAnimBg="0"/>
      <p:bldP spid="5124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First Moments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028700" y="3200400"/>
          <a:ext cx="1612900" cy="722313"/>
        </p:xfrm>
        <a:graphic>
          <a:graphicData uri="http://schemas.openxmlformats.org/presentationml/2006/ole">
            <p:oleObj spid="_x0000_s48132" name="Equation" r:id="rId4" imgW="1612800" imgH="723600" progId="Equation.DSMT4">
              <p:embed/>
            </p:oleObj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295400" y="2133600"/>
          <a:ext cx="787400" cy="609600"/>
        </p:xfrm>
        <a:graphic>
          <a:graphicData uri="http://schemas.openxmlformats.org/presentationml/2006/ole">
            <p:oleObj spid="_x0000_s48133" name="Equation" r:id="rId5" imgW="787320" imgH="609480" progId="Equation.DSMT4">
              <p:embed/>
            </p:oleObj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996950" y="4191000"/>
          <a:ext cx="1689100" cy="722313"/>
        </p:xfrm>
        <a:graphic>
          <a:graphicData uri="http://schemas.openxmlformats.org/presentationml/2006/ole">
            <p:oleObj spid="_x0000_s48134" name="Equation" r:id="rId6" imgW="1688760" imgH="723600" progId="Equation.DSMT4">
              <p:embed/>
            </p:oleObj>
          </a:graphicData>
        </a:graphic>
      </p:graphicFrame>
      <p:sp>
        <p:nvSpPr>
          <p:cNvPr id="48138" name="AutoShape 10"/>
          <p:cNvSpPr>
            <a:spLocks noChangeArrowheads="1"/>
          </p:cNvSpPr>
          <p:nvPr/>
        </p:nvSpPr>
        <p:spPr bwMode="auto">
          <a:xfrm>
            <a:off x="6477000" y="4064000"/>
            <a:ext cx="1981200" cy="1676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43" name="Group 15"/>
          <p:cNvGrpSpPr>
            <a:grpSpLocks/>
          </p:cNvGrpSpPr>
          <p:nvPr/>
        </p:nvGrpSpPr>
        <p:grpSpPr bwMode="auto">
          <a:xfrm>
            <a:off x="6172200" y="4064000"/>
            <a:ext cx="76200" cy="1676400"/>
            <a:chOff x="3168" y="2880"/>
            <a:chExt cx="0" cy="864"/>
          </a:xfrm>
        </p:grpSpPr>
        <p:sp>
          <p:nvSpPr>
            <p:cNvPr id="48140" name="Line 12"/>
            <p:cNvSpPr>
              <a:spLocks noChangeShapeType="1"/>
            </p:cNvSpPr>
            <p:nvPr/>
          </p:nvSpPr>
          <p:spPr bwMode="auto">
            <a:xfrm>
              <a:off x="3168" y="288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1" name="Line 13"/>
            <p:cNvSpPr>
              <a:spLocks noChangeShapeType="1"/>
            </p:cNvSpPr>
            <p:nvPr/>
          </p:nvSpPr>
          <p:spPr bwMode="auto">
            <a:xfrm>
              <a:off x="3168" y="3168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>
              <a:off x="3168" y="345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609600" y="6035675"/>
            <a:ext cx="8305800" cy="822325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For a plate of uniform thickness the intersection of the centroidal axes is also the center of gravity</a:t>
            </a:r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5867400" y="5207000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 rot="5400000">
            <a:off x="6286500" y="4635500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>
            <a:off x="3187700" y="2565400"/>
            <a:ext cx="543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>
            <a:off x="3213100" y="3657600"/>
            <a:ext cx="389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3143250" y="2090738"/>
            <a:ext cx="55499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Moment of an area A about the y axis</a:t>
            </a:r>
          </a:p>
        </p:txBody>
      </p:sp>
      <p:sp>
        <p:nvSpPr>
          <p:cNvPr id="48152" name="Rectangle 24"/>
          <p:cNvSpPr>
            <a:spLocks noChangeArrowheads="1"/>
          </p:cNvSpPr>
          <p:nvPr/>
        </p:nvSpPr>
        <p:spPr bwMode="auto">
          <a:xfrm>
            <a:off x="3194050" y="3182938"/>
            <a:ext cx="40005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Location of centroidal axis</a:t>
            </a:r>
          </a:p>
        </p:txBody>
      </p:sp>
      <p:graphicFrame>
        <p:nvGraphicFramePr>
          <p:cNvPr id="48154" name="Object 26"/>
          <p:cNvGraphicFramePr>
            <a:graphicFrameLocks noChangeAspect="1"/>
          </p:cNvGraphicFramePr>
          <p:nvPr/>
        </p:nvGraphicFramePr>
        <p:xfrm>
          <a:off x="5467350" y="5086350"/>
          <a:ext cx="392113" cy="787400"/>
        </p:xfrm>
        <a:graphic>
          <a:graphicData uri="http://schemas.openxmlformats.org/presentationml/2006/ole">
            <p:oleObj spid="_x0000_s48154" name="Equation" r:id="rId7" imgW="393480" imgH="787320" progId="Equation.DSMT4">
              <p:embed/>
            </p:oleObj>
          </a:graphicData>
        </a:graphic>
      </p:graphicFrame>
      <p:graphicFrame>
        <p:nvGraphicFramePr>
          <p:cNvPr id="48155" name="Object 27"/>
          <p:cNvGraphicFramePr>
            <a:graphicFrameLocks noChangeAspect="1"/>
          </p:cNvGraphicFramePr>
          <p:nvPr/>
        </p:nvGraphicFramePr>
        <p:xfrm>
          <a:off x="676275" y="5146675"/>
          <a:ext cx="2501900" cy="595313"/>
        </p:xfrm>
        <a:graphic>
          <a:graphicData uri="http://schemas.openxmlformats.org/presentationml/2006/ole">
            <p:oleObj spid="_x0000_s48155" name="Equation" r:id="rId8" imgW="2501640" imgH="596880" progId="Equation.DSMT4">
              <p:embed/>
            </p:oleObj>
          </a:graphicData>
        </a:graphic>
      </p:graphicFrame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2670175" y="4687888"/>
            <a:ext cx="230346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Plate thickness</a:t>
            </a:r>
          </a:p>
        </p:txBody>
      </p:sp>
      <p:sp>
        <p:nvSpPr>
          <p:cNvPr id="48158" name="Line 30"/>
          <p:cNvSpPr>
            <a:spLocks noChangeShapeType="1"/>
          </p:cNvSpPr>
          <p:nvPr/>
        </p:nvSpPr>
        <p:spPr bwMode="auto">
          <a:xfrm flipH="1">
            <a:off x="2811463" y="5135563"/>
            <a:ext cx="28575" cy="166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1" grpId="0" build="p" autoUpdateAnimBg="0"/>
      <p:bldP spid="4815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Second Moments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431925" y="2352675"/>
            <a:ext cx="6134100" cy="519113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Also called _______________ of the area</a:t>
            </a: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952500" y="3130550"/>
          <a:ext cx="1473200" cy="596900"/>
        </p:xfrm>
        <a:graphic>
          <a:graphicData uri="http://schemas.openxmlformats.org/presentationml/2006/ole">
            <p:oleObj spid="_x0000_s49157" name="Equation" r:id="rId4" imgW="1473120" imgH="596880" progId="Equation.DSMT4">
              <p:embed/>
            </p:oleObj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901700" y="4286250"/>
          <a:ext cx="1651000" cy="419100"/>
        </p:xfrm>
        <a:graphic>
          <a:graphicData uri="http://schemas.openxmlformats.org/presentationml/2006/ole">
            <p:oleObj spid="_x0000_s49158" name="Equation" r:id="rId5" imgW="1650960" imgH="419040" progId="Equation.DSMT4">
              <p:embed/>
            </p:oleObj>
          </a:graphicData>
        </a:graphic>
      </p:graphicFrame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3683000" y="3816350"/>
            <a:ext cx="5181600" cy="118745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 i="1"/>
              <a:t>I</a:t>
            </a:r>
            <a:r>
              <a:rPr lang="en-US" sz="2400" i="1" baseline="-25000"/>
              <a:t>xc</a:t>
            </a:r>
            <a:r>
              <a:rPr lang="en-US" sz="2400"/>
              <a:t> is the 2</a:t>
            </a:r>
            <a:r>
              <a:rPr lang="en-US" sz="2400" baseline="30000"/>
              <a:t>nd</a:t>
            </a:r>
            <a:r>
              <a:rPr lang="en-US" sz="2400"/>
              <a:t> moment with respect to an axis passing through its centroid and parallel to the x axis.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801688" y="5219700"/>
            <a:ext cx="7531100" cy="11874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r>
              <a:rPr lang="en-US" sz="2400"/>
              <a:t>The 2</a:t>
            </a:r>
            <a:r>
              <a:rPr lang="en-US" sz="2400" baseline="30000"/>
              <a:t>nd</a:t>
            </a:r>
            <a:r>
              <a:rPr lang="en-US" sz="2400"/>
              <a:t> moment originates whenever one computes the moment of a distributed load that varies linearly from the moment axis.</a:t>
            </a:r>
          </a:p>
        </p:txBody>
      </p:sp>
      <p:sp>
        <p:nvSpPr>
          <p:cNvPr id="49160" name="Comment 8"/>
          <p:cNvSpPr>
            <a:spLocks noChangeArrowheads="1"/>
          </p:cNvSpPr>
          <p:nvPr/>
        </p:nvSpPr>
        <p:spPr bwMode="auto">
          <a:xfrm>
            <a:off x="3213100" y="2333625"/>
            <a:ext cx="32766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moment of inertia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3875088" y="3057525"/>
            <a:ext cx="3519487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Could define i as I/A…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0" grpId="0" autoUpdateAnimBg="0"/>
    </p:bldLst>
  </p:timing>
</p:sld>
</file>

<file path=ppt/theme/theme1.xml><?xml version="1.0" encoding="utf-8"?>
<a:theme xmlns:a="http://schemas.openxmlformats.org/drawingml/2006/main" name="1_teaching">
  <a:themeElements>
    <a:clrScheme name="1_teaching 7">
      <a:dk1>
        <a:srgbClr val="663300"/>
      </a:dk1>
      <a:lt1>
        <a:srgbClr val="FFFFFF"/>
      </a:lt1>
      <a:dk2>
        <a:srgbClr val="003A1A"/>
      </a:dk2>
      <a:lt2>
        <a:srgbClr val="000000"/>
      </a:lt2>
      <a:accent1>
        <a:srgbClr val="F14343"/>
      </a:accent1>
      <a:accent2>
        <a:srgbClr val="FBA305"/>
      </a:accent2>
      <a:accent3>
        <a:srgbClr val="FFFFFF"/>
      </a:accent3>
      <a:accent4>
        <a:srgbClr val="562A00"/>
      </a:accent4>
      <a:accent5>
        <a:srgbClr val="F7B0B0"/>
      </a:accent5>
      <a:accent6>
        <a:srgbClr val="E39304"/>
      </a:accent6>
      <a:hlink>
        <a:srgbClr val="7E69FF"/>
      </a:hlink>
      <a:folHlink>
        <a:srgbClr val="AC0000"/>
      </a:folHlink>
    </a:clrScheme>
    <a:fontScheme name="1_teach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teaching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ching 2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ching 3">
        <a:dk1>
          <a:srgbClr val="000000"/>
        </a:dk1>
        <a:lt1>
          <a:srgbClr val="FFFFFF"/>
        </a:lt1>
        <a:dk2>
          <a:srgbClr val="000044"/>
        </a:dk2>
        <a:lt2>
          <a:srgbClr val="FBBFF4"/>
        </a:lt2>
        <a:accent1>
          <a:srgbClr val="BC3C48"/>
        </a:accent1>
        <a:accent2>
          <a:srgbClr val="FF00FF"/>
        </a:accent2>
        <a:accent3>
          <a:srgbClr val="AAAAB0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ching 4">
        <a:dk1>
          <a:srgbClr val="000000"/>
        </a:dk1>
        <a:lt1>
          <a:srgbClr val="F8F8F8"/>
        </a:lt1>
        <a:dk2>
          <a:srgbClr val="2A002A"/>
        </a:dk2>
        <a:lt2>
          <a:srgbClr val="FFC9FF"/>
        </a:lt2>
        <a:accent1>
          <a:srgbClr val="CB9661"/>
        </a:accent1>
        <a:accent2>
          <a:srgbClr val="90F4B8"/>
        </a:accent2>
        <a:accent3>
          <a:srgbClr val="ACAAAC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ching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5F5F5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737373"/>
        </a:accent6>
        <a:hlink>
          <a:srgbClr val="B2B2B2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ching 6">
        <a:dk1>
          <a:srgbClr val="663300"/>
        </a:dk1>
        <a:lt1>
          <a:srgbClr val="FFFFFF"/>
        </a:lt1>
        <a:dk2>
          <a:srgbClr val="85FFBC"/>
        </a:dk2>
        <a:lt2>
          <a:srgbClr val="000000"/>
        </a:lt2>
        <a:accent1>
          <a:srgbClr val="FA3A57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ching 7">
        <a:dk1>
          <a:srgbClr val="663300"/>
        </a:dk1>
        <a:lt1>
          <a:srgbClr val="FFFFFF"/>
        </a:lt1>
        <a:dk2>
          <a:srgbClr val="003A1A"/>
        </a:dk2>
        <a:lt2>
          <a:srgbClr val="000000"/>
        </a:lt2>
        <a:accent1>
          <a:srgbClr val="F14343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7B0B0"/>
        </a:accent5>
        <a:accent6>
          <a:srgbClr val="E39304"/>
        </a:accent6>
        <a:hlink>
          <a:srgbClr val="7E69FF"/>
        </a:hlink>
        <a:folHlink>
          <a:srgbClr val="A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30899</TotalTime>
  <Words>2253</Words>
  <Application>Microsoft Office PowerPoint</Application>
  <PresentationFormat>On-screen Show (4:3)</PresentationFormat>
  <Paragraphs>503</Paragraphs>
  <Slides>54</Slides>
  <Notes>54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Times New Roman</vt:lpstr>
      <vt:lpstr>Wingdings</vt:lpstr>
      <vt:lpstr>Symbol</vt:lpstr>
      <vt:lpstr>Monotype Sorts</vt:lpstr>
      <vt:lpstr>Arial</vt:lpstr>
      <vt:lpstr>1_teaching</vt:lpstr>
      <vt:lpstr>MathType 5.0 Equation</vt:lpstr>
      <vt:lpstr>MathType 6.0 Equation</vt:lpstr>
      <vt:lpstr>Microsoft Clip Gallery</vt:lpstr>
      <vt:lpstr>MathType 4.0 Equation</vt:lpstr>
      <vt:lpstr>Microsoft Equation 3.0</vt:lpstr>
      <vt:lpstr>Statics</vt:lpstr>
      <vt:lpstr>Static Surface Forces</vt:lpstr>
      <vt:lpstr>Forces on Plane Areas</vt:lpstr>
      <vt:lpstr>Forces on Plane Areas: Horizontal surfaces</vt:lpstr>
      <vt:lpstr>Forces on Plane Areas: Inclined Surfaces</vt:lpstr>
      <vt:lpstr>Forces on Plane Areas: Inclined Surfaces</vt:lpstr>
      <vt:lpstr>Magnitude of Force on Inclined Plane Area</vt:lpstr>
      <vt:lpstr>First Moments</vt:lpstr>
      <vt:lpstr>Second Moments</vt:lpstr>
      <vt:lpstr>Product of Inertia</vt:lpstr>
      <vt:lpstr>Properties of Areas</vt:lpstr>
      <vt:lpstr>Properties of Areas</vt:lpstr>
      <vt:lpstr>Forces on Plane Areas:  Center of Pressure: xR</vt:lpstr>
      <vt:lpstr>Center of Pressure: xR</vt:lpstr>
      <vt:lpstr>Center of Pressure: yR</vt:lpstr>
      <vt:lpstr>Center of Pressure: yR</vt:lpstr>
      <vt:lpstr>Location of average pressure vs. line of action</vt:lpstr>
      <vt:lpstr>Inclined Surface Findings</vt:lpstr>
      <vt:lpstr>Example using Moments</vt:lpstr>
      <vt:lpstr>Team Work</vt:lpstr>
      <vt:lpstr>Magnitude of the Force</vt:lpstr>
      <vt:lpstr>Location of Resultant Force</vt:lpstr>
      <vt:lpstr>Force Required to Open Gate</vt:lpstr>
      <vt:lpstr>Forces on Plane Surfaces Review</vt:lpstr>
      <vt:lpstr>Forces on Curved Surfaces</vt:lpstr>
      <vt:lpstr>Forces on Curved Surfaces: Horizontal Component</vt:lpstr>
      <vt:lpstr>Forces on Curved Surfaces: Vertical Component</vt:lpstr>
      <vt:lpstr>Forces on Curved Surfaces: Vertical Component</vt:lpstr>
      <vt:lpstr>Example: Forces on Curved Surfaces</vt:lpstr>
      <vt:lpstr>Example: Forces on Curved Surfaces</vt:lpstr>
      <vt:lpstr>Example: Forces on Curved Surfaces</vt:lpstr>
      <vt:lpstr>Example: Forces on Curved Surfaces</vt:lpstr>
      <vt:lpstr>Cylindrical Surface Force Check</vt:lpstr>
      <vt:lpstr>Curved Surface Trick</vt:lpstr>
      <vt:lpstr>Tensile Stress in Pipes:  High Pressure</vt:lpstr>
      <vt:lpstr>Tensile Stress in Pipes:  Low pressure</vt:lpstr>
      <vt:lpstr>Solution Scheme</vt:lpstr>
      <vt:lpstr>Static Surface Forces Summary</vt:lpstr>
      <vt:lpstr>Questions</vt:lpstr>
      <vt:lpstr>Review</vt:lpstr>
      <vt:lpstr>Circular Port</vt:lpstr>
      <vt:lpstr>Buoyant Force</vt:lpstr>
      <vt:lpstr>Buoyant Force: Thought Experiment</vt:lpstr>
      <vt:lpstr>Buoyant Force: Line of Action</vt:lpstr>
      <vt:lpstr>Buoyant Force: Applications</vt:lpstr>
      <vt:lpstr>Buoyant Force: Applications</vt:lpstr>
      <vt:lpstr>Rotational Stability of Submerged Bodies</vt:lpstr>
      <vt:lpstr>Buoyant Force (Just for fun)</vt:lpstr>
      <vt:lpstr>End of Lecture</vt:lpstr>
      <vt:lpstr>End of Lecture Question</vt:lpstr>
      <vt:lpstr>Gates</vt:lpstr>
      <vt:lpstr>Gates</vt:lpstr>
      <vt:lpstr>Radial Gates</vt:lpstr>
      <vt:lpstr>Gates at Itaipu: Why this shape?</vt:lpstr>
    </vt:vector>
  </TitlesOfParts>
  <Company>Cornell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Monroe L. Weber-Shirk</dc:creator>
  <cp:lastModifiedBy>mw24</cp:lastModifiedBy>
  <cp:revision>218</cp:revision>
  <cp:lastPrinted>1999-05-26T19:30:42Z</cp:lastPrinted>
  <dcterms:created xsi:type="dcterms:W3CDTF">1998-05-28T16:23:43Z</dcterms:created>
  <dcterms:modified xsi:type="dcterms:W3CDTF">2012-12-18T18:26:55Z</dcterms:modified>
</cp:coreProperties>
</file>