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271" r:id="rId4"/>
    <p:sldId id="273" r:id="rId5"/>
    <p:sldId id="259" r:id="rId6"/>
    <p:sldId id="258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6" r:id="rId17"/>
    <p:sldId id="277" r:id="rId18"/>
    <p:sldId id="278" r:id="rId19"/>
    <p:sldId id="279" r:id="rId20"/>
    <p:sldId id="293" r:id="rId21"/>
    <p:sldId id="288" r:id="rId22"/>
    <p:sldId id="289" r:id="rId23"/>
    <p:sldId id="290" r:id="rId24"/>
    <p:sldId id="291" r:id="rId25"/>
    <p:sldId id="280" r:id="rId26"/>
    <p:sldId id="284" r:id="rId27"/>
    <p:sldId id="269" r:id="rId28"/>
    <p:sldId id="286" r:id="rId29"/>
    <p:sldId id="285" r:id="rId30"/>
    <p:sldId id="292" r:id="rId31"/>
    <p:sldId id="281" r:id="rId32"/>
    <p:sldId id="282" r:id="rId33"/>
    <p:sldId id="283" r:id="rId34"/>
  </p:sldIdLst>
  <p:sldSz cx="9144000" cy="6858000" type="screen4x3"/>
  <p:notesSz cx="6858000" cy="9144000"/>
  <p:embeddedFontLst>
    <p:embeddedFont>
      <p:font typeface="Monotype Sorts" charset="2"/>
      <p:regular r:id="rId37"/>
    </p:embeddedFont>
    <p:embeddedFont>
      <p:font typeface="MT Extra" pitchFamily="18" charset="2"/>
      <p:regular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96.e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71D3C2-C08A-4871-94D1-76D0067999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5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613D4-660B-48A8-A38B-A2D306230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4D33-874F-43AA-8586-19CC844D7050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61C02-A8FD-41E3-BCC8-4036385BD2B5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E6624-E865-4AEC-B11C-DD26F34F1198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8DCC6-FB4E-4470-BAFD-B2BF4119FFEC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8ECDB-0D39-4CF1-A2DD-B0044B8B4C04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503A7-4CDC-44D8-B2FF-1FDA4C46C77E}" type="slidenum">
              <a:rPr lang="en-US"/>
              <a:pPr/>
              <a:t>14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F03B1-BAC3-41AA-A183-DC1479573C5C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7A5D7-4C5E-4854-BF71-8FF4593C93EB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42E77-5EBF-4A09-BD2A-2F729D115E98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DE116-1680-43AD-8F2F-6C7266F44716}" type="slidenum">
              <a:rPr lang="en-US"/>
              <a:pPr/>
              <a:t>18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33FF5-C3E4-4D00-9427-4F0A68D56D42}" type="slidenum">
              <a:rPr lang="en-US"/>
              <a:pPr/>
              <a:t>19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25605-F5C1-4B73-8FB0-5AA15B8A727C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BE2F7-8DE9-42FF-9013-6D3E70C6128A}" type="slidenum">
              <a:rPr lang="en-US"/>
              <a:pPr/>
              <a:t>20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098F2-93E0-43B7-9103-D63A69F23FFC}" type="slidenum">
              <a:rPr lang="en-US"/>
              <a:pPr/>
              <a:t>21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8D5E0-4B25-4265-BC6D-FF67521ADB2C}" type="slidenum">
              <a:rPr lang="en-US"/>
              <a:pPr/>
              <a:t>22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EE983-A587-4D93-9204-53EA1B72F843}" type="slidenum">
              <a:rPr lang="en-US"/>
              <a:pPr/>
              <a:t>23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DE2AC-5FDF-4890-B768-B041879A2774}" type="slidenum">
              <a:rPr lang="en-US"/>
              <a:pPr/>
              <a:t>24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108F5-040B-478C-BEB2-E68F41E92D29}" type="slidenum">
              <a:rPr lang="en-US"/>
              <a:pPr/>
              <a:t>25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DF48C-03D6-4603-B56F-9D41651FF03E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F8E1E-09B4-4966-B3E8-EA7139EE4C22}" type="slidenum">
              <a:rPr lang="en-US"/>
              <a:pPr/>
              <a:t>27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900AD-3473-4A02-ABCB-2C8CF6D8A34A}" type="slidenum">
              <a:rPr lang="en-US"/>
              <a:pPr/>
              <a:t>28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84D6B-744E-4A80-A073-357652816083}" type="slidenum">
              <a:rPr lang="en-US"/>
              <a:pPr/>
              <a:t>29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EE0F3-DE96-4966-ACDC-4DB23DBF397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7B297-DC7E-4266-A9FA-5D684BCDA24E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BAF02-84CD-412B-A77F-F82F8150C1DE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1D29A-0B55-4EAE-8CE7-EB98C8DF872E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08A48-0E05-4063-BC9E-4DE21E732A3F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93AA7-53C8-46A2-AA58-EAE89CFA4949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161ED-4C7B-499E-911B-1698A41CB366}" type="slidenum">
              <a:rPr lang="en-US"/>
              <a:pPr/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89987-0B73-4C20-8D88-7CC6FBBBCB31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C7E5-BC14-4E4B-BA69-F1922466D0A0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200150" cy="274637"/>
          </a:xfrm>
          <a:prstGeom prst="rect">
            <a:avLst/>
          </a:prstGeom>
          <a:noFill/>
          <a:ln w="12700"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7F90C-6E9B-4A13-A69E-E77080AFA13C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20CAB-DFA6-4EED-A136-D2E127136A34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843081-0A10-410F-8B2C-1B37778097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271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7271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BF585-0B69-4E40-8A74-765564128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BE94C-05A1-4571-9356-70877585F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5A50D-460F-49F3-9384-12360BDAC9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34BD6-76CE-4450-B635-C8AEF180E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AEBFC-E3FF-40C1-AA2B-B003FF0A6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B67BC-514C-4A01-AD48-127E7EC15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695AA-9D3D-467B-9EA0-A9D7112D0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17C5-DE39-4A99-9289-685A79AA5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32C44-1856-4167-81E4-0A7C27DCB2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4AC86-9B6D-4CC9-B261-E02BECD53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A16A28C9-8259-4FE6-89E6-C002143C59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unson%20Movies/V3_1%20air%20jet%20ping%20pong%20ball.mo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flow.co.uk/instr/stat-pit.htm" TargetMode="Externa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Munson%20Movies/V3_4%20Pitot%20tube%20airplane.mov" TargetMode="Externa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0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5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4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5.emf"/><Relationship Id="rId18" Type="http://schemas.openxmlformats.org/officeDocument/2006/relationships/oleObject" Target="../embeddings/oleObject8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8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6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4.png"/><Relationship Id="rId4" Type="http://schemas.openxmlformats.org/officeDocument/2006/relationships/hyperlink" Target="Munson%20Movies/V3_1%20air%20jet%20ping%20pong%20ball.mov" TargetMode="External"/><Relationship Id="rId9" Type="http://schemas.openxmlformats.org/officeDocument/2006/relationships/image" Target="../media/image9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6.e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1.emf"/><Relationship Id="rId12" Type="http://schemas.openxmlformats.org/officeDocument/2006/relationships/slide" Target="slide8.xml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2.emf"/><Relationship Id="rId14" Type="http://schemas.openxmlformats.org/officeDocument/2006/relationships/image" Target="../media/image10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0.emf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4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3_6%20Venturi.mov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22.emf"/><Relationship Id="rId3" Type="http://schemas.openxmlformats.org/officeDocument/2006/relationships/notesSlide" Target="../notesSlides/notesSlide33.xml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25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13.bin"/><Relationship Id="rId4" Type="http://schemas.openxmlformats.org/officeDocument/2006/relationships/slide" Target="slide25.xml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emf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6.emf"/><Relationship Id="rId10" Type="http://schemas.openxmlformats.org/officeDocument/2006/relationships/slide" Target="slide28.xml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emf"/><Relationship Id="rId14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png"/><Relationship Id="rId5" Type="http://schemas.openxmlformats.org/officeDocument/2006/relationships/image" Target="../media/image41.emf"/><Relationship Id="rId10" Type="http://schemas.openxmlformats.org/officeDocument/2006/relationships/hyperlink" Target="Munson%20Movies/V3_5%20free%20jet%20soda%20bottle%20and%20dam.mov" TargetMode="External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727075"/>
            <a:ext cx="6711950" cy="50339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12788" y="701675"/>
            <a:ext cx="7772400" cy="1143000"/>
          </a:xfrm>
          <a:effectLst/>
        </p:spPr>
        <p:txBody>
          <a:bodyPr/>
          <a:lstStyle/>
          <a:p>
            <a:r>
              <a:rPr lang="en-US"/>
              <a:t>Elementary Fluid Dynamics:</a:t>
            </a:r>
            <a:br>
              <a:rPr lang="en-US"/>
            </a:br>
            <a:r>
              <a:rPr lang="en-US"/>
              <a:t>The Bernoulli Equation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06513" y="3976688"/>
            <a:ext cx="6400800" cy="1752600"/>
          </a:xfrm>
        </p:spPr>
        <p:txBody>
          <a:bodyPr/>
          <a:lstStyle/>
          <a:p>
            <a:r>
              <a:rPr lang="en-US"/>
              <a:t>CEE 331</a:t>
            </a:r>
          </a:p>
          <a:p>
            <a:fld id="{D613ADDE-524F-4666-AC97-BFAC543353E7}" type="datetime4">
              <a:rPr lang="en-US"/>
              <a:pPr/>
              <a:t>September 7, 2015</a:t>
            </a:fld>
            <a:endParaRPr lang="en-US"/>
          </a:p>
        </p:txBody>
      </p:sp>
      <p:pic>
        <p:nvPicPr>
          <p:cNvPr id="2054" name="Picture 6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 l="45885"/>
          <a:stretch>
            <a:fillRect/>
          </a:stretch>
        </p:blipFill>
        <p:spPr bwMode="auto">
          <a:xfrm>
            <a:off x="7818438" y="2165350"/>
            <a:ext cx="1325562" cy="1836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708900" y="2387600"/>
            <a:ext cx="127000" cy="1066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4851400" y="5156200"/>
            <a:ext cx="3949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51400" y="3390900"/>
            <a:ext cx="3949700" cy="17653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003800" y="3505200"/>
            <a:ext cx="698500" cy="1524000"/>
            <a:chOff x="3152" y="2208"/>
            <a:chExt cx="440" cy="960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3152" y="2208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3152" y="2345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3152" y="2482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3152" y="2619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3152" y="2757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152" y="289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3152" y="3031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3152" y="316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6705600" y="1981200"/>
            <a:ext cx="1143000" cy="2438400"/>
            <a:chOff x="4224" y="1248"/>
            <a:chExt cx="720" cy="1536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4848" y="1248"/>
              <a:ext cx="96" cy="1344"/>
              <a:chOff x="1728" y="1680"/>
              <a:chExt cx="96" cy="1008"/>
            </a:xfrm>
          </p:grpSpPr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2" name="Group 18"/>
            <p:cNvGrpSpPr>
              <a:grpSpLocks/>
            </p:cNvGrpSpPr>
            <p:nvPr/>
          </p:nvGrpSpPr>
          <p:grpSpPr bwMode="auto">
            <a:xfrm rot="5400000">
              <a:off x="4440" y="2472"/>
              <a:ext cx="96" cy="528"/>
              <a:chOff x="1824" y="1776"/>
              <a:chExt cx="96" cy="1008"/>
            </a:xfrm>
          </p:grpSpPr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5" name="Arc 21"/>
            <p:cNvSpPr>
              <a:spLocks/>
            </p:cNvSpPr>
            <p:nvPr/>
          </p:nvSpPr>
          <p:spPr bwMode="auto">
            <a:xfrm flipV="1">
              <a:off x="4752" y="254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rc 22"/>
            <p:cNvSpPr>
              <a:spLocks/>
            </p:cNvSpPr>
            <p:nvPr/>
          </p:nvSpPr>
          <p:spPr bwMode="auto">
            <a:xfrm flipV="1">
              <a:off x="4752" y="2592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6324600" y="4038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448300" y="5270500"/>
            <a:ext cx="2971800" cy="1485900"/>
            <a:chOff x="864" y="2521"/>
            <a:chExt cx="1872" cy="936"/>
          </a:xfrm>
        </p:grpSpPr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864" y="2521"/>
              <a:ext cx="1872" cy="936"/>
              <a:chOff x="864" y="3072"/>
              <a:chExt cx="768" cy="384"/>
            </a:xfrm>
          </p:grpSpPr>
          <p:grpSp>
            <p:nvGrpSpPr>
              <p:cNvPr id="11290" name="Group 26"/>
              <p:cNvGrpSpPr>
                <a:grpSpLocks/>
              </p:cNvGrpSpPr>
              <p:nvPr/>
            </p:nvGrpSpPr>
            <p:grpSpPr bwMode="auto">
              <a:xfrm rot="5400000">
                <a:off x="1320" y="3000"/>
                <a:ext cx="96" cy="528"/>
                <a:chOff x="1824" y="1776"/>
                <a:chExt cx="96" cy="1008"/>
              </a:xfrm>
            </p:grpSpPr>
            <p:sp>
              <p:nvSpPr>
                <p:cNvPr id="11291" name="Line 27"/>
                <p:cNvSpPr>
                  <a:spLocks noChangeShapeType="1"/>
                </p:cNvSpPr>
                <p:nvPr/>
              </p:nvSpPr>
              <p:spPr bwMode="auto">
                <a:xfrm>
                  <a:off x="1824" y="1776"/>
                  <a:ext cx="0" cy="10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2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776"/>
                  <a:ext cx="0" cy="10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93" name="Oval 29"/>
              <p:cNvSpPr>
                <a:spLocks noChangeArrowheads="1"/>
              </p:cNvSpPr>
              <p:nvPr/>
            </p:nvSpPr>
            <p:spPr bwMode="auto">
              <a:xfrm>
                <a:off x="864" y="307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" name="Group 30"/>
            <p:cNvGrpSpPr>
              <a:grpSpLocks/>
            </p:cNvGrpSpPr>
            <p:nvPr/>
          </p:nvGrpSpPr>
          <p:grpSpPr bwMode="auto">
            <a:xfrm>
              <a:off x="896" y="2584"/>
              <a:ext cx="816" cy="240"/>
              <a:chOff x="896" y="2584"/>
              <a:chExt cx="816" cy="240"/>
            </a:xfrm>
          </p:grpSpPr>
          <p:sp>
            <p:nvSpPr>
              <p:cNvPr id="11295" name="Freeform 31"/>
              <p:cNvSpPr>
                <a:spLocks/>
              </p:cNvSpPr>
              <p:nvPr/>
            </p:nvSpPr>
            <p:spPr bwMode="auto">
              <a:xfrm>
                <a:off x="896" y="2696"/>
                <a:ext cx="816" cy="12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320" y="64"/>
                  </a:cxn>
                  <a:cxn ang="0">
                    <a:pos x="520" y="8"/>
                  </a:cxn>
                  <a:cxn ang="0">
                    <a:pos x="816" y="16"/>
                  </a:cxn>
                </a:cxnLst>
                <a:rect l="0" t="0" r="r" b="b"/>
                <a:pathLst>
                  <a:path w="816" h="128">
                    <a:moveTo>
                      <a:pt x="0" y="128"/>
                    </a:moveTo>
                    <a:cubicBezTo>
                      <a:pt x="53" y="117"/>
                      <a:pt x="233" y="84"/>
                      <a:pt x="320" y="64"/>
                    </a:cubicBezTo>
                    <a:cubicBezTo>
                      <a:pt x="407" y="44"/>
                      <a:pt x="437" y="16"/>
                      <a:pt x="520" y="8"/>
                    </a:cubicBezTo>
                    <a:cubicBezTo>
                      <a:pt x="603" y="0"/>
                      <a:pt x="754" y="14"/>
                      <a:pt x="816" y="1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Freeform 32"/>
              <p:cNvSpPr>
                <a:spLocks/>
              </p:cNvSpPr>
              <p:nvPr/>
            </p:nvSpPr>
            <p:spPr bwMode="auto">
              <a:xfrm>
                <a:off x="1008" y="2584"/>
                <a:ext cx="576" cy="72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320" y="64"/>
                  </a:cxn>
                  <a:cxn ang="0">
                    <a:pos x="520" y="8"/>
                  </a:cxn>
                  <a:cxn ang="0">
                    <a:pos x="816" y="16"/>
                  </a:cxn>
                </a:cxnLst>
                <a:rect l="0" t="0" r="r" b="b"/>
                <a:pathLst>
                  <a:path w="816" h="128">
                    <a:moveTo>
                      <a:pt x="0" y="128"/>
                    </a:moveTo>
                    <a:cubicBezTo>
                      <a:pt x="53" y="117"/>
                      <a:pt x="233" y="84"/>
                      <a:pt x="320" y="64"/>
                    </a:cubicBezTo>
                    <a:cubicBezTo>
                      <a:pt x="407" y="44"/>
                      <a:pt x="437" y="16"/>
                      <a:pt x="520" y="8"/>
                    </a:cubicBezTo>
                    <a:cubicBezTo>
                      <a:pt x="603" y="0"/>
                      <a:pt x="754" y="14"/>
                      <a:pt x="816" y="1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7" name="Group 33"/>
            <p:cNvGrpSpPr>
              <a:grpSpLocks/>
            </p:cNvGrpSpPr>
            <p:nvPr/>
          </p:nvGrpSpPr>
          <p:grpSpPr bwMode="auto">
            <a:xfrm flipV="1">
              <a:off x="904" y="3152"/>
              <a:ext cx="816" cy="240"/>
              <a:chOff x="896" y="2584"/>
              <a:chExt cx="816" cy="240"/>
            </a:xfrm>
          </p:grpSpPr>
          <p:sp>
            <p:nvSpPr>
              <p:cNvPr id="11298" name="Freeform 34"/>
              <p:cNvSpPr>
                <a:spLocks/>
              </p:cNvSpPr>
              <p:nvPr/>
            </p:nvSpPr>
            <p:spPr bwMode="auto">
              <a:xfrm>
                <a:off x="896" y="2696"/>
                <a:ext cx="816" cy="12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320" y="64"/>
                  </a:cxn>
                  <a:cxn ang="0">
                    <a:pos x="520" y="8"/>
                  </a:cxn>
                  <a:cxn ang="0">
                    <a:pos x="816" y="16"/>
                  </a:cxn>
                </a:cxnLst>
                <a:rect l="0" t="0" r="r" b="b"/>
                <a:pathLst>
                  <a:path w="816" h="128">
                    <a:moveTo>
                      <a:pt x="0" y="128"/>
                    </a:moveTo>
                    <a:cubicBezTo>
                      <a:pt x="53" y="117"/>
                      <a:pt x="233" y="84"/>
                      <a:pt x="320" y="64"/>
                    </a:cubicBezTo>
                    <a:cubicBezTo>
                      <a:pt x="407" y="44"/>
                      <a:pt x="437" y="16"/>
                      <a:pt x="520" y="8"/>
                    </a:cubicBezTo>
                    <a:cubicBezTo>
                      <a:pt x="603" y="0"/>
                      <a:pt x="754" y="14"/>
                      <a:pt x="816" y="1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Freeform 35"/>
              <p:cNvSpPr>
                <a:spLocks/>
              </p:cNvSpPr>
              <p:nvPr/>
            </p:nvSpPr>
            <p:spPr bwMode="auto">
              <a:xfrm>
                <a:off x="1008" y="2584"/>
                <a:ext cx="576" cy="72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320" y="64"/>
                  </a:cxn>
                  <a:cxn ang="0">
                    <a:pos x="520" y="8"/>
                  </a:cxn>
                  <a:cxn ang="0">
                    <a:pos x="816" y="16"/>
                  </a:cxn>
                </a:cxnLst>
                <a:rect l="0" t="0" r="r" b="b"/>
                <a:pathLst>
                  <a:path w="816" h="128">
                    <a:moveTo>
                      <a:pt x="0" y="128"/>
                    </a:moveTo>
                    <a:cubicBezTo>
                      <a:pt x="53" y="117"/>
                      <a:pt x="233" y="84"/>
                      <a:pt x="320" y="64"/>
                    </a:cubicBezTo>
                    <a:cubicBezTo>
                      <a:pt x="407" y="44"/>
                      <a:pt x="437" y="16"/>
                      <a:pt x="520" y="8"/>
                    </a:cubicBezTo>
                    <a:cubicBezTo>
                      <a:pt x="603" y="0"/>
                      <a:pt x="754" y="14"/>
                      <a:pt x="816" y="1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864" y="2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5118100" y="6045200"/>
            <a:ext cx="1181100" cy="101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311900" y="5969000"/>
            <a:ext cx="127000" cy="101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6246813" y="3259138"/>
            <a:ext cx="260350" cy="268287"/>
            <a:chOff x="4052" y="1505"/>
            <a:chExt cx="271" cy="320"/>
          </a:xfrm>
        </p:grpSpPr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AutoShape 42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7" name="Rectangle 4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 Application:</a:t>
            </a:r>
            <a:br>
              <a:rPr lang="en-US"/>
            </a:br>
            <a:r>
              <a:rPr lang="en-US"/>
              <a:t>Stagnation Tube</a:t>
            </a:r>
          </a:p>
        </p:txBody>
      </p:sp>
      <p:sp>
        <p:nvSpPr>
          <p:cNvPr id="113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60800" cy="4114800"/>
          </a:xfrm>
        </p:spPr>
        <p:txBody>
          <a:bodyPr/>
          <a:lstStyle/>
          <a:p>
            <a:r>
              <a:rPr lang="en-US" sz="2400"/>
              <a:t>What happens when the water starts flowing in the channel?</a:t>
            </a:r>
          </a:p>
          <a:p>
            <a:r>
              <a:rPr lang="en-US" sz="2400"/>
              <a:t>Does the orientation of the tube matter? _______</a:t>
            </a:r>
          </a:p>
          <a:p>
            <a:r>
              <a:rPr lang="en-US" sz="2400"/>
              <a:t>How high does the water rise in the stagnation tube?</a:t>
            </a:r>
          </a:p>
          <a:p>
            <a:r>
              <a:rPr lang="en-US" sz="2400"/>
              <a:t>How do we choose the points on the streamline?</a:t>
            </a:r>
          </a:p>
          <a:p>
            <a:endParaRPr lang="en-US" sz="2400"/>
          </a:p>
        </p:txBody>
      </p:sp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5245100" y="2063750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1993680" imgH="825480" progId="Equation.DSMT4">
                  <p:embed/>
                </p:oleObj>
              </mc:Choice>
              <mc:Fallback>
                <p:oleObj name="Equation" r:id="rId4" imgW="1993680" imgH="825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063750"/>
                        <a:ext cx="199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0" name="Group 46"/>
          <p:cNvGrpSpPr>
            <a:grpSpLocks/>
          </p:cNvGrpSpPr>
          <p:nvPr/>
        </p:nvGrpSpPr>
        <p:grpSpPr bwMode="auto">
          <a:xfrm>
            <a:off x="5473700" y="4254500"/>
            <a:ext cx="1460500" cy="1854200"/>
            <a:chOff x="3448" y="2680"/>
            <a:chExt cx="920" cy="1168"/>
          </a:xfrm>
        </p:grpSpPr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 flipH="1">
              <a:off x="3448" y="2680"/>
              <a:ext cx="544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>
              <a:off x="4360" y="2736"/>
              <a:ext cx="8" cy="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2743200" y="6248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Comment 50"/>
          <p:cNvSpPr>
            <a:spLocks noChangeArrowheads="1"/>
          </p:cNvSpPr>
          <p:nvPr/>
        </p:nvSpPr>
        <p:spPr bwMode="auto">
          <a:xfrm>
            <a:off x="2616200" y="5818188"/>
            <a:ext cx="25654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Stagnation point</a:t>
            </a:r>
          </a:p>
        </p:txBody>
      </p:sp>
      <p:sp>
        <p:nvSpPr>
          <p:cNvPr id="11315" name="Comment 51"/>
          <p:cNvSpPr>
            <a:spLocks noChangeArrowheads="1"/>
          </p:cNvSpPr>
          <p:nvPr/>
        </p:nvSpPr>
        <p:spPr bwMode="auto">
          <a:xfrm>
            <a:off x="2709863" y="3494088"/>
            <a:ext cx="25654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87" grpId="0" animBg="1"/>
      <p:bldP spid="11314" grpId="0" autoUpdateAnimBg="0"/>
      <p:bldP spid="113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708900" y="2387600"/>
            <a:ext cx="127000" cy="1066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851400" y="5156200"/>
            <a:ext cx="3949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851400" y="3390900"/>
            <a:ext cx="3949700" cy="17653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5003800" y="3505200"/>
            <a:ext cx="698500" cy="1524000"/>
            <a:chOff x="3152" y="2208"/>
            <a:chExt cx="440" cy="960"/>
          </a:xfrm>
        </p:grpSpPr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152" y="2208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3152" y="2345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152" y="2482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152" y="2619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52" y="2757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152" y="289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152" y="3031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3152" y="316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6705600" y="1981200"/>
            <a:ext cx="1143000" cy="2438400"/>
            <a:chOff x="4224" y="1248"/>
            <a:chExt cx="720" cy="1536"/>
          </a:xfrm>
        </p:grpSpPr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4848" y="1248"/>
              <a:ext cx="96" cy="1344"/>
              <a:chOff x="1728" y="1680"/>
              <a:chExt cx="96" cy="1008"/>
            </a:xfrm>
          </p:grpSpPr>
          <p:sp>
            <p:nvSpPr>
              <p:cNvPr id="12305" name="Line 17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Line 18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 rot="5400000">
              <a:off x="4440" y="2472"/>
              <a:ext cx="96" cy="528"/>
              <a:chOff x="1824" y="1776"/>
              <a:chExt cx="96" cy="1008"/>
            </a:xfrm>
          </p:grpSpPr>
          <p:sp>
            <p:nvSpPr>
              <p:cNvPr id="12308" name="Line 20"/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0" name="Arc 22"/>
            <p:cNvSpPr>
              <a:spLocks/>
            </p:cNvSpPr>
            <p:nvPr/>
          </p:nvSpPr>
          <p:spPr bwMode="auto">
            <a:xfrm flipV="1">
              <a:off x="4752" y="254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Arc 23"/>
            <p:cNvSpPr>
              <a:spLocks/>
            </p:cNvSpPr>
            <p:nvPr/>
          </p:nvSpPr>
          <p:spPr bwMode="auto">
            <a:xfrm flipV="1">
              <a:off x="4752" y="2592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6324600" y="4038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6246813" y="3259138"/>
            <a:ext cx="260350" cy="268287"/>
            <a:chOff x="4052" y="1505"/>
            <a:chExt cx="271" cy="320"/>
          </a:xfrm>
        </p:grpSpPr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AutoShape 28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5245100" y="2063750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4" imgW="1993680" imgH="825480" progId="Equation.DSMT4">
                  <p:embed/>
                </p:oleObj>
              </mc:Choice>
              <mc:Fallback>
                <p:oleObj name="Equation" r:id="rId4" imgW="1993680" imgH="825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063750"/>
                        <a:ext cx="199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6486525" y="3787775"/>
            <a:ext cx="471488" cy="593725"/>
            <a:chOff x="4086" y="2386"/>
            <a:chExt cx="297" cy="374"/>
          </a:xfrm>
        </p:grpSpPr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4176" y="2712"/>
              <a:ext cx="48" cy="4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4086" y="2386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2a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5724525" y="3787775"/>
            <a:ext cx="471488" cy="593725"/>
            <a:chOff x="4086" y="2386"/>
            <a:chExt cx="297" cy="374"/>
          </a:xfrm>
        </p:grpSpPr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4176" y="2712"/>
              <a:ext cx="48" cy="4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Text Box 35"/>
            <p:cNvSpPr txBox="1">
              <a:spLocks noChangeArrowheads="1"/>
            </p:cNvSpPr>
            <p:nvPr/>
          </p:nvSpPr>
          <p:spPr bwMode="auto">
            <a:xfrm>
              <a:off x="4086" y="2386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1a</a:t>
              </a:r>
            </a:p>
          </p:txBody>
        </p:sp>
      </p:grpSp>
      <p:grpSp>
        <p:nvGrpSpPr>
          <p:cNvPr id="12324" name="Group 36"/>
          <p:cNvGrpSpPr>
            <a:grpSpLocks/>
          </p:cNvGrpSpPr>
          <p:nvPr/>
        </p:nvGrpSpPr>
        <p:grpSpPr bwMode="auto">
          <a:xfrm>
            <a:off x="7747000" y="2149475"/>
            <a:ext cx="638175" cy="457200"/>
            <a:chOff x="4880" y="1354"/>
            <a:chExt cx="402" cy="288"/>
          </a:xfrm>
        </p:grpSpPr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4880" y="1488"/>
              <a:ext cx="48" cy="4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4974" y="1354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2b</a:t>
              </a:r>
            </a:p>
          </p:txBody>
        </p:sp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6473825" y="2822575"/>
            <a:ext cx="488950" cy="593725"/>
            <a:chOff x="4086" y="2386"/>
            <a:chExt cx="308" cy="374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4176" y="2712"/>
              <a:ext cx="48" cy="4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4086" y="2386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1b</a:t>
              </a:r>
            </a:p>
          </p:txBody>
        </p:sp>
      </p:grpSp>
      <p:sp>
        <p:nvSpPr>
          <p:cNvPr id="12330" name="Rectangle 4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 Application:</a:t>
            </a:r>
            <a:br>
              <a:rPr lang="en-US"/>
            </a:br>
            <a:r>
              <a:rPr lang="en-US"/>
              <a:t>Stagnation Tube</a:t>
            </a:r>
          </a:p>
        </p:txBody>
      </p:sp>
      <p:sp>
        <p:nvSpPr>
          <p:cNvPr id="12331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632200" cy="4114800"/>
          </a:xfrm>
        </p:spPr>
        <p:txBody>
          <a:bodyPr/>
          <a:lstStyle/>
          <a:p>
            <a:r>
              <a:rPr lang="en-US"/>
              <a:t>1a-2a</a:t>
            </a:r>
          </a:p>
          <a:p>
            <a:pPr lvl="1"/>
            <a:r>
              <a:rPr lang="en-US"/>
              <a:t>_______________</a:t>
            </a:r>
          </a:p>
          <a:p>
            <a:r>
              <a:rPr lang="en-US"/>
              <a:t>1b-2a</a:t>
            </a:r>
          </a:p>
          <a:p>
            <a:pPr lvl="1"/>
            <a:r>
              <a:rPr lang="en-US"/>
              <a:t>_______________ </a:t>
            </a:r>
          </a:p>
          <a:p>
            <a:r>
              <a:rPr lang="en-US"/>
              <a:t>1a-2b</a:t>
            </a:r>
          </a:p>
          <a:p>
            <a:pPr lvl="1"/>
            <a:r>
              <a:rPr lang="en-US"/>
              <a:t>_______________</a:t>
            </a:r>
            <a:br>
              <a:rPr lang="en-US"/>
            </a:br>
            <a:r>
              <a:rPr lang="en-US"/>
              <a:t>_____________</a:t>
            </a:r>
          </a:p>
        </p:txBody>
      </p:sp>
      <p:sp>
        <p:nvSpPr>
          <p:cNvPr id="12332" name="Comment 44"/>
          <p:cNvSpPr>
            <a:spLocks noChangeArrowheads="1"/>
          </p:cNvSpPr>
          <p:nvPr/>
        </p:nvSpPr>
        <p:spPr bwMode="auto">
          <a:xfrm>
            <a:off x="1460500" y="2566988"/>
            <a:ext cx="25654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Same streamline</a:t>
            </a:r>
          </a:p>
        </p:txBody>
      </p:sp>
      <p:sp>
        <p:nvSpPr>
          <p:cNvPr id="12333" name="Comment 45"/>
          <p:cNvSpPr>
            <a:spLocks noChangeArrowheads="1"/>
          </p:cNvSpPr>
          <p:nvPr/>
        </p:nvSpPr>
        <p:spPr bwMode="auto">
          <a:xfrm>
            <a:off x="1460500" y="3659188"/>
            <a:ext cx="329406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Crosses || streamlines</a:t>
            </a:r>
          </a:p>
        </p:txBody>
      </p:sp>
      <p:sp>
        <p:nvSpPr>
          <p:cNvPr id="12334" name="Comment 46"/>
          <p:cNvSpPr>
            <a:spLocks noChangeArrowheads="1"/>
          </p:cNvSpPr>
          <p:nvPr/>
        </p:nvSpPr>
        <p:spPr bwMode="auto">
          <a:xfrm>
            <a:off x="1460500" y="4776788"/>
            <a:ext cx="3175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Doesn’t cross streamlines</a:t>
            </a:r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>
            <a:off x="588963" y="4106863"/>
            <a:ext cx="1538287" cy="731837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401638" y="5970588"/>
            <a:ext cx="928687" cy="561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V="1">
            <a:off x="2290763" y="5927725"/>
            <a:ext cx="231775" cy="561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 flipV="1">
            <a:off x="3486150" y="5915025"/>
            <a:ext cx="231775" cy="561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454025" y="5786438"/>
          <a:ext cx="340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6" imgW="3403440" imgH="825480" progId="Equation.DSMT4">
                  <p:embed/>
                </p:oleObj>
              </mc:Choice>
              <mc:Fallback>
                <p:oleObj name="Equation" r:id="rId6" imgW="340344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786438"/>
                        <a:ext cx="340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312738" y="5751513"/>
            <a:ext cx="987425" cy="93821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346" name="Group 58"/>
          <p:cNvGrpSpPr>
            <a:grpSpLocks/>
          </p:cNvGrpSpPr>
          <p:nvPr/>
        </p:nvGrpSpPr>
        <p:grpSpPr bwMode="auto">
          <a:xfrm>
            <a:off x="8451850" y="2251075"/>
            <a:ext cx="476250" cy="1130300"/>
            <a:chOff x="5324" y="1418"/>
            <a:chExt cx="300" cy="712"/>
          </a:xfrm>
        </p:grpSpPr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 flipV="1">
              <a:off x="5411" y="1660"/>
              <a:ext cx="0" cy="4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44" name="Text Box 56"/>
            <p:cNvSpPr txBox="1">
              <a:spLocks noChangeArrowheads="1"/>
            </p:cNvSpPr>
            <p:nvPr/>
          </p:nvSpPr>
          <p:spPr bwMode="auto">
            <a:xfrm>
              <a:off x="5324" y="1418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z</a:t>
              </a:r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5411" y="2130"/>
              <a:ext cx="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2347" name="Object 59"/>
          <p:cNvGraphicFramePr>
            <a:graphicFrameLocks noChangeAspect="1"/>
          </p:cNvGraphicFramePr>
          <p:nvPr/>
        </p:nvGraphicFramePr>
        <p:xfrm>
          <a:off x="4778375" y="5772150"/>
          <a:ext cx="97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8" imgW="977760" imgH="825480" progId="Equation.DSMT4">
                  <p:embed/>
                </p:oleObj>
              </mc:Choice>
              <mc:Fallback>
                <p:oleObj name="Equation" r:id="rId8" imgW="977760" imgH="8254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772150"/>
                        <a:ext cx="97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8" name="Object 60"/>
          <p:cNvGraphicFramePr>
            <a:graphicFrameLocks noChangeAspect="1"/>
          </p:cNvGraphicFramePr>
          <p:nvPr/>
        </p:nvGraphicFramePr>
        <p:xfrm>
          <a:off x="6772275" y="5908675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0" imgW="1384200" imgH="469800" progId="Equation.DSMT4">
                  <p:embed/>
                </p:oleObj>
              </mc:Choice>
              <mc:Fallback>
                <p:oleObj name="Equation" r:id="rId10" imgW="1384200" imgH="469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5908675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7351713" y="6448425"/>
            <a:ext cx="817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50" name="Comment 62"/>
          <p:cNvSpPr>
            <a:spLocks noChangeArrowheads="1"/>
          </p:cNvSpPr>
          <p:nvPr/>
        </p:nvSpPr>
        <p:spPr bwMode="auto">
          <a:xfrm>
            <a:off x="2182813" y="2006600"/>
            <a:ext cx="2565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V = f(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chemeClr val="folHlink"/>
                </a:solidFill>
              </a:rPr>
              <a:t>p)</a:t>
            </a:r>
          </a:p>
        </p:txBody>
      </p:sp>
      <p:sp>
        <p:nvSpPr>
          <p:cNvPr id="12351" name="Comment 63"/>
          <p:cNvSpPr>
            <a:spLocks noChangeArrowheads="1"/>
          </p:cNvSpPr>
          <p:nvPr/>
        </p:nvSpPr>
        <p:spPr bwMode="auto">
          <a:xfrm>
            <a:off x="2239963" y="4178300"/>
            <a:ext cx="2565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V = f(z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2268538" y="2457450"/>
            <a:ext cx="1900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2292350" y="4595813"/>
            <a:ext cx="170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auto">
          <a:xfrm>
            <a:off x="2279650" y="3559175"/>
            <a:ext cx="1900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2216150" y="3094038"/>
            <a:ext cx="1571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 = f(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chemeClr val="folHlink"/>
                </a:solidFill>
              </a:rPr>
              <a:t>p)</a:t>
            </a: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4572000" y="5165725"/>
            <a:ext cx="43703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all cases we don’t know p</a:t>
            </a:r>
            <a:r>
              <a:rPr lang="en-US" baseline="-2500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2" grpId="0" autoUpdateAnimBg="0"/>
      <p:bldP spid="12333" grpId="0" autoUpdateAnimBg="0"/>
      <p:bldP spid="12334" grpId="0" autoUpdateAnimBg="0"/>
      <p:bldP spid="12335" grpId="0" animBg="1"/>
      <p:bldP spid="12336" grpId="0" animBg="1"/>
      <p:bldP spid="12337" grpId="0" animBg="1"/>
      <p:bldP spid="12339" grpId="0" animBg="1"/>
      <p:bldP spid="12342" grpId="0" animBg="1"/>
      <p:bldP spid="12350" grpId="0" autoUpdateAnimBg="0"/>
      <p:bldP spid="123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Stagnation Tube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Great for measuring __________________</a:t>
            </a:r>
          </a:p>
          <a:p>
            <a:r>
              <a:rPr lang="en-US"/>
              <a:t>How could you measure Q?</a:t>
            </a:r>
          </a:p>
          <a:p>
            <a:r>
              <a:rPr lang="en-US"/>
              <a:t>Could you use a stagnation tube in a pipeline?</a:t>
            </a:r>
          </a:p>
          <a:p>
            <a:pPr lvl="1"/>
            <a:r>
              <a:rPr lang="en-US"/>
              <a:t>What problem might you encounter?</a:t>
            </a:r>
          </a:p>
          <a:p>
            <a:pPr lvl="1"/>
            <a:r>
              <a:rPr lang="en-US"/>
              <a:t>How could you modify the stagnation tube to solve the problem?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10075" y="1992313"/>
            <a:ext cx="3979863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EGL (</a:t>
            </a:r>
            <a:r>
              <a:rPr lang="en-US">
                <a:solidFill>
                  <a:schemeClr val="folHlink"/>
                </a:solidFill>
              </a:rPr>
              <a:t>defined for a point</a:t>
            </a:r>
            <a:r>
              <a:rPr lang="en-US" sz="3200">
                <a:solidFill>
                  <a:schemeClr val="folHlink"/>
                </a:solidFill>
              </a:rPr>
              <a:t>)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915150" y="2646363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1422360" imgH="507960" progId="Equation.DSMT4">
                  <p:embed/>
                </p:oleObj>
              </mc:Choice>
              <mc:Fallback>
                <p:oleObj name="Equation" r:id="rId4" imgW="142236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2646363"/>
                        <a:ext cx="142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6225" y="0"/>
            <a:ext cx="2517775" cy="212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Pitot Tubes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54900" cy="4114800"/>
          </a:xfrm>
        </p:spPr>
        <p:txBody>
          <a:bodyPr/>
          <a:lstStyle/>
          <a:p>
            <a:r>
              <a:rPr lang="en-US"/>
              <a:t>Used to measure air speed on airplanes</a:t>
            </a:r>
          </a:p>
          <a:p>
            <a:r>
              <a:rPr lang="en-US"/>
              <a:t>Can connect a differential pressure transducer to directly measure V</a:t>
            </a:r>
            <a:r>
              <a:rPr lang="en-US" baseline="30000"/>
              <a:t>2</a:t>
            </a:r>
            <a:r>
              <a:rPr lang="en-US"/>
              <a:t>/2g</a:t>
            </a:r>
          </a:p>
          <a:p>
            <a:r>
              <a:rPr lang="en-US"/>
              <a:t>Can be used to measure the flow of water in pipelines</a:t>
            </a:r>
          </a:p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346450" y="4619625"/>
            <a:ext cx="2928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Comment 6"/>
          <p:cNvSpPr>
            <a:spLocks noChangeArrowheads="1"/>
          </p:cNvSpPr>
          <p:nvPr/>
        </p:nvSpPr>
        <p:spPr bwMode="auto">
          <a:xfrm>
            <a:off x="3276600" y="4179888"/>
            <a:ext cx="3403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Point measurement!</a:t>
            </a:r>
          </a:p>
        </p:txBody>
      </p:sp>
      <p:pic>
        <p:nvPicPr>
          <p:cNvPr id="14343" name="Picture 7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lum bright="12000"/>
          </a:blip>
          <a:srcRect/>
          <a:stretch>
            <a:fillRect/>
          </a:stretch>
        </p:blipFill>
        <p:spPr bwMode="auto">
          <a:xfrm>
            <a:off x="954088" y="4922838"/>
            <a:ext cx="2579687" cy="19351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>
            <a:lum bright="36000" contrast="12000"/>
          </a:blip>
          <a:srcRect/>
          <a:stretch>
            <a:fillRect/>
          </a:stretch>
        </p:blipFill>
        <p:spPr bwMode="auto">
          <a:xfrm>
            <a:off x="5089525" y="4924425"/>
            <a:ext cx="2578100" cy="1933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883025" y="5894388"/>
            <a:ext cx="8397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Pitot Tube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600200" y="2438400"/>
            <a:ext cx="2057400" cy="2057400"/>
            <a:chOff x="528" y="1632"/>
            <a:chExt cx="1296" cy="1296"/>
          </a:xfrm>
        </p:grpSpPr>
        <p:sp>
          <p:nvSpPr>
            <p:cNvPr id="15364" name="Arc 4"/>
            <p:cNvSpPr>
              <a:spLocks/>
            </p:cNvSpPr>
            <p:nvPr/>
          </p:nvSpPr>
          <p:spPr bwMode="auto">
            <a:xfrm flipV="1">
              <a:off x="1536" y="2640"/>
              <a:ext cx="240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H="1">
              <a:off x="528" y="288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rot="16200000" flipH="1">
              <a:off x="1272" y="21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rc 7"/>
            <p:cNvSpPr>
              <a:spLocks/>
            </p:cNvSpPr>
            <p:nvPr/>
          </p:nvSpPr>
          <p:spPr bwMode="auto">
            <a:xfrm flipV="1">
              <a:off x="1536" y="2640"/>
              <a:ext cx="28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16200000" flipH="1">
              <a:off x="1320" y="21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528" y="292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600200" y="2590800"/>
            <a:ext cx="2438400" cy="1981200"/>
            <a:chOff x="1008" y="1632"/>
            <a:chExt cx="1536" cy="1248"/>
          </a:xfrm>
        </p:grpSpPr>
        <p:sp>
          <p:nvSpPr>
            <p:cNvPr id="15371" name="Arc 11"/>
            <p:cNvSpPr>
              <a:spLocks/>
            </p:cNvSpPr>
            <p:nvPr/>
          </p:nvSpPr>
          <p:spPr bwMode="auto">
            <a:xfrm rot="10800000" flipV="1">
              <a:off x="1008" y="273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Arc 12"/>
            <p:cNvSpPr>
              <a:spLocks/>
            </p:cNvSpPr>
            <p:nvPr/>
          </p:nvSpPr>
          <p:spPr bwMode="auto">
            <a:xfrm rot="5400000" flipV="1">
              <a:off x="1008" y="28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Arc 13"/>
            <p:cNvSpPr>
              <a:spLocks/>
            </p:cNvSpPr>
            <p:nvPr/>
          </p:nvSpPr>
          <p:spPr bwMode="auto">
            <a:xfrm flipV="1">
              <a:off x="2016" y="2544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Arc 14"/>
            <p:cNvSpPr>
              <a:spLocks/>
            </p:cNvSpPr>
            <p:nvPr/>
          </p:nvSpPr>
          <p:spPr bwMode="auto">
            <a:xfrm flipV="1">
              <a:off x="2016" y="2544"/>
              <a:ext cx="33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2208" y="168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rc 16"/>
            <p:cNvSpPr>
              <a:spLocks/>
            </p:cNvSpPr>
            <p:nvPr/>
          </p:nvSpPr>
          <p:spPr bwMode="auto">
            <a:xfrm rot="10800000" flipV="1">
              <a:off x="2208" y="16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rc 17"/>
            <p:cNvSpPr>
              <a:spLocks/>
            </p:cNvSpPr>
            <p:nvPr/>
          </p:nvSpPr>
          <p:spPr bwMode="auto">
            <a:xfrm rot="16200000" flipV="1">
              <a:off x="2304" y="1632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8" name="Group 18"/>
            <p:cNvGrpSpPr>
              <a:grpSpLocks/>
            </p:cNvGrpSpPr>
            <p:nvPr/>
          </p:nvGrpSpPr>
          <p:grpSpPr bwMode="auto">
            <a:xfrm>
              <a:off x="2352" y="1680"/>
              <a:ext cx="0" cy="864"/>
              <a:chOff x="1872" y="1776"/>
              <a:chExt cx="0" cy="864"/>
            </a:xfrm>
          </p:grpSpPr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 flipV="1">
                <a:off x="1872" y="1920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flipV="1">
                <a:off x="1872" y="177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352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352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3" name="Group 23"/>
            <p:cNvGrpSpPr>
              <a:grpSpLocks/>
            </p:cNvGrpSpPr>
            <p:nvPr/>
          </p:nvGrpSpPr>
          <p:grpSpPr bwMode="auto">
            <a:xfrm>
              <a:off x="1056" y="2880"/>
              <a:ext cx="960" cy="0"/>
              <a:chOff x="576" y="2976"/>
              <a:chExt cx="960" cy="0"/>
            </a:xfrm>
          </p:grpSpPr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6" name="Group 26"/>
            <p:cNvGrpSpPr>
              <a:grpSpLocks/>
            </p:cNvGrpSpPr>
            <p:nvPr/>
          </p:nvGrpSpPr>
          <p:grpSpPr bwMode="auto">
            <a:xfrm>
              <a:off x="1056" y="2736"/>
              <a:ext cx="960" cy="0"/>
              <a:chOff x="576" y="2976"/>
              <a:chExt cx="960" cy="0"/>
            </a:xfrm>
          </p:grpSpPr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152400" y="3200400"/>
            <a:ext cx="685800" cy="2514600"/>
            <a:chOff x="96" y="2016"/>
            <a:chExt cx="768" cy="1584"/>
          </a:xfrm>
        </p:grpSpPr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96" y="201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96" y="224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96" y="2469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96" y="2695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96" y="2921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96" y="3147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96" y="337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96" y="360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274" y="2640"/>
              <a:ext cx="4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V</a:t>
              </a:r>
            </a:p>
          </p:txBody>
        </p:sp>
      </p:grp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4708525" y="3927475"/>
            <a:ext cx="6937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V</a:t>
            </a:r>
            <a:r>
              <a:rPr lang="en-US" sz="2400" i="1" baseline="-25000"/>
              <a:t>1</a:t>
            </a:r>
            <a:r>
              <a:rPr lang="en-US" sz="2400" baseline="-25000"/>
              <a:t> </a:t>
            </a:r>
            <a:r>
              <a:rPr lang="en-US" sz="2400"/>
              <a:t>=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1219200" y="4267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1965325" y="3851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1600200" y="5105400"/>
            <a:ext cx="6934200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Connect two ports to differential pressure transducer. Make sure Pitot tube is completely filled with the fluid that is being measured.</a:t>
            </a:r>
          </a:p>
          <a:p>
            <a:r>
              <a:rPr lang="en-US" sz="2400"/>
              <a:t>Solve for velocity as function of pressure difference</a:t>
            </a:r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3048000" y="2057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H="1">
            <a:off x="4267200" y="2438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4724400" y="4419600"/>
            <a:ext cx="9239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z</a:t>
            </a:r>
            <a:r>
              <a:rPr lang="en-US" sz="2400" i="1" baseline="-25000"/>
              <a:t>1</a:t>
            </a:r>
            <a:r>
              <a:rPr lang="en-US" sz="2400" baseline="-25000"/>
              <a:t> </a:t>
            </a:r>
            <a:r>
              <a:rPr lang="en-US" sz="2400"/>
              <a:t>= </a:t>
            </a:r>
            <a:r>
              <a:rPr lang="en-US" sz="2400" i="1"/>
              <a:t>z</a:t>
            </a:r>
            <a:r>
              <a:rPr lang="en-US" sz="2400" i="1" baseline="-25000"/>
              <a:t>2</a:t>
            </a:r>
            <a:endParaRPr lang="en-US" sz="2400"/>
          </a:p>
        </p:txBody>
      </p:sp>
      <p:graphicFrame>
        <p:nvGraphicFramePr>
          <p:cNvPr id="15407" name="Object 47"/>
          <p:cNvGraphicFramePr>
            <a:graphicFrameLocks noChangeAspect="1"/>
          </p:cNvGraphicFramePr>
          <p:nvPr/>
        </p:nvGraphicFramePr>
        <p:xfrm>
          <a:off x="6223000" y="4013200"/>
          <a:ext cx="215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4" imgW="2158920" imgH="876240" progId="Equation.DSMT4">
                  <p:embed/>
                </p:oleObj>
              </mc:Choice>
              <mc:Fallback>
                <p:oleObj name="Equation" r:id="rId4" imgW="2158920" imgH="8762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013200"/>
                        <a:ext cx="215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8" name="Group 48"/>
          <p:cNvGrpSpPr>
            <a:grpSpLocks/>
          </p:cNvGrpSpPr>
          <p:nvPr/>
        </p:nvGrpSpPr>
        <p:grpSpPr bwMode="auto">
          <a:xfrm>
            <a:off x="3581400" y="2209800"/>
            <a:ext cx="609600" cy="685800"/>
            <a:chOff x="2256" y="1392"/>
            <a:chExt cx="384" cy="432"/>
          </a:xfrm>
        </p:grpSpPr>
        <p:grpSp>
          <p:nvGrpSpPr>
            <p:cNvPr id="15409" name="Group 49"/>
            <p:cNvGrpSpPr>
              <a:grpSpLocks/>
            </p:cNvGrpSpPr>
            <p:nvPr/>
          </p:nvGrpSpPr>
          <p:grpSpPr bwMode="auto">
            <a:xfrm>
              <a:off x="2256" y="1440"/>
              <a:ext cx="384" cy="384"/>
              <a:chOff x="2256" y="1440"/>
              <a:chExt cx="384" cy="384"/>
            </a:xfrm>
          </p:grpSpPr>
          <p:grpSp>
            <p:nvGrpSpPr>
              <p:cNvPr id="15410" name="Group 50"/>
              <p:cNvGrpSpPr>
                <a:grpSpLocks/>
              </p:cNvGrpSpPr>
              <p:nvPr/>
            </p:nvGrpSpPr>
            <p:grpSpPr bwMode="auto">
              <a:xfrm>
                <a:off x="2256" y="1440"/>
                <a:ext cx="96" cy="96"/>
                <a:chOff x="2256" y="1440"/>
                <a:chExt cx="96" cy="96"/>
              </a:xfrm>
            </p:grpSpPr>
            <p:sp>
              <p:nvSpPr>
                <p:cNvPr id="15411" name="Arc 51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2" name="Arc 52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13" name="Group 53"/>
              <p:cNvGrpSpPr>
                <a:grpSpLocks/>
              </p:cNvGrpSpPr>
              <p:nvPr/>
            </p:nvGrpSpPr>
            <p:grpSpPr bwMode="auto">
              <a:xfrm rot="32400000">
                <a:off x="2544" y="1728"/>
                <a:ext cx="96" cy="96"/>
                <a:chOff x="2256" y="1440"/>
                <a:chExt cx="96" cy="96"/>
              </a:xfrm>
            </p:grpSpPr>
            <p:sp>
              <p:nvSpPr>
                <p:cNvPr id="15414" name="Arc 54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5" name="Arc 55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16" name="Group 56"/>
              <p:cNvGrpSpPr>
                <a:grpSpLocks/>
              </p:cNvGrpSpPr>
              <p:nvPr/>
            </p:nvGrpSpPr>
            <p:grpSpPr bwMode="auto">
              <a:xfrm rot="27000000">
                <a:off x="2544" y="1440"/>
                <a:ext cx="96" cy="96"/>
                <a:chOff x="2256" y="1440"/>
                <a:chExt cx="96" cy="96"/>
              </a:xfrm>
            </p:grpSpPr>
            <p:sp>
              <p:nvSpPr>
                <p:cNvPr id="15417" name="Arc 57"/>
                <p:cNvSpPr>
                  <a:spLocks/>
                </p:cNvSpPr>
                <p:nvPr/>
              </p:nvSpPr>
              <p:spPr bwMode="auto">
                <a:xfrm rot="10800000" flipV="1">
                  <a:off x="2256" y="144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8" name="Arc 58"/>
                <p:cNvSpPr>
                  <a:spLocks/>
                </p:cNvSpPr>
                <p:nvPr/>
              </p:nvSpPr>
              <p:spPr bwMode="auto">
                <a:xfrm flipH="1">
                  <a:off x="2304" y="148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19" name="Line 59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60"/>
              <p:cNvSpPr>
                <a:spLocks noChangeShapeType="1"/>
              </p:cNvSpPr>
              <p:nvPr/>
            </p:nvSpPr>
            <p:spPr bwMode="auto">
              <a:xfrm>
                <a:off x="2640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21" name="Group 61"/>
            <p:cNvGrpSpPr>
              <a:grpSpLocks/>
            </p:cNvGrpSpPr>
            <p:nvPr/>
          </p:nvGrpSpPr>
          <p:grpSpPr bwMode="auto">
            <a:xfrm>
              <a:off x="2352" y="1392"/>
              <a:ext cx="192" cy="144"/>
              <a:chOff x="2352" y="1392"/>
              <a:chExt cx="192" cy="144"/>
            </a:xfrm>
          </p:grpSpPr>
          <p:sp>
            <p:nvSpPr>
              <p:cNvPr id="15422" name="Rectangle 62"/>
              <p:cNvSpPr>
                <a:spLocks noChangeArrowheads="1"/>
              </p:cNvSpPr>
              <p:nvPr/>
            </p:nvSpPr>
            <p:spPr bwMode="auto">
              <a:xfrm>
                <a:off x="2352" y="1440"/>
                <a:ext cx="192" cy="4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AutoShape 63"/>
              <p:cNvSpPr>
                <a:spLocks noChangeArrowheads="1"/>
              </p:cNvSpPr>
              <p:nvPr/>
            </p:nvSpPr>
            <p:spPr bwMode="auto">
              <a:xfrm>
                <a:off x="2400" y="1392"/>
                <a:ext cx="96" cy="14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76200" y="2209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4495800" y="2438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Comment 66"/>
          <p:cNvSpPr>
            <a:spLocks noChangeArrowheads="1"/>
          </p:cNvSpPr>
          <p:nvPr/>
        </p:nvSpPr>
        <p:spPr bwMode="auto">
          <a:xfrm>
            <a:off x="4343400" y="1981200"/>
            <a:ext cx="340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Static pressure tap</a:t>
            </a:r>
          </a:p>
        </p:txBody>
      </p:sp>
      <p:sp>
        <p:nvSpPr>
          <p:cNvPr id="15427" name="Comment 67"/>
          <p:cNvSpPr>
            <a:spLocks noChangeArrowheads="1"/>
          </p:cNvSpPr>
          <p:nvPr/>
        </p:nvSpPr>
        <p:spPr bwMode="auto">
          <a:xfrm>
            <a:off x="0" y="18288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Stagnation pressure tap</a:t>
            </a:r>
          </a:p>
        </p:txBody>
      </p:sp>
      <p:sp>
        <p:nvSpPr>
          <p:cNvPr id="15428" name="Comment 68"/>
          <p:cNvSpPr>
            <a:spLocks noChangeArrowheads="1"/>
          </p:cNvSpPr>
          <p:nvPr/>
        </p:nvSpPr>
        <p:spPr bwMode="auto">
          <a:xfrm>
            <a:off x="5257800" y="3886200"/>
            <a:ext cx="457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5338763" y="430053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 flipV="1">
            <a:off x="5238750" y="2916238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 flipV="1">
            <a:off x="7046913" y="2895600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 flipV="1">
            <a:off x="5740400" y="2900363"/>
            <a:ext cx="346075" cy="6921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4686300" y="2819400"/>
          <a:ext cx="340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6" imgW="3403440" imgH="825480" progId="Equation.DSMT4">
                  <p:embed/>
                </p:oleObj>
              </mc:Choice>
              <mc:Fallback>
                <p:oleObj name="Equation" r:id="rId6" imgW="3403440" imgH="825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819400"/>
                        <a:ext cx="340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6" grpId="0" autoUpdateAnimBg="0"/>
      <p:bldP spid="15427" grpId="0" autoUpdateAnimBg="0"/>
      <p:bldP spid="15428" grpId="0" autoUpdateAnimBg="0"/>
      <p:bldP spid="15430" grpId="0" animBg="1"/>
      <p:bldP spid="15431" grpId="0" animBg="1"/>
      <p:bldP spid="15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Relaxed Assumptions for Bernoulli Equation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981200"/>
            <a:ext cx="8745537" cy="4429125"/>
          </a:xfrm>
        </p:spPr>
        <p:txBody>
          <a:bodyPr/>
          <a:lstStyle/>
          <a:p>
            <a:r>
              <a:rPr lang="en-US"/>
              <a:t>Frictionless (velocity not influenced by viscosity)</a:t>
            </a:r>
          </a:p>
          <a:p>
            <a:endParaRPr lang="en-US"/>
          </a:p>
          <a:p>
            <a:r>
              <a:rPr lang="en-US"/>
              <a:t>Steady</a:t>
            </a:r>
          </a:p>
          <a:p>
            <a:endParaRPr lang="en-US"/>
          </a:p>
          <a:p>
            <a:r>
              <a:rPr lang="en-US"/>
              <a:t>Constant density (incompressible)</a:t>
            </a:r>
          </a:p>
          <a:p>
            <a:endParaRPr lang="en-US"/>
          </a:p>
          <a:p>
            <a:r>
              <a:rPr lang="en-US"/>
              <a:t>Along a streamline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952500" y="3048000"/>
            <a:ext cx="7485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939800" y="42291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89000" y="53467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939800" y="6477000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Comment 8"/>
          <p:cNvSpPr>
            <a:spLocks noChangeArrowheads="1"/>
          </p:cNvSpPr>
          <p:nvPr/>
        </p:nvSpPr>
        <p:spPr bwMode="auto">
          <a:xfrm>
            <a:off x="774700" y="2586038"/>
            <a:ext cx="8102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Small energy loss (accelerating flow, short distances)</a:t>
            </a:r>
          </a:p>
        </p:txBody>
      </p:sp>
      <p:sp>
        <p:nvSpPr>
          <p:cNvPr id="16393" name="Comment 9"/>
          <p:cNvSpPr>
            <a:spLocks noChangeArrowheads="1"/>
          </p:cNvSpPr>
          <p:nvPr/>
        </p:nvSpPr>
        <p:spPr bwMode="auto">
          <a:xfrm>
            <a:off x="838200" y="3743325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Or gradually varying</a:t>
            </a:r>
          </a:p>
        </p:txBody>
      </p:sp>
      <p:sp>
        <p:nvSpPr>
          <p:cNvPr id="16394" name="Comment 10"/>
          <p:cNvSpPr>
            <a:spLocks noChangeArrowheads="1"/>
          </p:cNvSpPr>
          <p:nvPr/>
        </p:nvSpPr>
        <p:spPr bwMode="auto">
          <a:xfrm>
            <a:off x="787400" y="4849813"/>
            <a:ext cx="551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Small changes in density</a:t>
            </a:r>
          </a:p>
        </p:txBody>
      </p:sp>
      <p:sp>
        <p:nvSpPr>
          <p:cNvPr id="16395" name="Comment 11"/>
          <p:cNvSpPr>
            <a:spLocks noChangeArrowheads="1"/>
          </p:cNvSpPr>
          <p:nvPr/>
        </p:nvSpPr>
        <p:spPr bwMode="auto">
          <a:xfrm>
            <a:off x="838200" y="6021388"/>
            <a:ext cx="551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Don’t cross streamlines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3" grpId="0" autoUpdateAnimBg="0"/>
      <p:bldP spid="16394" grpId="0" autoUpdateAnimBg="0"/>
      <p:bldP spid="1639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</a:t>
            </a:r>
            <a:br>
              <a:rPr lang="en-US"/>
            </a:br>
            <a:r>
              <a:rPr lang="en-US"/>
              <a:t> Normal to the Streamlines</a:t>
            </a:r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5599113" y="4338638"/>
            <a:ext cx="309562" cy="746125"/>
            <a:chOff x="3600" y="2784"/>
            <a:chExt cx="160" cy="384"/>
          </a:xfrm>
        </p:grpSpPr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16" name="Object 20"/>
            <p:cNvGraphicFramePr>
              <a:graphicFrameLocks noChangeAspect="1"/>
            </p:cNvGraphicFramePr>
            <p:nvPr/>
          </p:nvGraphicFramePr>
          <p:xfrm>
            <a:off x="3640" y="2883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name="MathType Equation" r:id="rId4" imgW="190440" imgH="291960" progId="Equation">
                    <p:embed/>
                  </p:oleObj>
                </mc:Choice>
                <mc:Fallback>
                  <p:oleObj name="MathType Equation" r:id="rId4" imgW="190440" imgH="291960" progId="Equation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883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7" name="Freeform 21"/>
          <p:cNvSpPr>
            <a:spLocks/>
          </p:cNvSpPr>
          <p:nvPr/>
        </p:nvSpPr>
        <p:spPr bwMode="auto">
          <a:xfrm>
            <a:off x="0" y="4519613"/>
            <a:ext cx="8116888" cy="1579562"/>
          </a:xfrm>
          <a:custGeom>
            <a:avLst/>
            <a:gdLst/>
            <a:ahLst/>
            <a:cxnLst>
              <a:cxn ang="0">
                <a:pos x="0" y="771"/>
              </a:cxn>
              <a:cxn ang="0">
                <a:pos x="2643" y="452"/>
              </a:cxn>
              <a:cxn ang="0">
                <a:pos x="4176" y="3"/>
              </a:cxn>
            </a:cxnLst>
            <a:rect l="0" t="0" r="r" b="b"/>
            <a:pathLst>
              <a:path w="4176" h="813">
                <a:moveTo>
                  <a:pt x="0" y="771"/>
                </a:moveTo>
                <a:cubicBezTo>
                  <a:pt x="1039" y="746"/>
                  <a:pt x="2146" y="813"/>
                  <a:pt x="2643" y="452"/>
                </a:cubicBezTo>
                <a:cubicBezTo>
                  <a:pt x="3140" y="91"/>
                  <a:pt x="3750" y="0"/>
                  <a:pt x="4176" y="3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5599113" y="4899025"/>
            <a:ext cx="746125" cy="434975"/>
            <a:chOff x="3527" y="3086"/>
            <a:chExt cx="470" cy="274"/>
          </a:xfrm>
        </p:grpSpPr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rot="3902233" flipV="1">
              <a:off x="3761" y="2852"/>
              <a:ext cx="1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20" name="Object 24"/>
            <p:cNvGraphicFramePr>
              <a:graphicFrameLocks noChangeAspect="1"/>
            </p:cNvGraphicFramePr>
            <p:nvPr/>
          </p:nvGraphicFramePr>
          <p:xfrm>
            <a:off x="3762" y="3145"/>
            <a:ext cx="11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name="Equation" r:id="rId6" imgW="152280" imgH="279360" progId="Equation.DSMT4">
                    <p:embed/>
                  </p:oleObj>
                </mc:Choice>
                <mc:Fallback>
                  <p:oleObj name="Equation" r:id="rId6" imgW="152280" imgH="27936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3145"/>
                          <a:ext cx="11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0" name="Group 34"/>
          <p:cNvGrpSpPr>
            <a:grpSpLocks/>
          </p:cNvGrpSpPr>
          <p:nvPr/>
        </p:nvGrpSpPr>
        <p:grpSpPr bwMode="auto">
          <a:xfrm>
            <a:off x="5486400" y="5070475"/>
            <a:ext cx="295275" cy="746125"/>
            <a:chOff x="3456" y="3194"/>
            <a:chExt cx="186" cy="470"/>
          </a:xfrm>
        </p:grpSpPr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 rot="9300000" flipV="1">
              <a:off x="3641" y="3194"/>
              <a:ext cx="1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23" name="Object 27"/>
            <p:cNvGraphicFramePr>
              <a:graphicFrameLocks noChangeAspect="1"/>
            </p:cNvGraphicFramePr>
            <p:nvPr/>
          </p:nvGraphicFramePr>
          <p:xfrm>
            <a:off x="3456" y="3396"/>
            <a:ext cx="15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Equation" r:id="rId8" imgW="203040" imgH="266400" progId="Equation.DSMT4">
                    <p:embed/>
                  </p:oleObj>
                </mc:Choice>
                <mc:Fallback>
                  <p:oleObj name="Equation" r:id="rId8" imgW="203040" imgH="2664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96"/>
                          <a:ext cx="15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341313" y="200660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10" imgW="2070000" imgH="431640" progId="Equation.DSMT4">
                  <p:embed/>
                </p:oleObj>
              </mc:Choice>
              <mc:Fallback>
                <p:oleObj name="Equation" r:id="rId10" imgW="2070000" imgH="431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00660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476750" y="1933575"/>
            <a:ext cx="4343400" cy="13731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Separate acceleration due to gravity. Coordinate system may be in any orientation!</a:t>
            </a:r>
          </a:p>
        </p:txBody>
      </p: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161925" y="2673350"/>
          <a:ext cx="242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2" imgW="2425680" imgH="736560" progId="Equation.DSMT4">
                  <p:embed/>
                </p:oleObj>
              </mc:Choice>
              <mc:Fallback>
                <p:oleObj name="Equation" r:id="rId12" imgW="2425680" imgH="73656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673350"/>
                        <a:ext cx="2425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3116263" y="3392488"/>
            <a:ext cx="4476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Component of g in n direction</a:t>
            </a:r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2001838" y="2492375"/>
            <a:ext cx="628650" cy="111125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3244850" y="3890963"/>
            <a:ext cx="423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2049463" y="340995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/>
      <p:bldP spid="29725" grpId="0" build="p" autoUpdateAnimBg="0"/>
      <p:bldP spid="29727" grpId="0" build="p" autoUpdateAnimBg="0"/>
      <p:bldP spid="29728" grpId="0" animBg="1"/>
      <p:bldP spid="297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</a:t>
            </a:r>
            <a:br>
              <a:rPr lang="en-US"/>
            </a:br>
            <a:r>
              <a:rPr lang="en-US"/>
              <a:t> Normal to the Streamlines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712788" y="3051175"/>
          <a:ext cx="97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4" imgW="977760" imgH="761760" progId="Equation.DSMT4">
                  <p:embed/>
                </p:oleObj>
              </mc:Choice>
              <mc:Fallback>
                <p:oleObj name="Equation" r:id="rId4" imgW="97776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051175"/>
                        <a:ext cx="977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33363" y="1889125"/>
          <a:ext cx="242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6" imgW="2425680" imgH="736560" progId="Equation.DSMT4">
                  <p:embed/>
                </p:oleObj>
              </mc:Choice>
              <mc:Fallback>
                <p:oleObj name="Equation" r:id="rId6" imgW="24256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889125"/>
                        <a:ext cx="2425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93700" y="4257675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8" imgW="2286000" imgH="736560" progId="Equation.DSMT4">
                  <p:embed/>
                </p:oleObj>
              </mc:Choice>
              <mc:Fallback>
                <p:oleObj name="Equation" r:id="rId8" imgW="228600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257675"/>
                        <a:ext cx="2286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1431925" y="4162425"/>
            <a:ext cx="381000" cy="990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16113" y="3735388"/>
            <a:ext cx="55403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  (s is constant normal to streamline)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47663" y="5437188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10" imgW="2514600" imgH="761760" progId="Equation.DSMT4">
                  <p:embed/>
                </p:oleObj>
              </mc:Choice>
              <mc:Fallback>
                <p:oleObj name="Equation" r:id="rId10" imgW="2514600" imgH="761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5437188"/>
                        <a:ext cx="2514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220913" y="2720975"/>
            <a:ext cx="4264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  <a:r>
              <a:rPr lang="en-US"/>
              <a:t> is local radius of curvature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1993900" y="41783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3367088" y="4530725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12" imgW="2095200" imgH="368280" progId="Equation.DSMT4">
                  <p:embed/>
                </p:oleObj>
              </mc:Choice>
              <mc:Fallback>
                <p:oleObj name="Equation" r:id="rId12" imgW="2095200" imgH="3682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530725"/>
                        <a:ext cx="209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220913" y="3286125"/>
            <a:ext cx="69230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 is toward the center of the radius of curvature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307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Integrate F=ma Normal to the Streamlines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2563" y="3057525"/>
          <a:ext cx="331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4" imgW="3314520" imgH="825480" progId="Equation.DSMT4">
                  <p:embed/>
                </p:oleObj>
              </mc:Choice>
              <mc:Fallback>
                <p:oleObj name="Equation" r:id="rId4" imgW="331452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057525"/>
                        <a:ext cx="331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784725" y="4413250"/>
            <a:ext cx="33718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(If density is constant)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840288" y="4846638"/>
            <a:ext cx="337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47663" y="1995488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6" imgW="2514600" imgH="761760" progId="Equation.DSMT4">
                  <p:embed/>
                </p:oleObj>
              </mc:Choice>
              <mc:Fallback>
                <p:oleObj name="Equation" r:id="rId6" imgW="2514600" imgH="7617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1995488"/>
                        <a:ext cx="2514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458788" y="4367213"/>
          <a:ext cx="261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8" imgW="2616120" imgH="825480" progId="Equation.DSMT4">
                  <p:embed/>
                </p:oleObj>
              </mc:Choice>
              <mc:Fallback>
                <p:oleObj name="Equation" r:id="rId8" imgW="2616120" imgH="825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367213"/>
                        <a:ext cx="261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31763" y="5516563"/>
          <a:ext cx="307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0" imgW="3073320" imgH="799920" progId="Equation.DSMT4">
                  <p:embed/>
                </p:oleObj>
              </mc:Choice>
              <mc:Fallback>
                <p:oleObj name="Equation" r:id="rId10" imgW="3073320" imgH="799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5516563"/>
                        <a:ext cx="3073400" cy="800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949825" y="2093913"/>
            <a:ext cx="20113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Multiply by </a:t>
            </a:r>
            <a:r>
              <a:rPr lang="en-US" sz="2400" i="1"/>
              <a:t>dn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949825" y="3133725"/>
            <a:ext cx="12652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Integrate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6383338" y="3960813"/>
            <a:ext cx="414337" cy="1500187"/>
            <a:chOff x="4021" y="2495"/>
            <a:chExt cx="261" cy="945"/>
          </a:xfrm>
        </p:grpSpPr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4282" y="2646"/>
              <a:ext cx="0" cy="79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021" y="2495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n</a:t>
              </a:r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Pressure Change Across Streamlines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062413" y="478631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4" imgW="1307880" imgH="380880" progId="Equation.DSMT4">
                  <p:embed/>
                </p:oleObj>
              </mc:Choice>
              <mc:Fallback>
                <p:oleObj name="Equation" r:id="rId4" imgW="130788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786313"/>
                        <a:ext cx="130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76250" y="3046413"/>
            <a:ext cx="3670300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If you cross streamlines that are straight and parallel, then ___________ and the pressure  is ____________.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231900" y="3843338"/>
          <a:ext cx="154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6" imgW="1549080" imgH="342720" progId="Equation.DSMT4">
                  <p:embed/>
                </p:oleObj>
              </mc:Choice>
              <mc:Fallback>
                <p:oleObj name="Equation" r:id="rId6" imgW="1549080" imgH="342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843338"/>
                        <a:ext cx="154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097088" y="4140200"/>
            <a:ext cx="1536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hydrostatic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5791200" y="4419600"/>
            <a:ext cx="2133600" cy="2133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5943600" y="4572000"/>
            <a:ext cx="1828800" cy="1828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6096000" y="4724400"/>
            <a:ext cx="15240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248400" y="487680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6400800" y="5029200"/>
            <a:ext cx="9144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6553200" y="5181600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6705600" y="5334000"/>
            <a:ext cx="304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6858000" y="4173538"/>
            <a:ext cx="0" cy="131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562600" y="32004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5562600" y="3505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5562600" y="36576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562600" y="38100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5562600" y="39624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457200" y="2063750"/>
          <a:ext cx="307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8" imgW="3073320" imgH="799920" progId="Equation.DSMT4">
                  <p:embed/>
                </p:oleObj>
              </mc:Choice>
              <mc:Fallback>
                <p:oleObj name="Equation" r:id="rId8" imgW="3073320" imgH="7999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3750"/>
                        <a:ext cx="3073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381000" y="4832350"/>
          <a:ext cx="322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10" imgW="3225600" imgH="596880" progId="Equation.DSMT4">
                  <p:embed/>
                </p:oleObj>
              </mc:Choice>
              <mc:Fallback>
                <p:oleObj name="Equation" r:id="rId10" imgW="3225600" imgH="5968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32350"/>
                        <a:ext cx="3225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512763" y="5534025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12" imgW="2819160" imgH="761760" progId="Equation.DSMT4">
                  <p:embed/>
                </p:oleObj>
              </mc:Choice>
              <mc:Fallback>
                <p:oleObj name="Equation" r:id="rId12" imgW="2819160" imgH="7617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534025"/>
                        <a:ext cx="281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4105275" y="5238750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14" imgW="1117440" imgH="279360" progId="Equation.DSMT4">
                  <p:embed/>
                </p:oleObj>
              </mc:Choice>
              <mc:Fallback>
                <p:oleObj name="Equation" r:id="rId14" imgW="1117440" imgH="2793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238750"/>
                        <a:ext cx="1117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6975475" y="3973513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7142163" y="44735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7180263" y="46386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7218363" y="48037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7065963" y="49180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>
            <a:off x="7040563" y="50958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6913563" y="5172075"/>
            <a:ext cx="74612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401638" y="6400800"/>
            <a:ext cx="43830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As r decreases p ______________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2687638" y="6400800"/>
            <a:ext cx="135096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decreases</a:t>
            </a:r>
          </a:p>
        </p:txBody>
      </p:sp>
      <p:graphicFrame>
        <p:nvGraphicFramePr>
          <p:cNvPr id="32814" name="Object 46"/>
          <p:cNvGraphicFramePr>
            <a:graphicFrameLocks noChangeAspect="1"/>
          </p:cNvGraphicFramePr>
          <p:nvPr/>
        </p:nvGraphicFramePr>
        <p:xfrm>
          <a:off x="5011738" y="1539875"/>
          <a:ext cx="2832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16" imgW="2831760" imgH="1726920" progId="Equation.DSMT4">
                  <p:embed/>
                </p:oleObj>
              </mc:Choice>
              <mc:Fallback>
                <p:oleObj name="Equation" r:id="rId16" imgW="2831760" imgH="1726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539875"/>
                        <a:ext cx="28321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build="p" autoUpdateAnimBg="0"/>
      <p:bldP spid="328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</a:t>
            </a:r>
            <a:br>
              <a:rPr lang="en-US"/>
            </a:br>
            <a:r>
              <a:rPr lang="en-US"/>
              <a:t>Along a Streamline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>
            <a:lum bright="12000" contrast="48000"/>
          </a:blip>
          <a:srcRect b="48485"/>
          <a:stretch>
            <a:fillRect/>
          </a:stretch>
        </p:blipFill>
        <p:spPr bwMode="auto">
          <a:xfrm>
            <a:off x="0" y="3686175"/>
            <a:ext cx="8210550" cy="3171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3498850"/>
            <a:ext cx="8304213" cy="33591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5224463" y="4976813"/>
            <a:ext cx="1120775" cy="1073150"/>
            <a:chOff x="3408" y="3112"/>
            <a:chExt cx="576" cy="552"/>
          </a:xfrm>
        </p:grpSpPr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rot="5400000" flipV="1">
              <a:off x="3792" y="29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 rot="13500000" flipV="1">
              <a:off x="3465" y="31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3812" y="3192"/>
            <a:ext cx="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MathType Equation" r:id="rId5" imgW="126720" imgH="368280" progId="Equation">
                    <p:embed/>
                  </p:oleObj>
                </mc:Choice>
                <mc:Fallback>
                  <p:oleObj name="MathType Equation" r:id="rId5" imgW="126720" imgH="368280" progId="Equation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3192"/>
                          <a:ext cx="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3408" y="3480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MathType Equation" r:id="rId7" imgW="126720" imgH="291960" progId="Equation">
                    <p:embed/>
                  </p:oleObj>
                </mc:Choice>
                <mc:Fallback>
                  <p:oleObj name="MathType Equation" r:id="rId7" imgW="126720" imgH="291960" progId="Equation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80"/>
                          <a:ext cx="8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4665663" y="1539875"/>
            <a:ext cx="4105275" cy="5029200"/>
            <a:chOff x="3120" y="1344"/>
            <a:chExt cx="2112" cy="2587"/>
          </a:xfrm>
        </p:grpSpPr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V="1">
              <a:off x="3600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rot="5400000" flipV="1">
              <a:off x="4632" y="256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rot="2700000" flipV="1">
              <a:off x="3151" y="34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60" y="1344"/>
              <a:ext cx="164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z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4992" y="3216"/>
              <a:ext cx="173" cy="23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120" y="3695"/>
              <a:ext cx="173" cy="23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x</a:t>
              </a:r>
            </a:p>
          </p:txBody>
        </p:sp>
      </p:grp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105275" y="1703388"/>
            <a:ext cx="5038725" cy="4908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5599113" y="4338638"/>
            <a:ext cx="309562" cy="746125"/>
            <a:chOff x="3600" y="2784"/>
            <a:chExt cx="160" cy="384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5620" name="Object 20"/>
            <p:cNvGraphicFramePr>
              <a:graphicFrameLocks noChangeAspect="1"/>
            </p:cNvGraphicFramePr>
            <p:nvPr/>
          </p:nvGraphicFramePr>
          <p:xfrm>
            <a:off x="3640" y="2883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9" imgW="190440" imgH="291960" progId="Equation.DSMT4">
                    <p:embed/>
                  </p:oleObj>
                </mc:Choice>
                <mc:Fallback>
                  <p:oleObj name="Equation" r:id="rId9" imgW="190440" imgH="29196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883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Freeform 5"/>
          <p:cNvSpPr>
            <a:spLocks/>
          </p:cNvSpPr>
          <p:nvPr/>
        </p:nvSpPr>
        <p:spPr bwMode="auto">
          <a:xfrm>
            <a:off x="0" y="4519613"/>
            <a:ext cx="8116888" cy="1579562"/>
          </a:xfrm>
          <a:custGeom>
            <a:avLst/>
            <a:gdLst/>
            <a:ahLst/>
            <a:cxnLst>
              <a:cxn ang="0">
                <a:pos x="0" y="771"/>
              </a:cxn>
              <a:cxn ang="0">
                <a:pos x="2643" y="452"/>
              </a:cxn>
              <a:cxn ang="0">
                <a:pos x="4176" y="3"/>
              </a:cxn>
            </a:cxnLst>
            <a:rect l="0" t="0" r="r" b="b"/>
            <a:pathLst>
              <a:path w="4176" h="813">
                <a:moveTo>
                  <a:pt x="0" y="771"/>
                </a:moveTo>
                <a:cubicBezTo>
                  <a:pt x="1039" y="746"/>
                  <a:pt x="2146" y="813"/>
                  <a:pt x="2643" y="452"/>
                </a:cubicBezTo>
                <a:cubicBezTo>
                  <a:pt x="3140" y="91"/>
                  <a:pt x="3750" y="0"/>
                  <a:pt x="4176" y="3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5599113" y="4899025"/>
            <a:ext cx="746125" cy="434975"/>
            <a:chOff x="3527" y="3086"/>
            <a:chExt cx="470" cy="274"/>
          </a:xfrm>
        </p:grpSpPr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rot="3902233" flipV="1">
              <a:off x="3761" y="2852"/>
              <a:ext cx="1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3762" y="3145"/>
            <a:ext cx="11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11" imgW="152280" imgH="279360" progId="Equation.DSMT4">
                    <p:embed/>
                  </p:oleObj>
                </mc:Choice>
                <mc:Fallback>
                  <p:oleObj name="Equation" r:id="rId11" imgW="152280" imgH="27936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3145"/>
                          <a:ext cx="11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42" name="Group 42"/>
          <p:cNvGrpSpPr>
            <a:grpSpLocks/>
          </p:cNvGrpSpPr>
          <p:nvPr/>
        </p:nvGrpSpPr>
        <p:grpSpPr bwMode="auto">
          <a:xfrm>
            <a:off x="5486400" y="5049838"/>
            <a:ext cx="295275" cy="746125"/>
            <a:chOff x="3456" y="3181"/>
            <a:chExt cx="186" cy="470"/>
          </a:xfrm>
        </p:grpSpPr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rot="9300000" flipV="1">
              <a:off x="3641" y="3181"/>
              <a:ext cx="1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3456" y="3383"/>
            <a:ext cx="15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name="Equation" r:id="rId13" imgW="203040" imgH="266400" progId="Equation.DSMT4">
                    <p:embed/>
                  </p:oleObj>
                </mc:Choice>
                <mc:Fallback>
                  <p:oleObj name="Equation" r:id="rId13" imgW="203040" imgH="2664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83"/>
                          <a:ext cx="15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4" name="Object 34"/>
          <p:cNvGraphicFramePr>
            <a:graphicFrameLocks noChangeAspect="1"/>
          </p:cNvGraphicFramePr>
          <p:nvPr/>
        </p:nvGraphicFramePr>
        <p:xfrm>
          <a:off x="341313" y="200660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15" imgW="2070000" imgH="431640" progId="Equation.DSMT4">
                  <p:embed/>
                </p:oleObj>
              </mc:Choice>
              <mc:Fallback>
                <p:oleObj name="Equation" r:id="rId15" imgW="2070000" imgH="431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00660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2884488" y="1744663"/>
            <a:ext cx="625951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Separate acceleration due to gravity. Coordinate system may be in any orientation!</a:t>
            </a:r>
          </a:p>
          <a:p>
            <a:r>
              <a:rPr lang="en-US" sz="2400"/>
              <a:t>k is vertical, s is in direction of flow, n is normal.</a:t>
            </a:r>
          </a:p>
        </p:txBody>
      </p:sp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180975" y="2673350"/>
          <a:ext cx="238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17" imgW="2387520" imgH="736560" progId="Equation.DSMT4">
                  <p:embed/>
                </p:oleObj>
              </mc:Choice>
              <mc:Fallback>
                <p:oleObj name="Equation" r:id="rId17" imgW="2387520" imgH="7365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673350"/>
                        <a:ext cx="2387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3116263" y="2803525"/>
            <a:ext cx="44370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Component of g in s direction</a:t>
            </a:r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2001838" y="2492375"/>
            <a:ext cx="546100" cy="111125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3244850" y="3302000"/>
            <a:ext cx="423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265113" y="3830638"/>
            <a:ext cx="3348037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Note: No shear forces! Therefore flow must be frictionless. </a:t>
            </a: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2063750" y="3435350"/>
            <a:ext cx="369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265113" y="5014913"/>
            <a:ext cx="3597275" cy="822325"/>
            <a:chOff x="167" y="3159"/>
            <a:chExt cx="2266" cy="518"/>
          </a:xfrm>
        </p:grpSpPr>
        <p:sp>
          <p:nvSpPr>
            <p:cNvPr id="25647" name="Text Box 47"/>
            <p:cNvSpPr txBox="1">
              <a:spLocks noChangeArrowheads="1"/>
            </p:cNvSpPr>
            <p:nvPr/>
          </p:nvSpPr>
          <p:spPr bwMode="auto">
            <a:xfrm>
              <a:off x="167" y="3159"/>
              <a:ext cx="2266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Steady state (no change in p wrt time)</a:t>
              </a:r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218" y="3410"/>
              <a:ext cx="2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218" y="3658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 animBg="1"/>
      <p:bldP spid="25625" grpId="0" animBg="1"/>
      <p:bldP spid="25605" grpId="0" animBg="1"/>
      <p:bldP spid="25636" grpId="0" build="p" autoUpdateAnimBg="0"/>
      <p:bldP spid="25639" grpId="0" build="p" autoUpdateAnimBg="0"/>
      <p:bldP spid="25640" grpId="0" animBg="1"/>
      <p:bldP spid="25641" grpId="0" animBg="1"/>
      <p:bldP spid="2564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of pipeline?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must be happening when a horizontal pipe discharges to the atmosphere?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5284788" y="3852863"/>
          <a:ext cx="307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4" imgW="3073320" imgH="799920" progId="Equation.DSMT4">
                  <p:embed/>
                </p:oleObj>
              </mc:Choice>
              <mc:Fallback>
                <p:oleObj name="Equation" r:id="rId4" imgW="307332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852863"/>
                        <a:ext cx="3073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300163" y="38989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1300163" y="40513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1300163" y="42037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1300163" y="43561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300163" y="45085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1300163" y="46609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7" name="AutoShape 11"/>
          <p:cNvSpPr>
            <a:spLocks noChangeArrowheads="1"/>
          </p:cNvSpPr>
          <p:nvPr/>
        </p:nvSpPr>
        <p:spPr bwMode="auto">
          <a:xfrm rot="5400000">
            <a:off x="2233613" y="2662238"/>
            <a:ext cx="1052512" cy="3198812"/>
          </a:xfrm>
          <a:prstGeom prst="can">
            <a:avLst>
              <a:gd name="adj" fmla="val 48824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144588" y="5108575"/>
            <a:ext cx="33607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Try applying statics…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996950" y="6049963"/>
            <a:ext cx="42386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Streamlines must be curved!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570413" y="5097463"/>
            <a:ext cx="43259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(assume straight streamlines)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8" grpId="0"/>
      <p:bldP spid="75789" grpId="0"/>
      <p:bldP spid="7579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Nozzle Flow Rate: Find Q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609975" y="3692525"/>
            <a:ext cx="2686050" cy="3841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757863" y="2566988"/>
            <a:ext cx="14303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D</a:t>
            </a:r>
            <a:r>
              <a:rPr lang="en-US" sz="2400" baseline="-25000"/>
              <a:t>1</a:t>
            </a:r>
            <a:r>
              <a:rPr lang="en-US" sz="2400"/>
              <a:t>=30 cm</a:t>
            </a:r>
            <a:endParaRPr lang="en-US" sz="3200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32588" y="4486275"/>
            <a:ext cx="14303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D</a:t>
            </a:r>
            <a:r>
              <a:rPr lang="en-US" sz="2400" baseline="-25000"/>
              <a:t>2</a:t>
            </a:r>
            <a:r>
              <a:rPr lang="en-US" sz="2400"/>
              <a:t>=10 cm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169025" y="3181350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 rot="-5400000">
            <a:off x="6423819" y="3564731"/>
            <a:ext cx="384175" cy="639763"/>
          </a:xfrm>
          <a:custGeom>
            <a:avLst/>
            <a:gdLst>
              <a:gd name="G0" fmla="+- 7050 0 0"/>
              <a:gd name="G1" fmla="+- 21600 0 7050"/>
              <a:gd name="G2" fmla="*/ 7050 1 2"/>
              <a:gd name="G3" fmla="+- 21600 0 G2"/>
              <a:gd name="G4" fmla="+/ 7050 21600 2"/>
              <a:gd name="G5" fmla="+/ G1 0 2"/>
              <a:gd name="G6" fmla="*/ 21600 21600 7050"/>
              <a:gd name="G7" fmla="*/ G6 1 2"/>
              <a:gd name="G8" fmla="+- 21600 0 G7"/>
              <a:gd name="G9" fmla="*/ 21600 1 2"/>
              <a:gd name="G10" fmla="+- 7050 0 G9"/>
              <a:gd name="G11" fmla="?: G10 G8 0"/>
              <a:gd name="G12" fmla="?: G10 G7 21600"/>
              <a:gd name="T0" fmla="*/ 18075 w 21600"/>
              <a:gd name="T1" fmla="*/ 10800 h 21600"/>
              <a:gd name="T2" fmla="*/ 10800 w 21600"/>
              <a:gd name="T3" fmla="*/ 21600 h 21600"/>
              <a:gd name="T4" fmla="*/ 3525 w 21600"/>
              <a:gd name="T5" fmla="*/ 10800 h 21600"/>
              <a:gd name="T6" fmla="*/ 10800 w 21600"/>
              <a:gd name="T7" fmla="*/ 0 h 21600"/>
              <a:gd name="T8" fmla="*/ 5325 w 21600"/>
              <a:gd name="T9" fmla="*/ 5325 h 21600"/>
              <a:gd name="T10" fmla="*/ 16275 w 21600"/>
              <a:gd name="T11" fmla="*/ 162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050" y="21600"/>
                </a:lnTo>
                <a:lnTo>
                  <a:pt x="1455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935788" y="3821113"/>
            <a:ext cx="896937" cy="128587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rot="10800000">
            <a:off x="6169025" y="4076700"/>
            <a:ext cx="0" cy="51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5" name="Freeform 11"/>
          <p:cNvSpPr>
            <a:spLocks/>
          </p:cNvSpPr>
          <p:nvPr/>
        </p:nvSpPr>
        <p:spPr bwMode="auto">
          <a:xfrm>
            <a:off x="3609975" y="3692525"/>
            <a:ext cx="4222750" cy="384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1248" y="48"/>
              </a:cxn>
              <a:cxn ang="0">
                <a:pos x="1584" y="48"/>
              </a:cxn>
              <a:cxn ang="0">
                <a:pos x="1584" y="96"/>
              </a:cxn>
              <a:cxn ang="0">
                <a:pos x="1248" y="96"/>
              </a:cxn>
              <a:cxn ang="0">
                <a:pos x="1008" y="144"/>
              </a:cxn>
              <a:cxn ang="0">
                <a:pos x="0" y="144"/>
              </a:cxn>
            </a:cxnLst>
            <a:rect l="0" t="0" r="r" b="b"/>
            <a:pathLst>
              <a:path w="1584" h="144">
                <a:moveTo>
                  <a:pt x="0" y="0"/>
                </a:moveTo>
                <a:lnTo>
                  <a:pt x="1008" y="0"/>
                </a:lnTo>
                <a:lnTo>
                  <a:pt x="1248" y="48"/>
                </a:lnTo>
                <a:lnTo>
                  <a:pt x="1584" y="48"/>
                </a:lnTo>
                <a:lnTo>
                  <a:pt x="1584" y="96"/>
                </a:lnTo>
                <a:lnTo>
                  <a:pt x="1248" y="96"/>
                </a:ln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7319963" y="3309938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rot="10800000">
            <a:off x="7319963" y="3949700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632075" y="3576638"/>
            <a:ext cx="4413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013075" y="3863975"/>
            <a:ext cx="511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7824788" y="3860800"/>
            <a:ext cx="974725" cy="12636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92" y="78"/>
              </a:cxn>
              <a:cxn ang="0">
                <a:pos x="366" y="474"/>
              </a:cxn>
            </a:cxnLst>
            <a:rect l="0" t="0" r="r" b="b"/>
            <a:pathLst>
              <a:path w="366" h="474">
                <a:moveTo>
                  <a:pt x="0" y="6"/>
                </a:moveTo>
                <a:cubicBezTo>
                  <a:pt x="78" y="6"/>
                  <a:pt x="131" y="0"/>
                  <a:pt x="192" y="78"/>
                </a:cubicBezTo>
                <a:cubicBezTo>
                  <a:pt x="253" y="156"/>
                  <a:pt x="308" y="309"/>
                  <a:pt x="366" y="474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rot="10800000">
            <a:off x="4249738" y="2206625"/>
            <a:ext cx="0" cy="146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929063" y="2633663"/>
            <a:ext cx="9366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/>
              <a:t>90 cm</a:t>
            </a:r>
            <a:endParaRPr lang="en-US" sz="3200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3762375" y="2220913"/>
            <a:ext cx="71438" cy="15525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3754438" y="1901825"/>
            <a:ext cx="69850" cy="1790700"/>
            <a:chOff x="2208" y="1872"/>
            <a:chExt cx="32" cy="672"/>
          </a:xfrm>
        </p:grpSpPr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2208" y="18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 flipV="1">
              <a:off x="2240" y="18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3390900" y="1957388"/>
            <a:ext cx="425450" cy="519112"/>
            <a:chOff x="2136" y="1233"/>
            <a:chExt cx="268" cy="327"/>
          </a:xfrm>
        </p:grpSpPr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2348" y="1371"/>
              <a:ext cx="56" cy="5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2136" y="1233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2275" name="Group 51"/>
          <p:cNvGrpSpPr>
            <a:grpSpLocks/>
          </p:cNvGrpSpPr>
          <p:nvPr/>
        </p:nvGrpSpPr>
        <p:grpSpPr bwMode="auto">
          <a:xfrm>
            <a:off x="3605213" y="3808413"/>
            <a:ext cx="361950" cy="844550"/>
            <a:chOff x="2271" y="2399"/>
            <a:chExt cx="228" cy="532"/>
          </a:xfrm>
        </p:grpSpPr>
        <p:sp>
          <p:nvSpPr>
            <p:cNvPr id="52252" name="Oval 28"/>
            <p:cNvSpPr>
              <a:spLocks noChangeArrowheads="1"/>
            </p:cNvSpPr>
            <p:nvPr/>
          </p:nvSpPr>
          <p:spPr bwMode="auto">
            <a:xfrm>
              <a:off x="2358" y="2399"/>
              <a:ext cx="56" cy="5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271" y="2604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52276" name="Group 52"/>
          <p:cNvGrpSpPr>
            <a:grpSpLocks/>
          </p:cNvGrpSpPr>
          <p:nvPr/>
        </p:nvGrpSpPr>
        <p:grpSpPr bwMode="auto">
          <a:xfrm>
            <a:off x="7704138" y="3824288"/>
            <a:ext cx="361950" cy="706437"/>
            <a:chOff x="4853" y="2409"/>
            <a:chExt cx="228" cy="445"/>
          </a:xfrm>
        </p:grpSpPr>
        <p:sp>
          <p:nvSpPr>
            <p:cNvPr id="52253" name="Oval 29"/>
            <p:cNvSpPr>
              <a:spLocks noChangeArrowheads="1"/>
            </p:cNvSpPr>
            <p:nvPr/>
          </p:nvSpPr>
          <p:spPr bwMode="auto">
            <a:xfrm>
              <a:off x="4902" y="2409"/>
              <a:ext cx="56" cy="5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4853" y="2527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7780338" y="2795588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4" imgW="1180800" imgH="380880" progId="Equation.DSMT4">
                  <p:embed/>
                </p:oleObj>
              </mc:Choice>
              <mc:Fallback>
                <p:oleObj name="Equation" r:id="rId4" imgW="1180800" imgH="3808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338" y="2795588"/>
                        <a:ext cx="118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7794625" y="1774825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6" imgW="1104840" imgH="380880" progId="Equation.DSMT4">
                  <p:embed/>
                </p:oleObj>
              </mc:Choice>
              <mc:Fallback>
                <p:oleObj name="Equation" r:id="rId6" imgW="1104840" imgH="3808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1774825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7842250" y="229552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8" imgW="723600" imgH="380880" progId="Equation.DSMT4">
                  <p:embed/>
                </p:oleObj>
              </mc:Choice>
              <mc:Fallback>
                <p:oleObj name="Equation" r:id="rId8" imgW="723600" imgH="3808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29552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70" name="Group 46"/>
          <p:cNvGrpSpPr>
            <a:grpSpLocks/>
          </p:cNvGrpSpPr>
          <p:nvPr/>
        </p:nvGrpSpPr>
        <p:grpSpPr bwMode="auto">
          <a:xfrm>
            <a:off x="5275263" y="1666875"/>
            <a:ext cx="341312" cy="2189163"/>
            <a:chOff x="3323" y="1050"/>
            <a:chExt cx="215" cy="1379"/>
          </a:xfrm>
        </p:grpSpPr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 flipV="1">
              <a:off x="3428" y="1363"/>
              <a:ext cx="0" cy="106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3323" y="1050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z</a:t>
              </a:r>
            </a:p>
          </p:txBody>
        </p:sp>
      </p:grp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276225" y="4211638"/>
            <a:ext cx="28368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Coordinate system</a:t>
            </a:r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49250" y="5124450"/>
            <a:ext cx="44989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Pressure datum____________</a:t>
            </a:r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7818438" y="2163763"/>
            <a:ext cx="1112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>
            <a:off x="7802563" y="2681288"/>
            <a:ext cx="1112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7786688" y="3198813"/>
            <a:ext cx="1112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0" y="2154238"/>
            <a:ext cx="31527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Crossing streamlines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0" y="2795588"/>
            <a:ext cx="26400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Along streamline</a:t>
            </a:r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 rot="10800000">
            <a:off x="5118100" y="2208213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3856038" y="2193925"/>
            <a:ext cx="1463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4935538" y="3060700"/>
            <a:ext cx="37306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/>
              <a:t>h</a:t>
            </a:r>
            <a:endParaRPr lang="en-US" sz="3200"/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4449763" y="4510088"/>
            <a:ext cx="15303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/>
              <a:t>h=105 cm</a:t>
            </a:r>
            <a:endParaRPr lang="en-US" sz="3200"/>
          </a:p>
        </p:txBody>
      </p:sp>
      <p:sp>
        <p:nvSpPr>
          <p:cNvPr id="52283" name="Text Box 59"/>
          <p:cNvSpPr txBox="1">
            <a:spLocks noChangeArrowheads="1"/>
          </p:cNvSpPr>
          <p:nvPr/>
        </p:nvSpPr>
        <p:spPr bwMode="auto">
          <a:xfrm>
            <a:off x="2681288" y="5095875"/>
            <a:ext cx="2127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gage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8" grpId="0"/>
      <p:bldP spid="52269" grpId="0"/>
      <p:bldP spid="52277" grpId="0"/>
      <p:bldP spid="52278" grpId="0"/>
      <p:bldP spid="522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62" name="Line 66"/>
          <p:cNvSpPr>
            <a:spLocks noChangeShapeType="1"/>
          </p:cNvSpPr>
          <p:nvPr/>
        </p:nvSpPr>
        <p:spPr bwMode="auto">
          <a:xfrm flipV="1">
            <a:off x="808038" y="1965325"/>
            <a:ext cx="914400" cy="7778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to Nozzle Flow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85750" y="4783138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4" imgW="1993680" imgH="825480" progId="Equation.DSMT4">
                  <p:embed/>
                </p:oleObj>
              </mc:Choice>
              <mc:Fallback>
                <p:oleObj name="Equation" r:id="rId4" imgW="199368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783138"/>
                        <a:ext cx="199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65113" y="1935163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6" imgW="2755800" imgH="825480" progId="Equation.DSMT4">
                  <p:embed/>
                </p:oleObj>
              </mc:Choice>
              <mc:Fallback>
                <p:oleObj name="Equation" r:id="rId6" imgW="275580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935163"/>
                        <a:ext cx="275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3527425" y="3063875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8" imgW="838080" imgH="787320" progId="Equation.DSMT4">
                  <p:embed/>
                </p:oleObj>
              </mc:Choice>
              <mc:Fallback>
                <p:oleObj name="Equation" r:id="rId8" imgW="8380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063875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61" name="Group 65"/>
          <p:cNvGrpSpPr>
            <a:grpSpLocks/>
          </p:cNvGrpSpPr>
          <p:nvPr/>
        </p:nvGrpSpPr>
        <p:grpSpPr bwMode="auto">
          <a:xfrm>
            <a:off x="5002213" y="1782763"/>
            <a:ext cx="3935412" cy="2058987"/>
            <a:chOff x="3151" y="1123"/>
            <a:chExt cx="2479" cy="1297"/>
          </a:xfrm>
        </p:grpSpPr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544" y="1844"/>
              <a:ext cx="1080" cy="15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4342" y="1368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1</a:t>
              </a:r>
              <a:r>
                <a:rPr lang="en-US" sz="1800"/>
                <a:t>=30 cm</a:t>
              </a:r>
              <a:endParaRPr lang="en-US" sz="2400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4734" y="2139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2</a:t>
              </a:r>
              <a:r>
                <a:rPr lang="en-US" sz="1800"/>
                <a:t>=10 cm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4573" y="1639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2" name="AutoShape 16"/>
            <p:cNvSpPr>
              <a:spLocks noChangeArrowheads="1"/>
            </p:cNvSpPr>
            <p:nvPr/>
          </p:nvSpPr>
          <p:spPr bwMode="auto">
            <a:xfrm rot="-5400000">
              <a:off x="4675" y="1793"/>
              <a:ext cx="155" cy="257"/>
            </a:xfrm>
            <a:custGeom>
              <a:avLst/>
              <a:gdLst>
                <a:gd name="G0" fmla="+- 7050 0 0"/>
                <a:gd name="G1" fmla="+- 21600 0 7050"/>
                <a:gd name="G2" fmla="*/ 7050 1 2"/>
                <a:gd name="G3" fmla="+- 21600 0 G2"/>
                <a:gd name="G4" fmla="+/ 7050 21600 2"/>
                <a:gd name="G5" fmla="+/ G1 0 2"/>
                <a:gd name="G6" fmla="*/ 21600 21600 7050"/>
                <a:gd name="G7" fmla="*/ G6 1 2"/>
                <a:gd name="G8" fmla="+- 21600 0 G7"/>
                <a:gd name="G9" fmla="*/ 21600 1 2"/>
                <a:gd name="G10" fmla="+- 7050 0 G9"/>
                <a:gd name="G11" fmla="?: G10 G8 0"/>
                <a:gd name="G12" fmla="?: G10 G7 21600"/>
                <a:gd name="T0" fmla="*/ 18075 w 21600"/>
                <a:gd name="T1" fmla="*/ 10800 h 21600"/>
                <a:gd name="T2" fmla="*/ 10800 w 21600"/>
                <a:gd name="T3" fmla="*/ 21600 h 21600"/>
                <a:gd name="T4" fmla="*/ 3525 w 21600"/>
                <a:gd name="T5" fmla="*/ 10800 h 21600"/>
                <a:gd name="T6" fmla="*/ 10800 w 21600"/>
                <a:gd name="T7" fmla="*/ 0 h 21600"/>
                <a:gd name="T8" fmla="*/ 5325 w 21600"/>
                <a:gd name="T9" fmla="*/ 5325 h 21600"/>
                <a:gd name="T10" fmla="*/ 16275 w 21600"/>
                <a:gd name="T11" fmla="*/ 162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050" y="21600"/>
                  </a:lnTo>
                  <a:lnTo>
                    <a:pt x="145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881" y="1896"/>
              <a:ext cx="360" cy="5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 rot="10800000">
              <a:off x="4573" y="1999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auto">
            <a:xfrm>
              <a:off x="3544" y="1844"/>
              <a:ext cx="1697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1248" y="48"/>
                </a:cxn>
                <a:cxn ang="0">
                  <a:pos x="1584" y="48"/>
                </a:cxn>
                <a:cxn ang="0">
                  <a:pos x="1584" y="96"/>
                </a:cxn>
                <a:cxn ang="0">
                  <a:pos x="1248" y="96"/>
                </a:cxn>
                <a:cxn ang="0">
                  <a:pos x="1008" y="144"/>
                </a:cxn>
                <a:cxn ang="0">
                  <a:pos x="0" y="144"/>
                </a:cxn>
              </a:cxnLst>
              <a:rect l="0" t="0" r="r" b="b"/>
              <a:pathLst>
                <a:path w="1584" h="144">
                  <a:moveTo>
                    <a:pt x="0" y="0"/>
                  </a:moveTo>
                  <a:lnTo>
                    <a:pt x="1008" y="0"/>
                  </a:lnTo>
                  <a:lnTo>
                    <a:pt x="1248" y="48"/>
                  </a:lnTo>
                  <a:lnTo>
                    <a:pt x="1584" y="48"/>
                  </a:lnTo>
                  <a:lnTo>
                    <a:pt x="1584" y="96"/>
                  </a:lnTo>
                  <a:lnTo>
                    <a:pt x="1248" y="96"/>
                  </a:lnTo>
                  <a:lnTo>
                    <a:pt x="1008" y="144"/>
                  </a:lnTo>
                  <a:lnTo>
                    <a:pt x="0" y="14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5035" y="1690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rot="10800000">
              <a:off x="5035" y="1948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3151" y="1798"/>
              <a:ext cx="17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3304" y="1913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20" name="Freeform 24"/>
            <p:cNvSpPr>
              <a:spLocks/>
            </p:cNvSpPr>
            <p:nvPr/>
          </p:nvSpPr>
          <p:spPr bwMode="auto">
            <a:xfrm>
              <a:off x="5238" y="1912"/>
              <a:ext cx="392" cy="5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2" y="78"/>
                </a:cxn>
                <a:cxn ang="0">
                  <a:pos x="366" y="474"/>
                </a:cxn>
              </a:cxnLst>
              <a:rect l="0" t="0" r="r" b="b"/>
              <a:pathLst>
                <a:path w="366" h="474">
                  <a:moveTo>
                    <a:pt x="0" y="6"/>
                  </a:moveTo>
                  <a:cubicBezTo>
                    <a:pt x="78" y="6"/>
                    <a:pt x="131" y="0"/>
                    <a:pt x="192" y="78"/>
                  </a:cubicBezTo>
                  <a:cubicBezTo>
                    <a:pt x="253" y="156"/>
                    <a:pt x="308" y="309"/>
                    <a:pt x="366" y="47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21" name="Line 25"/>
            <p:cNvSpPr>
              <a:spLocks noChangeShapeType="1"/>
            </p:cNvSpPr>
            <p:nvPr/>
          </p:nvSpPr>
          <p:spPr bwMode="auto">
            <a:xfrm rot="10800000">
              <a:off x="3801" y="1266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3588" y="1395"/>
              <a:ext cx="697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h=105 cm</a:t>
              </a:r>
              <a:endParaRPr lang="en-US" sz="2400"/>
            </a:p>
          </p:txBody>
        </p:sp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3605" y="1253"/>
              <a:ext cx="29" cy="62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324" name="Group 28"/>
            <p:cNvGrpSpPr>
              <a:grpSpLocks/>
            </p:cNvGrpSpPr>
            <p:nvPr/>
          </p:nvGrpSpPr>
          <p:grpSpPr bwMode="auto">
            <a:xfrm>
              <a:off x="3602" y="1124"/>
              <a:ext cx="28" cy="720"/>
              <a:chOff x="2208" y="1872"/>
              <a:chExt cx="32" cy="672"/>
            </a:xfrm>
          </p:grpSpPr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 flipV="1">
                <a:off x="2208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26" name="Line 30"/>
              <p:cNvSpPr>
                <a:spLocks noChangeShapeType="1"/>
              </p:cNvSpPr>
              <p:nvPr/>
            </p:nvSpPr>
            <p:spPr bwMode="auto">
              <a:xfrm flipV="1">
                <a:off x="2240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356" name="Group 60"/>
            <p:cNvGrpSpPr>
              <a:grpSpLocks/>
            </p:cNvGrpSpPr>
            <p:nvPr/>
          </p:nvGrpSpPr>
          <p:grpSpPr bwMode="auto">
            <a:xfrm>
              <a:off x="3456" y="1140"/>
              <a:ext cx="196" cy="249"/>
              <a:chOff x="3456" y="1140"/>
              <a:chExt cx="196" cy="249"/>
            </a:xfrm>
          </p:grpSpPr>
          <p:sp>
            <p:nvSpPr>
              <p:cNvPr id="55328" name="Oval 32"/>
              <p:cNvSpPr>
                <a:spLocks noChangeArrowheads="1"/>
              </p:cNvSpPr>
              <p:nvPr/>
            </p:nvSpPr>
            <p:spPr bwMode="auto">
              <a:xfrm>
                <a:off x="3591" y="1235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29" name="Text Box 33"/>
              <p:cNvSpPr txBox="1">
                <a:spLocks noChangeArrowheads="1"/>
              </p:cNvSpPr>
              <p:nvPr/>
            </p:nvSpPr>
            <p:spPr bwMode="auto">
              <a:xfrm>
                <a:off x="3456" y="1140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grpSp>
          <p:nvGrpSpPr>
            <p:cNvPr id="55357" name="Group 61"/>
            <p:cNvGrpSpPr>
              <a:grpSpLocks/>
            </p:cNvGrpSpPr>
            <p:nvPr/>
          </p:nvGrpSpPr>
          <p:grpSpPr bwMode="auto">
            <a:xfrm>
              <a:off x="3542" y="1891"/>
              <a:ext cx="196" cy="343"/>
              <a:chOff x="3542" y="1891"/>
              <a:chExt cx="196" cy="343"/>
            </a:xfrm>
          </p:grpSpPr>
          <p:sp>
            <p:nvSpPr>
              <p:cNvPr id="55331" name="Oval 35"/>
              <p:cNvSpPr>
                <a:spLocks noChangeArrowheads="1"/>
              </p:cNvSpPr>
              <p:nvPr/>
            </p:nvSpPr>
            <p:spPr bwMode="auto">
              <a:xfrm>
                <a:off x="3598" y="1891"/>
                <a:ext cx="35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32" name="Text Box 36"/>
              <p:cNvSpPr txBox="1">
                <a:spLocks noChangeArrowheads="1"/>
              </p:cNvSpPr>
              <p:nvPr/>
            </p:nvSpPr>
            <p:spPr bwMode="auto">
              <a:xfrm>
                <a:off x="3542" y="1985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</p:grpSp>
        <p:grpSp>
          <p:nvGrpSpPr>
            <p:cNvPr id="55358" name="Group 62"/>
            <p:cNvGrpSpPr>
              <a:grpSpLocks/>
            </p:cNvGrpSpPr>
            <p:nvPr/>
          </p:nvGrpSpPr>
          <p:grpSpPr bwMode="auto">
            <a:xfrm>
              <a:off x="5142" y="1661"/>
              <a:ext cx="196" cy="273"/>
              <a:chOff x="5142" y="1661"/>
              <a:chExt cx="196" cy="273"/>
            </a:xfrm>
          </p:grpSpPr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5221" y="1897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35" name="Text Box 39"/>
              <p:cNvSpPr txBox="1">
                <a:spLocks noChangeArrowheads="1"/>
              </p:cNvSpPr>
              <p:nvPr/>
            </p:nvSpPr>
            <p:spPr bwMode="auto">
              <a:xfrm>
                <a:off x="5142" y="1661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</p:grpSp>
        <p:grpSp>
          <p:nvGrpSpPr>
            <p:cNvPr id="55360" name="Group 64"/>
            <p:cNvGrpSpPr>
              <a:grpSpLocks/>
            </p:cNvGrpSpPr>
            <p:nvPr/>
          </p:nvGrpSpPr>
          <p:grpSpPr bwMode="auto">
            <a:xfrm>
              <a:off x="4280" y="1123"/>
              <a:ext cx="190" cy="787"/>
              <a:chOff x="4280" y="1123"/>
              <a:chExt cx="190" cy="787"/>
            </a:xfrm>
          </p:grpSpPr>
          <p:sp>
            <p:nvSpPr>
              <p:cNvPr id="55340" name="Line 44"/>
              <p:cNvSpPr>
                <a:spLocks noChangeShapeType="1"/>
              </p:cNvSpPr>
              <p:nvPr/>
            </p:nvSpPr>
            <p:spPr bwMode="auto">
              <a:xfrm flipV="1">
                <a:off x="4280" y="123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341" name="Text Box 45"/>
              <p:cNvSpPr txBox="1">
                <a:spLocks noChangeArrowheads="1"/>
              </p:cNvSpPr>
              <p:nvPr/>
            </p:nvSpPr>
            <p:spPr bwMode="auto">
              <a:xfrm>
                <a:off x="4283" y="1123"/>
                <a:ext cx="18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z</a:t>
                </a:r>
              </a:p>
            </p:txBody>
          </p:sp>
        </p:grpSp>
      </p:grpSp>
      <p:grpSp>
        <p:nvGrpSpPr>
          <p:cNvPr id="55380" name="Group 84"/>
          <p:cNvGrpSpPr>
            <a:grpSpLocks/>
          </p:cNvGrpSpPr>
          <p:nvPr/>
        </p:nvGrpSpPr>
        <p:grpSpPr bwMode="auto">
          <a:xfrm>
            <a:off x="5103813" y="5873750"/>
            <a:ext cx="3686175" cy="800100"/>
            <a:chOff x="3215" y="3700"/>
            <a:chExt cx="2322" cy="504"/>
          </a:xfrm>
        </p:grpSpPr>
        <p:graphicFrame>
          <p:nvGraphicFramePr>
            <p:cNvPr id="55306" name="Object 10"/>
            <p:cNvGraphicFramePr>
              <a:graphicFrameLocks noChangeAspect="1"/>
            </p:cNvGraphicFramePr>
            <p:nvPr/>
          </p:nvGraphicFramePr>
          <p:xfrm>
            <a:off x="3215" y="3892"/>
            <a:ext cx="1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Equation" r:id="rId10" imgW="1930320" imgH="380880" progId="Equation.DSMT4">
                    <p:embed/>
                  </p:oleObj>
                </mc:Choice>
                <mc:Fallback>
                  <p:oleObj name="Equation" r:id="rId10" imgW="1930320" imgH="3808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3892"/>
                          <a:ext cx="1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  <a:ext uri="{53640926-AAD7-44D8-BBD7-CCE9431645EC}">
                            <a14:shadowObscured xmlns:a14="http://schemas.microsoft.com/office/drawing/2010/main" val="1"/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9" name="Object 53"/>
            <p:cNvGraphicFramePr>
              <a:graphicFrameLocks noChangeAspect="1"/>
            </p:cNvGraphicFramePr>
            <p:nvPr/>
          </p:nvGraphicFramePr>
          <p:xfrm>
            <a:off x="4817" y="3700"/>
            <a:ext cx="72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2" name="Equation" r:id="rId12" imgW="1143000" imgH="799920" progId="Equation.DSMT4">
                    <p:embed/>
                  </p:oleObj>
                </mc:Choice>
                <mc:Fallback>
                  <p:oleObj name="Equation" r:id="rId12" imgW="1143000" imgH="79992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3700"/>
                          <a:ext cx="72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  <a:ext uri="{53640926-AAD7-44D8-BBD7-CCE9431645EC}">
                            <a14:shadowObscured xmlns:a14="http://schemas.microsoft.com/office/drawing/2010/main" val="1"/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63" name="Line 67"/>
          <p:cNvSpPr>
            <a:spLocks noChangeShapeType="1"/>
          </p:cNvSpPr>
          <p:nvPr/>
        </p:nvSpPr>
        <p:spPr bwMode="auto">
          <a:xfrm flipV="1">
            <a:off x="411163" y="3152775"/>
            <a:ext cx="471487" cy="6111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 flipV="1">
            <a:off x="2119313" y="3130550"/>
            <a:ext cx="471487" cy="6111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96888" y="3051175"/>
          <a:ext cx="1993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14" imgW="1993680" imgH="787320" progId="Equation.DSMT4">
                  <p:embed/>
                </p:oleObj>
              </mc:Choice>
              <mc:Fallback>
                <p:oleObj name="Equation" r:id="rId14" imgW="199368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051175"/>
                        <a:ext cx="1993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6" name="Line 70"/>
          <p:cNvSpPr>
            <a:spLocks noChangeShapeType="1"/>
          </p:cNvSpPr>
          <p:nvPr/>
        </p:nvSpPr>
        <p:spPr bwMode="auto">
          <a:xfrm>
            <a:off x="2667000" y="345916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288925" y="4044950"/>
            <a:ext cx="38433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Now along the streamline</a:t>
            </a:r>
          </a:p>
        </p:txBody>
      </p:sp>
      <p:sp>
        <p:nvSpPr>
          <p:cNvPr id="55368" name="Line 72"/>
          <p:cNvSpPr>
            <a:spLocks noChangeShapeType="1"/>
          </p:cNvSpPr>
          <p:nvPr/>
        </p:nvSpPr>
        <p:spPr bwMode="auto">
          <a:xfrm flipV="1">
            <a:off x="733425" y="5934075"/>
            <a:ext cx="471488" cy="6111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69" name="Line 73"/>
          <p:cNvSpPr>
            <a:spLocks noChangeShapeType="1"/>
          </p:cNvSpPr>
          <p:nvPr/>
        </p:nvSpPr>
        <p:spPr bwMode="auto">
          <a:xfrm flipV="1">
            <a:off x="2532063" y="5948363"/>
            <a:ext cx="471487" cy="6111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70" name="Line 74"/>
          <p:cNvSpPr>
            <a:spLocks noChangeShapeType="1"/>
          </p:cNvSpPr>
          <p:nvPr/>
        </p:nvSpPr>
        <p:spPr bwMode="auto">
          <a:xfrm flipV="1">
            <a:off x="2030413" y="5916613"/>
            <a:ext cx="471487" cy="6111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33363" y="5805488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16" imgW="3352680" imgH="825480" progId="Equation.DSMT4">
                  <p:embed/>
                </p:oleObj>
              </mc:Choice>
              <mc:Fallback>
                <p:oleObj name="Equation" r:id="rId16" imgW="3352680" imgH="825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805488"/>
                        <a:ext cx="335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73" name="Text Box 77"/>
          <p:cNvSpPr txBox="1">
            <a:spLocks noChangeArrowheads="1"/>
          </p:cNvSpPr>
          <p:nvPr/>
        </p:nvSpPr>
        <p:spPr bwMode="auto">
          <a:xfrm>
            <a:off x="765175" y="54133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h</a:t>
            </a:r>
          </a:p>
        </p:txBody>
      </p:sp>
      <p:grpSp>
        <p:nvGrpSpPr>
          <p:cNvPr id="55375" name="Group 79"/>
          <p:cNvGrpSpPr>
            <a:grpSpLocks/>
          </p:cNvGrpSpPr>
          <p:nvPr/>
        </p:nvGrpSpPr>
        <p:grpSpPr bwMode="auto">
          <a:xfrm>
            <a:off x="182563" y="5837238"/>
            <a:ext cx="884237" cy="700087"/>
            <a:chOff x="115" y="3677"/>
            <a:chExt cx="557" cy="441"/>
          </a:xfrm>
        </p:grpSpPr>
        <p:sp>
          <p:nvSpPr>
            <p:cNvPr id="55371" name="Line 75"/>
            <p:cNvSpPr>
              <a:spLocks noChangeShapeType="1"/>
            </p:cNvSpPr>
            <p:nvPr/>
          </p:nvSpPr>
          <p:spPr bwMode="auto">
            <a:xfrm flipV="1">
              <a:off x="115" y="3696"/>
              <a:ext cx="365" cy="42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74" name="Line 78"/>
            <p:cNvSpPr>
              <a:spLocks noChangeShapeType="1"/>
            </p:cNvSpPr>
            <p:nvPr/>
          </p:nvSpPr>
          <p:spPr bwMode="auto">
            <a:xfrm>
              <a:off x="490" y="3677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3717925" y="3960813"/>
            <a:ext cx="3249613" cy="2257425"/>
            <a:chOff x="2342" y="2495"/>
            <a:chExt cx="2047" cy="1422"/>
          </a:xfrm>
        </p:grpSpPr>
        <p:graphicFrame>
          <p:nvGraphicFramePr>
            <p:cNvPr id="55305" name="Object 9"/>
            <p:cNvGraphicFramePr>
              <a:graphicFrameLocks noChangeAspect="1"/>
            </p:cNvGraphicFramePr>
            <p:nvPr/>
          </p:nvGraphicFramePr>
          <p:xfrm>
            <a:off x="3429" y="2495"/>
            <a:ext cx="96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5" name="Equation" r:id="rId18" imgW="1523880" imgH="825480" progId="Equation.DSMT4">
                    <p:embed/>
                  </p:oleObj>
                </mc:Choice>
                <mc:Fallback>
                  <p:oleObj name="Equation" r:id="rId18" imgW="1523880" imgH="8254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2495"/>
                          <a:ext cx="96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  <a:ext uri="{53640926-AAD7-44D8-BBD7-CCE9431645EC}">
                            <a14:shadowObscured xmlns:a14="http://schemas.microsoft.com/office/drawing/2010/main" val="1"/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6" name="Line 80"/>
            <p:cNvSpPr>
              <a:spLocks noChangeShapeType="1"/>
            </p:cNvSpPr>
            <p:nvPr/>
          </p:nvSpPr>
          <p:spPr bwMode="auto">
            <a:xfrm flipV="1">
              <a:off x="2342" y="2851"/>
              <a:ext cx="999" cy="10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5378" name="Text Box 82"/>
          <p:cNvSpPr txBox="1">
            <a:spLocks noChangeArrowheads="1"/>
          </p:cNvSpPr>
          <p:nvPr/>
        </p:nvSpPr>
        <p:spPr bwMode="auto">
          <a:xfrm>
            <a:off x="5443538" y="4960938"/>
            <a:ext cx="285115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unknowns…</a:t>
            </a:r>
          </a:p>
          <a:p>
            <a:r>
              <a:rPr lang="en-US"/>
              <a:t>_______________</a:t>
            </a:r>
          </a:p>
        </p:txBody>
      </p:sp>
      <p:sp>
        <p:nvSpPr>
          <p:cNvPr id="55379" name="Text Box 83"/>
          <p:cNvSpPr txBox="1">
            <a:spLocks noChangeArrowheads="1"/>
          </p:cNvSpPr>
          <p:nvPr/>
        </p:nvSpPr>
        <p:spPr bwMode="auto">
          <a:xfrm>
            <a:off x="5456238" y="5430838"/>
            <a:ext cx="28368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Mass conservation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62" grpId="0" animBg="1"/>
      <p:bldP spid="55363" grpId="0" animBg="1"/>
      <p:bldP spid="55364" grpId="0" animBg="1"/>
      <p:bldP spid="55367" grpId="0"/>
      <p:bldP spid="55368" grpId="0" animBg="1"/>
      <p:bldP spid="55369" grpId="0" animBg="1"/>
      <p:bldP spid="55370" grpId="0" animBg="1"/>
      <p:bldP spid="55373" grpId="0"/>
      <p:bldP spid="55378" grpId="0"/>
      <p:bldP spid="553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Solution to Nozzle Flow (continued)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50863" y="2001838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4" imgW="2438280" imgH="838080" progId="Equation.DSMT4">
                  <p:embed/>
                </p:oleObj>
              </mc:Choice>
              <mc:Fallback>
                <p:oleObj name="Equation" r:id="rId4" imgW="243828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001838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33388" y="3192463"/>
          <a:ext cx="264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6" imgW="2641320" imgH="863280" progId="Equation.DSMT4">
                  <p:embed/>
                </p:oleObj>
              </mc:Choice>
              <mc:Fallback>
                <p:oleObj name="Equation" r:id="rId6" imgW="2641320" imgH="863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192463"/>
                        <a:ext cx="2641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593725" y="4408488"/>
          <a:ext cx="2197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8" imgW="2197080" imgH="1358640" progId="Equation.DSMT4">
                  <p:embed/>
                </p:oleObj>
              </mc:Choice>
              <mc:Fallback>
                <p:oleObj name="Equation" r:id="rId8" imgW="2197080" imgH="1358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408488"/>
                        <a:ext cx="21971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43" name="Group 75"/>
          <p:cNvGrpSpPr>
            <a:grpSpLocks/>
          </p:cNvGrpSpPr>
          <p:nvPr/>
        </p:nvGrpSpPr>
        <p:grpSpPr bwMode="auto">
          <a:xfrm>
            <a:off x="5002213" y="1782763"/>
            <a:ext cx="3935412" cy="2058987"/>
            <a:chOff x="3151" y="1123"/>
            <a:chExt cx="2479" cy="1297"/>
          </a:xfrm>
        </p:grpSpPr>
        <p:sp>
          <p:nvSpPr>
            <p:cNvPr id="58444" name="Rectangle 76"/>
            <p:cNvSpPr>
              <a:spLocks noChangeArrowheads="1"/>
            </p:cNvSpPr>
            <p:nvPr/>
          </p:nvSpPr>
          <p:spPr bwMode="auto">
            <a:xfrm>
              <a:off x="3544" y="1844"/>
              <a:ext cx="1080" cy="15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45" name="Text Box 77"/>
            <p:cNvSpPr txBox="1">
              <a:spLocks noChangeArrowheads="1"/>
            </p:cNvSpPr>
            <p:nvPr/>
          </p:nvSpPr>
          <p:spPr bwMode="auto">
            <a:xfrm>
              <a:off x="4342" y="1368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1</a:t>
              </a:r>
              <a:r>
                <a:rPr lang="en-US" sz="1800"/>
                <a:t>=30 cm</a:t>
              </a:r>
              <a:endParaRPr lang="en-US" sz="2400"/>
            </a:p>
          </p:txBody>
        </p:sp>
        <p:sp>
          <p:nvSpPr>
            <p:cNvPr id="58446" name="Text Box 78"/>
            <p:cNvSpPr txBox="1">
              <a:spLocks noChangeArrowheads="1"/>
            </p:cNvSpPr>
            <p:nvPr/>
          </p:nvSpPr>
          <p:spPr bwMode="auto">
            <a:xfrm>
              <a:off x="4734" y="2139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2</a:t>
              </a:r>
              <a:r>
                <a:rPr lang="en-US" sz="1800"/>
                <a:t>=10 cm</a:t>
              </a:r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>
              <a:off x="4573" y="1639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48" name="AutoShape 80"/>
            <p:cNvSpPr>
              <a:spLocks noChangeArrowheads="1"/>
            </p:cNvSpPr>
            <p:nvPr/>
          </p:nvSpPr>
          <p:spPr bwMode="auto">
            <a:xfrm rot="-5400000">
              <a:off x="4675" y="1793"/>
              <a:ext cx="155" cy="257"/>
            </a:xfrm>
            <a:custGeom>
              <a:avLst/>
              <a:gdLst>
                <a:gd name="G0" fmla="+- 7050 0 0"/>
                <a:gd name="G1" fmla="+- 21600 0 7050"/>
                <a:gd name="G2" fmla="*/ 7050 1 2"/>
                <a:gd name="G3" fmla="+- 21600 0 G2"/>
                <a:gd name="G4" fmla="+/ 7050 21600 2"/>
                <a:gd name="G5" fmla="+/ G1 0 2"/>
                <a:gd name="G6" fmla="*/ 21600 21600 7050"/>
                <a:gd name="G7" fmla="*/ G6 1 2"/>
                <a:gd name="G8" fmla="+- 21600 0 G7"/>
                <a:gd name="G9" fmla="*/ 21600 1 2"/>
                <a:gd name="G10" fmla="+- 7050 0 G9"/>
                <a:gd name="G11" fmla="?: G10 G8 0"/>
                <a:gd name="G12" fmla="?: G10 G7 21600"/>
                <a:gd name="T0" fmla="*/ 18075 w 21600"/>
                <a:gd name="T1" fmla="*/ 10800 h 21600"/>
                <a:gd name="T2" fmla="*/ 10800 w 21600"/>
                <a:gd name="T3" fmla="*/ 21600 h 21600"/>
                <a:gd name="T4" fmla="*/ 3525 w 21600"/>
                <a:gd name="T5" fmla="*/ 10800 h 21600"/>
                <a:gd name="T6" fmla="*/ 10800 w 21600"/>
                <a:gd name="T7" fmla="*/ 0 h 21600"/>
                <a:gd name="T8" fmla="*/ 5325 w 21600"/>
                <a:gd name="T9" fmla="*/ 5325 h 21600"/>
                <a:gd name="T10" fmla="*/ 16275 w 21600"/>
                <a:gd name="T11" fmla="*/ 162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050" y="21600"/>
                  </a:lnTo>
                  <a:lnTo>
                    <a:pt x="145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49" name="Rectangle 81"/>
            <p:cNvSpPr>
              <a:spLocks noChangeArrowheads="1"/>
            </p:cNvSpPr>
            <p:nvPr/>
          </p:nvSpPr>
          <p:spPr bwMode="auto">
            <a:xfrm>
              <a:off x="4881" y="1896"/>
              <a:ext cx="360" cy="5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10800000">
              <a:off x="4573" y="1999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1" name="Freeform 83"/>
            <p:cNvSpPr>
              <a:spLocks/>
            </p:cNvSpPr>
            <p:nvPr/>
          </p:nvSpPr>
          <p:spPr bwMode="auto">
            <a:xfrm>
              <a:off x="3544" y="1844"/>
              <a:ext cx="1697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1248" y="48"/>
                </a:cxn>
                <a:cxn ang="0">
                  <a:pos x="1584" y="48"/>
                </a:cxn>
                <a:cxn ang="0">
                  <a:pos x="1584" y="96"/>
                </a:cxn>
                <a:cxn ang="0">
                  <a:pos x="1248" y="96"/>
                </a:cxn>
                <a:cxn ang="0">
                  <a:pos x="1008" y="144"/>
                </a:cxn>
                <a:cxn ang="0">
                  <a:pos x="0" y="144"/>
                </a:cxn>
              </a:cxnLst>
              <a:rect l="0" t="0" r="r" b="b"/>
              <a:pathLst>
                <a:path w="1584" h="144">
                  <a:moveTo>
                    <a:pt x="0" y="0"/>
                  </a:moveTo>
                  <a:lnTo>
                    <a:pt x="1008" y="0"/>
                  </a:lnTo>
                  <a:lnTo>
                    <a:pt x="1248" y="48"/>
                  </a:lnTo>
                  <a:lnTo>
                    <a:pt x="1584" y="48"/>
                  </a:lnTo>
                  <a:lnTo>
                    <a:pt x="1584" y="96"/>
                  </a:lnTo>
                  <a:lnTo>
                    <a:pt x="1248" y="96"/>
                  </a:lnTo>
                  <a:lnTo>
                    <a:pt x="1008" y="144"/>
                  </a:lnTo>
                  <a:lnTo>
                    <a:pt x="0" y="14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>
              <a:off x="5035" y="1690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rot="10800000">
              <a:off x="5035" y="1948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4" name="Text Box 86"/>
            <p:cNvSpPr txBox="1">
              <a:spLocks noChangeArrowheads="1"/>
            </p:cNvSpPr>
            <p:nvPr/>
          </p:nvSpPr>
          <p:spPr bwMode="auto">
            <a:xfrm>
              <a:off x="3151" y="1798"/>
              <a:ext cx="17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>
              <a:off x="3304" y="1913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6" name="Freeform 88"/>
            <p:cNvSpPr>
              <a:spLocks/>
            </p:cNvSpPr>
            <p:nvPr/>
          </p:nvSpPr>
          <p:spPr bwMode="auto">
            <a:xfrm>
              <a:off x="5238" y="1912"/>
              <a:ext cx="392" cy="5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2" y="78"/>
                </a:cxn>
                <a:cxn ang="0">
                  <a:pos x="366" y="474"/>
                </a:cxn>
              </a:cxnLst>
              <a:rect l="0" t="0" r="r" b="b"/>
              <a:pathLst>
                <a:path w="366" h="474">
                  <a:moveTo>
                    <a:pt x="0" y="6"/>
                  </a:moveTo>
                  <a:cubicBezTo>
                    <a:pt x="78" y="6"/>
                    <a:pt x="131" y="0"/>
                    <a:pt x="192" y="78"/>
                  </a:cubicBezTo>
                  <a:cubicBezTo>
                    <a:pt x="253" y="156"/>
                    <a:pt x="308" y="309"/>
                    <a:pt x="366" y="47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rot="10800000">
              <a:off x="3801" y="1266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458" name="Text Box 90"/>
            <p:cNvSpPr txBox="1">
              <a:spLocks noChangeArrowheads="1"/>
            </p:cNvSpPr>
            <p:nvPr/>
          </p:nvSpPr>
          <p:spPr bwMode="auto">
            <a:xfrm>
              <a:off x="3588" y="1395"/>
              <a:ext cx="697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h=105 cm</a:t>
              </a:r>
              <a:endParaRPr lang="en-US" sz="2400"/>
            </a:p>
          </p:txBody>
        </p:sp>
        <p:sp>
          <p:nvSpPr>
            <p:cNvPr id="58459" name="Rectangle 91"/>
            <p:cNvSpPr>
              <a:spLocks noChangeArrowheads="1"/>
            </p:cNvSpPr>
            <p:nvPr/>
          </p:nvSpPr>
          <p:spPr bwMode="auto">
            <a:xfrm>
              <a:off x="3605" y="1253"/>
              <a:ext cx="29" cy="62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8460" name="Group 92"/>
            <p:cNvGrpSpPr>
              <a:grpSpLocks/>
            </p:cNvGrpSpPr>
            <p:nvPr/>
          </p:nvGrpSpPr>
          <p:grpSpPr bwMode="auto">
            <a:xfrm>
              <a:off x="3602" y="1124"/>
              <a:ext cx="28" cy="720"/>
              <a:chOff x="2208" y="1872"/>
              <a:chExt cx="32" cy="672"/>
            </a:xfrm>
          </p:grpSpPr>
          <p:sp>
            <p:nvSpPr>
              <p:cNvPr id="58461" name="Line 93"/>
              <p:cNvSpPr>
                <a:spLocks noChangeShapeType="1"/>
              </p:cNvSpPr>
              <p:nvPr/>
            </p:nvSpPr>
            <p:spPr bwMode="auto">
              <a:xfrm flipV="1">
                <a:off x="2208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62" name="Line 94"/>
              <p:cNvSpPr>
                <a:spLocks noChangeShapeType="1"/>
              </p:cNvSpPr>
              <p:nvPr/>
            </p:nvSpPr>
            <p:spPr bwMode="auto">
              <a:xfrm flipV="1">
                <a:off x="2240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463" name="Group 95"/>
            <p:cNvGrpSpPr>
              <a:grpSpLocks/>
            </p:cNvGrpSpPr>
            <p:nvPr/>
          </p:nvGrpSpPr>
          <p:grpSpPr bwMode="auto">
            <a:xfrm>
              <a:off x="3456" y="1140"/>
              <a:ext cx="196" cy="249"/>
              <a:chOff x="3456" y="1140"/>
              <a:chExt cx="196" cy="249"/>
            </a:xfrm>
          </p:grpSpPr>
          <p:sp>
            <p:nvSpPr>
              <p:cNvPr id="58464" name="Oval 96"/>
              <p:cNvSpPr>
                <a:spLocks noChangeArrowheads="1"/>
              </p:cNvSpPr>
              <p:nvPr/>
            </p:nvSpPr>
            <p:spPr bwMode="auto">
              <a:xfrm>
                <a:off x="3591" y="1235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65" name="Text Box 97"/>
              <p:cNvSpPr txBox="1">
                <a:spLocks noChangeArrowheads="1"/>
              </p:cNvSpPr>
              <p:nvPr/>
            </p:nvSpPr>
            <p:spPr bwMode="auto">
              <a:xfrm>
                <a:off x="3456" y="1140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grpSp>
          <p:nvGrpSpPr>
            <p:cNvPr id="58466" name="Group 98"/>
            <p:cNvGrpSpPr>
              <a:grpSpLocks/>
            </p:cNvGrpSpPr>
            <p:nvPr/>
          </p:nvGrpSpPr>
          <p:grpSpPr bwMode="auto">
            <a:xfrm>
              <a:off x="3542" y="1891"/>
              <a:ext cx="196" cy="343"/>
              <a:chOff x="3542" y="1891"/>
              <a:chExt cx="196" cy="343"/>
            </a:xfrm>
          </p:grpSpPr>
          <p:sp>
            <p:nvSpPr>
              <p:cNvPr id="58467" name="Oval 99"/>
              <p:cNvSpPr>
                <a:spLocks noChangeArrowheads="1"/>
              </p:cNvSpPr>
              <p:nvPr/>
            </p:nvSpPr>
            <p:spPr bwMode="auto">
              <a:xfrm>
                <a:off x="3598" y="1891"/>
                <a:ext cx="35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68" name="Text Box 100"/>
              <p:cNvSpPr txBox="1">
                <a:spLocks noChangeArrowheads="1"/>
              </p:cNvSpPr>
              <p:nvPr/>
            </p:nvSpPr>
            <p:spPr bwMode="auto">
              <a:xfrm>
                <a:off x="3542" y="1985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</p:grpSp>
        <p:grpSp>
          <p:nvGrpSpPr>
            <p:cNvPr id="58469" name="Group 101"/>
            <p:cNvGrpSpPr>
              <a:grpSpLocks/>
            </p:cNvGrpSpPr>
            <p:nvPr/>
          </p:nvGrpSpPr>
          <p:grpSpPr bwMode="auto">
            <a:xfrm>
              <a:off x="5142" y="1661"/>
              <a:ext cx="196" cy="273"/>
              <a:chOff x="5142" y="1661"/>
              <a:chExt cx="196" cy="273"/>
            </a:xfrm>
          </p:grpSpPr>
          <p:sp>
            <p:nvSpPr>
              <p:cNvPr id="58470" name="Oval 102"/>
              <p:cNvSpPr>
                <a:spLocks noChangeArrowheads="1"/>
              </p:cNvSpPr>
              <p:nvPr/>
            </p:nvSpPr>
            <p:spPr bwMode="auto">
              <a:xfrm>
                <a:off x="5221" y="1897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71" name="Text Box 103"/>
              <p:cNvSpPr txBox="1">
                <a:spLocks noChangeArrowheads="1"/>
              </p:cNvSpPr>
              <p:nvPr/>
            </p:nvSpPr>
            <p:spPr bwMode="auto">
              <a:xfrm>
                <a:off x="5142" y="1661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</p:grpSp>
        <p:grpSp>
          <p:nvGrpSpPr>
            <p:cNvPr id="58472" name="Group 104"/>
            <p:cNvGrpSpPr>
              <a:grpSpLocks/>
            </p:cNvGrpSpPr>
            <p:nvPr/>
          </p:nvGrpSpPr>
          <p:grpSpPr bwMode="auto">
            <a:xfrm>
              <a:off x="4280" y="1123"/>
              <a:ext cx="190" cy="787"/>
              <a:chOff x="4280" y="1123"/>
              <a:chExt cx="190" cy="787"/>
            </a:xfrm>
          </p:grpSpPr>
          <p:sp>
            <p:nvSpPr>
              <p:cNvPr id="58473" name="Line 105"/>
              <p:cNvSpPr>
                <a:spLocks noChangeShapeType="1"/>
              </p:cNvSpPr>
              <p:nvPr/>
            </p:nvSpPr>
            <p:spPr bwMode="auto">
              <a:xfrm flipV="1">
                <a:off x="4280" y="123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474" name="Text Box 106"/>
              <p:cNvSpPr txBox="1">
                <a:spLocks noChangeArrowheads="1"/>
              </p:cNvSpPr>
              <p:nvPr/>
            </p:nvSpPr>
            <p:spPr bwMode="auto">
              <a:xfrm>
                <a:off x="4283" y="1123"/>
                <a:ext cx="18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z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381000" y="4664075"/>
            <a:ext cx="381000" cy="6540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Incorrect technique…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68313" y="3365500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4" imgW="1993680" imgH="825480" progId="Equation.DSMT4">
                  <p:embed/>
                </p:oleObj>
              </mc:Choice>
              <mc:Fallback>
                <p:oleObj name="Equation" r:id="rId4" imgW="199368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65500"/>
                        <a:ext cx="199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77838" y="2103438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6" imgW="2755800" imgH="825480" progId="Equation.DSMT4">
                  <p:embed/>
                </p:oleObj>
              </mc:Choice>
              <mc:Fallback>
                <p:oleObj name="Equation" r:id="rId6" imgW="2755800" imgH="825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103438"/>
                        <a:ext cx="275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9" name="Object 73"/>
          <p:cNvGraphicFramePr>
            <a:graphicFrameLocks noChangeAspect="1"/>
          </p:cNvGraphicFramePr>
          <p:nvPr/>
        </p:nvGraphicFramePr>
        <p:xfrm>
          <a:off x="455613" y="5668963"/>
          <a:ext cx="87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8" imgW="876240" imgH="825480" progId="Equation.DSMT4">
                  <p:embed/>
                </p:oleObj>
              </mc:Choice>
              <mc:Fallback>
                <p:oleObj name="Equation" r:id="rId8" imgW="876240" imgH="825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5668963"/>
                        <a:ext cx="87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90" name="Object 74"/>
          <p:cNvGraphicFramePr>
            <a:graphicFrameLocks noChangeAspect="1"/>
          </p:cNvGraphicFramePr>
          <p:nvPr/>
        </p:nvGraphicFramePr>
        <p:xfrm>
          <a:off x="2133600" y="5856288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56288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1073150" y="4595813"/>
            <a:ext cx="1066800" cy="70008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2844800" y="4592638"/>
            <a:ext cx="501650" cy="7921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3473450" y="4529138"/>
            <a:ext cx="501650" cy="7921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456" name="Object 40"/>
          <p:cNvGraphicFramePr>
            <a:graphicFrameLocks noChangeAspect="1"/>
          </p:cNvGraphicFramePr>
          <p:nvPr/>
        </p:nvGraphicFramePr>
        <p:xfrm>
          <a:off x="404813" y="4527550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12" imgW="4089240" imgH="825480" progId="Equation.DSMT4">
                  <p:embed/>
                </p:oleObj>
              </mc:Choice>
              <mc:Fallback>
                <p:oleObj name="Equation" r:id="rId12" imgW="4089240" imgH="825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527550"/>
                        <a:ext cx="408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95" name="Group 79"/>
          <p:cNvGrpSpPr>
            <a:grpSpLocks/>
          </p:cNvGrpSpPr>
          <p:nvPr/>
        </p:nvGrpSpPr>
        <p:grpSpPr bwMode="auto">
          <a:xfrm>
            <a:off x="5002213" y="1782763"/>
            <a:ext cx="3935412" cy="2058987"/>
            <a:chOff x="3151" y="1123"/>
            <a:chExt cx="2479" cy="1297"/>
          </a:xfrm>
        </p:grpSpPr>
        <p:sp>
          <p:nvSpPr>
            <p:cNvPr id="60496" name="Rectangle 80"/>
            <p:cNvSpPr>
              <a:spLocks noChangeArrowheads="1"/>
            </p:cNvSpPr>
            <p:nvPr/>
          </p:nvSpPr>
          <p:spPr bwMode="auto">
            <a:xfrm>
              <a:off x="3544" y="1844"/>
              <a:ext cx="1080" cy="15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497" name="Text Box 81"/>
            <p:cNvSpPr txBox="1">
              <a:spLocks noChangeArrowheads="1"/>
            </p:cNvSpPr>
            <p:nvPr/>
          </p:nvSpPr>
          <p:spPr bwMode="auto">
            <a:xfrm>
              <a:off x="4342" y="1368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1</a:t>
              </a:r>
              <a:r>
                <a:rPr lang="en-US" sz="1800"/>
                <a:t>=30 cm</a:t>
              </a:r>
              <a:endParaRPr lang="en-US" sz="2400"/>
            </a:p>
          </p:txBody>
        </p:sp>
        <p:sp>
          <p:nvSpPr>
            <p:cNvPr id="60498" name="Text Box 82"/>
            <p:cNvSpPr txBox="1">
              <a:spLocks noChangeArrowheads="1"/>
            </p:cNvSpPr>
            <p:nvPr/>
          </p:nvSpPr>
          <p:spPr bwMode="auto">
            <a:xfrm>
              <a:off x="4734" y="2139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2</a:t>
              </a:r>
              <a:r>
                <a:rPr lang="en-US" sz="1800"/>
                <a:t>=10 cm</a:t>
              </a:r>
            </a:p>
          </p:txBody>
        </p:sp>
        <p:sp>
          <p:nvSpPr>
            <p:cNvPr id="60499" name="Line 83"/>
            <p:cNvSpPr>
              <a:spLocks noChangeShapeType="1"/>
            </p:cNvSpPr>
            <p:nvPr/>
          </p:nvSpPr>
          <p:spPr bwMode="auto">
            <a:xfrm>
              <a:off x="4573" y="1639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0" name="AutoShape 84"/>
            <p:cNvSpPr>
              <a:spLocks noChangeArrowheads="1"/>
            </p:cNvSpPr>
            <p:nvPr/>
          </p:nvSpPr>
          <p:spPr bwMode="auto">
            <a:xfrm rot="-5400000">
              <a:off x="4675" y="1793"/>
              <a:ext cx="155" cy="257"/>
            </a:xfrm>
            <a:custGeom>
              <a:avLst/>
              <a:gdLst>
                <a:gd name="G0" fmla="+- 7050 0 0"/>
                <a:gd name="G1" fmla="+- 21600 0 7050"/>
                <a:gd name="G2" fmla="*/ 7050 1 2"/>
                <a:gd name="G3" fmla="+- 21600 0 G2"/>
                <a:gd name="G4" fmla="+/ 7050 21600 2"/>
                <a:gd name="G5" fmla="+/ G1 0 2"/>
                <a:gd name="G6" fmla="*/ 21600 21600 7050"/>
                <a:gd name="G7" fmla="*/ G6 1 2"/>
                <a:gd name="G8" fmla="+- 21600 0 G7"/>
                <a:gd name="G9" fmla="*/ 21600 1 2"/>
                <a:gd name="G10" fmla="+- 7050 0 G9"/>
                <a:gd name="G11" fmla="?: G10 G8 0"/>
                <a:gd name="G12" fmla="?: G10 G7 21600"/>
                <a:gd name="T0" fmla="*/ 18075 w 21600"/>
                <a:gd name="T1" fmla="*/ 10800 h 21600"/>
                <a:gd name="T2" fmla="*/ 10800 w 21600"/>
                <a:gd name="T3" fmla="*/ 21600 h 21600"/>
                <a:gd name="T4" fmla="*/ 3525 w 21600"/>
                <a:gd name="T5" fmla="*/ 10800 h 21600"/>
                <a:gd name="T6" fmla="*/ 10800 w 21600"/>
                <a:gd name="T7" fmla="*/ 0 h 21600"/>
                <a:gd name="T8" fmla="*/ 5325 w 21600"/>
                <a:gd name="T9" fmla="*/ 5325 h 21600"/>
                <a:gd name="T10" fmla="*/ 16275 w 21600"/>
                <a:gd name="T11" fmla="*/ 162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050" y="21600"/>
                  </a:lnTo>
                  <a:lnTo>
                    <a:pt x="145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1" name="Rectangle 85"/>
            <p:cNvSpPr>
              <a:spLocks noChangeArrowheads="1"/>
            </p:cNvSpPr>
            <p:nvPr/>
          </p:nvSpPr>
          <p:spPr bwMode="auto">
            <a:xfrm>
              <a:off x="4881" y="1896"/>
              <a:ext cx="360" cy="5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 rot="10800000">
              <a:off x="4573" y="1999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3" name="Freeform 87"/>
            <p:cNvSpPr>
              <a:spLocks/>
            </p:cNvSpPr>
            <p:nvPr/>
          </p:nvSpPr>
          <p:spPr bwMode="auto">
            <a:xfrm>
              <a:off x="3544" y="1844"/>
              <a:ext cx="1697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1248" y="48"/>
                </a:cxn>
                <a:cxn ang="0">
                  <a:pos x="1584" y="48"/>
                </a:cxn>
                <a:cxn ang="0">
                  <a:pos x="1584" y="96"/>
                </a:cxn>
                <a:cxn ang="0">
                  <a:pos x="1248" y="96"/>
                </a:cxn>
                <a:cxn ang="0">
                  <a:pos x="1008" y="144"/>
                </a:cxn>
                <a:cxn ang="0">
                  <a:pos x="0" y="144"/>
                </a:cxn>
              </a:cxnLst>
              <a:rect l="0" t="0" r="r" b="b"/>
              <a:pathLst>
                <a:path w="1584" h="144">
                  <a:moveTo>
                    <a:pt x="0" y="0"/>
                  </a:moveTo>
                  <a:lnTo>
                    <a:pt x="1008" y="0"/>
                  </a:lnTo>
                  <a:lnTo>
                    <a:pt x="1248" y="48"/>
                  </a:lnTo>
                  <a:lnTo>
                    <a:pt x="1584" y="48"/>
                  </a:lnTo>
                  <a:lnTo>
                    <a:pt x="1584" y="96"/>
                  </a:lnTo>
                  <a:lnTo>
                    <a:pt x="1248" y="96"/>
                  </a:lnTo>
                  <a:lnTo>
                    <a:pt x="1008" y="144"/>
                  </a:lnTo>
                  <a:lnTo>
                    <a:pt x="0" y="14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4" name="Line 88"/>
            <p:cNvSpPr>
              <a:spLocks noChangeShapeType="1"/>
            </p:cNvSpPr>
            <p:nvPr/>
          </p:nvSpPr>
          <p:spPr bwMode="auto">
            <a:xfrm>
              <a:off x="5035" y="1690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 rot="10800000">
              <a:off x="5035" y="1948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6" name="Text Box 90"/>
            <p:cNvSpPr txBox="1">
              <a:spLocks noChangeArrowheads="1"/>
            </p:cNvSpPr>
            <p:nvPr/>
          </p:nvSpPr>
          <p:spPr bwMode="auto">
            <a:xfrm>
              <a:off x="3151" y="1798"/>
              <a:ext cx="17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60507" name="Line 91"/>
            <p:cNvSpPr>
              <a:spLocks noChangeShapeType="1"/>
            </p:cNvSpPr>
            <p:nvPr/>
          </p:nvSpPr>
          <p:spPr bwMode="auto">
            <a:xfrm>
              <a:off x="3304" y="1913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8" name="Freeform 92"/>
            <p:cNvSpPr>
              <a:spLocks/>
            </p:cNvSpPr>
            <p:nvPr/>
          </p:nvSpPr>
          <p:spPr bwMode="auto">
            <a:xfrm>
              <a:off x="5238" y="1912"/>
              <a:ext cx="392" cy="5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2" y="78"/>
                </a:cxn>
                <a:cxn ang="0">
                  <a:pos x="366" y="474"/>
                </a:cxn>
              </a:cxnLst>
              <a:rect l="0" t="0" r="r" b="b"/>
              <a:pathLst>
                <a:path w="366" h="474">
                  <a:moveTo>
                    <a:pt x="0" y="6"/>
                  </a:moveTo>
                  <a:cubicBezTo>
                    <a:pt x="78" y="6"/>
                    <a:pt x="131" y="0"/>
                    <a:pt x="192" y="78"/>
                  </a:cubicBezTo>
                  <a:cubicBezTo>
                    <a:pt x="253" y="156"/>
                    <a:pt x="308" y="309"/>
                    <a:pt x="366" y="47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509" name="Line 93"/>
            <p:cNvSpPr>
              <a:spLocks noChangeShapeType="1"/>
            </p:cNvSpPr>
            <p:nvPr/>
          </p:nvSpPr>
          <p:spPr bwMode="auto">
            <a:xfrm rot="10800000">
              <a:off x="3801" y="1266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510" name="Text Box 94"/>
            <p:cNvSpPr txBox="1">
              <a:spLocks noChangeArrowheads="1"/>
            </p:cNvSpPr>
            <p:nvPr/>
          </p:nvSpPr>
          <p:spPr bwMode="auto">
            <a:xfrm>
              <a:off x="3588" y="1395"/>
              <a:ext cx="697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h=105 cm</a:t>
              </a:r>
              <a:endParaRPr lang="en-US" sz="2400"/>
            </a:p>
          </p:txBody>
        </p:sp>
        <p:sp>
          <p:nvSpPr>
            <p:cNvPr id="60511" name="Rectangle 95"/>
            <p:cNvSpPr>
              <a:spLocks noChangeArrowheads="1"/>
            </p:cNvSpPr>
            <p:nvPr/>
          </p:nvSpPr>
          <p:spPr bwMode="auto">
            <a:xfrm>
              <a:off x="3605" y="1253"/>
              <a:ext cx="29" cy="62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0512" name="Group 96"/>
            <p:cNvGrpSpPr>
              <a:grpSpLocks/>
            </p:cNvGrpSpPr>
            <p:nvPr/>
          </p:nvGrpSpPr>
          <p:grpSpPr bwMode="auto">
            <a:xfrm>
              <a:off x="3602" y="1124"/>
              <a:ext cx="28" cy="720"/>
              <a:chOff x="2208" y="1872"/>
              <a:chExt cx="32" cy="672"/>
            </a:xfrm>
          </p:grpSpPr>
          <p:sp>
            <p:nvSpPr>
              <p:cNvPr id="60513" name="Line 97"/>
              <p:cNvSpPr>
                <a:spLocks noChangeShapeType="1"/>
              </p:cNvSpPr>
              <p:nvPr/>
            </p:nvSpPr>
            <p:spPr bwMode="auto">
              <a:xfrm flipV="1">
                <a:off x="2208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 flipV="1">
                <a:off x="2240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515" name="Group 99"/>
            <p:cNvGrpSpPr>
              <a:grpSpLocks/>
            </p:cNvGrpSpPr>
            <p:nvPr/>
          </p:nvGrpSpPr>
          <p:grpSpPr bwMode="auto">
            <a:xfrm>
              <a:off x="3456" y="1140"/>
              <a:ext cx="196" cy="249"/>
              <a:chOff x="3456" y="1140"/>
              <a:chExt cx="196" cy="249"/>
            </a:xfrm>
          </p:grpSpPr>
          <p:sp>
            <p:nvSpPr>
              <p:cNvPr id="60516" name="Oval 100"/>
              <p:cNvSpPr>
                <a:spLocks noChangeArrowheads="1"/>
              </p:cNvSpPr>
              <p:nvPr/>
            </p:nvSpPr>
            <p:spPr bwMode="auto">
              <a:xfrm>
                <a:off x="3591" y="1235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17" name="Text Box 101"/>
              <p:cNvSpPr txBox="1">
                <a:spLocks noChangeArrowheads="1"/>
              </p:cNvSpPr>
              <p:nvPr/>
            </p:nvSpPr>
            <p:spPr bwMode="auto">
              <a:xfrm>
                <a:off x="3456" y="1140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grpSp>
          <p:nvGrpSpPr>
            <p:cNvPr id="60518" name="Group 102"/>
            <p:cNvGrpSpPr>
              <a:grpSpLocks/>
            </p:cNvGrpSpPr>
            <p:nvPr/>
          </p:nvGrpSpPr>
          <p:grpSpPr bwMode="auto">
            <a:xfrm>
              <a:off x="3542" y="1891"/>
              <a:ext cx="196" cy="343"/>
              <a:chOff x="3542" y="1891"/>
              <a:chExt cx="196" cy="343"/>
            </a:xfrm>
          </p:grpSpPr>
          <p:sp>
            <p:nvSpPr>
              <p:cNvPr id="60519" name="Oval 103"/>
              <p:cNvSpPr>
                <a:spLocks noChangeArrowheads="1"/>
              </p:cNvSpPr>
              <p:nvPr/>
            </p:nvSpPr>
            <p:spPr bwMode="auto">
              <a:xfrm>
                <a:off x="3598" y="1891"/>
                <a:ext cx="35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20" name="Text Box 104"/>
              <p:cNvSpPr txBox="1">
                <a:spLocks noChangeArrowheads="1"/>
              </p:cNvSpPr>
              <p:nvPr/>
            </p:nvSpPr>
            <p:spPr bwMode="auto">
              <a:xfrm>
                <a:off x="3542" y="1985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</p:grpSp>
        <p:grpSp>
          <p:nvGrpSpPr>
            <p:cNvPr id="60521" name="Group 105"/>
            <p:cNvGrpSpPr>
              <a:grpSpLocks/>
            </p:cNvGrpSpPr>
            <p:nvPr/>
          </p:nvGrpSpPr>
          <p:grpSpPr bwMode="auto">
            <a:xfrm>
              <a:off x="5142" y="1661"/>
              <a:ext cx="196" cy="273"/>
              <a:chOff x="5142" y="1661"/>
              <a:chExt cx="196" cy="273"/>
            </a:xfrm>
          </p:grpSpPr>
          <p:sp>
            <p:nvSpPr>
              <p:cNvPr id="60522" name="Oval 106"/>
              <p:cNvSpPr>
                <a:spLocks noChangeArrowheads="1"/>
              </p:cNvSpPr>
              <p:nvPr/>
            </p:nvSpPr>
            <p:spPr bwMode="auto">
              <a:xfrm>
                <a:off x="5221" y="1897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23" name="Text Box 107"/>
              <p:cNvSpPr txBox="1">
                <a:spLocks noChangeArrowheads="1"/>
              </p:cNvSpPr>
              <p:nvPr/>
            </p:nvSpPr>
            <p:spPr bwMode="auto">
              <a:xfrm>
                <a:off x="5142" y="1661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</p:grpSp>
        <p:grpSp>
          <p:nvGrpSpPr>
            <p:cNvPr id="60524" name="Group 108"/>
            <p:cNvGrpSpPr>
              <a:grpSpLocks/>
            </p:cNvGrpSpPr>
            <p:nvPr/>
          </p:nvGrpSpPr>
          <p:grpSpPr bwMode="auto">
            <a:xfrm>
              <a:off x="4280" y="1123"/>
              <a:ext cx="190" cy="787"/>
              <a:chOff x="4280" y="1123"/>
              <a:chExt cx="190" cy="787"/>
            </a:xfrm>
          </p:grpSpPr>
          <p:sp>
            <p:nvSpPr>
              <p:cNvPr id="60525" name="Line 109"/>
              <p:cNvSpPr>
                <a:spLocks noChangeShapeType="1"/>
              </p:cNvSpPr>
              <p:nvPr/>
            </p:nvSpPr>
            <p:spPr bwMode="auto">
              <a:xfrm flipV="1">
                <a:off x="4280" y="123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526" name="Text Box 110"/>
              <p:cNvSpPr txBox="1">
                <a:spLocks noChangeArrowheads="1"/>
              </p:cNvSpPr>
              <p:nvPr/>
            </p:nvSpPr>
            <p:spPr bwMode="auto">
              <a:xfrm>
                <a:off x="4283" y="1123"/>
                <a:ext cx="18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z</a:t>
                </a:r>
              </a:p>
            </p:txBody>
          </p:sp>
        </p:grpSp>
      </p:grp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4359275" y="5568950"/>
            <a:ext cx="4310063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constants of integration are not equal!</a:t>
            </a:r>
          </a:p>
        </p:txBody>
      </p:sp>
      <p:sp>
        <p:nvSpPr>
          <p:cNvPr id="60528" name="Line 112"/>
          <p:cNvSpPr>
            <a:spLocks noChangeShapeType="1"/>
          </p:cNvSpPr>
          <p:nvPr/>
        </p:nvSpPr>
        <p:spPr bwMode="auto">
          <a:xfrm flipV="1">
            <a:off x="2751138" y="4787900"/>
            <a:ext cx="152400" cy="334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529" name="Line 113"/>
          <p:cNvSpPr>
            <a:spLocks noChangeShapeType="1"/>
          </p:cNvSpPr>
          <p:nvPr/>
        </p:nvSpPr>
        <p:spPr bwMode="auto">
          <a:xfrm flipV="1">
            <a:off x="725488" y="5948363"/>
            <a:ext cx="152400" cy="3349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530" name="Line 114"/>
          <p:cNvSpPr>
            <a:spLocks noChangeShapeType="1"/>
          </p:cNvSpPr>
          <p:nvPr/>
        </p:nvSpPr>
        <p:spPr bwMode="auto">
          <a:xfrm flipV="1">
            <a:off x="2640013" y="5911850"/>
            <a:ext cx="152400" cy="3349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1" grpId="0" animBg="1"/>
      <p:bldP spid="60492" grpId="0" animBg="1"/>
      <p:bldP spid="60493" grpId="0" animBg="1"/>
      <p:bldP spid="60494" grpId="0" animBg="1"/>
      <p:bldP spid="60527" grpId="0"/>
      <p:bldP spid="60528" grpId="0" animBg="1"/>
      <p:bldP spid="60529" grpId="0" animBg="1"/>
      <p:bldP spid="605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 Applications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238625" cy="4114800"/>
          </a:xfrm>
        </p:spPr>
        <p:txBody>
          <a:bodyPr/>
          <a:lstStyle/>
          <a:p>
            <a:r>
              <a:rPr lang="en-US"/>
              <a:t>Stagnation tube</a:t>
            </a:r>
          </a:p>
          <a:p>
            <a:r>
              <a:rPr lang="en-US"/>
              <a:t>Pitot tube</a:t>
            </a:r>
          </a:p>
          <a:p>
            <a:r>
              <a:rPr lang="en-US"/>
              <a:t>Free Jets</a:t>
            </a:r>
          </a:p>
          <a:p>
            <a:r>
              <a:rPr lang="en-US"/>
              <a:t>Orifice</a:t>
            </a:r>
          </a:p>
          <a:p>
            <a:r>
              <a:rPr lang="en-US"/>
              <a:t>Venturi</a:t>
            </a:r>
          </a:p>
          <a:p>
            <a:r>
              <a:rPr lang="en-US"/>
              <a:t>Sluice gate</a:t>
            </a:r>
          </a:p>
          <a:p>
            <a:r>
              <a:rPr lang="en-US"/>
              <a:t>Sharp-crested weir</a:t>
            </a:r>
          </a:p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97475" y="2033588"/>
            <a:ext cx="3749675" cy="20097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Applicable to </a:t>
            </a:r>
            <a:r>
              <a:rPr lang="en-US" sz="2400">
                <a:solidFill>
                  <a:schemeClr val="accent1"/>
                </a:solidFill>
              </a:rPr>
              <a:t>contracting</a:t>
            </a:r>
            <a:r>
              <a:rPr lang="en-US" sz="2400"/>
              <a:t> streamlines </a:t>
            </a:r>
            <a:r>
              <a:rPr lang="en-US" sz="4400"/>
              <a:t>(</a:t>
            </a:r>
            <a:r>
              <a:rPr lang="en-US" sz="5400" u="sng">
                <a:solidFill>
                  <a:schemeClr val="accent1"/>
                </a:solidFill>
              </a:rPr>
              <a:t>accelerating</a:t>
            </a:r>
            <a:r>
              <a:rPr lang="en-US" sz="2400"/>
              <a:t> flow).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2582863" y="4491038"/>
            <a:ext cx="2055812" cy="314325"/>
            <a:chOff x="1192" y="2840"/>
            <a:chExt cx="3864" cy="592"/>
          </a:xfrm>
        </p:grpSpPr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 rot="16200000">
              <a:off x="2032" y="2880"/>
              <a:ext cx="592" cy="512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 rot="5400000">
              <a:off x="3568" y="2432"/>
              <a:ext cx="592" cy="1408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1192" y="2848"/>
              <a:ext cx="880" cy="5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4568" y="2840"/>
              <a:ext cx="488" cy="5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2584" y="2936"/>
              <a:ext cx="584" cy="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6" name="Rectangle 1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95563" y="4535488"/>
            <a:ext cx="2025650" cy="2222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821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5700" y="4410075"/>
            <a:ext cx="2174875" cy="13049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7099300" y="4437063"/>
            <a:ext cx="0" cy="1116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Ping Pong Ball</a:t>
            </a:r>
          </a:p>
        </p:txBody>
      </p:sp>
      <p:pic>
        <p:nvPicPr>
          <p:cNvPr id="37892" name="Picture 4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 l="45885"/>
          <a:stretch>
            <a:fillRect/>
          </a:stretch>
        </p:blipFill>
        <p:spPr bwMode="auto">
          <a:xfrm>
            <a:off x="7596188" y="2268538"/>
            <a:ext cx="1325562" cy="18367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5659438" y="3409950"/>
            <a:ext cx="369887" cy="369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25463" y="2070100"/>
            <a:ext cx="3497262" cy="22828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Why does the ping pong ball try to return to the center of the jet?</a:t>
            </a:r>
          </a:p>
          <a:p>
            <a:r>
              <a:rPr lang="en-US" sz="2400"/>
              <a:t>What forces are acting on the ball when it is not centered on the jet?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 flipV="1">
            <a:off x="5411788" y="5349875"/>
            <a:ext cx="420687" cy="12366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52438" y="5294313"/>
            <a:ext cx="377666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How does the ball choose the distance above the source of the jet?</a:t>
            </a:r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5495925" y="2682875"/>
            <a:ext cx="26988" cy="2420938"/>
          </a:xfrm>
          <a:custGeom>
            <a:avLst/>
            <a:gdLst/>
            <a:ahLst/>
            <a:cxnLst>
              <a:cxn ang="0">
                <a:pos x="16" y="1525"/>
              </a:cxn>
              <a:cxn ang="0">
                <a:pos x="16" y="818"/>
              </a:cxn>
              <a:cxn ang="0">
                <a:pos x="0" y="574"/>
              </a:cxn>
              <a:cxn ang="0">
                <a:pos x="16" y="378"/>
              </a:cxn>
              <a:cxn ang="0">
                <a:pos x="17" y="0"/>
              </a:cxn>
            </a:cxnLst>
            <a:rect l="0" t="0" r="r" b="b"/>
            <a:pathLst>
              <a:path w="17" h="1525">
                <a:moveTo>
                  <a:pt x="16" y="1525"/>
                </a:moveTo>
                <a:lnTo>
                  <a:pt x="16" y="818"/>
                </a:lnTo>
                <a:cubicBezTo>
                  <a:pt x="13" y="660"/>
                  <a:pt x="0" y="647"/>
                  <a:pt x="0" y="574"/>
                </a:cubicBezTo>
                <a:cubicBezTo>
                  <a:pt x="0" y="501"/>
                  <a:pt x="13" y="474"/>
                  <a:pt x="16" y="378"/>
                </a:cubicBezTo>
                <a:lnTo>
                  <a:pt x="17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8" name="Freeform 10"/>
          <p:cNvSpPr>
            <a:spLocks/>
          </p:cNvSpPr>
          <p:nvPr/>
        </p:nvSpPr>
        <p:spPr bwMode="auto">
          <a:xfrm>
            <a:off x="5610225" y="2682875"/>
            <a:ext cx="103188" cy="2420938"/>
          </a:xfrm>
          <a:custGeom>
            <a:avLst/>
            <a:gdLst/>
            <a:ahLst/>
            <a:cxnLst>
              <a:cxn ang="0">
                <a:pos x="64" y="1525"/>
              </a:cxn>
              <a:cxn ang="0">
                <a:pos x="62" y="816"/>
              </a:cxn>
              <a:cxn ang="0">
                <a:pos x="0" y="583"/>
              </a:cxn>
              <a:cxn ang="0">
                <a:pos x="62" y="380"/>
              </a:cxn>
              <a:cxn ang="0">
                <a:pos x="65" y="0"/>
              </a:cxn>
            </a:cxnLst>
            <a:rect l="0" t="0" r="r" b="b"/>
            <a:pathLst>
              <a:path w="65" h="1525">
                <a:moveTo>
                  <a:pt x="64" y="1525"/>
                </a:moveTo>
                <a:lnTo>
                  <a:pt x="62" y="816"/>
                </a:lnTo>
                <a:cubicBezTo>
                  <a:pt x="51" y="659"/>
                  <a:pt x="0" y="656"/>
                  <a:pt x="0" y="583"/>
                </a:cubicBezTo>
                <a:cubicBezTo>
                  <a:pt x="0" y="510"/>
                  <a:pt x="51" y="477"/>
                  <a:pt x="62" y="380"/>
                </a:cubicBezTo>
                <a:lnTo>
                  <a:pt x="65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6778625" y="4265613"/>
            <a:ext cx="2133600" cy="2592387"/>
            <a:chOff x="4270" y="2687"/>
            <a:chExt cx="1344" cy="1633"/>
          </a:xfrm>
        </p:grpSpPr>
        <p:grpSp>
          <p:nvGrpSpPr>
            <p:cNvPr id="37899" name="Group 11"/>
            <p:cNvGrpSpPr>
              <a:grpSpLocks/>
            </p:cNvGrpSpPr>
            <p:nvPr/>
          </p:nvGrpSpPr>
          <p:grpSpPr bwMode="auto">
            <a:xfrm>
              <a:off x="4643" y="2687"/>
              <a:ext cx="261" cy="945"/>
              <a:chOff x="4021" y="2495"/>
              <a:chExt cx="261" cy="945"/>
            </a:xfrm>
          </p:grpSpPr>
          <p:sp>
            <p:nvSpPr>
              <p:cNvPr id="37900" name="Line 12"/>
              <p:cNvSpPr>
                <a:spLocks noChangeShapeType="1"/>
              </p:cNvSpPr>
              <p:nvPr/>
            </p:nvSpPr>
            <p:spPr bwMode="auto">
              <a:xfrm>
                <a:off x="4282" y="2646"/>
                <a:ext cx="0" cy="79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4021" y="2495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folHlink"/>
                    </a:solidFill>
                  </a:rPr>
                  <a:t>n</a:t>
                </a:r>
              </a:p>
            </p:txBody>
          </p:sp>
        </p:grp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4270" y="2976"/>
              <a:ext cx="1344" cy="13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Oval 15"/>
            <p:cNvSpPr>
              <a:spLocks noChangeArrowheads="1"/>
            </p:cNvSpPr>
            <p:nvPr/>
          </p:nvSpPr>
          <p:spPr bwMode="auto">
            <a:xfrm>
              <a:off x="4366" y="3072"/>
              <a:ext cx="1152" cy="11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4462" y="3168"/>
              <a:ext cx="96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4558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4654" y="3360"/>
              <a:ext cx="576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4750" y="3456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4846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flipV="1">
              <a:off x="4942" y="2821"/>
              <a:ext cx="0" cy="8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5016" y="2695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</a:t>
              </a:r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>
              <a:off x="5121" y="3010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>
              <a:off x="5145" y="3114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5169" y="3218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5073" y="3290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5057" y="3402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4977" y="3450"/>
              <a:ext cx="47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5857875" y="1901825"/>
            <a:ext cx="1654175" cy="717550"/>
          </a:xfrm>
          <a:prstGeom prst="cloudCallout">
            <a:avLst>
              <a:gd name="adj1" fmla="val -37426"/>
              <a:gd name="adj2" fmla="val 159514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/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Teams</a:t>
            </a:r>
          </a:p>
        </p:txBody>
      </p:sp>
      <p:graphicFrame>
        <p:nvGraphicFramePr>
          <p:cNvPr id="109568" name="Object 0"/>
          <p:cNvGraphicFramePr>
            <a:graphicFrameLocks noChangeAspect="1"/>
          </p:cNvGraphicFramePr>
          <p:nvPr/>
        </p:nvGraphicFramePr>
        <p:xfrm>
          <a:off x="3454400" y="4445000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6" imgW="1993680" imgH="825480" progId="Equation.DSMT4">
                  <p:embed/>
                </p:oleObj>
              </mc:Choice>
              <mc:Fallback>
                <p:oleObj name="Equation" r:id="rId6" imgW="1993680" imgH="825480" progId="Equation.DSMT4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45000"/>
                        <a:ext cx="199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265113" y="4432300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8" imgW="2755800" imgH="825480" progId="Equation.DSMT4">
                  <p:embed/>
                </p:oleObj>
              </mc:Choice>
              <mc:Fallback>
                <p:oleObj name="Equation" r:id="rId8" imgW="2755800" imgH="825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432300"/>
                        <a:ext cx="275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4968875" y="4435475"/>
            <a:ext cx="14478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5213350" y="3597275"/>
            <a:ext cx="441325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rot="-5400000">
            <a:off x="5527675" y="4114801"/>
            <a:ext cx="441325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rot="-5400000">
            <a:off x="5368925" y="4575175"/>
            <a:ext cx="140335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8" grpId="0" animBg="1" autoUpdateAnimBg="0"/>
      <p:bldP spid="37924" grpId="0" animBg="1"/>
      <p:bldP spid="37925" grpId="0" animBg="1"/>
      <p:bldP spid="37926" grpId="0" animBg="1"/>
      <p:bldP spid="379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981200"/>
            <a:ext cx="8491537" cy="4559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By integrating F=ma along a streamline we found…</a:t>
            </a:r>
          </a:p>
          <a:p>
            <a:pPr lvl="1">
              <a:lnSpc>
                <a:spcPct val="90000"/>
              </a:lnSpc>
            </a:pPr>
            <a:r>
              <a:rPr lang="en-US"/>
              <a:t>That energy can be converted between pressure, elevation, and velocity</a:t>
            </a:r>
          </a:p>
          <a:p>
            <a:pPr lvl="1">
              <a:lnSpc>
                <a:spcPct val="90000"/>
              </a:lnSpc>
            </a:pPr>
            <a:r>
              <a:rPr lang="en-US"/>
              <a:t>That we can understand many simple flows by applying the Bernoulli equation</a:t>
            </a:r>
          </a:p>
          <a:p>
            <a:pPr>
              <a:lnSpc>
                <a:spcPct val="90000"/>
              </a:lnSpc>
            </a:pPr>
            <a:r>
              <a:rPr lang="en-US"/>
              <a:t>However, the Bernoulli equation can not be applied to flows where viscosity is large, where mechanical energy is converted into thermal energy, or where there is shaft work.</a:t>
            </a: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1768475" y="3292475"/>
            <a:ext cx="196850" cy="120650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67" y="0"/>
              </a:cxn>
              <a:cxn ang="0">
                <a:pos x="124" y="67"/>
              </a:cxn>
            </a:cxnLst>
            <a:rect l="0" t="0" r="r" b="b"/>
            <a:pathLst>
              <a:path w="124" h="76">
                <a:moveTo>
                  <a:pt x="0" y="76"/>
                </a:moveTo>
                <a:lnTo>
                  <a:pt x="67" y="0"/>
                </a:lnTo>
                <a:lnTo>
                  <a:pt x="124" y="67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01738" y="2657475"/>
            <a:ext cx="17986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mechanical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animBg="1"/>
      <p:bldP spid="184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Jet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could you choose your elevation datum to help simplify the problem?</a:t>
            </a:r>
          </a:p>
          <a:p>
            <a:r>
              <a:rPr lang="en-US"/>
              <a:t>How can you pick 2 locations where you know enough of the parameters to solve for the velocity?</a:t>
            </a:r>
          </a:p>
          <a:p>
            <a:r>
              <a:rPr lang="en-US"/>
              <a:t>You have one equation (so one unknown!)</a:t>
            </a:r>
          </a:p>
        </p:txBody>
      </p:sp>
      <p:sp>
        <p:nvSpPr>
          <p:cNvPr id="41988" name="Freeform 4">
            <a:hlinkClick r:id="rId3" action="ppaction://hlinksldjump"/>
          </p:cNvPr>
          <p:cNvSpPr>
            <a:spLocks/>
          </p:cNvSpPr>
          <p:nvPr/>
        </p:nvSpPr>
        <p:spPr bwMode="auto">
          <a:xfrm>
            <a:off x="8432800" y="6496050"/>
            <a:ext cx="7112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903" y="1152"/>
              </a:cxn>
              <a:cxn ang="0">
                <a:pos x="903" y="1035"/>
              </a:cxn>
              <a:cxn ang="0">
                <a:pos x="1143" y="1011"/>
              </a:cxn>
              <a:cxn ang="0">
                <a:pos x="2422" y="1598"/>
              </a:cxn>
              <a:cxn ang="0">
                <a:pos x="3140" y="1190"/>
              </a:cxn>
              <a:cxn ang="0">
                <a:pos x="3127" y="1139"/>
              </a:cxn>
              <a:cxn ang="0">
                <a:pos x="2416" y="1454"/>
              </a:cxn>
              <a:cxn ang="0">
                <a:pos x="1123" y="825"/>
              </a:cxn>
              <a:cxn ang="0">
                <a:pos x="908" y="625"/>
              </a:cxn>
              <a:cxn ang="0">
                <a:pos x="908" y="2"/>
              </a:cxn>
            </a:cxnLst>
            <a:rect l="0" t="0" r="r" b="b"/>
            <a:pathLst>
              <a:path w="3140" h="1598">
                <a:moveTo>
                  <a:pt x="0" y="0"/>
                </a:moveTo>
                <a:lnTo>
                  <a:pt x="0" y="1152"/>
                </a:lnTo>
                <a:lnTo>
                  <a:pt x="903" y="1152"/>
                </a:lnTo>
                <a:cubicBezTo>
                  <a:pt x="903" y="1152"/>
                  <a:pt x="903" y="1087"/>
                  <a:pt x="903" y="1035"/>
                </a:cubicBezTo>
                <a:cubicBezTo>
                  <a:pt x="903" y="987"/>
                  <a:pt x="883" y="920"/>
                  <a:pt x="1143" y="1011"/>
                </a:cubicBezTo>
                <a:cubicBezTo>
                  <a:pt x="1396" y="1105"/>
                  <a:pt x="2089" y="1568"/>
                  <a:pt x="2422" y="1598"/>
                </a:cubicBezTo>
                <a:cubicBezTo>
                  <a:pt x="2650" y="1594"/>
                  <a:pt x="3035" y="1268"/>
                  <a:pt x="3140" y="1190"/>
                </a:cubicBezTo>
                <a:lnTo>
                  <a:pt x="3127" y="1139"/>
                </a:lnTo>
                <a:cubicBezTo>
                  <a:pt x="3006" y="1183"/>
                  <a:pt x="2750" y="1506"/>
                  <a:pt x="2416" y="1454"/>
                </a:cubicBezTo>
                <a:cubicBezTo>
                  <a:pt x="2072" y="1389"/>
                  <a:pt x="1277" y="901"/>
                  <a:pt x="1123" y="825"/>
                </a:cubicBezTo>
                <a:cubicBezTo>
                  <a:pt x="969" y="749"/>
                  <a:pt x="921" y="752"/>
                  <a:pt x="908" y="625"/>
                </a:cubicBezTo>
                <a:lnTo>
                  <a:pt x="908" y="2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Jet Solution</a:t>
            </a:r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293688" y="2897188"/>
            <a:ext cx="4984750" cy="2536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903" y="1152"/>
              </a:cxn>
              <a:cxn ang="0">
                <a:pos x="903" y="1035"/>
              </a:cxn>
              <a:cxn ang="0">
                <a:pos x="1143" y="1011"/>
              </a:cxn>
              <a:cxn ang="0">
                <a:pos x="2422" y="1598"/>
              </a:cxn>
              <a:cxn ang="0">
                <a:pos x="3140" y="1190"/>
              </a:cxn>
              <a:cxn ang="0">
                <a:pos x="3127" y="1139"/>
              </a:cxn>
              <a:cxn ang="0">
                <a:pos x="2416" y="1454"/>
              </a:cxn>
              <a:cxn ang="0">
                <a:pos x="1123" y="825"/>
              </a:cxn>
              <a:cxn ang="0">
                <a:pos x="908" y="625"/>
              </a:cxn>
              <a:cxn ang="0">
                <a:pos x="908" y="2"/>
              </a:cxn>
            </a:cxnLst>
            <a:rect l="0" t="0" r="r" b="b"/>
            <a:pathLst>
              <a:path w="3140" h="1598">
                <a:moveTo>
                  <a:pt x="0" y="0"/>
                </a:moveTo>
                <a:lnTo>
                  <a:pt x="0" y="1152"/>
                </a:lnTo>
                <a:lnTo>
                  <a:pt x="903" y="1152"/>
                </a:lnTo>
                <a:cubicBezTo>
                  <a:pt x="903" y="1152"/>
                  <a:pt x="903" y="1087"/>
                  <a:pt x="903" y="1035"/>
                </a:cubicBezTo>
                <a:cubicBezTo>
                  <a:pt x="903" y="987"/>
                  <a:pt x="883" y="920"/>
                  <a:pt x="1143" y="1011"/>
                </a:cubicBezTo>
                <a:cubicBezTo>
                  <a:pt x="1396" y="1105"/>
                  <a:pt x="2089" y="1568"/>
                  <a:pt x="2422" y="1598"/>
                </a:cubicBezTo>
                <a:cubicBezTo>
                  <a:pt x="2650" y="1594"/>
                  <a:pt x="3035" y="1268"/>
                  <a:pt x="3140" y="1190"/>
                </a:cubicBezTo>
                <a:lnTo>
                  <a:pt x="3127" y="1139"/>
                </a:lnTo>
                <a:cubicBezTo>
                  <a:pt x="3006" y="1183"/>
                  <a:pt x="2750" y="1506"/>
                  <a:pt x="2416" y="1454"/>
                </a:cubicBezTo>
                <a:cubicBezTo>
                  <a:pt x="2072" y="1389"/>
                  <a:pt x="1277" y="901"/>
                  <a:pt x="1123" y="825"/>
                </a:cubicBezTo>
                <a:cubicBezTo>
                  <a:pt x="969" y="749"/>
                  <a:pt x="921" y="752"/>
                  <a:pt x="908" y="625"/>
                </a:cubicBezTo>
                <a:lnTo>
                  <a:pt x="908" y="2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248275" y="4489450"/>
            <a:ext cx="2881313" cy="1439863"/>
            <a:chOff x="3635" y="2429"/>
            <a:chExt cx="2463" cy="907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 flipV="1">
              <a:off x="4346" y="2436"/>
              <a:ext cx="1752" cy="900"/>
              <a:chOff x="1794" y="1848"/>
              <a:chExt cx="1752" cy="900"/>
            </a:xfrm>
          </p:grpSpPr>
          <p:sp>
            <p:nvSpPr>
              <p:cNvPr id="40966" name="Freeform 6"/>
              <p:cNvSpPr>
                <a:spLocks/>
              </p:cNvSpPr>
              <p:nvPr/>
            </p:nvSpPr>
            <p:spPr bwMode="auto">
              <a:xfrm>
                <a:off x="1794" y="2730"/>
                <a:ext cx="25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6" y="12"/>
                  </a:cxn>
                  <a:cxn ang="0">
                    <a:pos x="252" y="0"/>
                  </a:cxn>
                </a:cxnLst>
                <a:rect l="0" t="0" r="r" b="b"/>
                <a:pathLst>
                  <a:path w="252" h="18">
                    <a:moveTo>
                      <a:pt x="0" y="18"/>
                    </a:moveTo>
                    <a:lnTo>
                      <a:pt x="126" y="12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auto">
              <a:xfrm>
                <a:off x="2046" y="2676"/>
                <a:ext cx="25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6" y="30"/>
                  </a:cxn>
                  <a:cxn ang="0">
                    <a:pos x="252" y="0"/>
                  </a:cxn>
                </a:cxnLst>
                <a:rect l="0" t="0" r="r" b="b"/>
                <a:pathLst>
                  <a:path w="252" h="54">
                    <a:moveTo>
                      <a:pt x="0" y="54"/>
                    </a:moveTo>
                    <a:lnTo>
                      <a:pt x="126" y="30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auto">
              <a:xfrm>
                <a:off x="2298" y="2580"/>
                <a:ext cx="246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20" y="54"/>
                  </a:cxn>
                  <a:cxn ang="0">
                    <a:pos x="246" y="0"/>
                  </a:cxn>
                </a:cxnLst>
                <a:rect l="0" t="0" r="r" b="b"/>
                <a:pathLst>
                  <a:path w="246" h="96">
                    <a:moveTo>
                      <a:pt x="0" y="96"/>
                    </a:moveTo>
                    <a:lnTo>
                      <a:pt x="120" y="54"/>
                    </a:lnTo>
                    <a:lnTo>
                      <a:pt x="246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auto">
              <a:xfrm>
                <a:off x="2544" y="2454"/>
                <a:ext cx="252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26" y="66"/>
                  </a:cxn>
                  <a:cxn ang="0">
                    <a:pos x="252" y="0"/>
                  </a:cxn>
                </a:cxnLst>
                <a:rect l="0" t="0" r="r" b="b"/>
                <a:pathLst>
                  <a:path w="252" h="126">
                    <a:moveTo>
                      <a:pt x="0" y="126"/>
                    </a:moveTo>
                    <a:lnTo>
                      <a:pt x="126" y="66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auto">
              <a:xfrm>
                <a:off x="2796" y="2286"/>
                <a:ext cx="252" cy="16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126" y="90"/>
                  </a:cxn>
                  <a:cxn ang="0">
                    <a:pos x="252" y="0"/>
                  </a:cxn>
                </a:cxnLst>
                <a:rect l="0" t="0" r="r" b="b"/>
                <a:pathLst>
                  <a:path w="252" h="168">
                    <a:moveTo>
                      <a:pt x="0" y="168"/>
                    </a:moveTo>
                    <a:lnTo>
                      <a:pt x="126" y="90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auto">
              <a:xfrm>
                <a:off x="3048" y="2088"/>
                <a:ext cx="252" cy="19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126" y="102"/>
                  </a:cxn>
                  <a:cxn ang="0">
                    <a:pos x="252" y="0"/>
                  </a:cxn>
                </a:cxnLst>
                <a:rect l="0" t="0" r="r" b="b"/>
                <a:pathLst>
                  <a:path w="252" h="198">
                    <a:moveTo>
                      <a:pt x="0" y="198"/>
                    </a:moveTo>
                    <a:lnTo>
                      <a:pt x="126" y="102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auto">
              <a:xfrm>
                <a:off x="3300" y="1848"/>
                <a:ext cx="246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60" y="186"/>
                  </a:cxn>
                  <a:cxn ang="0">
                    <a:pos x="126" y="120"/>
                  </a:cxn>
                  <a:cxn ang="0">
                    <a:pos x="246" y="0"/>
                  </a:cxn>
                </a:cxnLst>
                <a:rect l="0" t="0" r="r" b="b"/>
                <a:pathLst>
                  <a:path w="246" h="240">
                    <a:moveTo>
                      <a:pt x="0" y="240"/>
                    </a:moveTo>
                    <a:lnTo>
                      <a:pt x="60" y="186"/>
                    </a:lnTo>
                    <a:lnTo>
                      <a:pt x="126" y="120"/>
                    </a:lnTo>
                    <a:lnTo>
                      <a:pt x="246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3" name="Freeform 13"/>
            <p:cNvSpPr>
              <a:spLocks/>
            </p:cNvSpPr>
            <p:nvPr/>
          </p:nvSpPr>
          <p:spPr bwMode="auto">
            <a:xfrm flipH="1" flipV="1">
              <a:off x="4133" y="2429"/>
              <a:ext cx="252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6" y="12"/>
                </a:cxn>
                <a:cxn ang="0">
                  <a:pos x="252" y="0"/>
                </a:cxn>
              </a:cxnLst>
              <a:rect l="0" t="0" r="r" b="b"/>
              <a:pathLst>
                <a:path w="252" h="18">
                  <a:moveTo>
                    <a:pt x="0" y="18"/>
                  </a:moveTo>
                  <a:lnTo>
                    <a:pt x="126" y="12"/>
                  </a:lnTo>
                  <a:lnTo>
                    <a:pt x="252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auto">
            <a:xfrm flipH="1" flipV="1">
              <a:off x="3881" y="2447"/>
              <a:ext cx="252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26" y="30"/>
                </a:cxn>
                <a:cxn ang="0">
                  <a:pos x="252" y="0"/>
                </a:cxn>
              </a:cxnLst>
              <a:rect l="0" t="0" r="r" b="b"/>
              <a:pathLst>
                <a:path w="252" h="54">
                  <a:moveTo>
                    <a:pt x="0" y="54"/>
                  </a:moveTo>
                  <a:lnTo>
                    <a:pt x="126" y="30"/>
                  </a:lnTo>
                  <a:lnTo>
                    <a:pt x="252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auto">
            <a:xfrm flipH="1" flipV="1">
              <a:off x="3635" y="2501"/>
              <a:ext cx="24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20" y="54"/>
                </a:cxn>
                <a:cxn ang="0">
                  <a:pos x="246" y="0"/>
                </a:cxn>
              </a:cxnLst>
              <a:rect l="0" t="0" r="r" b="b"/>
              <a:pathLst>
                <a:path w="246" h="96">
                  <a:moveTo>
                    <a:pt x="0" y="96"/>
                  </a:moveTo>
                  <a:lnTo>
                    <a:pt x="120" y="54"/>
                  </a:lnTo>
                  <a:lnTo>
                    <a:pt x="24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747838" y="2901950"/>
            <a:ext cx="33909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88938" y="1946275"/>
            <a:ext cx="8755062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2 cm diameter jet is 5 m lower than the surface of the reservoir. What is the flow rate (Q)?</a:t>
            </a:r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>
            <a:off x="1733550" y="2914650"/>
            <a:ext cx="3543300" cy="1885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" y="336"/>
              </a:cxn>
              <a:cxn ang="0">
                <a:pos x="1296" y="348"/>
              </a:cxn>
              <a:cxn ang="0">
                <a:pos x="1812" y="1140"/>
              </a:cxn>
              <a:cxn ang="0">
                <a:pos x="2184" y="1152"/>
              </a:cxn>
            </a:cxnLst>
            <a:rect l="0" t="0" r="r" b="b"/>
            <a:pathLst>
              <a:path w="2184" h="1176">
                <a:moveTo>
                  <a:pt x="0" y="0"/>
                </a:moveTo>
                <a:cubicBezTo>
                  <a:pt x="36" y="144"/>
                  <a:pt x="84" y="339"/>
                  <a:pt x="216" y="336"/>
                </a:cubicBezTo>
                <a:cubicBezTo>
                  <a:pt x="684" y="336"/>
                  <a:pt x="876" y="329"/>
                  <a:pt x="1296" y="348"/>
                </a:cubicBezTo>
                <a:cubicBezTo>
                  <a:pt x="1564" y="488"/>
                  <a:pt x="1617" y="1098"/>
                  <a:pt x="1812" y="1140"/>
                </a:cubicBezTo>
                <a:cubicBezTo>
                  <a:pt x="1968" y="1176"/>
                  <a:pt x="2040" y="1152"/>
                  <a:pt x="2184" y="1152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306388" y="2901950"/>
            <a:ext cx="4908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177800" y="260826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4288" y="2119313"/>
            <a:ext cx="3413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2730500" y="3473450"/>
            <a:ext cx="292100" cy="1300163"/>
            <a:chOff x="1720" y="2188"/>
            <a:chExt cx="184" cy="819"/>
          </a:xfrm>
        </p:grpSpPr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1802" y="2188"/>
              <a:ext cx="0" cy="8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0984" name="Object 24"/>
            <p:cNvGraphicFramePr>
              <a:graphicFrameLocks noChangeAspect="1"/>
            </p:cNvGraphicFramePr>
            <p:nvPr/>
          </p:nvGraphicFramePr>
          <p:xfrm>
            <a:off x="1720" y="2312"/>
            <a:ext cx="1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8" name="Equation" r:id="rId4" imgW="291960" imgH="787320" progId="Equation.DSMT4">
                    <p:embed/>
                  </p:oleObj>
                </mc:Choice>
                <mc:Fallback>
                  <p:oleObj name="Equation" r:id="rId4" imgW="291960" imgH="78732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312"/>
                          <a:ext cx="184" cy="4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2433638" y="2933700"/>
            <a:ext cx="288925" cy="1779588"/>
            <a:chOff x="1729" y="3016"/>
            <a:chExt cx="120" cy="789"/>
          </a:xfrm>
        </p:grpSpPr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796" y="3016"/>
              <a:ext cx="0" cy="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0987" name="Object 27"/>
            <p:cNvGraphicFramePr>
              <a:graphicFrameLocks noChangeAspect="1"/>
            </p:cNvGraphicFramePr>
            <p:nvPr/>
          </p:nvGraphicFramePr>
          <p:xfrm>
            <a:off x="1729" y="3367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9" name="Equation" r:id="rId6" imgW="190440" imgH="190440" progId="Equation.DSMT4">
                    <p:embed/>
                  </p:oleObj>
                </mc:Choice>
                <mc:Fallback>
                  <p:oleObj name="Equation" r:id="rId6" imgW="190440" imgH="19044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367"/>
                          <a:ext cx="120" cy="1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4646613" y="2935288"/>
            <a:ext cx="431800" cy="1854200"/>
            <a:chOff x="2927" y="1849"/>
            <a:chExt cx="272" cy="1168"/>
          </a:xfrm>
        </p:grpSpPr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3054" y="1849"/>
              <a:ext cx="0" cy="1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0990" name="Object 30"/>
            <p:cNvGraphicFramePr>
              <a:graphicFrameLocks noChangeAspect="1"/>
            </p:cNvGraphicFramePr>
            <p:nvPr/>
          </p:nvGraphicFramePr>
          <p:xfrm>
            <a:off x="2927" y="2094"/>
            <a:ext cx="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0" name="Equation" r:id="rId8" imgW="431640" imgH="825480" progId="Equation.DSMT4">
                    <p:embed/>
                  </p:oleObj>
                </mc:Choice>
                <mc:Fallback>
                  <p:oleObj name="Equation" r:id="rId8" imgW="431640" imgH="82548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2094"/>
                          <a:ext cx="272" cy="5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784850" y="2635250"/>
            <a:ext cx="21859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Elevation datum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876925" y="3022600"/>
            <a:ext cx="2020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3405188" y="3475038"/>
            <a:ext cx="122237" cy="15303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0996" name="Group 36"/>
          <p:cNvGrpSpPr>
            <a:grpSpLocks/>
          </p:cNvGrpSpPr>
          <p:nvPr/>
        </p:nvGrpSpPr>
        <p:grpSpPr bwMode="auto">
          <a:xfrm>
            <a:off x="3405188" y="3355975"/>
            <a:ext cx="104775" cy="1631950"/>
            <a:chOff x="2145" y="2114"/>
            <a:chExt cx="66" cy="1028"/>
          </a:xfrm>
        </p:grpSpPr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145" y="2114"/>
              <a:ext cx="0" cy="10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2211" y="2114"/>
              <a:ext cx="0" cy="10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5526088" y="3554413"/>
            <a:ext cx="3254375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Are the 2 points on the same streamline?</a:t>
            </a:r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754063" y="2841625"/>
            <a:ext cx="173037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5181600" y="4649788"/>
            <a:ext cx="173038" cy="1730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 flipV="1">
            <a:off x="358775" y="5734050"/>
            <a:ext cx="395288" cy="741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 flipV="1">
            <a:off x="955675" y="5689600"/>
            <a:ext cx="395288" cy="741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1527175" y="5745163"/>
            <a:ext cx="395288" cy="741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V="1">
            <a:off x="2124075" y="5749925"/>
            <a:ext cx="395288" cy="741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07" name="Object 47"/>
          <p:cNvGraphicFramePr>
            <a:graphicFrameLocks noChangeAspect="1"/>
          </p:cNvGraphicFramePr>
          <p:nvPr/>
        </p:nvGraphicFramePr>
        <p:xfrm>
          <a:off x="5645150" y="3130550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10" imgW="1257120" imgH="368280" progId="Equation.DSMT4">
                  <p:embed/>
                </p:oleObj>
              </mc:Choice>
              <mc:Fallback>
                <p:oleObj name="Equation" r:id="rId10" imgW="1257120" imgH="3682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3130550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8" name="AutoShape 4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13763" y="6253163"/>
            <a:ext cx="630237" cy="604837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02" name="Object 42"/>
          <p:cNvGraphicFramePr>
            <a:graphicFrameLocks noChangeAspect="1"/>
          </p:cNvGraphicFramePr>
          <p:nvPr/>
        </p:nvGraphicFramePr>
        <p:xfrm>
          <a:off x="369888" y="5695950"/>
          <a:ext cx="336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13" imgW="3365280" imgH="825480" progId="Equation.DSMT4">
                  <p:embed/>
                </p:oleObj>
              </mc:Choice>
              <mc:Fallback>
                <p:oleObj name="Equation" r:id="rId13" imgW="3365280" imgH="825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5695950"/>
                        <a:ext cx="336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9" name="Object 49"/>
          <p:cNvGraphicFramePr>
            <a:graphicFrameLocks noChangeAspect="1"/>
          </p:cNvGraphicFramePr>
          <p:nvPr/>
        </p:nvGraphicFramePr>
        <p:xfrm>
          <a:off x="5761038" y="5534025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15" imgW="1904760" imgH="520560" progId="Equation.DSMT4">
                  <p:embed/>
                </p:oleObj>
              </mc:Choice>
              <mc:Fallback>
                <p:oleObj name="Equation" r:id="rId15" imgW="1904760" imgH="5205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5534025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/>
        </p:nvGraphicFramePr>
        <p:xfrm>
          <a:off x="4440238" y="6059488"/>
          <a:ext cx="360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17" imgW="3606480" imgH="761760" progId="Equation.DSMT4">
                  <p:embed/>
                </p:oleObj>
              </mc:Choice>
              <mc:Fallback>
                <p:oleObj name="Equation" r:id="rId17" imgW="3606480" imgH="76176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6059488"/>
                        <a:ext cx="360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8" grpId="0" animBg="1"/>
      <p:bldP spid="40991" grpId="0" build="p" autoUpdateAnimBg="0"/>
      <p:bldP spid="40995" grpId="0" animBg="1"/>
      <p:bldP spid="40999" grpId="0" build="p" autoUpdateAnimBg="0"/>
      <p:bldP spid="41000" grpId="0" animBg="1"/>
      <p:bldP spid="41001" grpId="0" animBg="1"/>
      <p:bldP spid="41003" grpId="0" animBg="1"/>
      <p:bldP spid="41004" grpId="0" animBg="1"/>
      <p:bldP spid="41005" grpId="0" animBg="1"/>
      <p:bldP spid="41006" grpId="0" animBg="1"/>
      <p:bldP spid="410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</a:t>
            </a:r>
            <a:br>
              <a:rPr lang="en-US"/>
            </a:br>
            <a:r>
              <a:rPr lang="en-US"/>
              <a:t>Along a Streamline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19088" y="3063875"/>
          <a:ext cx="1765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4" imgW="1765080" imgH="736560" progId="Equation.DSMT4">
                  <p:embed/>
                </p:oleObj>
              </mc:Choice>
              <mc:Fallback>
                <p:oleObj name="Equation" r:id="rId4" imgW="176508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063875"/>
                        <a:ext cx="1765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60363" y="1889125"/>
          <a:ext cx="2171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6" imgW="2171520" imgH="736560" progId="Equation.DSMT4">
                  <p:embed/>
                </p:oleObj>
              </mc:Choice>
              <mc:Fallback>
                <p:oleObj name="Equation" r:id="rId6" imgW="2171520" imgH="736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889125"/>
                        <a:ext cx="2171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93700" y="4257675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8" imgW="2286000" imgH="736560" progId="Equation.DSMT4">
                  <p:embed/>
                </p:oleObj>
              </mc:Choice>
              <mc:Fallback>
                <p:oleObj name="Equation" r:id="rId8" imgW="2286000" imgH="7365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257675"/>
                        <a:ext cx="2286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2297113" y="4187825"/>
            <a:ext cx="381000" cy="990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665413" y="3913188"/>
            <a:ext cx="59086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  (n is constant along streamline, </a:t>
            </a:r>
            <a:r>
              <a:rPr lang="en-US" i="1">
                <a:solidFill>
                  <a:schemeClr val="folHlink"/>
                </a:solidFill>
              </a:rPr>
              <a:t>dn</a:t>
            </a:r>
            <a:r>
              <a:rPr lang="en-US">
                <a:solidFill>
                  <a:schemeClr val="folHlink"/>
                </a:solidFill>
              </a:rPr>
              <a:t>=0)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309563" y="5449888"/>
          <a:ext cx="259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10" imgW="2590560" imgH="736560" progId="Equation.DSMT4">
                  <p:embed/>
                </p:oleObj>
              </mc:Choice>
              <mc:Fallback>
                <p:oleObj name="Equation" r:id="rId10" imgW="2590560" imgH="7365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5449888"/>
                        <a:ext cx="259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560763" y="3159125"/>
            <a:ext cx="5476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Write acceleration as derivative wrt s</a:t>
            </a:r>
          </a:p>
        </p:txBody>
      </p:sp>
      <p:sp>
        <p:nvSpPr>
          <p:cNvPr id="22551" name="AutoShape 23"/>
          <p:cNvSpPr>
            <a:spLocks/>
          </p:cNvSpPr>
          <p:nvPr/>
        </p:nvSpPr>
        <p:spPr bwMode="auto">
          <a:xfrm rot="5400000">
            <a:off x="1881981" y="2583657"/>
            <a:ext cx="250825" cy="681038"/>
          </a:xfrm>
          <a:prstGeom prst="leftBrace">
            <a:avLst>
              <a:gd name="adj1" fmla="val 226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332163" y="2389188"/>
            <a:ext cx="16732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Chain rule</a:t>
            </a:r>
          </a:p>
        </p:txBody>
      </p:sp>
      <p:cxnSp>
        <p:nvCxnSpPr>
          <p:cNvPr id="22553" name="AutoShape 25"/>
          <p:cNvCxnSpPr>
            <a:cxnSpLocks noChangeShapeType="1"/>
            <a:stCxn id="22551" idx="1"/>
            <a:endCxn id="22552" idx="1"/>
          </p:cNvCxnSpPr>
          <p:nvPr/>
        </p:nvCxnSpPr>
        <p:spPr bwMode="auto">
          <a:xfrm flipV="1">
            <a:off x="2008188" y="2649538"/>
            <a:ext cx="1323975" cy="149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3424238" y="2851150"/>
            <a:ext cx="1541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2054225" y="3063875"/>
          <a:ext cx="60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12" imgW="609480" imgH="736560" progId="Equation.DSMT4">
                  <p:embed/>
                </p:oleObj>
              </mc:Choice>
              <mc:Fallback>
                <p:oleObj name="Equation" r:id="rId12" imgW="609480" imgH="7365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063875"/>
                        <a:ext cx="609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2062163" y="3819525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2743200" y="4356100"/>
            <a:ext cx="577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3392488" y="4530725"/>
          <a:ext cx="204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4" imgW="2044440" imgH="368280" progId="Equation.DSMT4">
                  <p:embed/>
                </p:oleObj>
              </mc:Choice>
              <mc:Fallback>
                <p:oleObj name="Equation" r:id="rId14" imgW="2044440" imgH="3682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530725"/>
                        <a:ext cx="2044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6375400" y="4530725"/>
          <a:ext cx="190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6" imgW="1904760" imgH="368280" progId="Equation.DSMT4">
                  <p:embed/>
                </p:oleObj>
              </mc:Choice>
              <mc:Fallback>
                <p:oleObj name="Equation" r:id="rId16" imgW="1904760" imgH="3682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530725"/>
                        <a:ext cx="1905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5519738" y="4379913"/>
            <a:ext cx="6969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206750" y="1851025"/>
            <a:ext cx="58499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Can we eliminate the partial derivative?</a:t>
            </a:r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2651125" y="3063875"/>
          <a:ext cx="69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8" imgW="698400" imgH="736560" progId="Equation.DSMT4">
                  <p:embed/>
                </p:oleObj>
              </mc:Choice>
              <mc:Fallback>
                <p:oleObj name="Equation" r:id="rId18" imgW="698400" imgH="7365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063875"/>
                        <a:ext cx="698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build="p" autoUpdateAnimBg="0"/>
      <p:bldP spid="22552" grpId="0" build="p" autoUpdateAnimBg="0"/>
      <p:bldP spid="2256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/>
              <a:t>What is the radius of curvature at the end of the pipe?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07975" y="1887538"/>
          <a:ext cx="261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Equation" r:id="rId4" imgW="2616120" imgH="825480" progId="Equation.DSMT4">
                  <p:embed/>
                </p:oleObj>
              </mc:Choice>
              <mc:Fallback>
                <p:oleObj name="Equation" r:id="rId4" imgW="261612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887538"/>
                        <a:ext cx="261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49238" y="2863850"/>
          <a:ext cx="270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6" imgW="2705040" imgH="825480" progId="Equation.DSMT4">
                  <p:embed/>
                </p:oleObj>
              </mc:Choice>
              <mc:Fallback>
                <p:oleObj name="Equation" r:id="rId6" imgW="270504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2863850"/>
                        <a:ext cx="270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3495675" y="4532313"/>
          <a:ext cx="1117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8" imgW="1117440" imgH="279360" progId="Equation.DSMT4">
                  <p:embed/>
                </p:oleObj>
              </mc:Choice>
              <mc:Fallback>
                <p:oleObj name="Equation" r:id="rId8" imgW="111744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532313"/>
                        <a:ext cx="1117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65113" y="3840163"/>
          <a:ext cx="224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Equation" r:id="rId10" imgW="2247840" imgH="825480" progId="Equation.DSMT4">
                  <p:embed/>
                </p:oleObj>
              </mc:Choice>
              <mc:Fallback>
                <p:oleObj name="Equation" r:id="rId10" imgW="2247840" imgH="825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3840163"/>
                        <a:ext cx="224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76225" y="4903788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12" imgW="2438280" imgH="863280" progId="Equation.DSMT4">
                  <p:embed/>
                </p:oleObj>
              </mc:Choice>
              <mc:Fallback>
                <p:oleObj name="Equation" r:id="rId12" imgW="243828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903788"/>
                        <a:ext cx="243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715963" y="5892800"/>
          <a:ext cx="88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14" imgW="888840" imgH="761760" progId="Equation.DSMT4">
                  <p:embed/>
                </p:oleObj>
              </mc:Choice>
              <mc:Fallback>
                <p:oleObj name="Equation" r:id="rId14" imgW="888840" imgH="7617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92800"/>
                        <a:ext cx="889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5002213" y="1782763"/>
            <a:ext cx="3935412" cy="2058987"/>
            <a:chOff x="3151" y="1123"/>
            <a:chExt cx="2479" cy="1297"/>
          </a:xfrm>
        </p:grpSpPr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544" y="1844"/>
              <a:ext cx="1080" cy="15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4342" y="1368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1</a:t>
              </a:r>
              <a:r>
                <a:rPr lang="en-US" sz="1800"/>
                <a:t>=30 cm</a:t>
              </a:r>
              <a:endParaRPr lang="en-US" sz="2400"/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734" y="2139"/>
              <a:ext cx="705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D</a:t>
              </a:r>
              <a:r>
                <a:rPr lang="en-US" sz="1800" baseline="-25000"/>
                <a:t>2</a:t>
              </a:r>
              <a:r>
                <a:rPr lang="en-US" sz="1800"/>
                <a:t>=10 cm</a:t>
              </a:r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4573" y="1639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7" name="AutoShape 15"/>
            <p:cNvSpPr>
              <a:spLocks noChangeArrowheads="1"/>
            </p:cNvSpPr>
            <p:nvPr/>
          </p:nvSpPr>
          <p:spPr bwMode="auto">
            <a:xfrm rot="-5400000">
              <a:off x="4675" y="1793"/>
              <a:ext cx="155" cy="257"/>
            </a:xfrm>
            <a:custGeom>
              <a:avLst/>
              <a:gdLst>
                <a:gd name="G0" fmla="+- 7050 0 0"/>
                <a:gd name="G1" fmla="+- 21600 0 7050"/>
                <a:gd name="G2" fmla="*/ 7050 1 2"/>
                <a:gd name="G3" fmla="+- 21600 0 G2"/>
                <a:gd name="G4" fmla="+/ 7050 21600 2"/>
                <a:gd name="G5" fmla="+/ G1 0 2"/>
                <a:gd name="G6" fmla="*/ 21600 21600 7050"/>
                <a:gd name="G7" fmla="*/ G6 1 2"/>
                <a:gd name="G8" fmla="+- 21600 0 G7"/>
                <a:gd name="G9" fmla="*/ 21600 1 2"/>
                <a:gd name="G10" fmla="+- 7050 0 G9"/>
                <a:gd name="G11" fmla="?: G10 G8 0"/>
                <a:gd name="G12" fmla="?: G10 G7 21600"/>
                <a:gd name="T0" fmla="*/ 18075 w 21600"/>
                <a:gd name="T1" fmla="*/ 10800 h 21600"/>
                <a:gd name="T2" fmla="*/ 10800 w 21600"/>
                <a:gd name="T3" fmla="*/ 21600 h 21600"/>
                <a:gd name="T4" fmla="*/ 3525 w 21600"/>
                <a:gd name="T5" fmla="*/ 10800 h 21600"/>
                <a:gd name="T6" fmla="*/ 10800 w 21600"/>
                <a:gd name="T7" fmla="*/ 0 h 21600"/>
                <a:gd name="T8" fmla="*/ 5325 w 21600"/>
                <a:gd name="T9" fmla="*/ 5325 h 21600"/>
                <a:gd name="T10" fmla="*/ 16275 w 21600"/>
                <a:gd name="T11" fmla="*/ 162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050" y="21600"/>
                  </a:lnTo>
                  <a:lnTo>
                    <a:pt x="145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4881" y="1896"/>
              <a:ext cx="360" cy="5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rot="10800000">
              <a:off x="4573" y="1999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3544" y="1844"/>
              <a:ext cx="1697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1248" y="48"/>
                </a:cxn>
                <a:cxn ang="0">
                  <a:pos x="1584" y="48"/>
                </a:cxn>
                <a:cxn ang="0">
                  <a:pos x="1584" y="96"/>
                </a:cxn>
                <a:cxn ang="0">
                  <a:pos x="1248" y="96"/>
                </a:cxn>
                <a:cxn ang="0">
                  <a:pos x="1008" y="144"/>
                </a:cxn>
                <a:cxn ang="0">
                  <a:pos x="0" y="144"/>
                </a:cxn>
              </a:cxnLst>
              <a:rect l="0" t="0" r="r" b="b"/>
              <a:pathLst>
                <a:path w="1584" h="144">
                  <a:moveTo>
                    <a:pt x="0" y="0"/>
                  </a:moveTo>
                  <a:lnTo>
                    <a:pt x="1008" y="0"/>
                  </a:lnTo>
                  <a:lnTo>
                    <a:pt x="1248" y="48"/>
                  </a:lnTo>
                  <a:lnTo>
                    <a:pt x="1584" y="48"/>
                  </a:lnTo>
                  <a:lnTo>
                    <a:pt x="1584" y="96"/>
                  </a:lnTo>
                  <a:lnTo>
                    <a:pt x="1248" y="96"/>
                  </a:lnTo>
                  <a:lnTo>
                    <a:pt x="1008" y="144"/>
                  </a:lnTo>
                  <a:lnTo>
                    <a:pt x="0" y="14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5035" y="1690"/>
              <a:ext cx="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 rot="10800000">
              <a:off x="5035" y="1948"/>
              <a:ext cx="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3151" y="1798"/>
              <a:ext cx="17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Q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3304" y="1913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5" name="Freeform 23"/>
            <p:cNvSpPr>
              <a:spLocks/>
            </p:cNvSpPr>
            <p:nvPr/>
          </p:nvSpPr>
          <p:spPr bwMode="auto">
            <a:xfrm>
              <a:off x="5238" y="1912"/>
              <a:ext cx="392" cy="50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92" y="78"/>
                </a:cxn>
                <a:cxn ang="0">
                  <a:pos x="366" y="474"/>
                </a:cxn>
              </a:cxnLst>
              <a:rect l="0" t="0" r="r" b="b"/>
              <a:pathLst>
                <a:path w="366" h="474">
                  <a:moveTo>
                    <a:pt x="0" y="6"/>
                  </a:moveTo>
                  <a:cubicBezTo>
                    <a:pt x="78" y="6"/>
                    <a:pt x="131" y="0"/>
                    <a:pt x="192" y="78"/>
                  </a:cubicBezTo>
                  <a:cubicBezTo>
                    <a:pt x="253" y="156"/>
                    <a:pt x="308" y="309"/>
                    <a:pt x="366" y="47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rot="10800000">
              <a:off x="3801" y="1266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3588" y="1395"/>
              <a:ext cx="697" cy="2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h=105 cm</a:t>
              </a:r>
              <a:endParaRPr lang="en-US" sz="2400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3605" y="1253"/>
              <a:ext cx="29" cy="624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9659" name="Group 27"/>
            <p:cNvGrpSpPr>
              <a:grpSpLocks/>
            </p:cNvGrpSpPr>
            <p:nvPr/>
          </p:nvGrpSpPr>
          <p:grpSpPr bwMode="auto">
            <a:xfrm>
              <a:off x="3602" y="1124"/>
              <a:ext cx="28" cy="720"/>
              <a:chOff x="2208" y="1872"/>
              <a:chExt cx="32" cy="672"/>
            </a:xfrm>
          </p:grpSpPr>
          <p:sp>
            <p:nvSpPr>
              <p:cNvPr id="69660" name="Line 28"/>
              <p:cNvSpPr>
                <a:spLocks noChangeShapeType="1"/>
              </p:cNvSpPr>
              <p:nvPr/>
            </p:nvSpPr>
            <p:spPr bwMode="auto">
              <a:xfrm flipV="1">
                <a:off x="2208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61" name="Line 29"/>
              <p:cNvSpPr>
                <a:spLocks noChangeShapeType="1"/>
              </p:cNvSpPr>
              <p:nvPr/>
            </p:nvSpPr>
            <p:spPr bwMode="auto">
              <a:xfrm flipV="1">
                <a:off x="2240" y="187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662" name="Group 30"/>
            <p:cNvGrpSpPr>
              <a:grpSpLocks/>
            </p:cNvGrpSpPr>
            <p:nvPr/>
          </p:nvGrpSpPr>
          <p:grpSpPr bwMode="auto">
            <a:xfrm>
              <a:off x="3456" y="1140"/>
              <a:ext cx="196" cy="249"/>
              <a:chOff x="3456" y="1140"/>
              <a:chExt cx="196" cy="249"/>
            </a:xfrm>
          </p:grpSpPr>
          <p:sp>
            <p:nvSpPr>
              <p:cNvPr id="69663" name="Oval 31"/>
              <p:cNvSpPr>
                <a:spLocks noChangeArrowheads="1"/>
              </p:cNvSpPr>
              <p:nvPr/>
            </p:nvSpPr>
            <p:spPr bwMode="auto">
              <a:xfrm>
                <a:off x="3591" y="1235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64" name="Text Box 32"/>
              <p:cNvSpPr txBox="1">
                <a:spLocks noChangeArrowheads="1"/>
              </p:cNvSpPr>
              <p:nvPr/>
            </p:nvSpPr>
            <p:spPr bwMode="auto">
              <a:xfrm>
                <a:off x="3456" y="1140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grpSp>
          <p:nvGrpSpPr>
            <p:cNvPr id="69665" name="Group 33"/>
            <p:cNvGrpSpPr>
              <a:grpSpLocks/>
            </p:cNvGrpSpPr>
            <p:nvPr/>
          </p:nvGrpSpPr>
          <p:grpSpPr bwMode="auto">
            <a:xfrm>
              <a:off x="3542" y="1891"/>
              <a:ext cx="196" cy="343"/>
              <a:chOff x="3542" y="1891"/>
              <a:chExt cx="196" cy="343"/>
            </a:xfrm>
          </p:grpSpPr>
          <p:sp>
            <p:nvSpPr>
              <p:cNvPr id="69666" name="Oval 34"/>
              <p:cNvSpPr>
                <a:spLocks noChangeArrowheads="1"/>
              </p:cNvSpPr>
              <p:nvPr/>
            </p:nvSpPr>
            <p:spPr bwMode="auto">
              <a:xfrm>
                <a:off x="3598" y="1891"/>
                <a:ext cx="35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67" name="Text Box 35"/>
              <p:cNvSpPr txBox="1">
                <a:spLocks noChangeArrowheads="1"/>
              </p:cNvSpPr>
              <p:nvPr/>
            </p:nvSpPr>
            <p:spPr bwMode="auto">
              <a:xfrm>
                <a:off x="3542" y="1985"/>
                <a:ext cx="196" cy="2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</p:grpSp>
        <p:grpSp>
          <p:nvGrpSpPr>
            <p:cNvPr id="69668" name="Group 36"/>
            <p:cNvGrpSpPr>
              <a:grpSpLocks/>
            </p:cNvGrpSpPr>
            <p:nvPr/>
          </p:nvGrpSpPr>
          <p:grpSpPr bwMode="auto">
            <a:xfrm>
              <a:off x="5142" y="1661"/>
              <a:ext cx="196" cy="273"/>
              <a:chOff x="5142" y="1661"/>
              <a:chExt cx="196" cy="273"/>
            </a:xfrm>
          </p:grpSpPr>
          <p:sp>
            <p:nvSpPr>
              <p:cNvPr id="69669" name="Oval 37"/>
              <p:cNvSpPr>
                <a:spLocks noChangeArrowheads="1"/>
              </p:cNvSpPr>
              <p:nvPr/>
            </p:nvSpPr>
            <p:spPr bwMode="auto">
              <a:xfrm>
                <a:off x="5221" y="1897"/>
                <a:ext cx="36" cy="3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0" name="Text Box 38"/>
              <p:cNvSpPr txBox="1">
                <a:spLocks noChangeArrowheads="1"/>
              </p:cNvSpPr>
              <p:nvPr/>
            </p:nvSpPr>
            <p:spPr bwMode="auto">
              <a:xfrm>
                <a:off x="5142" y="1661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</p:grpSp>
        <p:grpSp>
          <p:nvGrpSpPr>
            <p:cNvPr id="69671" name="Group 39"/>
            <p:cNvGrpSpPr>
              <a:grpSpLocks/>
            </p:cNvGrpSpPr>
            <p:nvPr/>
          </p:nvGrpSpPr>
          <p:grpSpPr bwMode="auto">
            <a:xfrm>
              <a:off x="4280" y="1123"/>
              <a:ext cx="190" cy="787"/>
              <a:chOff x="4280" y="1123"/>
              <a:chExt cx="190" cy="787"/>
            </a:xfrm>
          </p:grpSpPr>
          <p:sp>
            <p:nvSpPr>
              <p:cNvPr id="69672" name="Line 40"/>
              <p:cNvSpPr>
                <a:spLocks noChangeShapeType="1"/>
              </p:cNvSpPr>
              <p:nvPr/>
            </p:nvSpPr>
            <p:spPr bwMode="auto">
              <a:xfrm flipV="1">
                <a:off x="4280" y="123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73" name="Text Box 41"/>
              <p:cNvSpPr txBox="1">
                <a:spLocks noChangeArrowheads="1"/>
              </p:cNvSpPr>
              <p:nvPr/>
            </p:nvSpPr>
            <p:spPr bwMode="auto">
              <a:xfrm>
                <a:off x="4283" y="1123"/>
                <a:ext cx="18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z</a:t>
                </a:r>
              </a:p>
            </p:txBody>
          </p:sp>
        </p:grpSp>
      </p:grpSp>
      <p:grpSp>
        <p:nvGrpSpPr>
          <p:cNvPr id="69686" name="Group 54"/>
          <p:cNvGrpSpPr>
            <a:grpSpLocks/>
          </p:cNvGrpSpPr>
          <p:nvPr/>
        </p:nvGrpSpPr>
        <p:grpSpPr bwMode="auto">
          <a:xfrm>
            <a:off x="5911850" y="3813175"/>
            <a:ext cx="2901950" cy="1919288"/>
            <a:chOff x="2314" y="2402"/>
            <a:chExt cx="1828" cy="1209"/>
          </a:xfrm>
        </p:grpSpPr>
        <p:sp>
          <p:nvSpPr>
            <p:cNvPr id="69674" name="Rectangle 42"/>
            <p:cNvSpPr>
              <a:spLocks noChangeArrowheads="1"/>
            </p:cNvSpPr>
            <p:nvPr/>
          </p:nvSpPr>
          <p:spPr bwMode="auto">
            <a:xfrm>
              <a:off x="2319" y="2629"/>
              <a:ext cx="1219" cy="28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75" name="Freeform 43"/>
            <p:cNvSpPr>
              <a:spLocks/>
            </p:cNvSpPr>
            <p:nvPr/>
          </p:nvSpPr>
          <p:spPr bwMode="auto">
            <a:xfrm>
              <a:off x="3519" y="2765"/>
              <a:ext cx="623" cy="84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23" y="846"/>
                </a:cxn>
              </a:cxnLst>
              <a:rect l="0" t="0" r="r" b="b"/>
              <a:pathLst>
                <a:path w="623" h="846">
                  <a:moveTo>
                    <a:pt x="0" y="3"/>
                  </a:moveTo>
                  <a:cubicBezTo>
                    <a:pt x="446" y="0"/>
                    <a:pt x="561" y="653"/>
                    <a:pt x="623" y="846"/>
                  </a:cubicBezTo>
                </a:path>
              </a:pathLst>
            </a:custGeom>
            <a:noFill/>
            <a:ln w="457200" cap="flat" cmpd="sng">
              <a:solidFill>
                <a:schemeClr val="hlink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2314" y="2909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>
              <a:off x="2320" y="2615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0" name="Oval 48"/>
            <p:cNvSpPr>
              <a:spLocks noChangeArrowheads="1"/>
            </p:cNvSpPr>
            <p:nvPr/>
          </p:nvSpPr>
          <p:spPr bwMode="auto">
            <a:xfrm>
              <a:off x="3533" y="2886"/>
              <a:ext cx="36" cy="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1" name="Text Box 49"/>
            <p:cNvSpPr txBox="1">
              <a:spLocks noChangeArrowheads="1"/>
            </p:cNvSpPr>
            <p:nvPr/>
          </p:nvSpPr>
          <p:spPr bwMode="auto">
            <a:xfrm>
              <a:off x="3398" y="2881"/>
              <a:ext cx="19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auto">
            <a:xfrm>
              <a:off x="3542" y="2607"/>
              <a:ext cx="36" cy="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84" name="Text Box 52"/>
            <p:cNvSpPr txBox="1">
              <a:spLocks noChangeArrowheads="1"/>
            </p:cNvSpPr>
            <p:nvPr/>
          </p:nvSpPr>
          <p:spPr bwMode="auto">
            <a:xfrm>
              <a:off x="3407" y="2402"/>
              <a:ext cx="19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69687" name="Line 55"/>
          <p:cNvSpPr>
            <a:spLocks noChangeShapeType="1"/>
          </p:cNvSpPr>
          <p:nvPr/>
        </p:nvSpPr>
        <p:spPr bwMode="auto">
          <a:xfrm flipV="1">
            <a:off x="212725" y="5045075"/>
            <a:ext cx="427038" cy="6540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88" name="Object 56"/>
          <p:cNvGraphicFramePr>
            <a:graphicFrameLocks noChangeAspect="1"/>
          </p:cNvGraphicFramePr>
          <p:nvPr/>
        </p:nvGraphicFramePr>
        <p:xfrm>
          <a:off x="2508250" y="5875338"/>
          <a:ext cx="901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Equation" r:id="rId16" imgW="901440" imgH="825480" progId="Equation.DSMT4">
                  <p:embed/>
                </p:oleObj>
              </mc:Choice>
              <mc:Fallback>
                <p:oleObj name="Equation" r:id="rId16" imgW="901440" imgH="825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875338"/>
                        <a:ext cx="901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9" name="Line 57"/>
          <p:cNvSpPr>
            <a:spLocks noChangeShapeType="1"/>
          </p:cNvSpPr>
          <p:nvPr/>
        </p:nvSpPr>
        <p:spPr bwMode="auto">
          <a:xfrm flipV="1">
            <a:off x="7894638" y="4632325"/>
            <a:ext cx="14287" cy="1128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7510463" y="5019675"/>
            <a:ext cx="4206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graphicFrame>
        <p:nvGraphicFramePr>
          <p:cNvPr id="69691" name="Object 59"/>
          <p:cNvGraphicFramePr>
            <a:graphicFrameLocks noChangeAspect="1"/>
          </p:cNvGraphicFramePr>
          <p:nvPr/>
        </p:nvGraphicFramePr>
        <p:xfrm>
          <a:off x="3576638" y="5038725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Equation" r:id="rId18" imgW="1384200" imgH="380880" progId="Equation.DSMT4">
                  <p:embed/>
                </p:oleObj>
              </mc:Choice>
              <mc:Fallback>
                <p:oleObj name="Equation" r:id="rId18" imgW="1384200" imgH="3808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038725"/>
                        <a:ext cx="138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3098800" y="3260725"/>
            <a:ext cx="26416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velocity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3136900" y="3748088"/>
            <a:ext cx="24320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R&gt;&gt;D</a:t>
            </a:r>
            <a:r>
              <a:rPr lang="en-US" baseline="-25000"/>
              <a:t>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Venturi</a:t>
            </a:r>
          </a:p>
        </p:txBody>
      </p:sp>
      <p:pic>
        <p:nvPicPr>
          <p:cNvPr id="34826" name="Picture 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lum bright="6000"/>
          </a:blip>
          <a:srcRect/>
          <a:stretch>
            <a:fillRect/>
          </a:stretch>
        </p:blipFill>
        <p:spPr bwMode="auto">
          <a:xfrm>
            <a:off x="1285875" y="1901825"/>
            <a:ext cx="6310313" cy="47323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743200" y="5435600"/>
            <a:ext cx="88900" cy="584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11200" y="3403600"/>
            <a:ext cx="101600" cy="2489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Venturi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65100" y="5753100"/>
            <a:ext cx="6134100" cy="939800"/>
            <a:chOff x="1192" y="2840"/>
            <a:chExt cx="3864" cy="592"/>
          </a:xfrm>
        </p:grpSpPr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 rot="16200000">
              <a:off x="2032" y="2880"/>
              <a:ext cx="592" cy="512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AutoShape 7"/>
            <p:cNvSpPr>
              <a:spLocks noChangeArrowheads="1"/>
            </p:cNvSpPr>
            <p:nvPr/>
          </p:nvSpPr>
          <p:spPr bwMode="auto">
            <a:xfrm rot="5400000">
              <a:off x="3568" y="2432"/>
              <a:ext cx="592" cy="1408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192" y="2848"/>
              <a:ext cx="880" cy="5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568" y="2840"/>
              <a:ext cx="488" cy="5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584" y="2936"/>
              <a:ext cx="584" cy="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1" name="Group 11"/>
          <p:cNvGrpSpPr>
            <a:grpSpLocks/>
          </p:cNvGrpSpPr>
          <p:nvPr/>
        </p:nvGrpSpPr>
        <p:grpSpPr bwMode="auto">
          <a:xfrm>
            <a:off x="2730500" y="3352800"/>
            <a:ext cx="114300" cy="2552700"/>
            <a:chOff x="2648" y="1496"/>
            <a:chExt cx="40" cy="1608"/>
          </a:xfrm>
        </p:grpSpPr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648" y="1496"/>
              <a:ext cx="0" cy="16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2688" y="1496"/>
              <a:ext cx="0" cy="16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711200" y="3213100"/>
            <a:ext cx="114300" cy="2552700"/>
            <a:chOff x="2648" y="1496"/>
            <a:chExt cx="40" cy="1608"/>
          </a:xfrm>
        </p:grpSpPr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2648" y="1496"/>
              <a:ext cx="0" cy="16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688" y="1496"/>
              <a:ext cx="0" cy="16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68325" y="1700213"/>
            <a:ext cx="8137525" cy="1552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How would you find the flow (Q) given the pressure drop between point 1 and 2 and the diameters of the two sections? You may assume the head loss is negligible. Draw the EGL and the HGL over the contracting section of the Venturi.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65125" y="5959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752725" y="59467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863600" y="3403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1714500" y="543560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108200" y="3403600"/>
            <a:ext cx="0" cy="203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00225" y="4010025"/>
            <a:ext cx="636588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D</a:t>
            </a:r>
            <a:r>
              <a:rPr lang="en-US" sz="2400"/>
              <a:t>h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087813" y="3556000"/>
            <a:ext cx="378618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How many unknowns?</a:t>
            </a:r>
          </a:p>
          <a:p>
            <a:r>
              <a:rPr lang="en-US" sz="2400"/>
              <a:t>What equations will you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 Venturi</a:t>
            </a:r>
          </a:p>
        </p:txBody>
      </p:sp>
      <p:sp>
        <p:nvSpPr>
          <p:cNvPr id="36867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32800" y="6210300"/>
            <a:ext cx="711200" cy="647700"/>
          </a:xfrm>
          <a:prstGeom prst="actionButtonBackPrevious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2275" y="1900238"/>
          <a:ext cx="38909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5" imgW="3403440" imgH="838080" progId="Equation.DSMT4">
                  <p:embed/>
                </p:oleObj>
              </mc:Choice>
              <mc:Fallback>
                <p:oleObj name="Equation" r:id="rId5" imgW="340344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900238"/>
                        <a:ext cx="389096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68338" y="2744788"/>
          <a:ext cx="25987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7" imgW="2273040" imgH="825480" progId="Equation.DSMT4">
                  <p:embed/>
                </p:oleObj>
              </mc:Choice>
              <mc:Fallback>
                <p:oleObj name="Equation" r:id="rId7" imgW="2273040" imgH="825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744788"/>
                        <a:ext cx="25987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38163" y="3589338"/>
          <a:ext cx="34686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9" imgW="3035160" imgH="1218960" progId="Equation.DSMT4">
                  <p:embed/>
                </p:oleObj>
              </mc:Choice>
              <mc:Fallback>
                <p:oleObj name="Equation" r:id="rId9" imgW="3035160" imgH="1218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589338"/>
                        <a:ext cx="34686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01650" y="4816475"/>
          <a:ext cx="29035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11" imgW="2539800" imgH="939600" progId="Equation.DSMT4">
                  <p:embed/>
                </p:oleObj>
              </mc:Choice>
              <mc:Fallback>
                <p:oleObj name="Equation" r:id="rId11" imgW="2539800" imgH="939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816475"/>
                        <a:ext cx="29035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95250" y="5721350"/>
          <a:ext cx="38465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13" imgW="3365280" imgH="1079280" progId="Equation.DSMT4">
                  <p:embed/>
                </p:oleObj>
              </mc:Choice>
              <mc:Fallback>
                <p:oleObj name="Equation" r:id="rId13" imgW="3365280" imgH="1079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5721350"/>
                        <a:ext cx="38465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7015163" y="2422525"/>
          <a:ext cx="1030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15" imgW="901440" imgH="342720" progId="Equation.DSMT4">
                  <p:embed/>
                </p:oleObj>
              </mc:Choice>
              <mc:Fallback>
                <p:oleObj name="Equation" r:id="rId15" imgW="901440" imgH="342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2422525"/>
                        <a:ext cx="1030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6716713" y="2867025"/>
          <a:ext cx="15970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17" imgW="1396800" imgH="368280" progId="Equation.DSMT4">
                  <p:embed/>
                </p:oleObj>
              </mc:Choice>
              <mc:Fallback>
                <p:oleObj name="Equation" r:id="rId17" imgW="1396800" imgH="368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2867025"/>
                        <a:ext cx="15970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521450" y="3333750"/>
          <a:ext cx="21923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19" imgW="1917360" imgH="863280" progId="Equation.DSMT4">
                  <p:embed/>
                </p:oleObj>
              </mc:Choice>
              <mc:Fallback>
                <p:oleObj name="Equation" r:id="rId19" imgW="1917360" imgH="8632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333750"/>
                        <a:ext cx="21923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6777038" y="4230688"/>
          <a:ext cx="16557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21" imgW="1447560" imgH="406080" progId="Equation.DSMT4">
                  <p:embed/>
                </p:oleObj>
              </mc:Choice>
              <mc:Fallback>
                <p:oleObj name="Equation" r:id="rId21" imgW="144756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4230688"/>
                        <a:ext cx="16557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6856413" y="4730750"/>
          <a:ext cx="14239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23" imgW="1244520" imgH="939600" progId="Equation.DSMT4">
                  <p:embed/>
                </p:oleObj>
              </mc:Choice>
              <mc:Fallback>
                <p:oleObj name="Equation" r:id="rId23" imgW="1244520" imgH="939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4730750"/>
                        <a:ext cx="14239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820738" y="3746500"/>
            <a:ext cx="501650" cy="9334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Integrate F=ma Along a Streamline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93725" y="3151188"/>
          <a:ext cx="2540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4" imgW="2539800" imgH="342720" progId="Equation.DSMT4">
                  <p:embed/>
                </p:oleObj>
              </mc:Choice>
              <mc:Fallback>
                <p:oleObj name="Equation" r:id="rId4" imgW="253980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151188"/>
                        <a:ext cx="2540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609600" y="3810000"/>
          <a:ext cx="3263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6" imgW="3263760" imgH="787320" progId="Equation.DSMT4">
                  <p:embed/>
                </p:oleObj>
              </mc:Choice>
              <mc:Fallback>
                <p:oleObj name="Equation" r:id="rId6" imgW="326376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3263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25450" y="4724400"/>
          <a:ext cx="266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8" imgW="2666880" imgH="787320" progId="Equation.DSMT4">
                  <p:embed/>
                </p:oleObj>
              </mc:Choice>
              <mc:Fallback>
                <p:oleObj name="Equation" r:id="rId8" imgW="2666880" imgH="787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724400"/>
                        <a:ext cx="2667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431800" y="5746750"/>
          <a:ext cx="2501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0" imgW="2501640" imgH="723600" progId="Equation.DSMT4">
                  <p:embed/>
                </p:oleObj>
              </mc:Choice>
              <mc:Fallback>
                <p:oleObj name="Equation" r:id="rId10" imgW="2501640" imgH="723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746750"/>
                        <a:ext cx="2501900" cy="723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554538" y="4819650"/>
            <a:ext cx="34893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If density is constant…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554538" y="3365500"/>
            <a:ext cx="4024312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But density is a function of ________.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554538" y="5253038"/>
            <a:ext cx="337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999038" y="3808413"/>
            <a:ext cx="13684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554538" y="2093913"/>
            <a:ext cx="17129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Eliminate </a:t>
            </a:r>
            <a:r>
              <a:rPr lang="en-US" sz="2400" i="1"/>
              <a:t>ds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554538" y="3033713"/>
            <a:ext cx="28225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Now let’s integrate…</a:t>
            </a:r>
            <a:endParaRPr lang="en-US" sz="2400" i="1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525463" y="1952625"/>
          <a:ext cx="259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2" imgW="2590560" imgH="736560" progId="Equation.DSMT4">
                  <p:embed/>
                </p:oleObj>
              </mc:Choice>
              <mc:Fallback>
                <p:oleObj name="Equation" r:id="rId12" imgW="2590560" imgH="7365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952625"/>
                        <a:ext cx="259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/>
      <p:bldP spid="24585" grpId="0" build="p" autoUpdateAnimBg="0"/>
      <p:bldP spid="24589" grpId="0" build="p" autoUpdateAnimBg="0"/>
      <p:bldP spid="24594" grpId="0" build="p" autoUpdateAnimBg="0"/>
      <p:bldP spid="245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803400"/>
            <a:ext cx="7807325" cy="5054600"/>
          </a:xfrm>
        </p:spPr>
        <p:txBody>
          <a:bodyPr/>
          <a:lstStyle/>
          <a:p>
            <a:r>
              <a:rPr lang="en-US" sz="2800"/>
              <a:t>Assumptions needed for Bernoulli Equation</a:t>
            </a:r>
          </a:p>
          <a:p>
            <a:endParaRPr lang="en-US" sz="2800"/>
          </a:p>
          <a:p>
            <a:endParaRPr lang="en-US" sz="2800"/>
          </a:p>
          <a:p>
            <a:pPr lvl="4"/>
            <a:endParaRPr lang="en-US" sz="2800"/>
          </a:p>
          <a:p>
            <a:pPr lvl="4"/>
            <a:endParaRPr lang="en-US" sz="2800"/>
          </a:p>
          <a:p>
            <a:r>
              <a:rPr lang="en-US" sz="2800"/>
              <a:t>Eliminate the constant in the Bernoulli equation? _______________________________________</a:t>
            </a:r>
          </a:p>
          <a:p>
            <a:r>
              <a:rPr lang="en-US" sz="2800"/>
              <a:t>Bernoulli equation does not include</a:t>
            </a:r>
          </a:p>
          <a:p>
            <a:pPr lvl="1"/>
            <a:r>
              <a:rPr lang="en-US" sz="2400"/>
              <a:t> ___________________________</a:t>
            </a:r>
          </a:p>
          <a:p>
            <a:pPr lvl="1"/>
            <a:r>
              <a:rPr lang="en-US" sz="2400"/>
              <a:t> ___________________________</a:t>
            </a:r>
          </a:p>
          <a:p>
            <a:endParaRPr lang="en-US" sz="2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417638" y="2822575"/>
            <a:ext cx="1677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430338" y="3178175"/>
            <a:ext cx="1677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443038" y="3533775"/>
            <a:ext cx="487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455738" y="3889375"/>
            <a:ext cx="282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Comment 12"/>
          <p:cNvSpPr>
            <a:spLocks noChangeArrowheads="1"/>
          </p:cNvSpPr>
          <p:nvPr/>
        </p:nvSpPr>
        <p:spPr bwMode="auto">
          <a:xfrm>
            <a:off x="1031875" y="4805363"/>
            <a:ext cx="65643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Apply at two points along a streamline.</a:t>
            </a:r>
          </a:p>
        </p:txBody>
      </p:sp>
      <p:sp>
        <p:nvSpPr>
          <p:cNvPr id="7181" name="Comment 13"/>
          <p:cNvSpPr>
            <a:spLocks noChangeArrowheads="1"/>
          </p:cNvSpPr>
          <p:nvPr/>
        </p:nvSpPr>
        <p:spPr bwMode="auto">
          <a:xfrm>
            <a:off x="1566863" y="5681663"/>
            <a:ext cx="6007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Mechanical energy to thermal energy</a:t>
            </a:r>
          </a:p>
        </p:txBody>
      </p:sp>
      <p:sp>
        <p:nvSpPr>
          <p:cNvPr id="7182" name="Comment 14"/>
          <p:cNvSpPr>
            <a:spLocks noChangeArrowheads="1"/>
          </p:cNvSpPr>
          <p:nvPr/>
        </p:nvSpPr>
        <p:spPr bwMode="auto">
          <a:xfrm>
            <a:off x="1566863" y="6130925"/>
            <a:ext cx="429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Heat transfer, Shaft Work</a:t>
            </a:r>
          </a:p>
        </p:txBody>
      </p:sp>
      <p:sp>
        <p:nvSpPr>
          <p:cNvPr id="7176" name="Comment 8"/>
          <p:cNvSpPr>
            <a:spLocks noChangeArrowheads="1"/>
          </p:cNvSpPr>
          <p:nvPr/>
        </p:nvSpPr>
        <p:spPr bwMode="auto">
          <a:xfrm>
            <a:off x="1028700" y="2408238"/>
            <a:ext cx="330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Monotype Sorts" pitchFamily="2" charset="2"/>
              <a:buChar char="ä"/>
            </a:pPr>
            <a:r>
              <a:rPr lang="en-US">
                <a:solidFill>
                  <a:schemeClr val="folHlink"/>
                </a:solidFill>
              </a:rPr>
              <a:t>Frictionless</a:t>
            </a:r>
          </a:p>
        </p:txBody>
      </p:sp>
      <p:sp>
        <p:nvSpPr>
          <p:cNvPr id="7177" name="Comment 9"/>
          <p:cNvSpPr>
            <a:spLocks noChangeArrowheads="1"/>
          </p:cNvSpPr>
          <p:nvPr/>
        </p:nvSpPr>
        <p:spPr bwMode="auto">
          <a:xfrm>
            <a:off x="1028700" y="2763838"/>
            <a:ext cx="330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Monotype Sorts" pitchFamily="2" charset="2"/>
              <a:buChar char="ä"/>
            </a:pPr>
            <a:r>
              <a:rPr lang="en-US">
                <a:solidFill>
                  <a:schemeClr val="folHlink"/>
                </a:solidFill>
              </a:rPr>
              <a:t>Steady</a:t>
            </a:r>
          </a:p>
        </p:txBody>
      </p:sp>
      <p:sp>
        <p:nvSpPr>
          <p:cNvPr id="7178" name="Comment 10"/>
          <p:cNvSpPr>
            <a:spLocks noChangeArrowheads="1"/>
          </p:cNvSpPr>
          <p:nvPr/>
        </p:nvSpPr>
        <p:spPr bwMode="auto">
          <a:xfrm>
            <a:off x="1028700" y="3113088"/>
            <a:ext cx="5511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Monotype Sorts" pitchFamily="2" charset="2"/>
              <a:buChar char="ä"/>
            </a:pPr>
            <a:r>
              <a:rPr lang="en-US">
                <a:solidFill>
                  <a:schemeClr val="folHlink"/>
                </a:solidFill>
              </a:rPr>
              <a:t>Constant density (incompressible)</a:t>
            </a:r>
          </a:p>
        </p:txBody>
      </p:sp>
      <p:sp>
        <p:nvSpPr>
          <p:cNvPr id="7179" name="Comment 11"/>
          <p:cNvSpPr>
            <a:spLocks noChangeArrowheads="1"/>
          </p:cNvSpPr>
          <p:nvPr/>
        </p:nvSpPr>
        <p:spPr bwMode="auto">
          <a:xfrm>
            <a:off x="1041400" y="3481388"/>
            <a:ext cx="8102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Monotype Sorts" pitchFamily="2" charset="2"/>
              <a:buChar char="ä"/>
            </a:pPr>
            <a:r>
              <a:rPr lang="en-US">
                <a:solidFill>
                  <a:schemeClr val="folHlink"/>
                </a:solidFill>
              </a:rPr>
              <a:t>Along a streamline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utoUpdateAnimBg="0"/>
      <p:bldP spid="7181" grpId="0" autoUpdateAnimBg="0"/>
      <p:bldP spid="7182" grpId="0" autoUpdateAnimBg="0"/>
      <p:bldP spid="7176" grpId="0" autoUpdateAnimBg="0"/>
      <p:bldP spid="7177" grpId="0" autoUpdateAnimBg="0"/>
      <p:bldP spid="7178" grpId="0" autoUpdateAnimBg="0"/>
      <p:bldP spid="71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9900" y="1825625"/>
            <a:ext cx="4700588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Bernoulli Equation is a statement of the conservation of ____________________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76925" y="32131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6791325" y="32131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Comment 18"/>
          <p:cNvSpPr>
            <a:spLocks noChangeArrowheads="1"/>
          </p:cNvSpPr>
          <p:nvPr/>
        </p:nvSpPr>
        <p:spPr bwMode="auto">
          <a:xfrm>
            <a:off x="1001713" y="2695575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Mechanical Energy</a:t>
            </a:r>
          </a:p>
        </p:txBody>
      </p:sp>
      <p:sp>
        <p:nvSpPr>
          <p:cNvPr id="6163" name="Comment 19"/>
          <p:cNvSpPr>
            <a:spLocks noChangeArrowheads="1"/>
          </p:cNvSpPr>
          <p:nvPr/>
        </p:nvSpPr>
        <p:spPr bwMode="auto">
          <a:xfrm>
            <a:off x="5789613" y="2693988"/>
            <a:ext cx="838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p.e.</a:t>
            </a:r>
          </a:p>
        </p:txBody>
      </p:sp>
      <p:sp>
        <p:nvSpPr>
          <p:cNvPr id="6164" name="Comment 20"/>
          <p:cNvSpPr>
            <a:spLocks noChangeArrowheads="1"/>
          </p:cNvSpPr>
          <p:nvPr/>
        </p:nvSpPr>
        <p:spPr bwMode="auto">
          <a:xfrm>
            <a:off x="6669088" y="2693988"/>
            <a:ext cx="92233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k.e.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5675313" y="1878013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4" imgW="2273040" imgH="787320" progId="Equation.DSMT4">
                  <p:embed/>
                </p:oleObj>
              </mc:Choice>
              <mc:Fallback>
                <p:oleObj name="Equation" r:id="rId4" imgW="2273040" imgH="7873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878013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0982"/>
              </p:ext>
            </p:extLst>
          </p:nvPr>
        </p:nvGraphicFramePr>
        <p:xfrm>
          <a:off x="614866" y="3214688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6" imgW="2209680" imgH="825480" progId="Equation.DSMT4">
                  <p:embed/>
                </p:oleObj>
              </mc:Choice>
              <mc:Fallback>
                <p:oleObj name="Equation" r:id="rId6" imgW="2209680" imgH="8254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6" y="3214688"/>
                        <a:ext cx="220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071563" y="4213225"/>
            <a:ext cx="214788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 </a:t>
            </a:r>
            <a:r>
              <a:rPr lang="en-US"/>
              <a:t>head</a:t>
            </a: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69488"/>
              </p:ext>
            </p:extLst>
          </p:nvPr>
        </p:nvGraphicFramePr>
        <p:xfrm>
          <a:off x="379413" y="4079875"/>
          <a:ext cx="71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8" imgW="711000" imgH="787320" progId="Equation.DSMT4">
                  <p:embed/>
                </p:oleObj>
              </mc:Choice>
              <mc:Fallback>
                <p:oleObj name="Equation" r:id="rId8" imgW="711000" imgH="7873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079875"/>
                        <a:ext cx="71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563563" y="5248275"/>
          <a:ext cx="419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0" imgW="419040" imgH="190440" progId="Equation.DSMT4">
                  <p:embed/>
                </p:oleObj>
              </mc:Choice>
              <mc:Fallback>
                <p:oleObj name="Equation" r:id="rId10" imgW="419040" imgH="1904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248275"/>
                        <a:ext cx="419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65501"/>
              </p:ext>
            </p:extLst>
          </p:nvPr>
        </p:nvGraphicFramePr>
        <p:xfrm>
          <a:off x="3808413" y="4508500"/>
          <a:ext cx="113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2" imgW="1130040" imgH="787320" progId="Equation.DSMT4">
                  <p:embed/>
                </p:oleObj>
              </mc:Choice>
              <mc:Fallback>
                <p:oleObj name="Equation" r:id="rId12" imgW="1130040" imgH="78732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4508500"/>
                        <a:ext cx="1130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322263" y="5780088"/>
          <a:ext cx="67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4" imgW="672840" imgH="825480" progId="Equation.DSMT4">
                  <p:embed/>
                </p:oleObj>
              </mc:Choice>
              <mc:Fallback>
                <p:oleObj name="Equation" r:id="rId14" imgW="672840" imgH="825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5780088"/>
                        <a:ext cx="67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1071563" y="5084763"/>
            <a:ext cx="23034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Elevation </a:t>
            </a:r>
            <a:r>
              <a:rPr lang="en-US"/>
              <a:t>head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1071563" y="5932488"/>
            <a:ext cx="21653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Velocity </a:t>
            </a:r>
            <a:r>
              <a:rPr lang="en-US"/>
              <a:t>head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4857750" y="4616450"/>
            <a:ext cx="2638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Piezometric </a:t>
            </a:r>
            <a:r>
              <a:rPr lang="en-US"/>
              <a:t>head</a:t>
            </a:r>
          </a:p>
        </p:txBody>
      </p:sp>
      <p:sp>
        <p:nvSpPr>
          <p:cNvPr id="6175" name="AutoShape 31"/>
          <p:cNvSpPr>
            <a:spLocks/>
          </p:cNvSpPr>
          <p:nvPr/>
        </p:nvSpPr>
        <p:spPr bwMode="auto">
          <a:xfrm rot="16200000">
            <a:off x="5988050" y="2312988"/>
            <a:ext cx="179387" cy="788988"/>
          </a:xfrm>
          <a:prstGeom prst="leftBrace">
            <a:avLst>
              <a:gd name="adj1" fmla="val 366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1158875" y="4714875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1158875" y="5540375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1158875" y="6416675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4908550" y="5108575"/>
            <a:ext cx="2508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1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062"/>
              </p:ext>
            </p:extLst>
          </p:nvPr>
        </p:nvGraphicFramePr>
        <p:xfrm>
          <a:off x="3851275" y="5481638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6" imgW="1803240" imgH="825480" progId="Equation.DSMT4">
                  <p:embed/>
                </p:oleObj>
              </mc:Choice>
              <mc:Fallback>
                <p:oleObj name="Equation" r:id="rId16" imgW="1803240" imgH="8254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81638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5622925" y="5868988"/>
            <a:ext cx="16922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Total </a:t>
            </a:r>
            <a:r>
              <a:rPr lang="en-US"/>
              <a:t>head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5743575" y="6361113"/>
            <a:ext cx="1503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5640388" y="5770563"/>
            <a:ext cx="282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5589588" y="5322888"/>
            <a:ext cx="29083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Energy </a:t>
            </a:r>
            <a:r>
              <a:rPr lang="en-US"/>
              <a:t>Grade Line</a:t>
            </a:r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4927600" y="4654550"/>
            <a:ext cx="315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4854575" y="4206875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Hydraulic </a:t>
            </a:r>
            <a:r>
              <a:rPr lang="en-US"/>
              <a:t>Grade Line</a:t>
            </a:r>
          </a:p>
        </p:txBody>
      </p:sp>
      <p:graphicFrame>
        <p:nvGraphicFramePr>
          <p:cNvPr id="3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36435"/>
              </p:ext>
            </p:extLst>
          </p:nvPr>
        </p:nvGraphicFramePr>
        <p:xfrm>
          <a:off x="4647968" y="3315204"/>
          <a:ext cx="349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8" imgW="3492360" imgH="825480" progId="Equation.DSMT4">
                  <p:embed/>
                </p:oleObj>
              </mc:Choice>
              <mc:Fallback>
                <p:oleObj name="Equation" r:id="rId18" imgW="349236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968" y="3315204"/>
                        <a:ext cx="349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7" grpId="0" build="p" autoUpdateAnimBg="0"/>
      <p:bldP spid="6172" grpId="0" build="p" autoUpdateAnimBg="0"/>
      <p:bldP spid="6173" grpId="0" build="p" autoUpdateAnimBg="0"/>
      <p:bldP spid="6174" grpId="0" build="p" autoUpdateAnimBg="0"/>
      <p:bldP spid="6183" grpId="0" build="p" autoUpdateAnimBg="0"/>
      <p:bldP spid="6186" grpId="0" build="p" autoUpdateAnimBg="0"/>
      <p:bldP spid="618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Equation: Simple Case (</a:t>
            </a:r>
            <a:r>
              <a:rPr lang="en-US" i="1"/>
              <a:t>V</a:t>
            </a:r>
            <a:r>
              <a:rPr lang="en-US"/>
              <a:t> = 0)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5499100" cy="1593850"/>
          </a:xfrm>
        </p:spPr>
        <p:txBody>
          <a:bodyPr/>
          <a:lstStyle/>
          <a:p>
            <a:r>
              <a:rPr lang="en-US"/>
              <a:t>Reservoir (</a:t>
            </a:r>
            <a:r>
              <a:rPr lang="en-US" i="1"/>
              <a:t>V</a:t>
            </a:r>
            <a:r>
              <a:rPr lang="en-US"/>
              <a:t> = 0)</a:t>
            </a:r>
          </a:p>
          <a:p>
            <a:pPr lvl="1"/>
            <a:r>
              <a:rPr lang="en-US"/>
              <a:t>Put one point on the surface, one point anywhere else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40500" y="2438400"/>
            <a:ext cx="2425700" cy="17653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7935913" y="2306638"/>
            <a:ext cx="260350" cy="268287"/>
            <a:chOff x="4052" y="1505"/>
            <a:chExt cx="271" cy="320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052" y="171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112" y="1825"/>
              <a:ext cx="1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 rot="10800000" flipH="1">
              <a:off x="4104" y="1505"/>
              <a:ext cx="166" cy="140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7302500" y="2171700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146925" y="17303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z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6197600" y="3670300"/>
            <a:ext cx="265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010025" y="3432175"/>
            <a:ext cx="2185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Elevation datum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25450" y="5505450"/>
          <a:ext cx="1460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4" imgW="1460160" imgH="787320" progId="Equation.DSMT4">
                  <p:embed/>
                </p:oleObj>
              </mc:Choice>
              <mc:Fallback>
                <p:oleObj name="Equation" r:id="rId4" imgW="1460160" imgH="7873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505450"/>
                        <a:ext cx="1460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5715000" y="24511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54525" y="2073275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Pressure datum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619375" y="6096000"/>
            <a:ext cx="441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7451725" y="1970088"/>
            <a:ext cx="336550" cy="508000"/>
            <a:chOff x="4694" y="1241"/>
            <a:chExt cx="212" cy="320"/>
          </a:xfrm>
        </p:grpSpPr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4700" y="1500"/>
              <a:ext cx="54" cy="6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4694" y="1241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7518400" y="2916238"/>
            <a:ext cx="336550" cy="508000"/>
            <a:chOff x="4736" y="1837"/>
            <a:chExt cx="212" cy="320"/>
          </a:xfrm>
        </p:grpSpPr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4742" y="2096"/>
              <a:ext cx="54" cy="61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4736" y="1837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2</a:t>
              </a:r>
            </a:p>
          </p:txBody>
        </p:sp>
      </p:grpSp>
      <p:sp>
        <p:nvSpPr>
          <p:cNvPr id="8218" name="Line 26"/>
          <p:cNvSpPr>
            <a:spLocks noChangeShapeType="1"/>
          </p:cNvSpPr>
          <p:nvPr/>
        </p:nvSpPr>
        <p:spPr bwMode="auto">
          <a:xfrm flipV="1">
            <a:off x="1330325" y="3629025"/>
            <a:ext cx="487363" cy="6715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9" name="Comment 27"/>
          <p:cNvSpPr>
            <a:spLocks noChangeArrowheads="1"/>
          </p:cNvSpPr>
          <p:nvPr/>
        </p:nvSpPr>
        <p:spPr bwMode="auto">
          <a:xfrm>
            <a:off x="2530475" y="5675313"/>
            <a:ext cx="4737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Same as we found using statics </a:t>
            </a:r>
          </a:p>
        </p:txBody>
      </p:sp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393700" y="358140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6" imgW="2019240" imgH="825480" progId="Equation.DSMT4">
                  <p:embed/>
                </p:oleObj>
              </mc:Choice>
              <mc:Fallback>
                <p:oleObj name="Equation" r:id="rId6" imgW="2019240" imgH="825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581400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295275" y="4662488"/>
            <a:ext cx="487363" cy="6715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371475" y="4575175"/>
          <a:ext cx="203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8" imgW="2031840" imgH="787320" progId="Equation.DSMT4">
                  <p:embed/>
                </p:oleObj>
              </mc:Choice>
              <mc:Fallback>
                <p:oleObj name="Equation" r:id="rId8" imgW="2031840" imgH="78732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575175"/>
                        <a:ext cx="2032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492500" y="4540250"/>
            <a:ext cx="4160838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We didn’t </a:t>
            </a:r>
            <a:r>
              <a:rPr lang="en-US" sz="2400" b="1" u="sng"/>
              <a:t>cross</a:t>
            </a:r>
            <a:r>
              <a:rPr lang="en-US" sz="2400"/>
              <a:t> any streamlines so this analysis is okay!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8" grpId="0" animBg="1"/>
      <p:bldP spid="8219" grpId="0" autoUpdateAnimBg="0"/>
      <p:bldP spid="8223" grpId="0" animBg="1"/>
      <p:bldP spid="822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638425" y="2011363"/>
            <a:ext cx="2824163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Mechanical Energy Conserved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Hydraulic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Energy</a:t>
            </a:r>
            <a:r>
              <a:rPr lang="en-US"/>
              <a:t> Grade Lines (neglecting losses for now)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93688" y="2897188"/>
            <a:ext cx="4984750" cy="2536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52"/>
              </a:cxn>
              <a:cxn ang="0">
                <a:pos x="903" y="1152"/>
              </a:cxn>
              <a:cxn ang="0">
                <a:pos x="903" y="1035"/>
              </a:cxn>
              <a:cxn ang="0">
                <a:pos x="1143" y="1011"/>
              </a:cxn>
              <a:cxn ang="0">
                <a:pos x="2422" y="1598"/>
              </a:cxn>
              <a:cxn ang="0">
                <a:pos x="3140" y="1190"/>
              </a:cxn>
              <a:cxn ang="0">
                <a:pos x="3127" y="1139"/>
              </a:cxn>
              <a:cxn ang="0">
                <a:pos x="2416" y="1454"/>
              </a:cxn>
              <a:cxn ang="0">
                <a:pos x="1123" y="825"/>
              </a:cxn>
              <a:cxn ang="0">
                <a:pos x="908" y="625"/>
              </a:cxn>
              <a:cxn ang="0">
                <a:pos x="908" y="2"/>
              </a:cxn>
            </a:cxnLst>
            <a:rect l="0" t="0" r="r" b="b"/>
            <a:pathLst>
              <a:path w="3140" h="1598">
                <a:moveTo>
                  <a:pt x="0" y="0"/>
                </a:moveTo>
                <a:lnTo>
                  <a:pt x="0" y="1152"/>
                </a:lnTo>
                <a:lnTo>
                  <a:pt x="903" y="1152"/>
                </a:lnTo>
                <a:cubicBezTo>
                  <a:pt x="903" y="1152"/>
                  <a:pt x="903" y="1087"/>
                  <a:pt x="903" y="1035"/>
                </a:cubicBezTo>
                <a:cubicBezTo>
                  <a:pt x="903" y="987"/>
                  <a:pt x="883" y="920"/>
                  <a:pt x="1143" y="1011"/>
                </a:cubicBezTo>
                <a:cubicBezTo>
                  <a:pt x="1396" y="1105"/>
                  <a:pt x="2089" y="1568"/>
                  <a:pt x="2422" y="1598"/>
                </a:cubicBezTo>
                <a:cubicBezTo>
                  <a:pt x="2650" y="1594"/>
                  <a:pt x="3035" y="1268"/>
                  <a:pt x="3140" y="1190"/>
                </a:cubicBezTo>
                <a:lnTo>
                  <a:pt x="3127" y="1139"/>
                </a:lnTo>
                <a:cubicBezTo>
                  <a:pt x="3006" y="1183"/>
                  <a:pt x="2750" y="1506"/>
                  <a:pt x="2416" y="1454"/>
                </a:cubicBezTo>
                <a:cubicBezTo>
                  <a:pt x="2072" y="1389"/>
                  <a:pt x="1277" y="901"/>
                  <a:pt x="1123" y="825"/>
                </a:cubicBezTo>
                <a:cubicBezTo>
                  <a:pt x="969" y="749"/>
                  <a:pt x="921" y="752"/>
                  <a:pt x="908" y="625"/>
                </a:cubicBezTo>
                <a:lnTo>
                  <a:pt x="908" y="2"/>
                </a:lnTo>
              </a:path>
            </a:pathLst>
          </a:custGeom>
          <a:solidFill>
            <a:schemeClr val="hlink"/>
          </a:solidFill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8735" name="Group 63"/>
          <p:cNvGrpSpPr>
            <a:grpSpLocks/>
          </p:cNvGrpSpPr>
          <p:nvPr/>
        </p:nvGrpSpPr>
        <p:grpSpPr bwMode="auto">
          <a:xfrm>
            <a:off x="5248275" y="4489450"/>
            <a:ext cx="2881313" cy="1439863"/>
            <a:chOff x="3635" y="2429"/>
            <a:chExt cx="2463" cy="907"/>
          </a:xfrm>
        </p:grpSpPr>
        <p:grpSp>
          <p:nvGrpSpPr>
            <p:cNvPr id="28726" name="Group 54"/>
            <p:cNvGrpSpPr>
              <a:grpSpLocks/>
            </p:cNvGrpSpPr>
            <p:nvPr/>
          </p:nvGrpSpPr>
          <p:grpSpPr bwMode="auto">
            <a:xfrm flipV="1">
              <a:off x="4346" y="2436"/>
              <a:ext cx="1752" cy="900"/>
              <a:chOff x="1794" y="1848"/>
              <a:chExt cx="1752" cy="900"/>
            </a:xfrm>
          </p:grpSpPr>
          <p:sp>
            <p:nvSpPr>
              <p:cNvPr id="28702" name="Freeform 30"/>
              <p:cNvSpPr>
                <a:spLocks/>
              </p:cNvSpPr>
              <p:nvPr/>
            </p:nvSpPr>
            <p:spPr bwMode="auto">
              <a:xfrm>
                <a:off x="1794" y="2730"/>
                <a:ext cx="25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6" y="12"/>
                  </a:cxn>
                  <a:cxn ang="0">
                    <a:pos x="252" y="0"/>
                  </a:cxn>
                </a:cxnLst>
                <a:rect l="0" t="0" r="r" b="b"/>
                <a:pathLst>
                  <a:path w="252" h="18">
                    <a:moveTo>
                      <a:pt x="0" y="18"/>
                    </a:moveTo>
                    <a:lnTo>
                      <a:pt x="126" y="12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Freeform 31"/>
              <p:cNvSpPr>
                <a:spLocks/>
              </p:cNvSpPr>
              <p:nvPr/>
            </p:nvSpPr>
            <p:spPr bwMode="auto">
              <a:xfrm>
                <a:off x="2046" y="2676"/>
                <a:ext cx="25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26" y="30"/>
                  </a:cxn>
                  <a:cxn ang="0">
                    <a:pos x="252" y="0"/>
                  </a:cxn>
                </a:cxnLst>
                <a:rect l="0" t="0" r="r" b="b"/>
                <a:pathLst>
                  <a:path w="252" h="54">
                    <a:moveTo>
                      <a:pt x="0" y="54"/>
                    </a:moveTo>
                    <a:lnTo>
                      <a:pt x="126" y="30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Freeform 32"/>
              <p:cNvSpPr>
                <a:spLocks/>
              </p:cNvSpPr>
              <p:nvPr/>
            </p:nvSpPr>
            <p:spPr bwMode="auto">
              <a:xfrm>
                <a:off x="2298" y="2580"/>
                <a:ext cx="246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20" y="54"/>
                  </a:cxn>
                  <a:cxn ang="0">
                    <a:pos x="246" y="0"/>
                  </a:cxn>
                </a:cxnLst>
                <a:rect l="0" t="0" r="r" b="b"/>
                <a:pathLst>
                  <a:path w="246" h="96">
                    <a:moveTo>
                      <a:pt x="0" y="96"/>
                    </a:moveTo>
                    <a:lnTo>
                      <a:pt x="120" y="54"/>
                    </a:lnTo>
                    <a:lnTo>
                      <a:pt x="246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Freeform 33"/>
              <p:cNvSpPr>
                <a:spLocks/>
              </p:cNvSpPr>
              <p:nvPr/>
            </p:nvSpPr>
            <p:spPr bwMode="auto">
              <a:xfrm>
                <a:off x="2544" y="2454"/>
                <a:ext cx="252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26" y="66"/>
                  </a:cxn>
                  <a:cxn ang="0">
                    <a:pos x="252" y="0"/>
                  </a:cxn>
                </a:cxnLst>
                <a:rect l="0" t="0" r="r" b="b"/>
                <a:pathLst>
                  <a:path w="252" h="126">
                    <a:moveTo>
                      <a:pt x="0" y="126"/>
                    </a:moveTo>
                    <a:lnTo>
                      <a:pt x="126" y="66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Freeform 34"/>
              <p:cNvSpPr>
                <a:spLocks/>
              </p:cNvSpPr>
              <p:nvPr/>
            </p:nvSpPr>
            <p:spPr bwMode="auto">
              <a:xfrm>
                <a:off x="2796" y="2286"/>
                <a:ext cx="252" cy="16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126" y="90"/>
                  </a:cxn>
                  <a:cxn ang="0">
                    <a:pos x="252" y="0"/>
                  </a:cxn>
                </a:cxnLst>
                <a:rect l="0" t="0" r="r" b="b"/>
                <a:pathLst>
                  <a:path w="252" h="168">
                    <a:moveTo>
                      <a:pt x="0" y="168"/>
                    </a:moveTo>
                    <a:lnTo>
                      <a:pt x="126" y="90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Freeform 35"/>
              <p:cNvSpPr>
                <a:spLocks/>
              </p:cNvSpPr>
              <p:nvPr/>
            </p:nvSpPr>
            <p:spPr bwMode="auto">
              <a:xfrm>
                <a:off x="3048" y="2088"/>
                <a:ext cx="252" cy="19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126" y="102"/>
                  </a:cxn>
                  <a:cxn ang="0">
                    <a:pos x="252" y="0"/>
                  </a:cxn>
                </a:cxnLst>
                <a:rect l="0" t="0" r="r" b="b"/>
                <a:pathLst>
                  <a:path w="252" h="198">
                    <a:moveTo>
                      <a:pt x="0" y="198"/>
                    </a:moveTo>
                    <a:lnTo>
                      <a:pt x="126" y="102"/>
                    </a:lnTo>
                    <a:lnTo>
                      <a:pt x="252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36"/>
              <p:cNvSpPr>
                <a:spLocks/>
              </p:cNvSpPr>
              <p:nvPr/>
            </p:nvSpPr>
            <p:spPr bwMode="auto">
              <a:xfrm>
                <a:off x="3300" y="1848"/>
                <a:ext cx="246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60" y="186"/>
                  </a:cxn>
                  <a:cxn ang="0">
                    <a:pos x="126" y="120"/>
                  </a:cxn>
                  <a:cxn ang="0">
                    <a:pos x="246" y="0"/>
                  </a:cxn>
                </a:cxnLst>
                <a:rect l="0" t="0" r="r" b="b"/>
                <a:pathLst>
                  <a:path w="246" h="240">
                    <a:moveTo>
                      <a:pt x="0" y="240"/>
                    </a:moveTo>
                    <a:lnTo>
                      <a:pt x="60" y="186"/>
                    </a:lnTo>
                    <a:lnTo>
                      <a:pt x="126" y="120"/>
                    </a:lnTo>
                    <a:lnTo>
                      <a:pt x="246" y="0"/>
                    </a:ln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8" name="Freeform 56"/>
            <p:cNvSpPr>
              <a:spLocks/>
            </p:cNvSpPr>
            <p:nvPr/>
          </p:nvSpPr>
          <p:spPr bwMode="auto">
            <a:xfrm flipH="1" flipV="1">
              <a:off x="4133" y="2429"/>
              <a:ext cx="252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6" y="12"/>
                </a:cxn>
                <a:cxn ang="0">
                  <a:pos x="252" y="0"/>
                </a:cxn>
              </a:cxnLst>
              <a:rect l="0" t="0" r="r" b="b"/>
              <a:pathLst>
                <a:path w="252" h="18">
                  <a:moveTo>
                    <a:pt x="0" y="18"/>
                  </a:moveTo>
                  <a:lnTo>
                    <a:pt x="126" y="12"/>
                  </a:lnTo>
                  <a:lnTo>
                    <a:pt x="252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Freeform 57"/>
            <p:cNvSpPr>
              <a:spLocks/>
            </p:cNvSpPr>
            <p:nvPr/>
          </p:nvSpPr>
          <p:spPr bwMode="auto">
            <a:xfrm flipH="1" flipV="1">
              <a:off x="3881" y="2447"/>
              <a:ext cx="252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26" y="30"/>
                </a:cxn>
                <a:cxn ang="0">
                  <a:pos x="252" y="0"/>
                </a:cxn>
              </a:cxnLst>
              <a:rect l="0" t="0" r="r" b="b"/>
              <a:pathLst>
                <a:path w="252" h="54">
                  <a:moveTo>
                    <a:pt x="0" y="54"/>
                  </a:moveTo>
                  <a:lnTo>
                    <a:pt x="126" y="30"/>
                  </a:lnTo>
                  <a:lnTo>
                    <a:pt x="252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Freeform 58"/>
            <p:cNvSpPr>
              <a:spLocks/>
            </p:cNvSpPr>
            <p:nvPr/>
          </p:nvSpPr>
          <p:spPr bwMode="auto">
            <a:xfrm flipH="1" flipV="1">
              <a:off x="3635" y="2501"/>
              <a:ext cx="24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20" y="54"/>
                </a:cxn>
                <a:cxn ang="0">
                  <a:pos x="246" y="0"/>
                </a:cxn>
              </a:cxnLst>
              <a:rect l="0" t="0" r="r" b="b"/>
              <a:pathLst>
                <a:path w="246" h="96">
                  <a:moveTo>
                    <a:pt x="0" y="96"/>
                  </a:moveTo>
                  <a:lnTo>
                    <a:pt x="120" y="54"/>
                  </a:lnTo>
                  <a:lnTo>
                    <a:pt x="246" y="0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40" name="Text Box 68"/>
          <p:cNvSpPr txBox="1">
            <a:spLocks noChangeArrowheads="1"/>
          </p:cNvSpPr>
          <p:nvPr/>
        </p:nvSpPr>
        <p:spPr bwMode="auto">
          <a:xfrm>
            <a:off x="5257800" y="1946275"/>
            <a:ext cx="3886200" cy="22272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The 2 cm diameter jet is 5 m lower than the surface of the reservoir. What is the flow rate (Q)?</a:t>
            </a:r>
          </a:p>
        </p:txBody>
      </p:sp>
      <p:sp>
        <p:nvSpPr>
          <p:cNvPr id="28741" name="Freeform 69"/>
          <p:cNvSpPr>
            <a:spLocks/>
          </p:cNvSpPr>
          <p:nvPr/>
        </p:nvSpPr>
        <p:spPr bwMode="auto">
          <a:xfrm>
            <a:off x="1733550" y="2914650"/>
            <a:ext cx="3543300" cy="1885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" y="336"/>
              </a:cxn>
              <a:cxn ang="0">
                <a:pos x="1296" y="348"/>
              </a:cxn>
              <a:cxn ang="0">
                <a:pos x="1812" y="1140"/>
              </a:cxn>
              <a:cxn ang="0">
                <a:pos x="2184" y="1152"/>
              </a:cxn>
            </a:cxnLst>
            <a:rect l="0" t="0" r="r" b="b"/>
            <a:pathLst>
              <a:path w="2184" h="1176">
                <a:moveTo>
                  <a:pt x="0" y="0"/>
                </a:moveTo>
                <a:cubicBezTo>
                  <a:pt x="36" y="144"/>
                  <a:pt x="84" y="339"/>
                  <a:pt x="216" y="336"/>
                </a:cubicBezTo>
                <a:cubicBezTo>
                  <a:pt x="684" y="336"/>
                  <a:pt x="876" y="329"/>
                  <a:pt x="1296" y="348"/>
                </a:cubicBezTo>
                <a:cubicBezTo>
                  <a:pt x="1564" y="488"/>
                  <a:pt x="1617" y="1098"/>
                  <a:pt x="1812" y="1140"/>
                </a:cubicBezTo>
                <a:cubicBezTo>
                  <a:pt x="1968" y="1176"/>
                  <a:pt x="2040" y="1152"/>
                  <a:pt x="2184" y="1152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8761" name="Group 89"/>
          <p:cNvGrpSpPr>
            <a:grpSpLocks/>
          </p:cNvGrpSpPr>
          <p:nvPr/>
        </p:nvGrpSpPr>
        <p:grpSpPr bwMode="auto">
          <a:xfrm>
            <a:off x="2730500" y="3473450"/>
            <a:ext cx="292100" cy="1300163"/>
            <a:chOff x="1720" y="2188"/>
            <a:chExt cx="184" cy="819"/>
          </a:xfrm>
        </p:grpSpPr>
        <p:sp>
          <p:nvSpPr>
            <p:cNvPr id="28749" name="Line 77"/>
            <p:cNvSpPr>
              <a:spLocks noChangeShapeType="1"/>
            </p:cNvSpPr>
            <p:nvPr/>
          </p:nvSpPr>
          <p:spPr bwMode="auto">
            <a:xfrm>
              <a:off x="1802" y="2188"/>
              <a:ext cx="0" cy="8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8746" name="Object 74"/>
            <p:cNvGraphicFramePr>
              <a:graphicFrameLocks noChangeAspect="1"/>
            </p:cNvGraphicFramePr>
            <p:nvPr/>
          </p:nvGraphicFramePr>
          <p:xfrm>
            <a:off x="1720" y="2312"/>
            <a:ext cx="1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7" name="Equation" r:id="rId4" imgW="291960" imgH="787320" progId="Equation.DSMT4">
                    <p:embed/>
                  </p:oleObj>
                </mc:Choice>
                <mc:Fallback>
                  <p:oleObj name="Equation" r:id="rId4" imgW="291960" imgH="78732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312"/>
                          <a:ext cx="184" cy="4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62" name="Group 90"/>
          <p:cNvGrpSpPr>
            <a:grpSpLocks/>
          </p:cNvGrpSpPr>
          <p:nvPr/>
        </p:nvGrpSpPr>
        <p:grpSpPr bwMode="auto">
          <a:xfrm>
            <a:off x="2744788" y="4787900"/>
            <a:ext cx="190500" cy="1252538"/>
            <a:chOff x="1729" y="3016"/>
            <a:chExt cx="120" cy="789"/>
          </a:xfrm>
        </p:grpSpPr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>
              <a:off x="1796" y="3016"/>
              <a:ext cx="0" cy="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8747" name="Object 75"/>
            <p:cNvGraphicFramePr>
              <a:graphicFrameLocks noChangeAspect="1"/>
            </p:cNvGraphicFramePr>
            <p:nvPr/>
          </p:nvGraphicFramePr>
          <p:xfrm>
            <a:off x="1729" y="3367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8" name="Equation" r:id="rId6" imgW="190440" imgH="190440" progId="Equation.DSMT4">
                    <p:embed/>
                  </p:oleObj>
                </mc:Choice>
                <mc:Fallback>
                  <p:oleObj name="Equation" r:id="rId6" imgW="190440" imgH="19044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367"/>
                          <a:ext cx="120" cy="1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80" name="Group 108"/>
          <p:cNvGrpSpPr>
            <a:grpSpLocks/>
          </p:cNvGrpSpPr>
          <p:nvPr/>
        </p:nvGrpSpPr>
        <p:grpSpPr bwMode="auto">
          <a:xfrm>
            <a:off x="2514600" y="2911475"/>
            <a:ext cx="363538" cy="547688"/>
            <a:chOff x="1584" y="1834"/>
            <a:chExt cx="229" cy="345"/>
          </a:xfrm>
        </p:grpSpPr>
        <p:sp>
          <p:nvSpPr>
            <p:cNvPr id="28750" name="Line 78"/>
            <p:cNvSpPr>
              <a:spLocks noChangeShapeType="1"/>
            </p:cNvSpPr>
            <p:nvPr/>
          </p:nvSpPr>
          <p:spPr bwMode="auto">
            <a:xfrm>
              <a:off x="1813" y="1834"/>
              <a:ext cx="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8742" name="Object 70"/>
            <p:cNvGraphicFramePr>
              <a:graphicFrameLocks noChangeAspect="1"/>
            </p:cNvGraphicFramePr>
            <p:nvPr/>
          </p:nvGraphicFramePr>
          <p:xfrm>
            <a:off x="1584" y="1858"/>
            <a:ext cx="14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9" name="Equation" r:id="rId8" imgW="431640" imgH="825480" progId="Equation.DSMT4">
                    <p:embed/>
                  </p:oleObj>
                </mc:Choice>
                <mc:Fallback>
                  <p:oleObj name="Equation" r:id="rId8" imgW="431640" imgH="8254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58"/>
                          <a:ext cx="146" cy="2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5118100" y="5797550"/>
            <a:ext cx="21859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Elevation datum</a:t>
            </a:r>
          </a:p>
        </p:txBody>
      </p: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14288" y="2119313"/>
            <a:ext cx="7216775" cy="4065587"/>
            <a:chOff x="9" y="1335"/>
            <a:chExt cx="4546" cy="2561"/>
          </a:xfrm>
        </p:grpSpPr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>
              <a:off x="69" y="3805"/>
              <a:ext cx="30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744" name="Line 72"/>
            <p:cNvSpPr>
              <a:spLocks noChangeShapeType="1"/>
            </p:cNvSpPr>
            <p:nvPr/>
          </p:nvSpPr>
          <p:spPr bwMode="auto">
            <a:xfrm flipV="1">
              <a:off x="112" y="1643"/>
              <a:ext cx="0" cy="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745" name="Text Box 73"/>
            <p:cNvSpPr txBox="1">
              <a:spLocks noChangeArrowheads="1"/>
            </p:cNvSpPr>
            <p:nvPr/>
          </p:nvSpPr>
          <p:spPr bwMode="auto">
            <a:xfrm>
              <a:off x="9" y="1335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8752" name="Line 80"/>
            <p:cNvSpPr>
              <a:spLocks noChangeShapeType="1"/>
            </p:cNvSpPr>
            <p:nvPr/>
          </p:nvSpPr>
          <p:spPr bwMode="auto">
            <a:xfrm>
              <a:off x="3282" y="3896"/>
              <a:ext cx="1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753" name="Text Box 81"/>
          <p:cNvSpPr txBox="1">
            <a:spLocks noChangeArrowheads="1"/>
          </p:cNvSpPr>
          <p:nvPr/>
        </p:nvSpPr>
        <p:spPr bwMode="auto">
          <a:xfrm>
            <a:off x="1292225" y="6350000"/>
            <a:ext cx="50085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Pressure datum? __________________</a:t>
            </a:r>
          </a:p>
        </p:txBody>
      </p:sp>
      <p:sp>
        <p:nvSpPr>
          <p:cNvPr id="28754" name="Text Box 82"/>
          <p:cNvSpPr txBox="1">
            <a:spLocks noChangeArrowheads="1"/>
          </p:cNvSpPr>
          <p:nvPr/>
        </p:nvSpPr>
        <p:spPr bwMode="auto">
          <a:xfrm>
            <a:off x="3505200" y="6311900"/>
            <a:ext cx="28495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Atmospheric pressure</a:t>
            </a:r>
          </a:p>
        </p:txBody>
      </p:sp>
      <p:sp>
        <p:nvSpPr>
          <p:cNvPr id="28757" name="Rectangle 85"/>
          <p:cNvSpPr>
            <a:spLocks noChangeArrowheads="1"/>
          </p:cNvSpPr>
          <p:nvPr/>
        </p:nvSpPr>
        <p:spPr bwMode="auto">
          <a:xfrm>
            <a:off x="3405188" y="3475038"/>
            <a:ext cx="122237" cy="15303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8760" name="Group 88"/>
          <p:cNvGrpSpPr>
            <a:grpSpLocks/>
          </p:cNvGrpSpPr>
          <p:nvPr/>
        </p:nvGrpSpPr>
        <p:grpSpPr bwMode="auto">
          <a:xfrm>
            <a:off x="3405188" y="3355975"/>
            <a:ext cx="104775" cy="1631950"/>
            <a:chOff x="2145" y="2114"/>
            <a:chExt cx="66" cy="1028"/>
          </a:xfrm>
        </p:grpSpPr>
        <p:sp>
          <p:nvSpPr>
            <p:cNvPr id="28755" name="Line 83"/>
            <p:cNvSpPr>
              <a:spLocks noChangeShapeType="1"/>
            </p:cNvSpPr>
            <p:nvPr/>
          </p:nvSpPr>
          <p:spPr bwMode="auto">
            <a:xfrm>
              <a:off x="2145" y="2114"/>
              <a:ext cx="0" cy="10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>
              <a:off x="2211" y="2114"/>
              <a:ext cx="0" cy="10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766" name="AutoShape 9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726238" y="3711575"/>
            <a:ext cx="2200275" cy="568325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/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Teams</a:t>
            </a:r>
          </a:p>
        </p:txBody>
      </p:sp>
      <p:grpSp>
        <p:nvGrpSpPr>
          <p:cNvPr id="28784" name="Group 112"/>
          <p:cNvGrpSpPr>
            <a:grpSpLocks/>
          </p:cNvGrpSpPr>
          <p:nvPr/>
        </p:nvGrpSpPr>
        <p:grpSpPr bwMode="auto">
          <a:xfrm>
            <a:off x="1747838" y="2374900"/>
            <a:ext cx="3390900" cy="527050"/>
            <a:chOff x="1101" y="1496"/>
            <a:chExt cx="2136" cy="332"/>
          </a:xfrm>
        </p:grpSpPr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>
              <a:off x="1101" y="1828"/>
              <a:ext cx="21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769" name="Line 97"/>
            <p:cNvSpPr>
              <a:spLocks noChangeShapeType="1"/>
            </p:cNvSpPr>
            <p:nvPr/>
          </p:nvSpPr>
          <p:spPr bwMode="auto">
            <a:xfrm>
              <a:off x="1705" y="1496"/>
              <a:ext cx="1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770" name="Line 98"/>
            <p:cNvSpPr>
              <a:spLocks noChangeShapeType="1"/>
            </p:cNvSpPr>
            <p:nvPr/>
          </p:nvSpPr>
          <p:spPr bwMode="auto">
            <a:xfrm>
              <a:off x="1703" y="1725"/>
              <a:ext cx="1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776" name="Group 104"/>
          <p:cNvGrpSpPr>
            <a:grpSpLocks/>
          </p:cNvGrpSpPr>
          <p:nvPr/>
        </p:nvGrpSpPr>
        <p:grpSpPr bwMode="auto">
          <a:xfrm>
            <a:off x="608013" y="2913063"/>
            <a:ext cx="319087" cy="3128962"/>
            <a:chOff x="383" y="1835"/>
            <a:chExt cx="201" cy="1971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83" y="1835"/>
              <a:ext cx="0" cy="1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775" name="Text Box 103"/>
            <p:cNvSpPr txBox="1">
              <a:spLocks noChangeArrowheads="1"/>
            </p:cNvSpPr>
            <p:nvPr/>
          </p:nvSpPr>
          <p:spPr bwMode="auto">
            <a:xfrm>
              <a:off x="383" y="3092"/>
              <a:ext cx="201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z</a:t>
              </a:r>
            </a:p>
          </p:txBody>
        </p:sp>
      </p:grpSp>
      <p:grpSp>
        <p:nvGrpSpPr>
          <p:cNvPr id="28777" name="Group 105"/>
          <p:cNvGrpSpPr>
            <a:grpSpLocks/>
          </p:cNvGrpSpPr>
          <p:nvPr/>
        </p:nvGrpSpPr>
        <p:grpSpPr bwMode="auto">
          <a:xfrm>
            <a:off x="4681538" y="2922588"/>
            <a:ext cx="431800" cy="1854200"/>
            <a:chOff x="2927" y="1849"/>
            <a:chExt cx="272" cy="1168"/>
          </a:xfrm>
        </p:grpSpPr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3054" y="1849"/>
              <a:ext cx="0" cy="1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8779" name="Object 107"/>
            <p:cNvGraphicFramePr>
              <a:graphicFrameLocks noChangeAspect="1"/>
            </p:cNvGraphicFramePr>
            <p:nvPr/>
          </p:nvGraphicFramePr>
          <p:xfrm>
            <a:off x="2927" y="2094"/>
            <a:ext cx="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0" name="Equation" r:id="rId11" imgW="431640" imgH="825480" progId="Equation.DSMT4">
                    <p:embed/>
                  </p:oleObj>
                </mc:Choice>
                <mc:Fallback>
                  <p:oleObj name="Equation" r:id="rId11" imgW="431640" imgH="82548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2094"/>
                          <a:ext cx="272" cy="5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hlink"/>
                              </a:solidFill>
                              <a:miter lim="800000"/>
                              <a:headEnd type="none" w="lg" len="med"/>
                              <a:tailEnd type="none" w="lg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81" name="Object 109"/>
          <p:cNvGraphicFramePr>
            <a:graphicFrameLocks noChangeAspect="1"/>
          </p:cNvGraphicFramePr>
          <p:nvPr/>
        </p:nvGraphicFramePr>
        <p:xfrm>
          <a:off x="366713" y="186690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13" imgW="2019240" imgH="825480" progId="Equation.DSMT4">
                  <p:embed/>
                </p:oleObj>
              </mc:Choice>
              <mc:Fallback>
                <p:oleObj name="Equation" r:id="rId13" imgW="2019240" imgH="825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866900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hlink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5" name="Text Box 113"/>
          <p:cNvSpPr txBox="1">
            <a:spLocks noChangeArrowheads="1"/>
          </p:cNvSpPr>
          <p:nvPr/>
        </p:nvSpPr>
        <p:spPr bwMode="auto">
          <a:xfrm>
            <a:off x="3700463" y="631825"/>
            <a:ext cx="28940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Mechanical energy</a:t>
            </a:r>
          </a:p>
        </p:txBody>
      </p:sp>
      <p:sp>
        <p:nvSpPr>
          <p:cNvPr id="28786" name="Freeform 114"/>
          <p:cNvSpPr>
            <a:spLocks/>
          </p:cNvSpPr>
          <p:nvPr/>
        </p:nvSpPr>
        <p:spPr bwMode="auto">
          <a:xfrm>
            <a:off x="4652963" y="1411288"/>
            <a:ext cx="295275" cy="282575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18" y="0"/>
              </a:cxn>
              <a:cxn ang="0">
                <a:pos x="186" y="178"/>
              </a:cxn>
            </a:cxnLst>
            <a:rect l="0" t="0" r="r" b="b"/>
            <a:pathLst>
              <a:path w="186" h="178">
                <a:moveTo>
                  <a:pt x="0" y="178"/>
                </a:moveTo>
                <a:lnTo>
                  <a:pt x="118" y="0"/>
                </a:lnTo>
                <a:lnTo>
                  <a:pt x="186" y="178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8" grpId="0" build="p" autoUpdateAnimBg="0"/>
      <p:bldP spid="28741" grpId="0" animBg="1"/>
      <p:bldP spid="28751" grpId="0" build="p" autoUpdateAnimBg="0"/>
      <p:bldP spid="28753" grpId="0" build="p" autoUpdateAnimBg="0"/>
      <p:bldP spid="28754" grpId="0" build="p" autoUpdateAnimBg="0"/>
      <p:bldP spid="28757" grpId="0" animBg="1"/>
      <p:bldP spid="28766" grpId="0" animBg="1" autoUpdateAnimBg="0"/>
      <p:bldP spid="28785" grpId="0"/>
      <p:bldP spid="287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Bernoulli Equation: Simple Case (p = 0 or constant)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an example of a fluid experiencing a change in elevation, but remaining at a constant pressure? ________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425700" y="3676650"/>
          <a:ext cx="359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3593880" imgH="825480" progId="Equation.DSMT4">
                  <p:embed/>
                </p:oleObj>
              </mc:Choice>
              <mc:Fallback>
                <p:oleObj name="Equation" r:id="rId4" imgW="359388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676650"/>
                        <a:ext cx="3594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724150" y="5765800"/>
          <a:ext cx="287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2869920" imgH="507960" progId="Equation.DSMT4">
                  <p:embed/>
                </p:oleObj>
              </mc:Choice>
              <mc:Fallback>
                <p:oleObj name="Equation" r:id="rId6" imgW="286992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765800"/>
                        <a:ext cx="287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971800" y="4679950"/>
          <a:ext cx="2171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8" imgW="2171520" imgH="825480" progId="Equation.DSMT4">
                  <p:embed/>
                </p:oleObj>
              </mc:Choice>
              <mc:Fallback>
                <p:oleObj name="Equation" r:id="rId8" imgW="2171520" imgH="825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9950"/>
                        <a:ext cx="2171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2454275" y="3748088"/>
            <a:ext cx="487363" cy="6715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4237038" y="3773488"/>
            <a:ext cx="487362" cy="6715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Comment 9"/>
          <p:cNvSpPr>
            <a:spLocks noChangeArrowheads="1"/>
          </p:cNvSpPr>
          <p:nvPr/>
        </p:nvSpPr>
        <p:spPr bwMode="auto">
          <a:xfrm>
            <a:off x="4368800" y="3003550"/>
            <a:ext cx="16383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Free jet </a:t>
            </a:r>
          </a:p>
        </p:txBody>
      </p:sp>
      <p:pic>
        <p:nvPicPr>
          <p:cNvPr id="10251" name="Picture 11">
            <a:hlinkClick r:id="rId10" action="ppaction://hlinkfile"/>
          </p:cNvPr>
          <p:cNvPicPr>
            <a:picLocks noChangeAspect="1" noChangeArrowheads="1"/>
          </p:cNvPicPr>
          <p:nvPr/>
        </p:nvPicPr>
        <p:blipFill>
          <a:blip r:embed="rId11" cstate="print">
            <a:lum bright="12000"/>
          </a:blip>
          <a:srcRect/>
          <a:stretch>
            <a:fillRect/>
          </a:stretch>
        </p:blipFill>
        <p:spPr bwMode="auto">
          <a:xfrm>
            <a:off x="7134225" y="3335338"/>
            <a:ext cx="1466850" cy="1100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8" grpId="0" animBg="1"/>
      <p:bldP spid="10249" grpId="0" autoUpdateAnimBg="0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1186</Words>
  <Application>Microsoft Office PowerPoint</Application>
  <PresentationFormat>On-screen Show (4:3)</PresentationFormat>
  <Paragraphs>297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Wingdings</vt:lpstr>
      <vt:lpstr>Monotype Sorts</vt:lpstr>
      <vt:lpstr>Times New Roman</vt:lpstr>
      <vt:lpstr>MT Extra</vt:lpstr>
      <vt:lpstr>Symbol</vt:lpstr>
      <vt:lpstr>1_teaching</vt:lpstr>
      <vt:lpstr>MathType Equation</vt:lpstr>
      <vt:lpstr>Equation</vt:lpstr>
      <vt:lpstr>MathType 6.0 Equation</vt:lpstr>
      <vt:lpstr>Elementary Fluid Dynamics: The Bernoulli Equation</vt:lpstr>
      <vt:lpstr>Bernoulli Along a Streamline</vt:lpstr>
      <vt:lpstr>Bernoulli Along a Streamline</vt:lpstr>
      <vt:lpstr>Integrate F=ma Along a Streamline</vt:lpstr>
      <vt:lpstr>Bernoulli Equation</vt:lpstr>
      <vt:lpstr>Bernoulli Equation</vt:lpstr>
      <vt:lpstr>Bernoulli Equation: Simple Case (V = 0)</vt:lpstr>
      <vt:lpstr>Hydraulic and Energy Grade Lines (neglecting losses for now)</vt:lpstr>
      <vt:lpstr>Bernoulli Equation: Simple Case (p = 0 or constant)</vt:lpstr>
      <vt:lpstr>Bernoulli Equation Application: Stagnation Tube</vt:lpstr>
      <vt:lpstr>Bernoulli Equation Application: Stagnation Tube</vt:lpstr>
      <vt:lpstr>Stagnation Tube</vt:lpstr>
      <vt:lpstr>Pitot Tubes</vt:lpstr>
      <vt:lpstr>Pitot Tube</vt:lpstr>
      <vt:lpstr>Relaxed Assumptions for Bernoulli Equation</vt:lpstr>
      <vt:lpstr>Bernoulli  Normal to the Streamlines</vt:lpstr>
      <vt:lpstr>Bernoulli  Normal to the Streamlines</vt:lpstr>
      <vt:lpstr>Integrate F=ma Normal to the Streamlines</vt:lpstr>
      <vt:lpstr>Pressure Change Across Streamlines</vt:lpstr>
      <vt:lpstr>End of pipeline?</vt:lpstr>
      <vt:lpstr>Nozzle Flow Rate: Find Q</vt:lpstr>
      <vt:lpstr>Solution to Nozzle Flow</vt:lpstr>
      <vt:lpstr>Solution to Nozzle Flow (continued)</vt:lpstr>
      <vt:lpstr>Incorrect technique…</vt:lpstr>
      <vt:lpstr>Bernoulli Equation Applications</vt:lpstr>
      <vt:lpstr>Ping Pong Ball</vt:lpstr>
      <vt:lpstr>Summary</vt:lpstr>
      <vt:lpstr>Jet Problem</vt:lpstr>
      <vt:lpstr>Jet Solution</vt:lpstr>
      <vt:lpstr>What is the radius of curvature at the end of the pipe?</vt:lpstr>
      <vt:lpstr>Example: Venturi</vt:lpstr>
      <vt:lpstr>Example: Venturi</vt:lpstr>
      <vt:lpstr>Example Venturi</vt:lpstr>
    </vt:vector>
  </TitlesOfParts>
  <Company>Cornell 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Fluid Dynamics: The Bernoulli Equation</dc:title>
  <dc:creator>Monroe Weber-Shirk</dc:creator>
  <cp:lastModifiedBy>Monroe Weber-Shirk</cp:lastModifiedBy>
  <cp:revision>83</cp:revision>
  <dcterms:created xsi:type="dcterms:W3CDTF">2000-05-15T18:46:46Z</dcterms:created>
  <dcterms:modified xsi:type="dcterms:W3CDTF">2015-09-07T17:48:32Z</dcterms:modified>
</cp:coreProperties>
</file>