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xls" ContentType="application/vnd.ms-excel"/>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72" r:id="rId1"/>
  </p:sldMasterIdLst>
  <p:notesMasterIdLst>
    <p:notesMasterId r:id="rId87"/>
  </p:notesMasterIdLst>
  <p:handoutMasterIdLst>
    <p:handoutMasterId r:id="rId88"/>
  </p:handoutMasterIdLst>
  <p:sldIdLst>
    <p:sldId id="256" r:id="rId2"/>
    <p:sldId id="362" r:id="rId3"/>
    <p:sldId id="261" r:id="rId4"/>
    <p:sldId id="276" r:id="rId5"/>
    <p:sldId id="361" r:id="rId6"/>
    <p:sldId id="277" r:id="rId7"/>
    <p:sldId id="263" r:id="rId8"/>
    <p:sldId id="310" r:id="rId9"/>
    <p:sldId id="312" r:id="rId10"/>
    <p:sldId id="313" r:id="rId11"/>
    <p:sldId id="311" r:id="rId12"/>
    <p:sldId id="314" r:id="rId13"/>
    <p:sldId id="315" r:id="rId14"/>
    <p:sldId id="316" r:id="rId15"/>
    <p:sldId id="317" r:id="rId16"/>
    <p:sldId id="318" r:id="rId17"/>
    <p:sldId id="357" r:id="rId18"/>
    <p:sldId id="363" r:id="rId19"/>
    <p:sldId id="358" r:id="rId20"/>
    <p:sldId id="349" r:id="rId21"/>
    <p:sldId id="356" r:id="rId22"/>
    <p:sldId id="350" r:id="rId23"/>
    <p:sldId id="354" r:id="rId24"/>
    <p:sldId id="351" r:id="rId25"/>
    <p:sldId id="352" r:id="rId26"/>
    <p:sldId id="353" r:id="rId27"/>
    <p:sldId id="322" r:id="rId28"/>
    <p:sldId id="323" r:id="rId29"/>
    <p:sldId id="324" r:id="rId30"/>
    <p:sldId id="325" r:id="rId31"/>
    <p:sldId id="262" r:id="rId32"/>
    <p:sldId id="332" r:id="rId33"/>
    <p:sldId id="278" r:id="rId34"/>
    <p:sldId id="279" r:id="rId35"/>
    <p:sldId id="280" r:id="rId36"/>
    <p:sldId id="281" r:id="rId37"/>
    <p:sldId id="329" r:id="rId38"/>
    <p:sldId id="330" r:id="rId39"/>
    <p:sldId id="282" r:id="rId40"/>
    <p:sldId id="289" r:id="rId41"/>
    <p:sldId id="290" r:id="rId42"/>
    <p:sldId id="292" r:id="rId43"/>
    <p:sldId id="291" r:id="rId44"/>
    <p:sldId id="293" r:id="rId45"/>
    <p:sldId id="294" r:id="rId46"/>
    <p:sldId id="284" r:id="rId47"/>
    <p:sldId id="288" r:id="rId48"/>
    <p:sldId id="283" r:id="rId49"/>
    <p:sldId id="359" r:id="rId50"/>
    <p:sldId id="360" r:id="rId51"/>
    <p:sldId id="295" r:id="rId52"/>
    <p:sldId id="296" r:id="rId53"/>
    <p:sldId id="337" r:id="rId54"/>
    <p:sldId id="319" r:id="rId55"/>
    <p:sldId id="302" r:id="rId56"/>
    <p:sldId id="303" r:id="rId57"/>
    <p:sldId id="305" r:id="rId58"/>
    <p:sldId id="306" r:id="rId59"/>
    <p:sldId id="372" r:id="rId60"/>
    <p:sldId id="369" r:id="rId61"/>
    <p:sldId id="371" r:id="rId62"/>
    <p:sldId id="373" r:id="rId63"/>
    <p:sldId id="370" r:id="rId64"/>
    <p:sldId id="368" r:id="rId65"/>
    <p:sldId id="300" r:id="rId66"/>
    <p:sldId id="366" r:id="rId67"/>
    <p:sldId id="367" r:id="rId68"/>
    <p:sldId id="341" r:id="rId69"/>
    <p:sldId id="338" r:id="rId70"/>
    <p:sldId id="326" r:id="rId71"/>
    <p:sldId id="339" r:id="rId72"/>
    <p:sldId id="342" r:id="rId73"/>
    <p:sldId id="340" r:id="rId74"/>
    <p:sldId id="331" r:id="rId75"/>
    <p:sldId id="346" r:id="rId76"/>
    <p:sldId id="348" r:id="rId77"/>
    <p:sldId id="347" r:id="rId78"/>
    <p:sldId id="333" r:id="rId79"/>
    <p:sldId id="334" r:id="rId80"/>
    <p:sldId id="335" r:id="rId81"/>
    <p:sldId id="336" r:id="rId82"/>
    <p:sldId id="364" r:id="rId83"/>
    <p:sldId id="343" r:id="rId84"/>
    <p:sldId id="365" r:id="rId85"/>
    <p:sldId id="355" r:id="rId86"/>
  </p:sldIdLst>
  <p:sldSz cx="9144000" cy="6858000" type="screen4x3"/>
  <p:notesSz cx="6877050" cy="9163050"/>
  <p:embeddedFontLst>
    <p:embeddedFont>
      <p:font typeface="Euclid Symbol" pitchFamily="18" charset="2"/>
      <p:regular r:id="rId89"/>
      <p:bold r:id="rId90"/>
      <p:italic r:id="rId91"/>
      <p:boldItalic r:id="rId92"/>
    </p:embeddedFont>
    <p:embeddedFont>
      <p:font typeface="Monotype Sorts" charset="2"/>
      <p:regular r:id="rId93"/>
    </p:embeddedFont>
    <p:embeddedFont>
      <p:font typeface="Curlz MT" pitchFamily="82" charset="0"/>
      <p:regular r:id="rId94"/>
    </p:embeddedFont>
  </p:embeddedFontLst>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CCCC00"/>
    <a:srgbClr val="66FF33"/>
    <a:srgbClr val="FFFF00"/>
    <a:srgbClr val="FFFFFF"/>
    <a:srgbClr val="BD8C01"/>
    <a:srgbClr val="BCAA02"/>
    <a:srgbClr val="BE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8" d="100"/>
          <a:sy n="128" d="100"/>
        </p:scale>
        <p:origin x="-105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056"/>
    </p:cViewPr>
  </p:sorterViewPr>
  <p:notesViewPr>
    <p:cSldViewPr snapToGrid="0">
      <p:cViewPr varScale="1">
        <p:scale>
          <a:sx n="60" d="100"/>
          <a:sy n="60" d="100"/>
        </p:scale>
        <p:origin x="-1296" y="-84"/>
      </p:cViewPr>
      <p:guideLst>
        <p:guide orient="horz" pos="2886"/>
        <p:guide pos="216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font" Target="fonts/font1.fntdata"/><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font" Target="fonts/font2.fntdata"/><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font" Target="fonts/font5.fntdata"/><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font" Target="fonts/font3.fntdata"/><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image" Target="../media/image54.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image" Target="../media/image57.emf"/><Relationship Id="rId6" Type="http://schemas.openxmlformats.org/officeDocument/2006/relationships/image" Target="../media/image62.emf"/><Relationship Id="rId5" Type="http://schemas.openxmlformats.org/officeDocument/2006/relationships/image" Target="../media/image61.emf"/><Relationship Id="rId4" Type="http://schemas.openxmlformats.org/officeDocument/2006/relationships/image" Target="../media/image60.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emf"/><Relationship Id="rId1" Type="http://schemas.openxmlformats.org/officeDocument/2006/relationships/image" Target="../media/image63.emf"/><Relationship Id="rId4" Type="http://schemas.openxmlformats.org/officeDocument/2006/relationships/image" Target="../media/image66.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0.emf"/><Relationship Id="rId7" Type="http://schemas.openxmlformats.org/officeDocument/2006/relationships/image" Target="../media/image74.emf"/><Relationship Id="rId2" Type="http://schemas.openxmlformats.org/officeDocument/2006/relationships/image" Target="../media/image69.emf"/><Relationship Id="rId1" Type="http://schemas.openxmlformats.org/officeDocument/2006/relationships/image" Target="../media/image68.emf"/><Relationship Id="rId6" Type="http://schemas.openxmlformats.org/officeDocument/2006/relationships/image" Target="../media/image73.emf"/><Relationship Id="rId5" Type="http://schemas.openxmlformats.org/officeDocument/2006/relationships/image" Target="../media/image72.emf"/><Relationship Id="rId4" Type="http://schemas.openxmlformats.org/officeDocument/2006/relationships/image" Target="../media/image71.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76.emf"/><Relationship Id="rId1" Type="http://schemas.openxmlformats.org/officeDocument/2006/relationships/image" Target="../media/image75.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9.emf"/><Relationship Id="rId7" Type="http://schemas.openxmlformats.org/officeDocument/2006/relationships/image" Target="../media/image83.emf"/><Relationship Id="rId2" Type="http://schemas.openxmlformats.org/officeDocument/2006/relationships/image" Target="../media/image78.emf"/><Relationship Id="rId1" Type="http://schemas.openxmlformats.org/officeDocument/2006/relationships/image" Target="../media/image77.emf"/><Relationship Id="rId6" Type="http://schemas.openxmlformats.org/officeDocument/2006/relationships/image" Target="../media/image82.emf"/><Relationship Id="rId5" Type="http://schemas.openxmlformats.org/officeDocument/2006/relationships/image" Target="../media/image81.emf"/><Relationship Id="rId4" Type="http://schemas.openxmlformats.org/officeDocument/2006/relationships/image" Target="../media/image80.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image" Target="../media/image85.emf"/><Relationship Id="rId1" Type="http://schemas.openxmlformats.org/officeDocument/2006/relationships/image" Target="../media/image84.emf"/><Relationship Id="rId5" Type="http://schemas.openxmlformats.org/officeDocument/2006/relationships/image" Target="../media/image88.emf"/><Relationship Id="rId4" Type="http://schemas.openxmlformats.org/officeDocument/2006/relationships/image" Target="../media/image87.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1.emf"/><Relationship Id="rId7" Type="http://schemas.openxmlformats.org/officeDocument/2006/relationships/image" Target="../media/image95.emf"/><Relationship Id="rId2" Type="http://schemas.openxmlformats.org/officeDocument/2006/relationships/image" Target="../media/image90.emf"/><Relationship Id="rId1" Type="http://schemas.openxmlformats.org/officeDocument/2006/relationships/image" Target="../media/image89.emf"/><Relationship Id="rId6" Type="http://schemas.openxmlformats.org/officeDocument/2006/relationships/image" Target="../media/image94.emf"/><Relationship Id="rId5" Type="http://schemas.openxmlformats.org/officeDocument/2006/relationships/image" Target="../media/image93.emf"/><Relationship Id="rId4" Type="http://schemas.openxmlformats.org/officeDocument/2006/relationships/image" Target="../media/image92.e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03.emf"/><Relationship Id="rId3" Type="http://schemas.openxmlformats.org/officeDocument/2006/relationships/image" Target="../media/image98.emf"/><Relationship Id="rId7" Type="http://schemas.openxmlformats.org/officeDocument/2006/relationships/image" Target="../media/image102.emf"/><Relationship Id="rId2" Type="http://schemas.openxmlformats.org/officeDocument/2006/relationships/image" Target="../media/image97.emf"/><Relationship Id="rId1" Type="http://schemas.openxmlformats.org/officeDocument/2006/relationships/image" Target="../media/image96.emf"/><Relationship Id="rId6" Type="http://schemas.openxmlformats.org/officeDocument/2006/relationships/image" Target="../media/image101.emf"/><Relationship Id="rId5" Type="http://schemas.openxmlformats.org/officeDocument/2006/relationships/image" Target="../media/image100.emf"/><Relationship Id="rId4" Type="http://schemas.openxmlformats.org/officeDocument/2006/relationships/image" Target="../media/image99.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4.emf"/><Relationship Id="rId7" Type="http://schemas.openxmlformats.org/officeDocument/2006/relationships/image" Target="../media/image18.emf"/><Relationship Id="rId2" Type="http://schemas.openxmlformats.org/officeDocument/2006/relationships/image" Target="../media/image13.emf"/><Relationship Id="rId1" Type="http://schemas.openxmlformats.org/officeDocument/2006/relationships/image" Target="../media/image12.emf"/><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 Id="rId9" Type="http://schemas.openxmlformats.org/officeDocument/2006/relationships/image" Target="../media/image20.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06.emf"/><Relationship Id="rId2" Type="http://schemas.openxmlformats.org/officeDocument/2006/relationships/image" Target="../media/image105.emf"/><Relationship Id="rId1" Type="http://schemas.openxmlformats.org/officeDocument/2006/relationships/image" Target="../media/image104.emf"/><Relationship Id="rId5" Type="http://schemas.openxmlformats.org/officeDocument/2006/relationships/image" Target="../media/image108.emf"/><Relationship Id="rId4" Type="http://schemas.openxmlformats.org/officeDocument/2006/relationships/image" Target="../media/image107.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11.emf"/><Relationship Id="rId7" Type="http://schemas.openxmlformats.org/officeDocument/2006/relationships/image" Target="../media/image115.emf"/><Relationship Id="rId2" Type="http://schemas.openxmlformats.org/officeDocument/2006/relationships/image" Target="../media/image110.emf"/><Relationship Id="rId1" Type="http://schemas.openxmlformats.org/officeDocument/2006/relationships/image" Target="../media/image109.emf"/><Relationship Id="rId6" Type="http://schemas.openxmlformats.org/officeDocument/2006/relationships/image" Target="../media/image114.emf"/><Relationship Id="rId5" Type="http://schemas.openxmlformats.org/officeDocument/2006/relationships/image" Target="../media/image113.emf"/><Relationship Id="rId4" Type="http://schemas.openxmlformats.org/officeDocument/2006/relationships/image" Target="../media/image112.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18.emf"/><Relationship Id="rId2" Type="http://schemas.openxmlformats.org/officeDocument/2006/relationships/image" Target="../media/image117.emf"/><Relationship Id="rId1" Type="http://schemas.openxmlformats.org/officeDocument/2006/relationships/image" Target="../media/image116.emf"/><Relationship Id="rId5" Type="http://schemas.openxmlformats.org/officeDocument/2006/relationships/image" Target="../media/image120.emf"/><Relationship Id="rId4" Type="http://schemas.openxmlformats.org/officeDocument/2006/relationships/image" Target="../media/image119.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23.emf"/><Relationship Id="rId2" Type="http://schemas.openxmlformats.org/officeDocument/2006/relationships/image" Target="../media/image122.emf"/><Relationship Id="rId1" Type="http://schemas.openxmlformats.org/officeDocument/2006/relationships/image" Target="../media/image121.emf"/><Relationship Id="rId6" Type="http://schemas.openxmlformats.org/officeDocument/2006/relationships/image" Target="../media/image126.emf"/><Relationship Id="rId5" Type="http://schemas.openxmlformats.org/officeDocument/2006/relationships/image" Target="../media/image125.emf"/><Relationship Id="rId4" Type="http://schemas.openxmlformats.org/officeDocument/2006/relationships/image" Target="../media/image124.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29.emf"/><Relationship Id="rId2" Type="http://schemas.openxmlformats.org/officeDocument/2006/relationships/image" Target="../media/image128.emf"/><Relationship Id="rId1" Type="http://schemas.openxmlformats.org/officeDocument/2006/relationships/image" Target="../media/image127.png"/><Relationship Id="rId4" Type="http://schemas.openxmlformats.org/officeDocument/2006/relationships/image" Target="../media/image130.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33.emf"/><Relationship Id="rId2" Type="http://schemas.openxmlformats.org/officeDocument/2006/relationships/image" Target="../media/image132.emf"/><Relationship Id="rId1" Type="http://schemas.openxmlformats.org/officeDocument/2006/relationships/image" Target="../media/image131.emf"/><Relationship Id="rId5" Type="http://schemas.openxmlformats.org/officeDocument/2006/relationships/image" Target="../media/image135.emf"/><Relationship Id="rId4" Type="http://schemas.openxmlformats.org/officeDocument/2006/relationships/image" Target="../media/image134.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38.emf"/><Relationship Id="rId2" Type="http://schemas.openxmlformats.org/officeDocument/2006/relationships/image" Target="../media/image137.emf"/><Relationship Id="rId1" Type="http://schemas.openxmlformats.org/officeDocument/2006/relationships/image" Target="../media/image136.emf"/><Relationship Id="rId5" Type="http://schemas.openxmlformats.org/officeDocument/2006/relationships/image" Target="../media/image140.emf"/><Relationship Id="rId4" Type="http://schemas.openxmlformats.org/officeDocument/2006/relationships/image" Target="../media/image139.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43.emf"/><Relationship Id="rId2" Type="http://schemas.openxmlformats.org/officeDocument/2006/relationships/image" Target="../media/image142.emf"/><Relationship Id="rId1" Type="http://schemas.openxmlformats.org/officeDocument/2006/relationships/image" Target="../media/image141.emf"/><Relationship Id="rId6" Type="http://schemas.openxmlformats.org/officeDocument/2006/relationships/image" Target="../media/image146.emf"/><Relationship Id="rId5" Type="http://schemas.openxmlformats.org/officeDocument/2006/relationships/image" Target="../media/image145.emf"/><Relationship Id="rId4" Type="http://schemas.openxmlformats.org/officeDocument/2006/relationships/image" Target="../media/image144.e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54.emf"/><Relationship Id="rId3" Type="http://schemas.openxmlformats.org/officeDocument/2006/relationships/image" Target="../media/image149.emf"/><Relationship Id="rId7" Type="http://schemas.openxmlformats.org/officeDocument/2006/relationships/image" Target="../media/image153.emf"/><Relationship Id="rId2" Type="http://schemas.openxmlformats.org/officeDocument/2006/relationships/image" Target="../media/image148.emf"/><Relationship Id="rId1" Type="http://schemas.openxmlformats.org/officeDocument/2006/relationships/image" Target="../media/image147.wmf"/><Relationship Id="rId6" Type="http://schemas.openxmlformats.org/officeDocument/2006/relationships/image" Target="../media/image152.emf"/><Relationship Id="rId5" Type="http://schemas.openxmlformats.org/officeDocument/2006/relationships/image" Target="../media/image151.emf"/><Relationship Id="rId4" Type="http://schemas.openxmlformats.org/officeDocument/2006/relationships/image" Target="../media/image150.emf"/><Relationship Id="rId9" Type="http://schemas.openxmlformats.org/officeDocument/2006/relationships/image" Target="../media/image155.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58.emf"/><Relationship Id="rId2" Type="http://schemas.openxmlformats.org/officeDocument/2006/relationships/image" Target="../media/image157.emf"/><Relationship Id="rId1" Type="http://schemas.openxmlformats.org/officeDocument/2006/relationships/image" Target="../media/image156.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 Id="rId4" Type="http://schemas.openxmlformats.org/officeDocument/2006/relationships/image" Target="../media/image24.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61.emf"/><Relationship Id="rId2" Type="http://schemas.openxmlformats.org/officeDocument/2006/relationships/image" Target="../media/image160.emf"/><Relationship Id="rId1" Type="http://schemas.openxmlformats.org/officeDocument/2006/relationships/image" Target="../media/image159.emf"/><Relationship Id="rId6" Type="http://schemas.openxmlformats.org/officeDocument/2006/relationships/image" Target="../media/image164.emf"/><Relationship Id="rId5" Type="http://schemas.openxmlformats.org/officeDocument/2006/relationships/image" Target="../media/image163.emf"/><Relationship Id="rId4" Type="http://schemas.openxmlformats.org/officeDocument/2006/relationships/image" Target="../media/image162.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67.emf"/><Relationship Id="rId2" Type="http://schemas.openxmlformats.org/officeDocument/2006/relationships/image" Target="../media/image166.emf"/><Relationship Id="rId1" Type="http://schemas.openxmlformats.org/officeDocument/2006/relationships/image" Target="../media/image165.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70.emf"/><Relationship Id="rId2" Type="http://schemas.openxmlformats.org/officeDocument/2006/relationships/image" Target="../media/image169.emf"/><Relationship Id="rId1" Type="http://schemas.openxmlformats.org/officeDocument/2006/relationships/image" Target="../media/image168.emf"/><Relationship Id="rId4" Type="http://schemas.openxmlformats.org/officeDocument/2006/relationships/image" Target="../media/image171.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74.emf"/><Relationship Id="rId2" Type="http://schemas.openxmlformats.org/officeDocument/2006/relationships/image" Target="../media/image173.emf"/><Relationship Id="rId1" Type="http://schemas.openxmlformats.org/officeDocument/2006/relationships/image" Target="../media/image172.emf"/><Relationship Id="rId5" Type="http://schemas.openxmlformats.org/officeDocument/2006/relationships/image" Target="../media/image176.emf"/><Relationship Id="rId4" Type="http://schemas.openxmlformats.org/officeDocument/2006/relationships/image" Target="../media/image175.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79.emf"/><Relationship Id="rId2" Type="http://schemas.openxmlformats.org/officeDocument/2006/relationships/image" Target="../media/image178.emf"/><Relationship Id="rId1" Type="http://schemas.openxmlformats.org/officeDocument/2006/relationships/image" Target="../media/image177.emf"/><Relationship Id="rId4" Type="http://schemas.openxmlformats.org/officeDocument/2006/relationships/image" Target="../media/image180.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83.wmf"/><Relationship Id="rId2" Type="http://schemas.openxmlformats.org/officeDocument/2006/relationships/image" Target="../media/image182.emf"/><Relationship Id="rId1" Type="http://schemas.openxmlformats.org/officeDocument/2006/relationships/image" Target="../media/image18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84.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85.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88.emf"/><Relationship Id="rId2" Type="http://schemas.openxmlformats.org/officeDocument/2006/relationships/image" Target="../media/image187.emf"/><Relationship Id="rId1" Type="http://schemas.openxmlformats.org/officeDocument/2006/relationships/image" Target="../media/image186.e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90.emf"/><Relationship Id="rId1" Type="http://schemas.openxmlformats.org/officeDocument/2006/relationships/image" Target="../media/image189.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emf"/><Relationship Id="rId5" Type="http://schemas.openxmlformats.org/officeDocument/2006/relationships/image" Target="../media/image29.emf"/><Relationship Id="rId4" Type="http://schemas.openxmlformats.org/officeDocument/2006/relationships/image" Target="../media/image28.e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92.emf"/><Relationship Id="rId1" Type="http://schemas.openxmlformats.org/officeDocument/2006/relationships/image" Target="../media/image191.e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95.emf"/><Relationship Id="rId2" Type="http://schemas.openxmlformats.org/officeDocument/2006/relationships/image" Target="../media/image194.emf"/><Relationship Id="rId1" Type="http://schemas.openxmlformats.org/officeDocument/2006/relationships/image" Target="../media/image193.e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97.emf"/><Relationship Id="rId1" Type="http://schemas.openxmlformats.org/officeDocument/2006/relationships/image" Target="../media/image196.e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204.emf"/><Relationship Id="rId3" Type="http://schemas.openxmlformats.org/officeDocument/2006/relationships/image" Target="../media/image199.png"/><Relationship Id="rId7" Type="http://schemas.openxmlformats.org/officeDocument/2006/relationships/image" Target="../media/image203.emf"/><Relationship Id="rId2" Type="http://schemas.openxmlformats.org/officeDocument/2006/relationships/image" Target="../media/image198.png"/><Relationship Id="rId1" Type="http://schemas.openxmlformats.org/officeDocument/2006/relationships/image" Target="../media/image127.png"/><Relationship Id="rId6" Type="http://schemas.openxmlformats.org/officeDocument/2006/relationships/image" Target="../media/image202.emf"/><Relationship Id="rId5" Type="http://schemas.openxmlformats.org/officeDocument/2006/relationships/image" Target="../media/image201.emf"/><Relationship Id="rId4" Type="http://schemas.openxmlformats.org/officeDocument/2006/relationships/image" Target="../media/image200.png"/></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208.e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210.emf"/><Relationship Id="rId1" Type="http://schemas.openxmlformats.org/officeDocument/2006/relationships/image" Target="../media/image209.e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13.emf"/><Relationship Id="rId2" Type="http://schemas.openxmlformats.org/officeDocument/2006/relationships/image" Target="../media/image212.emf"/><Relationship Id="rId1" Type="http://schemas.openxmlformats.org/officeDocument/2006/relationships/image" Target="../media/image211.e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16.emf"/><Relationship Id="rId2" Type="http://schemas.openxmlformats.org/officeDocument/2006/relationships/image" Target="../media/image215.emf"/><Relationship Id="rId1" Type="http://schemas.openxmlformats.org/officeDocument/2006/relationships/image" Target="../media/image214.emf"/><Relationship Id="rId6" Type="http://schemas.openxmlformats.org/officeDocument/2006/relationships/image" Target="../media/image219.emf"/><Relationship Id="rId5" Type="http://schemas.openxmlformats.org/officeDocument/2006/relationships/image" Target="../media/image218.emf"/><Relationship Id="rId4" Type="http://schemas.openxmlformats.org/officeDocument/2006/relationships/image" Target="../media/image217.emf"/></Relationships>
</file>

<file path=ppt/drawings/_rels/vmlDrawing48.vml.rels><?xml version="1.0" encoding="UTF-8" standalone="yes"?>
<Relationships xmlns="http://schemas.openxmlformats.org/package/2006/relationships"><Relationship Id="rId8" Type="http://schemas.openxmlformats.org/officeDocument/2006/relationships/image" Target="../media/image227.emf"/><Relationship Id="rId3" Type="http://schemas.openxmlformats.org/officeDocument/2006/relationships/image" Target="../media/image222.emf"/><Relationship Id="rId7" Type="http://schemas.openxmlformats.org/officeDocument/2006/relationships/image" Target="../media/image226.emf"/><Relationship Id="rId2" Type="http://schemas.openxmlformats.org/officeDocument/2006/relationships/image" Target="../media/image221.emf"/><Relationship Id="rId1" Type="http://schemas.openxmlformats.org/officeDocument/2006/relationships/image" Target="../media/image220.emf"/><Relationship Id="rId6" Type="http://schemas.openxmlformats.org/officeDocument/2006/relationships/image" Target="../media/image225.emf"/><Relationship Id="rId5" Type="http://schemas.openxmlformats.org/officeDocument/2006/relationships/image" Target="../media/image224.emf"/><Relationship Id="rId4" Type="http://schemas.openxmlformats.org/officeDocument/2006/relationships/image" Target="../media/image223.emf"/><Relationship Id="rId9" Type="http://schemas.openxmlformats.org/officeDocument/2006/relationships/image" Target="../media/image228.e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31.emf"/><Relationship Id="rId7" Type="http://schemas.openxmlformats.org/officeDocument/2006/relationships/image" Target="../media/image235.emf"/><Relationship Id="rId2" Type="http://schemas.openxmlformats.org/officeDocument/2006/relationships/image" Target="../media/image230.emf"/><Relationship Id="rId1" Type="http://schemas.openxmlformats.org/officeDocument/2006/relationships/image" Target="../media/image229.emf"/><Relationship Id="rId6" Type="http://schemas.openxmlformats.org/officeDocument/2006/relationships/image" Target="../media/image234.emf"/><Relationship Id="rId5" Type="http://schemas.openxmlformats.org/officeDocument/2006/relationships/image" Target="../media/image233.emf"/><Relationship Id="rId4" Type="http://schemas.openxmlformats.org/officeDocument/2006/relationships/image" Target="../media/image232.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emf"/><Relationship Id="rId6" Type="http://schemas.openxmlformats.org/officeDocument/2006/relationships/image" Target="../media/image35.emf"/><Relationship Id="rId5" Type="http://schemas.openxmlformats.org/officeDocument/2006/relationships/image" Target="../media/image34.emf"/><Relationship Id="rId4" Type="http://schemas.openxmlformats.org/officeDocument/2006/relationships/image" Target="../media/image33.e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38.emf"/><Relationship Id="rId2" Type="http://schemas.openxmlformats.org/officeDocument/2006/relationships/image" Target="../media/image237.emf"/><Relationship Id="rId1" Type="http://schemas.openxmlformats.org/officeDocument/2006/relationships/image" Target="../media/image236.emf"/><Relationship Id="rId5" Type="http://schemas.openxmlformats.org/officeDocument/2006/relationships/image" Target="../media/image240.emf"/><Relationship Id="rId4" Type="http://schemas.openxmlformats.org/officeDocument/2006/relationships/image" Target="../media/image239.e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43.emf"/><Relationship Id="rId2" Type="http://schemas.openxmlformats.org/officeDocument/2006/relationships/image" Target="../media/image242.emf"/><Relationship Id="rId1" Type="http://schemas.openxmlformats.org/officeDocument/2006/relationships/image" Target="../media/image241.emf"/><Relationship Id="rId6" Type="http://schemas.openxmlformats.org/officeDocument/2006/relationships/image" Target="../media/image246.emf"/><Relationship Id="rId5" Type="http://schemas.openxmlformats.org/officeDocument/2006/relationships/image" Target="../media/image245.emf"/><Relationship Id="rId4" Type="http://schemas.openxmlformats.org/officeDocument/2006/relationships/image" Target="../media/image244.e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249.emf"/><Relationship Id="rId2" Type="http://schemas.openxmlformats.org/officeDocument/2006/relationships/image" Target="../media/image248.emf"/><Relationship Id="rId1" Type="http://schemas.openxmlformats.org/officeDocument/2006/relationships/image" Target="../media/image247.emf"/><Relationship Id="rId6" Type="http://schemas.openxmlformats.org/officeDocument/2006/relationships/image" Target="../media/image252.emf"/><Relationship Id="rId5" Type="http://schemas.openxmlformats.org/officeDocument/2006/relationships/image" Target="../media/image251.emf"/><Relationship Id="rId4" Type="http://schemas.openxmlformats.org/officeDocument/2006/relationships/image" Target="../media/image250.e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254.emf"/><Relationship Id="rId1" Type="http://schemas.openxmlformats.org/officeDocument/2006/relationships/image" Target="../media/image253.e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256.emf"/><Relationship Id="rId1" Type="http://schemas.openxmlformats.org/officeDocument/2006/relationships/image" Target="../media/image255.e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258.emf"/><Relationship Id="rId1" Type="http://schemas.openxmlformats.org/officeDocument/2006/relationships/image" Target="../media/image257.e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61.emf"/><Relationship Id="rId2" Type="http://schemas.openxmlformats.org/officeDocument/2006/relationships/image" Target="../media/image260.emf"/><Relationship Id="rId1" Type="http://schemas.openxmlformats.org/officeDocument/2006/relationships/image" Target="../media/image259.emf"/><Relationship Id="rId6" Type="http://schemas.openxmlformats.org/officeDocument/2006/relationships/image" Target="../media/image264.emf"/><Relationship Id="rId5" Type="http://schemas.openxmlformats.org/officeDocument/2006/relationships/image" Target="../media/image263.emf"/><Relationship Id="rId4" Type="http://schemas.openxmlformats.org/officeDocument/2006/relationships/image" Target="../media/image262.e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267.emf"/><Relationship Id="rId2" Type="http://schemas.openxmlformats.org/officeDocument/2006/relationships/image" Target="../media/image266.emf"/><Relationship Id="rId1" Type="http://schemas.openxmlformats.org/officeDocument/2006/relationships/image" Target="../media/image265.emf"/><Relationship Id="rId5" Type="http://schemas.openxmlformats.org/officeDocument/2006/relationships/image" Target="../media/image269.emf"/><Relationship Id="rId4" Type="http://schemas.openxmlformats.org/officeDocument/2006/relationships/image" Target="../media/image268.e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272.emf"/><Relationship Id="rId2" Type="http://schemas.openxmlformats.org/officeDocument/2006/relationships/image" Target="../media/image271.emf"/><Relationship Id="rId1" Type="http://schemas.openxmlformats.org/officeDocument/2006/relationships/image" Target="../media/image270.emf"/><Relationship Id="rId4" Type="http://schemas.openxmlformats.org/officeDocument/2006/relationships/image" Target="../media/image273.e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276.emf"/><Relationship Id="rId2" Type="http://schemas.openxmlformats.org/officeDocument/2006/relationships/image" Target="../media/image275.emf"/><Relationship Id="rId1" Type="http://schemas.openxmlformats.org/officeDocument/2006/relationships/image" Target="../media/image274.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emf"/><Relationship Id="rId5" Type="http://schemas.openxmlformats.org/officeDocument/2006/relationships/image" Target="../media/image41.emf"/><Relationship Id="rId4" Type="http://schemas.openxmlformats.org/officeDocument/2006/relationships/image" Target="../media/image40.emf"/></Relationships>
</file>

<file path=ppt/drawings/_rels/vmlDrawing60.vml.rels><?xml version="1.0" encoding="UTF-8" standalone="yes"?>
<Relationships xmlns="http://schemas.openxmlformats.org/package/2006/relationships"><Relationship Id="rId8" Type="http://schemas.openxmlformats.org/officeDocument/2006/relationships/image" Target="../media/image285.emf"/><Relationship Id="rId3" Type="http://schemas.openxmlformats.org/officeDocument/2006/relationships/image" Target="../media/image280.emf"/><Relationship Id="rId7" Type="http://schemas.openxmlformats.org/officeDocument/2006/relationships/image" Target="../media/image284.emf"/><Relationship Id="rId2" Type="http://schemas.openxmlformats.org/officeDocument/2006/relationships/image" Target="../media/image279.emf"/><Relationship Id="rId1" Type="http://schemas.openxmlformats.org/officeDocument/2006/relationships/image" Target="../media/image278.emf"/><Relationship Id="rId6" Type="http://schemas.openxmlformats.org/officeDocument/2006/relationships/image" Target="../media/image283.emf"/><Relationship Id="rId5" Type="http://schemas.openxmlformats.org/officeDocument/2006/relationships/image" Target="../media/image282.emf"/><Relationship Id="rId10" Type="http://schemas.openxmlformats.org/officeDocument/2006/relationships/image" Target="../media/image287.emf"/><Relationship Id="rId4" Type="http://schemas.openxmlformats.org/officeDocument/2006/relationships/image" Target="../media/image281.emf"/><Relationship Id="rId9" Type="http://schemas.openxmlformats.org/officeDocument/2006/relationships/image" Target="../media/image286.e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290.emf"/><Relationship Id="rId2" Type="http://schemas.openxmlformats.org/officeDocument/2006/relationships/image" Target="../media/image289.emf"/><Relationship Id="rId1" Type="http://schemas.openxmlformats.org/officeDocument/2006/relationships/image" Target="../media/image288.emf"/><Relationship Id="rId4" Type="http://schemas.openxmlformats.org/officeDocument/2006/relationships/image" Target="../media/image291.e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295.emf"/><Relationship Id="rId2" Type="http://schemas.openxmlformats.org/officeDocument/2006/relationships/image" Target="../media/image294.emf"/><Relationship Id="rId1" Type="http://schemas.openxmlformats.org/officeDocument/2006/relationships/image" Target="../media/image293.emf"/><Relationship Id="rId4" Type="http://schemas.openxmlformats.org/officeDocument/2006/relationships/image" Target="../media/image296.emf"/></Relationships>
</file>

<file path=ppt/drawings/_rels/vmlDrawing63.vml.rels><?xml version="1.0" encoding="UTF-8" standalone="yes"?>
<Relationships xmlns="http://schemas.openxmlformats.org/package/2006/relationships"><Relationship Id="rId8" Type="http://schemas.openxmlformats.org/officeDocument/2006/relationships/image" Target="../media/image304.emf"/><Relationship Id="rId3" Type="http://schemas.openxmlformats.org/officeDocument/2006/relationships/image" Target="../media/image299.emf"/><Relationship Id="rId7" Type="http://schemas.openxmlformats.org/officeDocument/2006/relationships/image" Target="../media/image303.emf"/><Relationship Id="rId2" Type="http://schemas.openxmlformats.org/officeDocument/2006/relationships/image" Target="../media/image298.emf"/><Relationship Id="rId1" Type="http://schemas.openxmlformats.org/officeDocument/2006/relationships/image" Target="../media/image297.emf"/><Relationship Id="rId6" Type="http://schemas.openxmlformats.org/officeDocument/2006/relationships/image" Target="../media/image302.emf"/><Relationship Id="rId5" Type="http://schemas.openxmlformats.org/officeDocument/2006/relationships/image" Target="../media/image301.emf"/><Relationship Id="rId4" Type="http://schemas.openxmlformats.org/officeDocument/2006/relationships/image" Target="../media/image300.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image" Target="../media/image42.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image" Target="../media/image45.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image" Target="../media/image48.emf"/><Relationship Id="rId5" Type="http://schemas.openxmlformats.org/officeDocument/2006/relationships/image" Target="../media/image52.emf"/><Relationship Id="rId4" Type="http://schemas.openxmlformats.org/officeDocument/2006/relationships/image" Target="../media/image5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81325" cy="457200"/>
          </a:xfrm>
          <a:prstGeom prst="rect">
            <a:avLst/>
          </a:prstGeom>
          <a:noFill/>
          <a:ln w="12700">
            <a:noFill/>
            <a:miter lim="800000"/>
            <a:headEnd type="none" w="sm" len="sm"/>
            <a:tailEnd type="none" w="sm" len="sm"/>
          </a:ln>
          <a:effectLst/>
        </p:spPr>
        <p:txBody>
          <a:bodyPr vert="horz" wrap="square" lIns="91642" tIns="45820" rIns="91642" bIns="45820" numCol="1" anchor="t" anchorCtr="0" compatLnSpc="1">
            <a:prstTxWarp prst="textNoShape">
              <a:avLst/>
            </a:prstTxWarp>
          </a:bodyPr>
          <a:lstStyle>
            <a:lvl1pPr defTabSz="917575">
              <a:defRPr sz="1200">
                <a:effectLst>
                  <a:outerShdw blurRad="38100" dist="38100" dir="2700000" algn="tl">
                    <a:srgbClr val="C0C0C0"/>
                  </a:outerShdw>
                </a:effectLst>
                <a:latin typeface="Arial" pitchFamily="34" charset="0"/>
              </a:defRPr>
            </a:lvl1pPr>
          </a:lstStyle>
          <a:p>
            <a:pPr>
              <a:defRPr/>
            </a:pPr>
            <a:endParaRPr lang="en-US"/>
          </a:p>
        </p:txBody>
      </p:sp>
      <p:sp>
        <p:nvSpPr>
          <p:cNvPr id="4099" name="Rectangle 3"/>
          <p:cNvSpPr>
            <a:spLocks noGrp="1" noChangeArrowheads="1"/>
          </p:cNvSpPr>
          <p:nvPr>
            <p:ph type="dt" sz="quarter" idx="1"/>
          </p:nvPr>
        </p:nvSpPr>
        <p:spPr bwMode="auto">
          <a:xfrm>
            <a:off x="3895725" y="0"/>
            <a:ext cx="2981325" cy="457200"/>
          </a:xfrm>
          <a:prstGeom prst="rect">
            <a:avLst/>
          </a:prstGeom>
          <a:noFill/>
          <a:ln w="12700">
            <a:noFill/>
            <a:miter lim="800000"/>
            <a:headEnd type="none" w="sm" len="sm"/>
            <a:tailEnd type="none" w="sm" len="sm"/>
          </a:ln>
          <a:effectLst/>
        </p:spPr>
        <p:txBody>
          <a:bodyPr vert="horz" wrap="square" lIns="91642" tIns="45820" rIns="91642" bIns="45820" numCol="1" anchor="t" anchorCtr="0" compatLnSpc="1">
            <a:prstTxWarp prst="textNoShape">
              <a:avLst/>
            </a:prstTxWarp>
          </a:bodyPr>
          <a:lstStyle>
            <a:lvl1pPr algn="r" defTabSz="917575">
              <a:defRPr sz="1200">
                <a:effectLst>
                  <a:outerShdw blurRad="38100" dist="38100" dir="2700000" algn="tl">
                    <a:srgbClr val="C0C0C0"/>
                  </a:outerShdw>
                </a:effectLst>
                <a:latin typeface="Arial" pitchFamily="34" charset="0"/>
              </a:defRPr>
            </a:lvl1pPr>
          </a:lstStyle>
          <a:p>
            <a:pPr>
              <a:defRPr/>
            </a:pPr>
            <a:endParaRPr lang="en-US"/>
          </a:p>
        </p:txBody>
      </p:sp>
      <p:sp>
        <p:nvSpPr>
          <p:cNvPr id="4100" name="Rectangle 4"/>
          <p:cNvSpPr>
            <a:spLocks noGrp="1" noChangeArrowheads="1"/>
          </p:cNvSpPr>
          <p:nvPr>
            <p:ph type="ftr" sz="quarter" idx="2"/>
          </p:nvPr>
        </p:nvSpPr>
        <p:spPr bwMode="auto">
          <a:xfrm>
            <a:off x="0" y="8705850"/>
            <a:ext cx="3668713" cy="457200"/>
          </a:xfrm>
          <a:prstGeom prst="rect">
            <a:avLst/>
          </a:prstGeom>
          <a:noFill/>
          <a:ln w="12700">
            <a:noFill/>
            <a:miter lim="800000"/>
            <a:headEnd type="none" w="sm" len="sm"/>
            <a:tailEnd type="none" w="sm" len="sm"/>
          </a:ln>
          <a:effectLst/>
        </p:spPr>
        <p:txBody>
          <a:bodyPr vert="horz" wrap="square" lIns="91642" tIns="45820" rIns="91642" bIns="45820" numCol="1" anchor="b" anchorCtr="0" compatLnSpc="1">
            <a:prstTxWarp prst="textNoShape">
              <a:avLst/>
            </a:prstTxWarp>
          </a:bodyPr>
          <a:lstStyle>
            <a:lvl1pPr defTabSz="917575">
              <a:defRPr sz="1200"/>
            </a:lvl1pPr>
          </a:lstStyle>
          <a:p>
            <a:pPr>
              <a:defRPr/>
            </a:pPr>
            <a:r>
              <a:rPr lang="en-US"/>
              <a:t>CEE 331 Fluid Mechanics</a:t>
            </a:r>
          </a:p>
          <a:p>
            <a:pPr>
              <a:defRPr/>
            </a:pPr>
            <a:r>
              <a:rPr lang="en-US"/>
              <a:t>Monroe Weber-Shirk                      </a:t>
            </a:r>
            <a:fld id="{E0334B35-C84C-4043-AC61-251714B58AA4}" type="datetime4">
              <a:rPr lang="en-US"/>
              <a:pPr>
                <a:defRPr/>
              </a:pPr>
              <a:t>September 7, 2015</a:t>
            </a:fld>
            <a:endParaRPr lang="en-US"/>
          </a:p>
        </p:txBody>
      </p:sp>
      <p:sp>
        <p:nvSpPr>
          <p:cNvPr id="4101" name="Rectangle 5"/>
          <p:cNvSpPr>
            <a:spLocks noGrp="1" noChangeArrowheads="1"/>
          </p:cNvSpPr>
          <p:nvPr>
            <p:ph type="sldNum" sz="quarter" idx="3"/>
          </p:nvPr>
        </p:nvSpPr>
        <p:spPr bwMode="auto">
          <a:xfrm>
            <a:off x="3895725" y="8705850"/>
            <a:ext cx="2981325" cy="457200"/>
          </a:xfrm>
          <a:prstGeom prst="rect">
            <a:avLst/>
          </a:prstGeom>
          <a:noFill/>
          <a:ln w="12700">
            <a:noFill/>
            <a:miter lim="800000"/>
            <a:headEnd type="none" w="sm" len="sm"/>
            <a:tailEnd type="none" w="sm" len="sm"/>
          </a:ln>
          <a:effectLst/>
        </p:spPr>
        <p:txBody>
          <a:bodyPr vert="horz" wrap="square" lIns="91642" tIns="45820" rIns="91642" bIns="45820" numCol="1" anchor="b" anchorCtr="0" compatLnSpc="1">
            <a:prstTxWarp prst="textNoShape">
              <a:avLst/>
            </a:prstTxWarp>
          </a:bodyPr>
          <a:lstStyle>
            <a:lvl1pPr algn="r" defTabSz="917575">
              <a:defRPr sz="1200">
                <a:effectLst>
                  <a:outerShdw blurRad="38100" dist="38100" dir="2700000" algn="tl">
                    <a:srgbClr val="C0C0C0"/>
                  </a:outerShdw>
                </a:effectLst>
                <a:latin typeface="Arial" pitchFamily="34" charset="0"/>
              </a:defRPr>
            </a:lvl1pPr>
          </a:lstStyle>
          <a:p>
            <a:pPr>
              <a:defRPr/>
            </a:pPr>
            <a:fld id="{49755AA2-52E5-4FB8-BB2D-3DDA18EBBBCF}" type="slidenum">
              <a:rPr lang="en-US"/>
              <a:pPr>
                <a:defRPr/>
              </a:pPr>
              <a:t>‹#›</a:t>
            </a:fld>
            <a:endParaRPr lang="en-US"/>
          </a:p>
        </p:txBody>
      </p:sp>
    </p:spTree>
    <p:extLst>
      <p:ext uri="{BB962C8B-B14F-4D97-AF65-F5344CB8AC3E}">
        <p14:creationId xmlns:p14="http://schemas.microsoft.com/office/powerpoint/2010/main" val="29546251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674" name="Rectangle 1026"/>
          <p:cNvSpPr>
            <a:spLocks noGrp="1" noChangeArrowheads="1"/>
          </p:cNvSpPr>
          <p:nvPr>
            <p:ph type="hdr" sz="quarter"/>
          </p:nvPr>
        </p:nvSpPr>
        <p:spPr bwMode="auto">
          <a:xfrm>
            <a:off x="0" y="93663"/>
            <a:ext cx="693738" cy="274637"/>
          </a:xfrm>
          <a:prstGeom prst="rect">
            <a:avLst/>
          </a:prstGeom>
          <a:noFill/>
          <a:ln w="12700">
            <a:noFill/>
            <a:miter lim="800000"/>
            <a:headEnd type="none" w="lg" len="med"/>
            <a:tailEnd type="none" w="lg" len="med"/>
          </a:ln>
          <a:effectLst/>
        </p:spPr>
        <p:txBody>
          <a:bodyPr vert="horz" wrap="none" lIns="91642" tIns="45820" rIns="91642" bIns="45820" numCol="1" anchor="ctr" anchorCtr="0" compatLnSpc="1">
            <a:prstTxWarp prst="textNoShape">
              <a:avLst/>
            </a:prstTxWarp>
            <a:spAutoFit/>
          </a:bodyPr>
          <a:lstStyle>
            <a:lvl1pPr defTabSz="917575">
              <a:defRPr sz="1200"/>
            </a:lvl1pPr>
          </a:lstStyle>
          <a:p>
            <a:pPr>
              <a:defRPr/>
            </a:pPr>
            <a:endParaRPr lang="en-US"/>
          </a:p>
        </p:txBody>
      </p:sp>
      <p:sp>
        <p:nvSpPr>
          <p:cNvPr id="156675" name="Rectangle 1027"/>
          <p:cNvSpPr>
            <a:spLocks noGrp="1" noChangeArrowheads="1"/>
          </p:cNvSpPr>
          <p:nvPr>
            <p:ph type="dt" idx="1"/>
          </p:nvPr>
        </p:nvSpPr>
        <p:spPr bwMode="auto">
          <a:xfrm>
            <a:off x="6019800" y="93663"/>
            <a:ext cx="857250" cy="274637"/>
          </a:xfrm>
          <a:prstGeom prst="rect">
            <a:avLst/>
          </a:prstGeom>
          <a:noFill/>
          <a:ln w="12700">
            <a:noFill/>
            <a:miter lim="800000"/>
            <a:headEnd type="none" w="lg" len="med"/>
            <a:tailEnd type="none" w="lg" len="med"/>
          </a:ln>
          <a:effectLst/>
        </p:spPr>
        <p:txBody>
          <a:bodyPr vert="horz" wrap="none" lIns="91642" tIns="45820" rIns="91642" bIns="45820" numCol="1" anchor="ctr" anchorCtr="0" compatLnSpc="1">
            <a:prstTxWarp prst="textNoShape">
              <a:avLst/>
            </a:prstTxWarp>
            <a:spAutoFit/>
          </a:bodyPr>
          <a:lstStyle>
            <a:lvl1pPr algn="r" defTabSz="917575">
              <a:defRPr sz="1200"/>
            </a:lvl1pPr>
          </a:lstStyle>
          <a:p>
            <a:pPr>
              <a:defRPr/>
            </a:pPr>
            <a:endParaRPr lang="en-US"/>
          </a:p>
        </p:txBody>
      </p:sp>
      <p:sp>
        <p:nvSpPr>
          <p:cNvPr id="90116" name="Rectangle 1028"/>
          <p:cNvSpPr>
            <a:spLocks noGrp="1" noRot="1" noChangeAspect="1" noChangeArrowheads="1" noTextEdit="1"/>
          </p:cNvSpPr>
          <p:nvPr>
            <p:ph type="sldImg" idx="2"/>
          </p:nvPr>
        </p:nvSpPr>
        <p:spPr bwMode="auto">
          <a:xfrm>
            <a:off x="1149350" y="688975"/>
            <a:ext cx="4579938" cy="3435350"/>
          </a:xfrm>
          <a:prstGeom prst="rect">
            <a:avLst/>
          </a:prstGeom>
          <a:noFill/>
          <a:ln w="9525">
            <a:solidFill>
              <a:srgbClr val="000000"/>
            </a:solidFill>
            <a:miter lim="800000"/>
            <a:headEnd/>
            <a:tailEnd/>
          </a:ln>
        </p:spPr>
      </p:sp>
      <p:sp>
        <p:nvSpPr>
          <p:cNvPr id="156677" name="Rectangle 1029"/>
          <p:cNvSpPr>
            <a:spLocks noGrp="1" noChangeArrowheads="1"/>
          </p:cNvSpPr>
          <p:nvPr>
            <p:ph type="body" sz="quarter" idx="3"/>
          </p:nvPr>
        </p:nvSpPr>
        <p:spPr bwMode="auto">
          <a:xfrm>
            <a:off x="915988" y="5800725"/>
            <a:ext cx="2663825" cy="1227138"/>
          </a:xfrm>
          <a:prstGeom prst="rect">
            <a:avLst/>
          </a:prstGeom>
          <a:noFill/>
          <a:ln w="12700">
            <a:noFill/>
            <a:miter lim="800000"/>
            <a:headEnd type="none" w="lg" len="med"/>
            <a:tailEnd type="none" w="lg" len="med"/>
          </a:ln>
          <a:effectLst/>
        </p:spPr>
        <p:txBody>
          <a:bodyPr vert="horz" wrap="none" lIns="91642" tIns="45820" rIns="91642" bIns="45820" numCol="1" anchor="ctr" anchorCtr="0" compatLnSpc="1">
            <a:prstTxWarp prst="textNoShape">
              <a:avLst/>
            </a:prstTxWarp>
            <a:sp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6678" name="Rectangle 1030"/>
          <p:cNvSpPr>
            <a:spLocks noGrp="1" noChangeArrowheads="1"/>
          </p:cNvSpPr>
          <p:nvPr>
            <p:ph type="ftr" sz="quarter" idx="4"/>
          </p:nvPr>
        </p:nvSpPr>
        <p:spPr bwMode="auto">
          <a:xfrm>
            <a:off x="0" y="8888413"/>
            <a:ext cx="650875" cy="274637"/>
          </a:xfrm>
          <a:prstGeom prst="rect">
            <a:avLst/>
          </a:prstGeom>
          <a:noFill/>
          <a:ln w="12700">
            <a:noFill/>
            <a:miter lim="800000"/>
            <a:headEnd type="none" w="lg" len="med"/>
            <a:tailEnd type="none" w="lg" len="med"/>
          </a:ln>
          <a:effectLst/>
        </p:spPr>
        <p:txBody>
          <a:bodyPr vert="horz" wrap="none" lIns="91642" tIns="45820" rIns="91642" bIns="45820" numCol="1" anchor="b" anchorCtr="0" compatLnSpc="1">
            <a:prstTxWarp prst="textNoShape">
              <a:avLst/>
            </a:prstTxWarp>
            <a:spAutoFit/>
          </a:bodyPr>
          <a:lstStyle>
            <a:lvl1pPr defTabSz="917575">
              <a:defRPr sz="1200"/>
            </a:lvl1pPr>
          </a:lstStyle>
          <a:p>
            <a:pPr>
              <a:defRPr/>
            </a:pPr>
            <a:endParaRPr lang="en-US"/>
          </a:p>
        </p:txBody>
      </p:sp>
      <p:sp>
        <p:nvSpPr>
          <p:cNvPr id="156679" name="Rectangle 1031"/>
          <p:cNvSpPr>
            <a:spLocks noGrp="1" noChangeArrowheads="1"/>
          </p:cNvSpPr>
          <p:nvPr>
            <p:ph type="sldNum" sz="quarter" idx="5"/>
          </p:nvPr>
        </p:nvSpPr>
        <p:spPr bwMode="auto">
          <a:xfrm>
            <a:off x="6515100" y="8888413"/>
            <a:ext cx="361950" cy="274637"/>
          </a:xfrm>
          <a:prstGeom prst="rect">
            <a:avLst/>
          </a:prstGeom>
          <a:noFill/>
          <a:ln w="12700">
            <a:noFill/>
            <a:miter lim="800000"/>
            <a:headEnd type="none" w="lg" len="med"/>
            <a:tailEnd type="none" w="lg" len="med"/>
          </a:ln>
          <a:effectLst/>
        </p:spPr>
        <p:txBody>
          <a:bodyPr vert="horz" wrap="none" lIns="91642" tIns="45820" rIns="91642" bIns="45820" numCol="1" anchor="b" anchorCtr="0" compatLnSpc="1">
            <a:prstTxWarp prst="textNoShape">
              <a:avLst/>
            </a:prstTxWarp>
            <a:spAutoFit/>
          </a:bodyPr>
          <a:lstStyle>
            <a:lvl1pPr algn="r" defTabSz="917575">
              <a:defRPr sz="1200"/>
            </a:lvl1pPr>
          </a:lstStyle>
          <a:p>
            <a:pPr>
              <a:defRPr/>
            </a:pPr>
            <a:fld id="{10CF107B-2B4D-45EC-B9EC-19A9AA58DB46}" type="slidenum">
              <a:rPr lang="en-US"/>
              <a:pPr>
                <a:defRPr/>
              </a:pPr>
              <a:t>‹#›</a:t>
            </a:fld>
            <a:endParaRPr lang="en-US"/>
          </a:p>
        </p:txBody>
      </p:sp>
    </p:spTree>
    <p:extLst>
      <p:ext uri="{BB962C8B-B14F-4D97-AF65-F5344CB8AC3E}">
        <p14:creationId xmlns:p14="http://schemas.microsoft.com/office/powerpoint/2010/main" val="25523098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031"/>
          <p:cNvSpPr>
            <a:spLocks noGrp="1" noChangeArrowheads="1"/>
          </p:cNvSpPr>
          <p:nvPr>
            <p:ph type="sldNum" sz="quarter" idx="5"/>
          </p:nvPr>
        </p:nvSpPr>
        <p:spPr>
          <a:noFill/>
        </p:spPr>
        <p:txBody>
          <a:bodyPr/>
          <a:lstStyle/>
          <a:p>
            <a:fld id="{0B598E21-C6D9-4E6F-ACCF-6223C8A990EF}" type="slidenum">
              <a:rPr lang="en-US" smtClean="0"/>
              <a:pPr/>
              <a:t>1</a:t>
            </a:fld>
            <a:endParaRPr lang="en-U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31"/>
          <p:cNvSpPr>
            <a:spLocks noGrp="1" noChangeArrowheads="1"/>
          </p:cNvSpPr>
          <p:nvPr>
            <p:ph type="sldNum" sz="quarter" idx="5"/>
          </p:nvPr>
        </p:nvSpPr>
        <p:spPr>
          <a:noFill/>
        </p:spPr>
        <p:txBody>
          <a:bodyPr/>
          <a:lstStyle/>
          <a:p>
            <a:fld id="{EACAA698-6E9C-4F37-87D1-E46555B2E637}" type="slidenum">
              <a:rPr lang="en-US" smtClean="0"/>
              <a:pPr/>
              <a:t>10</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31"/>
          <p:cNvSpPr>
            <a:spLocks noGrp="1" noChangeArrowheads="1"/>
          </p:cNvSpPr>
          <p:nvPr>
            <p:ph type="sldNum" sz="quarter" idx="5"/>
          </p:nvPr>
        </p:nvSpPr>
        <p:spPr>
          <a:noFill/>
        </p:spPr>
        <p:txBody>
          <a:bodyPr/>
          <a:lstStyle/>
          <a:p>
            <a:fld id="{4684BDA5-281B-4D5A-B5B2-0A852A98DF67}" type="slidenum">
              <a:rPr lang="en-US" smtClean="0"/>
              <a:pPr/>
              <a:t>11</a:t>
            </a:fld>
            <a:endParaRPr 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1031"/>
          <p:cNvSpPr>
            <a:spLocks noGrp="1" noChangeArrowheads="1"/>
          </p:cNvSpPr>
          <p:nvPr>
            <p:ph type="sldNum" sz="quarter" idx="5"/>
          </p:nvPr>
        </p:nvSpPr>
        <p:spPr>
          <a:noFill/>
        </p:spPr>
        <p:txBody>
          <a:bodyPr/>
          <a:lstStyle/>
          <a:p>
            <a:fld id="{B70E89DE-D75B-45F6-8333-ABD2EE0C0E00}" type="slidenum">
              <a:rPr lang="en-US" smtClean="0"/>
              <a:pPr/>
              <a:t>12</a:t>
            </a:fld>
            <a:endParaRPr 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031"/>
          <p:cNvSpPr>
            <a:spLocks noGrp="1" noChangeArrowheads="1"/>
          </p:cNvSpPr>
          <p:nvPr>
            <p:ph type="sldNum" sz="quarter" idx="5"/>
          </p:nvPr>
        </p:nvSpPr>
        <p:spPr>
          <a:noFill/>
        </p:spPr>
        <p:txBody>
          <a:bodyPr/>
          <a:lstStyle/>
          <a:p>
            <a:fld id="{0AEB7D91-D9F1-48B6-987A-3896F7DDF0BE}" type="slidenum">
              <a:rPr lang="en-US" smtClean="0"/>
              <a:pPr/>
              <a:t>13</a:t>
            </a:fld>
            <a:endParaRPr lang="en-US"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031"/>
          <p:cNvSpPr>
            <a:spLocks noGrp="1" noChangeArrowheads="1"/>
          </p:cNvSpPr>
          <p:nvPr>
            <p:ph type="sldNum" sz="quarter" idx="5"/>
          </p:nvPr>
        </p:nvSpPr>
        <p:spPr>
          <a:noFill/>
        </p:spPr>
        <p:txBody>
          <a:bodyPr/>
          <a:lstStyle/>
          <a:p>
            <a:fld id="{AA66E43A-9337-4F95-92A2-FEC5BFA1DB68}" type="slidenum">
              <a:rPr lang="en-US" smtClean="0"/>
              <a:pPr/>
              <a:t>14</a:t>
            </a:fld>
            <a:endParaRPr 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031"/>
          <p:cNvSpPr>
            <a:spLocks noGrp="1" noChangeArrowheads="1"/>
          </p:cNvSpPr>
          <p:nvPr>
            <p:ph type="sldNum" sz="quarter" idx="5"/>
          </p:nvPr>
        </p:nvSpPr>
        <p:spPr>
          <a:noFill/>
        </p:spPr>
        <p:txBody>
          <a:bodyPr/>
          <a:lstStyle/>
          <a:p>
            <a:fld id="{D40DEF24-FD79-4E3F-A33F-A0D3B9876760}" type="slidenum">
              <a:rPr lang="en-US" smtClean="0"/>
              <a:pPr/>
              <a:t>15</a:t>
            </a:fld>
            <a:endParaRPr lang="en-US"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31"/>
          <p:cNvSpPr>
            <a:spLocks noGrp="1" noChangeArrowheads="1"/>
          </p:cNvSpPr>
          <p:nvPr>
            <p:ph type="sldNum" sz="quarter" idx="5"/>
          </p:nvPr>
        </p:nvSpPr>
        <p:spPr>
          <a:noFill/>
        </p:spPr>
        <p:txBody>
          <a:bodyPr/>
          <a:lstStyle/>
          <a:p>
            <a:fld id="{9CD33512-B796-434C-B80B-3EA34F1A6C8D}" type="slidenum">
              <a:rPr lang="en-US" smtClean="0"/>
              <a:pPr/>
              <a:t>16</a:t>
            </a:fld>
            <a:endParaRPr lang="en-US"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31"/>
          <p:cNvSpPr>
            <a:spLocks noGrp="1" noChangeArrowheads="1"/>
          </p:cNvSpPr>
          <p:nvPr>
            <p:ph type="sldNum" sz="quarter" idx="5"/>
          </p:nvPr>
        </p:nvSpPr>
        <p:spPr>
          <a:noFill/>
        </p:spPr>
        <p:txBody>
          <a:bodyPr/>
          <a:lstStyle/>
          <a:p>
            <a:fld id="{838C8E4E-3FC8-41D3-BC79-78DC0CDDF053}" type="slidenum">
              <a:rPr lang="en-US" smtClean="0"/>
              <a:pPr/>
              <a:t>17</a:t>
            </a:fld>
            <a:endParaRPr lang="en-US"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1031"/>
          <p:cNvSpPr>
            <a:spLocks noGrp="1" noChangeArrowheads="1"/>
          </p:cNvSpPr>
          <p:nvPr>
            <p:ph type="sldNum" sz="quarter" idx="5"/>
          </p:nvPr>
        </p:nvSpPr>
        <p:spPr>
          <a:noFill/>
        </p:spPr>
        <p:txBody>
          <a:bodyPr/>
          <a:lstStyle/>
          <a:p>
            <a:fld id="{D7953729-2151-457E-A55C-10A39E43DE08}" type="slidenum">
              <a:rPr lang="en-US" smtClean="0"/>
              <a:pPr/>
              <a:t>18</a:t>
            </a:fld>
            <a:endParaRPr lang="en-US"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031"/>
          <p:cNvSpPr>
            <a:spLocks noGrp="1" noChangeArrowheads="1"/>
          </p:cNvSpPr>
          <p:nvPr>
            <p:ph type="sldNum" sz="quarter" idx="5"/>
          </p:nvPr>
        </p:nvSpPr>
        <p:spPr>
          <a:noFill/>
        </p:spPr>
        <p:txBody>
          <a:bodyPr/>
          <a:lstStyle/>
          <a:p>
            <a:fld id="{7D303A2F-116A-461D-A6E2-289C1F7B7783}" type="slidenum">
              <a:rPr lang="en-US" smtClean="0"/>
              <a:pPr/>
              <a:t>19</a:t>
            </a:fld>
            <a:endParaRPr lang="en-US"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031"/>
          <p:cNvSpPr>
            <a:spLocks noGrp="1" noChangeArrowheads="1"/>
          </p:cNvSpPr>
          <p:nvPr>
            <p:ph type="sldNum" sz="quarter" idx="5"/>
          </p:nvPr>
        </p:nvSpPr>
        <p:spPr>
          <a:noFill/>
        </p:spPr>
        <p:txBody>
          <a:bodyPr/>
          <a:lstStyle/>
          <a:p>
            <a:fld id="{DC51981C-6555-44B3-B5A0-4094032DD45F}" type="slidenum">
              <a:rPr lang="en-US" smtClean="0"/>
              <a:pPr/>
              <a:t>2</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031"/>
          <p:cNvSpPr>
            <a:spLocks noGrp="1" noChangeArrowheads="1"/>
          </p:cNvSpPr>
          <p:nvPr>
            <p:ph type="sldNum" sz="quarter" idx="5"/>
          </p:nvPr>
        </p:nvSpPr>
        <p:spPr>
          <a:noFill/>
        </p:spPr>
        <p:txBody>
          <a:bodyPr/>
          <a:lstStyle/>
          <a:p>
            <a:fld id="{C598D858-F242-4B7C-BCDE-342A4F1B39BA}" type="slidenum">
              <a:rPr lang="en-US" smtClean="0"/>
              <a:pPr/>
              <a:t>20</a:t>
            </a:fld>
            <a:endParaRPr lang="en-US"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031"/>
          <p:cNvSpPr>
            <a:spLocks noGrp="1" noChangeArrowheads="1"/>
          </p:cNvSpPr>
          <p:nvPr>
            <p:ph type="sldNum" sz="quarter" idx="5"/>
          </p:nvPr>
        </p:nvSpPr>
        <p:spPr>
          <a:noFill/>
        </p:spPr>
        <p:txBody>
          <a:bodyPr/>
          <a:lstStyle/>
          <a:p>
            <a:fld id="{CCBC8871-AF99-4346-BE78-54F581A237C9}" type="slidenum">
              <a:rPr lang="en-US" smtClean="0"/>
              <a:pPr/>
              <a:t>21</a:t>
            </a:fld>
            <a:endParaRPr lang="en-US"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031"/>
          <p:cNvSpPr>
            <a:spLocks noGrp="1" noChangeArrowheads="1"/>
          </p:cNvSpPr>
          <p:nvPr>
            <p:ph type="sldNum" sz="quarter" idx="5"/>
          </p:nvPr>
        </p:nvSpPr>
        <p:spPr>
          <a:noFill/>
        </p:spPr>
        <p:txBody>
          <a:bodyPr/>
          <a:lstStyle/>
          <a:p>
            <a:fld id="{BD004C88-2910-4732-ABF2-3C5B067F3525}" type="slidenum">
              <a:rPr lang="en-US" smtClean="0"/>
              <a:pPr/>
              <a:t>22</a:t>
            </a:fld>
            <a:endParaRPr lang="en-US"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031"/>
          <p:cNvSpPr>
            <a:spLocks noGrp="1" noChangeArrowheads="1"/>
          </p:cNvSpPr>
          <p:nvPr>
            <p:ph type="sldNum" sz="quarter" idx="5"/>
          </p:nvPr>
        </p:nvSpPr>
        <p:spPr>
          <a:noFill/>
        </p:spPr>
        <p:txBody>
          <a:bodyPr/>
          <a:lstStyle/>
          <a:p>
            <a:fld id="{5807E896-CCA9-4021-B822-5FF7ED7CBBCA}" type="slidenum">
              <a:rPr lang="en-US" smtClean="0"/>
              <a:pPr/>
              <a:t>23</a:t>
            </a:fld>
            <a:endParaRPr lang="en-US"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1031"/>
          <p:cNvSpPr>
            <a:spLocks noGrp="1" noChangeArrowheads="1"/>
          </p:cNvSpPr>
          <p:nvPr>
            <p:ph type="sldNum" sz="quarter" idx="5"/>
          </p:nvPr>
        </p:nvSpPr>
        <p:spPr>
          <a:noFill/>
        </p:spPr>
        <p:txBody>
          <a:bodyPr/>
          <a:lstStyle/>
          <a:p>
            <a:fld id="{C171109A-E288-4892-9CEF-3C8E52040BE7}" type="slidenum">
              <a:rPr lang="en-US" smtClean="0"/>
              <a:pPr/>
              <a:t>24</a:t>
            </a:fld>
            <a:endParaRPr lang="en-US"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1031"/>
          <p:cNvSpPr>
            <a:spLocks noGrp="1" noChangeArrowheads="1"/>
          </p:cNvSpPr>
          <p:nvPr>
            <p:ph type="sldNum" sz="quarter" idx="5"/>
          </p:nvPr>
        </p:nvSpPr>
        <p:spPr>
          <a:noFill/>
        </p:spPr>
        <p:txBody>
          <a:bodyPr/>
          <a:lstStyle/>
          <a:p>
            <a:fld id="{D0B11E9E-D838-4B86-914B-92D75B9C922F}" type="slidenum">
              <a:rPr lang="en-US" smtClean="0"/>
              <a:pPr/>
              <a:t>25</a:t>
            </a:fld>
            <a:endParaRPr lang="en-US"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1031"/>
          <p:cNvSpPr>
            <a:spLocks noGrp="1" noChangeArrowheads="1"/>
          </p:cNvSpPr>
          <p:nvPr>
            <p:ph type="sldNum" sz="quarter" idx="5"/>
          </p:nvPr>
        </p:nvSpPr>
        <p:spPr>
          <a:noFill/>
        </p:spPr>
        <p:txBody>
          <a:bodyPr/>
          <a:lstStyle/>
          <a:p>
            <a:fld id="{DA44BAFC-A001-4952-891B-DFE8BB855221}" type="slidenum">
              <a:rPr lang="en-US" smtClean="0"/>
              <a:pPr/>
              <a:t>26</a:t>
            </a:fld>
            <a:endParaRPr lang="en-US"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1031"/>
          <p:cNvSpPr>
            <a:spLocks noGrp="1" noChangeArrowheads="1"/>
          </p:cNvSpPr>
          <p:nvPr>
            <p:ph type="sldNum" sz="quarter" idx="5"/>
          </p:nvPr>
        </p:nvSpPr>
        <p:spPr>
          <a:noFill/>
        </p:spPr>
        <p:txBody>
          <a:bodyPr/>
          <a:lstStyle/>
          <a:p>
            <a:fld id="{1B4A64A1-D659-4957-BD8F-851680ACBEE6}" type="slidenum">
              <a:rPr lang="en-US" smtClean="0"/>
              <a:pPr/>
              <a:t>27</a:t>
            </a:fld>
            <a:endParaRPr lang="en-US"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1031"/>
          <p:cNvSpPr>
            <a:spLocks noGrp="1" noChangeArrowheads="1"/>
          </p:cNvSpPr>
          <p:nvPr>
            <p:ph type="sldNum" sz="quarter" idx="5"/>
          </p:nvPr>
        </p:nvSpPr>
        <p:spPr>
          <a:noFill/>
        </p:spPr>
        <p:txBody>
          <a:bodyPr/>
          <a:lstStyle/>
          <a:p>
            <a:fld id="{5F56DA51-7860-4ED3-8FBC-997D82E339DF}" type="slidenum">
              <a:rPr lang="en-US" smtClean="0"/>
              <a:pPr/>
              <a:t>28</a:t>
            </a:fld>
            <a:endParaRPr lang="en-US"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1031"/>
          <p:cNvSpPr>
            <a:spLocks noGrp="1" noChangeArrowheads="1"/>
          </p:cNvSpPr>
          <p:nvPr>
            <p:ph type="sldNum" sz="quarter" idx="5"/>
          </p:nvPr>
        </p:nvSpPr>
        <p:spPr>
          <a:noFill/>
        </p:spPr>
        <p:txBody>
          <a:bodyPr/>
          <a:lstStyle/>
          <a:p>
            <a:fld id="{4D831755-EE1A-4747-8A31-1577ABF2D29F}" type="slidenum">
              <a:rPr lang="en-US" smtClean="0"/>
              <a:pPr/>
              <a:t>29</a:t>
            </a:fld>
            <a:endParaRPr lang="en-US"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31"/>
          <p:cNvSpPr>
            <a:spLocks noGrp="1" noChangeArrowheads="1"/>
          </p:cNvSpPr>
          <p:nvPr>
            <p:ph type="sldNum" sz="quarter" idx="5"/>
          </p:nvPr>
        </p:nvSpPr>
        <p:spPr>
          <a:noFill/>
        </p:spPr>
        <p:txBody>
          <a:bodyPr/>
          <a:lstStyle/>
          <a:p>
            <a:fld id="{FE47AED4-2C21-49E6-9E42-39E2562DB0D2}" type="slidenum">
              <a:rPr lang="en-US" smtClean="0"/>
              <a:pPr/>
              <a:t>3</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1031"/>
          <p:cNvSpPr>
            <a:spLocks noGrp="1" noChangeArrowheads="1"/>
          </p:cNvSpPr>
          <p:nvPr>
            <p:ph type="sldNum" sz="quarter" idx="5"/>
          </p:nvPr>
        </p:nvSpPr>
        <p:spPr>
          <a:noFill/>
        </p:spPr>
        <p:txBody>
          <a:bodyPr/>
          <a:lstStyle/>
          <a:p>
            <a:fld id="{0B1BCEF4-B38A-4AE0-910D-04B0DE5F8A1D}" type="slidenum">
              <a:rPr lang="en-US" smtClean="0"/>
              <a:pPr/>
              <a:t>30</a:t>
            </a:fld>
            <a:endParaRPr lang="en-US"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1031"/>
          <p:cNvSpPr>
            <a:spLocks noGrp="1" noChangeArrowheads="1"/>
          </p:cNvSpPr>
          <p:nvPr>
            <p:ph type="sldNum" sz="quarter" idx="5"/>
          </p:nvPr>
        </p:nvSpPr>
        <p:spPr>
          <a:noFill/>
        </p:spPr>
        <p:txBody>
          <a:bodyPr/>
          <a:lstStyle/>
          <a:p>
            <a:fld id="{DFD09976-BBB9-469C-A619-D8CD341F005B}" type="slidenum">
              <a:rPr lang="en-US" smtClean="0"/>
              <a:pPr/>
              <a:t>31</a:t>
            </a:fld>
            <a:endParaRPr lang="en-US"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031"/>
          <p:cNvSpPr>
            <a:spLocks noGrp="1" noChangeArrowheads="1"/>
          </p:cNvSpPr>
          <p:nvPr>
            <p:ph type="sldNum" sz="quarter" idx="5"/>
          </p:nvPr>
        </p:nvSpPr>
        <p:spPr>
          <a:noFill/>
        </p:spPr>
        <p:txBody>
          <a:bodyPr/>
          <a:lstStyle/>
          <a:p>
            <a:fld id="{09A5FB8C-478A-4DFD-804A-D3ED1D8E7034}" type="slidenum">
              <a:rPr lang="en-US" smtClean="0"/>
              <a:pPr/>
              <a:t>32</a:t>
            </a:fld>
            <a:endParaRPr lang="en-US"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1031"/>
          <p:cNvSpPr>
            <a:spLocks noGrp="1" noChangeArrowheads="1"/>
          </p:cNvSpPr>
          <p:nvPr>
            <p:ph type="sldNum" sz="quarter" idx="5"/>
          </p:nvPr>
        </p:nvSpPr>
        <p:spPr>
          <a:noFill/>
        </p:spPr>
        <p:txBody>
          <a:bodyPr/>
          <a:lstStyle/>
          <a:p>
            <a:fld id="{17DD0A9D-BA7D-418A-B595-D5FD1F4C07AB}" type="slidenum">
              <a:rPr lang="en-US" smtClean="0"/>
              <a:pPr/>
              <a:t>33</a:t>
            </a:fld>
            <a:endParaRPr lang="en-US"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1031"/>
          <p:cNvSpPr>
            <a:spLocks noGrp="1" noChangeArrowheads="1"/>
          </p:cNvSpPr>
          <p:nvPr>
            <p:ph type="sldNum" sz="quarter" idx="5"/>
          </p:nvPr>
        </p:nvSpPr>
        <p:spPr>
          <a:noFill/>
        </p:spPr>
        <p:txBody>
          <a:bodyPr/>
          <a:lstStyle/>
          <a:p>
            <a:fld id="{257E7738-675D-420F-BFFD-D17874DF67B9}" type="slidenum">
              <a:rPr lang="en-US" smtClean="0"/>
              <a:pPr/>
              <a:t>34</a:t>
            </a:fld>
            <a:endParaRPr lang="en-US"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1031"/>
          <p:cNvSpPr>
            <a:spLocks noGrp="1" noChangeArrowheads="1"/>
          </p:cNvSpPr>
          <p:nvPr>
            <p:ph type="sldNum" sz="quarter" idx="5"/>
          </p:nvPr>
        </p:nvSpPr>
        <p:spPr>
          <a:noFill/>
        </p:spPr>
        <p:txBody>
          <a:bodyPr/>
          <a:lstStyle/>
          <a:p>
            <a:fld id="{DAA208B5-AC98-4776-A55E-D915423743EB}" type="slidenum">
              <a:rPr lang="en-US" smtClean="0"/>
              <a:pPr/>
              <a:t>35</a:t>
            </a:fld>
            <a:endParaRPr lang="en-US"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1031"/>
          <p:cNvSpPr>
            <a:spLocks noGrp="1" noChangeArrowheads="1"/>
          </p:cNvSpPr>
          <p:nvPr>
            <p:ph type="sldNum" sz="quarter" idx="5"/>
          </p:nvPr>
        </p:nvSpPr>
        <p:spPr>
          <a:noFill/>
        </p:spPr>
        <p:txBody>
          <a:bodyPr/>
          <a:lstStyle/>
          <a:p>
            <a:fld id="{E113A4FC-BB01-4CA0-A4CF-CB8F9C83C0EC}" type="slidenum">
              <a:rPr lang="en-US" smtClean="0"/>
              <a:pPr/>
              <a:t>36</a:t>
            </a:fld>
            <a:endParaRPr lang="en-US"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1031"/>
          <p:cNvSpPr>
            <a:spLocks noGrp="1" noChangeArrowheads="1"/>
          </p:cNvSpPr>
          <p:nvPr>
            <p:ph type="sldNum" sz="quarter" idx="5"/>
          </p:nvPr>
        </p:nvSpPr>
        <p:spPr>
          <a:noFill/>
        </p:spPr>
        <p:txBody>
          <a:bodyPr/>
          <a:lstStyle/>
          <a:p>
            <a:fld id="{49E8C250-46CF-4A98-911C-87E321904112}" type="slidenum">
              <a:rPr lang="en-US" smtClean="0"/>
              <a:pPr/>
              <a:t>37</a:t>
            </a:fld>
            <a:endParaRPr lang="en-US"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031"/>
          <p:cNvSpPr>
            <a:spLocks noGrp="1" noChangeArrowheads="1"/>
          </p:cNvSpPr>
          <p:nvPr>
            <p:ph type="sldNum" sz="quarter" idx="5"/>
          </p:nvPr>
        </p:nvSpPr>
        <p:spPr>
          <a:noFill/>
        </p:spPr>
        <p:txBody>
          <a:bodyPr/>
          <a:lstStyle/>
          <a:p>
            <a:fld id="{0EA91306-51D6-49AE-9DD8-F8F601697906}" type="slidenum">
              <a:rPr lang="en-US" smtClean="0"/>
              <a:pPr/>
              <a:t>38</a:t>
            </a:fld>
            <a:endParaRPr lang="en-US"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031"/>
          <p:cNvSpPr>
            <a:spLocks noGrp="1" noChangeArrowheads="1"/>
          </p:cNvSpPr>
          <p:nvPr>
            <p:ph type="sldNum" sz="quarter" idx="5"/>
          </p:nvPr>
        </p:nvSpPr>
        <p:spPr>
          <a:noFill/>
        </p:spPr>
        <p:txBody>
          <a:bodyPr/>
          <a:lstStyle/>
          <a:p>
            <a:fld id="{A7576112-E8FB-4DE6-92E3-0B67B8B85451}" type="slidenum">
              <a:rPr lang="en-US" smtClean="0"/>
              <a:pPr/>
              <a:t>39</a:t>
            </a:fld>
            <a:endParaRPr lang="en-US"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031"/>
          <p:cNvSpPr>
            <a:spLocks noGrp="1" noChangeArrowheads="1"/>
          </p:cNvSpPr>
          <p:nvPr>
            <p:ph type="sldNum" sz="quarter" idx="5"/>
          </p:nvPr>
        </p:nvSpPr>
        <p:spPr>
          <a:noFill/>
        </p:spPr>
        <p:txBody>
          <a:bodyPr/>
          <a:lstStyle/>
          <a:p>
            <a:fld id="{0DC8BF76-B175-4F3F-BD64-959B4500B360}" type="slidenum">
              <a:rPr lang="en-US" smtClean="0"/>
              <a:pPr/>
              <a:t>4</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1031"/>
          <p:cNvSpPr>
            <a:spLocks noGrp="1" noChangeArrowheads="1"/>
          </p:cNvSpPr>
          <p:nvPr>
            <p:ph type="sldNum" sz="quarter" idx="5"/>
          </p:nvPr>
        </p:nvSpPr>
        <p:spPr>
          <a:noFill/>
        </p:spPr>
        <p:txBody>
          <a:bodyPr/>
          <a:lstStyle/>
          <a:p>
            <a:fld id="{D5E17F43-F22E-40C2-B9E1-FAD84D916F37}" type="slidenum">
              <a:rPr lang="en-US" smtClean="0"/>
              <a:pPr/>
              <a:t>40</a:t>
            </a:fld>
            <a:endParaRPr lang="en-US"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1031"/>
          <p:cNvSpPr>
            <a:spLocks noGrp="1" noChangeArrowheads="1"/>
          </p:cNvSpPr>
          <p:nvPr>
            <p:ph type="sldNum" sz="quarter" idx="5"/>
          </p:nvPr>
        </p:nvSpPr>
        <p:spPr>
          <a:noFill/>
        </p:spPr>
        <p:txBody>
          <a:bodyPr/>
          <a:lstStyle/>
          <a:p>
            <a:fld id="{1E3FE1DE-8DC1-4D1B-8832-4423789C30AF}" type="slidenum">
              <a:rPr lang="en-US" smtClean="0"/>
              <a:pPr/>
              <a:t>41</a:t>
            </a:fld>
            <a:endParaRPr lang="en-US"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1031"/>
          <p:cNvSpPr>
            <a:spLocks noGrp="1" noChangeArrowheads="1"/>
          </p:cNvSpPr>
          <p:nvPr>
            <p:ph type="sldNum" sz="quarter" idx="5"/>
          </p:nvPr>
        </p:nvSpPr>
        <p:spPr>
          <a:noFill/>
        </p:spPr>
        <p:txBody>
          <a:bodyPr/>
          <a:lstStyle/>
          <a:p>
            <a:fld id="{6984A4AC-EF43-45CC-8B5E-87B780D0EDEF}" type="slidenum">
              <a:rPr lang="en-US" smtClean="0"/>
              <a:pPr/>
              <a:t>42</a:t>
            </a:fld>
            <a:endParaRPr lang="en-US" smtClean="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031"/>
          <p:cNvSpPr>
            <a:spLocks noGrp="1" noChangeArrowheads="1"/>
          </p:cNvSpPr>
          <p:nvPr>
            <p:ph type="sldNum" sz="quarter" idx="5"/>
          </p:nvPr>
        </p:nvSpPr>
        <p:spPr>
          <a:noFill/>
        </p:spPr>
        <p:txBody>
          <a:bodyPr/>
          <a:lstStyle/>
          <a:p>
            <a:fld id="{A65FAE0A-916F-4D1D-A51A-534EC218671D}" type="slidenum">
              <a:rPr lang="en-US" smtClean="0"/>
              <a:pPr/>
              <a:t>43</a:t>
            </a:fld>
            <a:endParaRPr lang="en-US"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1031"/>
          <p:cNvSpPr>
            <a:spLocks noGrp="1" noChangeArrowheads="1"/>
          </p:cNvSpPr>
          <p:nvPr>
            <p:ph type="sldNum" sz="quarter" idx="5"/>
          </p:nvPr>
        </p:nvSpPr>
        <p:spPr>
          <a:noFill/>
        </p:spPr>
        <p:txBody>
          <a:bodyPr/>
          <a:lstStyle/>
          <a:p>
            <a:fld id="{C0E0A7B8-4C0D-41BF-93D9-0062BA4BB399}" type="slidenum">
              <a:rPr lang="en-US" smtClean="0"/>
              <a:pPr/>
              <a:t>44</a:t>
            </a:fld>
            <a:endParaRPr lang="en-US"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1031"/>
          <p:cNvSpPr>
            <a:spLocks noGrp="1" noChangeArrowheads="1"/>
          </p:cNvSpPr>
          <p:nvPr>
            <p:ph type="sldNum" sz="quarter" idx="5"/>
          </p:nvPr>
        </p:nvSpPr>
        <p:spPr>
          <a:noFill/>
        </p:spPr>
        <p:txBody>
          <a:bodyPr/>
          <a:lstStyle/>
          <a:p>
            <a:fld id="{F720D141-2139-4C85-98C8-D2A7527A74D5}" type="slidenum">
              <a:rPr lang="en-US" smtClean="0"/>
              <a:pPr/>
              <a:t>45</a:t>
            </a:fld>
            <a:endParaRPr lang="en-US" smtClean="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1031"/>
          <p:cNvSpPr>
            <a:spLocks noGrp="1" noChangeArrowheads="1"/>
          </p:cNvSpPr>
          <p:nvPr>
            <p:ph type="sldNum" sz="quarter" idx="5"/>
          </p:nvPr>
        </p:nvSpPr>
        <p:spPr>
          <a:noFill/>
        </p:spPr>
        <p:txBody>
          <a:bodyPr/>
          <a:lstStyle/>
          <a:p>
            <a:fld id="{E249F70A-7B9A-44FA-A7E5-6EC891F846E2}" type="slidenum">
              <a:rPr lang="en-US" smtClean="0"/>
              <a:pPr/>
              <a:t>46</a:t>
            </a:fld>
            <a:endParaRPr lang="en-US" smtClean="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1031"/>
          <p:cNvSpPr>
            <a:spLocks noGrp="1" noChangeArrowheads="1"/>
          </p:cNvSpPr>
          <p:nvPr>
            <p:ph type="sldNum" sz="quarter" idx="5"/>
          </p:nvPr>
        </p:nvSpPr>
        <p:spPr>
          <a:noFill/>
        </p:spPr>
        <p:txBody>
          <a:bodyPr/>
          <a:lstStyle/>
          <a:p>
            <a:fld id="{1C7ED883-0BCE-4C68-8D3C-7485D82AECB1}" type="slidenum">
              <a:rPr lang="en-US" smtClean="0"/>
              <a:pPr/>
              <a:t>47</a:t>
            </a:fld>
            <a:endParaRPr lang="en-US" smtClean="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1031"/>
          <p:cNvSpPr>
            <a:spLocks noGrp="1" noChangeArrowheads="1"/>
          </p:cNvSpPr>
          <p:nvPr>
            <p:ph type="sldNum" sz="quarter" idx="5"/>
          </p:nvPr>
        </p:nvSpPr>
        <p:spPr>
          <a:noFill/>
        </p:spPr>
        <p:txBody>
          <a:bodyPr/>
          <a:lstStyle/>
          <a:p>
            <a:fld id="{94431E4F-A69C-4AFA-8110-F5CF2E748DF8}" type="slidenum">
              <a:rPr lang="en-US" smtClean="0"/>
              <a:pPr/>
              <a:t>48</a:t>
            </a:fld>
            <a:endParaRPr lang="en-US" smtClean="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1031"/>
          <p:cNvSpPr>
            <a:spLocks noGrp="1" noChangeArrowheads="1"/>
          </p:cNvSpPr>
          <p:nvPr>
            <p:ph type="sldNum" sz="quarter" idx="5"/>
          </p:nvPr>
        </p:nvSpPr>
        <p:spPr>
          <a:noFill/>
        </p:spPr>
        <p:txBody>
          <a:bodyPr/>
          <a:lstStyle/>
          <a:p>
            <a:fld id="{F590D206-7160-4A81-BCC5-78AFDE899D12}" type="slidenum">
              <a:rPr lang="en-US" smtClean="0"/>
              <a:pPr/>
              <a:t>49</a:t>
            </a:fld>
            <a:endParaRPr lang="en-US"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031"/>
          <p:cNvSpPr>
            <a:spLocks noGrp="1" noChangeArrowheads="1"/>
          </p:cNvSpPr>
          <p:nvPr>
            <p:ph type="sldNum" sz="quarter" idx="5"/>
          </p:nvPr>
        </p:nvSpPr>
        <p:spPr>
          <a:noFill/>
        </p:spPr>
        <p:txBody>
          <a:bodyPr/>
          <a:lstStyle/>
          <a:p>
            <a:fld id="{91320F89-D584-49D7-A87F-9421BC3E414F}" type="slidenum">
              <a:rPr lang="en-US" smtClean="0"/>
              <a:pPr/>
              <a:t>5</a:t>
            </a:fld>
            <a:endParaRPr 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1031"/>
          <p:cNvSpPr>
            <a:spLocks noGrp="1" noChangeArrowheads="1"/>
          </p:cNvSpPr>
          <p:nvPr>
            <p:ph type="sldNum" sz="quarter" idx="5"/>
          </p:nvPr>
        </p:nvSpPr>
        <p:spPr>
          <a:noFill/>
        </p:spPr>
        <p:txBody>
          <a:bodyPr/>
          <a:lstStyle/>
          <a:p>
            <a:fld id="{CA20787C-43AD-456F-99DC-13C8B02DBDA6}" type="slidenum">
              <a:rPr lang="en-US" smtClean="0"/>
              <a:pPr/>
              <a:t>50</a:t>
            </a:fld>
            <a:endParaRPr lang="en-US" smtClean="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1031"/>
          <p:cNvSpPr>
            <a:spLocks noGrp="1" noChangeArrowheads="1"/>
          </p:cNvSpPr>
          <p:nvPr>
            <p:ph type="sldNum" sz="quarter" idx="5"/>
          </p:nvPr>
        </p:nvSpPr>
        <p:spPr>
          <a:noFill/>
        </p:spPr>
        <p:txBody>
          <a:bodyPr/>
          <a:lstStyle/>
          <a:p>
            <a:fld id="{F3C375CB-3A67-4D60-9F03-C5B90772B22B}" type="slidenum">
              <a:rPr lang="en-US" smtClean="0"/>
              <a:pPr/>
              <a:t>51</a:t>
            </a:fld>
            <a:endParaRPr lang="en-US" smtClean="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1031"/>
          <p:cNvSpPr>
            <a:spLocks noGrp="1" noChangeArrowheads="1"/>
          </p:cNvSpPr>
          <p:nvPr>
            <p:ph type="sldNum" sz="quarter" idx="5"/>
          </p:nvPr>
        </p:nvSpPr>
        <p:spPr>
          <a:noFill/>
        </p:spPr>
        <p:txBody>
          <a:bodyPr/>
          <a:lstStyle/>
          <a:p>
            <a:fld id="{98CDE263-9714-4569-8A60-3CFC1C26977F}" type="slidenum">
              <a:rPr lang="en-US" smtClean="0"/>
              <a:pPr/>
              <a:t>52</a:t>
            </a:fld>
            <a:endParaRPr lang="en-US" smtClean="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1031"/>
          <p:cNvSpPr>
            <a:spLocks noGrp="1" noChangeArrowheads="1"/>
          </p:cNvSpPr>
          <p:nvPr>
            <p:ph type="sldNum" sz="quarter" idx="5"/>
          </p:nvPr>
        </p:nvSpPr>
        <p:spPr>
          <a:noFill/>
        </p:spPr>
        <p:txBody>
          <a:bodyPr/>
          <a:lstStyle/>
          <a:p>
            <a:fld id="{F8A449B2-4B10-44C5-9AAD-1ED10DED21AC}" type="slidenum">
              <a:rPr lang="en-US" smtClean="0"/>
              <a:pPr/>
              <a:t>53</a:t>
            </a:fld>
            <a:endParaRPr lang="en-US" smtClean="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1031"/>
          <p:cNvSpPr>
            <a:spLocks noGrp="1" noChangeArrowheads="1"/>
          </p:cNvSpPr>
          <p:nvPr>
            <p:ph type="sldNum" sz="quarter" idx="5"/>
          </p:nvPr>
        </p:nvSpPr>
        <p:spPr>
          <a:noFill/>
        </p:spPr>
        <p:txBody>
          <a:bodyPr/>
          <a:lstStyle/>
          <a:p>
            <a:fld id="{E64F793A-7178-466B-B3A4-31A2CEC46636}" type="slidenum">
              <a:rPr lang="en-US" smtClean="0"/>
              <a:pPr/>
              <a:t>54</a:t>
            </a:fld>
            <a:endParaRPr lang="en-US" smtClean="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1031"/>
          <p:cNvSpPr>
            <a:spLocks noGrp="1" noChangeArrowheads="1"/>
          </p:cNvSpPr>
          <p:nvPr>
            <p:ph type="sldNum" sz="quarter" idx="5"/>
          </p:nvPr>
        </p:nvSpPr>
        <p:spPr>
          <a:noFill/>
        </p:spPr>
        <p:txBody>
          <a:bodyPr/>
          <a:lstStyle/>
          <a:p>
            <a:fld id="{DA7D5133-F210-4177-B3AD-14A027B904FB}" type="slidenum">
              <a:rPr lang="en-US" smtClean="0"/>
              <a:pPr/>
              <a:t>55</a:t>
            </a:fld>
            <a:endParaRPr lang="en-US" smtClean="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1031"/>
          <p:cNvSpPr>
            <a:spLocks noGrp="1" noChangeArrowheads="1"/>
          </p:cNvSpPr>
          <p:nvPr>
            <p:ph type="sldNum" sz="quarter" idx="5"/>
          </p:nvPr>
        </p:nvSpPr>
        <p:spPr>
          <a:noFill/>
        </p:spPr>
        <p:txBody>
          <a:bodyPr/>
          <a:lstStyle/>
          <a:p>
            <a:fld id="{B0F7ADF9-D06A-44B8-A00E-A6C2E80BBA98}" type="slidenum">
              <a:rPr lang="en-US" smtClean="0"/>
              <a:pPr/>
              <a:t>56</a:t>
            </a:fld>
            <a:endParaRPr lang="en-US" smtClean="0"/>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1031"/>
          <p:cNvSpPr>
            <a:spLocks noGrp="1" noChangeArrowheads="1"/>
          </p:cNvSpPr>
          <p:nvPr>
            <p:ph type="sldNum" sz="quarter" idx="5"/>
          </p:nvPr>
        </p:nvSpPr>
        <p:spPr>
          <a:noFill/>
        </p:spPr>
        <p:txBody>
          <a:bodyPr/>
          <a:lstStyle/>
          <a:p>
            <a:fld id="{61371A84-DBDD-4AA9-8675-24313DEBA6D6}" type="slidenum">
              <a:rPr lang="en-US" smtClean="0"/>
              <a:pPr/>
              <a:t>57</a:t>
            </a:fld>
            <a:endParaRPr lang="en-US" smtClean="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1031"/>
          <p:cNvSpPr>
            <a:spLocks noGrp="1" noChangeArrowheads="1"/>
          </p:cNvSpPr>
          <p:nvPr>
            <p:ph type="sldNum" sz="quarter" idx="5"/>
          </p:nvPr>
        </p:nvSpPr>
        <p:spPr>
          <a:noFill/>
        </p:spPr>
        <p:txBody>
          <a:bodyPr/>
          <a:lstStyle/>
          <a:p>
            <a:fld id="{22140D4B-EEC4-4BF3-90CD-E10A19090785}" type="slidenum">
              <a:rPr lang="en-US" smtClean="0"/>
              <a:pPr/>
              <a:t>58</a:t>
            </a:fld>
            <a:endParaRPr lang="en-US" smtClean="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1031"/>
          <p:cNvSpPr>
            <a:spLocks noGrp="1" noChangeArrowheads="1"/>
          </p:cNvSpPr>
          <p:nvPr>
            <p:ph type="sldNum" sz="quarter" idx="5"/>
          </p:nvPr>
        </p:nvSpPr>
        <p:spPr>
          <a:noFill/>
        </p:spPr>
        <p:txBody>
          <a:bodyPr/>
          <a:lstStyle/>
          <a:p>
            <a:fld id="{C8BC48B7-8C81-4678-8ADB-AF364E48A979}" type="slidenum">
              <a:rPr lang="en-US" smtClean="0"/>
              <a:pPr/>
              <a:t>60</a:t>
            </a:fld>
            <a:endParaRPr lang="en-US" smtClean="0"/>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031"/>
          <p:cNvSpPr>
            <a:spLocks noGrp="1" noChangeArrowheads="1"/>
          </p:cNvSpPr>
          <p:nvPr>
            <p:ph type="sldNum" sz="quarter" idx="5"/>
          </p:nvPr>
        </p:nvSpPr>
        <p:spPr>
          <a:noFill/>
        </p:spPr>
        <p:txBody>
          <a:bodyPr/>
          <a:lstStyle/>
          <a:p>
            <a:fld id="{F7F31A68-EC15-40F2-9CBA-B484DBF26BE2}" type="slidenum">
              <a:rPr lang="en-US" smtClean="0"/>
              <a:pPr/>
              <a:t>6</a:t>
            </a:fld>
            <a:endParaRPr lang="en-US"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1031"/>
          <p:cNvSpPr>
            <a:spLocks noGrp="1" noChangeArrowheads="1"/>
          </p:cNvSpPr>
          <p:nvPr>
            <p:ph type="sldNum" sz="quarter" idx="5"/>
          </p:nvPr>
        </p:nvSpPr>
        <p:spPr>
          <a:noFill/>
        </p:spPr>
        <p:txBody>
          <a:bodyPr/>
          <a:lstStyle/>
          <a:p>
            <a:fld id="{CD38EB5B-935C-42E2-93CC-4445650BB882}" type="slidenum">
              <a:rPr lang="en-US" smtClean="0"/>
              <a:pPr/>
              <a:t>61</a:t>
            </a:fld>
            <a:endParaRPr lang="en-US" smtClean="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1031"/>
          <p:cNvSpPr>
            <a:spLocks noGrp="1" noChangeArrowheads="1"/>
          </p:cNvSpPr>
          <p:nvPr>
            <p:ph type="sldNum" sz="quarter" idx="5"/>
          </p:nvPr>
        </p:nvSpPr>
        <p:spPr>
          <a:noFill/>
        </p:spPr>
        <p:txBody>
          <a:bodyPr/>
          <a:lstStyle/>
          <a:p>
            <a:fld id="{C25BD9A9-B550-47EB-A9C6-00224A5C4AE6}" type="slidenum">
              <a:rPr lang="en-US" smtClean="0"/>
              <a:pPr/>
              <a:t>63</a:t>
            </a:fld>
            <a:endParaRPr lang="en-US" smtClean="0"/>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1031"/>
          <p:cNvSpPr>
            <a:spLocks noGrp="1" noChangeArrowheads="1"/>
          </p:cNvSpPr>
          <p:nvPr>
            <p:ph type="sldNum" sz="quarter" idx="5"/>
          </p:nvPr>
        </p:nvSpPr>
        <p:spPr>
          <a:noFill/>
        </p:spPr>
        <p:txBody>
          <a:bodyPr/>
          <a:lstStyle/>
          <a:p>
            <a:fld id="{BF70F879-C46C-4B89-A0A5-49B9E1C2B359}" type="slidenum">
              <a:rPr lang="en-US" smtClean="0"/>
              <a:pPr/>
              <a:t>64</a:t>
            </a:fld>
            <a:endParaRPr lang="en-US" smtClean="0"/>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031"/>
          <p:cNvSpPr>
            <a:spLocks noGrp="1" noChangeArrowheads="1"/>
          </p:cNvSpPr>
          <p:nvPr>
            <p:ph type="sldNum" sz="quarter" idx="5"/>
          </p:nvPr>
        </p:nvSpPr>
        <p:spPr>
          <a:noFill/>
        </p:spPr>
        <p:txBody>
          <a:bodyPr/>
          <a:lstStyle/>
          <a:p>
            <a:fld id="{FC0A1345-0171-4A7E-BB8A-293BF5A960DC}" type="slidenum">
              <a:rPr lang="en-US" smtClean="0"/>
              <a:pPr/>
              <a:t>65</a:t>
            </a:fld>
            <a:endParaRPr lang="en-US" smtClean="0"/>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1031"/>
          <p:cNvSpPr>
            <a:spLocks noGrp="1" noChangeArrowheads="1"/>
          </p:cNvSpPr>
          <p:nvPr>
            <p:ph type="sldNum" sz="quarter" idx="5"/>
          </p:nvPr>
        </p:nvSpPr>
        <p:spPr>
          <a:noFill/>
        </p:spPr>
        <p:txBody>
          <a:bodyPr/>
          <a:lstStyle/>
          <a:p>
            <a:fld id="{D83CF99D-AEF2-4C79-A87B-5BE890C75C71}" type="slidenum">
              <a:rPr lang="en-US" smtClean="0"/>
              <a:pPr/>
              <a:t>66</a:t>
            </a:fld>
            <a:endParaRPr lang="en-US" smtClean="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1031"/>
          <p:cNvSpPr>
            <a:spLocks noGrp="1" noChangeArrowheads="1"/>
          </p:cNvSpPr>
          <p:nvPr>
            <p:ph type="sldNum" sz="quarter" idx="5"/>
          </p:nvPr>
        </p:nvSpPr>
        <p:spPr>
          <a:noFill/>
        </p:spPr>
        <p:txBody>
          <a:bodyPr/>
          <a:lstStyle/>
          <a:p>
            <a:fld id="{F127165A-6392-485D-86EA-0E4A16A7BE27}" type="slidenum">
              <a:rPr lang="en-US" smtClean="0"/>
              <a:pPr/>
              <a:t>67</a:t>
            </a:fld>
            <a:endParaRPr lang="en-US" smtClean="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1031"/>
          <p:cNvSpPr>
            <a:spLocks noGrp="1" noChangeArrowheads="1"/>
          </p:cNvSpPr>
          <p:nvPr>
            <p:ph type="sldNum" sz="quarter" idx="5"/>
          </p:nvPr>
        </p:nvSpPr>
        <p:spPr>
          <a:noFill/>
        </p:spPr>
        <p:txBody>
          <a:bodyPr/>
          <a:lstStyle/>
          <a:p>
            <a:fld id="{E77340B5-FEE0-47C9-A5C9-153E8989CD5D}" type="slidenum">
              <a:rPr lang="en-US" smtClean="0"/>
              <a:pPr/>
              <a:t>68</a:t>
            </a:fld>
            <a:endParaRPr lang="en-US" smtClean="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1031"/>
          <p:cNvSpPr>
            <a:spLocks noGrp="1" noChangeArrowheads="1"/>
          </p:cNvSpPr>
          <p:nvPr>
            <p:ph type="sldNum" sz="quarter" idx="5"/>
          </p:nvPr>
        </p:nvSpPr>
        <p:spPr>
          <a:noFill/>
        </p:spPr>
        <p:txBody>
          <a:bodyPr/>
          <a:lstStyle/>
          <a:p>
            <a:fld id="{E35AC0BF-17C8-4FDB-B711-8CEDC9513C9B}" type="slidenum">
              <a:rPr lang="en-US" smtClean="0"/>
              <a:pPr/>
              <a:t>69</a:t>
            </a:fld>
            <a:endParaRPr lang="en-US" smtClean="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1031"/>
          <p:cNvSpPr>
            <a:spLocks noGrp="1" noChangeArrowheads="1"/>
          </p:cNvSpPr>
          <p:nvPr>
            <p:ph type="sldNum" sz="quarter" idx="5"/>
          </p:nvPr>
        </p:nvSpPr>
        <p:spPr>
          <a:noFill/>
        </p:spPr>
        <p:txBody>
          <a:bodyPr/>
          <a:lstStyle/>
          <a:p>
            <a:fld id="{A7D4A5FF-0EDD-4424-9045-9926F5FCE618}" type="slidenum">
              <a:rPr lang="en-US" smtClean="0"/>
              <a:pPr/>
              <a:t>70</a:t>
            </a:fld>
            <a:endParaRPr lang="en-US" smtClean="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1031"/>
          <p:cNvSpPr>
            <a:spLocks noGrp="1" noChangeArrowheads="1"/>
          </p:cNvSpPr>
          <p:nvPr>
            <p:ph type="sldNum" sz="quarter" idx="5"/>
          </p:nvPr>
        </p:nvSpPr>
        <p:spPr>
          <a:noFill/>
        </p:spPr>
        <p:txBody>
          <a:bodyPr/>
          <a:lstStyle/>
          <a:p>
            <a:fld id="{76EE0B8B-7A04-4AE2-AFBD-886FBC6C2C24}" type="slidenum">
              <a:rPr lang="en-US" smtClean="0"/>
              <a:pPr/>
              <a:t>71</a:t>
            </a:fld>
            <a:endParaRPr lang="en-US" smtClean="0"/>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31"/>
          <p:cNvSpPr>
            <a:spLocks noGrp="1" noChangeArrowheads="1"/>
          </p:cNvSpPr>
          <p:nvPr>
            <p:ph type="sldNum" sz="quarter" idx="5"/>
          </p:nvPr>
        </p:nvSpPr>
        <p:spPr>
          <a:noFill/>
        </p:spPr>
        <p:txBody>
          <a:bodyPr/>
          <a:lstStyle/>
          <a:p>
            <a:fld id="{B2C7C104-B04A-440A-A41C-EADA9F0B6E94}" type="slidenum">
              <a:rPr lang="en-US" smtClean="0"/>
              <a:pPr/>
              <a:t>7</a:t>
            </a:fld>
            <a:endParaRPr lang="en-US"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1031"/>
          <p:cNvSpPr>
            <a:spLocks noGrp="1" noChangeArrowheads="1"/>
          </p:cNvSpPr>
          <p:nvPr>
            <p:ph type="sldNum" sz="quarter" idx="5"/>
          </p:nvPr>
        </p:nvSpPr>
        <p:spPr>
          <a:noFill/>
        </p:spPr>
        <p:txBody>
          <a:bodyPr/>
          <a:lstStyle/>
          <a:p>
            <a:fld id="{AE0E4252-83AB-4F52-9B56-F890BFAF7B61}" type="slidenum">
              <a:rPr lang="en-US" smtClean="0"/>
              <a:pPr/>
              <a:t>72</a:t>
            </a:fld>
            <a:endParaRPr lang="en-US" smtClean="0"/>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1031"/>
          <p:cNvSpPr>
            <a:spLocks noGrp="1" noChangeArrowheads="1"/>
          </p:cNvSpPr>
          <p:nvPr>
            <p:ph type="sldNum" sz="quarter" idx="5"/>
          </p:nvPr>
        </p:nvSpPr>
        <p:spPr>
          <a:noFill/>
        </p:spPr>
        <p:txBody>
          <a:bodyPr/>
          <a:lstStyle/>
          <a:p>
            <a:fld id="{3B8D3DCD-74B0-4D56-80F8-4BD4A8B00415}" type="slidenum">
              <a:rPr lang="en-US" smtClean="0"/>
              <a:pPr/>
              <a:t>73</a:t>
            </a:fld>
            <a:endParaRPr lang="en-US" smtClean="0"/>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1031"/>
          <p:cNvSpPr>
            <a:spLocks noGrp="1" noChangeArrowheads="1"/>
          </p:cNvSpPr>
          <p:nvPr>
            <p:ph type="sldNum" sz="quarter" idx="5"/>
          </p:nvPr>
        </p:nvSpPr>
        <p:spPr>
          <a:noFill/>
        </p:spPr>
        <p:txBody>
          <a:bodyPr/>
          <a:lstStyle/>
          <a:p>
            <a:fld id="{FF90D119-D1C0-4B8C-B1BC-281C2E93F177}" type="slidenum">
              <a:rPr lang="en-US" smtClean="0"/>
              <a:pPr/>
              <a:t>74</a:t>
            </a:fld>
            <a:endParaRPr lang="en-US" smtClean="0"/>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1031"/>
          <p:cNvSpPr>
            <a:spLocks noGrp="1" noChangeArrowheads="1"/>
          </p:cNvSpPr>
          <p:nvPr>
            <p:ph type="sldNum" sz="quarter" idx="5"/>
          </p:nvPr>
        </p:nvSpPr>
        <p:spPr>
          <a:noFill/>
        </p:spPr>
        <p:txBody>
          <a:bodyPr/>
          <a:lstStyle/>
          <a:p>
            <a:fld id="{9A2CAA28-B3E1-4558-B799-7C7C47CBD9F1}" type="slidenum">
              <a:rPr lang="en-US" smtClean="0"/>
              <a:pPr/>
              <a:t>75</a:t>
            </a:fld>
            <a:endParaRPr lang="en-US" smtClean="0"/>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1031"/>
          <p:cNvSpPr>
            <a:spLocks noGrp="1" noChangeArrowheads="1"/>
          </p:cNvSpPr>
          <p:nvPr>
            <p:ph type="sldNum" sz="quarter" idx="5"/>
          </p:nvPr>
        </p:nvSpPr>
        <p:spPr>
          <a:noFill/>
        </p:spPr>
        <p:txBody>
          <a:bodyPr/>
          <a:lstStyle/>
          <a:p>
            <a:fld id="{EE2C3510-5AF0-4189-B95E-8CBB8D9F4148}" type="slidenum">
              <a:rPr lang="en-US" smtClean="0"/>
              <a:pPr/>
              <a:t>76</a:t>
            </a:fld>
            <a:endParaRPr lang="en-US" smtClean="0"/>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1031"/>
          <p:cNvSpPr>
            <a:spLocks noGrp="1" noChangeArrowheads="1"/>
          </p:cNvSpPr>
          <p:nvPr>
            <p:ph type="sldNum" sz="quarter" idx="5"/>
          </p:nvPr>
        </p:nvSpPr>
        <p:spPr>
          <a:noFill/>
        </p:spPr>
        <p:txBody>
          <a:bodyPr/>
          <a:lstStyle/>
          <a:p>
            <a:fld id="{FF7C6711-D40D-4DCF-9FFE-0675BDD41D70}" type="slidenum">
              <a:rPr lang="en-US" smtClean="0"/>
              <a:pPr/>
              <a:t>77</a:t>
            </a:fld>
            <a:endParaRPr lang="en-US" smtClean="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1031"/>
          <p:cNvSpPr>
            <a:spLocks noGrp="1" noChangeArrowheads="1"/>
          </p:cNvSpPr>
          <p:nvPr>
            <p:ph type="sldNum" sz="quarter" idx="5"/>
          </p:nvPr>
        </p:nvSpPr>
        <p:spPr>
          <a:noFill/>
        </p:spPr>
        <p:txBody>
          <a:bodyPr/>
          <a:lstStyle/>
          <a:p>
            <a:fld id="{9821BED5-FCA2-4CFA-BE26-DB01C8035EF7}" type="slidenum">
              <a:rPr lang="en-US" smtClean="0"/>
              <a:pPr/>
              <a:t>78</a:t>
            </a:fld>
            <a:endParaRPr lang="en-US" smtClean="0"/>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1031"/>
          <p:cNvSpPr>
            <a:spLocks noGrp="1" noChangeArrowheads="1"/>
          </p:cNvSpPr>
          <p:nvPr>
            <p:ph type="sldNum" sz="quarter" idx="5"/>
          </p:nvPr>
        </p:nvSpPr>
        <p:spPr>
          <a:noFill/>
        </p:spPr>
        <p:txBody>
          <a:bodyPr/>
          <a:lstStyle/>
          <a:p>
            <a:fld id="{F9F0923C-B660-4DFC-B87E-5FE44ACF6AE7}" type="slidenum">
              <a:rPr lang="en-US" smtClean="0"/>
              <a:pPr/>
              <a:t>79</a:t>
            </a:fld>
            <a:endParaRPr lang="en-US" smtClean="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1031"/>
          <p:cNvSpPr>
            <a:spLocks noGrp="1" noChangeArrowheads="1"/>
          </p:cNvSpPr>
          <p:nvPr>
            <p:ph type="sldNum" sz="quarter" idx="5"/>
          </p:nvPr>
        </p:nvSpPr>
        <p:spPr>
          <a:noFill/>
        </p:spPr>
        <p:txBody>
          <a:bodyPr/>
          <a:lstStyle/>
          <a:p>
            <a:fld id="{31846626-263E-4515-8047-0AA52C5F42E1}" type="slidenum">
              <a:rPr lang="en-US" smtClean="0"/>
              <a:pPr/>
              <a:t>80</a:t>
            </a:fld>
            <a:endParaRPr lang="en-US" smtClean="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p>
            <a:fld id="{58A5E60C-7B62-43EF-B266-9CDCE0F7A960}" type="slidenum">
              <a:rPr lang="en-US" smtClean="0"/>
              <a:pPr/>
              <a:t>81</a:t>
            </a:fld>
            <a:endParaRPr lang="en-US"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031"/>
          <p:cNvSpPr>
            <a:spLocks noGrp="1" noChangeArrowheads="1"/>
          </p:cNvSpPr>
          <p:nvPr>
            <p:ph type="sldNum" sz="quarter" idx="5"/>
          </p:nvPr>
        </p:nvSpPr>
        <p:spPr>
          <a:noFill/>
        </p:spPr>
        <p:txBody>
          <a:bodyPr/>
          <a:lstStyle/>
          <a:p>
            <a:fld id="{DFFFC278-4EEB-47A3-BDB3-B1D7543767F9}" type="slidenum">
              <a:rPr lang="en-US" smtClean="0"/>
              <a:pPr/>
              <a:t>8</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1031"/>
          <p:cNvSpPr>
            <a:spLocks noGrp="1" noChangeArrowheads="1"/>
          </p:cNvSpPr>
          <p:nvPr>
            <p:ph type="sldNum" sz="quarter" idx="5"/>
          </p:nvPr>
        </p:nvSpPr>
        <p:spPr>
          <a:noFill/>
        </p:spPr>
        <p:txBody>
          <a:bodyPr/>
          <a:lstStyle/>
          <a:p>
            <a:fld id="{C33C4C50-4EA1-4826-848C-3A5C6E16293C}" type="slidenum">
              <a:rPr lang="en-US" smtClean="0"/>
              <a:pPr/>
              <a:t>82</a:t>
            </a:fld>
            <a:endParaRPr lang="en-US" smtClean="0"/>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1031"/>
          <p:cNvSpPr>
            <a:spLocks noGrp="1" noChangeArrowheads="1"/>
          </p:cNvSpPr>
          <p:nvPr>
            <p:ph type="sldNum" sz="quarter" idx="5"/>
          </p:nvPr>
        </p:nvSpPr>
        <p:spPr>
          <a:noFill/>
        </p:spPr>
        <p:txBody>
          <a:bodyPr/>
          <a:lstStyle/>
          <a:p>
            <a:fld id="{E2039821-3344-4656-BE95-4CF58AC568F6}" type="slidenum">
              <a:rPr lang="en-US" smtClean="0"/>
              <a:pPr/>
              <a:t>83</a:t>
            </a:fld>
            <a:endParaRPr lang="en-US" smtClean="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1031"/>
          <p:cNvSpPr>
            <a:spLocks noGrp="1" noChangeArrowheads="1"/>
          </p:cNvSpPr>
          <p:nvPr>
            <p:ph type="sldNum" sz="quarter" idx="5"/>
          </p:nvPr>
        </p:nvSpPr>
        <p:spPr>
          <a:noFill/>
        </p:spPr>
        <p:txBody>
          <a:bodyPr/>
          <a:lstStyle/>
          <a:p>
            <a:fld id="{E1A974D5-5687-46E8-8050-EC903B0A5F7B}" type="slidenum">
              <a:rPr lang="en-US" smtClean="0"/>
              <a:pPr/>
              <a:t>84</a:t>
            </a:fld>
            <a:endParaRPr lang="en-US" smtClean="0"/>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1031"/>
          <p:cNvSpPr>
            <a:spLocks noGrp="1" noChangeArrowheads="1"/>
          </p:cNvSpPr>
          <p:nvPr>
            <p:ph type="sldNum" sz="quarter" idx="5"/>
          </p:nvPr>
        </p:nvSpPr>
        <p:spPr>
          <a:noFill/>
        </p:spPr>
        <p:txBody>
          <a:bodyPr/>
          <a:lstStyle/>
          <a:p>
            <a:fld id="{0DB211D0-2AFE-4B68-973B-B311B76DF7A5}" type="slidenum">
              <a:rPr lang="en-US" smtClean="0"/>
              <a:pPr/>
              <a:t>85</a:t>
            </a:fld>
            <a:endParaRPr lang="en-US" smtClean="0"/>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31"/>
          <p:cNvSpPr>
            <a:spLocks noGrp="1" noChangeArrowheads="1"/>
          </p:cNvSpPr>
          <p:nvPr>
            <p:ph type="sldNum" sz="quarter" idx="5"/>
          </p:nvPr>
        </p:nvSpPr>
        <p:spPr>
          <a:noFill/>
        </p:spPr>
        <p:txBody>
          <a:bodyPr/>
          <a:lstStyle/>
          <a:p>
            <a:fld id="{A0C9AB85-D426-4DB1-9C82-B76A60355EB5}" type="slidenum">
              <a:rPr lang="en-US" smtClean="0"/>
              <a:pPr/>
              <a:t>9</a:t>
            </a:fld>
            <a:endParaRPr lang="en-US"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w="9525"/>
        </p:spPr>
        <p:txBody>
          <a:bodyPr/>
          <a:lstStyle/>
          <a:p>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cee.cornell.edu/faculty/info.cfm?abbrev=faculty&amp;shorttitle=bio&amp;netid=mw24" TargetMode="External"/><Relationship Id="rId7" Type="http://schemas.openxmlformats.org/officeDocument/2006/relationships/image" Target="../media/image2.png"/><Relationship Id="rId2" Type="http://schemas.openxmlformats.org/officeDocument/2006/relationships/hyperlink" Target="http://ceeserver.cee.cornell.edu/mw24/Default.htm" TargetMode="External"/><Relationship Id="rId1" Type="http://schemas.openxmlformats.org/officeDocument/2006/relationships/slideMaster" Target="../slideMasters/slideMaster1.xml"/><Relationship Id="rId6" Type="http://schemas.openxmlformats.org/officeDocument/2006/relationships/hyperlink" Target="http://www.cornell.edu/" TargetMode="External"/><Relationship Id="rId5" Type="http://schemas.openxmlformats.org/officeDocument/2006/relationships/hyperlink" Target="http://www.cee.cornell.edu/index.cfm" TargetMode="External"/><Relationship Id="rId4"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ltGray">
          <a:xfrm>
            <a:off x="0" y="3200400"/>
            <a:ext cx="9131300" cy="114300"/>
          </a:xfrm>
          <a:prstGeom prst="rect">
            <a:avLst/>
          </a:prstGeom>
          <a:gradFill rotWithShape="0">
            <a:gsLst>
              <a:gs pos="0">
                <a:schemeClr val="bg2"/>
              </a:gs>
              <a:gs pos="50000">
                <a:schemeClr val="tx2"/>
              </a:gs>
              <a:gs pos="100000">
                <a:schemeClr val="bg2"/>
              </a:gs>
            </a:gsLst>
            <a:lin ang="0" scaled="1"/>
          </a:gradFill>
          <a:ln w="9525">
            <a:noFill/>
            <a:miter lim="800000"/>
            <a:headEnd/>
            <a:tailEnd/>
          </a:ln>
          <a:effectLst/>
        </p:spPr>
        <p:txBody>
          <a:bodyPr wrap="none" anchor="ctr"/>
          <a:lstStyle/>
          <a:p>
            <a:pPr>
              <a:defRPr/>
            </a:pPr>
            <a:endParaRPr lang="en-US"/>
          </a:p>
        </p:txBody>
      </p:sp>
      <p:sp>
        <p:nvSpPr>
          <p:cNvPr id="5" name="Rectangle 3"/>
          <p:cNvSpPr>
            <a:spLocks noChangeArrowheads="1"/>
          </p:cNvSpPr>
          <p:nvPr/>
        </p:nvSpPr>
        <p:spPr bwMode="ltGray">
          <a:xfrm>
            <a:off x="0" y="3409950"/>
            <a:ext cx="9131300" cy="38100"/>
          </a:xfrm>
          <a:prstGeom prst="rect">
            <a:avLst/>
          </a:prstGeom>
          <a:gradFill rotWithShape="0">
            <a:gsLst>
              <a:gs pos="0">
                <a:schemeClr val="bg2"/>
              </a:gs>
              <a:gs pos="50000">
                <a:schemeClr val="folHlink"/>
              </a:gs>
              <a:gs pos="100000">
                <a:schemeClr val="bg2"/>
              </a:gs>
            </a:gsLst>
            <a:lin ang="0" scaled="1"/>
          </a:gradFill>
          <a:ln w="9525">
            <a:noFill/>
            <a:miter lim="800000"/>
            <a:headEnd/>
            <a:tailEnd/>
          </a:ln>
          <a:effectLst/>
        </p:spPr>
        <p:txBody>
          <a:bodyPr wrap="none" anchor="ctr"/>
          <a:lstStyle/>
          <a:p>
            <a:pPr>
              <a:defRPr/>
            </a:pPr>
            <a:endParaRPr lang="en-US"/>
          </a:p>
        </p:txBody>
      </p:sp>
      <p:sp>
        <p:nvSpPr>
          <p:cNvPr id="6" name="Rectangle 9"/>
          <p:cNvSpPr>
            <a:spLocks noChangeArrowheads="1"/>
          </p:cNvSpPr>
          <p:nvPr/>
        </p:nvSpPr>
        <p:spPr bwMode="auto">
          <a:xfrm>
            <a:off x="609600" y="6451600"/>
            <a:ext cx="3276600" cy="381000"/>
          </a:xfrm>
          <a:prstGeom prst="rect">
            <a:avLst/>
          </a:prstGeom>
          <a:noFill/>
          <a:ln w="12700">
            <a:noFill/>
            <a:miter lim="800000"/>
            <a:headEnd type="none" w="lg" len="med"/>
            <a:tailEnd type="none" w="lg" len="med"/>
          </a:ln>
          <a:effectLst/>
        </p:spPr>
        <p:txBody>
          <a:bodyPr/>
          <a:lstStyle/>
          <a:p>
            <a:pPr>
              <a:defRPr/>
            </a:pPr>
            <a:r>
              <a:rPr lang="en-US" sz="2000">
                <a:hlinkClick r:id="rId2"/>
              </a:rPr>
              <a:t>Monroe L. Weber-Shirk </a:t>
            </a:r>
            <a:endParaRPr lang="en-US" sz="2000"/>
          </a:p>
        </p:txBody>
      </p:sp>
      <p:sp>
        <p:nvSpPr>
          <p:cNvPr id="7" name="Rectangle 10"/>
          <p:cNvSpPr>
            <a:spLocks noChangeArrowheads="1"/>
          </p:cNvSpPr>
          <p:nvPr/>
        </p:nvSpPr>
        <p:spPr bwMode="auto">
          <a:xfrm>
            <a:off x="1117600" y="1520825"/>
            <a:ext cx="9144000" cy="0"/>
          </a:xfrm>
          <a:prstGeom prst="rect">
            <a:avLst/>
          </a:prstGeom>
          <a:noFill/>
          <a:ln w="12700">
            <a:noFill/>
            <a:miter lim="800000"/>
            <a:headEnd type="none" w="lg" len="med"/>
            <a:tailEnd type="none" w="lg" len="med"/>
          </a:ln>
          <a:effectLst/>
        </p:spPr>
        <p:txBody>
          <a:bodyPr>
            <a:spAutoFit/>
          </a:bodyPr>
          <a:lstStyle/>
          <a:p>
            <a:pPr>
              <a:defRPr/>
            </a:pPr>
            <a:endParaRPr lang="en-US"/>
          </a:p>
        </p:txBody>
      </p:sp>
      <p:pic>
        <p:nvPicPr>
          <p:cNvPr id="8" name="Picture 11" descr="mw24 photo">
            <a:hlinkClick r:id="rId3"/>
          </p:cNvPr>
          <p:cNvPicPr>
            <a:picLocks noChangeAspect="1" noChangeArrowheads="1"/>
          </p:cNvPicPr>
          <p:nvPr/>
        </p:nvPicPr>
        <p:blipFill>
          <a:blip r:embed="rId4" cstate="print"/>
          <a:srcRect/>
          <a:stretch>
            <a:fillRect/>
          </a:stretch>
        </p:blipFill>
        <p:spPr bwMode="auto">
          <a:xfrm>
            <a:off x="0" y="6061075"/>
            <a:ext cx="542925" cy="796925"/>
          </a:xfrm>
          <a:prstGeom prst="rect">
            <a:avLst/>
          </a:prstGeom>
          <a:noFill/>
          <a:ln w="9525">
            <a:noFill/>
            <a:miter lim="800000"/>
            <a:headEnd/>
            <a:tailEnd/>
          </a:ln>
        </p:spPr>
      </p:pic>
      <p:sp>
        <p:nvSpPr>
          <p:cNvPr id="9" name="Rectangle 12"/>
          <p:cNvSpPr>
            <a:spLocks noChangeArrowheads="1"/>
          </p:cNvSpPr>
          <p:nvPr/>
        </p:nvSpPr>
        <p:spPr bwMode="auto">
          <a:xfrm>
            <a:off x="-485775" y="2957513"/>
            <a:ext cx="9144000" cy="0"/>
          </a:xfrm>
          <a:prstGeom prst="rect">
            <a:avLst/>
          </a:prstGeom>
          <a:noFill/>
          <a:ln w="12700">
            <a:noFill/>
            <a:miter lim="800000"/>
            <a:headEnd type="none" w="lg" len="med"/>
            <a:tailEnd type="none" w="lg" len="med"/>
          </a:ln>
          <a:effectLst/>
        </p:spPr>
        <p:txBody>
          <a:bodyPr>
            <a:spAutoFit/>
          </a:bodyPr>
          <a:lstStyle/>
          <a:p>
            <a:pPr>
              <a:defRPr/>
            </a:pPr>
            <a:endParaRPr lang="en-US"/>
          </a:p>
        </p:txBody>
      </p:sp>
      <p:sp>
        <p:nvSpPr>
          <p:cNvPr id="10" name="Text Box 13"/>
          <p:cNvSpPr txBox="1">
            <a:spLocks noChangeArrowheads="1"/>
          </p:cNvSpPr>
          <p:nvPr/>
        </p:nvSpPr>
        <p:spPr bwMode="auto">
          <a:xfrm>
            <a:off x="3568700" y="6156325"/>
            <a:ext cx="3124200" cy="701675"/>
          </a:xfrm>
          <a:prstGeom prst="rect">
            <a:avLst/>
          </a:prstGeom>
          <a:noFill/>
          <a:ln w="12700">
            <a:noFill/>
            <a:miter lim="800000"/>
            <a:headEnd type="none" w="lg" len="med"/>
            <a:tailEnd type="none" w="lg" len="med"/>
          </a:ln>
          <a:effectLst/>
        </p:spPr>
        <p:txBody>
          <a:bodyPr>
            <a:spAutoFit/>
          </a:bodyPr>
          <a:lstStyle/>
          <a:p>
            <a:pPr algn="ctr">
              <a:defRPr/>
            </a:pPr>
            <a:r>
              <a:rPr lang="en-US" sz="2000">
                <a:hlinkClick r:id="rId5"/>
              </a:rPr>
              <a:t>S</a:t>
            </a:r>
            <a:r>
              <a:rPr lang="en-US" sz="1400">
                <a:hlinkClick r:id="rId5"/>
              </a:rPr>
              <a:t>chool of </a:t>
            </a:r>
            <a:r>
              <a:rPr lang="en-US" sz="2000">
                <a:hlinkClick r:id="rId5"/>
              </a:rPr>
              <a:t>Civil </a:t>
            </a:r>
            <a:r>
              <a:rPr lang="en-US" sz="1400">
                <a:hlinkClick r:id="rId5"/>
              </a:rPr>
              <a:t>and</a:t>
            </a:r>
            <a:r>
              <a:rPr lang="en-US" sz="2000">
                <a:hlinkClick r:id="rId5"/>
              </a:rPr>
              <a:t> Environmental Engineering</a:t>
            </a:r>
            <a:endParaRPr lang="en-US" sz="2000"/>
          </a:p>
        </p:txBody>
      </p:sp>
      <p:pic>
        <p:nvPicPr>
          <p:cNvPr id="11" name="Picture 14" descr="culogo_web_60red">
            <a:hlinkClick r:id="rId6"/>
          </p:cNvPr>
          <p:cNvPicPr>
            <a:picLocks noChangeAspect="1" noChangeArrowheads="1"/>
          </p:cNvPicPr>
          <p:nvPr/>
        </p:nvPicPr>
        <p:blipFill>
          <a:blip r:embed="rId7" cstate="print"/>
          <a:srcRect/>
          <a:stretch>
            <a:fillRect/>
          </a:stretch>
        </p:blipFill>
        <p:spPr bwMode="auto">
          <a:xfrm>
            <a:off x="6638925" y="6134100"/>
            <a:ext cx="2505075" cy="723900"/>
          </a:xfrm>
          <a:prstGeom prst="rect">
            <a:avLst/>
          </a:prstGeom>
          <a:noFill/>
          <a:ln w="9525">
            <a:noFill/>
            <a:miter lim="800000"/>
            <a:headEnd/>
            <a:tailEnd/>
          </a:ln>
        </p:spPr>
      </p:pic>
      <p:sp>
        <p:nvSpPr>
          <p:cNvPr id="211972" name="Rectangle 4"/>
          <p:cNvSpPr>
            <a:spLocks noGrp="1" noChangeArrowheads="1"/>
          </p:cNvSpPr>
          <p:nvPr>
            <p:ph type="ctrTitle" sz="quarter"/>
          </p:nvPr>
        </p:nvSpPr>
        <p:spPr>
          <a:xfrm>
            <a:off x="762000" y="1905000"/>
            <a:ext cx="7772400" cy="1143000"/>
          </a:xfrm>
        </p:spPr>
        <p:txBody>
          <a:bodyPr/>
          <a:lstStyle>
            <a:lvl1pPr>
              <a:defRPr/>
            </a:lvl1pPr>
          </a:lstStyle>
          <a:p>
            <a:r>
              <a:rPr lang="en-US"/>
              <a:t>Click to edit Master title style</a:t>
            </a:r>
          </a:p>
        </p:txBody>
      </p:sp>
      <p:sp>
        <p:nvSpPr>
          <p:cNvPr id="211973" name="Rectangle 5"/>
          <p:cNvSpPr>
            <a:spLocks noGrp="1" noChangeArrowheads="1"/>
          </p:cNvSpPr>
          <p:nvPr>
            <p:ph type="subTitle" sz="quarter" idx="1"/>
          </p:nvPr>
        </p:nvSpPr>
        <p:spPr>
          <a:xfrm>
            <a:off x="1839913"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2" name="Rectangle 6"/>
          <p:cNvSpPr>
            <a:spLocks noGrp="1" noChangeArrowheads="1"/>
          </p:cNvSpPr>
          <p:nvPr>
            <p:ph type="dt" sz="quarter" idx="10"/>
          </p:nvPr>
        </p:nvSpPr>
        <p:spPr>
          <a:xfrm>
            <a:off x="1212850" y="6232525"/>
            <a:ext cx="1905000" cy="457200"/>
          </a:xfrm>
        </p:spPr>
        <p:txBody>
          <a:bodyPr/>
          <a:lstStyle>
            <a:lvl1pPr>
              <a:defRPr/>
            </a:lvl1pPr>
          </a:lstStyle>
          <a:p>
            <a:pPr>
              <a:defRPr/>
            </a:pPr>
            <a:endParaRPr lang="en-US"/>
          </a:p>
        </p:txBody>
      </p:sp>
      <p:sp>
        <p:nvSpPr>
          <p:cNvPr id="13" name="Rectangle 7"/>
          <p:cNvSpPr>
            <a:spLocks noGrp="1" noChangeArrowheads="1"/>
          </p:cNvSpPr>
          <p:nvPr>
            <p:ph type="ftr" sz="quarter" idx="11"/>
          </p:nvPr>
        </p:nvSpPr>
        <p:spPr>
          <a:xfrm>
            <a:off x="3651250" y="6232525"/>
            <a:ext cx="2895600" cy="457200"/>
          </a:xfrm>
        </p:spPr>
        <p:txBody>
          <a:bodyPr/>
          <a:lstStyle>
            <a:lvl1pPr>
              <a:defRPr/>
            </a:lvl1pPr>
          </a:lstStyle>
          <a:p>
            <a:pPr>
              <a:defRPr/>
            </a:pPr>
            <a:endParaRPr lang="en-US"/>
          </a:p>
        </p:txBody>
      </p:sp>
      <p:sp>
        <p:nvSpPr>
          <p:cNvPr id="14" name="Rectangle 8"/>
          <p:cNvSpPr>
            <a:spLocks noGrp="1" noChangeArrowheads="1"/>
          </p:cNvSpPr>
          <p:nvPr>
            <p:ph type="sldNum" sz="quarter" idx="12"/>
          </p:nvPr>
        </p:nvSpPr>
        <p:spPr>
          <a:xfrm>
            <a:off x="7080250" y="6232525"/>
            <a:ext cx="1905000" cy="457200"/>
          </a:xfrm>
        </p:spPr>
        <p:txBody>
          <a:bodyPr/>
          <a:lstStyle>
            <a:lvl1pPr>
              <a:defRPr/>
            </a:lvl1pPr>
          </a:lstStyle>
          <a:p>
            <a:pPr>
              <a:defRPr/>
            </a:pPr>
            <a:fld id="{E9DA8E1A-0880-4E40-A708-D349CD8E1FB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555080D7-4EE7-4584-970B-926D44E5338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04800"/>
            <a:ext cx="56769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CD637692-E577-4C49-9700-65352909E21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9A9E61A2-241D-4388-AE82-481B98CF4AC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AFB46863-20FE-42B3-B5AD-C7008479490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BD7401C5-3157-4218-A958-5FC2F89CE3E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en-US"/>
          </a:p>
        </p:txBody>
      </p:sp>
      <p:sp>
        <p:nvSpPr>
          <p:cNvPr id="9" name="Rectangle 8"/>
          <p:cNvSpPr>
            <a:spLocks noGrp="1" noChangeArrowheads="1"/>
          </p:cNvSpPr>
          <p:nvPr>
            <p:ph type="sldNum" sz="quarter" idx="12"/>
          </p:nvPr>
        </p:nvSpPr>
        <p:spPr>
          <a:ln/>
        </p:spPr>
        <p:txBody>
          <a:bodyPr/>
          <a:lstStyle>
            <a:lvl1pPr>
              <a:defRPr/>
            </a:lvl1pPr>
          </a:lstStyle>
          <a:p>
            <a:pPr>
              <a:defRPr/>
            </a:pPr>
            <a:fld id="{BD8CB241-48D2-45FA-B68D-2F840D1A137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en-US"/>
          </a:p>
        </p:txBody>
      </p:sp>
      <p:sp>
        <p:nvSpPr>
          <p:cNvPr id="5" name="Rectangle 8"/>
          <p:cNvSpPr>
            <a:spLocks noGrp="1" noChangeArrowheads="1"/>
          </p:cNvSpPr>
          <p:nvPr>
            <p:ph type="sldNum" sz="quarter" idx="12"/>
          </p:nvPr>
        </p:nvSpPr>
        <p:spPr>
          <a:ln/>
        </p:spPr>
        <p:txBody>
          <a:bodyPr/>
          <a:lstStyle>
            <a:lvl1pPr>
              <a:defRPr/>
            </a:lvl1pPr>
          </a:lstStyle>
          <a:p>
            <a:pPr>
              <a:defRPr/>
            </a:pPr>
            <a:fld id="{A9BEDF6E-F309-4DDF-9A91-5A5621E2C93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endParaRPr lang="en-US"/>
          </a:p>
        </p:txBody>
      </p:sp>
      <p:sp>
        <p:nvSpPr>
          <p:cNvPr id="4" name="Rectangle 8"/>
          <p:cNvSpPr>
            <a:spLocks noGrp="1" noChangeArrowheads="1"/>
          </p:cNvSpPr>
          <p:nvPr>
            <p:ph type="sldNum" sz="quarter" idx="12"/>
          </p:nvPr>
        </p:nvSpPr>
        <p:spPr>
          <a:ln/>
        </p:spPr>
        <p:txBody>
          <a:bodyPr/>
          <a:lstStyle>
            <a:lvl1pPr>
              <a:defRPr/>
            </a:lvl1pPr>
          </a:lstStyle>
          <a:p>
            <a:pPr>
              <a:defRPr/>
            </a:pPr>
            <a:fld id="{FD982D80-E008-49AE-BE66-8E10794F47A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A1D02091-0460-4F3D-BEB1-2ECE81AEDDA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0DFDCAFA-E75E-4DB0-B5C4-5494F3954D2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0946" name="Rectangle 2"/>
          <p:cNvSpPr>
            <a:spLocks noChangeArrowheads="1"/>
          </p:cNvSpPr>
          <p:nvPr/>
        </p:nvSpPr>
        <p:spPr bwMode="ltGray">
          <a:xfrm>
            <a:off x="0" y="1524000"/>
            <a:ext cx="9131300" cy="114300"/>
          </a:xfrm>
          <a:prstGeom prst="rect">
            <a:avLst/>
          </a:prstGeom>
          <a:gradFill rotWithShape="0">
            <a:gsLst>
              <a:gs pos="0">
                <a:schemeClr val="bg2"/>
              </a:gs>
              <a:gs pos="50000">
                <a:schemeClr val="tx2"/>
              </a:gs>
              <a:gs pos="100000">
                <a:schemeClr val="bg2"/>
              </a:gs>
            </a:gsLst>
            <a:lin ang="0" scaled="1"/>
          </a:gradFill>
          <a:ln w="9525">
            <a:noFill/>
            <a:miter lim="800000"/>
            <a:headEnd/>
            <a:tailEnd/>
          </a:ln>
          <a:effectLst/>
        </p:spPr>
        <p:txBody>
          <a:bodyPr wrap="none" anchor="ctr"/>
          <a:lstStyle/>
          <a:p>
            <a:pPr>
              <a:defRPr/>
            </a:pPr>
            <a:endParaRPr lang="en-US"/>
          </a:p>
        </p:txBody>
      </p:sp>
      <p:sp>
        <p:nvSpPr>
          <p:cNvPr id="210947" name="Rectangle 3"/>
          <p:cNvSpPr>
            <a:spLocks noChangeArrowheads="1"/>
          </p:cNvSpPr>
          <p:nvPr/>
        </p:nvSpPr>
        <p:spPr bwMode="ltGray">
          <a:xfrm>
            <a:off x="0" y="1733550"/>
            <a:ext cx="9131300" cy="38100"/>
          </a:xfrm>
          <a:prstGeom prst="rect">
            <a:avLst/>
          </a:prstGeom>
          <a:gradFill rotWithShape="0">
            <a:gsLst>
              <a:gs pos="0">
                <a:schemeClr val="bg2"/>
              </a:gs>
              <a:gs pos="50000">
                <a:schemeClr val="folHlink"/>
              </a:gs>
              <a:gs pos="100000">
                <a:schemeClr val="bg2"/>
              </a:gs>
            </a:gsLst>
            <a:lin ang="0" scaled="1"/>
          </a:gradFill>
          <a:ln w="9525">
            <a:noFill/>
            <a:miter lim="800000"/>
            <a:headEnd/>
            <a:tailEnd/>
          </a:ln>
          <a:effectLst/>
        </p:spPr>
        <p:txBody>
          <a:bodyPr wrap="none" anchor="ctr"/>
          <a:lstStyle/>
          <a:p>
            <a:pPr>
              <a:defRPr/>
            </a:pPr>
            <a:endParaRPr lang="en-US"/>
          </a:p>
        </p:txBody>
      </p:sp>
      <p:sp>
        <p:nvSpPr>
          <p:cNvPr id="210948" name="Rectangle 4"/>
          <p:cNvSpPr>
            <a:spLocks noGrp="1" noChangeArrowheads="1"/>
          </p:cNvSpPr>
          <p:nvPr>
            <p:ph type="title"/>
          </p:nvPr>
        </p:nvSpPr>
        <p:spPr bwMode="auto">
          <a:xfrm>
            <a:off x="685800" y="304800"/>
            <a:ext cx="7772400" cy="1143000"/>
          </a:xfrm>
          <a:prstGeom prst="rect">
            <a:avLst/>
          </a:prstGeom>
          <a:noFill/>
          <a:ln w="9525">
            <a:noFill/>
            <a:miter lim="800000"/>
            <a:headEnd/>
            <a:tailEnd/>
          </a:ln>
          <a:effectLst>
            <a:outerShdw dist="13470" dir="2700000" algn="ctr" rotWithShape="0">
              <a:schemeClr val="bg2"/>
            </a:outerShdw>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65541" name="Rectangle 5"/>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10950" name="Rectangle 6"/>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effectLst>
                  <a:outerShdw blurRad="38100" dist="38100" dir="2700000" algn="tl">
                    <a:srgbClr val="C0C0C0"/>
                  </a:outerShdw>
                </a:effectLst>
                <a:latin typeface="Arial" pitchFamily="34" charset="0"/>
              </a:defRPr>
            </a:lvl1pPr>
          </a:lstStyle>
          <a:p>
            <a:pPr>
              <a:defRPr/>
            </a:pPr>
            <a:endParaRPr lang="en-US"/>
          </a:p>
        </p:txBody>
      </p:sp>
      <p:sp>
        <p:nvSpPr>
          <p:cNvPr id="210951"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effectLst>
                  <a:outerShdw blurRad="38100" dist="38100" dir="2700000" algn="tl">
                    <a:srgbClr val="C0C0C0"/>
                  </a:outerShdw>
                </a:effectLst>
                <a:latin typeface="Arial" pitchFamily="34" charset="0"/>
              </a:defRPr>
            </a:lvl1pPr>
          </a:lstStyle>
          <a:p>
            <a:pPr>
              <a:defRPr/>
            </a:pPr>
            <a:endParaRPr lang="en-US"/>
          </a:p>
        </p:txBody>
      </p:sp>
      <p:sp>
        <p:nvSpPr>
          <p:cNvPr id="210952" name="Rectangle 8"/>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effectLst>
                  <a:outerShdw blurRad="38100" dist="38100" dir="2700000" algn="tl">
                    <a:srgbClr val="C0C0C0"/>
                  </a:outerShdw>
                </a:effectLst>
                <a:latin typeface="Arial" pitchFamily="34" charset="0"/>
              </a:defRPr>
            </a:lvl1pPr>
          </a:lstStyle>
          <a:p>
            <a:pPr>
              <a:defRPr/>
            </a:pPr>
            <a:fld id="{298891A4-469A-4B09-B576-DA4F9C3D845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1"/>
        </a:buClr>
        <a:buFont typeface="Wingdings" pitchFamily="2" charset="2"/>
        <a:buChar char="Ø"/>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Ø"/>
        <a:defRPr sz="2800">
          <a:solidFill>
            <a:schemeClr val="tx1"/>
          </a:solidFill>
          <a:latin typeface="+mn-lt"/>
        </a:defRPr>
      </a:lvl2pPr>
      <a:lvl3pPr marL="1143000" indent="-228600" algn="l" rtl="0" eaLnBrk="0" fontAlgn="base" hangingPunct="0">
        <a:spcBef>
          <a:spcPct val="20000"/>
        </a:spcBef>
        <a:spcAft>
          <a:spcPct val="0"/>
        </a:spcAft>
        <a:buClr>
          <a:schemeClr val="accent1"/>
        </a:buClr>
        <a:buFont typeface="Wingdings" pitchFamily="2" charset="2"/>
        <a:buChar char="Ø"/>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5pPr>
      <a:lvl6pPr marL="25146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6pPr>
      <a:lvl7pPr marL="29718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7pPr>
      <a:lvl8pPr marL="34290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8pPr>
      <a:lvl9pPr marL="3886200" indent="-228600" algn="l" rtl="0" eaLnBrk="0" fontAlgn="base" hangingPunct="0">
        <a:spcBef>
          <a:spcPct val="20000"/>
        </a:spcBef>
        <a:spcAft>
          <a:spcPct val="0"/>
        </a:spcAft>
        <a:buClr>
          <a:schemeClr val="accent1"/>
        </a:buClr>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7.jpeg"/><Relationship Id="rId3" Type="http://schemas.openxmlformats.org/officeDocument/2006/relationships/notesSlide" Target="../notesSlides/notesSlide10.xml"/><Relationship Id="rId7" Type="http://schemas.openxmlformats.org/officeDocument/2006/relationships/image" Target="../media/image46.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37.bin"/><Relationship Id="rId5" Type="http://schemas.openxmlformats.org/officeDocument/2006/relationships/image" Target="../media/image45.emf"/><Relationship Id="rId4" Type="http://schemas.openxmlformats.org/officeDocument/2006/relationships/oleObject" Target="../embeddings/oleObject36.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0.bin"/><Relationship Id="rId13" Type="http://schemas.openxmlformats.org/officeDocument/2006/relationships/image" Target="../media/image52.emf"/><Relationship Id="rId3" Type="http://schemas.openxmlformats.org/officeDocument/2006/relationships/notesSlide" Target="../notesSlides/notesSlide11.xml"/><Relationship Id="rId7" Type="http://schemas.openxmlformats.org/officeDocument/2006/relationships/image" Target="../media/image49.emf"/><Relationship Id="rId12"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39.bin"/><Relationship Id="rId11" Type="http://schemas.openxmlformats.org/officeDocument/2006/relationships/image" Target="../media/image51.emf"/><Relationship Id="rId5" Type="http://schemas.openxmlformats.org/officeDocument/2006/relationships/image" Target="../media/image48.emf"/><Relationship Id="rId10" Type="http://schemas.openxmlformats.org/officeDocument/2006/relationships/oleObject" Target="../embeddings/oleObject41.bin"/><Relationship Id="rId4" Type="http://schemas.openxmlformats.org/officeDocument/2006/relationships/oleObject" Target="../embeddings/oleObject38.bin"/><Relationship Id="rId9" Type="http://schemas.openxmlformats.org/officeDocument/2006/relationships/image" Target="../media/image50.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53.emf"/><Relationship Id="rId4" Type="http://schemas.openxmlformats.org/officeDocument/2006/relationships/oleObject" Target="../embeddings/oleObject43.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notesSlide" Target="../notesSlides/notesSlide13.xml"/><Relationship Id="rId7" Type="http://schemas.openxmlformats.org/officeDocument/2006/relationships/image" Target="../media/image55.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45.bin"/><Relationship Id="rId5" Type="http://schemas.openxmlformats.org/officeDocument/2006/relationships/image" Target="../media/image54.emf"/><Relationship Id="rId4" Type="http://schemas.openxmlformats.org/officeDocument/2006/relationships/oleObject" Target="../embeddings/oleObject44.bin"/><Relationship Id="rId9" Type="http://schemas.openxmlformats.org/officeDocument/2006/relationships/image" Target="../media/image56.e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9.bin"/><Relationship Id="rId13" Type="http://schemas.openxmlformats.org/officeDocument/2006/relationships/image" Target="../media/image61.emf"/><Relationship Id="rId3" Type="http://schemas.openxmlformats.org/officeDocument/2006/relationships/notesSlide" Target="../notesSlides/notesSlide14.xml"/><Relationship Id="rId7" Type="http://schemas.openxmlformats.org/officeDocument/2006/relationships/image" Target="../media/image58.emf"/><Relationship Id="rId12"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48.bin"/><Relationship Id="rId11" Type="http://schemas.openxmlformats.org/officeDocument/2006/relationships/image" Target="../media/image60.emf"/><Relationship Id="rId5" Type="http://schemas.openxmlformats.org/officeDocument/2006/relationships/image" Target="../media/image57.emf"/><Relationship Id="rId15" Type="http://schemas.openxmlformats.org/officeDocument/2006/relationships/image" Target="../media/image62.emf"/><Relationship Id="rId10" Type="http://schemas.openxmlformats.org/officeDocument/2006/relationships/oleObject" Target="../embeddings/oleObject50.bin"/><Relationship Id="rId4" Type="http://schemas.openxmlformats.org/officeDocument/2006/relationships/oleObject" Target="../embeddings/oleObject47.bin"/><Relationship Id="rId9" Type="http://schemas.openxmlformats.org/officeDocument/2006/relationships/image" Target="../media/image59.emf"/><Relationship Id="rId14" Type="http://schemas.openxmlformats.org/officeDocument/2006/relationships/oleObject" Target="../embeddings/oleObject52.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notesSlide" Target="../notesSlides/notesSlide15.xml"/><Relationship Id="rId7" Type="http://schemas.openxmlformats.org/officeDocument/2006/relationships/image" Target="../media/image64.e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54.bin"/><Relationship Id="rId11" Type="http://schemas.openxmlformats.org/officeDocument/2006/relationships/image" Target="../media/image66.emf"/><Relationship Id="rId5" Type="http://schemas.openxmlformats.org/officeDocument/2006/relationships/image" Target="../media/image63.emf"/><Relationship Id="rId10" Type="http://schemas.openxmlformats.org/officeDocument/2006/relationships/oleObject" Target="../embeddings/oleObject56.bin"/><Relationship Id="rId4" Type="http://schemas.openxmlformats.org/officeDocument/2006/relationships/oleObject" Target="../embeddings/oleObject53.bin"/><Relationship Id="rId9" Type="http://schemas.openxmlformats.org/officeDocument/2006/relationships/image" Target="../media/image65.emf"/></Relationships>
</file>

<file path=ppt/slides/_rels/slide1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59.bin"/><Relationship Id="rId13" Type="http://schemas.openxmlformats.org/officeDocument/2006/relationships/image" Target="../media/image72.emf"/><Relationship Id="rId3" Type="http://schemas.openxmlformats.org/officeDocument/2006/relationships/notesSlide" Target="../notesSlides/notesSlide18.xml"/><Relationship Id="rId7" Type="http://schemas.openxmlformats.org/officeDocument/2006/relationships/image" Target="../media/image69.emf"/><Relationship Id="rId12" Type="http://schemas.openxmlformats.org/officeDocument/2006/relationships/oleObject" Target="../embeddings/oleObject61.bin"/><Relationship Id="rId17" Type="http://schemas.openxmlformats.org/officeDocument/2006/relationships/image" Target="../media/image74.emf"/><Relationship Id="rId2" Type="http://schemas.openxmlformats.org/officeDocument/2006/relationships/slideLayout" Target="../slideLayouts/slideLayout6.xml"/><Relationship Id="rId16" Type="http://schemas.openxmlformats.org/officeDocument/2006/relationships/oleObject" Target="../embeddings/oleObject63.bin"/><Relationship Id="rId1" Type="http://schemas.openxmlformats.org/officeDocument/2006/relationships/vmlDrawing" Target="../drawings/vmlDrawing14.vml"/><Relationship Id="rId6" Type="http://schemas.openxmlformats.org/officeDocument/2006/relationships/oleObject" Target="../embeddings/oleObject58.bin"/><Relationship Id="rId11" Type="http://schemas.openxmlformats.org/officeDocument/2006/relationships/image" Target="../media/image71.emf"/><Relationship Id="rId5" Type="http://schemas.openxmlformats.org/officeDocument/2006/relationships/image" Target="../media/image68.emf"/><Relationship Id="rId15" Type="http://schemas.openxmlformats.org/officeDocument/2006/relationships/image" Target="../media/image73.emf"/><Relationship Id="rId10" Type="http://schemas.openxmlformats.org/officeDocument/2006/relationships/oleObject" Target="../embeddings/oleObject60.bin"/><Relationship Id="rId4" Type="http://schemas.openxmlformats.org/officeDocument/2006/relationships/oleObject" Target="../embeddings/oleObject57.bin"/><Relationship Id="rId9" Type="http://schemas.openxmlformats.org/officeDocument/2006/relationships/image" Target="../media/image70.emf"/><Relationship Id="rId14" Type="http://schemas.openxmlformats.org/officeDocument/2006/relationships/oleObject" Target="../embeddings/oleObject62.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76.e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64.bin"/><Relationship Id="rId5" Type="http://schemas.openxmlformats.org/officeDocument/2006/relationships/image" Target="../media/image75.emf"/><Relationship Id="rId4" Type="http://schemas.openxmlformats.org/officeDocument/2006/relationships/oleObject" Target="../embeddings/Microsoft_Excel_97-2003_Worksheet1.xls"/></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3.xml"/><Relationship Id="rId7" Type="http://schemas.openxmlformats.org/officeDocument/2006/relationships/slide" Target="slide27.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slide" Target="slide7.xm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67.bin"/><Relationship Id="rId13" Type="http://schemas.openxmlformats.org/officeDocument/2006/relationships/image" Target="../media/image81.emf"/><Relationship Id="rId3" Type="http://schemas.openxmlformats.org/officeDocument/2006/relationships/notesSlide" Target="../notesSlides/notesSlide20.xml"/><Relationship Id="rId7" Type="http://schemas.openxmlformats.org/officeDocument/2006/relationships/image" Target="../media/image78.emf"/><Relationship Id="rId12" Type="http://schemas.openxmlformats.org/officeDocument/2006/relationships/oleObject" Target="../embeddings/oleObject69.bin"/><Relationship Id="rId17" Type="http://schemas.openxmlformats.org/officeDocument/2006/relationships/image" Target="../media/image83.emf"/><Relationship Id="rId2" Type="http://schemas.openxmlformats.org/officeDocument/2006/relationships/slideLayout" Target="../slideLayouts/slideLayout6.xml"/><Relationship Id="rId16" Type="http://schemas.openxmlformats.org/officeDocument/2006/relationships/oleObject" Target="../embeddings/oleObject71.bin"/><Relationship Id="rId1" Type="http://schemas.openxmlformats.org/officeDocument/2006/relationships/vmlDrawing" Target="../drawings/vmlDrawing16.vml"/><Relationship Id="rId6" Type="http://schemas.openxmlformats.org/officeDocument/2006/relationships/oleObject" Target="../embeddings/oleObject66.bin"/><Relationship Id="rId11" Type="http://schemas.openxmlformats.org/officeDocument/2006/relationships/image" Target="../media/image80.emf"/><Relationship Id="rId5" Type="http://schemas.openxmlformats.org/officeDocument/2006/relationships/image" Target="../media/image77.emf"/><Relationship Id="rId15" Type="http://schemas.openxmlformats.org/officeDocument/2006/relationships/image" Target="../media/image82.emf"/><Relationship Id="rId10" Type="http://schemas.openxmlformats.org/officeDocument/2006/relationships/oleObject" Target="../embeddings/oleObject68.bin"/><Relationship Id="rId4" Type="http://schemas.openxmlformats.org/officeDocument/2006/relationships/oleObject" Target="../embeddings/oleObject65.bin"/><Relationship Id="rId9" Type="http://schemas.openxmlformats.org/officeDocument/2006/relationships/image" Target="../media/image79.emf"/><Relationship Id="rId14" Type="http://schemas.openxmlformats.org/officeDocument/2006/relationships/oleObject" Target="../embeddings/oleObject70.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74.bin"/><Relationship Id="rId13" Type="http://schemas.openxmlformats.org/officeDocument/2006/relationships/image" Target="../media/image88.emf"/><Relationship Id="rId3" Type="http://schemas.openxmlformats.org/officeDocument/2006/relationships/notesSlide" Target="../notesSlides/notesSlide21.xml"/><Relationship Id="rId7" Type="http://schemas.openxmlformats.org/officeDocument/2006/relationships/image" Target="../media/image85.emf"/><Relationship Id="rId12" Type="http://schemas.openxmlformats.org/officeDocument/2006/relationships/oleObject" Target="../embeddings/oleObject76.bin"/><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oleObject" Target="../embeddings/oleObject73.bin"/><Relationship Id="rId11" Type="http://schemas.openxmlformats.org/officeDocument/2006/relationships/image" Target="../media/image87.emf"/><Relationship Id="rId5" Type="http://schemas.openxmlformats.org/officeDocument/2006/relationships/image" Target="../media/image84.emf"/><Relationship Id="rId10" Type="http://schemas.openxmlformats.org/officeDocument/2006/relationships/oleObject" Target="../embeddings/oleObject75.bin"/><Relationship Id="rId4" Type="http://schemas.openxmlformats.org/officeDocument/2006/relationships/oleObject" Target="../embeddings/oleObject72.bin"/><Relationship Id="rId9" Type="http://schemas.openxmlformats.org/officeDocument/2006/relationships/image" Target="../media/image86.e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79.bin"/><Relationship Id="rId13" Type="http://schemas.openxmlformats.org/officeDocument/2006/relationships/image" Target="../media/image93.emf"/><Relationship Id="rId3" Type="http://schemas.openxmlformats.org/officeDocument/2006/relationships/notesSlide" Target="../notesSlides/notesSlide22.xml"/><Relationship Id="rId7" Type="http://schemas.openxmlformats.org/officeDocument/2006/relationships/image" Target="../media/image90.emf"/><Relationship Id="rId12" Type="http://schemas.openxmlformats.org/officeDocument/2006/relationships/oleObject" Target="../embeddings/oleObject81.bin"/><Relationship Id="rId17" Type="http://schemas.openxmlformats.org/officeDocument/2006/relationships/image" Target="../media/image95.emf"/><Relationship Id="rId2" Type="http://schemas.openxmlformats.org/officeDocument/2006/relationships/slideLayout" Target="../slideLayouts/slideLayout6.xml"/><Relationship Id="rId16" Type="http://schemas.openxmlformats.org/officeDocument/2006/relationships/oleObject" Target="../embeddings/oleObject83.bin"/><Relationship Id="rId1" Type="http://schemas.openxmlformats.org/officeDocument/2006/relationships/vmlDrawing" Target="../drawings/vmlDrawing18.vml"/><Relationship Id="rId6" Type="http://schemas.openxmlformats.org/officeDocument/2006/relationships/oleObject" Target="../embeddings/oleObject78.bin"/><Relationship Id="rId11" Type="http://schemas.openxmlformats.org/officeDocument/2006/relationships/image" Target="../media/image92.emf"/><Relationship Id="rId5" Type="http://schemas.openxmlformats.org/officeDocument/2006/relationships/image" Target="../media/image89.emf"/><Relationship Id="rId15" Type="http://schemas.openxmlformats.org/officeDocument/2006/relationships/image" Target="../media/image94.emf"/><Relationship Id="rId10" Type="http://schemas.openxmlformats.org/officeDocument/2006/relationships/oleObject" Target="../embeddings/oleObject80.bin"/><Relationship Id="rId4" Type="http://schemas.openxmlformats.org/officeDocument/2006/relationships/oleObject" Target="../embeddings/oleObject77.bin"/><Relationship Id="rId9" Type="http://schemas.openxmlformats.org/officeDocument/2006/relationships/image" Target="../media/image91.emf"/><Relationship Id="rId14" Type="http://schemas.openxmlformats.org/officeDocument/2006/relationships/oleObject" Target="../embeddings/oleObject82.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86.bin"/><Relationship Id="rId13" Type="http://schemas.openxmlformats.org/officeDocument/2006/relationships/image" Target="../media/image100.emf"/><Relationship Id="rId18" Type="http://schemas.openxmlformats.org/officeDocument/2006/relationships/oleObject" Target="../embeddings/oleObject91.bin"/><Relationship Id="rId3" Type="http://schemas.openxmlformats.org/officeDocument/2006/relationships/notesSlide" Target="../notesSlides/notesSlide23.xml"/><Relationship Id="rId7" Type="http://schemas.openxmlformats.org/officeDocument/2006/relationships/image" Target="../media/image97.emf"/><Relationship Id="rId12" Type="http://schemas.openxmlformats.org/officeDocument/2006/relationships/oleObject" Target="../embeddings/oleObject88.bin"/><Relationship Id="rId17" Type="http://schemas.openxmlformats.org/officeDocument/2006/relationships/image" Target="../media/image102.emf"/><Relationship Id="rId2" Type="http://schemas.openxmlformats.org/officeDocument/2006/relationships/slideLayout" Target="../slideLayouts/slideLayout6.xml"/><Relationship Id="rId16" Type="http://schemas.openxmlformats.org/officeDocument/2006/relationships/oleObject" Target="../embeddings/oleObject90.bin"/><Relationship Id="rId1" Type="http://schemas.openxmlformats.org/officeDocument/2006/relationships/vmlDrawing" Target="../drawings/vmlDrawing19.vml"/><Relationship Id="rId6" Type="http://schemas.openxmlformats.org/officeDocument/2006/relationships/oleObject" Target="../embeddings/oleObject85.bin"/><Relationship Id="rId11" Type="http://schemas.openxmlformats.org/officeDocument/2006/relationships/image" Target="../media/image99.emf"/><Relationship Id="rId5" Type="http://schemas.openxmlformats.org/officeDocument/2006/relationships/image" Target="../media/image96.emf"/><Relationship Id="rId15" Type="http://schemas.openxmlformats.org/officeDocument/2006/relationships/image" Target="../media/image101.emf"/><Relationship Id="rId10" Type="http://schemas.openxmlformats.org/officeDocument/2006/relationships/oleObject" Target="../embeddings/oleObject87.bin"/><Relationship Id="rId19" Type="http://schemas.openxmlformats.org/officeDocument/2006/relationships/image" Target="../media/image103.emf"/><Relationship Id="rId4" Type="http://schemas.openxmlformats.org/officeDocument/2006/relationships/oleObject" Target="../embeddings/oleObject84.bin"/><Relationship Id="rId9" Type="http://schemas.openxmlformats.org/officeDocument/2006/relationships/image" Target="../media/image98.emf"/><Relationship Id="rId14" Type="http://schemas.openxmlformats.org/officeDocument/2006/relationships/oleObject" Target="../embeddings/oleObject89.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94.bin"/><Relationship Id="rId13" Type="http://schemas.openxmlformats.org/officeDocument/2006/relationships/image" Target="../media/image108.emf"/><Relationship Id="rId3" Type="http://schemas.openxmlformats.org/officeDocument/2006/relationships/notesSlide" Target="../notesSlides/notesSlide24.xml"/><Relationship Id="rId7" Type="http://schemas.openxmlformats.org/officeDocument/2006/relationships/image" Target="../media/image105.emf"/><Relationship Id="rId12" Type="http://schemas.openxmlformats.org/officeDocument/2006/relationships/oleObject" Target="../embeddings/oleObject96.bin"/><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oleObject" Target="../embeddings/oleObject93.bin"/><Relationship Id="rId11" Type="http://schemas.openxmlformats.org/officeDocument/2006/relationships/image" Target="../media/image107.emf"/><Relationship Id="rId5" Type="http://schemas.openxmlformats.org/officeDocument/2006/relationships/image" Target="../media/image104.emf"/><Relationship Id="rId10" Type="http://schemas.openxmlformats.org/officeDocument/2006/relationships/oleObject" Target="../embeddings/oleObject95.bin"/><Relationship Id="rId4" Type="http://schemas.openxmlformats.org/officeDocument/2006/relationships/oleObject" Target="../embeddings/oleObject92.bin"/><Relationship Id="rId9" Type="http://schemas.openxmlformats.org/officeDocument/2006/relationships/image" Target="../media/image106.e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99.bin"/><Relationship Id="rId13" Type="http://schemas.openxmlformats.org/officeDocument/2006/relationships/image" Target="../media/image113.emf"/><Relationship Id="rId3" Type="http://schemas.openxmlformats.org/officeDocument/2006/relationships/notesSlide" Target="../notesSlides/notesSlide25.xml"/><Relationship Id="rId7" Type="http://schemas.openxmlformats.org/officeDocument/2006/relationships/image" Target="../media/image110.emf"/><Relationship Id="rId12" Type="http://schemas.openxmlformats.org/officeDocument/2006/relationships/oleObject" Target="../embeddings/oleObject101.bin"/><Relationship Id="rId17" Type="http://schemas.openxmlformats.org/officeDocument/2006/relationships/image" Target="../media/image115.emf"/><Relationship Id="rId2" Type="http://schemas.openxmlformats.org/officeDocument/2006/relationships/slideLayout" Target="../slideLayouts/slideLayout6.xml"/><Relationship Id="rId16" Type="http://schemas.openxmlformats.org/officeDocument/2006/relationships/oleObject" Target="../embeddings/oleObject103.bin"/><Relationship Id="rId1" Type="http://schemas.openxmlformats.org/officeDocument/2006/relationships/vmlDrawing" Target="../drawings/vmlDrawing21.vml"/><Relationship Id="rId6" Type="http://schemas.openxmlformats.org/officeDocument/2006/relationships/oleObject" Target="../embeddings/oleObject98.bin"/><Relationship Id="rId11" Type="http://schemas.openxmlformats.org/officeDocument/2006/relationships/image" Target="../media/image112.emf"/><Relationship Id="rId5" Type="http://schemas.openxmlformats.org/officeDocument/2006/relationships/image" Target="../media/image109.emf"/><Relationship Id="rId15" Type="http://schemas.openxmlformats.org/officeDocument/2006/relationships/image" Target="../media/image114.emf"/><Relationship Id="rId10" Type="http://schemas.openxmlformats.org/officeDocument/2006/relationships/oleObject" Target="../embeddings/oleObject100.bin"/><Relationship Id="rId4" Type="http://schemas.openxmlformats.org/officeDocument/2006/relationships/oleObject" Target="../embeddings/oleObject97.bin"/><Relationship Id="rId9" Type="http://schemas.openxmlformats.org/officeDocument/2006/relationships/image" Target="../media/image111.emf"/><Relationship Id="rId14" Type="http://schemas.openxmlformats.org/officeDocument/2006/relationships/oleObject" Target="../embeddings/oleObject102.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06.bin"/><Relationship Id="rId13" Type="http://schemas.openxmlformats.org/officeDocument/2006/relationships/image" Target="../media/image120.emf"/><Relationship Id="rId3" Type="http://schemas.openxmlformats.org/officeDocument/2006/relationships/notesSlide" Target="../notesSlides/notesSlide26.xml"/><Relationship Id="rId7" Type="http://schemas.openxmlformats.org/officeDocument/2006/relationships/image" Target="../media/image117.emf"/><Relationship Id="rId12" Type="http://schemas.openxmlformats.org/officeDocument/2006/relationships/oleObject" Target="../embeddings/oleObject108.bin"/><Relationship Id="rId2" Type="http://schemas.openxmlformats.org/officeDocument/2006/relationships/slideLayout" Target="../slideLayouts/slideLayout6.xml"/><Relationship Id="rId1" Type="http://schemas.openxmlformats.org/officeDocument/2006/relationships/vmlDrawing" Target="../drawings/vmlDrawing22.vml"/><Relationship Id="rId6" Type="http://schemas.openxmlformats.org/officeDocument/2006/relationships/oleObject" Target="../embeddings/oleObject105.bin"/><Relationship Id="rId11" Type="http://schemas.openxmlformats.org/officeDocument/2006/relationships/image" Target="../media/image119.emf"/><Relationship Id="rId5" Type="http://schemas.openxmlformats.org/officeDocument/2006/relationships/image" Target="../media/image116.emf"/><Relationship Id="rId10" Type="http://schemas.openxmlformats.org/officeDocument/2006/relationships/oleObject" Target="../embeddings/oleObject107.bin"/><Relationship Id="rId4" Type="http://schemas.openxmlformats.org/officeDocument/2006/relationships/oleObject" Target="../embeddings/oleObject104.bin"/><Relationship Id="rId9" Type="http://schemas.openxmlformats.org/officeDocument/2006/relationships/image" Target="../media/image118.e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11.bin"/><Relationship Id="rId13" Type="http://schemas.openxmlformats.org/officeDocument/2006/relationships/image" Target="../media/image125.emf"/><Relationship Id="rId3" Type="http://schemas.openxmlformats.org/officeDocument/2006/relationships/notesSlide" Target="../notesSlides/notesSlide27.xml"/><Relationship Id="rId7" Type="http://schemas.openxmlformats.org/officeDocument/2006/relationships/image" Target="../media/image122.emf"/><Relationship Id="rId12" Type="http://schemas.openxmlformats.org/officeDocument/2006/relationships/oleObject" Target="../embeddings/oleObject113.bin"/><Relationship Id="rId17" Type="http://schemas.openxmlformats.org/officeDocument/2006/relationships/image" Target="../media/image126.emf"/><Relationship Id="rId2" Type="http://schemas.openxmlformats.org/officeDocument/2006/relationships/slideLayout" Target="../slideLayouts/slideLayout2.xml"/><Relationship Id="rId16" Type="http://schemas.openxmlformats.org/officeDocument/2006/relationships/oleObject" Target="../embeddings/oleObject114.bin"/><Relationship Id="rId1" Type="http://schemas.openxmlformats.org/officeDocument/2006/relationships/vmlDrawing" Target="../drawings/vmlDrawing23.vml"/><Relationship Id="rId6" Type="http://schemas.openxmlformats.org/officeDocument/2006/relationships/oleObject" Target="../embeddings/oleObject110.bin"/><Relationship Id="rId11" Type="http://schemas.openxmlformats.org/officeDocument/2006/relationships/image" Target="../media/image124.emf"/><Relationship Id="rId5" Type="http://schemas.openxmlformats.org/officeDocument/2006/relationships/image" Target="../media/image121.emf"/><Relationship Id="rId15" Type="http://schemas.openxmlformats.org/officeDocument/2006/relationships/image" Target="../media/image6.png"/><Relationship Id="rId10" Type="http://schemas.openxmlformats.org/officeDocument/2006/relationships/oleObject" Target="../embeddings/oleObject112.bin"/><Relationship Id="rId4" Type="http://schemas.openxmlformats.org/officeDocument/2006/relationships/oleObject" Target="../embeddings/oleObject109.bin"/><Relationship Id="rId9" Type="http://schemas.openxmlformats.org/officeDocument/2006/relationships/image" Target="../media/image123.emf"/><Relationship Id="rId14" Type="http://schemas.openxmlformats.org/officeDocument/2006/relationships/hyperlink" Target="Munson%20Movies/V5_5%20Angular%20momentum%20garden%20sprinkler.mov" TargetMode="Externa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17.bin"/><Relationship Id="rId3" Type="http://schemas.openxmlformats.org/officeDocument/2006/relationships/notesSlide" Target="../notesSlides/notesSlide28.xml"/><Relationship Id="rId7" Type="http://schemas.openxmlformats.org/officeDocument/2006/relationships/image" Target="../media/image128.e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116.bin"/><Relationship Id="rId11" Type="http://schemas.openxmlformats.org/officeDocument/2006/relationships/image" Target="../media/image130.emf"/><Relationship Id="rId5" Type="http://schemas.openxmlformats.org/officeDocument/2006/relationships/image" Target="../media/image127.png"/><Relationship Id="rId10" Type="http://schemas.openxmlformats.org/officeDocument/2006/relationships/oleObject" Target="../embeddings/oleObject118.bin"/><Relationship Id="rId4" Type="http://schemas.openxmlformats.org/officeDocument/2006/relationships/oleObject" Target="../embeddings/oleObject115.bin"/><Relationship Id="rId9" Type="http://schemas.openxmlformats.org/officeDocument/2006/relationships/image" Target="../media/image129.e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21.bin"/><Relationship Id="rId13" Type="http://schemas.openxmlformats.org/officeDocument/2006/relationships/image" Target="../media/image135.emf"/><Relationship Id="rId3" Type="http://schemas.openxmlformats.org/officeDocument/2006/relationships/notesSlide" Target="../notesSlides/notesSlide29.xml"/><Relationship Id="rId7" Type="http://schemas.openxmlformats.org/officeDocument/2006/relationships/image" Target="../media/image132.emf"/><Relationship Id="rId12" Type="http://schemas.openxmlformats.org/officeDocument/2006/relationships/oleObject" Target="../embeddings/oleObject123.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120.bin"/><Relationship Id="rId11" Type="http://schemas.openxmlformats.org/officeDocument/2006/relationships/image" Target="../media/image134.emf"/><Relationship Id="rId5" Type="http://schemas.openxmlformats.org/officeDocument/2006/relationships/image" Target="../media/image131.emf"/><Relationship Id="rId10" Type="http://schemas.openxmlformats.org/officeDocument/2006/relationships/oleObject" Target="../embeddings/oleObject122.bin"/><Relationship Id="rId4" Type="http://schemas.openxmlformats.org/officeDocument/2006/relationships/oleObject" Target="../embeddings/oleObject119.bin"/><Relationship Id="rId9" Type="http://schemas.openxmlformats.org/officeDocument/2006/relationships/image" Target="../media/image133.emf"/></Relationships>
</file>

<file path=ppt/slides/_rels/slide3.xml.rels><?xml version="1.0" encoding="UTF-8" standalone="yes"?>
<Relationships xmlns="http://schemas.openxmlformats.org/package/2006/relationships"><Relationship Id="rId8" Type="http://schemas.openxmlformats.org/officeDocument/2006/relationships/hyperlink" Target="Munson%20Movies/V5_1%20Mass%20Conservation%20in%20Sink.mov" TargetMode="External"/><Relationship Id="rId3" Type="http://schemas.openxmlformats.org/officeDocument/2006/relationships/notesSlide" Target="../notesSlides/notesSlide3.xml"/><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0.emf"/><Relationship Id="rId5" Type="http://schemas.openxmlformats.org/officeDocument/2006/relationships/image" Target="../media/image8.emf"/><Relationship Id="rId10" Type="http://schemas.openxmlformats.org/officeDocument/2006/relationships/oleObject" Target="../embeddings/oleObject3.bin"/><Relationship Id="rId4" Type="http://schemas.openxmlformats.org/officeDocument/2006/relationships/oleObject" Target="../embeddings/oleObject1.bin"/><Relationship Id="rId9" Type="http://schemas.openxmlformats.org/officeDocument/2006/relationships/image" Target="../media/image11.png"/></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26.bin"/><Relationship Id="rId13" Type="http://schemas.openxmlformats.org/officeDocument/2006/relationships/oleObject" Target="../embeddings/oleObject128.bin"/><Relationship Id="rId3" Type="http://schemas.openxmlformats.org/officeDocument/2006/relationships/notesSlide" Target="../notesSlides/notesSlide30.xml"/><Relationship Id="rId7" Type="http://schemas.openxmlformats.org/officeDocument/2006/relationships/image" Target="../media/image137.emf"/><Relationship Id="rId12" Type="http://schemas.openxmlformats.org/officeDocument/2006/relationships/slide" Target="slide82.xml"/><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125.bin"/><Relationship Id="rId11" Type="http://schemas.openxmlformats.org/officeDocument/2006/relationships/image" Target="../media/image139.emf"/><Relationship Id="rId5" Type="http://schemas.openxmlformats.org/officeDocument/2006/relationships/image" Target="../media/image136.emf"/><Relationship Id="rId10" Type="http://schemas.openxmlformats.org/officeDocument/2006/relationships/oleObject" Target="../embeddings/oleObject127.bin"/><Relationship Id="rId4" Type="http://schemas.openxmlformats.org/officeDocument/2006/relationships/oleObject" Target="../embeddings/oleObject124.bin"/><Relationship Id="rId9" Type="http://schemas.openxmlformats.org/officeDocument/2006/relationships/image" Target="../media/image138.emf"/><Relationship Id="rId14" Type="http://schemas.openxmlformats.org/officeDocument/2006/relationships/image" Target="../media/image140.e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31.bin"/><Relationship Id="rId13" Type="http://schemas.openxmlformats.org/officeDocument/2006/relationships/oleObject" Target="../embeddings/oleObject133.bin"/><Relationship Id="rId3" Type="http://schemas.openxmlformats.org/officeDocument/2006/relationships/notesSlide" Target="../notesSlides/notesSlide31.xml"/><Relationship Id="rId7" Type="http://schemas.openxmlformats.org/officeDocument/2006/relationships/image" Target="../media/image142.emf"/><Relationship Id="rId12" Type="http://schemas.openxmlformats.org/officeDocument/2006/relationships/slide" Target="slide33.xml"/><Relationship Id="rId2" Type="http://schemas.openxmlformats.org/officeDocument/2006/relationships/slideLayout" Target="../slideLayouts/slideLayout2.xml"/><Relationship Id="rId16" Type="http://schemas.openxmlformats.org/officeDocument/2006/relationships/image" Target="../media/image146.emf"/><Relationship Id="rId1" Type="http://schemas.openxmlformats.org/officeDocument/2006/relationships/vmlDrawing" Target="../drawings/vmlDrawing27.vml"/><Relationship Id="rId6" Type="http://schemas.openxmlformats.org/officeDocument/2006/relationships/oleObject" Target="../embeddings/oleObject130.bin"/><Relationship Id="rId11" Type="http://schemas.openxmlformats.org/officeDocument/2006/relationships/image" Target="../media/image144.emf"/><Relationship Id="rId5" Type="http://schemas.openxmlformats.org/officeDocument/2006/relationships/image" Target="../media/image141.emf"/><Relationship Id="rId15" Type="http://schemas.openxmlformats.org/officeDocument/2006/relationships/oleObject" Target="../embeddings/oleObject134.bin"/><Relationship Id="rId10" Type="http://schemas.openxmlformats.org/officeDocument/2006/relationships/oleObject" Target="../embeddings/oleObject132.bin"/><Relationship Id="rId4" Type="http://schemas.openxmlformats.org/officeDocument/2006/relationships/oleObject" Target="../embeddings/oleObject129.bin"/><Relationship Id="rId9" Type="http://schemas.openxmlformats.org/officeDocument/2006/relationships/image" Target="../media/image143.emf"/><Relationship Id="rId14" Type="http://schemas.openxmlformats.org/officeDocument/2006/relationships/image" Target="../media/image145.emf"/></Relationships>
</file>

<file path=ppt/slides/_rels/slide32.xml.rels><?xml version="1.0" encoding="UTF-8" standalone="yes"?>
<Relationships xmlns="http://schemas.openxmlformats.org/package/2006/relationships"><Relationship Id="rId8" Type="http://schemas.openxmlformats.org/officeDocument/2006/relationships/image" Target="../media/image148.emf"/><Relationship Id="rId13" Type="http://schemas.openxmlformats.org/officeDocument/2006/relationships/oleObject" Target="../embeddings/oleObject139.bin"/><Relationship Id="rId18" Type="http://schemas.openxmlformats.org/officeDocument/2006/relationships/image" Target="../media/image153.emf"/><Relationship Id="rId3" Type="http://schemas.openxmlformats.org/officeDocument/2006/relationships/notesSlide" Target="../notesSlides/notesSlide32.xml"/><Relationship Id="rId21" Type="http://schemas.openxmlformats.org/officeDocument/2006/relationships/oleObject" Target="../embeddings/oleObject143.bin"/><Relationship Id="rId7" Type="http://schemas.openxmlformats.org/officeDocument/2006/relationships/oleObject" Target="../embeddings/oleObject136.bin"/><Relationship Id="rId12" Type="http://schemas.openxmlformats.org/officeDocument/2006/relationships/image" Target="../media/image150.emf"/><Relationship Id="rId17" Type="http://schemas.openxmlformats.org/officeDocument/2006/relationships/oleObject" Target="../embeddings/oleObject141.bin"/><Relationship Id="rId2" Type="http://schemas.openxmlformats.org/officeDocument/2006/relationships/slideLayout" Target="../slideLayouts/slideLayout2.xml"/><Relationship Id="rId16" Type="http://schemas.openxmlformats.org/officeDocument/2006/relationships/image" Target="../media/image152.emf"/><Relationship Id="rId20" Type="http://schemas.openxmlformats.org/officeDocument/2006/relationships/image" Target="../media/image154.emf"/><Relationship Id="rId1" Type="http://schemas.openxmlformats.org/officeDocument/2006/relationships/vmlDrawing" Target="../drawings/vmlDrawing28.vml"/><Relationship Id="rId6" Type="http://schemas.openxmlformats.org/officeDocument/2006/relationships/image" Target="../media/image147.wmf"/><Relationship Id="rId11" Type="http://schemas.openxmlformats.org/officeDocument/2006/relationships/oleObject" Target="../embeddings/oleObject138.bin"/><Relationship Id="rId5" Type="http://schemas.openxmlformats.org/officeDocument/2006/relationships/oleObject" Target="../embeddings/oleObject135.bin"/><Relationship Id="rId15" Type="http://schemas.openxmlformats.org/officeDocument/2006/relationships/oleObject" Target="../embeddings/oleObject140.bin"/><Relationship Id="rId10" Type="http://schemas.openxmlformats.org/officeDocument/2006/relationships/image" Target="../media/image149.emf"/><Relationship Id="rId19" Type="http://schemas.openxmlformats.org/officeDocument/2006/relationships/oleObject" Target="../embeddings/oleObject142.bin"/><Relationship Id="rId4" Type="http://schemas.openxmlformats.org/officeDocument/2006/relationships/image" Target="../media/image3.png"/><Relationship Id="rId9" Type="http://schemas.openxmlformats.org/officeDocument/2006/relationships/oleObject" Target="../embeddings/oleObject137.bin"/><Relationship Id="rId14" Type="http://schemas.openxmlformats.org/officeDocument/2006/relationships/image" Target="../media/image151.emf"/><Relationship Id="rId22" Type="http://schemas.openxmlformats.org/officeDocument/2006/relationships/image" Target="../media/image155.e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46.bin"/><Relationship Id="rId3" Type="http://schemas.openxmlformats.org/officeDocument/2006/relationships/notesSlide" Target="../notesSlides/notesSlide33.xml"/><Relationship Id="rId7" Type="http://schemas.openxmlformats.org/officeDocument/2006/relationships/image" Target="../media/image157.e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145.bin"/><Relationship Id="rId5" Type="http://schemas.openxmlformats.org/officeDocument/2006/relationships/image" Target="../media/image156.emf"/><Relationship Id="rId4" Type="http://schemas.openxmlformats.org/officeDocument/2006/relationships/oleObject" Target="../embeddings/oleObject144.bin"/><Relationship Id="rId9" Type="http://schemas.openxmlformats.org/officeDocument/2006/relationships/image" Target="../media/image158.e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49.bin"/><Relationship Id="rId13" Type="http://schemas.openxmlformats.org/officeDocument/2006/relationships/image" Target="../media/image163.emf"/><Relationship Id="rId3" Type="http://schemas.openxmlformats.org/officeDocument/2006/relationships/notesSlide" Target="../notesSlides/notesSlide34.xml"/><Relationship Id="rId7" Type="http://schemas.openxmlformats.org/officeDocument/2006/relationships/image" Target="../media/image160.emf"/><Relationship Id="rId12" Type="http://schemas.openxmlformats.org/officeDocument/2006/relationships/oleObject" Target="../embeddings/oleObject151.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148.bin"/><Relationship Id="rId11" Type="http://schemas.openxmlformats.org/officeDocument/2006/relationships/image" Target="../media/image162.emf"/><Relationship Id="rId5" Type="http://schemas.openxmlformats.org/officeDocument/2006/relationships/image" Target="../media/image159.emf"/><Relationship Id="rId15" Type="http://schemas.openxmlformats.org/officeDocument/2006/relationships/image" Target="../media/image164.emf"/><Relationship Id="rId10" Type="http://schemas.openxmlformats.org/officeDocument/2006/relationships/oleObject" Target="../embeddings/oleObject150.bin"/><Relationship Id="rId4" Type="http://schemas.openxmlformats.org/officeDocument/2006/relationships/oleObject" Target="../embeddings/oleObject147.bin"/><Relationship Id="rId9" Type="http://schemas.openxmlformats.org/officeDocument/2006/relationships/image" Target="../media/image161.emf"/><Relationship Id="rId14" Type="http://schemas.openxmlformats.org/officeDocument/2006/relationships/oleObject" Target="../embeddings/oleObject152.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55.bin"/><Relationship Id="rId3" Type="http://schemas.openxmlformats.org/officeDocument/2006/relationships/notesSlide" Target="../notesSlides/notesSlide35.xml"/><Relationship Id="rId7" Type="http://schemas.openxmlformats.org/officeDocument/2006/relationships/image" Target="../media/image166.e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154.bin"/><Relationship Id="rId5" Type="http://schemas.openxmlformats.org/officeDocument/2006/relationships/image" Target="../media/image165.emf"/><Relationship Id="rId4" Type="http://schemas.openxmlformats.org/officeDocument/2006/relationships/oleObject" Target="../embeddings/oleObject153.bin"/><Relationship Id="rId9" Type="http://schemas.openxmlformats.org/officeDocument/2006/relationships/image" Target="../media/image167.e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58.bin"/><Relationship Id="rId3" Type="http://schemas.openxmlformats.org/officeDocument/2006/relationships/notesSlide" Target="../notesSlides/notesSlide36.xml"/><Relationship Id="rId7" Type="http://schemas.openxmlformats.org/officeDocument/2006/relationships/image" Target="../media/image169.e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157.bin"/><Relationship Id="rId11" Type="http://schemas.openxmlformats.org/officeDocument/2006/relationships/image" Target="../media/image171.emf"/><Relationship Id="rId5" Type="http://schemas.openxmlformats.org/officeDocument/2006/relationships/image" Target="../media/image168.emf"/><Relationship Id="rId10" Type="http://schemas.openxmlformats.org/officeDocument/2006/relationships/oleObject" Target="../embeddings/oleObject159.bin"/><Relationship Id="rId4" Type="http://schemas.openxmlformats.org/officeDocument/2006/relationships/oleObject" Target="../embeddings/oleObject156.bin"/><Relationship Id="rId9" Type="http://schemas.openxmlformats.org/officeDocument/2006/relationships/image" Target="../media/image170.e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62.bin"/><Relationship Id="rId13" Type="http://schemas.openxmlformats.org/officeDocument/2006/relationships/oleObject" Target="../embeddings/oleObject164.bin"/><Relationship Id="rId3" Type="http://schemas.openxmlformats.org/officeDocument/2006/relationships/notesSlide" Target="../notesSlides/notesSlide37.xml"/><Relationship Id="rId7" Type="http://schemas.openxmlformats.org/officeDocument/2006/relationships/image" Target="../media/image173.emf"/><Relationship Id="rId12" Type="http://schemas.openxmlformats.org/officeDocument/2006/relationships/image" Target="../media/image175.e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161.bin"/><Relationship Id="rId11" Type="http://schemas.openxmlformats.org/officeDocument/2006/relationships/oleObject" Target="../embeddings/oleObject163.bin"/><Relationship Id="rId5" Type="http://schemas.openxmlformats.org/officeDocument/2006/relationships/image" Target="../media/image172.emf"/><Relationship Id="rId10" Type="http://schemas.openxmlformats.org/officeDocument/2006/relationships/slide" Target="slide78.xml"/><Relationship Id="rId4" Type="http://schemas.openxmlformats.org/officeDocument/2006/relationships/oleObject" Target="../embeddings/oleObject160.bin"/><Relationship Id="rId9" Type="http://schemas.openxmlformats.org/officeDocument/2006/relationships/image" Target="../media/image174.emf"/><Relationship Id="rId14" Type="http://schemas.openxmlformats.org/officeDocument/2006/relationships/image" Target="../media/image176.emf"/></Relationships>
</file>

<file path=ppt/slides/_rels/slide38.xml.rels><?xml version="1.0" encoding="UTF-8" standalone="yes"?>
<Relationships xmlns="http://schemas.openxmlformats.org/package/2006/relationships"><Relationship Id="rId8" Type="http://schemas.openxmlformats.org/officeDocument/2006/relationships/slide" Target="slide83.xml"/><Relationship Id="rId3" Type="http://schemas.openxmlformats.org/officeDocument/2006/relationships/notesSlide" Target="../notesSlides/notesSlide38.xml"/><Relationship Id="rId7" Type="http://schemas.openxmlformats.org/officeDocument/2006/relationships/image" Target="../media/image178.emf"/><Relationship Id="rId12" Type="http://schemas.openxmlformats.org/officeDocument/2006/relationships/image" Target="../media/image180.e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166.bin"/><Relationship Id="rId11" Type="http://schemas.openxmlformats.org/officeDocument/2006/relationships/oleObject" Target="../embeddings/oleObject168.bin"/><Relationship Id="rId5" Type="http://schemas.openxmlformats.org/officeDocument/2006/relationships/image" Target="../media/image177.emf"/><Relationship Id="rId10" Type="http://schemas.openxmlformats.org/officeDocument/2006/relationships/image" Target="../media/image179.emf"/><Relationship Id="rId4" Type="http://schemas.openxmlformats.org/officeDocument/2006/relationships/oleObject" Target="../embeddings/oleObject165.bin"/><Relationship Id="rId9" Type="http://schemas.openxmlformats.org/officeDocument/2006/relationships/oleObject" Target="../embeddings/oleObject167.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71.bin"/><Relationship Id="rId3" Type="http://schemas.openxmlformats.org/officeDocument/2006/relationships/notesSlide" Target="../notesSlides/notesSlide39.xml"/><Relationship Id="rId7" Type="http://schemas.openxmlformats.org/officeDocument/2006/relationships/image" Target="../media/image182.emf"/><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oleObject" Target="../embeddings/oleObject170.bin"/><Relationship Id="rId5" Type="http://schemas.openxmlformats.org/officeDocument/2006/relationships/image" Target="../media/image181.emf"/><Relationship Id="rId4" Type="http://schemas.openxmlformats.org/officeDocument/2006/relationships/oleObject" Target="../embeddings/oleObject169.bin"/><Relationship Id="rId9" Type="http://schemas.openxmlformats.org/officeDocument/2006/relationships/image" Target="../media/image183.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6.emf"/><Relationship Id="rId18" Type="http://schemas.openxmlformats.org/officeDocument/2006/relationships/oleObject" Target="../embeddings/oleObject11.bin"/><Relationship Id="rId3" Type="http://schemas.openxmlformats.org/officeDocument/2006/relationships/notesSlide" Target="../notesSlides/notesSlide4.xml"/><Relationship Id="rId21" Type="http://schemas.openxmlformats.org/officeDocument/2006/relationships/image" Target="../media/image20.emf"/><Relationship Id="rId7" Type="http://schemas.openxmlformats.org/officeDocument/2006/relationships/image" Target="../media/image13.emf"/><Relationship Id="rId12" Type="http://schemas.openxmlformats.org/officeDocument/2006/relationships/oleObject" Target="../embeddings/oleObject8.bin"/><Relationship Id="rId17" Type="http://schemas.openxmlformats.org/officeDocument/2006/relationships/image" Target="../media/image18.emf"/><Relationship Id="rId2" Type="http://schemas.openxmlformats.org/officeDocument/2006/relationships/slideLayout" Target="../slideLayouts/slideLayout2.xml"/><Relationship Id="rId16" Type="http://schemas.openxmlformats.org/officeDocument/2006/relationships/oleObject" Target="../embeddings/oleObject10.bin"/><Relationship Id="rId20" Type="http://schemas.openxmlformats.org/officeDocument/2006/relationships/oleObject" Target="../embeddings/oleObject12.bin"/><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15.emf"/><Relationship Id="rId5" Type="http://schemas.openxmlformats.org/officeDocument/2006/relationships/image" Target="../media/image12.emf"/><Relationship Id="rId15" Type="http://schemas.openxmlformats.org/officeDocument/2006/relationships/image" Target="../media/image17.emf"/><Relationship Id="rId10" Type="http://schemas.openxmlformats.org/officeDocument/2006/relationships/oleObject" Target="../embeddings/oleObject7.bin"/><Relationship Id="rId19" Type="http://schemas.openxmlformats.org/officeDocument/2006/relationships/image" Target="../media/image19.emf"/><Relationship Id="rId4" Type="http://schemas.openxmlformats.org/officeDocument/2006/relationships/oleObject" Target="../embeddings/oleObject4.bin"/><Relationship Id="rId9" Type="http://schemas.openxmlformats.org/officeDocument/2006/relationships/image" Target="../media/image14.emf"/><Relationship Id="rId14" Type="http://schemas.openxmlformats.org/officeDocument/2006/relationships/oleObject" Target="../embeddings/oleObject9.bin"/></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36.vml"/><Relationship Id="rId5" Type="http://schemas.openxmlformats.org/officeDocument/2006/relationships/image" Target="../media/image184.emf"/><Relationship Id="rId4" Type="http://schemas.openxmlformats.org/officeDocument/2006/relationships/oleObject" Target="../embeddings/oleObject172.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37.vml"/><Relationship Id="rId5" Type="http://schemas.openxmlformats.org/officeDocument/2006/relationships/image" Target="../media/image185.emf"/><Relationship Id="rId4" Type="http://schemas.openxmlformats.org/officeDocument/2006/relationships/oleObject" Target="../embeddings/oleObject173.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76.bin"/><Relationship Id="rId3" Type="http://schemas.openxmlformats.org/officeDocument/2006/relationships/notesSlide" Target="../notesSlides/notesSlide43.xml"/><Relationship Id="rId7" Type="http://schemas.openxmlformats.org/officeDocument/2006/relationships/image" Target="../media/image187.emf"/><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175.bin"/><Relationship Id="rId5" Type="http://schemas.openxmlformats.org/officeDocument/2006/relationships/image" Target="../media/image186.emf"/><Relationship Id="rId4" Type="http://schemas.openxmlformats.org/officeDocument/2006/relationships/oleObject" Target="../embeddings/oleObject174.bin"/><Relationship Id="rId9" Type="http://schemas.openxmlformats.org/officeDocument/2006/relationships/image" Target="../media/image188.e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image" Target="../media/image190.emf"/><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oleObject" Target="../embeddings/oleObject178.bin"/><Relationship Id="rId5" Type="http://schemas.openxmlformats.org/officeDocument/2006/relationships/image" Target="../media/image189.emf"/><Relationship Id="rId4" Type="http://schemas.openxmlformats.org/officeDocument/2006/relationships/oleObject" Target="../embeddings/oleObject177.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image" Target="../media/image192.emf"/><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oleObject" Target="../embeddings/oleObject180.bin"/><Relationship Id="rId5" Type="http://schemas.openxmlformats.org/officeDocument/2006/relationships/image" Target="../media/image191.emf"/><Relationship Id="rId4" Type="http://schemas.openxmlformats.org/officeDocument/2006/relationships/oleObject" Target="../embeddings/oleObject179.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83.bin"/><Relationship Id="rId3" Type="http://schemas.openxmlformats.org/officeDocument/2006/relationships/notesSlide" Target="../notesSlides/notesSlide48.xml"/><Relationship Id="rId7" Type="http://schemas.openxmlformats.org/officeDocument/2006/relationships/image" Target="../media/image194.emf"/><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oleObject" Target="../embeddings/oleObject182.bin"/><Relationship Id="rId5" Type="http://schemas.openxmlformats.org/officeDocument/2006/relationships/image" Target="../media/image193.emf"/><Relationship Id="rId4" Type="http://schemas.openxmlformats.org/officeDocument/2006/relationships/oleObject" Target="../embeddings/oleObject181.bin"/><Relationship Id="rId9" Type="http://schemas.openxmlformats.org/officeDocument/2006/relationships/image" Target="../media/image195.e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5.xml"/><Relationship Id="rId7" Type="http://schemas.openxmlformats.org/officeDocument/2006/relationships/image" Target="../media/image22.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4.bin"/><Relationship Id="rId11" Type="http://schemas.openxmlformats.org/officeDocument/2006/relationships/image" Target="../media/image24.emf"/><Relationship Id="rId5" Type="http://schemas.openxmlformats.org/officeDocument/2006/relationships/image" Target="../media/image21.e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23.emf"/></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7" Type="http://schemas.openxmlformats.org/officeDocument/2006/relationships/image" Target="../media/image197.emf"/><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oleObject" Target="../embeddings/oleObject185.bin"/><Relationship Id="rId5" Type="http://schemas.openxmlformats.org/officeDocument/2006/relationships/image" Target="../media/image196.emf"/><Relationship Id="rId4" Type="http://schemas.openxmlformats.org/officeDocument/2006/relationships/oleObject" Target="../embeddings/oleObject184.bin"/></Relationships>
</file>

<file path=ppt/slides/_rels/slide51.xml.rels><?xml version="1.0" encoding="UTF-8" standalone="yes"?>
<Relationships xmlns="http://schemas.openxmlformats.org/package/2006/relationships"><Relationship Id="rId8" Type="http://schemas.openxmlformats.org/officeDocument/2006/relationships/image" Target="../media/image198.png"/><Relationship Id="rId13" Type="http://schemas.openxmlformats.org/officeDocument/2006/relationships/oleObject" Target="../embeddings/oleObject190.bin"/><Relationship Id="rId18" Type="http://schemas.openxmlformats.org/officeDocument/2006/relationships/image" Target="../media/image203.emf"/><Relationship Id="rId3" Type="http://schemas.openxmlformats.org/officeDocument/2006/relationships/notesSlide" Target="../notesSlides/notesSlide51.xml"/><Relationship Id="rId7" Type="http://schemas.openxmlformats.org/officeDocument/2006/relationships/oleObject" Target="../embeddings/oleObject187.bin"/><Relationship Id="rId12" Type="http://schemas.openxmlformats.org/officeDocument/2006/relationships/image" Target="../media/image200.png"/><Relationship Id="rId17" Type="http://schemas.openxmlformats.org/officeDocument/2006/relationships/oleObject" Target="../embeddings/oleObject192.bin"/><Relationship Id="rId2" Type="http://schemas.openxmlformats.org/officeDocument/2006/relationships/slideLayout" Target="../slideLayouts/slideLayout2.xml"/><Relationship Id="rId16" Type="http://schemas.openxmlformats.org/officeDocument/2006/relationships/image" Target="../media/image202.emf"/><Relationship Id="rId20" Type="http://schemas.openxmlformats.org/officeDocument/2006/relationships/image" Target="../media/image204.emf"/><Relationship Id="rId1" Type="http://schemas.openxmlformats.org/officeDocument/2006/relationships/vmlDrawing" Target="../drawings/vmlDrawing43.vml"/><Relationship Id="rId6" Type="http://schemas.openxmlformats.org/officeDocument/2006/relationships/image" Target="../media/image127.png"/><Relationship Id="rId11" Type="http://schemas.openxmlformats.org/officeDocument/2006/relationships/oleObject" Target="../embeddings/oleObject189.bin"/><Relationship Id="rId5" Type="http://schemas.openxmlformats.org/officeDocument/2006/relationships/oleObject" Target="../embeddings/oleObject186.bin"/><Relationship Id="rId15" Type="http://schemas.openxmlformats.org/officeDocument/2006/relationships/oleObject" Target="../embeddings/oleObject191.bin"/><Relationship Id="rId10" Type="http://schemas.openxmlformats.org/officeDocument/2006/relationships/image" Target="../media/image199.png"/><Relationship Id="rId19" Type="http://schemas.openxmlformats.org/officeDocument/2006/relationships/oleObject" Target="../embeddings/oleObject193.bin"/><Relationship Id="rId4" Type="http://schemas.openxmlformats.org/officeDocument/2006/relationships/image" Target="../media/image205.png"/><Relationship Id="rId9" Type="http://schemas.openxmlformats.org/officeDocument/2006/relationships/oleObject" Target="../embeddings/oleObject188.bin"/><Relationship Id="rId14" Type="http://schemas.openxmlformats.org/officeDocument/2006/relationships/image" Target="../media/image201.emf"/></Relationships>
</file>

<file path=ppt/slides/_rels/slide52.xml.rels><?xml version="1.0" encoding="UTF-8" standalone="yes"?>
<Relationships xmlns="http://schemas.openxmlformats.org/package/2006/relationships"><Relationship Id="rId3" Type="http://schemas.openxmlformats.org/officeDocument/2006/relationships/image" Target="../media/image206.jpe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slide" Target="slide84.xml"/><Relationship Id="rId4" Type="http://schemas.openxmlformats.org/officeDocument/2006/relationships/image" Target="../media/image207.jpe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vmlDrawing" Target="../drawings/vmlDrawing44.vml"/><Relationship Id="rId5" Type="http://schemas.openxmlformats.org/officeDocument/2006/relationships/image" Target="../media/image208.emf"/><Relationship Id="rId4" Type="http://schemas.openxmlformats.org/officeDocument/2006/relationships/oleObject" Target="../embeddings/oleObject194.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image" Target="../media/image210.emf"/><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oleObject" Target="../embeddings/oleObject196.bin"/><Relationship Id="rId5" Type="http://schemas.openxmlformats.org/officeDocument/2006/relationships/image" Target="../media/image209.emf"/><Relationship Id="rId4" Type="http://schemas.openxmlformats.org/officeDocument/2006/relationships/oleObject" Target="../embeddings/oleObject195.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199.bin"/><Relationship Id="rId3" Type="http://schemas.openxmlformats.org/officeDocument/2006/relationships/notesSlide" Target="../notesSlides/notesSlide56.xml"/><Relationship Id="rId7" Type="http://schemas.openxmlformats.org/officeDocument/2006/relationships/image" Target="../media/image212.emf"/><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oleObject" Target="../embeddings/oleObject198.bin"/><Relationship Id="rId5" Type="http://schemas.openxmlformats.org/officeDocument/2006/relationships/image" Target="../media/image211.emf"/><Relationship Id="rId4" Type="http://schemas.openxmlformats.org/officeDocument/2006/relationships/oleObject" Target="../embeddings/oleObject197.bin"/><Relationship Id="rId9" Type="http://schemas.openxmlformats.org/officeDocument/2006/relationships/image" Target="../media/image213.emf"/></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202.bin"/><Relationship Id="rId13" Type="http://schemas.openxmlformats.org/officeDocument/2006/relationships/image" Target="../media/image218.emf"/><Relationship Id="rId3" Type="http://schemas.openxmlformats.org/officeDocument/2006/relationships/notesSlide" Target="../notesSlides/notesSlide57.xml"/><Relationship Id="rId7" Type="http://schemas.openxmlformats.org/officeDocument/2006/relationships/image" Target="../media/image215.emf"/><Relationship Id="rId12" Type="http://schemas.openxmlformats.org/officeDocument/2006/relationships/oleObject" Target="../embeddings/oleObject204.bin"/><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oleObject" Target="../embeddings/oleObject201.bin"/><Relationship Id="rId11" Type="http://schemas.openxmlformats.org/officeDocument/2006/relationships/image" Target="../media/image217.emf"/><Relationship Id="rId5" Type="http://schemas.openxmlformats.org/officeDocument/2006/relationships/image" Target="../media/image214.emf"/><Relationship Id="rId15" Type="http://schemas.openxmlformats.org/officeDocument/2006/relationships/image" Target="../media/image219.emf"/><Relationship Id="rId10" Type="http://schemas.openxmlformats.org/officeDocument/2006/relationships/oleObject" Target="../embeddings/oleObject203.bin"/><Relationship Id="rId4" Type="http://schemas.openxmlformats.org/officeDocument/2006/relationships/oleObject" Target="../embeddings/oleObject200.bin"/><Relationship Id="rId9" Type="http://schemas.openxmlformats.org/officeDocument/2006/relationships/image" Target="../media/image216.emf"/><Relationship Id="rId14" Type="http://schemas.openxmlformats.org/officeDocument/2006/relationships/oleObject" Target="../embeddings/oleObject205.bin"/></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208.bin"/><Relationship Id="rId13" Type="http://schemas.openxmlformats.org/officeDocument/2006/relationships/image" Target="../media/image224.emf"/><Relationship Id="rId18" Type="http://schemas.openxmlformats.org/officeDocument/2006/relationships/oleObject" Target="../embeddings/oleObject213.bin"/><Relationship Id="rId3" Type="http://schemas.openxmlformats.org/officeDocument/2006/relationships/notesSlide" Target="../notesSlides/notesSlide58.xml"/><Relationship Id="rId21" Type="http://schemas.openxmlformats.org/officeDocument/2006/relationships/image" Target="../media/image228.emf"/><Relationship Id="rId7" Type="http://schemas.openxmlformats.org/officeDocument/2006/relationships/image" Target="../media/image221.emf"/><Relationship Id="rId12" Type="http://schemas.openxmlformats.org/officeDocument/2006/relationships/oleObject" Target="../embeddings/oleObject210.bin"/><Relationship Id="rId17" Type="http://schemas.openxmlformats.org/officeDocument/2006/relationships/image" Target="../media/image226.emf"/><Relationship Id="rId2" Type="http://schemas.openxmlformats.org/officeDocument/2006/relationships/slideLayout" Target="../slideLayouts/slideLayout6.xml"/><Relationship Id="rId16" Type="http://schemas.openxmlformats.org/officeDocument/2006/relationships/oleObject" Target="../embeddings/oleObject212.bin"/><Relationship Id="rId20" Type="http://schemas.openxmlformats.org/officeDocument/2006/relationships/oleObject" Target="../embeddings/oleObject214.bin"/><Relationship Id="rId1" Type="http://schemas.openxmlformats.org/officeDocument/2006/relationships/vmlDrawing" Target="../drawings/vmlDrawing48.vml"/><Relationship Id="rId6" Type="http://schemas.openxmlformats.org/officeDocument/2006/relationships/oleObject" Target="../embeddings/oleObject207.bin"/><Relationship Id="rId11" Type="http://schemas.openxmlformats.org/officeDocument/2006/relationships/image" Target="../media/image223.emf"/><Relationship Id="rId5" Type="http://schemas.openxmlformats.org/officeDocument/2006/relationships/image" Target="../media/image220.emf"/><Relationship Id="rId15" Type="http://schemas.openxmlformats.org/officeDocument/2006/relationships/image" Target="../media/image225.emf"/><Relationship Id="rId10" Type="http://schemas.openxmlformats.org/officeDocument/2006/relationships/oleObject" Target="../embeddings/oleObject209.bin"/><Relationship Id="rId19" Type="http://schemas.openxmlformats.org/officeDocument/2006/relationships/image" Target="../media/image227.emf"/><Relationship Id="rId4" Type="http://schemas.openxmlformats.org/officeDocument/2006/relationships/oleObject" Target="../embeddings/oleObject206.bin"/><Relationship Id="rId9" Type="http://schemas.openxmlformats.org/officeDocument/2006/relationships/image" Target="../media/image222.emf"/><Relationship Id="rId14" Type="http://schemas.openxmlformats.org/officeDocument/2006/relationships/oleObject" Target="../embeddings/oleObject211.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slide" Target="slide74.xml"/><Relationship Id="rId13" Type="http://schemas.openxmlformats.org/officeDocument/2006/relationships/oleObject" Target="../embeddings/oleObject21.bin"/><Relationship Id="rId3" Type="http://schemas.openxmlformats.org/officeDocument/2006/relationships/notesSlide" Target="../notesSlides/notesSlide6.xml"/><Relationship Id="rId7" Type="http://schemas.openxmlformats.org/officeDocument/2006/relationships/image" Target="../media/image26.emf"/><Relationship Id="rId12" Type="http://schemas.openxmlformats.org/officeDocument/2006/relationships/image" Target="../media/image28.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8.bin"/><Relationship Id="rId11" Type="http://schemas.openxmlformats.org/officeDocument/2006/relationships/oleObject" Target="../embeddings/oleObject20.bin"/><Relationship Id="rId5" Type="http://schemas.openxmlformats.org/officeDocument/2006/relationships/image" Target="../media/image25.emf"/><Relationship Id="rId10" Type="http://schemas.openxmlformats.org/officeDocument/2006/relationships/image" Target="../media/image27.emf"/><Relationship Id="rId4" Type="http://schemas.openxmlformats.org/officeDocument/2006/relationships/oleObject" Target="../embeddings/oleObject17.bin"/><Relationship Id="rId9" Type="http://schemas.openxmlformats.org/officeDocument/2006/relationships/oleObject" Target="../embeddings/oleObject19.bin"/><Relationship Id="rId14" Type="http://schemas.openxmlformats.org/officeDocument/2006/relationships/image" Target="../media/image29.emf"/></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217.bin"/><Relationship Id="rId13" Type="http://schemas.openxmlformats.org/officeDocument/2006/relationships/image" Target="../media/image233.emf"/><Relationship Id="rId3" Type="http://schemas.openxmlformats.org/officeDocument/2006/relationships/notesSlide" Target="../notesSlides/notesSlide59.xml"/><Relationship Id="rId7" Type="http://schemas.openxmlformats.org/officeDocument/2006/relationships/image" Target="../media/image230.emf"/><Relationship Id="rId12" Type="http://schemas.openxmlformats.org/officeDocument/2006/relationships/oleObject" Target="../embeddings/oleObject219.bin"/><Relationship Id="rId17" Type="http://schemas.openxmlformats.org/officeDocument/2006/relationships/image" Target="../media/image235.emf"/><Relationship Id="rId2" Type="http://schemas.openxmlformats.org/officeDocument/2006/relationships/slideLayout" Target="../slideLayouts/slideLayout2.xml"/><Relationship Id="rId16" Type="http://schemas.openxmlformats.org/officeDocument/2006/relationships/oleObject" Target="../embeddings/oleObject221.bin"/><Relationship Id="rId1" Type="http://schemas.openxmlformats.org/officeDocument/2006/relationships/vmlDrawing" Target="../drawings/vmlDrawing49.vml"/><Relationship Id="rId6" Type="http://schemas.openxmlformats.org/officeDocument/2006/relationships/oleObject" Target="../embeddings/oleObject216.bin"/><Relationship Id="rId11" Type="http://schemas.openxmlformats.org/officeDocument/2006/relationships/image" Target="../media/image232.emf"/><Relationship Id="rId5" Type="http://schemas.openxmlformats.org/officeDocument/2006/relationships/image" Target="../media/image229.emf"/><Relationship Id="rId15" Type="http://schemas.openxmlformats.org/officeDocument/2006/relationships/image" Target="../media/image234.emf"/><Relationship Id="rId10" Type="http://schemas.openxmlformats.org/officeDocument/2006/relationships/oleObject" Target="../embeddings/oleObject218.bin"/><Relationship Id="rId4" Type="http://schemas.openxmlformats.org/officeDocument/2006/relationships/oleObject" Target="../embeddings/oleObject215.bin"/><Relationship Id="rId9" Type="http://schemas.openxmlformats.org/officeDocument/2006/relationships/image" Target="../media/image231.emf"/><Relationship Id="rId14" Type="http://schemas.openxmlformats.org/officeDocument/2006/relationships/oleObject" Target="../embeddings/oleObject220.bin"/></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224.bin"/><Relationship Id="rId13" Type="http://schemas.openxmlformats.org/officeDocument/2006/relationships/image" Target="../media/image240.emf"/><Relationship Id="rId3" Type="http://schemas.openxmlformats.org/officeDocument/2006/relationships/notesSlide" Target="../notesSlides/notesSlide60.xml"/><Relationship Id="rId7" Type="http://schemas.openxmlformats.org/officeDocument/2006/relationships/image" Target="../media/image237.emf"/><Relationship Id="rId12" Type="http://schemas.openxmlformats.org/officeDocument/2006/relationships/oleObject" Target="../embeddings/oleObject226.bin"/><Relationship Id="rId2" Type="http://schemas.openxmlformats.org/officeDocument/2006/relationships/slideLayout" Target="../slideLayouts/slideLayout6.xml"/><Relationship Id="rId1" Type="http://schemas.openxmlformats.org/officeDocument/2006/relationships/vmlDrawing" Target="../drawings/vmlDrawing50.vml"/><Relationship Id="rId6" Type="http://schemas.openxmlformats.org/officeDocument/2006/relationships/oleObject" Target="../embeddings/oleObject223.bin"/><Relationship Id="rId11" Type="http://schemas.openxmlformats.org/officeDocument/2006/relationships/image" Target="../media/image239.emf"/><Relationship Id="rId5" Type="http://schemas.openxmlformats.org/officeDocument/2006/relationships/image" Target="../media/image236.emf"/><Relationship Id="rId10" Type="http://schemas.openxmlformats.org/officeDocument/2006/relationships/oleObject" Target="../embeddings/oleObject225.bin"/><Relationship Id="rId4" Type="http://schemas.openxmlformats.org/officeDocument/2006/relationships/oleObject" Target="../embeddings/oleObject222.bin"/><Relationship Id="rId9" Type="http://schemas.openxmlformats.org/officeDocument/2006/relationships/image" Target="../media/image238.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229.bin"/><Relationship Id="rId13" Type="http://schemas.openxmlformats.org/officeDocument/2006/relationships/image" Target="../media/image245.emf"/><Relationship Id="rId3" Type="http://schemas.openxmlformats.org/officeDocument/2006/relationships/notesSlide" Target="../notesSlides/notesSlide61.xml"/><Relationship Id="rId7" Type="http://schemas.openxmlformats.org/officeDocument/2006/relationships/image" Target="../media/image242.emf"/><Relationship Id="rId12" Type="http://schemas.openxmlformats.org/officeDocument/2006/relationships/oleObject" Target="../embeddings/oleObject231.bin"/><Relationship Id="rId2" Type="http://schemas.openxmlformats.org/officeDocument/2006/relationships/slideLayout" Target="../slideLayouts/slideLayout6.xml"/><Relationship Id="rId1" Type="http://schemas.openxmlformats.org/officeDocument/2006/relationships/vmlDrawing" Target="../drawings/vmlDrawing51.vml"/><Relationship Id="rId6" Type="http://schemas.openxmlformats.org/officeDocument/2006/relationships/oleObject" Target="../embeddings/oleObject228.bin"/><Relationship Id="rId11" Type="http://schemas.openxmlformats.org/officeDocument/2006/relationships/image" Target="../media/image244.emf"/><Relationship Id="rId5" Type="http://schemas.openxmlformats.org/officeDocument/2006/relationships/image" Target="../media/image241.emf"/><Relationship Id="rId15" Type="http://schemas.openxmlformats.org/officeDocument/2006/relationships/image" Target="../media/image246.emf"/><Relationship Id="rId10" Type="http://schemas.openxmlformats.org/officeDocument/2006/relationships/oleObject" Target="../embeddings/oleObject230.bin"/><Relationship Id="rId4" Type="http://schemas.openxmlformats.org/officeDocument/2006/relationships/oleObject" Target="../embeddings/oleObject227.bin"/><Relationship Id="rId9" Type="http://schemas.openxmlformats.org/officeDocument/2006/relationships/image" Target="../media/image243.emf"/><Relationship Id="rId14" Type="http://schemas.openxmlformats.org/officeDocument/2006/relationships/oleObject" Target="../embeddings/oleObject232.bin"/></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235.bin"/><Relationship Id="rId13" Type="http://schemas.openxmlformats.org/officeDocument/2006/relationships/image" Target="../media/image251.emf"/><Relationship Id="rId3" Type="http://schemas.openxmlformats.org/officeDocument/2006/relationships/notesSlide" Target="../notesSlides/notesSlide62.xml"/><Relationship Id="rId7" Type="http://schemas.openxmlformats.org/officeDocument/2006/relationships/image" Target="../media/image248.emf"/><Relationship Id="rId12" Type="http://schemas.openxmlformats.org/officeDocument/2006/relationships/oleObject" Target="../embeddings/oleObject237.bin"/><Relationship Id="rId2" Type="http://schemas.openxmlformats.org/officeDocument/2006/relationships/slideLayout" Target="../slideLayouts/slideLayout6.xml"/><Relationship Id="rId1" Type="http://schemas.openxmlformats.org/officeDocument/2006/relationships/vmlDrawing" Target="../drawings/vmlDrawing52.vml"/><Relationship Id="rId6" Type="http://schemas.openxmlformats.org/officeDocument/2006/relationships/oleObject" Target="../embeddings/oleObject234.bin"/><Relationship Id="rId11" Type="http://schemas.openxmlformats.org/officeDocument/2006/relationships/image" Target="../media/image250.emf"/><Relationship Id="rId5" Type="http://schemas.openxmlformats.org/officeDocument/2006/relationships/image" Target="../media/image247.emf"/><Relationship Id="rId15" Type="http://schemas.openxmlformats.org/officeDocument/2006/relationships/image" Target="../media/image252.emf"/><Relationship Id="rId10" Type="http://schemas.openxmlformats.org/officeDocument/2006/relationships/oleObject" Target="../embeddings/oleObject236.bin"/><Relationship Id="rId4" Type="http://schemas.openxmlformats.org/officeDocument/2006/relationships/oleObject" Target="../embeddings/oleObject233.bin"/><Relationship Id="rId9" Type="http://schemas.openxmlformats.org/officeDocument/2006/relationships/image" Target="../media/image249.emf"/><Relationship Id="rId14" Type="http://schemas.openxmlformats.org/officeDocument/2006/relationships/oleObject" Target="../embeddings/oleObject238.bin"/></Relationships>
</file>

<file path=ppt/slides/_rels/slide65.xml.rels><?xml version="1.0" encoding="UTF-8" standalone="yes"?>
<Relationships xmlns="http://schemas.openxmlformats.org/package/2006/relationships"><Relationship Id="rId8" Type="http://schemas.openxmlformats.org/officeDocument/2006/relationships/image" Target="../media/image254.emf"/><Relationship Id="rId3" Type="http://schemas.openxmlformats.org/officeDocument/2006/relationships/notesSlide" Target="../notesSlides/notesSlide63.xml"/><Relationship Id="rId7" Type="http://schemas.openxmlformats.org/officeDocument/2006/relationships/oleObject" Target="../embeddings/oleObject240.bin"/><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image" Target="../media/image253.emf"/><Relationship Id="rId5" Type="http://schemas.openxmlformats.org/officeDocument/2006/relationships/oleObject" Target="../embeddings/oleObject239.bin"/><Relationship Id="rId4" Type="http://schemas.openxmlformats.org/officeDocument/2006/relationships/slide" Target="slide8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slide" Target="slide71.xml"/><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6.xml"/><Relationship Id="rId7" Type="http://schemas.openxmlformats.org/officeDocument/2006/relationships/image" Target="../media/image256.emf"/><Relationship Id="rId2" Type="http://schemas.openxmlformats.org/officeDocument/2006/relationships/slideLayout" Target="../slideLayouts/slideLayout2.xml"/><Relationship Id="rId1" Type="http://schemas.openxmlformats.org/officeDocument/2006/relationships/vmlDrawing" Target="../drawings/vmlDrawing54.vml"/><Relationship Id="rId6" Type="http://schemas.openxmlformats.org/officeDocument/2006/relationships/oleObject" Target="../embeddings/oleObject242.bin"/><Relationship Id="rId5" Type="http://schemas.openxmlformats.org/officeDocument/2006/relationships/image" Target="../media/image255.emf"/><Relationship Id="rId4" Type="http://schemas.openxmlformats.org/officeDocument/2006/relationships/oleObject" Target="../embeddings/oleObject241.bin"/></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Munson%20Movies/V5_4%20Jet%20momentum%20Pelton%20Wheel.mov" TargetMode="External"/><Relationship Id="rId13" Type="http://schemas.openxmlformats.org/officeDocument/2006/relationships/image" Target="../media/image33.emf"/><Relationship Id="rId3" Type="http://schemas.openxmlformats.org/officeDocument/2006/relationships/notesSlide" Target="../notesSlides/notesSlide7.xml"/><Relationship Id="rId7" Type="http://schemas.openxmlformats.org/officeDocument/2006/relationships/image" Target="../media/image31.emf"/><Relationship Id="rId12" Type="http://schemas.openxmlformats.org/officeDocument/2006/relationships/oleObject" Target="../embeddings/oleObject25.bin"/><Relationship Id="rId17" Type="http://schemas.openxmlformats.org/officeDocument/2006/relationships/image" Target="../media/image35.emf"/><Relationship Id="rId2" Type="http://schemas.openxmlformats.org/officeDocument/2006/relationships/slideLayout" Target="../slideLayouts/slideLayout2.xml"/><Relationship Id="rId16" Type="http://schemas.openxmlformats.org/officeDocument/2006/relationships/oleObject" Target="../embeddings/oleObject27.bin"/><Relationship Id="rId1" Type="http://schemas.openxmlformats.org/officeDocument/2006/relationships/vmlDrawing" Target="../drawings/vmlDrawing5.vml"/><Relationship Id="rId6" Type="http://schemas.openxmlformats.org/officeDocument/2006/relationships/oleObject" Target="../embeddings/oleObject23.bin"/><Relationship Id="rId11" Type="http://schemas.openxmlformats.org/officeDocument/2006/relationships/image" Target="../media/image32.emf"/><Relationship Id="rId5" Type="http://schemas.openxmlformats.org/officeDocument/2006/relationships/image" Target="../media/image30.emf"/><Relationship Id="rId15" Type="http://schemas.openxmlformats.org/officeDocument/2006/relationships/image" Target="../media/image34.emf"/><Relationship Id="rId10" Type="http://schemas.openxmlformats.org/officeDocument/2006/relationships/oleObject" Target="../embeddings/oleObject24.bin"/><Relationship Id="rId4" Type="http://schemas.openxmlformats.org/officeDocument/2006/relationships/oleObject" Target="../embeddings/oleObject22.bin"/><Relationship Id="rId9" Type="http://schemas.openxmlformats.org/officeDocument/2006/relationships/image" Target="../media/image36.png"/><Relationship Id="rId14" Type="http://schemas.openxmlformats.org/officeDocument/2006/relationships/oleObject" Target="../embeddings/oleObject26.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slide" Target="slide67.xml"/><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2.xml"/><Relationship Id="rId7" Type="http://schemas.openxmlformats.org/officeDocument/2006/relationships/image" Target="../media/image258.emf"/><Relationship Id="rId2" Type="http://schemas.openxmlformats.org/officeDocument/2006/relationships/slideLayout" Target="../slideLayouts/slideLayout2.xml"/><Relationship Id="rId1" Type="http://schemas.openxmlformats.org/officeDocument/2006/relationships/vmlDrawing" Target="../drawings/vmlDrawing55.vml"/><Relationship Id="rId6" Type="http://schemas.openxmlformats.org/officeDocument/2006/relationships/oleObject" Target="../embeddings/oleObject244.bin"/><Relationship Id="rId5" Type="http://schemas.openxmlformats.org/officeDocument/2006/relationships/image" Target="../media/image257.emf"/><Relationship Id="rId4" Type="http://schemas.openxmlformats.org/officeDocument/2006/relationships/oleObject" Target="../embeddings/oleObject243.bin"/></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247.bin"/><Relationship Id="rId13" Type="http://schemas.openxmlformats.org/officeDocument/2006/relationships/image" Target="../media/image263.emf"/><Relationship Id="rId3" Type="http://schemas.openxmlformats.org/officeDocument/2006/relationships/notesSlide" Target="../notesSlides/notesSlide73.xml"/><Relationship Id="rId7" Type="http://schemas.openxmlformats.org/officeDocument/2006/relationships/image" Target="../media/image260.emf"/><Relationship Id="rId12" Type="http://schemas.openxmlformats.org/officeDocument/2006/relationships/oleObject" Target="../embeddings/oleObject249.bin"/><Relationship Id="rId2" Type="http://schemas.openxmlformats.org/officeDocument/2006/relationships/slideLayout" Target="../slideLayouts/slideLayout2.xml"/><Relationship Id="rId1" Type="http://schemas.openxmlformats.org/officeDocument/2006/relationships/vmlDrawing" Target="../drawings/vmlDrawing56.vml"/><Relationship Id="rId6" Type="http://schemas.openxmlformats.org/officeDocument/2006/relationships/oleObject" Target="../embeddings/oleObject246.bin"/><Relationship Id="rId11" Type="http://schemas.openxmlformats.org/officeDocument/2006/relationships/image" Target="../media/image262.emf"/><Relationship Id="rId5" Type="http://schemas.openxmlformats.org/officeDocument/2006/relationships/image" Target="../media/image259.emf"/><Relationship Id="rId15" Type="http://schemas.openxmlformats.org/officeDocument/2006/relationships/image" Target="../media/image264.emf"/><Relationship Id="rId10" Type="http://schemas.openxmlformats.org/officeDocument/2006/relationships/oleObject" Target="../embeddings/oleObject248.bin"/><Relationship Id="rId4" Type="http://schemas.openxmlformats.org/officeDocument/2006/relationships/oleObject" Target="../embeddings/oleObject245.bin"/><Relationship Id="rId9" Type="http://schemas.openxmlformats.org/officeDocument/2006/relationships/image" Target="../media/image261.emf"/><Relationship Id="rId14" Type="http://schemas.openxmlformats.org/officeDocument/2006/relationships/oleObject" Target="../embeddings/oleObject250.bin"/></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253.bin"/><Relationship Id="rId13" Type="http://schemas.openxmlformats.org/officeDocument/2006/relationships/image" Target="../media/image269.emf"/><Relationship Id="rId3" Type="http://schemas.openxmlformats.org/officeDocument/2006/relationships/notesSlide" Target="../notesSlides/notesSlide74.xml"/><Relationship Id="rId7" Type="http://schemas.openxmlformats.org/officeDocument/2006/relationships/image" Target="../media/image266.emf"/><Relationship Id="rId12" Type="http://schemas.openxmlformats.org/officeDocument/2006/relationships/oleObject" Target="../embeddings/oleObject255.bin"/><Relationship Id="rId2" Type="http://schemas.openxmlformats.org/officeDocument/2006/relationships/slideLayout" Target="../slideLayouts/slideLayout2.xml"/><Relationship Id="rId1" Type="http://schemas.openxmlformats.org/officeDocument/2006/relationships/vmlDrawing" Target="../drawings/vmlDrawing57.vml"/><Relationship Id="rId6" Type="http://schemas.openxmlformats.org/officeDocument/2006/relationships/oleObject" Target="../embeddings/oleObject252.bin"/><Relationship Id="rId11" Type="http://schemas.openxmlformats.org/officeDocument/2006/relationships/image" Target="../media/image268.emf"/><Relationship Id="rId5" Type="http://schemas.openxmlformats.org/officeDocument/2006/relationships/image" Target="../media/image265.emf"/><Relationship Id="rId10" Type="http://schemas.openxmlformats.org/officeDocument/2006/relationships/oleObject" Target="../embeddings/oleObject254.bin"/><Relationship Id="rId4" Type="http://schemas.openxmlformats.org/officeDocument/2006/relationships/oleObject" Target="../embeddings/oleObject251.bin"/><Relationship Id="rId9" Type="http://schemas.openxmlformats.org/officeDocument/2006/relationships/image" Target="../media/image267.emf"/></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258.bin"/><Relationship Id="rId3" Type="http://schemas.openxmlformats.org/officeDocument/2006/relationships/notesSlide" Target="../notesSlides/notesSlide75.xml"/><Relationship Id="rId7" Type="http://schemas.openxmlformats.org/officeDocument/2006/relationships/image" Target="../media/image271.emf"/><Relationship Id="rId12" Type="http://schemas.openxmlformats.org/officeDocument/2006/relationships/slide" Target="slide6.xml"/><Relationship Id="rId2" Type="http://schemas.openxmlformats.org/officeDocument/2006/relationships/slideLayout" Target="../slideLayouts/slideLayout2.xml"/><Relationship Id="rId1" Type="http://schemas.openxmlformats.org/officeDocument/2006/relationships/vmlDrawing" Target="../drawings/vmlDrawing58.vml"/><Relationship Id="rId6" Type="http://schemas.openxmlformats.org/officeDocument/2006/relationships/oleObject" Target="../embeddings/oleObject257.bin"/><Relationship Id="rId11" Type="http://schemas.openxmlformats.org/officeDocument/2006/relationships/image" Target="../media/image273.emf"/><Relationship Id="rId5" Type="http://schemas.openxmlformats.org/officeDocument/2006/relationships/image" Target="../media/image270.emf"/><Relationship Id="rId10" Type="http://schemas.openxmlformats.org/officeDocument/2006/relationships/oleObject" Target="../embeddings/oleObject259.bin"/><Relationship Id="rId4" Type="http://schemas.openxmlformats.org/officeDocument/2006/relationships/oleObject" Target="../embeddings/oleObject256.bin"/><Relationship Id="rId9" Type="http://schemas.openxmlformats.org/officeDocument/2006/relationships/image" Target="../media/image272.emf"/></Relationships>
</file>

<file path=ppt/slides/_rels/slide78.xml.rels><?xml version="1.0" encoding="UTF-8" standalone="yes"?>
<Relationships xmlns="http://schemas.openxmlformats.org/package/2006/relationships"><Relationship Id="rId8" Type="http://schemas.openxmlformats.org/officeDocument/2006/relationships/image" Target="../media/image275.emf"/><Relationship Id="rId3" Type="http://schemas.openxmlformats.org/officeDocument/2006/relationships/notesSlide" Target="../notesSlides/notesSlide76.xml"/><Relationship Id="rId7" Type="http://schemas.openxmlformats.org/officeDocument/2006/relationships/oleObject" Target="../embeddings/oleObject261.bin"/><Relationship Id="rId2" Type="http://schemas.openxmlformats.org/officeDocument/2006/relationships/slideLayout" Target="../slideLayouts/slideLayout2.xml"/><Relationship Id="rId1" Type="http://schemas.openxmlformats.org/officeDocument/2006/relationships/vmlDrawing" Target="../drawings/vmlDrawing59.vml"/><Relationship Id="rId6" Type="http://schemas.openxmlformats.org/officeDocument/2006/relationships/image" Target="../media/image274.emf"/><Relationship Id="rId5" Type="http://schemas.openxmlformats.org/officeDocument/2006/relationships/oleObject" Target="../embeddings/oleObject260.bin"/><Relationship Id="rId10" Type="http://schemas.openxmlformats.org/officeDocument/2006/relationships/image" Target="../media/image276.emf"/><Relationship Id="rId4" Type="http://schemas.openxmlformats.org/officeDocument/2006/relationships/image" Target="../media/image3.png"/><Relationship Id="rId9" Type="http://schemas.openxmlformats.org/officeDocument/2006/relationships/oleObject" Target="../embeddings/oleObject262.bin"/></Relationships>
</file>

<file path=ppt/slides/_rels/slide79.xml.rels><?xml version="1.0" encoding="UTF-8" standalone="yes"?>
<Relationships xmlns="http://schemas.openxmlformats.org/package/2006/relationships"><Relationship Id="rId3" Type="http://schemas.openxmlformats.org/officeDocument/2006/relationships/image" Target="../media/image277.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image" Target="../media/image41.emf"/><Relationship Id="rId3" Type="http://schemas.openxmlformats.org/officeDocument/2006/relationships/notesSlide" Target="../notesSlides/notesSlide8.xml"/><Relationship Id="rId7" Type="http://schemas.openxmlformats.org/officeDocument/2006/relationships/image" Target="../media/image38.emf"/><Relationship Id="rId12"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9.bin"/><Relationship Id="rId11" Type="http://schemas.openxmlformats.org/officeDocument/2006/relationships/image" Target="../media/image40.emf"/><Relationship Id="rId5" Type="http://schemas.openxmlformats.org/officeDocument/2006/relationships/image" Target="../media/image37.emf"/><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39.emf"/></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image" Target="../media/image279.emf"/><Relationship Id="rId13" Type="http://schemas.openxmlformats.org/officeDocument/2006/relationships/oleObject" Target="../embeddings/oleObject267.bin"/><Relationship Id="rId18" Type="http://schemas.openxmlformats.org/officeDocument/2006/relationships/image" Target="../media/image284.emf"/><Relationship Id="rId3" Type="http://schemas.openxmlformats.org/officeDocument/2006/relationships/notesSlide" Target="../notesSlides/notesSlide79.xml"/><Relationship Id="rId21" Type="http://schemas.openxmlformats.org/officeDocument/2006/relationships/oleObject" Target="../embeddings/oleObject271.bin"/><Relationship Id="rId7" Type="http://schemas.openxmlformats.org/officeDocument/2006/relationships/oleObject" Target="../embeddings/oleObject264.bin"/><Relationship Id="rId12" Type="http://schemas.openxmlformats.org/officeDocument/2006/relationships/image" Target="../media/image281.emf"/><Relationship Id="rId17" Type="http://schemas.openxmlformats.org/officeDocument/2006/relationships/oleObject" Target="../embeddings/oleObject269.bin"/><Relationship Id="rId2" Type="http://schemas.openxmlformats.org/officeDocument/2006/relationships/slideLayout" Target="../slideLayouts/slideLayout2.xml"/><Relationship Id="rId16" Type="http://schemas.openxmlformats.org/officeDocument/2006/relationships/image" Target="../media/image283.emf"/><Relationship Id="rId20" Type="http://schemas.openxmlformats.org/officeDocument/2006/relationships/image" Target="../media/image285.emf"/><Relationship Id="rId1" Type="http://schemas.openxmlformats.org/officeDocument/2006/relationships/vmlDrawing" Target="../drawings/vmlDrawing60.vml"/><Relationship Id="rId6" Type="http://schemas.openxmlformats.org/officeDocument/2006/relationships/image" Target="../media/image278.emf"/><Relationship Id="rId11" Type="http://schemas.openxmlformats.org/officeDocument/2006/relationships/oleObject" Target="../embeddings/oleObject266.bin"/><Relationship Id="rId24" Type="http://schemas.openxmlformats.org/officeDocument/2006/relationships/image" Target="../media/image287.emf"/><Relationship Id="rId5" Type="http://schemas.openxmlformats.org/officeDocument/2006/relationships/oleObject" Target="../embeddings/oleObject263.bin"/><Relationship Id="rId15" Type="http://schemas.openxmlformats.org/officeDocument/2006/relationships/oleObject" Target="../embeddings/oleObject268.bin"/><Relationship Id="rId23" Type="http://schemas.openxmlformats.org/officeDocument/2006/relationships/oleObject" Target="../embeddings/oleObject272.bin"/><Relationship Id="rId10" Type="http://schemas.openxmlformats.org/officeDocument/2006/relationships/image" Target="../media/image280.emf"/><Relationship Id="rId19" Type="http://schemas.openxmlformats.org/officeDocument/2006/relationships/oleObject" Target="../embeddings/oleObject270.bin"/><Relationship Id="rId4" Type="http://schemas.openxmlformats.org/officeDocument/2006/relationships/slide" Target="slide50.xml"/><Relationship Id="rId9" Type="http://schemas.openxmlformats.org/officeDocument/2006/relationships/oleObject" Target="../embeddings/oleObject265.bin"/><Relationship Id="rId14" Type="http://schemas.openxmlformats.org/officeDocument/2006/relationships/image" Target="../media/image282.emf"/><Relationship Id="rId22" Type="http://schemas.openxmlformats.org/officeDocument/2006/relationships/image" Target="../media/image286.emf"/></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8" Type="http://schemas.openxmlformats.org/officeDocument/2006/relationships/image" Target="../media/image289.emf"/><Relationship Id="rId13" Type="http://schemas.openxmlformats.org/officeDocument/2006/relationships/image" Target="../media/image291.emf"/><Relationship Id="rId3" Type="http://schemas.openxmlformats.org/officeDocument/2006/relationships/notesSlide" Target="../notesSlides/notesSlide81.xml"/><Relationship Id="rId7" Type="http://schemas.openxmlformats.org/officeDocument/2006/relationships/oleObject" Target="../embeddings/oleObject274.bin"/><Relationship Id="rId12" Type="http://schemas.openxmlformats.org/officeDocument/2006/relationships/oleObject" Target="../embeddings/oleObject276.bin"/><Relationship Id="rId2" Type="http://schemas.openxmlformats.org/officeDocument/2006/relationships/slideLayout" Target="../slideLayouts/slideLayout2.xml"/><Relationship Id="rId1" Type="http://schemas.openxmlformats.org/officeDocument/2006/relationships/vmlDrawing" Target="../drawings/vmlDrawing61.vml"/><Relationship Id="rId6" Type="http://schemas.openxmlformats.org/officeDocument/2006/relationships/image" Target="../media/image288.emf"/><Relationship Id="rId11" Type="http://schemas.openxmlformats.org/officeDocument/2006/relationships/slide" Target="slide38.xml"/><Relationship Id="rId5" Type="http://schemas.openxmlformats.org/officeDocument/2006/relationships/oleObject" Target="../embeddings/oleObject273.bin"/><Relationship Id="rId10" Type="http://schemas.openxmlformats.org/officeDocument/2006/relationships/image" Target="../media/image290.emf"/><Relationship Id="rId4" Type="http://schemas.openxmlformats.org/officeDocument/2006/relationships/image" Target="../media/image292.png"/><Relationship Id="rId9" Type="http://schemas.openxmlformats.org/officeDocument/2006/relationships/oleObject" Target="../embeddings/oleObject275.bin"/></Relationships>
</file>

<file path=ppt/slides/_rels/slide84.xml.rels><?xml version="1.0" encoding="UTF-8" standalone="yes"?>
<Relationships xmlns="http://schemas.openxmlformats.org/package/2006/relationships"><Relationship Id="rId8" Type="http://schemas.openxmlformats.org/officeDocument/2006/relationships/oleObject" Target="../embeddings/oleObject279.bin"/><Relationship Id="rId3" Type="http://schemas.openxmlformats.org/officeDocument/2006/relationships/notesSlide" Target="../notesSlides/notesSlide82.xml"/><Relationship Id="rId7" Type="http://schemas.openxmlformats.org/officeDocument/2006/relationships/image" Target="../media/image294.emf"/><Relationship Id="rId12" Type="http://schemas.openxmlformats.org/officeDocument/2006/relationships/slide" Target="slide52.xml"/><Relationship Id="rId2" Type="http://schemas.openxmlformats.org/officeDocument/2006/relationships/slideLayout" Target="../slideLayouts/slideLayout2.xml"/><Relationship Id="rId1" Type="http://schemas.openxmlformats.org/officeDocument/2006/relationships/vmlDrawing" Target="../drawings/vmlDrawing62.vml"/><Relationship Id="rId6" Type="http://schemas.openxmlformats.org/officeDocument/2006/relationships/oleObject" Target="../embeddings/oleObject278.bin"/><Relationship Id="rId11" Type="http://schemas.openxmlformats.org/officeDocument/2006/relationships/image" Target="../media/image296.emf"/><Relationship Id="rId5" Type="http://schemas.openxmlformats.org/officeDocument/2006/relationships/image" Target="../media/image293.emf"/><Relationship Id="rId10" Type="http://schemas.openxmlformats.org/officeDocument/2006/relationships/oleObject" Target="../embeddings/oleObject280.bin"/><Relationship Id="rId4" Type="http://schemas.openxmlformats.org/officeDocument/2006/relationships/oleObject" Target="../embeddings/oleObject277.bin"/><Relationship Id="rId9" Type="http://schemas.openxmlformats.org/officeDocument/2006/relationships/image" Target="../media/image295.emf"/></Relationships>
</file>

<file path=ppt/slides/_rels/slide85.xml.rels><?xml version="1.0" encoding="UTF-8" standalone="yes"?>
<Relationships xmlns="http://schemas.openxmlformats.org/package/2006/relationships"><Relationship Id="rId8" Type="http://schemas.openxmlformats.org/officeDocument/2006/relationships/image" Target="../media/image298.emf"/><Relationship Id="rId13" Type="http://schemas.openxmlformats.org/officeDocument/2006/relationships/oleObject" Target="../embeddings/oleObject285.bin"/><Relationship Id="rId18" Type="http://schemas.openxmlformats.org/officeDocument/2006/relationships/image" Target="../media/image303.emf"/><Relationship Id="rId3" Type="http://schemas.openxmlformats.org/officeDocument/2006/relationships/notesSlide" Target="../notesSlides/notesSlide83.xml"/><Relationship Id="rId7" Type="http://schemas.openxmlformats.org/officeDocument/2006/relationships/oleObject" Target="../embeddings/oleObject282.bin"/><Relationship Id="rId12" Type="http://schemas.openxmlformats.org/officeDocument/2006/relationships/image" Target="../media/image300.emf"/><Relationship Id="rId17" Type="http://schemas.openxmlformats.org/officeDocument/2006/relationships/oleObject" Target="../embeddings/oleObject287.bin"/><Relationship Id="rId2" Type="http://schemas.openxmlformats.org/officeDocument/2006/relationships/slideLayout" Target="../slideLayouts/slideLayout2.xml"/><Relationship Id="rId16" Type="http://schemas.openxmlformats.org/officeDocument/2006/relationships/image" Target="../media/image302.emf"/><Relationship Id="rId20" Type="http://schemas.openxmlformats.org/officeDocument/2006/relationships/image" Target="../media/image304.emf"/><Relationship Id="rId1" Type="http://schemas.openxmlformats.org/officeDocument/2006/relationships/vmlDrawing" Target="../drawings/vmlDrawing63.vml"/><Relationship Id="rId6" Type="http://schemas.openxmlformats.org/officeDocument/2006/relationships/image" Target="../media/image297.emf"/><Relationship Id="rId11" Type="http://schemas.openxmlformats.org/officeDocument/2006/relationships/oleObject" Target="../embeddings/oleObject284.bin"/><Relationship Id="rId5" Type="http://schemas.openxmlformats.org/officeDocument/2006/relationships/oleObject" Target="../embeddings/oleObject281.bin"/><Relationship Id="rId15" Type="http://schemas.openxmlformats.org/officeDocument/2006/relationships/oleObject" Target="../embeddings/oleObject286.bin"/><Relationship Id="rId10" Type="http://schemas.openxmlformats.org/officeDocument/2006/relationships/image" Target="../media/image299.emf"/><Relationship Id="rId19" Type="http://schemas.openxmlformats.org/officeDocument/2006/relationships/oleObject" Target="../embeddings/oleObject288.bin"/><Relationship Id="rId4" Type="http://schemas.openxmlformats.org/officeDocument/2006/relationships/slide" Target="slide65.xml"/><Relationship Id="rId9" Type="http://schemas.openxmlformats.org/officeDocument/2006/relationships/oleObject" Target="../embeddings/oleObject283.bin"/><Relationship Id="rId14" Type="http://schemas.openxmlformats.org/officeDocument/2006/relationships/image" Target="../media/image301.e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notesSlide" Target="../notesSlides/notesSlide9.xml"/><Relationship Id="rId7" Type="http://schemas.openxmlformats.org/officeDocument/2006/relationships/image" Target="../media/image43.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34.bin"/><Relationship Id="rId5" Type="http://schemas.openxmlformats.org/officeDocument/2006/relationships/image" Target="../media/image42.emf"/><Relationship Id="rId4" Type="http://schemas.openxmlformats.org/officeDocument/2006/relationships/oleObject" Target="../embeddings/oleObject33.bin"/><Relationship Id="rId9" Type="http://schemas.openxmlformats.org/officeDocument/2006/relationships/image" Target="../media/image4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8"/>
          <p:cNvSpPr>
            <a:spLocks noGrp="1" noChangeArrowheads="1"/>
          </p:cNvSpPr>
          <p:nvPr>
            <p:ph type="ctrTitle"/>
          </p:nvPr>
        </p:nvSpPr>
        <p:spPr/>
        <p:txBody>
          <a:bodyPr/>
          <a:lstStyle/>
          <a:p>
            <a:pPr>
              <a:defRPr/>
            </a:pPr>
            <a:r>
              <a:rPr lang="en-US" smtClean="0"/>
              <a:t>Finite Control Volume Analysis</a:t>
            </a:r>
          </a:p>
        </p:txBody>
      </p:sp>
      <p:sp>
        <p:nvSpPr>
          <p:cNvPr id="67587" name="Rectangle 9"/>
          <p:cNvSpPr>
            <a:spLocks noGrp="1" noChangeArrowheads="1"/>
          </p:cNvSpPr>
          <p:nvPr>
            <p:ph type="subTitle" idx="1"/>
          </p:nvPr>
        </p:nvSpPr>
        <p:spPr>
          <a:xfrm>
            <a:off x="6299200" y="4457700"/>
            <a:ext cx="2844800" cy="1752600"/>
          </a:xfrm>
        </p:spPr>
        <p:txBody>
          <a:bodyPr/>
          <a:lstStyle/>
          <a:p>
            <a:r>
              <a:rPr lang="en-US" smtClean="0"/>
              <a:t>CEE 331</a:t>
            </a:r>
          </a:p>
          <a:p>
            <a:fld id="{DB269B69-98A9-4997-9AB9-D5347B7D2593}" type="datetime4">
              <a:rPr lang="en-US" smtClean="0"/>
              <a:pPr/>
              <a:t>September 7, 2015</a:t>
            </a:fld>
            <a:endParaRPr lang="en-US" smtClean="0"/>
          </a:p>
        </p:txBody>
      </p:sp>
      <p:pic>
        <p:nvPicPr>
          <p:cNvPr id="67588" name="Picture 1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927600" y="4391025"/>
            <a:ext cx="1609725" cy="1654175"/>
          </a:xfrm>
          <a:prstGeom prst="rect">
            <a:avLst/>
          </a:prstGeom>
          <a:noFill/>
          <a:ln w="12700">
            <a:noFill/>
            <a:miter lim="800000"/>
            <a:headEnd type="none" w="lg" len="med"/>
            <a:tailEnd type="none" w="lg" len="med"/>
          </a:ln>
        </p:spPr>
      </p:pic>
      <p:sp>
        <p:nvSpPr>
          <p:cNvPr id="67589" name="AutoShape 15"/>
          <p:cNvSpPr>
            <a:spLocks noChangeArrowheads="1"/>
          </p:cNvSpPr>
          <p:nvPr/>
        </p:nvSpPr>
        <p:spPr bwMode="auto">
          <a:xfrm rot="-5870684">
            <a:off x="2717800" y="3378200"/>
            <a:ext cx="571500" cy="4343400"/>
          </a:xfrm>
          <a:prstGeom prst="can">
            <a:avLst>
              <a:gd name="adj" fmla="val 25756"/>
            </a:avLst>
          </a:prstGeom>
          <a:solidFill>
            <a:schemeClr val="accent2"/>
          </a:solidFill>
          <a:ln w="12700">
            <a:solidFill>
              <a:schemeClr val="bg2"/>
            </a:solidFill>
            <a:round/>
            <a:headEnd type="none" w="lg" len="med"/>
            <a:tailEnd type="none" w="lg" len="med"/>
          </a:ln>
        </p:spPr>
        <p:txBody>
          <a:bodyPr wrap="none" anchor="ctr"/>
          <a:lstStyle/>
          <a:p>
            <a:endParaRPr lang="en-US"/>
          </a:p>
        </p:txBody>
      </p:sp>
      <p:sp>
        <p:nvSpPr>
          <p:cNvPr id="67590" name="AutoShape 16"/>
          <p:cNvSpPr>
            <a:spLocks noChangeArrowheads="1"/>
          </p:cNvSpPr>
          <p:nvPr/>
        </p:nvSpPr>
        <p:spPr bwMode="auto">
          <a:xfrm rot="-5407793">
            <a:off x="7022306" y="2778919"/>
            <a:ext cx="447675" cy="2725738"/>
          </a:xfrm>
          <a:prstGeom prst="can">
            <a:avLst>
              <a:gd name="adj" fmla="val 5638"/>
            </a:avLst>
          </a:prstGeom>
          <a:solidFill>
            <a:schemeClr val="accent2"/>
          </a:solidFill>
          <a:ln w="12700">
            <a:solidFill>
              <a:schemeClr val="bg2"/>
            </a:solidFill>
            <a:round/>
            <a:headEnd type="none" w="lg" len="med"/>
            <a:tailEnd type="none" w="lg" len="med"/>
          </a:ln>
        </p:spPr>
        <p:txBody>
          <a:bodyPr wrap="none" anchor="ctr"/>
          <a:lstStyle/>
          <a:p>
            <a:endParaRPr lang="en-US"/>
          </a:p>
        </p:txBody>
      </p:sp>
      <p:sp>
        <p:nvSpPr>
          <p:cNvPr id="67591" name="Freeform 17"/>
          <p:cNvSpPr>
            <a:spLocks/>
          </p:cNvSpPr>
          <p:nvPr/>
        </p:nvSpPr>
        <p:spPr bwMode="auto">
          <a:xfrm>
            <a:off x="5033963" y="3702050"/>
            <a:ext cx="981075" cy="904875"/>
          </a:xfrm>
          <a:custGeom>
            <a:avLst/>
            <a:gdLst>
              <a:gd name="T0" fmla="*/ 561975 w 618"/>
              <a:gd name="T1" fmla="*/ 741765 h 466"/>
              <a:gd name="T2" fmla="*/ 981075 w 618"/>
              <a:gd name="T3" fmla="*/ 673802 h 466"/>
              <a:gd name="T4" fmla="*/ 981075 w 618"/>
              <a:gd name="T5" fmla="*/ 207772 h 466"/>
              <a:gd name="T6" fmla="*/ 269875 w 618"/>
              <a:gd name="T7" fmla="*/ 99031 h 466"/>
              <a:gd name="T8" fmla="*/ 0 w 618"/>
              <a:gd name="T9" fmla="*/ 800018 h 466"/>
              <a:gd name="T10" fmla="*/ 561975 w 618"/>
              <a:gd name="T11" fmla="*/ 741765 h 466"/>
              <a:gd name="T12" fmla="*/ 0 60000 65536"/>
              <a:gd name="T13" fmla="*/ 0 60000 65536"/>
              <a:gd name="T14" fmla="*/ 0 60000 65536"/>
              <a:gd name="T15" fmla="*/ 0 60000 65536"/>
              <a:gd name="T16" fmla="*/ 0 60000 65536"/>
              <a:gd name="T17" fmla="*/ 0 60000 65536"/>
              <a:gd name="T18" fmla="*/ 0 w 618"/>
              <a:gd name="T19" fmla="*/ 0 h 466"/>
              <a:gd name="T20" fmla="*/ 618 w 618"/>
              <a:gd name="T21" fmla="*/ 466 h 466"/>
            </a:gdLst>
            <a:ahLst/>
            <a:cxnLst>
              <a:cxn ang="T12">
                <a:pos x="T0" y="T1"/>
              </a:cxn>
              <a:cxn ang="T13">
                <a:pos x="T2" y="T3"/>
              </a:cxn>
              <a:cxn ang="T14">
                <a:pos x="T4" y="T5"/>
              </a:cxn>
              <a:cxn ang="T15">
                <a:pos x="T6" y="T7"/>
              </a:cxn>
              <a:cxn ang="T16">
                <a:pos x="T8" y="T9"/>
              </a:cxn>
              <a:cxn ang="T17">
                <a:pos x="T10" y="T11"/>
              </a:cxn>
            </a:cxnLst>
            <a:rect l="T18" t="T19" r="T20" b="T21"/>
            <a:pathLst>
              <a:path w="618" h="466">
                <a:moveTo>
                  <a:pt x="354" y="382"/>
                </a:moveTo>
                <a:cubicBezTo>
                  <a:pt x="350" y="347"/>
                  <a:pt x="530" y="371"/>
                  <a:pt x="618" y="347"/>
                </a:cubicBezTo>
                <a:cubicBezTo>
                  <a:pt x="610" y="299"/>
                  <a:pt x="618" y="187"/>
                  <a:pt x="618" y="107"/>
                </a:cubicBezTo>
                <a:cubicBezTo>
                  <a:pt x="466" y="99"/>
                  <a:pt x="273" y="0"/>
                  <a:pt x="170" y="51"/>
                </a:cubicBezTo>
                <a:cubicBezTo>
                  <a:pt x="67" y="102"/>
                  <a:pt x="18" y="202"/>
                  <a:pt x="0" y="412"/>
                </a:cubicBezTo>
                <a:cubicBezTo>
                  <a:pt x="66" y="466"/>
                  <a:pt x="345" y="463"/>
                  <a:pt x="354" y="382"/>
                </a:cubicBezTo>
                <a:close/>
              </a:path>
            </a:pathLst>
          </a:custGeom>
          <a:solidFill>
            <a:schemeClr val="accent2"/>
          </a:solidFill>
          <a:ln w="12700" cap="flat" cmpd="sng">
            <a:solidFill>
              <a:schemeClr val="bg2"/>
            </a:solidFill>
            <a:prstDash val="solid"/>
            <a:round/>
            <a:headEnd type="none" w="lg" len="med"/>
            <a:tailEnd type="none" w="lg" len="med"/>
          </a:ln>
        </p:spPr>
        <p:txBody>
          <a:bodyPr wrap="none" anchor="ctr"/>
          <a:lstStyle/>
          <a:p>
            <a:endParaRPr lang="en-US"/>
          </a:p>
        </p:txBody>
      </p:sp>
      <p:sp>
        <p:nvSpPr>
          <p:cNvPr id="67592" name="Text Box 18"/>
          <p:cNvSpPr txBox="1">
            <a:spLocks noChangeArrowheads="1"/>
          </p:cNvSpPr>
          <p:nvPr/>
        </p:nvSpPr>
        <p:spPr bwMode="auto">
          <a:xfrm>
            <a:off x="0" y="0"/>
            <a:ext cx="962025" cy="519113"/>
          </a:xfrm>
          <a:prstGeom prst="rect">
            <a:avLst/>
          </a:prstGeom>
          <a:noFill/>
          <a:ln w="12700">
            <a:noFill/>
            <a:miter lim="800000"/>
            <a:headEnd type="none" w="lg" len="med"/>
            <a:tailEnd type="none" w="lg" len="med"/>
          </a:ln>
        </p:spPr>
        <p:txBody>
          <a:bodyPr>
            <a:spAutoFit/>
          </a:bodyPr>
          <a:lstStyle/>
          <a:p>
            <a:r>
              <a:rPr lang="en-US">
                <a:latin typeface="Symbol" pitchFamily="18" charset="2"/>
              </a:rPr>
              <a:t>   </a:t>
            </a:r>
          </a:p>
        </p:txBody>
      </p:sp>
      <p:sp>
        <p:nvSpPr>
          <p:cNvPr id="67593" name="Text Box 10"/>
          <p:cNvSpPr txBox="1">
            <a:spLocks noChangeArrowheads="1"/>
          </p:cNvSpPr>
          <p:nvPr/>
        </p:nvSpPr>
        <p:spPr bwMode="auto">
          <a:xfrm>
            <a:off x="1381125" y="3368675"/>
            <a:ext cx="6519863" cy="519113"/>
          </a:xfrm>
          <a:prstGeom prst="rect">
            <a:avLst/>
          </a:prstGeom>
          <a:noFill/>
          <a:ln w="12700">
            <a:noFill/>
            <a:miter lim="800000"/>
            <a:headEnd type="none" w="lg" len="med"/>
            <a:tailEnd type="none" w="lg" len="med"/>
          </a:ln>
        </p:spPr>
        <p:txBody>
          <a:bodyPr wrap="none">
            <a:spAutoFit/>
          </a:bodyPr>
          <a:lstStyle/>
          <a:p>
            <a:r>
              <a:rPr lang="en-US"/>
              <a:t>Application of Reynolds Transport Theorem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a:defRPr/>
            </a:pPr>
            <a:r>
              <a:rPr lang="en-US" smtClean="0"/>
              <a:t>Resultant Force on the Solid Surfaces</a:t>
            </a:r>
          </a:p>
        </p:txBody>
      </p:sp>
      <p:sp>
        <p:nvSpPr>
          <p:cNvPr id="8197" name="Rectangle 3"/>
          <p:cNvSpPr>
            <a:spLocks noGrp="1" noChangeArrowheads="1"/>
          </p:cNvSpPr>
          <p:nvPr>
            <p:ph type="body" idx="1"/>
          </p:nvPr>
        </p:nvSpPr>
        <p:spPr>
          <a:xfrm>
            <a:off x="685800" y="1752600"/>
            <a:ext cx="7874000" cy="4673600"/>
          </a:xfrm>
        </p:spPr>
        <p:txBody>
          <a:bodyPr/>
          <a:lstStyle/>
          <a:p>
            <a:r>
              <a:rPr lang="en-US" sz="2800" smtClean="0"/>
              <a:t>The shear forces on the walls and the pressure forces on the walls are generally the unknowns</a:t>
            </a:r>
          </a:p>
          <a:p>
            <a:r>
              <a:rPr lang="en-US" sz="2800" smtClean="0"/>
              <a:t>Often the problem is to calculate the total force exerted by the fluid on the solid surfaces</a:t>
            </a:r>
          </a:p>
          <a:p>
            <a:r>
              <a:rPr lang="en-US" sz="2800" smtClean="0"/>
              <a:t>The magnitude and direction of the force determines</a:t>
            </a:r>
          </a:p>
          <a:p>
            <a:pPr lvl="1"/>
            <a:r>
              <a:rPr lang="en-US" smtClean="0"/>
              <a:t>size of _____________needed to keep</a:t>
            </a:r>
            <a:br>
              <a:rPr lang="en-US" smtClean="0"/>
            </a:br>
            <a:r>
              <a:rPr lang="en-US" smtClean="0"/>
              <a:t>pipe in place</a:t>
            </a:r>
          </a:p>
          <a:p>
            <a:pPr lvl="1"/>
            <a:r>
              <a:rPr lang="en-US" smtClean="0"/>
              <a:t>force on the vane of a pump or turbine...</a:t>
            </a:r>
          </a:p>
          <a:p>
            <a:pPr lvl="1"/>
            <a:endParaRPr lang="en-US" smtClean="0"/>
          </a:p>
        </p:txBody>
      </p:sp>
      <p:graphicFrame>
        <p:nvGraphicFramePr>
          <p:cNvPr id="8194" name="Object 5"/>
          <p:cNvGraphicFramePr>
            <a:graphicFrameLocks noChangeAspect="1"/>
          </p:cNvGraphicFramePr>
          <p:nvPr/>
        </p:nvGraphicFramePr>
        <p:xfrm>
          <a:off x="39688" y="6051550"/>
          <a:ext cx="4017962" cy="444500"/>
        </p:xfrm>
        <a:graphic>
          <a:graphicData uri="http://schemas.openxmlformats.org/presentationml/2006/ole">
            <mc:AlternateContent xmlns:mc="http://schemas.openxmlformats.org/markup-compatibility/2006">
              <mc:Choice xmlns:v="urn:schemas-microsoft-com:vml" Requires="v">
                <p:oleObj spid="_x0000_s8198" name="Equation" r:id="rId4" imgW="3060360" imgH="444240" progId="Equation.DSMT4">
                  <p:embed/>
                </p:oleObj>
              </mc:Choice>
              <mc:Fallback>
                <p:oleObj name="Equation" r:id="rId4" imgW="3060360" imgH="44424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88" y="6051550"/>
                        <a:ext cx="4017962" cy="4445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8198" name="Line 7"/>
          <p:cNvSpPr>
            <a:spLocks noChangeShapeType="1"/>
          </p:cNvSpPr>
          <p:nvPr/>
        </p:nvSpPr>
        <p:spPr bwMode="auto">
          <a:xfrm>
            <a:off x="4419600" y="6413500"/>
            <a:ext cx="34163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8199" name="Line 8"/>
          <p:cNvSpPr>
            <a:spLocks noChangeShapeType="1"/>
          </p:cNvSpPr>
          <p:nvPr/>
        </p:nvSpPr>
        <p:spPr bwMode="auto">
          <a:xfrm>
            <a:off x="4419600" y="6794500"/>
            <a:ext cx="4724400" cy="0"/>
          </a:xfrm>
          <a:prstGeom prst="line">
            <a:avLst/>
          </a:prstGeom>
          <a:noFill/>
          <a:ln w="12700">
            <a:solidFill>
              <a:schemeClr val="tx1"/>
            </a:solidFill>
            <a:round/>
            <a:headEnd type="none" w="lg" len="med"/>
            <a:tailEnd type="none" w="lg" len="med"/>
          </a:ln>
        </p:spPr>
        <p:txBody>
          <a:bodyPr wrap="none" anchor="ctr"/>
          <a:lstStyle/>
          <a:p>
            <a:endParaRPr lang="en-US"/>
          </a:p>
        </p:txBody>
      </p:sp>
      <p:graphicFrame>
        <p:nvGraphicFramePr>
          <p:cNvPr id="94217" name="Object 9"/>
          <p:cNvGraphicFramePr>
            <a:graphicFrameLocks noChangeAspect="1"/>
          </p:cNvGraphicFramePr>
          <p:nvPr/>
        </p:nvGraphicFramePr>
        <p:xfrm>
          <a:off x="4403725" y="5980113"/>
          <a:ext cx="2682875" cy="420687"/>
        </p:xfrm>
        <a:graphic>
          <a:graphicData uri="http://schemas.openxmlformats.org/presentationml/2006/ole">
            <mc:AlternateContent xmlns:mc="http://schemas.openxmlformats.org/markup-compatibility/2006">
              <mc:Choice xmlns:v="urn:schemas-microsoft-com:vml" Requires="v">
                <p:oleObj spid="_x0000_s8199" name="Equation" r:id="rId6" imgW="2044440" imgH="419040" progId="Equation.DSMT4">
                  <p:embed/>
                </p:oleObj>
              </mc:Choice>
              <mc:Fallback>
                <p:oleObj name="Equation" r:id="rId6" imgW="2044440" imgH="41904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3725" y="5980113"/>
                        <a:ext cx="2682875" cy="4206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94212" name="Comment 4"/>
          <p:cNvSpPr>
            <a:spLocks noChangeArrowheads="1"/>
          </p:cNvSpPr>
          <p:nvPr/>
        </p:nvSpPr>
        <p:spPr bwMode="auto">
          <a:xfrm>
            <a:off x="4381500" y="6315075"/>
            <a:ext cx="4762500" cy="519113"/>
          </a:xfrm>
          <a:prstGeom prst="rect">
            <a:avLst/>
          </a:prstGeom>
          <a:noFill/>
          <a:ln w="12700">
            <a:noFill/>
            <a:miter lim="800000"/>
            <a:headEnd type="none" w="sm" len="sm"/>
            <a:tailEnd type="none" w="sm" len="sm"/>
          </a:ln>
        </p:spPr>
        <p:txBody>
          <a:bodyPr>
            <a:spAutoFit/>
          </a:bodyPr>
          <a:lstStyle/>
          <a:p>
            <a:pPr marL="800100" indent="-800100">
              <a:buClr>
                <a:schemeClr val="hlink"/>
              </a:buClr>
              <a:buFont typeface="Monotype Sorts" pitchFamily="2" charset="2"/>
              <a:buNone/>
            </a:pPr>
            <a:r>
              <a:rPr lang="en-US">
                <a:solidFill>
                  <a:schemeClr val="folHlink"/>
                </a:solidFill>
              </a:rPr>
              <a:t>=force applied by solid surfaces</a:t>
            </a:r>
          </a:p>
        </p:txBody>
      </p:sp>
      <p:sp>
        <p:nvSpPr>
          <p:cNvPr id="94214" name="Comment 6"/>
          <p:cNvSpPr>
            <a:spLocks noChangeArrowheads="1"/>
          </p:cNvSpPr>
          <p:nvPr/>
        </p:nvSpPr>
        <p:spPr bwMode="auto">
          <a:xfrm>
            <a:off x="2578100" y="4575175"/>
            <a:ext cx="2044700" cy="519113"/>
          </a:xfrm>
          <a:prstGeom prst="rect">
            <a:avLst/>
          </a:prstGeom>
          <a:noFill/>
          <a:ln w="12700">
            <a:noFill/>
            <a:miter lim="800000"/>
            <a:headEnd type="none" w="sm" len="sm"/>
            <a:tailEnd type="none" w="sm" len="sm"/>
          </a:ln>
        </p:spPr>
        <p:txBody>
          <a:bodyPr>
            <a:spAutoFit/>
          </a:bodyPr>
          <a:lstStyle/>
          <a:p>
            <a:pPr marL="342900" indent="-342900">
              <a:buClr>
                <a:schemeClr val="hlink"/>
              </a:buClr>
              <a:buFont typeface="Monotype Sorts" pitchFamily="2" charset="2"/>
              <a:buNone/>
            </a:pPr>
            <a:r>
              <a:rPr lang="en-US">
                <a:solidFill>
                  <a:schemeClr val="folHlink"/>
                </a:solidFill>
              </a:rPr>
              <a:t>thrust blocks</a:t>
            </a:r>
          </a:p>
        </p:txBody>
      </p:sp>
      <p:pic>
        <p:nvPicPr>
          <p:cNvPr id="8202" name="Picture 10"/>
          <p:cNvPicPr>
            <a:picLocks noChangeAspect="1" noChangeArrowheads="1"/>
          </p:cNvPicPr>
          <p:nvPr/>
        </p:nvPicPr>
        <p:blipFill>
          <a:blip r:embed="rId8" cstate="print"/>
          <a:srcRect t="39084" r="52499"/>
          <a:stretch>
            <a:fillRect/>
          </a:stretch>
        </p:blipFill>
        <p:spPr bwMode="auto">
          <a:xfrm>
            <a:off x="7137400" y="3765550"/>
            <a:ext cx="2006600" cy="1773238"/>
          </a:xfrm>
          <a:prstGeom prst="rect">
            <a:avLst/>
          </a:prstGeom>
          <a:noFill/>
          <a:ln w="12700">
            <a:noFill/>
            <a:miter lim="800000"/>
            <a:headEnd type="none" w="lg" len="med"/>
            <a:tailEnd type="none" w="lg" len="me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42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942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42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2" grpId="0" autoUpdateAnimBg="0"/>
      <p:bldP spid="9421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Rectangle 2"/>
          <p:cNvSpPr>
            <a:spLocks noGrp="1" noChangeArrowheads="1"/>
          </p:cNvSpPr>
          <p:nvPr>
            <p:ph type="title"/>
          </p:nvPr>
        </p:nvSpPr>
        <p:spPr/>
        <p:txBody>
          <a:bodyPr/>
          <a:lstStyle/>
          <a:p>
            <a:pPr>
              <a:defRPr/>
            </a:pPr>
            <a:r>
              <a:rPr lang="en-US" smtClean="0"/>
              <a:t>Linear Momentum Equation</a:t>
            </a:r>
          </a:p>
        </p:txBody>
      </p:sp>
      <p:grpSp>
        <p:nvGrpSpPr>
          <p:cNvPr id="9224" name="Group 29"/>
          <p:cNvGrpSpPr>
            <a:grpSpLocks/>
          </p:cNvGrpSpPr>
          <p:nvPr/>
        </p:nvGrpSpPr>
        <p:grpSpPr bwMode="auto">
          <a:xfrm>
            <a:off x="2168525" y="1841500"/>
            <a:ext cx="4981575" cy="4419600"/>
            <a:chOff x="1366" y="1160"/>
            <a:chExt cx="3138" cy="2784"/>
          </a:xfrm>
        </p:grpSpPr>
        <p:sp>
          <p:nvSpPr>
            <p:cNvPr id="9247" name="Freeform 5"/>
            <p:cNvSpPr>
              <a:spLocks/>
            </p:cNvSpPr>
            <p:nvPr/>
          </p:nvSpPr>
          <p:spPr bwMode="auto">
            <a:xfrm>
              <a:off x="1408" y="1160"/>
              <a:ext cx="2896" cy="2632"/>
            </a:xfrm>
            <a:custGeom>
              <a:avLst/>
              <a:gdLst>
                <a:gd name="T0" fmla="*/ 0 w 2896"/>
                <a:gd name="T1" fmla="*/ 1704 h 2632"/>
                <a:gd name="T2" fmla="*/ 2856 w 2896"/>
                <a:gd name="T3" fmla="*/ 0 h 2632"/>
                <a:gd name="T4" fmla="*/ 2896 w 2896"/>
                <a:gd name="T5" fmla="*/ 840 h 2632"/>
                <a:gd name="T6" fmla="*/ 712 w 2896"/>
                <a:gd name="T7" fmla="*/ 2632 h 2632"/>
                <a:gd name="T8" fmla="*/ 0 w 2896"/>
                <a:gd name="T9" fmla="*/ 1704 h 2632"/>
                <a:gd name="T10" fmla="*/ 0 60000 65536"/>
                <a:gd name="T11" fmla="*/ 0 60000 65536"/>
                <a:gd name="T12" fmla="*/ 0 60000 65536"/>
                <a:gd name="T13" fmla="*/ 0 60000 65536"/>
                <a:gd name="T14" fmla="*/ 0 60000 65536"/>
                <a:gd name="T15" fmla="*/ 0 w 2896"/>
                <a:gd name="T16" fmla="*/ 0 h 2632"/>
                <a:gd name="T17" fmla="*/ 2896 w 2896"/>
                <a:gd name="T18" fmla="*/ 2632 h 2632"/>
              </a:gdLst>
              <a:ahLst/>
              <a:cxnLst>
                <a:cxn ang="T10">
                  <a:pos x="T0" y="T1"/>
                </a:cxn>
                <a:cxn ang="T11">
                  <a:pos x="T2" y="T3"/>
                </a:cxn>
                <a:cxn ang="T12">
                  <a:pos x="T4" y="T5"/>
                </a:cxn>
                <a:cxn ang="T13">
                  <a:pos x="T6" y="T7"/>
                </a:cxn>
                <a:cxn ang="T14">
                  <a:pos x="T8" y="T9"/>
                </a:cxn>
              </a:cxnLst>
              <a:rect l="T15" t="T16" r="T17" b="T18"/>
              <a:pathLst>
                <a:path w="2896" h="2632">
                  <a:moveTo>
                    <a:pt x="0" y="1704"/>
                  </a:moveTo>
                  <a:cubicBezTo>
                    <a:pt x="720" y="352"/>
                    <a:pt x="2373" y="144"/>
                    <a:pt x="2856" y="0"/>
                  </a:cubicBezTo>
                  <a:cubicBezTo>
                    <a:pt x="2856" y="0"/>
                    <a:pt x="2876" y="420"/>
                    <a:pt x="2896" y="840"/>
                  </a:cubicBezTo>
                  <a:cubicBezTo>
                    <a:pt x="1776" y="1008"/>
                    <a:pt x="1288" y="1720"/>
                    <a:pt x="712" y="2632"/>
                  </a:cubicBezTo>
                  <a:cubicBezTo>
                    <a:pt x="712" y="2632"/>
                    <a:pt x="0" y="1704"/>
                    <a:pt x="0" y="1704"/>
                  </a:cubicBezTo>
                  <a:close/>
                </a:path>
              </a:pathLst>
            </a:custGeom>
            <a:solidFill>
              <a:schemeClr val="hlink"/>
            </a:solidFill>
            <a:ln w="12700" cap="flat" cmpd="sng">
              <a:solidFill>
                <a:schemeClr val="tx1"/>
              </a:solidFill>
              <a:prstDash val="solid"/>
              <a:round/>
              <a:headEnd type="none" w="sm" len="sm"/>
              <a:tailEnd type="none" w="lg" len="med"/>
            </a:ln>
          </p:spPr>
          <p:txBody>
            <a:bodyPr wrap="none" anchor="ctr"/>
            <a:lstStyle/>
            <a:p>
              <a:endParaRPr lang="en-US"/>
            </a:p>
          </p:txBody>
        </p:sp>
        <p:sp>
          <p:nvSpPr>
            <p:cNvPr id="9248" name="Oval 6"/>
            <p:cNvSpPr>
              <a:spLocks noChangeArrowheads="1"/>
            </p:cNvSpPr>
            <p:nvPr/>
          </p:nvSpPr>
          <p:spPr bwMode="auto">
            <a:xfrm rot="-903947">
              <a:off x="1366" y="2660"/>
              <a:ext cx="821" cy="1284"/>
            </a:xfrm>
            <a:prstGeom prst="ellipse">
              <a:avLst/>
            </a:prstGeom>
            <a:solidFill>
              <a:schemeClr val="accent1"/>
            </a:solidFill>
            <a:ln w="12700">
              <a:solidFill>
                <a:schemeClr val="tx1"/>
              </a:solidFill>
              <a:round/>
              <a:headEnd type="none" w="sm" len="sm"/>
              <a:tailEnd type="none" w="lg" len="med"/>
            </a:ln>
          </p:spPr>
          <p:txBody>
            <a:bodyPr wrap="none" anchor="ctr"/>
            <a:lstStyle/>
            <a:p>
              <a:endParaRPr lang="en-US"/>
            </a:p>
          </p:txBody>
        </p:sp>
        <p:sp>
          <p:nvSpPr>
            <p:cNvPr id="9249" name="Oval 7"/>
            <p:cNvSpPr>
              <a:spLocks noChangeArrowheads="1"/>
            </p:cNvSpPr>
            <p:nvPr/>
          </p:nvSpPr>
          <p:spPr bwMode="auto">
            <a:xfrm>
              <a:off x="4016" y="1168"/>
              <a:ext cx="488" cy="840"/>
            </a:xfrm>
            <a:prstGeom prst="ellipse">
              <a:avLst/>
            </a:prstGeom>
            <a:solidFill>
              <a:schemeClr val="accent1"/>
            </a:solidFill>
            <a:ln w="12700">
              <a:solidFill>
                <a:schemeClr val="tx1"/>
              </a:solidFill>
              <a:round/>
              <a:headEnd type="none" w="sm" len="sm"/>
              <a:tailEnd type="none" w="lg" len="med"/>
            </a:ln>
          </p:spPr>
          <p:txBody>
            <a:bodyPr wrap="none" anchor="ctr"/>
            <a:lstStyle/>
            <a:p>
              <a:endParaRPr lang="en-US"/>
            </a:p>
          </p:txBody>
        </p:sp>
      </p:grpSp>
      <p:grpSp>
        <p:nvGrpSpPr>
          <p:cNvPr id="3" name="Group 8"/>
          <p:cNvGrpSpPr>
            <a:grpSpLocks/>
          </p:cNvGrpSpPr>
          <p:nvPr/>
        </p:nvGrpSpPr>
        <p:grpSpPr bwMode="auto">
          <a:xfrm>
            <a:off x="4343400" y="3530600"/>
            <a:ext cx="114300" cy="2679700"/>
            <a:chOff x="3104" y="2256"/>
            <a:chExt cx="72" cy="1688"/>
          </a:xfrm>
        </p:grpSpPr>
        <p:sp>
          <p:nvSpPr>
            <p:cNvPr id="9245" name="Line 9"/>
            <p:cNvSpPr>
              <a:spLocks noChangeShapeType="1"/>
            </p:cNvSpPr>
            <p:nvPr/>
          </p:nvSpPr>
          <p:spPr bwMode="auto">
            <a:xfrm>
              <a:off x="3140" y="2304"/>
              <a:ext cx="0" cy="1640"/>
            </a:xfrm>
            <a:prstGeom prst="line">
              <a:avLst/>
            </a:prstGeom>
            <a:noFill/>
            <a:ln w="28575">
              <a:solidFill>
                <a:schemeClr val="tx1"/>
              </a:solidFill>
              <a:round/>
              <a:headEnd type="none" w="sm" len="sm"/>
              <a:tailEnd type="triangle" w="lg" len="med"/>
            </a:ln>
          </p:spPr>
          <p:txBody>
            <a:bodyPr wrap="none" anchor="ctr"/>
            <a:lstStyle/>
            <a:p>
              <a:endParaRPr lang="en-US"/>
            </a:p>
          </p:txBody>
        </p:sp>
        <p:sp>
          <p:nvSpPr>
            <p:cNvPr id="9246" name="Oval 10"/>
            <p:cNvSpPr>
              <a:spLocks noChangeArrowheads="1"/>
            </p:cNvSpPr>
            <p:nvPr/>
          </p:nvSpPr>
          <p:spPr bwMode="auto">
            <a:xfrm>
              <a:off x="3104" y="2256"/>
              <a:ext cx="72" cy="72"/>
            </a:xfrm>
            <a:prstGeom prst="ellipse">
              <a:avLst/>
            </a:prstGeom>
            <a:solidFill>
              <a:schemeClr val="accent2"/>
            </a:solidFill>
            <a:ln w="12700">
              <a:solidFill>
                <a:schemeClr val="tx1"/>
              </a:solidFill>
              <a:round/>
              <a:headEnd type="none" w="sm" len="sm"/>
              <a:tailEnd type="none" w="lg" len="med"/>
            </a:ln>
          </p:spPr>
          <p:txBody>
            <a:bodyPr wrap="none" anchor="ctr"/>
            <a:lstStyle/>
            <a:p>
              <a:endParaRPr lang="en-US"/>
            </a:p>
          </p:txBody>
        </p:sp>
      </p:grpSp>
      <p:sp>
        <p:nvSpPr>
          <p:cNvPr id="92171" name="Line 11"/>
          <p:cNvSpPr>
            <a:spLocks noChangeShapeType="1"/>
          </p:cNvSpPr>
          <p:nvPr/>
        </p:nvSpPr>
        <p:spPr bwMode="auto">
          <a:xfrm rot="10800000" flipH="1">
            <a:off x="1517650" y="5168900"/>
            <a:ext cx="1181100" cy="850900"/>
          </a:xfrm>
          <a:prstGeom prst="line">
            <a:avLst/>
          </a:prstGeom>
          <a:noFill/>
          <a:ln w="28575">
            <a:solidFill>
              <a:schemeClr val="tx1"/>
            </a:solidFill>
            <a:round/>
            <a:headEnd type="none" w="sm" len="sm"/>
            <a:tailEnd type="triangle" w="lg" len="med"/>
          </a:ln>
        </p:spPr>
        <p:txBody>
          <a:bodyPr wrap="none" anchor="ctr"/>
          <a:lstStyle/>
          <a:p>
            <a:endParaRPr lang="en-US"/>
          </a:p>
        </p:txBody>
      </p:sp>
      <p:sp>
        <p:nvSpPr>
          <p:cNvPr id="92172" name="Line 12"/>
          <p:cNvSpPr>
            <a:spLocks noChangeShapeType="1"/>
          </p:cNvSpPr>
          <p:nvPr/>
        </p:nvSpPr>
        <p:spPr bwMode="auto">
          <a:xfrm rot="10800000" flipH="1">
            <a:off x="1271588" y="5295900"/>
            <a:ext cx="1604962" cy="1155700"/>
          </a:xfrm>
          <a:prstGeom prst="line">
            <a:avLst/>
          </a:prstGeom>
          <a:noFill/>
          <a:ln w="28575">
            <a:solidFill>
              <a:schemeClr val="tx1"/>
            </a:solidFill>
            <a:round/>
            <a:headEnd type="none" w="sm" len="sm"/>
            <a:tailEnd type="triangle" w="lg" len="med"/>
          </a:ln>
        </p:spPr>
        <p:txBody>
          <a:bodyPr wrap="none" anchor="ctr"/>
          <a:lstStyle/>
          <a:p>
            <a:endParaRPr lang="en-US"/>
          </a:p>
        </p:txBody>
      </p:sp>
      <p:sp>
        <p:nvSpPr>
          <p:cNvPr id="92173" name="Line 13"/>
          <p:cNvSpPr>
            <a:spLocks noChangeShapeType="1"/>
          </p:cNvSpPr>
          <p:nvPr/>
        </p:nvSpPr>
        <p:spPr bwMode="auto">
          <a:xfrm flipH="1">
            <a:off x="6838950" y="2489200"/>
            <a:ext cx="1143000" cy="0"/>
          </a:xfrm>
          <a:prstGeom prst="line">
            <a:avLst/>
          </a:prstGeom>
          <a:noFill/>
          <a:ln w="28575">
            <a:solidFill>
              <a:schemeClr val="tx1"/>
            </a:solidFill>
            <a:round/>
            <a:headEnd type="none" w="sm" len="sm"/>
            <a:tailEnd type="triangle" w="lg" len="med"/>
          </a:ln>
        </p:spPr>
        <p:txBody>
          <a:bodyPr wrap="none" anchor="ctr"/>
          <a:lstStyle/>
          <a:p>
            <a:endParaRPr lang="en-US"/>
          </a:p>
        </p:txBody>
      </p:sp>
      <p:sp>
        <p:nvSpPr>
          <p:cNvPr id="92174" name="Line 14"/>
          <p:cNvSpPr>
            <a:spLocks noChangeShapeType="1"/>
          </p:cNvSpPr>
          <p:nvPr/>
        </p:nvSpPr>
        <p:spPr bwMode="auto">
          <a:xfrm rot="10800000" flipH="1" flipV="1">
            <a:off x="6834188" y="2578100"/>
            <a:ext cx="1439862" cy="0"/>
          </a:xfrm>
          <a:prstGeom prst="line">
            <a:avLst/>
          </a:prstGeom>
          <a:noFill/>
          <a:ln w="28575">
            <a:solidFill>
              <a:schemeClr val="tx1"/>
            </a:solidFill>
            <a:round/>
            <a:headEnd type="none" w="sm" len="sm"/>
            <a:tailEnd type="triangle" w="lg" len="med"/>
          </a:ln>
        </p:spPr>
        <p:txBody>
          <a:bodyPr wrap="none" anchor="ctr"/>
          <a:lstStyle/>
          <a:p>
            <a:endParaRPr lang="en-US"/>
          </a:p>
        </p:txBody>
      </p:sp>
      <p:sp>
        <p:nvSpPr>
          <p:cNvPr id="92175" name="Line 15"/>
          <p:cNvSpPr>
            <a:spLocks noChangeShapeType="1"/>
          </p:cNvSpPr>
          <p:nvPr/>
        </p:nvSpPr>
        <p:spPr bwMode="auto">
          <a:xfrm flipV="1">
            <a:off x="4895850" y="3340100"/>
            <a:ext cx="0" cy="2603500"/>
          </a:xfrm>
          <a:prstGeom prst="line">
            <a:avLst/>
          </a:prstGeom>
          <a:noFill/>
          <a:ln w="28575">
            <a:solidFill>
              <a:schemeClr val="tx1"/>
            </a:solidFill>
            <a:round/>
            <a:headEnd type="none" w="sm" len="sm"/>
            <a:tailEnd type="triangle" w="lg" len="med"/>
          </a:ln>
        </p:spPr>
        <p:txBody>
          <a:bodyPr wrap="none" anchor="ctr"/>
          <a:lstStyle/>
          <a:p>
            <a:endParaRPr lang="en-US"/>
          </a:p>
        </p:txBody>
      </p:sp>
      <p:graphicFrame>
        <p:nvGraphicFramePr>
          <p:cNvPr id="92178" name="Object 18"/>
          <p:cNvGraphicFramePr>
            <a:graphicFrameLocks noChangeAspect="1"/>
          </p:cNvGraphicFramePr>
          <p:nvPr/>
        </p:nvGraphicFramePr>
        <p:xfrm>
          <a:off x="242888" y="1847850"/>
          <a:ext cx="4017962" cy="444500"/>
        </p:xfrm>
        <a:graphic>
          <a:graphicData uri="http://schemas.openxmlformats.org/presentationml/2006/ole">
            <mc:AlternateContent xmlns:mc="http://schemas.openxmlformats.org/markup-compatibility/2006">
              <mc:Choice xmlns:v="urn:schemas-microsoft-com:vml" Requires="v">
                <p:oleObj spid="_x0000_s9228" name="Equation" r:id="rId4" imgW="3060360" imgH="444240" progId="Equation.DSMT4">
                  <p:embed/>
                </p:oleObj>
              </mc:Choice>
              <mc:Fallback>
                <p:oleObj name="Equation" r:id="rId4" imgW="3060360" imgH="444240" progId="Equation.DSMT4">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888" y="1847850"/>
                        <a:ext cx="4017962" cy="4445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92179" name="Object 19"/>
          <p:cNvGraphicFramePr>
            <a:graphicFrameLocks noChangeAspect="1"/>
          </p:cNvGraphicFramePr>
          <p:nvPr/>
        </p:nvGraphicFramePr>
        <p:xfrm>
          <a:off x="327025" y="2392363"/>
          <a:ext cx="2335213" cy="381000"/>
        </p:xfrm>
        <a:graphic>
          <a:graphicData uri="http://schemas.openxmlformats.org/presentationml/2006/ole">
            <mc:AlternateContent xmlns:mc="http://schemas.openxmlformats.org/markup-compatibility/2006">
              <mc:Choice xmlns:v="urn:schemas-microsoft-com:vml" Requires="v">
                <p:oleObj spid="_x0000_s9229" name="Equation" r:id="rId6" imgW="1777680" imgH="380880" progId="Equation.DSMT4">
                  <p:embed/>
                </p:oleObj>
              </mc:Choice>
              <mc:Fallback>
                <p:oleObj name="Equation" r:id="rId6" imgW="1777680" imgH="380880" progId="Equation.DSMT4">
                  <p:embed/>
                  <p:pic>
                    <p:nvPicPr>
                      <p:cNvPr id="0"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025" y="2392363"/>
                        <a:ext cx="2335213" cy="381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92180" name="Object 20"/>
          <p:cNvGraphicFramePr>
            <a:graphicFrameLocks noChangeAspect="1"/>
          </p:cNvGraphicFramePr>
          <p:nvPr/>
        </p:nvGraphicFramePr>
        <p:xfrm>
          <a:off x="252413" y="2874963"/>
          <a:ext cx="4718050" cy="420687"/>
        </p:xfrm>
        <a:graphic>
          <a:graphicData uri="http://schemas.openxmlformats.org/presentationml/2006/ole">
            <mc:AlternateContent xmlns:mc="http://schemas.openxmlformats.org/markup-compatibility/2006">
              <mc:Choice xmlns:v="urn:schemas-microsoft-com:vml" Requires="v">
                <p:oleObj spid="_x0000_s9230" name="Equation" r:id="rId8" imgW="3593880" imgH="419040" progId="Equation.DSMT4">
                  <p:embed/>
                </p:oleObj>
              </mc:Choice>
              <mc:Fallback>
                <p:oleObj name="Equation" r:id="rId8" imgW="3593880" imgH="419040" progId="Equation.DSMT4">
                  <p:embed/>
                  <p:pic>
                    <p:nvPicPr>
                      <p:cNvPr id="0"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2413" y="2874963"/>
                        <a:ext cx="4718050" cy="4206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92186" name="Line 26"/>
          <p:cNvSpPr>
            <a:spLocks noChangeShapeType="1"/>
          </p:cNvSpPr>
          <p:nvPr/>
        </p:nvSpPr>
        <p:spPr bwMode="auto">
          <a:xfrm rot="5400000" flipV="1">
            <a:off x="6280150" y="2057400"/>
            <a:ext cx="0" cy="2603500"/>
          </a:xfrm>
          <a:prstGeom prst="line">
            <a:avLst/>
          </a:prstGeom>
          <a:noFill/>
          <a:ln w="28575">
            <a:solidFill>
              <a:schemeClr val="tx1"/>
            </a:solidFill>
            <a:round/>
            <a:headEnd type="none" w="sm" len="sm"/>
            <a:tailEnd type="triangle" w="lg" len="med"/>
          </a:ln>
        </p:spPr>
        <p:txBody>
          <a:bodyPr wrap="none" anchor="ctr"/>
          <a:lstStyle/>
          <a:p>
            <a:endParaRPr lang="en-US"/>
          </a:p>
        </p:txBody>
      </p:sp>
      <p:sp>
        <p:nvSpPr>
          <p:cNvPr id="92190" name="Text Box 30"/>
          <p:cNvSpPr txBox="1">
            <a:spLocks noChangeArrowheads="1"/>
          </p:cNvSpPr>
          <p:nvPr/>
        </p:nvSpPr>
        <p:spPr bwMode="auto">
          <a:xfrm>
            <a:off x="5494338" y="4562475"/>
            <a:ext cx="3294062" cy="1187450"/>
          </a:xfrm>
          <a:prstGeom prst="rect">
            <a:avLst/>
          </a:prstGeom>
          <a:noFill/>
          <a:ln w="12700">
            <a:noFill/>
            <a:miter lim="800000"/>
            <a:headEnd type="none" w="lg" len="med"/>
            <a:tailEnd type="none" w="lg" len="med"/>
          </a:ln>
        </p:spPr>
        <p:txBody>
          <a:bodyPr anchor="ctr">
            <a:spAutoFit/>
          </a:bodyPr>
          <a:lstStyle/>
          <a:p>
            <a:r>
              <a:rPr lang="en-US" sz="2400">
                <a:solidFill>
                  <a:schemeClr val="folHlink"/>
                </a:solidFill>
              </a:rPr>
              <a:t>The momentum vectors have the same direction as the velocity vectors</a:t>
            </a:r>
          </a:p>
        </p:txBody>
      </p:sp>
      <p:sp>
        <p:nvSpPr>
          <p:cNvPr id="9233" name="Line 32"/>
          <p:cNvSpPr>
            <a:spLocks noChangeShapeType="1"/>
          </p:cNvSpPr>
          <p:nvPr/>
        </p:nvSpPr>
        <p:spPr bwMode="auto">
          <a:xfrm>
            <a:off x="5613400" y="4940300"/>
            <a:ext cx="30734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9234" name="Line 33"/>
          <p:cNvSpPr>
            <a:spLocks noChangeShapeType="1"/>
          </p:cNvSpPr>
          <p:nvPr/>
        </p:nvSpPr>
        <p:spPr bwMode="auto">
          <a:xfrm>
            <a:off x="5613400" y="5308600"/>
            <a:ext cx="30734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9235" name="Line 34"/>
          <p:cNvSpPr>
            <a:spLocks noChangeShapeType="1"/>
          </p:cNvSpPr>
          <p:nvPr/>
        </p:nvSpPr>
        <p:spPr bwMode="auto">
          <a:xfrm>
            <a:off x="5613400" y="5676900"/>
            <a:ext cx="30734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92181" name="Comment 21"/>
          <p:cNvSpPr>
            <a:spLocks noChangeArrowheads="1"/>
          </p:cNvSpPr>
          <p:nvPr/>
        </p:nvSpPr>
        <p:spPr bwMode="auto">
          <a:xfrm>
            <a:off x="787400" y="6099175"/>
            <a:ext cx="800100" cy="946150"/>
          </a:xfrm>
          <a:prstGeom prst="rect">
            <a:avLst/>
          </a:prstGeom>
          <a:noFill/>
          <a:ln w="12700">
            <a:noFill/>
            <a:miter lim="800000"/>
            <a:headEnd type="none" w="sm" len="sm"/>
            <a:tailEnd type="none" w="sm" len="sm"/>
          </a:ln>
        </p:spPr>
        <p:txBody>
          <a:bodyPr>
            <a:spAutoFit/>
          </a:bodyPr>
          <a:lstStyle/>
          <a:p>
            <a:pPr marL="342900" indent="-342900">
              <a:buClr>
                <a:schemeClr val="hlink"/>
              </a:buClr>
              <a:buFont typeface="Monotype Sorts" pitchFamily="2" charset="2"/>
              <a:buNone/>
            </a:pPr>
            <a:r>
              <a:rPr lang="en-US" b="1">
                <a:solidFill>
                  <a:schemeClr val="folHlink"/>
                </a:solidFill>
              </a:rPr>
              <a:t>F</a:t>
            </a:r>
            <a:r>
              <a:rPr lang="en-US" baseline="-25000">
                <a:solidFill>
                  <a:schemeClr val="folHlink"/>
                </a:solidFill>
              </a:rPr>
              <a:t>p</a:t>
            </a:r>
            <a:r>
              <a:rPr lang="en-US" sz="1800" baseline="-70000">
                <a:solidFill>
                  <a:schemeClr val="folHlink"/>
                </a:solidFill>
              </a:rPr>
              <a:t>1</a:t>
            </a:r>
            <a:endParaRPr lang="en-US" baseline="-50000">
              <a:solidFill>
                <a:schemeClr val="folHlink"/>
              </a:solidFill>
            </a:endParaRPr>
          </a:p>
          <a:p>
            <a:pPr marL="342900" indent="-342900">
              <a:buClr>
                <a:schemeClr val="hlink"/>
              </a:buClr>
              <a:buFont typeface="Monotype Sorts" pitchFamily="2" charset="2"/>
              <a:buNone/>
            </a:pPr>
            <a:endParaRPr lang="en-US">
              <a:solidFill>
                <a:schemeClr val="folHlink"/>
              </a:solidFill>
            </a:endParaRPr>
          </a:p>
        </p:txBody>
      </p:sp>
      <p:sp>
        <p:nvSpPr>
          <p:cNvPr id="92182" name="Comment 22"/>
          <p:cNvSpPr>
            <a:spLocks noChangeArrowheads="1"/>
          </p:cNvSpPr>
          <p:nvPr/>
        </p:nvSpPr>
        <p:spPr bwMode="auto">
          <a:xfrm>
            <a:off x="7962900" y="1870075"/>
            <a:ext cx="800100" cy="946150"/>
          </a:xfrm>
          <a:prstGeom prst="rect">
            <a:avLst/>
          </a:prstGeom>
          <a:noFill/>
          <a:ln w="12700">
            <a:noFill/>
            <a:miter lim="800000"/>
            <a:headEnd type="none" w="sm" len="sm"/>
            <a:tailEnd type="none" w="sm" len="sm"/>
          </a:ln>
        </p:spPr>
        <p:txBody>
          <a:bodyPr>
            <a:spAutoFit/>
          </a:bodyPr>
          <a:lstStyle/>
          <a:p>
            <a:pPr marL="342900" indent="-342900">
              <a:buClr>
                <a:schemeClr val="hlink"/>
              </a:buClr>
              <a:buFont typeface="Monotype Sorts" pitchFamily="2" charset="2"/>
              <a:buNone/>
            </a:pPr>
            <a:r>
              <a:rPr lang="en-US" b="1">
                <a:solidFill>
                  <a:schemeClr val="folHlink"/>
                </a:solidFill>
              </a:rPr>
              <a:t>F</a:t>
            </a:r>
            <a:r>
              <a:rPr lang="en-US" baseline="-25000">
                <a:solidFill>
                  <a:schemeClr val="folHlink"/>
                </a:solidFill>
              </a:rPr>
              <a:t>p</a:t>
            </a:r>
            <a:r>
              <a:rPr lang="en-US" sz="1800" baseline="-70000">
                <a:solidFill>
                  <a:schemeClr val="folHlink"/>
                </a:solidFill>
              </a:rPr>
              <a:t>2</a:t>
            </a:r>
            <a:endParaRPr lang="en-US" baseline="-50000">
              <a:solidFill>
                <a:schemeClr val="folHlink"/>
              </a:solidFill>
            </a:endParaRPr>
          </a:p>
          <a:p>
            <a:pPr marL="342900" indent="-342900">
              <a:buClr>
                <a:schemeClr val="hlink"/>
              </a:buClr>
              <a:buFont typeface="Monotype Sorts" pitchFamily="2" charset="2"/>
              <a:buNone/>
            </a:pPr>
            <a:endParaRPr lang="en-US">
              <a:solidFill>
                <a:schemeClr val="folHlink"/>
              </a:solidFill>
            </a:endParaRPr>
          </a:p>
        </p:txBody>
      </p:sp>
      <p:sp>
        <p:nvSpPr>
          <p:cNvPr id="92183" name="Comment 23"/>
          <p:cNvSpPr>
            <a:spLocks noChangeArrowheads="1"/>
          </p:cNvSpPr>
          <p:nvPr/>
        </p:nvSpPr>
        <p:spPr bwMode="auto">
          <a:xfrm>
            <a:off x="4165600" y="6127750"/>
            <a:ext cx="800100" cy="519113"/>
          </a:xfrm>
          <a:prstGeom prst="rect">
            <a:avLst/>
          </a:prstGeom>
          <a:noFill/>
          <a:ln w="12700">
            <a:noFill/>
            <a:miter lim="800000"/>
            <a:headEnd type="none" w="sm" len="sm"/>
            <a:tailEnd type="none" w="sm" len="sm"/>
          </a:ln>
        </p:spPr>
        <p:txBody>
          <a:bodyPr>
            <a:spAutoFit/>
          </a:bodyPr>
          <a:lstStyle/>
          <a:p>
            <a:pPr marL="342900" indent="-342900">
              <a:buClr>
                <a:schemeClr val="hlink"/>
              </a:buClr>
              <a:buFont typeface="Monotype Sorts" pitchFamily="2" charset="2"/>
              <a:buNone/>
            </a:pPr>
            <a:r>
              <a:rPr lang="en-US" b="1">
                <a:solidFill>
                  <a:schemeClr val="folHlink"/>
                </a:solidFill>
                <a:latin typeface="Curlz MT" pitchFamily="82" charset="0"/>
              </a:rPr>
              <a:t>W</a:t>
            </a:r>
            <a:endParaRPr lang="en-US">
              <a:solidFill>
                <a:schemeClr val="folHlink"/>
              </a:solidFill>
              <a:latin typeface="Curlz MT" pitchFamily="82" charset="0"/>
            </a:endParaRPr>
          </a:p>
        </p:txBody>
      </p:sp>
      <p:sp>
        <p:nvSpPr>
          <p:cNvPr id="92184" name="Comment 24"/>
          <p:cNvSpPr>
            <a:spLocks noChangeArrowheads="1"/>
          </p:cNvSpPr>
          <p:nvPr/>
        </p:nvSpPr>
        <p:spPr bwMode="auto">
          <a:xfrm>
            <a:off x="876300" y="5565775"/>
            <a:ext cx="800100" cy="519113"/>
          </a:xfrm>
          <a:prstGeom prst="rect">
            <a:avLst/>
          </a:prstGeom>
          <a:noFill/>
          <a:ln w="12700">
            <a:noFill/>
            <a:miter lim="800000"/>
            <a:headEnd type="none" w="sm" len="sm"/>
            <a:tailEnd type="none" w="sm" len="sm"/>
          </a:ln>
        </p:spPr>
        <p:txBody>
          <a:bodyPr>
            <a:spAutoFit/>
          </a:bodyPr>
          <a:lstStyle/>
          <a:p>
            <a:pPr marL="342900" indent="-342900">
              <a:buClr>
                <a:schemeClr val="hlink"/>
              </a:buClr>
              <a:buFont typeface="Monotype Sorts" pitchFamily="2" charset="2"/>
              <a:buNone/>
            </a:pPr>
            <a:r>
              <a:rPr lang="en-US" b="1">
                <a:solidFill>
                  <a:schemeClr val="folHlink"/>
                </a:solidFill>
              </a:rPr>
              <a:t>M</a:t>
            </a:r>
            <a:r>
              <a:rPr lang="en-US" baseline="-25000">
                <a:solidFill>
                  <a:schemeClr val="folHlink"/>
                </a:solidFill>
              </a:rPr>
              <a:t>1</a:t>
            </a:r>
            <a:endParaRPr lang="en-US">
              <a:solidFill>
                <a:schemeClr val="folHlink"/>
              </a:solidFill>
            </a:endParaRPr>
          </a:p>
        </p:txBody>
      </p:sp>
      <p:sp>
        <p:nvSpPr>
          <p:cNvPr id="92185" name="Comment 25"/>
          <p:cNvSpPr>
            <a:spLocks noChangeArrowheads="1"/>
          </p:cNvSpPr>
          <p:nvPr/>
        </p:nvSpPr>
        <p:spPr bwMode="auto">
          <a:xfrm>
            <a:off x="8343900" y="2403475"/>
            <a:ext cx="800100" cy="519113"/>
          </a:xfrm>
          <a:prstGeom prst="rect">
            <a:avLst/>
          </a:prstGeom>
          <a:noFill/>
          <a:ln w="12700">
            <a:noFill/>
            <a:miter lim="800000"/>
            <a:headEnd type="none" w="sm" len="sm"/>
            <a:tailEnd type="none" w="sm" len="sm"/>
          </a:ln>
        </p:spPr>
        <p:txBody>
          <a:bodyPr>
            <a:spAutoFit/>
          </a:bodyPr>
          <a:lstStyle/>
          <a:p>
            <a:pPr marL="342900" indent="-342900">
              <a:buClr>
                <a:schemeClr val="hlink"/>
              </a:buClr>
              <a:buFont typeface="Monotype Sorts" pitchFamily="2" charset="2"/>
              <a:buNone/>
            </a:pPr>
            <a:r>
              <a:rPr lang="en-US" b="1">
                <a:solidFill>
                  <a:schemeClr val="folHlink"/>
                </a:solidFill>
              </a:rPr>
              <a:t>M</a:t>
            </a:r>
            <a:r>
              <a:rPr lang="en-US" baseline="-25000">
                <a:solidFill>
                  <a:schemeClr val="folHlink"/>
                </a:solidFill>
              </a:rPr>
              <a:t>2</a:t>
            </a:r>
            <a:endParaRPr lang="en-US">
              <a:solidFill>
                <a:schemeClr val="folHlink"/>
              </a:solidFill>
            </a:endParaRPr>
          </a:p>
        </p:txBody>
      </p:sp>
      <p:sp>
        <p:nvSpPr>
          <p:cNvPr id="92187" name="Comment 27"/>
          <p:cNvSpPr>
            <a:spLocks noChangeArrowheads="1"/>
          </p:cNvSpPr>
          <p:nvPr/>
        </p:nvSpPr>
        <p:spPr bwMode="auto">
          <a:xfrm>
            <a:off x="4737100" y="5911850"/>
            <a:ext cx="800100" cy="946150"/>
          </a:xfrm>
          <a:prstGeom prst="rect">
            <a:avLst/>
          </a:prstGeom>
          <a:noFill/>
          <a:ln w="12700">
            <a:noFill/>
            <a:miter lim="800000"/>
            <a:headEnd type="none" w="sm" len="sm"/>
            <a:tailEnd type="none" w="sm" len="sm"/>
          </a:ln>
        </p:spPr>
        <p:txBody>
          <a:bodyPr>
            <a:spAutoFit/>
          </a:bodyPr>
          <a:lstStyle/>
          <a:p>
            <a:pPr marL="342900" indent="-342900">
              <a:buClr>
                <a:schemeClr val="hlink"/>
              </a:buClr>
              <a:buFont typeface="Monotype Sorts" pitchFamily="2" charset="2"/>
              <a:buNone/>
            </a:pPr>
            <a:r>
              <a:rPr lang="en-US">
                <a:solidFill>
                  <a:schemeClr val="folHlink"/>
                </a:solidFill>
              </a:rPr>
              <a:t>F</a:t>
            </a:r>
            <a:r>
              <a:rPr lang="en-US" baseline="-25000">
                <a:solidFill>
                  <a:schemeClr val="folHlink"/>
                </a:solidFill>
              </a:rPr>
              <a:t>ss</a:t>
            </a:r>
            <a:r>
              <a:rPr lang="en-US" sz="1800" baseline="-70000">
                <a:solidFill>
                  <a:schemeClr val="folHlink"/>
                </a:solidFill>
              </a:rPr>
              <a:t>y</a:t>
            </a:r>
            <a:endParaRPr lang="en-US" baseline="-50000">
              <a:solidFill>
                <a:schemeClr val="folHlink"/>
              </a:solidFill>
            </a:endParaRPr>
          </a:p>
          <a:p>
            <a:pPr marL="342900" indent="-342900">
              <a:buClr>
                <a:schemeClr val="hlink"/>
              </a:buClr>
              <a:buFont typeface="Monotype Sorts" pitchFamily="2" charset="2"/>
              <a:buNone/>
            </a:pPr>
            <a:endParaRPr lang="en-US">
              <a:solidFill>
                <a:schemeClr val="folHlink"/>
              </a:solidFill>
            </a:endParaRPr>
          </a:p>
        </p:txBody>
      </p:sp>
      <p:sp>
        <p:nvSpPr>
          <p:cNvPr id="92188" name="Comment 28"/>
          <p:cNvSpPr>
            <a:spLocks noChangeArrowheads="1"/>
          </p:cNvSpPr>
          <p:nvPr/>
        </p:nvSpPr>
        <p:spPr bwMode="auto">
          <a:xfrm>
            <a:off x="7543800" y="3003550"/>
            <a:ext cx="800100" cy="946150"/>
          </a:xfrm>
          <a:prstGeom prst="rect">
            <a:avLst/>
          </a:prstGeom>
          <a:noFill/>
          <a:ln w="12700">
            <a:noFill/>
            <a:miter lim="800000"/>
            <a:headEnd type="none" w="sm" len="sm"/>
            <a:tailEnd type="none" w="sm" len="sm"/>
          </a:ln>
        </p:spPr>
        <p:txBody>
          <a:bodyPr>
            <a:spAutoFit/>
          </a:bodyPr>
          <a:lstStyle/>
          <a:p>
            <a:pPr marL="342900" indent="-342900">
              <a:buClr>
                <a:schemeClr val="hlink"/>
              </a:buClr>
              <a:buFont typeface="Monotype Sorts" pitchFamily="2" charset="2"/>
              <a:buNone/>
            </a:pPr>
            <a:r>
              <a:rPr lang="en-US">
                <a:solidFill>
                  <a:schemeClr val="folHlink"/>
                </a:solidFill>
              </a:rPr>
              <a:t>F</a:t>
            </a:r>
            <a:r>
              <a:rPr lang="en-US" baseline="-25000">
                <a:solidFill>
                  <a:schemeClr val="folHlink"/>
                </a:solidFill>
              </a:rPr>
              <a:t>ss</a:t>
            </a:r>
            <a:r>
              <a:rPr lang="en-US" sz="1800" baseline="-70000">
                <a:solidFill>
                  <a:schemeClr val="folHlink"/>
                </a:solidFill>
              </a:rPr>
              <a:t>x</a:t>
            </a:r>
            <a:endParaRPr lang="en-US" baseline="-50000">
              <a:solidFill>
                <a:schemeClr val="folHlink"/>
              </a:solidFill>
            </a:endParaRPr>
          </a:p>
          <a:p>
            <a:pPr marL="342900" indent="-342900">
              <a:buClr>
                <a:schemeClr val="hlink"/>
              </a:buClr>
              <a:buFont typeface="Monotype Sorts" pitchFamily="2" charset="2"/>
              <a:buNone/>
            </a:pPr>
            <a:endParaRPr lang="en-US">
              <a:solidFill>
                <a:schemeClr val="folHlink"/>
              </a:solidFill>
            </a:endParaRPr>
          </a:p>
        </p:txBody>
      </p:sp>
      <p:graphicFrame>
        <p:nvGraphicFramePr>
          <p:cNvPr id="92196" name="Object 36"/>
          <p:cNvGraphicFramePr>
            <a:graphicFrameLocks noChangeAspect="1"/>
          </p:cNvGraphicFramePr>
          <p:nvPr/>
        </p:nvGraphicFramePr>
        <p:xfrm>
          <a:off x="5846763" y="5795963"/>
          <a:ext cx="2487612" cy="434975"/>
        </p:xfrm>
        <a:graphic>
          <a:graphicData uri="http://schemas.openxmlformats.org/presentationml/2006/ole">
            <mc:AlternateContent xmlns:mc="http://schemas.openxmlformats.org/markup-compatibility/2006">
              <mc:Choice xmlns:v="urn:schemas-microsoft-com:vml" Requires="v">
                <p:oleObj spid="_x0000_s9231" name="Equation" r:id="rId10" imgW="1892160" imgH="431640" progId="Equation.DSMT4">
                  <p:embed/>
                </p:oleObj>
              </mc:Choice>
              <mc:Fallback>
                <p:oleObj name="Equation" r:id="rId10" imgW="1892160" imgH="431640" progId="Equation.DSMT4">
                  <p:embed/>
                  <p:pic>
                    <p:nvPicPr>
                      <p:cNvPr id="0" name="Object 3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46763" y="5795963"/>
                        <a:ext cx="2487612" cy="4349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92197" name="Object 37"/>
          <p:cNvGraphicFramePr>
            <a:graphicFrameLocks noChangeAspect="1"/>
          </p:cNvGraphicFramePr>
          <p:nvPr/>
        </p:nvGraphicFramePr>
        <p:xfrm>
          <a:off x="5838825" y="6240463"/>
          <a:ext cx="2301875" cy="433387"/>
        </p:xfrm>
        <a:graphic>
          <a:graphicData uri="http://schemas.openxmlformats.org/presentationml/2006/ole">
            <mc:AlternateContent xmlns:mc="http://schemas.openxmlformats.org/markup-compatibility/2006">
              <mc:Choice xmlns:v="urn:schemas-microsoft-com:vml" Requires="v">
                <p:oleObj spid="_x0000_s9232" name="Equation" r:id="rId12" imgW="1752480" imgH="431640" progId="Equation.DSMT4">
                  <p:embed/>
                </p:oleObj>
              </mc:Choice>
              <mc:Fallback>
                <p:oleObj name="Equation" r:id="rId12" imgW="1752480" imgH="431640" progId="Equation.DSMT4">
                  <p:embed/>
                  <p:pic>
                    <p:nvPicPr>
                      <p:cNvPr id="0" name="Object 3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38825" y="6240463"/>
                        <a:ext cx="2301875" cy="4333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92198" name="Text Box 38"/>
          <p:cNvSpPr txBox="1">
            <a:spLocks noChangeArrowheads="1"/>
          </p:cNvSpPr>
          <p:nvPr/>
        </p:nvSpPr>
        <p:spPr bwMode="auto">
          <a:xfrm>
            <a:off x="5019675" y="3914775"/>
            <a:ext cx="4152900" cy="457200"/>
          </a:xfrm>
          <a:prstGeom prst="rect">
            <a:avLst/>
          </a:prstGeom>
          <a:noFill/>
          <a:ln w="12700">
            <a:noFill/>
            <a:miter lim="800000"/>
            <a:headEnd type="none" w="lg" len="med"/>
            <a:tailEnd type="none" w="lg" len="med"/>
          </a:ln>
        </p:spPr>
        <p:txBody>
          <a:bodyPr wrap="none">
            <a:spAutoFit/>
          </a:bodyPr>
          <a:lstStyle/>
          <a:p>
            <a:r>
              <a:rPr lang="en-US" sz="2400">
                <a:solidFill>
                  <a:schemeClr val="folHlink"/>
                </a:solidFill>
              </a:rPr>
              <a:t>Forces by solid surfaces on fluid</a:t>
            </a:r>
          </a:p>
        </p:txBody>
      </p:sp>
      <p:sp>
        <p:nvSpPr>
          <p:cNvPr id="9244" name="Line 39"/>
          <p:cNvSpPr>
            <a:spLocks noChangeShapeType="1"/>
          </p:cNvSpPr>
          <p:nvPr/>
        </p:nvSpPr>
        <p:spPr bwMode="auto">
          <a:xfrm>
            <a:off x="5130800" y="4318000"/>
            <a:ext cx="38354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1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21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218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218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217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218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9219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9217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9218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9219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92190">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9217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9218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9218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9218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92198">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499"/>
                                          </p:stCondLst>
                                        </p:cTn>
                                        <p:tgtEl>
                                          <p:spTgt spid="9217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499"/>
                                          </p:stCondLst>
                                        </p:cTn>
                                        <p:tgtEl>
                                          <p:spTgt spid="9217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499"/>
                                          </p:stCondLst>
                                        </p:cTn>
                                        <p:tgtEl>
                                          <p:spTgt spid="92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1" grpId="0" animBg="1"/>
      <p:bldP spid="92172" grpId="0" animBg="1"/>
      <p:bldP spid="92173" grpId="0" animBg="1"/>
      <p:bldP spid="92174" grpId="0" animBg="1"/>
      <p:bldP spid="92175" grpId="0" animBg="1"/>
      <p:bldP spid="92186" grpId="0" animBg="1"/>
      <p:bldP spid="92190" grpId="0" build="p" autoUpdateAnimBg="0"/>
      <p:bldP spid="92181" grpId="0" autoUpdateAnimBg="0"/>
      <p:bldP spid="92182" grpId="0" autoUpdateAnimBg="0"/>
      <p:bldP spid="92183" grpId="0" autoUpdateAnimBg="0"/>
      <p:bldP spid="92184" grpId="0" autoUpdateAnimBg="0"/>
      <p:bldP spid="92185" grpId="0" autoUpdateAnimBg="0"/>
      <p:bldP spid="92187" grpId="0" autoUpdateAnimBg="0"/>
      <p:bldP spid="92188" grpId="0" autoUpdateAnimBg="0"/>
      <p:bldP spid="92198"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9"/>
          <p:cNvSpPr txBox="1">
            <a:spLocks noChangeArrowheads="1"/>
          </p:cNvSpPr>
          <p:nvPr/>
        </p:nvSpPr>
        <p:spPr bwMode="auto">
          <a:xfrm>
            <a:off x="327025" y="2124075"/>
            <a:ext cx="6545263" cy="4473575"/>
          </a:xfrm>
          <a:prstGeom prst="rect">
            <a:avLst/>
          </a:prstGeom>
          <a:noFill/>
          <a:ln w="12700">
            <a:noFill/>
            <a:miter lim="800000"/>
            <a:headEnd type="none" w="sm" len="sm"/>
            <a:tailEnd type="none" w="lg" len="med"/>
          </a:ln>
        </p:spPr>
        <p:txBody>
          <a:bodyPr>
            <a:spAutoFit/>
          </a:bodyPr>
          <a:lstStyle/>
          <a:p>
            <a:pPr>
              <a:tabLst>
                <a:tab pos="1546225" algn="ctr"/>
                <a:tab pos="3778250" algn="ctr"/>
              </a:tabLst>
            </a:pPr>
            <a:r>
              <a:rPr lang="en-US" sz="2400"/>
              <a:t>Reducing elbow in vertical plane with water flow of 300 L/s. The volume of water in the elbow is 200 L.</a:t>
            </a:r>
          </a:p>
          <a:p>
            <a:pPr>
              <a:tabLst>
                <a:tab pos="1546225" algn="ctr"/>
                <a:tab pos="3778250" algn="ctr"/>
              </a:tabLst>
            </a:pPr>
            <a:r>
              <a:rPr lang="en-US" sz="2400"/>
              <a:t>Energy loss is negligible.</a:t>
            </a:r>
          </a:p>
          <a:p>
            <a:pPr>
              <a:tabLst>
                <a:tab pos="1546225" algn="ctr"/>
                <a:tab pos="3778250" algn="ctr"/>
              </a:tabLst>
            </a:pPr>
            <a:r>
              <a:rPr lang="en-US" sz="2400"/>
              <a:t>Calculate the force of the elbow on the fluid.</a:t>
            </a:r>
          </a:p>
          <a:p>
            <a:pPr>
              <a:tabLst>
                <a:tab pos="1546225" algn="ctr"/>
                <a:tab pos="3778250" algn="ctr"/>
              </a:tabLst>
            </a:pPr>
            <a:r>
              <a:rPr lang="en-US" sz="2400"/>
              <a:t>W = ________________________</a:t>
            </a:r>
          </a:p>
          <a:p>
            <a:pPr>
              <a:tabLst>
                <a:tab pos="1546225" algn="ctr"/>
                <a:tab pos="3778250" algn="ctr"/>
              </a:tabLst>
            </a:pPr>
            <a:r>
              <a:rPr lang="en-US" sz="2400"/>
              <a:t>	</a:t>
            </a:r>
            <a:r>
              <a:rPr lang="en-US" sz="2400" u="sng"/>
              <a:t>section 1	section 2</a:t>
            </a:r>
            <a:endParaRPr lang="en-US" sz="2400"/>
          </a:p>
          <a:p>
            <a:pPr>
              <a:tabLst>
                <a:tab pos="1546225" algn="ctr"/>
                <a:tab pos="3778250" algn="ctr"/>
              </a:tabLst>
            </a:pPr>
            <a:r>
              <a:rPr lang="en-US" sz="2400"/>
              <a:t>D	50 cm	 30 cm</a:t>
            </a:r>
          </a:p>
          <a:p>
            <a:pPr>
              <a:tabLst>
                <a:tab pos="1546225" algn="ctr"/>
                <a:tab pos="3778250" algn="ctr"/>
              </a:tabLst>
            </a:pPr>
            <a:r>
              <a:rPr lang="en-US" sz="2400"/>
              <a:t>A	____________	____________</a:t>
            </a:r>
          </a:p>
          <a:p>
            <a:pPr>
              <a:tabLst>
                <a:tab pos="1546225" algn="ctr"/>
                <a:tab pos="3778250" algn="ctr"/>
              </a:tabLst>
            </a:pPr>
            <a:r>
              <a:rPr lang="en-US" sz="2400" b="1"/>
              <a:t>V</a:t>
            </a:r>
            <a:r>
              <a:rPr lang="en-US" sz="2400"/>
              <a:t>	____________	____________</a:t>
            </a:r>
          </a:p>
          <a:p>
            <a:pPr>
              <a:tabLst>
                <a:tab pos="1546225" algn="ctr"/>
                <a:tab pos="3778250" algn="ctr"/>
              </a:tabLst>
            </a:pPr>
            <a:r>
              <a:rPr lang="en-US" sz="2400"/>
              <a:t>p 	150 kPa	____________</a:t>
            </a:r>
          </a:p>
          <a:p>
            <a:pPr>
              <a:tabLst>
                <a:tab pos="1546225" algn="ctr"/>
                <a:tab pos="3778250" algn="ctr"/>
              </a:tabLst>
            </a:pPr>
            <a:r>
              <a:rPr lang="en-US" sz="2400" b="1"/>
              <a:t>M</a:t>
            </a:r>
            <a:r>
              <a:rPr lang="en-US" sz="2400"/>
              <a:t>	____________	____________</a:t>
            </a:r>
          </a:p>
          <a:p>
            <a:pPr>
              <a:tabLst>
                <a:tab pos="1546225" algn="ctr"/>
                <a:tab pos="3778250" algn="ctr"/>
              </a:tabLst>
            </a:pPr>
            <a:r>
              <a:rPr lang="en-US" sz="2400"/>
              <a:t>F</a:t>
            </a:r>
            <a:r>
              <a:rPr lang="en-US" sz="2400" baseline="-25000"/>
              <a:t>p</a:t>
            </a:r>
            <a:r>
              <a:rPr lang="en-US" sz="2400"/>
              <a:t>	____________	____________	</a:t>
            </a:r>
          </a:p>
        </p:txBody>
      </p:sp>
      <p:sp>
        <p:nvSpPr>
          <p:cNvPr id="10244" name="Rectangle 2"/>
          <p:cNvSpPr>
            <a:spLocks noGrp="1" noChangeArrowheads="1"/>
          </p:cNvSpPr>
          <p:nvPr>
            <p:ph type="title"/>
          </p:nvPr>
        </p:nvSpPr>
        <p:spPr/>
        <p:txBody>
          <a:bodyPr/>
          <a:lstStyle/>
          <a:p>
            <a:pPr>
              <a:defRPr/>
            </a:pPr>
            <a:r>
              <a:rPr lang="en-US" smtClean="0"/>
              <a:t>Example: Reducing Elbow</a:t>
            </a:r>
          </a:p>
        </p:txBody>
      </p:sp>
      <p:graphicFrame>
        <p:nvGraphicFramePr>
          <p:cNvPr id="10242" name="Object 4"/>
          <p:cNvGraphicFramePr>
            <a:graphicFrameLocks noChangeAspect="1"/>
          </p:cNvGraphicFramePr>
          <p:nvPr/>
        </p:nvGraphicFramePr>
        <p:xfrm>
          <a:off x="5322888" y="3709988"/>
          <a:ext cx="3800475" cy="338137"/>
        </p:xfrm>
        <a:graphic>
          <a:graphicData uri="http://schemas.openxmlformats.org/presentationml/2006/ole">
            <mc:AlternateContent xmlns:mc="http://schemas.openxmlformats.org/markup-compatibility/2006">
              <mc:Choice xmlns:v="urn:schemas-microsoft-com:vml" Requires="v">
                <p:oleObj spid="_x0000_s10244" name="Equation" r:id="rId4" imgW="3593880" imgH="419040" progId="Equation.DSMT4">
                  <p:embed/>
                </p:oleObj>
              </mc:Choice>
              <mc:Fallback>
                <p:oleObj name="Equation" r:id="rId4" imgW="3593880" imgH="41904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2888" y="3709988"/>
                        <a:ext cx="3800475" cy="33813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0245" name="Freeform 6"/>
          <p:cNvSpPr>
            <a:spLocks/>
          </p:cNvSpPr>
          <p:nvPr/>
        </p:nvSpPr>
        <p:spPr bwMode="auto">
          <a:xfrm>
            <a:off x="6997700" y="1968500"/>
            <a:ext cx="1409700" cy="1244600"/>
          </a:xfrm>
          <a:custGeom>
            <a:avLst/>
            <a:gdLst>
              <a:gd name="T0" fmla="*/ 12700 w 888"/>
              <a:gd name="T1" fmla="*/ 1244600 h 784"/>
              <a:gd name="T2" fmla="*/ 1409700 w 888"/>
              <a:gd name="T3" fmla="*/ 25400 h 784"/>
              <a:gd name="T4" fmla="*/ 1409700 w 888"/>
              <a:gd name="T5" fmla="*/ 546100 h 784"/>
              <a:gd name="T6" fmla="*/ 749300 w 888"/>
              <a:gd name="T7" fmla="*/ 1244600 h 784"/>
              <a:gd name="T8" fmla="*/ 12700 w 888"/>
              <a:gd name="T9" fmla="*/ 1244600 h 784"/>
              <a:gd name="T10" fmla="*/ 0 60000 65536"/>
              <a:gd name="T11" fmla="*/ 0 60000 65536"/>
              <a:gd name="T12" fmla="*/ 0 60000 65536"/>
              <a:gd name="T13" fmla="*/ 0 60000 65536"/>
              <a:gd name="T14" fmla="*/ 0 60000 65536"/>
              <a:gd name="T15" fmla="*/ 0 w 888"/>
              <a:gd name="T16" fmla="*/ 0 h 784"/>
              <a:gd name="T17" fmla="*/ 888 w 888"/>
              <a:gd name="T18" fmla="*/ 784 h 784"/>
            </a:gdLst>
            <a:ahLst/>
            <a:cxnLst>
              <a:cxn ang="T10">
                <a:pos x="T0" y="T1"/>
              </a:cxn>
              <a:cxn ang="T11">
                <a:pos x="T2" y="T3"/>
              </a:cxn>
              <a:cxn ang="T12">
                <a:pos x="T4" y="T5"/>
              </a:cxn>
              <a:cxn ang="T13">
                <a:pos x="T6" y="T7"/>
              </a:cxn>
              <a:cxn ang="T14">
                <a:pos x="T8" y="T9"/>
              </a:cxn>
            </a:cxnLst>
            <a:rect l="T15" t="T16" r="T17" b="T18"/>
            <a:pathLst>
              <a:path w="888" h="784">
                <a:moveTo>
                  <a:pt x="8" y="784"/>
                </a:moveTo>
                <a:cubicBezTo>
                  <a:pt x="0" y="192"/>
                  <a:pt x="360" y="0"/>
                  <a:pt x="888" y="16"/>
                </a:cubicBezTo>
                <a:cubicBezTo>
                  <a:pt x="888" y="112"/>
                  <a:pt x="888" y="168"/>
                  <a:pt x="888" y="344"/>
                </a:cubicBezTo>
                <a:cubicBezTo>
                  <a:pt x="672" y="344"/>
                  <a:pt x="472" y="464"/>
                  <a:pt x="472" y="784"/>
                </a:cubicBezTo>
                <a:cubicBezTo>
                  <a:pt x="472" y="784"/>
                  <a:pt x="8" y="784"/>
                  <a:pt x="8" y="784"/>
                </a:cubicBezTo>
                <a:close/>
              </a:path>
            </a:pathLst>
          </a:custGeom>
          <a:solidFill>
            <a:schemeClr val="hlink"/>
          </a:solidFill>
          <a:ln w="12700" cap="flat" cmpd="sng">
            <a:solidFill>
              <a:schemeClr val="tx1"/>
            </a:solidFill>
            <a:prstDash val="solid"/>
            <a:round/>
            <a:headEnd type="none" w="sm" len="sm"/>
            <a:tailEnd type="none" w="lg" len="med"/>
          </a:ln>
        </p:spPr>
        <p:txBody>
          <a:bodyPr wrap="none" anchor="ctr"/>
          <a:lstStyle/>
          <a:p>
            <a:endParaRPr lang="en-US"/>
          </a:p>
        </p:txBody>
      </p:sp>
      <p:sp>
        <p:nvSpPr>
          <p:cNvPr id="10246" name="Text Box 10"/>
          <p:cNvSpPr txBox="1">
            <a:spLocks noChangeArrowheads="1"/>
          </p:cNvSpPr>
          <p:nvPr/>
        </p:nvSpPr>
        <p:spPr bwMode="auto">
          <a:xfrm>
            <a:off x="6740525" y="2974975"/>
            <a:ext cx="336550" cy="457200"/>
          </a:xfrm>
          <a:prstGeom prst="rect">
            <a:avLst/>
          </a:prstGeom>
          <a:noFill/>
          <a:ln w="12700">
            <a:noFill/>
            <a:miter lim="800000"/>
            <a:headEnd type="none" w="sm" len="sm"/>
            <a:tailEnd type="none" w="lg" len="med"/>
          </a:ln>
        </p:spPr>
        <p:txBody>
          <a:bodyPr wrap="none">
            <a:spAutoFit/>
          </a:bodyPr>
          <a:lstStyle/>
          <a:p>
            <a:r>
              <a:rPr lang="en-US" sz="2400"/>
              <a:t>1</a:t>
            </a:r>
          </a:p>
        </p:txBody>
      </p:sp>
      <p:sp>
        <p:nvSpPr>
          <p:cNvPr id="10247" name="Text Box 11"/>
          <p:cNvSpPr txBox="1">
            <a:spLocks noChangeArrowheads="1"/>
          </p:cNvSpPr>
          <p:nvPr/>
        </p:nvSpPr>
        <p:spPr bwMode="auto">
          <a:xfrm>
            <a:off x="8213725" y="1603375"/>
            <a:ext cx="336550" cy="457200"/>
          </a:xfrm>
          <a:prstGeom prst="rect">
            <a:avLst/>
          </a:prstGeom>
          <a:noFill/>
          <a:ln w="12700">
            <a:noFill/>
            <a:miter lim="800000"/>
            <a:headEnd type="none" w="sm" len="sm"/>
            <a:tailEnd type="none" w="lg" len="med"/>
          </a:ln>
        </p:spPr>
        <p:txBody>
          <a:bodyPr wrap="none">
            <a:spAutoFit/>
          </a:bodyPr>
          <a:lstStyle/>
          <a:p>
            <a:r>
              <a:rPr lang="en-US" sz="2400"/>
              <a:t>2</a:t>
            </a:r>
          </a:p>
        </p:txBody>
      </p:sp>
      <p:sp>
        <p:nvSpPr>
          <p:cNvPr id="10248" name="Line 12"/>
          <p:cNvSpPr>
            <a:spLocks noChangeShapeType="1"/>
          </p:cNvSpPr>
          <p:nvPr/>
        </p:nvSpPr>
        <p:spPr bwMode="auto">
          <a:xfrm flipV="1">
            <a:off x="7442200" y="3289300"/>
            <a:ext cx="0" cy="457200"/>
          </a:xfrm>
          <a:prstGeom prst="line">
            <a:avLst/>
          </a:prstGeom>
          <a:noFill/>
          <a:ln w="28575">
            <a:solidFill>
              <a:schemeClr val="tx1"/>
            </a:solidFill>
            <a:round/>
            <a:headEnd type="none" w="sm" len="sm"/>
            <a:tailEnd type="triangle" w="lg" len="med"/>
          </a:ln>
        </p:spPr>
        <p:txBody>
          <a:bodyPr wrap="none" anchor="ctr"/>
          <a:lstStyle/>
          <a:p>
            <a:endParaRPr lang="en-US"/>
          </a:p>
        </p:txBody>
      </p:sp>
      <p:sp>
        <p:nvSpPr>
          <p:cNvPr id="10249" name="Line 18"/>
          <p:cNvSpPr>
            <a:spLocks noChangeShapeType="1"/>
          </p:cNvSpPr>
          <p:nvPr/>
        </p:nvSpPr>
        <p:spPr bwMode="auto">
          <a:xfrm>
            <a:off x="8496300" y="2273300"/>
            <a:ext cx="647700" cy="0"/>
          </a:xfrm>
          <a:prstGeom prst="line">
            <a:avLst/>
          </a:prstGeom>
          <a:noFill/>
          <a:ln w="28575">
            <a:solidFill>
              <a:schemeClr val="tx1"/>
            </a:solidFill>
            <a:round/>
            <a:headEnd type="none" w="sm" len="sm"/>
            <a:tailEnd type="none" w="lg" len="med"/>
          </a:ln>
        </p:spPr>
        <p:txBody>
          <a:bodyPr wrap="none" anchor="ctr"/>
          <a:lstStyle/>
          <a:p>
            <a:endParaRPr lang="en-US"/>
          </a:p>
        </p:txBody>
      </p:sp>
      <p:sp>
        <p:nvSpPr>
          <p:cNvPr id="10250" name="Line 20"/>
          <p:cNvSpPr>
            <a:spLocks noChangeShapeType="1"/>
          </p:cNvSpPr>
          <p:nvPr/>
        </p:nvSpPr>
        <p:spPr bwMode="auto">
          <a:xfrm>
            <a:off x="7785100" y="3213100"/>
            <a:ext cx="1358900" cy="0"/>
          </a:xfrm>
          <a:prstGeom prst="line">
            <a:avLst/>
          </a:prstGeom>
          <a:noFill/>
          <a:ln w="28575">
            <a:solidFill>
              <a:schemeClr val="tx1"/>
            </a:solidFill>
            <a:round/>
            <a:headEnd type="none" w="sm" len="sm"/>
            <a:tailEnd type="none" w="lg" len="med"/>
          </a:ln>
        </p:spPr>
        <p:txBody>
          <a:bodyPr wrap="none" anchor="ctr"/>
          <a:lstStyle/>
          <a:p>
            <a:endParaRPr lang="en-US"/>
          </a:p>
        </p:txBody>
      </p:sp>
      <p:sp>
        <p:nvSpPr>
          <p:cNvPr id="10251" name="Line 21"/>
          <p:cNvSpPr>
            <a:spLocks noChangeShapeType="1"/>
          </p:cNvSpPr>
          <p:nvPr/>
        </p:nvSpPr>
        <p:spPr bwMode="auto">
          <a:xfrm>
            <a:off x="8940800" y="2273300"/>
            <a:ext cx="0" cy="939800"/>
          </a:xfrm>
          <a:prstGeom prst="line">
            <a:avLst/>
          </a:prstGeom>
          <a:noFill/>
          <a:ln w="28575">
            <a:solidFill>
              <a:schemeClr val="tx1"/>
            </a:solidFill>
            <a:round/>
            <a:headEnd type="triangle" w="lg" len="med"/>
            <a:tailEnd type="triangle" w="lg" len="med"/>
          </a:ln>
        </p:spPr>
        <p:txBody>
          <a:bodyPr wrap="none" anchor="ctr"/>
          <a:lstStyle/>
          <a:p>
            <a:endParaRPr lang="en-US"/>
          </a:p>
        </p:txBody>
      </p:sp>
      <p:sp>
        <p:nvSpPr>
          <p:cNvPr id="10252" name="Text Box 22"/>
          <p:cNvSpPr txBox="1">
            <a:spLocks noChangeArrowheads="1"/>
          </p:cNvSpPr>
          <p:nvPr/>
        </p:nvSpPr>
        <p:spPr bwMode="auto">
          <a:xfrm>
            <a:off x="8494713" y="2517775"/>
            <a:ext cx="649287" cy="457200"/>
          </a:xfrm>
          <a:prstGeom prst="rect">
            <a:avLst/>
          </a:prstGeom>
          <a:solidFill>
            <a:schemeClr val="bg1"/>
          </a:solidFill>
          <a:ln w="12700">
            <a:noFill/>
            <a:miter lim="800000"/>
            <a:headEnd type="none" w="sm" len="sm"/>
            <a:tailEnd type="none" w="lg" len="med"/>
          </a:ln>
        </p:spPr>
        <p:txBody>
          <a:bodyPr wrap="none">
            <a:spAutoFit/>
          </a:bodyPr>
          <a:lstStyle/>
          <a:p>
            <a:r>
              <a:rPr lang="en-US" sz="2400"/>
              <a:t>1 m</a:t>
            </a:r>
          </a:p>
        </p:txBody>
      </p:sp>
      <p:sp>
        <p:nvSpPr>
          <p:cNvPr id="10253" name="Line 33"/>
          <p:cNvSpPr>
            <a:spLocks noChangeShapeType="1"/>
          </p:cNvSpPr>
          <p:nvPr/>
        </p:nvSpPr>
        <p:spPr bwMode="auto">
          <a:xfrm flipV="1">
            <a:off x="7696200" y="4641850"/>
            <a:ext cx="0" cy="95250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10254" name="Line 35"/>
          <p:cNvSpPr>
            <a:spLocks noChangeShapeType="1"/>
          </p:cNvSpPr>
          <p:nvPr/>
        </p:nvSpPr>
        <p:spPr bwMode="auto">
          <a:xfrm>
            <a:off x="7696200" y="5594350"/>
            <a:ext cx="889000" cy="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10255" name="Text Box 36"/>
          <p:cNvSpPr txBox="1">
            <a:spLocks noChangeArrowheads="1"/>
          </p:cNvSpPr>
          <p:nvPr/>
        </p:nvSpPr>
        <p:spPr bwMode="auto">
          <a:xfrm>
            <a:off x="7548563" y="4197350"/>
            <a:ext cx="319087" cy="457200"/>
          </a:xfrm>
          <a:prstGeom prst="rect">
            <a:avLst/>
          </a:prstGeom>
          <a:noFill/>
          <a:ln w="12700">
            <a:noFill/>
            <a:miter lim="800000"/>
            <a:headEnd type="none" w="lg" len="med"/>
            <a:tailEnd type="none" w="lg" len="med"/>
          </a:ln>
        </p:spPr>
        <p:txBody>
          <a:bodyPr wrap="none" anchor="ctr">
            <a:spAutoFit/>
          </a:bodyPr>
          <a:lstStyle/>
          <a:p>
            <a:pPr algn="ctr"/>
            <a:r>
              <a:rPr lang="en-US" sz="2400"/>
              <a:t>z</a:t>
            </a:r>
          </a:p>
        </p:txBody>
      </p:sp>
      <p:sp>
        <p:nvSpPr>
          <p:cNvPr id="10256" name="Text Box 37"/>
          <p:cNvSpPr txBox="1">
            <a:spLocks noChangeArrowheads="1"/>
          </p:cNvSpPr>
          <p:nvPr/>
        </p:nvSpPr>
        <p:spPr bwMode="auto">
          <a:xfrm>
            <a:off x="8518525" y="5353050"/>
            <a:ext cx="336550" cy="457200"/>
          </a:xfrm>
          <a:prstGeom prst="rect">
            <a:avLst/>
          </a:prstGeom>
          <a:noFill/>
          <a:ln w="12700">
            <a:noFill/>
            <a:miter lim="800000"/>
            <a:headEnd type="none" w="lg" len="med"/>
            <a:tailEnd type="none" w="lg" len="med"/>
          </a:ln>
        </p:spPr>
        <p:txBody>
          <a:bodyPr wrap="none" anchor="ctr">
            <a:spAutoFit/>
          </a:bodyPr>
          <a:lstStyle/>
          <a:p>
            <a:pPr algn="ctr"/>
            <a:r>
              <a:rPr lang="en-US" sz="2400"/>
              <a:t>x</a:t>
            </a:r>
          </a:p>
        </p:txBody>
      </p:sp>
      <p:sp>
        <p:nvSpPr>
          <p:cNvPr id="95270" name="Text Box 38"/>
          <p:cNvSpPr txBox="1">
            <a:spLocks noChangeArrowheads="1"/>
          </p:cNvSpPr>
          <p:nvPr/>
        </p:nvSpPr>
        <p:spPr bwMode="auto">
          <a:xfrm>
            <a:off x="6005513" y="5741988"/>
            <a:ext cx="2916237" cy="457200"/>
          </a:xfrm>
          <a:prstGeom prst="rect">
            <a:avLst/>
          </a:prstGeom>
          <a:noFill/>
          <a:ln w="12700">
            <a:noFill/>
            <a:miter lim="800000"/>
            <a:headEnd type="none" w="lg" len="med"/>
            <a:tailEnd type="none" w="lg" len="med"/>
          </a:ln>
        </p:spPr>
        <p:txBody>
          <a:bodyPr wrap="none" anchor="ctr">
            <a:spAutoFit/>
          </a:bodyPr>
          <a:lstStyle/>
          <a:p>
            <a:r>
              <a:rPr lang="en-US" sz="2400">
                <a:solidFill>
                  <a:schemeClr val="folHlink"/>
                </a:solidFill>
              </a:rPr>
              <a:t>Direction of V vectors</a:t>
            </a:r>
          </a:p>
        </p:txBody>
      </p:sp>
      <p:sp>
        <p:nvSpPr>
          <p:cNvPr id="10258" name="Line 39"/>
          <p:cNvSpPr>
            <a:spLocks noChangeShapeType="1"/>
          </p:cNvSpPr>
          <p:nvPr/>
        </p:nvSpPr>
        <p:spPr bwMode="auto">
          <a:xfrm>
            <a:off x="6045200" y="6173788"/>
            <a:ext cx="27432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95255" name="Comment 23"/>
          <p:cNvSpPr>
            <a:spLocks noChangeArrowheads="1"/>
          </p:cNvSpPr>
          <p:nvPr/>
        </p:nvSpPr>
        <p:spPr bwMode="auto">
          <a:xfrm>
            <a:off x="1130300" y="4625975"/>
            <a:ext cx="2044700" cy="519113"/>
          </a:xfrm>
          <a:prstGeom prst="rect">
            <a:avLst/>
          </a:prstGeom>
          <a:noFill/>
          <a:ln w="12700">
            <a:noFill/>
            <a:miter lim="800000"/>
            <a:headEnd type="none" w="sm" len="sm"/>
            <a:tailEnd type="none" w="sm" len="sm"/>
          </a:ln>
        </p:spPr>
        <p:txBody>
          <a:bodyPr>
            <a:spAutoFit/>
          </a:bodyPr>
          <a:lstStyle/>
          <a:p>
            <a:pPr marL="342900" indent="-342900">
              <a:buClr>
                <a:schemeClr val="hlink"/>
              </a:buClr>
              <a:buFont typeface="Monotype Sorts" pitchFamily="2" charset="2"/>
              <a:buNone/>
            </a:pPr>
            <a:r>
              <a:rPr lang="en-US"/>
              <a:t>0.196 m</a:t>
            </a:r>
            <a:r>
              <a:rPr lang="en-US" baseline="30000"/>
              <a:t>2</a:t>
            </a:r>
            <a:endParaRPr lang="en-US"/>
          </a:p>
        </p:txBody>
      </p:sp>
      <p:sp>
        <p:nvSpPr>
          <p:cNvPr id="95256" name="Comment 24"/>
          <p:cNvSpPr>
            <a:spLocks noChangeArrowheads="1"/>
          </p:cNvSpPr>
          <p:nvPr/>
        </p:nvSpPr>
        <p:spPr bwMode="auto">
          <a:xfrm>
            <a:off x="3543300" y="4638675"/>
            <a:ext cx="2044700" cy="519113"/>
          </a:xfrm>
          <a:prstGeom prst="rect">
            <a:avLst/>
          </a:prstGeom>
          <a:noFill/>
          <a:ln w="12700">
            <a:noFill/>
            <a:miter lim="800000"/>
            <a:headEnd type="none" w="sm" len="sm"/>
            <a:tailEnd type="none" w="sm" len="sm"/>
          </a:ln>
        </p:spPr>
        <p:txBody>
          <a:bodyPr>
            <a:spAutoFit/>
          </a:bodyPr>
          <a:lstStyle/>
          <a:p>
            <a:pPr marL="342900" indent="-342900">
              <a:buClr>
                <a:schemeClr val="hlink"/>
              </a:buClr>
              <a:buFont typeface="Monotype Sorts" pitchFamily="2" charset="2"/>
              <a:buNone/>
            </a:pPr>
            <a:r>
              <a:rPr lang="en-US"/>
              <a:t>0.071 m</a:t>
            </a:r>
            <a:r>
              <a:rPr lang="en-US" baseline="30000"/>
              <a:t>2</a:t>
            </a:r>
            <a:endParaRPr lang="en-US"/>
          </a:p>
        </p:txBody>
      </p:sp>
      <p:sp>
        <p:nvSpPr>
          <p:cNvPr id="95257" name="Comment 25"/>
          <p:cNvSpPr>
            <a:spLocks noChangeArrowheads="1"/>
          </p:cNvSpPr>
          <p:nvPr/>
        </p:nvSpPr>
        <p:spPr bwMode="auto">
          <a:xfrm>
            <a:off x="1003300" y="4994275"/>
            <a:ext cx="2044700" cy="519113"/>
          </a:xfrm>
          <a:prstGeom prst="rect">
            <a:avLst/>
          </a:prstGeom>
          <a:noFill/>
          <a:ln w="12700">
            <a:noFill/>
            <a:miter lim="800000"/>
            <a:headEnd type="none" w="sm" len="sm"/>
            <a:tailEnd type="none" w="sm" len="sm"/>
          </a:ln>
        </p:spPr>
        <p:txBody>
          <a:bodyPr>
            <a:spAutoFit/>
          </a:bodyPr>
          <a:lstStyle/>
          <a:p>
            <a:pPr marL="342900" indent="-342900">
              <a:buClr>
                <a:schemeClr val="hlink"/>
              </a:buClr>
              <a:buFont typeface="Monotype Sorts" pitchFamily="2" charset="2"/>
              <a:buNone/>
            </a:pPr>
            <a:r>
              <a:rPr lang="en-US"/>
              <a:t>1.53 m/s</a:t>
            </a:r>
            <a:r>
              <a:rPr lang="en-US">
                <a:solidFill>
                  <a:schemeClr val="folHlink"/>
                </a:solidFill>
              </a:rPr>
              <a:t> </a:t>
            </a:r>
            <a:r>
              <a:rPr lang="en-US">
                <a:solidFill>
                  <a:schemeClr val="folHlink"/>
                </a:solidFill>
                <a:cs typeface="Times New Roman" pitchFamily="18" charset="0"/>
                <a:sym typeface="Symbol" pitchFamily="18" charset="2"/>
              </a:rPr>
              <a:t>↑</a:t>
            </a:r>
          </a:p>
        </p:txBody>
      </p:sp>
      <p:sp>
        <p:nvSpPr>
          <p:cNvPr id="95258" name="Comment 26"/>
          <p:cNvSpPr>
            <a:spLocks noChangeArrowheads="1"/>
          </p:cNvSpPr>
          <p:nvPr/>
        </p:nvSpPr>
        <p:spPr bwMode="auto">
          <a:xfrm>
            <a:off x="3568700" y="4994275"/>
            <a:ext cx="2044700" cy="519113"/>
          </a:xfrm>
          <a:prstGeom prst="rect">
            <a:avLst/>
          </a:prstGeom>
          <a:noFill/>
          <a:ln w="12700">
            <a:noFill/>
            <a:miter lim="800000"/>
            <a:headEnd type="none" w="sm" len="sm"/>
            <a:tailEnd type="none" w="sm" len="sm"/>
          </a:ln>
        </p:spPr>
        <p:txBody>
          <a:bodyPr>
            <a:spAutoFit/>
          </a:bodyPr>
          <a:lstStyle/>
          <a:p>
            <a:pPr marL="342900" indent="-342900">
              <a:buClr>
                <a:schemeClr val="hlink"/>
              </a:buClr>
              <a:buFont typeface="Monotype Sorts" pitchFamily="2" charset="2"/>
              <a:buNone/>
            </a:pPr>
            <a:r>
              <a:rPr lang="en-US"/>
              <a:t>4.23 m/s</a:t>
            </a:r>
            <a:r>
              <a:rPr lang="en-US">
                <a:solidFill>
                  <a:schemeClr val="folHlink"/>
                </a:solidFill>
              </a:rPr>
              <a:t> </a:t>
            </a:r>
            <a:r>
              <a:rPr lang="en-US">
                <a:solidFill>
                  <a:schemeClr val="folHlink"/>
                </a:solidFill>
                <a:cs typeface="Times New Roman" pitchFamily="18" charset="0"/>
                <a:sym typeface="Symbol" pitchFamily="18" charset="2"/>
              </a:rPr>
              <a:t>→</a:t>
            </a:r>
          </a:p>
        </p:txBody>
      </p:sp>
      <p:sp>
        <p:nvSpPr>
          <p:cNvPr id="95259" name="Comment 27"/>
          <p:cNvSpPr>
            <a:spLocks noChangeArrowheads="1"/>
          </p:cNvSpPr>
          <p:nvPr/>
        </p:nvSpPr>
        <p:spPr bwMode="auto">
          <a:xfrm>
            <a:off x="1016000" y="5718175"/>
            <a:ext cx="2044700" cy="519113"/>
          </a:xfrm>
          <a:prstGeom prst="rect">
            <a:avLst/>
          </a:prstGeom>
          <a:noFill/>
          <a:ln w="12700">
            <a:noFill/>
            <a:miter lim="800000"/>
            <a:headEnd type="none" w="sm" len="sm"/>
            <a:tailEnd type="none" w="sm" len="sm"/>
          </a:ln>
        </p:spPr>
        <p:txBody>
          <a:bodyPr>
            <a:spAutoFit/>
          </a:bodyPr>
          <a:lstStyle/>
          <a:p>
            <a:pPr marL="342900" indent="-342900">
              <a:buClr>
                <a:schemeClr val="hlink"/>
              </a:buClr>
              <a:buFont typeface="Monotype Sorts" pitchFamily="2" charset="2"/>
              <a:buNone/>
            </a:pPr>
            <a:r>
              <a:rPr lang="en-US"/>
              <a:t>-459 N</a:t>
            </a:r>
            <a:r>
              <a:rPr lang="en-US">
                <a:solidFill>
                  <a:schemeClr val="folHlink"/>
                </a:solidFill>
              </a:rPr>
              <a:t> </a:t>
            </a:r>
            <a:r>
              <a:rPr lang="en-US">
                <a:solidFill>
                  <a:schemeClr val="folHlink"/>
                </a:solidFill>
                <a:cs typeface="Times New Roman" pitchFamily="18" charset="0"/>
                <a:sym typeface="Symbol" pitchFamily="18" charset="2"/>
              </a:rPr>
              <a:t>↑</a:t>
            </a:r>
          </a:p>
        </p:txBody>
      </p:sp>
      <p:sp>
        <p:nvSpPr>
          <p:cNvPr id="95260" name="Comment 28"/>
          <p:cNvSpPr>
            <a:spLocks noChangeArrowheads="1"/>
          </p:cNvSpPr>
          <p:nvPr/>
        </p:nvSpPr>
        <p:spPr bwMode="auto">
          <a:xfrm>
            <a:off x="3454400" y="5718175"/>
            <a:ext cx="2044700" cy="519113"/>
          </a:xfrm>
          <a:prstGeom prst="rect">
            <a:avLst/>
          </a:prstGeom>
          <a:noFill/>
          <a:ln w="12700">
            <a:noFill/>
            <a:miter lim="800000"/>
            <a:headEnd type="none" w="sm" len="sm"/>
            <a:tailEnd type="none" w="sm" len="sm"/>
          </a:ln>
        </p:spPr>
        <p:txBody>
          <a:bodyPr>
            <a:spAutoFit/>
          </a:bodyPr>
          <a:lstStyle/>
          <a:p>
            <a:pPr marL="342900" indent="-342900">
              <a:buClr>
                <a:schemeClr val="hlink"/>
              </a:buClr>
              <a:buFont typeface="Monotype Sorts" pitchFamily="2" charset="2"/>
              <a:buNone/>
            </a:pPr>
            <a:r>
              <a:rPr lang="en-US"/>
              <a:t>1270 N</a:t>
            </a:r>
            <a:r>
              <a:rPr lang="en-US">
                <a:solidFill>
                  <a:schemeClr val="folHlink"/>
                </a:solidFill>
              </a:rPr>
              <a:t> </a:t>
            </a:r>
            <a:r>
              <a:rPr lang="en-US">
                <a:solidFill>
                  <a:schemeClr val="folHlink"/>
                </a:solidFill>
                <a:cs typeface="Times New Roman" pitchFamily="18" charset="0"/>
                <a:sym typeface="Symbol" pitchFamily="18" charset="2"/>
              </a:rPr>
              <a:t>→</a:t>
            </a:r>
          </a:p>
        </p:txBody>
      </p:sp>
      <p:sp>
        <p:nvSpPr>
          <p:cNvPr id="95261" name="Comment 29"/>
          <p:cNvSpPr>
            <a:spLocks noChangeArrowheads="1"/>
          </p:cNvSpPr>
          <p:nvPr/>
        </p:nvSpPr>
        <p:spPr bwMode="auto">
          <a:xfrm>
            <a:off x="990600" y="6086475"/>
            <a:ext cx="2044700" cy="519113"/>
          </a:xfrm>
          <a:prstGeom prst="rect">
            <a:avLst/>
          </a:prstGeom>
          <a:noFill/>
          <a:ln w="12700">
            <a:noFill/>
            <a:miter lim="800000"/>
            <a:headEnd type="none" w="sm" len="sm"/>
            <a:tailEnd type="none" w="sm" len="sm"/>
          </a:ln>
        </p:spPr>
        <p:txBody>
          <a:bodyPr>
            <a:spAutoFit/>
          </a:bodyPr>
          <a:lstStyle/>
          <a:p>
            <a:pPr marL="342900" indent="-342900">
              <a:buClr>
                <a:schemeClr val="hlink"/>
              </a:buClr>
              <a:buFont typeface="Monotype Sorts" pitchFamily="2" charset="2"/>
              <a:buNone/>
            </a:pPr>
            <a:r>
              <a:rPr lang="en-US"/>
              <a:t>29,400 N</a:t>
            </a:r>
            <a:r>
              <a:rPr lang="en-US">
                <a:solidFill>
                  <a:schemeClr val="folHlink"/>
                </a:solidFill>
              </a:rPr>
              <a:t> </a:t>
            </a:r>
            <a:r>
              <a:rPr lang="en-US">
                <a:solidFill>
                  <a:schemeClr val="folHlink"/>
                </a:solidFill>
                <a:cs typeface="Times New Roman" pitchFamily="18" charset="0"/>
                <a:sym typeface="Symbol" pitchFamily="18" charset="2"/>
              </a:rPr>
              <a:t>↑</a:t>
            </a:r>
          </a:p>
        </p:txBody>
      </p:sp>
      <p:sp>
        <p:nvSpPr>
          <p:cNvPr id="95262" name="Comment 30"/>
          <p:cNvSpPr>
            <a:spLocks noChangeArrowheads="1"/>
          </p:cNvSpPr>
          <p:nvPr/>
        </p:nvSpPr>
        <p:spPr bwMode="auto">
          <a:xfrm>
            <a:off x="939800" y="3521075"/>
            <a:ext cx="3832225" cy="519113"/>
          </a:xfrm>
          <a:prstGeom prst="rect">
            <a:avLst/>
          </a:prstGeom>
          <a:noFill/>
          <a:ln w="12700">
            <a:noFill/>
            <a:miter lim="800000"/>
            <a:headEnd type="none" w="sm" len="sm"/>
            <a:tailEnd type="none" w="sm" len="sm"/>
          </a:ln>
        </p:spPr>
        <p:txBody>
          <a:bodyPr>
            <a:spAutoFit/>
          </a:bodyPr>
          <a:lstStyle/>
          <a:p>
            <a:pPr marL="342900" indent="-342900">
              <a:buClr>
                <a:schemeClr val="hlink"/>
              </a:buClr>
              <a:buFont typeface="Monotype Sorts" pitchFamily="2" charset="2"/>
              <a:buNone/>
            </a:pPr>
            <a:r>
              <a:rPr lang="en-US">
                <a:solidFill>
                  <a:schemeClr val="folHlink"/>
                </a:solidFill>
                <a:latin typeface="Symbol" pitchFamily="18" charset="2"/>
              </a:rPr>
              <a:t>-r</a:t>
            </a:r>
            <a:r>
              <a:rPr lang="en-US">
                <a:solidFill>
                  <a:schemeClr val="folHlink"/>
                </a:solidFill>
              </a:rPr>
              <a:t>g*volume=-1961 N </a:t>
            </a:r>
            <a:r>
              <a:rPr lang="en-US">
                <a:solidFill>
                  <a:schemeClr val="folHlink"/>
                </a:solidFill>
                <a:cs typeface="Times New Roman" pitchFamily="18" charset="0"/>
                <a:sym typeface="Symbol" pitchFamily="18" charset="2"/>
              </a:rPr>
              <a:t>↑</a:t>
            </a:r>
            <a:endParaRPr lang="en-US">
              <a:solidFill>
                <a:schemeClr val="folHlink"/>
              </a:solidFill>
            </a:endParaRPr>
          </a:p>
        </p:txBody>
      </p:sp>
      <p:sp>
        <p:nvSpPr>
          <p:cNvPr id="95263" name="Comment 31"/>
          <p:cNvSpPr>
            <a:spLocks noChangeArrowheads="1"/>
          </p:cNvSpPr>
          <p:nvPr/>
        </p:nvSpPr>
        <p:spPr bwMode="auto">
          <a:xfrm>
            <a:off x="4076700" y="5349875"/>
            <a:ext cx="355600" cy="519113"/>
          </a:xfrm>
          <a:prstGeom prst="rect">
            <a:avLst/>
          </a:prstGeom>
          <a:noFill/>
          <a:ln w="12700">
            <a:noFill/>
            <a:miter lim="800000"/>
            <a:headEnd type="none" w="sm" len="sm"/>
            <a:tailEnd type="none" w="sm" len="sm"/>
          </a:ln>
        </p:spPr>
        <p:txBody>
          <a:bodyPr>
            <a:spAutoFit/>
          </a:bodyPr>
          <a:lstStyle/>
          <a:p>
            <a:pPr marL="342900" indent="-342900">
              <a:buClr>
                <a:schemeClr val="hlink"/>
              </a:buClr>
              <a:buFont typeface="Monotype Sorts" pitchFamily="2" charset="2"/>
              <a:buNone/>
            </a:pPr>
            <a:r>
              <a:rPr lang="en-US">
                <a:solidFill>
                  <a:schemeClr val="folHlink"/>
                </a:solidFill>
              </a:rPr>
              <a:t>?</a:t>
            </a:r>
          </a:p>
        </p:txBody>
      </p:sp>
      <p:sp>
        <p:nvSpPr>
          <p:cNvPr id="95264" name="Comment 32"/>
          <p:cNvSpPr>
            <a:spLocks noChangeArrowheads="1"/>
          </p:cNvSpPr>
          <p:nvPr/>
        </p:nvSpPr>
        <p:spPr bwMode="auto">
          <a:xfrm>
            <a:off x="4064000" y="6073775"/>
            <a:ext cx="736600" cy="519113"/>
          </a:xfrm>
          <a:prstGeom prst="rect">
            <a:avLst/>
          </a:prstGeom>
          <a:noFill/>
          <a:ln w="12700">
            <a:noFill/>
            <a:miter lim="800000"/>
            <a:headEnd type="none" w="sm" len="sm"/>
            <a:tailEnd type="none" w="sm" len="sm"/>
          </a:ln>
        </p:spPr>
        <p:txBody>
          <a:bodyPr>
            <a:spAutoFit/>
          </a:bodyPr>
          <a:lstStyle/>
          <a:p>
            <a:pPr marL="342900" indent="-342900">
              <a:buClr>
                <a:schemeClr val="hlink"/>
              </a:buClr>
              <a:buFont typeface="Monotype Sorts" pitchFamily="2" charset="2"/>
              <a:buNone/>
            </a:pPr>
            <a:r>
              <a:rPr lang="en-US">
                <a:solidFill>
                  <a:schemeClr val="folHlink"/>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52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52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52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52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52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525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526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5270">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526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9526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952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70" grpId="0" build="p" autoUpdateAnimBg="0"/>
      <p:bldP spid="95255" grpId="0" autoUpdateAnimBg="0"/>
      <p:bldP spid="95256" grpId="0" autoUpdateAnimBg="0"/>
      <p:bldP spid="95257" grpId="0" autoUpdateAnimBg="0"/>
      <p:bldP spid="95258" grpId="0" autoUpdateAnimBg="0"/>
      <p:bldP spid="95259" grpId="0" autoUpdateAnimBg="0"/>
      <p:bldP spid="95260" grpId="0" autoUpdateAnimBg="0"/>
      <p:bldP spid="95261" grpId="0" autoUpdateAnimBg="0"/>
      <p:bldP spid="95262" grpId="0" autoUpdateAnimBg="0"/>
      <p:bldP spid="95263" grpId="0" autoUpdateAnimBg="0"/>
      <p:bldP spid="9526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p:txBody>
          <a:bodyPr/>
          <a:lstStyle/>
          <a:p>
            <a:pPr>
              <a:defRPr/>
            </a:pPr>
            <a:r>
              <a:rPr lang="en-US" smtClean="0"/>
              <a:t>Example: What is p</a:t>
            </a:r>
            <a:r>
              <a:rPr lang="en-US" baseline="-25000" smtClean="0"/>
              <a:t>2</a:t>
            </a:r>
            <a:r>
              <a:rPr lang="en-US" smtClean="0"/>
              <a:t>?</a:t>
            </a:r>
          </a:p>
        </p:txBody>
      </p:sp>
      <p:graphicFrame>
        <p:nvGraphicFramePr>
          <p:cNvPr id="11266" name="Object 4"/>
          <p:cNvGraphicFramePr>
            <a:graphicFrameLocks noChangeAspect="1"/>
          </p:cNvGraphicFramePr>
          <p:nvPr/>
        </p:nvGraphicFramePr>
        <p:xfrm>
          <a:off x="2346325" y="1914525"/>
          <a:ext cx="4473575" cy="841375"/>
        </p:xfrm>
        <a:graphic>
          <a:graphicData uri="http://schemas.openxmlformats.org/presentationml/2006/ole">
            <mc:AlternateContent xmlns:mc="http://schemas.openxmlformats.org/markup-compatibility/2006">
              <mc:Choice xmlns:v="urn:schemas-microsoft-com:vml" Requires="v">
                <p:oleObj spid="_x0000_s11272" name="Equation" r:id="rId4" imgW="3403440" imgH="838080" progId="Equation.DSMT4">
                  <p:embed/>
                </p:oleObj>
              </mc:Choice>
              <mc:Fallback>
                <p:oleObj name="Equation" r:id="rId4" imgW="3403440" imgH="83808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6325" y="1914525"/>
                        <a:ext cx="4473575" cy="8413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96262" name="Object 6"/>
          <p:cNvGraphicFramePr>
            <a:graphicFrameLocks noChangeAspect="1"/>
          </p:cNvGraphicFramePr>
          <p:nvPr/>
        </p:nvGraphicFramePr>
        <p:xfrm>
          <a:off x="1957388" y="3340100"/>
          <a:ext cx="4956175" cy="890588"/>
        </p:xfrm>
        <a:graphic>
          <a:graphicData uri="http://schemas.openxmlformats.org/presentationml/2006/ole">
            <mc:AlternateContent xmlns:mc="http://schemas.openxmlformats.org/markup-compatibility/2006">
              <mc:Choice xmlns:v="urn:schemas-microsoft-com:vml" Requires="v">
                <p:oleObj spid="_x0000_s11273" name="Equation" r:id="rId6" imgW="3771720" imgH="888840" progId="Equation.DSMT4">
                  <p:embed/>
                </p:oleObj>
              </mc:Choice>
              <mc:Fallback>
                <p:oleObj name="Equation" r:id="rId6" imgW="3771720" imgH="88884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7388" y="3340100"/>
                        <a:ext cx="4956175" cy="8905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96264" name="Object 8"/>
          <p:cNvGraphicFramePr>
            <a:graphicFrameLocks noChangeAspect="1"/>
          </p:cNvGraphicFramePr>
          <p:nvPr/>
        </p:nvGraphicFramePr>
        <p:xfrm>
          <a:off x="211138" y="4641850"/>
          <a:ext cx="8831262" cy="822325"/>
        </p:xfrm>
        <a:graphic>
          <a:graphicData uri="http://schemas.openxmlformats.org/presentationml/2006/ole">
            <mc:AlternateContent xmlns:mc="http://schemas.openxmlformats.org/markup-compatibility/2006">
              <mc:Choice xmlns:v="urn:schemas-microsoft-com:vml" Requires="v">
                <p:oleObj spid="_x0000_s11274" name="Equation" r:id="rId8" imgW="8737560" imgH="1066680" progId="Equation.DSMT4">
                  <p:embed/>
                </p:oleObj>
              </mc:Choice>
              <mc:Fallback>
                <p:oleObj name="Equation" r:id="rId8" imgW="8737560" imgH="1066680"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1138" y="4641850"/>
                        <a:ext cx="8831262" cy="8223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1270" name="Line 13"/>
          <p:cNvSpPr>
            <a:spLocks noChangeShapeType="1"/>
          </p:cNvSpPr>
          <p:nvPr/>
        </p:nvSpPr>
        <p:spPr bwMode="auto">
          <a:xfrm>
            <a:off x="2387600" y="6578600"/>
            <a:ext cx="19177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11271" name="Line 14"/>
          <p:cNvSpPr>
            <a:spLocks noChangeShapeType="1"/>
          </p:cNvSpPr>
          <p:nvPr/>
        </p:nvSpPr>
        <p:spPr bwMode="auto">
          <a:xfrm>
            <a:off x="5829300" y="6540500"/>
            <a:ext cx="19177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96267" name="Comment 11"/>
          <p:cNvSpPr>
            <a:spLocks noChangeArrowheads="1"/>
          </p:cNvSpPr>
          <p:nvPr/>
        </p:nvSpPr>
        <p:spPr bwMode="auto">
          <a:xfrm>
            <a:off x="2336800" y="6048375"/>
            <a:ext cx="2044700" cy="519113"/>
          </a:xfrm>
          <a:prstGeom prst="rect">
            <a:avLst/>
          </a:prstGeom>
          <a:noFill/>
          <a:ln w="12700">
            <a:noFill/>
            <a:miter lim="800000"/>
            <a:headEnd type="none" w="sm" len="sm"/>
            <a:tailEnd type="none" w="sm" len="sm"/>
          </a:ln>
        </p:spPr>
        <p:txBody>
          <a:bodyPr>
            <a:spAutoFit/>
          </a:bodyPr>
          <a:lstStyle/>
          <a:p>
            <a:pPr marL="342900" indent="-342900">
              <a:buClr>
                <a:schemeClr val="hlink"/>
              </a:buClr>
              <a:buFont typeface="Monotype Sorts" pitchFamily="2" charset="2"/>
              <a:buNone/>
            </a:pPr>
            <a:r>
              <a:rPr lang="en-US"/>
              <a:t>P</a:t>
            </a:r>
            <a:r>
              <a:rPr lang="en-US" baseline="-25000"/>
              <a:t>2</a:t>
            </a:r>
            <a:r>
              <a:rPr lang="en-US"/>
              <a:t> = 132 kPa</a:t>
            </a:r>
          </a:p>
        </p:txBody>
      </p:sp>
      <p:sp>
        <p:nvSpPr>
          <p:cNvPr id="96268" name="Comment 12"/>
          <p:cNvSpPr>
            <a:spLocks noChangeArrowheads="1"/>
          </p:cNvSpPr>
          <p:nvPr/>
        </p:nvSpPr>
        <p:spPr bwMode="auto">
          <a:xfrm>
            <a:off x="5715000" y="5997575"/>
            <a:ext cx="2324100" cy="519113"/>
          </a:xfrm>
          <a:prstGeom prst="rect">
            <a:avLst/>
          </a:prstGeom>
          <a:noFill/>
          <a:ln w="12700">
            <a:noFill/>
            <a:miter lim="800000"/>
            <a:headEnd type="none" w="sm" len="sm"/>
            <a:tailEnd type="none" w="sm" len="sm"/>
          </a:ln>
        </p:spPr>
        <p:txBody>
          <a:bodyPr>
            <a:spAutoFit/>
          </a:bodyPr>
          <a:lstStyle/>
          <a:p>
            <a:pPr marL="342900" indent="-342900">
              <a:buClr>
                <a:schemeClr val="hlink"/>
              </a:buClr>
              <a:buFont typeface="Monotype Sorts" pitchFamily="2" charset="2"/>
              <a:buNone/>
            </a:pPr>
            <a:r>
              <a:rPr lang="en-US"/>
              <a:t>F</a:t>
            </a:r>
            <a:r>
              <a:rPr lang="en-US" baseline="-25000"/>
              <a:t>p2</a:t>
            </a:r>
            <a:r>
              <a:rPr lang="en-US"/>
              <a:t> = 9400 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62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962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62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6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7" grpId="0" autoUpdateAnimBg="0"/>
      <p:bldP spid="9626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6" name="Rectangle 2"/>
          <p:cNvSpPr>
            <a:spLocks noGrp="1" noChangeArrowheads="1"/>
          </p:cNvSpPr>
          <p:nvPr>
            <p:ph type="title"/>
          </p:nvPr>
        </p:nvSpPr>
        <p:spPr/>
        <p:txBody>
          <a:bodyPr/>
          <a:lstStyle/>
          <a:p>
            <a:pPr>
              <a:defRPr/>
            </a:pPr>
            <a:r>
              <a:rPr lang="en-US" smtClean="0"/>
              <a:t>Example: Reducing Elbow</a:t>
            </a:r>
            <a:br>
              <a:rPr lang="en-US" smtClean="0"/>
            </a:br>
            <a:r>
              <a:rPr lang="en-US" smtClean="0"/>
              <a:t>Horizontal Forces</a:t>
            </a:r>
          </a:p>
        </p:txBody>
      </p:sp>
      <p:graphicFrame>
        <p:nvGraphicFramePr>
          <p:cNvPr id="12290" name="Object 4"/>
          <p:cNvGraphicFramePr>
            <a:graphicFrameLocks noChangeAspect="1"/>
          </p:cNvGraphicFramePr>
          <p:nvPr/>
        </p:nvGraphicFramePr>
        <p:xfrm>
          <a:off x="779463" y="1871663"/>
          <a:ext cx="4567237" cy="420687"/>
        </p:xfrm>
        <a:graphic>
          <a:graphicData uri="http://schemas.openxmlformats.org/presentationml/2006/ole">
            <mc:AlternateContent xmlns:mc="http://schemas.openxmlformats.org/markup-compatibility/2006">
              <mc:Choice xmlns:v="urn:schemas-microsoft-com:vml" Requires="v">
                <p:oleObj spid="_x0000_s12302" name="Equation" r:id="rId4" imgW="3479760" imgH="419040" progId="Equation.DSMT4">
                  <p:embed/>
                </p:oleObj>
              </mc:Choice>
              <mc:Fallback>
                <p:oleObj name="Equation" r:id="rId4" imgW="3479760" imgH="41904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9463" y="1871663"/>
                        <a:ext cx="4567237" cy="4206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2297" name="Freeform 5"/>
          <p:cNvSpPr>
            <a:spLocks/>
          </p:cNvSpPr>
          <p:nvPr/>
        </p:nvSpPr>
        <p:spPr bwMode="auto">
          <a:xfrm>
            <a:off x="6578600" y="2336800"/>
            <a:ext cx="1409700" cy="1244600"/>
          </a:xfrm>
          <a:custGeom>
            <a:avLst/>
            <a:gdLst>
              <a:gd name="T0" fmla="*/ 12700 w 888"/>
              <a:gd name="T1" fmla="*/ 1244600 h 784"/>
              <a:gd name="T2" fmla="*/ 1409700 w 888"/>
              <a:gd name="T3" fmla="*/ 25400 h 784"/>
              <a:gd name="T4" fmla="*/ 1409700 w 888"/>
              <a:gd name="T5" fmla="*/ 546100 h 784"/>
              <a:gd name="T6" fmla="*/ 749300 w 888"/>
              <a:gd name="T7" fmla="*/ 1244600 h 784"/>
              <a:gd name="T8" fmla="*/ 12700 w 888"/>
              <a:gd name="T9" fmla="*/ 1244600 h 784"/>
              <a:gd name="T10" fmla="*/ 0 60000 65536"/>
              <a:gd name="T11" fmla="*/ 0 60000 65536"/>
              <a:gd name="T12" fmla="*/ 0 60000 65536"/>
              <a:gd name="T13" fmla="*/ 0 60000 65536"/>
              <a:gd name="T14" fmla="*/ 0 60000 65536"/>
              <a:gd name="T15" fmla="*/ 0 w 888"/>
              <a:gd name="T16" fmla="*/ 0 h 784"/>
              <a:gd name="T17" fmla="*/ 888 w 888"/>
              <a:gd name="T18" fmla="*/ 784 h 784"/>
            </a:gdLst>
            <a:ahLst/>
            <a:cxnLst>
              <a:cxn ang="T10">
                <a:pos x="T0" y="T1"/>
              </a:cxn>
              <a:cxn ang="T11">
                <a:pos x="T2" y="T3"/>
              </a:cxn>
              <a:cxn ang="T12">
                <a:pos x="T4" y="T5"/>
              </a:cxn>
              <a:cxn ang="T13">
                <a:pos x="T6" y="T7"/>
              </a:cxn>
              <a:cxn ang="T14">
                <a:pos x="T8" y="T9"/>
              </a:cxn>
            </a:cxnLst>
            <a:rect l="T15" t="T16" r="T17" b="T18"/>
            <a:pathLst>
              <a:path w="888" h="784">
                <a:moveTo>
                  <a:pt x="8" y="784"/>
                </a:moveTo>
                <a:cubicBezTo>
                  <a:pt x="0" y="192"/>
                  <a:pt x="360" y="0"/>
                  <a:pt x="888" y="16"/>
                </a:cubicBezTo>
                <a:cubicBezTo>
                  <a:pt x="888" y="112"/>
                  <a:pt x="888" y="168"/>
                  <a:pt x="888" y="344"/>
                </a:cubicBezTo>
                <a:cubicBezTo>
                  <a:pt x="672" y="344"/>
                  <a:pt x="472" y="464"/>
                  <a:pt x="472" y="784"/>
                </a:cubicBezTo>
                <a:cubicBezTo>
                  <a:pt x="472" y="784"/>
                  <a:pt x="8" y="784"/>
                  <a:pt x="8" y="784"/>
                </a:cubicBezTo>
                <a:close/>
              </a:path>
            </a:pathLst>
          </a:custGeom>
          <a:solidFill>
            <a:schemeClr val="hlink"/>
          </a:solidFill>
          <a:ln w="12700" cap="flat" cmpd="sng">
            <a:solidFill>
              <a:schemeClr val="tx1"/>
            </a:solidFill>
            <a:prstDash val="solid"/>
            <a:round/>
            <a:headEnd type="none" w="sm" len="sm"/>
            <a:tailEnd type="none" w="lg" len="med"/>
          </a:ln>
        </p:spPr>
        <p:txBody>
          <a:bodyPr wrap="none" anchor="ctr"/>
          <a:lstStyle/>
          <a:p>
            <a:endParaRPr lang="en-US"/>
          </a:p>
        </p:txBody>
      </p:sp>
      <p:sp>
        <p:nvSpPr>
          <p:cNvPr id="12298" name="Text Box 6"/>
          <p:cNvSpPr txBox="1">
            <a:spLocks noChangeArrowheads="1"/>
          </p:cNvSpPr>
          <p:nvPr/>
        </p:nvSpPr>
        <p:spPr bwMode="auto">
          <a:xfrm>
            <a:off x="6321425" y="3343275"/>
            <a:ext cx="336550" cy="457200"/>
          </a:xfrm>
          <a:prstGeom prst="rect">
            <a:avLst/>
          </a:prstGeom>
          <a:noFill/>
          <a:ln w="12700">
            <a:noFill/>
            <a:miter lim="800000"/>
            <a:headEnd type="none" w="sm" len="sm"/>
            <a:tailEnd type="none" w="lg" len="med"/>
          </a:ln>
        </p:spPr>
        <p:txBody>
          <a:bodyPr wrap="none">
            <a:spAutoFit/>
          </a:bodyPr>
          <a:lstStyle/>
          <a:p>
            <a:r>
              <a:rPr lang="en-US" sz="2400"/>
              <a:t>1</a:t>
            </a:r>
          </a:p>
        </p:txBody>
      </p:sp>
      <p:sp>
        <p:nvSpPr>
          <p:cNvPr id="12299" name="Text Box 7"/>
          <p:cNvSpPr txBox="1">
            <a:spLocks noChangeArrowheads="1"/>
          </p:cNvSpPr>
          <p:nvPr/>
        </p:nvSpPr>
        <p:spPr bwMode="auto">
          <a:xfrm>
            <a:off x="7794625" y="1971675"/>
            <a:ext cx="336550" cy="457200"/>
          </a:xfrm>
          <a:prstGeom prst="rect">
            <a:avLst/>
          </a:prstGeom>
          <a:noFill/>
          <a:ln w="12700">
            <a:noFill/>
            <a:miter lim="800000"/>
            <a:headEnd type="none" w="sm" len="sm"/>
            <a:tailEnd type="none" w="lg" len="med"/>
          </a:ln>
        </p:spPr>
        <p:txBody>
          <a:bodyPr wrap="none">
            <a:spAutoFit/>
          </a:bodyPr>
          <a:lstStyle/>
          <a:p>
            <a:r>
              <a:rPr lang="en-US" sz="2400"/>
              <a:t>2</a:t>
            </a:r>
          </a:p>
        </p:txBody>
      </p:sp>
      <p:sp>
        <p:nvSpPr>
          <p:cNvPr id="12300" name="Line 8"/>
          <p:cNvSpPr>
            <a:spLocks noChangeShapeType="1"/>
          </p:cNvSpPr>
          <p:nvPr/>
        </p:nvSpPr>
        <p:spPr bwMode="auto">
          <a:xfrm rot="16200000" flipV="1">
            <a:off x="8229600" y="2349500"/>
            <a:ext cx="0" cy="457200"/>
          </a:xfrm>
          <a:prstGeom prst="line">
            <a:avLst/>
          </a:prstGeom>
          <a:noFill/>
          <a:ln w="28575">
            <a:solidFill>
              <a:schemeClr val="tx1"/>
            </a:solidFill>
            <a:round/>
            <a:headEnd type="none" w="sm" len="sm"/>
            <a:tailEnd type="triangle" w="lg" len="med"/>
          </a:ln>
        </p:spPr>
        <p:txBody>
          <a:bodyPr wrap="none" anchor="ctr"/>
          <a:lstStyle/>
          <a:p>
            <a:endParaRPr lang="en-US"/>
          </a:p>
        </p:txBody>
      </p:sp>
      <p:graphicFrame>
        <p:nvGraphicFramePr>
          <p:cNvPr id="97293" name="Object 13"/>
          <p:cNvGraphicFramePr>
            <a:graphicFrameLocks noChangeAspect="1"/>
          </p:cNvGraphicFramePr>
          <p:nvPr/>
        </p:nvGraphicFramePr>
        <p:xfrm>
          <a:off x="711200" y="2663825"/>
          <a:ext cx="4684713" cy="420688"/>
        </p:xfrm>
        <a:graphic>
          <a:graphicData uri="http://schemas.openxmlformats.org/presentationml/2006/ole">
            <mc:AlternateContent xmlns:mc="http://schemas.openxmlformats.org/markup-compatibility/2006">
              <mc:Choice xmlns:v="urn:schemas-microsoft-com:vml" Requires="v">
                <p:oleObj spid="_x0000_s12303" name="Equation" r:id="rId6" imgW="3568680" imgH="419040" progId="Equation.DSMT4">
                  <p:embed/>
                </p:oleObj>
              </mc:Choice>
              <mc:Fallback>
                <p:oleObj name="Equation" r:id="rId6" imgW="3568680" imgH="419040" progId="Equation.DSMT4">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1200" y="2663825"/>
                        <a:ext cx="4684713" cy="4206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97296" name="Object 16"/>
          <p:cNvGraphicFramePr>
            <a:graphicFrameLocks noChangeAspect="1"/>
          </p:cNvGraphicFramePr>
          <p:nvPr/>
        </p:nvGraphicFramePr>
        <p:xfrm>
          <a:off x="654050" y="4260850"/>
          <a:ext cx="2651125" cy="431800"/>
        </p:xfrm>
        <a:graphic>
          <a:graphicData uri="http://schemas.openxmlformats.org/presentationml/2006/ole">
            <mc:AlternateContent xmlns:mc="http://schemas.openxmlformats.org/markup-compatibility/2006">
              <mc:Choice xmlns:v="urn:schemas-microsoft-com:vml" Requires="v">
                <p:oleObj spid="_x0000_s12304" name="Equation" r:id="rId8" imgW="2019240" imgH="431640" progId="Equation.DSMT4">
                  <p:embed/>
                </p:oleObj>
              </mc:Choice>
              <mc:Fallback>
                <p:oleObj name="Equation" r:id="rId8" imgW="2019240" imgH="431640" progId="Equation.DSMT4">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4050" y="4260850"/>
                        <a:ext cx="2651125" cy="4318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97298" name="Object 18"/>
          <p:cNvGraphicFramePr>
            <a:graphicFrameLocks noChangeAspect="1"/>
          </p:cNvGraphicFramePr>
          <p:nvPr/>
        </p:nvGraphicFramePr>
        <p:xfrm>
          <a:off x="598488" y="5053013"/>
          <a:ext cx="4335462" cy="446087"/>
        </p:xfrm>
        <a:graphic>
          <a:graphicData uri="http://schemas.openxmlformats.org/presentationml/2006/ole">
            <mc:AlternateContent xmlns:mc="http://schemas.openxmlformats.org/markup-compatibility/2006">
              <mc:Choice xmlns:v="urn:schemas-microsoft-com:vml" Requires="v">
                <p:oleObj spid="_x0000_s12305" name="Equation" r:id="rId10" imgW="3301920" imgH="444240" progId="Equation.DSMT4">
                  <p:embed/>
                </p:oleObj>
              </mc:Choice>
              <mc:Fallback>
                <p:oleObj name="Equation" r:id="rId10" imgW="3301920" imgH="444240" progId="Equation.DSMT4">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8488" y="5053013"/>
                        <a:ext cx="4335462" cy="4460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97299" name="Object 19"/>
          <p:cNvGraphicFramePr>
            <a:graphicFrameLocks noChangeAspect="1"/>
          </p:cNvGraphicFramePr>
          <p:nvPr/>
        </p:nvGraphicFramePr>
        <p:xfrm>
          <a:off x="661988" y="5859463"/>
          <a:ext cx="2168525" cy="420687"/>
        </p:xfrm>
        <a:graphic>
          <a:graphicData uri="http://schemas.openxmlformats.org/presentationml/2006/ole">
            <mc:AlternateContent xmlns:mc="http://schemas.openxmlformats.org/markup-compatibility/2006">
              <mc:Choice xmlns:v="urn:schemas-microsoft-com:vml" Requires="v">
                <p:oleObj spid="_x0000_s12306" name="Equation" r:id="rId12" imgW="1650960" imgH="419040" progId="Equation.DSMT4">
                  <p:embed/>
                </p:oleObj>
              </mc:Choice>
              <mc:Fallback>
                <p:oleObj name="Equation" r:id="rId12" imgW="1650960" imgH="419040" progId="Equation.DSMT4">
                  <p:embed/>
                  <p:pic>
                    <p:nvPicPr>
                      <p:cNvPr id="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1988" y="5859463"/>
                        <a:ext cx="2168525" cy="4206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2301" name="Line 22"/>
          <p:cNvSpPr>
            <a:spLocks noChangeShapeType="1"/>
          </p:cNvSpPr>
          <p:nvPr/>
        </p:nvSpPr>
        <p:spPr bwMode="auto">
          <a:xfrm rot="5400000" flipV="1">
            <a:off x="8242300" y="2501900"/>
            <a:ext cx="0" cy="457200"/>
          </a:xfrm>
          <a:prstGeom prst="line">
            <a:avLst/>
          </a:prstGeom>
          <a:noFill/>
          <a:ln w="28575">
            <a:solidFill>
              <a:schemeClr val="tx1"/>
            </a:solidFill>
            <a:round/>
            <a:headEnd type="none" w="sm" len="sm"/>
            <a:tailEnd type="triangle" w="lg" len="med"/>
          </a:ln>
        </p:spPr>
        <p:txBody>
          <a:bodyPr wrap="none" anchor="ctr"/>
          <a:lstStyle/>
          <a:p>
            <a:endParaRPr lang="en-US"/>
          </a:p>
        </p:txBody>
      </p:sp>
      <p:sp>
        <p:nvSpPr>
          <p:cNvPr id="12302" name="Line 25"/>
          <p:cNvSpPr>
            <a:spLocks noChangeShapeType="1"/>
          </p:cNvSpPr>
          <p:nvPr/>
        </p:nvSpPr>
        <p:spPr bwMode="auto">
          <a:xfrm>
            <a:off x="3302000" y="6235700"/>
            <a:ext cx="32004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97307" name="Line 27"/>
          <p:cNvSpPr>
            <a:spLocks noChangeShapeType="1"/>
          </p:cNvSpPr>
          <p:nvPr/>
        </p:nvSpPr>
        <p:spPr bwMode="auto">
          <a:xfrm flipV="1">
            <a:off x="1816100" y="3365500"/>
            <a:ext cx="330200" cy="495300"/>
          </a:xfrm>
          <a:prstGeom prst="line">
            <a:avLst/>
          </a:prstGeom>
          <a:noFill/>
          <a:ln w="38100">
            <a:solidFill>
              <a:schemeClr val="folHlink"/>
            </a:solidFill>
            <a:round/>
            <a:headEnd type="none" w="lg" len="med"/>
            <a:tailEnd type="none" w="lg" len="med"/>
          </a:ln>
        </p:spPr>
        <p:txBody>
          <a:bodyPr wrap="none" anchor="ctr">
            <a:spAutoFit/>
          </a:bodyPr>
          <a:lstStyle/>
          <a:p>
            <a:endParaRPr lang="en-US"/>
          </a:p>
        </p:txBody>
      </p:sp>
      <p:sp>
        <p:nvSpPr>
          <p:cNvPr id="97308" name="Line 28"/>
          <p:cNvSpPr>
            <a:spLocks noChangeShapeType="1"/>
          </p:cNvSpPr>
          <p:nvPr/>
        </p:nvSpPr>
        <p:spPr bwMode="auto">
          <a:xfrm flipV="1">
            <a:off x="3746500" y="3390900"/>
            <a:ext cx="330200" cy="495300"/>
          </a:xfrm>
          <a:prstGeom prst="line">
            <a:avLst/>
          </a:prstGeom>
          <a:noFill/>
          <a:ln w="38100">
            <a:solidFill>
              <a:schemeClr val="folHlink"/>
            </a:solidFill>
            <a:round/>
            <a:headEnd type="none" w="lg" len="med"/>
            <a:tailEnd type="none" w="lg" len="med"/>
          </a:ln>
        </p:spPr>
        <p:txBody>
          <a:bodyPr wrap="none" anchor="ctr">
            <a:spAutoFit/>
          </a:bodyPr>
          <a:lstStyle/>
          <a:p>
            <a:endParaRPr lang="en-US"/>
          </a:p>
        </p:txBody>
      </p:sp>
      <p:sp>
        <p:nvSpPr>
          <p:cNvPr id="97309" name="Line 29"/>
          <p:cNvSpPr>
            <a:spLocks noChangeShapeType="1"/>
          </p:cNvSpPr>
          <p:nvPr/>
        </p:nvSpPr>
        <p:spPr bwMode="auto">
          <a:xfrm flipV="1">
            <a:off x="4572000" y="3365500"/>
            <a:ext cx="330200" cy="495300"/>
          </a:xfrm>
          <a:prstGeom prst="line">
            <a:avLst/>
          </a:prstGeom>
          <a:noFill/>
          <a:ln w="38100">
            <a:solidFill>
              <a:schemeClr val="folHlink"/>
            </a:solidFill>
            <a:round/>
            <a:headEnd type="none" w="lg" len="med"/>
            <a:tailEnd type="none" w="lg" len="med"/>
          </a:ln>
        </p:spPr>
        <p:txBody>
          <a:bodyPr wrap="none" anchor="ctr">
            <a:spAutoFit/>
          </a:bodyPr>
          <a:lstStyle/>
          <a:p>
            <a:endParaRPr lang="en-US"/>
          </a:p>
        </p:txBody>
      </p:sp>
      <p:sp>
        <p:nvSpPr>
          <p:cNvPr id="12306" name="Text Box 30"/>
          <p:cNvSpPr txBox="1">
            <a:spLocks noChangeArrowheads="1"/>
          </p:cNvSpPr>
          <p:nvPr/>
        </p:nvSpPr>
        <p:spPr bwMode="auto">
          <a:xfrm>
            <a:off x="630238" y="6350000"/>
            <a:ext cx="4946650" cy="457200"/>
          </a:xfrm>
          <a:prstGeom prst="rect">
            <a:avLst/>
          </a:prstGeom>
          <a:noFill/>
          <a:ln w="12700">
            <a:noFill/>
            <a:miter lim="800000"/>
            <a:headEnd type="none" w="lg" len="med"/>
            <a:tailEnd type="none" w="lg" len="med"/>
          </a:ln>
        </p:spPr>
        <p:txBody>
          <a:bodyPr wrap="none" anchor="ctr">
            <a:spAutoFit/>
          </a:bodyPr>
          <a:lstStyle/>
          <a:p>
            <a:r>
              <a:rPr lang="en-US" sz="2400"/>
              <a:t>Fluid is pushing the pipe to the ______</a:t>
            </a:r>
          </a:p>
        </p:txBody>
      </p:sp>
      <p:sp>
        <p:nvSpPr>
          <p:cNvPr id="97311" name="Text Box 31"/>
          <p:cNvSpPr txBox="1">
            <a:spLocks noChangeArrowheads="1"/>
          </p:cNvSpPr>
          <p:nvPr/>
        </p:nvSpPr>
        <p:spPr bwMode="auto">
          <a:xfrm>
            <a:off x="4762500" y="6350000"/>
            <a:ext cx="588963" cy="457200"/>
          </a:xfrm>
          <a:prstGeom prst="rect">
            <a:avLst/>
          </a:prstGeom>
          <a:noFill/>
          <a:ln w="12700">
            <a:noFill/>
            <a:miter lim="800000"/>
            <a:headEnd type="none" w="lg" len="med"/>
            <a:tailEnd type="none" w="lg" len="med"/>
          </a:ln>
        </p:spPr>
        <p:txBody>
          <a:bodyPr wrap="none" anchor="ctr">
            <a:spAutoFit/>
          </a:bodyPr>
          <a:lstStyle/>
          <a:p>
            <a:r>
              <a:rPr lang="en-US" sz="2400">
                <a:solidFill>
                  <a:schemeClr val="folHlink"/>
                </a:solidFill>
              </a:rPr>
              <a:t>left</a:t>
            </a:r>
          </a:p>
        </p:txBody>
      </p:sp>
      <p:sp>
        <p:nvSpPr>
          <p:cNvPr id="12308" name="Line 32"/>
          <p:cNvSpPr>
            <a:spLocks noChangeShapeType="1"/>
          </p:cNvSpPr>
          <p:nvPr/>
        </p:nvSpPr>
        <p:spPr bwMode="auto">
          <a:xfrm flipV="1">
            <a:off x="7239000" y="5207000"/>
            <a:ext cx="0" cy="95250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12309" name="Line 33"/>
          <p:cNvSpPr>
            <a:spLocks noChangeShapeType="1"/>
          </p:cNvSpPr>
          <p:nvPr/>
        </p:nvSpPr>
        <p:spPr bwMode="auto">
          <a:xfrm>
            <a:off x="7239000" y="6159500"/>
            <a:ext cx="889000" cy="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12310" name="Text Box 34"/>
          <p:cNvSpPr txBox="1">
            <a:spLocks noChangeArrowheads="1"/>
          </p:cNvSpPr>
          <p:nvPr/>
        </p:nvSpPr>
        <p:spPr bwMode="auto">
          <a:xfrm>
            <a:off x="7091363" y="4762500"/>
            <a:ext cx="319087" cy="457200"/>
          </a:xfrm>
          <a:prstGeom prst="rect">
            <a:avLst/>
          </a:prstGeom>
          <a:noFill/>
          <a:ln w="12700">
            <a:noFill/>
            <a:miter lim="800000"/>
            <a:headEnd type="none" w="lg" len="med"/>
            <a:tailEnd type="none" w="lg" len="med"/>
          </a:ln>
        </p:spPr>
        <p:txBody>
          <a:bodyPr wrap="none" anchor="ctr">
            <a:spAutoFit/>
          </a:bodyPr>
          <a:lstStyle/>
          <a:p>
            <a:pPr algn="ctr"/>
            <a:r>
              <a:rPr lang="en-US" sz="2400"/>
              <a:t>z</a:t>
            </a:r>
          </a:p>
        </p:txBody>
      </p:sp>
      <p:sp>
        <p:nvSpPr>
          <p:cNvPr id="12311" name="Text Box 35"/>
          <p:cNvSpPr txBox="1">
            <a:spLocks noChangeArrowheads="1"/>
          </p:cNvSpPr>
          <p:nvPr/>
        </p:nvSpPr>
        <p:spPr bwMode="auto">
          <a:xfrm>
            <a:off x="8061325" y="5918200"/>
            <a:ext cx="336550" cy="457200"/>
          </a:xfrm>
          <a:prstGeom prst="rect">
            <a:avLst/>
          </a:prstGeom>
          <a:noFill/>
          <a:ln w="12700">
            <a:noFill/>
            <a:miter lim="800000"/>
            <a:headEnd type="none" w="lg" len="med"/>
            <a:tailEnd type="none" w="lg" len="med"/>
          </a:ln>
        </p:spPr>
        <p:txBody>
          <a:bodyPr wrap="none" anchor="ctr">
            <a:spAutoFit/>
          </a:bodyPr>
          <a:lstStyle/>
          <a:p>
            <a:pPr algn="ctr"/>
            <a:r>
              <a:rPr lang="en-US" sz="2400"/>
              <a:t>x</a:t>
            </a:r>
          </a:p>
        </p:txBody>
      </p:sp>
      <p:sp>
        <p:nvSpPr>
          <p:cNvPr id="97300" name="Comment 20"/>
          <p:cNvSpPr>
            <a:spLocks noChangeArrowheads="1"/>
          </p:cNvSpPr>
          <p:nvPr/>
        </p:nvSpPr>
        <p:spPr bwMode="auto">
          <a:xfrm>
            <a:off x="3225800" y="5768975"/>
            <a:ext cx="34925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Force of pipe on fluid</a:t>
            </a:r>
          </a:p>
        </p:txBody>
      </p:sp>
      <p:sp>
        <p:nvSpPr>
          <p:cNvPr id="97303" name="Comment 23"/>
          <p:cNvSpPr>
            <a:spLocks noChangeArrowheads="1"/>
          </p:cNvSpPr>
          <p:nvPr/>
        </p:nvSpPr>
        <p:spPr bwMode="auto">
          <a:xfrm>
            <a:off x="8343900" y="1984375"/>
            <a:ext cx="800100" cy="946150"/>
          </a:xfrm>
          <a:prstGeom prst="rect">
            <a:avLst/>
          </a:prstGeom>
          <a:noFill/>
          <a:ln w="12700">
            <a:noFill/>
            <a:miter lim="800000"/>
            <a:headEnd type="none" w="sm" len="sm"/>
            <a:tailEnd type="none" w="sm" len="sm"/>
          </a:ln>
        </p:spPr>
        <p:txBody>
          <a:bodyPr>
            <a:spAutoFit/>
          </a:bodyPr>
          <a:lstStyle/>
          <a:p>
            <a:pPr marL="342900" indent="-342900">
              <a:buClr>
                <a:schemeClr val="hlink"/>
              </a:buClr>
              <a:buFont typeface="Monotype Sorts" pitchFamily="2" charset="2"/>
              <a:buNone/>
            </a:pPr>
            <a:r>
              <a:rPr lang="en-US" b="1">
                <a:solidFill>
                  <a:schemeClr val="folHlink"/>
                </a:solidFill>
              </a:rPr>
              <a:t>F</a:t>
            </a:r>
            <a:r>
              <a:rPr lang="en-US" baseline="-25000">
                <a:solidFill>
                  <a:schemeClr val="folHlink"/>
                </a:solidFill>
              </a:rPr>
              <a:t>p</a:t>
            </a:r>
            <a:r>
              <a:rPr lang="en-US" sz="1800" baseline="-70000">
                <a:solidFill>
                  <a:schemeClr val="folHlink"/>
                </a:solidFill>
              </a:rPr>
              <a:t>2</a:t>
            </a:r>
            <a:endParaRPr lang="en-US" baseline="-50000">
              <a:solidFill>
                <a:schemeClr val="folHlink"/>
              </a:solidFill>
            </a:endParaRPr>
          </a:p>
          <a:p>
            <a:pPr marL="342900" indent="-342900">
              <a:buClr>
                <a:schemeClr val="hlink"/>
              </a:buClr>
              <a:buFont typeface="Monotype Sorts" pitchFamily="2" charset="2"/>
              <a:buNone/>
            </a:pPr>
            <a:endParaRPr lang="en-US">
              <a:solidFill>
                <a:schemeClr val="folHlink"/>
              </a:solidFill>
            </a:endParaRPr>
          </a:p>
        </p:txBody>
      </p:sp>
      <p:sp>
        <p:nvSpPr>
          <p:cNvPr id="97304" name="Comment 24"/>
          <p:cNvSpPr>
            <a:spLocks noChangeArrowheads="1"/>
          </p:cNvSpPr>
          <p:nvPr/>
        </p:nvSpPr>
        <p:spPr bwMode="auto">
          <a:xfrm>
            <a:off x="8343900" y="2784475"/>
            <a:ext cx="800100" cy="519113"/>
          </a:xfrm>
          <a:prstGeom prst="rect">
            <a:avLst/>
          </a:prstGeom>
          <a:noFill/>
          <a:ln w="12700">
            <a:noFill/>
            <a:miter lim="800000"/>
            <a:headEnd type="none" w="sm" len="sm"/>
            <a:tailEnd type="none" w="sm" len="sm"/>
          </a:ln>
        </p:spPr>
        <p:txBody>
          <a:bodyPr>
            <a:spAutoFit/>
          </a:bodyPr>
          <a:lstStyle/>
          <a:p>
            <a:pPr marL="342900" indent="-342900">
              <a:buClr>
                <a:schemeClr val="hlink"/>
              </a:buClr>
              <a:buFont typeface="Monotype Sorts" pitchFamily="2" charset="2"/>
              <a:buNone/>
            </a:pPr>
            <a:r>
              <a:rPr lang="en-US" b="1">
                <a:solidFill>
                  <a:schemeClr val="folHlink"/>
                </a:solidFill>
              </a:rPr>
              <a:t>M</a:t>
            </a:r>
            <a:r>
              <a:rPr lang="en-US" baseline="-25000">
                <a:solidFill>
                  <a:schemeClr val="folHlink"/>
                </a:solidFill>
              </a:rPr>
              <a:t>2</a:t>
            </a:r>
            <a:endParaRPr lang="en-US">
              <a:solidFill>
                <a:schemeClr val="folHlink"/>
              </a:solidFill>
            </a:endParaRPr>
          </a:p>
        </p:txBody>
      </p:sp>
      <p:graphicFrame>
        <p:nvGraphicFramePr>
          <p:cNvPr id="97294" name="Object 14"/>
          <p:cNvGraphicFramePr>
            <a:graphicFrameLocks noChangeAspect="1"/>
          </p:cNvGraphicFramePr>
          <p:nvPr/>
        </p:nvGraphicFramePr>
        <p:xfrm>
          <a:off x="754063" y="3463925"/>
          <a:ext cx="5200650" cy="419100"/>
        </p:xfrm>
        <a:graphic>
          <a:graphicData uri="http://schemas.openxmlformats.org/presentationml/2006/ole">
            <mc:AlternateContent xmlns:mc="http://schemas.openxmlformats.org/markup-compatibility/2006">
              <mc:Choice xmlns:v="urn:schemas-microsoft-com:vml" Requires="v">
                <p:oleObj spid="_x0000_s12307" name="Equation" r:id="rId14" imgW="3962160" imgH="419040" progId="Equation.DSMT4">
                  <p:embed/>
                </p:oleObj>
              </mc:Choice>
              <mc:Fallback>
                <p:oleObj name="Equation" r:id="rId14" imgW="3962160" imgH="419040" progId="Equation.DSMT4">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4063" y="3463925"/>
                        <a:ext cx="5200650" cy="4191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72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972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73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73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730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730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730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9729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9729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9729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9730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973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07" grpId="0" animBg="1"/>
      <p:bldP spid="97308" grpId="0" animBg="1"/>
      <p:bldP spid="97309" grpId="0" animBg="1"/>
      <p:bldP spid="97311" grpId="0" build="p" autoUpdateAnimBg="0"/>
      <p:bldP spid="97300" grpId="0" autoUpdateAnimBg="0"/>
      <p:bldP spid="97303" grpId="0" autoUpdateAnimBg="0"/>
      <p:bldP spid="9730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28" name="Line 24"/>
          <p:cNvSpPr>
            <a:spLocks noChangeShapeType="1"/>
          </p:cNvSpPr>
          <p:nvPr/>
        </p:nvSpPr>
        <p:spPr bwMode="auto">
          <a:xfrm flipV="1">
            <a:off x="2654300" y="1981200"/>
            <a:ext cx="330200" cy="495300"/>
          </a:xfrm>
          <a:prstGeom prst="line">
            <a:avLst/>
          </a:prstGeom>
          <a:noFill/>
          <a:ln w="38100">
            <a:solidFill>
              <a:schemeClr val="folHlink"/>
            </a:solidFill>
            <a:round/>
            <a:headEnd type="none" w="lg" len="med"/>
            <a:tailEnd type="none" w="lg" len="med"/>
          </a:ln>
        </p:spPr>
        <p:txBody>
          <a:bodyPr wrap="none" anchor="ctr">
            <a:spAutoFit/>
          </a:bodyPr>
          <a:lstStyle/>
          <a:p>
            <a:endParaRPr lang="en-US"/>
          </a:p>
        </p:txBody>
      </p:sp>
      <p:sp>
        <p:nvSpPr>
          <p:cNvPr id="98329" name="Line 25"/>
          <p:cNvSpPr>
            <a:spLocks noChangeShapeType="1"/>
          </p:cNvSpPr>
          <p:nvPr/>
        </p:nvSpPr>
        <p:spPr bwMode="auto">
          <a:xfrm flipV="1">
            <a:off x="5372100" y="1993900"/>
            <a:ext cx="330200" cy="495300"/>
          </a:xfrm>
          <a:prstGeom prst="line">
            <a:avLst/>
          </a:prstGeom>
          <a:noFill/>
          <a:ln w="38100">
            <a:solidFill>
              <a:schemeClr val="folHlink"/>
            </a:solidFill>
            <a:round/>
            <a:headEnd type="none" w="lg" len="med"/>
            <a:tailEnd type="none" w="lg" len="med"/>
          </a:ln>
        </p:spPr>
        <p:txBody>
          <a:bodyPr wrap="none" anchor="ctr">
            <a:spAutoFit/>
          </a:bodyPr>
          <a:lstStyle/>
          <a:p>
            <a:endParaRPr lang="en-US"/>
          </a:p>
        </p:txBody>
      </p:sp>
      <p:sp>
        <p:nvSpPr>
          <p:cNvPr id="13320" name="Rectangle 2"/>
          <p:cNvSpPr>
            <a:spLocks noGrp="1" noChangeArrowheads="1"/>
          </p:cNvSpPr>
          <p:nvPr>
            <p:ph type="title"/>
          </p:nvPr>
        </p:nvSpPr>
        <p:spPr/>
        <p:txBody>
          <a:bodyPr/>
          <a:lstStyle/>
          <a:p>
            <a:pPr>
              <a:defRPr/>
            </a:pPr>
            <a:r>
              <a:rPr lang="en-US" smtClean="0"/>
              <a:t>Example: Reducing Elbow</a:t>
            </a:r>
            <a:br>
              <a:rPr lang="en-US" smtClean="0"/>
            </a:br>
            <a:r>
              <a:rPr lang="en-US" smtClean="0"/>
              <a:t>Vertical Forces</a:t>
            </a:r>
          </a:p>
        </p:txBody>
      </p:sp>
      <p:graphicFrame>
        <p:nvGraphicFramePr>
          <p:cNvPr id="13314" name="Object 4"/>
          <p:cNvGraphicFramePr>
            <a:graphicFrameLocks noChangeAspect="1"/>
          </p:cNvGraphicFramePr>
          <p:nvPr/>
        </p:nvGraphicFramePr>
        <p:xfrm>
          <a:off x="608013" y="2058988"/>
          <a:ext cx="5168900" cy="420687"/>
        </p:xfrm>
        <a:graphic>
          <a:graphicData uri="http://schemas.openxmlformats.org/presentationml/2006/ole">
            <mc:AlternateContent xmlns:mc="http://schemas.openxmlformats.org/markup-compatibility/2006">
              <mc:Choice xmlns:v="urn:schemas-microsoft-com:vml" Requires="v">
                <p:oleObj spid="_x0000_s13322" name="Equation" r:id="rId4" imgW="3936960" imgH="419040" progId="Equation.DSMT4">
                  <p:embed/>
                </p:oleObj>
              </mc:Choice>
              <mc:Fallback>
                <p:oleObj name="Equation" r:id="rId4" imgW="3936960" imgH="41904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013" y="2058988"/>
                        <a:ext cx="5168900" cy="4206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98309" name="Object 5"/>
          <p:cNvGraphicFramePr>
            <a:graphicFrameLocks noChangeAspect="1"/>
          </p:cNvGraphicFramePr>
          <p:nvPr/>
        </p:nvGraphicFramePr>
        <p:xfrm>
          <a:off x="566738" y="3124200"/>
          <a:ext cx="3219450" cy="420688"/>
        </p:xfrm>
        <a:graphic>
          <a:graphicData uri="http://schemas.openxmlformats.org/presentationml/2006/ole">
            <mc:AlternateContent xmlns:mc="http://schemas.openxmlformats.org/markup-compatibility/2006">
              <mc:Choice xmlns:v="urn:schemas-microsoft-com:vml" Requires="v">
                <p:oleObj spid="_x0000_s13323" name="Equation" r:id="rId6" imgW="2450880" imgH="419040" progId="Equation.DSMT4">
                  <p:embed/>
                </p:oleObj>
              </mc:Choice>
              <mc:Fallback>
                <p:oleObj name="Equation" r:id="rId6" imgW="2450880" imgH="41904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6738" y="3124200"/>
                        <a:ext cx="3219450" cy="4206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98310" name="Object 6"/>
          <p:cNvGraphicFramePr>
            <a:graphicFrameLocks noChangeAspect="1"/>
          </p:cNvGraphicFramePr>
          <p:nvPr/>
        </p:nvGraphicFramePr>
        <p:xfrm>
          <a:off x="322263" y="4170363"/>
          <a:ext cx="6238875" cy="444500"/>
        </p:xfrm>
        <a:graphic>
          <a:graphicData uri="http://schemas.openxmlformats.org/presentationml/2006/ole">
            <mc:AlternateContent xmlns:mc="http://schemas.openxmlformats.org/markup-compatibility/2006">
              <mc:Choice xmlns:v="urn:schemas-microsoft-com:vml" Requires="v">
                <p:oleObj spid="_x0000_s13324" name="Equation" r:id="rId8" imgW="4749480" imgH="444240" progId="Equation.DSMT4">
                  <p:embed/>
                </p:oleObj>
              </mc:Choice>
              <mc:Fallback>
                <p:oleObj name="Equation" r:id="rId8" imgW="4749480" imgH="44424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2263" y="4170363"/>
                        <a:ext cx="6238875" cy="4445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3321" name="Freeform 7"/>
          <p:cNvSpPr>
            <a:spLocks/>
          </p:cNvSpPr>
          <p:nvPr/>
        </p:nvSpPr>
        <p:spPr bwMode="auto">
          <a:xfrm>
            <a:off x="7302500" y="2311400"/>
            <a:ext cx="1409700" cy="1244600"/>
          </a:xfrm>
          <a:custGeom>
            <a:avLst/>
            <a:gdLst>
              <a:gd name="T0" fmla="*/ 12700 w 888"/>
              <a:gd name="T1" fmla="*/ 1244600 h 784"/>
              <a:gd name="T2" fmla="*/ 1409700 w 888"/>
              <a:gd name="T3" fmla="*/ 25400 h 784"/>
              <a:gd name="T4" fmla="*/ 1409700 w 888"/>
              <a:gd name="T5" fmla="*/ 546100 h 784"/>
              <a:gd name="T6" fmla="*/ 749300 w 888"/>
              <a:gd name="T7" fmla="*/ 1244600 h 784"/>
              <a:gd name="T8" fmla="*/ 12700 w 888"/>
              <a:gd name="T9" fmla="*/ 1244600 h 784"/>
              <a:gd name="T10" fmla="*/ 0 60000 65536"/>
              <a:gd name="T11" fmla="*/ 0 60000 65536"/>
              <a:gd name="T12" fmla="*/ 0 60000 65536"/>
              <a:gd name="T13" fmla="*/ 0 60000 65536"/>
              <a:gd name="T14" fmla="*/ 0 60000 65536"/>
              <a:gd name="T15" fmla="*/ 0 w 888"/>
              <a:gd name="T16" fmla="*/ 0 h 784"/>
              <a:gd name="T17" fmla="*/ 888 w 888"/>
              <a:gd name="T18" fmla="*/ 784 h 784"/>
            </a:gdLst>
            <a:ahLst/>
            <a:cxnLst>
              <a:cxn ang="T10">
                <a:pos x="T0" y="T1"/>
              </a:cxn>
              <a:cxn ang="T11">
                <a:pos x="T2" y="T3"/>
              </a:cxn>
              <a:cxn ang="T12">
                <a:pos x="T4" y="T5"/>
              </a:cxn>
              <a:cxn ang="T13">
                <a:pos x="T6" y="T7"/>
              </a:cxn>
              <a:cxn ang="T14">
                <a:pos x="T8" y="T9"/>
              </a:cxn>
            </a:cxnLst>
            <a:rect l="T15" t="T16" r="T17" b="T18"/>
            <a:pathLst>
              <a:path w="888" h="784">
                <a:moveTo>
                  <a:pt x="8" y="784"/>
                </a:moveTo>
                <a:cubicBezTo>
                  <a:pt x="0" y="192"/>
                  <a:pt x="360" y="0"/>
                  <a:pt x="888" y="16"/>
                </a:cubicBezTo>
                <a:cubicBezTo>
                  <a:pt x="888" y="112"/>
                  <a:pt x="888" y="168"/>
                  <a:pt x="888" y="344"/>
                </a:cubicBezTo>
                <a:cubicBezTo>
                  <a:pt x="672" y="344"/>
                  <a:pt x="472" y="464"/>
                  <a:pt x="472" y="784"/>
                </a:cubicBezTo>
                <a:cubicBezTo>
                  <a:pt x="472" y="784"/>
                  <a:pt x="8" y="784"/>
                  <a:pt x="8" y="784"/>
                </a:cubicBezTo>
                <a:close/>
              </a:path>
            </a:pathLst>
          </a:custGeom>
          <a:solidFill>
            <a:schemeClr val="hlink"/>
          </a:solidFill>
          <a:ln w="12700" cap="flat" cmpd="sng">
            <a:solidFill>
              <a:schemeClr val="tx1"/>
            </a:solidFill>
            <a:prstDash val="solid"/>
            <a:round/>
            <a:headEnd type="none" w="sm" len="sm"/>
            <a:tailEnd type="none" w="lg" len="med"/>
          </a:ln>
        </p:spPr>
        <p:txBody>
          <a:bodyPr wrap="none" anchor="ctr"/>
          <a:lstStyle/>
          <a:p>
            <a:endParaRPr lang="en-US"/>
          </a:p>
        </p:txBody>
      </p:sp>
      <p:sp>
        <p:nvSpPr>
          <p:cNvPr id="13322" name="Text Box 8"/>
          <p:cNvSpPr txBox="1">
            <a:spLocks noChangeArrowheads="1"/>
          </p:cNvSpPr>
          <p:nvPr/>
        </p:nvSpPr>
        <p:spPr bwMode="auto">
          <a:xfrm>
            <a:off x="7045325" y="3317875"/>
            <a:ext cx="336550" cy="457200"/>
          </a:xfrm>
          <a:prstGeom prst="rect">
            <a:avLst/>
          </a:prstGeom>
          <a:noFill/>
          <a:ln w="12700">
            <a:noFill/>
            <a:miter lim="800000"/>
            <a:headEnd type="none" w="sm" len="sm"/>
            <a:tailEnd type="none" w="lg" len="med"/>
          </a:ln>
        </p:spPr>
        <p:txBody>
          <a:bodyPr wrap="none">
            <a:spAutoFit/>
          </a:bodyPr>
          <a:lstStyle/>
          <a:p>
            <a:r>
              <a:rPr lang="en-US" sz="2400"/>
              <a:t>1</a:t>
            </a:r>
          </a:p>
        </p:txBody>
      </p:sp>
      <p:sp>
        <p:nvSpPr>
          <p:cNvPr id="13323" name="Text Box 9"/>
          <p:cNvSpPr txBox="1">
            <a:spLocks noChangeArrowheads="1"/>
          </p:cNvSpPr>
          <p:nvPr/>
        </p:nvSpPr>
        <p:spPr bwMode="auto">
          <a:xfrm>
            <a:off x="8518525" y="1946275"/>
            <a:ext cx="336550" cy="457200"/>
          </a:xfrm>
          <a:prstGeom prst="rect">
            <a:avLst/>
          </a:prstGeom>
          <a:noFill/>
          <a:ln w="12700">
            <a:noFill/>
            <a:miter lim="800000"/>
            <a:headEnd type="none" w="sm" len="sm"/>
            <a:tailEnd type="none" w="lg" len="med"/>
          </a:ln>
        </p:spPr>
        <p:txBody>
          <a:bodyPr wrap="none">
            <a:spAutoFit/>
          </a:bodyPr>
          <a:lstStyle/>
          <a:p>
            <a:r>
              <a:rPr lang="en-US" sz="2400"/>
              <a:t>2</a:t>
            </a:r>
          </a:p>
        </p:txBody>
      </p:sp>
      <p:sp>
        <p:nvSpPr>
          <p:cNvPr id="13324" name="Line 10"/>
          <p:cNvSpPr>
            <a:spLocks noChangeShapeType="1"/>
          </p:cNvSpPr>
          <p:nvPr/>
        </p:nvSpPr>
        <p:spPr bwMode="auto">
          <a:xfrm flipV="1">
            <a:off x="7581900" y="3530600"/>
            <a:ext cx="0" cy="457200"/>
          </a:xfrm>
          <a:prstGeom prst="line">
            <a:avLst/>
          </a:prstGeom>
          <a:noFill/>
          <a:ln w="28575">
            <a:solidFill>
              <a:schemeClr val="tx1"/>
            </a:solidFill>
            <a:round/>
            <a:headEnd type="none" w="sm" len="sm"/>
            <a:tailEnd type="triangle" w="lg" len="med"/>
          </a:ln>
        </p:spPr>
        <p:txBody>
          <a:bodyPr wrap="none" anchor="ctr"/>
          <a:lstStyle/>
          <a:p>
            <a:endParaRPr lang="en-US"/>
          </a:p>
        </p:txBody>
      </p:sp>
      <p:sp>
        <p:nvSpPr>
          <p:cNvPr id="13325" name="Line 11"/>
          <p:cNvSpPr>
            <a:spLocks noChangeShapeType="1"/>
          </p:cNvSpPr>
          <p:nvPr/>
        </p:nvSpPr>
        <p:spPr bwMode="auto">
          <a:xfrm rot="10800000">
            <a:off x="7721600" y="3606800"/>
            <a:ext cx="0" cy="457200"/>
          </a:xfrm>
          <a:prstGeom prst="line">
            <a:avLst/>
          </a:prstGeom>
          <a:noFill/>
          <a:ln w="28575">
            <a:solidFill>
              <a:schemeClr val="tx1"/>
            </a:solidFill>
            <a:round/>
            <a:headEnd type="none" w="sm" len="sm"/>
            <a:tailEnd type="triangle" w="lg" len="med"/>
          </a:ln>
        </p:spPr>
        <p:txBody>
          <a:bodyPr wrap="none" anchor="ctr"/>
          <a:lstStyle/>
          <a:p>
            <a:endParaRPr lang="en-US"/>
          </a:p>
        </p:txBody>
      </p:sp>
      <p:sp>
        <p:nvSpPr>
          <p:cNvPr id="13326" name="Line 14"/>
          <p:cNvSpPr>
            <a:spLocks noChangeShapeType="1"/>
          </p:cNvSpPr>
          <p:nvPr/>
        </p:nvSpPr>
        <p:spPr bwMode="auto">
          <a:xfrm rot="10800000" flipV="1">
            <a:off x="8216900" y="2933700"/>
            <a:ext cx="0" cy="736600"/>
          </a:xfrm>
          <a:prstGeom prst="line">
            <a:avLst/>
          </a:prstGeom>
          <a:noFill/>
          <a:ln w="28575">
            <a:solidFill>
              <a:schemeClr val="tx1"/>
            </a:solidFill>
            <a:round/>
            <a:headEnd type="none" w="sm" len="sm"/>
            <a:tailEnd type="triangle" w="lg" len="med"/>
          </a:ln>
        </p:spPr>
        <p:txBody>
          <a:bodyPr wrap="none" anchor="ctr"/>
          <a:lstStyle/>
          <a:p>
            <a:endParaRPr lang="en-US"/>
          </a:p>
        </p:txBody>
      </p:sp>
      <p:graphicFrame>
        <p:nvGraphicFramePr>
          <p:cNvPr id="98320" name="Object 16"/>
          <p:cNvGraphicFramePr>
            <a:graphicFrameLocks noChangeAspect="1"/>
          </p:cNvGraphicFramePr>
          <p:nvPr/>
        </p:nvGraphicFramePr>
        <p:xfrm>
          <a:off x="373063" y="5170488"/>
          <a:ext cx="2400300" cy="419100"/>
        </p:xfrm>
        <a:graphic>
          <a:graphicData uri="http://schemas.openxmlformats.org/presentationml/2006/ole">
            <mc:AlternateContent xmlns:mc="http://schemas.openxmlformats.org/markup-compatibility/2006">
              <mc:Choice xmlns:v="urn:schemas-microsoft-com:vml" Requires="v">
                <p:oleObj spid="_x0000_s13325" name="Equation" r:id="rId10" imgW="1828800" imgH="419040" progId="Equation.DSMT4">
                  <p:embed/>
                </p:oleObj>
              </mc:Choice>
              <mc:Fallback>
                <p:oleObj name="Equation" r:id="rId10" imgW="1828800" imgH="419040" progId="Equation.DSMT4">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3063" y="5170488"/>
                        <a:ext cx="2400300" cy="4191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3327" name="Line 18"/>
          <p:cNvSpPr>
            <a:spLocks noChangeShapeType="1"/>
          </p:cNvSpPr>
          <p:nvPr/>
        </p:nvSpPr>
        <p:spPr bwMode="auto">
          <a:xfrm>
            <a:off x="3035300" y="5499100"/>
            <a:ext cx="45974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13328" name="Line 19"/>
          <p:cNvSpPr>
            <a:spLocks noChangeShapeType="1"/>
          </p:cNvSpPr>
          <p:nvPr/>
        </p:nvSpPr>
        <p:spPr bwMode="auto">
          <a:xfrm>
            <a:off x="7061200" y="4267200"/>
            <a:ext cx="4318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13329" name="Line 20"/>
          <p:cNvSpPr>
            <a:spLocks noChangeShapeType="1"/>
          </p:cNvSpPr>
          <p:nvPr/>
        </p:nvSpPr>
        <p:spPr bwMode="auto">
          <a:xfrm>
            <a:off x="7912100" y="4254500"/>
            <a:ext cx="4318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13330" name="Line 21"/>
          <p:cNvSpPr>
            <a:spLocks noChangeShapeType="1"/>
          </p:cNvSpPr>
          <p:nvPr/>
        </p:nvSpPr>
        <p:spPr bwMode="auto">
          <a:xfrm>
            <a:off x="8255000" y="3581400"/>
            <a:ext cx="4318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13331" name="Text Box 22"/>
          <p:cNvSpPr txBox="1">
            <a:spLocks noChangeArrowheads="1"/>
          </p:cNvSpPr>
          <p:nvPr/>
        </p:nvSpPr>
        <p:spPr bwMode="auto">
          <a:xfrm>
            <a:off x="414338" y="5803900"/>
            <a:ext cx="4025900" cy="457200"/>
          </a:xfrm>
          <a:prstGeom prst="rect">
            <a:avLst/>
          </a:prstGeom>
          <a:noFill/>
          <a:ln w="12700">
            <a:noFill/>
            <a:miter lim="800000"/>
            <a:headEnd type="none" w="lg" len="med"/>
            <a:tailEnd type="none" w="lg" len="med"/>
          </a:ln>
        </p:spPr>
        <p:txBody>
          <a:bodyPr wrap="none" anchor="ctr">
            <a:spAutoFit/>
          </a:bodyPr>
          <a:lstStyle/>
          <a:p>
            <a:r>
              <a:rPr lang="en-US" sz="2400"/>
              <a:t>Pipe wants to move _________</a:t>
            </a:r>
          </a:p>
        </p:txBody>
      </p:sp>
      <p:sp>
        <p:nvSpPr>
          <p:cNvPr id="98327" name="Text Box 23"/>
          <p:cNvSpPr txBox="1">
            <a:spLocks noChangeArrowheads="1"/>
          </p:cNvSpPr>
          <p:nvPr/>
        </p:nvSpPr>
        <p:spPr bwMode="auto">
          <a:xfrm>
            <a:off x="3035300" y="5765800"/>
            <a:ext cx="488950" cy="457200"/>
          </a:xfrm>
          <a:prstGeom prst="rect">
            <a:avLst/>
          </a:prstGeom>
          <a:noFill/>
          <a:ln w="12700">
            <a:noFill/>
            <a:miter lim="800000"/>
            <a:headEnd type="none" w="lg" len="med"/>
            <a:tailEnd type="none" w="lg" len="med"/>
          </a:ln>
        </p:spPr>
        <p:txBody>
          <a:bodyPr wrap="none" anchor="ctr">
            <a:spAutoFit/>
          </a:bodyPr>
          <a:lstStyle/>
          <a:p>
            <a:r>
              <a:rPr lang="en-US" sz="2400">
                <a:solidFill>
                  <a:schemeClr val="folHlink"/>
                </a:solidFill>
              </a:rPr>
              <a:t>up</a:t>
            </a:r>
          </a:p>
        </p:txBody>
      </p:sp>
      <p:sp>
        <p:nvSpPr>
          <p:cNvPr id="13333" name="Line 26"/>
          <p:cNvSpPr>
            <a:spLocks noChangeShapeType="1"/>
          </p:cNvSpPr>
          <p:nvPr/>
        </p:nvSpPr>
        <p:spPr bwMode="auto">
          <a:xfrm flipV="1">
            <a:off x="7861300" y="5207000"/>
            <a:ext cx="0" cy="95250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13334" name="Line 27"/>
          <p:cNvSpPr>
            <a:spLocks noChangeShapeType="1"/>
          </p:cNvSpPr>
          <p:nvPr/>
        </p:nvSpPr>
        <p:spPr bwMode="auto">
          <a:xfrm>
            <a:off x="7861300" y="6159500"/>
            <a:ext cx="889000" cy="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13335" name="Text Box 28"/>
          <p:cNvSpPr txBox="1">
            <a:spLocks noChangeArrowheads="1"/>
          </p:cNvSpPr>
          <p:nvPr/>
        </p:nvSpPr>
        <p:spPr bwMode="auto">
          <a:xfrm>
            <a:off x="7713663" y="4762500"/>
            <a:ext cx="319087" cy="457200"/>
          </a:xfrm>
          <a:prstGeom prst="rect">
            <a:avLst/>
          </a:prstGeom>
          <a:noFill/>
          <a:ln w="12700">
            <a:noFill/>
            <a:miter lim="800000"/>
            <a:headEnd type="none" w="lg" len="med"/>
            <a:tailEnd type="none" w="lg" len="med"/>
          </a:ln>
        </p:spPr>
        <p:txBody>
          <a:bodyPr wrap="none" anchor="ctr">
            <a:spAutoFit/>
          </a:bodyPr>
          <a:lstStyle/>
          <a:p>
            <a:pPr algn="ctr"/>
            <a:r>
              <a:rPr lang="en-US" sz="2400"/>
              <a:t>z</a:t>
            </a:r>
          </a:p>
        </p:txBody>
      </p:sp>
      <p:sp>
        <p:nvSpPr>
          <p:cNvPr id="13336" name="Text Box 29"/>
          <p:cNvSpPr txBox="1">
            <a:spLocks noChangeArrowheads="1"/>
          </p:cNvSpPr>
          <p:nvPr/>
        </p:nvSpPr>
        <p:spPr bwMode="auto">
          <a:xfrm>
            <a:off x="8683625" y="5918200"/>
            <a:ext cx="336550" cy="457200"/>
          </a:xfrm>
          <a:prstGeom prst="rect">
            <a:avLst/>
          </a:prstGeom>
          <a:noFill/>
          <a:ln w="12700">
            <a:noFill/>
            <a:miter lim="800000"/>
            <a:headEnd type="none" w="lg" len="med"/>
            <a:tailEnd type="none" w="lg" len="med"/>
          </a:ln>
        </p:spPr>
        <p:txBody>
          <a:bodyPr wrap="none" anchor="ctr">
            <a:spAutoFit/>
          </a:bodyPr>
          <a:lstStyle/>
          <a:p>
            <a:pPr algn="ctr"/>
            <a:r>
              <a:rPr lang="en-US" sz="2400"/>
              <a:t>x</a:t>
            </a:r>
          </a:p>
        </p:txBody>
      </p:sp>
      <p:sp>
        <p:nvSpPr>
          <p:cNvPr id="98316" name="Comment 12"/>
          <p:cNvSpPr>
            <a:spLocks noChangeArrowheads="1"/>
          </p:cNvSpPr>
          <p:nvPr/>
        </p:nvSpPr>
        <p:spPr bwMode="auto">
          <a:xfrm>
            <a:off x="6985000" y="3660775"/>
            <a:ext cx="800100" cy="946150"/>
          </a:xfrm>
          <a:prstGeom prst="rect">
            <a:avLst/>
          </a:prstGeom>
          <a:noFill/>
          <a:ln w="12700">
            <a:noFill/>
            <a:miter lim="800000"/>
            <a:headEnd type="none" w="sm" len="sm"/>
            <a:tailEnd type="none" w="sm" len="sm"/>
          </a:ln>
        </p:spPr>
        <p:txBody>
          <a:bodyPr>
            <a:spAutoFit/>
          </a:bodyPr>
          <a:lstStyle/>
          <a:p>
            <a:pPr marL="342900" indent="-342900">
              <a:buClr>
                <a:schemeClr val="hlink"/>
              </a:buClr>
              <a:buFont typeface="Monotype Sorts" pitchFamily="2" charset="2"/>
              <a:buNone/>
            </a:pPr>
            <a:r>
              <a:rPr lang="en-US" b="1">
                <a:solidFill>
                  <a:schemeClr val="folHlink"/>
                </a:solidFill>
              </a:rPr>
              <a:t>F</a:t>
            </a:r>
            <a:r>
              <a:rPr lang="en-US" baseline="-25000">
                <a:solidFill>
                  <a:schemeClr val="folHlink"/>
                </a:solidFill>
              </a:rPr>
              <a:t>p</a:t>
            </a:r>
            <a:r>
              <a:rPr lang="en-US" sz="1800" baseline="-70000">
                <a:solidFill>
                  <a:schemeClr val="folHlink"/>
                </a:solidFill>
              </a:rPr>
              <a:t>1</a:t>
            </a:r>
            <a:endParaRPr lang="en-US" baseline="-50000">
              <a:solidFill>
                <a:schemeClr val="folHlink"/>
              </a:solidFill>
            </a:endParaRPr>
          </a:p>
          <a:p>
            <a:pPr marL="342900" indent="-342900">
              <a:buClr>
                <a:schemeClr val="hlink"/>
              </a:buClr>
              <a:buFont typeface="Monotype Sorts" pitchFamily="2" charset="2"/>
              <a:buNone/>
            </a:pPr>
            <a:endParaRPr lang="en-US">
              <a:solidFill>
                <a:schemeClr val="folHlink"/>
              </a:solidFill>
            </a:endParaRPr>
          </a:p>
        </p:txBody>
      </p:sp>
      <p:sp>
        <p:nvSpPr>
          <p:cNvPr id="98317" name="Comment 13"/>
          <p:cNvSpPr>
            <a:spLocks noChangeArrowheads="1"/>
          </p:cNvSpPr>
          <p:nvPr/>
        </p:nvSpPr>
        <p:spPr bwMode="auto">
          <a:xfrm>
            <a:off x="7823200" y="3724275"/>
            <a:ext cx="800100" cy="519113"/>
          </a:xfrm>
          <a:prstGeom prst="rect">
            <a:avLst/>
          </a:prstGeom>
          <a:noFill/>
          <a:ln w="12700">
            <a:noFill/>
            <a:miter lim="800000"/>
            <a:headEnd type="none" w="sm" len="sm"/>
            <a:tailEnd type="none" w="sm" len="sm"/>
          </a:ln>
        </p:spPr>
        <p:txBody>
          <a:bodyPr>
            <a:spAutoFit/>
          </a:bodyPr>
          <a:lstStyle/>
          <a:p>
            <a:pPr marL="342900" indent="-342900">
              <a:buClr>
                <a:schemeClr val="hlink"/>
              </a:buClr>
              <a:buFont typeface="Monotype Sorts" pitchFamily="2" charset="2"/>
              <a:buNone/>
            </a:pPr>
            <a:r>
              <a:rPr lang="en-US" b="1">
                <a:solidFill>
                  <a:schemeClr val="folHlink"/>
                </a:solidFill>
              </a:rPr>
              <a:t>M</a:t>
            </a:r>
            <a:r>
              <a:rPr lang="en-US" baseline="-25000">
                <a:solidFill>
                  <a:schemeClr val="folHlink"/>
                </a:solidFill>
              </a:rPr>
              <a:t>1</a:t>
            </a:r>
            <a:endParaRPr lang="en-US">
              <a:solidFill>
                <a:schemeClr val="folHlink"/>
              </a:solidFill>
            </a:endParaRPr>
          </a:p>
        </p:txBody>
      </p:sp>
      <p:sp>
        <p:nvSpPr>
          <p:cNvPr id="98319" name="Comment 15"/>
          <p:cNvSpPr>
            <a:spLocks noChangeArrowheads="1"/>
          </p:cNvSpPr>
          <p:nvPr/>
        </p:nvSpPr>
        <p:spPr bwMode="auto">
          <a:xfrm>
            <a:off x="8178800" y="3127375"/>
            <a:ext cx="800100" cy="519113"/>
          </a:xfrm>
          <a:prstGeom prst="rect">
            <a:avLst/>
          </a:prstGeom>
          <a:noFill/>
          <a:ln w="12700">
            <a:noFill/>
            <a:miter lim="800000"/>
            <a:headEnd type="none" w="sm" len="sm"/>
            <a:tailEnd type="none" w="sm" len="sm"/>
          </a:ln>
        </p:spPr>
        <p:txBody>
          <a:bodyPr>
            <a:spAutoFit/>
          </a:bodyPr>
          <a:lstStyle/>
          <a:p>
            <a:pPr marL="342900" indent="-342900">
              <a:buClr>
                <a:schemeClr val="hlink"/>
              </a:buClr>
              <a:buFont typeface="Monotype Sorts" pitchFamily="2" charset="2"/>
              <a:buNone/>
            </a:pPr>
            <a:r>
              <a:rPr lang="en-US" b="1">
                <a:solidFill>
                  <a:schemeClr val="folHlink"/>
                </a:solidFill>
                <a:latin typeface="Curlz MT" pitchFamily="82" charset="0"/>
              </a:rPr>
              <a:t>W</a:t>
            </a:r>
            <a:endParaRPr lang="en-US">
              <a:solidFill>
                <a:schemeClr val="folHlink"/>
              </a:solidFill>
              <a:latin typeface="Curlz MT" pitchFamily="82" charset="0"/>
            </a:endParaRPr>
          </a:p>
        </p:txBody>
      </p:sp>
      <p:sp>
        <p:nvSpPr>
          <p:cNvPr id="98321" name="Comment 17"/>
          <p:cNvSpPr>
            <a:spLocks noChangeArrowheads="1"/>
          </p:cNvSpPr>
          <p:nvPr/>
        </p:nvSpPr>
        <p:spPr bwMode="auto">
          <a:xfrm>
            <a:off x="2895600" y="5070475"/>
            <a:ext cx="50800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28 kN acting downward on fluid</a:t>
            </a:r>
          </a:p>
        </p:txBody>
      </p:sp>
      <p:sp>
        <p:nvSpPr>
          <p:cNvPr id="98337" name="Oval 33"/>
          <p:cNvSpPr>
            <a:spLocks noChangeArrowheads="1"/>
          </p:cNvSpPr>
          <p:nvPr/>
        </p:nvSpPr>
        <p:spPr bwMode="auto">
          <a:xfrm>
            <a:off x="2933700" y="4114800"/>
            <a:ext cx="228600" cy="431800"/>
          </a:xfrm>
          <a:prstGeom prst="ellipse">
            <a:avLst/>
          </a:prstGeom>
          <a:noFill/>
          <a:ln w="28575">
            <a:solidFill>
              <a:schemeClr val="folHlink"/>
            </a:solidFill>
            <a:round/>
            <a:headEnd type="none" w="lg" len="med"/>
            <a:tailEnd type="none" w="lg" len="med"/>
          </a:ln>
        </p:spPr>
        <p:txBody>
          <a:bodyPr wrap="none" anchor="ctr">
            <a:spAutoFit/>
          </a:bodyPr>
          <a:lstStyle/>
          <a:p>
            <a:endParaRPr lang="en-US"/>
          </a:p>
        </p:txBody>
      </p:sp>
      <p:sp>
        <p:nvSpPr>
          <p:cNvPr id="98340" name="Line 36"/>
          <p:cNvSpPr>
            <a:spLocks noChangeShapeType="1"/>
          </p:cNvSpPr>
          <p:nvPr/>
        </p:nvSpPr>
        <p:spPr bwMode="auto">
          <a:xfrm rot="10800000" flipV="1">
            <a:off x="8216900" y="2933700"/>
            <a:ext cx="0" cy="736600"/>
          </a:xfrm>
          <a:prstGeom prst="line">
            <a:avLst/>
          </a:prstGeom>
          <a:noFill/>
          <a:ln w="28575">
            <a:solidFill>
              <a:schemeClr val="accent1"/>
            </a:solidFill>
            <a:round/>
            <a:headEnd type="none" w="sm" len="sm"/>
            <a:tailEnd type="triangle" w="lg"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83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83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83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83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83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9830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983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83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83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983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983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983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28" grpId="0" animBg="1"/>
      <p:bldP spid="98329" grpId="0" animBg="1"/>
      <p:bldP spid="98327" grpId="0" build="p" autoUpdateAnimBg="0"/>
      <p:bldP spid="98316" grpId="0" autoUpdateAnimBg="0"/>
      <p:bldP spid="98317" grpId="0" autoUpdateAnimBg="0"/>
      <p:bldP spid="98319" grpId="0" autoUpdateAnimBg="0"/>
      <p:bldP spid="98321" grpId="0" autoUpdateAnimBg="0"/>
      <p:bldP spid="98337" grpId="0" animBg="1"/>
      <p:bldP spid="9834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6"/>
          <p:cNvSpPr>
            <a:spLocks noChangeArrowheads="1"/>
          </p:cNvSpPr>
          <p:nvPr/>
        </p:nvSpPr>
        <p:spPr bwMode="auto">
          <a:xfrm>
            <a:off x="546100" y="4686300"/>
            <a:ext cx="3530600" cy="1168400"/>
          </a:xfrm>
          <a:prstGeom prst="rect">
            <a:avLst/>
          </a:prstGeom>
          <a:solidFill>
            <a:schemeClr val="hlink"/>
          </a:solidFill>
          <a:ln w="12700">
            <a:noFill/>
            <a:miter lim="800000"/>
            <a:headEnd type="none" w="lg" len="med"/>
            <a:tailEnd type="none" w="lg" len="med"/>
          </a:ln>
        </p:spPr>
        <p:txBody>
          <a:bodyPr wrap="none" anchor="ctr">
            <a:spAutoFit/>
          </a:bodyPr>
          <a:lstStyle/>
          <a:p>
            <a:endParaRPr lang="en-US"/>
          </a:p>
        </p:txBody>
      </p:sp>
      <p:sp>
        <p:nvSpPr>
          <p:cNvPr id="99334" name="Rectangle 6"/>
          <p:cNvSpPr>
            <a:spLocks noGrp="1" noChangeArrowheads="1"/>
          </p:cNvSpPr>
          <p:nvPr>
            <p:ph type="title"/>
          </p:nvPr>
        </p:nvSpPr>
        <p:spPr>
          <a:effectLst/>
        </p:spPr>
        <p:txBody>
          <a:bodyPr/>
          <a:lstStyle/>
          <a:p>
            <a:pPr>
              <a:defRPr/>
            </a:pPr>
            <a:r>
              <a:rPr lang="en-US" smtClean="0">
                <a:effectLst>
                  <a:outerShdw blurRad="38100" dist="38100" dir="2700000" algn="tl">
                    <a:srgbClr val="C0C0C0"/>
                  </a:outerShdw>
                </a:effectLst>
              </a:rPr>
              <a:t>Example: Fire nozzle</a:t>
            </a:r>
          </a:p>
        </p:txBody>
      </p:sp>
      <p:sp>
        <p:nvSpPr>
          <p:cNvPr id="69636" name="Rectangle 7"/>
          <p:cNvSpPr>
            <a:spLocks noGrp="1" noChangeArrowheads="1"/>
          </p:cNvSpPr>
          <p:nvPr>
            <p:ph type="body" idx="1"/>
          </p:nvPr>
        </p:nvSpPr>
        <p:spPr/>
        <p:txBody>
          <a:bodyPr/>
          <a:lstStyle/>
          <a:p>
            <a:pPr marL="0" indent="0">
              <a:buFont typeface="Wingdings" pitchFamily="2" charset="2"/>
              <a:buNone/>
            </a:pPr>
            <a:r>
              <a:rPr lang="en-US" smtClean="0"/>
              <a:t>A small fire nozzle is used to create a powerful jet to reach far into a blaze. Estimate the force that the water exerts on the fire nozzle. The pressure at section 1 is 1000 kPa (gage). Ignore frictional losses in the nozzle.</a:t>
            </a:r>
          </a:p>
        </p:txBody>
      </p:sp>
      <p:sp>
        <p:nvSpPr>
          <p:cNvPr id="69637" name="Freeform 10"/>
          <p:cNvSpPr>
            <a:spLocks/>
          </p:cNvSpPr>
          <p:nvPr/>
        </p:nvSpPr>
        <p:spPr bwMode="auto">
          <a:xfrm>
            <a:off x="4051300" y="4686300"/>
            <a:ext cx="3086100" cy="1181100"/>
          </a:xfrm>
          <a:custGeom>
            <a:avLst/>
            <a:gdLst>
              <a:gd name="T0" fmla="*/ 0 w 1944"/>
              <a:gd name="T1" fmla="*/ 0 h 744"/>
              <a:gd name="T2" fmla="*/ 3073400 w 1944"/>
              <a:gd name="T3" fmla="*/ 482600 h 744"/>
              <a:gd name="T4" fmla="*/ 3086100 w 1944"/>
              <a:gd name="T5" fmla="*/ 723900 h 744"/>
              <a:gd name="T6" fmla="*/ 0 w 1944"/>
              <a:gd name="T7" fmla="*/ 1181100 h 744"/>
              <a:gd name="T8" fmla="*/ 0 w 1944"/>
              <a:gd name="T9" fmla="*/ 0 h 744"/>
              <a:gd name="T10" fmla="*/ 0 60000 65536"/>
              <a:gd name="T11" fmla="*/ 0 60000 65536"/>
              <a:gd name="T12" fmla="*/ 0 60000 65536"/>
              <a:gd name="T13" fmla="*/ 0 60000 65536"/>
              <a:gd name="T14" fmla="*/ 0 60000 65536"/>
              <a:gd name="T15" fmla="*/ 0 w 1944"/>
              <a:gd name="T16" fmla="*/ 0 h 744"/>
              <a:gd name="T17" fmla="*/ 1944 w 1944"/>
              <a:gd name="T18" fmla="*/ 744 h 744"/>
            </a:gdLst>
            <a:ahLst/>
            <a:cxnLst>
              <a:cxn ang="T10">
                <a:pos x="T0" y="T1"/>
              </a:cxn>
              <a:cxn ang="T11">
                <a:pos x="T2" y="T3"/>
              </a:cxn>
              <a:cxn ang="T12">
                <a:pos x="T4" y="T5"/>
              </a:cxn>
              <a:cxn ang="T13">
                <a:pos x="T6" y="T7"/>
              </a:cxn>
              <a:cxn ang="T14">
                <a:pos x="T8" y="T9"/>
              </a:cxn>
            </a:cxnLst>
            <a:rect l="T15" t="T16" r="T17" b="T18"/>
            <a:pathLst>
              <a:path w="1944" h="744">
                <a:moveTo>
                  <a:pt x="0" y="0"/>
                </a:moveTo>
                <a:cubicBezTo>
                  <a:pt x="496" y="128"/>
                  <a:pt x="1608" y="296"/>
                  <a:pt x="1936" y="304"/>
                </a:cubicBezTo>
                <a:cubicBezTo>
                  <a:pt x="1944" y="488"/>
                  <a:pt x="1944" y="256"/>
                  <a:pt x="1944" y="456"/>
                </a:cubicBezTo>
                <a:cubicBezTo>
                  <a:pt x="1488" y="472"/>
                  <a:pt x="552" y="600"/>
                  <a:pt x="0" y="744"/>
                </a:cubicBezTo>
                <a:cubicBezTo>
                  <a:pt x="0" y="536"/>
                  <a:pt x="0" y="352"/>
                  <a:pt x="0" y="0"/>
                </a:cubicBezTo>
                <a:close/>
              </a:path>
            </a:pathLst>
          </a:custGeom>
          <a:solidFill>
            <a:schemeClr val="hlink"/>
          </a:solidFill>
          <a:ln w="28575" cap="flat" cmpd="sng">
            <a:solidFill>
              <a:schemeClr val="tx1"/>
            </a:solidFill>
            <a:prstDash val="solid"/>
            <a:round/>
            <a:headEnd type="none" w="sm" len="sm"/>
            <a:tailEnd type="none" w="lg" len="med"/>
          </a:ln>
        </p:spPr>
        <p:txBody>
          <a:bodyPr wrap="none" anchor="ctr"/>
          <a:lstStyle/>
          <a:p>
            <a:endParaRPr lang="en-US"/>
          </a:p>
        </p:txBody>
      </p:sp>
      <p:sp>
        <p:nvSpPr>
          <p:cNvPr id="69638" name="Line 11"/>
          <p:cNvSpPr>
            <a:spLocks noChangeShapeType="1"/>
          </p:cNvSpPr>
          <p:nvPr/>
        </p:nvSpPr>
        <p:spPr bwMode="auto">
          <a:xfrm flipH="1">
            <a:off x="558800" y="4686300"/>
            <a:ext cx="3492500" cy="0"/>
          </a:xfrm>
          <a:prstGeom prst="line">
            <a:avLst/>
          </a:prstGeom>
          <a:noFill/>
          <a:ln w="28575">
            <a:solidFill>
              <a:schemeClr val="tx1"/>
            </a:solidFill>
            <a:round/>
            <a:headEnd type="none" w="sm" len="sm"/>
            <a:tailEnd type="none" w="lg" len="med"/>
          </a:ln>
        </p:spPr>
        <p:txBody>
          <a:bodyPr wrap="none" anchor="ctr"/>
          <a:lstStyle/>
          <a:p>
            <a:endParaRPr lang="en-US"/>
          </a:p>
        </p:txBody>
      </p:sp>
      <p:sp>
        <p:nvSpPr>
          <p:cNvPr id="69639" name="Line 12"/>
          <p:cNvSpPr>
            <a:spLocks noChangeShapeType="1"/>
          </p:cNvSpPr>
          <p:nvPr/>
        </p:nvSpPr>
        <p:spPr bwMode="auto">
          <a:xfrm flipH="1">
            <a:off x="558800" y="5867400"/>
            <a:ext cx="3492500" cy="0"/>
          </a:xfrm>
          <a:prstGeom prst="line">
            <a:avLst/>
          </a:prstGeom>
          <a:noFill/>
          <a:ln w="28575">
            <a:solidFill>
              <a:schemeClr val="tx1"/>
            </a:solidFill>
            <a:round/>
            <a:headEnd type="none" w="sm" len="sm"/>
            <a:tailEnd type="none" w="lg" len="med"/>
          </a:ln>
        </p:spPr>
        <p:txBody>
          <a:bodyPr wrap="none" anchor="ctr"/>
          <a:lstStyle/>
          <a:p>
            <a:endParaRPr lang="en-US"/>
          </a:p>
        </p:txBody>
      </p:sp>
      <p:sp>
        <p:nvSpPr>
          <p:cNvPr id="99341" name="Text Box 13"/>
          <p:cNvSpPr txBox="1">
            <a:spLocks noChangeArrowheads="1"/>
          </p:cNvSpPr>
          <p:nvPr/>
        </p:nvSpPr>
        <p:spPr bwMode="auto">
          <a:xfrm>
            <a:off x="3235325" y="4981575"/>
            <a:ext cx="784225" cy="457200"/>
          </a:xfrm>
          <a:prstGeom prst="rect">
            <a:avLst/>
          </a:prstGeom>
          <a:solidFill>
            <a:schemeClr val="hlink"/>
          </a:solidFill>
          <a:ln w="12700">
            <a:noFill/>
            <a:miter lim="800000"/>
            <a:headEnd type="none" w="sm" len="sm"/>
            <a:tailEnd type="none" w="lg" len="med"/>
          </a:ln>
          <a:effectLst/>
        </p:spPr>
        <p:txBody>
          <a:bodyPr wrap="none">
            <a:spAutoFit/>
          </a:bodyPr>
          <a:lstStyle/>
          <a:p>
            <a:pPr>
              <a:defRPr/>
            </a:pPr>
            <a:r>
              <a:rPr lang="en-US" sz="2400">
                <a:effectLst>
                  <a:outerShdw blurRad="38100" dist="38100" dir="2700000" algn="tl">
                    <a:srgbClr val="000000"/>
                  </a:outerShdw>
                </a:effectLst>
              </a:rPr>
              <a:t>8 cm</a:t>
            </a:r>
          </a:p>
        </p:txBody>
      </p:sp>
      <p:sp>
        <p:nvSpPr>
          <p:cNvPr id="99342" name="Text Box 14"/>
          <p:cNvSpPr txBox="1">
            <a:spLocks noChangeArrowheads="1"/>
          </p:cNvSpPr>
          <p:nvPr/>
        </p:nvSpPr>
        <p:spPr bwMode="auto">
          <a:xfrm>
            <a:off x="7248525" y="5032375"/>
            <a:ext cx="1012825" cy="457200"/>
          </a:xfrm>
          <a:prstGeom prst="rect">
            <a:avLst/>
          </a:prstGeom>
          <a:solidFill>
            <a:schemeClr val="bg1"/>
          </a:solidFill>
          <a:ln w="12700">
            <a:noFill/>
            <a:miter lim="800000"/>
            <a:headEnd type="none" w="sm" len="sm"/>
            <a:tailEnd type="none" w="lg" len="med"/>
          </a:ln>
          <a:effectLst/>
        </p:spPr>
        <p:txBody>
          <a:bodyPr wrap="none">
            <a:spAutoFit/>
          </a:bodyPr>
          <a:lstStyle/>
          <a:p>
            <a:pPr>
              <a:defRPr/>
            </a:pPr>
            <a:r>
              <a:rPr lang="en-US" sz="2400">
                <a:effectLst>
                  <a:outerShdw blurRad="38100" dist="38100" dir="2700000" algn="tl">
                    <a:srgbClr val="C0C0C0"/>
                  </a:outerShdw>
                </a:effectLst>
              </a:rPr>
              <a:t>2.5 cm</a:t>
            </a:r>
          </a:p>
        </p:txBody>
      </p:sp>
      <p:sp>
        <p:nvSpPr>
          <p:cNvPr id="99343" name="Freeform 15"/>
          <p:cNvSpPr>
            <a:spLocks noChangeAspect="1"/>
          </p:cNvSpPr>
          <p:nvPr/>
        </p:nvSpPr>
        <p:spPr bwMode="auto">
          <a:xfrm>
            <a:off x="4025900" y="4660900"/>
            <a:ext cx="3133725" cy="1238250"/>
          </a:xfrm>
          <a:custGeom>
            <a:avLst/>
            <a:gdLst>
              <a:gd name="T0" fmla="*/ 0 w 1944"/>
              <a:gd name="T1" fmla="*/ 0 h 744"/>
              <a:gd name="T2" fmla="*/ 3120829 w 1944"/>
              <a:gd name="T3" fmla="*/ 505952 h 744"/>
              <a:gd name="T4" fmla="*/ 3133725 w 1944"/>
              <a:gd name="T5" fmla="*/ 758927 h 744"/>
              <a:gd name="T6" fmla="*/ 0 w 1944"/>
              <a:gd name="T7" fmla="*/ 1238250 h 744"/>
              <a:gd name="T8" fmla="*/ 0 w 1944"/>
              <a:gd name="T9" fmla="*/ 0 h 744"/>
              <a:gd name="T10" fmla="*/ 0 60000 65536"/>
              <a:gd name="T11" fmla="*/ 0 60000 65536"/>
              <a:gd name="T12" fmla="*/ 0 60000 65536"/>
              <a:gd name="T13" fmla="*/ 0 60000 65536"/>
              <a:gd name="T14" fmla="*/ 0 60000 65536"/>
              <a:gd name="T15" fmla="*/ 0 w 1944"/>
              <a:gd name="T16" fmla="*/ 0 h 744"/>
              <a:gd name="T17" fmla="*/ 1944 w 1944"/>
              <a:gd name="T18" fmla="*/ 744 h 744"/>
            </a:gdLst>
            <a:ahLst/>
            <a:cxnLst>
              <a:cxn ang="T10">
                <a:pos x="T0" y="T1"/>
              </a:cxn>
              <a:cxn ang="T11">
                <a:pos x="T2" y="T3"/>
              </a:cxn>
              <a:cxn ang="T12">
                <a:pos x="T4" y="T5"/>
              </a:cxn>
              <a:cxn ang="T13">
                <a:pos x="T6" y="T7"/>
              </a:cxn>
              <a:cxn ang="T14">
                <a:pos x="T8" y="T9"/>
              </a:cxn>
            </a:cxnLst>
            <a:rect l="T15" t="T16" r="T17" b="T18"/>
            <a:pathLst>
              <a:path w="1944" h="744">
                <a:moveTo>
                  <a:pt x="0" y="0"/>
                </a:moveTo>
                <a:cubicBezTo>
                  <a:pt x="496" y="128"/>
                  <a:pt x="1608" y="296"/>
                  <a:pt x="1936" y="304"/>
                </a:cubicBezTo>
                <a:cubicBezTo>
                  <a:pt x="1944" y="488"/>
                  <a:pt x="1944" y="256"/>
                  <a:pt x="1944" y="456"/>
                </a:cubicBezTo>
                <a:cubicBezTo>
                  <a:pt x="1488" y="472"/>
                  <a:pt x="552" y="600"/>
                  <a:pt x="0" y="744"/>
                </a:cubicBezTo>
                <a:cubicBezTo>
                  <a:pt x="0" y="536"/>
                  <a:pt x="0" y="352"/>
                  <a:pt x="0" y="0"/>
                </a:cubicBezTo>
                <a:close/>
              </a:path>
            </a:pathLst>
          </a:custGeom>
          <a:noFill/>
          <a:ln w="28575" cap="flat" cmpd="sng">
            <a:solidFill>
              <a:schemeClr val="folHlink"/>
            </a:solidFill>
            <a:prstDash val="dash"/>
            <a:round/>
            <a:headEnd type="none" w="sm" len="sm"/>
            <a:tailEnd type="none" w="lg" len="med"/>
          </a:ln>
        </p:spPr>
        <p:txBody>
          <a:bodyPr wrap="none" anchor="ctr"/>
          <a:lstStyle/>
          <a:p>
            <a:endParaRPr lang="en-US"/>
          </a:p>
        </p:txBody>
      </p:sp>
      <p:pic>
        <p:nvPicPr>
          <p:cNvPr id="69643" name="Picture 19"/>
          <p:cNvPicPr>
            <a:picLocks noChangeAspect="1" noChangeArrowheads="1"/>
          </p:cNvPicPr>
          <p:nvPr/>
        </p:nvPicPr>
        <p:blipFill>
          <a:blip r:embed="rId3" cstate="print"/>
          <a:srcRect/>
          <a:stretch>
            <a:fillRect/>
          </a:stretch>
        </p:blipFill>
        <p:spPr bwMode="auto">
          <a:xfrm>
            <a:off x="4114800" y="5991225"/>
            <a:ext cx="2400300" cy="714375"/>
          </a:xfrm>
          <a:prstGeom prst="rect">
            <a:avLst/>
          </a:prstGeom>
          <a:noFill/>
          <a:ln w="12700">
            <a:noFill/>
            <a:miter lim="800000"/>
            <a:headEnd type="none" w="lg" len="med"/>
            <a:tailEnd type="none" w="lg" len="me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9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4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defRPr/>
            </a:pPr>
            <a:r>
              <a:rPr lang="en-US" smtClean="0"/>
              <a:t>Fire nozzle: Solution</a:t>
            </a:r>
          </a:p>
        </p:txBody>
      </p:sp>
      <p:sp>
        <p:nvSpPr>
          <p:cNvPr id="70659" name="Rectangle 4"/>
          <p:cNvSpPr>
            <a:spLocks noChangeArrowheads="1"/>
          </p:cNvSpPr>
          <p:nvPr/>
        </p:nvSpPr>
        <p:spPr bwMode="auto">
          <a:xfrm>
            <a:off x="546100" y="4686300"/>
            <a:ext cx="3530600" cy="1168400"/>
          </a:xfrm>
          <a:prstGeom prst="rect">
            <a:avLst/>
          </a:prstGeom>
          <a:solidFill>
            <a:schemeClr val="hlink"/>
          </a:solidFill>
          <a:ln w="12700">
            <a:noFill/>
            <a:miter lim="800000"/>
            <a:headEnd type="none" w="lg" len="med"/>
            <a:tailEnd type="none" w="lg" len="med"/>
          </a:ln>
        </p:spPr>
        <p:txBody>
          <a:bodyPr wrap="none" anchor="ctr">
            <a:spAutoFit/>
          </a:bodyPr>
          <a:lstStyle/>
          <a:p>
            <a:endParaRPr lang="en-US"/>
          </a:p>
        </p:txBody>
      </p:sp>
      <p:sp>
        <p:nvSpPr>
          <p:cNvPr id="70660" name="Rectangle 5"/>
          <p:cNvSpPr>
            <a:spLocks noChangeArrowheads="1"/>
          </p:cNvSpPr>
          <p:nvPr/>
        </p:nvSpPr>
        <p:spPr bwMode="auto">
          <a:xfrm>
            <a:off x="685800" y="304800"/>
            <a:ext cx="7772400" cy="1143000"/>
          </a:xfrm>
          <a:prstGeom prst="rect">
            <a:avLst/>
          </a:prstGeom>
          <a:noFill/>
          <a:ln w="9525">
            <a:noFill/>
            <a:miter lim="800000"/>
            <a:headEnd/>
            <a:tailEnd/>
          </a:ln>
        </p:spPr>
        <p:txBody>
          <a:bodyPr lIns="92075" tIns="46038" rIns="92075" bIns="46038" anchor="ctr"/>
          <a:lstStyle/>
          <a:p>
            <a:pPr algn="ctr"/>
            <a:endParaRPr lang="en-US" sz="4400">
              <a:solidFill>
                <a:schemeClr val="tx2"/>
              </a:solidFill>
            </a:endParaRPr>
          </a:p>
        </p:txBody>
      </p:sp>
      <p:sp>
        <p:nvSpPr>
          <p:cNvPr id="70661" name="Rectangle 6"/>
          <p:cNvSpPr>
            <a:spLocks noChangeArrowheads="1"/>
          </p:cNvSpPr>
          <p:nvPr/>
        </p:nvSpPr>
        <p:spPr bwMode="auto">
          <a:xfrm>
            <a:off x="673100" y="1981200"/>
            <a:ext cx="7772400" cy="4114800"/>
          </a:xfrm>
          <a:prstGeom prst="rect">
            <a:avLst/>
          </a:prstGeom>
          <a:noFill/>
          <a:ln w="9525">
            <a:noFill/>
            <a:miter lim="800000"/>
            <a:headEnd/>
            <a:tailEnd/>
          </a:ln>
        </p:spPr>
        <p:txBody>
          <a:bodyPr lIns="92075" tIns="46038" rIns="92075" bIns="46038"/>
          <a:lstStyle/>
          <a:p>
            <a:pPr>
              <a:spcBef>
                <a:spcPct val="20000"/>
              </a:spcBef>
              <a:buClr>
                <a:schemeClr val="accent1"/>
              </a:buClr>
              <a:buSzPct val="75000"/>
              <a:buFont typeface="Monotype Sorts" pitchFamily="2" charset="2"/>
              <a:buNone/>
            </a:pPr>
            <a:r>
              <a:rPr lang="en-US" sz="3200"/>
              <a:t>Identify what you need to know</a:t>
            </a:r>
          </a:p>
          <a:p>
            <a:pPr>
              <a:spcBef>
                <a:spcPct val="20000"/>
              </a:spcBef>
              <a:buClr>
                <a:schemeClr val="accent1"/>
              </a:buClr>
              <a:buSzPct val="75000"/>
              <a:buFont typeface="Monotype Sorts" pitchFamily="2" charset="2"/>
              <a:buNone/>
            </a:pPr>
            <a:endParaRPr lang="en-US" sz="3200"/>
          </a:p>
          <a:p>
            <a:pPr>
              <a:spcBef>
                <a:spcPct val="20000"/>
              </a:spcBef>
              <a:buClr>
                <a:schemeClr val="accent1"/>
              </a:buClr>
              <a:buSzPct val="75000"/>
              <a:buFont typeface="Monotype Sorts" pitchFamily="2" charset="2"/>
              <a:buNone/>
            </a:pPr>
            <a:r>
              <a:rPr lang="en-US" sz="3200"/>
              <a:t>Determine what equations you will use</a:t>
            </a:r>
          </a:p>
        </p:txBody>
      </p:sp>
      <p:sp>
        <p:nvSpPr>
          <p:cNvPr id="70662" name="Freeform 7"/>
          <p:cNvSpPr>
            <a:spLocks/>
          </p:cNvSpPr>
          <p:nvPr/>
        </p:nvSpPr>
        <p:spPr bwMode="auto">
          <a:xfrm>
            <a:off x="4051300" y="4686300"/>
            <a:ext cx="3086100" cy="1181100"/>
          </a:xfrm>
          <a:custGeom>
            <a:avLst/>
            <a:gdLst>
              <a:gd name="T0" fmla="*/ 0 w 1944"/>
              <a:gd name="T1" fmla="*/ 0 h 744"/>
              <a:gd name="T2" fmla="*/ 3073400 w 1944"/>
              <a:gd name="T3" fmla="*/ 482600 h 744"/>
              <a:gd name="T4" fmla="*/ 3086100 w 1944"/>
              <a:gd name="T5" fmla="*/ 723900 h 744"/>
              <a:gd name="T6" fmla="*/ 0 w 1944"/>
              <a:gd name="T7" fmla="*/ 1181100 h 744"/>
              <a:gd name="T8" fmla="*/ 0 w 1944"/>
              <a:gd name="T9" fmla="*/ 0 h 744"/>
              <a:gd name="T10" fmla="*/ 0 60000 65536"/>
              <a:gd name="T11" fmla="*/ 0 60000 65536"/>
              <a:gd name="T12" fmla="*/ 0 60000 65536"/>
              <a:gd name="T13" fmla="*/ 0 60000 65536"/>
              <a:gd name="T14" fmla="*/ 0 60000 65536"/>
              <a:gd name="T15" fmla="*/ 0 w 1944"/>
              <a:gd name="T16" fmla="*/ 0 h 744"/>
              <a:gd name="T17" fmla="*/ 1944 w 1944"/>
              <a:gd name="T18" fmla="*/ 744 h 744"/>
            </a:gdLst>
            <a:ahLst/>
            <a:cxnLst>
              <a:cxn ang="T10">
                <a:pos x="T0" y="T1"/>
              </a:cxn>
              <a:cxn ang="T11">
                <a:pos x="T2" y="T3"/>
              </a:cxn>
              <a:cxn ang="T12">
                <a:pos x="T4" y="T5"/>
              </a:cxn>
              <a:cxn ang="T13">
                <a:pos x="T6" y="T7"/>
              </a:cxn>
              <a:cxn ang="T14">
                <a:pos x="T8" y="T9"/>
              </a:cxn>
            </a:cxnLst>
            <a:rect l="T15" t="T16" r="T17" b="T18"/>
            <a:pathLst>
              <a:path w="1944" h="744">
                <a:moveTo>
                  <a:pt x="0" y="0"/>
                </a:moveTo>
                <a:cubicBezTo>
                  <a:pt x="496" y="128"/>
                  <a:pt x="1608" y="296"/>
                  <a:pt x="1936" y="304"/>
                </a:cubicBezTo>
                <a:cubicBezTo>
                  <a:pt x="1944" y="488"/>
                  <a:pt x="1944" y="256"/>
                  <a:pt x="1944" y="456"/>
                </a:cubicBezTo>
                <a:cubicBezTo>
                  <a:pt x="1488" y="472"/>
                  <a:pt x="552" y="600"/>
                  <a:pt x="0" y="744"/>
                </a:cubicBezTo>
                <a:cubicBezTo>
                  <a:pt x="0" y="536"/>
                  <a:pt x="0" y="352"/>
                  <a:pt x="0" y="0"/>
                </a:cubicBezTo>
                <a:close/>
              </a:path>
            </a:pathLst>
          </a:custGeom>
          <a:solidFill>
            <a:schemeClr val="hlink"/>
          </a:solidFill>
          <a:ln w="28575" cap="flat" cmpd="sng">
            <a:solidFill>
              <a:schemeClr val="tx1"/>
            </a:solidFill>
            <a:prstDash val="solid"/>
            <a:round/>
            <a:headEnd type="none" w="sm" len="sm"/>
            <a:tailEnd type="none" w="lg" len="med"/>
          </a:ln>
        </p:spPr>
        <p:txBody>
          <a:bodyPr wrap="none" anchor="ctr"/>
          <a:lstStyle/>
          <a:p>
            <a:endParaRPr lang="en-US"/>
          </a:p>
        </p:txBody>
      </p:sp>
      <p:sp>
        <p:nvSpPr>
          <p:cNvPr id="70663" name="Line 8"/>
          <p:cNvSpPr>
            <a:spLocks noChangeShapeType="1"/>
          </p:cNvSpPr>
          <p:nvPr/>
        </p:nvSpPr>
        <p:spPr bwMode="auto">
          <a:xfrm flipH="1">
            <a:off x="558800" y="4686300"/>
            <a:ext cx="3492500" cy="0"/>
          </a:xfrm>
          <a:prstGeom prst="line">
            <a:avLst/>
          </a:prstGeom>
          <a:noFill/>
          <a:ln w="28575">
            <a:solidFill>
              <a:schemeClr val="tx1"/>
            </a:solidFill>
            <a:round/>
            <a:headEnd type="none" w="sm" len="sm"/>
            <a:tailEnd type="none" w="lg" len="med"/>
          </a:ln>
        </p:spPr>
        <p:txBody>
          <a:bodyPr wrap="none" anchor="ctr"/>
          <a:lstStyle/>
          <a:p>
            <a:endParaRPr lang="en-US"/>
          </a:p>
        </p:txBody>
      </p:sp>
      <p:sp>
        <p:nvSpPr>
          <p:cNvPr id="70664" name="Line 9"/>
          <p:cNvSpPr>
            <a:spLocks noChangeShapeType="1"/>
          </p:cNvSpPr>
          <p:nvPr/>
        </p:nvSpPr>
        <p:spPr bwMode="auto">
          <a:xfrm flipH="1">
            <a:off x="558800" y="5867400"/>
            <a:ext cx="3492500" cy="0"/>
          </a:xfrm>
          <a:prstGeom prst="line">
            <a:avLst/>
          </a:prstGeom>
          <a:noFill/>
          <a:ln w="28575">
            <a:solidFill>
              <a:schemeClr val="tx1"/>
            </a:solidFill>
            <a:round/>
            <a:headEnd type="none" w="sm" len="sm"/>
            <a:tailEnd type="none" w="lg" len="med"/>
          </a:ln>
        </p:spPr>
        <p:txBody>
          <a:bodyPr wrap="none" anchor="ctr"/>
          <a:lstStyle/>
          <a:p>
            <a:endParaRPr lang="en-US"/>
          </a:p>
        </p:txBody>
      </p:sp>
      <p:sp>
        <p:nvSpPr>
          <p:cNvPr id="70665" name="Text Box 10"/>
          <p:cNvSpPr txBox="1">
            <a:spLocks noChangeArrowheads="1"/>
          </p:cNvSpPr>
          <p:nvPr/>
        </p:nvSpPr>
        <p:spPr bwMode="auto">
          <a:xfrm>
            <a:off x="3133725" y="4829175"/>
            <a:ext cx="784225" cy="457200"/>
          </a:xfrm>
          <a:prstGeom prst="rect">
            <a:avLst/>
          </a:prstGeom>
          <a:solidFill>
            <a:schemeClr val="hlink"/>
          </a:solidFill>
          <a:ln w="12700">
            <a:noFill/>
            <a:miter lim="800000"/>
            <a:headEnd type="none" w="sm" len="sm"/>
            <a:tailEnd type="none" w="lg" len="med"/>
          </a:ln>
        </p:spPr>
        <p:txBody>
          <a:bodyPr wrap="none">
            <a:spAutoFit/>
          </a:bodyPr>
          <a:lstStyle/>
          <a:p>
            <a:r>
              <a:rPr lang="en-US" sz="2400"/>
              <a:t>8 cm</a:t>
            </a:r>
          </a:p>
        </p:txBody>
      </p:sp>
      <p:sp>
        <p:nvSpPr>
          <p:cNvPr id="70666" name="Text Box 11"/>
          <p:cNvSpPr txBox="1">
            <a:spLocks noChangeArrowheads="1"/>
          </p:cNvSpPr>
          <p:nvPr/>
        </p:nvSpPr>
        <p:spPr bwMode="auto">
          <a:xfrm>
            <a:off x="7248525" y="5032375"/>
            <a:ext cx="1012825" cy="457200"/>
          </a:xfrm>
          <a:prstGeom prst="rect">
            <a:avLst/>
          </a:prstGeom>
          <a:solidFill>
            <a:schemeClr val="bg1"/>
          </a:solidFill>
          <a:ln w="12700">
            <a:noFill/>
            <a:miter lim="800000"/>
            <a:headEnd type="none" w="sm" len="sm"/>
            <a:tailEnd type="none" w="lg" len="med"/>
          </a:ln>
        </p:spPr>
        <p:txBody>
          <a:bodyPr wrap="none">
            <a:spAutoFit/>
          </a:bodyPr>
          <a:lstStyle/>
          <a:p>
            <a:r>
              <a:rPr lang="en-US" sz="2400"/>
              <a:t>2.5 cm</a:t>
            </a:r>
          </a:p>
        </p:txBody>
      </p:sp>
      <p:sp>
        <p:nvSpPr>
          <p:cNvPr id="173068" name="Freeform 12"/>
          <p:cNvSpPr>
            <a:spLocks noChangeAspect="1"/>
          </p:cNvSpPr>
          <p:nvPr/>
        </p:nvSpPr>
        <p:spPr bwMode="auto">
          <a:xfrm>
            <a:off x="4025900" y="4660900"/>
            <a:ext cx="3133725" cy="1238250"/>
          </a:xfrm>
          <a:custGeom>
            <a:avLst/>
            <a:gdLst>
              <a:gd name="T0" fmla="*/ 0 w 1944"/>
              <a:gd name="T1" fmla="*/ 0 h 744"/>
              <a:gd name="T2" fmla="*/ 3120829 w 1944"/>
              <a:gd name="T3" fmla="*/ 505952 h 744"/>
              <a:gd name="T4" fmla="*/ 3133725 w 1944"/>
              <a:gd name="T5" fmla="*/ 758927 h 744"/>
              <a:gd name="T6" fmla="*/ 0 w 1944"/>
              <a:gd name="T7" fmla="*/ 1238250 h 744"/>
              <a:gd name="T8" fmla="*/ 0 w 1944"/>
              <a:gd name="T9" fmla="*/ 0 h 744"/>
              <a:gd name="T10" fmla="*/ 0 60000 65536"/>
              <a:gd name="T11" fmla="*/ 0 60000 65536"/>
              <a:gd name="T12" fmla="*/ 0 60000 65536"/>
              <a:gd name="T13" fmla="*/ 0 60000 65536"/>
              <a:gd name="T14" fmla="*/ 0 60000 65536"/>
              <a:gd name="T15" fmla="*/ 0 w 1944"/>
              <a:gd name="T16" fmla="*/ 0 h 744"/>
              <a:gd name="T17" fmla="*/ 1944 w 1944"/>
              <a:gd name="T18" fmla="*/ 744 h 744"/>
            </a:gdLst>
            <a:ahLst/>
            <a:cxnLst>
              <a:cxn ang="T10">
                <a:pos x="T0" y="T1"/>
              </a:cxn>
              <a:cxn ang="T11">
                <a:pos x="T2" y="T3"/>
              </a:cxn>
              <a:cxn ang="T12">
                <a:pos x="T4" y="T5"/>
              </a:cxn>
              <a:cxn ang="T13">
                <a:pos x="T6" y="T7"/>
              </a:cxn>
              <a:cxn ang="T14">
                <a:pos x="T8" y="T9"/>
              </a:cxn>
            </a:cxnLst>
            <a:rect l="T15" t="T16" r="T17" b="T18"/>
            <a:pathLst>
              <a:path w="1944" h="744">
                <a:moveTo>
                  <a:pt x="0" y="0"/>
                </a:moveTo>
                <a:cubicBezTo>
                  <a:pt x="496" y="128"/>
                  <a:pt x="1608" y="296"/>
                  <a:pt x="1936" y="304"/>
                </a:cubicBezTo>
                <a:cubicBezTo>
                  <a:pt x="1944" y="488"/>
                  <a:pt x="1944" y="256"/>
                  <a:pt x="1944" y="456"/>
                </a:cubicBezTo>
                <a:cubicBezTo>
                  <a:pt x="1488" y="472"/>
                  <a:pt x="552" y="600"/>
                  <a:pt x="0" y="744"/>
                </a:cubicBezTo>
                <a:cubicBezTo>
                  <a:pt x="0" y="536"/>
                  <a:pt x="0" y="352"/>
                  <a:pt x="0" y="0"/>
                </a:cubicBezTo>
                <a:close/>
              </a:path>
            </a:pathLst>
          </a:custGeom>
          <a:noFill/>
          <a:ln w="28575" cap="flat" cmpd="sng">
            <a:solidFill>
              <a:schemeClr val="folHlink"/>
            </a:solidFill>
            <a:prstDash val="dash"/>
            <a:round/>
            <a:headEnd type="none" w="sm" len="sm"/>
            <a:tailEnd type="none" w="lg" len="med"/>
          </a:ln>
        </p:spPr>
        <p:txBody>
          <a:bodyPr wrap="none" anchor="ctr"/>
          <a:lstStyle/>
          <a:p>
            <a:endParaRPr lang="en-US"/>
          </a:p>
        </p:txBody>
      </p:sp>
      <p:sp>
        <p:nvSpPr>
          <p:cNvPr id="70668" name="Rectangle 13"/>
          <p:cNvSpPr>
            <a:spLocks noChangeArrowheads="1"/>
          </p:cNvSpPr>
          <p:nvPr/>
        </p:nvSpPr>
        <p:spPr bwMode="auto">
          <a:xfrm>
            <a:off x="2438400" y="5308600"/>
            <a:ext cx="1708150" cy="579438"/>
          </a:xfrm>
          <a:prstGeom prst="rect">
            <a:avLst/>
          </a:prstGeom>
          <a:noFill/>
          <a:ln w="12700">
            <a:noFill/>
            <a:miter lim="800000"/>
            <a:headEnd type="none" w="lg" len="med"/>
            <a:tailEnd type="none" w="lg" len="med"/>
          </a:ln>
        </p:spPr>
        <p:txBody>
          <a:bodyPr wrap="none">
            <a:spAutoFit/>
          </a:bodyPr>
          <a:lstStyle/>
          <a:p>
            <a:r>
              <a:rPr lang="en-US" sz="3200"/>
              <a:t>1000 kPa</a:t>
            </a:r>
          </a:p>
        </p:txBody>
      </p:sp>
      <p:sp>
        <p:nvSpPr>
          <p:cNvPr id="173071" name="Text Box 15"/>
          <p:cNvSpPr txBox="1">
            <a:spLocks noChangeArrowheads="1"/>
          </p:cNvSpPr>
          <p:nvPr/>
        </p:nvSpPr>
        <p:spPr bwMode="auto">
          <a:xfrm>
            <a:off x="711200" y="2644775"/>
            <a:ext cx="3309938" cy="457200"/>
          </a:xfrm>
          <a:prstGeom prst="rect">
            <a:avLst/>
          </a:prstGeom>
          <a:noFill/>
          <a:ln w="12700">
            <a:noFill/>
            <a:miter lim="800000"/>
            <a:headEnd type="none" w="lg" len="med"/>
            <a:tailEnd type="none" w="lg" len="med"/>
          </a:ln>
        </p:spPr>
        <p:txBody>
          <a:bodyPr wrap="none">
            <a:spAutoFit/>
          </a:bodyPr>
          <a:lstStyle/>
          <a:p>
            <a:r>
              <a:rPr lang="en-US" sz="2400">
                <a:solidFill>
                  <a:schemeClr val="folHlink"/>
                </a:solidFill>
              </a:rPr>
              <a:t>P</a:t>
            </a:r>
            <a:r>
              <a:rPr lang="en-US" sz="2400" baseline="-25000">
                <a:solidFill>
                  <a:schemeClr val="folHlink"/>
                </a:solidFill>
              </a:rPr>
              <a:t>2</a:t>
            </a:r>
            <a:r>
              <a:rPr lang="en-US" sz="2400">
                <a:solidFill>
                  <a:schemeClr val="folHlink"/>
                </a:solidFill>
              </a:rPr>
              <a:t>, V</a:t>
            </a:r>
            <a:r>
              <a:rPr lang="en-US" sz="2400" baseline="-25000">
                <a:solidFill>
                  <a:schemeClr val="folHlink"/>
                </a:solidFill>
              </a:rPr>
              <a:t>1</a:t>
            </a:r>
            <a:r>
              <a:rPr lang="en-US" sz="2400">
                <a:solidFill>
                  <a:schemeClr val="folHlink"/>
                </a:solidFill>
              </a:rPr>
              <a:t>, V</a:t>
            </a:r>
            <a:r>
              <a:rPr lang="en-US" sz="2400" baseline="-25000">
                <a:solidFill>
                  <a:schemeClr val="folHlink"/>
                </a:solidFill>
              </a:rPr>
              <a:t>2</a:t>
            </a:r>
            <a:r>
              <a:rPr lang="en-US" sz="2400">
                <a:solidFill>
                  <a:schemeClr val="folHlink"/>
                </a:solidFill>
              </a:rPr>
              <a:t>, Q, M</a:t>
            </a:r>
            <a:r>
              <a:rPr lang="en-US" sz="2400" baseline="-25000">
                <a:solidFill>
                  <a:schemeClr val="folHlink"/>
                </a:solidFill>
              </a:rPr>
              <a:t>1</a:t>
            </a:r>
            <a:r>
              <a:rPr lang="en-US" sz="2400">
                <a:solidFill>
                  <a:schemeClr val="folHlink"/>
                </a:solidFill>
              </a:rPr>
              <a:t>, M</a:t>
            </a:r>
            <a:r>
              <a:rPr lang="en-US" sz="2400" baseline="-25000">
                <a:solidFill>
                  <a:schemeClr val="folHlink"/>
                </a:solidFill>
              </a:rPr>
              <a:t>2</a:t>
            </a:r>
            <a:r>
              <a:rPr lang="en-US" sz="2400">
                <a:solidFill>
                  <a:schemeClr val="folHlink"/>
                </a:solidFill>
              </a:rPr>
              <a:t>, F</a:t>
            </a:r>
            <a:r>
              <a:rPr lang="en-US" sz="2400" baseline="-25000">
                <a:solidFill>
                  <a:schemeClr val="folHlink"/>
                </a:solidFill>
              </a:rPr>
              <a:t>ss</a:t>
            </a:r>
          </a:p>
        </p:txBody>
      </p:sp>
      <p:sp>
        <p:nvSpPr>
          <p:cNvPr id="173072" name="Text Box 16"/>
          <p:cNvSpPr txBox="1">
            <a:spLocks noChangeArrowheads="1"/>
          </p:cNvSpPr>
          <p:nvPr/>
        </p:nvSpPr>
        <p:spPr bwMode="auto">
          <a:xfrm>
            <a:off x="822325" y="3724275"/>
            <a:ext cx="4257675" cy="457200"/>
          </a:xfrm>
          <a:prstGeom prst="rect">
            <a:avLst/>
          </a:prstGeom>
          <a:noFill/>
          <a:ln w="12700">
            <a:noFill/>
            <a:miter lim="800000"/>
            <a:headEnd type="none" w="lg" len="med"/>
            <a:tailEnd type="none" w="lg" len="med"/>
          </a:ln>
        </p:spPr>
        <p:txBody>
          <a:bodyPr wrap="none">
            <a:spAutoFit/>
          </a:bodyPr>
          <a:lstStyle/>
          <a:p>
            <a:r>
              <a:rPr lang="en-US" sz="2400">
                <a:solidFill>
                  <a:schemeClr val="folHlink"/>
                </a:solidFill>
              </a:rPr>
              <a:t>Bernoulli, continuity, momentum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30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307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307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8" grpId="0" animBg="1"/>
      <p:bldP spid="173071" grpId="0" build="p" autoUpdateAnimBg="0"/>
      <p:bldP spid="173072"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Rectangle 2"/>
          <p:cNvSpPr>
            <a:spLocks noGrp="1" noChangeArrowheads="1"/>
          </p:cNvSpPr>
          <p:nvPr>
            <p:ph type="title"/>
          </p:nvPr>
        </p:nvSpPr>
        <p:spPr/>
        <p:txBody>
          <a:bodyPr/>
          <a:lstStyle/>
          <a:p>
            <a:pPr>
              <a:defRPr/>
            </a:pPr>
            <a:r>
              <a:rPr lang="en-US" smtClean="0"/>
              <a:t>Find the Velocities</a:t>
            </a:r>
          </a:p>
        </p:txBody>
      </p:sp>
      <p:graphicFrame>
        <p:nvGraphicFramePr>
          <p:cNvPr id="185347" name="Object 3"/>
          <p:cNvGraphicFramePr>
            <a:graphicFrameLocks noChangeAspect="1"/>
          </p:cNvGraphicFramePr>
          <p:nvPr/>
        </p:nvGraphicFramePr>
        <p:xfrm>
          <a:off x="615950" y="1974850"/>
          <a:ext cx="3403600" cy="825500"/>
        </p:xfrm>
        <a:graphic>
          <a:graphicData uri="http://schemas.openxmlformats.org/presentationml/2006/ole">
            <mc:AlternateContent xmlns:mc="http://schemas.openxmlformats.org/markup-compatibility/2006">
              <mc:Choice xmlns:v="urn:schemas-microsoft-com:vml" Requires="v">
                <p:oleObj spid="_x0000_s14352" name="Equation" r:id="rId4" imgW="3403440" imgH="825480" progId="Equation.DSMT4">
                  <p:embed/>
                </p:oleObj>
              </mc:Choice>
              <mc:Fallback>
                <p:oleObj name="Equation" r:id="rId4" imgW="3403440" imgH="82548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950" y="1974850"/>
                        <a:ext cx="3403600" cy="8255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85348" name="Object 4"/>
          <p:cNvGraphicFramePr>
            <a:graphicFrameLocks noChangeAspect="1"/>
          </p:cNvGraphicFramePr>
          <p:nvPr/>
        </p:nvGraphicFramePr>
        <p:xfrm>
          <a:off x="482600" y="3168650"/>
          <a:ext cx="1739900" cy="825500"/>
        </p:xfrm>
        <a:graphic>
          <a:graphicData uri="http://schemas.openxmlformats.org/presentationml/2006/ole">
            <mc:AlternateContent xmlns:mc="http://schemas.openxmlformats.org/markup-compatibility/2006">
              <mc:Choice xmlns:v="urn:schemas-microsoft-com:vml" Requires="v">
                <p:oleObj spid="_x0000_s14353" name="Equation" r:id="rId6" imgW="1739880" imgH="825480" progId="Equation.DSMT4">
                  <p:embed/>
                </p:oleObj>
              </mc:Choice>
              <mc:Fallback>
                <p:oleObj name="Equation" r:id="rId6" imgW="1739880" imgH="82548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600" y="3168650"/>
                        <a:ext cx="1739900" cy="8255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85349" name="Object 5"/>
          <p:cNvGraphicFramePr>
            <a:graphicFrameLocks noChangeAspect="1"/>
          </p:cNvGraphicFramePr>
          <p:nvPr/>
        </p:nvGraphicFramePr>
        <p:xfrm>
          <a:off x="6381750" y="3422650"/>
          <a:ext cx="1524000" cy="419100"/>
        </p:xfrm>
        <a:graphic>
          <a:graphicData uri="http://schemas.openxmlformats.org/presentationml/2006/ole">
            <mc:AlternateContent xmlns:mc="http://schemas.openxmlformats.org/markup-compatibility/2006">
              <mc:Choice xmlns:v="urn:schemas-microsoft-com:vml" Requires="v">
                <p:oleObj spid="_x0000_s14354" name="Equation" r:id="rId8" imgW="1523880" imgH="419040" progId="Equation.DSMT4">
                  <p:embed/>
                </p:oleObj>
              </mc:Choice>
              <mc:Fallback>
                <p:oleObj name="Equation" r:id="rId8" imgW="1523880" imgH="41904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81750" y="3422650"/>
                        <a:ext cx="1524000" cy="4191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85350" name="Object 6"/>
          <p:cNvGraphicFramePr>
            <a:graphicFrameLocks noChangeAspect="1"/>
          </p:cNvGraphicFramePr>
          <p:nvPr/>
        </p:nvGraphicFramePr>
        <p:xfrm>
          <a:off x="514350" y="4311650"/>
          <a:ext cx="1727200" cy="825500"/>
        </p:xfrm>
        <a:graphic>
          <a:graphicData uri="http://schemas.openxmlformats.org/presentationml/2006/ole">
            <mc:AlternateContent xmlns:mc="http://schemas.openxmlformats.org/markup-compatibility/2006">
              <mc:Choice xmlns:v="urn:schemas-microsoft-com:vml" Requires="v">
                <p:oleObj spid="_x0000_s14355" name="Equation" r:id="rId10" imgW="1726920" imgH="825480" progId="Equation.DSMT4">
                  <p:embed/>
                </p:oleObj>
              </mc:Choice>
              <mc:Fallback>
                <p:oleObj name="Equation" r:id="rId10" imgW="1726920" imgH="82548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4350" y="4311650"/>
                        <a:ext cx="1727200" cy="8255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85351" name="Object 7"/>
          <p:cNvGraphicFramePr>
            <a:graphicFrameLocks noChangeAspect="1"/>
          </p:cNvGraphicFramePr>
          <p:nvPr/>
        </p:nvGraphicFramePr>
        <p:xfrm>
          <a:off x="6223000" y="3994150"/>
          <a:ext cx="1841500" cy="952500"/>
        </p:xfrm>
        <a:graphic>
          <a:graphicData uri="http://schemas.openxmlformats.org/presentationml/2006/ole">
            <mc:AlternateContent xmlns:mc="http://schemas.openxmlformats.org/markup-compatibility/2006">
              <mc:Choice xmlns:v="urn:schemas-microsoft-com:vml" Requires="v">
                <p:oleObj spid="_x0000_s14356" name="Equation" r:id="rId12" imgW="1841400" imgH="952200" progId="Equation.DSMT4">
                  <p:embed/>
                </p:oleObj>
              </mc:Choice>
              <mc:Fallback>
                <p:oleObj name="Equation" r:id="rId12" imgW="1841400" imgH="95220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23000" y="3994150"/>
                        <a:ext cx="1841500" cy="9525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85352" name="Object 8"/>
          <p:cNvGraphicFramePr>
            <a:graphicFrameLocks noChangeAspect="1"/>
          </p:cNvGraphicFramePr>
          <p:nvPr/>
        </p:nvGraphicFramePr>
        <p:xfrm>
          <a:off x="425450" y="5461000"/>
          <a:ext cx="2768600" cy="1066800"/>
        </p:xfrm>
        <a:graphic>
          <a:graphicData uri="http://schemas.openxmlformats.org/presentationml/2006/ole">
            <mc:AlternateContent xmlns:mc="http://schemas.openxmlformats.org/markup-compatibility/2006">
              <mc:Choice xmlns:v="urn:schemas-microsoft-com:vml" Requires="v">
                <p:oleObj spid="_x0000_s14357" name="Equation" r:id="rId14" imgW="2768400" imgH="1066680" progId="Equation.DSMT4">
                  <p:embed/>
                </p:oleObj>
              </mc:Choice>
              <mc:Fallback>
                <p:oleObj name="Equation" r:id="rId14" imgW="2768400" imgH="1066680" progId="Equation.DSMT4">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5450" y="5461000"/>
                        <a:ext cx="2768600" cy="10668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85353" name="Object 9"/>
          <p:cNvGraphicFramePr>
            <a:graphicFrameLocks noChangeAspect="1"/>
          </p:cNvGraphicFramePr>
          <p:nvPr/>
        </p:nvGraphicFramePr>
        <p:xfrm>
          <a:off x="4603750" y="5359400"/>
          <a:ext cx="2641600" cy="1536700"/>
        </p:xfrm>
        <a:graphic>
          <a:graphicData uri="http://schemas.openxmlformats.org/presentationml/2006/ole">
            <mc:AlternateContent xmlns:mc="http://schemas.openxmlformats.org/markup-compatibility/2006">
              <mc:Choice xmlns:v="urn:schemas-microsoft-com:vml" Requires="v">
                <p:oleObj spid="_x0000_s14358" name="Equation" r:id="rId16" imgW="2641320" imgH="1536480" progId="Equation.DSMT4">
                  <p:embed/>
                </p:oleObj>
              </mc:Choice>
              <mc:Fallback>
                <p:oleObj name="Equation" r:id="rId16" imgW="2641320" imgH="1536480" progId="Equation.DSMT4">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03750" y="5359400"/>
                        <a:ext cx="2641600" cy="15367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4346" name="Rectangle 10"/>
          <p:cNvSpPr>
            <a:spLocks noChangeArrowheads="1"/>
          </p:cNvSpPr>
          <p:nvPr/>
        </p:nvSpPr>
        <p:spPr bwMode="auto">
          <a:xfrm>
            <a:off x="4445000" y="1863725"/>
            <a:ext cx="1838325" cy="608013"/>
          </a:xfrm>
          <a:prstGeom prst="rect">
            <a:avLst/>
          </a:prstGeom>
          <a:solidFill>
            <a:schemeClr val="hlink"/>
          </a:solidFill>
          <a:ln w="12700">
            <a:noFill/>
            <a:miter lim="800000"/>
            <a:headEnd type="none" w="lg" len="med"/>
            <a:tailEnd type="none" w="lg" len="med"/>
          </a:ln>
        </p:spPr>
        <p:txBody>
          <a:bodyPr wrap="none" anchor="ctr">
            <a:spAutoFit/>
          </a:bodyPr>
          <a:lstStyle/>
          <a:p>
            <a:endParaRPr lang="en-US"/>
          </a:p>
        </p:txBody>
      </p:sp>
      <p:sp>
        <p:nvSpPr>
          <p:cNvPr id="14347" name="Freeform 11"/>
          <p:cNvSpPr>
            <a:spLocks/>
          </p:cNvSpPr>
          <p:nvPr/>
        </p:nvSpPr>
        <p:spPr bwMode="auto">
          <a:xfrm>
            <a:off x="6270625" y="1863725"/>
            <a:ext cx="1606550" cy="614363"/>
          </a:xfrm>
          <a:custGeom>
            <a:avLst/>
            <a:gdLst>
              <a:gd name="T0" fmla="*/ 0 w 1944"/>
              <a:gd name="T1" fmla="*/ 0 h 744"/>
              <a:gd name="T2" fmla="*/ 1599939 w 1944"/>
              <a:gd name="T3" fmla="*/ 251030 h 744"/>
              <a:gd name="T4" fmla="*/ 1606550 w 1944"/>
              <a:gd name="T5" fmla="*/ 376545 h 744"/>
              <a:gd name="T6" fmla="*/ 0 w 1944"/>
              <a:gd name="T7" fmla="*/ 614363 h 744"/>
              <a:gd name="T8" fmla="*/ 0 w 1944"/>
              <a:gd name="T9" fmla="*/ 0 h 744"/>
              <a:gd name="T10" fmla="*/ 0 60000 65536"/>
              <a:gd name="T11" fmla="*/ 0 60000 65536"/>
              <a:gd name="T12" fmla="*/ 0 60000 65536"/>
              <a:gd name="T13" fmla="*/ 0 60000 65536"/>
              <a:gd name="T14" fmla="*/ 0 60000 65536"/>
              <a:gd name="T15" fmla="*/ 0 w 1944"/>
              <a:gd name="T16" fmla="*/ 0 h 744"/>
              <a:gd name="T17" fmla="*/ 1944 w 1944"/>
              <a:gd name="T18" fmla="*/ 744 h 744"/>
            </a:gdLst>
            <a:ahLst/>
            <a:cxnLst>
              <a:cxn ang="T10">
                <a:pos x="T0" y="T1"/>
              </a:cxn>
              <a:cxn ang="T11">
                <a:pos x="T2" y="T3"/>
              </a:cxn>
              <a:cxn ang="T12">
                <a:pos x="T4" y="T5"/>
              </a:cxn>
              <a:cxn ang="T13">
                <a:pos x="T6" y="T7"/>
              </a:cxn>
              <a:cxn ang="T14">
                <a:pos x="T8" y="T9"/>
              </a:cxn>
            </a:cxnLst>
            <a:rect l="T15" t="T16" r="T17" b="T18"/>
            <a:pathLst>
              <a:path w="1944" h="744">
                <a:moveTo>
                  <a:pt x="0" y="0"/>
                </a:moveTo>
                <a:cubicBezTo>
                  <a:pt x="496" y="128"/>
                  <a:pt x="1608" y="296"/>
                  <a:pt x="1936" y="304"/>
                </a:cubicBezTo>
                <a:cubicBezTo>
                  <a:pt x="1944" y="488"/>
                  <a:pt x="1944" y="256"/>
                  <a:pt x="1944" y="456"/>
                </a:cubicBezTo>
                <a:cubicBezTo>
                  <a:pt x="1488" y="472"/>
                  <a:pt x="552" y="600"/>
                  <a:pt x="0" y="744"/>
                </a:cubicBezTo>
                <a:cubicBezTo>
                  <a:pt x="0" y="536"/>
                  <a:pt x="0" y="352"/>
                  <a:pt x="0" y="0"/>
                </a:cubicBezTo>
                <a:close/>
              </a:path>
            </a:pathLst>
          </a:custGeom>
          <a:solidFill>
            <a:schemeClr val="hlink"/>
          </a:solidFill>
          <a:ln w="28575" cap="flat" cmpd="sng">
            <a:solidFill>
              <a:schemeClr val="tx1"/>
            </a:solidFill>
            <a:prstDash val="solid"/>
            <a:round/>
            <a:headEnd type="none" w="sm" len="sm"/>
            <a:tailEnd type="none" w="lg" len="med"/>
          </a:ln>
        </p:spPr>
        <p:txBody>
          <a:bodyPr wrap="none" anchor="ctr"/>
          <a:lstStyle/>
          <a:p>
            <a:endParaRPr lang="en-US"/>
          </a:p>
        </p:txBody>
      </p:sp>
      <p:sp>
        <p:nvSpPr>
          <p:cNvPr id="14348" name="Line 12"/>
          <p:cNvSpPr>
            <a:spLocks noChangeShapeType="1"/>
          </p:cNvSpPr>
          <p:nvPr/>
        </p:nvSpPr>
        <p:spPr bwMode="auto">
          <a:xfrm flipH="1">
            <a:off x="4451350" y="1863725"/>
            <a:ext cx="1819275" cy="0"/>
          </a:xfrm>
          <a:prstGeom prst="line">
            <a:avLst/>
          </a:prstGeom>
          <a:noFill/>
          <a:ln w="28575">
            <a:solidFill>
              <a:schemeClr val="tx1"/>
            </a:solidFill>
            <a:round/>
            <a:headEnd type="none" w="sm" len="sm"/>
            <a:tailEnd type="none" w="lg" len="med"/>
          </a:ln>
        </p:spPr>
        <p:txBody>
          <a:bodyPr wrap="none" anchor="ctr"/>
          <a:lstStyle/>
          <a:p>
            <a:endParaRPr lang="en-US"/>
          </a:p>
        </p:txBody>
      </p:sp>
      <p:sp>
        <p:nvSpPr>
          <p:cNvPr id="14349" name="Line 13"/>
          <p:cNvSpPr>
            <a:spLocks noChangeShapeType="1"/>
          </p:cNvSpPr>
          <p:nvPr/>
        </p:nvSpPr>
        <p:spPr bwMode="auto">
          <a:xfrm flipH="1">
            <a:off x="4451350" y="2478088"/>
            <a:ext cx="1819275" cy="0"/>
          </a:xfrm>
          <a:prstGeom prst="line">
            <a:avLst/>
          </a:prstGeom>
          <a:noFill/>
          <a:ln w="28575">
            <a:solidFill>
              <a:schemeClr val="tx1"/>
            </a:solidFill>
            <a:round/>
            <a:headEnd type="none" w="sm" len="sm"/>
            <a:tailEnd type="none" w="lg" len="med"/>
          </a:ln>
        </p:spPr>
        <p:txBody>
          <a:bodyPr wrap="none" anchor="ctr"/>
          <a:lstStyle/>
          <a:p>
            <a:endParaRPr lang="en-US"/>
          </a:p>
        </p:txBody>
      </p:sp>
      <p:sp>
        <p:nvSpPr>
          <p:cNvPr id="185363" name="Oval 19"/>
          <p:cNvSpPr>
            <a:spLocks noChangeArrowheads="1"/>
          </p:cNvSpPr>
          <p:nvPr/>
        </p:nvSpPr>
        <p:spPr bwMode="auto">
          <a:xfrm>
            <a:off x="6172200" y="2082800"/>
            <a:ext cx="160338" cy="147638"/>
          </a:xfrm>
          <a:prstGeom prst="ellipse">
            <a:avLst/>
          </a:prstGeom>
          <a:solidFill>
            <a:schemeClr val="folHlink"/>
          </a:solidFill>
          <a:ln w="12700">
            <a:solidFill>
              <a:schemeClr val="folHlink"/>
            </a:solidFill>
            <a:round/>
            <a:headEnd type="none" w="lg" len="med"/>
            <a:tailEnd type="none" w="lg" len="med"/>
          </a:ln>
        </p:spPr>
        <p:txBody>
          <a:bodyPr wrap="none" anchor="ctr">
            <a:spAutoFit/>
          </a:bodyPr>
          <a:lstStyle/>
          <a:p>
            <a:endParaRPr lang="en-US"/>
          </a:p>
        </p:txBody>
      </p:sp>
      <p:sp>
        <p:nvSpPr>
          <p:cNvPr id="185364" name="Oval 20"/>
          <p:cNvSpPr>
            <a:spLocks noChangeArrowheads="1"/>
          </p:cNvSpPr>
          <p:nvPr/>
        </p:nvSpPr>
        <p:spPr bwMode="auto">
          <a:xfrm>
            <a:off x="7789863" y="2112963"/>
            <a:ext cx="160337" cy="147637"/>
          </a:xfrm>
          <a:prstGeom prst="ellipse">
            <a:avLst/>
          </a:prstGeom>
          <a:solidFill>
            <a:schemeClr val="folHlink"/>
          </a:solidFill>
          <a:ln w="12700">
            <a:solidFill>
              <a:schemeClr val="folHlink"/>
            </a:solidFill>
            <a:round/>
            <a:headEnd type="none" w="lg" len="med"/>
            <a:tailEnd type="none" w="lg" len="med"/>
          </a:ln>
        </p:spPr>
        <p:txBody>
          <a:bodyPr wrap="none" anchor="ctr">
            <a:spAutoFit/>
          </a:bodyPr>
          <a:lstStyle/>
          <a:p>
            <a:endParaRPr lang="en-US"/>
          </a:p>
        </p:txBody>
      </p:sp>
      <p:sp>
        <p:nvSpPr>
          <p:cNvPr id="185365" name="Line 21"/>
          <p:cNvSpPr>
            <a:spLocks noChangeShapeType="1"/>
          </p:cNvSpPr>
          <p:nvPr/>
        </p:nvSpPr>
        <p:spPr bwMode="auto">
          <a:xfrm flipV="1">
            <a:off x="1182688" y="2165350"/>
            <a:ext cx="296862" cy="484188"/>
          </a:xfrm>
          <a:prstGeom prst="line">
            <a:avLst/>
          </a:prstGeom>
          <a:noFill/>
          <a:ln w="28575">
            <a:solidFill>
              <a:schemeClr val="folHlink"/>
            </a:solidFill>
            <a:round/>
            <a:headEnd type="none" w="lg" len="med"/>
            <a:tailEnd type="none" w="lg" len="med"/>
          </a:ln>
        </p:spPr>
        <p:txBody>
          <a:bodyPr wrap="none" anchor="ctr">
            <a:spAutoFit/>
          </a:bodyPr>
          <a:lstStyle/>
          <a:p>
            <a:endParaRPr lang="en-US"/>
          </a:p>
        </p:txBody>
      </p:sp>
      <p:sp>
        <p:nvSpPr>
          <p:cNvPr id="185366" name="Line 22"/>
          <p:cNvSpPr>
            <a:spLocks noChangeShapeType="1"/>
          </p:cNvSpPr>
          <p:nvPr/>
        </p:nvSpPr>
        <p:spPr bwMode="auto">
          <a:xfrm flipV="1">
            <a:off x="3057525" y="2128838"/>
            <a:ext cx="296863" cy="484187"/>
          </a:xfrm>
          <a:prstGeom prst="line">
            <a:avLst/>
          </a:prstGeom>
          <a:noFill/>
          <a:ln w="28575">
            <a:solidFill>
              <a:schemeClr val="folHlink"/>
            </a:solidFill>
            <a:round/>
            <a:headEnd type="none" w="lg" len="med"/>
            <a:tailEnd type="none" w="lg" len="med"/>
          </a:ln>
        </p:spPr>
        <p:txBody>
          <a:bodyPr wrap="none" anchor="ctr">
            <a:spAutoFit/>
          </a:bodyPr>
          <a:lstStyle/>
          <a:p>
            <a:endParaRPr lang="en-US"/>
          </a:p>
        </p:txBody>
      </p:sp>
      <p:sp>
        <p:nvSpPr>
          <p:cNvPr id="185367" name="Line 23"/>
          <p:cNvSpPr>
            <a:spLocks noChangeShapeType="1"/>
          </p:cNvSpPr>
          <p:nvPr/>
        </p:nvSpPr>
        <p:spPr bwMode="auto">
          <a:xfrm flipV="1">
            <a:off x="2470150" y="2160588"/>
            <a:ext cx="296863" cy="484187"/>
          </a:xfrm>
          <a:prstGeom prst="line">
            <a:avLst/>
          </a:prstGeom>
          <a:noFill/>
          <a:ln w="28575">
            <a:solidFill>
              <a:schemeClr val="folHlink"/>
            </a:solidFill>
            <a:round/>
            <a:headEnd type="none" w="lg" len="med"/>
            <a:tailEnd type="none" w="lg" len="med"/>
          </a:ln>
        </p:spPr>
        <p:txBody>
          <a:bodyPr wrap="none" anchor="ctr">
            <a:spAutoFit/>
          </a:bodyPr>
          <a:lstStyle/>
          <a:p>
            <a:endParaRPr lang="en-US"/>
          </a:p>
        </p:txBody>
      </p:sp>
      <p:sp>
        <p:nvSpPr>
          <p:cNvPr id="185368" name="Text Box 24"/>
          <p:cNvSpPr txBox="1">
            <a:spLocks noChangeArrowheads="1"/>
          </p:cNvSpPr>
          <p:nvPr/>
        </p:nvSpPr>
        <p:spPr bwMode="auto">
          <a:xfrm>
            <a:off x="4035425" y="3348038"/>
            <a:ext cx="1979613" cy="519112"/>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continuity</a:t>
            </a:r>
            <a:r>
              <a:rPr lang="en-US">
                <a:solidFill>
                  <a:schemeClr val="folHlink"/>
                </a:solidFill>
                <a:cs typeface="Times New Roman" pitchFamily="18" charset="0"/>
              </a:rPr>
              <a:t>→</a:t>
            </a:r>
          </a:p>
        </p:txBody>
      </p:sp>
      <p:sp>
        <p:nvSpPr>
          <p:cNvPr id="14356" name="Line 25"/>
          <p:cNvSpPr>
            <a:spLocks noChangeShapeType="1"/>
          </p:cNvSpPr>
          <p:nvPr/>
        </p:nvSpPr>
        <p:spPr bwMode="auto">
          <a:xfrm>
            <a:off x="3873500" y="3892550"/>
            <a:ext cx="194945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853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53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53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53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53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53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853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8535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536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853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8535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8535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853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63" grpId="0" animBg="1"/>
      <p:bldP spid="185364" grpId="0" animBg="1"/>
      <p:bldP spid="185365" grpId="0" animBg="1"/>
      <p:bldP spid="185366" grpId="0" animBg="1"/>
      <p:bldP spid="185367" grpId="0" animBg="1"/>
      <p:bldP spid="18536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a:defRPr/>
            </a:pPr>
            <a:r>
              <a:rPr lang="en-US" smtClean="0"/>
              <a:t>Fire nozzle: Solution</a:t>
            </a:r>
          </a:p>
        </p:txBody>
      </p:sp>
      <p:graphicFrame>
        <p:nvGraphicFramePr>
          <p:cNvPr id="15362" name="Object 15"/>
          <p:cNvGraphicFramePr>
            <a:graphicFrameLocks noChangeAspect="1"/>
          </p:cNvGraphicFramePr>
          <p:nvPr/>
        </p:nvGraphicFramePr>
        <p:xfrm>
          <a:off x="-39688" y="1778000"/>
          <a:ext cx="4641851" cy="4330700"/>
        </p:xfrm>
        <a:graphic>
          <a:graphicData uri="http://schemas.openxmlformats.org/presentationml/2006/ole">
            <mc:AlternateContent xmlns:mc="http://schemas.openxmlformats.org/markup-compatibility/2006">
              <mc:Choice xmlns:v="urn:schemas-microsoft-com:vml" Requires="v">
                <p:oleObj spid="_x0000_s15366" name="Worksheet" r:id="rId4" imgW="1809835" imgH="1704862" progId="Excel.Sheet.8">
                  <p:embed/>
                </p:oleObj>
              </mc:Choice>
              <mc:Fallback>
                <p:oleObj name="Worksheet" r:id="rId4" imgW="1809835" imgH="1704862" progId="Excel.Sheet.8">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88" y="1778000"/>
                        <a:ext cx="4641851" cy="433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5" name="Text Box 22"/>
          <p:cNvSpPr txBox="1">
            <a:spLocks noChangeArrowheads="1"/>
          </p:cNvSpPr>
          <p:nvPr/>
        </p:nvSpPr>
        <p:spPr bwMode="auto">
          <a:xfrm>
            <a:off x="8131175" y="1816100"/>
            <a:ext cx="806450" cy="366713"/>
          </a:xfrm>
          <a:prstGeom prst="rect">
            <a:avLst/>
          </a:prstGeom>
          <a:solidFill>
            <a:schemeClr val="bg1"/>
          </a:solidFill>
          <a:ln w="12700">
            <a:noFill/>
            <a:miter lim="800000"/>
            <a:headEnd type="none" w="sm" len="sm"/>
            <a:tailEnd type="none" w="lg" len="med"/>
          </a:ln>
        </p:spPr>
        <p:txBody>
          <a:bodyPr wrap="none">
            <a:spAutoFit/>
          </a:bodyPr>
          <a:lstStyle/>
          <a:p>
            <a:r>
              <a:rPr lang="en-US" sz="1800"/>
              <a:t>2.5 cm</a:t>
            </a:r>
          </a:p>
        </p:txBody>
      </p:sp>
      <p:sp>
        <p:nvSpPr>
          <p:cNvPr id="15366" name="Rectangle 17"/>
          <p:cNvSpPr>
            <a:spLocks noChangeArrowheads="1"/>
          </p:cNvSpPr>
          <p:nvPr/>
        </p:nvSpPr>
        <p:spPr bwMode="auto">
          <a:xfrm>
            <a:off x="5829300" y="2066925"/>
            <a:ext cx="1357313" cy="449263"/>
          </a:xfrm>
          <a:prstGeom prst="rect">
            <a:avLst/>
          </a:prstGeom>
          <a:solidFill>
            <a:schemeClr val="hlink"/>
          </a:solidFill>
          <a:ln w="12700">
            <a:noFill/>
            <a:miter lim="800000"/>
            <a:headEnd type="none" w="lg" len="med"/>
            <a:tailEnd type="none" w="lg" len="med"/>
          </a:ln>
        </p:spPr>
        <p:txBody>
          <a:bodyPr wrap="none" anchor="ctr">
            <a:spAutoFit/>
          </a:bodyPr>
          <a:lstStyle/>
          <a:p>
            <a:endParaRPr lang="en-US"/>
          </a:p>
        </p:txBody>
      </p:sp>
      <p:sp>
        <p:nvSpPr>
          <p:cNvPr id="15367" name="Freeform 18"/>
          <p:cNvSpPr>
            <a:spLocks/>
          </p:cNvSpPr>
          <p:nvPr/>
        </p:nvSpPr>
        <p:spPr bwMode="auto">
          <a:xfrm>
            <a:off x="7177088" y="2066925"/>
            <a:ext cx="1187450" cy="454025"/>
          </a:xfrm>
          <a:custGeom>
            <a:avLst/>
            <a:gdLst>
              <a:gd name="T0" fmla="*/ 0 w 1944"/>
              <a:gd name="T1" fmla="*/ 0 h 744"/>
              <a:gd name="T2" fmla="*/ 1182563 w 1944"/>
              <a:gd name="T3" fmla="*/ 185516 h 744"/>
              <a:gd name="T4" fmla="*/ 1187450 w 1944"/>
              <a:gd name="T5" fmla="*/ 278273 h 744"/>
              <a:gd name="T6" fmla="*/ 0 w 1944"/>
              <a:gd name="T7" fmla="*/ 454025 h 744"/>
              <a:gd name="T8" fmla="*/ 0 w 1944"/>
              <a:gd name="T9" fmla="*/ 0 h 744"/>
              <a:gd name="T10" fmla="*/ 0 60000 65536"/>
              <a:gd name="T11" fmla="*/ 0 60000 65536"/>
              <a:gd name="T12" fmla="*/ 0 60000 65536"/>
              <a:gd name="T13" fmla="*/ 0 60000 65536"/>
              <a:gd name="T14" fmla="*/ 0 60000 65536"/>
              <a:gd name="T15" fmla="*/ 0 w 1944"/>
              <a:gd name="T16" fmla="*/ 0 h 744"/>
              <a:gd name="T17" fmla="*/ 1944 w 1944"/>
              <a:gd name="T18" fmla="*/ 744 h 744"/>
            </a:gdLst>
            <a:ahLst/>
            <a:cxnLst>
              <a:cxn ang="T10">
                <a:pos x="T0" y="T1"/>
              </a:cxn>
              <a:cxn ang="T11">
                <a:pos x="T2" y="T3"/>
              </a:cxn>
              <a:cxn ang="T12">
                <a:pos x="T4" y="T5"/>
              </a:cxn>
              <a:cxn ang="T13">
                <a:pos x="T6" y="T7"/>
              </a:cxn>
              <a:cxn ang="T14">
                <a:pos x="T8" y="T9"/>
              </a:cxn>
            </a:cxnLst>
            <a:rect l="T15" t="T16" r="T17" b="T18"/>
            <a:pathLst>
              <a:path w="1944" h="744">
                <a:moveTo>
                  <a:pt x="0" y="0"/>
                </a:moveTo>
                <a:cubicBezTo>
                  <a:pt x="496" y="128"/>
                  <a:pt x="1608" y="296"/>
                  <a:pt x="1936" y="304"/>
                </a:cubicBezTo>
                <a:cubicBezTo>
                  <a:pt x="1944" y="488"/>
                  <a:pt x="1944" y="256"/>
                  <a:pt x="1944" y="456"/>
                </a:cubicBezTo>
                <a:cubicBezTo>
                  <a:pt x="1488" y="472"/>
                  <a:pt x="552" y="600"/>
                  <a:pt x="0" y="744"/>
                </a:cubicBezTo>
                <a:cubicBezTo>
                  <a:pt x="0" y="536"/>
                  <a:pt x="0" y="352"/>
                  <a:pt x="0" y="0"/>
                </a:cubicBezTo>
                <a:close/>
              </a:path>
            </a:pathLst>
          </a:custGeom>
          <a:solidFill>
            <a:schemeClr val="hlink"/>
          </a:solidFill>
          <a:ln w="28575" cap="flat" cmpd="sng">
            <a:solidFill>
              <a:schemeClr val="tx1"/>
            </a:solidFill>
            <a:prstDash val="solid"/>
            <a:round/>
            <a:headEnd type="none" w="sm" len="sm"/>
            <a:tailEnd type="none" w="lg" len="med"/>
          </a:ln>
        </p:spPr>
        <p:txBody>
          <a:bodyPr wrap="none" anchor="ctr"/>
          <a:lstStyle/>
          <a:p>
            <a:endParaRPr lang="en-US"/>
          </a:p>
        </p:txBody>
      </p:sp>
      <p:sp>
        <p:nvSpPr>
          <p:cNvPr id="15368" name="Line 19"/>
          <p:cNvSpPr>
            <a:spLocks noChangeShapeType="1"/>
          </p:cNvSpPr>
          <p:nvPr/>
        </p:nvSpPr>
        <p:spPr bwMode="auto">
          <a:xfrm flipH="1">
            <a:off x="5834063" y="2066925"/>
            <a:ext cx="1343025" cy="0"/>
          </a:xfrm>
          <a:prstGeom prst="line">
            <a:avLst/>
          </a:prstGeom>
          <a:noFill/>
          <a:ln w="28575">
            <a:solidFill>
              <a:schemeClr val="tx1"/>
            </a:solidFill>
            <a:round/>
            <a:headEnd type="none" w="sm" len="sm"/>
            <a:tailEnd type="none" w="lg" len="med"/>
          </a:ln>
        </p:spPr>
        <p:txBody>
          <a:bodyPr wrap="none" anchor="ctr"/>
          <a:lstStyle/>
          <a:p>
            <a:endParaRPr lang="en-US"/>
          </a:p>
        </p:txBody>
      </p:sp>
      <p:sp>
        <p:nvSpPr>
          <p:cNvPr id="15369" name="Line 20"/>
          <p:cNvSpPr>
            <a:spLocks noChangeShapeType="1"/>
          </p:cNvSpPr>
          <p:nvPr/>
        </p:nvSpPr>
        <p:spPr bwMode="auto">
          <a:xfrm flipH="1">
            <a:off x="5834063" y="2520950"/>
            <a:ext cx="1343025" cy="0"/>
          </a:xfrm>
          <a:prstGeom prst="line">
            <a:avLst/>
          </a:prstGeom>
          <a:noFill/>
          <a:ln w="28575">
            <a:solidFill>
              <a:schemeClr val="tx1"/>
            </a:solidFill>
            <a:round/>
            <a:headEnd type="none" w="sm" len="sm"/>
            <a:tailEnd type="none" w="lg" len="med"/>
          </a:ln>
        </p:spPr>
        <p:txBody>
          <a:bodyPr wrap="none" anchor="ctr"/>
          <a:lstStyle/>
          <a:p>
            <a:endParaRPr lang="en-US"/>
          </a:p>
        </p:txBody>
      </p:sp>
      <p:sp>
        <p:nvSpPr>
          <p:cNvPr id="15370" name="Text Box 21"/>
          <p:cNvSpPr txBox="1">
            <a:spLocks noChangeArrowheads="1"/>
          </p:cNvSpPr>
          <p:nvPr/>
        </p:nvSpPr>
        <p:spPr bwMode="auto">
          <a:xfrm>
            <a:off x="6557963" y="1992313"/>
            <a:ext cx="635000" cy="366712"/>
          </a:xfrm>
          <a:prstGeom prst="rect">
            <a:avLst/>
          </a:prstGeom>
          <a:noFill/>
          <a:ln w="12700">
            <a:noFill/>
            <a:miter lim="800000"/>
            <a:headEnd type="none" w="sm" len="sm"/>
            <a:tailEnd type="none" w="lg" len="med"/>
          </a:ln>
        </p:spPr>
        <p:txBody>
          <a:bodyPr wrap="none">
            <a:spAutoFit/>
          </a:bodyPr>
          <a:lstStyle/>
          <a:p>
            <a:r>
              <a:rPr lang="en-US" sz="1800"/>
              <a:t>8 cm</a:t>
            </a:r>
          </a:p>
        </p:txBody>
      </p:sp>
      <p:sp>
        <p:nvSpPr>
          <p:cNvPr id="174103" name="Freeform 23"/>
          <p:cNvSpPr>
            <a:spLocks noChangeAspect="1"/>
          </p:cNvSpPr>
          <p:nvPr/>
        </p:nvSpPr>
        <p:spPr bwMode="auto">
          <a:xfrm>
            <a:off x="7167563" y="2057400"/>
            <a:ext cx="1204912" cy="476250"/>
          </a:xfrm>
          <a:custGeom>
            <a:avLst/>
            <a:gdLst>
              <a:gd name="T0" fmla="*/ 0 w 1944"/>
              <a:gd name="T1" fmla="*/ 0 h 744"/>
              <a:gd name="T2" fmla="*/ 1199954 w 1944"/>
              <a:gd name="T3" fmla="*/ 194597 h 744"/>
              <a:gd name="T4" fmla="*/ 1204912 w 1944"/>
              <a:gd name="T5" fmla="*/ 291895 h 744"/>
              <a:gd name="T6" fmla="*/ 0 w 1944"/>
              <a:gd name="T7" fmla="*/ 476250 h 744"/>
              <a:gd name="T8" fmla="*/ 0 w 1944"/>
              <a:gd name="T9" fmla="*/ 0 h 744"/>
              <a:gd name="T10" fmla="*/ 0 60000 65536"/>
              <a:gd name="T11" fmla="*/ 0 60000 65536"/>
              <a:gd name="T12" fmla="*/ 0 60000 65536"/>
              <a:gd name="T13" fmla="*/ 0 60000 65536"/>
              <a:gd name="T14" fmla="*/ 0 60000 65536"/>
              <a:gd name="T15" fmla="*/ 0 w 1944"/>
              <a:gd name="T16" fmla="*/ 0 h 744"/>
              <a:gd name="T17" fmla="*/ 1944 w 1944"/>
              <a:gd name="T18" fmla="*/ 744 h 744"/>
            </a:gdLst>
            <a:ahLst/>
            <a:cxnLst>
              <a:cxn ang="T10">
                <a:pos x="T0" y="T1"/>
              </a:cxn>
              <a:cxn ang="T11">
                <a:pos x="T2" y="T3"/>
              </a:cxn>
              <a:cxn ang="T12">
                <a:pos x="T4" y="T5"/>
              </a:cxn>
              <a:cxn ang="T13">
                <a:pos x="T6" y="T7"/>
              </a:cxn>
              <a:cxn ang="T14">
                <a:pos x="T8" y="T9"/>
              </a:cxn>
            </a:cxnLst>
            <a:rect l="T15" t="T16" r="T17" b="T18"/>
            <a:pathLst>
              <a:path w="1944" h="744">
                <a:moveTo>
                  <a:pt x="0" y="0"/>
                </a:moveTo>
                <a:cubicBezTo>
                  <a:pt x="496" y="128"/>
                  <a:pt x="1608" y="296"/>
                  <a:pt x="1936" y="304"/>
                </a:cubicBezTo>
                <a:cubicBezTo>
                  <a:pt x="1944" y="488"/>
                  <a:pt x="1944" y="256"/>
                  <a:pt x="1944" y="456"/>
                </a:cubicBezTo>
                <a:cubicBezTo>
                  <a:pt x="1488" y="472"/>
                  <a:pt x="552" y="600"/>
                  <a:pt x="0" y="744"/>
                </a:cubicBezTo>
                <a:cubicBezTo>
                  <a:pt x="0" y="536"/>
                  <a:pt x="0" y="352"/>
                  <a:pt x="0" y="0"/>
                </a:cubicBezTo>
                <a:close/>
              </a:path>
            </a:pathLst>
          </a:custGeom>
          <a:noFill/>
          <a:ln w="28575" cap="flat" cmpd="sng">
            <a:solidFill>
              <a:schemeClr val="folHlink"/>
            </a:solidFill>
            <a:prstDash val="dash"/>
            <a:round/>
            <a:headEnd type="none" w="sm" len="sm"/>
            <a:tailEnd type="none" w="lg" len="med"/>
          </a:ln>
        </p:spPr>
        <p:txBody>
          <a:bodyPr wrap="none" anchor="ctr"/>
          <a:lstStyle/>
          <a:p>
            <a:endParaRPr lang="en-US"/>
          </a:p>
        </p:txBody>
      </p:sp>
      <p:sp>
        <p:nvSpPr>
          <p:cNvPr id="15372" name="Rectangle 24"/>
          <p:cNvSpPr>
            <a:spLocks noChangeArrowheads="1"/>
          </p:cNvSpPr>
          <p:nvPr/>
        </p:nvSpPr>
        <p:spPr bwMode="auto">
          <a:xfrm>
            <a:off x="5730875" y="2198688"/>
            <a:ext cx="1041400" cy="366712"/>
          </a:xfrm>
          <a:prstGeom prst="rect">
            <a:avLst/>
          </a:prstGeom>
          <a:noFill/>
          <a:ln w="12700">
            <a:noFill/>
            <a:miter lim="800000"/>
            <a:headEnd type="none" w="lg" len="med"/>
            <a:tailEnd type="none" w="lg" len="med"/>
          </a:ln>
        </p:spPr>
        <p:txBody>
          <a:bodyPr wrap="none">
            <a:spAutoFit/>
          </a:bodyPr>
          <a:lstStyle/>
          <a:p>
            <a:r>
              <a:rPr lang="en-US" sz="1800"/>
              <a:t>1000 kPa</a:t>
            </a:r>
          </a:p>
        </p:txBody>
      </p:sp>
      <p:sp>
        <p:nvSpPr>
          <p:cNvPr id="15373" name="Rectangle 25"/>
          <p:cNvSpPr>
            <a:spLocks noChangeArrowheads="1"/>
          </p:cNvSpPr>
          <p:nvPr/>
        </p:nvSpPr>
        <p:spPr bwMode="auto">
          <a:xfrm>
            <a:off x="4314825" y="4846638"/>
            <a:ext cx="4829175" cy="519112"/>
          </a:xfrm>
          <a:prstGeom prst="rect">
            <a:avLst/>
          </a:prstGeom>
          <a:noFill/>
          <a:ln w="12700">
            <a:noFill/>
            <a:miter lim="800000"/>
            <a:headEnd type="none" w="lg" len="med"/>
            <a:tailEnd type="none" w="lg" len="med"/>
          </a:ln>
        </p:spPr>
        <p:txBody>
          <a:bodyPr wrap="none">
            <a:spAutoFit/>
          </a:bodyPr>
          <a:lstStyle/>
          <a:p>
            <a:r>
              <a:rPr lang="en-US"/>
              <a:t>force applied by nozzle on water</a:t>
            </a:r>
          </a:p>
        </p:txBody>
      </p:sp>
      <p:sp>
        <p:nvSpPr>
          <p:cNvPr id="15374" name="Text Box 27"/>
          <p:cNvSpPr txBox="1">
            <a:spLocks noChangeArrowheads="1"/>
          </p:cNvSpPr>
          <p:nvPr/>
        </p:nvSpPr>
        <p:spPr bwMode="auto">
          <a:xfrm>
            <a:off x="4822825" y="3546475"/>
            <a:ext cx="3595688" cy="1187450"/>
          </a:xfrm>
          <a:prstGeom prst="rect">
            <a:avLst/>
          </a:prstGeom>
          <a:noFill/>
          <a:ln w="12700">
            <a:noFill/>
            <a:miter lim="800000"/>
            <a:headEnd type="none" w="lg" len="med"/>
            <a:tailEnd type="none" w="lg" len="med"/>
          </a:ln>
        </p:spPr>
        <p:txBody>
          <a:bodyPr>
            <a:spAutoFit/>
          </a:bodyPr>
          <a:lstStyle/>
          <a:p>
            <a:r>
              <a:rPr lang="en-US" sz="2400"/>
              <a:t>Is F</a:t>
            </a:r>
            <a:r>
              <a:rPr lang="en-US" sz="2400" baseline="-25000"/>
              <a:t>ssx</a:t>
            </a:r>
            <a:r>
              <a:rPr lang="en-US" sz="2400"/>
              <a:t> the force that the firefighters need to brace against? ____  __________</a:t>
            </a:r>
          </a:p>
        </p:txBody>
      </p:sp>
      <p:sp>
        <p:nvSpPr>
          <p:cNvPr id="15375" name="Text Box 28"/>
          <p:cNvSpPr txBox="1">
            <a:spLocks noChangeArrowheads="1"/>
          </p:cNvSpPr>
          <p:nvPr/>
        </p:nvSpPr>
        <p:spPr bwMode="auto">
          <a:xfrm>
            <a:off x="4848225" y="2733675"/>
            <a:ext cx="3595688" cy="822325"/>
          </a:xfrm>
          <a:prstGeom prst="rect">
            <a:avLst/>
          </a:prstGeom>
          <a:noFill/>
          <a:ln w="12700">
            <a:noFill/>
            <a:miter lim="800000"/>
            <a:headEnd type="none" w="lg" len="med"/>
            <a:tailEnd type="none" w="lg" len="med"/>
          </a:ln>
        </p:spPr>
        <p:txBody>
          <a:bodyPr>
            <a:spAutoFit/>
          </a:bodyPr>
          <a:lstStyle/>
          <a:p>
            <a:r>
              <a:rPr lang="en-US" sz="2400"/>
              <a:t>Which direction does the nozzle want to go? ______</a:t>
            </a:r>
          </a:p>
        </p:txBody>
      </p:sp>
      <p:sp>
        <p:nvSpPr>
          <p:cNvPr id="174109" name="Line 29"/>
          <p:cNvSpPr>
            <a:spLocks noChangeShapeType="1"/>
          </p:cNvSpPr>
          <p:nvPr/>
        </p:nvSpPr>
        <p:spPr bwMode="auto">
          <a:xfrm>
            <a:off x="7353300" y="3289300"/>
            <a:ext cx="889000" cy="0"/>
          </a:xfrm>
          <a:prstGeom prst="line">
            <a:avLst/>
          </a:prstGeom>
          <a:noFill/>
          <a:ln w="38100">
            <a:solidFill>
              <a:schemeClr val="folHlink"/>
            </a:solidFill>
            <a:round/>
            <a:headEnd type="none" w="lg" len="med"/>
            <a:tailEnd type="triangle" w="lg" len="med"/>
          </a:ln>
        </p:spPr>
        <p:txBody>
          <a:bodyPr wrap="none" anchor="ctr">
            <a:spAutoFit/>
          </a:bodyPr>
          <a:lstStyle/>
          <a:p>
            <a:endParaRPr lang="en-US"/>
          </a:p>
        </p:txBody>
      </p:sp>
      <p:sp>
        <p:nvSpPr>
          <p:cNvPr id="174110" name="Text Box 30"/>
          <p:cNvSpPr txBox="1">
            <a:spLocks noChangeArrowheads="1"/>
          </p:cNvSpPr>
          <p:nvPr/>
        </p:nvSpPr>
        <p:spPr bwMode="auto">
          <a:xfrm>
            <a:off x="5897563" y="4279900"/>
            <a:ext cx="727075" cy="457200"/>
          </a:xfrm>
          <a:prstGeom prst="rect">
            <a:avLst/>
          </a:prstGeom>
          <a:noFill/>
          <a:ln w="12700">
            <a:noFill/>
            <a:miter lim="800000"/>
            <a:headEnd type="none" w="lg" len="med"/>
            <a:tailEnd type="none" w="lg" len="med"/>
          </a:ln>
        </p:spPr>
        <p:txBody>
          <a:bodyPr wrap="none">
            <a:spAutoFit/>
          </a:bodyPr>
          <a:lstStyle/>
          <a:p>
            <a:r>
              <a:rPr lang="en-US" sz="2400">
                <a:solidFill>
                  <a:schemeClr val="folHlink"/>
                </a:solidFill>
              </a:rPr>
              <a:t>NO!</a:t>
            </a:r>
          </a:p>
        </p:txBody>
      </p:sp>
      <p:graphicFrame>
        <p:nvGraphicFramePr>
          <p:cNvPr id="174111" name="Object 31"/>
          <p:cNvGraphicFramePr>
            <a:graphicFrameLocks noChangeAspect="1"/>
          </p:cNvGraphicFramePr>
          <p:nvPr/>
        </p:nvGraphicFramePr>
        <p:xfrm>
          <a:off x="650875" y="6003925"/>
          <a:ext cx="5200650" cy="419100"/>
        </p:xfrm>
        <a:graphic>
          <a:graphicData uri="http://schemas.openxmlformats.org/presentationml/2006/ole">
            <mc:AlternateContent xmlns:mc="http://schemas.openxmlformats.org/markup-compatibility/2006">
              <mc:Choice xmlns:v="urn:schemas-microsoft-com:vml" Requires="v">
                <p:oleObj spid="_x0000_s15367" name="Equation" r:id="rId6" imgW="3962160" imgH="419040" progId="Equation.DSMT4">
                  <p:embed/>
                </p:oleObj>
              </mc:Choice>
              <mc:Fallback>
                <p:oleObj name="Equation" r:id="rId6" imgW="3962160" imgH="419040" progId="Equation.DSMT4">
                  <p:embed/>
                  <p:pic>
                    <p:nvPicPr>
                      <p:cNvPr id="0" name="Object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0875" y="6003925"/>
                        <a:ext cx="5200650" cy="4191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74252" name="Text Box 172"/>
          <p:cNvSpPr txBox="1">
            <a:spLocks noChangeArrowheads="1"/>
          </p:cNvSpPr>
          <p:nvPr/>
        </p:nvSpPr>
        <p:spPr bwMode="auto">
          <a:xfrm>
            <a:off x="6654800" y="4251325"/>
            <a:ext cx="1644650" cy="519113"/>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Moments!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741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41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41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3" grpId="0" animBg="1"/>
      <p:bldP spid="174109" grpId="0" animBg="1"/>
      <p:bldP spid="174110" grpId="0" build="p" autoUpdateAnimBg="0"/>
      <p:bldP spid="17425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defRPr/>
            </a:pPr>
            <a:r>
              <a:rPr lang="en-US" smtClean="0"/>
              <a:t>Moving from a System to a Control Volume</a:t>
            </a:r>
          </a:p>
        </p:txBody>
      </p:sp>
      <p:sp>
        <p:nvSpPr>
          <p:cNvPr id="68611" name="Rectangle 3"/>
          <p:cNvSpPr>
            <a:spLocks noGrp="1" noChangeArrowheads="1"/>
          </p:cNvSpPr>
          <p:nvPr>
            <p:ph type="body" idx="1"/>
          </p:nvPr>
        </p:nvSpPr>
        <p:spPr>
          <a:xfrm>
            <a:off x="1752600" y="1981200"/>
            <a:ext cx="6705600" cy="4114800"/>
          </a:xfrm>
        </p:spPr>
        <p:txBody>
          <a:bodyPr/>
          <a:lstStyle/>
          <a:p>
            <a:pPr>
              <a:lnSpc>
                <a:spcPct val="90000"/>
              </a:lnSpc>
            </a:pPr>
            <a:r>
              <a:rPr lang="en-US" sz="4800" smtClean="0"/>
              <a:t>Mass</a:t>
            </a:r>
          </a:p>
          <a:p>
            <a:pPr>
              <a:lnSpc>
                <a:spcPct val="90000"/>
              </a:lnSpc>
            </a:pPr>
            <a:r>
              <a:rPr lang="en-US" sz="4800" smtClean="0"/>
              <a:t>Linear Momentum</a:t>
            </a:r>
          </a:p>
          <a:p>
            <a:pPr>
              <a:lnSpc>
                <a:spcPct val="90000"/>
              </a:lnSpc>
            </a:pPr>
            <a:r>
              <a:rPr lang="en-US" sz="4800" smtClean="0"/>
              <a:t>Moment of Momentum</a:t>
            </a:r>
          </a:p>
          <a:p>
            <a:pPr>
              <a:lnSpc>
                <a:spcPct val="90000"/>
              </a:lnSpc>
            </a:pPr>
            <a:r>
              <a:rPr lang="en-US" sz="4800" smtClean="0"/>
              <a:t>Energy</a:t>
            </a:r>
          </a:p>
          <a:p>
            <a:pPr>
              <a:lnSpc>
                <a:spcPct val="90000"/>
              </a:lnSpc>
            </a:pPr>
            <a:r>
              <a:rPr lang="en-US" sz="4800" smtClean="0"/>
              <a:t>Putting it all together!</a:t>
            </a:r>
          </a:p>
        </p:txBody>
      </p:sp>
      <p:pic>
        <p:nvPicPr>
          <p:cNvPr id="68612" name="Picture 4">
            <a:hlinkClick r:id="rId3" action="ppaction://hlinksldjump"/>
          </p:cNvPr>
          <p:cNvPicPr>
            <a:picLocks noChangeAspect="1" noChangeArrowheads="1"/>
          </p:cNvPicPr>
          <p:nvPr/>
        </p:nvPicPr>
        <p:blipFill>
          <a:blip r:embed="rId4" cstate="print"/>
          <a:srcRect/>
          <a:stretch>
            <a:fillRect/>
          </a:stretch>
        </p:blipFill>
        <p:spPr bwMode="auto">
          <a:xfrm>
            <a:off x="609600" y="2057400"/>
            <a:ext cx="914400" cy="685800"/>
          </a:xfrm>
          <a:prstGeom prst="rect">
            <a:avLst/>
          </a:prstGeom>
          <a:noFill/>
          <a:ln w="12700">
            <a:noFill/>
            <a:miter lim="800000"/>
            <a:headEnd type="none" w="lg" len="med"/>
            <a:tailEnd type="none" w="lg" len="med"/>
          </a:ln>
        </p:spPr>
      </p:pic>
      <p:pic>
        <p:nvPicPr>
          <p:cNvPr id="68613" name="Picture 5">
            <a:hlinkClick r:id="rId5" action="ppaction://hlinksldjump"/>
          </p:cNvPr>
          <p:cNvPicPr>
            <a:picLocks noChangeAspect="1" noChangeArrowheads="1"/>
          </p:cNvPicPr>
          <p:nvPr/>
        </p:nvPicPr>
        <p:blipFill>
          <a:blip r:embed="rId6" cstate="print"/>
          <a:srcRect/>
          <a:stretch>
            <a:fillRect/>
          </a:stretch>
        </p:blipFill>
        <p:spPr bwMode="auto">
          <a:xfrm>
            <a:off x="533400" y="2819400"/>
            <a:ext cx="914400" cy="685800"/>
          </a:xfrm>
          <a:prstGeom prst="rect">
            <a:avLst/>
          </a:prstGeom>
          <a:noFill/>
          <a:ln w="12700">
            <a:noFill/>
            <a:miter lim="800000"/>
            <a:headEnd type="none" w="lg" len="med"/>
            <a:tailEnd type="none" w="lg" len="med"/>
          </a:ln>
        </p:spPr>
      </p:pic>
      <p:pic>
        <p:nvPicPr>
          <p:cNvPr id="68614" name="Picture 6">
            <a:hlinkClick r:id="rId7" action="ppaction://hlinksldjump"/>
          </p:cNvPr>
          <p:cNvPicPr>
            <a:picLocks noChangeAspect="1" noChangeArrowheads="1"/>
          </p:cNvPicPr>
          <p:nvPr/>
        </p:nvPicPr>
        <p:blipFill>
          <a:blip r:embed="rId8" cstate="print"/>
          <a:srcRect l="21428" t="21428" r="21429" b="21429"/>
          <a:stretch>
            <a:fillRect/>
          </a:stretch>
        </p:blipFill>
        <p:spPr bwMode="auto">
          <a:xfrm>
            <a:off x="533400" y="3581400"/>
            <a:ext cx="990600" cy="742950"/>
          </a:xfrm>
          <a:prstGeom prst="rect">
            <a:avLst/>
          </a:prstGeom>
          <a:noFill/>
          <a:ln w="12700">
            <a:noFill/>
            <a:miter lim="800000"/>
            <a:headEnd type="none" w="lg" len="med"/>
            <a:tailEnd type="none" w="lg" len="med"/>
          </a:ln>
        </p:spPr>
      </p:pic>
      <p:pic>
        <p:nvPicPr>
          <p:cNvPr id="68615" name="Picture 17">
            <a:hlinkClick r:id="rId9" action="ppaction://hlinksldjump"/>
          </p:cNvPr>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514350" y="4432300"/>
            <a:ext cx="1104900" cy="838200"/>
          </a:xfrm>
          <a:prstGeom prst="rect">
            <a:avLst/>
          </a:prstGeom>
          <a:noFill/>
          <a:ln w="12700">
            <a:noFill/>
            <a:miter lim="800000"/>
            <a:headEnd type="none" w="lg" len="med"/>
            <a:tailEnd type="none" w="lg" len="me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3" name="Freeform 7"/>
          <p:cNvSpPr>
            <a:spLocks/>
          </p:cNvSpPr>
          <p:nvPr/>
        </p:nvSpPr>
        <p:spPr bwMode="auto">
          <a:xfrm>
            <a:off x="1993900" y="2209800"/>
            <a:ext cx="6858000" cy="4356100"/>
          </a:xfrm>
          <a:custGeom>
            <a:avLst/>
            <a:gdLst>
              <a:gd name="T0" fmla="*/ 0 w 4320"/>
              <a:gd name="T1" fmla="*/ 2832100 h 2744"/>
              <a:gd name="T2" fmla="*/ 2844799 w 4320"/>
              <a:gd name="T3" fmla="*/ 2235200 h 2744"/>
              <a:gd name="T4" fmla="*/ 3441700 w 4320"/>
              <a:gd name="T5" fmla="*/ 660400 h 2744"/>
              <a:gd name="T6" fmla="*/ 2971799 w 4320"/>
              <a:gd name="T7" fmla="*/ 152400 h 2744"/>
              <a:gd name="T8" fmla="*/ 3136899 w 4320"/>
              <a:gd name="T9" fmla="*/ 0 h 2744"/>
              <a:gd name="T10" fmla="*/ 6832600 w 4320"/>
              <a:gd name="T11" fmla="*/ 4178300 h 2744"/>
              <a:gd name="T12" fmla="*/ 6705600 w 4320"/>
              <a:gd name="T13" fmla="*/ 4356100 h 2744"/>
              <a:gd name="T14" fmla="*/ 5613399 w 4320"/>
              <a:gd name="T15" fmla="*/ 3149600 h 2744"/>
              <a:gd name="T16" fmla="*/ 3035299 w 4320"/>
              <a:gd name="T17" fmla="*/ 2717800 h 2744"/>
              <a:gd name="T18" fmla="*/ 76200 w 4320"/>
              <a:gd name="T19" fmla="*/ 3238500 h 2744"/>
              <a:gd name="T20" fmla="*/ 0 w 4320"/>
              <a:gd name="T21" fmla="*/ 2832100 h 27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320"/>
              <a:gd name="T34" fmla="*/ 0 h 2744"/>
              <a:gd name="T35" fmla="*/ 4320 w 4320"/>
              <a:gd name="T36" fmla="*/ 2744 h 27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320" h="2744">
                <a:moveTo>
                  <a:pt x="0" y="1784"/>
                </a:moveTo>
                <a:cubicBezTo>
                  <a:pt x="600" y="1704"/>
                  <a:pt x="1304" y="1528"/>
                  <a:pt x="1792" y="1408"/>
                </a:cubicBezTo>
                <a:cubicBezTo>
                  <a:pt x="2280" y="1288"/>
                  <a:pt x="2400" y="656"/>
                  <a:pt x="2168" y="416"/>
                </a:cubicBezTo>
                <a:cubicBezTo>
                  <a:pt x="2014" y="256"/>
                  <a:pt x="2024" y="232"/>
                  <a:pt x="1872" y="96"/>
                </a:cubicBezTo>
                <a:cubicBezTo>
                  <a:pt x="1936" y="40"/>
                  <a:pt x="1904" y="80"/>
                  <a:pt x="1976" y="0"/>
                </a:cubicBezTo>
                <a:cubicBezTo>
                  <a:pt x="2388" y="417"/>
                  <a:pt x="3929" y="2176"/>
                  <a:pt x="4304" y="2632"/>
                </a:cubicBezTo>
                <a:cubicBezTo>
                  <a:pt x="4232" y="2704"/>
                  <a:pt x="4320" y="2632"/>
                  <a:pt x="4224" y="2744"/>
                </a:cubicBezTo>
                <a:cubicBezTo>
                  <a:pt x="3912" y="2368"/>
                  <a:pt x="3912" y="2344"/>
                  <a:pt x="3536" y="1984"/>
                </a:cubicBezTo>
                <a:cubicBezTo>
                  <a:pt x="3160" y="1624"/>
                  <a:pt x="2504" y="1632"/>
                  <a:pt x="1912" y="1712"/>
                </a:cubicBezTo>
                <a:cubicBezTo>
                  <a:pt x="1320" y="1792"/>
                  <a:pt x="944" y="1880"/>
                  <a:pt x="48" y="2040"/>
                </a:cubicBezTo>
                <a:cubicBezTo>
                  <a:pt x="8" y="1920"/>
                  <a:pt x="16" y="1944"/>
                  <a:pt x="0" y="1784"/>
                </a:cubicBezTo>
                <a:close/>
              </a:path>
            </a:pathLst>
          </a:custGeom>
          <a:solidFill>
            <a:schemeClr val="hlink"/>
          </a:solidFill>
          <a:ln w="12700" cap="flat" cmpd="sng">
            <a:noFill/>
            <a:prstDash val="solid"/>
            <a:round/>
            <a:headEnd type="none" w="lg" len="med"/>
            <a:tailEnd type="none" w="lg" len="med"/>
          </a:ln>
        </p:spPr>
        <p:txBody>
          <a:bodyPr wrap="none" anchor="ctr">
            <a:spAutoFit/>
          </a:bodyPr>
          <a:lstStyle/>
          <a:p>
            <a:endParaRPr lang="en-US"/>
          </a:p>
        </p:txBody>
      </p:sp>
      <p:sp>
        <p:nvSpPr>
          <p:cNvPr id="16394" name="Rectangle 2"/>
          <p:cNvSpPr>
            <a:spLocks noGrp="1" noChangeArrowheads="1"/>
          </p:cNvSpPr>
          <p:nvPr>
            <p:ph type="title"/>
          </p:nvPr>
        </p:nvSpPr>
        <p:spPr/>
        <p:txBody>
          <a:bodyPr/>
          <a:lstStyle/>
          <a:p>
            <a:pPr>
              <a:defRPr/>
            </a:pPr>
            <a:r>
              <a:rPr lang="en-US" smtClean="0"/>
              <a:t>Example: Momentum with Complex Geometry</a:t>
            </a:r>
          </a:p>
        </p:txBody>
      </p:sp>
      <p:sp>
        <p:nvSpPr>
          <p:cNvPr id="16395" name="Freeform 5"/>
          <p:cNvSpPr>
            <a:spLocks/>
          </p:cNvSpPr>
          <p:nvPr/>
        </p:nvSpPr>
        <p:spPr bwMode="auto">
          <a:xfrm>
            <a:off x="4991100" y="2692400"/>
            <a:ext cx="2794000" cy="2463800"/>
          </a:xfrm>
          <a:custGeom>
            <a:avLst/>
            <a:gdLst>
              <a:gd name="T0" fmla="*/ 635000 w 1760"/>
              <a:gd name="T1" fmla="*/ 0 h 1552"/>
              <a:gd name="T2" fmla="*/ 0 w 1760"/>
              <a:gd name="T3" fmla="*/ 1981200 h 1552"/>
              <a:gd name="T4" fmla="*/ 2794000 w 1760"/>
              <a:gd name="T5" fmla="*/ 2463800 h 1552"/>
              <a:gd name="T6" fmla="*/ 0 60000 65536"/>
              <a:gd name="T7" fmla="*/ 0 60000 65536"/>
              <a:gd name="T8" fmla="*/ 0 60000 65536"/>
              <a:gd name="T9" fmla="*/ 0 w 1760"/>
              <a:gd name="T10" fmla="*/ 0 h 1552"/>
              <a:gd name="T11" fmla="*/ 1760 w 1760"/>
              <a:gd name="T12" fmla="*/ 1552 h 1552"/>
            </a:gdLst>
            <a:ahLst/>
            <a:cxnLst>
              <a:cxn ang="T6">
                <a:pos x="T0" y="T1"/>
              </a:cxn>
              <a:cxn ang="T7">
                <a:pos x="T2" y="T3"/>
              </a:cxn>
              <a:cxn ang="T8">
                <a:pos x="T4" y="T5"/>
              </a:cxn>
            </a:cxnLst>
            <a:rect l="T9" t="T10" r="T11" b="T12"/>
            <a:pathLst>
              <a:path w="1760" h="1552">
                <a:moveTo>
                  <a:pt x="400" y="0"/>
                </a:moveTo>
                <a:cubicBezTo>
                  <a:pt x="808" y="488"/>
                  <a:pt x="416" y="1144"/>
                  <a:pt x="0" y="1248"/>
                </a:cubicBezTo>
                <a:cubicBezTo>
                  <a:pt x="408" y="1128"/>
                  <a:pt x="1376" y="1136"/>
                  <a:pt x="1760" y="1552"/>
                </a:cubicBezTo>
              </a:path>
            </a:pathLst>
          </a:custGeom>
          <a:solidFill>
            <a:schemeClr val="accent1"/>
          </a:solidFill>
          <a:ln w="38100" cap="flat" cmpd="sng">
            <a:solidFill>
              <a:schemeClr val="tx1"/>
            </a:solidFill>
            <a:prstDash val="solid"/>
            <a:round/>
            <a:headEnd type="none" w="lg" len="med"/>
            <a:tailEnd type="none" w="lg" len="med"/>
          </a:ln>
        </p:spPr>
        <p:txBody>
          <a:bodyPr wrap="none" anchor="ctr">
            <a:spAutoFit/>
          </a:bodyPr>
          <a:lstStyle/>
          <a:p>
            <a:endParaRPr lang="en-US"/>
          </a:p>
        </p:txBody>
      </p:sp>
      <p:sp>
        <p:nvSpPr>
          <p:cNvPr id="157704" name="Freeform 8"/>
          <p:cNvSpPr>
            <a:spLocks/>
          </p:cNvSpPr>
          <p:nvPr/>
        </p:nvSpPr>
        <p:spPr bwMode="auto">
          <a:xfrm>
            <a:off x="4305300" y="2641600"/>
            <a:ext cx="3594100" cy="2819400"/>
          </a:xfrm>
          <a:custGeom>
            <a:avLst/>
            <a:gdLst>
              <a:gd name="T0" fmla="*/ 1244600 w 2264"/>
              <a:gd name="T1" fmla="*/ 0 h 1776"/>
              <a:gd name="T2" fmla="*/ 1066800 w 2264"/>
              <a:gd name="T3" fmla="*/ 152400 h 1776"/>
              <a:gd name="T4" fmla="*/ 0 w 2264"/>
              <a:gd name="T5" fmla="*/ 1930400 h 1776"/>
              <a:gd name="T6" fmla="*/ 101600 w 2264"/>
              <a:gd name="T7" fmla="*/ 2400300 h 1776"/>
              <a:gd name="T8" fmla="*/ 3416300 w 2264"/>
              <a:gd name="T9" fmla="*/ 2819400 h 1776"/>
              <a:gd name="T10" fmla="*/ 3594100 w 2264"/>
              <a:gd name="T11" fmla="*/ 2641600 h 1776"/>
              <a:gd name="T12" fmla="*/ 1244600 w 2264"/>
              <a:gd name="T13" fmla="*/ 0 h 1776"/>
              <a:gd name="T14" fmla="*/ 0 60000 65536"/>
              <a:gd name="T15" fmla="*/ 0 60000 65536"/>
              <a:gd name="T16" fmla="*/ 0 60000 65536"/>
              <a:gd name="T17" fmla="*/ 0 60000 65536"/>
              <a:gd name="T18" fmla="*/ 0 60000 65536"/>
              <a:gd name="T19" fmla="*/ 0 60000 65536"/>
              <a:gd name="T20" fmla="*/ 0 60000 65536"/>
              <a:gd name="T21" fmla="*/ 0 w 2264"/>
              <a:gd name="T22" fmla="*/ 0 h 1776"/>
              <a:gd name="T23" fmla="*/ 2264 w 2264"/>
              <a:gd name="T24" fmla="*/ 1776 h 17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4" h="1776">
                <a:moveTo>
                  <a:pt x="784" y="0"/>
                </a:moveTo>
                <a:lnTo>
                  <a:pt x="672" y="96"/>
                </a:lnTo>
                <a:lnTo>
                  <a:pt x="0" y="1216"/>
                </a:lnTo>
                <a:lnTo>
                  <a:pt x="64" y="1512"/>
                </a:lnTo>
                <a:lnTo>
                  <a:pt x="2152" y="1776"/>
                </a:lnTo>
                <a:lnTo>
                  <a:pt x="2264" y="1664"/>
                </a:lnTo>
                <a:lnTo>
                  <a:pt x="784" y="0"/>
                </a:lnTo>
                <a:close/>
              </a:path>
            </a:pathLst>
          </a:custGeom>
          <a:noFill/>
          <a:ln w="38100" cap="rnd" cmpd="sng">
            <a:solidFill>
              <a:schemeClr val="folHlink"/>
            </a:solidFill>
            <a:prstDash val="sysDot"/>
            <a:round/>
            <a:headEnd type="none" w="lg" len="med"/>
            <a:tailEnd type="none" w="lg" len="med"/>
          </a:ln>
        </p:spPr>
        <p:txBody>
          <a:bodyPr wrap="none" anchor="ctr">
            <a:spAutoFit/>
          </a:bodyPr>
          <a:lstStyle/>
          <a:p>
            <a:endParaRPr lang="en-US"/>
          </a:p>
        </p:txBody>
      </p:sp>
      <p:graphicFrame>
        <p:nvGraphicFramePr>
          <p:cNvPr id="16386" name="Object 11"/>
          <p:cNvGraphicFramePr>
            <a:graphicFrameLocks noChangeAspect="1"/>
          </p:cNvGraphicFramePr>
          <p:nvPr/>
        </p:nvGraphicFramePr>
        <p:xfrm>
          <a:off x="228600" y="2659063"/>
          <a:ext cx="1782763" cy="369887"/>
        </p:xfrm>
        <a:graphic>
          <a:graphicData uri="http://schemas.openxmlformats.org/presentationml/2006/ole">
            <mc:AlternateContent xmlns:mc="http://schemas.openxmlformats.org/markup-compatibility/2006">
              <mc:Choice xmlns:v="urn:schemas-microsoft-com:vml" Requires="v">
                <p:oleObj spid="_x0000_s16400" name="Equation" r:id="rId4" imgW="1358640" imgH="368280" progId="Equation.DSMT4">
                  <p:embed/>
                </p:oleObj>
              </mc:Choice>
              <mc:Fallback>
                <p:oleObj name="Equation" r:id="rId4" imgW="1358640" imgH="368280" progId="Equation.DSMT4">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2659063"/>
                        <a:ext cx="1782763" cy="3698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57708" name="Text Box 12"/>
          <p:cNvSpPr txBox="1">
            <a:spLocks noChangeArrowheads="1"/>
          </p:cNvSpPr>
          <p:nvPr/>
        </p:nvSpPr>
        <p:spPr bwMode="auto">
          <a:xfrm>
            <a:off x="3732213" y="4127500"/>
            <a:ext cx="539750" cy="457200"/>
          </a:xfrm>
          <a:prstGeom prst="rect">
            <a:avLst/>
          </a:prstGeom>
          <a:noFill/>
          <a:ln w="12700">
            <a:noFill/>
            <a:miter lim="800000"/>
            <a:headEnd type="none" w="lg" len="med"/>
            <a:tailEnd type="none" w="lg" len="med"/>
          </a:ln>
        </p:spPr>
        <p:txBody>
          <a:bodyPr wrap="none" anchor="ctr">
            <a:spAutoFit/>
          </a:bodyPr>
          <a:lstStyle/>
          <a:p>
            <a:pPr algn="ctr"/>
            <a:r>
              <a:rPr lang="en-US" sz="2400">
                <a:solidFill>
                  <a:schemeClr val="folHlink"/>
                </a:solidFill>
              </a:rPr>
              <a:t>cs</a:t>
            </a:r>
            <a:r>
              <a:rPr lang="en-US" sz="2400" baseline="-25000">
                <a:solidFill>
                  <a:schemeClr val="folHlink"/>
                </a:solidFill>
              </a:rPr>
              <a:t>1</a:t>
            </a:r>
            <a:endParaRPr lang="en-US" sz="2400">
              <a:solidFill>
                <a:schemeClr val="folHlink"/>
              </a:solidFill>
            </a:endParaRPr>
          </a:p>
        </p:txBody>
      </p:sp>
      <p:sp>
        <p:nvSpPr>
          <p:cNvPr id="157710" name="Text Box 14"/>
          <p:cNvSpPr txBox="1">
            <a:spLocks noChangeArrowheads="1"/>
          </p:cNvSpPr>
          <p:nvPr/>
        </p:nvSpPr>
        <p:spPr bwMode="auto">
          <a:xfrm>
            <a:off x="7897813" y="4724400"/>
            <a:ext cx="539750" cy="457200"/>
          </a:xfrm>
          <a:prstGeom prst="rect">
            <a:avLst/>
          </a:prstGeom>
          <a:noFill/>
          <a:ln w="12700">
            <a:noFill/>
            <a:miter lim="800000"/>
            <a:headEnd type="none" w="lg" len="med"/>
            <a:tailEnd type="none" w="lg" len="med"/>
          </a:ln>
        </p:spPr>
        <p:txBody>
          <a:bodyPr wrap="none" anchor="ctr">
            <a:spAutoFit/>
          </a:bodyPr>
          <a:lstStyle/>
          <a:p>
            <a:r>
              <a:rPr lang="en-US" sz="2400">
                <a:solidFill>
                  <a:schemeClr val="folHlink"/>
                </a:solidFill>
              </a:rPr>
              <a:t>cs</a:t>
            </a:r>
            <a:r>
              <a:rPr lang="en-US" sz="2400" baseline="-25000">
                <a:solidFill>
                  <a:schemeClr val="folHlink"/>
                </a:solidFill>
              </a:rPr>
              <a:t>3</a:t>
            </a:r>
            <a:endParaRPr lang="en-US" sz="2400">
              <a:solidFill>
                <a:schemeClr val="folHlink"/>
              </a:solidFill>
            </a:endParaRPr>
          </a:p>
        </p:txBody>
      </p:sp>
      <p:graphicFrame>
        <p:nvGraphicFramePr>
          <p:cNvPr id="16387" name="Object 15"/>
          <p:cNvGraphicFramePr>
            <a:graphicFrameLocks noChangeAspect="1"/>
          </p:cNvGraphicFramePr>
          <p:nvPr/>
        </p:nvGraphicFramePr>
        <p:xfrm>
          <a:off x="228600" y="3224213"/>
          <a:ext cx="1149350" cy="420687"/>
        </p:xfrm>
        <a:graphic>
          <a:graphicData uri="http://schemas.openxmlformats.org/presentationml/2006/ole">
            <mc:AlternateContent xmlns:mc="http://schemas.openxmlformats.org/markup-compatibility/2006">
              <mc:Choice xmlns:v="urn:schemas-microsoft-com:vml" Requires="v">
                <p:oleObj spid="_x0000_s16401" name="Equation" r:id="rId6" imgW="876240" imgH="419040" progId="Equation.DSMT4">
                  <p:embed/>
                </p:oleObj>
              </mc:Choice>
              <mc:Fallback>
                <p:oleObj name="Equation" r:id="rId6" imgW="876240" imgH="419040" progId="Equation.DSMT4">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 y="3224213"/>
                        <a:ext cx="1149350" cy="4206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6399" name="Line 16"/>
          <p:cNvSpPr>
            <a:spLocks noChangeShapeType="1"/>
          </p:cNvSpPr>
          <p:nvPr/>
        </p:nvSpPr>
        <p:spPr bwMode="auto">
          <a:xfrm>
            <a:off x="2260600" y="5435600"/>
            <a:ext cx="11938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16400" name="Line 17"/>
          <p:cNvSpPr>
            <a:spLocks noChangeShapeType="1"/>
          </p:cNvSpPr>
          <p:nvPr/>
        </p:nvSpPr>
        <p:spPr bwMode="auto">
          <a:xfrm>
            <a:off x="5588000" y="2654300"/>
            <a:ext cx="10033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16401" name="Text Box 19"/>
          <p:cNvSpPr txBox="1">
            <a:spLocks noChangeArrowheads="1"/>
          </p:cNvSpPr>
          <p:nvPr/>
        </p:nvSpPr>
        <p:spPr bwMode="auto">
          <a:xfrm>
            <a:off x="3384550" y="5118100"/>
            <a:ext cx="444500" cy="457200"/>
          </a:xfrm>
          <a:prstGeom prst="rect">
            <a:avLst/>
          </a:prstGeom>
          <a:noFill/>
          <a:ln w="12700">
            <a:noFill/>
            <a:miter lim="800000"/>
            <a:headEnd type="none" w="lg" len="med"/>
            <a:tailEnd type="none" w="lg" len="med"/>
          </a:ln>
        </p:spPr>
        <p:txBody>
          <a:bodyPr wrap="none" anchor="ctr">
            <a:spAutoFit/>
          </a:bodyPr>
          <a:lstStyle/>
          <a:p>
            <a:pPr algn="ctr"/>
            <a:r>
              <a:rPr lang="en-US" sz="2400">
                <a:latin typeface="Symbol" pitchFamily="18" charset="2"/>
              </a:rPr>
              <a:t>q</a:t>
            </a:r>
            <a:r>
              <a:rPr lang="en-US" sz="2400" baseline="-25000"/>
              <a:t>1</a:t>
            </a:r>
            <a:endParaRPr lang="en-US" sz="2400"/>
          </a:p>
        </p:txBody>
      </p:sp>
      <p:sp>
        <p:nvSpPr>
          <p:cNvPr id="16402" name="Arc 20"/>
          <p:cNvSpPr>
            <a:spLocks/>
          </p:cNvSpPr>
          <p:nvPr/>
        </p:nvSpPr>
        <p:spPr bwMode="auto">
          <a:xfrm rot="3189659">
            <a:off x="5383213" y="2071687"/>
            <a:ext cx="965200" cy="803275"/>
          </a:xfrm>
          <a:custGeom>
            <a:avLst/>
            <a:gdLst>
              <a:gd name="T0" fmla="*/ 72947 w 29255"/>
              <a:gd name="T1" fmla="*/ 27689598 h 23303"/>
              <a:gd name="T2" fmla="*/ 31844506 w 29255"/>
              <a:gd name="T3" fmla="*/ 1665909 h 23303"/>
              <a:gd name="T4" fmla="*/ 23511918 w 29255"/>
              <a:gd name="T5" fmla="*/ 25666020 h 23303"/>
              <a:gd name="T6" fmla="*/ 0 60000 65536"/>
              <a:gd name="T7" fmla="*/ 0 60000 65536"/>
              <a:gd name="T8" fmla="*/ 0 60000 65536"/>
              <a:gd name="T9" fmla="*/ 0 w 29255"/>
              <a:gd name="T10" fmla="*/ 0 h 23303"/>
              <a:gd name="T11" fmla="*/ 29255 w 29255"/>
              <a:gd name="T12" fmla="*/ 23303 h 23303"/>
            </a:gdLst>
            <a:ahLst/>
            <a:cxnLst>
              <a:cxn ang="T6">
                <a:pos x="T0" y="T1"/>
              </a:cxn>
              <a:cxn ang="T7">
                <a:pos x="T2" y="T3"/>
              </a:cxn>
              <a:cxn ang="T8">
                <a:pos x="T4" y="T5"/>
              </a:cxn>
            </a:cxnLst>
            <a:rect l="T9" t="T10" r="T11" b="T12"/>
            <a:pathLst>
              <a:path w="29255" h="23303" fill="none" extrusionOk="0">
                <a:moveTo>
                  <a:pt x="67" y="23302"/>
                </a:moveTo>
                <a:cubicBezTo>
                  <a:pt x="22" y="22736"/>
                  <a:pt x="0" y="22168"/>
                  <a:pt x="0" y="21600"/>
                </a:cubicBezTo>
                <a:cubicBezTo>
                  <a:pt x="0" y="9670"/>
                  <a:pt x="9670" y="0"/>
                  <a:pt x="21600" y="0"/>
                </a:cubicBezTo>
                <a:cubicBezTo>
                  <a:pt x="24215" y="-1"/>
                  <a:pt x="26809" y="475"/>
                  <a:pt x="29255" y="1401"/>
                </a:cubicBezTo>
              </a:path>
              <a:path w="29255" h="23303" stroke="0" extrusionOk="0">
                <a:moveTo>
                  <a:pt x="67" y="23302"/>
                </a:moveTo>
                <a:cubicBezTo>
                  <a:pt x="22" y="22736"/>
                  <a:pt x="0" y="22168"/>
                  <a:pt x="0" y="21600"/>
                </a:cubicBezTo>
                <a:cubicBezTo>
                  <a:pt x="0" y="9670"/>
                  <a:pt x="9670" y="0"/>
                  <a:pt x="21600" y="0"/>
                </a:cubicBezTo>
                <a:cubicBezTo>
                  <a:pt x="24215" y="-1"/>
                  <a:pt x="26809" y="475"/>
                  <a:pt x="29255" y="1401"/>
                </a:cubicBezTo>
                <a:lnTo>
                  <a:pt x="21600" y="21600"/>
                </a:lnTo>
                <a:close/>
              </a:path>
            </a:pathLst>
          </a:custGeom>
          <a:noFill/>
          <a:ln w="12700">
            <a:solidFill>
              <a:schemeClr val="tx1"/>
            </a:solidFill>
            <a:round/>
            <a:headEnd type="triangle" w="lg" len="med"/>
            <a:tailEnd type="triangle" w="lg" len="med"/>
          </a:ln>
        </p:spPr>
        <p:txBody>
          <a:bodyPr anchor="ctr">
            <a:spAutoFit/>
          </a:bodyPr>
          <a:lstStyle/>
          <a:p>
            <a:endParaRPr lang="en-US"/>
          </a:p>
        </p:txBody>
      </p:sp>
      <p:sp>
        <p:nvSpPr>
          <p:cNvPr id="16403" name="Text Box 21"/>
          <p:cNvSpPr txBox="1">
            <a:spLocks noChangeArrowheads="1"/>
          </p:cNvSpPr>
          <p:nvPr/>
        </p:nvSpPr>
        <p:spPr bwMode="auto">
          <a:xfrm>
            <a:off x="5657850" y="1905000"/>
            <a:ext cx="444500" cy="457200"/>
          </a:xfrm>
          <a:prstGeom prst="rect">
            <a:avLst/>
          </a:prstGeom>
          <a:solidFill>
            <a:schemeClr val="bg1"/>
          </a:solidFill>
          <a:ln w="12700">
            <a:noFill/>
            <a:miter lim="800000"/>
            <a:headEnd type="none" w="lg" len="med"/>
            <a:tailEnd type="none" w="lg" len="med"/>
          </a:ln>
        </p:spPr>
        <p:txBody>
          <a:bodyPr wrap="none" anchor="ctr">
            <a:spAutoFit/>
          </a:bodyPr>
          <a:lstStyle/>
          <a:p>
            <a:pPr algn="ctr"/>
            <a:r>
              <a:rPr lang="en-US" sz="2400">
                <a:latin typeface="Symbol" pitchFamily="18" charset="2"/>
              </a:rPr>
              <a:t>q</a:t>
            </a:r>
            <a:r>
              <a:rPr lang="en-US" sz="2400" baseline="-25000"/>
              <a:t>2</a:t>
            </a:r>
            <a:endParaRPr lang="en-US" sz="2400"/>
          </a:p>
        </p:txBody>
      </p:sp>
      <p:sp>
        <p:nvSpPr>
          <p:cNvPr id="16404" name="Line 22"/>
          <p:cNvSpPr>
            <a:spLocks noChangeShapeType="1"/>
          </p:cNvSpPr>
          <p:nvPr/>
        </p:nvSpPr>
        <p:spPr bwMode="auto">
          <a:xfrm>
            <a:off x="3111500" y="4991100"/>
            <a:ext cx="63500" cy="25400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16405" name="Line 23"/>
          <p:cNvSpPr>
            <a:spLocks noChangeShapeType="1"/>
          </p:cNvSpPr>
          <p:nvPr/>
        </p:nvSpPr>
        <p:spPr bwMode="auto">
          <a:xfrm flipH="1" flipV="1">
            <a:off x="3238500" y="5448300"/>
            <a:ext cx="63500" cy="25400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157709" name="Text Box 13"/>
          <p:cNvSpPr txBox="1">
            <a:spLocks noChangeArrowheads="1"/>
          </p:cNvSpPr>
          <p:nvPr/>
        </p:nvSpPr>
        <p:spPr bwMode="auto">
          <a:xfrm>
            <a:off x="5548313" y="2146300"/>
            <a:ext cx="539750" cy="457200"/>
          </a:xfrm>
          <a:prstGeom prst="rect">
            <a:avLst/>
          </a:prstGeom>
          <a:noFill/>
          <a:ln w="12700">
            <a:noFill/>
            <a:miter lim="800000"/>
            <a:headEnd type="none" w="lg" len="med"/>
            <a:tailEnd type="none" w="lg" len="med"/>
          </a:ln>
        </p:spPr>
        <p:txBody>
          <a:bodyPr wrap="none" anchor="ctr">
            <a:spAutoFit/>
          </a:bodyPr>
          <a:lstStyle/>
          <a:p>
            <a:r>
              <a:rPr lang="en-US" sz="2400">
                <a:solidFill>
                  <a:schemeClr val="folHlink"/>
                </a:solidFill>
              </a:rPr>
              <a:t>cs</a:t>
            </a:r>
            <a:r>
              <a:rPr lang="en-US" sz="2400" baseline="-25000">
                <a:solidFill>
                  <a:schemeClr val="folHlink"/>
                </a:solidFill>
              </a:rPr>
              <a:t>2</a:t>
            </a:r>
            <a:endParaRPr lang="en-US" sz="2400">
              <a:solidFill>
                <a:schemeClr val="folHlink"/>
              </a:solidFill>
            </a:endParaRPr>
          </a:p>
        </p:txBody>
      </p:sp>
      <p:sp>
        <p:nvSpPr>
          <p:cNvPr id="16407" name="Text Box 30"/>
          <p:cNvSpPr txBox="1">
            <a:spLocks noChangeArrowheads="1"/>
          </p:cNvSpPr>
          <p:nvPr/>
        </p:nvSpPr>
        <p:spPr bwMode="auto">
          <a:xfrm>
            <a:off x="279400" y="1749425"/>
            <a:ext cx="4724400" cy="946150"/>
          </a:xfrm>
          <a:prstGeom prst="rect">
            <a:avLst/>
          </a:prstGeom>
          <a:noFill/>
          <a:ln w="12700">
            <a:noFill/>
            <a:miter lim="800000"/>
            <a:headEnd type="none" w="lg" len="med"/>
            <a:tailEnd type="none" w="lg" len="med"/>
          </a:ln>
        </p:spPr>
        <p:txBody>
          <a:bodyPr anchor="ctr">
            <a:spAutoFit/>
          </a:bodyPr>
          <a:lstStyle/>
          <a:p>
            <a:r>
              <a:rPr lang="en-US"/>
              <a:t>Find Q</a:t>
            </a:r>
            <a:r>
              <a:rPr lang="en-US" baseline="-25000"/>
              <a:t>2</a:t>
            </a:r>
            <a:r>
              <a:rPr lang="en-US"/>
              <a:t>, Q</a:t>
            </a:r>
            <a:r>
              <a:rPr lang="en-US" baseline="-25000"/>
              <a:t>3</a:t>
            </a:r>
            <a:r>
              <a:rPr lang="en-US"/>
              <a:t> and force on the wedge in a horizontal plane.</a:t>
            </a:r>
          </a:p>
        </p:txBody>
      </p:sp>
      <p:grpSp>
        <p:nvGrpSpPr>
          <p:cNvPr id="2" name="Group 48"/>
          <p:cNvGrpSpPr>
            <a:grpSpLocks/>
          </p:cNvGrpSpPr>
          <p:nvPr/>
        </p:nvGrpSpPr>
        <p:grpSpPr bwMode="auto">
          <a:xfrm>
            <a:off x="7400925" y="2578100"/>
            <a:ext cx="1390650" cy="1562100"/>
            <a:chOff x="4662" y="1624"/>
            <a:chExt cx="876" cy="984"/>
          </a:xfrm>
        </p:grpSpPr>
        <p:sp>
          <p:nvSpPr>
            <p:cNvPr id="16414" name="Line 31"/>
            <p:cNvSpPr>
              <a:spLocks noChangeShapeType="1"/>
            </p:cNvSpPr>
            <p:nvPr/>
          </p:nvSpPr>
          <p:spPr bwMode="auto">
            <a:xfrm flipV="1">
              <a:off x="4752" y="1928"/>
              <a:ext cx="0" cy="560"/>
            </a:xfrm>
            <a:prstGeom prst="line">
              <a:avLst/>
            </a:prstGeom>
            <a:noFill/>
            <a:ln w="12700">
              <a:solidFill>
                <a:schemeClr val="folHlink"/>
              </a:solidFill>
              <a:round/>
              <a:headEnd type="none" w="lg" len="med"/>
              <a:tailEnd type="triangle" w="lg" len="med"/>
            </a:ln>
          </p:spPr>
          <p:txBody>
            <a:bodyPr anchor="ctr">
              <a:spAutoFit/>
            </a:bodyPr>
            <a:lstStyle/>
            <a:p>
              <a:endParaRPr lang="en-US"/>
            </a:p>
          </p:txBody>
        </p:sp>
        <p:sp>
          <p:nvSpPr>
            <p:cNvPr id="16415" name="Line 33"/>
            <p:cNvSpPr>
              <a:spLocks noChangeShapeType="1"/>
            </p:cNvSpPr>
            <p:nvPr/>
          </p:nvSpPr>
          <p:spPr bwMode="auto">
            <a:xfrm>
              <a:off x="4752" y="2488"/>
              <a:ext cx="576" cy="0"/>
            </a:xfrm>
            <a:prstGeom prst="line">
              <a:avLst/>
            </a:prstGeom>
            <a:noFill/>
            <a:ln w="12700">
              <a:solidFill>
                <a:schemeClr val="folHlink"/>
              </a:solidFill>
              <a:round/>
              <a:headEnd type="none" w="lg" len="med"/>
              <a:tailEnd type="triangle" w="lg" len="med"/>
            </a:ln>
          </p:spPr>
          <p:txBody>
            <a:bodyPr wrap="none" anchor="ctr">
              <a:spAutoFit/>
            </a:bodyPr>
            <a:lstStyle/>
            <a:p>
              <a:endParaRPr lang="en-US"/>
            </a:p>
          </p:txBody>
        </p:sp>
        <p:sp>
          <p:nvSpPr>
            <p:cNvPr id="16416" name="Text Box 34"/>
            <p:cNvSpPr txBox="1">
              <a:spLocks noChangeArrowheads="1"/>
            </p:cNvSpPr>
            <p:nvPr/>
          </p:nvSpPr>
          <p:spPr bwMode="auto">
            <a:xfrm>
              <a:off x="5326" y="2320"/>
              <a:ext cx="212" cy="288"/>
            </a:xfrm>
            <a:prstGeom prst="rect">
              <a:avLst/>
            </a:prstGeom>
            <a:noFill/>
            <a:ln w="12700">
              <a:noFill/>
              <a:miter lim="800000"/>
              <a:headEnd type="none" w="lg" len="med"/>
              <a:tailEnd type="none" w="lg" len="med"/>
            </a:ln>
          </p:spPr>
          <p:txBody>
            <a:bodyPr wrap="none" anchor="ctr">
              <a:spAutoFit/>
            </a:bodyPr>
            <a:lstStyle/>
            <a:p>
              <a:pPr algn="ctr"/>
              <a:r>
                <a:rPr lang="en-US" sz="2400">
                  <a:solidFill>
                    <a:schemeClr val="folHlink"/>
                  </a:solidFill>
                </a:rPr>
                <a:t>x</a:t>
              </a:r>
            </a:p>
          </p:txBody>
        </p:sp>
        <p:sp>
          <p:nvSpPr>
            <p:cNvPr id="16417" name="Text Box 35"/>
            <p:cNvSpPr txBox="1">
              <a:spLocks noChangeArrowheads="1"/>
            </p:cNvSpPr>
            <p:nvPr/>
          </p:nvSpPr>
          <p:spPr bwMode="auto">
            <a:xfrm>
              <a:off x="4662" y="1624"/>
              <a:ext cx="212" cy="288"/>
            </a:xfrm>
            <a:prstGeom prst="rect">
              <a:avLst/>
            </a:prstGeom>
            <a:noFill/>
            <a:ln w="12700">
              <a:noFill/>
              <a:miter lim="800000"/>
              <a:headEnd type="none" w="lg" len="med"/>
              <a:tailEnd type="none" w="lg" len="med"/>
            </a:ln>
          </p:spPr>
          <p:txBody>
            <a:bodyPr wrap="none" anchor="ctr">
              <a:spAutoFit/>
            </a:bodyPr>
            <a:lstStyle/>
            <a:p>
              <a:pPr algn="ctr"/>
              <a:r>
                <a:rPr lang="en-US" sz="2400">
                  <a:solidFill>
                    <a:schemeClr val="folHlink"/>
                  </a:solidFill>
                </a:rPr>
                <a:t>y</a:t>
              </a:r>
            </a:p>
          </p:txBody>
        </p:sp>
      </p:grpSp>
      <p:sp>
        <p:nvSpPr>
          <p:cNvPr id="16409" name="Line 37"/>
          <p:cNvSpPr>
            <a:spLocks noChangeShapeType="1"/>
          </p:cNvSpPr>
          <p:nvPr/>
        </p:nvSpPr>
        <p:spPr bwMode="auto">
          <a:xfrm>
            <a:off x="7937500" y="5270500"/>
            <a:ext cx="10033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16410" name="Arc 38"/>
          <p:cNvSpPr>
            <a:spLocks/>
          </p:cNvSpPr>
          <p:nvPr/>
        </p:nvSpPr>
        <p:spPr bwMode="auto">
          <a:xfrm rot="10513771">
            <a:off x="8272463" y="5311775"/>
            <a:ext cx="712787" cy="755650"/>
          </a:xfrm>
          <a:custGeom>
            <a:avLst/>
            <a:gdLst>
              <a:gd name="T0" fmla="*/ 72962 w 21600"/>
              <a:gd name="T1" fmla="*/ 26067423 h 21905"/>
              <a:gd name="T2" fmla="*/ 15196452 w 21600"/>
              <a:gd name="T3" fmla="*/ 0 h 21905"/>
              <a:gd name="T4" fmla="*/ 23521542 w 21600"/>
              <a:gd name="T5" fmla="*/ 24040812 h 21905"/>
              <a:gd name="T6" fmla="*/ 0 60000 65536"/>
              <a:gd name="T7" fmla="*/ 0 60000 65536"/>
              <a:gd name="T8" fmla="*/ 0 60000 65536"/>
              <a:gd name="T9" fmla="*/ 0 w 21600"/>
              <a:gd name="T10" fmla="*/ 0 h 21905"/>
              <a:gd name="T11" fmla="*/ 21600 w 21600"/>
              <a:gd name="T12" fmla="*/ 21905 h 21905"/>
            </a:gdLst>
            <a:ahLst/>
            <a:cxnLst>
              <a:cxn ang="T6">
                <a:pos x="T0" y="T1"/>
              </a:cxn>
              <a:cxn ang="T7">
                <a:pos x="T2" y="T3"/>
              </a:cxn>
              <a:cxn ang="T8">
                <a:pos x="T4" y="T5"/>
              </a:cxn>
            </a:cxnLst>
            <a:rect l="T9" t="T10" r="T11" b="T12"/>
            <a:pathLst>
              <a:path w="21600" h="21905" fill="none" extrusionOk="0">
                <a:moveTo>
                  <a:pt x="67" y="21904"/>
                </a:moveTo>
                <a:cubicBezTo>
                  <a:pt x="22" y="21338"/>
                  <a:pt x="0" y="20770"/>
                  <a:pt x="0" y="20202"/>
                </a:cubicBezTo>
                <a:cubicBezTo>
                  <a:pt x="-1" y="11221"/>
                  <a:pt x="5556" y="3178"/>
                  <a:pt x="13955" y="0"/>
                </a:cubicBezTo>
              </a:path>
              <a:path w="21600" h="21905" stroke="0" extrusionOk="0">
                <a:moveTo>
                  <a:pt x="67" y="21904"/>
                </a:moveTo>
                <a:cubicBezTo>
                  <a:pt x="22" y="21338"/>
                  <a:pt x="0" y="20770"/>
                  <a:pt x="0" y="20202"/>
                </a:cubicBezTo>
                <a:cubicBezTo>
                  <a:pt x="-1" y="11221"/>
                  <a:pt x="5556" y="3178"/>
                  <a:pt x="13955" y="0"/>
                </a:cubicBezTo>
                <a:lnTo>
                  <a:pt x="21600" y="20202"/>
                </a:lnTo>
                <a:close/>
              </a:path>
            </a:pathLst>
          </a:custGeom>
          <a:noFill/>
          <a:ln w="12700">
            <a:solidFill>
              <a:schemeClr val="tx1"/>
            </a:solidFill>
            <a:round/>
            <a:headEnd type="triangle" w="lg" len="med"/>
            <a:tailEnd type="triangle" w="lg" len="med"/>
          </a:ln>
        </p:spPr>
        <p:txBody>
          <a:bodyPr anchor="ctr">
            <a:spAutoFit/>
          </a:bodyPr>
          <a:lstStyle/>
          <a:p>
            <a:endParaRPr lang="en-US"/>
          </a:p>
        </p:txBody>
      </p:sp>
      <p:sp>
        <p:nvSpPr>
          <p:cNvPr id="16411" name="Text Box 39"/>
          <p:cNvSpPr txBox="1">
            <a:spLocks noChangeArrowheads="1"/>
          </p:cNvSpPr>
          <p:nvPr/>
        </p:nvSpPr>
        <p:spPr bwMode="auto">
          <a:xfrm>
            <a:off x="8299450" y="5283200"/>
            <a:ext cx="444500" cy="457200"/>
          </a:xfrm>
          <a:prstGeom prst="rect">
            <a:avLst/>
          </a:prstGeom>
          <a:solidFill>
            <a:schemeClr val="bg1"/>
          </a:solidFill>
          <a:ln w="12700">
            <a:noFill/>
            <a:miter lim="800000"/>
            <a:headEnd type="none" w="lg" len="med"/>
            <a:tailEnd type="none" w="lg" len="med"/>
          </a:ln>
        </p:spPr>
        <p:txBody>
          <a:bodyPr wrap="none" anchor="ctr">
            <a:spAutoFit/>
          </a:bodyPr>
          <a:lstStyle/>
          <a:p>
            <a:pPr algn="ctr"/>
            <a:r>
              <a:rPr lang="en-US" sz="2400">
                <a:latin typeface="Symbol" pitchFamily="18" charset="2"/>
              </a:rPr>
              <a:t>q</a:t>
            </a:r>
            <a:r>
              <a:rPr lang="en-US" sz="2400" baseline="-25000"/>
              <a:t>3</a:t>
            </a:r>
            <a:endParaRPr lang="en-US" sz="2400"/>
          </a:p>
        </p:txBody>
      </p:sp>
      <p:graphicFrame>
        <p:nvGraphicFramePr>
          <p:cNvPr id="16388" name="Object 41"/>
          <p:cNvGraphicFramePr>
            <a:graphicFrameLocks noChangeAspect="1"/>
          </p:cNvGraphicFramePr>
          <p:nvPr/>
        </p:nvGraphicFramePr>
        <p:xfrm>
          <a:off x="2501900" y="2659063"/>
          <a:ext cx="1833563" cy="369887"/>
        </p:xfrm>
        <a:graphic>
          <a:graphicData uri="http://schemas.openxmlformats.org/presentationml/2006/ole">
            <mc:AlternateContent xmlns:mc="http://schemas.openxmlformats.org/markup-compatibility/2006">
              <mc:Choice xmlns:v="urn:schemas-microsoft-com:vml" Requires="v">
                <p:oleObj spid="_x0000_s16402" name="Equation" r:id="rId8" imgW="1396800" imgH="368280" progId="Equation.DSMT4">
                  <p:embed/>
                </p:oleObj>
              </mc:Choice>
              <mc:Fallback>
                <p:oleObj name="Equation" r:id="rId8" imgW="1396800" imgH="368280" progId="Equation.DSMT4">
                  <p:embed/>
                  <p:pic>
                    <p:nvPicPr>
                      <p:cNvPr id="0" name="Object 4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01900" y="2659063"/>
                        <a:ext cx="1833563" cy="3698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6389" name="Object 44"/>
          <p:cNvGraphicFramePr>
            <a:graphicFrameLocks noChangeAspect="1"/>
          </p:cNvGraphicFramePr>
          <p:nvPr/>
        </p:nvGraphicFramePr>
        <p:xfrm>
          <a:off x="3257550" y="3835400"/>
          <a:ext cx="1168400" cy="381000"/>
        </p:xfrm>
        <a:graphic>
          <a:graphicData uri="http://schemas.openxmlformats.org/presentationml/2006/ole">
            <mc:AlternateContent xmlns:mc="http://schemas.openxmlformats.org/markup-compatibility/2006">
              <mc:Choice xmlns:v="urn:schemas-microsoft-com:vml" Requires="v">
                <p:oleObj spid="_x0000_s16403" name="MathType Equation" r:id="rId10" imgW="1168200" imgH="380880" progId="Equation">
                  <p:embed/>
                </p:oleObj>
              </mc:Choice>
              <mc:Fallback>
                <p:oleObj name="MathType Equation" r:id="rId10" imgW="1168200" imgH="380880" progId="Equation">
                  <p:embed/>
                  <p:pic>
                    <p:nvPicPr>
                      <p:cNvPr id="0" name="Object 4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57550" y="3835400"/>
                        <a:ext cx="1168400"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90" name="Object 45"/>
          <p:cNvGraphicFramePr>
            <a:graphicFrameLocks noChangeAspect="1"/>
          </p:cNvGraphicFramePr>
          <p:nvPr/>
        </p:nvGraphicFramePr>
        <p:xfrm>
          <a:off x="1714500" y="3816350"/>
          <a:ext cx="1104900" cy="419100"/>
        </p:xfrm>
        <a:graphic>
          <a:graphicData uri="http://schemas.openxmlformats.org/presentationml/2006/ole">
            <mc:AlternateContent xmlns:mc="http://schemas.openxmlformats.org/markup-compatibility/2006">
              <mc:Choice xmlns:v="urn:schemas-microsoft-com:vml" Requires="v">
                <p:oleObj spid="_x0000_s16404" name="Equation" r:id="rId12" imgW="1104840" imgH="419040" progId="Equation.DSMT4">
                  <p:embed/>
                </p:oleObj>
              </mc:Choice>
              <mc:Fallback>
                <p:oleObj name="Equation" r:id="rId12" imgW="1104840" imgH="419040" progId="Equation.DSMT4">
                  <p:embed/>
                  <p:pic>
                    <p:nvPicPr>
                      <p:cNvPr id="0" name="Object 4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14500" y="3816350"/>
                        <a:ext cx="1104900" cy="41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91" name="Object 46"/>
          <p:cNvGraphicFramePr>
            <a:graphicFrameLocks noChangeAspect="1"/>
          </p:cNvGraphicFramePr>
          <p:nvPr/>
        </p:nvGraphicFramePr>
        <p:xfrm>
          <a:off x="228600" y="4419600"/>
          <a:ext cx="2019300" cy="381000"/>
        </p:xfrm>
        <a:graphic>
          <a:graphicData uri="http://schemas.openxmlformats.org/presentationml/2006/ole">
            <mc:AlternateContent xmlns:mc="http://schemas.openxmlformats.org/markup-compatibility/2006">
              <mc:Choice xmlns:v="urn:schemas-microsoft-com:vml" Requires="v">
                <p:oleObj spid="_x0000_s16405" name="Equation" r:id="rId14" imgW="2019240" imgH="380880" progId="Equation.DSMT4">
                  <p:embed/>
                </p:oleObj>
              </mc:Choice>
              <mc:Fallback>
                <p:oleObj name="Equation" r:id="rId14" imgW="2019240" imgH="380880" progId="Equation.DSMT4">
                  <p:embed/>
                  <p:pic>
                    <p:nvPicPr>
                      <p:cNvPr id="0" name="Object 4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8600" y="4419600"/>
                        <a:ext cx="2019300"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92" name="Object 47"/>
          <p:cNvGraphicFramePr>
            <a:graphicFrameLocks noChangeAspect="1"/>
          </p:cNvGraphicFramePr>
          <p:nvPr/>
        </p:nvGraphicFramePr>
        <p:xfrm>
          <a:off x="228600" y="3841750"/>
          <a:ext cx="952500" cy="381000"/>
        </p:xfrm>
        <a:graphic>
          <a:graphicData uri="http://schemas.openxmlformats.org/presentationml/2006/ole">
            <mc:AlternateContent xmlns:mc="http://schemas.openxmlformats.org/markup-compatibility/2006">
              <mc:Choice xmlns:v="urn:schemas-microsoft-com:vml" Requires="v">
                <p:oleObj spid="_x0000_s16406" name="MathType Equation" r:id="rId16" imgW="952200" imgH="380880" progId="Equation">
                  <p:embed/>
                </p:oleObj>
              </mc:Choice>
              <mc:Fallback>
                <p:oleObj name="MathType Equation" r:id="rId16" imgW="952200" imgH="380880" progId="Equation">
                  <p:embed/>
                  <p:pic>
                    <p:nvPicPr>
                      <p:cNvPr id="0" name="Object 4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8600" y="3841750"/>
                        <a:ext cx="952500"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7745" name="Text Box 49"/>
          <p:cNvSpPr txBox="1">
            <a:spLocks noChangeArrowheads="1"/>
          </p:cNvSpPr>
          <p:nvPr/>
        </p:nvSpPr>
        <p:spPr bwMode="auto">
          <a:xfrm>
            <a:off x="206375" y="6146800"/>
            <a:ext cx="3986213" cy="457200"/>
          </a:xfrm>
          <a:prstGeom prst="rect">
            <a:avLst/>
          </a:prstGeom>
          <a:noFill/>
          <a:ln w="12700">
            <a:noFill/>
            <a:miter lim="800000"/>
            <a:headEnd type="none" w="lg" len="med"/>
            <a:tailEnd type="none" w="lg" len="med"/>
          </a:ln>
        </p:spPr>
        <p:txBody>
          <a:bodyPr wrap="none" anchor="ctr">
            <a:spAutoFit/>
          </a:bodyPr>
          <a:lstStyle/>
          <a:p>
            <a:r>
              <a:rPr lang="en-US" sz="2400"/>
              <a:t>Unknown: ________________</a:t>
            </a:r>
          </a:p>
        </p:txBody>
      </p:sp>
      <p:sp>
        <p:nvSpPr>
          <p:cNvPr id="157746" name="Text Box 50"/>
          <p:cNvSpPr txBox="1">
            <a:spLocks noChangeArrowheads="1"/>
          </p:cNvSpPr>
          <p:nvPr/>
        </p:nvSpPr>
        <p:spPr bwMode="auto">
          <a:xfrm>
            <a:off x="1690688" y="6096000"/>
            <a:ext cx="2354262" cy="457200"/>
          </a:xfrm>
          <a:prstGeom prst="rect">
            <a:avLst/>
          </a:prstGeom>
          <a:noFill/>
          <a:ln w="12700">
            <a:noFill/>
            <a:miter lim="800000"/>
            <a:headEnd type="none" w="lg" len="med"/>
            <a:tailEnd type="none" w="lg" len="med"/>
          </a:ln>
        </p:spPr>
        <p:txBody>
          <a:bodyPr wrap="none" anchor="ctr">
            <a:spAutoFit/>
          </a:bodyPr>
          <a:lstStyle/>
          <a:p>
            <a:r>
              <a:rPr lang="en-US" sz="2400">
                <a:solidFill>
                  <a:schemeClr val="folHlink"/>
                </a:solidFill>
              </a:rPr>
              <a:t>Q</a:t>
            </a:r>
            <a:r>
              <a:rPr lang="en-US" sz="2400" baseline="-25000">
                <a:solidFill>
                  <a:schemeClr val="folHlink"/>
                </a:solidFill>
              </a:rPr>
              <a:t>2</a:t>
            </a:r>
            <a:r>
              <a:rPr lang="en-US" sz="2400">
                <a:solidFill>
                  <a:schemeClr val="folHlink"/>
                </a:solidFill>
              </a:rPr>
              <a:t>, Q</a:t>
            </a:r>
            <a:r>
              <a:rPr lang="en-US" sz="2400" baseline="-25000">
                <a:solidFill>
                  <a:schemeClr val="folHlink"/>
                </a:solidFill>
              </a:rPr>
              <a:t>3</a:t>
            </a:r>
            <a:r>
              <a:rPr lang="en-US" sz="2400">
                <a:solidFill>
                  <a:schemeClr val="folHlink"/>
                </a:solidFill>
              </a:rPr>
              <a:t>, V</a:t>
            </a:r>
            <a:r>
              <a:rPr lang="en-US" sz="2400" baseline="-25000">
                <a:solidFill>
                  <a:schemeClr val="folHlink"/>
                </a:solidFill>
              </a:rPr>
              <a:t>2</a:t>
            </a:r>
            <a:r>
              <a:rPr lang="en-US" sz="2400">
                <a:solidFill>
                  <a:schemeClr val="folHlink"/>
                </a:solidFill>
              </a:rPr>
              <a:t>, V</a:t>
            </a:r>
            <a:r>
              <a:rPr lang="en-US" sz="2400" baseline="-25000">
                <a:solidFill>
                  <a:schemeClr val="folHlink"/>
                </a:solidFill>
              </a:rPr>
              <a:t>3</a:t>
            </a:r>
            <a:r>
              <a:rPr lang="en-US" sz="2400">
                <a:solidFill>
                  <a:schemeClr val="folHlink"/>
                </a:solidFill>
              </a:rPr>
              <a:t>, F</a:t>
            </a:r>
            <a:r>
              <a:rPr lang="en-US" sz="2400" baseline="-25000">
                <a:solidFill>
                  <a:schemeClr val="folHlink"/>
                </a:solidFill>
              </a:rPr>
              <a:t>x</a:t>
            </a:r>
            <a:endParaRPr lang="en-US" sz="240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77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770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770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771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774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774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4" grpId="0" animBg="1"/>
      <p:bldP spid="157708" grpId="0" build="p" autoUpdateAnimBg="0"/>
      <p:bldP spid="157710" grpId="0" build="p" autoUpdateAnimBg="0"/>
      <p:bldP spid="157709" grpId="0" build="p" autoUpdateAnimBg="0"/>
      <p:bldP spid="157745" grpId="0" build="p" autoUpdateAnimBg="0"/>
      <p:bldP spid="157746"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5" name="Rectangle 2"/>
          <p:cNvSpPr>
            <a:spLocks noGrp="1" noChangeArrowheads="1"/>
          </p:cNvSpPr>
          <p:nvPr>
            <p:ph type="title"/>
          </p:nvPr>
        </p:nvSpPr>
        <p:spPr/>
        <p:txBody>
          <a:bodyPr/>
          <a:lstStyle/>
          <a:p>
            <a:pPr>
              <a:defRPr/>
            </a:pPr>
            <a:r>
              <a:rPr lang="en-US" smtClean="0"/>
              <a:t>5 Unknowns: Need 5 Equations</a:t>
            </a:r>
          </a:p>
        </p:txBody>
      </p:sp>
      <p:sp>
        <p:nvSpPr>
          <p:cNvPr id="17416" name="Freeform 8"/>
          <p:cNvSpPr>
            <a:spLocks/>
          </p:cNvSpPr>
          <p:nvPr/>
        </p:nvSpPr>
        <p:spPr bwMode="auto">
          <a:xfrm>
            <a:off x="4876800" y="4140200"/>
            <a:ext cx="3817938" cy="2425700"/>
          </a:xfrm>
          <a:custGeom>
            <a:avLst/>
            <a:gdLst>
              <a:gd name="T0" fmla="*/ 0 w 4320"/>
              <a:gd name="T1" fmla="*/ 1577058 h 2744"/>
              <a:gd name="T2" fmla="*/ 1583737 w 4320"/>
              <a:gd name="T3" fmla="*/ 1244674 h 2744"/>
              <a:gd name="T4" fmla="*/ 1916039 w 4320"/>
              <a:gd name="T5" fmla="*/ 367745 h 2744"/>
              <a:gd name="T6" fmla="*/ 1654439 w 4320"/>
              <a:gd name="T7" fmla="*/ 84864 h 2744"/>
              <a:gd name="T8" fmla="*/ 1746353 w 4320"/>
              <a:gd name="T9" fmla="*/ 0 h 2744"/>
              <a:gd name="T10" fmla="*/ 3803797 w 4320"/>
              <a:gd name="T11" fmla="*/ 2326692 h 2744"/>
              <a:gd name="T12" fmla="*/ 3733095 w 4320"/>
              <a:gd name="T13" fmla="*/ 2425700 h 2744"/>
              <a:gd name="T14" fmla="*/ 3125052 w 4320"/>
              <a:gd name="T15" fmla="*/ 1753859 h 2744"/>
              <a:gd name="T16" fmla="*/ 1689791 w 4320"/>
              <a:gd name="T17" fmla="*/ 1513410 h 2744"/>
              <a:gd name="T18" fmla="*/ 42422 w 4320"/>
              <a:gd name="T19" fmla="*/ 1803363 h 2744"/>
              <a:gd name="T20" fmla="*/ 0 w 4320"/>
              <a:gd name="T21" fmla="*/ 1577058 h 27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320"/>
              <a:gd name="T34" fmla="*/ 0 h 2744"/>
              <a:gd name="T35" fmla="*/ 4320 w 4320"/>
              <a:gd name="T36" fmla="*/ 2744 h 27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320" h="2744">
                <a:moveTo>
                  <a:pt x="0" y="1784"/>
                </a:moveTo>
                <a:cubicBezTo>
                  <a:pt x="600" y="1704"/>
                  <a:pt x="1304" y="1528"/>
                  <a:pt x="1792" y="1408"/>
                </a:cubicBezTo>
                <a:cubicBezTo>
                  <a:pt x="2280" y="1288"/>
                  <a:pt x="2400" y="656"/>
                  <a:pt x="2168" y="416"/>
                </a:cubicBezTo>
                <a:cubicBezTo>
                  <a:pt x="2014" y="256"/>
                  <a:pt x="2024" y="232"/>
                  <a:pt x="1872" y="96"/>
                </a:cubicBezTo>
                <a:cubicBezTo>
                  <a:pt x="1936" y="40"/>
                  <a:pt x="1904" y="80"/>
                  <a:pt x="1976" y="0"/>
                </a:cubicBezTo>
                <a:cubicBezTo>
                  <a:pt x="2388" y="417"/>
                  <a:pt x="3929" y="2176"/>
                  <a:pt x="4304" y="2632"/>
                </a:cubicBezTo>
                <a:cubicBezTo>
                  <a:pt x="4232" y="2704"/>
                  <a:pt x="4320" y="2632"/>
                  <a:pt x="4224" y="2744"/>
                </a:cubicBezTo>
                <a:cubicBezTo>
                  <a:pt x="3912" y="2368"/>
                  <a:pt x="3912" y="2344"/>
                  <a:pt x="3536" y="1984"/>
                </a:cubicBezTo>
                <a:cubicBezTo>
                  <a:pt x="3160" y="1624"/>
                  <a:pt x="2504" y="1632"/>
                  <a:pt x="1912" y="1712"/>
                </a:cubicBezTo>
                <a:cubicBezTo>
                  <a:pt x="1320" y="1792"/>
                  <a:pt x="944" y="1880"/>
                  <a:pt x="48" y="2040"/>
                </a:cubicBezTo>
                <a:cubicBezTo>
                  <a:pt x="8" y="1920"/>
                  <a:pt x="16" y="1944"/>
                  <a:pt x="0" y="1784"/>
                </a:cubicBezTo>
                <a:close/>
              </a:path>
            </a:pathLst>
          </a:custGeom>
          <a:solidFill>
            <a:schemeClr val="hlink"/>
          </a:solidFill>
          <a:ln w="12700" cap="flat" cmpd="sng">
            <a:noFill/>
            <a:prstDash val="solid"/>
            <a:round/>
            <a:headEnd type="none" w="lg" len="med"/>
            <a:tailEnd type="none" w="lg" len="med"/>
          </a:ln>
        </p:spPr>
        <p:txBody>
          <a:bodyPr wrap="none" anchor="ctr">
            <a:spAutoFit/>
          </a:bodyPr>
          <a:lstStyle/>
          <a:p>
            <a:endParaRPr lang="en-US"/>
          </a:p>
        </p:txBody>
      </p:sp>
      <p:sp>
        <p:nvSpPr>
          <p:cNvPr id="17417" name="Freeform 9"/>
          <p:cNvSpPr>
            <a:spLocks/>
          </p:cNvSpPr>
          <p:nvPr/>
        </p:nvSpPr>
        <p:spPr bwMode="auto">
          <a:xfrm>
            <a:off x="6545263" y="4408488"/>
            <a:ext cx="1555750" cy="1371600"/>
          </a:xfrm>
          <a:custGeom>
            <a:avLst/>
            <a:gdLst>
              <a:gd name="T0" fmla="*/ 353580 w 1760"/>
              <a:gd name="T1" fmla="*/ 0 h 1552"/>
              <a:gd name="T2" fmla="*/ 0 w 1760"/>
              <a:gd name="T3" fmla="*/ 1102936 h 1552"/>
              <a:gd name="T4" fmla="*/ 1555750 w 1760"/>
              <a:gd name="T5" fmla="*/ 1371600 h 1552"/>
              <a:gd name="T6" fmla="*/ 0 60000 65536"/>
              <a:gd name="T7" fmla="*/ 0 60000 65536"/>
              <a:gd name="T8" fmla="*/ 0 60000 65536"/>
              <a:gd name="T9" fmla="*/ 0 w 1760"/>
              <a:gd name="T10" fmla="*/ 0 h 1552"/>
              <a:gd name="T11" fmla="*/ 1760 w 1760"/>
              <a:gd name="T12" fmla="*/ 1552 h 1552"/>
            </a:gdLst>
            <a:ahLst/>
            <a:cxnLst>
              <a:cxn ang="T6">
                <a:pos x="T0" y="T1"/>
              </a:cxn>
              <a:cxn ang="T7">
                <a:pos x="T2" y="T3"/>
              </a:cxn>
              <a:cxn ang="T8">
                <a:pos x="T4" y="T5"/>
              </a:cxn>
            </a:cxnLst>
            <a:rect l="T9" t="T10" r="T11" b="T12"/>
            <a:pathLst>
              <a:path w="1760" h="1552">
                <a:moveTo>
                  <a:pt x="400" y="0"/>
                </a:moveTo>
                <a:cubicBezTo>
                  <a:pt x="808" y="488"/>
                  <a:pt x="416" y="1144"/>
                  <a:pt x="0" y="1248"/>
                </a:cubicBezTo>
                <a:cubicBezTo>
                  <a:pt x="408" y="1128"/>
                  <a:pt x="1376" y="1136"/>
                  <a:pt x="1760" y="1552"/>
                </a:cubicBezTo>
              </a:path>
            </a:pathLst>
          </a:custGeom>
          <a:solidFill>
            <a:schemeClr val="accent1"/>
          </a:solidFill>
          <a:ln w="38100" cap="flat" cmpd="sng">
            <a:solidFill>
              <a:schemeClr val="tx1"/>
            </a:solidFill>
            <a:prstDash val="solid"/>
            <a:round/>
            <a:headEnd type="none" w="lg" len="med"/>
            <a:tailEnd type="none" w="lg" len="med"/>
          </a:ln>
        </p:spPr>
        <p:txBody>
          <a:bodyPr wrap="none" anchor="ctr">
            <a:spAutoFit/>
          </a:bodyPr>
          <a:lstStyle/>
          <a:p>
            <a:endParaRPr lang="en-US"/>
          </a:p>
        </p:txBody>
      </p:sp>
      <p:sp>
        <p:nvSpPr>
          <p:cNvPr id="17418" name="Freeform 10"/>
          <p:cNvSpPr>
            <a:spLocks/>
          </p:cNvSpPr>
          <p:nvPr/>
        </p:nvSpPr>
        <p:spPr bwMode="auto">
          <a:xfrm>
            <a:off x="6164263" y="4379913"/>
            <a:ext cx="2000250" cy="1570037"/>
          </a:xfrm>
          <a:custGeom>
            <a:avLst/>
            <a:gdLst>
              <a:gd name="T0" fmla="*/ 692666 w 2264"/>
              <a:gd name="T1" fmla="*/ 0 h 1776"/>
              <a:gd name="T2" fmla="*/ 593714 w 2264"/>
              <a:gd name="T3" fmla="*/ 84867 h 1776"/>
              <a:gd name="T4" fmla="*/ 0 w 2264"/>
              <a:gd name="T5" fmla="*/ 1074980 h 1776"/>
              <a:gd name="T6" fmla="*/ 56544 w 2264"/>
              <a:gd name="T7" fmla="*/ 1336653 h 1776"/>
              <a:gd name="T8" fmla="*/ 1901298 w 2264"/>
              <a:gd name="T9" fmla="*/ 1570037 h 1776"/>
              <a:gd name="T10" fmla="*/ 2000250 w 2264"/>
              <a:gd name="T11" fmla="*/ 1471026 h 1776"/>
              <a:gd name="T12" fmla="*/ 692666 w 2264"/>
              <a:gd name="T13" fmla="*/ 0 h 1776"/>
              <a:gd name="T14" fmla="*/ 0 60000 65536"/>
              <a:gd name="T15" fmla="*/ 0 60000 65536"/>
              <a:gd name="T16" fmla="*/ 0 60000 65536"/>
              <a:gd name="T17" fmla="*/ 0 60000 65536"/>
              <a:gd name="T18" fmla="*/ 0 60000 65536"/>
              <a:gd name="T19" fmla="*/ 0 60000 65536"/>
              <a:gd name="T20" fmla="*/ 0 60000 65536"/>
              <a:gd name="T21" fmla="*/ 0 w 2264"/>
              <a:gd name="T22" fmla="*/ 0 h 1776"/>
              <a:gd name="T23" fmla="*/ 2264 w 2264"/>
              <a:gd name="T24" fmla="*/ 1776 h 17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4" h="1776">
                <a:moveTo>
                  <a:pt x="784" y="0"/>
                </a:moveTo>
                <a:lnTo>
                  <a:pt x="672" y="96"/>
                </a:lnTo>
                <a:lnTo>
                  <a:pt x="0" y="1216"/>
                </a:lnTo>
                <a:lnTo>
                  <a:pt x="64" y="1512"/>
                </a:lnTo>
                <a:lnTo>
                  <a:pt x="2152" y="1776"/>
                </a:lnTo>
                <a:lnTo>
                  <a:pt x="2264" y="1664"/>
                </a:lnTo>
                <a:lnTo>
                  <a:pt x="784" y="0"/>
                </a:lnTo>
                <a:close/>
              </a:path>
            </a:pathLst>
          </a:custGeom>
          <a:noFill/>
          <a:ln w="38100" cap="rnd" cmpd="sng">
            <a:solidFill>
              <a:schemeClr val="folHlink"/>
            </a:solidFill>
            <a:prstDash val="sysDot"/>
            <a:round/>
            <a:headEnd type="none" w="lg" len="med"/>
            <a:tailEnd type="none" w="lg" len="med"/>
          </a:ln>
        </p:spPr>
        <p:txBody>
          <a:bodyPr wrap="none" anchor="ctr">
            <a:spAutoFit/>
          </a:bodyPr>
          <a:lstStyle/>
          <a:p>
            <a:endParaRPr lang="en-US"/>
          </a:p>
        </p:txBody>
      </p:sp>
      <p:sp>
        <p:nvSpPr>
          <p:cNvPr id="17419" name="Text Box 11"/>
          <p:cNvSpPr txBox="1">
            <a:spLocks noChangeArrowheads="1"/>
          </p:cNvSpPr>
          <p:nvPr/>
        </p:nvSpPr>
        <p:spPr bwMode="auto">
          <a:xfrm>
            <a:off x="5726113" y="5106988"/>
            <a:ext cx="539750" cy="457200"/>
          </a:xfrm>
          <a:prstGeom prst="rect">
            <a:avLst/>
          </a:prstGeom>
          <a:noFill/>
          <a:ln w="12700">
            <a:noFill/>
            <a:miter lim="800000"/>
            <a:headEnd type="none" w="lg" len="med"/>
            <a:tailEnd type="none" w="lg" len="med"/>
          </a:ln>
        </p:spPr>
        <p:txBody>
          <a:bodyPr wrap="none" anchor="ctr">
            <a:spAutoFit/>
          </a:bodyPr>
          <a:lstStyle/>
          <a:p>
            <a:pPr algn="ctr"/>
            <a:r>
              <a:rPr lang="en-US" sz="2400"/>
              <a:t>cs</a:t>
            </a:r>
            <a:r>
              <a:rPr lang="en-US" sz="2400" baseline="-25000"/>
              <a:t>1</a:t>
            </a:r>
            <a:endParaRPr lang="en-US" sz="2400"/>
          </a:p>
        </p:txBody>
      </p:sp>
      <p:sp>
        <p:nvSpPr>
          <p:cNvPr id="17420" name="Text Box 12"/>
          <p:cNvSpPr txBox="1">
            <a:spLocks noChangeArrowheads="1"/>
          </p:cNvSpPr>
          <p:nvPr/>
        </p:nvSpPr>
        <p:spPr bwMode="auto">
          <a:xfrm>
            <a:off x="7681913" y="5921375"/>
            <a:ext cx="539750" cy="457200"/>
          </a:xfrm>
          <a:prstGeom prst="rect">
            <a:avLst/>
          </a:prstGeom>
          <a:noFill/>
          <a:ln w="12700">
            <a:noFill/>
            <a:miter lim="800000"/>
            <a:headEnd type="none" w="lg" len="med"/>
            <a:tailEnd type="none" w="lg" len="med"/>
          </a:ln>
        </p:spPr>
        <p:txBody>
          <a:bodyPr wrap="none" anchor="ctr">
            <a:spAutoFit/>
          </a:bodyPr>
          <a:lstStyle/>
          <a:p>
            <a:r>
              <a:rPr lang="en-US" sz="2400"/>
              <a:t>cs</a:t>
            </a:r>
            <a:r>
              <a:rPr lang="en-US" sz="2400" baseline="-25000"/>
              <a:t>3</a:t>
            </a:r>
            <a:endParaRPr lang="en-US" sz="2400"/>
          </a:p>
        </p:txBody>
      </p:sp>
      <p:sp>
        <p:nvSpPr>
          <p:cNvPr id="17421" name="Line 13"/>
          <p:cNvSpPr>
            <a:spLocks noChangeShapeType="1"/>
          </p:cNvSpPr>
          <p:nvPr/>
        </p:nvSpPr>
        <p:spPr bwMode="auto">
          <a:xfrm>
            <a:off x="5026025" y="5935663"/>
            <a:ext cx="663575"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17422" name="Line 14"/>
          <p:cNvSpPr>
            <a:spLocks noChangeShapeType="1"/>
          </p:cNvSpPr>
          <p:nvPr/>
        </p:nvSpPr>
        <p:spPr bwMode="auto">
          <a:xfrm>
            <a:off x="6878638" y="4387850"/>
            <a:ext cx="557212"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17423" name="Text Box 15"/>
          <p:cNvSpPr txBox="1">
            <a:spLocks noChangeArrowheads="1"/>
          </p:cNvSpPr>
          <p:nvPr/>
        </p:nvSpPr>
        <p:spPr bwMode="auto">
          <a:xfrm>
            <a:off x="5584825" y="5702300"/>
            <a:ext cx="379413" cy="366713"/>
          </a:xfrm>
          <a:prstGeom prst="rect">
            <a:avLst/>
          </a:prstGeom>
          <a:noFill/>
          <a:ln w="12700">
            <a:noFill/>
            <a:miter lim="800000"/>
            <a:headEnd type="none" w="lg" len="med"/>
            <a:tailEnd type="none" w="lg" len="med"/>
          </a:ln>
        </p:spPr>
        <p:txBody>
          <a:bodyPr wrap="none" anchor="ctr">
            <a:spAutoFit/>
          </a:bodyPr>
          <a:lstStyle/>
          <a:p>
            <a:pPr algn="ctr"/>
            <a:r>
              <a:rPr lang="en-US" sz="1800">
                <a:latin typeface="Symbol" pitchFamily="18" charset="2"/>
              </a:rPr>
              <a:t>q</a:t>
            </a:r>
            <a:r>
              <a:rPr lang="en-US" sz="1800" baseline="-25000"/>
              <a:t>1</a:t>
            </a:r>
            <a:endParaRPr lang="en-US" sz="1800"/>
          </a:p>
        </p:txBody>
      </p:sp>
      <p:sp>
        <p:nvSpPr>
          <p:cNvPr id="17424" name="Arc 16"/>
          <p:cNvSpPr>
            <a:spLocks/>
          </p:cNvSpPr>
          <p:nvPr/>
        </p:nvSpPr>
        <p:spPr bwMode="auto">
          <a:xfrm rot="3189659">
            <a:off x="6763545" y="4063206"/>
            <a:ext cx="538162" cy="447675"/>
          </a:xfrm>
          <a:custGeom>
            <a:avLst/>
            <a:gdLst>
              <a:gd name="T0" fmla="*/ 22682 w 29255"/>
              <a:gd name="T1" fmla="*/ 8600304 h 23303"/>
              <a:gd name="T2" fmla="*/ 9899791 w 29255"/>
              <a:gd name="T3" fmla="*/ 517430 h 23303"/>
              <a:gd name="T4" fmla="*/ 7309364 w 29255"/>
              <a:gd name="T5" fmla="*/ 7971796 h 23303"/>
              <a:gd name="T6" fmla="*/ 0 60000 65536"/>
              <a:gd name="T7" fmla="*/ 0 60000 65536"/>
              <a:gd name="T8" fmla="*/ 0 60000 65536"/>
              <a:gd name="T9" fmla="*/ 0 w 29255"/>
              <a:gd name="T10" fmla="*/ 0 h 23303"/>
              <a:gd name="T11" fmla="*/ 29255 w 29255"/>
              <a:gd name="T12" fmla="*/ 23303 h 23303"/>
            </a:gdLst>
            <a:ahLst/>
            <a:cxnLst>
              <a:cxn ang="T6">
                <a:pos x="T0" y="T1"/>
              </a:cxn>
              <a:cxn ang="T7">
                <a:pos x="T2" y="T3"/>
              </a:cxn>
              <a:cxn ang="T8">
                <a:pos x="T4" y="T5"/>
              </a:cxn>
            </a:cxnLst>
            <a:rect l="T9" t="T10" r="T11" b="T12"/>
            <a:pathLst>
              <a:path w="29255" h="23303" fill="none" extrusionOk="0">
                <a:moveTo>
                  <a:pt x="67" y="23302"/>
                </a:moveTo>
                <a:cubicBezTo>
                  <a:pt x="22" y="22736"/>
                  <a:pt x="0" y="22168"/>
                  <a:pt x="0" y="21600"/>
                </a:cubicBezTo>
                <a:cubicBezTo>
                  <a:pt x="0" y="9670"/>
                  <a:pt x="9670" y="0"/>
                  <a:pt x="21600" y="0"/>
                </a:cubicBezTo>
                <a:cubicBezTo>
                  <a:pt x="24215" y="-1"/>
                  <a:pt x="26809" y="475"/>
                  <a:pt x="29255" y="1401"/>
                </a:cubicBezTo>
              </a:path>
              <a:path w="29255" h="23303" stroke="0" extrusionOk="0">
                <a:moveTo>
                  <a:pt x="67" y="23302"/>
                </a:moveTo>
                <a:cubicBezTo>
                  <a:pt x="22" y="22736"/>
                  <a:pt x="0" y="22168"/>
                  <a:pt x="0" y="21600"/>
                </a:cubicBezTo>
                <a:cubicBezTo>
                  <a:pt x="0" y="9670"/>
                  <a:pt x="9670" y="0"/>
                  <a:pt x="21600" y="0"/>
                </a:cubicBezTo>
                <a:cubicBezTo>
                  <a:pt x="24215" y="-1"/>
                  <a:pt x="26809" y="475"/>
                  <a:pt x="29255" y="1401"/>
                </a:cubicBezTo>
                <a:lnTo>
                  <a:pt x="21600" y="21600"/>
                </a:lnTo>
                <a:close/>
              </a:path>
            </a:pathLst>
          </a:custGeom>
          <a:noFill/>
          <a:ln w="12700">
            <a:solidFill>
              <a:schemeClr val="tx1"/>
            </a:solidFill>
            <a:round/>
            <a:headEnd type="triangle" w="lg" len="med"/>
            <a:tailEnd type="triangle" w="lg" len="med"/>
          </a:ln>
        </p:spPr>
        <p:txBody>
          <a:bodyPr anchor="ctr">
            <a:spAutoFit/>
          </a:bodyPr>
          <a:lstStyle/>
          <a:p>
            <a:endParaRPr lang="en-US"/>
          </a:p>
        </p:txBody>
      </p:sp>
      <p:sp>
        <p:nvSpPr>
          <p:cNvPr id="17425" name="Line 17"/>
          <p:cNvSpPr>
            <a:spLocks noChangeShapeType="1"/>
          </p:cNvSpPr>
          <p:nvPr/>
        </p:nvSpPr>
        <p:spPr bwMode="auto">
          <a:xfrm>
            <a:off x="5499100" y="5689600"/>
            <a:ext cx="34925" cy="141288"/>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17426" name="Line 18"/>
          <p:cNvSpPr>
            <a:spLocks noChangeShapeType="1"/>
          </p:cNvSpPr>
          <p:nvPr/>
        </p:nvSpPr>
        <p:spPr bwMode="auto">
          <a:xfrm flipH="1" flipV="1">
            <a:off x="5570538" y="5943600"/>
            <a:ext cx="34925" cy="141288"/>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17427" name="Text Box 19"/>
          <p:cNvSpPr txBox="1">
            <a:spLocks noChangeArrowheads="1"/>
          </p:cNvSpPr>
          <p:nvPr/>
        </p:nvSpPr>
        <p:spPr bwMode="auto">
          <a:xfrm>
            <a:off x="6221413" y="4130675"/>
            <a:ext cx="539750" cy="457200"/>
          </a:xfrm>
          <a:prstGeom prst="rect">
            <a:avLst/>
          </a:prstGeom>
          <a:noFill/>
          <a:ln w="12700">
            <a:noFill/>
            <a:miter lim="800000"/>
            <a:headEnd type="none" w="lg" len="med"/>
            <a:tailEnd type="none" w="lg" len="med"/>
          </a:ln>
        </p:spPr>
        <p:txBody>
          <a:bodyPr wrap="none" anchor="ctr">
            <a:spAutoFit/>
          </a:bodyPr>
          <a:lstStyle/>
          <a:p>
            <a:r>
              <a:rPr lang="en-US" sz="2400"/>
              <a:t>cs</a:t>
            </a:r>
            <a:r>
              <a:rPr lang="en-US" sz="2400" baseline="-25000"/>
              <a:t>2</a:t>
            </a:r>
            <a:endParaRPr lang="en-US" sz="2400"/>
          </a:p>
        </p:txBody>
      </p:sp>
      <p:grpSp>
        <p:nvGrpSpPr>
          <p:cNvPr id="17428" name="Group 20"/>
          <p:cNvGrpSpPr>
            <a:grpSpLocks/>
          </p:cNvGrpSpPr>
          <p:nvPr/>
        </p:nvGrpSpPr>
        <p:grpSpPr bwMode="auto">
          <a:xfrm>
            <a:off x="7812088" y="4243388"/>
            <a:ext cx="923925" cy="1073150"/>
            <a:chOff x="4577" y="1509"/>
            <a:chExt cx="1045" cy="1214"/>
          </a:xfrm>
        </p:grpSpPr>
        <p:sp>
          <p:nvSpPr>
            <p:cNvPr id="17443" name="Line 21"/>
            <p:cNvSpPr>
              <a:spLocks noChangeShapeType="1"/>
            </p:cNvSpPr>
            <p:nvPr/>
          </p:nvSpPr>
          <p:spPr bwMode="auto">
            <a:xfrm flipV="1">
              <a:off x="4752" y="1928"/>
              <a:ext cx="0" cy="560"/>
            </a:xfrm>
            <a:prstGeom prst="line">
              <a:avLst/>
            </a:prstGeom>
            <a:noFill/>
            <a:ln w="12700">
              <a:solidFill>
                <a:schemeClr val="folHlink"/>
              </a:solidFill>
              <a:round/>
              <a:headEnd type="none" w="lg" len="med"/>
              <a:tailEnd type="triangle" w="lg" len="med"/>
            </a:ln>
          </p:spPr>
          <p:txBody>
            <a:bodyPr anchor="ctr">
              <a:spAutoFit/>
            </a:bodyPr>
            <a:lstStyle/>
            <a:p>
              <a:endParaRPr lang="en-US"/>
            </a:p>
          </p:txBody>
        </p:sp>
        <p:sp>
          <p:nvSpPr>
            <p:cNvPr id="17444" name="Line 22"/>
            <p:cNvSpPr>
              <a:spLocks noChangeShapeType="1"/>
            </p:cNvSpPr>
            <p:nvPr/>
          </p:nvSpPr>
          <p:spPr bwMode="auto">
            <a:xfrm>
              <a:off x="4752" y="2488"/>
              <a:ext cx="576" cy="0"/>
            </a:xfrm>
            <a:prstGeom prst="line">
              <a:avLst/>
            </a:prstGeom>
            <a:noFill/>
            <a:ln w="12700">
              <a:solidFill>
                <a:schemeClr val="folHlink"/>
              </a:solidFill>
              <a:round/>
              <a:headEnd type="none" w="lg" len="med"/>
              <a:tailEnd type="triangle" w="lg" len="med"/>
            </a:ln>
          </p:spPr>
          <p:txBody>
            <a:bodyPr wrap="none" anchor="ctr">
              <a:spAutoFit/>
            </a:bodyPr>
            <a:lstStyle/>
            <a:p>
              <a:endParaRPr lang="en-US"/>
            </a:p>
          </p:txBody>
        </p:sp>
        <p:sp>
          <p:nvSpPr>
            <p:cNvPr id="17445" name="Text Box 23"/>
            <p:cNvSpPr txBox="1">
              <a:spLocks noChangeArrowheads="1"/>
            </p:cNvSpPr>
            <p:nvPr/>
          </p:nvSpPr>
          <p:spPr bwMode="auto">
            <a:xfrm>
              <a:off x="5242" y="2206"/>
              <a:ext cx="380" cy="517"/>
            </a:xfrm>
            <a:prstGeom prst="rect">
              <a:avLst/>
            </a:prstGeom>
            <a:noFill/>
            <a:ln w="12700">
              <a:noFill/>
              <a:miter lim="800000"/>
              <a:headEnd type="none" w="lg" len="med"/>
              <a:tailEnd type="none" w="lg" len="med"/>
            </a:ln>
          </p:spPr>
          <p:txBody>
            <a:bodyPr wrap="none" anchor="ctr">
              <a:spAutoFit/>
            </a:bodyPr>
            <a:lstStyle/>
            <a:p>
              <a:pPr algn="ctr"/>
              <a:r>
                <a:rPr lang="en-US" sz="2400">
                  <a:solidFill>
                    <a:schemeClr val="folHlink"/>
                  </a:solidFill>
                </a:rPr>
                <a:t>x</a:t>
              </a:r>
            </a:p>
          </p:txBody>
        </p:sp>
        <p:sp>
          <p:nvSpPr>
            <p:cNvPr id="17446" name="Text Box 24"/>
            <p:cNvSpPr txBox="1">
              <a:spLocks noChangeArrowheads="1"/>
            </p:cNvSpPr>
            <p:nvPr/>
          </p:nvSpPr>
          <p:spPr bwMode="auto">
            <a:xfrm>
              <a:off x="4577" y="1509"/>
              <a:ext cx="381" cy="517"/>
            </a:xfrm>
            <a:prstGeom prst="rect">
              <a:avLst/>
            </a:prstGeom>
            <a:noFill/>
            <a:ln w="12700">
              <a:noFill/>
              <a:miter lim="800000"/>
              <a:headEnd type="none" w="lg" len="med"/>
              <a:tailEnd type="none" w="lg" len="med"/>
            </a:ln>
          </p:spPr>
          <p:txBody>
            <a:bodyPr wrap="none" anchor="ctr">
              <a:spAutoFit/>
            </a:bodyPr>
            <a:lstStyle/>
            <a:p>
              <a:pPr algn="ctr"/>
              <a:r>
                <a:rPr lang="en-US" sz="2400">
                  <a:solidFill>
                    <a:schemeClr val="folHlink"/>
                  </a:solidFill>
                </a:rPr>
                <a:t>y</a:t>
              </a:r>
            </a:p>
          </p:txBody>
        </p:sp>
      </p:grpSp>
      <p:sp>
        <p:nvSpPr>
          <p:cNvPr id="17429" name="Line 25"/>
          <p:cNvSpPr>
            <a:spLocks noChangeShapeType="1"/>
          </p:cNvSpPr>
          <p:nvPr/>
        </p:nvSpPr>
        <p:spPr bwMode="auto">
          <a:xfrm>
            <a:off x="8186738" y="5845175"/>
            <a:ext cx="557212"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17430" name="Arc 26"/>
          <p:cNvSpPr>
            <a:spLocks/>
          </p:cNvSpPr>
          <p:nvPr/>
        </p:nvSpPr>
        <p:spPr bwMode="auto">
          <a:xfrm rot="10513771">
            <a:off x="8372475" y="5867400"/>
            <a:ext cx="396875" cy="420688"/>
          </a:xfrm>
          <a:custGeom>
            <a:avLst/>
            <a:gdLst>
              <a:gd name="T0" fmla="*/ 22618 w 21600"/>
              <a:gd name="T1" fmla="*/ 8079360 h 21905"/>
              <a:gd name="T2" fmla="*/ 4711181 w 21600"/>
              <a:gd name="T3" fmla="*/ 0 h 21905"/>
              <a:gd name="T4" fmla="*/ 7292118 w 21600"/>
              <a:gd name="T5" fmla="*/ 7451238 h 21905"/>
              <a:gd name="T6" fmla="*/ 0 60000 65536"/>
              <a:gd name="T7" fmla="*/ 0 60000 65536"/>
              <a:gd name="T8" fmla="*/ 0 60000 65536"/>
              <a:gd name="T9" fmla="*/ 0 w 21600"/>
              <a:gd name="T10" fmla="*/ 0 h 21905"/>
              <a:gd name="T11" fmla="*/ 21600 w 21600"/>
              <a:gd name="T12" fmla="*/ 21905 h 21905"/>
            </a:gdLst>
            <a:ahLst/>
            <a:cxnLst>
              <a:cxn ang="T6">
                <a:pos x="T0" y="T1"/>
              </a:cxn>
              <a:cxn ang="T7">
                <a:pos x="T2" y="T3"/>
              </a:cxn>
              <a:cxn ang="T8">
                <a:pos x="T4" y="T5"/>
              </a:cxn>
            </a:cxnLst>
            <a:rect l="T9" t="T10" r="T11" b="T12"/>
            <a:pathLst>
              <a:path w="21600" h="21905" fill="none" extrusionOk="0">
                <a:moveTo>
                  <a:pt x="67" y="21904"/>
                </a:moveTo>
                <a:cubicBezTo>
                  <a:pt x="22" y="21338"/>
                  <a:pt x="0" y="20770"/>
                  <a:pt x="0" y="20202"/>
                </a:cubicBezTo>
                <a:cubicBezTo>
                  <a:pt x="-1" y="11221"/>
                  <a:pt x="5556" y="3178"/>
                  <a:pt x="13955" y="0"/>
                </a:cubicBezTo>
              </a:path>
              <a:path w="21600" h="21905" stroke="0" extrusionOk="0">
                <a:moveTo>
                  <a:pt x="67" y="21904"/>
                </a:moveTo>
                <a:cubicBezTo>
                  <a:pt x="22" y="21338"/>
                  <a:pt x="0" y="20770"/>
                  <a:pt x="0" y="20202"/>
                </a:cubicBezTo>
                <a:cubicBezTo>
                  <a:pt x="-1" y="11221"/>
                  <a:pt x="5556" y="3178"/>
                  <a:pt x="13955" y="0"/>
                </a:cubicBezTo>
                <a:lnTo>
                  <a:pt x="21600" y="20202"/>
                </a:lnTo>
                <a:close/>
              </a:path>
            </a:pathLst>
          </a:custGeom>
          <a:noFill/>
          <a:ln w="12700">
            <a:solidFill>
              <a:schemeClr val="tx1"/>
            </a:solidFill>
            <a:round/>
            <a:headEnd type="triangle" w="lg" len="med"/>
            <a:tailEnd type="triangle" w="lg" len="med"/>
          </a:ln>
        </p:spPr>
        <p:txBody>
          <a:bodyPr anchor="ctr">
            <a:spAutoFit/>
          </a:bodyPr>
          <a:lstStyle/>
          <a:p>
            <a:endParaRPr lang="en-US"/>
          </a:p>
        </p:txBody>
      </p:sp>
      <p:sp>
        <p:nvSpPr>
          <p:cNvPr id="17431" name="Text Box 27"/>
          <p:cNvSpPr txBox="1">
            <a:spLocks noChangeArrowheads="1"/>
          </p:cNvSpPr>
          <p:nvPr/>
        </p:nvSpPr>
        <p:spPr bwMode="auto">
          <a:xfrm>
            <a:off x="8637588" y="6073775"/>
            <a:ext cx="379412" cy="366713"/>
          </a:xfrm>
          <a:prstGeom prst="rect">
            <a:avLst/>
          </a:prstGeom>
          <a:noFill/>
          <a:ln w="12700">
            <a:noFill/>
            <a:miter lim="800000"/>
            <a:headEnd type="none" w="lg" len="med"/>
            <a:tailEnd type="none" w="lg" len="med"/>
          </a:ln>
        </p:spPr>
        <p:txBody>
          <a:bodyPr wrap="none" anchor="ctr">
            <a:spAutoFit/>
          </a:bodyPr>
          <a:lstStyle/>
          <a:p>
            <a:pPr algn="ctr"/>
            <a:r>
              <a:rPr lang="en-US" sz="1800">
                <a:latin typeface="Symbol" pitchFamily="18" charset="2"/>
              </a:rPr>
              <a:t>q</a:t>
            </a:r>
            <a:r>
              <a:rPr lang="en-US" sz="1800" baseline="-25000"/>
              <a:t>3</a:t>
            </a:r>
            <a:endParaRPr lang="en-US" sz="1800"/>
          </a:p>
        </p:txBody>
      </p:sp>
      <p:sp>
        <p:nvSpPr>
          <p:cNvPr id="17432" name="Text Box 28"/>
          <p:cNvSpPr txBox="1">
            <a:spLocks noChangeArrowheads="1"/>
          </p:cNvSpPr>
          <p:nvPr/>
        </p:nvSpPr>
        <p:spPr bwMode="auto">
          <a:xfrm>
            <a:off x="5119688" y="1854200"/>
            <a:ext cx="3836987" cy="457200"/>
          </a:xfrm>
          <a:prstGeom prst="rect">
            <a:avLst/>
          </a:prstGeom>
          <a:noFill/>
          <a:ln w="12700">
            <a:noFill/>
            <a:miter lim="800000"/>
            <a:headEnd type="none" w="lg" len="med"/>
            <a:tailEnd type="none" w="lg" len="med"/>
          </a:ln>
        </p:spPr>
        <p:txBody>
          <a:bodyPr wrap="none" anchor="ctr">
            <a:spAutoFit/>
          </a:bodyPr>
          <a:lstStyle/>
          <a:p>
            <a:r>
              <a:rPr lang="en-US" sz="2400">
                <a:solidFill>
                  <a:schemeClr val="folHlink"/>
                </a:solidFill>
              </a:rPr>
              <a:t>Unknowns: Q</a:t>
            </a:r>
            <a:r>
              <a:rPr lang="en-US" sz="2400" baseline="-25000">
                <a:solidFill>
                  <a:schemeClr val="folHlink"/>
                </a:solidFill>
              </a:rPr>
              <a:t>2</a:t>
            </a:r>
            <a:r>
              <a:rPr lang="en-US" sz="2400">
                <a:solidFill>
                  <a:schemeClr val="folHlink"/>
                </a:solidFill>
              </a:rPr>
              <a:t>, Q</a:t>
            </a:r>
            <a:r>
              <a:rPr lang="en-US" sz="2400" baseline="-25000">
                <a:solidFill>
                  <a:schemeClr val="folHlink"/>
                </a:solidFill>
              </a:rPr>
              <a:t>3</a:t>
            </a:r>
            <a:r>
              <a:rPr lang="en-US" sz="2400">
                <a:solidFill>
                  <a:schemeClr val="folHlink"/>
                </a:solidFill>
              </a:rPr>
              <a:t>, V</a:t>
            </a:r>
            <a:r>
              <a:rPr lang="en-US" sz="2400" baseline="-25000">
                <a:solidFill>
                  <a:schemeClr val="folHlink"/>
                </a:solidFill>
              </a:rPr>
              <a:t>2</a:t>
            </a:r>
            <a:r>
              <a:rPr lang="en-US" sz="2400">
                <a:solidFill>
                  <a:schemeClr val="folHlink"/>
                </a:solidFill>
              </a:rPr>
              <a:t>, V</a:t>
            </a:r>
            <a:r>
              <a:rPr lang="en-US" sz="2400" baseline="-25000">
                <a:solidFill>
                  <a:schemeClr val="folHlink"/>
                </a:solidFill>
              </a:rPr>
              <a:t>3</a:t>
            </a:r>
            <a:r>
              <a:rPr lang="en-US" sz="2400">
                <a:solidFill>
                  <a:schemeClr val="folHlink"/>
                </a:solidFill>
              </a:rPr>
              <a:t>, F</a:t>
            </a:r>
            <a:r>
              <a:rPr lang="en-US" sz="2400" baseline="-25000">
                <a:solidFill>
                  <a:schemeClr val="folHlink"/>
                </a:solidFill>
              </a:rPr>
              <a:t>x</a:t>
            </a:r>
            <a:endParaRPr lang="en-US" sz="2400">
              <a:solidFill>
                <a:schemeClr val="folHlink"/>
              </a:solidFill>
            </a:endParaRPr>
          </a:p>
        </p:txBody>
      </p:sp>
      <p:sp>
        <p:nvSpPr>
          <p:cNvPr id="172061" name="Text Box 29"/>
          <p:cNvSpPr txBox="1">
            <a:spLocks noChangeArrowheads="1"/>
          </p:cNvSpPr>
          <p:nvPr/>
        </p:nvSpPr>
        <p:spPr bwMode="auto">
          <a:xfrm>
            <a:off x="242888" y="2578100"/>
            <a:ext cx="1485900" cy="457200"/>
          </a:xfrm>
          <a:prstGeom prst="rect">
            <a:avLst/>
          </a:prstGeom>
          <a:noFill/>
          <a:ln w="12700">
            <a:noFill/>
            <a:miter lim="800000"/>
            <a:headEnd type="none" w="lg" len="med"/>
            <a:tailEnd type="none" w="lg" len="med"/>
          </a:ln>
        </p:spPr>
        <p:txBody>
          <a:bodyPr wrap="none" anchor="ctr">
            <a:spAutoFit/>
          </a:bodyPr>
          <a:lstStyle/>
          <a:p>
            <a:r>
              <a:rPr lang="en-US" sz="2400">
                <a:solidFill>
                  <a:schemeClr val="folHlink"/>
                </a:solidFill>
              </a:rPr>
              <a:t>Continuity</a:t>
            </a:r>
          </a:p>
        </p:txBody>
      </p:sp>
      <p:sp>
        <p:nvSpPr>
          <p:cNvPr id="172062" name="Text Box 30"/>
          <p:cNvSpPr txBox="1">
            <a:spLocks noChangeArrowheads="1"/>
          </p:cNvSpPr>
          <p:nvPr/>
        </p:nvSpPr>
        <p:spPr bwMode="auto">
          <a:xfrm>
            <a:off x="242888" y="3162300"/>
            <a:ext cx="1917700" cy="457200"/>
          </a:xfrm>
          <a:prstGeom prst="rect">
            <a:avLst/>
          </a:prstGeom>
          <a:noFill/>
          <a:ln w="12700">
            <a:noFill/>
            <a:miter lim="800000"/>
            <a:headEnd type="none" w="lg" len="med"/>
            <a:tailEnd type="none" w="lg" len="med"/>
          </a:ln>
        </p:spPr>
        <p:txBody>
          <a:bodyPr wrap="none" anchor="ctr">
            <a:spAutoFit/>
          </a:bodyPr>
          <a:lstStyle/>
          <a:p>
            <a:r>
              <a:rPr lang="en-US" sz="2400">
                <a:solidFill>
                  <a:schemeClr val="folHlink"/>
                </a:solidFill>
              </a:rPr>
              <a:t>Bernoulli (2x)</a:t>
            </a:r>
          </a:p>
        </p:txBody>
      </p:sp>
      <p:sp>
        <p:nvSpPr>
          <p:cNvPr id="172063" name="Text Box 31"/>
          <p:cNvSpPr txBox="1">
            <a:spLocks noChangeArrowheads="1"/>
          </p:cNvSpPr>
          <p:nvPr/>
        </p:nvSpPr>
        <p:spPr bwMode="auto">
          <a:xfrm>
            <a:off x="279400" y="5626100"/>
            <a:ext cx="3094038" cy="457200"/>
          </a:xfrm>
          <a:prstGeom prst="rect">
            <a:avLst/>
          </a:prstGeom>
          <a:noFill/>
          <a:ln w="12700">
            <a:noFill/>
            <a:miter lim="800000"/>
            <a:headEnd type="none" w="lg" len="med"/>
            <a:tailEnd type="none" w="lg" len="med"/>
          </a:ln>
        </p:spPr>
        <p:txBody>
          <a:bodyPr wrap="none" anchor="ctr">
            <a:spAutoFit/>
          </a:bodyPr>
          <a:lstStyle/>
          <a:p>
            <a:r>
              <a:rPr lang="en-US" sz="2400">
                <a:solidFill>
                  <a:schemeClr val="folHlink"/>
                </a:solidFill>
              </a:rPr>
              <a:t>Momentum (in x and y)</a:t>
            </a:r>
          </a:p>
        </p:txBody>
      </p:sp>
      <p:graphicFrame>
        <p:nvGraphicFramePr>
          <p:cNvPr id="172064" name="Object 32"/>
          <p:cNvGraphicFramePr>
            <a:graphicFrameLocks noChangeAspect="1"/>
          </p:cNvGraphicFramePr>
          <p:nvPr/>
        </p:nvGraphicFramePr>
        <p:xfrm>
          <a:off x="1790700" y="2654300"/>
          <a:ext cx="1524000" cy="330200"/>
        </p:xfrm>
        <a:graphic>
          <a:graphicData uri="http://schemas.openxmlformats.org/presentationml/2006/ole">
            <mc:AlternateContent xmlns:mc="http://schemas.openxmlformats.org/markup-compatibility/2006">
              <mc:Choice xmlns:v="urn:schemas-microsoft-com:vml" Requires="v">
                <p:oleObj spid="_x0000_s17420" name="Equation" r:id="rId4" imgW="1523880" imgH="330120" progId="Equation.DSMT4">
                  <p:embed/>
                </p:oleObj>
              </mc:Choice>
              <mc:Fallback>
                <p:oleObj name="Equation" r:id="rId4" imgW="1523880" imgH="330120" progId="Equation.DSMT4">
                  <p:embed/>
                  <p:pic>
                    <p:nvPicPr>
                      <p:cNvPr id="0" name="Object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0700" y="2654300"/>
                        <a:ext cx="1524000" cy="330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36" name="Text Box 37"/>
          <p:cNvSpPr txBox="1">
            <a:spLocks noChangeArrowheads="1"/>
          </p:cNvSpPr>
          <p:nvPr/>
        </p:nvSpPr>
        <p:spPr bwMode="auto">
          <a:xfrm>
            <a:off x="6884988" y="3762375"/>
            <a:ext cx="379412" cy="366713"/>
          </a:xfrm>
          <a:prstGeom prst="rect">
            <a:avLst/>
          </a:prstGeom>
          <a:noFill/>
          <a:ln w="12700">
            <a:noFill/>
            <a:miter lim="800000"/>
            <a:headEnd type="none" w="lg" len="med"/>
            <a:tailEnd type="none" w="lg" len="med"/>
          </a:ln>
        </p:spPr>
        <p:txBody>
          <a:bodyPr wrap="none" anchor="ctr">
            <a:spAutoFit/>
          </a:bodyPr>
          <a:lstStyle/>
          <a:p>
            <a:pPr algn="ctr"/>
            <a:r>
              <a:rPr lang="en-US" sz="1800">
                <a:latin typeface="Symbol" pitchFamily="18" charset="2"/>
              </a:rPr>
              <a:t>q</a:t>
            </a:r>
            <a:r>
              <a:rPr lang="en-US" sz="1800" baseline="-25000"/>
              <a:t>2</a:t>
            </a:r>
            <a:endParaRPr lang="en-US" sz="1800"/>
          </a:p>
        </p:txBody>
      </p:sp>
      <p:graphicFrame>
        <p:nvGraphicFramePr>
          <p:cNvPr id="172070" name="Object 38"/>
          <p:cNvGraphicFramePr>
            <a:graphicFrameLocks noChangeAspect="1"/>
          </p:cNvGraphicFramePr>
          <p:nvPr/>
        </p:nvGraphicFramePr>
        <p:xfrm>
          <a:off x="461963" y="6203950"/>
          <a:ext cx="4813300" cy="419100"/>
        </p:xfrm>
        <a:graphic>
          <a:graphicData uri="http://schemas.openxmlformats.org/presentationml/2006/ole">
            <mc:AlternateContent xmlns:mc="http://schemas.openxmlformats.org/markup-compatibility/2006">
              <mc:Choice xmlns:v="urn:schemas-microsoft-com:vml" Requires="v">
                <p:oleObj spid="_x0000_s17421" name="Equation" r:id="rId6" imgW="4813200" imgH="419040" progId="Equation.DSMT4">
                  <p:embed/>
                </p:oleObj>
              </mc:Choice>
              <mc:Fallback>
                <p:oleObj name="Equation" r:id="rId6" imgW="4813200" imgH="419040" progId="Equation.DSMT4">
                  <p:embed/>
                  <p:pic>
                    <p:nvPicPr>
                      <p:cNvPr id="0" name="Object 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1963" y="6203950"/>
                        <a:ext cx="4813300" cy="41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2071" name="Line 39"/>
          <p:cNvSpPr>
            <a:spLocks noChangeShapeType="1"/>
          </p:cNvSpPr>
          <p:nvPr/>
        </p:nvSpPr>
        <p:spPr bwMode="auto">
          <a:xfrm flipH="1">
            <a:off x="215900" y="3746500"/>
            <a:ext cx="558800" cy="584200"/>
          </a:xfrm>
          <a:prstGeom prst="line">
            <a:avLst/>
          </a:prstGeom>
          <a:noFill/>
          <a:ln w="28575">
            <a:solidFill>
              <a:schemeClr val="folHlink"/>
            </a:solidFill>
            <a:round/>
            <a:headEnd type="none" w="lg" len="med"/>
            <a:tailEnd type="none" w="lg" len="med"/>
          </a:ln>
        </p:spPr>
        <p:txBody>
          <a:bodyPr wrap="none" anchor="ctr">
            <a:spAutoFit/>
          </a:bodyPr>
          <a:lstStyle/>
          <a:p>
            <a:endParaRPr lang="en-US"/>
          </a:p>
        </p:txBody>
      </p:sp>
      <p:sp>
        <p:nvSpPr>
          <p:cNvPr id="172072" name="Line 40"/>
          <p:cNvSpPr>
            <a:spLocks noChangeShapeType="1"/>
          </p:cNvSpPr>
          <p:nvPr/>
        </p:nvSpPr>
        <p:spPr bwMode="auto">
          <a:xfrm flipH="1">
            <a:off x="2565400" y="3771900"/>
            <a:ext cx="558800" cy="584200"/>
          </a:xfrm>
          <a:prstGeom prst="line">
            <a:avLst/>
          </a:prstGeom>
          <a:noFill/>
          <a:ln w="28575">
            <a:solidFill>
              <a:schemeClr val="folHlink"/>
            </a:solidFill>
            <a:round/>
            <a:headEnd type="none" w="lg" len="med"/>
            <a:tailEnd type="none" w="lg" len="med"/>
          </a:ln>
        </p:spPr>
        <p:txBody>
          <a:bodyPr wrap="none" anchor="ctr">
            <a:spAutoFit/>
          </a:bodyPr>
          <a:lstStyle/>
          <a:p>
            <a:endParaRPr lang="en-US"/>
          </a:p>
        </p:txBody>
      </p:sp>
      <p:sp>
        <p:nvSpPr>
          <p:cNvPr id="172073" name="Line 41"/>
          <p:cNvSpPr>
            <a:spLocks noChangeShapeType="1"/>
          </p:cNvSpPr>
          <p:nvPr/>
        </p:nvSpPr>
        <p:spPr bwMode="auto">
          <a:xfrm flipH="1">
            <a:off x="698500" y="3771900"/>
            <a:ext cx="558800" cy="584200"/>
          </a:xfrm>
          <a:prstGeom prst="line">
            <a:avLst/>
          </a:prstGeom>
          <a:noFill/>
          <a:ln w="28575">
            <a:solidFill>
              <a:schemeClr val="folHlink"/>
            </a:solidFill>
            <a:round/>
            <a:headEnd type="none" w="lg" len="med"/>
            <a:tailEnd type="none" w="lg" len="med"/>
          </a:ln>
        </p:spPr>
        <p:txBody>
          <a:bodyPr wrap="none" anchor="ctr">
            <a:spAutoFit/>
          </a:bodyPr>
          <a:lstStyle/>
          <a:p>
            <a:endParaRPr lang="en-US"/>
          </a:p>
        </p:txBody>
      </p:sp>
      <p:sp>
        <p:nvSpPr>
          <p:cNvPr id="172075" name="Line 43"/>
          <p:cNvSpPr>
            <a:spLocks noChangeShapeType="1"/>
          </p:cNvSpPr>
          <p:nvPr/>
        </p:nvSpPr>
        <p:spPr bwMode="auto">
          <a:xfrm flipH="1">
            <a:off x="1981200" y="3771900"/>
            <a:ext cx="558800" cy="584200"/>
          </a:xfrm>
          <a:prstGeom prst="line">
            <a:avLst/>
          </a:prstGeom>
          <a:noFill/>
          <a:ln w="28575">
            <a:solidFill>
              <a:schemeClr val="folHlink"/>
            </a:solidFill>
            <a:round/>
            <a:headEnd type="none" w="lg" len="med"/>
            <a:tailEnd type="none" w="lg" len="med"/>
          </a:ln>
        </p:spPr>
        <p:txBody>
          <a:bodyPr wrap="none" anchor="ctr">
            <a:spAutoFit/>
          </a:bodyPr>
          <a:lstStyle/>
          <a:p>
            <a:endParaRPr lang="en-US"/>
          </a:p>
        </p:txBody>
      </p:sp>
      <p:graphicFrame>
        <p:nvGraphicFramePr>
          <p:cNvPr id="172078" name="Object 46"/>
          <p:cNvGraphicFramePr>
            <a:graphicFrameLocks noChangeAspect="1"/>
          </p:cNvGraphicFramePr>
          <p:nvPr/>
        </p:nvGraphicFramePr>
        <p:xfrm>
          <a:off x="412750" y="4629150"/>
          <a:ext cx="800100" cy="342900"/>
        </p:xfrm>
        <a:graphic>
          <a:graphicData uri="http://schemas.openxmlformats.org/presentationml/2006/ole">
            <mc:AlternateContent xmlns:mc="http://schemas.openxmlformats.org/markup-compatibility/2006">
              <mc:Choice xmlns:v="urn:schemas-microsoft-com:vml" Requires="v">
                <p:oleObj spid="_x0000_s17422" name="Equation" r:id="rId8" imgW="799920" imgH="342720" progId="Equation.DSMT4">
                  <p:embed/>
                </p:oleObj>
              </mc:Choice>
              <mc:Fallback>
                <p:oleObj name="Equation" r:id="rId8" imgW="799920" imgH="342720" progId="Equation.DSMT4">
                  <p:embed/>
                  <p:pic>
                    <p:nvPicPr>
                      <p:cNvPr id="0" name="Object 4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2750" y="4629150"/>
                        <a:ext cx="800100" cy="342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2079" name="Object 47"/>
          <p:cNvGraphicFramePr>
            <a:graphicFrameLocks noChangeAspect="1"/>
          </p:cNvGraphicFramePr>
          <p:nvPr/>
        </p:nvGraphicFramePr>
        <p:xfrm>
          <a:off x="374650" y="5143500"/>
          <a:ext cx="787400" cy="342900"/>
        </p:xfrm>
        <a:graphic>
          <a:graphicData uri="http://schemas.openxmlformats.org/presentationml/2006/ole">
            <mc:AlternateContent xmlns:mc="http://schemas.openxmlformats.org/markup-compatibility/2006">
              <mc:Choice xmlns:v="urn:schemas-microsoft-com:vml" Requires="v">
                <p:oleObj spid="_x0000_s17423" name="Equation" r:id="rId10" imgW="787320" imgH="342720" progId="Equation.DSMT4">
                  <p:embed/>
                </p:oleObj>
              </mc:Choice>
              <mc:Fallback>
                <p:oleObj name="Equation" r:id="rId10" imgW="787320" imgH="342720" progId="Equation.DSMT4">
                  <p:embed/>
                  <p:pic>
                    <p:nvPicPr>
                      <p:cNvPr id="0" name="Object 4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650" y="5143500"/>
                        <a:ext cx="787400" cy="342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2067" name="Object 35"/>
          <p:cNvGraphicFramePr>
            <a:graphicFrameLocks noChangeAspect="1"/>
          </p:cNvGraphicFramePr>
          <p:nvPr/>
        </p:nvGraphicFramePr>
        <p:xfrm>
          <a:off x="273050" y="3575050"/>
          <a:ext cx="3403600" cy="838200"/>
        </p:xfrm>
        <a:graphic>
          <a:graphicData uri="http://schemas.openxmlformats.org/presentationml/2006/ole">
            <mc:AlternateContent xmlns:mc="http://schemas.openxmlformats.org/markup-compatibility/2006">
              <mc:Choice xmlns:v="urn:schemas-microsoft-com:vml" Requires="v">
                <p:oleObj spid="_x0000_s17424" name="Equation" r:id="rId12" imgW="3403440" imgH="838080" progId="Equation.DSMT4">
                  <p:embed/>
                </p:oleObj>
              </mc:Choice>
              <mc:Fallback>
                <p:oleObj name="Equation" r:id="rId12" imgW="3403440" imgH="838080" progId="Equation.DSMT4">
                  <p:embed/>
                  <p:pic>
                    <p:nvPicPr>
                      <p:cNvPr id="0" name="Object 3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3050" y="3575050"/>
                        <a:ext cx="3403600" cy="838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41" name="Text Box 49"/>
          <p:cNvSpPr txBox="1">
            <a:spLocks noChangeArrowheads="1"/>
          </p:cNvSpPr>
          <p:nvPr/>
        </p:nvSpPr>
        <p:spPr bwMode="auto">
          <a:xfrm>
            <a:off x="365125" y="1946275"/>
            <a:ext cx="3168650" cy="457200"/>
          </a:xfrm>
          <a:prstGeom prst="rect">
            <a:avLst/>
          </a:prstGeom>
          <a:noFill/>
          <a:ln w="12700">
            <a:noFill/>
            <a:miter lim="800000"/>
            <a:headEnd type="none" w="lg" len="med"/>
            <a:tailEnd type="none" w="lg" len="med"/>
          </a:ln>
        </p:spPr>
        <p:txBody>
          <a:bodyPr wrap="none">
            <a:spAutoFit/>
          </a:bodyPr>
          <a:lstStyle/>
          <a:p>
            <a:r>
              <a:rPr lang="en-US" sz="2400"/>
              <a:t>Identify the 5 equations!</a:t>
            </a:r>
          </a:p>
        </p:txBody>
      </p:sp>
      <p:sp>
        <p:nvSpPr>
          <p:cNvPr id="172082" name="AutoShape 50"/>
          <p:cNvSpPr>
            <a:spLocks noChangeArrowheads="1"/>
          </p:cNvSpPr>
          <p:nvPr/>
        </p:nvSpPr>
        <p:spPr bwMode="auto">
          <a:xfrm>
            <a:off x="3759200" y="1879600"/>
            <a:ext cx="762000" cy="406400"/>
          </a:xfrm>
          <a:prstGeom prst="cloudCallout">
            <a:avLst>
              <a:gd name="adj1" fmla="val -43750"/>
              <a:gd name="adj2" fmla="val 70000"/>
            </a:avLst>
          </a:prstGeom>
          <a:noFill/>
          <a:ln w="12700">
            <a:solidFill>
              <a:schemeClr val="folHlink"/>
            </a:solidFill>
            <a:round/>
            <a:headEnd type="none" w="lg" len="med"/>
            <a:tailEnd type="none" w="lg" len="med"/>
          </a:ln>
        </p:spPr>
        <p:txBody>
          <a:bodyPr anchor="ctr"/>
          <a:lstStyle/>
          <a:p>
            <a:pPr algn="ct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20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206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720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206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7206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20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207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7207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7207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720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7207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72063">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720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61" grpId="0" build="p" autoUpdateAnimBg="0"/>
      <p:bldP spid="172062" grpId="0" build="p" autoUpdateAnimBg="0"/>
      <p:bldP spid="172063" grpId="0" build="p" autoUpdateAnimBg="0"/>
      <p:bldP spid="172071" grpId="0" animBg="1"/>
      <p:bldP spid="172072" grpId="0" animBg="1"/>
      <p:bldP spid="172073" grpId="0" animBg="1"/>
      <p:bldP spid="172075" grpId="0" animBg="1"/>
      <p:bldP spid="172082"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1" name="Rectangle 2"/>
          <p:cNvSpPr>
            <a:spLocks noGrp="1" noChangeArrowheads="1"/>
          </p:cNvSpPr>
          <p:nvPr>
            <p:ph type="title"/>
          </p:nvPr>
        </p:nvSpPr>
        <p:spPr/>
        <p:txBody>
          <a:bodyPr/>
          <a:lstStyle/>
          <a:p>
            <a:pPr>
              <a:defRPr/>
            </a:pPr>
            <a:r>
              <a:rPr lang="en-US" smtClean="0"/>
              <a:t>Solve for Q</a:t>
            </a:r>
            <a:r>
              <a:rPr lang="en-US" baseline="-25000" smtClean="0"/>
              <a:t>2</a:t>
            </a:r>
            <a:r>
              <a:rPr lang="en-US" smtClean="0"/>
              <a:t> and Q</a:t>
            </a:r>
            <a:r>
              <a:rPr lang="en-US" baseline="-25000" smtClean="0"/>
              <a:t>3</a:t>
            </a:r>
            <a:endParaRPr lang="en-US" smtClean="0"/>
          </a:p>
        </p:txBody>
      </p:sp>
      <p:sp>
        <p:nvSpPr>
          <p:cNvPr id="159748" name="Line 4"/>
          <p:cNvSpPr>
            <a:spLocks noChangeShapeType="1"/>
          </p:cNvSpPr>
          <p:nvPr/>
        </p:nvSpPr>
        <p:spPr bwMode="auto">
          <a:xfrm flipV="1">
            <a:off x="2381250" y="1765300"/>
            <a:ext cx="539750" cy="660400"/>
          </a:xfrm>
          <a:prstGeom prst="line">
            <a:avLst/>
          </a:prstGeom>
          <a:noFill/>
          <a:ln w="38100">
            <a:solidFill>
              <a:schemeClr val="folHlink"/>
            </a:solidFill>
            <a:round/>
            <a:headEnd type="none" w="lg" len="med"/>
            <a:tailEnd type="none" w="lg" len="med"/>
          </a:ln>
        </p:spPr>
        <p:txBody>
          <a:bodyPr anchor="ctr">
            <a:spAutoFit/>
          </a:bodyPr>
          <a:lstStyle/>
          <a:p>
            <a:endParaRPr lang="en-US"/>
          </a:p>
        </p:txBody>
      </p:sp>
      <p:sp>
        <p:nvSpPr>
          <p:cNvPr id="159749" name="Line 5"/>
          <p:cNvSpPr>
            <a:spLocks noChangeShapeType="1"/>
          </p:cNvSpPr>
          <p:nvPr/>
        </p:nvSpPr>
        <p:spPr bwMode="auto">
          <a:xfrm flipV="1">
            <a:off x="2978150" y="1752600"/>
            <a:ext cx="539750" cy="660400"/>
          </a:xfrm>
          <a:prstGeom prst="line">
            <a:avLst/>
          </a:prstGeom>
          <a:noFill/>
          <a:ln w="38100">
            <a:solidFill>
              <a:schemeClr val="folHlink"/>
            </a:solidFill>
            <a:round/>
            <a:headEnd type="none" w="lg" len="med"/>
            <a:tailEnd type="none" w="lg" len="med"/>
          </a:ln>
        </p:spPr>
        <p:txBody>
          <a:bodyPr anchor="ctr">
            <a:spAutoFit/>
          </a:bodyPr>
          <a:lstStyle/>
          <a:p>
            <a:endParaRPr lang="en-US"/>
          </a:p>
        </p:txBody>
      </p:sp>
      <p:sp>
        <p:nvSpPr>
          <p:cNvPr id="159750" name="Line 6"/>
          <p:cNvSpPr>
            <a:spLocks noChangeShapeType="1"/>
          </p:cNvSpPr>
          <p:nvPr/>
        </p:nvSpPr>
        <p:spPr bwMode="auto">
          <a:xfrm flipV="1">
            <a:off x="3625850" y="1778000"/>
            <a:ext cx="539750" cy="660400"/>
          </a:xfrm>
          <a:prstGeom prst="line">
            <a:avLst/>
          </a:prstGeom>
          <a:noFill/>
          <a:ln w="38100">
            <a:solidFill>
              <a:schemeClr val="folHlink"/>
            </a:solidFill>
            <a:round/>
            <a:headEnd type="none" w="lg" len="med"/>
            <a:tailEnd type="none" w="lg" len="med"/>
          </a:ln>
        </p:spPr>
        <p:txBody>
          <a:bodyPr anchor="ctr">
            <a:spAutoFit/>
          </a:bodyPr>
          <a:lstStyle/>
          <a:p>
            <a:endParaRPr lang="en-US"/>
          </a:p>
        </p:txBody>
      </p:sp>
      <p:sp>
        <p:nvSpPr>
          <p:cNvPr id="159751" name="Line 7"/>
          <p:cNvSpPr>
            <a:spLocks noChangeShapeType="1"/>
          </p:cNvSpPr>
          <p:nvPr/>
        </p:nvSpPr>
        <p:spPr bwMode="auto">
          <a:xfrm flipV="1">
            <a:off x="4273550" y="1790700"/>
            <a:ext cx="539750" cy="660400"/>
          </a:xfrm>
          <a:prstGeom prst="line">
            <a:avLst/>
          </a:prstGeom>
          <a:noFill/>
          <a:ln w="38100">
            <a:solidFill>
              <a:schemeClr val="folHlink"/>
            </a:solidFill>
            <a:round/>
            <a:headEnd type="none" w="lg" len="med"/>
            <a:tailEnd type="none" w="lg" len="med"/>
          </a:ln>
        </p:spPr>
        <p:txBody>
          <a:bodyPr anchor="ctr">
            <a:spAutoFit/>
          </a:bodyPr>
          <a:lstStyle/>
          <a:p>
            <a:endParaRPr lang="en-US"/>
          </a:p>
        </p:txBody>
      </p:sp>
      <p:grpSp>
        <p:nvGrpSpPr>
          <p:cNvPr id="18446" name="Group 37"/>
          <p:cNvGrpSpPr>
            <a:grpSpLocks/>
          </p:cNvGrpSpPr>
          <p:nvPr/>
        </p:nvGrpSpPr>
        <p:grpSpPr bwMode="auto">
          <a:xfrm>
            <a:off x="7553325" y="4292600"/>
            <a:ext cx="1390650" cy="1562100"/>
            <a:chOff x="4758" y="2704"/>
            <a:chExt cx="876" cy="984"/>
          </a:xfrm>
        </p:grpSpPr>
        <p:sp>
          <p:nvSpPr>
            <p:cNvPr id="18458" name="Line 16"/>
            <p:cNvSpPr>
              <a:spLocks noChangeShapeType="1"/>
            </p:cNvSpPr>
            <p:nvPr/>
          </p:nvSpPr>
          <p:spPr bwMode="auto">
            <a:xfrm flipV="1">
              <a:off x="4848" y="3016"/>
              <a:ext cx="288" cy="552"/>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grpSp>
          <p:nvGrpSpPr>
            <p:cNvPr id="18459" name="Group 11"/>
            <p:cNvGrpSpPr>
              <a:grpSpLocks/>
            </p:cNvGrpSpPr>
            <p:nvPr/>
          </p:nvGrpSpPr>
          <p:grpSpPr bwMode="auto">
            <a:xfrm>
              <a:off x="4758" y="2704"/>
              <a:ext cx="876" cy="984"/>
              <a:chOff x="4662" y="1624"/>
              <a:chExt cx="876" cy="984"/>
            </a:xfrm>
          </p:grpSpPr>
          <p:sp>
            <p:nvSpPr>
              <p:cNvPr id="18461" name="Line 12"/>
              <p:cNvSpPr>
                <a:spLocks noChangeShapeType="1"/>
              </p:cNvSpPr>
              <p:nvPr/>
            </p:nvSpPr>
            <p:spPr bwMode="auto">
              <a:xfrm flipV="1">
                <a:off x="4752" y="1928"/>
                <a:ext cx="0" cy="560"/>
              </a:xfrm>
              <a:prstGeom prst="line">
                <a:avLst/>
              </a:prstGeom>
              <a:noFill/>
              <a:ln w="12700">
                <a:solidFill>
                  <a:schemeClr val="tx1"/>
                </a:solidFill>
                <a:round/>
                <a:headEnd type="none" w="lg" len="med"/>
                <a:tailEnd type="triangle" w="lg" len="med"/>
              </a:ln>
            </p:spPr>
            <p:txBody>
              <a:bodyPr anchor="ctr">
                <a:spAutoFit/>
              </a:bodyPr>
              <a:lstStyle/>
              <a:p>
                <a:endParaRPr lang="en-US"/>
              </a:p>
            </p:txBody>
          </p:sp>
          <p:sp>
            <p:nvSpPr>
              <p:cNvPr id="18462" name="Line 13"/>
              <p:cNvSpPr>
                <a:spLocks noChangeShapeType="1"/>
              </p:cNvSpPr>
              <p:nvPr/>
            </p:nvSpPr>
            <p:spPr bwMode="auto">
              <a:xfrm>
                <a:off x="4752" y="2488"/>
                <a:ext cx="576" cy="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18463" name="Text Box 14"/>
              <p:cNvSpPr txBox="1">
                <a:spLocks noChangeArrowheads="1"/>
              </p:cNvSpPr>
              <p:nvPr/>
            </p:nvSpPr>
            <p:spPr bwMode="auto">
              <a:xfrm>
                <a:off x="5326" y="2320"/>
                <a:ext cx="212" cy="288"/>
              </a:xfrm>
              <a:prstGeom prst="rect">
                <a:avLst/>
              </a:prstGeom>
              <a:noFill/>
              <a:ln w="12700">
                <a:noFill/>
                <a:miter lim="800000"/>
                <a:headEnd type="none" w="lg" len="med"/>
                <a:tailEnd type="none" w="lg" len="med"/>
              </a:ln>
            </p:spPr>
            <p:txBody>
              <a:bodyPr wrap="none" anchor="ctr">
                <a:spAutoFit/>
              </a:bodyPr>
              <a:lstStyle/>
              <a:p>
                <a:pPr algn="ctr"/>
                <a:r>
                  <a:rPr lang="en-US" sz="2400"/>
                  <a:t>x</a:t>
                </a:r>
              </a:p>
            </p:txBody>
          </p:sp>
          <p:sp>
            <p:nvSpPr>
              <p:cNvPr id="18464" name="Text Box 15"/>
              <p:cNvSpPr txBox="1">
                <a:spLocks noChangeArrowheads="1"/>
              </p:cNvSpPr>
              <p:nvPr/>
            </p:nvSpPr>
            <p:spPr bwMode="auto">
              <a:xfrm>
                <a:off x="4662" y="1624"/>
                <a:ext cx="212" cy="288"/>
              </a:xfrm>
              <a:prstGeom prst="rect">
                <a:avLst/>
              </a:prstGeom>
              <a:noFill/>
              <a:ln w="12700">
                <a:noFill/>
                <a:miter lim="800000"/>
                <a:headEnd type="none" w="lg" len="med"/>
                <a:tailEnd type="none" w="lg" len="med"/>
              </a:ln>
            </p:spPr>
            <p:txBody>
              <a:bodyPr wrap="none" anchor="ctr">
                <a:spAutoFit/>
              </a:bodyPr>
              <a:lstStyle/>
              <a:p>
                <a:pPr algn="ctr"/>
                <a:r>
                  <a:rPr lang="en-US" sz="2400"/>
                  <a:t>y</a:t>
                </a:r>
              </a:p>
            </p:txBody>
          </p:sp>
        </p:grpSp>
        <p:sp>
          <p:nvSpPr>
            <p:cNvPr id="18460" name="Text Box 17"/>
            <p:cNvSpPr txBox="1">
              <a:spLocks noChangeArrowheads="1"/>
            </p:cNvSpPr>
            <p:nvPr/>
          </p:nvSpPr>
          <p:spPr bwMode="auto">
            <a:xfrm>
              <a:off x="4876" y="3320"/>
              <a:ext cx="216" cy="288"/>
            </a:xfrm>
            <a:prstGeom prst="rect">
              <a:avLst/>
            </a:prstGeom>
            <a:noFill/>
            <a:ln w="12700">
              <a:noFill/>
              <a:miter lim="800000"/>
              <a:headEnd type="none" w="lg" len="med"/>
              <a:tailEnd type="none" w="lg" len="med"/>
            </a:ln>
          </p:spPr>
          <p:txBody>
            <a:bodyPr wrap="none" anchor="ctr">
              <a:spAutoFit/>
            </a:bodyPr>
            <a:lstStyle/>
            <a:p>
              <a:pPr algn="ctr"/>
              <a:r>
                <a:rPr lang="en-US" sz="2400">
                  <a:latin typeface="Symbol" pitchFamily="18" charset="2"/>
                </a:rPr>
                <a:t>q</a:t>
              </a:r>
            </a:p>
          </p:txBody>
        </p:sp>
      </p:grpSp>
      <p:graphicFrame>
        <p:nvGraphicFramePr>
          <p:cNvPr id="18434" name="Object 29"/>
          <p:cNvGraphicFramePr>
            <a:graphicFrameLocks noChangeAspect="1"/>
          </p:cNvGraphicFramePr>
          <p:nvPr/>
        </p:nvGraphicFramePr>
        <p:xfrm>
          <a:off x="450850" y="1911350"/>
          <a:ext cx="4813300" cy="419100"/>
        </p:xfrm>
        <a:graphic>
          <a:graphicData uri="http://schemas.openxmlformats.org/presentationml/2006/ole">
            <mc:AlternateContent xmlns:mc="http://schemas.openxmlformats.org/markup-compatibility/2006">
              <mc:Choice xmlns:v="urn:schemas-microsoft-com:vml" Requires="v">
                <p:oleObj spid="_x0000_s18448" name="Equation" r:id="rId4" imgW="4813200" imgH="419040" progId="Equation.DSMT4">
                  <p:embed/>
                </p:oleObj>
              </mc:Choice>
              <mc:Fallback>
                <p:oleObj name="Equation" r:id="rId4" imgW="4813200" imgH="419040" progId="Equation.DSMT4">
                  <p:embed/>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850" y="1911350"/>
                        <a:ext cx="4813300" cy="41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9774" name="Object 30"/>
          <p:cNvGraphicFramePr>
            <a:graphicFrameLocks noChangeAspect="1"/>
          </p:cNvGraphicFramePr>
          <p:nvPr/>
        </p:nvGraphicFramePr>
        <p:xfrm>
          <a:off x="279400" y="2571750"/>
          <a:ext cx="3276600" cy="419100"/>
        </p:xfrm>
        <a:graphic>
          <a:graphicData uri="http://schemas.openxmlformats.org/presentationml/2006/ole">
            <mc:AlternateContent xmlns:mc="http://schemas.openxmlformats.org/markup-compatibility/2006">
              <mc:Choice xmlns:v="urn:schemas-microsoft-com:vml" Requires="v">
                <p:oleObj spid="_x0000_s18449" name="Equation" r:id="rId6" imgW="3276360" imgH="419040" progId="Equation.DSMT4">
                  <p:embed/>
                </p:oleObj>
              </mc:Choice>
              <mc:Fallback>
                <p:oleObj name="Equation" r:id="rId6" imgW="3276360" imgH="419040" progId="Equation.DSMT4">
                  <p:embed/>
                  <p:pic>
                    <p:nvPicPr>
                      <p:cNvPr id="0" name="Object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9400" y="2571750"/>
                        <a:ext cx="3276600" cy="41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9777" name="Object 33"/>
          <p:cNvGraphicFramePr>
            <a:graphicFrameLocks noChangeAspect="1"/>
          </p:cNvGraphicFramePr>
          <p:nvPr/>
        </p:nvGraphicFramePr>
        <p:xfrm>
          <a:off x="323850" y="3289300"/>
          <a:ext cx="5524500" cy="330200"/>
        </p:xfrm>
        <a:graphic>
          <a:graphicData uri="http://schemas.openxmlformats.org/presentationml/2006/ole">
            <mc:AlternateContent xmlns:mc="http://schemas.openxmlformats.org/markup-compatibility/2006">
              <mc:Choice xmlns:v="urn:schemas-microsoft-com:vml" Requires="v">
                <p:oleObj spid="_x0000_s18450" name="Equation" r:id="rId8" imgW="5524200" imgH="330120" progId="Equation.DSMT4">
                  <p:embed/>
                </p:oleObj>
              </mc:Choice>
              <mc:Fallback>
                <p:oleObj name="Equation" r:id="rId8" imgW="5524200" imgH="330120" progId="Equation.DSMT4">
                  <p:embed/>
                  <p:pic>
                    <p:nvPicPr>
                      <p:cNvPr id="0" name="Object 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3850" y="3289300"/>
                        <a:ext cx="5524500" cy="330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9778" name="Object 34"/>
          <p:cNvGraphicFramePr>
            <a:graphicFrameLocks noChangeAspect="1"/>
          </p:cNvGraphicFramePr>
          <p:nvPr/>
        </p:nvGraphicFramePr>
        <p:xfrm>
          <a:off x="311150" y="4051300"/>
          <a:ext cx="1054100" cy="252413"/>
        </p:xfrm>
        <a:graphic>
          <a:graphicData uri="http://schemas.openxmlformats.org/presentationml/2006/ole">
            <mc:AlternateContent xmlns:mc="http://schemas.openxmlformats.org/markup-compatibility/2006">
              <mc:Choice xmlns:v="urn:schemas-microsoft-com:vml" Requires="v">
                <p:oleObj spid="_x0000_s18451" name="Equation" r:id="rId10" imgW="1054080" imgH="253800" progId="Equation.DSMT4">
                  <p:embed/>
                </p:oleObj>
              </mc:Choice>
              <mc:Fallback>
                <p:oleObj name="Equation" r:id="rId10" imgW="1054080" imgH="253800" progId="Equation.DSMT4">
                  <p:embed/>
                  <p:pic>
                    <p:nvPicPr>
                      <p:cNvPr id="0" name="Object 3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1150" y="4051300"/>
                        <a:ext cx="1054100" cy="252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9779" name="Text Box 35"/>
          <p:cNvSpPr txBox="1">
            <a:spLocks noChangeArrowheads="1"/>
          </p:cNvSpPr>
          <p:nvPr/>
        </p:nvSpPr>
        <p:spPr bwMode="auto">
          <a:xfrm>
            <a:off x="1400175" y="3924300"/>
            <a:ext cx="4689475" cy="457200"/>
          </a:xfrm>
          <a:prstGeom prst="rect">
            <a:avLst/>
          </a:prstGeom>
          <a:noFill/>
          <a:ln w="12700">
            <a:noFill/>
            <a:miter lim="800000"/>
            <a:headEnd type="none" w="lg" len="med"/>
            <a:tailEnd type="none" w="lg" len="med"/>
          </a:ln>
        </p:spPr>
        <p:txBody>
          <a:bodyPr wrap="none" anchor="ctr">
            <a:spAutoFit/>
          </a:bodyPr>
          <a:lstStyle/>
          <a:p>
            <a:r>
              <a:rPr lang="en-US" sz="2400">
                <a:solidFill>
                  <a:schemeClr val="folHlink"/>
                </a:solidFill>
              </a:rPr>
              <a:t>Component of velocity in y direction</a:t>
            </a:r>
          </a:p>
        </p:txBody>
      </p:sp>
      <p:sp>
        <p:nvSpPr>
          <p:cNvPr id="18448" name="Line 36"/>
          <p:cNvSpPr>
            <a:spLocks noChangeShapeType="1"/>
          </p:cNvSpPr>
          <p:nvPr/>
        </p:nvSpPr>
        <p:spPr bwMode="auto">
          <a:xfrm>
            <a:off x="1447800" y="4368800"/>
            <a:ext cx="45974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159782" name="Text Box 38"/>
          <p:cNvSpPr txBox="1">
            <a:spLocks noChangeArrowheads="1"/>
          </p:cNvSpPr>
          <p:nvPr/>
        </p:nvSpPr>
        <p:spPr bwMode="auto">
          <a:xfrm>
            <a:off x="2568575" y="4826000"/>
            <a:ext cx="2460625" cy="457200"/>
          </a:xfrm>
          <a:prstGeom prst="rect">
            <a:avLst/>
          </a:prstGeom>
          <a:noFill/>
          <a:ln w="12700">
            <a:noFill/>
            <a:miter lim="800000"/>
            <a:headEnd type="none" w="lg" len="med"/>
            <a:tailEnd type="none" w="lg" len="med"/>
          </a:ln>
        </p:spPr>
        <p:txBody>
          <a:bodyPr wrap="none" anchor="ctr">
            <a:spAutoFit/>
          </a:bodyPr>
          <a:lstStyle/>
          <a:p>
            <a:r>
              <a:rPr lang="en-US" sz="2400">
                <a:solidFill>
                  <a:schemeClr val="folHlink"/>
                </a:solidFill>
              </a:rPr>
              <a:t>Mass conservation</a:t>
            </a:r>
          </a:p>
        </p:txBody>
      </p:sp>
      <p:sp>
        <p:nvSpPr>
          <p:cNvPr id="18450" name="Line 39"/>
          <p:cNvSpPr>
            <a:spLocks noChangeShapeType="1"/>
          </p:cNvSpPr>
          <p:nvPr/>
        </p:nvSpPr>
        <p:spPr bwMode="auto">
          <a:xfrm>
            <a:off x="2641600" y="5232400"/>
            <a:ext cx="23241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graphicFrame>
        <p:nvGraphicFramePr>
          <p:cNvPr id="18438" name="Object 40"/>
          <p:cNvGraphicFramePr>
            <a:graphicFrameLocks noChangeAspect="1"/>
          </p:cNvGraphicFramePr>
          <p:nvPr/>
        </p:nvGraphicFramePr>
        <p:xfrm>
          <a:off x="330200" y="4940300"/>
          <a:ext cx="1524000" cy="330200"/>
        </p:xfrm>
        <a:graphic>
          <a:graphicData uri="http://schemas.openxmlformats.org/presentationml/2006/ole">
            <mc:AlternateContent xmlns:mc="http://schemas.openxmlformats.org/markup-compatibility/2006">
              <mc:Choice xmlns:v="urn:schemas-microsoft-com:vml" Requires="v">
                <p:oleObj spid="_x0000_s18452" name="Equation" r:id="rId12" imgW="1523880" imgH="330120" progId="Equation.DSMT4">
                  <p:embed/>
                </p:oleObj>
              </mc:Choice>
              <mc:Fallback>
                <p:oleObj name="Equation" r:id="rId12" imgW="1523880" imgH="330120" progId="Equation.DSMT4">
                  <p:embed/>
                  <p:pic>
                    <p:nvPicPr>
                      <p:cNvPr id="0" name="Object 4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0200" y="4940300"/>
                        <a:ext cx="1524000" cy="330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9" name="Object 41"/>
          <p:cNvGraphicFramePr>
            <a:graphicFrameLocks noChangeAspect="1"/>
          </p:cNvGraphicFramePr>
          <p:nvPr/>
        </p:nvGraphicFramePr>
        <p:xfrm>
          <a:off x="336550" y="5905500"/>
          <a:ext cx="1384300" cy="330200"/>
        </p:xfrm>
        <a:graphic>
          <a:graphicData uri="http://schemas.openxmlformats.org/presentationml/2006/ole">
            <mc:AlternateContent xmlns:mc="http://schemas.openxmlformats.org/markup-compatibility/2006">
              <mc:Choice xmlns:v="urn:schemas-microsoft-com:vml" Requires="v">
                <p:oleObj spid="_x0000_s18453" name="Equation" r:id="rId14" imgW="1384200" imgH="330120" progId="Equation.DSMT4">
                  <p:embed/>
                </p:oleObj>
              </mc:Choice>
              <mc:Fallback>
                <p:oleObj name="Equation" r:id="rId14" imgW="1384200" imgH="330120" progId="Equation.DSMT4">
                  <p:embed/>
                  <p:pic>
                    <p:nvPicPr>
                      <p:cNvPr id="0" name="Object 4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6550" y="5905500"/>
                        <a:ext cx="1384300" cy="330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9786" name="Text Box 42"/>
          <p:cNvSpPr txBox="1">
            <a:spLocks noChangeArrowheads="1"/>
          </p:cNvSpPr>
          <p:nvPr/>
        </p:nvSpPr>
        <p:spPr bwMode="auto">
          <a:xfrm>
            <a:off x="2251075" y="5791200"/>
            <a:ext cx="4479925" cy="457200"/>
          </a:xfrm>
          <a:prstGeom prst="rect">
            <a:avLst/>
          </a:prstGeom>
          <a:noFill/>
          <a:ln w="12700">
            <a:noFill/>
            <a:miter lim="800000"/>
            <a:headEnd type="none" w="lg" len="med"/>
            <a:tailEnd type="none" w="lg" len="med"/>
          </a:ln>
        </p:spPr>
        <p:txBody>
          <a:bodyPr wrap="none" anchor="ctr">
            <a:spAutoFit/>
          </a:bodyPr>
          <a:lstStyle/>
          <a:p>
            <a:r>
              <a:rPr lang="en-US" sz="2400">
                <a:solidFill>
                  <a:schemeClr val="folHlink"/>
                </a:solidFill>
              </a:rPr>
              <a:t>Negligible losses – apply Bernoulli</a:t>
            </a:r>
          </a:p>
        </p:txBody>
      </p:sp>
      <p:sp>
        <p:nvSpPr>
          <p:cNvPr id="18452" name="Line 43"/>
          <p:cNvSpPr>
            <a:spLocks noChangeShapeType="1"/>
          </p:cNvSpPr>
          <p:nvPr/>
        </p:nvSpPr>
        <p:spPr bwMode="auto">
          <a:xfrm>
            <a:off x="2324100" y="6197600"/>
            <a:ext cx="4406900" cy="0"/>
          </a:xfrm>
          <a:prstGeom prst="line">
            <a:avLst/>
          </a:prstGeom>
          <a:noFill/>
          <a:ln w="12700">
            <a:solidFill>
              <a:schemeClr val="tx1"/>
            </a:solidFill>
            <a:round/>
            <a:headEnd type="none" w="lg" len="med"/>
            <a:tailEnd type="none" w="lg" len="med"/>
          </a:ln>
        </p:spPr>
        <p:txBody>
          <a:bodyPr anchor="ctr">
            <a:spAutoFit/>
          </a:bodyPr>
          <a:lstStyle/>
          <a:p>
            <a:endParaRPr lang="en-US"/>
          </a:p>
        </p:txBody>
      </p:sp>
      <p:sp>
        <p:nvSpPr>
          <p:cNvPr id="159788" name="Text Box 44"/>
          <p:cNvSpPr txBox="1">
            <a:spLocks noChangeArrowheads="1"/>
          </p:cNvSpPr>
          <p:nvPr/>
        </p:nvSpPr>
        <p:spPr bwMode="auto">
          <a:xfrm>
            <a:off x="5908675" y="1854200"/>
            <a:ext cx="2763838" cy="457200"/>
          </a:xfrm>
          <a:prstGeom prst="rect">
            <a:avLst/>
          </a:prstGeom>
          <a:noFill/>
          <a:ln w="12700">
            <a:noFill/>
            <a:miter lim="800000"/>
            <a:headEnd type="none" w="lg" len="med"/>
            <a:tailEnd type="none" w="lg" len="med"/>
          </a:ln>
        </p:spPr>
        <p:txBody>
          <a:bodyPr wrap="none" anchor="ctr">
            <a:spAutoFit/>
          </a:bodyPr>
          <a:lstStyle/>
          <a:p>
            <a:r>
              <a:rPr lang="en-US" sz="2400">
                <a:solidFill>
                  <a:schemeClr val="folHlink"/>
                </a:solidFill>
              </a:rPr>
              <a:t>atmospheric pressure</a:t>
            </a:r>
          </a:p>
        </p:txBody>
      </p:sp>
      <p:sp>
        <p:nvSpPr>
          <p:cNvPr id="18454" name="Line 45"/>
          <p:cNvSpPr>
            <a:spLocks noChangeShapeType="1"/>
          </p:cNvSpPr>
          <p:nvPr/>
        </p:nvSpPr>
        <p:spPr bwMode="auto">
          <a:xfrm>
            <a:off x="5994400" y="2273300"/>
            <a:ext cx="2603500" cy="0"/>
          </a:xfrm>
          <a:prstGeom prst="line">
            <a:avLst/>
          </a:prstGeom>
          <a:noFill/>
          <a:ln w="12700">
            <a:solidFill>
              <a:schemeClr val="tx1"/>
            </a:solidFill>
            <a:round/>
            <a:headEnd type="none" w="lg" len="med"/>
            <a:tailEnd type="none" w="lg" len="med"/>
          </a:ln>
        </p:spPr>
        <p:txBody>
          <a:bodyPr anchor="ctr">
            <a:spAutoFit/>
          </a:bodyPr>
          <a:lstStyle/>
          <a:p>
            <a:endParaRPr lang="en-US"/>
          </a:p>
        </p:txBody>
      </p:sp>
      <p:grpSp>
        <p:nvGrpSpPr>
          <p:cNvPr id="18455" name="Group 47"/>
          <p:cNvGrpSpPr>
            <a:grpSpLocks/>
          </p:cNvGrpSpPr>
          <p:nvPr/>
        </p:nvGrpSpPr>
        <p:grpSpPr bwMode="auto">
          <a:xfrm>
            <a:off x="6170613" y="2451100"/>
            <a:ext cx="2681287" cy="1703388"/>
            <a:chOff x="1752" y="1576"/>
            <a:chExt cx="4320" cy="2744"/>
          </a:xfrm>
        </p:grpSpPr>
        <p:sp>
          <p:nvSpPr>
            <p:cNvPr id="18456" name="Freeform 48"/>
            <p:cNvSpPr>
              <a:spLocks/>
            </p:cNvSpPr>
            <p:nvPr/>
          </p:nvSpPr>
          <p:spPr bwMode="auto">
            <a:xfrm>
              <a:off x="1752" y="1576"/>
              <a:ext cx="4320" cy="2744"/>
            </a:xfrm>
            <a:custGeom>
              <a:avLst/>
              <a:gdLst>
                <a:gd name="T0" fmla="*/ 0 w 4320"/>
                <a:gd name="T1" fmla="*/ 1784 h 2744"/>
                <a:gd name="T2" fmla="*/ 1792 w 4320"/>
                <a:gd name="T3" fmla="*/ 1408 h 2744"/>
                <a:gd name="T4" fmla="*/ 2168 w 4320"/>
                <a:gd name="T5" fmla="*/ 416 h 2744"/>
                <a:gd name="T6" fmla="*/ 1872 w 4320"/>
                <a:gd name="T7" fmla="*/ 96 h 2744"/>
                <a:gd name="T8" fmla="*/ 1976 w 4320"/>
                <a:gd name="T9" fmla="*/ 0 h 2744"/>
                <a:gd name="T10" fmla="*/ 4304 w 4320"/>
                <a:gd name="T11" fmla="*/ 2632 h 2744"/>
                <a:gd name="T12" fmla="*/ 4224 w 4320"/>
                <a:gd name="T13" fmla="*/ 2744 h 2744"/>
                <a:gd name="T14" fmla="*/ 3536 w 4320"/>
                <a:gd name="T15" fmla="*/ 1984 h 2744"/>
                <a:gd name="T16" fmla="*/ 1912 w 4320"/>
                <a:gd name="T17" fmla="*/ 1712 h 2744"/>
                <a:gd name="T18" fmla="*/ 48 w 4320"/>
                <a:gd name="T19" fmla="*/ 2040 h 2744"/>
                <a:gd name="T20" fmla="*/ 0 w 4320"/>
                <a:gd name="T21" fmla="*/ 1784 h 27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320"/>
                <a:gd name="T34" fmla="*/ 0 h 2744"/>
                <a:gd name="T35" fmla="*/ 4320 w 4320"/>
                <a:gd name="T36" fmla="*/ 2744 h 27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320" h="2744">
                  <a:moveTo>
                    <a:pt x="0" y="1784"/>
                  </a:moveTo>
                  <a:cubicBezTo>
                    <a:pt x="600" y="1704"/>
                    <a:pt x="1304" y="1528"/>
                    <a:pt x="1792" y="1408"/>
                  </a:cubicBezTo>
                  <a:cubicBezTo>
                    <a:pt x="2280" y="1288"/>
                    <a:pt x="2400" y="656"/>
                    <a:pt x="2168" y="416"/>
                  </a:cubicBezTo>
                  <a:cubicBezTo>
                    <a:pt x="2014" y="256"/>
                    <a:pt x="2024" y="232"/>
                    <a:pt x="1872" y="96"/>
                  </a:cubicBezTo>
                  <a:cubicBezTo>
                    <a:pt x="1936" y="40"/>
                    <a:pt x="1904" y="80"/>
                    <a:pt x="1976" y="0"/>
                  </a:cubicBezTo>
                  <a:cubicBezTo>
                    <a:pt x="2388" y="417"/>
                    <a:pt x="3929" y="2176"/>
                    <a:pt x="4304" y="2632"/>
                  </a:cubicBezTo>
                  <a:cubicBezTo>
                    <a:pt x="4232" y="2704"/>
                    <a:pt x="4320" y="2632"/>
                    <a:pt x="4224" y="2744"/>
                  </a:cubicBezTo>
                  <a:cubicBezTo>
                    <a:pt x="3912" y="2368"/>
                    <a:pt x="3912" y="2344"/>
                    <a:pt x="3536" y="1984"/>
                  </a:cubicBezTo>
                  <a:cubicBezTo>
                    <a:pt x="3160" y="1624"/>
                    <a:pt x="2504" y="1632"/>
                    <a:pt x="1912" y="1712"/>
                  </a:cubicBezTo>
                  <a:cubicBezTo>
                    <a:pt x="1320" y="1792"/>
                    <a:pt x="944" y="1880"/>
                    <a:pt x="48" y="2040"/>
                  </a:cubicBezTo>
                  <a:cubicBezTo>
                    <a:pt x="8" y="1920"/>
                    <a:pt x="16" y="1944"/>
                    <a:pt x="0" y="1784"/>
                  </a:cubicBezTo>
                  <a:close/>
                </a:path>
              </a:pathLst>
            </a:custGeom>
            <a:solidFill>
              <a:schemeClr val="hlink"/>
            </a:solidFill>
            <a:ln w="12700" cap="flat" cmpd="sng">
              <a:noFill/>
              <a:prstDash val="solid"/>
              <a:round/>
              <a:headEnd type="none" w="lg" len="med"/>
              <a:tailEnd type="none" w="lg" len="med"/>
            </a:ln>
          </p:spPr>
          <p:txBody>
            <a:bodyPr wrap="none" anchor="ctr">
              <a:spAutoFit/>
            </a:bodyPr>
            <a:lstStyle/>
            <a:p>
              <a:endParaRPr lang="en-US"/>
            </a:p>
          </p:txBody>
        </p:sp>
        <p:sp>
          <p:nvSpPr>
            <p:cNvPr id="18457" name="Freeform 49"/>
            <p:cNvSpPr>
              <a:spLocks/>
            </p:cNvSpPr>
            <p:nvPr/>
          </p:nvSpPr>
          <p:spPr bwMode="auto">
            <a:xfrm>
              <a:off x="3640" y="1880"/>
              <a:ext cx="1760" cy="1552"/>
            </a:xfrm>
            <a:custGeom>
              <a:avLst/>
              <a:gdLst>
                <a:gd name="T0" fmla="*/ 400 w 1760"/>
                <a:gd name="T1" fmla="*/ 0 h 1552"/>
                <a:gd name="T2" fmla="*/ 0 w 1760"/>
                <a:gd name="T3" fmla="*/ 1248 h 1552"/>
                <a:gd name="T4" fmla="*/ 1760 w 1760"/>
                <a:gd name="T5" fmla="*/ 1552 h 1552"/>
                <a:gd name="T6" fmla="*/ 0 60000 65536"/>
                <a:gd name="T7" fmla="*/ 0 60000 65536"/>
                <a:gd name="T8" fmla="*/ 0 60000 65536"/>
                <a:gd name="T9" fmla="*/ 0 w 1760"/>
                <a:gd name="T10" fmla="*/ 0 h 1552"/>
                <a:gd name="T11" fmla="*/ 1760 w 1760"/>
                <a:gd name="T12" fmla="*/ 1552 h 1552"/>
              </a:gdLst>
              <a:ahLst/>
              <a:cxnLst>
                <a:cxn ang="T6">
                  <a:pos x="T0" y="T1"/>
                </a:cxn>
                <a:cxn ang="T7">
                  <a:pos x="T2" y="T3"/>
                </a:cxn>
                <a:cxn ang="T8">
                  <a:pos x="T4" y="T5"/>
                </a:cxn>
              </a:cxnLst>
              <a:rect l="T9" t="T10" r="T11" b="T12"/>
              <a:pathLst>
                <a:path w="1760" h="1552">
                  <a:moveTo>
                    <a:pt x="400" y="0"/>
                  </a:moveTo>
                  <a:cubicBezTo>
                    <a:pt x="808" y="488"/>
                    <a:pt x="416" y="1144"/>
                    <a:pt x="0" y="1248"/>
                  </a:cubicBezTo>
                  <a:cubicBezTo>
                    <a:pt x="408" y="1128"/>
                    <a:pt x="1376" y="1136"/>
                    <a:pt x="1760" y="1552"/>
                  </a:cubicBezTo>
                </a:path>
              </a:pathLst>
            </a:custGeom>
            <a:solidFill>
              <a:schemeClr val="accent1"/>
            </a:solidFill>
            <a:ln w="38100" cap="flat" cmpd="sng">
              <a:solidFill>
                <a:schemeClr val="tx1"/>
              </a:solidFill>
              <a:prstDash val="solid"/>
              <a:round/>
              <a:headEnd type="none" w="lg" len="med"/>
              <a:tailEnd type="none" w="lg" len="med"/>
            </a:ln>
          </p:spPr>
          <p:txBody>
            <a:bodyPr wrap="none" anchor="ctr">
              <a:spAutoFit/>
            </a:bodyPr>
            <a:lstStyle/>
            <a:p>
              <a:endParaRPr lang="en-US"/>
            </a:p>
          </p:txBody>
        </p:sp>
      </p:grpSp>
      <p:graphicFrame>
        <p:nvGraphicFramePr>
          <p:cNvPr id="18440" name="Object 50"/>
          <p:cNvGraphicFramePr>
            <a:graphicFrameLocks noChangeAspect="1"/>
          </p:cNvGraphicFramePr>
          <p:nvPr/>
        </p:nvGraphicFramePr>
        <p:xfrm>
          <a:off x="4678363" y="2570163"/>
          <a:ext cx="2487612" cy="433387"/>
        </p:xfrm>
        <a:graphic>
          <a:graphicData uri="http://schemas.openxmlformats.org/presentationml/2006/ole">
            <mc:AlternateContent xmlns:mc="http://schemas.openxmlformats.org/markup-compatibility/2006">
              <mc:Choice xmlns:v="urn:schemas-microsoft-com:vml" Requires="v">
                <p:oleObj spid="_x0000_s18454" name="Equation" r:id="rId16" imgW="1892160" imgH="431640" progId="Equation.DSMT4">
                  <p:embed/>
                </p:oleObj>
              </mc:Choice>
              <mc:Fallback>
                <p:oleObj name="Equation" r:id="rId16" imgW="1892160" imgH="431640" progId="Equation.DSMT4">
                  <p:embed/>
                  <p:pic>
                    <p:nvPicPr>
                      <p:cNvPr id="0" name="Object 5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78363" y="2570163"/>
                        <a:ext cx="2487612" cy="4333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97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97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97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978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5977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5977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5977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59779">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59782">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5978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8" grpId="0" animBg="1"/>
      <p:bldP spid="159749" grpId="0" animBg="1"/>
      <p:bldP spid="159750" grpId="0" animBg="1"/>
      <p:bldP spid="159751" grpId="0" animBg="1"/>
      <p:bldP spid="159779" grpId="0" build="p" autoUpdateAnimBg="0"/>
      <p:bldP spid="159782" grpId="0" build="p" autoUpdateAnimBg="0"/>
      <p:bldP spid="159786" grpId="0" build="p" autoUpdateAnimBg="0"/>
      <p:bldP spid="159788"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9" name="Oval 19"/>
          <p:cNvSpPr>
            <a:spLocks noChangeArrowheads="1"/>
          </p:cNvSpPr>
          <p:nvPr/>
        </p:nvSpPr>
        <p:spPr bwMode="auto">
          <a:xfrm>
            <a:off x="1384300" y="4343400"/>
            <a:ext cx="1155700" cy="571500"/>
          </a:xfrm>
          <a:prstGeom prst="ellipse">
            <a:avLst/>
          </a:prstGeom>
          <a:noFill/>
          <a:ln w="28575">
            <a:solidFill>
              <a:schemeClr val="folHlink"/>
            </a:solidFill>
            <a:round/>
            <a:headEnd type="none" w="lg" len="med"/>
            <a:tailEnd type="none" w="lg" len="med"/>
          </a:ln>
        </p:spPr>
        <p:txBody>
          <a:bodyPr anchor="ctr">
            <a:spAutoFit/>
          </a:bodyPr>
          <a:lstStyle/>
          <a:p>
            <a:endParaRPr lang="en-US"/>
          </a:p>
        </p:txBody>
      </p:sp>
      <p:sp>
        <p:nvSpPr>
          <p:cNvPr id="19467" name="Rectangle 2"/>
          <p:cNvSpPr>
            <a:spLocks noGrp="1" noChangeArrowheads="1"/>
          </p:cNvSpPr>
          <p:nvPr>
            <p:ph type="title"/>
          </p:nvPr>
        </p:nvSpPr>
        <p:spPr/>
        <p:txBody>
          <a:bodyPr/>
          <a:lstStyle/>
          <a:p>
            <a:pPr>
              <a:defRPr/>
            </a:pPr>
            <a:r>
              <a:rPr lang="en-US" smtClean="0"/>
              <a:t>Solve for Q</a:t>
            </a:r>
            <a:r>
              <a:rPr lang="en-US" baseline="-25000" smtClean="0"/>
              <a:t>2</a:t>
            </a:r>
            <a:r>
              <a:rPr lang="en-US" smtClean="0"/>
              <a:t> and Q</a:t>
            </a:r>
            <a:r>
              <a:rPr lang="en-US" baseline="-25000" smtClean="0"/>
              <a:t>3</a:t>
            </a:r>
          </a:p>
        </p:txBody>
      </p:sp>
      <p:graphicFrame>
        <p:nvGraphicFramePr>
          <p:cNvPr id="163849" name="Object 9"/>
          <p:cNvGraphicFramePr>
            <a:graphicFrameLocks noChangeAspect="1"/>
          </p:cNvGraphicFramePr>
          <p:nvPr/>
        </p:nvGraphicFramePr>
        <p:xfrm>
          <a:off x="266700" y="2571750"/>
          <a:ext cx="4267200" cy="330200"/>
        </p:xfrm>
        <a:graphic>
          <a:graphicData uri="http://schemas.openxmlformats.org/presentationml/2006/ole">
            <mc:AlternateContent xmlns:mc="http://schemas.openxmlformats.org/markup-compatibility/2006">
              <mc:Choice xmlns:v="urn:schemas-microsoft-com:vml" Requires="v">
                <p:oleObj spid="_x0000_s19474" name="Equation" r:id="rId4" imgW="4267080" imgH="330120" progId="Equation.DSMT4">
                  <p:embed/>
                </p:oleObj>
              </mc:Choice>
              <mc:Fallback>
                <p:oleObj name="Equation" r:id="rId4" imgW="4267080" imgH="330120"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 y="2571750"/>
                        <a:ext cx="4267200" cy="330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50" name="Object 10"/>
          <p:cNvGraphicFramePr>
            <a:graphicFrameLocks noChangeAspect="1"/>
          </p:cNvGraphicFramePr>
          <p:nvPr/>
        </p:nvGraphicFramePr>
        <p:xfrm>
          <a:off x="266700" y="3289300"/>
          <a:ext cx="3086100" cy="811213"/>
        </p:xfrm>
        <a:graphic>
          <a:graphicData uri="http://schemas.openxmlformats.org/presentationml/2006/ole">
            <mc:AlternateContent xmlns:mc="http://schemas.openxmlformats.org/markup-compatibility/2006">
              <mc:Choice xmlns:v="urn:schemas-microsoft-com:vml" Requires="v">
                <p:oleObj spid="_x0000_s19475" name="Equation" r:id="rId6" imgW="3085920" imgH="812520" progId="Equation.DSMT4">
                  <p:embed/>
                </p:oleObj>
              </mc:Choice>
              <mc:Fallback>
                <p:oleObj name="Equation" r:id="rId6" imgW="3085920" imgH="81252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700" y="3289300"/>
                        <a:ext cx="3086100" cy="811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51" name="Object 11"/>
          <p:cNvGraphicFramePr>
            <a:graphicFrameLocks noChangeAspect="1"/>
          </p:cNvGraphicFramePr>
          <p:nvPr/>
        </p:nvGraphicFramePr>
        <p:xfrm>
          <a:off x="266700" y="4487863"/>
          <a:ext cx="3708400" cy="825500"/>
        </p:xfrm>
        <a:graphic>
          <a:graphicData uri="http://schemas.openxmlformats.org/presentationml/2006/ole">
            <mc:AlternateContent xmlns:mc="http://schemas.openxmlformats.org/markup-compatibility/2006">
              <mc:Choice xmlns:v="urn:schemas-microsoft-com:vml" Requires="v">
                <p:oleObj spid="_x0000_s19476" name="Equation" r:id="rId8" imgW="3708360" imgH="825480" progId="Equation.DSMT4">
                  <p:embed/>
                </p:oleObj>
              </mc:Choice>
              <mc:Fallback>
                <p:oleObj name="Equation" r:id="rId8" imgW="3708360" imgH="825480"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 y="4487863"/>
                        <a:ext cx="3708400" cy="825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52" name="Object 12"/>
          <p:cNvGraphicFramePr>
            <a:graphicFrameLocks noChangeAspect="1"/>
          </p:cNvGraphicFramePr>
          <p:nvPr/>
        </p:nvGraphicFramePr>
        <p:xfrm>
          <a:off x="5727700" y="3276600"/>
          <a:ext cx="1905000" cy="330200"/>
        </p:xfrm>
        <a:graphic>
          <a:graphicData uri="http://schemas.openxmlformats.org/presentationml/2006/ole">
            <mc:AlternateContent xmlns:mc="http://schemas.openxmlformats.org/markup-compatibility/2006">
              <mc:Choice xmlns:v="urn:schemas-microsoft-com:vml" Requires="v">
                <p:oleObj spid="_x0000_s19477" name="Equation" r:id="rId10" imgW="1904760" imgH="330120" progId="Equation.DSMT4">
                  <p:embed/>
                </p:oleObj>
              </mc:Choice>
              <mc:Fallback>
                <p:oleObj name="Equation" r:id="rId10" imgW="1904760" imgH="330120" progId="Equation.DSMT4">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27700" y="3276600"/>
                        <a:ext cx="1905000" cy="330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53" name="Object 13"/>
          <p:cNvGraphicFramePr>
            <a:graphicFrameLocks noChangeAspect="1"/>
          </p:cNvGraphicFramePr>
          <p:nvPr/>
        </p:nvGraphicFramePr>
        <p:xfrm>
          <a:off x="7067550" y="6337300"/>
          <a:ext cx="1892300" cy="330200"/>
        </p:xfrm>
        <a:graphic>
          <a:graphicData uri="http://schemas.openxmlformats.org/presentationml/2006/ole">
            <mc:AlternateContent xmlns:mc="http://schemas.openxmlformats.org/markup-compatibility/2006">
              <mc:Choice xmlns:v="urn:schemas-microsoft-com:vml" Requires="v">
                <p:oleObj spid="_x0000_s19478" name="Equation" r:id="rId12" imgW="1892160" imgH="330120" progId="Equation.DSMT4">
                  <p:embed/>
                </p:oleObj>
              </mc:Choice>
              <mc:Fallback>
                <p:oleObj name="Equation" r:id="rId12" imgW="1892160" imgH="330120" progId="Equation.DSMT4">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67550" y="6337300"/>
                        <a:ext cx="1892300" cy="330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9468" name="Group 17"/>
          <p:cNvGrpSpPr>
            <a:grpSpLocks/>
          </p:cNvGrpSpPr>
          <p:nvPr/>
        </p:nvGrpSpPr>
        <p:grpSpPr bwMode="auto">
          <a:xfrm>
            <a:off x="4476750" y="3708400"/>
            <a:ext cx="3981450" cy="2528888"/>
            <a:chOff x="1752" y="1576"/>
            <a:chExt cx="4320" cy="2744"/>
          </a:xfrm>
        </p:grpSpPr>
        <p:sp>
          <p:nvSpPr>
            <p:cNvPr id="19482" name="Freeform 15"/>
            <p:cNvSpPr>
              <a:spLocks/>
            </p:cNvSpPr>
            <p:nvPr/>
          </p:nvSpPr>
          <p:spPr bwMode="auto">
            <a:xfrm>
              <a:off x="1752" y="1576"/>
              <a:ext cx="4320" cy="2744"/>
            </a:xfrm>
            <a:custGeom>
              <a:avLst/>
              <a:gdLst>
                <a:gd name="T0" fmla="*/ 0 w 4320"/>
                <a:gd name="T1" fmla="*/ 1784 h 2744"/>
                <a:gd name="T2" fmla="*/ 1792 w 4320"/>
                <a:gd name="T3" fmla="*/ 1408 h 2744"/>
                <a:gd name="T4" fmla="*/ 2168 w 4320"/>
                <a:gd name="T5" fmla="*/ 416 h 2744"/>
                <a:gd name="T6" fmla="*/ 1872 w 4320"/>
                <a:gd name="T7" fmla="*/ 96 h 2744"/>
                <a:gd name="T8" fmla="*/ 1976 w 4320"/>
                <a:gd name="T9" fmla="*/ 0 h 2744"/>
                <a:gd name="T10" fmla="*/ 4304 w 4320"/>
                <a:gd name="T11" fmla="*/ 2632 h 2744"/>
                <a:gd name="T12" fmla="*/ 4224 w 4320"/>
                <a:gd name="T13" fmla="*/ 2744 h 2744"/>
                <a:gd name="T14" fmla="*/ 3536 w 4320"/>
                <a:gd name="T15" fmla="*/ 1984 h 2744"/>
                <a:gd name="T16" fmla="*/ 1912 w 4320"/>
                <a:gd name="T17" fmla="*/ 1712 h 2744"/>
                <a:gd name="T18" fmla="*/ 48 w 4320"/>
                <a:gd name="T19" fmla="*/ 2040 h 2744"/>
                <a:gd name="T20" fmla="*/ 0 w 4320"/>
                <a:gd name="T21" fmla="*/ 1784 h 27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320"/>
                <a:gd name="T34" fmla="*/ 0 h 2744"/>
                <a:gd name="T35" fmla="*/ 4320 w 4320"/>
                <a:gd name="T36" fmla="*/ 2744 h 27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320" h="2744">
                  <a:moveTo>
                    <a:pt x="0" y="1784"/>
                  </a:moveTo>
                  <a:cubicBezTo>
                    <a:pt x="600" y="1704"/>
                    <a:pt x="1304" y="1528"/>
                    <a:pt x="1792" y="1408"/>
                  </a:cubicBezTo>
                  <a:cubicBezTo>
                    <a:pt x="2280" y="1288"/>
                    <a:pt x="2400" y="656"/>
                    <a:pt x="2168" y="416"/>
                  </a:cubicBezTo>
                  <a:cubicBezTo>
                    <a:pt x="2014" y="256"/>
                    <a:pt x="2024" y="232"/>
                    <a:pt x="1872" y="96"/>
                  </a:cubicBezTo>
                  <a:cubicBezTo>
                    <a:pt x="1936" y="40"/>
                    <a:pt x="1904" y="80"/>
                    <a:pt x="1976" y="0"/>
                  </a:cubicBezTo>
                  <a:cubicBezTo>
                    <a:pt x="2388" y="417"/>
                    <a:pt x="3929" y="2176"/>
                    <a:pt x="4304" y="2632"/>
                  </a:cubicBezTo>
                  <a:cubicBezTo>
                    <a:pt x="4232" y="2704"/>
                    <a:pt x="4320" y="2632"/>
                    <a:pt x="4224" y="2744"/>
                  </a:cubicBezTo>
                  <a:cubicBezTo>
                    <a:pt x="3912" y="2368"/>
                    <a:pt x="3912" y="2344"/>
                    <a:pt x="3536" y="1984"/>
                  </a:cubicBezTo>
                  <a:cubicBezTo>
                    <a:pt x="3160" y="1624"/>
                    <a:pt x="2504" y="1632"/>
                    <a:pt x="1912" y="1712"/>
                  </a:cubicBezTo>
                  <a:cubicBezTo>
                    <a:pt x="1320" y="1792"/>
                    <a:pt x="944" y="1880"/>
                    <a:pt x="48" y="2040"/>
                  </a:cubicBezTo>
                  <a:cubicBezTo>
                    <a:pt x="8" y="1920"/>
                    <a:pt x="16" y="1944"/>
                    <a:pt x="0" y="1784"/>
                  </a:cubicBezTo>
                  <a:close/>
                </a:path>
              </a:pathLst>
            </a:custGeom>
            <a:solidFill>
              <a:schemeClr val="hlink"/>
            </a:solidFill>
            <a:ln w="12700" cap="flat" cmpd="sng">
              <a:noFill/>
              <a:prstDash val="solid"/>
              <a:round/>
              <a:headEnd type="none" w="lg" len="med"/>
              <a:tailEnd type="none" w="lg" len="med"/>
            </a:ln>
          </p:spPr>
          <p:txBody>
            <a:bodyPr wrap="none" anchor="ctr">
              <a:spAutoFit/>
            </a:bodyPr>
            <a:lstStyle/>
            <a:p>
              <a:endParaRPr lang="en-US"/>
            </a:p>
          </p:txBody>
        </p:sp>
        <p:sp>
          <p:nvSpPr>
            <p:cNvPr id="19483" name="Freeform 16"/>
            <p:cNvSpPr>
              <a:spLocks/>
            </p:cNvSpPr>
            <p:nvPr/>
          </p:nvSpPr>
          <p:spPr bwMode="auto">
            <a:xfrm>
              <a:off x="3640" y="1880"/>
              <a:ext cx="1760" cy="1552"/>
            </a:xfrm>
            <a:custGeom>
              <a:avLst/>
              <a:gdLst>
                <a:gd name="T0" fmla="*/ 400 w 1760"/>
                <a:gd name="T1" fmla="*/ 0 h 1552"/>
                <a:gd name="T2" fmla="*/ 0 w 1760"/>
                <a:gd name="T3" fmla="*/ 1248 h 1552"/>
                <a:gd name="T4" fmla="*/ 1760 w 1760"/>
                <a:gd name="T5" fmla="*/ 1552 h 1552"/>
                <a:gd name="T6" fmla="*/ 0 60000 65536"/>
                <a:gd name="T7" fmla="*/ 0 60000 65536"/>
                <a:gd name="T8" fmla="*/ 0 60000 65536"/>
                <a:gd name="T9" fmla="*/ 0 w 1760"/>
                <a:gd name="T10" fmla="*/ 0 h 1552"/>
                <a:gd name="T11" fmla="*/ 1760 w 1760"/>
                <a:gd name="T12" fmla="*/ 1552 h 1552"/>
              </a:gdLst>
              <a:ahLst/>
              <a:cxnLst>
                <a:cxn ang="T6">
                  <a:pos x="T0" y="T1"/>
                </a:cxn>
                <a:cxn ang="T7">
                  <a:pos x="T2" y="T3"/>
                </a:cxn>
                <a:cxn ang="T8">
                  <a:pos x="T4" y="T5"/>
                </a:cxn>
              </a:cxnLst>
              <a:rect l="T9" t="T10" r="T11" b="T12"/>
              <a:pathLst>
                <a:path w="1760" h="1552">
                  <a:moveTo>
                    <a:pt x="400" y="0"/>
                  </a:moveTo>
                  <a:cubicBezTo>
                    <a:pt x="808" y="488"/>
                    <a:pt x="416" y="1144"/>
                    <a:pt x="0" y="1248"/>
                  </a:cubicBezTo>
                  <a:cubicBezTo>
                    <a:pt x="408" y="1128"/>
                    <a:pt x="1376" y="1136"/>
                    <a:pt x="1760" y="1552"/>
                  </a:cubicBezTo>
                </a:path>
              </a:pathLst>
            </a:custGeom>
            <a:solidFill>
              <a:schemeClr val="accent1"/>
            </a:solidFill>
            <a:ln w="38100" cap="flat" cmpd="sng">
              <a:solidFill>
                <a:schemeClr val="tx1"/>
              </a:solidFill>
              <a:prstDash val="solid"/>
              <a:round/>
              <a:headEnd type="none" w="lg" len="med"/>
              <a:tailEnd type="none" w="lg" len="med"/>
            </a:ln>
          </p:spPr>
          <p:txBody>
            <a:bodyPr wrap="none" anchor="ctr">
              <a:spAutoFit/>
            </a:bodyPr>
            <a:lstStyle/>
            <a:p>
              <a:endParaRPr lang="en-US"/>
            </a:p>
          </p:txBody>
        </p:sp>
      </p:grpSp>
      <p:sp>
        <p:nvSpPr>
          <p:cNvPr id="163858" name="Text Box 18"/>
          <p:cNvSpPr txBox="1">
            <a:spLocks noChangeArrowheads="1"/>
          </p:cNvSpPr>
          <p:nvPr/>
        </p:nvSpPr>
        <p:spPr bwMode="auto">
          <a:xfrm>
            <a:off x="266700" y="5702300"/>
            <a:ext cx="3508375" cy="457200"/>
          </a:xfrm>
          <a:prstGeom prst="rect">
            <a:avLst/>
          </a:prstGeom>
          <a:noFill/>
          <a:ln w="12700">
            <a:noFill/>
            <a:miter lim="800000"/>
            <a:headEnd type="none" w="lg" len="med"/>
            <a:tailEnd type="none" w="lg" len="med"/>
          </a:ln>
        </p:spPr>
        <p:txBody>
          <a:bodyPr wrap="none" anchor="ctr">
            <a:spAutoFit/>
          </a:bodyPr>
          <a:lstStyle/>
          <a:p>
            <a:r>
              <a:rPr lang="en-US" sz="2400"/>
              <a:t>Why is Q</a:t>
            </a:r>
            <a:r>
              <a:rPr lang="en-US" sz="2400" baseline="-25000"/>
              <a:t>2</a:t>
            </a:r>
            <a:r>
              <a:rPr lang="en-US" sz="2400"/>
              <a:t> greater than Q</a:t>
            </a:r>
            <a:r>
              <a:rPr lang="en-US" sz="2400" baseline="-25000"/>
              <a:t>3</a:t>
            </a:r>
            <a:r>
              <a:rPr lang="en-US" sz="2400"/>
              <a:t>?</a:t>
            </a:r>
          </a:p>
        </p:txBody>
      </p:sp>
      <p:graphicFrame>
        <p:nvGraphicFramePr>
          <p:cNvPr id="163860" name="Object 20"/>
          <p:cNvGraphicFramePr>
            <a:graphicFrameLocks noChangeAspect="1"/>
          </p:cNvGraphicFramePr>
          <p:nvPr/>
        </p:nvGraphicFramePr>
        <p:xfrm>
          <a:off x="5861050" y="2565400"/>
          <a:ext cx="1511300" cy="330200"/>
        </p:xfrm>
        <a:graphic>
          <a:graphicData uri="http://schemas.openxmlformats.org/presentationml/2006/ole">
            <mc:AlternateContent xmlns:mc="http://schemas.openxmlformats.org/markup-compatibility/2006">
              <mc:Choice xmlns:v="urn:schemas-microsoft-com:vml" Requires="v">
                <p:oleObj spid="_x0000_s19479" name="Equation" r:id="rId14" imgW="1511280" imgH="330120" progId="Equation.DSMT4">
                  <p:embed/>
                </p:oleObj>
              </mc:Choice>
              <mc:Fallback>
                <p:oleObj name="Equation" r:id="rId14" imgW="1511280" imgH="330120" progId="Equation.DSMT4">
                  <p:embed/>
                  <p:pic>
                    <p:nvPicPr>
                      <p:cNvPr id="0" name="Object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861050" y="2565400"/>
                        <a:ext cx="1511300" cy="330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70" name="Line 21"/>
          <p:cNvSpPr>
            <a:spLocks noChangeShapeType="1"/>
          </p:cNvSpPr>
          <p:nvPr/>
        </p:nvSpPr>
        <p:spPr bwMode="auto">
          <a:xfrm>
            <a:off x="5842000" y="2946400"/>
            <a:ext cx="15621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163862" name="Line 22"/>
          <p:cNvSpPr>
            <a:spLocks noChangeShapeType="1"/>
          </p:cNvSpPr>
          <p:nvPr/>
        </p:nvSpPr>
        <p:spPr bwMode="auto">
          <a:xfrm flipV="1">
            <a:off x="768350" y="1638300"/>
            <a:ext cx="539750" cy="660400"/>
          </a:xfrm>
          <a:prstGeom prst="line">
            <a:avLst/>
          </a:prstGeom>
          <a:noFill/>
          <a:ln w="38100">
            <a:solidFill>
              <a:schemeClr val="folHlink"/>
            </a:solidFill>
            <a:round/>
            <a:headEnd type="none" w="lg" len="med"/>
            <a:tailEnd type="none" w="lg" len="med"/>
          </a:ln>
        </p:spPr>
        <p:txBody>
          <a:bodyPr anchor="ctr">
            <a:spAutoFit/>
          </a:bodyPr>
          <a:lstStyle/>
          <a:p>
            <a:endParaRPr lang="en-US"/>
          </a:p>
        </p:txBody>
      </p:sp>
      <p:sp>
        <p:nvSpPr>
          <p:cNvPr id="163863" name="Line 23"/>
          <p:cNvSpPr>
            <a:spLocks noChangeShapeType="1"/>
          </p:cNvSpPr>
          <p:nvPr/>
        </p:nvSpPr>
        <p:spPr bwMode="auto">
          <a:xfrm flipV="1">
            <a:off x="2444750" y="1689100"/>
            <a:ext cx="539750" cy="660400"/>
          </a:xfrm>
          <a:prstGeom prst="line">
            <a:avLst/>
          </a:prstGeom>
          <a:noFill/>
          <a:ln w="38100">
            <a:solidFill>
              <a:schemeClr val="folHlink"/>
            </a:solidFill>
            <a:round/>
            <a:headEnd type="none" w="lg" len="med"/>
            <a:tailEnd type="none" w="lg" len="med"/>
          </a:ln>
        </p:spPr>
        <p:txBody>
          <a:bodyPr anchor="ctr">
            <a:spAutoFit/>
          </a:bodyPr>
          <a:lstStyle/>
          <a:p>
            <a:endParaRPr lang="en-US"/>
          </a:p>
        </p:txBody>
      </p:sp>
      <p:sp>
        <p:nvSpPr>
          <p:cNvPr id="163864" name="Line 24"/>
          <p:cNvSpPr>
            <a:spLocks noChangeShapeType="1"/>
          </p:cNvSpPr>
          <p:nvPr/>
        </p:nvSpPr>
        <p:spPr bwMode="auto">
          <a:xfrm flipV="1">
            <a:off x="4171950" y="1689100"/>
            <a:ext cx="539750" cy="660400"/>
          </a:xfrm>
          <a:prstGeom prst="line">
            <a:avLst/>
          </a:prstGeom>
          <a:noFill/>
          <a:ln w="38100">
            <a:solidFill>
              <a:schemeClr val="folHlink"/>
            </a:solidFill>
            <a:round/>
            <a:headEnd type="none" w="lg" len="med"/>
            <a:tailEnd type="none" w="lg" len="med"/>
          </a:ln>
        </p:spPr>
        <p:txBody>
          <a:bodyPr anchor="ctr">
            <a:spAutoFit/>
          </a:bodyPr>
          <a:lstStyle/>
          <a:p>
            <a:endParaRPr lang="en-US"/>
          </a:p>
        </p:txBody>
      </p:sp>
      <p:grpSp>
        <p:nvGrpSpPr>
          <p:cNvPr id="3" name="Group 28"/>
          <p:cNvGrpSpPr>
            <a:grpSpLocks/>
          </p:cNvGrpSpPr>
          <p:nvPr/>
        </p:nvGrpSpPr>
        <p:grpSpPr bwMode="auto">
          <a:xfrm>
            <a:off x="1225550" y="1612900"/>
            <a:ext cx="3943350" cy="711200"/>
            <a:chOff x="580" y="1128"/>
            <a:chExt cx="2484" cy="448"/>
          </a:xfrm>
        </p:grpSpPr>
        <p:sp>
          <p:nvSpPr>
            <p:cNvPr id="19479" name="Line 25"/>
            <p:cNvSpPr>
              <a:spLocks noChangeShapeType="1"/>
            </p:cNvSpPr>
            <p:nvPr/>
          </p:nvSpPr>
          <p:spPr bwMode="auto">
            <a:xfrm flipV="1">
              <a:off x="580" y="1128"/>
              <a:ext cx="340" cy="416"/>
            </a:xfrm>
            <a:prstGeom prst="line">
              <a:avLst/>
            </a:prstGeom>
            <a:noFill/>
            <a:ln w="38100">
              <a:solidFill>
                <a:schemeClr val="folHlink"/>
              </a:solidFill>
              <a:round/>
              <a:headEnd type="none" w="lg" len="med"/>
              <a:tailEnd type="none" w="lg" len="med"/>
            </a:ln>
          </p:spPr>
          <p:txBody>
            <a:bodyPr anchor="ctr">
              <a:spAutoFit/>
            </a:bodyPr>
            <a:lstStyle/>
            <a:p>
              <a:endParaRPr lang="en-US"/>
            </a:p>
          </p:txBody>
        </p:sp>
        <p:sp>
          <p:nvSpPr>
            <p:cNvPr id="19480" name="Line 26"/>
            <p:cNvSpPr>
              <a:spLocks noChangeShapeType="1"/>
            </p:cNvSpPr>
            <p:nvPr/>
          </p:nvSpPr>
          <p:spPr bwMode="auto">
            <a:xfrm flipV="1">
              <a:off x="1636" y="1160"/>
              <a:ext cx="340" cy="416"/>
            </a:xfrm>
            <a:prstGeom prst="line">
              <a:avLst/>
            </a:prstGeom>
            <a:noFill/>
            <a:ln w="38100">
              <a:solidFill>
                <a:schemeClr val="folHlink"/>
              </a:solidFill>
              <a:round/>
              <a:headEnd type="none" w="lg" len="med"/>
              <a:tailEnd type="none" w="lg" len="med"/>
            </a:ln>
          </p:spPr>
          <p:txBody>
            <a:bodyPr anchor="ctr">
              <a:spAutoFit/>
            </a:bodyPr>
            <a:lstStyle/>
            <a:p>
              <a:endParaRPr lang="en-US"/>
            </a:p>
          </p:txBody>
        </p:sp>
        <p:sp>
          <p:nvSpPr>
            <p:cNvPr id="19481" name="Line 27"/>
            <p:cNvSpPr>
              <a:spLocks noChangeShapeType="1"/>
            </p:cNvSpPr>
            <p:nvPr/>
          </p:nvSpPr>
          <p:spPr bwMode="auto">
            <a:xfrm flipV="1">
              <a:off x="2724" y="1160"/>
              <a:ext cx="340" cy="416"/>
            </a:xfrm>
            <a:prstGeom prst="line">
              <a:avLst/>
            </a:prstGeom>
            <a:noFill/>
            <a:ln w="38100">
              <a:solidFill>
                <a:schemeClr val="folHlink"/>
              </a:solidFill>
              <a:round/>
              <a:headEnd type="none" w="lg" len="med"/>
              <a:tailEnd type="none" w="lg" len="med"/>
            </a:ln>
          </p:spPr>
          <p:txBody>
            <a:bodyPr anchor="ctr">
              <a:spAutoFit/>
            </a:bodyPr>
            <a:lstStyle/>
            <a:p>
              <a:endParaRPr lang="en-US"/>
            </a:p>
          </p:txBody>
        </p:sp>
      </p:grpSp>
      <p:graphicFrame>
        <p:nvGraphicFramePr>
          <p:cNvPr id="163854" name="Object 14"/>
          <p:cNvGraphicFramePr>
            <a:graphicFrameLocks noChangeAspect="1"/>
          </p:cNvGraphicFramePr>
          <p:nvPr/>
        </p:nvGraphicFramePr>
        <p:xfrm>
          <a:off x="736600" y="6438900"/>
          <a:ext cx="2603500" cy="419100"/>
        </p:xfrm>
        <a:graphic>
          <a:graphicData uri="http://schemas.openxmlformats.org/presentationml/2006/ole">
            <mc:AlternateContent xmlns:mc="http://schemas.openxmlformats.org/markup-compatibility/2006">
              <mc:Choice xmlns:v="urn:schemas-microsoft-com:vml" Requires="v">
                <p:oleObj spid="_x0000_s19480" name="Equation" r:id="rId16" imgW="2603160" imgH="419040" progId="Equation.DSMT4">
                  <p:embed/>
                </p:oleObj>
              </mc:Choice>
              <mc:Fallback>
                <p:oleObj name="Equation" r:id="rId16" imgW="2603160" imgH="419040" progId="Equation.DSMT4">
                  <p:embed/>
                  <p:pic>
                    <p:nvPicPr>
                      <p:cNvPr id="0" name="Object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36600" y="6438900"/>
                        <a:ext cx="2603500" cy="41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5" name="Object 29"/>
          <p:cNvGraphicFramePr>
            <a:graphicFrameLocks noChangeAspect="1"/>
          </p:cNvGraphicFramePr>
          <p:nvPr/>
        </p:nvGraphicFramePr>
        <p:xfrm>
          <a:off x="247650" y="1866900"/>
          <a:ext cx="5524500" cy="330200"/>
        </p:xfrm>
        <a:graphic>
          <a:graphicData uri="http://schemas.openxmlformats.org/presentationml/2006/ole">
            <mc:AlternateContent xmlns:mc="http://schemas.openxmlformats.org/markup-compatibility/2006">
              <mc:Choice xmlns:v="urn:schemas-microsoft-com:vml" Requires="v">
                <p:oleObj spid="_x0000_s19481" name="Equation" r:id="rId18" imgW="5524200" imgH="330120" progId="Equation.DSMT4">
                  <p:embed/>
                </p:oleObj>
              </mc:Choice>
              <mc:Fallback>
                <p:oleObj name="Equation" r:id="rId18" imgW="5524200" imgH="330120" progId="Equation.DSMT4">
                  <p:embed/>
                  <p:pic>
                    <p:nvPicPr>
                      <p:cNvPr id="0" name="Object 2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7650" y="1866900"/>
                        <a:ext cx="5524500" cy="330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70" name="Text Box 30"/>
          <p:cNvSpPr txBox="1">
            <a:spLocks noChangeArrowheads="1"/>
          </p:cNvSpPr>
          <p:nvPr/>
        </p:nvSpPr>
        <p:spPr bwMode="auto">
          <a:xfrm>
            <a:off x="6448425" y="1768475"/>
            <a:ext cx="2030413" cy="519113"/>
          </a:xfrm>
          <a:prstGeom prst="rect">
            <a:avLst/>
          </a:prstGeom>
          <a:noFill/>
          <a:ln w="12700">
            <a:noFill/>
            <a:miter lim="800000"/>
            <a:headEnd type="none" w="lg" len="med"/>
            <a:tailEnd type="none" w="lg" len="med"/>
          </a:ln>
        </p:spPr>
        <p:txBody>
          <a:bodyPr wrap="none">
            <a:spAutoFit/>
          </a:bodyPr>
          <a:lstStyle/>
          <a:p>
            <a:r>
              <a:rPr lang="en-US"/>
              <a:t>Eliminate Q</a:t>
            </a:r>
            <a:r>
              <a:rPr lang="en-US" baseline="-25000"/>
              <a:t>3</a:t>
            </a:r>
            <a:endParaRPr lang="en-US"/>
          </a:p>
        </p:txBody>
      </p:sp>
      <p:sp>
        <p:nvSpPr>
          <p:cNvPr id="163871" name="Text Box 31"/>
          <p:cNvSpPr txBox="1">
            <a:spLocks noChangeArrowheads="1"/>
          </p:cNvSpPr>
          <p:nvPr/>
        </p:nvSpPr>
        <p:spPr bwMode="auto">
          <a:xfrm>
            <a:off x="973138" y="6021388"/>
            <a:ext cx="384175" cy="519112"/>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a:t>
            </a:r>
          </a:p>
        </p:txBody>
      </p:sp>
      <p:sp>
        <p:nvSpPr>
          <p:cNvPr id="163872" name="Text Box 32"/>
          <p:cNvSpPr txBox="1">
            <a:spLocks noChangeArrowheads="1"/>
          </p:cNvSpPr>
          <p:nvPr/>
        </p:nvSpPr>
        <p:spPr bwMode="auto">
          <a:xfrm>
            <a:off x="1924050" y="5900738"/>
            <a:ext cx="469900" cy="701675"/>
          </a:xfrm>
          <a:prstGeom prst="rect">
            <a:avLst/>
          </a:prstGeom>
          <a:noFill/>
          <a:ln w="12700">
            <a:noFill/>
            <a:miter lim="800000"/>
            <a:headEnd type="none" w="lg" len="med"/>
            <a:tailEnd type="none" w="lg" len="med"/>
          </a:ln>
        </p:spPr>
        <p:txBody>
          <a:bodyPr wrap="none">
            <a:spAutoFit/>
          </a:bodyPr>
          <a:lstStyle/>
          <a:p>
            <a:r>
              <a:rPr lang="en-US" sz="4000">
                <a:solidFill>
                  <a:schemeClr val="folHlink"/>
                </a:solidFill>
              </a:rPr>
              <a:t>+</a:t>
            </a:r>
          </a:p>
        </p:txBody>
      </p:sp>
      <p:sp>
        <p:nvSpPr>
          <p:cNvPr id="163873" name="Text Box 33"/>
          <p:cNvSpPr txBox="1">
            <a:spLocks noChangeArrowheads="1"/>
          </p:cNvSpPr>
          <p:nvPr/>
        </p:nvSpPr>
        <p:spPr bwMode="auto">
          <a:xfrm>
            <a:off x="2874963" y="6013450"/>
            <a:ext cx="303212" cy="519113"/>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38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638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38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6386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6385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638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6385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6385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63858">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6385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16385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6387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6387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638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59" grpId="0" animBg="1"/>
      <p:bldP spid="163858" grpId="0" build="p" autoUpdateAnimBg="0"/>
      <p:bldP spid="163862" grpId="0" animBg="1"/>
      <p:bldP spid="163863" grpId="0" animBg="1"/>
      <p:bldP spid="163864" grpId="0" animBg="1"/>
      <p:bldP spid="163870" grpId="0"/>
      <p:bldP spid="163871" grpId="0"/>
      <p:bldP spid="163872" grpId="0"/>
      <p:bldP spid="16387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Rectangle 2"/>
          <p:cNvSpPr>
            <a:spLocks noGrp="1" noChangeArrowheads="1"/>
          </p:cNvSpPr>
          <p:nvPr>
            <p:ph type="title"/>
          </p:nvPr>
        </p:nvSpPr>
        <p:spPr/>
        <p:txBody>
          <a:bodyPr/>
          <a:lstStyle/>
          <a:p>
            <a:pPr>
              <a:defRPr/>
            </a:pPr>
            <a:r>
              <a:rPr lang="en-US" smtClean="0"/>
              <a:t>Solve for F</a:t>
            </a:r>
            <a:r>
              <a:rPr lang="en-US" baseline="-25000" smtClean="0"/>
              <a:t>ssx</a:t>
            </a:r>
          </a:p>
        </p:txBody>
      </p:sp>
      <p:graphicFrame>
        <p:nvGraphicFramePr>
          <p:cNvPr id="20482" name="Object 14"/>
          <p:cNvGraphicFramePr>
            <a:graphicFrameLocks noChangeAspect="1"/>
          </p:cNvGraphicFramePr>
          <p:nvPr/>
        </p:nvGraphicFramePr>
        <p:xfrm>
          <a:off x="342900" y="1981200"/>
          <a:ext cx="2794000" cy="381000"/>
        </p:xfrm>
        <a:graphic>
          <a:graphicData uri="http://schemas.openxmlformats.org/presentationml/2006/ole">
            <mc:AlternateContent xmlns:mc="http://schemas.openxmlformats.org/markup-compatibility/2006">
              <mc:Choice xmlns:v="urn:schemas-microsoft-com:vml" Requires="v">
                <p:oleObj spid="_x0000_s20492" name="Equation" r:id="rId4" imgW="2793960" imgH="380880" progId="Equation.DSMT4">
                  <p:embed/>
                </p:oleObj>
              </mc:Choice>
              <mc:Fallback>
                <p:oleObj name="Equation" r:id="rId4" imgW="2793960" imgH="380880" progId="Equation.DSMT4">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 y="1981200"/>
                        <a:ext cx="2794000"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0784" name="Object 16"/>
          <p:cNvGraphicFramePr>
            <a:graphicFrameLocks noChangeAspect="1"/>
          </p:cNvGraphicFramePr>
          <p:nvPr/>
        </p:nvGraphicFramePr>
        <p:xfrm>
          <a:off x="323850" y="2603500"/>
          <a:ext cx="5843588" cy="381000"/>
        </p:xfrm>
        <a:graphic>
          <a:graphicData uri="http://schemas.openxmlformats.org/presentationml/2006/ole">
            <mc:AlternateContent xmlns:mc="http://schemas.openxmlformats.org/markup-compatibility/2006">
              <mc:Choice xmlns:v="urn:schemas-microsoft-com:vml" Requires="v">
                <p:oleObj spid="_x0000_s20493" name="Equation" r:id="rId6" imgW="5841720" imgH="380880" progId="Equation.DSMT4">
                  <p:embed/>
                </p:oleObj>
              </mc:Choice>
              <mc:Fallback>
                <p:oleObj name="Equation" r:id="rId6" imgW="5841720" imgH="380880" progId="Equation.DSMT4">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850" y="2603500"/>
                        <a:ext cx="5843588"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0785" name="Object 17"/>
          <p:cNvGraphicFramePr>
            <a:graphicFrameLocks noChangeAspect="1"/>
          </p:cNvGraphicFramePr>
          <p:nvPr/>
        </p:nvGraphicFramePr>
        <p:xfrm>
          <a:off x="336550" y="3136900"/>
          <a:ext cx="5283200" cy="431800"/>
        </p:xfrm>
        <a:graphic>
          <a:graphicData uri="http://schemas.openxmlformats.org/presentationml/2006/ole">
            <mc:AlternateContent xmlns:mc="http://schemas.openxmlformats.org/markup-compatibility/2006">
              <mc:Choice xmlns:v="urn:schemas-microsoft-com:vml" Requires="v">
                <p:oleObj spid="_x0000_s20494" name="Equation" r:id="rId8" imgW="5283000" imgH="431640" progId="Equation.DSMT4">
                  <p:embed/>
                </p:oleObj>
              </mc:Choice>
              <mc:Fallback>
                <p:oleObj name="Equation" r:id="rId8" imgW="5283000" imgH="431640" progId="Equation.DSMT4">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550" y="3136900"/>
                        <a:ext cx="5283200" cy="431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0786" name="Object 18"/>
          <p:cNvGraphicFramePr>
            <a:graphicFrameLocks noChangeAspect="1"/>
          </p:cNvGraphicFramePr>
          <p:nvPr/>
        </p:nvGraphicFramePr>
        <p:xfrm>
          <a:off x="311150" y="5854700"/>
          <a:ext cx="1651000" cy="381000"/>
        </p:xfrm>
        <a:graphic>
          <a:graphicData uri="http://schemas.openxmlformats.org/presentationml/2006/ole">
            <mc:AlternateContent xmlns:mc="http://schemas.openxmlformats.org/markup-compatibility/2006">
              <mc:Choice xmlns:v="urn:schemas-microsoft-com:vml" Requires="v">
                <p:oleObj spid="_x0000_s20495" name="Equation" r:id="rId10" imgW="1650960" imgH="380880" progId="Equation.DSMT4">
                  <p:embed/>
                </p:oleObj>
              </mc:Choice>
              <mc:Fallback>
                <p:oleObj name="Equation" r:id="rId10" imgW="1650960" imgH="380880" progId="Equation.DSMT4">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1150" y="5854700"/>
                        <a:ext cx="1651000"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0787" name="Object 19"/>
          <p:cNvGraphicFramePr>
            <a:graphicFrameLocks noChangeAspect="1"/>
          </p:cNvGraphicFramePr>
          <p:nvPr/>
        </p:nvGraphicFramePr>
        <p:xfrm>
          <a:off x="304800" y="3797300"/>
          <a:ext cx="7215188" cy="1752600"/>
        </p:xfrm>
        <a:graphic>
          <a:graphicData uri="http://schemas.openxmlformats.org/presentationml/2006/ole">
            <mc:AlternateContent xmlns:mc="http://schemas.openxmlformats.org/markup-compatibility/2006">
              <mc:Choice xmlns:v="urn:schemas-microsoft-com:vml" Requires="v">
                <p:oleObj spid="_x0000_s20496" name="Equation" r:id="rId12" imgW="7213320" imgH="1752480" progId="Equation.DSMT4">
                  <p:embed/>
                </p:oleObj>
              </mc:Choice>
              <mc:Fallback>
                <p:oleObj name="Equation" r:id="rId12" imgW="7213320" imgH="1752480" progId="Equation.DSMT4">
                  <p:embed/>
                  <p:pic>
                    <p:nvPicPr>
                      <p:cNvPr id="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 y="3797300"/>
                        <a:ext cx="7215188" cy="1752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0788" name="Text Box 20"/>
          <p:cNvSpPr txBox="1">
            <a:spLocks noChangeArrowheads="1"/>
          </p:cNvSpPr>
          <p:nvPr/>
        </p:nvSpPr>
        <p:spPr bwMode="auto">
          <a:xfrm>
            <a:off x="2257425" y="5765800"/>
            <a:ext cx="3111500" cy="457200"/>
          </a:xfrm>
          <a:prstGeom prst="rect">
            <a:avLst/>
          </a:prstGeom>
          <a:noFill/>
          <a:ln w="12700">
            <a:noFill/>
            <a:miter lim="800000"/>
            <a:headEnd type="none" w="lg" len="med"/>
            <a:tailEnd type="none" w="lg" len="med"/>
          </a:ln>
        </p:spPr>
        <p:txBody>
          <a:bodyPr wrap="none" anchor="ctr">
            <a:spAutoFit/>
          </a:bodyPr>
          <a:lstStyle/>
          <a:p>
            <a:r>
              <a:rPr lang="en-US" sz="2400">
                <a:solidFill>
                  <a:schemeClr val="folHlink"/>
                </a:solidFill>
              </a:rPr>
              <a:t>Force of wedge on fluid</a:t>
            </a:r>
          </a:p>
        </p:txBody>
      </p:sp>
      <p:sp>
        <p:nvSpPr>
          <p:cNvPr id="20489" name="Line 21"/>
          <p:cNvSpPr>
            <a:spLocks noChangeShapeType="1"/>
          </p:cNvSpPr>
          <p:nvPr/>
        </p:nvSpPr>
        <p:spPr bwMode="auto">
          <a:xfrm>
            <a:off x="2286000" y="6235700"/>
            <a:ext cx="29972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607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607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607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607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078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88"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3" name="Rectangle 2"/>
          <p:cNvSpPr>
            <a:spLocks noGrp="1" noChangeArrowheads="1"/>
          </p:cNvSpPr>
          <p:nvPr>
            <p:ph type="title"/>
          </p:nvPr>
        </p:nvSpPr>
        <p:spPr/>
        <p:txBody>
          <a:bodyPr/>
          <a:lstStyle/>
          <a:p>
            <a:pPr>
              <a:defRPr/>
            </a:pPr>
            <a:r>
              <a:rPr lang="en-US" smtClean="0"/>
              <a:t>Vector solution</a:t>
            </a:r>
          </a:p>
        </p:txBody>
      </p:sp>
      <p:graphicFrame>
        <p:nvGraphicFramePr>
          <p:cNvPr id="161797" name="Object 5"/>
          <p:cNvGraphicFramePr>
            <a:graphicFrameLocks noChangeAspect="1"/>
          </p:cNvGraphicFramePr>
          <p:nvPr/>
        </p:nvGraphicFramePr>
        <p:xfrm>
          <a:off x="481013" y="2557463"/>
          <a:ext cx="3668712" cy="406400"/>
        </p:xfrm>
        <a:graphic>
          <a:graphicData uri="http://schemas.openxmlformats.org/presentationml/2006/ole">
            <mc:AlternateContent xmlns:mc="http://schemas.openxmlformats.org/markup-compatibility/2006">
              <mc:Choice xmlns:v="urn:schemas-microsoft-com:vml" Requires="v">
                <p:oleObj spid="_x0000_s21520" name="Equation" r:id="rId4" imgW="2793960" imgH="406080" progId="Equation.DSMT4">
                  <p:embed/>
                </p:oleObj>
              </mc:Choice>
              <mc:Fallback>
                <p:oleObj name="Equation" r:id="rId4" imgW="2793960" imgH="40608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013" y="2557463"/>
                        <a:ext cx="3668712" cy="4064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61800" name="Object 8"/>
          <p:cNvGraphicFramePr>
            <a:graphicFrameLocks noChangeAspect="1"/>
          </p:cNvGraphicFramePr>
          <p:nvPr/>
        </p:nvGraphicFramePr>
        <p:xfrm>
          <a:off x="482600" y="3700463"/>
          <a:ext cx="3967163" cy="406400"/>
        </p:xfrm>
        <a:graphic>
          <a:graphicData uri="http://schemas.openxmlformats.org/presentationml/2006/ole">
            <mc:AlternateContent xmlns:mc="http://schemas.openxmlformats.org/markup-compatibility/2006">
              <mc:Choice xmlns:v="urn:schemas-microsoft-com:vml" Requires="v">
                <p:oleObj spid="_x0000_s21521" name="Equation" r:id="rId6" imgW="3022560" imgH="406080" progId="Equation.DSMT4">
                  <p:embed/>
                </p:oleObj>
              </mc:Choice>
              <mc:Fallback>
                <p:oleObj name="Equation" r:id="rId6" imgW="3022560" imgH="40608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600" y="3700463"/>
                        <a:ext cx="3967163" cy="4064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61801" name="Object 9"/>
          <p:cNvGraphicFramePr>
            <a:graphicFrameLocks noChangeAspect="1"/>
          </p:cNvGraphicFramePr>
          <p:nvPr/>
        </p:nvGraphicFramePr>
        <p:xfrm>
          <a:off x="479425" y="4792663"/>
          <a:ext cx="3767138" cy="406400"/>
        </p:xfrm>
        <a:graphic>
          <a:graphicData uri="http://schemas.openxmlformats.org/presentationml/2006/ole">
            <mc:AlternateContent xmlns:mc="http://schemas.openxmlformats.org/markup-compatibility/2006">
              <mc:Choice xmlns:v="urn:schemas-microsoft-com:vml" Requires="v">
                <p:oleObj spid="_x0000_s21522" name="Equation" r:id="rId8" imgW="2869920" imgH="406080" progId="Equation.DSMT4">
                  <p:embed/>
                </p:oleObj>
              </mc:Choice>
              <mc:Fallback>
                <p:oleObj name="Equation" r:id="rId8" imgW="2869920" imgH="406080"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9425" y="4792663"/>
                        <a:ext cx="3767138" cy="4064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1509" name="Object 10"/>
          <p:cNvGraphicFramePr>
            <a:graphicFrameLocks noChangeAspect="1"/>
          </p:cNvGraphicFramePr>
          <p:nvPr/>
        </p:nvGraphicFramePr>
        <p:xfrm>
          <a:off x="6657975" y="5754688"/>
          <a:ext cx="2433638" cy="369887"/>
        </p:xfrm>
        <a:graphic>
          <a:graphicData uri="http://schemas.openxmlformats.org/presentationml/2006/ole">
            <mc:AlternateContent xmlns:mc="http://schemas.openxmlformats.org/markup-compatibility/2006">
              <mc:Choice xmlns:v="urn:schemas-microsoft-com:vml" Requires="v">
                <p:oleObj spid="_x0000_s21523" name="Equation" r:id="rId10" imgW="1854000" imgH="368280" progId="Equation.DSMT4">
                  <p:embed/>
                </p:oleObj>
              </mc:Choice>
              <mc:Fallback>
                <p:oleObj name="Equation" r:id="rId10" imgW="1854000" imgH="368280" progId="Equation.DSMT4">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57975" y="5754688"/>
                        <a:ext cx="2433638" cy="3698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1510" name="Object 11"/>
          <p:cNvGraphicFramePr>
            <a:graphicFrameLocks noChangeAspect="1"/>
          </p:cNvGraphicFramePr>
          <p:nvPr/>
        </p:nvGraphicFramePr>
        <p:xfrm>
          <a:off x="6727825" y="6272213"/>
          <a:ext cx="2416175" cy="382587"/>
        </p:xfrm>
        <a:graphic>
          <a:graphicData uri="http://schemas.openxmlformats.org/presentationml/2006/ole">
            <mc:AlternateContent xmlns:mc="http://schemas.openxmlformats.org/markup-compatibility/2006">
              <mc:Choice xmlns:v="urn:schemas-microsoft-com:vml" Requires="v">
                <p:oleObj spid="_x0000_s21524" name="Equation" r:id="rId12" imgW="1841400" imgH="380880" progId="Equation.DSMT4">
                  <p:embed/>
                </p:oleObj>
              </mc:Choice>
              <mc:Fallback>
                <p:oleObj name="Equation" r:id="rId12" imgW="1841400" imgH="380880" progId="Equation.DSMT4">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27825" y="6272213"/>
                        <a:ext cx="2416175" cy="3825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1511" name="Object 12"/>
          <p:cNvGraphicFramePr>
            <a:graphicFrameLocks noChangeAspect="1"/>
          </p:cNvGraphicFramePr>
          <p:nvPr/>
        </p:nvGraphicFramePr>
        <p:xfrm>
          <a:off x="6977063" y="5195888"/>
          <a:ext cx="1900237" cy="369887"/>
        </p:xfrm>
        <a:graphic>
          <a:graphicData uri="http://schemas.openxmlformats.org/presentationml/2006/ole">
            <mc:AlternateContent xmlns:mc="http://schemas.openxmlformats.org/markup-compatibility/2006">
              <mc:Choice xmlns:v="urn:schemas-microsoft-com:vml" Requires="v">
                <p:oleObj spid="_x0000_s21525" name="Equation" r:id="rId14" imgW="1447560" imgH="368280" progId="Equation.DSMT4">
                  <p:embed/>
                </p:oleObj>
              </mc:Choice>
              <mc:Fallback>
                <p:oleObj name="Equation" r:id="rId14" imgW="1447560" imgH="368280" progId="Equation.DSMT4">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77063" y="5195888"/>
                        <a:ext cx="1900237" cy="3698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61805" name="Line 13"/>
          <p:cNvSpPr>
            <a:spLocks noChangeShapeType="1"/>
          </p:cNvSpPr>
          <p:nvPr/>
        </p:nvSpPr>
        <p:spPr bwMode="auto">
          <a:xfrm rot="21000000" flipH="1">
            <a:off x="4521200" y="2501900"/>
            <a:ext cx="2538413" cy="0"/>
          </a:xfrm>
          <a:prstGeom prst="line">
            <a:avLst/>
          </a:prstGeom>
          <a:noFill/>
          <a:ln w="38100">
            <a:solidFill>
              <a:schemeClr val="tx1"/>
            </a:solidFill>
            <a:round/>
            <a:headEnd type="none" w="lg" len="med"/>
            <a:tailEnd type="triangle" w="lg" len="med"/>
          </a:ln>
        </p:spPr>
        <p:txBody>
          <a:bodyPr wrap="none" anchor="ctr">
            <a:spAutoFit/>
          </a:bodyPr>
          <a:lstStyle/>
          <a:p>
            <a:endParaRPr lang="en-US"/>
          </a:p>
        </p:txBody>
      </p:sp>
      <p:sp>
        <p:nvSpPr>
          <p:cNvPr id="161806" name="Line 14"/>
          <p:cNvSpPr>
            <a:spLocks noChangeShapeType="1"/>
          </p:cNvSpPr>
          <p:nvPr/>
        </p:nvSpPr>
        <p:spPr bwMode="auto">
          <a:xfrm rot="-7800000">
            <a:off x="4343400" y="3987800"/>
            <a:ext cx="1555750" cy="0"/>
          </a:xfrm>
          <a:prstGeom prst="line">
            <a:avLst/>
          </a:prstGeom>
          <a:noFill/>
          <a:ln w="38100">
            <a:solidFill>
              <a:schemeClr val="tx1"/>
            </a:solidFill>
            <a:round/>
            <a:headEnd type="none" w="lg" len="med"/>
            <a:tailEnd type="triangle" w="lg" len="med"/>
          </a:ln>
        </p:spPr>
        <p:txBody>
          <a:bodyPr wrap="none" anchor="ctr">
            <a:spAutoFit/>
          </a:bodyPr>
          <a:lstStyle/>
          <a:p>
            <a:endParaRPr lang="en-US"/>
          </a:p>
        </p:txBody>
      </p:sp>
      <p:sp>
        <p:nvSpPr>
          <p:cNvPr id="161807" name="Line 15"/>
          <p:cNvSpPr>
            <a:spLocks noChangeShapeType="1"/>
          </p:cNvSpPr>
          <p:nvPr/>
        </p:nvSpPr>
        <p:spPr bwMode="auto">
          <a:xfrm rot="3000000">
            <a:off x="4204493" y="5079207"/>
            <a:ext cx="982663" cy="0"/>
          </a:xfrm>
          <a:prstGeom prst="line">
            <a:avLst/>
          </a:prstGeom>
          <a:noFill/>
          <a:ln w="38100">
            <a:solidFill>
              <a:schemeClr val="tx1"/>
            </a:solidFill>
            <a:round/>
            <a:headEnd type="none" w="lg" len="med"/>
            <a:tailEnd type="triangle" w="lg" len="med"/>
          </a:ln>
        </p:spPr>
        <p:txBody>
          <a:bodyPr wrap="none" anchor="ctr">
            <a:spAutoFit/>
          </a:bodyPr>
          <a:lstStyle/>
          <a:p>
            <a:endParaRPr lang="en-US"/>
          </a:p>
        </p:txBody>
      </p:sp>
      <p:graphicFrame>
        <p:nvGraphicFramePr>
          <p:cNvPr id="21512" name="Object 17"/>
          <p:cNvGraphicFramePr>
            <a:graphicFrameLocks noChangeAspect="1"/>
          </p:cNvGraphicFramePr>
          <p:nvPr/>
        </p:nvGraphicFramePr>
        <p:xfrm>
          <a:off x="533400" y="1905000"/>
          <a:ext cx="2438400" cy="330200"/>
        </p:xfrm>
        <a:graphic>
          <a:graphicData uri="http://schemas.openxmlformats.org/presentationml/2006/ole">
            <mc:AlternateContent xmlns:mc="http://schemas.openxmlformats.org/markup-compatibility/2006">
              <mc:Choice xmlns:v="urn:schemas-microsoft-com:vml" Requires="v">
                <p:oleObj spid="_x0000_s21526" name="Equation" r:id="rId16" imgW="2438280" imgH="330120" progId="Equation.DSMT4">
                  <p:embed/>
                </p:oleObj>
              </mc:Choice>
              <mc:Fallback>
                <p:oleObj name="Equation" r:id="rId16" imgW="2438280" imgH="330120" progId="Equation.DSMT4">
                  <p:embed/>
                  <p:pic>
                    <p:nvPicPr>
                      <p:cNvPr id="0" name="Object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3400" y="1905000"/>
                        <a:ext cx="2438400" cy="330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617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18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618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180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6180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18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05" grpId="0" animBg="1"/>
      <p:bldP spid="161806" grpId="0" animBg="1"/>
      <p:bldP spid="16180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5" name="Rectangle 2"/>
          <p:cNvSpPr>
            <a:spLocks noGrp="1" noChangeArrowheads="1"/>
          </p:cNvSpPr>
          <p:nvPr>
            <p:ph type="title"/>
          </p:nvPr>
        </p:nvSpPr>
        <p:spPr/>
        <p:txBody>
          <a:bodyPr/>
          <a:lstStyle/>
          <a:p>
            <a:pPr>
              <a:defRPr/>
            </a:pPr>
            <a:r>
              <a:rPr lang="en-US" smtClean="0"/>
              <a:t>Vector Addition</a:t>
            </a:r>
          </a:p>
        </p:txBody>
      </p:sp>
      <p:sp>
        <p:nvSpPr>
          <p:cNvPr id="162819" name="Line 3"/>
          <p:cNvSpPr>
            <a:spLocks noChangeShapeType="1"/>
          </p:cNvSpPr>
          <p:nvPr/>
        </p:nvSpPr>
        <p:spPr bwMode="auto">
          <a:xfrm rot="21000000" flipH="1">
            <a:off x="1358900" y="3975100"/>
            <a:ext cx="2538413" cy="0"/>
          </a:xfrm>
          <a:prstGeom prst="line">
            <a:avLst/>
          </a:prstGeom>
          <a:noFill/>
          <a:ln w="38100">
            <a:solidFill>
              <a:schemeClr val="accent1"/>
            </a:solidFill>
            <a:round/>
            <a:headEnd type="none" w="lg" len="med"/>
            <a:tailEnd type="triangle" w="lg" len="med"/>
          </a:ln>
        </p:spPr>
        <p:txBody>
          <a:bodyPr wrap="none" anchor="ctr">
            <a:spAutoFit/>
          </a:bodyPr>
          <a:lstStyle/>
          <a:p>
            <a:endParaRPr lang="en-US"/>
          </a:p>
        </p:txBody>
      </p:sp>
      <p:sp>
        <p:nvSpPr>
          <p:cNvPr id="162820" name="Line 4"/>
          <p:cNvSpPr>
            <a:spLocks noChangeShapeType="1"/>
          </p:cNvSpPr>
          <p:nvPr/>
        </p:nvSpPr>
        <p:spPr bwMode="auto">
          <a:xfrm rot="-7800000">
            <a:off x="127000" y="3594100"/>
            <a:ext cx="1555750" cy="0"/>
          </a:xfrm>
          <a:prstGeom prst="line">
            <a:avLst/>
          </a:prstGeom>
          <a:noFill/>
          <a:ln w="38100">
            <a:solidFill>
              <a:schemeClr val="accent1"/>
            </a:solidFill>
            <a:round/>
            <a:headEnd type="none" w="lg" len="med"/>
            <a:tailEnd type="triangle" w="lg" len="med"/>
          </a:ln>
        </p:spPr>
        <p:txBody>
          <a:bodyPr wrap="none" anchor="ctr">
            <a:spAutoFit/>
          </a:bodyPr>
          <a:lstStyle/>
          <a:p>
            <a:endParaRPr lang="en-US"/>
          </a:p>
        </p:txBody>
      </p:sp>
      <p:sp>
        <p:nvSpPr>
          <p:cNvPr id="162821" name="Line 5"/>
          <p:cNvSpPr>
            <a:spLocks noChangeShapeType="1"/>
          </p:cNvSpPr>
          <p:nvPr/>
        </p:nvSpPr>
        <p:spPr bwMode="auto">
          <a:xfrm rot="3000000">
            <a:off x="3036093" y="3377407"/>
            <a:ext cx="982663" cy="0"/>
          </a:xfrm>
          <a:prstGeom prst="line">
            <a:avLst/>
          </a:prstGeom>
          <a:noFill/>
          <a:ln w="38100">
            <a:solidFill>
              <a:schemeClr val="accent1"/>
            </a:solidFill>
            <a:round/>
            <a:headEnd type="none" w="lg" len="med"/>
            <a:tailEnd type="triangle" w="lg" len="med"/>
          </a:ln>
        </p:spPr>
        <p:txBody>
          <a:bodyPr wrap="none" anchor="ctr">
            <a:spAutoFit/>
          </a:bodyPr>
          <a:lstStyle/>
          <a:p>
            <a:endParaRPr lang="en-US"/>
          </a:p>
        </p:txBody>
      </p:sp>
      <p:sp>
        <p:nvSpPr>
          <p:cNvPr id="162823" name="Line 7"/>
          <p:cNvSpPr>
            <a:spLocks noChangeShapeType="1"/>
          </p:cNvSpPr>
          <p:nvPr/>
        </p:nvSpPr>
        <p:spPr bwMode="auto">
          <a:xfrm flipH="1">
            <a:off x="419100" y="2997200"/>
            <a:ext cx="2781300" cy="0"/>
          </a:xfrm>
          <a:prstGeom prst="line">
            <a:avLst/>
          </a:prstGeom>
          <a:noFill/>
          <a:ln w="38100">
            <a:solidFill>
              <a:schemeClr val="tx2"/>
            </a:solidFill>
            <a:round/>
            <a:headEnd type="none" w="lg" len="med"/>
            <a:tailEnd type="triangle" w="lg" len="med"/>
          </a:ln>
        </p:spPr>
        <p:txBody>
          <a:bodyPr wrap="none" anchor="ctr">
            <a:spAutoFit/>
          </a:bodyPr>
          <a:lstStyle/>
          <a:p>
            <a:endParaRPr lang="en-US"/>
          </a:p>
        </p:txBody>
      </p:sp>
      <p:sp>
        <p:nvSpPr>
          <p:cNvPr id="22540" name="Freeform 8"/>
          <p:cNvSpPr>
            <a:spLocks/>
          </p:cNvSpPr>
          <p:nvPr/>
        </p:nvSpPr>
        <p:spPr bwMode="auto">
          <a:xfrm>
            <a:off x="1358900" y="2476500"/>
            <a:ext cx="6858000" cy="4356100"/>
          </a:xfrm>
          <a:custGeom>
            <a:avLst/>
            <a:gdLst>
              <a:gd name="T0" fmla="*/ 0 w 4320"/>
              <a:gd name="T1" fmla="*/ 2832100 h 2744"/>
              <a:gd name="T2" fmla="*/ 2844799 w 4320"/>
              <a:gd name="T3" fmla="*/ 2235200 h 2744"/>
              <a:gd name="T4" fmla="*/ 3441700 w 4320"/>
              <a:gd name="T5" fmla="*/ 660400 h 2744"/>
              <a:gd name="T6" fmla="*/ 2971799 w 4320"/>
              <a:gd name="T7" fmla="*/ 152400 h 2744"/>
              <a:gd name="T8" fmla="*/ 3136899 w 4320"/>
              <a:gd name="T9" fmla="*/ 0 h 2744"/>
              <a:gd name="T10" fmla="*/ 6832600 w 4320"/>
              <a:gd name="T11" fmla="*/ 4178300 h 2744"/>
              <a:gd name="T12" fmla="*/ 6705600 w 4320"/>
              <a:gd name="T13" fmla="*/ 4356100 h 2744"/>
              <a:gd name="T14" fmla="*/ 5613399 w 4320"/>
              <a:gd name="T15" fmla="*/ 3149600 h 2744"/>
              <a:gd name="T16" fmla="*/ 3035299 w 4320"/>
              <a:gd name="T17" fmla="*/ 2717800 h 2744"/>
              <a:gd name="T18" fmla="*/ 76200 w 4320"/>
              <a:gd name="T19" fmla="*/ 3238500 h 2744"/>
              <a:gd name="T20" fmla="*/ 0 w 4320"/>
              <a:gd name="T21" fmla="*/ 2832100 h 27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320"/>
              <a:gd name="T34" fmla="*/ 0 h 2744"/>
              <a:gd name="T35" fmla="*/ 4320 w 4320"/>
              <a:gd name="T36" fmla="*/ 2744 h 27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320" h="2744">
                <a:moveTo>
                  <a:pt x="0" y="1784"/>
                </a:moveTo>
                <a:cubicBezTo>
                  <a:pt x="600" y="1704"/>
                  <a:pt x="1304" y="1528"/>
                  <a:pt x="1792" y="1408"/>
                </a:cubicBezTo>
                <a:cubicBezTo>
                  <a:pt x="2280" y="1288"/>
                  <a:pt x="2400" y="656"/>
                  <a:pt x="2168" y="416"/>
                </a:cubicBezTo>
                <a:cubicBezTo>
                  <a:pt x="2014" y="256"/>
                  <a:pt x="2024" y="232"/>
                  <a:pt x="1872" y="96"/>
                </a:cubicBezTo>
                <a:cubicBezTo>
                  <a:pt x="1936" y="40"/>
                  <a:pt x="1904" y="80"/>
                  <a:pt x="1976" y="0"/>
                </a:cubicBezTo>
                <a:cubicBezTo>
                  <a:pt x="2388" y="417"/>
                  <a:pt x="3929" y="2176"/>
                  <a:pt x="4304" y="2632"/>
                </a:cubicBezTo>
                <a:cubicBezTo>
                  <a:pt x="4232" y="2704"/>
                  <a:pt x="4320" y="2632"/>
                  <a:pt x="4224" y="2744"/>
                </a:cubicBezTo>
                <a:cubicBezTo>
                  <a:pt x="3912" y="2368"/>
                  <a:pt x="3912" y="2344"/>
                  <a:pt x="3536" y="1984"/>
                </a:cubicBezTo>
                <a:cubicBezTo>
                  <a:pt x="3160" y="1624"/>
                  <a:pt x="2504" y="1632"/>
                  <a:pt x="1912" y="1712"/>
                </a:cubicBezTo>
                <a:cubicBezTo>
                  <a:pt x="1320" y="1792"/>
                  <a:pt x="944" y="1880"/>
                  <a:pt x="48" y="2040"/>
                </a:cubicBezTo>
                <a:cubicBezTo>
                  <a:pt x="8" y="1920"/>
                  <a:pt x="16" y="1944"/>
                  <a:pt x="0" y="1784"/>
                </a:cubicBezTo>
                <a:close/>
              </a:path>
            </a:pathLst>
          </a:custGeom>
          <a:solidFill>
            <a:schemeClr val="hlink"/>
          </a:solidFill>
          <a:ln w="12700" cap="flat" cmpd="sng">
            <a:noFill/>
            <a:prstDash val="solid"/>
            <a:round/>
            <a:headEnd type="none" w="lg" len="med"/>
            <a:tailEnd type="none" w="lg" len="med"/>
          </a:ln>
        </p:spPr>
        <p:txBody>
          <a:bodyPr wrap="none" anchor="ctr">
            <a:spAutoFit/>
          </a:bodyPr>
          <a:lstStyle/>
          <a:p>
            <a:endParaRPr lang="en-US"/>
          </a:p>
        </p:txBody>
      </p:sp>
      <p:sp>
        <p:nvSpPr>
          <p:cNvPr id="22541" name="Freeform 9"/>
          <p:cNvSpPr>
            <a:spLocks/>
          </p:cNvSpPr>
          <p:nvPr/>
        </p:nvSpPr>
        <p:spPr bwMode="auto">
          <a:xfrm>
            <a:off x="4356100" y="2959100"/>
            <a:ext cx="2794000" cy="2463800"/>
          </a:xfrm>
          <a:custGeom>
            <a:avLst/>
            <a:gdLst>
              <a:gd name="T0" fmla="*/ 635000 w 1760"/>
              <a:gd name="T1" fmla="*/ 0 h 1552"/>
              <a:gd name="T2" fmla="*/ 0 w 1760"/>
              <a:gd name="T3" fmla="*/ 1981200 h 1552"/>
              <a:gd name="T4" fmla="*/ 2794000 w 1760"/>
              <a:gd name="T5" fmla="*/ 2463800 h 1552"/>
              <a:gd name="T6" fmla="*/ 0 60000 65536"/>
              <a:gd name="T7" fmla="*/ 0 60000 65536"/>
              <a:gd name="T8" fmla="*/ 0 60000 65536"/>
              <a:gd name="T9" fmla="*/ 0 w 1760"/>
              <a:gd name="T10" fmla="*/ 0 h 1552"/>
              <a:gd name="T11" fmla="*/ 1760 w 1760"/>
              <a:gd name="T12" fmla="*/ 1552 h 1552"/>
            </a:gdLst>
            <a:ahLst/>
            <a:cxnLst>
              <a:cxn ang="T6">
                <a:pos x="T0" y="T1"/>
              </a:cxn>
              <a:cxn ang="T7">
                <a:pos x="T2" y="T3"/>
              </a:cxn>
              <a:cxn ang="T8">
                <a:pos x="T4" y="T5"/>
              </a:cxn>
            </a:cxnLst>
            <a:rect l="T9" t="T10" r="T11" b="T12"/>
            <a:pathLst>
              <a:path w="1760" h="1552">
                <a:moveTo>
                  <a:pt x="400" y="0"/>
                </a:moveTo>
                <a:cubicBezTo>
                  <a:pt x="808" y="488"/>
                  <a:pt x="416" y="1144"/>
                  <a:pt x="0" y="1248"/>
                </a:cubicBezTo>
                <a:cubicBezTo>
                  <a:pt x="408" y="1128"/>
                  <a:pt x="1376" y="1136"/>
                  <a:pt x="1760" y="1552"/>
                </a:cubicBezTo>
              </a:path>
            </a:pathLst>
          </a:custGeom>
          <a:solidFill>
            <a:schemeClr val="accent1"/>
          </a:solidFill>
          <a:ln w="38100" cap="flat" cmpd="sng">
            <a:solidFill>
              <a:schemeClr val="tx1"/>
            </a:solidFill>
            <a:prstDash val="solid"/>
            <a:round/>
            <a:headEnd type="none" w="lg" len="med"/>
            <a:tailEnd type="none" w="lg" len="med"/>
          </a:ln>
        </p:spPr>
        <p:txBody>
          <a:bodyPr wrap="none" anchor="ctr">
            <a:spAutoFit/>
          </a:bodyPr>
          <a:lstStyle/>
          <a:p>
            <a:endParaRPr lang="en-US"/>
          </a:p>
        </p:txBody>
      </p:sp>
      <p:sp>
        <p:nvSpPr>
          <p:cNvPr id="22542" name="Text Box 11"/>
          <p:cNvSpPr txBox="1">
            <a:spLocks noChangeArrowheads="1"/>
          </p:cNvSpPr>
          <p:nvPr/>
        </p:nvSpPr>
        <p:spPr bwMode="auto">
          <a:xfrm>
            <a:off x="3097213" y="4394200"/>
            <a:ext cx="539750" cy="457200"/>
          </a:xfrm>
          <a:prstGeom prst="rect">
            <a:avLst/>
          </a:prstGeom>
          <a:noFill/>
          <a:ln w="12700">
            <a:noFill/>
            <a:miter lim="800000"/>
            <a:headEnd type="none" w="lg" len="med"/>
            <a:tailEnd type="none" w="lg" len="med"/>
          </a:ln>
        </p:spPr>
        <p:txBody>
          <a:bodyPr wrap="none" anchor="ctr">
            <a:spAutoFit/>
          </a:bodyPr>
          <a:lstStyle/>
          <a:p>
            <a:pPr algn="ctr"/>
            <a:r>
              <a:rPr lang="en-US" sz="2400"/>
              <a:t>cs</a:t>
            </a:r>
            <a:r>
              <a:rPr lang="en-US" sz="2400" baseline="-25000"/>
              <a:t>1</a:t>
            </a:r>
            <a:endParaRPr lang="en-US" sz="2400"/>
          </a:p>
        </p:txBody>
      </p:sp>
      <p:sp>
        <p:nvSpPr>
          <p:cNvPr id="22543" name="Text Box 12"/>
          <p:cNvSpPr txBox="1">
            <a:spLocks noChangeArrowheads="1"/>
          </p:cNvSpPr>
          <p:nvPr/>
        </p:nvSpPr>
        <p:spPr bwMode="auto">
          <a:xfrm>
            <a:off x="7262813" y="4991100"/>
            <a:ext cx="539750" cy="457200"/>
          </a:xfrm>
          <a:prstGeom prst="rect">
            <a:avLst/>
          </a:prstGeom>
          <a:noFill/>
          <a:ln w="12700">
            <a:noFill/>
            <a:miter lim="800000"/>
            <a:headEnd type="none" w="lg" len="med"/>
            <a:tailEnd type="none" w="lg" len="med"/>
          </a:ln>
        </p:spPr>
        <p:txBody>
          <a:bodyPr wrap="none" anchor="ctr">
            <a:spAutoFit/>
          </a:bodyPr>
          <a:lstStyle/>
          <a:p>
            <a:pPr algn="ctr"/>
            <a:r>
              <a:rPr lang="en-US" sz="2400"/>
              <a:t>cs</a:t>
            </a:r>
            <a:r>
              <a:rPr lang="en-US" sz="2400" baseline="-25000"/>
              <a:t>3</a:t>
            </a:r>
            <a:endParaRPr lang="en-US" sz="2400"/>
          </a:p>
        </p:txBody>
      </p:sp>
      <p:sp>
        <p:nvSpPr>
          <p:cNvPr id="22544" name="Line 13"/>
          <p:cNvSpPr>
            <a:spLocks noChangeShapeType="1"/>
          </p:cNvSpPr>
          <p:nvPr/>
        </p:nvSpPr>
        <p:spPr bwMode="auto">
          <a:xfrm>
            <a:off x="1625600" y="5702300"/>
            <a:ext cx="11938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22545" name="Line 14"/>
          <p:cNvSpPr>
            <a:spLocks noChangeShapeType="1"/>
          </p:cNvSpPr>
          <p:nvPr/>
        </p:nvSpPr>
        <p:spPr bwMode="auto">
          <a:xfrm>
            <a:off x="4953000" y="2921000"/>
            <a:ext cx="10033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22546" name="Text Box 15"/>
          <p:cNvSpPr txBox="1">
            <a:spLocks noChangeArrowheads="1"/>
          </p:cNvSpPr>
          <p:nvPr/>
        </p:nvSpPr>
        <p:spPr bwMode="auto">
          <a:xfrm>
            <a:off x="2749550" y="5384800"/>
            <a:ext cx="444500" cy="457200"/>
          </a:xfrm>
          <a:prstGeom prst="rect">
            <a:avLst/>
          </a:prstGeom>
          <a:noFill/>
          <a:ln w="12700">
            <a:noFill/>
            <a:miter lim="800000"/>
            <a:headEnd type="none" w="lg" len="med"/>
            <a:tailEnd type="none" w="lg" len="med"/>
          </a:ln>
        </p:spPr>
        <p:txBody>
          <a:bodyPr wrap="none" anchor="ctr">
            <a:spAutoFit/>
          </a:bodyPr>
          <a:lstStyle/>
          <a:p>
            <a:pPr algn="ctr"/>
            <a:r>
              <a:rPr lang="en-US" sz="2400">
                <a:latin typeface="Symbol" pitchFamily="18" charset="2"/>
              </a:rPr>
              <a:t>q</a:t>
            </a:r>
            <a:r>
              <a:rPr lang="en-US" sz="2400" baseline="-25000"/>
              <a:t>1</a:t>
            </a:r>
            <a:endParaRPr lang="en-US" sz="2400"/>
          </a:p>
        </p:txBody>
      </p:sp>
      <p:sp>
        <p:nvSpPr>
          <p:cNvPr id="22547" name="Arc 16"/>
          <p:cNvSpPr>
            <a:spLocks/>
          </p:cNvSpPr>
          <p:nvPr/>
        </p:nvSpPr>
        <p:spPr bwMode="auto">
          <a:xfrm rot="3189659">
            <a:off x="4748213" y="2338387"/>
            <a:ext cx="965200" cy="803275"/>
          </a:xfrm>
          <a:custGeom>
            <a:avLst/>
            <a:gdLst>
              <a:gd name="T0" fmla="*/ 72947 w 29255"/>
              <a:gd name="T1" fmla="*/ 27689598 h 23303"/>
              <a:gd name="T2" fmla="*/ 31844506 w 29255"/>
              <a:gd name="T3" fmla="*/ 1665909 h 23303"/>
              <a:gd name="T4" fmla="*/ 23511918 w 29255"/>
              <a:gd name="T5" fmla="*/ 25666020 h 23303"/>
              <a:gd name="T6" fmla="*/ 0 60000 65536"/>
              <a:gd name="T7" fmla="*/ 0 60000 65536"/>
              <a:gd name="T8" fmla="*/ 0 60000 65536"/>
              <a:gd name="T9" fmla="*/ 0 w 29255"/>
              <a:gd name="T10" fmla="*/ 0 h 23303"/>
              <a:gd name="T11" fmla="*/ 29255 w 29255"/>
              <a:gd name="T12" fmla="*/ 23303 h 23303"/>
            </a:gdLst>
            <a:ahLst/>
            <a:cxnLst>
              <a:cxn ang="T6">
                <a:pos x="T0" y="T1"/>
              </a:cxn>
              <a:cxn ang="T7">
                <a:pos x="T2" y="T3"/>
              </a:cxn>
              <a:cxn ang="T8">
                <a:pos x="T4" y="T5"/>
              </a:cxn>
            </a:cxnLst>
            <a:rect l="T9" t="T10" r="T11" b="T12"/>
            <a:pathLst>
              <a:path w="29255" h="23303" fill="none" extrusionOk="0">
                <a:moveTo>
                  <a:pt x="67" y="23302"/>
                </a:moveTo>
                <a:cubicBezTo>
                  <a:pt x="22" y="22736"/>
                  <a:pt x="0" y="22168"/>
                  <a:pt x="0" y="21600"/>
                </a:cubicBezTo>
                <a:cubicBezTo>
                  <a:pt x="0" y="9670"/>
                  <a:pt x="9670" y="0"/>
                  <a:pt x="21600" y="0"/>
                </a:cubicBezTo>
                <a:cubicBezTo>
                  <a:pt x="24215" y="-1"/>
                  <a:pt x="26809" y="475"/>
                  <a:pt x="29255" y="1401"/>
                </a:cubicBezTo>
              </a:path>
              <a:path w="29255" h="23303" stroke="0" extrusionOk="0">
                <a:moveTo>
                  <a:pt x="67" y="23302"/>
                </a:moveTo>
                <a:cubicBezTo>
                  <a:pt x="22" y="22736"/>
                  <a:pt x="0" y="22168"/>
                  <a:pt x="0" y="21600"/>
                </a:cubicBezTo>
                <a:cubicBezTo>
                  <a:pt x="0" y="9670"/>
                  <a:pt x="9670" y="0"/>
                  <a:pt x="21600" y="0"/>
                </a:cubicBezTo>
                <a:cubicBezTo>
                  <a:pt x="24215" y="-1"/>
                  <a:pt x="26809" y="475"/>
                  <a:pt x="29255" y="1401"/>
                </a:cubicBezTo>
                <a:lnTo>
                  <a:pt x="21600" y="21600"/>
                </a:lnTo>
                <a:close/>
              </a:path>
            </a:pathLst>
          </a:custGeom>
          <a:noFill/>
          <a:ln w="12700">
            <a:solidFill>
              <a:schemeClr val="tx1"/>
            </a:solidFill>
            <a:round/>
            <a:headEnd type="triangle" w="lg" len="med"/>
            <a:tailEnd type="triangle" w="lg" len="med"/>
          </a:ln>
        </p:spPr>
        <p:txBody>
          <a:bodyPr anchor="ctr">
            <a:spAutoFit/>
          </a:bodyPr>
          <a:lstStyle/>
          <a:p>
            <a:endParaRPr lang="en-US"/>
          </a:p>
        </p:txBody>
      </p:sp>
      <p:sp>
        <p:nvSpPr>
          <p:cNvPr id="22548" name="Text Box 17"/>
          <p:cNvSpPr txBox="1">
            <a:spLocks noChangeArrowheads="1"/>
          </p:cNvSpPr>
          <p:nvPr/>
        </p:nvSpPr>
        <p:spPr bwMode="auto">
          <a:xfrm>
            <a:off x="5022850" y="2171700"/>
            <a:ext cx="444500" cy="457200"/>
          </a:xfrm>
          <a:prstGeom prst="rect">
            <a:avLst/>
          </a:prstGeom>
          <a:solidFill>
            <a:schemeClr val="bg1"/>
          </a:solidFill>
          <a:ln w="12700">
            <a:noFill/>
            <a:miter lim="800000"/>
            <a:headEnd type="none" w="lg" len="med"/>
            <a:tailEnd type="none" w="lg" len="med"/>
          </a:ln>
        </p:spPr>
        <p:txBody>
          <a:bodyPr wrap="none" anchor="ctr">
            <a:spAutoFit/>
          </a:bodyPr>
          <a:lstStyle/>
          <a:p>
            <a:pPr algn="ctr"/>
            <a:r>
              <a:rPr lang="en-US" sz="2400">
                <a:latin typeface="Symbol" pitchFamily="18" charset="2"/>
              </a:rPr>
              <a:t>q</a:t>
            </a:r>
            <a:r>
              <a:rPr lang="en-US" sz="2400" baseline="-25000"/>
              <a:t>2</a:t>
            </a:r>
            <a:endParaRPr lang="en-US" sz="2400"/>
          </a:p>
        </p:txBody>
      </p:sp>
      <p:sp>
        <p:nvSpPr>
          <p:cNvPr id="22549" name="Line 18"/>
          <p:cNvSpPr>
            <a:spLocks noChangeShapeType="1"/>
          </p:cNvSpPr>
          <p:nvPr/>
        </p:nvSpPr>
        <p:spPr bwMode="auto">
          <a:xfrm>
            <a:off x="2476500" y="5257800"/>
            <a:ext cx="63500" cy="25400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22550" name="Line 19"/>
          <p:cNvSpPr>
            <a:spLocks noChangeShapeType="1"/>
          </p:cNvSpPr>
          <p:nvPr/>
        </p:nvSpPr>
        <p:spPr bwMode="auto">
          <a:xfrm flipH="1" flipV="1">
            <a:off x="2603500" y="5715000"/>
            <a:ext cx="63500" cy="25400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22551" name="Text Box 20"/>
          <p:cNvSpPr txBox="1">
            <a:spLocks noChangeArrowheads="1"/>
          </p:cNvSpPr>
          <p:nvPr/>
        </p:nvSpPr>
        <p:spPr bwMode="auto">
          <a:xfrm>
            <a:off x="4913313" y="2413000"/>
            <a:ext cx="539750" cy="457200"/>
          </a:xfrm>
          <a:prstGeom prst="rect">
            <a:avLst/>
          </a:prstGeom>
          <a:noFill/>
          <a:ln w="12700">
            <a:noFill/>
            <a:miter lim="800000"/>
            <a:headEnd type="none" w="lg" len="med"/>
            <a:tailEnd type="none" w="lg" len="med"/>
          </a:ln>
        </p:spPr>
        <p:txBody>
          <a:bodyPr wrap="none" anchor="ctr">
            <a:spAutoFit/>
          </a:bodyPr>
          <a:lstStyle/>
          <a:p>
            <a:pPr algn="ctr"/>
            <a:r>
              <a:rPr lang="en-US" sz="2400"/>
              <a:t>cs</a:t>
            </a:r>
            <a:r>
              <a:rPr lang="en-US" sz="2400" baseline="-25000"/>
              <a:t>2</a:t>
            </a:r>
            <a:endParaRPr lang="en-US" sz="2400"/>
          </a:p>
        </p:txBody>
      </p:sp>
      <p:grpSp>
        <p:nvGrpSpPr>
          <p:cNvPr id="22552" name="Group 21"/>
          <p:cNvGrpSpPr>
            <a:grpSpLocks/>
          </p:cNvGrpSpPr>
          <p:nvPr/>
        </p:nvGrpSpPr>
        <p:grpSpPr bwMode="auto">
          <a:xfrm>
            <a:off x="6765925" y="2844800"/>
            <a:ext cx="1390650" cy="1562100"/>
            <a:chOff x="4662" y="1624"/>
            <a:chExt cx="876" cy="984"/>
          </a:xfrm>
        </p:grpSpPr>
        <p:sp>
          <p:nvSpPr>
            <p:cNvPr id="22563" name="Line 22"/>
            <p:cNvSpPr>
              <a:spLocks noChangeShapeType="1"/>
            </p:cNvSpPr>
            <p:nvPr/>
          </p:nvSpPr>
          <p:spPr bwMode="auto">
            <a:xfrm flipV="1">
              <a:off x="4752" y="1928"/>
              <a:ext cx="0" cy="560"/>
            </a:xfrm>
            <a:prstGeom prst="line">
              <a:avLst/>
            </a:prstGeom>
            <a:noFill/>
            <a:ln w="12700">
              <a:solidFill>
                <a:schemeClr val="tx1"/>
              </a:solidFill>
              <a:round/>
              <a:headEnd type="none" w="lg" len="med"/>
              <a:tailEnd type="triangle" w="lg" len="med"/>
            </a:ln>
          </p:spPr>
          <p:txBody>
            <a:bodyPr anchor="ctr">
              <a:spAutoFit/>
            </a:bodyPr>
            <a:lstStyle/>
            <a:p>
              <a:endParaRPr lang="en-US"/>
            </a:p>
          </p:txBody>
        </p:sp>
        <p:sp>
          <p:nvSpPr>
            <p:cNvPr id="22564" name="Line 23"/>
            <p:cNvSpPr>
              <a:spLocks noChangeShapeType="1"/>
            </p:cNvSpPr>
            <p:nvPr/>
          </p:nvSpPr>
          <p:spPr bwMode="auto">
            <a:xfrm>
              <a:off x="4752" y="2488"/>
              <a:ext cx="576" cy="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22565" name="Text Box 24"/>
            <p:cNvSpPr txBox="1">
              <a:spLocks noChangeArrowheads="1"/>
            </p:cNvSpPr>
            <p:nvPr/>
          </p:nvSpPr>
          <p:spPr bwMode="auto">
            <a:xfrm>
              <a:off x="5326" y="2320"/>
              <a:ext cx="212" cy="288"/>
            </a:xfrm>
            <a:prstGeom prst="rect">
              <a:avLst/>
            </a:prstGeom>
            <a:noFill/>
            <a:ln w="12700">
              <a:noFill/>
              <a:miter lim="800000"/>
              <a:headEnd type="none" w="lg" len="med"/>
              <a:tailEnd type="none" w="lg" len="med"/>
            </a:ln>
          </p:spPr>
          <p:txBody>
            <a:bodyPr wrap="none" anchor="ctr">
              <a:spAutoFit/>
            </a:bodyPr>
            <a:lstStyle/>
            <a:p>
              <a:pPr algn="ctr"/>
              <a:r>
                <a:rPr lang="en-US" sz="2400"/>
                <a:t>x</a:t>
              </a:r>
            </a:p>
          </p:txBody>
        </p:sp>
        <p:sp>
          <p:nvSpPr>
            <p:cNvPr id="22566" name="Text Box 25"/>
            <p:cNvSpPr txBox="1">
              <a:spLocks noChangeArrowheads="1"/>
            </p:cNvSpPr>
            <p:nvPr/>
          </p:nvSpPr>
          <p:spPr bwMode="auto">
            <a:xfrm>
              <a:off x="4662" y="1624"/>
              <a:ext cx="212" cy="288"/>
            </a:xfrm>
            <a:prstGeom prst="rect">
              <a:avLst/>
            </a:prstGeom>
            <a:noFill/>
            <a:ln w="12700">
              <a:noFill/>
              <a:miter lim="800000"/>
              <a:headEnd type="none" w="lg" len="med"/>
              <a:tailEnd type="none" w="lg" len="med"/>
            </a:ln>
          </p:spPr>
          <p:txBody>
            <a:bodyPr wrap="none" anchor="ctr">
              <a:spAutoFit/>
            </a:bodyPr>
            <a:lstStyle/>
            <a:p>
              <a:pPr algn="ctr"/>
              <a:r>
                <a:rPr lang="en-US" sz="2400"/>
                <a:t>y</a:t>
              </a:r>
            </a:p>
          </p:txBody>
        </p:sp>
      </p:grpSp>
      <p:sp>
        <p:nvSpPr>
          <p:cNvPr id="22553" name="Line 26"/>
          <p:cNvSpPr>
            <a:spLocks noChangeShapeType="1"/>
          </p:cNvSpPr>
          <p:nvPr/>
        </p:nvSpPr>
        <p:spPr bwMode="auto">
          <a:xfrm>
            <a:off x="7302500" y="5537200"/>
            <a:ext cx="10033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22554" name="Arc 27"/>
          <p:cNvSpPr>
            <a:spLocks/>
          </p:cNvSpPr>
          <p:nvPr/>
        </p:nvSpPr>
        <p:spPr bwMode="auto">
          <a:xfrm rot="10513771">
            <a:off x="7637463" y="5578475"/>
            <a:ext cx="712787" cy="755650"/>
          </a:xfrm>
          <a:custGeom>
            <a:avLst/>
            <a:gdLst>
              <a:gd name="T0" fmla="*/ 72962 w 21600"/>
              <a:gd name="T1" fmla="*/ 26067423 h 21905"/>
              <a:gd name="T2" fmla="*/ 15196452 w 21600"/>
              <a:gd name="T3" fmla="*/ 0 h 21905"/>
              <a:gd name="T4" fmla="*/ 23521542 w 21600"/>
              <a:gd name="T5" fmla="*/ 24040812 h 21905"/>
              <a:gd name="T6" fmla="*/ 0 60000 65536"/>
              <a:gd name="T7" fmla="*/ 0 60000 65536"/>
              <a:gd name="T8" fmla="*/ 0 60000 65536"/>
              <a:gd name="T9" fmla="*/ 0 w 21600"/>
              <a:gd name="T10" fmla="*/ 0 h 21905"/>
              <a:gd name="T11" fmla="*/ 21600 w 21600"/>
              <a:gd name="T12" fmla="*/ 21905 h 21905"/>
            </a:gdLst>
            <a:ahLst/>
            <a:cxnLst>
              <a:cxn ang="T6">
                <a:pos x="T0" y="T1"/>
              </a:cxn>
              <a:cxn ang="T7">
                <a:pos x="T2" y="T3"/>
              </a:cxn>
              <a:cxn ang="T8">
                <a:pos x="T4" y="T5"/>
              </a:cxn>
            </a:cxnLst>
            <a:rect l="T9" t="T10" r="T11" b="T12"/>
            <a:pathLst>
              <a:path w="21600" h="21905" fill="none" extrusionOk="0">
                <a:moveTo>
                  <a:pt x="67" y="21904"/>
                </a:moveTo>
                <a:cubicBezTo>
                  <a:pt x="22" y="21338"/>
                  <a:pt x="0" y="20770"/>
                  <a:pt x="0" y="20202"/>
                </a:cubicBezTo>
                <a:cubicBezTo>
                  <a:pt x="-1" y="11221"/>
                  <a:pt x="5556" y="3178"/>
                  <a:pt x="13955" y="0"/>
                </a:cubicBezTo>
              </a:path>
              <a:path w="21600" h="21905" stroke="0" extrusionOk="0">
                <a:moveTo>
                  <a:pt x="67" y="21904"/>
                </a:moveTo>
                <a:cubicBezTo>
                  <a:pt x="22" y="21338"/>
                  <a:pt x="0" y="20770"/>
                  <a:pt x="0" y="20202"/>
                </a:cubicBezTo>
                <a:cubicBezTo>
                  <a:pt x="-1" y="11221"/>
                  <a:pt x="5556" y="3178"/>
                  <a:pt x="13955" y="0"/>
                </a:cubicBezTo>
                <a:lnTo>
                  <a:pt x="21600" y="20202"/>
                </a:lnTo>
                <a:close/>
              </a:path>
            </a:pathLst>
          </a:custGeom>
          <a:noFill/>
          <a:ln w="12700">
            <a:solidFill>
              <a:schemeClr val="tx1"/>
            </a:solidFill>
            <a:round/>
            <a:headEnd type="triangle" w="lg" len="med"/>
            <a:tailEnd type="triangle" w="lg" len="med"/>
          </a:ln>
        </p:spPr>
        <p:txBody>
          <a:bodyPr anchor="ctr">
            <a:spAutoFit/>
          </a:bodyPr>
          <a:lstStyle/>
          <a:p>
            <a:endParaRPr lang="en-US"/>
          </a:p>
        </p:txBody>
      </p:sp>
      <p:sp>
        <p:nvSpPr>
          <p:cNvPr id="22555" name="Text Box 28"/>
          <p:cNvSpPr txBox="1">
            <a:spLocks noChangeArrowheads="1"/>
          </p:cNvSpPr>
          <p:nvPr/>
        </p:nvSpPr>
        <p:spPr bwMode="auto">
          <a:xfrm>
            <a:off x="7664450" y="5549900"/>
            <a:ext cx="444500" cy="457200"/>
          </a:xfrm>
          <a:prstGeom prst="rect">
            <a:avLst/>
          </a:prstGeom>
          <a:solidFill>
            <a:schemeClr val="bg1"/>
          </a:solidFill>
          <a:ln w="12700">
            <a:noFill/>
            <a:miter lim="800000"/>
            <a:headEnd type="none" w="lg" len="med"/>
            <a:tailEnd type="none" w="lg" len="med"/>
          </a:ln>
        </p:spPr>
        <p:txBody>
          <a:bodyPr wrap="none" anchor="ctr">
            <a:spAutoFit/>
          </a:bodyPr>
          <a:lstStyle/>
          <a:p>
            <a:pPr algn="ctr"/>
            <a:r>
              <a:rPr lang="en-US" sz="2400">
                <a:latin typeface="Symbol" pitchFamily="18" charset="2"/>
              </a:rPr>
              <a:t>q</a:t>
            </a:r>
            <a:r>
              <a:rPr lang="en-US" sz="2400" baseline="-25000"/>
              <a:t>3</a:t>
            </a:r>
            <a:endParaRPr lang="en-US" sz="2400"/>
          </a:p>
        </p:txBody>
      </p:sp>
      <p:graphicFrame>
        <p:nvGraphicFramePr>
          <p:cNvPr id="162847" name="Object 31"/>
          <p:cNvGraphicFramePr>
            <a:graphicFrameLocks noChangeAspect="1"/>
          </p:cNvGraphicFramePr>
          <p:nvPr/>
        </p:nvGraphicFramePr>
        <p:xfrm>
          <a:off x="2392363" y="4075113"/>
          <a:ext cx="531812" cy="369887"/>
        </p:xfrm>
        <a:graphic>
          <a:graphicData uri="http://schemas.openxmlformats.org/presentationml/2006/ole">
            <mc:AlternateContent xmlns:mc="http://schemas.openxmlformats.org/markup-compatibility/2006">
              <mc:Choice xmlns:v="urn:schemas-microsoft-com:vml" Requires="v">
                <p:oleObj spid="_x0000_s22540" name="Equation" r:id="rId4" imgW="406080" imgH="368280" progId="Equation.3">
                  <p:embed/>
                </p:oleObj>
              </mc:Choice>
              <mc:Fallback>
                <p:oleObj name="Equation" r:id="rId4" imgW="406080" imgH="368280" progId="Equation.3">
                  <p:embed/>
                  <p:pic>
                    <p:nvPicPr>
                      <p:cNvPr id="0"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2363" y="4075113"/>
                        <a:ext cx="531812" cy="3698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62848" name="Object 32"/>
          <p:cNvGraphicFramePr>
            <a:graphicFrameLocks noChangeAspect="1"/>
          </p:cNvGraphicFramePr>
          <p:nvPr/>
        </p:nvGraphicFramePr>
        <p:xfrm>
          <a:off x="347663" y="3478213"/>
          <a:ext cx="581025" cy="369887"/>
        </p:xfrm>
        <a:graphic>
          <a:graphicData uri="http://schemas.openxmlformats.org/presentationml/2006/ole">
            <mc:AlternateContent xmlns:mc="http://schemas.openxmlformats.org/markup-compatibility/2006">
              <mc:Choice xmlns:v="urn:schemas-microsoft-com:vml" Requires="v">
                <p:oleObj spid="_x0000_s22541" name="Equation" r:id="rId6" imgW="444240" imgH="368280" progId="Equation.3">
                  <p:embed/>
                </p:oleObj>
              </mc:Choice>
              <mc:Fallback>
                <p:oleObj name="Equation" r:id="rId6" imgW="444240" imgH="368280" progId="Equation.3">
                  <p:embed/>
                  <p:pic>
                    <p:nvPicPr>
                      <p:cNvPr id="0" name="Object 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663" y="3478213"/>
                        <a:ext cx="581025" cy="3698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62849" name="Object 33"/>
          <p:cNvGraphicFramePr>
            <a:graphicFrameLocks noChangeAspect="1"/>
          </p:cNvGraphicFramePr>
          <p:nvPr/>
        </p:nvGraphicFramePr>
        <p:xfrm>
          <a:off x="3578225" y="3027363"/>
          <a:ext cx="565150" cy="382587"/>
        </p:xfrm>
        <a:graphic>
          <a:graphicData uri="http://schemas.openxmlformats.org/presentationml/2006/ole">
            <mc:AlternateContent xmlns:mc="http://schemas.openxmlformats.org/markup-compatibility/2006">
              <mc:Choice xmlns:v="urn:schemas-microsoft-com:vml" Requires="v">
                <p:oleObj spid="_x0000_s22542" name="Equation" r:id="rId8" imgW="431640" imgH="380880" progId="Equation.3">
                  <p:embed/>
                </p:oleObj>
              </mc:Choice>
              <mc:Fallback>
                <p:oleObj name="Equation" r:id="rId8" imgW="431640" imgH="380880" progId="Equation.3">
                  <p:embed/>
                  <p:pic>
                    <p:nvPicPr>
                      <p:cNvPr id="0" name="Object 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78225" y="3027363"/>
                        <a:ext cx="565150" cy="3825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62850" name="Object 34"/>
          <p:cNvGraphicFramePr>
            <a:graphicFrameLocks noChangeAspect="1"/>
          </p:cNvGraphicFramePr>
          <p:nvPr/>
        </p:nvGraphicFramePr>
        <p:xfrm>
          <a:off x="1608138" y="2506663"/>
          <a:ext cx="465137" cy="382587"/>
        </p:xfrm>
        <a:graphic>
          <a:graphicData uri="http://schemas.openxmlformats.org/presentationml/2006/ole">
            <mc:AlternateContent xmlns:mc="http://schemas.openxmlformats.org/markup-compatibility/2006">
              <mc:Choice xmlns:v="urn:schemas-microsoft-com:vml" Requires="v">
                <p:oleObj spid="_x0000_s22543" name="Equation" r:id="rId10" imgW="355320" imgH="380880" progId="Equation.3">
                  <p:embed/>
                </p:oleObj>
              </mc:Choice>
              <mc:Fallback>
                <p:oleObj name="Equation" r:id="rId10" imgW="355320" imgH="380880" progId="Equation.3">
                  <p:embed/>
                  <p:pic>
                    <p:nvPicPr>
                      <p:cNvPr id="0" name="Object 3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08138" y="2506663"/>
                        <a:ext cx="465137" cy="3825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22556" name="Line 35"/>
          <p:cNvSpPr>
            <a:spLocks noChangeShapeType="1"/>
          </p:cNvSpPr>
          <p:nvPr/>
        </p:nvSpPr>
        <p:spPr bwMode="auto">
          <a:xfrm rot="3000000">
            <a:off x="7036593" y="6057107"/>
            <a:ext cx="982663" cy="0"/>
          </a:xfrm>
          <a:prstGeom prst="line">
            <a:avLst/>
          </a:prstGeom>
          <a:noFill/>
          <a:ln w="38100">
            <a:solidFill>
              <a:schemeClr val="accent1"/>
            </a:solidFill>
            <a:round/>
            <a:headEnd type="none" w="lg" len="med"/>
            <a:tailEnd type="triangle" w="lg" len="med"/>
          </a:ln>
        </p:spPr>
        <p:txBody>
          <a:bodyPr wrap="none" anchor="ctr">
            <a:spAutoFit/>
          </a:bodyPr>
          <a:lstStyle/>
          <a:p>
            <a:endParaRPr lang="en-US"/>
          </a:p>
        </p:txBody>
      </p:sp>
      <p:sp>
        <p:nvSpPr>
          <p:cNvPr id="22557" name="Line 36"/>
          <p:cNvSpPr>
            <a:spLocks noChangeShapeType="1"/>
          </p:cNvSpPr>
          <p:nvPr/>
        </p:nvSpPr>
        <p:spPr bwMode="auto">
          <a:xfrm rot="-7800000">
            <a:off x="3556000" y="2413000"/>
            <a:ext cx="1555750" cy="0"/>
          </a:xfrm>
          <a:prstGeom prst="line">
            <a:avLst/>
          </a:prstGeom>
          <a:noFill/>
          <a:ln w="38100">
            <a:solidFill>
              <a:schemeClr val="accent1"/>
            </a:solidFill>
            <a:round/>
            <a:headEnd type="none" w="lg" len="med"/>
            <a:tailEnd type="triangle" w="lg" len="med"/>
          </a:ln>
        </p:spPr>
        <p:txBody>
          <a:bodyPr wrap="none" anchor="ctr">
            <a:spAutoFit/>
          </a:bodyPr>
          <a:lstStyle/>
          <a:p>
            <a:endParaRPr lang="en-US"/>
          </a:p>
        </p:txBody>
      </p:sp>
      <p:sp>
        <p:nvSpPr>
          <p:cNvPr id="22558" name="Line 37"/>
          <p:cNvSpPr>
            <a:spLocks noChangeShapeType="1"/>
          </p:cNvSpPr>
          <p:nvPr/>
        </p:nvSpPr>
        <p:spPr bwMode="auto">
          <a:xfrm rot="21000000" flipH="1">
            <a:off x="1714500" y="5194300"/>
            <a:ext cx="2538413" cy="0"/>
          </a:xfrm>
          <a:prstGeom prst="line">
            <a:avLst/>
          </a:prstGeom>
          <a:noFill/>
          <a:ln w="38100">
            <a:solidFill>
              <a:schemeClr val="accent1"/>
            </a:solidFill>
            <a:round/>
            <a:headEnd type="none" w="lg" len="med"/>
            <a:tailEnd type="triangle" w="lg" len="med"/>
          </a:ln>
        </p:spPr>
        <p:txBody>
          <a:bodyPr wrap="none" anchor="ctr">
            <a:spAutoFit/>
          </a:bodyPr>
          <a:lstStyle/>
          <a:p>
            <a:endParaRPr lang="en-US"/>
          </a:p>
        </p:txBody>
      </p:sp>
      <p:sp>
        <p:nvSpPr>
          <p:cNvPr id="162854" name="Line 38"/>
          <p:cNvSpPr>
            <a:spLocks noChangeShapeType="1"/>
          </p:cNvSpPr>
          <p:nvPr/>
        </p:nvSpPr>
        <p:spPr bwMode="auto">
          <a:xfrm flipH="1">
            <a:off x="6273800" y="4622800"/>
            <a:ext cx="2781300" cy="0"/>
          </a:xfrm>
          <a:prstGeom prst="line">
            <a:avLst/>
          </a:prstGeom>
          <a:noFill/>
          <a:ln w="38100">
            <a:solidFill>
              <a:schemeClr val="folHlink"/>
            </a:solidFill>
            <a:round/>
            <a:headEnd type="none" w="lg" len="med"/>
            <a:tailEnd type="triangle" w="lg" len="med"/>
          </a:ln>
        </p:spPr>
        <p:txBody>
          <a:bodyPr wrap="none" anchor="ctr">
            <a:spAutoFit/>
          </a:bodyPr>
          <a:lstStyle/>
          <a:p>
            <a:endParaRPr lang="en-US"/>
          </a:p>
        </p:txBody>
      </p:sp>
      <p:sp>
        <p:nvSpPr>
          <p:cNvPr id="162855" name="Line 39"/>
          <p:cNvSpPr>
            <a:spLocks noChangeShapeType="1"/>
          </p:cNvSpPr>
          <p:nvPr/>
        </p:nvSpPr>
        <p:spPr bwMode="auto">
          <a:xfrm>
            <a:off x="4800600" y="2971800"/>
            <a:ext cx="2413000" cy="2665413"/>
          </a:xfrm>
          <a:prstGeom prst="line">
            <a:avLst/>
          </a:prstGeom>
          <a:noFill/>
          <a:ln w="38100" cap="rnd">
            <a:solidFill>
              <a:schemeClr val="folHlink"/>
            </a:solidFill>
            <a:prstDash val="sysDot"/>
            <a:round/>
            <a:headEnd type="none" w="lg" len="med"/>
            <a:tailEnd type="none" w="lg" len="med"/>
          </a:ln>
        </p:spPr>
        <p:txBody>
          <a:bodyPr anchor="ctr">
            <a:spAutoFit/>
          </a:bodyPr>
          <a:lstStyle/>
          <a:p>
            <a:endParaRPr lang="en-US"/>
          </a:p>
        </p:txBody>
      </p:sp>
      <p:sp>
        <p:nvSpPr>
          <p:cNvPr id="162856" name="Line 40"/>
          <p:cNvSpPr>
            <a:spLocks noChangeShapeType="1"/>
          </p:cNvSpPr>
          <p:nvPr/>
        </p:nvSpPr>
        <p:spPr bwMode="auto">
          <a:xfrm flipV="1">
            <a:off x="4292600" y="4419600"/>
            <a:ext cx="3098800" cy="538163"/>
          </a:xfrm>
          <a:prstGeom prst="line">
            <a:avLst/>
          </a:prstGeom>
          <a:noFill/>
          <a:ln w="38100" cap="rnd">
            <a:solidFill>
              <a:schemeClr val="folHlink"/>
            </a:solidFill>
            <a:prstDash val="sysDot"/>
            <a:round/>
            <a:headEnd type="none" w="lg" len="med"/>
            <a:tailEnd type="none" w="lg" len="med"/>
          </a:ln>
        </p:spPr>
        <p:txBody>
          <a:bodyPr anchor="ctr">
            <a:spAutoFit/>
          </a:bodyPr>
          <a:lstStyle/>
          <a:p>
            <a:endParaRPr lang="en-US"/>
          </a:p>
        </p:txBody>
      </p:sp>
      <p:graphicFrame>
        <p:nvGraphicFramePr>
          <p:cNvPr id="22534" name="Object 41"/>
          <p:cNvGraphicFramePr>
            <a:graphicFrameLocks noChangeAspect="1"/>
          </p:cNvGraphicFramePr>
          <p:nvPr/>
        </p:nvGraphicFramePr>
        <p:xfrm>
          <a:off x="533400" y="1905000"/>
          <a:ext cx="2438400" cy="330200"/>
        </p:xfrm>
        <a:graphic>
          <a:graphicData uri="http://schemas.openxmlformats.org/presentationml/2006/ole">
            <mc:AlternateContent xmlns:mc="http://schemas.openxmlformats.org/markup-compatibility/2006">
              <mc:Choice xmlns:v="urn:schemas-microsoft-com:vml" Requires="v">
                <p:oleObj spid="_x0000_s22544" name="Equation" r:id="rId12" imgW="2438280" imgH="330120" progId="Equation.DSMT4">
                  <p:embed/>
                </p:oleObj>
              </mc:Choice>
              <mc:Fallback>
                <p:oleObj name="Equation" r:id="rId12" imgW="2438280" imgH="330120" progId="Equation.DSMT4">
                  <p:embed/>
                  <p:pic>
                    <p:nvPicPr>
                      <p:cNvPr id="0" name="Object 4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3400" y="1905000"/>
                        <a:ext cx="2438400" cy="330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2858" name="Text Box 42"/>
          <p:cNvSpPr txBox="1">
            <a:spLocks noChangeArrowheads="1"/>
          </p:cNvSpPr>
          <p:nvPr/>
        </p:nvSpPr>
        <p:spPr bwMode="auto">
          <a:xfrm>
            <a:off x="517525" y="6200775"/>
            <a:ext cx="4273550" cy="457200"/>
          </a:xfrm>
          <a:prstGeom prst="rect">
            <a:avLst/>
          </a:prstGeom>
          <a:noFill/>
          <a:ln w="12700">
            <a:noFill/>
            <a:miter lim="800000"/>
            <a:headEnd type="none" w="lg" len="med"/>
            <a:tailEnd type="none" w="lg" len="med"/>
          </a:ln>
        </p:spPr>
        <p:txBody>
          <a:bodyPr wrap="none">
            <a:spAutoFit/>
          </a:bodyPr>
          <a:lstStyle/>
          <a:p>
            <a:r>
              <a:rPr lang="en-US" sz="2400"/>
              <a:t>Where is the line of action of F</a:t>
            </a:r>
            <a:r>
              <a:rPr lang="en-US" sz="2400" baseline="-25000"/>
              <a:t>ss</a:t>
            </a:r>
            <a:r>
              <a:rPr lang="en-US" sz="24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28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628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28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628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28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628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28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6285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62858">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6285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6285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62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animBg="1"/>
      <p:bldP spid="162820" grpId="0" animBg="1"/>
      <p:bldP spid="162821" grpId="0" animBg="1"/>
      <p:bldP spid="162823" grpId="0" animBg="1"/>
      <p:bldP spid="162854" grpId="0" animBg="1"/>
      <p:bldP spid="162855" grpId="0" animBg="1"/>
      <p:bldP spid="162856" grpId="0" animBg="1"/>
      <p:bldP spid="162858"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67" name="Line 19"/>
          <p:cNvSpPr>
            <a:spLocks noChangeShapeType="1"/>
          </p:cNvSpPr>
          <p:nvPr/>
        </p:nvSpPr>
        <p:spPr bwMode="auto">
          <a:xfrm flipV="1">
            <a:off x="2489200" y="4673600"/>
            <a:ext cx="2032000" cy="838200"/>
          </a:xfrm>
          <a:prstGeom prst="line">
            <a:avLst/>
          </a:prstGeom>
          <a:noFill/>
          <a:ln w="28575">
            <a:solidFill>
              <a:schemeClr val="folHlink"/>
            </a:solidFill>
            <a:round/>
            <a:headEnd type="none" w="lg" len="med"/>
            <a:tailEnd type="none" w="lg" len="med"/>
          </a:ln>
        </p:spPr>
        <p:txBody>
          <a:bodyPr wrap="none" anchor="ctr">
            <a:spAutoFit/>
          </a:bodyPr>
          <a:lstStyle/>
          <a:p>
            <a:endParaRPr lang="en-US"/>
          </a:p>
        </p:txBody>
      </p:sp>
      <p:sp>
        <p:nvSpPr>
          <p:cNvPr id="23561" name="Rectangle 2"/>
          <p:cNvSpPr>
            <a:spLocks noGrp="1" noChangeArrowheads="1"/>
          </p:cNvSpPr>
          <p:nvPr>
            <p:ph type="title"/>
          </p:nvPr>
        </p:nvSpPr>
        <p:spPr/>
        <p:txBody>
          <a:bodyPr/>
          <a:lstStyle/>
          <a:p>
            <a:pPr>
              <a:defRPr/>
            </a:pPr>
            <a:r>
              <a:rPr lang="en-US" smtClean="0"/>
              <a:t>Moment of Momentum Equation</a:t>
            </a:r>
          </a:p>
        </p:txBody>
      </p:sp>
      <p:graphicFrame>
        <p:nvGraphicFramePr>
          <p:cNvPr id="23554" name="Object 5"/>
          <p:cNvGraphicFramePr>
            <a:graphicFrameLocks noChangeAspect="1"/>
          </p:cNvGraphicFramePr>
          <p:nvPr/>
        </p:nvGraphicFramePr>
        <p:xfrm>
          <a:off x="339725" y="3201988"/>
          <a:ext cx="1819275" cy="279400"/>
        </p:xfrm>
        <a:graphic>
          <a:graphicData uri="http://schemas.openxmlformats.org/presentationml/2006/ole">
            <mc:AlternateContent xmlns:mc="http://schemas.openxmlformats.org/markup-compatibility/2006">
              <mc:Choice xmlns:v="urn:schemas-microsoft-com:vml" Requires="v">
                <p:oleObj spid="_x0000_s23566" name="Equation" r:id="rId4" imgW="1384200" imgH="279360" progId="Equation.DSMT4">
                  <p:embed/>
                </p:oleObj>
              </mc:Choice>
              <mc:Fallback>
                <p:oleObj name="Equation" r:id="rId4" imgW="1384200" imgH="27936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725" y="3201988"/>
                        <a:ext cx="1819275" cy="2794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3555" name="Object 6"/>
          <p:cNvGraphicFramePr>
            <a:graphicFrameLocks noChangeAspect="1"/>
          </p:cNvGraphicFramePr>
          <p:nvPr/>
        </p:nvGraphicFramePr>
        <p:xfrm>
          <a:off x="300038" y="3808413"/>
          <a:ext cx="1831975" cy="735012"/>
        </p:xfrm>
        <a:graphic>
          <a:graphicData uri="http://schemas.openxmlformats.org/presentationml/2006/ole">
            <mc:AlternateContent xmlns:mc="http://schemas.openxmlformats.org/markup-compatibility/2006">
              <mc:Choice xmlns:v="urn:schemas-microsoft-com:vml" Requires="v">
                <p:oleObj spid="_x0000_s23567" name="Equation" r:id="rId6" imgW="1396800" imgH="736560" progId="Equation.DSMT4">
                  <p:embed/>
                </p:oleObj>
              </mc:Choice>
              <mc:Fallback>
                <p:oleObj name="Equation" r:id="rId6" imgW="1396800" imgH="73656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0038" y="3808413"/>
                        <a:ext cx="1831975" cy="7350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3556" name="Object 7"/>
          <p:cNvGraphicFramePr>
            <a:graphicFrameLocks noChangeAspect="1"/>
          </p:cNvGraphicFramePr>
          <p:nvPr/>
        </p:nvGraphicFramePr>
        <p:xfrm>
          <a:off x="352425" y="5927725"/>
          <a:ext cx="3956050" cy="701675"/>
        </p:xfrm>
        <a:graphic>
          <a:graphicData uri="http://schemas.openxmlformats.org/presentationml/2006/ole">
            <mc:AlternateContent xmlns:mc="http://schemas.openxmlformats.org/markup-compatibility/2006">
              <mc:Choice xmlns:v="urn:schemas-microsoft-com:vml" Requires="v">
                <p:oleObj spid="_x0000_s23568" name="Equation" r:id="rId8" imgW="3009600" imgH="698400" progId="Equation.DSMT4">
                  <p:embed/>
                </p:oleObj>
              </mc:Choice>
              <mc:Fallback>
                <p:oleObj name="Equation" r:id="rId8" imgW="3009600" imgH="69840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2425" y="5927725"/>
                        <a:ext cx="3956050" cy="701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23562" name="Line 12"/>
          <p:cNvSpPr>
            <a:spLocks noChangeShapeType="1"/>
          </p:cNvSpPr>
          <p:nvPr/>
        </p:nvSpPr>
        <p:spPr bwMode="auto">
          <a:xfrm>
            <a:off x="5765800" y="2516188"/>
            <a:ext cx="16891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23563" name="Line 13"/>
          <p:cNvSpPr>
            <a:spLocks noChangeShapeType="1"/>
          </p:cNvSpPr>
          <p:nvPr/>
        </p:nvSpPr>
        <p:spPr bwMode="auto">
          <a:xfrm>
            <a:off x="2667000" y="3505200"/>
            <a:ext cx="33274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23564" name="Line 14"/>
          <p:cNvSpPr>
            <a:spLocks noChangeShapeType="1"/>
          </p:cNvSpPr>
          <p:nvPr/>
        </p:nvSpPr>
        <p:spPr bwMode="auto">
          <a:xfrm>
            <a:off x="2654300" y="4368800"/>
            <a:ext cx="48006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23565" name="Line 15"/>
          <p:cNvSpPr>
            <a:spLocks noChangeShapeType="1"/>
          </p:cNvSpPr>
          <p:nvPr/>
        </p:nvSpPr>
        <p:spPr bwMode="auto">
          <a:xfrm>
            <a:off x="4660900" y="6327775"/>
            <a:ext cx="17145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104456" name="Comment 8"/>
          <p:cNvSpPr>
            <a:spLocks noChangeArrowheads="1"/>
          </p:cNvSpPr>
          <p:nvPr/>
        </p:nvSpPr>
        <p:spPr bwMode="auto">
          <a:xfrm>
            <a:off x="5689600" y="2071688"/>
            <a:ext cx="2768600" cy="519112"/>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cv equation</a:t>
            </a:r>
          </a:p>
        </p:txBody>
      </p:sp>
      <p:sp>
        <p:nvSpPr>
          <p:cNvPr id="104457" name="Comment 9"/>
          <p:cNvSpPr>
            <a:spLocks noChangeArrowheads="1"/>
          </p:cNvSpPr>
          <p:nvPr/>
        </p:nvSpPr>
        <p:spPr bwMode="auto">
          <a:xfrm>
            <a:off x="2603500" y="3089275"/>
            <a:ext cx="40640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Moment of momentum</a:t>
            </a:r>
          </a:p>
        </p:txBody>
      </p:sp>
      <p:sp>
        <p:nvSpPr>
          <p:cNvPr id="104458" name="Comment 10"/>
          <p:cNvSpPr>
            <a:spLocks noChangeArrowheads="1"/>
          </p:cNvSpPr>
          <p:nvPr/>
        </p:nvSpPr>
        <p:spPr bwMode="auto">
          <a:xfrm>
            <a:off x="2590800" y="3940175"/>
            <a:ext cx="55626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Moment of momentum/unit mass</a:t>
            </a:r>
          </a:p>
        </p:txBody>
      </p:sp>
      <p:sp>
        <p:nvSpPr>
          <p:cNvPr id="104459" name="Comment 11"/>
          <p:cNvSpPr>
            <a:spLocks noChangeArrowheads="1"/>
          </p:cNvSpPr>
          <p:nvPr/>
        </p:nvSpPr>
        <p:spPr bwMode="auto">
          <a:xfrm>
            <a:off x="4584700" y="5899150"/>
            <a:ext cx="21209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Steady state</a:t>
            </a:r>
          </a:p>
        </p:txBody>
      </p:sp>
      <p:graphicFrame>
        <p:nvGraphicFramePr>
          <p:cNvPr id="23557" name="Object 16"/>
          <p:cNvGraphicFramePr>
            <a:graphicFrameLocks noChangeAspect="1"/>
          </p:cNvGraphicFramePr>
          <p:nvPr/>
        </p:nvGraphicFramePr>
        <p:xfrm>
          <a:off x="288925" y="1981200"/>
          <a:ext cx="5233988" cy="858838"/>
        </p:xfrm>
        <a:graphic>
          <a:graphicData uri="http://schemas.openxmlformats.org/presentationml/2006/ole">
            <mc:AlternateContent xmlns:mc="http://schemas.openxmlformats.org/markup-compatibility/2006">
              <mc:Choice xmlns:v="urn:schemas-microsoft-com:vml" Requires="v">
                <p:oleObj spid="_x0000_s23569" name="Equation" r:id="rId10" imgW="4025880" imgH="863280" progId="Equation.DSMT4">
                  <p:embed/>
                </p:oleObj>
              </mc:Choice>
              <mc:Fallback>
                <p:oleObj name="Equation" r:id="rId10" imgW="4025880" imgH="863280" progId="Equation.DSMT4">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8925" y="1981200"/>
                        <a:ext cx="5233988" cy="8588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3558" name="Object 17"/>
          <p:cNvGraphicFramePr>
            <a:graphicFrameLocks noChangeAspect="1"/>
          </p:cNvGraphicFramePr>
          <p:nvPr/>
        </p:nvGraphicFramePr>
        <p:xfrm>
          <a:off x="179388" y="4635500"/>
          <a:ext cx="8072437" cy="871538"/>
        </p:xfrm>
        <a:graphic>
          <a:graphicData uri="http://schemas.openxmlformats.org/presentationml/2006/ole">
            <mc:AlternateContent xmlns:mc="http://schemas.openxmlformats.org/markup-compatibility/2006">
              <mc:Choice xmlns:v="urn:schemas-microsoft-com:vml" Requires="v">
                <p:oleObj spid="_x0000_s23570" name="Equation" r:id="rId12" imgW="6210000" imgH="876240" progId="Equation.DSMT4">
                  <p:embed/>
                </p:oleObj>
              </mc:Choice>
              <mc:Fallback>
                <p:oleObj name="Equation" r:id="rId12" imgW="6210000" imgH="876240" progId="Equation.DSMT4">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9388" y="4635500"/>
                        <a:ext cx="8072437" cy="8715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pic>
        <p:nvPicPr>
          <p:cNvPr id="23570" name="Picture 18">
            <a:hlinkClick r:id="rId14" action="ppaction://hlinkfile"/>
          </p:cNvPr>
          <p:cNvPicPr>
            <a:picLocks noChangeAspect="1" noChangeArrowheads="1"/>
          </p:cNvPicPr>
          <p:nvPr/>
        </p:nvPicPr>
        <p:blipFill>
          <a:blip r:embed="rId15" cstate="print"/>
          <a:srcRect/>
          <a:stretch>
            <a:fillRect/>
          </a:stretch>
        </p:blipFill>
        <p:spPr bwMode="auto">
          <a:xfrm>
            <a:off x="7543800" y="1828800"/>
            <a:ext cx="1600200" cy="1200150"/>
          </a:xfrm>
          <a:prstGeom prst="rect">
            <a:avLst/>
          </a:prstGeom>
          <a:noFill/>
          <a:ln w="12700">
            <a:noFill/>
            <a:miter lim="800000"/>
            <a:headEnd type="none" w="lg" len="med"/>
            <a:tailEnd type="none" w="lg" len="med"/>
          </a:ln>
        </p:spPr>
      </p:pic>
      <p:graphicFrame>
        <p:nvGraphicFramePr>
          <p:cNvPr id="104468" name="Object 20"/>
          <p:cNvGraphicFramePr>
            <a:graphicFrameLocks noChangeAspect="1"/>
          </p:cNvGraphicFramePr>
          <p:nvPr/>
        </p:nvGraphicFramePr>
        <p:xfrm>
          <a:off x="0" y="5953125"/>
          <a:ext cx="701675" cy="433388"/>
        </p:xfrm>
        <a:graphic>
          <a:graphicData uri="http://schemas.openxmlformats.org/presentationml/2006/ole">
            <mc:AlternateContent xmlns:mc="http://schemas.openxmlformats.org/markup-compatibility/2006">
              <mc:Choice xmlns:v="urn:schemas-microsoft-com:vml" Requires="v">
                <p:oleObj spid="_x0000_s23571" name="Equation" r:id="rId16" imgW="533160" imgH="431640" progId="Equation.DSMT4">
                  <p:embed/>
                </p:oleObj>
              </mc:Choice>
              <mc:Fallback>
                <p:oleObj name="Equation" r:id="rId16" imgW="533160" imgH="431640" progId="Equation.DSMT4">
                  <p:embed/>
                  <p:pic>
                    <p:nvPicPr>
                      <p:cNvPr id="0" name="Object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5953125"/>
                        <a:ext cx="701675" cy="4333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4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4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4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4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4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4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67" grpId="0" animBg="1"/>
      <p:bldP spid="104456" grpId="0" autoUpdateAnimBg="0"/>
      <p:bldP spid="104457" grpId="0" autoUpdateAnimBg="0"/>
      <p:bldP spid="104458" grpId="0" autoUpdateAnimBg="0"/>
      <p:bldP spid="10445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Rectangle 2"/>
          <p:cNvSpPr>
            <a:spLocks noGrp="1" noChangeArrowheads="1"/>
          </p:cNvSpPr>
          <p:nvPr>
            <p:ph type="title"/>
          </p:nvPr>
        </p:nvSpPr>
        <p:spPr/>
        <p:txBody>
          <a:bodyPr/>
          <a:lstStyle/>
          <a:p>
            <a:pPr>
              <a:defRPr/>
            </a:pPr>
            <a:r>
              <a:rPr lang="en-US" smtClean="0"/>
              <a:t>Application to Turbomachinery</a:t>
            </a:r>
          </a:p>
        </p:txBody>
      </p:sp>
      <p:graphicFrame>
        <p:nvGraphicFramePr>
          <p:cNvPr id="105483" name="Object 11"/>
          <p:cNvGraphicFramePr>
            <a:graphicFrameLocks noChangeAspect="1"/>
          </p:cNvGraphicFramePr>
          <p:nvPr/>
        </p:nvGraphicFramePr>
        <p:xfrm>
          <a:off x="522288" y="2773363"/>
          <a:ext cx="3719512" cy="4173537"/>
        </p:xfrm>
        <a:graphic>
          <a:graphicData uri="http://schemas.openxmlformats.org/presentationml/2006/ole">
            <mc:AlternateContent xmlns:mc="http://schemas.openxmlformats.org/markup-compatibility/2006">
              <mc:Choice xmlns:v="urn:schemas-microsoft-com:vml" Requires="v">
                <p:oleObj spid="_x0000_s24586" name="Photo Editor Photo" r:id="rId4" imgW="2257740" imgH="2534004" progId="MSPhotoEd.3">
                  <p:embed/>
                </p:oleObj>
              </mc:Choice>
              <mc:Fallback>
                <p:oleObj name="Photo Editor Photo" r:id="rId4" imgW="2257740" imgH="2534004" progId="MSPhotoEd.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288" y="2773363"/>
                        <a:ext cx="3719512" cy="417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31"/>
          <p:cNvGrpSpPr>
            <a:grpSpLocks/>
          </p:cNvGrpSpPr>
          <p:nvPr/>
        </p:nvGrpSpPr>
        <p:grpSpPr bwMode="auto">
          <a:xfrm>
            <a:off x="2679700" y="3479800"/>
            <a:ext cx="3695700" cy="2540000"/>
            <a:chOff x="1688" y="1984"/>
            <a:chExt cx="2328" cy="1600"/>
          </a:xfrm>
        </p:grpSpPr>
        <p:sp>
          <p:nvSpPr>
            <p:cNvPr id="24600" name="Line 15"/>
            <p:cNvSpPr>
              <a:spLocks noChangeShapeType="1"/>
            </p:cNvSpPr>
            <p:nvPr/>
          </p:nvSpPr>
          <p:spPr bwMode="auto">
            <a:xfrm>
              <a:off x="2520" y="2416"/>
              <a:ext cx="1472" cy="0"/>
            </a:xfrm>
            <a:prstGeom prst="line">
              <a:avLst/>
            </a:prstGeom>
            <a:noFill/>
            <a:ln w="12700">
              <a:solidFill>
                <a:schemeClr val="tx1"/>
              </a:solidFill>
              <a:prstDash val="dash"/>
              <a:round/>
              <a:headEnd type="none" w="sm" len="sm"/>
              <a:tailEnd type="none" w="lg" len="med"/>
            </a:ln>
          </p:spPr>
          <p:txBody>
            <a:bodyPr wrap="none" anchor="ctr"/>
            <a:lstStyle/>
            <a:p>
              <a:endParaRPr lang="en-US"/>
            </a:p>
          </p:txBody>
        </p:sp>
        <p:sp>
          <p:nvSpPr>
            <p:cNvPr id="24601" name="Line 16"/>
            <p:cNvSpPr>
              <a:spLocks noChangeShapeType="1"/>
            </p:cNvSpPr>
            <p:nvPr/>
          </p:nvSpPr>
          <p:spPr bwMode="auto">
            <a:xfrm>
              <a:off x="2504" y="3160"/>
              <a:ext cx="1472" cy="0"/>
            </a:xfrm>
            <a:prstGeom prst="line">
              <a:avLst/>
            </a:prstGeom>
            <a:noFill/>
            <a:ln w="12700">
              <a:solidFill>
                <a:schemeClr val="tx1"/>
              </a:solidFill>
              <a:prstDash val="dash"/>
              <a:round/>
              <a:headEnd type="none" w="sm" len="sm"/>
              <a:tailEnd type="none" w="lg" len="med"/>
            </a:ln>
          </p:spPr>
          <p:txBody>
            <a:bodyPr wrap="none" anchor="ctr"/>
            <a:lstStyle/>
            <a:p>
              <a:endParaRPr lang="en-US"/>
            </a:p>
          </p:txBody>
        </p:sp>
        <p:sp>
          <p:nvSpPr>
            <p:cNvPr id="24602" name="Line 17"/>
            <p:cNvSpPr>
              <a:spLocks noChangeShapeType="1"/>
            </p:cNvSpPr>
            <p:nvPr/>
          </p:nvSpPr>
          <p:spPr bwMode="auto">
            <a:xfrm>
              <a:off x="1704" y="1984"/>
              <a:ext cx="2312" cy="0"/>
            </a:xfrm>
            <a:prstGeom prst="line">
              <a:avLst/>
            </a:prstGeom>
            <a:noFill/>
            <a:ln w="12700">
              <a:solidFill>
                <a:schemeClr val="tx1"/>
              </a:solidFill>
              <a:prstDash val="dash"/>
              <a:round/>
              <a:headEnd type="none" w="sm" len="sm"/>
              <a:tailEnd type="none" w="lg" len="med"/>
            </a:ln>
          </p:spPr>
          <p:txBody>
            <a:bodyPr wrap="none" anchor="ctr"/>
            <a:lstStyle/>
            <a:p>
              <a:endParaRPr lang="en-US"/>
            </a:p>
          </p:txBody>
        </p:sp>
        <p:sp>
          <p:nvSpPr>
            <p:cNvPr id="24603" name="Line 18"/>
            <p:cNvSpPr>
              <a:spLocks noChangeShapeType="1"/>
            </p:cNvSpPr>
            <p:nvPr/>
          </p:nvSpPr>
          <p:spPr bwMode="auto">
            <a:xfrm>
              <a:off x="1688" y="3584"/>
              <a:ext cx="2312" cy="0"/>
            </a:xfrm>
            <a:prstGeom prst="line">
              <a:avLst/>
            </a:prstGeom>
            <a:noFill/>
            <a:ln w="12700">
              <a:solidFill>
                <a:schemeClr val="tx1"/>
              </a:solidFill>
              <a:prstDash val="dash"/>
              <a:round/>
              <a:headEnd type="none" w="sm" len="sm"/>
              <a:tailEnd type="none" w="lg" len="med"/>
            </a:ln>
          </p:spPr>
          <p:txBody>
            <a:bodyPr wrap="none" anchor="ctr"/>
            <a:lstStyle/>
            <a:p>
              <a:endParaRPr lang="en-US"/>
            </a:p>
          </p:txBody>
        </p:sp>
      </p:grpSp>
      <p:grpSp>
        <p:nvGrpSpPr>
          <p:cNvPr id="3" name="Group 30"/>
          <p:cNvGrpSpPr>
            <a:grpSpLocks/>
          </p:cNvGrpSpPr>
          <p:nvPr/>
        </p:nvGrpSpPr>
        <p:grpSpPr bwMode="auto">
          <a:xfrm>
            <a:off x="5038725" y="2695575"/>
            <a:ext cx="2614613" cy="3324225"/>
            <a:chOff x="3174" y="1490"/>
            <a:chExt cx="1647" cy="2094"/>
          </a:xfrm>
        </p:grpSpPr>
        <p:sp>
          <p:nvSpPr>
            <p:cNvPr id="24589" name="Oval 6"/>
            <p:cNvSpPr>
              <a:spLocks noChangeArrowheads="1"/>
            </p:cNvSpPr>
            <p:nvPr/>
          </p:nvSpPr>
          <p:spPr bwMode="auto">
            <a:xfrm>
              <a:off x="3174" y="1984"/>
              <a:ext cx="1600" cy="1600"/>
            </a:xfrm>
            <a:prstGeom prst="ellipse">
              <a:avLst/>
            </a:prstGeom>
            <a:noFill/>
            <a:ln w="12700">
              <a:solidFill>
                <a:schemeClr val="tx1"/>
              </a:solidFill>
              <a:round/>
              <a:headEnd type="none" w="sm" len="sm"/>
              <a:tailEnd type="none" w="lg" len="med"/>
            </a:ln>
          </p:spPr>
          <p:txBody>
            <a:bodyPr wrap="none" anchor="ctr"/>
            <a:lstStyle/>
            <a:p>
              <a:endParaRPr lang="en-US"/>
            </a:p>
          </p:txBody>
        </p:sp>
        <p:sp>
          <p:nvSpPr>
            <p:cNvPr id="24590" name="Oval 7"/>
            <p:cNvSpPr>
              <a:spLocks noChangeArrowheads="1"/>
            </p:cNvSpPr>
            <p:nvPr/>
          </p:nvSpPr>
          <p:spPr bwMode="auto">
            <a:xfrm>
              <a:off x="3602" y="2412"/>
              <a:ext cx="744" cy="744"/>
            </a:xfrm>
            <a:prstGeom prst="ellipse">
              <a:avLst/>
            </a:prstGeom>
            <a:noFill/>
            <a:ln w="12700">
              <a:solidFill>
                <a:schemeClr val="tx1"/>
              </a:solidFill>
              <a:round/>
              <a:headEnd type="none" w="sm" len="sm"/>
              <a:tailEnd type="none" w="lg" len="med"/>
            </a:ln>
          </p:spPr>
          <p:txBody>
            <a:bodyPr wrap="none" anchor="ctr"/>
            <a:lstStyle/>
            <a:p>
              <a:endParaRPr lang="en-US"/>
            </a:p>
          </p:txBody>
        </p:sp>
        <p:sp>
          <p:nvSpPr>
            <p:cNvPr id="24591" name="Oval 8"/>
            <p:cNvSpPr>
              <a:spLocks noChangeArrowheads="1"/>
            </p:cNvSpPr>
            <p:nvPr/>
          </p:nvSpPr>
          <p:spPr bwMode="auto">
            <a:xfrm>
              <a:off x="3971" y="2781"/>
              <a:ext cx="6" cy="6"/>
            </a:xfrm>
            <a:prstGeom prst="ellipse">
              <a:avLst/>
            </a:prstGeom>
            <a:solidFill>
              <a:schemeClr val="tx1"/>
            </a:solidFill>
            <a:ln w="12700">
              <a:solidFill>
                <a:schemeClr val="tx1"/>
              </a:solidFill>
              <a:round/>
              <a:headEnd type="none" w="sm" len="sm"/>
              <a:tailEnd type="none" w="lg" len="med"/>
            </a:ln>
          </p:spPr>
          <p:txBody>
            <a:bodyPr wrap="none" anchor="ctr"/>
            <a:lstStyle/>
            <a:p>
              <a:endParaRPr lang="en-US"/>
            </a:p>
          </p:txBody>
        </p:sp>
        <p:cxnSp>
          <p:nvCxnSpPr>
            <p:cNvPr id="24592" name="AutoShape 12"/>
            <p:cNvCxnSpPr>
              <a:cxnSpLocks noChangeShapeType="1"/>
              <a:stCxn id="24591" idx="2"/>
              <a:endCxn id="24590" idx="3"/>
            </p:cNvCxnSpPr>
            <p:nvPr/>
          </p:nvCxnSpPr>
          <p:spPr bwMode="auto">
            <a:xfrm flipH="1">
              <a:off x="3711" y="2784"/>
              <a:ext cx="260" cy="263"/>
            </a:xfrm>
            <a:prstGeom prst="straightConnector1">
              <a:avLst/>
            </a:prstGeom>
            <a:noFill/>
            <a:ln w="12700">
              <a:solidFill>
                <a:schemeClr val="tx1"/>
              </a:solidFill>
              <a:round/>
              <a:headEnd type="none" w="sm" len="sm"/>
              <a:tailEnd type="triangle" w="lg" len="med"/>
            </a:ln>
          </p:spPr>
        </p:cxnSp>
        <p:cxnSp>
          <p:nvCxnSpPr>
            <p:cNvPr id="24593" name="AutoShape 14"/>
            <p:cNvCxnSpPr>
              <a:cxnSpLocks noChangeShapeType="1"/>
              <a:stCxn id="24591" idx="5"/>
              <a:endCxn id="24589" idx="2"/>
            </p:cNvCxnSpPr>
            <p:nvPr/>
          </p:nvCxnSpPr>
          <p:spPr bwMode="auto">
            <a:xfrm flipH="1" flipV="1">
              <a:off x="3174" y="2784"/>
              <a:ext cx="802" cy="2"/>
            </a:xfrm>
            <a:prstGeom prst="straightConnector1">
              <a:avLst/>
            </a:prstGeom>
            <a:noFill/>
            <a:ln w="12700">
              <a:solidFill>
                <a:schemeClr val="tx1"/>
              </a:solidFill>
              <a:round/>
              <a:headEnd type="none" w="sm" len="sm"/>
              <a:tailEnd type="triangle" w="lg" len="med"/>
            </a:ln>
          </p:spPr>
        </p:cxnSp>
        <p:sp>
          <p:nvSpPr>
            <p:cNvPr id="24594" name="Line 19"/>
            <p:cNvSpPr>
              <a:spLocks noChangeShapeType="1"/>
            </p:cNvSpPr>
            <p:nvPr/>
          </p:nvSpPr>
          <p:spPr bwMode="auto">
            <a:xfrm flipV="1">
              <a:off x="4320" y="1656"/>
              <a:ext cx="208" cy="408"/>
            </a:xfrm>
            <a:prstGeom prst="line">
              <a:avLst/>
            </a:prstGeom>
            <a:noFill/>
            <a:ln w="12700">
              <a:solidFill>
                <a:schemeClr val="tx1"/>
              </a:solidFill>
              <a:round/>
              <a:headEnd type="none" w="sm" len="sm"/>
              <a:tailEnd type="triangle" w="lg" len="med"/>
            </a:ln>
          </p:spPr>
          <p:txBody>
            <a:bodyPr wrap="none" anchor="ctr"/>
            <a:lstStyle/>
            <a:p>
              <a:endParaRPr lang="en-US"/>
            </a:p>
          </p:txBody>
        </p:sp>
        <p:sp>
          <p:nvSpPr>
            <p:cNvPr id="24595" name="Line 20"/>
            <p:cNvSpPr>
              <a:spLocks noChangeShapeType="1"/>
            </p:cNvSpPr>
            <p:nvPr/>
          </p:nvSpPr>
          <p:spPr bwMode="auto">
            <a:xfrm rot="10800000">
              <a:off x="3912" y="1856"/>
              <a:ext cx="416" cy="208"/>
            </a:xfrm>
            <a:prstGeom prst="line">
              <a:avLst/>
            </a:prstGeom>
            <a:noFill/>
            <a:ln w="12700">
              <a:solidFill>
                <a:schemeClr val="tx1"/>
              </a:solidFill>
              <a:round/>
              <a:headEnd type="none" w="sm" len="sm"/>
              <a:tailEnd type="triangle" w="lg" len="med"/>
            </a:ln>
          </p:spPr>
          <p:txBody>
            <a:bodyPr wrap="none" anchor="ctr"/>
            <a:lstStyle/>
            <a:p>
              <a:endParaRPr lang="en-US"/>
            </a:p>
          </p:txBody>
        </p:sp>
        <p:sp>
          <p:nvSpPr>
            <p:cNvPr id="24596" name="Text Box 21"/>
            <p:cNvSpPr txBox="1">
              <a:spLocks noChangeArrowheads="1"/>
            </p:cNvSpPr>
            <p:nvPr/>
          </p:nvSpPr>
          <p:spPr bwMode="auto">
            <a:xfrm>
              <a:off x="3366" y="2610"/>
              <a:ext cx="244" cy="288"/>
            </a:xfrm>
            <a:prstGeom prst="rect">
              <a:avLst/>
            </a:prstGeom>
            <a:solidFill>
              <a:schemeClr val="bg1"/>
            </a:solidFill>
            <a:ln w="12700">
              <a:noFill/>
              <a:miter lim="800000"/>
              <a:headEnd type="none" w="sm" len="sm"/>
              <a:tailEnd type="none" w="lg" len="med"/>
            </a:ln>
          </p:spPr>
          <p:txBody>
            <a:bodyPr wrap="none">
              <a:spAutoFit/>
            </a:bodyPr>
            <a:lstStyle/>
            <a:p>
              <a:r>
                <a:rPr lang="en-US" sz="2400"/>
                <a:t>r</a:t>
              </a:r>
              <a:r>
                <a:rPr lang="en-US" sz="2400" baseline="-25000"/>
                <a:t>2</a:t>
              </a:r>
              <a:endParaRPr lang="en-US" sz="2400"/>
            </a:p>
          </p:txBody>
        </p:sp>
        <p:sp>
          <p:nvSpPr>
            <p:cNvPr id="24597" name="Text Box 22"/>
            <p:cNvSpPr txBox="1">
              <a:spLocks noChangeArrowheads="1"/>
            </p:cNvSpPr>
            <p:nvPr/>
          </p:nvSpPr>
          <p:spPr bwMode="auto">
            <a:xfrm>
              <a:off x="3854" y="2826"/>
              <a:ext cx="244" cy="288"/>
            </a:xfrm>
            <a:prstGeom prst="rect">
              <a:avLst/>
            </a:prstGeom>
            <a:noFill/>
            <a:ln w="12700">
              <a:noFill/>
              <a:miter lim="800000"/>
              <a:headEnd type="none" w="sm" len="sm"/>
              <a:tailEnd type="none" w="lg" len="med"/>
            </a:ln>
          </p:spPr>
          <p:txBody>
            <a:bodyPr wrap="none">
              <a:spAutoFit/>
            </a:bodyPr>
            <a:lstStyle/>
            <a:p>
              <a:r>
                <a:rPr lang="en-US" sz="2400"/>
                <a:t>r</a:t>
              </a:r>
              <a:r>
                <a:rPr lang="en-US" sz="2400" baseline="-25000"/>
                <a:t>1</a:t>
              </a:r>
              <a:endParaRPr lang="en-US" sz="2400"/>
            </a:p>
          </p:txBody>
        </p:sp>
        <p:sp>
          <p:nvSpPr>
            <p:cNvPr id="24598" name="Text Box 23"/>
            <p:cNvSpPr txBox="1">
              <a:spLocks noChangeArrowheads="1"/>
            </p:cNvSpPr>
            <p:nvPr/>
          </p:nvSpPr>
          <p:spPr bwMode="auto">
            <a:xfrm>
              <a:off x="4502" y="1490"/>
              <a:ext cx="319" cy="288"/>
            </a:xfrm>
            <a:prstGeom prst="rect">
              <a:avLst/>
            </a:prstGeom>
            <a:noFill/>
            <a:ln w="12700">
              <a:noFill/>
              <a:miter lim="800000"/>
              <a:headEnd type="none" w="sm" len="sm"/>
              <a:tailEnd type="none" w="lg" len="med"/>
            </a:ln>
          </p:spPr>
          <p:txBody>
            <a:bodyPr wrap="none">
              <a:spAutoFit/>
            </a:bodyPr>
            <a:lstStyle/>
            <a:p>
              <a:r>
                <a:rPr lang="en-US" sz="2400"/>
                <a:t>V</a:t>
              </a:r>
              <a:r>
                <a:rPr lang="en-US" sz="2400" baseline="-25000"/>
                <a:t>n</a:t>
              </a:r>
              <a:endParaRPr lang="en-US" sz="2400"/>
            </a:p>
          </p:txBody>
        </p:sp>
        <p:sp>
          <p:nvSpPr>
            <p:cNvPr id="24599" name="Text Box 24"/>
            <p:cNvSpPr txBox="1">
              <a:spLocks noChangeArrowheads="1"/>
            </p:cNvSpPr>
            <p:nvPr/>
          </p:nvSpPr>
          <p:spPr bwMode="auto">
            <a:xfrm>
              <a:off x="3662" y="1658"/>
              <a:ext cx="291" cy="288"/>
            </a:xfrm>
            <a:prstGeom prst="rect">
              <a:avLst/>
            </a:prstGeom>
            <a:noFill/>
            <a:ln w="12700">
              <a:noFill/>
              <a:miter lim="800000"/>
              <a:headEnd type="none" w="sm" len="sm"/>
              <a:tailEnd type="none" w="lg" len="med"/>
            </a:ln>
          </p:spPr>
          <p:txBody>
            <a:bodyPr wrap="none">
              <a:spAutoFit/>
            </a:bodyPr>
            <a:lstStyle/>
            <a:p>
              <a:r>
                <a:rPr lang="en-US" sz="2400"/>
                <a:t>V</a:t>
              </a:r>
              <a:r>
                <a:rPr lang="en-US" sz="2400" baseline="-25000"/>
                <a:t>t</a:t>
              </a:r>
              <a:endParaRPr lang="en-US" sz="2400"/>
            </a:p>
          </p:txBody>
        </p:sp>
      </p:grpSp>
      <p:graphicFrame>
        <p:nvGraphicFramePr>
          <p:cNvPr id="105497" name="Object 25"/>
          <p:cNvGraphicFramePr>
            <a:graphicFrameLocks noChangeAspect="1"/>
          </p:cNvGraphicFramePr>
          <p:nvPr/>
        </p:nvGraphicFramePr>
        <p:xfrm>
          <a:off x="3930650" y="6210300"/>
          <a:ext cx="4702175" cy="484188"/>
        </p:xfrm>
        <a:graphic>
          <a:graphicData uri="http://schemas.openxmlformats.org/presentationml/2006/ole">
            <mc:AlternateContent xmlns:mc="http://schemas.openxmlformats.org/markup-compatibility/2006">
              <mc:Choice xmlns:v="urn:schemas-microsoft-com:vml" Requires="v">
                <p:oleObj spid="_x0000_s24587" name="Equation" r:id="rId6" imgW="3581280" imgH="482400" progId="Equation.DSMT4">
                  <p:embed/>
                </p:oleObj>
              </mc:Choice>
              <mc:Fallback>
                <p:oleObj name="Equation" r:id="rId6" imgW="3581280" imgH="482400" progId="Equation.DSMT4">
                  <p:embed/>
                  <p:pic>
                    <p:nvPicPr>
                      <p:cNvPr id="0" name="Object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30650" y="6210300"/>
                        <a:ext cx="4702175" cy="4841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05500" name="Text Box 28"/>
          <p:cNvSpPr txBox="1">
            <a:spLocks noChangeArrowheads="1"/>
          </p:cNvSpPr>
          <p:nvPr/>
        </p:nvSpPr>
        <p:spPr bwMode="auto">
          <a:xfrm>
            <a:off x="6818313" y="4457700"/>
            <a:ext cx="539750" cy="457200"/>
          </a:xfrm>
          <a:prstGeom prst="rect">
            <a:avLst/>
          </a:prstGeom>
          <a:noFill/>
          <a:ln w="12700">
            <a:noFill/>
            <a:miter lim="800000"/>
            <a:headEnd type="none" w="lg" len="med"/>
            <a:tailEnd type="none" w="lg" len="med"/>
          </a:ln>
        </p:spPr>
        <p:txBody>
          <a:bodyPr wrap="none" anchor="ctr">
            <a:spAutoFit/>
          </a:bodyPr>
          <a:lstStyle/>
          <a:p>
            <a:pPr algn="ctr"/>
            <a:r>
              <a:rPr lang="en-US" sz="2400">
                <a:solidFill>
                  <a:schemeClr val="folHlink"/>
                </a:solidFill>
              </a:rPr>
              <a:t>cs</a:t>
            </a:r>
            <a:r>
              <a:rPr lang="en-US" sz="2400" baseline="-25000">
                <a:solidFill>
                  <a:schemeClr val="folHlink"/>
                </a:solidFill>
              </a:rPr>
              <a:t>1</a:t>
            </a:r>
            <a:endParaRPr lang="en-US" sz="2400">
              <a:solidFill>
                <a:schemeClr val="folHlink"/>
              </a:solidFill>
            </a:endParaRPr>
          </a:p>
        </p:txBody>
      </p:sp>
      <p:sp>
        <p:nvSpPr>
          <p:cNvPr id="105501" name="Text Box 29"/>
          <p:cNvSpPr txBox="1">
            <a:spLocks noChangeArrowheads="1"/>
          </p:cNvSpPr>
          <p:nvPr/>
        </p:nvSpPr>
        <p:spPr bwMode="auto">
          <a:xfrm>
            <a:off x="7554913" y="4470400"/>
            <a:ext cx="539750" cy="457200"/>
          </a:xfrm>
          <a:prstGeom prst="rect">
            <a:avLst/>
          </a:prstGeom>
          <a:noFill/>
          <a:ln w="12700">
            <a:noFill/>
            <a:miter lim="800000"/>
            <a:headEnd type="none" w="lg" len="med"/>
            <a:tailEnd type="none" w="lg" len="med"/>
          </a:ln>
        </p:spPr>
        <p:txBody>
          <a:bodyPr wrap="none" anchor="ctr">
            <a:spAutoFit/>
          </a:bodyPr>
          <a:lstStyle/>
          <a:p>
            <a:r>
              <a:rPr lang="en-US" sz="2400">
                <a:solidFill>
                  <a:schemeClr val="folHlink"/>
                </a:solidFill>
              </a:rPr>
              <a:t>cs</a:t>
            </a:r>
            <a:r>
              <a:rPr lang="en-US" sz="2400" baseline="-25000">
                <a:solidFill>
                  <a:schemeClr val="folHlink"/>
                </a:solidFill>
              </a:rPr>
              <a:t>2</a:t>
            </a:r>
            <a:endParaRPr lang="en-US" sz="2400">
              <a:solidFill>
                <a:schemeClr val="folHlink"/>
              </a:solidFill>
            </a:endParaRPr>
          </a:p>
        </p:txBody>
      </p:sp>
      <p:graphicFrame>
        <p:nvGraphicFramePr>
          <p:cNvPr id="24580" name="Object 32"/>
          <p:cNvGraphicFramePr>
            <a:graphicFrameLocks noChangeAspect="1"/>
          </p:cNvGraphicFramePr>
          <p:nvPr/>
        </p:nvGraphicFramePr>
        <p:xfrm>
          <a:off x="449263" y="2212975"/>
          <a:ext cx="3940175" cy="701675"/>
        </p:xfrm>
        <a:graphic>
          <a:graphicData uri="http://schemas.openxmlformats.org/presentationml/2006/ole">
            <mc:AlternateContent xmlns:mc="http://schemas.openxmlformats.org/markup-compatibility/2006">
              <mc:Choice xmlns:v="urn:schemas-microsoft-com:vml" Requires="v">
                <p:oleObj spid="_x0000_s24588" name="Equation" r:id="rId8" imgW="2997000" imgH="698400" progId="Equation.DSMT4">
                  <p:embed/>
                </p:oleObj>
              </mc:Choice>
              <mc:Fallback>
                <p:oleObj name="Equation" r:id="rId8" imgW="2997000" imgH="698400" progId="Equation.DSMT4">
                  <p:embed/>
                  <p:pic>
                    <p:nvPicPr>
                      <p:cNvPr id="0" name="Object 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263" y="2212975"/>
                        <a:ext cx="3940175" cy="701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05505" name="Text Box 33"/>
          <p:cNvSpPr txBox="1">
            <a:spLocks noChangeArrowheads="1"/>
          </p:cNvSpPr>
          <p:nvPr/>
        </p:nvSpPr>
        <p:spPr bwMode="auto">
          <a:xfrm>
            <a:off x="2066925" y="1781175"/>
            <a:ext cx="546100" cy="457200"/>
          </a:xfrm>
          <a:prstGeom prst="rect">
            <a:avLst/>
          </a:prstGeom>
          <a:noFill/>
          <a:ln w="12700">
            <a:noFill/>
            <a:miter lim="800000"/>
            <a:headEnd type="none" w="lg" len="med"/>
            <a:tailEnd type="none" w="lg" len="med"/>
          </a:ln>
        </p:spPr>
        <p:txBody>
          <a:bodyPr wrap="none">
            <a:spAutoFit/>
          </a:bodyPr>
          <a:lstStyle/>
          <a:p>
            <a:r>
              <a:rPr lang="en-US" sz="2400" i="1">
                <a:solidFill>
                  <a:schemeClr val="folHlink"/>
                </a:solidFill>
              </a:rPr>
              <a:t>rV</a:t>
            </a:r>
            <a:r>
              <a:rPr lang="en-US" sz="2400" i="1" baseline="-25000">
                <a:solidFill>
                  <a:schemeClr val="folHlink"/>
                </a:solidFill>
              </a:rPr>
              <a:t>t</a:t>
            </a:r>
          </a:p>
        </p:txBody>
      </p:sp>
      <p:sp>
        <p:nvSpPr>
          <p:cNvPr id="105506" name="Text Box 34"/>
          <p:cNvSpPr txBox="1">
            <a:spLocks noChangeArrowheads="1"/>
          </p:cNvSpPr>
          <p:nvPr/>
        </p:nvSpPr>
        <p:spPr bwMode="auto">
          <a:xfrm>
            <a:off x="3209925" y="1781175"/>
            <a:ext cx="471488" cy="457200"/>
          </a:xfrm>
          <a:prstGeom prst="rect">
            <a:avLst/>
          </a:prstGeom>
          <a:noFill/>
          <a:ln w="12700">
            <a:noFill/>
            <a:miter lim="800000"/>
            <a:headEnd type="none" w="lg" len="med"/>
            <a:tailEnd type="none" w="lg" len="med"/>
          </a:ln>
        </p:spPr>
        <p:txBody>
          <a:bodyPr wrap="none">
            <a:spAutoFit/>
          </a:bodyPr>
          <a:lstStyle/>
          <a:p>
            <a:r>
              <a:rPr lang="en-US" sz="2400" i="1">
                <a:solidFill>
                  <a:schemeClr val="folHlink"/>
                </a:solidFill>
              </a:rPr>
              <a:t>V</a:t>
            </a:r>
            <a:r>
              <a:rPr lang="en-US" sz="2400" i="1" baseline="-25000">
                <a:solidFill>
                  <a:schemeClr val="folHlink"/>
                </a:solidFill>
              </a:rPr>
              <a:t>n</a:t>
            </a:r>
          </a:p>
        </p:txBody>
      </p:sp>
      <p:graphicFrame>
        <p:nvGraphicFramePr>
          <p:cNvPr id="24581" name="Object 35"/>
          <p:cNvGraphicFramePr>
            <a:graphicFrameLocks noChangeAspect="1"/>
          </p:cNvGraphicFramePr>
          <p:nvPr/>
        </p:nvGraphicFramePr>
        <p:xfrm>
          <a:off x="5454650" y="1889125"/>
          <a:ext cx="3071813" cy="701675"/>
        </p:xfrm>
        <a:graphic>
          <a:graphicData uri="http://schemas.openxmlformats.org/presentationml/2006/ole">
            <mc:AlternateContent xmlns:mc="http://schemas.openxmlformats.org/markup-compatibility/2006">
              <mc:Choice xmlns:v="urn:schemas-microsoft-com:vml" Requires="v">
                <p:oleObj spid="_x0000_s24589" name="Equation" r:id="rId10" imgW="2336760" imgH="698400" progId="Equation.DSMT4">
                  <p:embed/>
                </p:oleObj>
              </mc:Choice>
              <mc:Fallback>
                <p:oleObj name="Equation" r:id="rId10" imgW="2336760" imgH="698400" progId="Equation.DSMT4">
                  <p:embed/>
                  <p:pic>
                    <p:nvPicPr>
                      <p:cNvPr id="0" name="Object 3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54650" y="1889125"/>
                        <a:ext cx="3071813" cy="701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5483"/>
                                        </p:tgtEl>
                                        <p:attrNameLst>
                                          <p:attrName>style.visibility</p:attrName>
                                        </p:attrNameLst>
                                      </p:cBhvr>
                                      <p:to>
                                        <p:strVal val="visible"/>
                                      </p:to>
                                    </p:set>
                                    <p:anim calcmode="lin" valueType="num">
                                      <p:cBhvr additive="base">
                                        <p:cTn id="7" dur="500" fill="hold"/>
                                        <p:tgtEl>
                                          <p:spTgt spid="105483"/>
                                        </p:tgtEl>
                                        <p:attrNameLst>
                                          <p:attrName>ppt_x</p:attrName>
                                        </p:attrNameLst>
                                      </p:cBhvr>
                                      <p:tavLst>
                                        <p:tav tm="0">
                                          <p:val>
                                            <p:strVal val="0-#ppt_w/2"/>
                                          </p:val>
                                        </p:tav>
                                        <p:tav tm="100000">
                                          <p:val>
                                            <p:strVal val="#ppt_x"/>
                                          </p:val>
                                        </p:tav>
                                      </p:tavLst>
                                    </p:anim>
                                    <p:anim calcmode="lin" valueType="num">
                                      <p:cBhvr additive="base">
                                        <p:cTn id="8" dur="500" fill="hold"/>
                                        <p:tgtEl>
                                          <p:spTgt spid="10548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05500">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05501">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05505">
                                            <p:txEl>
                                              <p:pRg st="0" end="0"/>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05506">
                                            <p:txEl>
                                              <p:pRg st="0" end="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499"/>
                                          </p:stCondLst>
                                        </p:cTn>
                                        <p:tgtEl>
                                          <p:spTgt spid="1054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00" grpId="0" build="p" autoUpdateAnimBg="0"/>
      <p:bldP spid="105501" grpId="0" build="p" autoUpdateAnimBg="0"/>
      <p:bldP spid="105505" grpId="0" build="p" autoUpdateAnimBg="0"/>
      <p:bldP spid="105506"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46" name="Oval 50"/>
          <p:cNvSpPr>
            <a:spLocks noChangeArrowheads="1"/>
          </p:cNvSpPr>
          <p:nvPr/>
        </p:nvSpPr>
        <p:spPr bwMode="auto">
          <a:xfrm>
            <a:off x="304800" y="762000"/>
            <a:ext cx="3759200" cy="3759200"/>
          </a:xfrm>
          <a:prstGeom prst="ellipse">
            <a:avLst/>
          </a:prstGeom>
          <a:noFill/>
          <a:ln w="38100">
            <a:solidFill>
              <a:schemeClr val="folHlink"/>
            </a:solidFill>
            <a:prstDash val="sysDot"/>
            <a:round/>
            <a:headEnd type="none" w="lg" len="med"/>
            <a:tailEnd type="none" w="lg" len="med"/>
          </a:ln>
        </p:spPr>
        <p:txBody>
          <a:bodyPr anchor="ctr">
            <a:spAutoFit/>
          </a:bodyPr>
          <a:lstStyle/>
          <a:p>
            <a:endParaRPr lang="en-US"/>
          </a:p>
        </p:txBody>
      </p:sp>
      <p:sp>
        <p:nvSpPr>
          <p:cNvPr id="106544" name="Line 48"/>
          <p:cNvSpPr>
            <a:spLocks noChangeShapeType="1"/>
          </p:cNvSpPr>
          <p:nvPr/>
        </p:nvSpPr>
        <p:spPr bwMode="auto">
          <a:xfrm flipV="1">
            <a:off x="8013700" y="1803400"/>
            <a:ext cx="889000" cy="596900"/>
          </a:xfrm>
          <a:prstGeom prst="line">
            <a:avLst/>
          </a:prstGeom>
          <a:noFill/>
          <a:ln w="28575">
            <a:solidFill>
              <a:schemeClr val="folHlink"/>
            </a:solidFill>
            <a:round/>
            <a:headEnd type="none" w="lg" len="med"/>
            <a:tailEnd type="none" w="lg" len="med"/>
          </a:ln>
        </p:spPr>
        <p:txBody>
          <a:bodyPr wrap="none" anchor="ctr">
            <a:spAutoFit/>
          </a:bodyPr>
          <a:lstStyle/>
          <a:p>
            <a:endParaRPr lang="en-US"/>
          </a:p>
        </p:txBody>
      </p:sp>
      <p:sp>
        <p:nvSpPr>
          <p:cNvPr id="25609" name="Rectangle 2"/>
          <p:cNvSpPr>
            <a:spLocks noGrp="1" noChangeArrowheads="1"/>
          </p:cNvSpPr>
          <p:nvPr>
            <p:ph type="title"/>
          </p:nvPr>
        </p:nvSpPr>
        <p:spPr>
          <a:solidFill>
            <a:schemeClr val="bg1"/>
          </a:solidFill>
        </p:spPr>
        <p:txBody>
          <a:bodyPr/>
          <a:lstStyle/>
          <a:p>
            <a:pPr>
              <a:defRPr/>
            </a:pPr>
            <a:r>
              <a:rPr lang="en-US" smtClean="0"/>
              <a:t>Example: Sprinkler</a:t>
            </a:r>
          </a:p>
        </p:txBody>
      </p:sp>
      <p:graphicFrame>
        <p:nvGraphicFramePr>
          <p:cNvPr id="106500" name="Object 4"/>
          <p:cNvGraphicFramePr>
            <a:graphicFrameLocks noChangeAspect="1"/>
          </p:cNvGraphicFramePr>
          <p:nvPr/>
        </p:nvGraphicFramePr>
        <p:xfrm>
          <a:off x="4505325" y="1866900"/>
          <a:ext cx="4719638" cy="484188"/>
        </p:xfrm>
        <a:graphic>
          <a:graphicData uri="http://schemas.openxmlformats.org/presentationml/2006/ole">
            <mc:AlternateContent xmlns:mc="http://schemas.openxmlformats.org/markup-compatibility/2006">
              <mc:Choice xmlns:v="urn:schemas-microsoft-com:vml" Requires="v">
                <p:oleObj spid="_x0000_s25612" name="Equation" r:id="rId4" imgW="3593880" imgH="482400" progId="Equation.DSMT4">
                  <p:embed/>
                </p:oleObj>
              </mc:Choice>
              <mc:Fallback>
                <p:oleObj name="Equation" r:id="rId4" imgW="3593880" imgH="4824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5325" y="1866900"/>
                        <a:ext cx="4719638" cy="4841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25610" name="Text Box 31"/>
          <p:cNvSpPr txBox="1">
            <a:spLocks noChangeArrowheads="1"/>
          </p:cNvSpPr>
          <p:nvPr/>
        </p:nvSpPr>
        <p:spPr bwMode="auto">
          <a:xfrm>
            <a:off x="292100" y="3914775"/>
            <a:ext cx="3695700" cy="2647950"/>
          </a:xfrm>
          <a:prstGeom prst="rect">
            <a:avLst/>
          </a:prstGeom>
          <a:solidFill>
            <a:schemeClr val="bg1"/>
          </a:solidFill>
          <a:ln w="12700">
            <a:noFill/>
            <a:miter lim="800000"/>
            <a:headEnd type="none" w="sm" len="sm"/>
            <a:tailEnd type="none" w="lg" len="med"/>
          </a:ln>
        </p:spPr>
        <p:txBody>
          <a:bodyPr>
            <a:spAutoFit/>
          </a:bodyPr>
          <a:lstStyle/>
          <a:p>
            <a:r>
              <a:rPr lang="en-US" sz="2400"/>
              <a:t>Total flow is 1 L/s.</a:t>
            </a:r>
          </a:p>
          <a:p>
            <a:r>
              <a:rPr lang="en-US" sz="2400"/>
              <a:t>Jet diameter is 0.5 cm.</a:t>
            </a:r>
          </a:p>
          <a:p>
            <a:r>
              <a:rPr lang="en-US" sz="2400"/>
              <a:t>Friction exerts a torque of 0.1 N-m-s</a:t>
            </a:r>
            <a:r>
              <a:rPr lang="en-US" sz="2400" baseline="30000"/>
              <a:t>2</a:t>
            </a:r>
            <a:r>
              <a:rPr lang="en-US" sz="2400"/>
              <a:t> </a:t>
            </a:r>
            <a:r>
              <a:rPr lang="en-US" sz="2400">
                <a:latin typeface="Symbol" pitchFamily="18" charset="2"/>
              </a:rPr>
              <a:t>w</a:t>
            </a:r>
            <a:r>
              <a:rPr lang="en-US" sz="2400" baseline="30000"/>
              <a:t>2</a:t>
            </a:r>
            <a:r>
              <a:rPr lang="en-US" sz="2400"/>
              <a:t>.</a:t>
            </a:r>
          </a:p>
          <a:p>
            <a:r>
              <a:rPr lang="en-US" sz="2400">
                <a:latin typeface="Symbol" pitchFamily="18" charset="2"/>
              </a:rPr>
              <a:t>q</a:t>
            </a:r>
            <a:r>
              <a:rPr lang="en-US" sz="2400"/>
              <a:t> = 30º.</a:t>
            </a:r>
          </a:p>
          <a:p>
            <a:r>
              <a:rPr lang="en-US" sz="2400"/>
              <a:t>Find the speed of rotation.</a:t>
            </a:r>
          </a:p>
          <a:p>
            <a:r>
              <a:rPr lang="en-US" sz="2400"/>
              <a:t> </a:t>
            </a:r>
          </a:p>
        </p:txBody>
      </p:sp>
      <p:sp>
        <p:nvSpPr>
          <p:cNvPr id="25611" name="Line 11"/>
          <p:cNvSpPr>
            <a:spLocks noChangeShapeType="1"/>
          </p:cNvSpPr>
          <p:nvPr/>
        </p:nvSpPr>
        <p:spPr bwMode="auto">
          <a:xfrm flipV="1">
            <a:off x="355600" y="2032000"/>
            <a:ext cx="0" cy="482600"/>
          </a:xfrm>
          <a:prstGeom prst="line">
            <a:avLst/>
          </a:prstGeom>
          <a:noFill/>
          <a:ln w="12700">
            <a:solidFill>
              <a:schemeClr val="tx1"/>
            </a:solidFill>
            <a:round/>
            <a:headEnd type="none" w="sm" len="sm"/>
            <a:tailEnd type="triangle" w="lg" len="med"/>
          </a:ln>
        </p:spPr>
        <p:txBody>
          <a:bodyPr wrap="none" anchor="ctr"/>
          <a:lstStyle/>
          <a:p>
            <a:endParaRPr lang="en-US"/>
          </a:p>
        </p:txBody>
      </p:sp>
      <p:sp>
        <p:nvSpPr>
          <p:cNvPr id="25612" name="Text Box 15"/>
          <p:cNvSpPr txBox="1">
            <a:spLocks noChangeArrowheads="1"/>
          </p:cNvSpPr>
          <p:nvPr/>
        </p:nvSpPr>
        <p:spPr bwMode="auto">
          <a:xfrm>
            <a:off x="365125" y="1882775"/>
            <a:ext cx="393700" cy="457200"/>
          </a:xfrm>
          <a:prstGeom prst="rect">
            <a:avLst/>
          </a:prstGeom>
          <a:noFill/>
          <a:ln w="12700">
            <a:noFill/>
            <a:miter lim="800000"/>
            <a:headEnd type="none" w="sm" len="sm"/>
            <a:tailEnd type="none" w="lg" len="med"/>
          </a:ln>
        </p:spPr>
        <p:txBody>
          <a:bodyPr wrap="none">
            <a:spAutoFit/>
          </a:bodyPr>
          <a:lstStyle/>
          <a:p>
            <a:r>
              <a:rPr lang="en-US" sz="2400"/>
              <a:t>v</a:t>
            </a:r>
            <a:r>
              <a:rPr lang="en-US" sz="2400" baseline="-25000"/>
              <a:t>t</a:t>
            </a:r>
            <a:endParaRPr lang="en-US" sz="2400"/>
          </a:p>
        </p:txBody>
      </p:sp>
      <p:grpSp>
        <p:nvGrpSpPr>
          <p:cNvPr id="25613" name="Group 24"/>
          <p:cNvGrpSpPr>
            <a:grpSpLocks/>
          </p:cNvGrpSpPr>
          <p:nvPr/>
        </p:nvGrpSpPr>
        <p:grpSpPr bwMode="auto">
          <a:xfrm>
            <a:off x="342900" y="2470150"/>
            <a:ext cx="3702050" cy="431800"/>
            <a:chOff x="920" y="1540"/>
            <a:chExt cx="2332" cy="272"/>
          </a:xfrm>
        </p:grpSpPr>
        <p:sp>
          <p:nvSpPr>
            <p:cNvPr id="25627" name="Freeform 22"/>
            <p:cNvSpPr>
              <a:spLocks/>
            </p:cNvSpPr>
            <p:nvPr/>
          </p:nvSpPr>
          <p:spPr bwMode="auto">
            <a:xfrm>
              <a:off x="920" y="1540"/>
              <a:ext cx="2332" cy="272"/>
            </a:xfrm>
            <a:custGeom>
              <a:avLst/>
              <a:gdLst>
                <a:gd name="T0" fmla="*/ 0 w 2332"/>
                <a:gd name="T1" fmla="*/ 40 h 272"/>
                <a:gd name="T2" fmla="*/ 208 w 2332"/>
                <a:gd name="T3" fmla="*/ 160 h 272"/>
                <a:gd name="T4" fmla="*/ 2120 w 2332"/>
                <a:gd name="T5" fmla="*/ 160 h 272"/>
                <a:gd name="T6" fmla="*/ 2308 w 2332"/>
                <a:gd name="T7" fmla="*/ 272 h 272"/>
                <a:gd name="T8" fmla="*/ 2332 w 2332"/>
                <a:gd name="T9" fmla="*/ 232 h 272"/>
                <a:gd name="T10" fmla="*/ 2128 w 2332"/>
                <a:gd name="T11" fmla="*/ 112 h 272"/>
                <a:gd name="T12" fmla="*/ 216 w 2332"/>
                <a:gd name="T13" fmla="*/ 112 h 272"/>
                <a:gd name="T14" fmla="*/ 24 w 2332"/>
                <a:gd name="T15" fmla="*/ 0 h 272"/>
                <a:gd name="T16" fmla="*/ 0 w 2332"/>
                <a:gd name="T17" fmla="*/ 40 h 2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32"/>
                <a:gd name="T28" fmla="*/ 0 h 272"/>
                <a:gd name="T29" fmla="*/ 2332 w 2332"/>
                <a:gd name="T30" fmla="*/ 272 h 2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32" h="272">
                  <a:moveTo>
                    <a:pt x="0" y="40"/>
                  </a:moveTo>
                  <a:lnTo>
                    <a:pt x="208" y="160"/>
                  </a:lnTo>
                  <a:lnTo>
                    <a:pt x="2120" y="160"/>
                  </a:lnTo>
                  <a:lnTo>
                    <a:pt x="2308" y="272"/>
                  </a:lnTo>
                  <a:lnTo>
                    <a:pt x="2332" y="232"/>
                  </a:lnTo>
                  <a:lnTo>
                    <a:pt x="2128" y="112"/>
                  </a:lnTo>
                  <a:lnTo>
                    <a:pt x="216" y="112"/>
                  </a:lnTo>
                  <a:lnTo>
                    <a:pt x="24" y="0"/>
                  </a:lnTo>
                  <a:lnTo>
                    <a:pt x="0" y="40"/>
                  </a:lnTo>
                  <a:close/>
                </a:path>
              </a:pathLst>
            </a:custGeom>
            <a:solidFill>
              <a:schemeClr val="hlink"/>
            </a:solidFill>
            <a:ln w="12700" cap="flat" cmpd="sng">
              <a:solidFill>
                <a:schemeClr val="tx1"/>
              </a:solidFill>
              <a:prstDash val="solid"/>
              <a:round/>
              <a:headEnd type="none" w="sm" len="sm"/>
              <a:tailEnd type="none" w="lg" len="med"/>
            </a:ln>
          </p:spPr>
          <p:txBody>
            <a:bodyPr wrap="none" anchor="ctr"/>
            <a:lstStyle/>
            <a:p>
              <a:endParaRPr lang="en-US"/>
            </a:p>
          </p:txBody>
        </p:sp>
        <p:sp>
          <p:nvSpPr>
            <p:cNvPr id="25628" name="Oval 23"/>
            <p:cNvSpPr>
              <a:spLocks noChangeArrowheads="1"/>
            </p:cNvSpPr>
            <p:nvPr/>
          </p:nvSpPr>
          <p:spPr bwMode="auto">
            <a:xfrm>
              <a:off x="2083" y="1673"/>
              <a:ext cx="6" cy="6"/>
            </a:xfrm>
            <a:prstGeom prst="ellipse">
              <a:avLst/>
            </a:prstGeom>
            <a:solidFill>
              <a:schemeClr val="hlink"/>
            </a:solidFill>
            <a:ln w="12700">
              <a:solidFill>
                <a:schemeClr val="tx1"/>
              </a:solidFill>
              <a:round/>
              <a:headEnd type="none" w="sm" len="sm"/>
              <a:tailEnd type="none" w="lg" len="med"/>
            </a:ln>
          </p:spPr>
          <p:txBody>
            <a:bodyPr wrap="none" anchor="ctr"/>
            <a:lstStyle/>
            <a:p>
              <a:endParaRPr lang="en-US"/>
            </a:p>
          </p:txBody>
        </p:sp>
      </p:grpSp>
      <p:sp>
        <p:nvSpPr>
          <p:cNvPr id="25614" name="Arc 25"/>
          <p:cNvSpPr>
            <a:spLocks/>
          </p:cNvSpPr>
          <p:nvPr/>
        </p:nvSpPr>
        <p:spPr bwMode="auto">
          <a:xfrm flipH="1">
            <a:off x="1625600" y="2398713"/>
            <a:ext cx="330200" cy="660400"/>
          </a:xfrm>
          <a:custGeom>
            <a:avLst/>
            <a:gdLst>
              <a:gd name="T0" fmla="*/ 0 w 21600"/>
              <a:gd name="T1" fmla="*/ 0 h 43152"/>
              <a:gd name="T2" fmla="*/ 336987 w 21600"/>
              <a:gd name="T3" fmla="*/ 10106789 h 43152"/>
              <a:gd name="T4" fmla="*/ 0 w 21600"/>
              <a:gd name="T5" fmla="*/ 5059011 h 43152"/>
              <a:gd name="T6" fmla="*/ 0 60000 65536"/>
              <a:gd name="T7" fmla="*/ 0 60000 65536"/>
              <a:gd name="T8" fmla="*/ 0 60000 65536"/>
              <a:gd name="T9" fmla="*/ 0 w 21600"/>
              <a:gd name="T10" fmla="*/ 0 h 43152"/>
              <a:gd name="T11" fmla="*/ 21600 w 21600"/>
              <a:gd name="T12" fmla="*/ 43152 h 43152"/>
            </a:gdLst>
            <a:ahLst/>
            <a:cxnLst>
              <a:cxn ang="T6">
                <a:pos x="T0" y="T1"/>
              </a:cxn>
              <a:cxn ang="T7">
                <a:pos x="T2" y="T3"/>
              </a:cxn>
              <a:cxn ang="T8">
                <a:pos x="T4" y="T5"/>
              </a:cxn>
            </a:cxnLst>
            <a:rect l="T9" t="T10" r="T11" b="T12"/>
            <a:pathLst>
              <a:path w="21600" h="43152" fill="none" extrusionOk="0">
                <a:moveTo>
                  <a:pt x="-1" y="0"/>
                </a:moveTo>
                <a:cubicBezTo>
                  <a:pt x="11929" y="0"/>
                  <a:pt x="21600" y="9670"/>
                  <a:pt x="21600" y="21600"/>
                </a:cubicBezTo>
                <a:cubicBezTo>
                  <a:pt x="21600" y="32969"/>
                  <a:pt x="12786" y="42392"/>
                  <a:pt x="1441" y="43151"/>
                </a:cubicBezTo>
              </a:path>
              <a:path w="21600" h="43152" stroke="0" extrusionOk="0">
                <a:moveTo>
                  <a:pt x="-1" y="0"/>
                </a:moveTo>
                <a:cubicBezTo>
                  <a:pt x="11929" y="0"/>
                  <a:pt x="21600" y="9670"/>
                  <a:pt x="21600" y="21600"/>
                </a:cubicBezTo>
                <a:cubicBezTo>
                  <a:pt x="21600" y="32969"/>
                  <a:pt x="12786" y="42392"/>
                  <a:pt x="1441" y="43151"/>
                </a:cubicBezTo>
                <a:lnTo>
                  <a:pt x="0" y="21600"/>
                </a:lnTo>
                <a:close/>
              </a:path>
            </a:pathLst>
          </a:custGeom>
          <a:noFill/>
          <a:ln w="12700">
            <a:solidFill>
              <a:schemeClr val="tx1"/>
            </a:solidFill>
            <a:round/>
            <a:headEnd type="none" w="sm" len="sm"/>
            <a:tailEnd type="triangle" w="lg" len="med"/>
          </a:ln>
        </p:spPr>
        <p:txBody>
          <a:bodyPr wrap="none" anchor="ctr"/>
          <a:lstStyle/>
          <a:p>
            <a:endParaRPr lang="en-US"/>
          </a:p>
        </p:txBody>
      </p:sp>
      <p:sp>
        <p:nvSpPr>
          <p:cNvPr id="25615" name="Line 26"/>
          <p:cNvSpPr>
            <a:spLocks noChangeShapeType="1"/>
          </p:cNvSpPr>
          <p:nvPr/>
        </p:nvSpPr>
        <p:spPr bwMode="auto">
          <a:xfrm>
            <a:off x="330200" y="2552700"/>
            <a:ext cx="0" cy="1193800"/>
          </a:xfrm>
          <a:prstGeom prst="line">
            <a:avLst/>
          </a:prstGeom>
          <a:noFill/>
          <a:ln w="12700">
            <a:solidFill>
              <a:schemeClr val="tx1"/>
            </a:solidFill>
            <a:prstDash val="dash"/>
            <a:round/>
            <a:headEnd type="none" w="sm" len="sm"/>
            <a:tailEnd type="none" w="lg" len="med"/>
          </a:ln>
        </p:spPr>
        <p:txBody>
          <a:bodyPr wrap="none" anchor="ctr"/>
          <a:lstStyle/>
          <a:p>
            <a:endParaRPr lang="en-US"/>
          </a:p>
        </p:txBody>
      </p:sp>
      <p:sp>
        <p:nvSpPr>
          <p:cNvPr id="25616" name="Line 27"/>
          <p:cNvSpPr>
            <a:spLocks noChangeShapeType="1"/>
          </p:cNvSpPr>
          <p:nvPr/>
        </p:nvSpPr>
        <p:spPr bwMode="auto">
          <a:xfrm>
            <a:off x="2184400" y="2781300"/>
            <a:ext cx="0" cy="927100"/>
          </a:xfrm>
          <a:prstGeom prst="line">
            <a:avLst/>
          </a:prstGeom>
          <a:noFill/>
          <a:ln w="12700">
            <a:solidFill>
              <a:schemeClr val="tx1"/>
            </a:solidFill>
            <a:prstDash val="dash"/>
            <a:round/>
            <a:headEnd type="none" w="sm" len="sm"/>
            <a:tailEnd type="none" w="lg" len="med"/>
          </a:ln>
        </p:spPr>
        <p:txBody>
          <a:bodyPr wrap="none" anchor="ctr"/>
          <a:lstStyle/>
          <a:p>
            <a:endParaRPr lang="en-US"/>
          </a:p>
        </p:txBody>
      </p:sp>
      <p:sp>
        <p:nvSpPr>
          <p:cNvPr id="25617" name="Line 28"/>
          <p:cNvSpPr>
            <a:spLocks noChangeShapeType="1"/>
          </p:cNvSpPr>
          <p:nvPr/>
        </p:nvSpPr>
        <p:spPr bwMode="auto">
          <a:xfrm>
            <a:off x="330200" y="3314700"/>
            <a:ext cx="1854200" cy="0"/>
          </a:xfrm>
          <a:prstGeom prst="line">
            <a:avLst/>
          </a:prstGeom>
          <a:noFill/>
          <a:ln w="12700">
            <a:solidFill>
              <a:schemeClr val="tx1"/>
            </a:solidFill>
            <a:round/>
            <a:headEnd type="triangle" w="lg" len="lg"/>
            <a:tailEnd type="triangle" w="lg" len="med"/>
          </a:ln>
        </p:spPr>
        <p:txBody>
          <a:bodyPr wrap="none" anchor="ctr"/>
          <a:lstStyle/>
          <a:p>
            <a:endParaRPr lang="en-US"/>
          </a:p>
        </p:txBody>
      </p:sp>
      <p:sp>
        <p:nvSpPr>
          <p:cNvPr id="25618" name="Text Box 29"/>
          <p:cNvSpPr txBox="1">
            <a:spLocks noChangeArrowheads="1"/>
          </p:cNvSpPr>
          <p:nvPr/>
        </p:nvSpPr>
        <p:spPr bwMode="auto">
          <a:xfrm>
            <a:off x="2054225" y="2049463"/>
            <a:ext cx="393700" cy="457200"/>
          </a:xfrm>
          <a:prstGeom prst="rect">
            <a:avLst/>
          </a:prstGeom>
          <a:noFill/>
          <a:ln w="12700">
            <a:noFill/>
            <a:miter lim="800000"/>
            <a:headEnd type="none" w="sm" len="sm"/>
            <a:tailEnd type="none" w="lg" len="med"/>
          </a:ln>
        </p:spPr>
        <p:txBody>
          <a:bodyPr wrap="none">
            <a:spAutoFit/>
          </a:bodyPr>
          <a:lstStyle/>
          <a:p>
            <a:r>
              <a:rPr lang="en-US" sz="2400">
                <a:latin typeface="Symbol" pitchFamily="18" charset="2"/>
              </a:rPr>
              <a:t>w</a:t>
            </a:r>
          </a:p>
        </p:txBody>
      </p:sp>
      <p:sp>
        <p:nvSpPr>
          <p:cNvPr id="25619" name="Text Box 30"/>
          <p:cNvSpPr txBox="1">
            <a:spLocks noChangeArrowheads="1"/>
          </p:cNvSpPr>
          <p:nvPr/>
        </p:nvSpPr>
        <p:spPr bwMode="auto">
          <a:xfrm>
            <a:off x="796925" y="3076575"/>
            <a:ext cx="936625" cy="457200"/>
          </a:xfrm>
          <a:prstGeom prst="rect">
            <a:avLst/>
          </a:prstGeom>
          <a:solidFill>
            <a:schemeClr val="bg1"/>
          </a:solidFill>
          <a:ln w="12700">
            <a:noFill/>
            <a:miter lim="800000"/>
            <a:headEnd type="none" w="sm" len="sm"/>
            <a:tailEnd type="none" w="lg" len="med"/>
          </a:ln>
        </p:spPr>
        <p:txBody>
          <a:bodyPr wrap="none">
            <a:spAutoFit/>
          </a:bodyPr>
          <a:lstStyle/>
          <a:p>
            <a:r>
              <a:rPr lang="en-US" sz="2400"/>
              <a:t>10 cm</a:t>
            </a:r>
          </a:p>
        </p:txBody>
      </p:sp>
      <p:sp>
        <p:nvSpPr>
          <p:cNvPr id="25620" name="Line 32"/>
          <p:cNvSpPr>
            <a:spLocks noChangeShapeType="1"/>
          </p:cNvSpPr>
          <p:nvPr/>
        </p:nvSpPr>
        <p:spPr bwMode="auto">
          <a:xfrm>
            <a:off x="3759200" y="2641600"/>
            <a:ext cx="1778000" cy="0"/>
          </a:xfrm>
          <a:prstGeom prst="line">
            <a:avLst/>
          </a:prstGeom>
          <a:noFill/>
          <a:ln w="12700">
            <a:solidFill>
              <a:schemeClr val="tx1"/>
            </a:solidFill>
            <a:prstDash val="dash"/>
            <a:round/>
            <a:headEnd type="none" w="sm" len="sm"/>
            <a:tailEnd type="none" w="lg" len="med"/>
          </a:ln>
        </p:spPr>
        <p:txBody>
          <a:bodyPr wrap="none" anchor="ctr"/>
          <a:lstStyle/>
          <a:p>
            <a:endParaRPr lang="en-US"/>
          </a:p>
        </p:txBody>
      </p:sp>
      <p:sp>
        <p:nvSpPr>
          <p:cNvPr id="25621" name="Line 33"/>
          <p:cNvSpPr>
            <a:spLocks noChangeShapeType="1"/>
          </p:cNvSpPr>
          <p:nvPr/>
        </p:nvSpPr>
        <p:spPr bwMode="auto">
          <a:xfrm>
            <a:off x="4064000" y="2844800"/>
            <a:ext cx="1143000" cy="647700"/>
          </a:xfrm>
          <a:prstGeom prst="line">
            <a:avLst/>
          </a:prstGeom>
          <a:noFill/>
          <a:ln w="12700">
            <a:solidFill>
              <a:schemeClr val="tx1"/>
            </a:solidFill>
            <a:prstDash val="dash"/>
            <a:round/>
            <a:headEnd type="none" w="sm" len="sm"/>
            <a:tailEnd type="none" w="lg" len="med"/>
          </a:ln>
        </p:spPr>
        <p:txBody>
          <a:bodyPr wrap="none" anchor="ctr"/>
          <a:lstStyle/>
          <a:p>
            <a:endParaRPr lang="en-US"/>
          </a:p>
        </p:txBody>
      </p:sp>
      <p:sp>
        <p:nvSpPr>
          <p:cNvPr id="25622" name="Arc 34"/>
          <p:cNvSpPr>
            <a:spLocks/>
          </p:cNvSpPr>
          <p:nvPr/>
        </p:nvSpPr>
        <p:spPr bwMode="auto">
          <a:xfrm>
            <a:off x="4419600" y="2590800"/>
            <a:ext cx="315913" cy="509588"/>
          </a:xfrm>
          <a:custGeom>
            <a:avLst/>
            <a:gdLst>
              <a:gd name="T0" fmla="*/ 4635010 w 21532"/>
              <a:gd name="T1" fmla="*/ 1177348 h 19398"/>
              <a:gd name="T2" fmla="*/ 2045409 w 21532"/>
              <a:gd name="T3" fmla="*/ 13386941 h 19398"/>
              <a:gd name="T4" fmla="*/ 0 w 21532"/>
              <a:gd name="T5" fmla="*/ 0 h 19398"/>
              <a:gd name="T6" fmla="*/ 0 60000 65536"/>
              <a:gd name="T7" fmla="*/ 0 60000 65536"/>
              <a:gd name="T8" fmla="*/ 0 60000 65536"/>
              <a:gd name="T9" fmla="*/ 0 w 21532"/>
              <a:gd name="T10" fmla="*/ 0 h 19398"/>
              <a:gd name="T11" fmla="*/ 21532 w 21532"/>
              <a:gd name="T12" fmla="*/ 19398 h 19398"/>
            </a:gdLst>
            <a:ahLst/>
            <a:cxnLst>
              <a:cxn ang="T6">
                <a:pos x="T0" y="T1"/>
              </a:cxn>
              <a:cxn ang="T7">
                <a:pos x="T2" y="T3"/>
              </a:cxn>
              <a:cxn ang="T8">
                <a:pos x="T4" y="T5"/>
              </a:cxn>
            </a:cxnLst>
            <a:rect l="T9" t="T10" r="T11" b="T12"/>
            <a:pathLst>
              <a:path w="21532" h="19398" fill="none" extrusionOk="0">
                <a:moveTo>
                  <a:pt x="21532" y="1706"/>
                </a:moveTo>
                <a:cubicBezTo>
                  <a:pt x="20929" y="9314"/>
                  <a:pt x="16356" y="16040"/>
                  <a:pt x="9501" y="19397"/>
                </a:cubicBezTo>
              </a:path>
              <a:path w="21532" h="19398" stroke="0" extrusionOk="0">
                <a:moveTo>
                  <a:pt x="21532" y="1706"/>
                </a:moveTo>
                <a:cubicBezTo>
                  <a:pt x="20929" y="9314"/>
                  <a:pt x="16356" y="16040"/>
                  <a:pt x="9501" y="19397"/>
                </a:cubicBezTo>
                <a:lnTo>
                  <a:pt x="0" y="0"/>
                </a:lnTo>
                <a:close/>
              </a:path>
            </a:pathLst>
          </a:custGeom>
          <a:noFill/>
          <a:ln w="12700">
            <a:solidFill>
              <a:schemeClr val="tx1"/>
            </a:solidFill>
            <a:round/>
            <a:headEnd type="none" w="sm" len="sm"/>
            <a:tailEnd type="triangle" w="lg" len="med"/>
          </a:ln>
        </p:spPr>
        <p:txBody>
          <a:bodyPr wrap="none" anchor="ctr"/>
          <a:lstStyle/>
          <a:p>
            <a:endParaRPr lang="en-US"/>
          </a:p>
        </p:txBody>
      </p:sp>
      <p:sp>
        <p:nvSpPr>
          <p:cNvPr id="25623" name="Text Box 35"/>
          <p:cNvSpPr txBox="1">
            <a:spLocks noChangeArrowheads="1"/>
          </p:cNvSpPr>
          <p:nvPr/>
        </p:nvSpPr>
        <p:spPr bwMode="auto">
          <a:xfrm>
            <a:off x="4721225" y="2714625"/>
            <a:ext cx="342900" cy="457200"/>
          </a:xfrm>
          <a:prstGeom prst="rect">
            <a:avLst/>
          </a:prstGeom>
          <a:noFill/>
          <a:ln w="12700">
            <a:noFill/>
            <a:miter lim="800000"/>
            <a:headEnd type="none" w="sm" len="sm"/>
            <a:tailEnd type="none" w="lg" len="med"/>
          </a:ln>
        </p:spPr>
        <p:txBody>
          <a:bodyPr wrap="none">
            <a:spAutoFit/>
          </a:bodyPr>
          <a:lstStyle/>
          <a:p>
            <a:r>
              <a:rPr lang="en-US" sz="2400">
                <a:latin typeface="Symbol" pitchFamily="18" charset="2"/>
              </a:rPr>
              <a:t>q</a:t>
            </a:r>
            <a:endParaRPr lang="en-US" sz="2400"/>
          </a:p>
        </p:txBody>
      </p:sp>
      <p:graphicFrame>
        <p:nvGraphicFramePr>
          <p:cNvPr id="106532" name="Object 36"/>
          <p:cNvGraphicFramePr>
            <a:graphicFrameLocks noChangeAspect="1"/>
          </p:cNvGraphicFramePr>
          <p:nvPr/>
        </p:nvGraphicFramePr>
        <p:xfrm>
          <a:off x="5868988" y="2628900"/>
          <a:ext cx="2754312" cy="458788"/>
        </p:xfrm>
        <a:graphic>
          <a:graphicData uri="http://schemas.openxmlformats.org/presentationml/2006/ole">
            <mc:AlternateContent xmlns:mc="http://schemas.openxmlformats.org/markup-compatibility/2006">
              <mc:Choice xmlns:v="urn:schemas-microsoft-com:vml" Requires="v">
                <p:oleObj spid="_x0000_s25613" name="Equation" r:id="rId6" imgW="2095200" imgH="457200" progId="Equation.DSMT4">
                  <p:embed/>
                </p:oleObj>
              </mc:Choice>
              <mc:Fallback>
                <p:oleObj name="Equation" r:id="rId6" imgW="2095200" imgH="457200" progId="Equation.DSMT4">
                  <p:embed/>
                  <p:pic>
                    <p:nvPicPr>
                      <p:cNvPr id="0" name="Object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8988" y="2628900"/>
                        <a:ext cx="2754312" cy="4587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06534" name="Object 38"/>
          <p:cNvGraphicFramePr>
            <a:graphicFrameLocks noChangeAspect="1"/>
          </p:cNvGraphicFramePr>
          <p:nvPr/>
        </p:nvGraphicFramePr>
        <p:xfrm>
          <a:off x="5581650" y="3359150"/>
          <a:ext cx="3455988" cy="879475"/>
        </p:xfrm>
        <a:graphic>
          <a:graphicData uri="http://schemas.openxmlformats.org/presentationml/2006/ole">
            <mc:AlternateContent xmlns:mc="http://schemas.openxmlformats.org/markup-compatibility/2006">
              <mc:Choice xmlns:v="urn:schemas-microsoft-com:vml" Requires="v">
                <p:oleObj spid="_x0000_s25614" name="Equation" r:id="rId8" imgW="2628720" imgH="876240" progId="Equation.DSMT4">
                  <p:embed/>
                </p:oleObj>
              </mc:Choice>
              <mc:Fallback>
                <p:oleObj name="Equation" r:id="rId8" imgW="2628720" imgH="876240" progId="Equation.DSMT4">
                  <p:embed/>
                  <p:pic>
                    <p:nvPicPr>
                      <p:cNvPr id="0" name="Object 3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81650" y="3359150"/>
                        <a:ext cx="3455988" cy="8794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06535" name="Object 39"/>
          <p:cNvGraphicFramePr>
            <a:graphicFrameLocks noChangeAspect="1"/>
          </p:cNvGraphicFramePr>
          <p:nvPr/>
        </p:nvGraphicFramePr>
        <p:xfrm>
          <a:off x="3371850" y="4227513"/>
          <a:ext cx="5756275" cy="814387"/>
        </p:xfrm>
        <a:graphic>
          <a:graphicData uri="http://schemas.openxmlformats.org/presentationml/2006/ole">
            <mc:AlternateContent xmlns:mc="http://schemas.openxmlformats.org/markup-compatibility/2006">
              <mc:Choice xmlns:v="urn:schemas-microsoft-com:vml" Requires="v">
                <p:oleObj spid="_x0000_s25615" name="Equation" r:id="rId10" imgW="4381200" imgH="812520" progId="Equation.DSMT4">
                  <p:embed/>
                </p:oleObj>
              </mc:Choice>
              <mc:Fallback>
                <p:oleObj name="Equation" r:id="rId10" imgW="4381200" imgH="812520" progId="Equation.DSMT4">
                  <p:embed/>
                  <p:pic>
                    <p:nvPicPr>
                      <p:cNvPr id="0" name="Object 3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71850" y="4227513"/>
                        <a:ext cx="5756275" cy="8143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06537" name="Object 41"/>
          <p:cNvGraphicFramePr>
            <a:graphicFrameLocks noChangeAspect="1"/>
          </p:cNvGraphicFramePr>
          <p:nvPr/>
        </p:nvGraphicFramePr>
        <p:xfrm>
          <a:off x="3121025" y="5040313"/>
          <a:ext cx="5954713" cy="736600"/>
        </p:xfrm>
        <a:graphic>
          <a:graphicData uri="http://schemas.openxmlformats.org/presentationml/2006/ole">
            <mc:AlternateContent xmlns:mc="http://schemas.openxmlformats.org/markup-compatibility/2006">
              <mc:Choice xmlns:v="urn:schemas-microsoft-com:vml" Requires="v">
                <p:oleObj spid="_x0000_s25616" name="Equation" r:id="rId12" imgW="4533840" imgH="736560" progId="Equation.DSMT4">
                  <p:embed/>
                </p:oleObj>
              </mc:Choice>
              <mc:Fallback>
                <p:oleObj name="Equation" r:id="rId12" imgW="4533840" imgH="736560" progId="Equation.DSMT4">
                  <p:embed/>
                  <p:pic>
                    <p:nvPicPr>
                      <p:cNvPr id="0" name="Object 4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21025" y="5040313"/>
                        <a:ext cx="5954713" cy="7366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06545" name="Text Box 49"/>
          <p:cNvSpPr txBox="1">
            <a:spLocks noChangeArrowheads="1"/>
          </p:cNvSpPr>
          <p:nvPr/>
        </p:nvSpPr>
        <p:spPr bwMode="auto">
          <a:xfrm>
            <a:off x="314325" y="6200775"/>
            <a:ext cx="6132513" cy="457200"/>
          </a:xfrm>
          <a:prstGeom prst="rect">
            <a:avLst/>
          </a:prstGeom>
          <a:noFill/>
          <a:ln w="12700">
            <a:noFill/>
            <a:miter lim="800000"/>
            <a:headEnd type="none" w="lg" len="med"/>
            <a:tailEnd type="none" w="lg" len="med"/>
          </a:ln>
        </p:spPr>
        <p:txBody>
          <a:bodyPr wrap="none">
            <a:spAutoFit/>
          </a:bodyPr>
          <a:lstStyle/>
          <a:p>
            <a:r>
              <a:rPr lang="en-US" sz="2400" i="1">
                <a:solidFill>
                  <a:schemeClr val="folHlink"/>
                </a:solidFill>
              </a:rPr>
              <a:t>V</a:t>
            </a:r>
            <a:r>
              <a:rPr lang="en-US" sz="2400" i="1" baseline="-25000">
                <a:solidFill>
                  <a:schemeClr val="folHlink"/>
                </a:solidFill>
              </a:rPr>
              <a:t>t</a:t>
            </a:r>
            <a:r>
              <a:rPr lang="en-US" sz="2400">
                <a:solidFill>
                  <a:schemeClr val="folHlink"/>
                </a:solidFill>
              </a:rPr>
              <a:t> and </a:t>
            </a:r>
            <a:r>
              <a:rPr lang="en-US" sz="2400" i="1">
                <a:solidFill>
                  <a:schemeClr val="folHlink"/>
                </a:solidFill>
              </a:rPr>
              <a:t>V</a:t>
            </a:r>
            <a:r>
              <a:rPr lang="en-US" sz="2400" i="1" baseline="-25000">
                <a:solidFill>
                  <a:schemeClr val="folHlink"/>
                </a:solidFill>
              </a:rPr>
              <a:t>n</a:t>
            </a:r>
            <a:r>
              <a:rPr lang="en-US" sz="2400">
                <a:solidFill>
                  <a:schemeClr val="folHlink"/>
                </a:solidFill>
              </a:rPr>
              <a:t> are defined relative to control surfaces.</a:t>
            </a:r>
          </a:p>
        </p:txBody>
      </p:sp>
      <p:sp>
        <p:nvSpPr>
          <p:cNvPr id="106547" name="Text Box 51"/>
          <p:cNvSpPr txBox="1">
            <a:spLocks noChangeArrowheads="1"/>
          </p:cNvSpPr>
          <p:nvPr/>
        </p:nvSpPr>
        <p:spPr bwMode="auto">
          <a:xfrm>
            <a:off x="3973513" y="1752600"/>
            <a:ext cx="539750" cy="457200"/>
          </a:xfrm>
          <a:prstGeom prst="rect">
            <a:avLst/>
          </a:prstGeom>
          <a:noFill/>
          <a:ln w="12700">
            <a:noFill/>
            <a:miter lim="800000"/>
            <a:headEnd type="none" w="lg" len="med"/>
            <a:tailEnd type="none" w="lg" len="med"/>
          </a:ln>
        </p:spPr>
        <p:txBody>
          <a:bodyPr wrap="none" anchor="ctr">
            <a:spAutoFit/>
          </a:bodyPr>
          <a:lstStyle/>
          <a:p>
            <a:r>
              <a:rPr lang="en-US" sz="2400">
                <a:solidFill>
                  <a:schemeClr val="folHlink"/>
                </a:solidFill>
              </a:rPr>
              <a:t>cs</a:t>
            </a:r>
            <a:r>
              <a:rPr lang="en-US" sz="2400" baseline="-25000">
                <a:solidFill>
                  <a:schemeClr val="folHlink"/>
                </a:solidFill>
              </a:rPr>
              <a:t>2</a:t>
            </a:r>
            <a:endParaRPr lang="en-US" sz="2400">
              <a:solidFill>
                <a:schemeClr val="folHlink"/>
              </a:solidFill>
            </a:endParaRPr>
          </a:p>
        </p:txBody>
      </p:sp>
      <p:sp>
        <p:nvSpPr>
          <p:cNvPr id="106548" name="Oval 52"/>
          <p:cNvSpPr>
            <a:spLocks noChangeArrowheads="1"/>
          </p:cNvSpPr>
          <p:nvPr/>
        </p:nvSpPr>
        <p:spPr bwMode="auto">
          <a:xfrm>
            <a:off x="8178800" y="2582863"/>
            <a:ext cx="457200" cy="579437"/>
          </a:xfrm>
          <a:prstGeom prst="ellipse">
            <a:avLst/>
          </a:prstGeom>
          <a:noFill/>
          <a:ln w="12700">
            <a:solidFill>
              <a:schemeClr val="folHlink"/>
            </a:solidFill>
            <a:round/>
            <a:headEnd type="none" w="lg" len="med"/>
            <a:tailEnd type="none" w="lg" len="med"/>
          </a:ln>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65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654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106500"/>
                                        </p:tgtEl>
                                        <p:attrNameLst>
                                          <p:attrName>style.visibility</p:attrName>
                                        </p:attrNameLst>
                                      </p:cBhvr>
                                      <p:to>
                                        <p:strVal val="visible"/>
                                      </p:to>
                                    </p:set>
                                    <p:anim calcmode="lin" valueType="num">
                                      <p:cBhvr additive="base">
                                        <p:cTn id="15" dur="500" fill="hold"/>
                                        <p:tgtEl>
                                          <p:spTgt spid="106500"/>
                                        </p:tgtEl>
                                        <p:attrNameLst>
                                          <p:attrName>ppt_x</p:attrName>
                                        </p:attrNameLst>
                                      </p:cBhvr>
                                      <p:tavLst>
                                        <p:tav tm="0">
                                          <p:val>
                                            <p:strVal val="0-#ppt_w/2"/>
                                          </p:val>
                                        </p:tav>
                                        <p:tav tm="100000">
                                          <p:val>
                                            <p:strVal val="#ppt_x"/>
                                          </p:val>
                                        </p:tav>
                                      </p:tavLst>
                                    </p:anim>
                                    <p:anim calcmode="lin" valueType="num">
                                      <p:cBhvr additive="base">
                                        <p:cTn id="16" dur="500" fill="hold"/>
                                        <p:tgtEl>
                                          <p:spTgt spid="106500"/>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065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06532"/>
                                        </p:tgtEl>
                                        <p:attrNameLst>
                                          <p:attrName>style.visibility</p:attrName>
                                        </p:attrNameLst>
                                      </p:cBhvr>
                                      <p:to>
                                        <p:strVal val="visible"/>
                                      </p:to>
                                    </p:set>
                                    <p:anim calcmode="lin" valueType="num">
                                      <p:cBhvr additive="base">
                                        <p:cTn id="25" dur="500" fill="hold"/>
                                        <p:tgtEl>
                                          <p:spTgt spid="106532"/>
                                        </p:tgtEl>
                                        <p:attrNameLst>
                                          <p:attrName>ppt_x</p:attrName>
                                        </p:attrNameLst>
                                      </p:cBhvr>
                                      <p:tavLst>
                                        <p:tav tm="0">
                                          <p:val>
                                            <p:strVal val="0-#ppt_w/2"/>
                                          </p:val>
                                        </p:tav>
                                        <p:tav tm="100000">
                                          <p:val>
                                            <p:strVal val="#ppt_x"/>
                                          </p:val>
                                        </p:tav>
                                      </p:tavLst>
                                    </p:anim>
                                    <p:anim calcmode="lin" valueType="num">
                                      <p:cBhvr additive="base">
                                        <p:cTn id="26" dur="500" fill="hold"/>
                                        <p:tgtEl>
                                          <p:spTgt spid="10653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65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106534"/>
                                        </p:tgtEl>
                                        <p:attrNameLst>
                                          <p:attrName>style.visibility</p:attrName>
                                        </p:attrNameLst>
                                      </p:cBhvr>
                                      <p:to>
                                        <p:strVal val="visible"/>
                                      </p:to>
                                    </p:set>
                                    <p:anim calcmode="lin" valueType="num">
                                      <p:cBhvr additive="base">
                                        <p:cTn id="35" dur="500" fill="hold"/>
                                        <p:tgtEl>
                                          <p:spTgt spid="106534"/>
                                        </p:tgtEl>
                                        <p:attrNameLst>
                                          <p:attrName>ppt_x</p:attrName>
                                        </p:attrNameLst>
                                      </p:cBhvr>
                                      <p:tavLst>
                                        <p:tav tm="0">
                                          <p:val>
                                            <p:strVal val="0-#ppt_w/2"/>
                                          </p:val>
                                        </p:tav>
                                        <p:tav tm="100000">
                                          <p:val>
                                            <p:strVal val="#ppt_x"/>
                                          </p:val>
                                        </p:tav>
                                      </p:tavLst>
                                    </p:anim>
                                    <p:anim calcmode="lin" valueType="num">
                                      <p:cBhvr additive="base">
                                        <p:cTn id="36" dur="500" fill="hold"/>
                                        <p:tgtEl>
                                          <p:spTgt spid="106534"/>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106535"/>
                                        </p:tgtEl>
                                        <p:attrNameLst>
                                          <p:attrName>style.visibility</p:attrName>
                                        </p:attrNameLst>
                                      </p:cBhvr>
                                      <p:to>
                                        <p:strVal val="visible"/>
                                      </p:to>
                                    </p:set>
                                    <p:anim calcmode="lin" valueType="num">
                                      <p:cBhvr additive="base">
                                        <p:cTn id="41" dur="500" fill="hold"/>
                                        <p:tgtEl>
                                          <p:spTgt spid="106535"/>
                                        </p:tgtEl>
                                        <p:attrNameLst>
                                          <p:attrName>ppt_x</p:attrName>
                                        </p:attrNameLst>
                                      </p:cBhvr>
                                      <p:tavLst>
                                        <p:tav tm="0">
                                          <p:val>
                                            <p:strVal val="0-#ppt_w/2"/>
                                          </p:val>
                                        </p:tav>
                                        <p:tav tm="100000">
                                          <p:val>
                                            <p:strVal val="#ppt_x"/>
                                          </p:val>
                                        </p:tav>
                                      </p:tavLst>
                                    </p:anim>
                                    <p:anim calcmode="lin" valueType="num">
                                      <p:cBhvr additive="base">
                                        <p:cTn id="42" dur="500" fill="hold"/>
                                        <p:tgtEl>
                                          <p:spTgt spid="106535"/>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106537"/>
                                        </p:tgtEl>
                                        <p:attrNameLst>
                                          <p:attrName>style.visibility</p:attrName>
                                        </p:attrNameLst>
                                      </p:cBhvr>
                                      <p:to>
                                        <p:strVal val="visible"/>
                                      </p:to>
                                    </p:set>
                                    <p:anim calcmode="lin" valueType="num">
                                      <p:cBhvr additive="base">
                                        <p:cTn id="47" dur="500" fill="hold"/>
                                        <p:tgtEl>
                                          <p:spTgt spid="106537"/>
                                        </p:tgtEl>
                                        <p:attrNameLst>
                                          <p:attrName>ppt_x</p:attrName>
                                        </p:attrNameLst>
                                      </p:cBhvr>
                                      <p:tavLst>
                                        <p:tav tm="0">
                                          <p:val>
                                            <p:strVal val="0-#ppt_w/2"/>
                                          </p:val>
                                        </p:tav>
                                        <p:tav tm="100000">
                                          <p:val>
                                            <p:strVal val="#ppt_x"/>
                                          </p:val>
                                        </p:tav>
                                      </p:tavLst>
                                    </p:anim>
                                    <p:anim calcmode="lin" valueType="num">
                                      <p:cBhvr additive="base">
                                        <p:cTn id="48" dur="500" fill="hold"/>
                                        <p:tgtEl>
                                          <p:spTgt spid="106537"/>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10654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46" grpId="0" animBg="1"/>
      <p:bldP spid="106544" grpId="0" animBg="1"/>
      <p:bldP spid="106545" grpId="0" build="p" autoUpdateAnimBg="0"/>
      <p:bldP spid="106547" grpId="0" build="p" autoUpdateAnimBg="0"/>
      <p:bldP spid="10654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p:txBody>
          <a:bodyPr/>
          <a:lstStyle/>
          <a:p>
            <a:pPr>
              <a:defRPr/>
            </a:pPr>
            <a:r>
              <a:rPr lang="en-US" smtClean="0"/>
              <a:t>Conservation of Mass</a:t>
            </a:r>
          </a:p>
        </p:txBody>
      </p:sp>
      <p:sp>
        <p:nvSpPr>
          <p:cNvPr id="1030" name="Text Box 6"/>
          <p:cNvSpPr txBox="1">
            <a:spLocks noChangeArrowheads="1"/>
          </p:cNvSpPr>
          <p:nvPr/>
        </p:nvSpPr>
        <p:spPr bwMode="auto">
          <a:xfrm>
            <a:off x="657225" y="1857375"/>
            <a:ext cx="5849938" cy="946150"/>
          </a:xfrm>
          <a:prstGeom prst="rect">
            <a:avLst/>
          </a:prstGeom>
          <a:noFill/>
          <a:ln w="12700">
            <a:noFill/>
            <a:miter lim="800000"/>
            <a:headEnd type="none" w="sm" len="sm"/>
            <a:tailEnd type="none" w="lg" len="med"/>
          </a:ln>
        </p:spPr>
        <p:txBody>
          <a:bodyPr wrap="none">
            <a:spAutoFit/>
          </a:bodyPr>
          <a:lstStyle/>
          <a:p>
            <a:r>
              <a:rPr lang="en-US"/>
              <a:t>B = Total amount of ____ in the system</a:t>
            </a:r>
          </a:p>
          <a:p>
            <a:r>
              <a:rPr lang="en-US"/>
              <a:t>b = ____ per unit mass = __ </a:t>
            </a:r>
          </a:p>
        </p:txBody>
      </p:sp>
      <p:graphicFrame>
        <p:nvGraphicFramePr>
          <p:cNvPr id="35849" name="Object 9"/>
          <p:cNvGraphicFramePr>
            <a:graphicFrameLocks noChangeAspect="1"/>
          </p:cNvGraphicFramePr>
          <p:nvPr/>
        </p:nvGraphicFramePr>
        <p:xfrm>
          <a:off x="263525" y="4318000"/>
          <a:ext cx="5056188" cy="866775"/>
        </p:xfrm>
        <a:graphic>
          <a:graphicData uri="http://schemas.openxmlformats.org/presentationml/2006/ole">
            <mc:AlternateContent xmlns:mc="http://schemas.openxmlformats.org/markup-compatibility/2006">
              <mc:Choice xmlns:v="urn:schemas-microsoft-com:vml" Requires="v">
                <p:oleObj spid="_x0000_s1032" name="Equation" r:id="rId4" imgW="3848040" imgH="863280" progId="Equation.DSMT4">
                  <p:embed/>
                </p:oleObj>
              </mc:Choice>
              <mc:Fallback>
                <p:oleObj name="Equation" r:id="rId4" imgW="3848040" imgH="863280"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525" y="4318000"/>
                        <a:ext cx="5056188" cy="8667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35851" name="Object 11"/>
          <p:cNvGraphicFramePr>
            <a:graphicFrameLocks noChangeAspect="1"/>
          </p:cNvGraphicFramePr>
          <p:nvPr/>
        </p:nvGraphicFramePr>
        <p:xfrm>
          <a:off x="812800" y="5251450"/>
          <a:ext cx="3903663" cy="828675"/>
        </p:xfrm>
        <a:graphic>
          <a:graphicData uri="http://schemas.openxmlformats.org/presentationml/2006/ole">
            <mc:AlternateContent xmlns:mc="http://schemas.openxmlformats.org/markup-compatibility/2006">
              <mc:Choice xmlns:v="urn:schemas-microsoft-com:vml" Requires="v">
                <p:oleObj spid="_x0000_s1033" name="Equation" r:id="rId6" imgW="2971800" imgH="825480" progId="Equation.DSMT4">
                  <p:embed/>
                </p:oleObj>
              </mc:Choice>
              <mc:Fallback>
                <p:oleObj name="Equation" r:id="rId6" imgW="2971800" imgH="825480" progId="Equation.DSMT4">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2800" y="5251450"/>
                        <a:ext cx="3903663" cy="828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031" name="Line 15"/>
          <p:cNvSpPr>
            <a:spLocks noChangeShapeType="1"/>
          </p:cNvSpPr>
          <p:nvPr/>
        </p:nvSpPr>
        <p:spPr bwMode="auto">
          <a:xfrm>
            <a:off x="5727700" y="3746500"/>
            <a:ext cx="16510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1032" name="Line 16"/>
          <p:cNvSpPr>
            <a:spLocks noChangeShapeType="1"/>
          </p:cNvSpPr>
          <p:nvPr/>
        </p:nvSpPr>
        <p:spPr bwMode="auto">
          <a:xfrm>
            <a:off x="5588000" y="4851400"/>
            <a:ext cx="26416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1033" name="Line 17"/>
          <p:cNvSpPr>
            <a:spLocks noChangeShapeType="1"/>
          </p:cNvSpPr>
          <p:nvPr/>
        </p:nvSpPr>
        <p:spPr bwMode="auto">
          <a:xfrm>
            <a:off x="241300" y="6578600"/>
            <a:ext cx="76581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35845" name="Comment 5"/>
          <p:cNvSpPr>
            <a:spLocks noChangeArrowheads="1"/>
          </p:cNvSpPr>
          <p:nvPr/>
        </p:nvSpPr>
        <p:spPr bwMode="auto">
          <a:xfrm>
            <a:off x="3683000" y="1857375"/>
            <a:ext cx="9271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mass</a:t>
            </a:r>
          </a:p>
        </p:txBody>
      </p:sp>
      <p:sp>
        <p:nvSpPr>
          <p:cNvPr id="35848" name="Comment 8"/>
          <p:cNvSpPr>
            <a:spLocks noChangeArrowheads="1"/>
          </p:cNvSpPr>
          <p:nvPr/>
        </p:nvSpPr>
        <p:spPr bwMode="auto">
          <a:xfrm>
            <a:off x="4368800" y="2276475"/>
            <a:ext cx="9271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1</a:t>
            </a:r>
          </a:p>
        </p:txBody>
      </p:sp>
      <p:sp>
        <p:nvSpPr>
          <p:cNvPr id="35850" name="Comment 10"/>
          <p:cNvSpPr>
            <a:spLocks noChangeArrowheads="1"/>
          </p:cNvSpPr>
          <p:nvPr/>
        </p:nvSpPr>
        <p:spPr bwMode="auto">
          <a:xfrm>
            <a:off x="1244600" y="2289175"/>
            <a:ext cx="9271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mass</a:t>
            </a:r>
          </a:p>
        </p:txBody>
      </p:sp>
      <p:sp>
        <p:nvSpPr>
          <p:cNvPr id="35852" name="Comment 12"/>
          <p:cNvSpPr>
            <a:spLocks noChangeArrowheads="1"/>
          </p:cNvSpPr>
          <p:nvPr/>
        </p:nvSpPr>
        <p:spPr bwMode="auto">
          <a:xfrm>
            <a:off x="5499100" y="4410075"/>
            <a:ext cx="32258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But DM</a:t>
            </a:r>
            <a:r>
              <a:rPr lang="en-US" baseline="-25000">
                <a:solidFill>
                  <a:schemeClr val="folHlink"/>
                </a:solidFill>
              </a:rPr>
              <a:t>sys</a:t>
            </a:r>
            <a:r>
              <a:rPr lang="en-US">
                <a:solidFill>
                  <a:schemeClr val="folHlink"/>
                </a:solidFill>
              </a:rPr>
              <a:t>/Dt = 0!</a:t>
            </a:r>
          </a:p>
        </p:txBody>
      </p:sp>
      <p:sp>
        <p:nvSpPr>
          <p:cNvPr id="35853" name="Comment 13"/>
          <p:cNvSpPr>
            <a:spLocks noChangeArrowheads="1"/>
          </p:cNvSpPr>
          <p:nvPr/>
        </p:nvSpPr>
        <p:spPr bwMode="auto">
          <a:xfrm>
            <a:off x="5664200" y="3254375"/>
            <a:ext cx="27686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cv equation</a:t>
            </a:r>
          </a:p>
        </p:txBody>
      </p:sp>
      <p:sp>
        <p:nvSpPr>
          <p:cNvPr id="35854" name="Comment 14"/>
          <p:cNvSpPr>
            <a:spLocks noChangeArrowheads="1"/>
          </p:cNvSpPr>
          <p:nvPr/>
        </p:nvSpPr>
        <p:spPr bwMode="auto">
          <a:xfrm>
            <a:off x="165100" y="6175375"/>
            <a:ext cx="8978900" cy="457200"/>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sz="2400">
                <a:solidFill>
                  <a:schemeClr val="folHlink"/>
                </a:solidFill>
              </a:rPr>
              <a:t>mass leaving - mass entering = - rate of increase of mass in cv</a:t>
            </a:r>
          </a:p>
        </p:txBody>
      </p:sp>
      <p:pic>
        <p:nvPicPr>
          <p:cNvPr id="1040" name="Picture 18">
            <a:hlinkClick r:id="rId8" action="ppaction://hlinkfile"/>
          </p:cNvPr>
          <p:cNvPicPr>
            <a:picLocks noChangeAspect="1" noChangeArrowheads="1"/>
          </p:cNvPicPr>
          <p:nvPr/>
        </p:nvPicPr>
        <p:blipFill>
          <a:blip r:embed="rId9" cstate="print"/>
          <a:srcRect/>
          <a:stretch>
            <a:fillRect/>
          </a:stretch>
        </p:blipFill>
        <p:spPr bwMode="auto">
          <a:xfrm>
            <a:off x="7145338" y="0"/>
            <a:ext cx="1998662" cy="1498600"/>
          </a:xfrm>
          <a:prstGeom prst="rect">
            <a:avLst/>
          </a:prstGeom>
          <a:noFill/>
          <a:ln w="12700">
            <a:noFill/>
            <a:miter lim="800000"/>
            <a:headEnd type="none" w="lg" len="med"/>
            <a:tailEnd type="none" w="lg" len="med"/>
          </a:ln>
        </p:spPr>
      </p:pic>
      <p:graphicFrame>
        <p:nvGraphicFramePr>
          <p:cNvPr id="1028" name="Object 19"/>
          <p:cNvGraphicFramePr>
            <a:graphicFrameLocks noChangeAspect="1"/>
          </p:cNvGraphicFramePr>
          <p:nvPr/>
        </p:nvGraphicFramePr>
        <p:xfrm>
          <a:off x="365125" y="3149600"/>
          <a:ext cx="5232400" cy="858838"/>
        </p:xfrm>
        <a:graphic>
          <a:graphicData uri="http://schemas.openxmlformats.org/presentationml/2006/ole">
            <mc:AlternateContent xmlns:mc="http://schemas.openxmlformats.org/markup-compatibility/2006">
              <mc:Choice xmlns:v="urn:schemas-microsoft-com:vml" Requires="v">
                <p:oleObj spid="_x0000_s1034" name="Equation" r:id="rId10" imgW="4025880" imgH="863280" progId="Equation.DSMT4">
                  <p:embed/>
                </p:oleObj>
              </mc:Choice>
              <mc:Fallback>
                <p:oleObj name="Equation" r:id="rId10" imgW="4025880" imgH="863280" progId="Equation.DSMT4">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5125" y="3149600"/>
                        <a:ext cx="5232400" cy="8588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35860" name="Text Box 20"/>
          <p:cNvSpPr txBox="1">
            <a:spLocks noChangeArrowheads="1"/>
          </p:cNvSpPr>
          <p:nvPr/>
        </p:nvSpPr>
        <p:spPr bwMode="auto">
          <a:xfrm>
            <a:off x="5572125" y="5299075"/>
            <a:ext cx="2660650" cy="457200"/>
          </a:xfrm>
          <a:prstGeom prst="rect">
            <a:avLst/>
          </a:prstGeom>
          <a:noFill/>
          <a:ln w="12700">
            <a:noFill/>
            <a:miter lim="800000"/>
            <a:headEnd type="none" w="lg" len="med"/>
            <a:tailEnd type="none" w="lg" len="med"/>
          </a:ln>
        </p:spPr>
        <p:txBody>
          <a:bodyPr wrap="none">
            <a:spAutoFit/>
          </a:bodyPr>
          <a:lstStyle/>
          <a:p>
            <a:r>
              <a:rPr lang="en-US" sz="2400">
                <a:solidFill>
                  <a:schemeClr val="folHlink"/>
                </a:solidFill>
              </a:rPr>
              <a:t>Continuity Equation</a:t>
            </a:r>
          </a:p>
        </p:txBody>
      </p:sp>
      <p:sp>
        <p:nvSpPr>
          <p:cNvPr id="1042" name="Line 21"/>
          <p:cNvSpPr>
            <a:spLocks noChangeShapeType="1"/>
          </p:cNvSpPr>
          <p:nvPr/>
        </p:nvSpPr>
        <p:spPr bwMode="auto">
          <a:xfrm>
            <a:off x="5600700" y="5740400"/>
            <a:ext cx="26416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35863" name="AutoShape 23"/>
          <p:cNvSpPr>
            <a:spLocks noChangeArrowheads="1"/>
          </p:cNvSpPr>
          <p:nvPr/>
        </p:nvSpPr>
        <p:spPr bwMode="auto">
          <a:xfrm>
            <a:off x="177800" y="4216400"/>
            <a:ext cx="1270000" cy="1016000"/>
          </a:xfrm>
          <a:prstGeom prst="cloudCallout">
            <a:avLst>
              <a:gd name="adj1" fmla="val 81875"/>
              <a:gd name="adj2" fmla="val -53440"/>
            </a:avLst>
          </a:prstGeom>
          <a:noFill/>
          <a:ln w="12700">
            <a:solidFill>
              <a:schemeClr val="folHlink"/>
            </a:solidFill>
            <a:round/>
            <a:headEnd type="none" w="lg" len="med"/>
            <a:tailEnd type="none" w="lg" len="med"/>
          </a:ln>
        </p:spPr>
        <p:txBody>
          <a:bodyPr anchor="ctr"/>
          <a:lstStyle/>
          <a:p>
            <a:pPr algn="ct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8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8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8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58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58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585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585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5860">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5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autoUpdateAnimBg="0"/>
      <p:bldP spid="35848" grpId="0" autoUpdateAnimBg="0"/>
      <p:bldP spid="35850" grpId="0" autoUpdateAnimBg="0"/>
      <p:bldP spid="35852" grpId="0" autoUpdateAnimBg="0"/>
      <p:bldP spid="35853" grpId="0" autoUpdateAnimBg="0"/>
      <p:bldP spid="35854" grpId="0" autoUpdateAnimBg="0"/>
      <p:bldP spid="35860" grpId="0" build="p" autoUpdateAnimBg="0"/>
      <p:bldP spid="35863"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1" name="Comment 19"/>
          <p:cNvSpPr>
            <a:spLocks noChangeArrowheads="1"/>
          </p:cNvSpPr>
          <p:nvPr/>
        </p:nvSpPr>
        <p:spPr bwMode="auto">
          <a:xfrm>
            <a:off x="419100" y="6200775"/>
            <a:ext cx="1473200" cy="457200"/>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sz="2400"/>
              <a:t>= 34 rpm</a:t>
            </a:r>
          </a:p>
        </p:txBody>
      </p:sp>
      <p:sp>
        <p:nvSpPr>
          <p:cNvPr id="26632" name="Comment 13"/>
          <p:cNvSpPr>
            <a:spLocks noChangeArrowheads="1"/>
          </p:cNvSpPr>
          <p:nvPr/>
        </p:nvSpPr>
        <p:spPr bwMode="auto">
          <a:xfrm>
            <a:off x="419100" y="4575175"/>
            <a:ext cx="8369300" cy="457200"/>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sz="2400"/>
              <a:t>c = -(1000 kg/m</a:t>
            </a:r>
            <a:r>
              <a:rPr lang="en-US" sz="2400" baseline="30000"/>
              <a:t>3</a:t>
            </a:r>
            <a:r>
              <a:rPr lang="en-US" sz="2400"/>
              <a:t>)(0.001 m</a:t>
            </a:r>
            <a:r>
              <a:rPr lang="en-US" sz="2400" baseline="30000"/>
              <a:t>3</a:t>
            </a:r>
            <a:r>
              <a:rPr lang="en-US" sz="2400"/>
              <a:t>/s)</a:t>
            </a:r>
            <a:r>
              <a:rPr lang="en-US" sz="2400" baseline="30000"/>
              <a:t>2</a:t>
            </a:r>
            <a:r>
              <a:rPr lang="en-US" sz="2400"/>
              <a:t>(0.1m)(2sin30)/3.14/(0.005 m)</a:t>
            </a:r>
            <a:r>
              <a:rPr lang="en-US" sz="2400" baseline="30000"/>
              <a:t>2</a:t>
            </a:r>
            <a:endParaRPr lang="en-US" sz="2400"/>
          </a:p>
        </p:txBody>
      </p:sp>
      <p:sp>
        <p:nvSpPr>
          <p:cNvPr id="26633" name="Comment 17"/>
          <p:cNvSpPr>
            <a:spLocks noChangeArrowheads="1"/>
          </p:cNvSpPr>
          <p:nvPr/>
        </p:nvSpPr>
        <p:spPr bwMode="auto">
          <a:xfrm>
            <a:off x="2273300" y="3355975"/>
            <a:ext cx="6489700" cy="457200"/>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sz="2400"/>
              <a:t>b = (1000 kg/m</a:t>
            </a:r>
            <a:r>
              <a:rPr lang="en-US" sz="2400" baseline="30000"/>
              <a:t>3</a:t>
            </a:r>
            <a:r>
              <a:rPr lang="en-US" sz="2400"/>
              <a:t>)(0.001 m</a:t>
            </a:r>
            <a:r>
              <a:rPr lang="en-US" sz="2400" baseline="30000"/>
              <a:t>3</a:t>
            </a:r>
            <a:r>
              <a:rPr lang="en-US" sz="2400"/>
              <a:t>/s)</a:t>
            </a:r>
            <a:r>
              <a:rPr lang="en-US" sz="2400" baseline="30000"/>
              <a:t> </a:t>
            </a:r>
            <a:r>
              <a:rPr lang="en-US" sz="2400"/>
              <a:t>(0.1 m) </a:t>
            </a:r>
            <a:r>
              <a:rPr lang="en-US" sz="2400" baseline="30000"/>
              <a:t>2</a:t>
            </a:r>
            <a:r>
              <a:rPr lang="en-US" sz="2400"/>
              <a:t> = 0.01 Nms</a:t>
            </a:r>
            <a:endParaRPr lang="en-US" sz="2400" baseline="30000"/>
          </a:p>
        </p:txBody>
      </p:sp>
      <p:sp>
        <p:nvSpPr>
          <p:cNvPr id="26634" name="Rectangle 2"/>
          <p:cNvSpPr>
            <a:spLocks noGrp="1" noChangeArrowheads="1"/>
          </p:cNvSpPr>
          <p:nvPr>
            <p:ph type="title"/>
          </p:nvPr>
        </p:nvSpPr>
        <p:spPr/>
        <p:txBody>
          <a:bodyPr/>
          <a:lstStyle/>
          <a:p>
            <a:pPr>
              <a:defRPr/>
            </a:pPr>
            <a:r>
              <a:rPr lang="en-US" smtClean="0"/>
              <a:t>Example: Sprinkler</a:t>
            </a:r>
          </a:p>
        </p:txBody>
      </p:sp>
      <p:graphicFrame>
        <p:nvGraphicFramePr>
          <p:cNvPr id="26626" name="Object 4"/>
          <p:cNvGraphicFramePr>
            <a:graphicFrameLocks noChangeAspect="1"/>
          </p:cNvGraphicFramePr>
          <p:nvPr/>
        </p:nvGraphicFramePr>
        <p:xfrm>
          <a:off x="369888" y="1816100"/>
          <a:ext cx="5888037" cy="723900"/>
        </p:xfrm>
        <a:graphic>
          <a:graphicData uri="http://schemas.openxmlformats.org/presentationml/2006/ole">
            <mc:AlternateContent xmlns:mc="http://schemas.openxmlformats.org/markup-compatibility/2006">
              <mc:Choice xmlns:v="urn:schemas-microsoft-com:vml" Requires="v">
                <p:oleObj spid="_x0000_s26636" name="Equation" r:id="rId4" imgW="4483080" imgH="723600" progId="Equation.DSMT4">
                  <p:embed/>
                </p:oleObj>
              </mc:Choice>
              <mc:Fallback>
                <p:oleObj name="Equation" r:id="rId4" imgW="4483080" imgH="7236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888" y="1816100"/>
                        <a:ext cx="5888037" cy="7239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6627" name="Object 5"/>
          <p:cNvGraphicFramePr>
            <a:graphicFrameLocks noChangeAspect="1"/>
          </p:cNvGraphicFramePr>
          <p:nvPr/>
        </p:nvGraphicFramePr>
        <p:xfrm>
          <a:off x="5738813" y="2419350"/>
          <a:ext cx="3201987" cy="801688"/>
        </p:xfrm>
        <a:graphic>
          <a:graphicData uri="http://schemas.openxmlformats.org/presentationml/2006/ole">
            <mc:AlternateContent xmlns:mc="http://schemas.openxmlformats.org/markup-compatibility/2006">
              <mc:Choice xmlns:v="urn:schemas-microsoft-com:vml" Requires="v">
                <p:oleObj spid="_x0000_s26637" name="Equation" r:id="rId6" imgW="2438280" imgH="799920" progId="Equation.DSMT4">
                  <p:embed/>
                </p:oleObj>
              </mc:Choice>
              <mc:Fallback>
                <p:oleObj name="Equation" r:id="rId6" imgW="2438280" imgH="79992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38813" y="2419350"/>
                        <a:ext cx="3201987" cy="8016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6628" name="Object 7"/>
          <p:cNvGraphicFramePr>
            <a:graphicFrameLocks noChangeAspect="1"/>
          </p:cNvGraphicFramePr>
          <p:nvPr/>
        </p:nvGraphicFramePr>
        <p:xfrm>
          <a:off x="419100" y="3386138"/>
          <a:ext cx="1501775" cy="417512"/>
        </p:xfrm>
        <a:graphic>
          <a:graphicData uri="http://schemas.openxmlformats.org/presentationml/2006/ole">
            <mc:AlternateContent xmlns:mc="http://schemas.openxmlformats.org/markup-compatibility/2006">
              <mc:Choice xmlns:v="urn:schemas-microsoft-com:vml" Requires="v">
                <p:oleObj spid="_x0000_s26638" name="Equation" r:id="rId8" imgW="1143000" imgH="419040" progId="Equation.DSMT4">
                  <p:embed/>
                </p:oleObj>
              </mc:Choice>
              <mc:Fallback>
                <p:oleObj name="Equation" r:id="rId8" imgW="1143000" imgH="41904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9100" y="3386138"/>
                        <a:ext cx="1501775" cy="4175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6629" name="Object 8"/>
          <p:cNvGraphicFramePr>
            <a:graphicFrameLocks noChangeAspect="1"/>
          </p:cNvGraphicFramePr>
          <p:nvPr/>
        </p:nvGraphicFramePr>
        <p:xfrm>
          <a:off x="336550" y="3816350"/>
          <a:ext cx="3384550" cy="736600"/>
        </p:xfrm>
        <a:graphic>
          <a:graphicData uri="http://schemas.openxmlformats.org/presentationml/2006/ole">
            <mc:AlternateContent xmlns:mc="http://schemas.openxmlformats.org/markup-compatibility/2006">
              <mc:Choice xmlns:v="urn:schemas-microsoft-com:vml" Requires="v">
                <p:oleObj spid="_x0000_s26639" name="Equation" r:id="rId10" imgW="2577960" imgH="736560" progId="Equation.DSMT4">
                  <p:embed/>
                </p:oleObj>
              </mc:Choice>
              <mc:Fallback>
                <p:oleObj name="Equation" r:id="rId10" imgW="2577960" imgH="736560" progId="Equation.DSMT4">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6550" y="3816350"/>
                        <a:ext cx="3384550" cy="7366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26635" name="Line 20"/>
          <p:cNvSpPr>
            <a:spLocks noChangeShapeType="1"/>
          </p:cNvSpPr>
          <p:nvPr/>
        </p:nvSpPr>
        <p:spPr bwMode="auto">
          <a:xfrm>
            <a:off x="457200" y="3073400"/>
            <a:ext cx="14986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26636" name="Line 22"/>
          <p:cNvSpPr>
            <a:spLocks noChangeShapeType="1"/>
          </p:cNvSpPr>
          <p:nvPr/>
        </p:nvSpPr>
        <p:spPr bwMode="auto">
          <a:xfrm>
            <a:off x="457200" y="4991100"/>
            <a:ext cx="75565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26637" name="Line 23"/>
          <p:cNvSpPr>
            <a:spLocks noChangeShapeType="1"/>
          </p:cNvSpPr>
          <p:nvPr/>
        </p:nvSpPr>
        <p:spPr bwMode="auto">
          <a:xfrm>
            <a:off x="482600" y="5461000"/>
            <a:ext cx="15494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26638" name="Line 24"/>
          <p:cNvSpPr>
            <a:spLocks noChangeShapeType="1"/>
          </p:cNvSpPr>
          <p:nvPr/>
        </p:nvSpPr>
        <p:spPr bwMode="auto">
          <a:xfrm>
            <a:off x="2362200" y="3733800"/>
            <a:ext cx="61087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26639" name="Line 25"/>
          <p:cNvSpPr>
            <a:spLocks noChangeShapeType="1"/>
          </p:cNvSpPr>
          <p:nvPr/>
        </p:nvSpPr>
        <p:spPr bwMode="auto">
          <a:xfrm>
            <a:off x="495300" y="6146800"/>
            <a:ext cx="11684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26640" name="Line 26"/>
          <p:cNvSpPr>
            <a:spLocks noChangeShapeType="1"/>
          </p:cNvSpPr>
          <p:nvPr/>
        </p:nvSpPr>
        <p:spPr bwMode="auto">
          <a:xfrm>
            <a:off x="457200" y="6604000"/>
            <a:ext cx="11684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26641" name="Comment 14"/>
          <p:cNvSpPr>
            <a:spLocks noChangeArrowheads="1"/>
          </p:cNvSpPr>
          <p:nvPr/>
        </p:nvSpPr>
        <p:spPr bwMode="auto">
          <a:xfrm>
            <a:off x="419100" y="5070475"/>
            <a:ext cx="1955800" cy="457200"/>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sz="2400"/>
              <a:t>c = -1.27 Nm</a:t>
            </a:r>
          </a:p>
        </p:txBody>
      </p:sp>
      <p:sp>
        <p:nvSpPr>
          <p:cNvPr id="26642" name="Comment 15"/>
          <p:cNvSpPr>
            <a:spLocks noChangeArrowheads="1"/>
          </p:cNvSpPr>
          <p:nvPr/>
        </p:nvSpPr>
        <p:spPr bwMode="auto">
          <a:xfrm>
            <a:off x="419100" y="5730875"/>
            <a:ext cx="1955800" cy="457200"/>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sz="2400">
                <a:latin typeface="Symbol" pitchFamily="18" charset="2"/>
              </a:rPr>
              <a:t>w </a:t>
            </a:r>
            <a:r>
              <a:rPr lang="en-US" sz="2400"/>
              <a:t>= 3.5/s</a:t>
            </a:r>
          </a:p>
        </p:txBody>
      </p:sp>
      <p:sp>
        <p:nvSpPr>
          <p:cNvPr id="26643" name="Comment 18"/>
          <p:cNvSpPr>
            <a:spLocks noChangeArrowheads="1"/>
          </p:cNvSpPr>
          <p:nvPr/>
        </p:nvSpPr>
        <p:spPr bwMode="auto">
          <a:xfrm>
            <a:off x="419100" y="2670175"/>
            <a:ext cx="2057400" cy="457200"/>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sz="2400"/>
              <a:t>a = 0.1Nms</a:t>
            </a:r>
            <a:r>
              <a:rPr lang="en-US" sz="2400" baseline="30000"/>
              <a:t>2</a:t>
            </a:r>
          </a:p>
        </p:txBody>
      </p:sp>
      <p:sp>
        <p:nvSpPr>
          <p:cNvPr id="107547" name="AutoShape 27">
            <a:hlinkClick r:id="rId12" action="ppaction://hlinksldjump" highlightClick="1"/>
          </p:cNvPr>
          <p:cNvSpPr>
            <a:spLocks noChangeArrowheads="1"/>
          </p:cNvSpPr>
          <p:nvPr/>
        </p:nvSpPr>
        <p:spPr bwMode="auto">
          <a:xfrm>
            <a:off x="7497763" y="6334125"/>
            <a:ext cx="1646237" cy="523875"/>
          </a:xfrm>
          <a:prstGeom prst="actionButtonBlank">
            <a:avLst/>
          </a:prstGeom>
          <a:noFill/>
          <a:ln w="12700">
            <a:solidFill>
              <a:schemeClr val="folHlink"/>
            </a:solidFill>
            <a:miter lim="800000"/>
            <a:headEnd type="none" w="lg" len="med"/>
            <a:tailEnd type="none" w="lg" len="med"/>
          </a:ln>
        </p:spPr>
        <p:txBody>
          <a:bodyPr wrap="none" anchor="ctr">
            <a:spAutoFit/>
          </a:bodyPr>
          <a:lstStyle/>
          <a:p>
            <a:pPr algn="ctr"/>
            <a:r>
              <a:rPr lang="en-US" sz="2400">
                <a:solidFill>
                  <a:schemeClr val="folHlink"/>
                </a:solidFill>
              </a:rPr>
              <a:t>Reflections</a:t>
            </a:r>
          </a:p>
        </p:txBody>
      </p:sp>
      <p:sp>
        <p:nvSpPr>
          <p:cNvPr id="26645" name="Text Box 29"/>
          <p:cNvSpPr txBox="1">
            <a:spLocks noChangeArrowheads="1"/>
          </p:cNvSpPr>
          <p:nvPr/>
        </p:nvSpPr>
        <p:spPr bwMode="auto">
          <a:xfrm>
            <a:off x="2854325" y="5114925"/>
            <a:ext cx="5873750" cy="457200"/>
          </a:xfrm>
          <a:prstGeom prst="rect">
            <a:avLst/>
          </a:prstGeom>
          <a:noFill/>
          <a:ln w="12700">
            <a:noFill/>
            <a:miter lim="800000"/>
            <a:headEnd type="none" w="lg" len="med"/>
            <a:tailEnd type="none" w="lg" len="med"/>
          </a:ln>
        </p:spPr>
        <p:txBody>
          <a:bodyPr wrap="none">
            <a:spAutoFit/>
          </a:bodyPr>
          <a:lstStyle/>
          <a:p>
            <a:r>
              <a:rPr lang="en-US" sz="2400"/>
              <a:t>What is </a:t>
            </a:r>
            <a:r>
              <a:rPr lang="en-US" sz="2400">
                <a:latin typeface="Symbol" pitchFamily="18" charset="2"/>
              </a:rPr>
              <a:t>w</a:t>
            </a:r>
            <a:r>
              <a:rPr lang="en-US" sz="2400"/>
              <a:t> if there is no friction? ___________</a:t>
            </a:r>
          </a:p>
        </p:txBody>
      </p:sp>
      <p:sp>
        <p:nvSpPr>
          <p:cNvPr id="26646" name="Text Box 30"/>
          <p:cNvSpPr txBox="1">
            <a:spLocks noChangeArrowheads="1"/>
          </p:cNvSpPr>
          <p:nvPr/>
        </p:nvSpPr>
        <p:spPr bwMode="auto">
          <a:xfrm>
            <a:off x="2879725" y="5756275"/>
            <a:ext cx="5789613" cy="457200"/>
          </a:xfrm>
          <a:prstGeom prst="rect">
            <a:avLst/>
          </a:prstGeom>
          <a:noFill/>
          <a:ln w="12700">
            <a:noFill/>
            <a:miter lim="800000"/>
            <a:headEnd type="none" w="lg" len="med"/>
            <a:tailEnd type="none" w="lg" len="med"/>
          </a:ln>
        </p:spPr>
        <p:txBody>
          <a:bodyPr wrap="none">
            <a:spAutoFit/>
          </a:bodyPr>
          <a:lstStyle/>
          <a:p>
            <a:r>
              <a:rPr lang="en-US" sz="2400"/>
              <a:t>What is V</a:t>
            </a:r>
            <a:r>
              <a:rPr lang="en-US" sz="2400" baseline="-25000"/>
              <a:t>t</a:t>
            </a:r>
            <a:r>
              <a:rPr lang="en-US" sz="2400"/>
              <a:t> if there is no friction ?__________</a:t>
            </a:r>
          </a:p>
        </p:txBody>
      </p:sp>
      <p:sp>
        <p:nvSpPr>
          <p:cNvPr id="26647" name="Comment 32"/>
          <p:cNvSpPr>
            <a:spLocks noChangeArrowheads="1"/>
          </p:cNvSpPr>
          <p:nvPr/>
        </p:nvSpPr>
        <p:spPr bwMode="auto">
          <a:xfrm>
            <a:off x="6997700" y="5108575"/>
            <a:ext cx="1955800" cy="457200"/>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sz="2400">
                <a:latin typeface="Symbol" pitchFamily="18" charset="2"/>
              </a:rPr>
              <a:t>w </a:t>
            </a:r>
            <a:r>
              <a:rPr lang="en-US" sz="2400"/>
              <a:t>= 127/s</a:t>
            </a:r>
          </a:p>
        </p:txBody>
      </p:sp>
      <p:sp>
        <p:nvSpPr>
          <p:cNvPr id="107553" name="Comment 33"/>
          <p:cNvSpPr>
            <a:spLocks noChangeArrowheads="1"/>
          </p:cNvSpPr>
          <p:nvPr/>
        </p:nvSpPr>
        <p:spPr bwMode="auto">
          <a:xfrm>
            <a:off x="7213600" y="5743575"/>
            <a:ext cx="482600" cy="457200"/>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sz="2400">
                <a:solidFill>
                  <a:schemeClr val="folHlink"/>
                </a:solidFill>
                <a:latin typeface="Symbol" pitchFamily="18" charset="2"/>
              </a:rPr>
              <a:t>0</a:t>
            </a:r>
            <a:endParaRPr lang="en-US" sz="2400">
              <a:solidFill>
                <a:schemeClr val="folHlink"/>
              </a:solidFill>
            </a:endParaRPr>
          </a:p>
        </p:txBody>
      </p:sp>
      <p:graphicFrame>
        <p:nvGraphicFramePr>
          <p:cNvPr id="107554" name="Object 34"/>
          <p:cNvGraphicFramePr>
            <a:graphicFrameLocks noChangeAspect="1"/>
          </p:cNvGraphicFramePr>
          <p:nvPr/>
        </p:nvGraphicFramePr>
        <p:xfrm>
          <a:off x="4321175" y="6284913"/>
          <a:ext cx="1870075" cy="420687"/>
        </p:xfrm>
        <a:graphic>
          <a:graphicData uri="http://schemas.openxmlformats.org/presentationml/2006/ole">
            <mc:AlternateContent xmlns:mc="http://schemas.openxmlformats.org/markup-compatibility/2006">
              <mc:Choice xmlns:v="urn:schemas-microsoft-com:vml" Requires="v">
                <p:oleObj spid="_x0000_s26640" name="Equation" r:id="rId13" imgW="1422360" imgH="419040" progId="Equation.DSMT4">
                  <p:embed/>
                </p:oleObj>
              </mc:Choice>
              <mc:Fallback>
                <p:oleObj name="Equation" r:id="rId13" imgW="1422360" imgH="419040" progId="Equation.DSMT4">
                  <p:embed/>
                  <p:pic>
                    <p:nvPicPr>
                      <p:cNvPr id="0" name="Object 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21175" y="6284913"/>
                        <a:ext cx="1870075" cy="4206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7554"/>
                                        </p:tgtEl>
                                        <p:attrNameLst>
                                          <p:attrName>style.visibility</p:attrName>
                                        </p:attrNameLst>
                                      </p:cBhvr>
                                      <p:to>
                                        <p:strVal val="visible"/>
                                      </p:to>
                                    </p:set>
                                    <p:anim calcmode="lin" valueType="num">
                                      <p:cBhvr additive="base">
                                        <p:cTn id="7" dur="500" fill="hold"/>
                                        <p:tgtEl>
                                          <p:spTgt spid="107554"/>
                                        </p:tgtEl>
                                        <p:attrNameLst>
                                          <p:attrName>ppt_x</p:attrName>
                                        </p:attrNameLst>
                                      </p:cBhvr>
                                      <p:tavLst>
                                        <p:tav tm="0">
                                          <p:val>
                                            <p:strVal val="0-#ppt_w/2"/>
                                          </p:val>
                                        </p:tav>
                                        <p:tav tm="100000">
                                          <p:val>
                                            <p:strVal val="#ppt_x"/>
                                          </p:val>
                                        </p:tav>
                                      </p:tavLst>
                                    </p:anim>
                                    <p:anim calcmode="lin" valueType="num">
                                      <p:cBhvr additive="base">
                                        <p:cTn id="8" dur="500" fill="hold"/>
                                        <p:tgtEl>
                                          <p:spTgt spid="1075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0755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75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47" grpId="0" animBg="1"/>
      <p:bldP spid="107553"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Comment 5"/>
          <p:cNvSpPr>
            <a:spLocks noChangeArrowheads="1"/>
          </p:cNvSpPr>
          <p:nvPr/>
        </p:nvSpPr>
        <p:spPr bwMode="auto">
          <a:xfrm>
            <a:off x="5588000" y="2060575"/>
            <a:ext cx="27686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cv equation</a:t>
            </a:r>
          </a:p>
        </p:txBody>
      </p:sp>
      <p:sp>
        <p:nvSpPr>
          <p:cNvPr id="27657" name="Rectangle 2"/>
          <p:cNvSpPr>
            <a:spLocks noGrp="1" noChangeArrowheads="1"/>
          </p:cNvSpPr>
          <p:nvPr>
            <p:ph type="title"/>
          </p:nvPr>
        </p:nvSpPr>
        <p:spPr/>
        <p:txBody>
          <a:bodyPr/>
          <a:lstStyle/>
          <a:p>
            <a:pPr>
              <a:defRPr/>
            </a:pPr>
            <a:r>
              <a:rPr lang="en-US" smtClean="0"/>
              <a:t>Energy Equation</a:t>
            </a:r>
          </a:p>
        </p:txBody>
      </p:sp>
      <p:sp>
        <p:nvSpPr>
          <p:cNvPr id="36871" name="Text Box 7"/>
          <p:cNvSpPr txBox="1">
            <a:spLocks noChangeArrowheads="1"/>
          </p:cNvSpPr>
          <p:nvPr/>
        </p:nvSpPr>
        <p:spPr bwMode="auto">
          <a:xfrm>
            <a:off x="479425" y="3902075"/>
            <a:ext cx="8277225" cy="1187450"/>
          </a:xfrm>
          <a:prstGeom prst="rect">
            <a:avLst/>
          </a:prstGeom>
          <a:noFill/>
          <a:ln w="12700">
            <a:noFill/>
            <a:miter lim="800000"/>
            <a:headEnd type="none" w="sm" len="sm"/>
            <a:tailEnd type="none" w="lg" len="med"/>
          </a:ln>
        </p:spPr>
        <p:txBody>
          <a:bodyPr>
            <a:spAutoFit/>
          </a:bodyPr>
          <a:lstStyle/>
          <a:p>
            <a:r>
              <a:rPr lang="en-US" sz="2400"/>
              <a:t>First law of thermodynamics: The heat Q</a:t>
            </a:r>
            <a:r>
              <a:rPr lang="en-US" sz="2400" baseline="-25000"/>
              <a:t>H</a:t>
            </a:r>
            <a:r>
              <a:rPr lang="en-US" sz="2400"/>
              <a:t> added to a system plus the work W done on the system equals the change in total energy E of the system.</a:t>
            </a:r>
          </a:p>
        </p:txBody>
      </p:sp>
      <p:graphicFrame>
        <p:nvGraphicFramePr>
          <p:cNvPr id="36872" name="Object 8"/>
          <p:cNvGraphicFramePr>
            <a:graphicFrameLocks noChangeAspect="1"/>
          </p:cNvGraphicFramePr>
          <p:nvPr/>
        </p:nvGraphicFramePr>
        <p:xfrm>
          <a:off x="330200" y="5086350"/>
          <a:ext cx="3138488" cy="598488"/>
        </p:xfrm>
        <a:graphic>
          <a:graphicData uri="http://schemas.openxmlformats.org/presentationml/2006/ole">
            <mc:AlternateContent xmlns:mc="http://schemas.openxmlformats.org/markup-compatibility/2006">
              <mc:Choice xmlns:v="urn:schemas-microsoft-com:vml" Requires="v">
                <p:oleObj spid="_x0000_s27662" name="Equation" r:id="rId4" imgW="2387520" imgH="596880" progId="Equation.DSMT4">
                  <p:embed/>
                </p:oleObj>
              </mc:Choice>
              <mc:Fallback>
                <p:oleObj name="Equation" r:id="rId4" imgW="2387520" imgH="59688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200" y="5086350"/>
                        <a:ext cx="3138488" cy="5984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36874" name="Object 10"/>
          <p:cNvGraphicFramePr>
            <a:graphicFrameLocks noChangeAspect="1"/>
          </p:cNvGraphicFramePr>
          <p:nvPr/>
        </p:nvGraphicFramePr>
        <p:xfrm>
          <a:off x="4011613" y="5613400"/>
          <a:ext cx="4822825" cy="828675"/>
        </p:xfrm>
        <a:graphic>
          <a:graphicData uri="http://schemas.openxmlformats.org/presentationml/2006/ole">
            <mc:AlternateContent xmlns:mc="http://schemas.openxmlformats.org/markup-compatibility/2006">
              <mc:Choice xmlns:v="urn:schemas-microsoft-com:vml" Requires="v">
                <p:oleObj spid="_x0000_s27663" name="Equation" r:id="rId6" imgW="3670200" imgH="825480" progId="Equation.DSMT4">
                  <p:embed/>
                </p:oleObj>
              </mc:Choice>
              <mc:Fallback>
                <p:oleObj name="Equation" r:id="rId6" imgW="3670200" imgH="82548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1613" y="5613400"/>
                        <a:ext cx="4822825" cy="828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36875" name="Object 11"/>
          <p:cNvGraphicFramePr>
            <a:graphicFrameLocks noChangeAspect="1"/>
          </p:cNvGraphicFramePr>
          <p:nvPr/>
        </p:nvGraphicFramePr>
        <p:xfrm>
          <a:off x="396875" y="5835650"/>
          <a:ext cx="2703513" cy="600075"/>
        </p:xfrm>
        <a:graphic>
          <a:graphicData uri="http://schemas.openxmlformats.org/presentationml/2006/ole">
            <mc:AlternateContent xmlns:mc="http://schemas.openxmlformats.org/markup-compatibility/2006">
              <mc:Choice xmlns:v="urn:schemas-microsoft-com:vml" Requires="v">
                <p:oleObj spid="_x0000_s27664" name="Equation" r:id="rId8" imgW="2057400" imgH="596880" progId="Equation.DSMT4">
                  <p:embed/>
                </p:oleObj>
              </mc:Choice>
              <mc:Fallback>
                <p:oleObj name="Equation" r:id="rId8" imgW="2057400" imgH="596880"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875" y="5835650"/>
                        <a:ext cx="2703513" cy="6000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36876" name="Object 12"/>
          <p:cNvGraphicFramePr>
            <a:graphicFrameLocks noChangeAspect="1"/>
          </p:cNvGraphicFramePr>
          <p:nvPr/>
        </p:nvGraphicFramePr>
        <p:xfrm>
          <a:off x="4838700" y="4895850"/>
          <a:ext cx="2873375" cy="701675"/>
        </p:xfrm>
        <a:graphic>
          <a:graphicData uri="http://schemas.openxmlformats.org/presentationml/2006/ole">
            <mc:AlternateContent xmlns:mc="http://schemas.openxmlformats.org/markup-compatibility/2006">
              <mc:Choice xmlns:v="urn:schemas-microsoft-com:vml" Requires="v">
                <p:oleObj spid="_x0000_s27665" name="Equation" r:id="rId10" imgW="2184120" imgH="698400" progId="Equation.DSMT4">
                  <p:embed/>
                </p:oleObj>
              </mc:Choice>
              <mc:Fallback>
                <p:oleObj name="Equation" r:id="rId10" imgW="2184120" imgH="698400" progId="Equation.DSMT4">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38700" y="4895850"/>
                        <a:ext cx="2873375" cy="701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27659" name="Line 13"/>
          <p:cNvSpPr>
            <a:spLocks noChangeShapeType="1"/>
          </p:cNvSpPr>
          <p:nvPr/>
        </p:nvSpPr>
        <p:spPr bwMode="auto">
          <a:xfrm>
            <a:off x="5651500" y="2501900"/>
            <a:ext cx="17145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36879" name="Text Box 15"/>
          <p:cNvSpPr txBox="1">
            <a:spLocks noChangeArrowheads="1"/>
          </p:cNvSpPr>
          <p:nvPr/>
        </p:nvSpPr>
        <p:spPr bwMode="auto">
          <a:xfrm>
            <a:off x="5102225" y="3124200"/>
            <a:ext cx="3736975" cy="457200"/>
          </a:xfrm>
          <a:prstGeom prst="rect">
            <a:avLst/>
          </a:prstGeom>
          <a:noFill/>
          <a:ln w="12700">
            <a:noFill/>
            <a:miter lim="800000"/>
            <a:headEnd type="none" w="lg" len="med"/>
            <a:tailEnd type="none" w="lg" len="med"/>
          </a:ln>
        </p:spPr>
        <p:txBody>
          <a:bodyPr wrap="none" anchor="ctr">
            <a:spAutoFit/>
          </a:bodyPr>
          <a:lstStyle/>
          <a:p>
            <a:pPr algn="ctr"/>
            <a:r>
              <a:rPr lang="en-US" sz="2400"/>
              <a:t>What is             for a system?</a:t>
            </a:r>
          </a:p>
        </p:txBody>
      </p:sp>
      <p:sp>
        <p:nvSpPr>
          <p:cNvPr id="27661" name="AutoShape 16">
            <a:hlinkClick r:id="" action="ppaction://hlinkshowjump?jump=nextslide" highlightClick="1"/>
          </p:cNvPr>
          <p:cNvSpPr>
            <a:spLocks noChangeArrowheads="1"/>
          </p:cNvSpPr>
          <p:nvPr/>
        </p:nvSpPr>
        <p:spPr bwMode="auto">
          <a:xfrm>
            <a:off x="6113463" y="3084513"/>
            <a:ext cx="1049337" cy="523875"/>
          </a:xfrm>
          <a:prstGeom prst="actionButtonBlank">
            <a:avLst/>
          </a:prstGeom>
          <a:noFill/>
          <a:ln w="12700">
            <a:solidFill>
              <a:schemeClr val="folHlink"/>
            </a:solidFill>
            <a:miter lim="800000"/>
            <a:headEnd type="none" w="lg" len="med"/>
            <a:tailEnd type="none" w="lg" len="med"/>
          </a:ln>
        </p:spPr>
        <p:txBody>
          <a:bodyPr wrap="none" anchor="ctr">
            <a:spAutoFit/>
          </a:bodyPr>
          <a:lstStyle/>
          <a:p>
            <a:pPr algn="ctr"/>
            <a:r>
              <a:rPr lang="en-US" sz="2400"/>
              <a:t>DE/Dt</a:t>
            </a:r>
          </a:p>
        </p:txBody>
      </p:sp>
      <p:sp>
        <p:nvSpPr>
          <p:cNvPr id="36883" name="AutoShape 19">
            <a:hlinkClick r:id="rId12" action="ppaction://hlinksldjump" highlightClick="1"/>
          </p:cNvPr>
          <p:cNvSpPr>
            <a:spLocks noChangeArrowheads="1"/>
          </p:cNvSpPr>
          <p:nvPr/>
        </p:nvSpPr>
        <p:spPr bwMode="auto">
          <a:xfrm>
            <a:off x="8356600" y="6210300"/>
            <a:ext cx="787400" cy="647700"/>
          </a:xfrm>
          <a:prstGeom prst="actionButtonForwardNext">
            <a:avLst/>
          </a:prstGeom>
          <a:noFill/>
          <a:ln w="12700">
            <a:solidFill>
              <a:schemeClr val="folHlink"/>
            </a:solidFill>
            <a:miter lim="800000"/>
            <a:headEnd type="none" w="lg" len="med"/>
            <a:tailEnd type="none" w="lg" len="med"/>
          </a:ln>
        </p:spPr>
        <p:txBody>
          <a:bodyPr wrap="none" anchor="ctr">
            <a:spAutoFit/>
          </a:bodyPr>
          <a:lstStyle/>
          <a:p>
            <a:endParaRPr lang="en-US"/>
          </a:p>
        </p:txBody>
      </p:sp>
      <p:graphicFrame>
        <p:nvGraphicFramePr>
          <p:cNvPr id="27654" name="Object 21"/>
          <p:cNvGraphicFramePr>
            <a:graphicFrameLocks noChangeAspect="1"/>
          </p:cNvGraphicFramePr>
          <p:nvPr/>
        </p:nvGraphicFramePr>
        <p:xfrm>
          <a:off x="288925" y="1981200"/>
          <a:ext cx="5233988" cy="858838"/>
        </p:xfrm>
        <a:graphic>
          <a:graphicData uri="http://schemas.openxmlformats.org/presentationml/2006/ole">
            <mc:AlternateContent xmlns:mc="http://schemas.openxmlformats.org/markup-compatibility/2006">
              <mc:Choice xmlns:v="urn:schemas-microsoft-com:vml" Requires="v">
                <p:oleObj spid="_x0000_s27666" name="Equation" r:id="rId13" imgW="4025880" imgH="863280" progId="Equation.DSMT4">
                  <p:embed/>
                </p:oleObj>
              </mc:Choice>
              <mc:Fallback>
                <p:oleObj name="Equation" r:id="rId13" imgW="4025880" imgH="863280" progId="Equation.DSMT4">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8925" y="1981200"/>
                        <a:ext cx="5233988" cy="8588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7655" name="Object 22"/>
          <p:cNvGraphicFramePr>
            <a:graphicFrameLocks noChangeAspect="1"/>
          </p:cNvGraphicFramePr>
          <p:nvPr/>
        </p:nvGraphicFramePr>
        <p:xfrm>
          <a:off x="161925" y="2990850"/>
          <a:ext cx="4903788" cy="820738"/>
        </p:xfrm>
        <a:graphic>
          <a:graphicData uri="http://schemas.openxmlformats.org/presentationml/2006/ole">
            <mc:AlternateContent xmlns:mc="http://schemas.openxmlformats.org/markup-compatibility/2006">
              <mc:Choice xmlns:v="urn:schemas-microsoft-com:vml" Requires="v">
                <p:oleObj spid="_x0000_s27667" name="Equation" r:id="rId15" imgW="3771720" imgH="825480" progId="Equation.DSMT4">
                  <p:embed/>
                </p:oleObj>
              </mc:Choice>
              <mc:Fallback>
                <p:oleObj name="Equation" r:id="rId15" imgW="3771720" imgH="825480" progId="Equation.DSMT4">
                  <p:embed/>
                  <p:pic>
                    <p:nvPicPr>
                      <p:cNvPr id="0"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1925" y="2990850"/>
                        <a:ext cx="4903788" cy="8207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8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87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87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68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68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68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3687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68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utoUpdateAnimBg="0"/>
      <p:bldP spid="36871" grpId="0" build="p" autoUpdateAnimBg="0"/>
      <p:bldP spid="36879" grpId="0" build="p" autoUpdateAnimBg="0"/>
      <p:bldP spid="3688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3" name="Freeform 12"/>
          <p:cNvSpPr>
            <a:spLocks/>
          </p:cNvSpPr>
          <p:nvPr/>
        </p:nvSpPr>
        <p:spPr bwMode="auto">
          <a:xfrm>
            <a:off x="5588000" y="4254500"/>
            <a:ext cx="598488" cy="1041400"/>
          </a:xfrm>
          <a:custGeom>
            <a:avLst/>
            <a:gdLst>
              <a:gd name="T0" fmla="*/ 0 w 377"/>
              <a:gd name="T1" fmla="*/ 469900 h 656"/>
              <a:gd name="T2" fmla="*/ 63500 w 377"/>
              <a:gd name="T3" fmla="*/ 0 h 656"/>
              <a:gd name="T4" fmla="*/ 444500 w 377"/>
              <a:gd name="T5" fmla="*/ 0 h 656"/>
              <a:gd name="T6" fmla="*/ 533400 w 377"/>
              <a:gd name="T7" fmla="*/ 711200 h 656"/>
              <a:gd name="T8" fmla="*/ 50800 w 377"/>
              <a:gd name="T9" fmla="*/ 1041400 h 656"/>
              <a:gd name="T10" fmla="*/ 0 60000 65536"/>
              <a:gd name="T11" fmla="*/ 0 60000 65536"/>
              <a:gd name="T12" fmla="*/ 0 60000 65536"/>
              <a:gd name="T13" fmla="*/ 0 60000 65536"/>
              <a:gd name="T14" fmla="*/ 0 60000 65536"/>
              <a:gd name="T15" fmla="*/ 0 w 377"/>
              <a:gd name="T16" fmla="*/ 0 h 656"/>
              <a:gd name="T17" fmla="*/ 377 w 377"/>
              <a:gd name="T18" fmla="*/ 656 h 656"/>
            </a:gdLst>
            <a:ahLst/>
            <a:cxnLst>
              <a:cxn ang="T10">
                <a:pos x="T0" y="T1"/>
              </a:cxn>
              <a:cxn ang="T11">
                <a:pos x="T2" y="T3"/>
              </a:cxn>
              <a:cxn ang="T12">
                <a:pos x="T4" y="T5"/>
              </a:cxn>
              <a:cxn ang="T13">
                <a:pos x="T6" y="T7"/>
              </a:cxn>
              <a:cxn ang="T14">
                <a:pos x="T8" y="T9"/>
              </a:cxn>
            </a:cxnLst>
            <a:rect l="T15" t="T16" r="T17" b="T18"/>
            <a:pathLst>
              <a:path w="377" h="656">
                <a:moveTo>
                  <a:pt x="0" y="296"/>
                </a:moveTo>
                <a:cubicBezTo>
                  <a:pt x="72" y="264"/>
                  <a:pt x="16" y="88"/>
                  <a:pt x="40" y="0"/>
                </a:cubicBezTo>
                <a:cubicBezTo>
                  <a:pt x="88" y="8"/>
                  <a:pt x="200" y="0"/>
                  <a:pt x="280" y="0"/>
                </a:cubicBezTo>
                <a:cubicBezTo>
                  <a:pt x="288" y="152"/>
                  <a:pt x="377" y="339"/>
                  <a:pt x="336" y="448"/>
                </a:cubicBezTo>
                <a:cubicBezTo>
                  <a:pt x="295" y="557"/>
                  <a:pt x="163" y="606"/>
                  <a:pt x="32" y="656"/>
                </a:cubicBezTo>
              </a:path>
            </a:pathLst>
          </a:custGeom>
          <a:solidFill>
            <a:srgbClr val="BD8C01"/>
          </a:solidFill>
          <a:ln w="12700" cap="flat" cmpd="sng">
            <a:solidFill>
              <a:schemeClr val="bg2"/>
            </a:solidFill>
            <a:prstDash val="solid"/>
            <a:round/>
            <a:headEnd type="none" w="lg" len="med"/>
            <a:tailEnd type="none" w="lg" len="med"/>
          </a:ln>
        </p:spPr>
        <p:txBody>
          <a:bodyPr wrap="none" anchor="ctr"/>
          <a:lstStyle/>
          <a:p>
            <a:endParaRPr lang="en-US"/>
          </a:p>
        </p:txBody>
      </p:sp>
      <p:pic>
        <p:nvPicPr>
          <p:cNvPr id="119842" name="Picture 3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499100" y="4267200"/>
            <a:ext cx="1333500" cy="1371600"/>
          </a:xfrm>
          <a:prstGeom prst="rect">
            <a:avLst/>
          </a:prstGeom>
          <a:noFill/>
          <a:ln w="12700">
            <a:noFill/>
            <a:miter lim="800000"/>
            <a:headEnd type="none" w="lg" len="med"/>
            <a:tailEnd type="none" w="lg" len="med"/>
          </a:ln>
        </p:spPr>
      </p:pic>
      <p:sp>
        <p:nvSpPr>
          <p:cNvPr id="28685" name="Rectangle 2"/>
          <p:cNvSpPr>
            <a:spLocks noGrp="1" noChangeArrowheads="1"/>
          </p:cNvSpPr>
          <p:nvPr>
            <p:ph type="title"/>
          </p:nvPr>
        </p:nvSpPr>
        <p:spPr/>
        <p:txBody>
          <a:bodyPr/>
          <a:lstStyle/>
          <a:p>
            <a:pPr>
              <a:defRPr/>
            </a:pPr>
            <a:r>
              <a:rPr lang="en-US" smtClean="0"/>
              <a:t>dE/dt for our System?</a:t>
            </a:r>
          </a:p>
        </p:txBody>
      </p:sp>
      <p:sp>
        <p:nvSpPr>
          <p:cNvPr id="28686" name="AutoShape 4"/>
          <p:cNvSpPr>
            <a:spLocks noChangeArrowheads="1"/>
          </p:cNvSpPr>
          <p:nvPr/>
        </p:nvSpPr>
        <p:spPr bwMode="auto">
          <a:xfrm rot="-5870684">
            <a:off x="3251200" y="3124200"/>
            <a:ext cx="571500" cy="4343400"/>
          </a:xfrm>
          <a:prstGeom prst="can">
            <a:avLst>
              <a:gd name="adj" fmla="val 25756"/>
            </a:avLst>
          </a:prstGeom>
          <a:solidFill>
            <a:srgbClr val="BD8C01"/>
          </a:solidFill>
          <a:ln w="12700">
            <a:solidFill>
              <a:schemeClr val="bg2"/>
            </a:solidFill>
            <a:round/>
            <a:headEnd type="none" w="lg" len="med"/>
            <a:tailEnd type="none" w="lg" len="med"/>
          </a:ln>
        </p:spPr>
        <p:txBody>
          <a:bodyPr wrap="none" anchor="ctr"/>
          <a:lstStyle/>
          <a:p>
            <a:endParaRPr lang="en-US"/>
          </a:p>
        </p:txBody>
      </p:sp>
      <p:sp>
        <p:nvSpPr>
          <p:cNvPr id="28687" name="Line 5"/>
          <p:cNvSpPr>
            <a:spLocks noChangeShapeType="1"/>
          </p:cNvSpPr>
          <p:nvPr/>
        </p:nvSpPr>
        <p:spPr bwMode="auto">
          <a:xfrm flipV="1">
            <a:off x="723900" y="5575300"/>
            <a:ext cx="749300" cy="139700"/>
          </a:xfrm>
          <a:prstGeom prst="line">
            <a:avLst/>
          </a:prstGeom>
          <a:noFill/>
          <a:ln w="12700">
            <a:solidFill>
              <a:schemeClr val="tx1"/>
            </a:solidFill>
            <a:round/>
            <a:headEnd type="none" w="lg" len="med"/>
            <a:tailEnd type="triangle" w="lg" len="med"/>
          </a:ln>
        </p:spPr>
        <p:txBody>
          <a:bodyPr wrap="none" anchor="ctr"/>
          <a:lstStyle/>
          <a:p>
            <a:endParaRPr lang="en-US"/>
          </a:p>
        </p:txBody>
      </p:sp>
      <p:graphicFrame>
        <p:nvGraphicFramePr>
          <p:cNvPr id="119815" name="Object 7"/>
          <p:cNvGraphicFramePr>
            <a:graphicFrameLocks noChangeAspect="1"/>
          </p:cNvGraphicFramePr>
          <p:nvPr/>
        </p:nvGraphicFramePr>
        <p:xfrm>
          <a:off x="2806700" y="5599113"/>
          <a:ext cx="1879600" cy="1106487"/>
        </p:xfrm>
        <a:graphic>
          <a:graphicData uri="http://schemas.openxmlformats.org/presentationml/2006/ole">
            <mc:AlternateContent xmlns:mc="http://schemas.openxmlformats.org/markup-compatibility/2006">
              <mc:Choice xmlns:v="urn:schemas-microsoft-com:vml" Requires="v">
                <p:oleObj spid="_x0000_s28692" name="Clip" r:id="rId5" imgW="1041840" imgH="613080" progId="MS_ClipArt_Gallery.2">
                  <p:embed/>
                </p:oleObj>
              </mc:Choice>
              <mc:Fallback>
                <p:oleObj name="Clip" r:id="rId5" imgW="1041840" imgH="613080" progId="MS_ClipArt_Gallery.2">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6700" y="5599113"/>
                        <a:ext cx="1879600" cy="1106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88" name="AutoShape 11"/>
          <p:cNvSpPr>
            <a:spLocks noChangeArrowheads="1"/>
          </p:cNvSpPr>
          <p:nvPr/>
        </p:nvSpPr>
        <p:spPr bwMode="auto">
          <a:xfrm rot="-7793">
            <a:off x="5608638" y="3232150"/>
            <a:ext cx="384175" cy="1181100"/>
          </a:xfrm>
          <a:prstGeom prst="can">
            <a:avLst>
              <a:gd name="adj" fmla="val 30174"/>
            </a:avLst>
          </a:prstGeom>
          <a:solidFill>
            <a:srgbClr val="BD8C01"/>
          </a:solidFill>
          <a:ln w="12700">
            <a:solidFill>
              <a:schemeClr val="bg2"/>
            </a:solidFill>
            <a:round/>
            <a:headEnd type="none" w="lg" len="med"/>
            <a:tailEnd type="none" w="lg" len="med"/>
          </a:ln>
        </p:spPr>
        <p:txBody>
          <a:bodyPr wrap="none" anchor="ctr"/>
          <a:lstStyle/>
          <a:p>
            <a:endParaRPr lang="en-US"/>
          </a:p>
        </p:txBody>
      </p:sp>
      <p:grpSp>
        <p:nvGrpSpPr>
          <p:cNvPr id="2" name="Group 29"/>
          <p:cNvGrpSpPr>
            <a:grpSpLocks/>
          </p:cNvGrpSpPr>
          <p:nvPr/>
        </p:nvGrpSpPr>
        <p:grpSpPr bwMode="auto">
          <a:xfrm>
            <a:off x="4546600" y="1422400"/>
            <a:ext cx="2628900" cy="1879600"/>
            <a:chOff x="2816" y="896"/>
            <a:chExt cx="1832" cy="1184"/>
          </a:xfrm>
        </p:grpSpPr>
        <p:sp>
          <p:nvSpPr>
            <p:cNvPr id="28698" name="AutoShape 13"/>
            <p:cNvSpPr>
              <a:spLocks noChangeArrowheads="1"/>
            </p:cNvSpPr>
            <p:nvPr/>
          </p:nvSpPr>
          <p:spPr bwMode="auto">
            <a:xfrm>
              <a:off x="2816" y="1344"/>
              <a:ext cx="1832" cy="736"/>
            </a:xfrm>
            <a:prstGeom prst="can">
              <a:avLst>
                <a:gd name="adj" fmla="val 25000"/>
              </a:avLst>
            </a:prstGeom>
            <a:solidFill>
              <a:schemeClr val="hlink">
                <a:alpha val="50195"/>
              </a:schemeClr>
            </a:solidFill>
            <a:ln w="12700">
              <a:solidFill>
                <a:schemeClr val="tx1"/>
              </a:solidFill>
              <a:round/>
              <a:headEnd type="none" w="lg" len="med"/>
              <a:tailEnd type="none" w="lg" len="med"/>
            </a:ln>
          </p:spPr>
          <p:txBody>
            <a:bodyPr wrap="none" anchor="ctr"/>
            <a:lstStyle/>
            <a:p>
              <a:endParaRPr lang="en-US"/>
            </a:p>
          </p:txBody>
        </p:sp>
        <p:sp>
          <p:nvSpPr>
            <p:cNvPr id="28699" name="AutoShape 14"/>
            <p:cNvSpPr>
              <a:spLocks noChangeArrowheads="1"/>
            </p:cNvSpPr>
            <p:nvPr/>
          </p:nvSpPr>
          <p:spPr bwMode="auto">
            <a:xfrm>
              <a:off x="2816" y="896"/>
              <a:ext cx="1832" cy="736"/>
            </a:xfrm>
            <a:prstGeom prst="can">
              <a:avLst>
                <a:gd name="adj" fmla="val 25000"/>
              </a:avLst>
            </a:prstGeom>
            <a:solidFill>
              <a:srgbClr val="BD8C01"/>
            </a:solidFill>
            <a:ln w="12700">
              <a:solidFill>
                <a:schemeClr val="tx1"/>
              </a:solidFill>
              <a:round/>
              <a:headEnd type="none" w="lg" len="med"/>
              <a:tailEnd type="none" w="lg" len="med"/>
            </a:ln>
          </p:spPr>
          <p:txBody>
            <a:bodyPr wrap="none" anchor="ctr"/>
            <a:lstStyle/>
            <a:p>
              <a:endParaRPr lang="en-US"/>
            </a:p>
          </p:txBody>
        </p:sp>
        <p:sp>
          <p:nvSpPr>
            <p:cNvPr id="28700" name="AutoShape 15"/>
            <p:cNvSpPr>
              <a:spLocks noChangeArrowheads="1"/>
            </p:cNvSpPr>
            <p:nvPr/>
          </p:nvSpPr>
          <p:spPr bwMode="auto">
            <a:xfrm rot="10800000">
              <a:off x="3640" y="1544"/>
              <a:ext cx="184" cy="88"/>
            </a:xfrm>
            <a:prstGeom prst="triangle">
              <a:avLst>
                <a:gd name="adj" fmla="val 50000"/>
              </a:avLst>
            </a:prstGeom>
            <a:noFill/>
            <a:ln w="12700">
              <a:solidFill>
                <a:schemeClr val="tx1"/>
              </a:solidFill>
              <a:miter lim="800000"/>
              <a:headEnd type="none" w="lg" len="med"/>
              <a:tailEnd type="none" w="lg" len="med"/>
            </a:ln>
          </p:spPr>
          <p:txBody>
            <a:bodyPr wrap="none" anchor="ctr"/>
            <a:lstStyle/>
            <a:p>
              <a:endParaRPr lang="en-US"/>
            </a:p>
          </p:txBody>
        </p:sp>
      </p:grpSp>
      <p:graphicFrame>
        <p:nvGraphicFramePr>
          <p:cNvPr id="119829" name="Object 21"/>
          <p:cNvGraphicFramePr>
            <a:graphicFrameLocks noChangeAspect="1"/>
          </p:cNvGraphicFramePr>
          <p:nvPr/>
        </p:nvGraphicFramePr>
        <p:xfrm>
          <a:off x="4695825" y="5818188"/>
          <a:ext cx="1652588" cy="787400"/>
        </p:xfrm>
        <a:graphic>
          <a:graphicData uri="http://schemas.openxmlformats.org/presentationml/2006/ole">
            <mc:AlternateContent xmlns:mc="http://schemas.openxmlformats.org/markup-compatibility/2006">
              <mc:Choice xmlns:v="urn:schemas-microsoft-com:vml" Requires="v">
                <p:oleObj spid="_x0000_s28693" name="Equation" r:id="rId7" imgW="1257120" imgH="787320" progId="Equation.DSMT4">
                  <p:embed/>
                </p:oleObj>
              </mc:Choice>
              <mc:Fallback>
                <p:oleObj name="Equation" r:id="rId7" imgW="1257120" imgH="787320" progId="Equation.DSMT4">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95825" y="5818188"/>
                        <a:ext cx="1652588" cy="7874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19830" name="Object 22"/>
          <p:cNvGraphicFramePr>
            <a:graphicFrameLocks noChangeAspect="1"/>
          </p:cNvGraphicFramePr>
          <p:nvPr/>
        </p:nvGraphicFramePr>
        <p:xfrm>
          <a:off x="7113588" y="5145088"/>
          <a:ext cx="1817687" cy="736600"/>
        </p:xfrm>
        <a:graphic>
          <a:graphicData uri="http://schemas.openxmlformats.org/presentationml/2006/ole">
            <mc:AlternateContent xmlns:mc="http://schemas.openxmlformats.org/markup-compatibility/2006">
              <mc:Choice xmlns:v="urn:schemas-microsoft-com:vml" Requires="v">
                <p:oleObj spid="_x0000_s28694" name="Equation" r:id="rId9" imgW="1384200" imgH="736560" progId="Equation.DSMT4">
                  <p:embed/>
                </p:oleObj>
              </mc:Choice>
              <mc:Fallback>
                <p:oleObj name="Equation" r:id="rId9" imgW="1384200" imgH="736560" progId="Equation.DSMT4">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13588" y="5145088"/>
                        <a:ext cx="1817687" cy="7366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19831" name="Object 23"/>
          <p:cNvGraphicFramePr>
            <a:graphicFrameLocks noChangeAspect="1"/>
          </p:cNvGraphicFramePr>
          <p:nvPr/>
        </p:nvGraphicFramePr>
        <p:xfrm>
          <a:off x="6208713" y="3702050"/>
          <a:ext cx="2935287" cy="828675"/>
        </p:xfrm>
        <a:graphic>
          <a:graphicData uri="http://schemas.openxmlformats.org/presentationml/2006/ole">
            <mc:AlternateContent xmlns:mc="http://schemas.openxmlformats.org/markup-compatibility/2006">
              <mc:Choice xmlns:v="urn:schemas-microsoft-com:vml" Requires="v">
                <p:oleObj spid="_x0000_s28695" name="Equation" r:id="rId11" imgW="2234880" imgH="825480" progId="Equation.DSMT4">
                  <p:embed/>
                </p:oleObj>
              </mc:Choice>
              <mc:Fallback>
                <p:oleObj name="Equation" r:id="rId11" imgW="2234880" imgH="825480" progId="Equation.DSMT4">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08713" y="3702050"/>
                        <a:ext cx="2935287" cy="828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19832" name="Freeform 24"/>
          <p:cNvSpPr>
            <a:spLocks/>
          </p:cNvSpPr>
          <p:nvPr/>
        </p:nvSpPr>
        <p:spPr bwMode="auto">
          <a:xfrm>
            <a:off x="1435100" y="3238500"/>
            <a:ext cx="4622800" cy="2616200"/>
          </a:xfrm>
          <a:custGeom>
            <a:avLst/>
            <a:gdLst>
              <a:gd name="T0" fmla="*/ 0 w 2912"/>
              <a:gd name="T1" fmla="*/ 2044700 h 1648"/>
              <a:gd name="T2" fmla="*/ 4140200 w 2912"/>
              <a:gd name="T3" fmla="*/ 1498600 h 1648"/>
              <a:gd name="T4" fmla="*/ 4178300 w 2912"/>
              <a:gd name="T5" fmla="*/ 990600 h 1648"/>
              <a:gd name="T6" fmla="*/ 4178300 w 2912"/>
              <a:gd name="T7" fmla="*/ 0 h 1648"/>
              <a:gd name="T8" fmla="*/ 4533900 w 2912"/>
              <a:gd name="T9" fmla="*/ 0 h 1648"/>
              <a:gd name="T10" fmla="*/ 4533900 w 2912"/>
              <a:gd name="T11" fmla="*/ 990600 h 1648"/>
              <a:gd name="T12" fmla="*/ 4622800 w 2912"/>
              <a:gd name="T13" fmla="*/ 1739900 h 1648"/>
              <a:gd name="T14" fmla="*/ 4229100 w 2912"/>
              <a:gd name="T15" fmla="*/ 2057400 h 1648"/>
              <a:gd name="T16" fmla="*/ 50800 w 2912"/>
              <a:gd name="T17" fmla="*/ 2616200 h 1648"/>
              <a:gd name="T18" fmla="*/ 0 w 2912"/>
              <a:gd name="T19" fmla="*/ 2044700 h 16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12"/>
              <a:gd name="T31" fmla="*/ 0 h 1648"/>
              <a:gd name="T32" fmla="*/ 2912 w 2912"/>
              <a:gd name="T33" fmla="*/ 1648 h 16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12" h="1648">
                <a:moveTo>
                  <a:pt x="0" y="1288"/>
                </a:moveTo>
                <a:lnTo>
                  <a:pt x="2608" y="944"/>
                </a:lnTo>
                <a:lnTo>
                  <a:pt x="2632" y="624"/>
                </a:lnTo>
                <a:lnTo>
                  <a:pt x="2632" y="0"/>
                </a:lnTo>
                <a:lnTo>
                  <a:pt x="2856" y="0"/>
                </a:lnTo>
                <a:lnTo>
                  <a:pt x="2856" y="624"/>
                </a:lnTo>
                <a:lnTo>
                  <a:pt x="2912" y="1096"/>
                </a:lnTo>
                <a:lnTo>
                  <a:pt x="2664" y="1296"/>
                </a:lnTo>
                <a:lnTo>
                  <a:pt x="32" y="1648"/>
                </a:lnTo>
                <a:lnTo>
                  <a:pt x="0" y="1288"/>
                </a:lnTo>
                <a:close/>
              </a:path>
            </a:pathLst>
          </a:custGeom>
          <a:noFill/>
          <a:ln w="38100" cap="flat" cmpd="sng">
            <a:solidFill>
              <a:schemeClr val="folHlink"/>
            </a:solidFill>
            <a:prstDash val="sysDot"/>
            <a:round/>
            <a:headEnd type="none" w="lg" len="med"/>
            <a:tailEnd type="none" w="lg" len="med"/>
          </a:ln>
        </p:spPr>
        <p:txBody>
          <a:bodyPr wrap="none" anchor="ctr"/>
          <a:lstStyle/>
          <a:p>
            <a:endParaRPr lang="en-US"/>
          </a:p>
        </p:txBody>
      </p:sp>
      <p:graphicFrame>
        <p:nvGraphicFramePr>
          <p:cNvPr id="119833" name="Object 25"/>
          <p:cNvGraphicFramePr>
            <a:graphicFrameLocks noChangeAspect="1"/>
          </p:cNvGraphicFramePr>
          <p:nvPr/>
        </p:nvGraphicFramePr>
        <p:xfrm>
          <a:off x="7756525" y="1747838"/>
          <a:ext cx="1050925" cy="342900"/>
        </p:xfrm>
        <a:graphic>
          <a:graphicData uri="http://schemas.openxmlformats.org/presentationml/2006/ole">
            <mc:AlternateContent xmlns:mc="http://schemas.openxmlformats.org/markup-compatibility/2006">
              <mc:Choice xmlns:v="urn:schemas-microsoft-com:vml" Requires="v">
                <p:oleObj spid="_x0000_s28696" name="Equation" r:id="rId13" imgW="799920" imgH="342720" progId="Equation.DSMT4">
                  <p:embed/>
                </p:oleObj>
              </mc:Choice>
              <mc:Fallback>
                <p:oleObj name="Equation" r:id="rId13" imgW="799920" imgH="342720" progId="Equation.DSMT4">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56525" y="1747838"/>
                        <a:ext cx="1050925" cy="3429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19834" name="Object 26"/>
          <p:cNvGraphicFramePr>
            <a:graphicFrameLocks noChangeAspect="1"/>
          </p:cNvGraphicFramePr>
          <p:nvPr/>
        </p:nvGraphicFramePr>
        <p:xfrm>
          <a:off x="7696200" y="2257425"/>
          <a:ext cx="1233488" cy="342900"/>
        </p:xfrm>
        <a:graphic>
          <a:graphicData uri="http://schemas.openxmlformats.org/presentationml/2006/ole">
            <mc:AlternateContent xmlns:mc="http://schemas.openxmlformats.org/markup-compatibility/2006">
              <mc:Choice xmlns:v="urn:schemas-microsoft-com:vml" Requires="v">
                <p:oleObj spid="_x0000_s28697" name="Equation" r:id="rId15" imgW="939600" imgH="342720" progId="Equation.DSMT4">
                  <p:embed/>
                </p:oleObj>
              </mc:Choice>
              <mc:Fallback>
                <p:oleObj name="Equation" r:id="rId15" imgW="939600" imgH="342720" progId="Equation.DSMT4">
                  <p:embed/>
                  <p:pic>
                    <p:nvPicPr>
                      <p:cNvPr id="0" name="Object 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696200" y="2257425"/>
                        <a:ext cx="1233488" cy="3429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19835" name="Object 27"/>
          <p:cNvGraphicFramePr>
            <a:graphicFrameLocks noChangeAspect="1"/>
          </p:cNvGraphicFramePr>
          <p:nvPr/>
        </p:nvGraphicFramePr>
        <p:xfrm>
          <a:off x="7432675" y="2760663"/>
          <a:ext cx="1766888" cy="458787"/>
        </p:xfrm>
        <a:graphic>
          <a:graphicData uri="http://schemas.openxmlformats.org/presentationml/2006/ole">
            <mc:AlternateContent xmlns:mc="http://schemas.openxmlformats.org/markup-compatibility/2006">
              <mc:Choice xmlns:v="urn:schemas-microsoft-com:vml" Requires="v">
                <p:oleObj spid="_x0000_s28698" name="Equation" r:id="rId17" imgW="1346040" imgH="457200" progId="Equation.DSMT4">
                  <p:embed/>
                </p:oleObj>
              </mc:Choice>
              <mc:Fallback>
                <p:oleObj name="Equation" r:id="rId17" imgW="1346040" imgH="457200" progId="Equation.DSMT4">
                  <p:embed/>
                  <p:pic>
                    <p:nvPicPr>
                      <p:cNvPr id="0" name="Object 2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32675" y="2760663"/>
                        <a:ext cx="1766888" cy="4587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28691" name="Line 30"/>
          <p:cNvSpPr>
            <a:spLocks noChangeShapeType="1"/>
          </p:cNvSpPr>
          <p:nvPr/>
        </p:nvSpPr>
        <p:spPr bwMode="auto">
          <a:xfrm>
            <a:off x="3124200" y="3733800"/>
            <a:ext cx="17907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28692" name="Line 31"/>
          <p:cNvSpPr>
            <a:spLocks noChangeShapeType="1"/>
          </p:cNvSpPr>
          <p:nvPr/>
        </p:nvSpPr>
        <p:spPr bwMode="auto">
          <a:xfrm>
            <a:off x="762000" y="6400800"/>
            <a:ext cx="16129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28693" name="Line 32"/>
          <p:cNvSpPr>
            <a:spLocks noChangeShapeType="1"/>
          </p:cNvSpPr>
          <p:nvPr/>
        </p:nvSpPr>
        <p:spPr bwMode="auto">
          <a:xfrm>
            <a:off x="7061200" y="5118100"/>
            <a:ext cx="13970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119841" name="AutoShape 33">
            <a:hlinkClick r:id="" action="ppaction://hlinkshowjump?jump=previousslide" highlightClick="1"/>
          </p:cNvPr>
          <p:cNvSpPr>
            <a:spLocks noChangeArrowheads="1"/>
          </p:cNvSpPr>
          <p:nvPr/>
        </p:nvSpPr>
        <p:spPr bwMode="auto">
          <a:xfrm>
            <a:off x="8521700" y="6286500"/>
            <a:ext cx="622300" cy="571500"/>
          </a:xfrm>
          <a:prstGeom prst="actionButtonReturn">
            <a:avLst/>
          </a:prstGeom>
          <a:noFill/>
          <a:ln w="12700">
            <a:solidFill>
              <a:schemeClr val="folHlink"/>
            </a:solidFill>
            <a:miter lim="800000"/>
            <a:headEnd type="none" w="lg" len="med"/>
            <a:tailEnd type="none" w="lg" len="med"/>
          </a:ln>
        </p:spPr>
        <p:txBody>
          <a:bodyPr wrap="none" anchor="ctr">
            <a:spAutoFit/>
          </a:bodyPr>
          <a:lstStyle/>
          <a:p>
            <a:endParaRPr lang="en-US"/>
          </a:p>
        </p:txBody>
      </p:sp>
      <p:sp>
        <p:nvSpPr>
          <p:cNvPr id="119825" name="Comment 17"/>
          <p:cNvSpPr>
            <a:spLocks noChangeArrowheads="1"/>
          </p:cNvSpPr>
          <p:nvPr/>
        </p:nvSpPr>
        <p:spPr bwMode="auto">
          <a:xfrm>
            <a:off x="698500" y="6022975"/>
            <a:ext cx="1955800" cy="457200"/>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sz="2400">
                <a:solidFill>
                  <a:schemeClr val="folHlink"/>
                </a:solidFill>
              </a:rPr>
              <a:t>Heat transfer</a:t>
            </a:r>
          </a:p>
        </p:txBody>
      </p:sp>
      <p:sp>
        <p:nvSpPr>
          <p:cNvPr id="119826" name="Comment 18"/>
          <p:cNvSpPr>
            <a:spLocks noChangeArrowheads="1"/>
          </p:cNvSpPr>
          <p:nvPr/>
        </p:nvSpPr>
        <p:spPr bwMode="auto">
          <a:xfrm>
            <a:off x="7010400" y="4727575"/>
            <a:ext cx="1955800" cy="457200"/>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sz="2400">
                <a:solidFill>
                  <a:schemeClr val="folHlink"/>
                </a:solidFill>
              </a:rPr>
              <a:t>Shaft work</a:t>
            </a:r>
          </a:p>
        </p:txBody>
      </p:sp>
      <p:sp>
        <p:nvSpPr>
          <p:cNvPr id="119827" name="Comment 19"/>
          <p:cNvSpPr>
            <a:spLocks noChangeArrowheads="1"/>
          </p:cNvSpPr>
          <p:nvPr/>
        </p:nvSpPr>
        <p:spPr bwMode="auto">
          <a:xfrm>
            <a:off x="3086100" y="3343275"/>
            <a:ext cx="1955800" cy="457200"/>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sz="2400">
                <a:solidFill>
                  <a:schemeClr val="folHlink"/>
                </a:solidFill>
              </a:rPr>
              <a:t>Pressure work</a:t>
            </a:r>
          </a:p>
        </p:txBody>
      </p:sp>
      <p:graphicFrame>
        <p:nvGraphicFramePr>
          <p:cNvPr id="119843" name="Object 35"/>
          <p:cNvGraphicFramePr>
            <a:graphicFrameLocks noChangeAspect="1"/>
          </p:cNvGraphicFramePr>
          <p:nvPr/>
        </p:nvGraphicFramePr>
        <p:xfrm>
          <a:off x="177800" y="3860800"/>
          <a:ext cx="4822825" cy="828675"/>
        </p:xfrm>
        <a:graphic>
          <a:graphicData uri="http://schemas.openxmlformats.org/presentationml/2006/ole">
            <mc:AlternateContent xmlns:mc="http://schemas.openxmlformats.org/markup-compatibility/2006">
              <mc:Choice xmlns:v="urn:schemas-microsoft-com:vml" Requires="v">
                <p:oleObj spid="_x0000_s28699" name="Equation" r:id="rId19" imgW="3670200" imgH="825480" progId="Equation.DSMT4">
                  <p:embed/>
                </p:oleObj>
              </mc:Choice>
              <mc:Fallback>
                <p:oleObj name="Equation" r:id="rId19" imgW="3670200" imgH="825480" progId="Equation.DSMT4">
                  <p:embed/>
                  <p:pic>
                    <p:nvPicPr>
                      <p:cNvPr id="0" name="Object 3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7800" y="3860800"/>
                        <a:ext cx="4822825" cy="828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19846" name="Object 38"/>
          <p:cNvGraphicFramePr>
            <a:graphicFrameLocks noChangeAspect="1"/>
          </p:cNvGraphicFramePr>
          <p:nvPr/>
        </p:nvGraphicFramePr>
        <p:xfrm>
          <a:off x="7269163" y="3268663"/>
          <a:ext cx="1949450" cy="433387"/>
        </p:xfrm>
        <a:graphic>
          <a:graphicData uri="http://schemas.openxmlformats.org/presentationml/2006/ole">
            <mc:AlternateContent xmlns:mc="http://schemas.openxmlformats.org/markup-compatibility/2006">
              <mc:Choice xmlns:v="urn:schemas-microsoft-com:vml" Requires="v">
                <p:oleObj spid="_x0000_s28700" name="Equation" r:id="rId21" imgW="1485720" imgH="431640" progId="Equation.DSMT4">
                  <p:embed/>
                </p:oleObj>
              </mc:Choice>
              <mc:Fallback>
                <p:oleObj name="Equation" r:id="rId21" imgW="1485720" imgH="431640" progId="Equation.DSMT4">
                  <p:embed/>
                  <p:pic>
                    <p:nvPicPr>
                      <p:cNvPr id="0" name="Object 3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269163" y="3268663"/>
                        <a:ext cx="1949450" cy="4333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119832"/>
                                        </p:tgtEl>
                                        <p:attrNameLst>
                                          <p:attrName>style.visibility</p:attrName>
                                        </p:attrNameLst>
                                      </p:cBhvr>
                                      <p:to>
                                        <p:strVal val="visible"/>
                                      </p:to>
                                    </p:set>
                                    <p:anim calcmode="lin" valueType="num">
                                      <p:cBhvr>
                                        <p:cTn id="7" dur="500" fill="hold"/>
                                        <p:tgtEl>
                                          <p:spTgt spid="119832"/>
                                        </p:tgtEl>
                                        <p:attrNameLst>
                                          <p:attrName>ppt_w</p:attrName>
                                        </p:attrNameLst>
                                      </p:cBhvr>
                                      <p:tavLst>
                                        <p:tav tm="0">
                                          <p:val>
                                            <p:fltVal val="0"/>
                                          </p:val>
                                        </p:tav>
                                        <p:tav tm="100000">
                                          <p:val>
                                            <p:strVal val="#ppt_w"/>
                                          </p:val>
                                        </p:tav>
                                      </p:tavLst>
                                    </p:anim>
                                    <p:anim calcmode="lin" valueType="num">
                                      <p:cBhvr>
                                        <p:cTn id="8" dur="500" fill="hold"/>
                                        <p:tgtEl>
                                          <p:spTgt spid="119832"/>
                                        </p:tgtEl>
                                        <p:attrNameLst>
                                          <p:attrName>ppt_h</p:attrName>
                                        </p:attrNameLst>
                                      </p:cBhvr>
                                      <p:tavLst>
                                        <p:tav tm="0">
                                          <p:val>
                                            <p:fltVal val="0"/>
                                          </p:val>
                                        </p:tav>
                                        <p:tav tm="100000">
                                          <p:val>
                                            <p:strVal val="#ppt_h"/>
                                          </p:val>
                                        </p:tav>
                                      </p:tavLst>
                                    </p:anim>
                                    <p:anim calcmode="lin" valueType="num">
                                      <p:cBhvr>
                                        <p:cTn id="9" dur="500" fill="hold"/>
                                        <p:tgtEl>
                                          <p:spTgt spid="119832"/>
                                        </p:tgtEl>
                                        <p:attrNameLst>
                                          <p:attrName>ppt_x</p:attrName>
                                        </p:attrNameLst>
                                      </p:cBhvr>
                                      <p:tavLst>
                                        <p:tav tm="0">
                                          <p:val>
                                            <p:fltVal val="0.5"/>
                                          </p:val>
                                        </p:tav>
                                        <p:tav tm="100000">
                                          <p:val>
                                            <p:strVal val="#ppt_x"/>
                                          </p:val>
                                        </p:tav>
                                      </p:tavLst>
                                    </p:anim>
                                    <p:anim calcmode="lin" valueType="num">
                                      <p:cBhvr>
                                        <p:cTn id="10" dur="500" fill="hold"/>
                                        <p:tgtEl>
                                          <p:spTgt spid="119832"/>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19815"/>
                                        </p:tgtEl>
                                        <p:attrNameLst>
                                          <p:attrName>style.visibility</p:attrName>
                                        </p:attrNameLst>
                                      </p:cBhvr>
                                      <p:to>
                                        <p:strVal val="visible"/>
                                      </p:to>
                                    </p:set>
                                    <p:animEffect transition="in" filter="wipe(down)">
                                      <p:cBhvr>
                                        <p:cTn id="15" dur="500"/>
                                        <p:tgtEl>
                                          <p:spTgt spid="11981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1982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11982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nodeType="clickEffect">
                                  <p:stCondLst>
                                    <p:cond delay="0"/>
                                  </p:stCondLst>
                                  <p:childTnLst>
                                    <p:set>
                                      <p:cBhvr>
                                        <p:cTn id="27" dur="1" fill="hold">
                                          <p:stCondLst>
                                            <p:cond delay="0"/>
                                          </p:stCondLst>
                                        </p:cTn>
                                        <p:tgtEl>
                                          <p:spTgt spid="119842"/>
                                        </p:tgtEl>
                                        <p:attrNameLst>
                                          <p:attrName>style.visibility</p:attrName>
                                        </p:attrNameLst>
                                      </p:cBhvr>
                                      <p:to>
                                        <p:strVal val="visible"/>
                                      </p:to>
                                    </p:set>
                                    <p:anim calcmode="lin" valueType="num">
                                      <p:cBhvr additive="base">
                                        <p:cTn id="28" dur="500" fill="hold"/>
                                        <p:tgtEl>
                                          <p:spTgt spid="119842"/>
                                        </p:tgtEl>
                                        <p:attrNameLst>
                                          <p:attrName>ppt_x</p:attrName>
                                        </p:attrNameLst>
                                      </p:cBhvr>
                                      <p:tavLst>
                                        <p:tav tm="0">
                                          <p:val>
                                            <p:strVal val="1+#ppt_w/2"/>
                                          </p:val>
                                        </p:tav>
                                        <p:tav tm="100000">
                                          <p:val>
                                            <p:strVal val="#ppt_x"/>
                                          </p:val>
                                        </p:tav>
                                      </p:tavLst>
                                    </p:anim>
                                    <p:anim calcmode="lin" valueType="num">
                                      <p:cBhvr additive="base">
                                        <p:cTn id="29" dur="500" fill="hold"/>
                                        <p:tgtEl>
                                          <p:spTgt spid="119842"/>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11982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499"/>
                                          </p:stCondLst>
                                        </p:cTn>
                                        <p:tgtEl>
                                          <p:spTgt spid="119830"/>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 presetClass="entr" presetSubtype="1"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additive="base">
                                        <p:cTn id="42" dur="500" fill="hold"/>
                                        <p:tgtEl>
                                          <p:spTgt spid="2"/>
                                        </p:tgtEl>
                                        <p:attrNameLst>
                                          <p:attrName>ppt_x</p:attrName>
                                        </p:attrNameLst>
                                      </p:cBhvr>
                                      <p:tavLst>
                                        <p:tav tm="0">
                                          <p:val>
                                            <p:strVal val="#ppt_x"/>
                                          </p:val>
                                        </p:tav>
                                        <p:tav tm="100000">
                                          <p:val>
                                            <p:strVal val="#ppt_x"/>
                                          </p:val>
                                        </p:tav>
                                      </p:tavLst>
                                    </p:anim>
                                    <p:anim calcmode="lin" valueType="num">
                                      <p:cBhvr additive="base">
                                        <p:cTn id="4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11982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499"/>
                                          </p:stCondLst>
                                        </p:cTn>
                                        <p:tgtEl>
                                          <p:spTgt spid="11983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499"/>
                                          </p:stCondLst>
                                        </p:cTn>
                                        <p:tgtEl>
                                          <p:spTgt spid="119834"/>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499"/>
                                          </p:stCondLst>
                                        </p:cTn>
                                        <p:tgtEl>
                                          <p:spTgt spid="119835"/>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499"/>
                                          </p:stCondLst>
                                        </p:cTn>
                                        <p:tgtEl>
                                          <p:spTgt spid="119846"/>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499"/>
                                          </p:stCondLst>
                                        </p:cTn>
                                        <p:tgtEl>
                                          <p:spTgt spid="11983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499"/>
                                          </p:stCondLst>
                                        </p:cTn>
                                        <p:tgtEl>
                                          <p:spTgt spid="119843"/>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499"/>
                                          </p:stCondLst>
                                        </p:cTn>
                                        <p:tgtEl>
                                          <p:spTgt spid="1198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32" grpId="0" animBg="1"/>
      <p:bldP spid="119841" grpId="0" animBg="1"/>
      <p:bldP spid="119825" grpId="0" autoUpdateAnimBg="0"/>
      <p:bldP spid="119826" grpId="0" autoUpdateAnimBg="0"/>
      <p:bldP spid="119827"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p:txBody>
          <a:bodyPr/>
          <a:lstStyle/>
          <a:p>
            <a:pPr>
              <a:defRPr/>
            </a:pPr>
            <a:r>
              <a:rPr lang="en-US" smtClean="0"/>
              <a:t>General Energy Equation</a:t>
            </a:r>
          </a:p>
        </p:txBody>
      </p:sp>
      <p:graphicFrame>
        <p:nvGraphicFramePr>
          <p:cNvPr id="29698" name="Object 4"/>
          <p:cNvGraphicFramePr>
            <a:graphicFrameLocks noChangeAspect="1"/>
          </p:cNvGraphicFramePr>
          <p:nvPr/>
        </p:nvGraphicFramePr>
        <p:xfrm>
          <a:off x="-3175" y="2520950"/>
          <a:ext cx="9097963" cy="828675"/>
        </p:xfrm>
        <a:graphic>
          <a:graphicData uri="http://schemas.openxmlformats.org/presentationml/2006/ole">
            <mc:AlternateContent xmlns:mc="http://schemas.openxmlformats.org/markup-compatibility/2006">
              <mc:Choice xmlns:v="urn:schemas-microsoft-com:vml" Requires="v">
                <p:oleObj spid="_x0000_s29704" name="Equation" r:id="rId4" imgW="6921360" imgH="825480" progId="Equation.DSMT4">
                  <p:embed/>
                </p:oleObj>
              </mc:Choice>
              <mc:Fallback>
                <p:oleObj name="Equation" r:id="rId4" imgW="6921360" imgH="82548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5" y="2520950"/>
                        <a:ext cx="9097963" cy="828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54280" name="Object 8"/>
          <p:cNvGraphicFramePr>
            <a:graphicFrameLocks noChangeAspect="1"/>
          </p:cNvGraphicFramePr>
          <p:nvPr/>
        </p:nvGraphicFramePr>
        <p:xfrm>
          <a:off x="1016000" y="3697288"/>
          <a:ext cx="7077075" cy="865187"/>
        </p:xfrm>
        <a:graphic>
          <a:graphicData uri="http://schemas.openxmlformats.org/presentationml/2006/ole">
            <mc:AlternateContent xmlns:mc="http://schemas.openxmlformats.org/markup-compatibility/2006">
              <mc:Choice xmlns:v="urn:schemas-microsoft-com:vml" Requires="v">
                <p:oleObj spid="_x0000_s29705" name="Equation" r:id="rId6" imgW="5384520" imgH="863280" progId="Equation.DSMT4">
                  <p:embed/>
                </p:oleObj>
              </mc:Choice>
              <mc:Fallback>
                <p:oleObj name="Equation" r:id="rId6" imgW="5384520" imgH="86328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6000" y="3697288"/>
                        <a:ext cx="7077075" cy="8651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54281" name="Object 9"/>
          <p:cNvGraphicFramePr>
            <a:graphicFrameLocks noChangeAspect="1"/>
          </p:cNvGraphicFramePr>
          <p:nvPr/>
        </p:nvGraphicFramePr>
        <p:xfrm>
          <a:off x="3135313" y="4864100"/>
          <a:ext cx="2455862" cy="765175"/>
        </p:xfrm>
        <a:graphic>
          <a:graphicData uri="http://schemas.openxmlformats.org/presentationml/2006/ole">
            <mc:AlternateContent xmlns:mc="http://schemas.openxmlformats.org/markup-compatibility/2006">
              <mc:Choice xmlns:v="urn:schemas-microsoft-com:vml" Requires="v">
                <p:oleObj spid="_x0000_s29706" name="Equation" r:id="rId8" imgW="1866600" imgH="761760" progId="Equation.DSMT4">
                  <p:embed/>
                </p:oleObj>
              </mc:Choice>
              <mc:Fallback>
                <p:oleObj name="Equation" r:id="rId8" imgW="1866600" imgH="761760"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5313" y="4864100"/>
                        <a:ext cx="2455862" cy="765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29702" name="AutoShape 17"/>
          <p:cNvSpPr>
            <a:spLocks/>
          </p:cNvSpPr>
          <p:nvPr/>
        </p:nvSpPr>
        <p:spPr bwMode="auto">
          <a:xfrm rot="-5400000">
            <a:off x="2667000" y="565150"/>
            <a:ext cx="368300" cy="3721100"/>
          </a:xfrm>
          <a:prstGeom prst="rightBrace">
            <a:avLst>
              <a:gd name="adj1" fmla="val 84195"/>
              <a:gd name="adj2" fmla="val 50000"/>
            </a:avLst>
          </a:prstGeom>
          <a:noFill/>
          <a:ln w="12700">
            <a:solidFill>
              <a:schemeClr val="tx1"/>
            </a:solidFill>
            <a:round/>
            <a:headEnd type="none" w="sm" len="sm"/>
            <a:tailEnd type="none" w="lg" len="med"/>
          </a:ln>
        </p:spPr>
        <p:txBody>
          <a:bodyPr wrap="none" anchor="ctr"/>
          <a:lstStyle/>
          <a:p>
            <a:endParaRPr lang="en-US"/>
          </a:p>
        </p:txBody>
      </p:sp>
      <p:sp>
        <p:nvSpPr>
          <p:cNvPr id="29703" name="AutoShape 18"/>
          <p:cNvSpPr>
            <a:spLocks/>
          </p:cNvSpPr>
          <p:nvPr/>
        </p:nvSpPr>
        <p:spPr bwMode="auto">
          <a:xfrm rot="-5400000">
            <a:off x="6680200" y="717550"/>
            <a:ext cx="368300" cy="3416300"/>
          </a:xfrm>
          <a:prstGeom prst="rightBrace">
            <a:avLst>
              <a:gd name="adj1" fmla="val 77299"/>
              <a:gd name="adj2" fmla="val 50000"/>
            </a:avLst>
          </a:prstGeom>
          <a:noFill/>
          <a:ln w="12700">
            <a:solidFill>
              <a:schemeClr val="tx1"/>
            </a:solidFill>
            <a:round/>
            <a:headEnd type="none" w="sm" len="sm"/>
            <a:tailEnd type="none" w="lg" len="med"/>
          </a:ln>
        </p:spPr>
        <p:txBody>
          <a:bodyPr wrap="none" anchor="ctr"/>
          <a:lstStyle/>
          <a:p>
            <a:endParaRPr lang="en-US"/>
          </a:p>
        </p:txBody>
      </p:sp>
      <p:sp>
        <p:nvSpPr>
          <p:cNvPr id="29704" name="Line 19"/>
          <p:cNvSpPr>
            <a:spLocks noChangeShapeType="1"/>
          </p:cNvSpPr>
          <p:nvPr/>
        </p:nvSpPr>
        <p:spPr bwMode="auto">
          <a:xfrm>
            <a:off x="1612900" y="2133600"/>
            <a:ext cx="26543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29705" name="Line 20"/>
          <p:cNvSpPr>
            <a:spLocks noChangeShapeType="1"/>
          </p:cNvSpPr>
          <p:nvPr/>
        </p:nvSpPr>
        <p:spPr bwMode="auto">
          <a:xfrm>
            <a:off x="6070600" y="2133600"/>
            <a:ext cx="17399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29706" name="Line 21"/>
          <p:cNvSpPr>
            <a:spLocks noChangeShapeType="1"/>
          </p:cNvSpPr>
          <p:nvPr/>
        </p:nvSpPr>
        <p:spPr bwMode="auto">
          <a:xfrm>
            <a:off x="2476500" y="6299200"/>
            <a:ext cx="13081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29707" name="Line 22"/>
          <p:cNvSpPr>
            <a:spLocks noChangeShapeType="1"/>
          </p:cNvSpPr>
          <p:nvPr/>
        </p:nvSpPr>
        <p:spPr bwMode="auto">
          <a:xfrm>
            <a:off x="4114800" y="6286500"/>
            <a:ext cx="10795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29708" name="Line 23"/>
          <p:cNvSpPr>
            <a:spLocks noChangeShapeType="1"/>
          </p:cNvSpPr>
          <p:nvPr/>
        </p:nvSpPr>
        <p:spPr bwMode="auto">
          <a:xfrm>
            <a:off x="5575300" y="6286500"/>
            <a:ext cx="27432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29709" name="Line 24"/>
          <p:cNvSpPr>
            <a:spLocks noChangeShapeType="1"/>
          </p:cNvSpPr>
          <p:nvPr/>
        </p:nvSpPr>
        <p:spPr bwMode="auto">
          <a:xfrm>
            <a:off x="3746500" y="3073400"/>
            <a:ext cx="2019300" cy="673100"/>
          </a:xfrm>
          <a:prstGeom prst="line">
            <a:avLst/>
          </a:prstGeom>
          <a:noFill/>
          <a:ln w="12700">
            <a:solidFill>
              <a:schemeClr val="tx1"/>
            </a:solidFill>
            <a:round/>
            <a:headEnd type="none" w="lg" len="med"/>
            <a:tailEnd type="triangle" w="lg" len="med"/>
          </a:ln>
        </p:spPr>
        <p:txBody>
          <a:bodyPr wrap="none" anchor="ctr"/>
          <a:lstStyle/>
          <a:p>
            <a:endParaRPr lang="en-US"/>
          </a:p>
        </p:txBody>
      </p:sp>
      <p:sp>
        <p:nvSpPr>
          <p:cNvPr id="29710" name="Line 26"/>
          <p:cNvSpPr>
            <a:spLocks noChangeShapeType="1"/>
          </p:cNvSpPr>
          <p:nvPr/>
        </p:nvSpPr>
        <p:spPr bwMode="auto">
          <a:xfrm flipH="1">
            <a:off x="6515100" y="3098800"/>
            <a:ext cx="889000" cy="774700"/>
          </a:xfrm>
          <a:prstGeom prst="line">
            <a:avLst/>
          </a:prstGeom>
          <a:noFill/>
          <a:ln w="12700">
            <a:solidFill>
              <a:schemeClr val="tx1"/>
            </a:solidFill>
            <a:round/>
            <a:headEnd type="none" w="lg" len="med"/>
            <a:tailEnd type="triangle" w="lg" len="med"/>
          </a:ln>
        </p:spPr>
        <p:txBody>
          <a:bodyPr wrap="none" anchor="ctr"/>
          <a:lstStyle/>
          <a:p>
            <a:endParaRPr lang="en-US"/>
          </a:p>
        </p:txBody>
      </p:sp>
      <p:sp>
        <p:nvSpPr>
          <p:cNvPr id="29711" name="Line 28"/>
          <p:cNvSpPr>
            <a:spLocks noChangeShapeType="1"/>
          </p:cNvSpPr>
          <p:nvPr/>
        </p:nvSpPr>
        <p:spPr bwMode="auto">
          <a:xfrm>
            <a:off x="749300" y="6311900"/>
            <a:ext cx="1308100" cy="0"/>
          </a:xfrm>
          <a:prstGeom prst="line">
            <a:avLst/>
          </a:prstGeom>
          <a:noFill/>
          <a:ln w="12700">
            <a:solidFill>
              <a:schemeClr val="tx1"/>
            </a:solidFill>
            <a:round/>
            <a:headEnd type="none" w="lg" len="med"/>
            <a:tailEnd type="none" w="lg" len="med"/>
          </a:ln>
        </p:spPr>
        <p:txBody>
          <a:bodyPr wrap="none" anchor="ctr"/>
          <a:lstStyle/>
          <a:p>
            <a:endParaRPr lang="en-US"/>
          </a:p>
        </p:txBody>
      </p:sp>
      <p:grpSp>
        <p:nvGrpSpPr>
          <p:cNvPr id="2" name="Group 34"/>
          <p:cNvGrpSpPr>
            <a:grpSpLocks/>
          </p:cNvGrpSpPr>
          <p:nvPr/>
        </p:nvGrpSpPr>
        <p:grpSpPr bwMode="auto">
          <a:xfrm>
            <a:off x="1460500" y="5372100"/>
            <a:ext cx="4635500" cy="622300"/>
            <a:chOff x="920" y="3384"/>
            <a:chExt cx="2920" cy="392"/>
          </a:xfrm>
        </p:grpSpPr>
        <p:sp>
          <p:nvSpPr>
            <p:cNvPr id="29723" name="Line 13"/>
            <p:cNvSpPr>
              <a:spLocks noChangeShapeType="1"/>
            </p:cNvSpPr>
            <p:nvPr/>
          </p:nvSpPr>
          <p:spPr bwMode="auto">
            <a:xfrm flipV="1">
              <a:off x="2040" y="3472"/>
              <a:ext cx="280" cy="256"/>
            </a:xfrm>
            <a:prstGeom prst="line">
              <a:avLst/>
            </a:prstGeom>
            <a:noFill/>
            <a:ln w="28575">
              <a:solidFill>
                <a:schemeClr val="tx1"/>
              </a:solidFill>
              <a:round/>
              <a:headEnd type="none" w="sm" len="sm"/>
              <a:tailEnd type="triangle" w="lg" len="med"/>
            </a:ln>
          </p:spPr>
          <p:txBody>
            <a:bodyPr wrap="none" anchor="ctr"/>
            <a:lstStyle/>
            <a:p>
              <a:endParaRPr lang="en-US"/>
            </a:p>
          </p:txBody>
        </p:sp>
        <p:sp>
          <p:nvSpPr>
            <p:cNvPr id="29724" name="Line 14"/>
            <p:cNvSpPr>
              <a:spLocks noChangeShapeType="1"/>
            </p:cNvSpPr>
            <p:nvPr/>
          </p:nvSpPr>
          <p:spPr bwMode="auto">
            <a:xfrm flipV="1">
              <a:off x="2904" y="3560"/>
              <a:ext cx="16" cy="208"/>
            </a:xfrm>
            <a:prstGeom prst="line">
              <a:avLst/>
            </a:prstGeom>
            <a:noFill/>
            <a:ln w="28575">
              <a:solidFill>
                <a:schemeClr val="tx1"/>
              </a:solidFill>
              <a:round/>
              <a:headEnd type="none" w="sm" len="sm"/>
              <a:tailEnd type="triangle" w="lg" len="med"/>
            </a:ln>
          </p:spPr>
          <p:txBody>
            <a:bodyPr wrap="none" anchor="ctr"/>
            <a:lstStyle/>
            <a:p>
              <a:endParaRPr lang="en-US"/>
            </a:p>
          </p:txBody>
        </p:sp>
        <p:sp>
          <p:nvSpPr>
            <p:cNvPr id="29725" name="Line 15"/>
            <p:cNvSpPr>
              <a:spLocks noChangeShapeType="1"/>
            </p:cNvSpPr>
            <p:nvPr/>
          </p:nvSpPr>
          <p:spPr bwMode="auto">
            <a:xfrm flipH="1" flipV="1">
              <a:off x="3392" y="3440"/>
              <a:ext cx="448" cy="288"/>
            </a:xfrm>
            <a:prstGeom prst="line">
              <a:avLst/>
            </a:prstGeom>
            <a:noFill/>
            <a:ln w="28575">
              <a:solidFill>
                <a:schemeClr val="tx1"/>
              </a:solidFill>
              <a:round/>
              <a:headEnd type="none" w="sm" len="sm"/>
              <a:tailEnd type="triangle" w="lg" len="med"/>
            </a:ln>
          </p:spPr>
          <p:txBody>
            <a:bodyPr wrap="none" anchor="ctr"/>
            <a:lstStyle/>
            <a:p>
              <a:endParaRPr lang="en-US"/>
            </a:p>
          </p:txBody>
        </p:sp>
        <p:sp>
          <p:nvSpPr>
            <p:cNvPr id="29726" name="Line 29"/>
            <p:cNvSpPr>
              <a:spLocks noChangeShapeType="1"/>
            </p:cNvSpPr>
            <p:nvPr/>
          </p:nvSpPr>
          <p:spPr bwMode="auto">
            <a:xfrm flipV="1">
              <a:off x="920" y="3384"/>
              <a:ext cx="1056" cy="392"/>
            </a:xfrm>
            <a:prstGeom prst="line">
              <a:avLst/>
            </a:prstGeom>
            <a:noFill/>
            <a:ln w="28575">
              <a:solidFill>
                <a:schemeClr val="tx1"/>
              </a:solidFill>
              <a:round/>
              <a:headEnd type="none" w="sm" len="sm"/>
              <a:tailEnd type="triangle" w="lg" len="med"/>
            </a:ln>
          </p:spPr>
          <p:txBody>
            <a:bodyPr wrap="none" anchor="ctr"/>
            <a:lstStyle/>
            <a:p>
              <a:endParaRPr lang="en-US"/>
            </a:p>
          </p:txBody>
        </p:sp>
      </p:grpSp>
      <p:sp>
        <p:nvSpPr>
          <p:cNvPr id="29713" name="Line 30"/>
          <p:cNvSpPr>
            <a:spLocks noChangeShapeType="1"/>
          </p:cNvSpPr>
          <p:nvPr/>
        </p:nvSpPr>
        <p:spPr bwMode="auto">
          <a:xfrm>
            <a:off x="5588000" y="6781800"/>
            <a:ext cx="2743200" cy="0"/>
          </a:xfrm>
          <a:prstGeom prst="line">
            <a:avLst/>
          </a:prstGeom>
          <a:noFill/>
          <a:ln w="12700">
            <a:solidFill>
              <a:schemeClr val="tx1"/>
            </a:solidFill>
            <a:round/>
            <a:headEnd type="none" w="lg" len="med"/>
            <a:tailEnd type="none" w="lg" len="med"/>
          </a:ln>
        </p:spPr>
        <p:txBody>
          <a:bodyPr wrap="none" anchor="ctr"/>
          <a:lstStyle/>
          <a:p>
            <a:endParaRPr lang="en-US"/>
          </a:p>
        </p:txBody>
      </p:sp>
      <p:grpSp>
        <p:nvGrpSpPr>
          <p:cNvPr id="3" name="Group 33"/>
          <p:cNvGrpSpPr>
            <a:grpSpLocks/>
          </p:cNvGrpSpPr>
          <p:nvPr/>
        </p:nvGrpSpPr>
        <p:grpSpPr bwMode="auto">
          <a:xfrm>
            <a:off x="8147050" y="4419600"/>
            <a:ext cx="319088" cy="1244600"/>
            <a:chOff x="5132" y="2784"/>
            <a:chExt cx="201" cy="784"/>
          </a:xfrm>
        </p:grpSpPr>
        <p:sp>
          <p:nvSpPr>
            <p:cNvPr id="29721" name="Line 31"/>
            <p:cNvSpPr>
              <a:spLocks noChangeShapeType="1"/>
            </p:cNvSpPr>
            <p:nvPr/>
          </p:nvSpPr>
          <p:spPr bwMode="auto">
            <a:xfrm flipV="1">
              <a:off x="5240" y="3056"/>
              <a:ext cx="0" cy="512"/>
            </a:xfrm>
            <a:prstGeom prst="line">
              <a:avLst/>
            </a:prstGeom>
            <a:noFill/>
            <a:ln w="12700">
              <a:solidFill>
                <a:schemeClr val="folHlink"/>
              </a:solidFill>
              <a:round/>
              <a:headEnd type="none" w="lg" len="med"/>
              <a:tailEnd type="triangle" w="lg" len="med"/>
            </a:ln>
          </p:spPr>
          <p:txBody>
            <a:bodyPr wrap="none" anchor="ctr">
              <a:spAutoFit/>
            </a:bodyPr>
            <a:lstStyle/>
            <a:p>
              <a:endParaRPr lang="en-US"/>
            </a:p>
          </p:txBody>
        </p:sp>
        <p:sp>
          <p:nvSpPr>
            <p:cNvPr id="29722" name="Text Box 32"/>
            <p:cNvSpPr txBox="1">
              <a:spLocks noChangeArrowheads="1"/>
            </p:cNvSpPr>
            <p:nvPr/>
          </p:nvSpPr>
          <p:spPr bwMode="auto">
            <a:xfrm>
              <a:off x="5132" y="2784"/>
              <a:ext cx="201" cy="288"/>
            </a:xfrm>
            <a:prstGeom prst="rect">
              <a:avLst/>
            </a:prstGeom>
            <a:noFill/>
            <a:ln w="12700">
              <a:noFill/>
              <a:miter lim="800000"/>
              <a:headEnd type="none" w="lg" len="med"/>
              <a:tailEnd type="none" w="lg" len="med"/>
            </a:ln>
          </p:spPr>
          <p:txBody>
            <a:bodyPr wrap="none" anchor="ctr">
              <a:spAutoFit/>
            </a:bodyPr>
            <a:lstStyle/>
            <a:p>
              <a:pPr algn="ctr"/>
              <a:r>
                <a:rPr lang="en-US" sz="2400">
                  <a:solidFill>
                    <a:schemeClr val="folHlink"/>
                  </a:solidFill>
                </a:rPr>
                <a:t>z</a:t>
              </a:r>
            </a:p>
          </p:txBody>
        </p:sp>
      </p:grpSp>
      <p:sp>
        <p:nvSpPr>
          <p:cNvPr id="54278" name="Comment 6"/>
          <p:cNvSpPr>
            <a:spLocks noChangeArrowheads="1"/>
          </p:cNvSpPr>
          <p:nvPr/>
        </p:nvSpPr>
        <p:spPr bwMode="auto">
          <a:xfrm>
            <a:off x="6019800" y="1692275"/>
            <a:ext cx="27686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cv equation</a:t>
            </a:r>
          </a:p>
        </p:txBody>
      </p:sp>
      <p:sp>
        <p:nvSpPr>
          <p:cNvPr id="54279" name="Comment 7"/>
          <p:cNvSpPr>
            <a:spLocks noChangeArrowheads="1"/>
          </p:cNvSpPr>
          <p:nvPr/>
        </p:nvSpPr>
        <p:spPr bwMode="auto">
          <a:xfrm>
            <a:off x="1498600" y="1692275"/>
            <a:ext cx="33655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1</a:t>
            </a:r>
            <a:r>
              <a:rPr lang="en-US" baseline="30000">
                <a:solidFill>
                  <a:schemeClr val="folHlink"/>
                </a:solidFill>
              </a:rPr>
              <a:t>st</a:t>
            </a:r>
            <a:r>
              <a:rPr lang="en-US">
                <a:solidFill>
                  <a:schemeClr val="folHlink"/>
                </a:solidFill>
              </a:rPr>
              <a:t> Law of Thermo</a:t>
            </a:r>
          </a:p>
        </p:txBody>
      </p:sp>
      <p:sp>
        <p:nvSpPr>
          <p:cNvPr id="54282" name="Comment 10"/>
          <p:cNvSpPr>
            <a:spLocks noChangeArrowheads="1"/>
          </p:cNvSpPr>
          <p:nvPr/>
        </p:nvSpPr>
        <p:spPr bwMode="auto">
          <a:xfrm>
            <a:off x="2400300" y="5857875"/>
            <a:ext cx="14478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Potential</a:t>
            </a:r>
          </a:p>
        </p:txBody>
      </p:sp>
      <p:sp>
        <p:nvSpPr>
          <p:cNvPr id="54283" name="Comment 11"/>
          <p:cNvSpPr>
            <a:spLocks noChangeArrowheads="1"/>
          </p:cNvSpPr>
          <p:nvPr/>
        </p:nvSpPr>
        <p:spPr bwMode="auto">
          <a:xfrm>
            <a:off x="4038600" y="5857875"/>
            <a:ext cx="12319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Kinetic</a:t>
            </a:r>
          </a:p>
        </p:txBody>
      </p:sp>
      <p:sp>
        <p:nvSpPr>
          <p:cNvPr id="54284" name="Comment 12"/>
          <p:cNvSpPr>
            <a:spLocks noChangeArrowheads="1"/>
          </p:cNvSpPr>
          <p:nvPr/>
        </p:nvSpPr>
        <p:spPr bwMode="auto">
          <a:xfrm>
            <a:off x="5499100" y="5857875"/>
            <a:ext cx="3187700" cy="946150"/>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Internal (molecular spacing and forces)</a:t>
            </a:r>
          </a:p>
        </p:txBody>
      </p:sp>
      <p:sp>
        <p:nvSpPr>
          <p:cNvPr id="54299" name="Comment 27"/>
          <p:cNvSpPr>
            <a:spLocks noChangeArrowheads="1"/>
          </p:cNvSpPr>
          <p:nvPr/>
        </p:nvSpPr>
        <p:spPr bwMode="auto">
          <a:xfrm>
            <a:off x="723900" y="5857875"/>
            <a:ext cx="14478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Total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2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2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2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2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429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428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428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4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8" grpId="0" autoUpdateAnimBg="0"/>
      <p:bldP spid="54279" grpId="0" autoUpdateAnimBg="0"/>
      <p:bldP spid="54282" grpId="0" autoUpdateAnimBg="0"/>
      <p:bldP spid="54283" grpId="0" autoUpdateAnimBg="0"/>
      <p:bldP spid="54284" grpId="0" autoUpdateAnimBg="0"/>
      <p:bldP spid="54299"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29" name="Comment 33"/>
          <p:cNvSpPr>
            <a:spLocks noChangeArrowheads="1"/>
          </p:cNvSpPr>
          <p:nvPr/>
        </p:nvSpPr>
        <p:spPr bwMode="auto">
          <a:xfrm>
            <a:off x="7480300" y="2022475"/>
            <a:ext cx="14605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Steady</a:t>
            </a:r>
          </a:p>
        </p:txBody>
      </p:sp>
      <p:sp>
        <p:nvSpPr>
          <p:cNvPr id="55310" name="Line 14"/>
          <p:cNvSpPr>
            <a:spLocks noChangeShapeType="1"/>
          </p:cNvSpPr>
          <p:nvPr/>
        </p:nvSpPr>
        <p:spPr bwMode="auto">
          <a:xfrm flipV="1">
            <a:off x="2679700" y="2413000"/>
            <a:ext cx="812800" cy="774700"/>
          </a:xfrm>
          <a:prstGeom prst="line">
            <a:avLst/>
          </a:prstGeom>
          <a:noFill/>
          <a:ln w="38100">
            <a:solidFill>
              <a:schemeClr val="folHlink"/>
            </a:solidFill>
            <a:round/>
            <a:headEnd type="none" w="sm" len="sm"/>
            <a:tailEnd type="triangle" w="lg" len="med"/>
          </a:ln>
        </p:spPr>
        <p:txBody>
          <a:bodyPr wrap="none" anchor="ctr"/>
          <a:lstStyle/>
          <a:p>
            <a:endParaRPr lang="en-US"/>
          </a:p>
        </p:txBody>
      </p:sp>
      <p:sp>
        <p:nvSpPr>
          <p:cNvPr id="30730" name="Rectangle 2"/>
          <p:cNvSpPr>
            <a:spLocks noGrp="1" noChangeArrowheads="1"/>
          </p:cNvSpPr>
          <p:nvPr>
            <p:ph type="title"/>
          </p:nvPr>
        </p:nvSpPr>
        <p:spPr/>
        <p:txBody>
          <a:bodyPr/>
          <a:lstStyle/>
          <a:p>
            <a:pPr>
              <a:defRPr/>
            </a:pPr>
            <a:r>
              <a:rPr lang="en-US" smtClean="0"/>
              <a:t>Simplify the Energy Equation</a:t>
            </a:r>
          </a:p>
        </p:txBody>
      </p:sp>
      <p:graphicFrame>
        <p:nvGraphicFramePr>
          <p:cNvPr id="55312" name="Object 16"/>
          <p:cNvGraphicFramePr>
            <a:graphicFrameLocks noChangeAspect="1"/>
          </p:cNvGraphicFramePr>
          <p:nvPr/>
        </p:nvGraphicFramePr>
        <p:xfrm>
          <a:off x="117475" y="3633788"/>
          <a:ext cx="7410450" cy="892175"/>
        </p:xfrm>
        <a:graphic>
          <a:graphicData uri="http://schemas.openxmlformats.org/presentationml/2006/ole">
            <mc:AlternateContent xmlns:mc="http://schemas.openxmlformats.org/markup-compatibility/2006">
              <mc:Choice xmlns:v="urn:schemas-microsoft-com:vml" Requires="v">
                <p:oleObj spid="_x0000_s30734" name="Equation" r:id="rId4" imgW="5638680" imgH="888840" progId="Equation.DSMT4">
                  <p:embed/>
                </p:oleObj>
              </mc:Choice>
              <mc:Fallback>
                <p:oleObj name="Equation" r:id="rId4" imgW="5638680" imgH="888840" progId="Equation.DSMT4">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475" y="3633788"/>
                        <a:ext cx="7410450" cy="892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55313" name="Object 17"/>
          <p:cNvGraphicFramePr>
            <a:graphicFrameLocks noChangeAspect="1"/>
          </p:cNvGraphicFramePr>
          <p:nvPr/>
        </p:nvGraphicFramePr>
        <p:xfrm>
          <a:off x="512763" y="4675188"/>
          <a:ext cx="1685925" cy="790575"/>
        </p:xfrm>
        <a:graphic>
          <a:graphicData uri="http://schemas.openxmlformats.org/presentationml/2006/ole">
            <mc:AlternateContent xmlns:mc="http://schemas.openxmlformats.org/markup-compatibility/2006">
              <mc:Choice xmlns:v="urn:schemas-microsoft-com:vml" Requires="v">
                <p:oleObj spid="_x0000_s30735" name="Equation" r:id="rId6" imgW="1282680" imgH="787320" progId="Equation.DSMT4">
                  <p:embed/>
                </p:oleObj>
              </mc:Choice>
              <mc:Fallback>
                <p:oleObj name="Equation" r:id="rId6" imgW="1282680" imgH="787320" progId="Equation.DSMT4">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2763" y="4675188"/>
                        <a:ext cx="1685925" cy="7905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55315" name="Object 19"/>
          <p:cNvGraphicFramePr>
            <a:graphicFrameLocks noChangeAspect="1"/>
          </p:cNvGraphicFramePr>
          <p:nvPr/>
        </p:nvGraphicFramePr>
        <p:xfrm>
          <a:off x="6640513" y="3048000"/>
          <a:ext cx="2454275" cy="765175"/>
        </p:xfrm>
        <a:graphic>
          <a:graphicData uri="http://schemas.openxmlformats.org/presentationml/2006/ole">
            <mc:AlternateContent xmlns:mc="http://schemas.openxmlformats.org/markup-compatibility/2006">
              <mc:Choice xmlns:v="urn:schemas-microsoft-com:vml" Requires="v">
                <p:oleObj spid="_x0000_s30736" name="Equation" r:id="rId8" imgW="1866600" imgH="761760" progId="Equation.DSMT4">
                  <p:embed/>
                </p:oleObj>
              </mc:Choice>
              <mc:Fallback>
                <p:oleObj name="Equation" r:id="rId8" imgW="1866600" imgH="761760" progId="Equation.DSMT4">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40513" y="3048000"/>
                        <a:ext cx="2454275" cy="765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30731" name="Line 23"/>
          <p:cNvSpPr>
            <a:spLocks noChangeShapeType="1"/>
          </p:cNvSpPr>
          <p:nvPr/>
        </p:nvSpPr>
        <p:spPr bwMode="auto">
          <a:xfrm>
            <a:off x="3556000" y="5257800"/>
            <a:ext cx="46990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30732" name="Text Box 24"/>
          <p:cNvSpPr txBox="1">
            <a:spLocks noChangeArrowheads="1"/>
          </p:cNvSpPr>
          <p:nvPr/>
        </p:nvSpPr>
        <p:spPr bwMode="auto">
          <a:xfrm>
            <a:off x="3235325" y="4283075"/>
            <a:ext cx="1595438" cy="519113"/>
          </a:xfrm>
          <a:prstGeom prst="rect">
            <a:avLst/>
          </a:prstGeom>
          <a:noFill/>
          <a:ln w="12700">
            <a:noFill/>
            <a:miter lim="800000"/>
            <a:headEnd type="none" w="lg" len="med"/>
            <a:tailEnd type="none" w="lg" len="med"/>
          </a:ln>
        </p:spPr>
        <p:txBody>
          <a:bodyPr wrap="none">
            <a:spAutoFit/>
          </a:bodyPr>
          <a:lstStyle/>
          <a:p>
            <a:r>
              <a:rPr lang="en-US"/>
              <a:t>Assume...</a:t>
            </a:r>
          </a:p>
        </p:txBody>
      </p:sp>
      <p:sp>
        <p:nvSpPr>
          <p:cNvPr id="30733" name="Line 26"/>
          <p:cNvSpPr>
            <a:spLocks noChangeShapeType="1"/>
          </p:cNvSpPr>
          <p:nvPr/>
        </p:nvSpPr>
        <p:spPr bwMode="auto">
          <a:xfrm>
            <a:off x="3568700" y="5854700"/>
            <a:ext cx="46990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30734" name="Text Box 27"/>
          <p:cNvSpPr txBox="1">
            <a:spLocks noChangeArrowheads="1"/>
          </p:cNvSpPr>
          <p:nvPr/>
        </p:nvSpPr>
        <p:spPr bwMode="auto">
          <a:xfrm>
            <a:off x="644525" y="6061075"/>
            <a:ext cx="6419850" cy="457200"/>
          </a:xfrm>
          <a:prstGeom prst="rect">
            <a:avLst/>
          </a:prstGeom>
          <a:noFill/>
          <a:ln w="12700">
            <a:noFill/>
            <a:miter lim="800000"/>
            <a:headEnd type="none" w="lg" len="med"/>
            <a:tailEnd type="none" w="lg" len="med"/>
          </a:ln>
        </p:spPr>
        <p:txBody>
          <a:bodyPr wrap="none">
            <a:spAutoFit/>
          </a:bodyPr>
          <a:lstStyle/>
          <a:p>
            <a:r>
              <a:rPr lang="en-US" sz="2400"/>
              <a:t>But V is often ____________ over control surface!</a:t>
            </a:r>
          </a:p>
        </p:txBody>
      </p:sp>
      <p:sp>
        <p:nvSpPr>
          <p:cNvPr id="30735" name="Line 34"/>
          <p:cNvSpPr>
            <a:spLocks noChangeShapeType="1"/>
          </p:cNvSpPr>
          <p:nvPr/>
        </p:nvSpPr>
        <p:spPr bwMode="auto">
          <a:xfrm>
            <a:off x="863600" y="2336800"/>
            <a:ext cx="5969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30736" name="Line 37"/>
          <p:cNvSpPr>
            <a:spLocks noChangeShapeType="1"/>
          </p:cNvSpPr>
          <p:nvPr/>
        </p:nvSpPr>
        <p:spPr bwMode="auto">
          <a:xfrm>
            <a:off x="7404100" y="2489200"/>
            <a:ext cx="13462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55314" name="Comment 18"/>
          <p:cNvSpPr>
            <a:spLocks noChangeArrowheads="1"/>
          </p:cNvSpPr>
          <p:nvPr/>
        </p:nvSpPr>
        <p:spPr bwMode="auto">
          <a:xfrm>
            <a:off x="3136900" y="4772025"/>
            <a:ext cx="60071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Char char="ä"/>
            </a:pPr>
            <a:r>
              <a:rPr lang="en-US">
                <a:solidFill>
                  <a:schemeClr val="folHlink"/>
                </a:solidFill>
              </a:rPr>
              <a:t>Hydrostatic pressure distribution at cs</a:t>
            </a:r>
          </a:p>
        </p:txBody>
      </p:sp>
      <p:sp>
        <p:nvSpPr>
          <p:cNvPr id="55321" name="Comment 25"/>
          <p:cNvSpPr>
            <a:spLocks noChangeArrowheads="1"/>
          </p:cNvSpPr>
          <p:nvPr/>
        </p:nvSpPr>
        <p:spPr bwMode="auto">
          <a:xfrm>
            <a:off x="3136900" y="5407025"/>
            <a:ext cx="50800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Char char="ä"/>
            </a:pPr>
            <a:r>
              <a:rPr lang="en-US">
                <a:solidFill>
                  <a:schemeClr val="folHlink"/>
                </a:solidFill>
                <a:cs typeface="Times New Roman" pitchFamily="18" charset="0"/>
              </a:rPr>
              <a:t>ŭ </a:t>
            </a:r>
            <a:r>
              <a:rPr lang="en-US">
                <a:solidFill>
                  <a:schemeClr val="folHlink"/>
                </a:solidFill>
              </a:rPr>
              <a:t>is uniform over cs</a:t>
            </a:r>
          </a:p>
        </p:txBody>
      </p:sp>
      <p:sp>
        <p:nvSpPr>
          <p:cNvPr id="55324" name="Comment 28"/>
          <p:cNvSpPr>
            <a:spLocks noChangeArrowheads="1"/>
          </p:cNvSpPr>
          <p:nvPr/>
        </p:nvSpPr>
        <p:spPr bwMode="auto">
          <a:xfrm>
            <a:off x="2552700" y="6010275"/>
            <a:ext cx="18796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not uniform</a:t>
            </a:r>
            <a:endParaRPr lang="en-US" sz="2400"/>
          </a:p>
        </p:txBody>
      </p:sp>
      <p:sp>
        <p:nvSpPr>
          <p:cNvPr id="55303" name="Line 7"/>
          <p:cNvSpPr>
            <a:spLocks noChangeShapeType="1"/>
          </p:cNvSpPr>
          <p:nvPr/>
        </p:nvSpPr>
        <p:spPr bwMode="auto">
          <a:xfrm flipV="1">
            <a:off x="215900" y="2438400"/>
            <a:ext cx="660400" cy="762000"/>
          </a:xfrm>
          <a:prstGeom prst="line">
            <a:avLst/>
          </a:prstGeom>
          <a:noFill/>
          <a:ln w="38100">
            <a:solidFill>
              <a:schemeClr val="folHlink"/>
            </a:solidFill>
            <a:round/>
            <a:headEnd type="none" w="sm" len="sm"/>
            <a:tailEnd type="triangle" w="lg" len="med"/>
          </a:ln>
        </p:spPr>
        <p:txBody>
          <a:bodyPr wrap="none" anchor="ctr"/>
          <a:lstStyle/>
          <a:p>
            <a:endParaRPr lang="en-US"/>
          </a:p>
        </p:txBody>
      </p:sp>
      <p:sp>
        <p:nvSpPr>
          <p:cNvPr id="55307" name="Line 11"/>
          <p:cNvSpPr>
            <a:spLocks noChangeShapeType="1"/>
          </p:cNvSpPr>
          <p:nvPr/>
        </p:nvSpPr>
        <p:spPr bwMode="auto">
          <a:xfrm flipV="1">
            <a:off x="1117600" y="2413000"/>
            <a:ext cx="812800" cy="774700"/>
          </a:xfrm>
          <a:prstGeom prst="line">
            <a:avLst/>
          </a:prstGeom>
          <a:noFill/>
          <a:ln w="38100">
            <a:solidFill>
              <a:schemeClr val="folHlink"/>
            </a:solidFill>
            <a:round/>
            <a:headEnd type="none" w="sm" len="sm"/>
            <a:tailEnd type="triangle" w="lg" len="med"/>
          </a:ln>
        </p:spPr>
        <p:txBody>
          <a:bodyPr wrap="none" anchor="ctr"/>
          <a:lstStyle/>
          <a:p>
            <a:endParaRPr lang="en-US"/>
          </a:p>
        </p:txBody>
      </p:sp>
      <p:sp>
        <p:nvSpPr>
          <p:cNvPr id="30742" name="Line 35"/>
          <p:cNvSpPr>
            <a:spLocks noChangeShapeType="1"/>
          </p:cNvSpPr>
          <p:nvPr/>
        </p:nvSpPr>
        <p:spPr bwMode="auto">
          <a:xfrm>
            <a:off x="1968500" y="2362200"/>
            <a:ext cx="9271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55311" name="Comment 15"/>
          <p:cNvSpPr>
            <a:spLocks noChangeArrowheads="1"/>
          </p:cNvSpPr>
          <p:nvPr/>
        </p:nvSpPr>
        <p:spPr bwMode="auto">
          <a:xfrm>
            <a:off x="3454400" y="2009775"/>
            <a:ext cx="4191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0</a:t>
            </a:r>
          </a:p>
        </p:txBody>
      </p:sp>
      <p:sp>
        <p:nvSpPr>
          <p:cNvPr id="30744" name="Line 36"/>
          <p:cNvSpPr>
            <a:spLocks noChangeShapeType="1"/>
          </p:cNvSpPr>
          <p:nvPr/>
        </p:nvSpPr>
        <p:spPr bwMode="auto">
          <a:xfrm>
            <a:off x="3517900" y="2451100"/>
            <a:ext cx="228600" cy="0"/>
          </a:xfrm>
          <a:prstGeom prst="line">
            <a:avLst/>
          </a:prstGeom>
          <a:noFill/>
          <a:ln w="12700">
            <a:solidFill>
              <a:schemeClr val="tx1"/>
            </a:solidFill>
            <a:round/>
            <a:headEnd type="none" w="lg" len="med"/>
            <a:tailEnd type="none" w="lg" len="med"/>
          </a:ln>
        </p:spPr>
        <p:txBody>
          <a:bodyPr wrap="none" anchor="ctr"/>
          <a:lstStyle/>
          <a:p>
            <a:endParaRPr lang="en-US"/>
          </a:p>
        </p:txBody>
      </p:sp>
      <p:graphicFrame>
        <p:nvGraphicFramePr>
          <p:cNvPr id="30725" name="Object 43"/>
          <p:cNvGraphicFramePr>
            <a:graphicFrameLocks noChangeAspect="1"/>
          </p:cNvGraphicFramePr>
          <p:nvPr/>
        </p:nvGraphicFramePr>
        <p:xfrm>
          <a:off x="28575" y="2387600"/>
          <a:ext cx="7143750" cy="877888"/>
        </p:xfrm>
        <a:graphic>
          <a:graphicData uri="http://schemas.openxmlformats.org/presentationml/2006/ole">
            <mc:AlternateContent xmlns:mc="http://schemas.openxmlformats.org/markup-compatibility/2006">
              <mc:Choice xmlns:v="urn:schemas-microsoft-com:vml" Requires="v">
                <p:oleObj spid="_x0000_s30737" name="Equation" r:id="rId10" imgW="5435280" imgH="876240" progId="Equation.DSMT4">
                  <p:embed/>
                </p:oleObj>
              </mc:Choice>
              <mc:Fallback>
                <p:oleObj name="Equation" r:id="rId10" imgW="5435280" imgH="876240" progId="Equation.DSMT4">
                  <p:embed/>
                  <p:pic>
                    <p:nvPicPr>
                      <p:cNvPr id="0" name="Object 4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575" y="2387600"/>
                        <a:ext cx="7143750" cy="8778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55341" name="Object 45"/>
          <p:cNvGraphicFramePr>
            <a:graphicFrameLocks noChangeAspect="1"/>
          </p:cNvGraphicFramePr>
          <p:nvPr/>
        </p:nvGraphicFramePr>
        <p:xfrm>
          <a:off x="831850" y="1797050"/>
          <a:ext cx="622300" cy="571500"/>
        </p:xfrm>
        <a:graphic>
          <a:graphicData uri="http://schemas.openxmlformats.org/presentationml/2006/ole">
            <mc:AlternateContent xmlns:mc="http://schemas.openxmlformats.org/markup-compatibility/2006">
              <mc:Choice xmlns:v="urn:schemas-microsoft-com:vml" Requires="v">
                <p:oleObj spid="_x0000_s30738" name="Equation" r:id="rId12" imgW="622080" imgH="571320" progId="Equation.DSMT4">
                  <p:embed/>
                </p:oleObj>
              </mc:Choice>
              <mc:Fallback>
                <p:oleObj name="Equation" r:id="rId12" imgW="622080" imgH="571320" progId="Equation.DSMT4">
                  <p:embed/>
                  <p:pic>
                    <p:nvPicPr>
                      <p:cNvPr id="0" name="Object 4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1850" y="1797050"/>
                        <a:ext cx="622300" cy="571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42" name="Object 46"/>
          <p:cNvGraphicFramePr>
            <a:graphicFrameLocks noChangeAspect="1"/>
          </p:cNvGraphicFramePr>
          <p:nvPr/>
        </p:nvGraphicFramePr>
        <p:xfrm>
          <a:off x="2032000" y="1968500"/>
          <a:ext cx="812800" cy="381000"/>
        </p:xfrm>
        <a:graphic>
          <a:graphicData uri="http://schemas.openxmlformats.org/presentationml/2006/ole">
            <mc:AlternateContent xmlns:mc="http://schemas.openxmlformats.org/markup-compatibility/2006">
              <mc:Choice xmlns:v="urn:schemas-microsoft-com:vml" Requires="v">
                <p:oleObj spid="_x0000_s30739" name="Equation" r:id="rId14" imgW="812520" imgH="380880" progId="Equation.DSMT4">
                  <p:embed/>
                </p:oleObj>
              </mc:Choice>
              <mc:Fallback>
                <p:oleObj name="Equation" r:id="rId14" imgW="812520" imgH="380880" progId="Equation.DSMT4">
                  <p:embed/>
                  <p:pic>
                    <p:nvPicPr>
                      <p:cNvPr id="0" name="Object 4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32000" y="1968500"/>
                        <a:ext cx="812800"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53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53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53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53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53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53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553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553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53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553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553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553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29" grpId="0" autoUpdateAnimBg="0"/>
      <p:bldP spid="55310" grpId="0" animBg="1"/>
      <p:bldP spid="55314" grpId="0" autoUpdateAnimBg="0"/>
      <p:bldP spid="55321" grpId="0" autoUpdateAnimBg="0"/>
      <p:bldP spid="55324" grpId="0" autoUpdateAnimBg="0"/>
      <p:bldP spid="55303" grpId="0" animBg="1"/>
      <p:bldP spid="55307" grpId="0" animBg="1"/>
      <p:bldP spid="55311"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30" name="Comment 10"/>
          <p:cNvSpPr>
            <a:spLocks noChangeArrowheads="1"/>
          </p:cNvSpPr>
          <p:nvPr/>
        </p:nvSpPr>
        <p:spPr bwMode="auto">
          <a:xfrm>
            <a:off x="4622800" y="3178175"/>
            <a:ext cx="29337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If </a:t>
            </a:r>
            <a:r>
              <a:rPr lang="en-US" b="1">
                <a:solidFill>
                  <a:schemeClr val="folHlink"/>
                </a:solidFill>
              </a:rPr>
              <a:t>V</a:t>
            </a:r>
            <a:r>
              <a:rPr lang="en-US">
                <a:solidFill>
                  <a:schemeClr val="folHlink"/>
                </a:solidFill>
              </a:rPr>
              <a:t> tangent to </a:t>
            </a:r>
            <a:r>
              <a:rPr lang="en-US" b="1">
                <a:solidFill>
                  <a:schemeClr val="folHlink"/>
                </a:solidFill>
              </a:rPr>
              <a:t>n</a:t>
            </a:r>
            <a:endParaRPr lang="en-US">
              <a:solidFill>
                <a:schemeClr val="folHlink"/>
              </a:solidFill>
            </a:endParaRPr>
          </a:p>
        </p:txBody>
      </p:sp>
      <p:sp>
        <p:nvSpPr>
          <p:cNvPr id="56335" name="Comment 15"/>
          <p:cNvSpPr>
            <a:spLocks noChangeArrowheads="1"/>
          </p:cNvSpPr>
          <p:nvPr/>
        </p:nvSpPr>
        <p:spPr bwMode="auto">
          <a:xfrm>
            <a:off x="4165600" y="5045075"/>
            <a:ext cx="45593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kinetic energy correction term</a:t>
            </a:r>
          </a:p>
        </p:txBody>
      </p:sp>
      <p:sp>
        <p:nvSpPr>
          <p:cNvPr id="56345" name="Comment 25"/>
          <p:cNvSpPr>
            <a:spLocks noChangeArrowheads="1"/>
          </p:cNvSpPr>
          <p:nvPr/>
        </p:nvSpPr>
        <p:spPr bwMode="auto">
          <a:xfrm>
            <a:off x="4826000" y="1704975"/>
            <a:ext cx="29337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i="1">
                <a:solidFill>
                  <a:schemeClr val="folHlink"/>
                </a:solidFill>
              </a:rPr>
              <a:t>V</a:t>
            </a:r>
            <a:r>
              <a:rPr lang="en-US">
                <a:solidFill>
                  <a:schemeClr val="folHlink"/>
                </a:solidFill>
              </a:rPr>
              <a:t> = point velocity</a:t>
            </a:r>
          </a:p>
        </p:txBody>
      </p:sp>
      <p:grpSp>
        <p:nvGrpSpPr>
          <p:cNvPr id="2" name="Group 35"/>
          <p:cNvGrpSpPr>
            <a:grpSpLocks/>
          </p:cNvGrpSpPr>
          <p:nvPr/>
        </p:nvGrpSpPr>
        <p:grpSpPr bwMode="auto">
          <a:xfrm>
            <a:off x="4826000" y="2124075"/>
            <a:ext cx="4318000" cy="954088"/>
            <a:chOff x="3040" y="1338"/>
            <a:chExt cx="2720" cy="601"/>
          </a:xfrm>
        </p:grpSpPr>
        <p:sp>
          <p:nvSpPr>
            <p:cNvPr id="31777" name="Comment 26"/>
            <p:cNvSpPr>
              <a:spLocks noChangeArrowheads="1"/>
            </p:cNvSpPr>
            <p:nvPr/>
          </p:nvSpPr>
          <p:spPr bwMode="auto">
            <a:xfrm>
              <a:off x="3040" y="1338"/>
              <a:ext cx="2720" cy="601"/>
            </a:xfrm>
            <a:prstGeom prst="rect">
              <a:avLst/>
            </a:prstGeom>
            <a:noFill/>
            <a:ln w="12700">
              <a:noFill/>
              <a:miter lim="800000"/>
              <a:headEnd type="none" w="sm" len="sm"/>
              <a:tailEnd type="none" w="sm" len="sm"/>
            </a:ln>
          </p:spPr>
          <p:txBody>
            <a:bodyPr>
              <a:spAutoFit/>
            </a:bodyPr>
            <a:lstStyle/>
            <a:p>
              <a:pPr marL="685800" indent="-685800">
                <a:buClr>
                  <a:schemeClr val="hlink"/>
                </a:buClr>
                <a:buFont typeface="Monotype Sorts" pitchFamily="2" charset="2"/>
                <a:buNone/>
              </a:pPr>
              <a:r>
                <a:rPr lang="en-US" i="1">
                  <a:solidFill>
                    <a:schemeClr val="folHlink"/>
                  </a:solidFill>
                </a:rPr>
                <a:t>V</a:t>
              </a:r>
              <a:r>
                <a:rPr lang="en-US">
                  <a:solidFill>
                    <a:schemeClr val="folHlink"/>
                  </a:solidFill>
                </a:rPr>
                <a:t> = average normal velocity over cs</a:t>
              </a:r>
            </a:p>
          </p:txBody>
        </p:sp>
        <p:sp>
          <p:nvSpPr>
            <p:cNvPr id="31778" name="Line 34"/>
            <p:cNvSpPr>
              <a:spLocks noChangeShapeType="1"/>
            </p:cNvSpPr>
            <p:nvPr/>
          </p:nvSpPr>
          <p:spPr bwMode="auto">
            <a:xfrm>
              <a:off x="3128" y="1392"/>
              <a:ext cx="128" cy="0"/>
            </a:xfrm>
            <a:prstGeom prst="line">
              <a:avLst/>
            </a:prstGeom>
            <a:noFill/>
            <a:ln w="12700">
              <a:solidFill>
                <a:schemeClr val="folHlink"/>
              </a:solidFill>
              <a:round/>
              <a:headEnd type="none" w="lg" len="med"/>
              <a:tailEnd type="none" w="lg" len="med"/>
            </a:ln>
          </p:spPr>
          <p:txBody>
            <a:bodyPr wrap="none" anchor="ctr">
              <a:spAutoFit/>
            </a:bodyPr>
            <a:lstStyle/>
            <a:p>
              <a:endParaRPr lang="en-US"/>
            </a:p>
          </p:txBody>
        </p:sp>
      </p:grpSp>
      <p:sp>
        <p:nvSpPr>
          <p:cNvPr id="56349" name="Line 29"/>
          <p:cNvSpPr>
            <a:spLocks noChangeShapeType="1"/>
          </p:cNvSpPr>
          <p:nvPr/>
        </p:nvSpPr>
        <p:spPr bwMode="auto">
          <a:xfrm flipV="1">
            <a:off x="2273300" y="3479800"/>
            <a:ext cx="241300" cy="469900"/>
          </a:xfrm>
          <a:prstGeom prst="line">
            <a:avLst/>
          </a:prstGeom>
          <a:noFill/>
          <a:ln w="38100">
            <a:solidFill>
              <a:schemeClr val="folHlink"/>
            </a:solidFill>
            <a:round/>
            <a:headEnd type="none" w="lg" len="med"/>
            <a:tailEnd type="none" w="lg" len="med"/>
          </a:ln>
        </p:spPr>
        <p:txBody>
          <a:bodyPr wrap="none" anchor="ctr">
            <a:spAutoFit/>
          </a:bodyPr>
          <a:lstStyle/>
          <a:p>
            <a:endParaRPr lang="en-US"/>
          </a:p>
        </p:txBody>
      </p:sp>
      <p:sp>
        <p:nvSpPr>
          <p:cNvPr id="56350" name="Line 30"/>
          <p:cNvSpPr>
            <a:spLocks noChangeShapeType="1"/>
          </p:cNvSpPr>
          <p:nvPr/>
        </p:nvSpPr>
        <p:spPr bwMode="auto">
          <a:xfrm flipV="1">
            <a:off x="1638300" y="4140200"/>
            <a:ext cx="241300" cy="469900"/>
          </a:xfrm>
          <a:prstGeom prst="line">
            <a:avLst/>
          </a:prstGeom>
          <a:noFill/>
          <a:ln w="38100">
            <a:solidFill>
              <a:schemeClr val="folHlink"/>
            </a:solidFill>
            <a:round/>
            <a:headEnd type="none" w="lg" len="med"/>
            <a:tailEnd type="none" w="lg" len="med"/>
          </a:ln>
        </p:spPr>
        <p:txBody>
          <a:bodyPr wrap="none" anchor="ctr">
            <a:spAutoFit/>
          </a:bodyPr>
          <a:lstStyle/>
          <a:p>
            <a:endParaRPr lang="en-US"/>
          </a:p>
        </p:txBody>
      </p:sp>
      <p:sp>
        <p:nvSpPr>
          <p:cNvPr id="56351" name="Line 31"/>
          <p:cNvSpPr>
            <a:spLocks noChangeShapeType="1"/>
          </p:cNvSpPr>
          <p:nvPr/>
        </p:nvSpPr>
        <p:spPr bwMode="auto">
          <a:xfrm flipV="1">
            <a:off x="1727200" y="3683000"/>
            <a:ext cx="241300" cy="469900"/>
          </a:xfrm>
          <a:prstGeom prst="line">
            <a:avLst/>
          </a:prstGeom>
          <a:noFill/>
          <a:ln w="38100">
            <a:solidFill>
              <a:schemeClr val="folHlink"/>
            </a:solidFill>
            <a:round/>
            <a:headEnd type="none" w="lg" len="med"/>
            <a:tailEnd type="none" w="lg" len="med"/>
          </a:ln>
        </p:spPr>
        <p:txBody>
          <a:bodyPr wrap="none" anchor="ctr">
            <a:spAutoFit/>
          </a:bodyPr>
          <a:lstStyle/>
          <a:p>
            <a:endParaRPr lang="en-US"/>
          </a:p>
        </p:txBody>
      </p:sp>
      <p:sp>
        <p:nvSpPr>
          <p:cNvPr id="56352" name="Line 32"/>
          <p:cNvSpPr>
            <a:spLocks noChangeShapeType="1"/>
          </p:cNvSpPr>
          <p:nvPr/>
        </p:nvSpPr>
        <p:spPr bwMode="auto">
          <a:xfrm flipV="1">
            <a:off x="1981200" y="4572000"/>
            <a:ext cx="241300" cy="469900"/>
          </a:xfrm>
          <a:prstGeom prst="line">
            <a:avLst/>
          </a:prstGeom>
          <a:noFill/>
          <a:ln w="38100">
            <a:solidFill>
              <a:schemeClr val="folHlink"/>
            </a:solidFill>
            <a:round/>
            <a:headEnd type="none" w="lg" len="med"/>
            <a:tailEnd type="none" w="lg" len="med"/>
          </a:ln>
        </p:spPr>
        <p:txBody>
          <a:bodyPr wrap="none" anchor="ctr">
            <a:spAutoFit/>
          </a:bodyPr>
          <a:lstStyle/>
          <a:p>
            <a:endParaRPr lang="en-US"/>
          </a:p>
        </p:txBody>
      </p:sp>
      <p:sp>
        <p:nvSpPr>
          <p:cNvPr id="31757" name="Rectangle 2"/>
          <p:cNvSpPr>
            <a:spLocks noGrp="1" noChangeArrowheads="1"/>
          </p:cNvSpPr>
          <p:nvPr>
            <p:ph type="title"/>
          </p:nvPr>
        </p:nvSpPr>
        <p:spPr/>
        <p:txBody>
          <a:bodyPr/>
          <a:lstStyle/>
          <a:p>
            <a:pPr>
              <a:defRPr/>
            </a:pPr>
            <a:r>
              <a:rPr lang="en-US" smtClean="0"/>
              <a:t>Energy Equation: Kinetic Energy</a:t>
            </a:r>
            <a:br>
              <a:rPr lang="en-US" smtClean="0"/>
            </a:br>
            <a:endParaRPr lang="en-US" smtClean="0"/>
          </a:p>
        </p:txBody>
      </p:sp>
      <p:graphicFrame>
        <p:nvGraphicFramePr>
          <p:cNvPr id="31746" name="Object 4"/>
          <p:cNvGraphicFramePr>
            <a:graphicFrameLocks noChangeAspect="1"/>
          </p:cNvGraphicFramePr>
          <p:nvPr/>
        </p:nvGraphicFramePr>
        <p:xfrm>
          <a:off x="296863" y="1766888"/>
          <a:ext cx="4375150" cy="942975"/>
        </p:xfrm>
        <a:graphic>
          <a:graphicData uri="http://schemas.openxmlformats.org/presentationml/2006/ole">
            <mc:AlternateContent xmlns:mc="http://schemas.openxmlformats.org/markup-compatibility/2006">
              <mc:Choice xmlns:v="urn:schemas-microsoft-com:vml" Requires="v">
                <p:oleObj spid="_x0000_s31752" name="Equation" r:id="rId4" imgW="3327120" imgH="939600" progId="Equation.DSMT4">
                  <p:embed/>
                </p:oleObj>
              </mc:Choice>
              <mc:Fallback>
                <p:oleObj name="Equation" r:id="rId4" imgW="3327120" imgH="9396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863" y="1766888"/>
                        <a:ext cx="4375150" cy="9429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56327" name="Object 7"/>
          <p:cNvGraphicFramePr>
            <a:graphicFrameLocks noChangeAspect="1"/>
          </p:cNvGraphicFramePr>
          <p:nvPr/>
        </p:nvGraphicFramePr>
        <p:xfrm>
          <a:off x="595313" y="5157788"/>
          <a:ext cx="2706687" cy="892175"/>
        </p:xfrm>
        <a:graphic>
          <a:graphicData uri="http://schemas.openxmlformats.org/presentationml/2006/ole">
            <mc:AlternateContent xmlns:mc="http://schemas.openxmlformats.org/markup-compatibility/2006">
              <mc:Choice xmlns:v="urn:schemas-microsoft-com:vml" Requires="v">
                <p:oleObj spid="_x0000_s31753" name="Equation" r:id="rId6" imgW="2057400" imgH="888840" progId="Equation.DSMT4">
                  <p:embed/>
                </p:oleObj>
              </mc:Choice>
              <mc:Fallback>
                <p:oleObj name="Equation" r:id="rId6" imgW="2057400" imgH="88884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313" y="5157788"/>
                        <a:ext cx="2706687" cy="892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31748" name="Object 14"/>
          <p:cNvGraphicFramePr>
            <a:graphicFrameLocks noChangeAspect="1"/>
          </p:cNvGraphicFramePr>
          <p:nvPr/>
        </p:nvGraphicFramePr>
        <p:xfrm>
          <a:off x="446088" y="3213100"/>
          <a:ext cx="2652712" cy="1731963"/>
        </p:xfrm>
        <a:graphic>
          <a:graphicData uri="http://schemas.openxmlformats.org/presentationml/2006/ole">
            <mc:AlternateContent xmlns:mc="http://schemas.openxmlformats.org/markup-compatibility/2006">
              <mc:Choice xmlns:v="urn:schemas-microsoft-com:vml" Requires="v">
                <p:oleObj spid="_x0000_s31754" name="Equation" r:id="rId8" imgW="2019240" imgH="1726920" progId="Equation.DSMT4">
                  <p:embed/>
                </p:oleObj>
              </mc:Choice>
              <mc:Fallback>
                <p:oleObj name="Equation" r:id="rId8" imgW="2019240" imgH="1726920" progId="Equation.DSMT4">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6088" y="3213100"/>
                        <a:ext cx="2652712" cy="17319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31758" name="Line 16"/>
          <p:cNvSpPr>
            <a:spLocks noChangeShapeType="1"/>
          </p:cNvSpPr>
          <p:nvPr/>
        </p:nvSpPr>
        <p:spPr bwMode="auto">
          <a:xfrm rot="10800000" flipH="1" flipV="1">
            <a:off x="2692400" y="2400300"/>
            <a:ext cx="1943100" cy="1054100"/>
          </a:xfrm>
          <a:prstGeom prst="line">
            <a:avLst/>
          </a:prstGeom>
          <a:noFill/>
          <a:ln w="12700">
            <a:solidFill>
              <a:schemeClr val="tx1"/>
            </a:solidFill>
            <a:round/>
            <a:headEnd type="none" w="sm" len="sm"/>
            <a:tailEnd type="triangle" w="lg" len="med"/>
          </a:ln>
        </p:spPr>
        <p:txBody>
          <a:bodyPr wrap="none" anchor="ctr"/>
          <a:lstStyle/>
          <a:p>
            <a:endParaRPr lang="en-US"/>
          </a:p>
        </p:txBody>
      </p:sp>
      <p:sp>
        <p:nvSpPr>
          <p:cNvPr id="31759" name="Line 17"/>
          <p:cNvSpPr>
            <a:spLocks noChangeShapeType="1"/>
          </p:cNvSpPr>
          <p:nvPr/>
        </p:nvSpPr>
        <p:spPr bwMode="auto">
          <a:xfrm flipH="1">
            <a:off x="2895600" y="3492500"/>
            <a:ext cx="1727200" cy="241300"/>
          </a:xfrm>
          <a:prstGeom prst="line">
            <a:avLst/>
          </a:prstGeom>
          <a:noFill/>
          <a:ln w="12700">
            <a:solidFill>
              <a:schemeClr val="tx1"/>
            </a:solidFill>
            <a:round/>
            <a:headEnd type="none" w="sm" len="sm"/>
            <a:tailEnd type="triangle" w="lg" len="med"/>
          </a:ln>
        </p:spPr>
        <p:txBody>
          <a:bodyPr wrap="none" anchor="ctr"/>
          <a:lstStyle/>
          <a:p>
            <a:endParaRPr lang="en-US"/>
          </a:p>
        </p:txBody>
      </p:sp>
      <p:sp>
        <p:nvSpPr>
          <p:cNvPr id="31760" name="Line 18"/>
          <p:cNvSpPr>
            <a:spLocks noChangeShapeType="1"/>
          </p:cNvSpPr>
          <p:nvPr/>
        </p:nvSpPr>
        <p:spPr bwMode="auto">
          <a:xfrm>
            <a:off x="4686300" y="3594100"/>
            <a:ext cx="23495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31761" name="Text Box 21"/>
          <p:cNvSpPr txBox="1">
            <a:spLocks noChangeArrowheads="1"/>
          </p:cNvSpPr>
          <p:nvPr/>
        </p:nvSpPr>
        <p:spPr bwMode="auto">
          <a:xfrm>
            <a:off x="3489325" y="5064125"/>
            <a:ext cx="5319713" cy="519113"/>
          </a:xfrm>
          <a:prstGeom prst="rect">
            <a:avLst/>
          </a:prstGeom>
          <a:noFill/>
          <a:ln w="12700">
            <a:noFill/>
            <a:miter lim="800000"/>
            <a:headEnd type="none" w="lg" len="med"/>
            <a:tailEnd type="none" w="lg" len="med"/>
          </a:ln>
        </p:spPr>
        <p:txBody>
          <a:bodyPr wrap="none">
            <a:spAutoFit/>
          </a:bodyPr>
          <a:lstStyle/>
          <a:p>
            <a:r>
              <a:rPr lang="en-US">
                <a:latin typeface="Symbol" pitchFamily="18" charset="2"/>
              </a:rPr>
              <a:t>a</a:t>
            </a:r>
            <a:r>
              <a:rPr lang="en-US"/>
              <a:t> =  _________________________</a:t>
            </a:r>
          </a:p>
        </p:txBody>
      </p:sp>
      <p:sp>
        <p:nvSpPr>
          <p:cNvPr id="31762" name="Rectangle 24"/>
          <p:cNvSpPr>
            <a:spLocks noChangeArrowheads="1"/>
          </p:cNvSpPr>
          <p:nvPr/>
        </p:nvSpPr>
        <p:spPr bwMode="auto">
          <a:xfrm>
            <a:off x="3530600" y="5664200"/>
            <a:ext cx="4202113" cy="519113"/>
          </a:xfrm>
          <a:prstGeom prst="rect">
            <a:avLst/>
          </a:prstGeom>
          <a:noFill/>
          <a:ln w="12700">
            <a:noFill/>
            <a:miter lim="800000"/>
            <a:headEnd type="none" w="lg" len="med"/>
            <a:tailEnd type="none" w="lg" len="med"/>
          </a:ln>
        </p:spPr>
        <p:txBody>
          <a:bodyPr wrap="none">
            <a:spAutoFit/>
          </a:bodyPr>
          <a:lstStyle/>
          <a:p>
            <a:r>
              <a:rPr lang="en-US">
                <a:latin typeface="Symbol" pitchFamily="18" charset="2"/>
              </a:rPr>
              <a:t>a</a:t>
            </a:r>
            <a:r>
              <a:rPr lang="en-US"/>
              <a:t> =___ for uniform velocity</a:t>
            </a:r>
          </a:p>
        </p:txBody>
      </p:sp>
      <p:sp>
        <p:nvSpPr>
          <p:cNvPr id="31763" name="Line 27"/>
          <p:cNvSpPr>
            <a:spLocks noChangeShapeType="1"/>
          </p:cNvSpPr>
          <p:nvPr/>
        </p:nvSpPr>
        <p:spPr bwMode="auto">
          <a:xfrm>
            <a:off x="4914900" y="2120900"/>
            <a:ext cx="25781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31764" name="Line 28"/>
          <p:cNvSpPr>
            <a:spLocks noChangeShapeType="1"/>
          </p:cNvSpPr>
          <p:nvPr/>
        </p:nvSpPr>
        <p:spPr bwMode="auto">
          <a:xfrm>
            <a:off x="4953000" y="2565400"/>
            <a:ext cx="41910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56342" name="Comment 22"/>
          <p:cNvSpPr>
            <a:spLocks noChangeArrowheads="1"/>
          </p:cNvSpPr>
          <p:nvPr/>
        </p:nvSpPr>
        <p:spPr bwMode="auto">
          <a:xfrm>
            <a:off x="4203700" y="5683250"/>
            <a:ext cx="3937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1</a:t>
            </a:r>
          </a:p>
        </p:txBody>
      </p:sp>
      <p:grpSp>
        <p:nvGrpSpPr>
          <p:cNvPr id="3" name="Group 48"/>
          <p:cNvGrpSpPr>
            <a:grpSpLocks/>
          </p:cNvGrpSpPr>
          <p:nvPr/>
        </p:nvGrpSpPr>
        <p:grpSpPr bwMode="auto">
          <a:xfrm>
            <a:off x="2473325" y="854075"/>
            <a:ext cx="4289425" cy="630238"/>
            <a:chOff x="2702" y="2533"/>
            <a:chExt cx="2702" cy="457"/>
          </a:xfrm>
        </p:grpSpPr>
        <p:sp>
          <p:nvSpPr>
            <p:cNvPr id="31767" name="Line 38"/>
            <p:cNvSpPr>
              <a:spLocks noChangeShapeType="1"/>
            </p:cNvSpPr>
            <p:nvPr/>
          </p:nvSpPr>
          <p:spPr bwMode="auto">
            <a:xfrm>
              <a:off x="3024" y="2617"/>
              <a:ext cx="424" cy="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31768" name="Line 39"/>
            <p:cNvSpPr>
              <a:spLocks noChangeShapeType="1"/>
            </p:cNvSpPr>
            <p:nvPr/>
          </p:nvSpPr>
          <p:spPr bwMode="auto">
            <a:xfrm>
              <a:off x="3024" y="2713"/>
              <a:ext cx="424" cy="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31769" name="Line 40"/>
            <p:cNvSpPr>
              <a:spLocks noChangeShapeType="1"/>
            </p:cNvSpPr>
            <p:nvPr/>
          </p:nvSpPr>
          <p:spPr bwMode="auto">
            <a:xfrm>
              <a:off x="3024" y="2809"/>
              <a:ext cx="424" cy="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31770" name="Line 41"/>
            <p:cNvSpPr>
              <a:spLocks noChangeShapeType="1"/>
            </p:cNvSpPr>
            <p:nvPr/>
          </p:nvSpPr>
          <p:spPr bwMode="auto">
            <a:xfrm>
              <a:off x="3024" y="2905"/>
              <a:ext cx="424" cy="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31771" name="Line 42"/>
            <p:cNvSpPr>
              <a:spLocks noChangeShapeType="1"/>
            </p:cNvSpPr>
            <p:nvPr/>
          </p:nvSpPr>
          <p:spPr bwMode="auto">
            <a:xfrm>
              <a:off x="4400" y="2577"/>
              <a:ext cx="76" cy="0"/>
            </a:xfrm>
            <a:prstGeom prst="line">
              <a:avLst/>
            </a:prstGeom>
            <a:noFill/>
            <a:ln w="12700">
              <a:solidFill>
                <a:schemeClr val="tx1"/>
              </a:solidFill>
              <a:round/>
              <a:headEnd type="none" w="lg" len="med"/>
              <a:tailEnd type="triangle" w="lg" len="med"/>
            </a:ln>
          </p:spPr>
          <p:txBody>
            <a:bodyPr anchor="ctr">
              <a:spAutoFit/>
            </a:bodyPr>
            <a:lstStyle/>
            <a:p>
              <a:endParaRPr lang="en-US"/>
            </a:p>
          </p:txBody>
        </p:sp>
        <p:sp>
          <p:nvSpPr>
            <p:cNvPr id="31772" name="Line 43"/>
            <p:cNvSpPr>
              <a:spLocks noChangeShapeType="1"/>
            </p:cNvSpPr>
            <p:nvPr/>
          </p:nvSpPr>
          <p:spPr bwMode="auto">
            <a:xfrm>
              <a:off x="4400" y="2669"/>
              <a:ext cx="576" cy="0"/>
            </a:xfrm>
            <a:prstGeom prst="line">
              <a:avLst/>
            </a:prstGeom>
            <a:noFill/>
            <a:ln w="12700">
              <a:solidFill>
                <a:schemeClr val="tx1"/>
              </a:solidFill>
              <a:round/>
              <a:headEnd type="none" w="lg" len="med"/>
              <a:tailEnd type="triangle" w="lg" len="med"/>
            </a:ln>
          </p:spPr>
          <p:txBody>
            <a:bodyPr anchor="ctr">
              <a:spAutoFit/>
            </a:bodyPr>
            <a:lstStyle/>
            <a:p>
              <a:endParaRPr lang="en-US"/>
            </a:p>
          </p:txBody>
        </p:sp>
        <p:sp>
          <p:nvSpPr>
            <p:cNvPr id="31773" name="Line 44"/>
            <p:cNvSpPr>
              <a:spLocks noChangeShapeType="1"/>
            </p:cNvSpPr>
            <p:nvPr/>
          </p:nvSpPr>
          <p:spPr bwMode="auto">
            <a:xfrm>
              <a:off x="4400" y="2853"/>
              <a:ext cx="585" cy="0"/>
            </a:xfrm>
            <a:prstGeom prst="line">
              <a:avLst/>
            </a:prstGeom>
            <a:noFill/>
            <a:ln w="12700">
              <a:solidFill>
                <a:schemeClr val="tx1"/>
              </a:solidFill>
              <a:round/>
              <a:headEnd type="none" w="lg" len="med"/>
              <a:tailEnd type="triangle" w="lg" len="med"/>
            </a:ln>
          </p:spPr>
          <p:txBody>
            <a:bodyPr anchor="ctr">
              <a:spAutoFit/>
            </a:bodyPr>
            <a:lstStyle/>
            <a:p>
              <a:endParaRPr lang="en-US"/>
            </a:p>
          </p:txBody>
        </p:sp>
        <p:sp>
          <p:nvSpPr>
            <p:cNvPr id="31774" name="Line 45"/>
            <p:cNvSpPr>
              <a:spLocks noChangeShapeType="1"/>
            </p:cNvSpPr>
            <p:nvPr/>
          </p:nvSpPr>
          <p:spPr bwMode="auto">
            <a:xfrm>
              <a:off x="4400" y="2945"/>
              <a:ext cx="68" cy="0"/>
            </a:xfrm>
            <a:prstGeom prst="line">
              <a:avLst/>
            </a:prstGeom>
            <a:noFill/>
            <a:ln w="12700">
              <a:solidFill>
                <a:schemeClr val="tx1"/>
              </a:solidFill>
              <a:round/>
              <a:headEnd type="none" w="lg" len="med"/>
              <a:tailEnd type="triangle" w="lg" len="med"/>
            </a:ln>
          </p:spPr>
          <p:txBody>
            <a:bodyPr anchor="ctr">
              <a:spAutoFit/>
            </a:bodyPr>
            <a:lstStyle/>
            <a:p>
              <a:endParaRPr lang="en-US"/>
            </a:p>
          </p:txBody>
        </p:sp>
        <p:sp>
          <p:nvSpPr>
            <p:cNvPr id="31775" name="Line 46"/>
            <p:cNvSpPr>
              <a:spLocks noChangeShapeType="1"/>
            </p:cNvSpPr>
            <p:nvPr/>
          </p:nvSpPr>
          <p:spPr bwMode="auto">
            <a:xfrm>
              <a:off x="4400" y="2761"/>
              <a:ext cx="846" cy="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31776" name="AutoShape 47"/>
            <p:cNvSpPr>
              <a:spLocks noChangeArrowheads="1"/>
            </p:cNvSpPr>
            <p:nvPr/>
          </p:nvSpPr>
          <p:spPr bwMode="auto">
            <a:xfrm rot="5400000">
              <a:off x="3824" y="1411"/>
              <a:ext cx="457" cy="2702"/>
            </a:xfrm>
            <a:prstGeom prst="can">
              <a:avLst>
                <a:gd name="adj" fmla="val 21652"/>
              </a:avLst>
            </a:prstGeom>
            <a:noFill/>
            <a:ln w="12700">
              <a:solidFill>
                <a:schemeClr val="tx1"/>
              </a:solidFill>
              <a:round/>
              <a:headEnd type="none" w="lg" len="med"/>
              <a:tailEnd type="none" w="lg" len="med"/>
            </a:ln>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63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63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63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63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63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635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63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63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563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30" grpId="0" autoUpdateAnimBg="0"/>
      <p:bldP spid="56335" grpId="0" autoUpdateAnimBg="0"/>
      <p:bldP spid="56345" grpId="0" autoUpdateAnimBg="0"/>
      <p:bldP spid="56349" grpId="0" animBg="1"/>
      <p:bldP spid="56350" grpId="0" animBg="1"/>
      <p:bldP spid="56351" grpId="0" animBg="1"/>
      <p:bldP spid="56352" grpId="0" animBg="1"/>
      <p:bldP spid="56342"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68" name="Line 24"/>
          <p:cNvSpPr>
            <a:spLocks noChangeShapeType="1"/>
          </p:cNvSpPr>
          <p:nvPr/>
        </p:nvSpPr>
        <p:spPr bwMode="auto">
          <a:xfrm flipV="1">
            <a:off x="1689100" y="4445000"/>
            <a:ext cx="241300" cy="584200"/>
          </a:xfrm>
          <a:prstGeom prst="line">
            <a:avLst/>
          </a:prstGeom>
          <a:noFill/>
          <a:ln w="28575">
            <a:solidFill>
              <a:schemeClr val="folHlink"/>
            </a:solidFill>
            <a:round/>
            <a:headEnd type="none" w="lg" len="med"/>
            <a:tailEnd type="none" w="lg" len="med"/>
          </a:ln>
        </p:spPr>
        <p:txBody>
          <a:bodyPr wrap="none" anchor="ctr">
            <a:spAutoFit/>
          </a:bodyPr>
          <a:lstStyle/>
          <a:p>
            <a:endParaRPr lang="en-US"/>
          </a:p>
        </p:txBody>
      </p:sp>
      <p:sp>
        <p:nvSpPr>
          <p:cNvPr id="57369" name="Line 25"/>
          <p:cNvSpPr>
            <a:spLocks noChangeShapeType="1"/>
          </p:cNvSpPr>
          <p:nvPr/>
        </p:nvSpPr>
        <p:spPr bwMode="auto">
          <a:xfrm flipV="1">
            <a:off x="8686800" y="4406900"/>
            <a:ext cx="241300" cy="584200"/>
          </a:xfrm>
          <a:prstGeom prst="line">
            <a:avLst/>
          </a:prstGeom>
          <a:noFill/>
          <a:ln w="28575">
            <a:solidFill>
              <a:schemeClr val="folHlink"/>
            </a:solidFill>
            <a:round/>
            <a:headEnd type="none" w="lg" len="med"/>
            <a:tailEnd type="none" w="lg" len="med"/>
          </a:ln>
        </p:spPr>
        <p:txBody>
          <a:bodyPr wrap="none" anchor="ctr">
            <a:spAutoFit/>
          </a:bodyPr>
          <a:lstStyle/>
          <a:p>
            <a:endParaRPr lang="en-US"/>
          </a:p>
        </p:txBody>
      </p:sp>
      <p:sp>
        <p:nvSpPr>
          <p:cNvPr id="32776" name="Rectangle 2"/>
          <p:cNvSpPr>
            <a:spLocks noGrp="1" noChangeArrowheads="1"/>
          </p:cNvSpPr>
          <p:nvPr>
            <p:ph type="title"/>
          </p:nvPr>
        </p:nvSpPr>
        <p:spPr/>
        <p:txBody>
          <a:bodyPr/>
          <a:lstStyle/>
          <a:p>
            <a:pPr>
              <a:defRPr/>
            </a:pPr>
            <a:r>
              <a:rPr lang="en-US" smtClean="0"/>
              <a:t>Energy Equation: steady, one-dimensional, constant density</a:t>
            </a:r>
          </a:p>
        </p:txBody>
      </p:sp>
      <p:graphicFrame>
        <p:nvGraphicFramePr>
          <p:cNvPr id="57349" name="Object 5"/>
          <p:cNvGraphicFramePr>
            <a:graphicFrameLocks noChangeAspect="1"/>
          </p:cNvGraphicFramePr>
          <p:nvPr/>
        </p:nvGraphicFramePr>
        <p:xfrm>
          <a:off x="192088" y="5659438"/>
          <a:ext cx="8891587" cy="714375"/>
        </p:xfrm>
        <a:graphic>
          <a:graphicData uri="http://schemas.openxmlformats.org/presentationml/2006/ole">
            <mc:AlternateContent xmlns:mc="http://schemas.openxmlformats.org/markup-compatibility/2006">
              <mc:Choice xmlns:v="urn:schemas-microsoft-com:vml" Requires="v">
                <p:oleObj spid="_x0000_s32778" name="Equation" r:id="rId4" imgW="7848360" imgH="825480" progId="Equation.DSMT4">
                  <p:embed/>
                </p:oleObj>
              </mc:Choice>
              <mc:Fallback>
                <p:oleObj name="Equation" r:id="rId4" imgW="7848360" imgH="82548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088" y="5659438"/>
                        <a:ext cx="8891587" cy="7143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32771" name="Object 13"/>
          <p:cNvGraphicFramePr>
            <a:graphicFrameLocks noChangeAspect="1"/>
          </p:cNvGraphicFramePr>
          <p:nvPr/>
        </p:nvGraphicFramePr>
        <p:xfrm>
          <a:off x="198438" y="3043238"/>
          <a:ext cx="2420937" cy="700087"/>
        </p:xfrm>
        <a:graphic>
          <a:graphicData uri="http://schemas.openxmlformats.org/presentationml/2006/ole">
            <mc:AlternateContent xmlns:mc="http://schemas.openxmlformats.org/markup-compatibility/2006">
              <mc:Choice xmlns:v="urn:schemas-microsoft-com:vml" Requires="v">
                <p:oleObj spid="_x0000_s32779" name="Equation" r:id="rId6" imgW="1841400" imgH="698400" progId="Equation.DSMT4">
                  <p:embed/>
                </p:oleObj>
              </mc:Choice>
              <mc:Fallback>
                <p:oleObj name="Equation" r:id="rId6" imgW="1841400" imgH="698400" progId="Equation.DSMT4">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438" y="3043238"/>
                        <a:ext cx="2420937" cy="7000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32777" name="Line 15"/>
          <p:cNvSpPr>
            <a:spLocks noChangeShapeType="1"/>
          </p:cNvSpPr>
          <p:nvPr/>
        </p:nvSpPr>
        <p:spPr bwMode="auto">
          <a:xfrm>
            <a:off x="2984500" y="3454400"/>
            <a:ext cx="2019300" cy="0"/>
          </a:xfrm>
          <a:prstGeom prst="line">
            <a:avLst/>
          </a:prstGeom>
          <a:noFill/>
          <a:ln w="12700">
            <a:solidFill>
              <a:schemeClr val="tx1"/>
            </a:solidFill>
            <a:round/>
            <a:headEnd type="none" w="lg" len="med"/>
            <a:tailEnd type="none" w="lg" len="med"/>
          </a:ln>
        </p:spPr>
        <p:txBody>
          <a:bodyPr wrap="none" anchor="ctr"/>
          <a:lstStyle/>
          <a:p>
            <a:endParaRPr lang="en-US"/>
          </a:p>
        </p:txBody>
      </p:sp>
      <p:graphicFrame>
        <p:nvGraphicFramePr>
          <p:cNvPr id="57367" name="Object 23"/>
          <p:cNvGraphicFramePr>
            <a:graphicFrameLocks noChangeAspect="1"/>
          </p:cNvGraphicFramePr>
          <p:nvPr/>
        </p:nvGraphicFramePr>
        <p:xfrm>
          <a:off x="141288" y="4349750"/>
          <a:ext cx="8797925" cy="688975"/>
        </p:xfrm>
        <a:graphic>
          <a:graphicData uri="http://schemas.openxmlformats.org/presentationml/2006/ole">
            <mc:AlternateContent xmlns:mc="http://schemas.openxmlformats.org/markup-compatibility/2006">
              <mc:Choice xmlns:v="urn:schemas-microsoft-com:vml" Requires="v">
                <p:oleObj spid="_x0000_s32780" name="Equation" r:id="rId8" imgW="9156600" imgH="939600" progId="Equation.DSMT4">
                  <p:embed/>
                </p:oleObj>
              </mc:Choice>
              <mc:Fallback>
                <p:oleObj name="Equation" r:id="rId8" imgW="9156600" imgH="939600" progId="Equation.DSMT4">
                  <p:embed/>
                  <p:pic>
                    <p:nvPicPr>
                      <p:cNvPr id="0" name="Object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288" y="4349750"/>
                        <a:ext cx="8797925" cy="6889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57358" name="Comment 14"/>
          <p:cNvSpPr>
            <a:spLocks noChangeArrowheads="1"/>
          </p:cNvSpPr>
          <p:nvPr/>
        </p:nvSpPr>
        <p:spPr bwMode="auto">
          <a:xfrm>
            <a:off x="2921000" y="3025775"/>
            <a:ext cx="22860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mass flux rate</a:t>
            </a:r>
          </a:p>
        </p:txBody>
      </p:sp>
      <p:graphicFrame>
        <p:nvGraphicFramePr>
          <p:cNvPr id="32773" name="Object 28"/>
          <p:cNvGraphicFramePr>
            <a:graphicFrameLocks noChangeAspect="1"/>
          </p:cNvGraphicFramePr>
          <p:nvPr/>
        </p:nvGraphicFramePr>
        <p:xfrm>
          <a:off x="338138" y="1855788"/>
          <a:ext cx="7426325" cy="892175"/>
        </p:xfrm>
        <a:graphic>
          <a:graphicData uri="http://schemas.openxmlformats.org/presentationml/2006/ole">
            <mc:AlternateContent xmlns:mc="http://schemas.openxmlformats.org/markup-compatibility/2006">
              <mc:Choice xmlns:v="urn:schemas-microsoft-com:vml" Requires="v">
                <p:oleObj spid="_x0000_s32781" name="Equation" r:id="rId10" imgW="5651280" imgH="888840" progId="Equation.DSMT4">
                  <p:embed/>
                </p:oleObj>
              </mc:Choice>
              <mc:Fallback>
                <p:oleObj name="Equation" r:id="rId10" imgW="5651280" imgH="888840" progId="Equation.DSMT4">
                  <p:embed/>
                  <p:pic>
                    <p:nvPicPr>
                      <p:cNvPr id="0" name="Object 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8138" y="1855788"/>
                        <a:ext cx="7426325" cy="892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73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73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73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573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68" grpId="0" animBg="1"/>
      <p:bldP spid="57369" grpId="0" animBg="1"/>
      <p:bldP spid="57358"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9" name="Rectangle 2"/>
          <p:cNvSpPr>
            <a:spLocks noGrp="1" noChangeArrowheads="1"/>
          </p:cNvSpPr>
          <p:nvPr>
            <p:ph type="title"/>
          </p:nvPr>
        </p:nvSpPr>
        <p:spPr/>
        <p:txBody>
          <a:bodyPr/>
          <a:lstStyle/>
          <a:p>
            <a:pPr>
              <a:defRPr/>
            </a:pPr>
            <a:r>
              <a:rPr lang="en-US" smtClean="0"/>
              <a:t>Energy Equation: steady, one-dimensional, constant density</a:t>
            </a:r>
          </a:p>
        </p:txBody>
      </p:sp>
      <p:graphicFrame>
        <p:nvGraphicFramePr>
          <p:cNvPr id="114692" name="Object 4"/>
          <p:cNvGraphicFramePr>
            <a:graphicFrameLocks noChangeAspect="1"/>
          </p:cNvGraphicFramePr>
          <p:nvPr/>
        </p:nvGraphicFramePr>
        <p:xfrm>
          <a:off x="58738" y="3267075"/>
          <a:ext cx="8988425" cy="889000"/>
        </p:xfrm>
        <a:graphic>
          <a:graphicData uri="http://schemas.openxmlformats.org/presentationml/2006/ole">
            <mc:AlternateContent xmlns:mc="http://schemas.openxmlformats.org/markup-compatibility/2006">
              <mc:Choice xmlns:v="urn:schemas-microsoft-com:vml" Requires="v">
                <p:oleObj spid="_x0000_s33804" name="Equation" r:id="rId4" imgW="7657920" imgH="990360" progId="Equation.DSMT4">
                  <p:embed/>
                </p:oleObj>
              </mc:Choice>
              <mc:Fallback>
                <p:oleObj name="Equation" r:id="rId4" imgW="7657920" imgH="99036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38" y="3267075"/>
                        <a:ext cx="8988425" cy="889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14693" name="Object 5"/>
          <p:cNvGraphicFramePr>
            <a:graphicFrameLocks noChangeAspect="1"/>
          </p:cNvGraphicFramePr>
          <p:nvPr/>
        </p:nvGraphicFramePr>
        <p:xfrm>
          <a:off x="3238500" y="4941888"/>
          <a:ext cx="3003550" cy="996950"/>
        </p:xfrm>
        <a:graphic>
          <a:graphicData uri="http://schemas.openxmlformats.org/presentationml/2006/ole">
            <mc:AlternateContent xmlns:mc="http://schemas.openxmlformats.org/markup-compatibility/2006">
              <mc:Choice xmlns:v="urn:schemas-microsoft-com:vml" Requires="v">
                <p:oleObj spid="_x0000_s33805" name="Equation" r:id="rId6" imgW="2286000" imgH="990360" progId="Equation.DSMT4">
                  <p:embed/>
                </p:oleObj>
              </mc:Choice>
              <mc:Fallback>
                <p:oleObj name="Equation" r:id="rId6" imgW="2286000" imgH="99036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8500" y="4941888"/>
                        <a:ext cx="3003550" cy="9969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14694" name="Object 6"/>
          <p:cNvGraphicFramePr>
            <a:graphicFrameLocks noChangeAspect="1"/>
          </p:cNvGraphicFramePr>
          <p:nvPr/>
        </p:nvGraphicFramePr>
        <p:xfrm>
          <a:off x="339725" y="5043488"/>
          <a:ext cx="2336800" cy="788987"/>
        </p:xfrm>
        <a:graphic>
          <a:graphicData uri="http://schemas.openxmlformats.org/presentationml/2006/ole">
            <mc:AlternateContent xmlns:mc="http://schemas.openxmlformats.org/markup-compatibility/2006">
              <mc:Choice xmlns:v="urn:schemas-microsoft-com:vml" Requires="v">
                <p:oleObj spid="_x0000_s33806" name="Equation" r:id="rId8" imgW="1777680" imgH="787320" progId="Equation.DSMT4">
                  <p:embed/>
                </p:oleObj>
              </mc:Choice>
              <mc:Fallback>
                <p:oleObj name="Equation" r:id="rId8" imgW="1777680" imgH="78732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9725" y="5043488"/>
                        <a:ext cx="2336800" cy="7889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14701" name="Oval 13"/>
          <p:cNvSpPr>
            <a:spLocks noChangeArrowheads="1"/>
          </p:cNvSpPr>
          <p:nvPr/>
        </p:nvSpPr>
        <p:spPr bwMode="auto">
          <a:xfrm>
            <a:off x="2692400" y="1968500"/>
            <a:ext cx="673100" cy="673100"/>
          </a:xfrm>
          <a:prstGeom prst="ellipse">
            <a:avLst/>
          </a:prstGeom>
          <a:noFill/>
          <a:ln w="12700">
            <a:solidFill>
              <a:schemeClr val="folHlink"/>
            </a:solidFill>
            <a:round/>
            <a:headEnd type="none" w="lg" len="med"/>
            <a:tailEnd type="none" w="lg" len="med"/>
          </a:ln>
        </p:spPr>
        <p:txBody>
          <a:bodyPr wrap="none" anchor="ctr"/>
          <a:lstStyle/>
          <a:p>
            <a:endParaRPr lang="en-US"/>
          </a:p>
        </p:txBody>
      </p:sp>
      <p:sp>
        <p:nvSpPr>
          <p:cNvPr id="114702" name="Oval 14"/>
          <p:cNvSpPr>
            <a:spLocks noChangeArrowheads="1"/>
          </p:cNvSpPr>
          <p:nvPr/>
        </p:nvSpPr>
        <p:spPr bwMode="auto">
          <a:xfrm>
            <a:off x="3429000" y="2006600"/>
            <a:ext cx="673100" cy="673100"/>
          </a:xfrm>
          <a:prstGeom prst="ellipse">
            <a:avLst/>
          </a:prstGeom>
          <a:noFill/>
          <a:ln w="12700">
            <a:solidFill>
              <a:schemeClr val="folHlink"/>
            </a:solidFill>
            <a:round/>
            <a:headEnd type="none" w="lg" len="med"/>
            <a:tailEnd type="none" w="lg" len="med"/>
          </a:ln>
        </p:spPr>
        <p:txBody>
          <a:bodyPr wrap="none" anchor="ctr"/>
          <a:lstStyle/>
          <a:p>
            <a:endParaRPr lang="en-US"/>
          </a:p>
        </p:txBody>
      </p:sp>
      <p:sp>
        <p:nvSpPr>
          <p:cNvPr id="114703" name="Oval 15"/>
          <p:cNvSpPr>
            <a:spLocks noChangeArrowheads="1"/>
          </p:cNvSpPr>
          <p:nvPr/>
        </p:nvSpPr>
        <p:spPr bwMode="auto">
          <a:xfrm>
            <a:off x="8496300" y="1930400"/>
            <a:ext cx="673100" cy="673100"/>
          </a:xfrm>
          <a:prstGeom prst="ellipse">
            <a:avLst/>
          </a:prstGeom>
          <a:noFill/>
          <a:ln w="12700">
            <a:solidFill>
              <a:schemeClr val="folHlink"/>
            </a:solidFill>
            <a:round/>
            <a:headEnd type="none" w="lg" len="med"/>
            <a:tailEnd type="none" w="lg" len="med"/>
          </a:ln>
        </p:spPr>
        <p:txBody>
          <a:bodyPr wrap="none" anchor="ctr"/>
          <a:lstStyle/>
          <a:p>
            <a:endParaRPr lang="en-US"/>
          </a:p>
        </p:txBody>
      </p:sp>
      <p:sp>
        <p:nvSpPr>
          <p:cNvPr id="33803" name="AutoShape 16"/>
          <p:cNvSpPr>
            <a:spLocks/>
          </p:cNvSpPr>
          <p:nvPr/>
        </p:nvSpPr>
        <p:spPr bwMode="auto">
          <a:xfrm rot="5400000">
            <a:off x="3314700" y="1219200"/>
            <a:ext cx="254000" cy="6273800"/>
          </a:xfrm>
          <a:prstGeom prst="rightBrace">
            <a:avLst>
              <a:gd name="adj1" fmla="val 205833"/>
              <a:gd name="adj2" fmla="val 50236"/>
            </a:avLst>
          </a:prstGeom>
          <a:noFill/>
          <a:ln w="12700">
            <a:solidFill>
              <a:schemeClr val="tx1"/>
            </a:solidFill>
            <a:round/>
            <a:headEnd type="none" w="lg" len="med"/>
            <a:tailEnd type="none" w="lg" len="med"/>
          </a:ln>
        </p:spPr>
        <p:txBody>
          <a:bodyPr wrap="none" anchor="ctr"/>
          <a:lstStyle/>
          <a:p>
            <a:endParaRPr lang="en-US"/>
          </a:p>
        </p:txBody>
      </p:sp>
      <p:sp>
        <p:nvSpPr>
          <p:cNvPr id="33804" name="AutoShape 23"/>
          <p:cNvSpPr>
            <a:spLocks/>
          </p:cNvSpPr>
          <p:nvPr/>
        </p:nvSpPr>
        <p:spPr bwMode="auto">
          <a:xfrm rot="5400000">
            <a:off x="7759700" y="3352800"/>
            <a:ext cx="254000" cy="1905000"/>
          </a:xfrm>
          <a:prstGeom prst="rightBrace">
            <a:avLst>
              <a:gd name="adj1" fmla="val 62500"/>
              <a:gd name="adj2" fmla="val 50236"/>
            </a:avLst>
          </a:prstGeom>
          <a:noFill/>
          <a:ln w="12700">
            <a:solidFill>
              <a:schemeClr val="tx1"/>
            </a:solidFill>
            <a:round/>
            <a:headEnd type="none" w="lg" len="med"/>
            <a:tailEnd type="none" w="lg" len="med"/>
          </a:ln>
        </p:spPr>
        <p:txBody>
          <a:bodyPr wrap="none" anchor="ctr"/>
          <a:lstStyle/>
          <a:p>
            <a:endParaRPr lang="en-US"/>
          </a:p>
        </p:txBody>
      </p:sp>
      <p:sp>
        <p:nvSpPr>
          <p:cNvPr id="33805" name="Line 26"/>
          <p:cNvSpPr>
            <a:spLocks noChangeShapeType="1"/>
          </p:cNvSpPr>
          <p:nvPr/>
        </p:nvSpPr>
        <p:spPr bwMode="auto">
          <a:xfrm>
            <a:off x="6540500" y="5435600"/>
            <a:ext cx="2335213"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33806" name="Line 27"/>
          <p:cNvSpPr>
            <a:spLocks noChangeShapeType="1"/>
          </p:cNvSpPr>
          <p:nvPr/>
        </p:nvSpPr>
        <p:spPr bwMode="auto">
          <a:xfrm>
            <a:off x="6565900" y="5905500"/>
            <a:ext cx="950913"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33807" name="Line 10"/>
          <p:cNvSpPr>
            <a:spLocks noChangeShapeType="1"/>
          </p:cNvSpPr>
          <p:nvPr/>
        </p:nvSpPr>
        <p:spPr bwMode="auto">
          <a:xfrm>
            <a:off x="6781800" y="3060700"/>
            <a:ext cx="20193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33808" name="Line 19"/>
          <p:cNvSpPr>
            <a:spLocks noChangeShapeType="1"/>
          </p:cNvSpPr>
          <p:nvPr/>
        </p:nvSpPr>
        <p:spPr bwMode="auto">
          <a:xfrm>
            <a:off x="2438400" y="4876800"/>
            <a:ext cx="1681163"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33809" name="Line 22"/>
          <p:cNvSpPr>
            <a:spLocks noChangeShapeType="1"/>
          </p:cNvSpPr>
          <p:nvPr/>
        </p:nvSpPr>
        <p:spPr bwMode="auto">
          <a:xfrm>
            <a:off x="7150100" y="4813300"/>
            <a:ext cx="1271588"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114719" name="AutoShape 31">
            <a:hlinkClick r:id="rId10" action="ppaction://hlinksldjump" highlightClick="1"/>
          </p:cNvPr>
          <p:cNvSpPr>
            <a:spLocks noChangeArrowheads="1"/>
          </p:cNvSpPr>
          <p:nvPr/>
        </p:nvSpPr>
        <p:spPr bwMode="auto">
          <a:xfrm>
            <a:off x="1371600" y="5143500"/>
            <a:ext cx="571500" cy="596900"/>
          </a:xfrm>
          <a:prstGeom prst="actionButtonBlank">
            <a:avLst/>
          </a:prstGeom>
          <a:solidFill>
            <a:schemeClr val="bg1"/>
          </a:solidFill>
          <a:ln w="12700">
            <a:solidFill>
              <a:schemeClr val="folHlink"/>
            </a:solidFill>
            <a:miter lim="800000"/>
            <a:headEnd type="none" w="lg" len="med"/>
            <a:tailEnd type="none" w="lg" len="med"/>
          </a:ln>
        </p:spPr>
        <p:txBody>
          <a:bodyPr wrap="none" anchor="ctr"/>
          <a:lstStyle/>
          <a:p>
            <a:pPr algn="ctr"/>
            <a:r>
              <a:rPr lang="en-US" sz="2400" i="1">
                <a:solidFill>
                  <a:schemeClr val="tx2"/>
                </a:solidFill>
              </a:rPr>
              <a:t>h</a:t>
            </a:r>
            <a:r>
              <a:rPr lang="en-US" sz="2400" i="1" baseline="-25000">
                <a:solidFill>
                  <a:schemeClr val="tx2"/>
                </a:solidFill>
              </a:rPr>
              <a:t>P</a:t>
            </a:r>
            <a:endParaRPr lang="en-US" sz="2400" i="1">
              <a:solidFill>
                <a:schemeClr val="tx2"/>
              </a:solidFill>
            </a:endParaRPr>
          </a:p>
        </p:txBody>
      </p:sp>
      <p:sp>
        <p:nvSpPr>
          <p:cNvPr id="114713" name="Comment 25"/>
          <p:cNvSpPr>
            <a:spLocks noChangeArrowheads="1"/>
          </p:cNvSpPr>
          <p:nvPr/>
        </p:nvSpPr>
        <p:spPr bwMode="auto">
          <a:xfrm>
            <a:off x="6453188" y="4968875"/>
            <a:ext cx="2525712" cy="946150"/>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Lost mechanical energy</a:t>
            </a:r>
          </a:p>
        </p:txBody>
      </p:sp>
      <p:sp>
        <p:nvSpPr>
          <p:cNvPr id="114697" name="Comment 9"/>
          <p:cNvSpPr>
            <a:spLocks noChangeArrowheads="1"/>
          </p:cNvSpPr>
          <p:nvPr/>
        </p:nvSpPr>
        <p:spPr bwMode="auto">
          <a:xfrm>
            <a:off x="6794500" y="2555875"/>
            <a:ext cx="21844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divide by g</a:t>
            </a:r>
          </a:p>
        </p:txBody>
      </p:sp>
      <p:sp>
        <p:nvSpPr>
          <p:cNvPr id="114706" name="Comment 18"/>
          <p:cNvSpPr>
            <a:spLocks noChangeArrowheads="1"/>
          </p:cNvSpPr>
          <p:nvPr/>
        </p:nvSpPr>
        <p:spPr bwMode="auto">
          <a:xfrm>
            <a:off x="2449513" y="4371975"/>
            <a:ext cx="1817687"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mechanical</a:t>
            </a:r>
          </a:p>
        </p:txBody>
      </p:sp>
      <p:sp>
        <p:nvSpPr>
          <p:cNvPr id="114709" name="Comment 21"/>
          <p:cNvSpPr>
            <a:spLocks noChangeArrowheads="1"/>
          </p:cNvSpPr>
          <p:nvPr/>
        </p:nvSpPr>
        <p:spPr bwMode="auto">
          <a:xfrm>
            <a:off x="7159625" y="4308475"/>
            <a:ext cx="1374775"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thermal</a:t>
            </a:r>
          </a:p>
        </p:txBody>
      </p:sp>
      <p:graphicFrame>
        <p:nvGraphicFramePr>
          <p:cNvPr id="114722" name="Object 34"/>
          <p:cNvGraphicFramePr>
            <a:graphicFrameLocks noChangeAspect="1"/>
          </p:cNvGraphicFramePr>
          <p:nvPr/>
        </p:nvGraphicFramePr>
        <p:xfrm>
          <a:off x="133350" y="1951038"/>
          <a:ext cx="8875713" cy="714375"/>
        </p:xfrm>
        <a:graphic>
          <a:graphicData uri="http://schemas.openxmlformats.org/presentationml/2006/ole">
            <mc:AlternateContent xmlns:mc="http://schemas.openxmlformats.org/markup-compatibility/2006">
              <mc:Choice xmlns:v="urn:schemas-microsoft-com:vml" Requires="v">
                <p:oleObj spid="_x0000_s33807" name="Equation" r:id="rId11" imgW="7835760" imgH="825480" progId="Equation.DSMT4">
                  <p:embed/>
                </p:oleObj>
              </mc:Choice>
              <mc:Fallback>
                <p:oleObj name="Equation" r:id="rId11" imgW="7835760" imgH="825480" progId="Equation.DSMT4">
                  <p:embed/>
                  <p:pic>
                    <p:nvPicPr>
                      <p:cNvPr id="0" name="Object 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350" y="1951038"/>
                        <a:ext cx="8875713" cy="7143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14723" name="Object 35"/>
          <p:cNvGraphicFramePr>
            <a:graphicFrameLocks noChangeAspect="1"/>
          </p:cNvGraphicFramePr>
          <p:nvPr/>
        </p:nvGraphicFramePr>
        <p:xfrm>
          <a:off x="498475" y="5994400"/>
          <a:ext cx="7602538" cy="741363"/>
        </p:xfrm>
        <a:graphic>
          <a:graphicData uri="http://schemas.openxmlformats.org/presentationml/2006/ole">
            <mc:AlternateContent xmlns:mc="http://schemas.openxmlformats.org/markup-compatibility/2006">
              <mc:Choice xmlns:v="urn:schemas-microsoft-com:vml" Requires="v">
                <p:oleObj spid="_x0000_s33808" name="Equation" r:id="rId13" imgW="6476760" imgH="825480" progId="Equation.DSMT4">
                  <p:embed/>
                </p:oleObj>
              </mc:Choice>
              <mc:Fallback>
                <p:oleObj name="Equation" r:id="rId13" imgW="6476760" imgH="825480" progId="Equation.DSMT4">
                  <p:embed/>
                  <p:pic>
                    <p:nvPicPr>
                      <p:cNvPr id="0" name="Object 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8475" y="5994400"/>
                        <a:ext cx="7602538" cy="7413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47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46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146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470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470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470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470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470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1469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147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1469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147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14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01" grpId="0" animBg="1"/>
      <p:bldP spid="114702" grpId="0" animBg="1"/>
      <p:bldP spid="114703" grpId="0" animBg="1"/>
      <p:bldP spid="114719" grpId="0" animBg="1" autoUpdateAnimBg="0"/>
      <p:bldP spid="114713" grpId="0" autoUpdateAnimBg="0"/>
      <p:bldP spid="114697" grpId="0" autoUpdateAnimBg="0"/>
      <p:bldP spid="114706" grpId="0" autoUpdateAnimBg="0"/>
      <p:bldP spid="114709"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Rectangle 2"/>
          <p:cNvSpPr>
            <a:spLocks noGrp="1" noChangeArrowheads="1"/>
          </p:cNvSpPr>
          <p:nvPr>
            <p:ph type="title"/>
          </p:nvPr>
        </p:nvSpPr>
        <p:spPr/>
        <p:txBody>
          <a:bodyPr/>
          <a:lstStyle/>
          <a:p>
            <a:pPr>
              <a:defRPr/>
            </a:pPr>
            <a:r>
              <a:rPr lang="en-US" smtClean="0"/>
              <a:t>Thermal Components of the Energy Equation</a:t>
            </a:r>
          </a:p>
        </p:txBody>
      </p:sp>
      <p:graphicFrame>
        <p:nvGraphicFramePr>
          <p:cNvPr id="34818" name="Object 5"/>
          <p:cNvGraphicFramePr>
            <a:graphicFrameLocks noChangeAspect="1"/>
          </p:cNvGraphicFramePr>
          <p:nvPr/>
        </p:nvGraphicFramePr>
        <p:xfrm>
          <a:off x="1282700" y="2108200"/>
          <a:ext cx="2452688" cy="765175"/>
        </p:xfrm>
        <a:graphic>
          <a:graphicData uri="http://schemas.openxmlformats.org/presentationml/2006/ole">
            <mc:AlternateContent xmlns:mc="http://schemas.openxmlformats.org/markup-compatibility/2006">
              <mc:Choice xmlns:v="urn:schemas-microsoft-com:vml" Requires="v">
                <p:oleObj spid="_x0000_s34826" name="Equation" r:id="rId4" imgW="1866600" imgH="761760" progId="Equation.DSMT4">
                  <p:embed/>
                </p:oleObj>
              </mc:Choice>
              <mc:Fallback>
                <p:oleObj name="Equation" r:id="rId4" imgW="1866600" imgH="76176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2700" y="2108200"/>
                        <a:ext cx="2452688" cy="765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15718" name="Object 6"/>
          <p:cNvGraphicFramePr>
            <a:graphicFrameLocks noChangeAspect="1"/>
          </p:cNvGraphicFramePr>
          <p:nvPr/>
        </p:nvGraphicFramePr>
        <p:xfrm>
          <a:off x="1358900" y="3054350"/>
          <a:ext cx="2219325" cy="420688"/>
        </p:xfrm>
        <a:graphic>
          <a:graphicData uri="http://schemas.openxmlformats.org/presentationml/2006/ole">
            <mc:AlternateContent xmlns:mc="http://schemas.openxmlformats.org/markup-compatibility/2006">
              <mc:Choice xmlns:v="urn:schemas-microsoft-com:vml" Requires="v">
                <p:oleObj spid="_x0000_s34827" name="Equation" r:id="rId6" imgW="1688760" imgH="419040" progId="Equation.DSMT4">
                  <p:embed/>
                </p:oleObj>
              </mc:Choice>
              <mc:Fallback>
                <p:oleObj name="Equation" r:id="rId6" imgW="1688760" imgH="41904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58900" y="3054350"/>
                        <a:ext cx="2219325" cy="4206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34823" name="AutoShape 17"/>
          <p:cNvSpPr>
            <a:spLocks/>
          </p:cNvSpPr>
          <p:nvPr/>
        </p:nvSpPr>
        <p:spPr bwMode="auto">
          <a:xfrm rot="5400000" flipV="1">
            <a:off x="1371600" y="4953000"/>
            <a:ext cx="190500" cy="1231900"/>
          </a:xfrm>
          <a:prstGeom prst="leftBrace">
            <a:avLst>
              <a:gd name="adj1" fmla="val 53889"/>
              <a:gd name="adj2" fmla="val 50000"/>
            </a:avLst>
          </a:prstGeom>
          <a:noFill/>
          <a:ln w="12700">
            <a:solidFill>
              <a:schemeClr val="tx1"/>
            </a:solidFill>
            <a:round/>
            <a:headEnd type="none" w="lg" len="med"/>
            <a:tailEnd type="none" w="lg" len="med"/>
          </a:ln>
        </p:spPr>
        <p:txBody>
          <a:bodyPr wrap="none" anchor="ctr"/>
          <a:lstStyle/>
          <a:p>
            <a:endParaRPr lang="en-US"/>
          </a:p>
        </p:txBody>
      </p:sp>
      <p:sp>
        <p:nvSpPr>
          <p:cNvPr id="34824" name="Line 18"/>
          <p:cNvSpPr>
            <a:spLocks noChangeShapeType="1"/>
          </p:cNvSpPr>
          <p:nvPr/>
        </p:nvSpPr>
        <p:spPr bwMode="auto">
          <a:xfrm flipV="1">
            <a:off x="2933700" y="5778500"/>
            <a:ext cx="1308100" cy="114300"/>
          </a:xfrm>
          <a:prstGeom prst="line">
            <a:avLst/>
          </a:prstGeom>
          <a:noFill/>
          <a:ln w="12700">
            <a:solidFill>
              <a:schemeClr val="tx1"/>
            </a:solidFill>
            <a:round/>
            <a:headEnd type="none" w="lg" len="med"/>
            <a:tailEnd type="triangle" w="lg" len="med"/>
          </a:ln>
        </p:spPr>
        <p:txBody>
          <a:bodyPr wrap="none" anchor="ctr"/>
          <a:lstStyle/>
          <a:p>
            <a:endParaRPr lang="en-US"/>
          </a:p>
        </p:txBody>
      </p:sp>
      <p:sp>
        <p:nvSpPr>
          <p:cNvPr id="34825" name="Line 22"/>
          <p:cNvSpPr>
            <a:spLocks noChangeShapeType="1"/>
          </p:cNvSpPr>
          <p:nvPr/>
        </p:nvSpPr>
        <p:spPr bwMode="auto">
          <a:xfrm>
            <a:off x="3327400" y="3479800"/>
            <a:ext cx="584200" cy="330200"/>
          </a:xfrm>
          <a:prstGeom prst="line">
            <a:avLst/>
          </a:prstGeom>
          <a:noFill/>
          <a:ln w="12700">
            <a:solidFill>
              <a:schemeClr val="tx1"/>
            </a:solidFill>
            <a:round/>
            <a:headEnd type="none" w="lg" len="med"/>
            <a:tailEnd type="triangle" w="lg" len="med"/>
          </a:ln>
        </p:spPr>
        <p:txBody>
          <a:bodyPr wrap="none" anchor="ctr"/>
          <a:lstStyle/>
          <a:p>
            <a:endParaRPr lang="en-US"/>
          </a:p>
        </p:txBody>
      </p:sp>
      <p:sp>
        <p:nvSpPr>
          <p:cNvPr id="34826" name="Line 9"/>
          <p:cNvSpPr>
            <a:spLocks noChangeShapeType="1"/>
          </p:cNvSpPr>
          <p:nvPr/>
        </p:nvSpPr>
        <p:spPr bwMode="auto">
          <a:xfrm>
            <a:off x="4572000" y="3479800"/>
            <a:ext cx="3781425"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34827" name="Line 13"/>
          <p:cNvSpPr>
            <a:spLocks noChangeShapeType="1"/>
          </p:cNvSpPr>
          <p:nvPr/>
        </p:nvSpPr>
        <p:spPr bwMode="auto">
          <a:xfrm>
            <a:off x="355600" y="5346700"/>
            <a:ext cx="34671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34828" name="Line 16"/>
          <p:cNvSpPr>
            <a:spLocks noChangeShapeType="1"/>
          </p:cNvSpPr>
          <p:nvPr/>
        </p:nvSpPr>
        <p:spPr bwMode="auto">
          <a:xfrm>
            <a:off x="4178300" y="5994400"/>
            <a:ext cx="3532188"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34829" name="Line 21"/>
          <p:cNvSpPr>
            <a:spLocks noChangeShapeType="1"/>
          </p:cNvSpPr>
          <p:nvPr/>
        </p:nvSpPr>
        <p:spPr bwMode="auto">
          <a:xfrm>
            <a:off x="4025900" y="4191000"/>
            <a:ext cx="504825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115736" name="AutoShape 24">
            <a:hlinkClick r:id="rId8" action="ppaction://hlinksldjump" highlightClick="1"/>
          </p:cNvPr>
          <p:cNvSpPr>
            <a:spLocks noChangeArrowheads="1"/>
          </p:cNvSpPr>
          <p:nvPr/>
        </p:nvSpPr>
        <p:spPr bwMode="auto">
          <a:xfrm>
            <a:off x="7805738" y="6334125"/>
            <a:ext cx="1335087" cy="523875"/>
          </a:xfrm>
          <a:prstGeom prst="actionButtonBlank">
            <a:avLst/>
          </a:prstGeom>
          <a:noFill/>
          <a:ln w="12700">
            <a:solidFill>
              <a:schemeClr val="folHlink"/>
            </a:solidFill>
            <a:miter lim="800000"/>
            <a:headEnd type="none" w="lg" len="med"/>
            <a:tailEnd type="none" w="lg" len="med"/>
          </a:ln>
        </p:spPr>
        <p:txBody>
          <a:bodyPr wrap="none" anchor="ctr">
            <a:spAutoFit/>
          </a:bodyPr>
          <a:lstStyle/>
          <a:p>
            <a:pPr algn="ctr"/>
            <a:r>
              <a:rPr lang="en-US" sz="2400">
                <a:solidFill>
                  <a:schemeClr val="folHlink"/>
                </a:solidFill>
              </a:rPr>
              <a:t>Example</a:t>
            </a:r>
          </a:p>
        </p:txBody>
      </p:sp>
      <p:sp>
        <p:nvSpPr>
          <p:cNvPr id="115738" name="Oval 26"/>
          <p:cNvSpPr>
            <a:spLocks noChangeArrowheads="1"/>
          </p:cNvSpPr>
          <p:nvPr/>
        </p:nvSpPr>
        <p:spPr bwMode="auto">
          <a:xfrm>
            <a:off x="3251200" y="2133600"/>
            <a:ext cx="622300" cy="698500"/>
          </a:xfrm>
          <a:prstGeom prst="ellipse">
            <a:avLst/>
          </a:prstGeom>
          <a:noFill/>
          <a:ln w="28575">
            <a:solidFill>
              <a:schemeClr val="folHlink"/>
            </a:solidFill>
            <a:round/>
            <a:headEnd type="none" w="lg" len="med"/>
            <a:tailEnd type="none" w="lg" len="med"/>
          </a:ln>
        </p:spPr>
        <p:txBody>
          <a:bodyPr wrap="none" anchor="ctr">
            <a:spAutoFit/>
          </a:bodyPr>
          <a:lstStyle/>
          <a:p>
            <a:endParaRPr lang="en-US"/>
          </a:p>
        </p:txBody>
      </p:sp>
      <p:sp>
        <p:nvSpPr>
          <p:cNvPr id="115732" name="Comment 20"/>
          <p:cNvSpPr>
            <a:spLocks noChangeArrowheads="1"/>
          </p:cNvSpPr>
          <p:nvPr/>
        </p:nvSpPr>
        <p:spPr bwMode="auto">
          <a:xfrm>
            <a:off x="3862388" y="3686175"/>
            <a:ext cx="5561012"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Water specific heat = 4184 J/(kg*K)</a:t>
            </a:r>
          </a:p>
        </p:txBody>
      </p:sp>
      <p:sp>
        <p:nvSpPr>
          <p:cNvPr id="115720" name="Comment 8"/>
          <p:cNvSpPr>
            <a:spLocks noChangeArrowheads="1"/>
          </p:cNvSpPr>
          <p:nvPr/>
        </p:nvSpPr>
        <p:spPr bwMode="auto">
          <a:xfrm>
            <a:off x="4595813" y="2974975"/>
            <a:ext cx="4090987"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For incompressible liquids</a:t>
            </a:r>
          </a:p>
        </p:txBody>
      </p:sp>
      <p:sp>
        <p:nvSpPr>
          <p:cNvPr id="115724" name="Comment 12"/>
          <p:cNvSpPr>
            <a:spLocks noChangeArrowheads="1"/>
          </p:cNvSpPr>
          <p:nvPr/>
        </p:nvSpPr>
        <p:spPr bwMode="auto">
          <a:xfrm>
            <a:off x="377825" y="4841875"/>
            <a:ext cx="3749675"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Change in temperature</a:t>
            </a:r>
          </a:p>
        </p:txBody>
      </p:sp>
      <p:sp>
        <p:nvSpPr>
          <p:cNvPr id="115727" name="Comment 15"/>
          <p:cNvSpPr>
            <a:spLocks noChangeArrowheads="1"/>
          </p:cNvSpPr>
          <p:nvPr/>
        </p:nvSpPr>
        <p:spPr bwMode="auto">
          <a:xfrm>
            <a:off x="4170363" y="5489575"/>
            <a:ext cx="3665537"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Heat transferred to fluid</a:t>
            </a:r>
          </a:p>
        </p:txBody>
      </p:sp>
      <p:graphicFrame>
        <p:nvGraphicFramePr>
          <p:cNvPr id="115739" name="Object 27"/>
          <p:cNvGraphicFramePr>
            <a:graphicFrameLocks noChangeAspect="1"/>
          </p:cNvGraphicFramePr>
          <p:nvPr/>
        </p:nvGraphicFramePr>
        <p:xfrm>
          <a:off x="673100" y="3659188"/>
          <a:ext cx="3003550" cy="995362"/>
        </p:xfrm>
        <a:graphic>
          <a:graphicData uri="http://schemas.openxmlformats.org/presentationml/2006/ole">
            <mc:AlternateContent xmlns:mc="http://schemas.openxmlformats.org/markup-compatibility/2006">
              <mc:Choice xmlns:v="urn:schemas-microsoft-com:vml" Requires="v">
                <p:oleObj spid="_x0000_s34828" name="Equation" r:id="rId9" imgW="2286000" imgH="990360" progId="Equation.DSMT4">
                  <p:embed/>
                </p:oleObj>
              </mc:Choice>
              <mc:Fallback>
                <p:oleObj name="Equation" r:id="rId9" imgW="2286000" imgH="990360" progId="Equation.DSMT4">
                  <p:embed/>
                  <p:pic>
                    <p:nvPicPr>
                      <p:cNvPr id="0" name="Object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3100" y="3659188"/>
                        <a:ext cx="3003550" cy="9953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15740" name="Object 28"/>
          <p:cNvGraphicFramePr>
            <a:graphicFrameLocks noChangeAspect="1"/>
          </p:cNvGraphicFramePr>
          <p:nvPr/>
        </p:nvGraphicFramePr>
        <p:xfrm>
          <a:off x="246063" y="5653088"/>
          <a:ext cx="3687762" cy="1022350"/>
        </p:xfrm>
        <a:graphic>
          <a:graphicData uri="http://schemas.openxmlformats.org/presentationml/2006/ole">
            <mc:AlternateContent xmlns:mc="http://schemas.openxmlformats.org/markup-compatibility/2006">
              <mc:Choice xmlns:v="urn:schemas-microsoft-com:vml" Requires="v">
                <p:oleObj spid="_x0000_s34829" name="Equation" r:id="rId11" imgW="2806560" imgH="1015920" progId="Equation.DSMT4">
                  <p:embed/>
                </p:oleObj>
              </mc:Choice>
              <mc:Fallback>
                <p:oleObj name="Equation" r:id="rId11" imgW="2806560" imgH="1015920" progId="Equation.DSMT4">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6063" y="5653088"/>
                        <a:ext cx="3687762" cy="10223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7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57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57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57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157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157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57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57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57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36" grpId="0" animBg="1" autoUpdateAnimBg="0"/>
      <p:bldP spid="115738" grpId="0" animBg="1"/>
      <p:bldP spid="115732" grpId="0" autoUpdateAnimBg="0"/>
      <p:bldP spid="115720" grpId="0" autoUpdateAnimBg="0"/>
      <p:bldP spid="115724" grpId="0" autoUpdateAnimBg="0"/>
      <p:bldP spid="115727"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22" name="Line 54"/>
          <p:cNvSpPr>
            <a:spLocks noChangeShapeType="1"/>
          </p:cNvSpPr>
          <p:nvPr/>
        </p:nvSpPr>
        <p:spPr bwMode="auto">
          <a:xfrm flipV="1">
            <a:off x="7861300" y="5257800"/>
            <a:ext cx="431800" cy="711200"/>
          </a:xfrm>
          <a:prstGeom prst="line">
            <a:avLst/>
          </a:prstGeom>
          <a:noFill/>
          <a:ln w="28575">
            <a:solidFill>
              <a:schemeClr val="folHlink"/>
            </a:solidFill>
            <a:round/>
            <a:headEnd type="none" w="lg" len="med"/>
            <a:tailEnd type="none" w="lg" len="med"/>
          </a:ln>
        </p:spPr>
        <p:txBody>
          <a:bodyPr wrap="none" anchor="ctr">
            <a:spAutoFit/>
          </a:bodyPr>
          <a:lstStyle/>
          <a:p>
            <a:endParaRPr lang="en-US"/>
          </a:p>
        </p:txBody>
      </p:sp>
      <p:sp>
        <p:nvSpPr>
          <p:cNvPr id="58419" name="Line 51"/>
          <p:cNvSpPr>
            <a:spLocks noChangeShapeType="1"/>
          </p:cNvSpPr>
          <p:nvPr/>
        </p:nvSpPr>
        <p:spPr bwMode="auto">
          <a:xfrm flipV="1">
            <a:off x="3581400" y="5219700"/>
            <a:ext cx="431800" cy="711200"/>
          </a:xfrm>
          <a:prstGeom prst="line">
            <a:avLst/>
          </a:prstGeom>
          <a:noFill/>
          <a:ln w="28575">
            <a:solidFill>
              <a:schemeClr val="folHlink"/>
            </a:solidFill>
            <a:round/>
            <a:headEnd type="none" w="lg" len="med"/>
            <a:tailEnd type="none" w="lg" len="med"/>
          </a:ln>
        </p:spPr>
        <p:txBody>
          <a:bodyPr wrap="none" anchor="ctr">
            <a:spAutoFit/>
          </a:bodyPr>
          <a:lstStyle/>
          <a:p>
            <a:endParaRPr lang="en-US"/>
          </a:p>
        </p:txBody>
      </p:sp>
      <p:sp>
        <p:nvSpPr>
          <p:cNvPr id="58420" name="Line 52"/>
          <p:cNvSpPr>
            <a:spLocks noChangeShapeType="1"/>
          </p:cNvSpPr>
          <p:nvPr/>
        </p:nvSpPr>
        <p:spPr bwMode="auto">
          <a:xfrm flipV="1">
            <a:off x="6896100" y="5219700"/>
            <a:ext cx="431800" cy="711200"/>
          </a:xfrm>
          <a:prstGeom prst="line">
            <a:avLst/>
          </a:prstGeom>
          <a:noFill/>
          <a:ln w="28575">
            <a:solidFill>
              <a:schemeClr val="folHlink"/>
            </a:solidFill>
            <a:round/>
            <a:headEnd type="none" w="lg" len="med"/>
            <a:tailEnd type="none" w="lg" len="med"/>
          </a:ln>
        </p:spPr>
        <p:txBody>
          <a:bodyPr wrap="none" anchor="ctr">
            <a:spAutoFit/>
          </a:bodyPr>
          <a:lstStyle/>
          <a:p>
            <a:endParaRPr lang="en-US"/>
          </a:p>
        </p:txBody>
      </p:sp>
      <p:sp>
        <p:nvSpPr>
          <p:cNvPr id="58418" name="Line 50"/>
          <p:cNvSpPr>
            <a:spLocks noChangeShapeType="1"/>
          </p:cNvSpPr>
          <p:nvPr/>
        </p:nvSpPr>
        <p:spPr bwMode="auto">
          <a:xfrm flipV="1">
            <a:off x="5257800" y="5270500"/>
            <a:ext cx="431800" cy="711200"/>
          </a:xfrm>
          <a:prstGeom prst="line">
            <a:avLst/>
          </a:prstGeom>
          <a:noFill/>
          <a:ln w="28575">
            <a:solidFill>
              <a:schemeClr val="folHlink"/>
            </a:solidFill>
            <a:round/>
            <a:headEnd type="none" w="lg" len="med"/>
            <a:tailEnd type="none" w="lg" len="med"/>
          </a:ln>
        </p:spPr>
        <p:txBody>
          <a:bodyPr wrap="none" anchor="ctr">
            <a:spAutoFit/>
          </a:bodyPr>
          <a:lstStyle/>
          <a:p>
            <a:endParaRPr lang="en-US"/>
          </a:p>
        </p:txBody>
      </p:sp>
      <p:sp>
        <p:nvSpPr>
          <p:cNvPr id="58417" name="Line 49"/>
          <p:cNvSpPr>
            <a:spLocks noChangeShapeType="1"/>
          </p:cNvSpPr>
          <p:nvPr/>
        </p:nvSpPr>
        <p:spPr bwMode="auto">
          <a:xfrm flipV="1">
            <a:off x="1917700" y="5295900"/>
            <a:ext cx="431800" cy="711200"/>
          </a:xfrm>
          <a:prstGeom prst="line">
            <a:avLst/>
          </a:prstGeom>
          <a:noFill/>
          <a:ln w="28575">
            <a:solidFill>
              <a:schemeClr val="folHlink"/>
            </a:solidFill>
            <a:round/>
            <a:headEnd type="none" w="lg" len="med"/>
            <a:tailEnd type="none" w="lg" len="med"/>
          </a:ln>
        </p:spPr>
        <p:txBody>
          <a:bodyPr wrap="none" anchor="ctr">
            <a:spAutoFit/>
          </a:bodyPr>
          <a:lstStyle/>
          <a:p>
            <a:endParaRPr lang="en-US"/>
          </a:p>
        </p:txBody>
      </p:sp>
      <p:sp>
        <p:nvSpPr>
          <p:cNvPr id="35850" name="Freeform 10"/>
          <p:cNvSpPr>
            <a:spLocks/>
          </p:cNvSpPr>
          <p:nvPr/>
        </p:nvSpPr>
        <p:spPr bwMode="auto">
          <a:xfrm>
            <a:off x="1206500" y="3454400"/>
            <a:ext cx="7886700" cy="2743200"/>
          </a:xfrm>
          <a:custGeom>
            <a:avLst/>
            <a:gdLst>
              <a:gd name="T0" fmla="*/ 0 w 4968"/>
              <a:gd name="T1" fmla="*/ 2743200 h 1728"/>
              <a:gd name="T2" fmla="*/ 1079500 w 4968"/>
              <a:gd name="T3" fmla="*/ 901700 h 1728"/>
              <a:gd name="T4" fmla="*/ 2247900 w 4968"/>
              <a:gd name="T5" fmla="*/ 889000 h 1728"/>
              <a:gd name="T6" fmla="*/ 2768600 w 4968"/>
              <a:gd name="T7" fmla="*/ 457200 h 1728"/>
              <a:gd name="T8" fmla="*/ 5384799 w 4968"/>
              <a:gd name="T9" fmla="*/ 469900 h 1728"/>
              <a:gd name="T10" fmla="*/ 5626099 w 4968"/>
              <a:gd name="T11" fmla="*/ 88900 h 1728"/>
              <a:gd name="T12" fmla="*/ 6464299 w 4968"/>
              <a:gd name="T13" fmla="*/ 88900 h 1728"/>
              <a:gd name="T14" fmla="*/ 6731000 w 4968"/>
              <a:gd name="T15" fmla="*/ 342900 h 1728"/>
              <a:gd name="T16" fmla="*/ 7239000 w 4968"/>
              <a:gd name="T17" fmla="*/ 342900 h 1728"/>
              <a:gd name="T18" fmla="*/ 7480300 w 4968"/>
              <a:gd name="T19" fmla="*/ 0 h 1728"/>
              <a:gd name="T20" fmla="*/ 7886700 w 4968"/>
              <a:gd name="T21" fmla="*/ 0 h 17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968"/>
              <a:gd name="T34" fmla="*/ 0 h 1728"/>
              <a:gd name="T35" fmla="*/ 4968 w 4968"/>
              <a:gd name="T36" fmla="*/ 1728 h 17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968" h="1728">
                <a:moveTo>
                  <a:pt x="0" y="1728"/>
                </a:moveTo>
                <a:lnTo>
                  <a:pt x="680" y="568"/>
                </a:lnTo>
                <a:lnTo>
                  <a:pt x="1416" y="560"/>
                </a:lnTo>
                <a:lnTo>
                  <a:pt x="1744" y="288"/>
                </a:lnTo>
                <a:lnTo>
                  <a:pt x="3392" y="296"/>
                </a:lnTo>
                <a:lnTo>
                  <a:pt x="3544" y="56"/>
                </a:lnTo>
                <a:lnTo>
                  <a:pt x="4072" y="56"/>
                </a:lnTo>
                <a:lnTo>
                  <a:pt x="4240" y="216"/>
                </a:lnTo>
                <a:lnTo>
                  <a:pt x="4560" y="216"/>
                </a:lnTo>
                <a:lnTo>
                  <a:pt x="4712" y="0"/>
                </a:lnTo>
                <a:lnTo>
                  <a:pt x="4968" y="0"/>
                </a:lnTo>
              </a:path>
            </a:pathLst>
          </a:custGeom>
          <a:noFill/>
          <a:ln w="101600" cap="flat" cmpd="sng">
            <a:pattFill prst="wdDnDiag">
              <a:fgClr>
                <a:schemeClr val="accent2"/>
              </a:fgClr>
              <a:bgClr>
                <a:schemeClr val="bg1"/>
              </a:bgClr>
            </a:pattFill>
            <a:prstDash val="solid"/>
            <a:round/>
            <a:headEnd type="none" w="sm" len="sm"/>
            <a:tailEnd type="none" w="lg" len="med"/>
          </a:ln>
        </p:spPr>
        <p:txBody>
          <a:bodyPr wrap="none" anchor="ctr"/>
          <a:lstStyle/>
          <a:p>
            <a:endParaRPr lang="en-US"/>
          </a:p>
        </p:txBody>
      </p:sp>
      <p:sp>
        <p:nvSpPr>
          <p:cNvPr id="35851" name="Rectangle 2"/>
          <p:cNvSpPr>
            <a:spLocks noGrp="1" noChangeArrowheads="1"/>
          </p:cNvSpPr>
          <p:nvPr>
            <p:ph type="title"/>
          </p:nvPr>
        </p:nvSpPr>
        <p:spPr/>
        <p:txBody>
          <a:bodyPr/>
          <a:lstStyle/>
          <a:p>
            <a:pPr>
              <a:defRPr/>
            </a:pPr>
            <a:r>
              <a:rPr lang="en-US" smtClean="0"/>
              <a:t>Example: Energy Equation</a:t>
            </a:r>
            <a:br>
              <a:rPr lang="en-US" smtClean="0"/>
            </a:br>
            <a:r>
              <a:rPr lang="en-US" smtClean="0"/>
              <a:t>(energy loss)</a:t>
            </a:r>
          </a:p>
        </p:txBody>
      </p:sp>
      <p:sp>
        <p:nvSpPr>
          <p:cNvPr id="35852" name="Freeform 5"/>
          <p:cNvSpPr>
            <a:spLocks/>
          </p:cNvSpPr>
          <p:nvPr/>
        </p:nvSpPr>
        <p:spPr bwMode="auto">
          <a:xfrm>
            <a:off x="635000" y="4521200"/>
            <a:ext cx="1536700" cy="1651000"/>
          </a:xfrm>
          <a:custGeom>
            <a:avLst/>
            <a:gdLst>
              <a:gd name="T0" fmla="*/ 0 w 968"/>
              <a:gd name="T1" fmla="*/ 0 h 1040"/>
              <a:gd name="T2" fmla="*/ 0 w 968"/>
              <a:gd name="T3" fmla="*/ 1651000 h 1040"/>
              <a:gd name="T4" fmla="*/ 571500 w 968"/>
              <a:gd name="T5" fmla="*/ 1651000 h 1040"/>
              <a:gd name="T6" fmla="*/ 1536700 w 968"/>
              <a:gd name="T7" fmla="*/ 0 h 1040"/>
              <a:gd name="T8" fmla="*/ 0 w 968"/>
              <a:gd name="T9" fmla="*/ 0 h 1040"/>
              <a:gd name="T10" fmla="*/ 0 60000 65536"/>
              <a:gd name="T11" fmla="*/ 0 60000 65536"/>
              <a:gd name="T12" fmla="*/ 0 60000 65536"/>
              <a:gd name="T13" fmla="*/ 0 60000 65536"/>
              <a:gd name="T14" fmla="*/ 0 60000 65536"/>
              <a:gd name="T15" fmla="*/ 0 w 968"/>
              <a:gd name="T16" fmla="*/ 0 h 1040"/>
              <a:gd name="T17" fmla="*/ 968 w 968"/>
              <a:gd name="T18" fmla="*/ 1040 h 1040"/>
            </a:gdLst>
            <a:ahLst/>
            <a:cxnLst>
              <a:cxn ang="T10">
                <a:pos x="T0" y="T1"/>
              </a:cxn>
              <a:cxn ang="T11">
                <a:pos x="T2" y="T3"/>
              </a:cxn>
              <a:cxn ang="T12">
                <a:pos x="T4" y="T5"/>
              </a:cxn>
              <a:cxn ang="T13">
                <a:pos x="T6" y="T7"/>
              </a:cxn>
              <a:cxn ang="T14">
                <a:pos x="T8" y="T9"/>
              </a:cxn>
            </a:cxnLst>
            <a:rect l="T15" t="T16" r="T17" b="T18"/>
            <a:pathLst>
              <a:path w="968" h="1040">
                <a:moveTo>
                  <a:pt x="0" y="0"/>
                </a:moveTo>
                <a:lnTo>
                  <a:pt x="0" y="1040"/>
                </a:lnTo>
                <a:lnTo>
                  <a:pt x="360" y="1040"/>
                </a:lnTo>
                <a:lnTo>
                  <a:pt x="968" y="0"/>
                </a:lnTo>
                <a:lnTo>
                  <a:pt x="0" y="0"/>
                </a:lnTo>
                <a:close/>
              </a:path>
            </a:pathLst>
          </a:custGeom>
          <a:solidFill>
            <a:schemeClr val="hlink"/>
          </a:solidFill>
          <a:ln w="12700" cap="flat" cmpd="sng">
            <a:solidFill>
              <a:schemeClr val="tx1"/>
            </a:solidFill>
            <a:prstDash val="solid"/>
            <a:round/>
            <a:headEnd type="none" w="sm" len="sm"/>
            <a:tailEnd type="none" w="lg" len="med"/>
          </a:ln>
        </p:spPr>
        <p:txBody>
          <a:bodyPr wrap="none" anchor="ctr"/>
          <a:lstStyle/>
          <a:p>
            <a:endParaRPr lang="en-US"/>
          </a:p>
        </p:txBody>
      </p:sp>
      <p:grpSp>
        <p:nvGrpSpPr>
          <p:cNvPr id="35853" name="Group 14"/>
          <p:cNvGrpSpPr>
            <a:grpSpLocks/>
          </p:cNvGrpSpPr>
          <p:nvPr/>
        </p:nvGrpSpPr>
        <p:grpSpPr bwMode="auto">
          <a:xfrm>
            <a:off x="785813" y="4389438"/>
            <a:ext cx="260350" cy="268287"/>
            <a:chOff x="4052" y="1505"/>
            <a:chExt cx="271" cy="320"/>
          </a:xfrm>
        </p:grpSpPr>
        <p:sp>
          <p:nvSpPr>
            <p:cNvPr id="35888" name="Line 15"/>
            <p:cNvSpPr>
              <a:spLocks noChangeShapeType="1"/>
            </p:cNvSpPr>
            <p:nvPr/>
          </p:nvSpPr>
          <p:spPr bwMode="auto">
            <a:xfrm>
              <a:off x="4052" y="1711"/>
              <a:ext cx="271" cy="0"/>
            </a:xfrm>
            <a:prstGeom prst="line">
              <a:avLst/>
            </a:prstGeom>
            <a:noFill/>
            <a:ln w="25400">
              <a:solidFill>
                <a:schemeClr val="tx1"/>
              </a:solidFill>
              <a:round/>
              <a:headEnd type="none" w="lg" len="med"/>
              <a:tailEnd type="none" w="lg" len="med"/>
            </a:ln>
          </p:spPr>
          <p:txBody>
            <a:bodyPr wrap="none" anchor="ctr"/>
            <a:lstStyle/>
            <a:p>
              <a:endParaRPr lang="en-US"/>
            </a:p>
          </p:txBody>
        </p:sp>
        <p:sp>
          <p:nvSpPr>
            <p:cNvPr id="35889" name="Line 16"/>
            <p:cNvSpPr>
              <a:spLocks noChangeShapeType="1"/>
            </p:cNvSpPr>
            <p:nvPr/>
          </p:nvSpPr>
          <p:spPr bwMode="auto">
            <a:xfrm>
              <a:off x="4112" y="1825"/>
              <a:ext cx="151" cy="0"/>
            </a:xfrm>
            <a:prstGeom prst="line">
              <a:avLst/>
            </a:prstGeom>
            <a:noFill/>
            <a:ln w="25400">
              <a:solidFill>
                <a:schemeClr val="tx1"/>
              </a:solidFill>
              <a:round/>
              <a:headEnd type="none" w="lg" len="med"/>
              <a:tailEnd type="none" w="lg" len="med"/>
            </a:ln>
          </p:spPr>
          <p:txBody>
            <a:bodyPr wrap="none" anchor="ctr"/>
            <a:lstStyle/>
            <a:p>
              <a:endParaRPr lang="en-US"/>
            </a:p>
          </p:txBody>
        </p:sp>
        <p:sp>
          <p:nvSpPr>
            <p:cNvPr id="35890" name="AutoShape 17"/>
            <p:cNvSpPr>
              <a:spLocks noChangeArrowheads="1"/>
            </p:cNvSpPr>
            <p:nvPr/>
          </p:nvSpPr>
          <p:spPr bwMode="auto">
            <a:xfrm rot="10800000" flipH="1">
              <a:off x="4104" y="1505"/>
              <a:ext cx="166" cy="140"/>
            </a:xfrm>
            <a:prstGeom prst="triangle">
              <a:avLst>
                <a:gd name="adj" fmla="val 49995"/>
              </a:avLst>
            </a:prstGeom>
            <a:noFill/>
            <a:ln w="12700">
              <a:solidFill>
                <a:schemeClr val="tx1"/>
              </a:solidFill>
              <a:miter lim="800000"/>
              <a:headEnd/>
              <a:tailEnd/>
            </a:ln>
          </p:spPr>
          <p:txBody>
            <a:bodyPr wrap="none" anchor="ctr"/>
            <a:lstStyle/>
            <a:p>
              <a:endParaRPr lang="en-US"/>
            </a:p>
          </p:txBody>
        </p:sp>
      </p:grpSp>
      <p:sp>
        <p:nvSpPr>
          <p:cNvPr id="35854" name="Line 20"/>
          <p:cNvSpPr>
            <a:spLocks noChangeShapeType="1"/>
          </p:cNvSpPr>
          <p:nvPr/>
        </p:nvSpPr>
        <p:spPr bwMode="auto">
          <a:xfrm>
            <a:off x="2057400" y="4521200"/>
            <a:ext cx="6337300" cy="0"/>
          </a:xfrm>
          <a:prstGeom prst="line">
            <a:avLst/>
          </a:prstGeom>
          <a:noFill/>
          <a:ln w="12700">
            <a:solidFill>
              <a:schemeClr val="tx1"/>
            </a:solidFill>
            <a:round/>
            <a:headEnd type="none" w="sm" len="sm"/>
            <a:tailEnd type="none" w="lg" len="med"/>
          </a:ln>
        </p:spPr>
        <p:txBody>
          <a:bodyPr wrap="none" anchor="ctr"/>
          <a:lstStyle/>
          <a:p>
            <a:endParaRPr lang="en-US"/>
          </a:p>
        </p:txBody>
      </p:sp>
      <p:sp>
        <p:nvSpPr>
          <p:cNvPr id="35855" name="Text Box 21"/>
          <p:cNvSpPr txBox="1">
            <a:spLocks noChangeArrowheads="1"/>
          </p:cNvSpPr>
          <p:nvPr/>
        </p:nvSpPr>
        <p:spPr bwMode="auto">
          <a:xfrm>
            <a:off x="4327525" y="4410075"/>
            <a:ext cx="944563" cy="457200"/>
          </a:xfrm>
          <a:prstGeom prst="rect">
            <a:avLst/>
          </a:prstGeom>
          <a:solidFill>
            <a:schemeClr val="bg1"/>
          </a:solidFill>
          <a:ln w="12700">
            <a:noFill/>
            <a:miter lim="800000"/>
            <a:headEnd type="none" w="sm" len="sm"/>
            <a:tailEnd type="none" w="lg" len="med"/>
          </a:ln>
        </p:spPr>
        <p:txBody>
          <a:bodyPr wrap="none">
            <a:spAutoFit/>
          </a:bodyPr>
          <a:lstStyle/>
          <a:p>
            <a:r>
              <a:rPr lang="en-US" sz="2400"/>
              <a:t>datum</a:t>
            </a:r>
          </a:p>
        </p:txBody>
      </p:sp>
      <p:sp>
        <p:nvSpPr>
          <p:cNvPr id="35856" name="Text Box 22"/>
          <p:cNvSpPr txBox="1">
            <a:spLocks noChangeArrowheads="1"/>
          </p:cNvSpPr>
          <p:nvPr/>
        </p:nvSpPr>
        <p:spPr bwMode="auto">
          <a:xfrm>
            <a:off x="1165225" y="3711575"/>
            <a:ext cx="649288" cy="457200"/>
          </a:xfrm>
          <a:prstGeom prst="rect">
            <a:avLst/>
          </a:prstGeom>
          <a:solidFill>
            <a:schemeClr val="bg1"/>
          </a:solidFill>
          <a:ln w="12700">
            <a:noFill/>
            <a:miter lim="800000"/>
            <a:headEnd type="none" w="sm" len="sm"/>
            <a:tailEnd type="none" w="lg" len="med"/>
          </a:ln>
        </p:spPr>
        <p:txBody>
          <a:bodyPr wrap="none">
            <a:spAutoFit/>
          </a:bodyPr>
          <a:lstStyle/>
          <a:p>
            <a:r>
              <a:rPr lang="en-US" sz="2400"/>
              <a:t>2 m</a:t>
            </a:r>
          </a:p>
        </p:txBody>
      </p:sp>
      <p:sp>
        <p:nvSpPr>
          <p:cNvPr id="35857" name="Text Box 23"/>
          <p:cNvSpPr txBox="1">
            <a:spLocks noChangeArrowheads="1"/>
          </p:cNvSpPr>
          <p:nvPr/>
        </p:nvSpPr>
        <p:spPr bwMode="auto">
          <a:xfrm>
            <a:off x="5534025" y="3292475"/>
            <a:ext cx="649288" cy="457200"/>
          </a:xfrm>
          <a:prstGeom prst="rect">
            <a:avLst/>
          </a:prstGeom>
          <a:solidFill>
            <a:schemeClr val="bg1"/>
          </a:solidFill>
          <a:ln w="12700">
            <a:noFill/>
            <a:miter lim="800000"/>
            <a:headEnd type="none" w="sm" len="sm"/>
            <a:tailEnd type="none" w="lg" len="med"/>
          </a:ln>
        </p:spPr>
        <p:txBody>
          <a:bodyPr wrap="none">
            <a:spAutoFit/>
          </a:bodyPr>
          <a:lstStyle/>
          <a:p>
            <a:r>
              <a:rPr lang="en-US" sz="2400"/>
              <a:t>4 m</a:t>
            </a:r>
          </a:p>
        </p:txBody>
      </p:sp>
      <p:sp>
        <p:nvSpPr>
          <p:cNvPr id="35858" name="Text Box 26"/>
          <p:cNvSpPr txBox="1">
            <a:spLocks noChangeArrowheads="1"/>
          </p:cNvSpPr>
          <p:nvPr/>
        </p:nvSpPr>
        <p:spPr bwMode="auto">
          <a:xfrm>
            <a:off x="835025" y="1870075"/>
            <a:ext cx="7664450" cy="1552575"/>
          </a:xfrm>
          <a:prstGeom prst="rect">
            <a:avLst/>
          </a:prstGeom>
          <a:noFill/>
          <a:ln w="12700">
            <a:noFill/>
            <a:miter lim="800000"/>
            <a:headEnd type="none" w="sm" len="sm"/>
            <a:tailEnd type="none" w="lg" len="med"/>
          </a:ln>
        </p:spPr>
        <p:txBody>
          <a:bodyPr>
            <a:spAutoFit/>
          </a:bodyPr>
          <a:lstStyle/>
          <a:p>
            <a:r>
              <a:rPr lang="en-US" sz="2400"/>
              <a:t>An irrigation pump lifts 50 L/s of water from a reservoir and discharges it into a farmer’s irrigation channel. The pump supplies a total head of 10 m. How much </a:t>
            </a:r>
            <a:r>
              <a:rPr lang="en-US" sz="2400" b="1"/>
              <a:t>mechanical</a:t>
            </a:r>
            <a:r>
              <a:rPr lang="en-US" sz="2400"/>
              <a:t> energy is lost?</a:t>
            </a:r>
          </a:p>
        </p:txBody>
      </p:sp>
      <p:sp>
        <p:nvSpPr>
          <p:cNvPr id="35859" name="AutoShape 28"/>
          <p:cNvSpPr>
            <a:spLocks noChangeArrowheads="1"/>
          </p:cNvSpPr>
          <p:nvPr/>
        </p:nvSpPr>
        <p:spPr bwMode="auto">
          <a:xfrm>
            <a:off x="7721600" y="3530600"/>
            <a:ext cx="889000" cy="203200"/>
          </a:xfrm>
          <a:custGeom>
            <a:avLst/>
            <a:gdLst>
              <a:gd name="T0" fmla="*/ 32701370 w 21600"/>
              <a:gd name="T1" fmla="*/ 955793 h 21600"/>
              <a:gd name="T2" fmla="*/ 18294466 w 21600"/>
              <a:gd name="T3" fmla="*/ 1911585 h 21600"/>
              <a:gd name="T4" fmla="*/ 3887564 w 21600"/>
              <a:gd name="T5" fmla="*/ 955793 h 21600"/>
              <a:gd name="T6" fmla="*/ 18294466 w 21600"/>
              <a:gd name="T7" fmla="*/ 0 h 21600"/>
              <a:gd name="T8" fmla="*/ 0 60000 65536"/>
              <a:gd name="T9" fmla="*/ 0 60000 65536"/>
              <a:gd name="T10" fmla="*/ 0 60000 65536"/>
              <a:gd name="T11" fmla="*/ 0 60000 65536"/>
              <a:gd name="T12" fmla="*/ 4095 w 21600"/>
              <a:gd name="T13" fmla="*/ 4095 h 21600"/>
              <a:gd name="T14" fmla="*/ 17505 w 21600"/>
              <a:gd name="T15" fmla="*/ 17505 h 21600"/>
            </a:gdLst>
            <a:ahLst/>
            <a:cxnLst>
              <a:cxn ang="T8">
                <a:pos x="T0" y="T1"/>
              </a:cxn>
              <a:cxn ang="T9">
                <a:pos x="T2" y="T3"/>
              </a:cxn>
              <a:cxn ang="T10">
                <a:pos x="T4" y="T5"/>
              </a:cxn>
              <a:cxn ang="T11">
                <a:pos x="T6" y="T7"/>
              </a:cxn>
            </a:cxnLst>
            <a:rect l="T12" t="T13" r="T14" b="T15"/>
            <a:pathLst>
              <a:path w="21600" h="21600">
                <a:moveTo>
                  <a:pt x="0" y="0"/>
                </a:moveTo>
                <a:lnTo>
                  <a:pt x="4590" y="21600"/>
                </a:lnTo>
                <a:lnTo>
                  <a:pt x="17010" y="21600"/>
                </a:lnTo>
                <a:lnTo>
                  <a:pt x="21600" y="0"/>
                </a:lnTo>
                <a:close/>
              </a:path>
            </a:pathLst>
          </a:custGeom>
          <a:solidFill>
            <a:schemeClr val="hlink"/>
          </a:solidFill>
          <a:ln w="12700">
            <a:noFill/>
            <a:miter lim="800000"/>
            <a:headEnd type="none" w="sm" len="sm"/>
            <a:tailEnd type="none" w="lg" len="med"/>
          </a:ln>
        </p:spPr>
        <p:txBody>
          <a:bodyPr wrap="none" anchor="ctr"/>
          <a:lstStyle/>
          <a:p>
            <a:endParaRPr lang="en-US"/>
          </a:p>
        </p:txBody>
      </p:sp>
      <p:graphicFrame>
        <p:nvGraphicFramePr>
          <p:cNvPr id="58397" name="Object 29"/>
          <p:cNvGraphicFramePr>
            <a:graphicFrameLocks noChangeAspect="1"/>
          </p:cNvGraphicFramePr>
          <p:nvPr/>
        </p:nvGraphicFramePr>
        <p:xfrm>
          <a:off x="1414463" y="6199188"/>
          <a:ext cx="2000250" cy="411162"/>
        </p:xfrm>
        <a:graphic>
          <a:graphicData uri="http://schemas.openxmlformats.org/presentationml/2006/ole">
            <mc:AlternateContent xmlns:mc="http://schemas.openxmlformats.org/markup-compatibility/2006">
              <mc:Choice xmlns:v="urn:schemas-microsoft-com:vml" Requires="v">
                <p:oleObj spid="_x0000_s35849" name="Equation" r:id="rId4" imgW="1562040" imgH="419040" progId="Equation.DSMT4">
                  <p:embed/>
                </p:oleObj>
              </mc:Choice>
              <mc:Fallback>
                <p:oleObj name="Equation" r:id="rId4" imgW="1562040" imgH="419040" progId="Equation.DSMT4">
                  <p:embed/>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4463" y="6199188"/>
                        <a:ext cx="2000250" cy="4111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58398" name="Object 30"/>
          <p:cNvGraphicFramePr>
            <a:graphicFrameLocks noChangeAspect="1"/>
          </p:cNvGraphicFramePr>
          <p:nvPr/>
        </p:nvGraphicFramePr>
        <p:xfrm>
          <a:off x="4038600" y="6186488"/>
          <a:ext cx="1984375" cy="411162"/>
        </p:xfrm>
        <a:graphic>
          <a:graphicData uri="http://schemas.openxmlformats.org/presentationml/2006/ole">
            <mc:AlternateContent xmlns:mc="http://schemas.openxmlformats.org/markup-compatibility/2006">
              <mc:Choice xmlns:v="urn:schemas-microsoft-com:vml" Requires="v">
                <p:oleObj spid="_x0000_s35850" name="Equation" r:id="rId6" imgW="1549080" imgH="419040" progId="Equation.DSMT4">
                  <p:embed/>
                </p:oleObj>
              </mc:Choice>
              <mc:Fallback>
                <p:oleObj name="Equation" r:id="rId6" imgW="1549080" imgH="419040" progId="Equation.DSMT4">
                  <p:embed/>
                  <p:pic>
                    <p:nvPicPr>
                      <p:cNvPr id="0" name="Object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8600" y="6186488"/>
                        <a:ext cx="1984375" cy="4111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pSp>
        <p:nvGrpSpPr>
          <p:cNvPr id="35860" name="Group 32"/>
          <p:cNvGrpSpPr>
            <a:grpSpLocks/>
          </p:cNvGrpSpPr>
          <p:nvPr/>
        </p:nvGrpSpPr>
        <p:grpSpPr bwMode="auto">
          <a:xfrm>
            <a:off x="1508125" y="3508375"/>
            <a:ext cx="1946275" cy="457200"/>
            <a:chOff x="950" y="2210"/>
            <a:chExt cx="1226" cy="288"/>
          </a:xfrm>
        </p:grpSpPr>
        <p:sp>
          <p:nvSpPr>
            <p:cNvPr id="35886" name="Text Box 33"/>
            <p:cNvSpPr txBox="1">
              <a:spLocks noChangeArrowheads="1"/>
            </p:cNvSpPr>
            <p:nvPr/>
          </p:nvSpPr>
          <p:spPr bwMode="auto">
            <a:xfrm>
              <a:off x="950" y="2210"/>
              <a:ext cx="553" cy="288"/>
            </a:xfrm>
            <a:prstGeom prst="rect">
              <a:avLst/>
            </a:prstGeom>
            <a:noFill/>
            <a:ln w="12700">
              <a:noFill/>
              <a:miter lim="800000"/>
              <a:headEnd type="none" w="sm" len="sm"/>
              <a:tailEnd type="none" w="lg" len="med"/>
            </a:ln>
          </p:spPr>
          <p:txBody>
            <a:bodyPr wrap="none">
              <a:spAutoFit/>
            </a:bodyPr>
            <a:lstStyle/>
            <a:p>
              <a:r>
                <a:rPr lang="en-US" sz="2400"/>
                <a:t>2.4 m</a:t>
              </a:r>
            </a:p>
          </p:txBody>
        </p:sp>
        <p:sp>
          <p:nvSpPr>
            <p:cNvPr id="35887" name="Line 34"/>
            <p:cNvSpPr>
              <a:spLocks noChangeShapeType="1"/>
            </p:cNvSpPr>
            <p:nvPr/>
          </p:nvSpPr>
          <p:spPr bwMode="auto">
            <a:xfrm>
              <a:off x="1440" y="2408"/>
              <a:ext cx="736" cy="0"/>
            </a:xfrm>
            <a:prstGeom prst="line">
              <a:avLst/>
            </a:prstGeom>
            <a:noFill/>
            <a:ln w="12700">
              <a:solidFill>
                <a:schemeClr val="tx1"/>
              </a:solidFill>
              <a:prstDash val="dash"/>
              <a:round/>
              <a:headEnd type="none" w="sm" len="sm"/>
              <a:tailEnd type="none" w="lg" len="med"/>
            </a:ln>
          </p:spPr>
          <p:txBody>
            <a:bodyPr wrap="none" anchor="ctr"/>
            <a:lstStyle/>
            <a:p>
              <a:endParaRPr lang="en-US"/>
            </a:p>
          </p:txBody>
        </p:sp>
      </p:grpSp>
      <p:grpSp>
        <p:nvGrpSpPr>
          <p:cNvPr id="35861" name="Group 57"/>
          <p:cNvGrpSpPr>
            <a:grpSpLocks/>
          </p:cNvGrpSpPr>
          <p:nvPr/>
        </p:nvGrpSpPr>
        <p:grpSpPr bwMode="auto">
          <a:xfrm>
            <a:off x="1854200" y="3429000"/>
            <a:ext cx="5956300" cy="1244600"/>
            <a:chOff x="1168" y="2160"/>
            <a:chExt cx="3752" cy="784"/>
          </a:xfrm>
        </p:grpSpPr>
        <p:grpSp>
          <p:nvGrpSpPr>
            <p:cNvPr id="35875" name="Group 55"/>
            <p:cNvGrpSpPr>
              <a:grpSpLocks/>
            </p:cNvGrpSpPr>
            <p:nvPr/>
          </p:nvGrpSpPr>
          <p:grpSpPr bwMode="auto">
            <a:xfrm>
              <a:off x="1864" y="2160"/>
              <a:ext cx="3056" cy="272"/>
              <a:chOff x="1864" y="2160"/>
              <a:chExt cx="3056" cy="272"/>
            </a:xfrm>
          </p:grpSpPr>
          <p:sp>
            <p:nvSpPr>
              <p:cNvPr id="35883" name="Freeform 13"/>
              <p:cNvSpPr>
                <a:spLocks/>
              </p:cNvSpPr>
              <p:nvPr/>
            </p:nvSpPr>
            <p:spPr bwMode="auto">
              <a:xfrm>
                <a:off x="1880" y="2176"/>
                <a:ext cx="3040" cy="232"/>
              </a:xfrm>
              <a:custGeom>
                <a:avLst/>
                <a:gdLst>
                  <a:gd name="T0" fmla="*/ 0 w 3040"/>
                  <a:gd name="T1" fmla="*/ 232 h 232"/>
                  <a:gd name="T2" fmla="*/ 2248 w 3040"/>
                  <a:gd name="T3" fmla="*/ 232 h 232"/>
                  <a:gd name="T4" fmla="*/ 2392 w 3040"/>
                  <a:gd name="T5" fmla="*/ 0 h 232"/>
                  <a:gd name="T6" fmla="*/ 2968 w 3040"/>
                  <a:gd name="T7" fmla="*/ 0 h 232"/>
                  <a:gd name="T8" fmla="*/ 3040 w 3040"/>
                  <a:gd name="T9" fmla="*/ 56 h 232"/>
                  <a:gd name="T10" fmla="*/ 0 60000 65536"/>
                  <a:gd name="T11" fmla="*/ 0 60000 65536"/>
                  <a:gd name="T12" fmla="*/ 0 60000 65536"/>
                  <a:gd name="T13" fmla="*/ 0 60000 65536"/>
                  <a:gd name="T14" fmla="*/ 0 60000 65536"/>
                  <a:gd name="T15" fmla="*/ 0 w 3040"/>
                  <a:gd name="T16" fmla="*/ 0 h 232"/>
                  <a:gd name="T17" fmla="*/ 3040 w 3040"/>
                  <a:gd name="T18" fmla="*/ 232 h 232"/>
                </a:gdLst>
                <a:ahLst/>
                <a:cxnLst>
                  <a:cxn ang="T10">
                    <a:pos x="T0" y="T1"/>
                  </a:cxn>
                  <a:cxn ang="T11">
                    <a:pos x="T2" y="T3"/>
                  </a:cxn>
                  <a:cxn ang="T12">
                    <a:pos x="T4" y="T5"/>
                  </a:cxn>
                  <a:cxn ang="T13">
                    <a:pos x="T6" y="T7"/>
                  </a:cxn>
                  <a:cxn ang="T14">
                    <a:pos x="T8" y="T9"/>
                  </a:cxn>
                </a:cxnLst>
                <a:rect l="T15" t="T16" r="T17" b="T18"/>
                <a:pathLst>
                  <a:path w="3040" h="232">
                    <a:moveTo>
                      <a:pt x="0" y="232"/>
                    </a:moveTo>
                    <a:lnTo>
                      <a:pt x="2248" y="232"/>
                    </a:lnTo>
                    <a:lnTo>
                      <a:pt x="2392" y="0"/>
                    </a:lnTo>
                    <a:lnTo>
                      <a:pt x="2968" y="0"/>
                    </a:lnTo>
                    <a:lnTo>
                      <a:pt x="3040" y="56"/>
                    </a:lnTo>
                  </a:path>
                </a:pathLst>
              </a:custGeom>
              <a:noFill/>
              <a:ln w="57150" cap="flat" cmpd="sng">
                <a:solidFill>
                  <a:schemeClr val="hlink"/>
                </a:solidFill>
                <a:prstDash val="solid"/>
                <a:round/>
                <a:headEnd type="none" w="sm" len="sm"/>
                <a:tailEnd type="none" w="lg" len="med"/>
              </a:ln>
            </p:spPr>
            <p:txBody>
              <a:bodyPr wrap="none" anchor="ctr"/>
              <a:lstStyle/>
              <a:p>
                <a:endParaRPr lang="en-US"/>
              </a:p>
            </p:txBody>
          </p:sp>
          <p:sp>
            <p:nvSpPr>
              <p:cNvPr id="35884" name="Freeform 37"/>
              <p:cNvSpPr>
                <a:spLocks/>
              </p:cNvSpPr>
              <p:nvPr/>
            </p:nvSpPr>
            <p:spPr bwMode="auto">
              <a:xfrm>
                <a:off x="1888" y="2200"/>
                <a:ext cx="2968" cy="232"/>
              </a:xfrm>
              <a:custGeom>
                <a:avLst/>
                <a:gdLst>
                  <a:gd name="T0" fmla="*/ 0 w 2968"/>
                  <a:gd name="T1" fmla="*/ 232 h 232"/>
                  <a:gd name="T2" fmla="*/ 2248 w 2968"/>
                  <a:gd name="T3" fmla="*/ 232 h 232"/>
                  <a:gd name="T4" fmla="*/ 2392 w 2968"/>
                  <a:gd name="T5" fmla="*/ 0 h 232"/>
                  <a:gd name="T6" fmla="*/ 2968 w 2968"/>
                  <a:gd name="T7" fmla="*/ 0 h 232"/>
                  <a:gd name="T8" fmla="*/ 0 60000 65536"/>
                  <a:gd name="T9" fmla="*/ 0 60000 65536"/>
                  <a:gd name="T10" fmla="*/ 0 60000 65536"/>
                  <a:gd name="T11" fmla="*/ 0 60000 65536"/>
                  <a:gd name="T12" fmla="*/ 0 w 2968"/>
                  <a:gd name="T13" fmla="*/ 0 h 232"/>
                  <a:gd name="T14" fmla="*/ 2968 w 2968"/>
                  <a:gd name="T15" fmla="*/ 232 h 232"/>
                </a:gdLst>
                <a:ahLst/>
                <a:cxnLst>
                  <a:cxn ang="T8">
                    <a:pos x="T0" y="T1"/>
                  </a:cxn>
                  <a:cxn ang="T9">
                    <a:pos x="T2" y="T3"/>
                  </a:cxn>
                  <a:cxn ang="T10">
                    <a:pos x="T4" y="T5"/>
                  </a:cxn>
                  <a:cxn ang="T11">
                    <a:pos x="T6" y="T7"/>
                  </a:cxn>
                </a:cxnLst>
                <a:rect l="T12" t="T13" r="T14" b="T15"/>
                <a:pathLst>
                  <a:path w="2968" h="232">
                    <a:moveTo>
                      <a:pt x="0" y="232"/>
                    </a:moveTo>
                    <a:lnTo>
                      <a:pt x="2248" y="232"/>
                    </a:lnTo>
                    <a:lnTo>
                      <a:pt x="2392" y="0"/>
                    </a:lnTo>
                    <a:lnTo>
                      <a:pt x="2968" y="0"/>
                    </a:lnTo>
                  </a:path>
                </a:pathLst>
              </a:custGeom>
              <a:noFill/>
              <a:ln w="28575" cap="flat" cmpd="sng">
                <a:solidFill>
                  <a:schemeClr val="accent1"/>
                </a:solidFill>
                <a:prstDash val="solid"/>
                <a:round/>
                <a:headEnd type="none" w="sm" len="sm"/>
                <a:tailEnd type="none" w="lg" len="med"/>
              </a:ln>
            </p:spPr>
            <p:txBody>
              <a:bodyPr wrap="none" anchor="ctr"/>
              <a:lstStyle/>
              <a:p>
                <a:endParaRPr lang="en-US"/>
              </a:p>
            </p:txBody>
          </p:sp>
          <p:sp>
            <p:nvSpPr>
              <p:cNvPr id="35885" name="Freeform 38"/>
              <p:cNvSpPr>
                <a:spLocks/>
              </p:cNvSpPr>
              <p:nvPr/>
            </p:nvSpPr>
            <p:spPr bwMode="auto">
              <a:xfrm>
                <a:off x="1864" y="2160"/>
                <a:ext cx="2968" cy="232"/>
              </a:xfrm>
              <a:custGeom>
                <a:avLst/>
                <a:gdLst>
                  <a:gd name="T0" fmla="*/ 0 w 2968"/>
                  <a:gd name="T1" fmla="*/ 232 h 232"/>
                  <a:gd name="T2" fmla="*/ 2248 w 2968"/>
                  <a:gd name="T3" fmla="*/ 232 h 232"/>
                  <a:gd name="T4" fmla="*/ 2392 w 2968"/>
                  <a:gd name="T5" fmla="*/ 0 h 232"/>
                  <a:gd name="T6" fmla="*/ 2968 w 2968"/>
                  <a:gd name="T7" fmla="*/ 0 h 232"/>
                  <a:gd name="T8" fmla="*/ 0 60000 65536"/>
                  <a:gd name="T9" fmla="*/ 0 60000 65536"/>
                  <a:gd name="T10" fmla="*/ 0 60000 65536"/>
                  <a:gd name="T11" fmla="*/ 0 60000 65536"/>
                  <a:gd name="T12" fmla="*/ 0 w 2968"/>
                  <a:gd name="T13" fmla="*/ 0 h 232"/>
                  <a:gd name="T14" fmla="*/ 2968 w 2968"/>
                  <a:gd name="T15" fmla="*/ 232 h 232"/>
                </a:gdLst>
                <a:ahLst/>
                <a:cxnLst>
                  <a:cxn ang="T8">
                    <a:pos x="T0" y="T1"/>
                  </a:cxn>
                  <a:cxn ang="T9">
                    <a:pos x="T2" y="T3"/>
                  </a:cxn>
                  <a:cxn ang="T10">
                    <a:pos x="T4" y="T5"/>
                  </a:cxn>
                  <a:cxn ang="T11">
                    <a:pos x="T6" y="T7"/>
                  </a:cxn>
                </a:cxnLst>
                <a:rect l="T12" t="T13" r="T14" b="T15"/>
                <a:pathLst>
                  <a:path w="2968" h="232">
                    <a:moveTo>
                      <a:pt x="0" y="232"/>
                    </a:moveTo>
                    <a:lnTo>
                      <a:pt x="2248" y="232"/>
                    </a:lnTo>
                    <a:lnTo>
                      <a:pt x="2392" y="0"/>
                    </a:lnTo>
                    <a:lnTo>
                      <a:pt x="2968" y="0"/>
                    </a:lnTo>
                  </a:path>
                </a:pathLst>
              </a:custGeom>
              <a:noFill/>
              <a:ln w="28575" cap="flat" cmpd="sng">
                <a:solidFill>
                  <a:schemeClr val="accent1"/>
                </a:solidFill>
                <a:prstDash val="solid"/>
                <a:round/>
                <a:headEnd type="none" w="sm" len="sm"/>
                <a:tailEnd type="none" w="lg" len="med"/>
              </a:ln>
            </p:spPr>
            <p:txBody>
              <a:bodyPr wrap="none" anchor="ctr"/>
              <a:lstStyle/>
              <a:p>
                <a:endParaRPr lang="en-US"/>
              </a:p>
            </p:txBody>
          </p:sp>
        </p:grpSp>
        <p:grpSp>
          <p:nvGrpSpPr>
            <p:cNvPr id="35876" name="Group 56"/>
            <p:cNvGrpSpPr>
              <a:grpSpLocks/>
            </p:cNvGrpSpPr>
            <p:nvPr/>
          </p:nvGrpSpPr>
          <p:grpSpPr bwMode="auto">
            <a:xfrm>
              <a:off x="1168" y="2488"/>
              <a:ext cx="720" cy="456"/>
              <a:chOff x="1168" y="2488"/>
              <a:chExt cx="720" cy="456"/>
            </a:xfrm>
          </p:grpSpPr>
          <p:sp>
            <p:nvSpPr>
              <p:cNvPr id="35880" name="Freeform 12"/>
              <p:cNvSpPr>
                <a:spLocks/>
              </p:cNvSpPr>
              <p:nvPr/>
            </p:nvSpPr>
            <p:spPr bwMode="auto">
              <a:xfrm>
                <a:off x="1176" y="2512"/>
                <a:ext cx="704" cy="408"/>
              </a:xfrm>
              <a:custGeom>
                <a:avLst/>
                <a:gdLst>
                  <a:gd name="T0" fmla="*/ 0 w 704"/>
                  <a:gd name="T1" fmla="*/ 408 h 408"/>
                  <a:gd name="T2" fmla="*/ 232 w 704"/>
                  <a:gd name="T3" fmla="*/ 0 h 408"/>
                  <a:gd name="T4" fmla="*/ 704 w 704"/>
                  <a:gd name="T5" fmla="*/ 0 h 408"/>
                  <a:gd name="T6" fmla="*/ 0 60000 65536"/>
                  <a:gd name="T7" fmla="*/ 0 60000 65536"/>
                  <a:gd name="T8" fmla="*/ 0 60000 65536"/>
                  <a:gd name="T9" fmla="*/ 0 w 704"/>
                  <a:gd name="T10" fmla="*/ 0 h 408"/>
                  <a:gd name="T11" fmla="*/ 704 w 704"/>
                  <a:gd name="T12" fmla="*/ 408 h 408"/>
                </a:gdLst>
                <a:ahLst/>
                <a:cxnLst>
                  <a:cxn ang="T6">
                    <a:pos x="T0" y="T1"/>
                  </a:cxn>
                  <a:cxn ang="T7">
                    <a:pos x="T2" y="T3"/>
                  </a:cxn>
                  <a:cxn ang="T8">
                    <a:pos x="T4" y="T5"/>
                  </a:cxn>
                </a:cxnLst>
                <a:rect l="T9" t="T10" r="T11" b="T12"/>
                <a:pathLst>
                  <a:path w="704" h="408">
                    <a:moveTo>
                      <a:pt x="0" y="408"/>
                    </a:moveTo>
                    <a:lnTo>
                      <a:pt x="232" y="0"/>
                    </a:lnTo>
                    <a:lnTo>
                      <a:pt x="704" y="0"/>
                    </a:lnTo>
                  </a:path>
                </a:pathLst>
              </a:custGeom>
              <a:noFill/>
              <a:ln w="57150" cap="flat" cmpd="sng">
                <a:solidFill>
                  <a:schemeClr val="hlink"/>
                </a:solidFill>
                <a:prstDash val="solid"/>
                <a:round/>
                <a:headEnd type="none" w="sm" len="sm"/>
                <a:tailEnd type="none" w="lg" len="med"/>
              </a:ln>
            </p:spPr>
            <p:txBody>
              <a:bodyPr wrap="none" anchor="ctr"/>
              <a:lstStyle/>
              <a:p>
                <a:endParaRPr lang="en-US"/>
              </a:p>
            </p:txBody>
          </p:sp>
          <p:sp>
            <p:nvSpPr>
              <p:cNvPr id="35881" name="Freeform 40"/>
              <p:cNvSpPr>
                <a:spLocks/>
              </p:cNvSpPr>
              <p:nvPr/>
            </p:nvSpPr>
            <p:spPr bwMode="auto">
              <a:xfrm>
                <a:off x="1168" y="2488"/>
                <a:ext cx="704" cy="408"/>
              </a:xfrm>
              <a:custGeom>
                <a:avLst/>
                <a:gdLst>
                  <a:gd name="T0" fmla="*/ 0 w 704"/>
                  <a:gd name="T1" fmla="*/ 408 h 408"/>
                  <a:gd name="T2" fmla="*/ 232 w 704"/>
                  <a:gd name="T3" fmla="*/ 0 h 408"/>
                  <a:gd name="T4" fmla="*/ 704 w 704"/>
                  <a:gd name="T5" fmla="*/ 0 h 408"/>
                  <a:gd name="T6" fmla="*/ 0 60000 65536"/>
                  <a:gd name="T7" fmla="*/ 0 60000 65536"/>
                  <a:gd name="T8" fmla="*/ 0 60000 65536"/>
                  <a:gd name="T9" fmla="*/ 0 w 704"/>
                  <a:gd name="T10" fmla="*/ 0 h 408"/>
                  <a:gd name="T11" fmla="*/ 704 w 704"/>
                  <a:gd name="T12" fmla="*/ 408 h 408"/>
                </a:gdLst>
                <a:ahLst/>
                <a:cxnLst>
                  <a:cxn ang="T6">
                    <a:pos x="T0" y="T1"/>
                  </a:cxn>
                  <a:cxn ang="T7">
                    <a:pos x="T2" y="T3"/>
                  </a:cxn>
                  <a:cxn ang="T8">
                    <a:pos x="T4" y="T5"/>
                  </a:cxn>
                </a:cxnLst>
                <a:rect l="T9" t="T10" r="T11" b="T12"/>
                <a:pathLst>
                  <a:path w="704" h="408">
                    <a:moveTo>
                      <a:pt x="0" y="408"/>
                    </a:moveTo>
                    <a:lnTo>
                      <a:pt x="232" y="0"/>
                    </a:lnTo>
                    <a:lnTo>
                      <a:pt x="704" y="0"/>
                    </a:lnTo>
                  </a:path>
                </a:pathLst>
              </a:custGeom>
              <a:noFill/>
              <a:ln w="28575" cap="flat" cmpd="sng">
                <a:solidFill>
                  <a:schemeClr val="accent1"/>
                </a:solidFill>
                <a:prstDash val="solid"/>
                <a:round/>
                <a:headEnd type="none" w="sm" len="sm"/>
                <a:tailEnd type="none" w="lg" len="med"/>
              </a:ln>
            </p:spPr>
            <p:txBody>
              <a:bodyPr wrap="none" anchor="ctr"/>
              <a:lstStyle/>
              <a:p>
                <a:endParaRPr lang="en-US"/>
              </a:p>
            </p:txBody>
          </p:sp>
          <p:sp>
            <p:nvSpPr>
              <p:cNvPr id="35882" name="Freeform 41"/>
              <p:cNvSpPr>
                <a:spLocks/>
              </p:cNvSpPr>
              <p:nvPr/>
            </p:nvSpPr>
            <p:spPr bwMode="auto">
              <a:xfrm>
                <a:off x="1184" y="2536"/>
                <a:ext cx="704" cy="408"/>
              </a:xfrm>
              <a:custGeom>
                <a:avLst/>
                <a:gdLst>
                  <a:gd name="T0" fmla="*/ 0 w 704"/>
                  <a:gd name="T1" fmla="*/ 408 h 408"/>
                  <a:gd name="T2" fmla="*/ 232 w 704"/>
                  <a:gd name="T3" fmla="*/ 0 h 408"/>
                  <a:gd name="T4" fmla="*/ 704 w 704"/>
                  <a:gd name="T5" fmla="*/ 0 h 408"/>
                  <a:gd name="T6" fmla="*/ 0 60000 65536"/>
                  <a:gd name="T7" fmla="*/ 0 60000 65536"/>
                  <a:gd name="T8" fmla="*/ 0 60000 65536"/>
                  <a:gd name="T9" fmla="*/ 0 w 704"/>
                  <a:gd name="T10" fmla="*/ 0 h 408"/>
                  <a:gd name="T11" fmla="*/ 704 w 704"/>
                  <a:gd name="T12" fmla="*/ 408 h 408"/>
                </a:gdLst>
                <a:ahLst/>
                <a:cxnLst>
                  <a:cxn ang="T6">
                    <a:pos x="T0" y="T1"/>
                  </a:cxn>
                  <a:cxn ang="T7">
                    <a:pos x="T2" y="T3"/>
                  </a:cxn>
                  <a:cxn ang="T8">
                    <a:pos x="T4" y="T5"/>
                  </a:cxn>
                </a:cxnLst>
                <a:rect l="T9" t="T10" r="T11" b="T12"/>
                <a:pathLst>
                  <a:path w="704" h="408">
                    <a:moveTo>
                      <a:pt x="0" y="408"/>
                    </a:moveTo>
                    <a:lnTo>
                      <a:pt x="232" y="0"/>
                    </a:lnTo>
                    <a:lnTo>
                      <a:pt x="704" y="0"/>
                    </a:lnTo>
                  </a:path>
                </a:pathLst>
              </a:custGeom>
              <a:noFill/>
              <a:ln w="28575" cap="flat" cmpd="sng">
                <a:solidFill>
                  <a:schemeClr val="accent1"/>
                </a:solidFill>
                <a:prstDash val="solid"/>
                <a:round/>
                <a:headEnd type="none" w="sm" len="sm"/>
                <a:tailEnd type="none" w="lg" len="med"/>
              </a:ln>
            </p:spPr>
            <p:txBody>
              <a:bodyPr wrap="none" anchor="ctr"/>
              <a:lstStyle/>
              <a:p>
                <a:endParaRPr lang="en-US"/>
              </a:p>
            </p:txBody>
          </p:sp>
        </p:grpSp>
        <p:grpSp>
          <p:nvGrpSpPr>
            <p:cNvPr id="35877" name="Group 6"/>
            <p:cNvGrpSpPr>
              <a:grpSpLocks/>
            </p:cNvGrpSpPr>
            <p:nvPr/>
          </p:nvGrpSpPr>
          <p:grpSpPr bwMode="auto">
            <a:xfrm>
              <a:off x="1748" y="2380"/>
              <a:ext cx="232" cy="320"/>
              <a:chOff x="2308" y="3372"/>
              <a:chExt cx="232" cy="320"/>
            </a:xfrm>
          </p:grpSpPr>
          <p:sp>
            <p:nvSpPr>
              <p:cNvPr id="35878" name="Oval 7"/>
              <p:cNvSpPr>
                <a:spLocks noChangeArrowheads="1"/>
              </p:cNvSpPr>
              <p:nvPr/>
            </p:nvSpPr>
            <p:spPr bwMode="auto">
              <a:xfrm>
                <a:off x="2308" y="3372"/>
                <a:ext cx="232" cy="232"/>
              </a:xfrm>
              <a:prstGeom prst="ellipse">
                <a:avLst/>
              </a:prstGeom>
              <a:solidFill>
                <a:schemeClr val="accent2"/>
              </a:solidFill>
              <a:ln w="12700">
                <a:solidFill>
                  <a:schemeClr val="tx1"/>
                </a:solidFill>
                <a:round/>
                <a:headEnd/>
                <a:tailEnd/>
              </a:ln>
            </p:spPr>
            <p:txBody>
              <a:bodyPr wrap="none" anchor="ctr"/>
              <a:lstStyle/>
              <a:p>
                <a:endParaRPr lang="en-US"/>
              </a:p>
            </p:txBody>
          </p:sp>
          <p:sp>
            <p:nvSpPr>
              <p:cNvPr id="35879" name="AutoShape 8"/>
              <p:cNvSpPr>
                <a:spLocks noChangeArrowheads="1"/>
              </p:cNvSpPr>
              <p:nvPr/>
            </p:nvSpPr>
            <p:spPr bwMode="auto">
              <a:xfrm flipV="1">
                <a:off x="2308" y="3604"/>
                <a:ext cx="232" cy="88"/>
              </a:xfrm>
              <a:custGeom>
                <a:avLst/>
                <a:gdLst>
                  <a:gd name="T0" fmla="*/ 2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4469 w 21600"/>
                  <a:gd name="T13" fmla="*/ 4418 h 21600"/>
                  <a:gd name="T14" fmla="*/ 17131 w 21600"/>
                  <a:gd name="T15" fmla="*/ 1718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accent2"/>
              </a:solidFill>
              <a:ln w="12700">
                <a:solidFill>
                  <a:schemeClr val="tx1"/>
                </a:solidFill>
                <a:miter lim="800000"/>
                <a:headEnd/>
                <a:tailEnd/>
              </a:ln>
            </p:spPr>
            <p:txBody>
              <a:bodyPr wrap="none" anchor="ctr"/>
              <a:lstStyle/>
              <a:p>
                <a:endParaRPr lang="en-US"/>
              </a:p>
            </p:txBody>
          </p:sp>
        </p:grpSp>
      </p:grpSp>
      <p:sp>
        <p:nvSpPr>
          <p:cNvPr id="35862" name="Line 24"/>
          <p:cNvSpPr>
            <a:spLocks noChangeShapeType="1"/>
          </p:cNvSpPr>
          <p:nvPr/>
        </p:nvSpPr>
        <p:spPr bwMode="auto">
          <a:xfrm flipV="1">
            <a:off x="6223000" y="3530600"/>
            <a:ext cx="1739900" cy="0"/>
          </a:xfrm>
          <a:prstGeom prst="line">
            <a:avLst/>
          </a:prstGeom>
          <a:noFill/>
          <a:ln w="12700">
            <a:solidFill>
              <a:schemeClr val="tx1"/>
            </a:solidFill>
            <a:prstDash val="dash"/>
            <a:round/>
            <a:headEnd type="none" w="sm" len="sm"/>
            <a:tailEnd type="none" w="lg" len="med"/>
          </a:ln>
        </p:spPr>
        <p:txBody>
          <a:bodyPr wrap="none" anchor="ctr"/>
          <a:lstStyle/>
          <a:p>
            <a:endParaRPr lang="en-US"/>
          </a:p>
        </p:txBody>
      </p:sp>
      <p:sp>
        <p:nvSpPr>
          <p:cNvPr id="58410" name="Line 42"/>
          <p:cNvSpPr>
            <a:spLocks noChangeShapeType="1"/>
          </p:cNvSpPr>
          <p:nvPr/>
        </p:nvSpPr>
        <p:spPr bwMode="auto">
          <a:xfrm flipH="1">
            <a:off x="635000" y="4521200"/>
            <a:ext cx="1536700" cy="0"/>
          </a:xfrm>
          <a:prstGeom prst="line">
            <a:avLst/>
          </a:prstGeom>
          <a:noFill/>
          <a:ln w="57150">
            <a:solidFill>
              <a:schemeClr val="folHlink"/>
            </a:solidFill>
            <a:prstDash val="sysDot"/>
            <a:round/>
            <a:headEnd type="none" w="lg" len="med"/>
            <a:tailEnd type="none" w="lg" len="med"/>
          </a:ln>
        </p:spPr>
        <p:txBody>
          <a:bodyPr wrap="none" anchor="ctr">
            <a:spAutoFit/>
          </a:bodyPr>
          <a:lstStyle/>
          <a:p>
            <a:endParaRPr lang="en-US"/>
          </a:p>
        </p:txBody>
      </p:sp>
      <p:sp>
        <p:nvSpPr>
          <p:cNvPr id="58411" name="Line 43"/>
          <p:cNvSpPr>
            <a:spLocks noChangeShapeType="1"/>
          </p:cNvSpPr>
          <p:nvPr/>
        </p:nvSpPr>
        <p:spPr bwMode="auto">
          <a:xfrm flipH="1">
            <a:off x="7759700" y="3517900"/>
            <a:ext cx="825500" cy="0"/>
          </a:xfrm>
          <a:prstGeom prst="line">
            <a:avLst/>
          </a:prstGeom>
          <a:noFill/>
          <a:ln w="57150">
            <a:solidFill>
              <a:schemeClr val="folHlink"/>
            </a:solidFill>
            <a:prstDash val="sysDot"/>
            <a:round/>
            <a:headEnd type="none" w="lg" len="med"/>
            <a:tailEnd type="none" w="lg" len="med"/>
          </a:ln>
        </p:spPr>
        <p:txBody>
          <a:bodyPr anchor="ctr">
            <a:spAutoFit/>
          </a:bodyPr>
          <a:lstStyle/>
          <a:p>
            <a:endParaRPr lang="en-US"/>
          </a:p>
        </p:txBody>
      </p:sp>
      <p:sp>
        <p:nvSpPr>
          <p:cNvPr id="58415" name="Text Box 47"/>
          <p:cNvSpPr txBox="1">
            <a:spLocks noChangeArrowheads="1"/>
          </p:cNvSpPr>
          <p:nvPr/>
        </p:nvSpPr>
        <p:spPr bwMode="auto">
          <a:xfrm>
            <a:off x="633413" y="3975100"/>
            <a:ext cx="539750" cy="457200"/>
          </a:xfrm>
          <a:prstGeom prst="rect">
            <a:avLst/>
          </a:prstGeom>
          <a:noFill/>
          <a:ln w="12700">
            <a:noFill/>
            <a:miter lim="800000"/>
            <a:headEnd type="none" w="lg" len="med"/>
            <a:tailEnd type="none" w="lg" len="med"/>
          </a:ln>
        </p:spPr>
        <p:txBody>
          <a:bodyPr wrap="none" anchor="ctr">
            <a:spAutoFit/>
          </a:bodyPr>
          <a:lstStyle/>
          <a:p>
            <a:r>
              <a:rPr lang="en-US" sz="2400">
                <a:solidFill>
                  <a:schemeClr val="folHlink"/>
                </a:solidFill>
              </a:rPr>
              <a:t>cs</a:t>
            </a:r>
            <a:r>
              <a:rPr lang="en-US" sz="2400" baseline="-25000">
                <a:solidFill>
                  <a:schemeClr val="folHlink"/>
                </a:solidFill>
              </a:rPr>
              <a:t>1</a:t>
            </a:r>
            <a:endParaRPr lang="en-US" sz="2400">
              <a:solidFill>
                <a:schemeClr val="folHlink"/>
              </a:solidFill>
            </a:endParaRPr>
          </a:p>
        </p:txBody>
      </p:sp>
      <p:sp>
        <p:nvSpPr>
          <p:cNvPr id="58416" name="Text Box 48"/>
          <p:cNvSpPr txBox="1">
            <a:spLocks noChangeArrowheads="1"/>
          </p:cNvSpPr>
          <p:nvPr/>
        </p:nvSpPr>
        <p:spPr bwMode="auto">
          <a:xfrm>
            <a:off x="7885113" y="2984500"/>
            <a:ext cx="539750" cy="457200"/>
          </a:xfrm>
          <a:prstGeom prst="rect">
            <a:avLst/>
          </a:prstGeom>
          <a:noFill/>
          <a:ln w="12700">
            <a:noFill/>
            <a:miter lim="800000"/>
            <a:headEnd type="none" w="lg" len="med"/>
            <a:tailEnd type="none" w="lg" len="med"/>
          </a:ln>
        </p:spPr>
        <p:txBody>
          <a:bodyPr wrap="none" anchor="ctr">
            <a:spAutoFit/>
          </a:bodyPr>
          <a:lstStyle/>
          <a:p>
            <a:r>
              <a:rPr lang="en-US" sz="2400">
                <a:solidFill>
                  <a:schemeClr val="folHlink"/>
                </a:solidFill>
              </a:rPr>
              <a:t>cs</a:t>
            </a:r>
            <a:r>
              <a:rPr lang="en-US" sz="2400" baseline="-25000">
                <a:solidFill>
                  <a:schemeClr val="folHlink"/>
                </a:solidFill>
              </a:rPr>
              <a:t>2</a:t>
            </a:r>
            <a:endParaRPr lang="en-US" sz="2400">
              <a:solidFill>
                <a:schemeClr val="folHlink"/>
              </a:solidFill>
            </a:endParaRPr>
          </a:p>
        </p:txBody>
      </p:sp>
      <p:sp>
        <p:nvSpPr>
          <p:cNvPr id="58421" name="Line 53"/>
          <p:cNvSpPr>
            <a:spLocks noChangeShapeType="1"/>
          </p:cNvSpPr>
          <p:nvPr/>
        </p:nvSpPr>
        <p:spPr bwMode="auto">
          <a:xfrm flipV="1">
            <a:off x="2578100" y="5270500"/>
            <a:ext cx="431800" cy="711200"/>
          </a:xfrm>
          <a:prstGeom prst="line">
            <a:avLst/>
          </a:prstGeom>
          <a:noFill/>
          <a:ln w="28575">
            <a:solidFill>
              <a:schemeClr val="folHlink"/>
            </a:solidFill>
            <a:round/>
            <a:headEnd type="none" w="lg" len="med"/>
            <a:tailEnd type="none" w="lg" len="med"/>
          </a:ln>
        </p:spPr>
        <p:txBody>
          <a:bodyPr wrap="none" anchor="ctr">
            <a:spAutoFit/>
          </a:bodyPr>
          <a:lstStyle/>
          <a:p>
            <a:endParaRPr lang="en-US"/>
          </a:p>
        </p:txBody>
      </p:sp>
      <p:sp>
        <p:nvSpPr>
          <p:cNvPr id="35868" name="Line 25"/>
          <p:cNvSpPr>
            <a:spLocks noChangeShapeType="1"/>
          </p:cNvSpPr>
          <p:nvPr/>
        </p:nvSpPr>
        <p:spPr bwMode="auto">
          <a:xfrm>
            <a:off x="1790700" y="3975100"/>
            <a:ext cx="1168400" cy="0"/>
          </a:xfrm>
          <a:prstGeom prst="line">
            <a:avLst/>
          </a:prstGeom>
          <a:noFill/>
          <a:ln w="12700">
            <a:solidFill>
              <a:schemeClr val="tx1"/>
            </a:solidFill>
            <a:prstDash val="dash"/>
            <a:round/>
            <a:headEnd type="none" w="sm" len="sm"/>
            <a:tailEnd type="none" w="lg" len="med"/>
          </a:ln>
        </p:spPr>
        <p:txBody>
          <a:bodyPr wrap="none" anchor="ctr"/>
          <a:lstStyle/>
          <a:p>
            <a:endParaRPr lang="en-US"/>
          </a:p>
        </p:txBody>
      </p:sp>
      <p:grpSp>
        <p:nvGrpSpPr>
          <p:cNvPr id="8" name="Group 36"/>
          <p:cNvGrpSpPr>
            <a:grpSpLocks/>
          </p:cNvGrpSpPr>
          <p:nvPr/>
        </p:nvGrpSpPr>
        <p:grpSpPr bwMode="auto">
          <a:xfrm>
            <a:off x="6464300" y="6026150"/>
            <a:ext cx="2679700" cy="519113"/>
            <a:chOff x="4072" y="3796"/>
            <a:chExt cx="1688" cy="327"/>
          </a:xfrm>
        </p:grpSpPr>
        <p:sp>
          <p:nvSpPr>
            <p:cNvPr id="35873" name="Comment 31"/>
            <p:cNvSpPr>
              <a:spLocks noChangeArrowheads="1"/>
            </p:cNvSpPr>
            <p:nvPr/>
          </p:nvSpPr>
          <p:spPr bwMode="auto">
            <a:xfrm>
              <a:off x="4072" y="3796"/>
              <a:ext cx="1688" cy="327"/>
            </a:xfrm>
            <a:prstGeom prst="rect">
              <a:avLst/>
            </a:prstGeom>
            <a:noFill/>
            <a:ln w="12700">
              <a:noFill/>
              <a:miter lim="800000"/>
              <a:headEnd type="none" w="sm" len="sm"/>
              <a:tailEnd type="none" w="sm" len="sm"/>
            </a:ln>
          </p:spPr>
          <p:txBody>
            <a:bodyPr>
              <a:spAutoFit/>
            </a:bodyPr>
            <a:lstStyle/>
            <a:p>
              <a:r>
                <a:rPr lang="en-US" i="1">
                  <a:solidFill>
                    <a:schemeClr val="folHlink"/>
                  </a:solidFill>
                </a:rPr>
                <a:t>h</a:t>
              </a:r>
              <a:r>
                <a:rPr lang="en-US" i="1" baseline="-25000">
                  <a:solidFill>
                    <a:schemeClr val="folHlink"/>
                  </a:solidFill>
                </a:rPr>
                <a:t>L </a:t>
              </a:r>
              <a:r>
                <a:rPr lang="en-US">
                  <a:solidFill>
                    <a:schemeClr val="folHlink"/>
                  </a:solidFill>
                </a:rPr>
                <a:t>= 10 m - 4 m</a:t>
              </a:r>
              <a:endParaRPr lang="en-US" sz="1800">
                <a:latin typeface="Curlz MT" pitchFamily="82" charset="0"/>
              </a:endParaRPr>
            </a:p>
          </p:txBody>
        </p:sp>
        <p:sp>
          <p:nvSpPr>
            <p:cNvPr id="35874" name="Line 35"/>
            <p:cNvSpPr>
              <a:spLocks noChangeShapeType="1"/>
            </p:cNvSpPr>
            <p:nvPr/>
          </p:nvSpPr>
          <p:spPr bwMode="auto">
            <a:xfrm>
              <a:off x="4128" y="4064"/>
              <a:ext cx="1344" cy="0"/>
            </a:xfrm>
            <a:prstGeom prst="line">
              <a:avLst/>
            </a:prstGeom>
            <a:noFill/>
            <a:ln w="12700">
              <a:solidFill>
                <a:schemeClr val="tx1"/>
              </a:solidFill>
              <a:round/>
              <a:headEnd type="none" w="lg" len="med"/>
              <a:tailEnd type="none" w="lg" len="med"/>
            </a:ln>
          </p:spPr>
          <p:txBody>
            <a:bodyPr wrap="none" anchor="ctr"/>
            <a:lstStyle/>
            <a:p>
              <a:endParaRPr lang="en-US"/>
            </a:p>
          </p:txBody>
        </p:sp>
      </p:grpSp>
      <p:graphicFrame>
        <p:nvGraphicFramePr>
          <p:cNvPr id="58426" name="Object 58"/>
          <p:cNvGraphicFramePr>
            <a:graphicFrameLocks noChangeAspect="1"/>
          </p:cNvGraphicFramePr>
          <p:nvPr>
            <p:extLst>
              <p:ext uri="{D42A27DB-BD31-4B8C-83A1-F6EECF244321}">
                <p14:modId xmlns:p14="http://schemas.microsoft.com/office/powerpoint/2010/main" val="1674233733"/>
              </p:ext>
            </p:extLst>
          </p:nvPr>
        </p:nvGraphicFramePr>
        <p:xfrm>
          <a:off x="1847850" y="5254625"/>
          <a:ext cx="7113588" cy="693738"/>
        </p:xfrm>
        <a:graphic>
          <a:graphicData uri="http://schemas.openxmlformats.org/presentationml/2006/ole">
            <mc:AlternateContent xmlns:mc="http://schemas.openxmlformats.org/markup-compatibility/2006">
              <mc:Choice xmlns:v="urn:schemas-microsoft-com:vml" Requires="v">
                <p:oleObj spid="_x0000_s35851" name="Equation" r:id="rId8" imgW="6476760" imgH="825480" progId="Equation.DSMT4">
                  <p:embed/>
                </p:oleObj>
              </mc:Choice>
              <mc:Fallback>
                <p:oleObj name="Equation" r:id="rId8" imgW="6476760" imgH="825480" progId="Equation.DSMT4">
                  <p:embed/>
                  <p:pic>
                    <p:nvPicPr>
                      <p:cNvPr id="0" name="Object 58"/>
                      <p:cNvPicPr>
                        <a:picLocks noChangeAspect="1" noChangeArrowheads="1"/>
                      </p:cNvPicPr>
                      <p:nvPr/>
                    </p:nvPicPr>
                    <p:blipFill>
                      <a:blip r:embed="rId9"/>
                      <a:srcRect/>
                      <a:stretch>
                        <a:fillRect/>
                      </a:stretch>
                    </p:blipFill>
                    <p:spPr bwMode="auto">
                      <a:xfrm>
                        <a:off x="1847850" y="5254625"/>
                        <a:ext cx="7113588" cy="6937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58427" name="Text Box 59"/>
          <p:cNvSpPr txBox="1">
            <a:spLocks noChangeArrowheads="1"/>
          </p:cNvSpPr>
          <p:nvPr/>
        </p:nvSpPr>
        <p:spPr bwMode="auto">
          <a:xfrm>
            <a:off x="2105025" y="2987675"/>
            <a:ext cx="1598613" cy="457200"/>
          </a:xfrm>
          <a:prstGeom prst="rect">
            <a:avLst/>
          </a:prstGeom>
          <a:noFill/>
          <a:ln w="12700">
            <a:noFill/>
            <a:miter lim="800000"/>
            <a:headEnd type="none" w="lg" len="med"/>
            <a:tailEnd type="none" w="lg" len="med"/>
          </a:ln>
        </p:spPr>
        <p:txBody>
          <a:bodyPr wrap="none">
            <a:spAutoFit/>
          </a:bodyPr>
          <a:lstStyle/>
          <a:p>
            <a:r>
              <a:rPr lang="en-US" sz="2400">
                <a:solidFill>
                  <a:schemeClr val="folHlink"/>
                </a:solidFill>
              </a:rPr>
              <a:t>What is </a:t>
            </a:r>
            <a:r>
              <a:rPr lang="en-US" sz="2400" i="1">
                <a:solidFill>
                  <a:schemeClr val="folHlink"/>
                </a:solidFill>
              </a:rPr>
              <a:t>h</a:t>
            </a:r>
            <a:r>
              <a:rPr lang="en-US" sz="2400" i="1" baseline="-25000">
                <a:solidFill>
                  <a:schemeClr val="folHlink"/>
                </a:solidFill>
              </a:rPr>
              <a:t>L</a:t>
            </a:r>
            <a:r>
              <a:rPr lang="en-US" sz="2400">
                <a:solidFill>
                  <a:schemeClr val="folHlink"/>
                </a:solidFill>
              </a:rPr>
              <a:t>?</a:t>
            </a:r>
            <a:endParaRPr lang="en-US" sz="2400" i="1" baseline="-25000">
              <a:solidFill>
                <a:schemeClr val="folHlink"/>
              </a:solidFill>
            </a:endParaRPr>
          </a:p>
        </p:txBody>
      </p:sp>
      <p:sp>
        <p:nvSpPr>
          <p:cNvPr id="58428" name="Line 60"/>
          <p:cNvSpPr>
            <a:spLocks noChangeShapeType="1"/>
          </p:cNvSpPr>
          <p:nvPr/>
        </p:nvSpPr>
        <p:spPr bwMode="auto">
          <a:xfrm>
            <a:off x="2184400" y="3429000"/>
            <a:ext cx="13716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58429" name="Text Box 61"/>
          <p:cNvSpPr txBox="1">
            <a:spLocks noChangeArrowheads="1"/>
          </p:cNvSpPr>
          <p:nvPr/>
        </p:nvSpPr>
        <p:spPr bwMode="auto">
          <a:xfrm>
            <a:off x="2651125" y="4740275"/>
            <a:ext cx="5873750" cy="457200"/>
          </a:xfrm>
          <a:prstGeom prst="rect">
            <a:avLst/>
          </a:prstGeom>
          <a:noFill/>
          <a:ln w="12700">
            <a:noFill/>
            <a:miter lim="800000"/>
            <a:headEnd type="none" w="lg" len="med"/>
            <a:tailEnd type="none" w="lg" len="med"/>
          </a:ln>
        </p:spPr>
        <p:txBody>
          <a:bodyPr wrap="none">
            <a:spAutoFit/>
          </a:bodyPr>
          <a:lstStyle/>
          <a:p>
            <a:r>
              <a:rPr lang="en-US" sz="2400"/>
              <a:t>Why can’t I draw the cs at the end of the pipe?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4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842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84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84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841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84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841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8429">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84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84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584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584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584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5842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5839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5839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22" grpId="0" animBg="1"/>
      <p:bldP spid="58419" grpId="0" animBg="1"/>
      <p:bldP spid="58420" grpId="0" animBg="1"/>
      <p:bldP spid="58418" grpId="0" animBg="1"/>
      <p:bldP spid="58417" grpId="0" animBg="1"/>
      <p:bldP spid="58410" grpId="0" animBg="1"/>
      <p:bldP spid="58411" grpId="0" animBg="1"/>
      <p:bldP spid="58415" grpId="0" build="p" autoUpdateAnimBg="0"/>
      <p:bldP spid="58416" grpId="0" build="p" autoUpdateAnimBg="0"/>
      <p:bldP spid="58421" grpId="0" animBg="1"/>
      <p:bldP spid="58427" grpId="0" build="p" autoUpdateAnimBg="0"/>
      <p:bldP spid="58428" grpId="0" animBg="1"/>
      <p:bldP spid="58429"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44" name="Line 20"/>
          <p:cNvSpPr>
            <a:spLocks noChangeShapeType="1"/>
          </p:cNvSpPr>
          <p:nvPr/>
        </p:nvSpPr>
        <p:spPr bwMode="auto">
          <a:xfrm flipV="1">
            <a:off x="2108200" y="2044700"/>
            <a:ext cx="1498600" cy="787400"/>
          </a:xfrm>
          <a:prstGeom prst="line">
            <a:avLst/>
          </a:prstGeom>
          <a:noFill/>
          <a:ln w="28575">
            <a:solidFill>
              <a:schemeClr val="folHlink"/>
            </a:solidFill>
            <a:round/>
            <a:headEnd type="none" w="sm" len="sm"/>
            <a:tailEnd type="none" w="lg" len="med"/>
          </a:ln>
        </p:spPr>
        <p:txBody>
          <a:bodyPr wrap="none" anchor="ctr"/>
          <a:lstStyle/>
          <a:p>
            <a:endParaRPr lang="en-US"/>
          </a:p>
        </p:txBody>
      </p:sp>
      <p:sp>
        <p:nvSpPr>
          <p:cNvPr id="2060" name="Rectangle 2"/>
          <p:cNvSpPr>
            <a:spLocks noGrp="1" noChangeArrowheads="1"/>
          </p:cNvSpPr>
          <p:nvPr>
            <p:ph type="title"/>
          </p:nvPr>
        </p:nvSpPr>
        <p:spPr/>
        <p:txBody>
          <a:bodyPr/>
          <a:lstStyle/>
          <a:p>
            <a:pPr>
              <a:defRPr/>
            </a:pPr>
            <a:r>
              <a:rPr lang="en-US" smtClean="0"/>
              <a:t>Conservation of Mass</a:t>
            </a:r>
          </a:p>
        </p:txBody>
      </p:sp>
      <p:graphicFrame>
        <p:nvGraphicFramePr>
          <p:cNvPr id="52236" name="Object 12"/>
          <p:cNvGraphicFramePr>
            <a:graphicFrameLocks noChangeAspect="1"/>
          </p:cNvGraphicFramePr>
          <p:nvPr/>
        </p:nvGraphicFramePr>
        <p:xfrm>
          <a:off x="112713" y="3054350"/>
          <a:ext cx="5187950" cy="752475"/>
        </p:xfrm>
        <a:graphic>
          <a:graphicData uri="http://schemas.openxmlformats.org/presentationml/2006/ole">
            <mc:AlternateContent xmlns:mc="http://schemas.openxmlformats.org/markup-compatibility/2006">
              <mc:Choice xmlns:v="urn:schemas-microsoft-com:vml" Requires="v">
                <p:oleObj spid="_x0000_s2068" name="Equation" r:id="rId4" imgW="3949560" imgH="749160" progId="Equation.DSMT4">
                  <p:embed/>
                </p:oleObj>
              </mc:Choice>
              <mc:Fallback>
                <p:oleObj name="Equation" r:id="rId4" imgW="3949560" imgH="749160" progId="Equation.DSMT4">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713" y="3054350"/>
                        <a:ext cx="5187950" cy="7524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2061" name="AutoShape 6"/>
          <p:cNvSpPr>
            <a:spLocks noChangeArrowheads="1"/>
          </p:cNvSpPr>
          <p:nvPr/>
        </p:nvSpPr>
        <p:spPr bwMode="auto">
          <a:xfrm rot="5400000">
            <a:off x="6596857" y="1640681"/>
            <a:ext cx="1446212" cy="2816225"/>
          </a:xfrm>
          <a:custGeom>
            <a:avLst/>
            <a:gdLst>
              <a:gd name="T0" fmla="*/ 84726333 w 21600"/>
              <a:gd name="T1" fmla="*/ 183590880 h 21600"/>
              <a:gd name="T2" fmla="*/ 48415026 w 21600"/>
              <a:gd name="T3" fmla="*/ 367181499 h 21600"/>
              <a:gd name="T4" fmla="*/ 12103790 w 21600"/>
              <a:gd name="T5" fmla="*/ 183590880 h 21600"/>
              <a:gd name="T6" fmla="*/ 4841502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hlink"/>
          </a:solidFill>
          <a:ln w="38100" cap="rnd">
            <a:solidFill>
              <a:schemeClr val="tx1"/>
            </a:solidFill>
            <a:prstDash val="sysDot"/>
            <a:miter lim="800000"/>
            <a:headEnd type="none" w="sm" len="sm"/>
            <a:tailEnd type="none" w="lg" len="med"/>
          </a:ln>
        </p:spPr>
        <p:txBody>
          <a:bodyPr rot="10800000" vert="eaVert" wrap="none" anchor="ctr"/>
          <a:lstStyle/>
          <a:p>
            <a:endParaRPr lang="en-US"/>
          </a:p>
        </p:txBody>
      </p:sp>
      <p:sp>
        <p:nvSpPr>
          <p:cNvPr id="2062" name="Line 7"/>
          <p:cNvSpPr>
            <a:spLocks noChangeShapeType="1"/>
          </p:cNvSpPr>
          <p:nvPr/>
        </p:nvSpPr>
        <p:spPr bwMode="auto">
          <a:xfrm>
            <a:off x="5940425" y="3059113"/>
            <a:ext cx="534988" cy="3175"/>
          </a:xfrm>
          <a:prstGeom prst="line">
            <a:avLst/>
          </a:prstGeom>
          <a:noFill/>
          <a:ln w="28575">
            <a:solidFill>
              <a:schemeClr val="accent1"/>
            </a:solidFill>
            <a:round/>
            <a:headEnd type="none" w="sm" len="sm"/>
            <a:tailEnd type="triangle" w="lg" len="med"/>
          </a:ln>
        </p:spPr>
        <p:txBody>
          <a:bodyPr wrap="none" anchor="ctr"/>
          <a:lstStyle/>
          <a:p>
            <a:endParaRPr lang="en-US"/>
          </a:p>
        </p:txBody>
      </p:sp>
      <p:sp>
        <p:nvSpPr>
          <p:cNvPr id="2063" name="Line 8"/>
          <p:cNvSpPr>
            <a:spLocks noChangeShapeType="1"/>
          </p:cNvSpPr>
          <p:nvPr/>
        </p:nvSpPr>
        <p:spPr bwMode="auto">
          <a:xfrm>
            <a:off x="8715375" y="3059113"/>
            <a:ext cx="238125" cy="3175"/>
          </a:xfrm>
          <a:prstGeom prst="line">
            <a:avLst/>
          </a:prstGeom>
          <a:noFill/>
          <a:ln w="28575">
            <a:solidFill>
              <a:schemeClr val="accent1"/>
            </a:solidFill>
            <a:round/>
            <a:headEnd type="none" w="sm" len="sm"/>
            <a:tailEnd type="triangle" w="lg" len="med"/>
          </a:ln>
        </p:spPr>
        <p:txBody>
          <a:bodyPr wrap="none" anchor="ctr"/>
          <a:lstStyle/>
          <a:p>
            <a:endParaRPr lang="en-US"/>
          </a:p>
        </p:txBody>
      </p:sp>
      <p:sp>
        <p:nvSpPr>
          <p:cNvPr id="2064" name="Text Box 9"/>
          <p:cNvSpPr txBox="1">
            <a:spLocks noChangeArrowheads="1"/>
          </p:cNvSpPr>
          <p:nvPr/>
        </p:nvSpPr>
        <p:spPr bwMode="auto">
          <a:xfrm>
            <a:off x="5784850" y="2159000"/>
            <a:ext cx="336550" cy="457200"/>
          </a:xfrm>
          <a:prstGeom prst="rect">
            <a:avLst/>
          </a:prstGeom>
          <a:noFill/>
          <a:ln w="12700">
            <a:noFill/>
            <a:miter lim="800000"/>
            <a:headEnd type="none" w="sm" len="sm"/>
            <a:tailEnd type="none" w="lg" len="med"/>
          </a:ln>
        </p:spPr>
        <p:txBody>
          <a:bodyPr wrap="none">
            <a:spAutoFit/>
          </a:bodyPr>
          <a:lstStyle/>
          <a:p>
            <a:r>
              <a:rPr lang="en-US" sz="2400"/>
              <a:t>1</a:t>
            </a:r>
          </a:p>
        </p:txBody>
      </p:sp>
      <p:sp>
        <p:nvSpPr>
          <p:cNvPr id="2065" name="Text Box 10"/>
          <p:cNvSpPr txBox="1">
            <a:spLocks noChangeArrowheads="1"/>
          </p:cNvSpPr>
          <p:nvPr/>
        </p:nvSpPr>
        <p:spPr bwMode="auto">
          <a:xfrm>
            <a:off x="8578850" y="1790700"/>
            <a:ext cx="336550" cy="457200"/>
          </a:xfrm>
          <a:prstGeom prst="rect">
            <a:avLst/>
          </a:prstGeom>
          <a:noFill/>
          <a:ln w="12700">
            <a:noFill/>
            <a:miter lim="800000"/>
            <a:headEnd type="none" w="sm" len="sm"/>
            <a:tailEnd type="none" w="lg" len="med"/>
          </a:ln>
        </p:spPr>
        <p:txBody>
          <a:bodyPr wrap="none">
            <a:spAutoFit/>
          </a:bodyPr>
          <a:lstStyle/>
          <a:p>
            <a:r>
              <a:rPr lang="en-US" sz="2400"/>
              <a:t>2</a:t>
            </a:r>
          </a:p>
        </p:txBody>
      </p:sp>
      <p:sp>
        <p:nvSpPr>
          <p:cNvPr id="2066" name="Line 17"/>
          <p:cNvSpPr>
            <a:spLocks noChangeShapeType="1"/>
          </p:cNvSpPr>
          <p:nvPr/>
        </p:nvSpPr>
        <p:spPr bwMode="auto">
          <a:xfrm flipV="1">
            <a:off x="5915025" y="2320925"/>
            <a:ext cx="2806700" cy="368300"/>
          </a:xfrm>
          <a:prstGeom prst="line">
            <a:avLst/>
          </a:prstGeom>
          <a:noFill/>
          <a:ln w="38100">
            <a:solidFill>
              <a:schemeClr val="tx1"/>
            </a:solidFill>
            <a:round/>
            <a:headEnd type="none" w="sm" len="sm"/>
            <a:tailEnd type="none" w="lg" len="med"/>
          </a:ln>
        </p:spPr>
        <p:txBody>
          <a:bodyPr wrap="none" anchor="ctr"/>
          <a:lstStyle/>
          <a:p>
            <a:endParaRPr lang="en-US"/>
          </a:p>
        </p:txBody>
      </p:sp>
      <p:sp>
        <p:nvSpPr>
          <p:cNvPr id="2067" name="Line 18"/>
          <p:cNvSpPr>
            <a:spLocks noChangeShapeType="1"/>
          </p:cNvSpPr>
          <p:nvPr/>
        </p:nvSpPr>
        <p:spPr bwMode="auto">
          <a:xfrm>
            <a:off x="5915025" y="3413125"/>
            <a:ext cx="2806700" cy="368300"/>
          </a:xfrm>
          <a:prstGeom prst="line">
            <a:avLst/>
          </a:prstGeom>
          <a:noFill/>
          <a:ln w="38100">
            <a:solidFill>
              <a:schemeClr val="tx1"/>
            </a:solidFill>
            <a:round/>
            <a:headEnd type="none" w="sm" len="sm"/>
            <a:tailEnd type="none" w="lg" len="med"/>
          </a:ln>
        </p:spPr>
        <p:txBody>
          <a:bodyPr wrap="none" anchor="ctr"/>
          <a:lstStyle/>
          <a:p>
            <a:endParaRPr lang="en-US"/>
          </a:p>
        </p:txBody>
      </p:sp>
      <p:sp>
        <p:nvSpPr>
          <p:cNvPr id="2068" name="Line 26"/>
          <p:cNvSpPr>
            <a:spLocks noChangeShapeType="1"/>
          </p:cNvSpPr>
          <p:nvPr/>
        </p:nvSpPr>
        <p:spPr bwMode="auto">
          <a:xfrm>
            <a:off x="4114800" y="2209800"/>
            <a:ext cx="17399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2069" name="Line 27"/>
          <p:cNvSpPr>
            <a:spLocks noChangeShapeType="1"/>
          </p:cNvSpPr>
          <p:nvPr/>
        </p:nvSpPr>
        <p:spPr bwMode="auto">
          <a:xfrm>
            <a:off x="4102100" y="2628900"/>
            <a:ext cx="17399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2070" name="Line 33"/>
          <p:cNvSpPr>
            <a:spLocks noChangeShapeType="1"/>
          </p:cNvSpPr>
          <p:nvPr/>
        </p:nvSpPr>
        <p:spPr bwMode="auto">
          <a:xfrm flipH="1">
            <a:off x="5511800" y="3048000"/>
            <a:ext cx="368300" cy="0"/>
          </a:xfrm>
          <a:prstGeom prst="line">
            <a:avLst/>
          </a:prstGeom>
          <a:noFill/>
          <a:ln w="28575">
            <a:solidFill>
              <a:schemeClr val="accent2"/>
            </a:solidFill>
            <a:round/>
            <a:headEnd type="none" w="lg" len="med"/>
            <a:tailEnd type="triangle" w="lg" len="med"/>
          </a:ln>
        </p:spPr>
        <p:txBody>
          <a:bodyPr wrap="none" anchor="ctr"/>
          <a:lstStyle/>
          <a:p>
            <a:endParaRPr lang="en-US"/>
          </a:p>
        </p:txBody>
      </p:sp>
      <p:sp>
        <p:nvSpPr>
          <p:cNvPr id="2071" name="Line 34"/>
          <p:cNvSpPr>
            <a:spLocks noChangeShapeType="1"/>
          </p:cNvSpPr>
          <p:nvPr/>
        </p:nvSpPr>
        <p:spPr bwMode="auto">
          <a:xfrm rot="10800000" flipH="1">
            <a:off x="8737600" y="3251200"/>
            <a:ext cx="406400" cy="12700"/>
          </a:xfrm>
          <a:prstGeom prst="line">
            <a:avLst/>
          </a:prstGeom>
          <a:noFill/>
          <a:ln w="28575">
            <a:solidFill>
              <a:schemeClr val="accent2"/>
            </a:solidFill>
            <a:round/>
            <a:headEnd type="none" w="lg" len="med"/>
            <a:tailEnd type="triangle" w="lg" len="med"/>
          </a:ln>
        </p:spPr>
        <p:txBody>
          <a:bodyPr wrap="none" anchor="ctr"/>
          <a:lstStyle/>
          <a:p>
            <a:endParaRPr lang="en-US"/>
          </a:p>
        </p:txBody>
      </p:sp>
      <p:sp>
        <p:nvSpPr>
          <p:cNvPr id="2072" name="Text Box 36"/>
          <p:cNvSpPr txBox="1">
            <a:spLocks noChangeArrowheads="1"/>
          </p:cNvSpPr>
          <p:nvPr/>
        </p:nvSpPr>
        <p:spPr bwMode="auto">
          <a:xfrm>
            <a:off x="6473825" y="2835275"/>
            <a:ext cx="506413" cy="457200"/>
          </a:xfrm>
          <a:prstGeom prst="rect">
            <a:avLst/>
          </a:prstGeom>
          <a:noFill/>
          <a:ln w="12700">
            <a:noFill/>
            <a:miter lim="800000"/>
            <a:headEnd type="none" w="lg" len="med"/>
            <a:tailEnd type="none" w="lg" len="med"/>
          </a:ln>
        </p:spPr>
        <p:txBody>
          <a:bodyPr wrap="none">
            <a:spAutoFit/>
          </a:bodyPr>
          <a:lstStyle/>
          <a:p>
            <a:r>
              <a:rPr lang="en-US" sz="2400" b="1"/>
              <a:t>V</a:t>
            </a:r>
            <a:r>
              <a:rPr lang="en-US" sz="2400" baseline="-25000"/>
              <a:t>1</a:t>
            </a:r>
            <a:endParaRPr lang="en-US" sz="2400"/>
          </a:p>
        </p:txBody>
      </p:sp>
      <p:sp>
        <p:nvSpPr>
          <p:cNvPr id="2073" name="Text Box 37"/>
          <p:cNvSpPr txBox="1">
            <a:spLocks noChangeArrowheads="1"/>
          </p:cNvSpPr>
          <p:nvPr/>
        </p:nvSpPr>
        <p:spPr bwMode="auto">
          <a:xfrm>
            <a:off x="5445125" y="3114675"/>
            <a:ext cx="506413" cy="457200"/>
          </a:xfrm>
          <a:prstGeom prst="rect">
            <a:avLst/>
          </a:prstGeom>
          <a:noFill/>
          <a:ln w="12700">
            <a:noFill/>
            <a:miter lim="800000"/>
            <a:headEnd type="none" w="lg" len="med"/>
            <a:tailEnd type="none" w="lg" len="med"/>
          </a:ln>
        </p:spPr>
        <p:txBody>
          <a:bodyPr wrap="none">
            <a:spAutoFit/>
          </a:bodyPr>
          <a:lstStyle/>
          <a:p>
            <a:r>
              <a:rPr lang="en-US" sz="2400"/>
              <a:t>A</a:t>
            </a:r>
            <a:r>
              <a:rPr lang="en-US" sz="2400" baseline="-25000"/>
              <a:t>1</a:t>
            </a:r>
            <a:endParaRPr lang="en-US" sz="2400"/>
          </a:p>
        </p:txBody>
      </p:sp>
      <p:sp>
        <p:nvSpPr>
          <p:cNvPr id="52245" name="Comment 21"/>
          <p:cNvSpPr>
            <a:spLocks noChangeArrowheads="1"/>
          </p:cNvSpPr>
          <p:nvPr/>
        </p:nvSpPr>
        <p:spPr bwMode="auto">
          <a:xfrm>
            <a:off x="4013200" y="1765300"/>
            <a:ext cx="2159000" cy="946150"/>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If mass in cv is constant</a:t>
            </a:r>
          </a:p>
        </p:txBody>
      </p:sp>
      <p:sp>
        <p:nvSpPr>
          <p:cNvPr id="52255" name="Comment 31"/>
          <p:cNvSpPr>
            <a:spLocks noChangeArrowheads="1"/>
          </p:cNvSpPr>
          <p:nvPr/>
        </p:nvSpPr>
        <p:spPr bwMode="auto">
          <a:xfrm>
            <a:off x="5270500" y="3873500"/>
            <a:ext cx="3708400" cy="1373188"/>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t>Unit vector     is ______ to surface and pointed ____ of cv</a:t>
            </a:r>
          </a:p>
        </p:txBody>
      </p:sp>
      <p:graphicFrame>
        <p:nvGraphicFramePr>
          <p:cNvPr id="52262" name="Object 38"/>
          <p:cNvGraphicFramePr>
            <a:graphicFrameLocks noChangeAspect="1"/>
          </p:cNvGraphicFramePr>
          <p:nvPr/>
        </p:nvGraphicFramePr>
        <p:xfrm>
          <a:off x="203200" y="2025650"/>
          <a:ext cx="3903663" cy="828675"/>
        </p:xfrm>
        <a:graphic>
          <a:graphicData uri="http://schemas.openxmlformats.org/presentationml/2006/ole">
            <mc:AlternateContent xmlns:mc="http://schemas.openxmlformats.org/markup-compatibility/2006">
              <mc:Choice xmlns:v="urn:schemas-microsoft-com:vml" Requires="v">
                <p:oleObj spid="_x0000_s2069" name="Equation" r:id="rId6" imgW="2971800" imgH="825480" progId="Equation.DSMT4">
                  <p:embed/>
                </p:oleObj>
              </mc:Choice>
              <mc:Fallback>
                <p:oleObj name="Equation" r:id="rId6" imgW="2971800" imgH="825480" progId="Equation.DSMT4">
                  <p:embed/>
                  <p:pic>
                    <p:nvPicPr>
                      <p:cNvPr id="0" name="Object 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3200" y="2025650"/>
                        <a:ext cx="3903663" cy="828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052" name="Object 39"/>
          <p:cNvGraphicFramePr>
            <a:graphicFrameLocks noChangeAspect="1"/>
          </p:cNvGraphicFramePr>
          <p:nvPr/>
        </p:nvGraphicFramePr>
        <p:xfrm>
          <a:off x="7061200" y="4006850"/>
          <a:ext cx="203200" cy="266700"/>
        </p:xfrm>
        <a:graphic>
          <a:graphicData uri="http://schemas.openxmlformats.org/presentationml/2006/ole">
            <mc:AlternateContent xmlns:mc="http://schemas.openxmlformats.org/markup-compatibility/2006">
              <mc:Choice xmlns:v="urn:schemas-microsoft-com:vml" Requires="v">
                <p:oleObj spid="_x0000_s2070" name="Equation" r:id="rId8" imgW="203040" imgH="266400" progId="Equation.DSMT4">
                  <p:embed/>
                </p:oleObj>
              </mc:Choice>
              <mc:Fallback>
                <p:oleObj name="Equation" r:id="rId8" imgW="203040" imgH="266400" progId="Equation.DSMT4">
                  <p:embed/>
                  <p:pic>
                    <p:nvPicPr>
                      <p:cNvPr id="0" name="Object 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61200" y="4006850"/>
                        <a:ext cx="203200" cy="266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64" name="Rectangle 40"/>
          <p:cNvSpPr>
            <a:spLocks noChangeArrowheads="1"/>
          </p:cNvSpPr>
          <p:nvPr/>
        </p:nvSpPr>
        <p:spPr bwMode="auto">
          <a:xfrm>
            <a:off x="7685088" y="3881438"/>
            <a:ext cx="1190625" cy="519112"/>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normal</a:t>
            </a:r>
          </a:p>
        </p:txBody>
      </p:sp>
      <p:sp>
        <p:nvSpPr>
          <p:cNvPr id="52265" name="Rectangle 41"/>
          <p:cNvSpPr>
            <a:spLocks noChangeArrowheads="1"/>
          </p:cNvSpPr>
          <p:nvPr/>
        </p:nvSpPr>
        <p:spPr bwMode="auto">
          <a:xfrm>
            <a:off x="5395913" y="4745038"/>
            <a:ext cx="638175" cy="519112"/>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out</a:t>
            </a:r>
          </a:p>
        </p:txBody>
      </p:sp>
      <p:graphicFrame>
        <p:nvGraphicFramePr>
          <p:cNvPr id="52266" name="Object 42"/>
          <p:cNvGraphicFramePr>
            <a:graphicFrameLocks noChangeAspect="1"/>
          </p:cNvGraphicFramePr>
          <p:nvPr/>
        </p:nvGraphicFramePr>
        <p:xfrm>
          <a:off x="212725" y="4248150"/>
          <a:ext cx="2017713" cy="701675"/>
        </p:xfrm>
        <a:graphic>
          <a:graphicData uri="http://schemas.openxmlformats.org/presentationml/2006/ole">
            <mc:AlternateContent xmlns:mc="http://schemas.openxmlformats.org/markup-compatibility/2006">
              <mc:Choice xmlns:v="urn:schemas-microsoft-com:vml" Requires="v">
                <p:oleObj spid="_x0000_s2071" name="Equation" r:id="rId10" imgW="1536480" imgH="698400" progId="Equation.DSMT4">
                  <p:embed/>
                </p:oleObj>
              </mc:Choice>
              <mc:Fallback>
                <p:oleObj name="Equation" r:id="rId10" imgW="1536480" imgH="698400" progId="Equation.DSMT4">
                  <p:embed/>
                  <p:pic>
                    <p:nvPicPr>
                      <p:cNvPr id="0" name="Object 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2725" y="4248150"/>
                        <a:ext cx="2017713" cy="701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52267" name="Object 43"/>
          <p:cNvGraphicFramePr>
            <a:graphicFrameLocks noChangeAspect="1"/>
          </p:cNvGraphicFramePr>
          <p:nvPr/>
        </p:nvGraphicFramePr>
        <p:xfrm>
          <a:off x="3228975" y="4402138"/>
          <a:ext cx="584200" cy="266700"/>
        </p:xfrm>
        <a:graphic>
          <a:graphicData uri="http://schemas.openxmlformats.org/presentationml/2006/ole">
            <mc:AlternateContent xmlns:mc="http://schemas.openxmlformats.org/markup-compatibility/2006">
              <mc:Choice xmlns:v="urn:schemas-microsoft-com:vml" Requires="v">
                <p:oleObj spid="_x0000_s2072" name="Equation" r:id="rId12" imgW="444240" imgH="266400" progId="Equation.DSMT4">
                  <p:embed/>
                </p:oleObj>
              </mc:Choice>
              <mc:Fallback>
                <p:oleObj name="Equation" r:id="rId12" imgW="444240" imgH="266400" progId="Equation.DSMT4">
                  <p:embed/>
                  <p:pic>
                    <p:nvPicPr>
                      <p:cNvPr id="0" name="Object 4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28975" y="4402138"/>
                        <a:ext cx="584200" cy="2667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2078" name="Line 44"/>
          <p:cNvSpPr>
            <a:spLocks noChangeShapeType="1"/>
          </p:cNvSpPr>
          <p:nvPr/>
        </p:nvSpPr>
        <p:spPr bwMode="auto">
          <a:xfrm>
            <a:off x="2247900" y="4673600"/>
            <a:ext cx="558800" cy="0"/>
          </a:xfrm>
          <a:prstGeom prst="line">
            <a:avLst/>
          </a:prstGeom>
          <a:noFill/>
          <a:ln w="12700">
            <a:solidFill>
              <a:schemeClr val="tx1"/>
            </a:solidFill>
            <a:round/>
            <a:headEnd type="none" w="lg" len="med"/>
            <a:tailEnd type="none" w="lg" len="med"/>
          </a:ln>
        </p:spPr>
        <p:txBody>
          <a:bodyPr anchor="ctr">
            <a:spAutoFit/>
          </a:bodyPr>
          <a:lstStyle/>
          <a:p>
            <a:endParaRPr lang="en-US"/>
          </a:p>
        </p:txBody>
      </p:sp>
      <p:graphicFrame>
        <p:nvGraphicFramePr>
          <p:cNvPr id="52269" name="Object 45"/>
          <p:cNvGraphicFramePr>
            <a:graphicFrameLocks noChangeAspect="1"/>
          </p:cNvGraphicFramePr>
          <p:nvPr/>
        </p:nvGraphicFramePr>
        <p:xfrm>
          <a:off x="307975" y="5340350"/>
          <a:ext cx="2184400" cy="1058863"/>
        </p:xfrm>
        <a:graphic>
          <a:graphicData uri="http://schemas.openxmlformats.org/presentationml/2006/ole">
            <mc:AlternateContent xmlns:mc="http://schemas.openxmlformats.org/markup-compatibility/2006">
              <mc:Choice xmlns:v="urn:schemas-microsoft-com:vml" Requires="v">
                <p:oleObj spid="_x0000_s2073" name="Equation" r:id="rId14" imgW="1663560" imgH="1054080" progId="Equation.DSMT4">
                  <p:embed/>
                </p:oleObj>
              </mc:Choice>
              <mc:Fallback>
                <p:oleObj name="Equation" r:id="rId14" imgW="1663560" imgH="1054080" progId="Equation.DSMT4">
                  <p:embed/>
                  <p:pic>
                    <p:nvPicPr>
                      <p:cNvPr id="0" name="Object 4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7975" y="5340350"/>
                        <a:ext cx="2184400" cy="10588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52270" name="Object 46"/>
          <p:cNvGraphicFramePr>
            <a:graphicFrameLocks noChangeAspect="1"/>
          </p:cNvGraphicFramePr>
          <p:nvPr/>
        </p:nvGraphicFramePr>
        <p:xfrm>
          <a:off x="2171700" y="4324350"/>
          <a:ext cx="1016000" cy="368300"/>
        </p:xfrm>
        <a:graphic>
          <a:graphicData uri="http://schemas.openxmlformats.org/presentationml/2006/ole">
            <mc:AlternateContent xmlns:mc="http://schemas.openxmlformats.org/markup-compatibility/2006">
              <mc:Choice xmlns:v="urn:schemas-microsoft-com:vml" Requires="v">
                <p:oleObj spid="_x0000_s2074" name="Equation" r:id="rId16" imgW="1015920" imgH="368280" progId="Equation.DSMT4">
                  <p:embed/>
                </p:oleObj>
              </mc:Choice>
              <mc:Fallback>
                <p:oleObj name="Equation" r:id="rId16" imgW="1015920" imgH="368280" progId="Equation.DSMT4">
                  <p:embed/>
                  <p:pic>
                    <p:nvPicPr>
                      <p:cNvPr id="0" name="Object 4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71700" y="4324350"/>
                        <a:ext cx="1016000" cy="36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79" name="Line 47"/>
          <p:cNvSpPr>
            <a:spLocks noChangeShapeType="1"/>
          </p:cNvSpPr>
          <p:nvPr/>
        </p:nvSpPr>
        <p:spPr bwMode="auto">
          <a:xfrm>
            <a:off x="3251200" y="4673600"/>
            <a:ext cx="558800" cy="0"/>
          </a:xfrm>
          <a:prstGeom prst="line">
            <a:avLst/>
          </a:prstGeom>
          <a:noFill/>
          <a:ln w="12700">
            <a:solidFill>
              <a:schemeClr val="tx1"/>
            </a:solidFill>
            <a:round/>
            <a:headEnd type="none" w="lg" len="med"/>
            <a:tailEnd type="none" w="lg" len="med"/>
          </a:ln>
        </p:spPr>
        <p:txBody>
          <a:bodyPr anchor="ctr">
            <a:spAutoFit/>
          </a:bodyPr>
          <a:lstStyle/>
          <a:p>
            <a:endParaRPr lang="en-US"/>
          </a:p>
        </p:txBody>
      </p:sp>
      <p:graphicFrame>
        <p:nvGraphicFramePr>
          <p:cNvPr id="2057" name="Object 48"/>
          <p:cNvGraphicFramePr>
            <a:graphicFrameLocks noChangeAspect="1"/>
          </p:cNvGraphicFramePr>
          <p:nvPr/>
        </p:nvGraphicFramePr>
        <p:xfrm>
          <a:off x="5537200" y="2660650"/>
          <a:ext cx="203200" cy="266700"/>
        </p:xfrm>
        <a:graphic>
          <a:graphicData uri="http://schemas.openxmlformats.org/presentationml/2006/ole">
            <mc:AlternateContent xmlns:mc="http://schemas.openxmlformats.org/markup-compatibility/2006">
              <mc:Choice xmlns:v="urn:schemas-microsoft-com:vml" Requires="v">
                <p:oleObj spid="_x0000_s2075" name="Equation" r:id="rId18" imgW="203040" imgH="266400" progId="Equation.DSMT4">
                  <p:embed/>
                </p:oleObj>
              </mc:Choice>
              <mc:Fallback>
                <p:oleObj name="Equation" r:id="rId18" imgW="203040" imgH="266400" progId="Equation.DSMT4">
                  <p:embed/>
                  <p:pic>
                    <p:nvPicPr>
                      <p:cNvPr id="0" name="Object 4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537200" y="2660650"/>
                        <a:ext cx="203200" cy="266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74" name="Text Box 50"/>
          <p:cNvSpPr txBox="1">
            <a:spLocks noChangeArrowheads="1"/>
          </p:cNvSpPr>
          <p:nvPr/>
        </p:nvSpPr>
        <p:spPr bwMode="auto">
          <a:xfrm>
            <a:off x="5178425" y="5184775"/>
            <a:ext cx="3965575" cy="822325"/>
          </a:xfrm>
          <a:prstGeom prst="rect">
            <a:avLst/>
          </a:prstGeom>
          <a:noFill/>
          <a:ln w="12700">
            <a:noFill/>
            <a:miter lim="800000"/>
            <a:headEnd type="none" w="lg" len="med"/>
            <a:tailEnd type="none" w="lg" len="med"/>
          </a:ln>
        </p:spPr>
        <p:txBody>
          <a:bodyPr>
            <a:spAutoFit/>
          </a:bodyPr>
          <a:lstStyle/>
          <a:p>
            <a:r>
              <a:rPr lang="en-US" sz="2400"/>
              <a:t>We assumed uniform ___ on the control surface</a:t>
            </a:r>
          </a:p>
        </p:txBody>
      </p:sp>
      <p:sp>
        <p:nvSpPr>
          <p:cNvPr id="52275" name="Rectangle 51"/>
          <p:cNvSpPr>
            <a:spLocks noChangeArrowheads="1"/>
          </p:cNvSpPr>
          <p:nvPr/>
        </p:nvSpPr>
        <p:spPr bwMode="auto">
          <a:xfrm>
            <a:off x="7935913" y="5029200"/>
            <a:ext cx="379412" cy="519113"/>
          </a:xfrm>
          <a:prstGeom prst="rect">
            <a:avLst/>
          </a:prstGeom>
          <a:noFill/>
          <a:ln w="12700">
            <a:noFill/>
            <a:miter lim="800000"/>
            <a:headEnd type="none" w="lg" len="med"/>
            <a:tailEnd type="none" w="lg" len="med"/>
          </a:ln>
        </p:spPr>
        <p:txBody>
          <a:bodyPr wrap="none">
            <a:spAutoFit/>
          </a:bodyPr>
          <a:lstStyle/>
          <a:p>
            <a:r>
              <a:rPr lang="en-US">
                <a:solidFill>
                  <a:schemeClr val="folHlink"/>
                </a:solidFill>
                <a:latin typeface="Symbol" pitchFamily="18" charset="2"/>
              </a:rPr>
              <a:t>r</a:t>
            </a:r>
          </a:p>
        </p:txBody>
      </p:sp>
      <p:grpSp>
        <p:nvGrpSpPr>
          <p:cNvPr id="2" name="Group 59"/>
          <p:cNvGrpSpPr>
            <a:grpSpLocks/>
          </p:cNvGrpSpPr>
          <p:nvPr/>
        </p:nvGrpSpPr>
        <p:grpSpPr bwMode="auto">
          <a:xfrm>
            <a:off x="406400" y="4013200"/>
            <a:ext cx="4648200" cy="1574800"/>
            <a:chOff x="256" y="2528"/>
            <a:chExt cx="2928" cy="992"/>
          </a:xfrm>
        </p:grpSpPr>
        <p:sp>
          <p:nvSpPr>
            <p:cNvPr id="2090" name="Oval 52"/>
            <p:cNvSpPr>
              <a:spLocks noChangeArrowheads="1"/>
            </p:cNvSpPr>
            <p:nvPr/>
          </p:nvSpPr>
          <p:spPr bwMode="auto">
            <a:xfrm>
              <a:off x="256" y="2528"/>
              <a:ext cx="224" cy="608"/>
            </a:xfrm>
            <a:prstGeom prst="ellipse">
              <a:avLst/>
            </a:prstGeom>
            <a:noFill/>
            <a:ln w="12700">
              <a:solidFill>
                <a:schemeClr val="folHlink"/>
              </a:solidFill>
              <a:round/>
              <a:headEnd type="none" w="lg" len="med"/>
              <a:tailEnd type="none" w="lg" len="med"/>
            </a:ln>
          </p:spPr>
          <p:txBody>
            <a:bodyPr wrap="none" anchor="ctr">
              <a:spAutoFit/>
            </a:bodyPr>
            <a:lstStyle/>
            <a:p>
              <a:endParaRPr lang="en-US"/>
            </a:p>
          </p:txBody>
        </p:sp>
        <p:sp>
          <p:nvSpPr>
            <p:cNvPr id="2091" name="Line 53"/>
            <p:cNvSpPr>
              <a:spLocks noChangeShapeType="1"/>
            </p:cNvSpPr>
            <p:nvPr/>
          </p:nvSpPr>
          <p:spPr bwMode="auto">
            <a:xfrm>
              <a:off x="480" y="3136"/>
              <a:ext cx="2704" cy="384"/>
            </a:xfrm>
            <a:prstGeom prst="line">
              <a:avLst/>
            </a:prstGeom>
            <a:noFill/>
            <a:ln w="12700">
              <a:solidFill>
                <a:schemeClr val="folHlink"/>
              </a:solidFill>
              <a:round/>
              <a:headEnd type="none" w="lg" len="med"/>
              <a:tailEnd type="triangle" w="lg" len="med"/>
            </a:ln>
          </p:spPr>
          <p:txBody>
            <a:bodyPr wrap="none" anchor="ctr">
              <a:spAutoFit/>
            </a:bodyPr>
            <a:lstStyle/>
            <a:p>
              <a:endParaRPr lang="en-US"/>
            </a:p>
          </p:txBody>
        </p:sp>
      </p:grpSp>
      <p:grpSp>
        <p:nvGrpSpPr>
          <p:cNvPr id="3" name="Group 58"/>
          <p:cNvGrpSpPr>
            <a:grpSpLocks/>
          </p:cNvGrpSpPr>
          <p:nvPr/>
        </p:nvGrpSpPr>
        <p:grpSpPr bwMode="auto">
          <a:xfrm>
            <a:off x="5178425" y="6035675"/>
            <a:ext cx="3965575" cy="822325"/>
            <a:chOff x="3262" y="3802"/>
            <a:chExt cx="2498" cy="518"/>
          </a:xfrm>
        </p:grpSpPr>
        <p:sp>
          <p:nvSpPr>
            <p:cNvPr id="2089" name="Text Box 55"/>
            <p:cNvSpPr txBox="1">
              <a:spLocks noChangeArrowheads="1"/>
            </p:cNvSpPr>
            <p:nvPr/>
          </p:nvSpPr>
          <p:spPr bwMode="auto">
            <a:xfrm>
              <a:off x="3262" y="3802"/>
              <a:ext cx="2498" cy="518"/>
            </a:xfrm>
            <a:prstGeom prst="rect">
              <a:avLst/>
            </a:prstGeom>
            <a:noFill/>
            <a:ln w="12700">
              <a:noFill/>
              <a:miter lim="800000"/>
              <a:headEnd type="none" w="lg" len="med"/>
              <a:tailEnd type="none" w="lg" len="med"/>
            </a:ln>
          </p:spPr>
          <p:txBody>
            <a:bodyPr>
              <a:spAutoFit/>
            </a:bodyPr>
            <a:lstStyle/>
            <a:p>
              <a:r>
                <a:rPr lang="en-US" sz="2400"/>
                <a:t>     is the spatially averaged velocity normal to the cs</a:t>
              </a:r>
            </a:p>
          </p:txBody>
        </p:sp>
        <p:graphicFrame>
          <p:nvGraphicFramePr>
            <p:cNvPr id="2058" name="Object 54"/>
            <p:cNvGraphicFramePr>
              <a:graphicFrameLocks noChangeAspect="1"/>
            </p:cNvGraphicFramePr>
            <p:nvPr/>
          </p:nvGraphicFramePr>
          <p:xfrm>
            <a:off x="3358" y="3849"/>
            <a:ext cx="199" cy="210"/>
          </p:xfrm>
          <a:graphic>
            <a:graphicData uri="http://schemas.openxmlformats.org/presentationml/2006/ole">
              <mc:AlternateContent xmlns:mc="http://schemas.openxmlformats.org/markup-compatibility/2006">
                <mc:Choice xmlns:v="urn:schemas-microsoft-com:vml" Requires="v">
                  <p:oleObj spid="_x0000_s2076" name="Equation" r:id="rId20" imgW="241200" imgH="330120" progId="Equation.DSMT4">
                    <p:embed/>
                  </p:oleObj>
                </mc:Choice>
                <mc:Fallback>
                  <p:oleObj name="Equation" r:id="rId20" imgW="241200" imgH="330120" progId="Equation.DSMT4">
                    <p:embed/>
                    <p:pic>
                      <p:nvPicPr>
                        <p:cNvPr id="0" name="Object 5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358" y="3849"/>
                          <a:ext cx="199" cy="21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pSp>
      <p:sp>
        <p:nvSpPr>
          <p:cNvPr id="2084" name="Line 56"/>
          <p:cNvSpPr>
            <a:spLocks noChangeShapeType="1"/>
          </p:cNvSpPr>
          <p:nvPr/>
        </p:nvSpPr>
        <p:spPr bwMode="auto">
          <a:xfrm>
            <a:off x="3937000" y="4686300"/>
            <a:ext cx="825500" cy="1588"/>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52281" name="Comment 57"/>
          <p:cNvSpPr>
            <a:spLocks noChangeArrowheads="1"/>
          </p:cNvSpPr>
          <p:nvPr/>
        </p:nvSpPr>
        <p:spPr bwMode="auto">
          <a:xfrm>
            <a:off x="3835400" y="4178300"/>
            <a:ext cx="12192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[M/T]</a:t>
            </a:r>
          </a:p>
        </p:txBody>
      </p:sp>
      <p:grpSp>
        <p:nvGrpSpPr>
          <p:cNvPr id="4" name="Group 62"/>
          <p:cNvGrpSpPr>
            <a:grpSpLocks/>
          </p:cNvGrpSpPr>
          <p:nvPr/>
        </p:nvGrpSpPr>
        <p:grpSpPr bwMode="auto">
          <a:xfrm>
            <a:off x="977900" y="5384800"/>
            <a:ext cx="1536700" cy="1041400"/>
            <a:chOff x="616" y="3392"/>
            <a:chExt cx="968" cy="656"/>
          </a:xfrm>
        </p:grpSpPr>
        <p:sp>
          <p:nvSpPr>
            <p:cNvPr id="2087" name="Line 60"/>
            <p:cNvSpPr>
              <a:spLocks noChangeShapeType="1"/>
            </p:cNvSpPr>
            <p:nvPr/>
          </p:nvSpPr>
          <p:spPr bwMode="auto">
            <a:xfrm>
              <a:off x="616" y="3392"/>
              <a:ext cx="0" cy="656"/>
            </a:xfrm>
            <a:prstGeom prst="line">
              <a:avLst/>
            </a:prstGeom>
            <a:noFill/>
            <a:ln w="12700">
              <a:solidFill>
                <a:schemeClr val="folHlink"/>
              </a:solidFill>
              <a:round/>
              <a:headEnd type="none" w="lg" len="med"/>
              <a:tailEnd type="none" w="lg" len="med"/>
            </a:ln>
          </p:spPr>
          <p:txBody>
            <a:bodyPr wrap="none" anchor="ctr">
              <a:spAutoFit/>
            </a:bodyPr>
            <a:lstStyle/>
            <a:p>
              <a:endParaRPr lang="en-US"/>
            </a:p>
          </p:txBody>
        </p:sp>
        <p:sp>
          <p:nvSpPr>
            <p:cNvPr id="2088" name="Line 61"/>
            <p:cNvSpPr>
              <a:spLocks noChangeShapeType="1"/>
            </p:cNvSpPr>
            <p:nvPr/>
          </p:nvSpPr>
          <p:spPr bwMode="auto">
            <a:xfrm>
              <a:off x="1584" y="3392"/>
              <a:ext cx="0" cy="656"/>
            </a:xfrm>
            <a:prstGeom prst="line">
              <a:avLst/>
            </a:prstGeom>
            <a:noFill/>
            <a:ln w="12700">
              <a:solidFill>
                <a:schemeClr val="folHlink"/>
              </a:solidFill>
              <a:round/>
              <a:headEnd type="none" w="lg" len="med"/>
              <a:tailEnd type="none" w="lg" len="med"/>
            </a:ln>
          </p:spPr>
          <p:txBody>
            <a:bodyPr wrap="none"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22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2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22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22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225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226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226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5226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5227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5226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5228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52274">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52275">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5226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44" grpId="0" animBg="1"/>
      <p:bldP spid="52245" grpId="0" autoUpdateAnimBg="0"/>
      <p:bldP spid="52255" grpId="0" build="p" autoUpdateAnimBg="0"/>
      <p:bldP spid="52264" grpId="0" build="p" autoUpdateAnimBg="0"/>
      <p:bldP spid="52265" grpId="0" build="p" autoUpdateAnimBg="0"/>
      <p:bldP spid="52274" grpId="0" build="p" autoUpdateAnimBg="0"/>
      <p:bldP spid="52275" grpId="0" build="p" autoUpdateAnimBg="0"/>
      <p:bldP spid="52281"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4"/>
          <p:cNvSpPr>
            <a:spLocks noGrp="1" noChangeArrowheads="1"/>
          </p:cNvSpPr>
          <p:nvPr>
            <p:ph type="title"/>
          </p:nvPr>
        </p:nvSpPr>
        <p:spPr/>
        <p:txBody>
          <a:bodyPr/>
          <a:lstStyle/>
          <a:p>
            <a:pPr>
              <a:defRPr/>
            </a:pPr>
            <a:r>
              <a:rPr lang="en-US" smtClean="0"/>
              <a:t>Example: Energy Equation</a:t>
            </a:r>
            <a:br>
              <a:rPr lang="en-US" smtClean="0"/>
            </a:br>
            <a:r>
              <a:rPr lang="en-US" smtClean="0"/>
              <a:t>(pressure at pump outlet)</a:t>
            </a:r>
          </a:p>
        </p:txBody>
      </p:sp>
      <p:sp>
        <p:nvSpPr>
          <p:cNvPr id="36868" name="Freeform 5"/>
          <p:cNvSpPr>
            <a:spLocks/>
          </p:cNvSpPr>
          <p:nvPr/>
        </p:nvSpPr>
        <p:spPr bwMode="auto">
          <a:xfrm>
            <a:off x="635000" y="4521200"/>
            <a:ext cx="1536700" cy="1651000"/>
          </a:xfrm>
          <a:custGeom>
            <a:avLst/>
            <a:gdLst>
              <a:gd name="T0" fmla="*/ 0 w 968"/>
              <a:gd name="T1" fmla="*/ 0 h 1040"/>
              <a:gd name="T2" fmla="*/ 0 w 968"/>
              <a:gd name="T3" fmla="*/ 1651000 h 1040"/>
              <a:gd name="T4" fmla="*/ 571500 w 968"/>
              <a:gd name="T5" fmla="*/ 1651000 h 1040"/>
              <a:gd name="T6" fmla="*/ 1536700 w 968"/>
              <a:gd name="T7" fmla="*/ 0 h 1040"/>
              <a:gd name="T8" fmla="*/ 0 w 968"/>
              <a:gd name="T9" fmla="*/ 0 h 1040"/>
              <a:gd name="T10" fmla="*/ 0 60000 65536"/>
              <a:gd name="T11" fmla="*/ 0 60000 65536"/>
              <a:gd name="T12" fmla="*/ 0 60000 65536"/>
              <a:gd name="T13" fmla="*/ 0 60000 65536"/>
              <a:gd name="T14" fmla="*/ 0 60000 65536"/>
              <a:gd name="T15" fmla="*/ 0 w 968"/>
              <a:gd name="T16" fmla="*/ 0 h 1040"/>
              <a:gd name="T17" fmla="*/ 968 w 968"/>
              <a:gd name="T18" fmla="*/ 1040 h 1040"/>
            </a:gdLst>
            <a:ahLst/>
            <a:cxnLst>
              <a:cxn ang="T10">
                <a:pos x="T0" y="T1"/>
              </a:cxn>
              <a:cxn ang="T11">
                <a:pos x="T2" y="T3"/>
              </a:cxn>
              <a:cxn ang="T12">
                <a:pos x="T4" y="T5"/>
              </a:cxn>
              <a:cxn ang="T13">
                <a:pos x="T6" y="T7"/>
              </a:cxn>
              <a:cxn ang="T14">
                <a:pos x="T8" y="T9"/>
              </a:cxn>
            </a:cxnLst>
            <a:rect l="T15" t="T16" r="T17" b="T18"/>
            <a:pathLst>
              <a:path w="968" h="1040">
                <a:moveTo>
                  <a:pt x="0" y="0"/>
                </a:moveTo>
                <a:lnTo>
                  <a:pt x="0" y="1040"/>
                </a:lnTo>
                <a:lnTo>
                  <a:pt x="360" y="1040"/>
                </a:lnTo>
                <a:lnTo>
                  <a:pt x="968" y="0"/>
                </a:lnTo>
                <a:lnTo>
                  <a:pt x="0" y="0"/>
                </a:lnTo>
                <a:close/>
              </a:path>
            </a:pathLst>
          </a:custGeom>
          <a:solidFill>
            <a:schemeClr val="hlink"/>
          </a:solidFill>
          <a:ln w="12700" cap="flat" cmpd="sng">
            <a:solidFill>
              <a:schemeClr val="tx1"/>
            </a:solidFill>
            <a:prstDash val="solid"/>
            <a:round/>
            <a:headEnd type="none" w="sm" len="sm"/>
            <a:tailEnd type="none" w="lg" len="med"/>
          </a:ln>
        </p:spPr>
        <p:txBody>
          <a:bodyPr wrap="none" anchor="ctr"/>
          <a:lstStyle/>
          <a:p>
            <a:endParaRPr lang="en-US"/>
          </a:p>
        </p:txBody>
      </p:sp>
      <p:sp>
        <p:nvSpPr>
          <p:cNvPr id="36869" name="Freeform 9"/>
          <p:cNvSpPr>
            <a:spLocks/>
          </p:cNvSpPr>
          <p:nvPr/>
        </p:nvSpPr>
        <p:spPr bwMode="auto">
          <a:xfrm>
            <a:off x="1206500" y="3429000"/>
            <a:ext cx="7886700" cy="2743200"/>
          </a:xfrm>
          <a:custGeom>
            <a:avLst/>
            <a:gdLst>
              <a:gd name="T0" fmla="*/ 0 w 4968"/>
              <a:gd name="T1" fmla="*/ 2743200 h 1728"/>
              <a:gd name="T2" fmla="*/ 1079500 w 4968"/>
              <a:gd name="T3" fmla="*/ 901700 h 1728"/>
              <a:gd name="T4" fmla="*/ 2247900 w 4968"/>
              <a:gd name="T5" fmla="*/ 889000 h 1728"/>
              <a:gd name="T6" fmla="*/ 2768600 w 4968"/>
              <a:gd name="T7" fmla="*/ 457200 h 1728"/>
              <a:gd name="T8" fmla="*/ 5384799 w 4968"/>
              <a:gd name="T9" fmla="*/ 469900 h 1728"/>
              <a:gd name="T10" fmla="*/ 5626099 w 4968"/>
              <a:gd name="T11" fmla="*/ 88900 h 1728"/>
              <a:gd name="T12" fmla="*/ 6464299 w 4968"/>
              <a:gd name="T13" fmla="*/ 88900 h 1728"/>
              <a:gd name="T14" fmla="*/ 6731000 w 4968"/>
              <a:gd name="T15" fmla="*/ 342900 h 1728"/>
              <a:gd name="T16" fmla="*/ 7239000 w 4968"/>
              <a:gd name="T17" fmla="*/ 342900 h 1728"/>
              <a:gd name="T18" fmla="*/ 7480300 w 4968"/>
              <a:gd name="T19" fmla="*/ 0 h 1728"/>
              <a:gd name="T20" fmla="*/ 7886700 w 4968"/>
              <a:gd name="T21" fmla="*/ 0 h 17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968"/>
              <a:gd name="T34" fmla="*/ 0 h 1728"/>
              <a:gd name="T35" fmla="*/ 4968 w 4968"/>
              <a:gd name="T36" fmla="*/ 1728 h 17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968" h="1728">
                <a:moveTo>
                  <a:pt x="0" y="1728"/>
                </a:moveTo>
                <a:lnTo>
                  <a:pt x="680" y="568"/>
                </a:lnTo>
                <a:lnTo>
                  <a:pt x="1416" y="560"/>
                </a:lnTo>
                <a:lnTo>
                  <a:pt x="1744" y="288"/>
                </a:lnTo>
                <a:lnTo>
                  <a:pt x="3392" y="296"/>
                </a:lnTo>
                <a:lnTo>
                  <a:pt x="3544" y="56"/>
                </a:lnTo>
                <a:lnTo>
                  <a:pt x="4072" y="56"/>
                </a:lnTo>
                <a:lnTo>
                  <a:pt x="4240" y="216"/>
                </a:lnTo>
                <a:lnTo>
                  <a:pt x="4560" y="216"/>
                </a:lnTo>
                <a:lnTo>
                  <a:pt x="4712" y="0"/>
                </a:lnTo>
                <a:lnTo>
                  <a:pt x="4968" y="0"/>
                </a:lnTo>
              </a:path>
            </a:pathLst>
          </a:custGeom>
          <a:noFill/>
          <a:ln w="76200" cap="flat" cmpd="sng">
            <a:pattFill prst="wdDnDiag">
              <a:fgClr>
                <a:schemeClr val="bg2"/>
              </a:fgClr>
              <a:bgClr>
                <a:srgbClr val="FFFFFF"/>
              </a:bgClr>
            </a:pattFill>
            <a:prstDash val="solid"/>
            <a:round/>
            <a:headEnd type="none" w="sm" len="sm"/>
            <a:tailEnd type="none" w="lg" len="med"/>
          </a:ln>
        </p:spPr>
        <p:txBody>
          <a:bodyPr wrap="none" anchor="ctr"/>
          <a:lstStyle/>
          <a:p>
            <a:endParaRPr lang="en-US"/>
          </a:p>
        </p:txBody>
      </p:sp>
      <p:grpSp>
        <p:nvGrpSpPr>
          <p:cNvPr id="36870" name="Group 10"/>
          <p:cNvGrpSpPr>
            <a:grpSpLocks/>
          </p:cNvGrpSpPr>
          <p:nvPr/>
        </p:nvGrpSpPr>
        <p:grpSpPr bwMode="auto">
          <a:xfrm>
            <a:off x="785813" y="4389438"/>
            <a:ext cx="260350" cy="268287"/>
            <a:chOff x="4052" y="1505"/>
            <a:chExt cx="271" cy="320"/>
          </a:xfrm>
        </p:grpSpPr>
        <p:sp>
          <p:nvSpPr>
            <p:cNvPr id="36914" name="Line 11"/>
            <p:cNvSpPr>
              <a:spLocks noChangeShapeType="1"/>
            </p:cNvSpPr>
            <p:nvPr/>
          </p:nvSpPr>
          <p:spPr bwMode="auto">
            <a:xfrm>
              <a:off x="4052" y="1711"/>
              <a:ext cx="271" cy="0"/>
            </a:xfrm>
            <a:prstGeom prst="line">
              <a:avLst/>
            </a:prstGeom>
            <a:noFill/>
            <a:ln w="25400">
              <a:solidFill>
                <a:schemeClr val="tx1"/>
              </a:solidFill>
              <a:round/>
              <a:headEnd type="none" w="lg" len="med"/>
              <a:tailEnd type="none" w="lg" len="med"/>
            </a:ln>
          </p:spPr>
          <p:txBody>
            <a:bodyPr wrap="none" anchor="ctr"/>
            <a:lstStyle/>
            <a:p>
              <a:endParaRPr lang="en-US"/>
            </a:p>
          </p:txBody>
        </p:sp>
        <p:sp>
          <p:nvSpPr>
            <p:cNvPr id="36915" name="Line 12"/>
            <p:cNvSpPr>
              <a:spLocks noChangeShapeType="1"/>
            </p:cNvSpPr>
            <p:nvPr/>
          </p:nvSpPr>
          <p:spPr bwMode="auto">
            <a:xfrm>
              <a:off x="4112" y="1825"/>
              <a:ext cx="151" cy="0"/>
            </a:xfrm>
            <a:prstGeom prst="line">
              <a:avLst/>
            </a:prstGeom>
            <a:noFill/>
            <a:ln w="25400">
              <a:solidFill>
                <a:schemeClr val="tx1"/>
              </a:solidFill>
              <a:round/>
              <a:headEnd type="none" w="lg" len="med"/>
              <a:tailEnd type="none" w="lg" len="med"/>
            </a:ln>
          </p:spPr>
          <p:txBody>
            <a:bodyPr wrap="none" anchor="ctr"/>
            <a:lstStyle/>
            <a:p>
              <a:endParaRPr lang="en-US"/>
            </a:p>
          </p:txBody>
        </p:sp>
        <p:sp>
          <p:nvSpPr>
            <p:cNvPr id="36916" name="AutoShape 13"/>
            <p:cNvSpPr>
              <a:spLocks noChangeArrowheads="1"/>
            </p:cNvSpPr>
            <p:nvPr/>
          </p:nvSpPr>
          <p:spPr bwMode="auto">
            <a:xfrm rot="10800000" flipH="1">
              <a:off x="4104" y="1505"/>
              <a:ext cx="166" cy="140"/>
            </a:xfrm>
            <a:prstGeom prst="triangle">
              <a:avLst>
                <a:gd name="adj" fmla="val 49995"/>
              </a:avLst>
            </a:prstGeom>
            <a:noFill/>
            <a:ln w="12700">
              <a:solidFill>
                <a:schemeClr val="tx1"/>
              </a:solidFill>
              <a:miter lim="800000"/>
              <a:headEnd/>
              <a:tailEnd/>
            </a:ln>
          </p:spPr>
          <p:txBody>
            <a:bodyPr wrap="none" anchor="ctr"/>
            <a:lstStyle/>
            <a:p>
              <a:endParaRPr lang="en-US"/>
            </a:p>
          </p:txBody>
        </p:sp>
      </p:grpSp>
      <p:sp>
        <p:nvSpPr>
          <p:cNvPr id="36871" name="Line 14"/>
          <p:cNvSpPr>
            <a:spLocks noChangeShapeType="1"/>
          </p:cNvSpPr>
          <p:nvPr/>
        </p:nvSpPr>
        <p:spPr bwMode="auto">
          <a:xfrm>
            <a:off x="2057400" y="4521200"/>
            <a:ext cx="6337300" cy="0"/>
          </a:xfrm>
          <a:prstGeom prst="line">
            <a:avLst/>
          </a:prstGeom>
          <a:noFill/>
          <a:ln w="12700">
            <a:solidFill>
              <a:schemeClr val="tx1"/>
            </a:solidFill>
            <a:round/>
            <a:headEnd type="none" w="sm" len="sm"/>
            <a:tailEnd type="none" w="lg" len="med"/>
          </a:ln>
        </p:spPr>
        <p:txBody>
          <a:bodyPr wrap="none" anchor="ctr"/>
          <a:lstStyle/>
          <a:p>
            <a:endParaRPr lang="en-US"/>
          </a:p>
        </p:txBody>
      </p:sp>
      <p:sp>
        <p:nvSpPr>
          <p:cNvPr id="36872" name="Text Box 15"/>
          <p:cNvSpPr txBox="1">
            <a:spLocks noChangeArrowheads="1"/>
          </p:cNvSpPr>
          <p:nvPr/>
        </p:nvSpPr>
        <p:spPr bwMode="auto">
          <a:xfrm>
            <a:off x="4327525" y="4410075"/>
            <a:ext cx="944563" cy="457200"/>
          </a:xfrm>
          <a:prstGeom prst="rect">
            <a:avLst/>
          </a:prstGeom>
          <a:solidFill>
            <a:schemeClr val="bg1"/>
          </a:solidFill>
          <a:ln w="12700">
            <a:noFill/>
            <a:miter lim="800000"/>
            <a:headEnd type="none" w="sm" len="sm"/>
            <a:tailEnd type="none" w="lg" len="med"/>
          </a:ln>
        </p:spPr>
        <p:txBody>
          <a:bodyPr wrap="none">
            <a:spAutoFit/>
          </a:bodyPr>
          <a:lstStyle/>
          <a:p>
            <a:r>
              <a:rPr lang="en-US" sz="2400"/>
              <a:t>datum</a:t>
            </a:r>
          </a:p>
        </p:txBody>
      </p:sp>
      <p:sp>
        <p:nvSpPr>
          <p:cNvPr id="36873" name="Text Box 16"/>
          <p:cNvSpPr txBox="1">
            <a:spLocks noChangeArrowheads="1"/>
          </p:cNvSpPr>
          <p:nvPr/>
        </p:nvSpPr>
        <p:spPr bwMode="auto">
          <a:xfrm>
            <a:off x="1165225" y="3711575"/>
            <a:ext cx="649288" cy="457200"/>
          </a:xfrm>
          <a:prstGeom prst="rect">
            <a:avLst/>
          </a:prstGeom>
          <a:solidFill>
            <a:schemeClr val="bg1"/>
          </a:solidFill>
          <a:ln w="12700">
            <a:noFill/>
            <a:miter lim="800000"/>
            <a:headEnd type="none" w="sm" len="sm"/>
            <a:tailEnd type="none" w="lg" len="med"/>
          </a:ln>
        </p:spPr>
        <p:txBody>
          <a:bodyPr wrap="none">
            <a:spAutoFit/>
          </a:bodyPr>
          <a:lstStyle/>
          <a:p>
            <a:r>
              <a:rPr lang="en-US" sz="2400"/>
              <a:t>2 m</a:t>
            </a:r>
          </a:p>
        </p:txBody>
      </p:sp>
      <p:sp>
        <p:nvSpPr>
          <p:cNvPr id="36874" name="Text Box 17"/>
          <p:cNvSpPr txBox="1">
            <a:spLocks noChangeArrowheads="1"/>
          </p:cNvSpPr>
          <p:nvPr/>
        </p:nvSpPr>
        <p:spPr bwMode="auto">
          <a:xfrm>
            <a:off x="5534025" y="3292475"/>
            <a:ext cx="649288" cy="457200"/>
          </a:xfrm>
          <a:prstGeom prst="rect">
            <a:avLst/>
          </a:prstGeom>
          <a:solidFill>
            <a:schemeClr val="bg1"/>
          </a:solidFill>
          <a:ln w="12700">
            <a:noFill/>
            <a:miter lim="800000"/>
            <a:headEnd type="none" w="sm" len="sm"/>
            <a:tailEnd type="none" w="lg" len="med"/>
          </a:ln>
        </p:spPr>
        <p:txBody>
          <a:bodyPr wrap="none">
            <a:spAutoFit/>
          </a:bodyPr>
          <a:lstStyle/>
          <a:p>
            <a:r>
              <a:rPr lang="en-US" sz="2400"/>
              <a:t>4 m</a:t>
            </a:r>
          </a:p>
        </p:txBody>
      </p:sp>
      <p:sp>
        <p:nvSpPr>
          <p:cNvPr id="36875" name="Line 18"/>
          <p:cNvSpPr>
            <a:spLocks noChangeShapeType="1"/>
          </p:cNvSpPr>
          <p:nvPr/>
        </p:nvSpPr>
        <p:spPr bwMode="auto">
          <a:xfrm flipV="1">
            <a:off x="6223000" y="3543300"/>
            <a:ext cx="1739900" cy="0"/>
          </a:xfrm>
          <a:prstGeom prst="line">
            <a:avLst/>
          </a:prstGeom>
          <a:noFill/>
          <a:ln w="12700">
            <a:solidFill>
              <a:schemeClr val="tx1"/>
            </a:solidFill>
            <a:prstDash val="dash"/>
            <a:round/>
            <a:headEnd type="none" w="sm" len="sm"/>
            <a:tailEnd type="none" w="lg" len="med"/>
          </a:ln>
        </p:spPr>
        <p:txBody>
          <a:bodyPr wrap="none" anchor="ctr"/>
          <a:lstStyle/>
          <a:p>
            <a:endParaRPr lang="en-US"/>
          </a:p>
        </p:txBody>
      </p:sp>
      <p:sp>
        <p:nvSpPr>
          <p:cNvPr id="36876" name="Line 19"/>
          <p:cNvSpPr>
            <a:spLocks noChangeShapeType="1"/>
          </p:cNvSpPr>
          <p:nvPr/>
        </p:nvSpPr>
        <p:spPr bwMode="auto">
          <a:xfrm>
            <a:off x="1790700" y="3975100"/>
            <a:ext cx="1168400" cy="0"/>
          </a:xfrm>
          <a:prstGeom prst="line">
            <a:avLst/>
          </a:prstGeom>
          <a:noFill/>
          <a:ln w="12700">
            <a:solidFill>
              <a:schemeClr val="tx1"/>
            </a:solidFill>
            <a:prstDash val="dash"/>
            <a:round/>
            <a:headEnd type="none" w="sm" len="sm"/>
            <a:tailEnd type="none" w="lg" len="med"/>
          </a:ln>
        </p:spPr>
        <p:txBody>
          <a:bodyPr wrap="none" anchor="ctr"/>
          <a:lstStyle/>
          <a:p>
            <a:endParaRPr lang="en-US"/>
          </a:p>
        </p:txBody>
      </p:sp>
      <p:sp>
        <p:nvSpPr>
          <p:cNvPr id="36877" name="Text Box 20"/>
          <p:cNvSpPr txBox="1">
            <a:spLocks noChangeArrowheads="1"/>
          </p:cNvSpPr>
          <p:nvPr/>
        </p:nvSpPr>
        <p:spPr bwMode="auto">
          <a:xfrm>
            <a:off x="835025" y="1870075"/>
            <a:ext cx="7664450" cy="457200"/>
          </a:xfrm>
          <a:prstGeom prst="rect">
            <a:avLst/>
          </a:prstGeom>
          <a:noFill/>
          <a:ln w="12700">
            <a:noFill/>
            <a:miter lim="800000"/>
            <a:headEnd type="none" w="sm" len="sm"/>
            <a:tailEnd type="none" w="lg" len="med"/>
          </a:ln>
        </p:spPr>
        <p:txBody>
          <a:bodyPr>
            <a:spAutoFit/>
          </a:bodyPr>
          <a:lstStyle/>
          <a:p>
            <a:endParaRPr lang="en-US" sz="2400"/>
          </a:p>
        </p:txBody>
      </p:sp>
      <p:sp>
        <p:nvSpPr>
          <p:cNvPr id="36878" name="AutoShape 22"/>
          <p:cNvSpPr>
            <a:spLocks noChangeArrowheads="1"/>
          </p:cNvSpPr>
          <p:nvPr/>
        </p:nvSpPr>
        <p:spPr bwMode="auto">
          <a:xfrm>
            <a:off x="7721600" y="3530600"/>
            <a:ext cx="889000" cy="203200"/>
          </a:xfrm>
          <a:custGeom>
            <a:avLst/>
            <a:gdLst>
              <a:gd name="T0" fmla="*/ 32701370 w 21600"/>
              <a:gd name="T1" fmla="*/ 955793 h 21600"/>
              <a:gd name="T2" fmla="*/ 18294466 w 21600"/>
              <a:gd name="T3" fmla="*/ 1911585 h 21600"/>
              <a:gd name="T4" fmla="*/ 3887564 w 21600"/>
              <a:gd name="T5" fmla="*/ 955793 h 21600"/>
              <a:gd name="T6" fmla="*/ 18294466 w 21600"/>
              <a:gd name="T7" fmla="*/ 0 h 21600"/>
              <a:gd name="T8" fmla="*/ 0 60000 65536"/>
              <a:gd name="T9" fmla="*/ 0 60000 65536"/>
              <a:gd name="T10" fmla="*/ 0 60000 65536"/>
              <a:gd name="T11" fmla="*/ 0 60000 65536"/>
              <a:gd name="T12" fmla="*/ 4095 w 21600"/>
              <a:gd name="T13" fmla="*/ 4095 h 21600"/>
              <a:gd name="T14" fmla="*/ 17505 w 21600"/>
              <a:gd name="T15" fmla="*/ 17505 h 21600"/>
            </a:gdLst>
            <a:ahLst/>
            <a:cxnLst>
              <a:cxn ang="T8">
                <a:pos x="T0" y="T1"/>
              </a:cxn>
              <a:cxn ang="T9">
                <a:pos x="T2" y="T3"/>
              </a:cxn>
              <a:cxn ang="T10">
                <a:pos x="T4" y="T5"/>
              </a:cxn>
              <a:cxn ang="T11">
                <a:pos x="T6" y="T7"/>
              </a:cxn>
            </a:cxnLst>
            <a:rect l="T12" t="T13" r="T14" b="T15"/>
            <a:pathLst>
              <a:path w="21600" h="21600">
                <a:moveTo>
                  <a:pt x="0" y="0"/>
                </a:moveTo>
                <a:lnTo>
                  <a:pt x="4590" y="21600"/>
                </a:lnTo>
                <a:lnTo>
                  <a:pt x="17010" y="21600"/>
                </a:lnTo>
                <a:lnTo>
                  <a:pt x="21600" y="0"/>
                </a:lnTo>
                <a:close/>
              </a:path>
            </a:pathLst>
          </a:custGeom>
          <a:solidFill>
            <a:schemeClr val="hlink"/>
          </a:solidFill>
          <a:ln w="12700">
            <a:noFill/>
            <a:miter lim="800000"/>
            <a:headEnd type="none" w="sm" len="sm"/>
            <a:tailEnd type="none" w="lg" len="med"/>
          </a:ln>
        </p:spPr>
        <p:txBody>
          <a:bodyPr wrap="none" anchor="ctr"/>
          <a:lstStyle/>
          <a:p>
            <a:endParaRPr lang="en-US"/>
          </a:p>
        </p:txBody>
      </p:sp>
      <p:sp>
        <p:nvSpPr>
          <p:cNvPr id="36879" name="Text Box 26"/>
          <p:cNvSpPr txBox="1">
            <a:spLocks noChangeArrowheads="1"/>
          </p:cNvSpPr>
          <p:nvPr/>
        </p:nvSpPr>
        <p:spPr bwMode="auto">
          <a:xfrm>
            <a:off x="7769225" y="2949575"/>
            <a:ext cx="954088" cy="457200"/>
          </a:xfrm>
          <a:prstGeom prst="rect">
            <a:avLst/>
          </a:prstGeom>
          <a:noFill/>
          <a:ln w="12700">
            <a:noFill/>
            <a:miter lim="800000"/>
            <a:headEnd type="none" w="sm" len="sm"/>
            <a:tailEnd type="none" w="lg" len="med"/>
          </a:ln>
        </p:spPr>
        <p:txBody>
          <a:bodyPr wrap="none">
            <a:spAutoFit/>
          </a:bodyPr>
          <a:lstStyle/>
          <a:p>
            <a:r>
              <a:rPr lang="en-US" sz="2400"/>
              <a:t>50 L/s</a:t>
            </a:r>
          </a:p>
        </p:txBody>
      </p:sp>
      <p:sp>
        <p:nvSpPr>
          <p:cNvPr id="36880" name="Rectangle 27"/>
          <p:cNvSpPr>
            <a:spLocks noChangeArrowheads="1"/>
          </p:cNvSpPr>
          <p:nvPr/>
        </p:nvSpPr>
        <p:spPr bwMode="auto">
          <a:xfrm>
            <a:off x="1981200" y="3130550"/>
            <a:ext cx="1390650" cy="457200"/>
          </a:xfrm>
          <a:prstGeom prst="rect">
            <a:avLst/>
          </a:prstGeom>
          <a:noFill/>
          <a:ln w="12700">
            <a:noFill/>
            <a:miter lim="800000"/>
            <a:headEnd type="none" w="sm" len="sm"/>
            <a:tailEnd type="none" w="lg" len="med"/>
          </a:ln>
        </p:spPr>
        <p:txBody>
          <a:bodyPr wrap="none">
            <a:spAutoFit/>
          </a:bodyPr>
          <a:lstStyle/>
          <a:p>
            <a:r>
              <a:rPr lang="en-US" sz="2400"/>
              <a:t>h</a:t>
            </a:r>
            <a:r>
              <a:rPr lang="en-US" sz="2400" baseline="-25000"/>
              <a:t>P</a:t>
            </a:r>
            <a:r>
              <a:rPr lang="en-US" sz="2400"/>
              <a:t> = 10 m</a:t>
            </a:r>
          </a:p>
        </p:txBody>
      </p:sp>
      <p:sp>
        <p:nvSpPr>
          <p:cNvPr id="36881" name="Text Box 29"/>
          <p:cNvSpPr txBox="1">
            <a:spLocks noChangeArrowheads="1"/>
          </p:cNvSpPr>
          <p:nvPr/>
        </p:nvSpPr>
        <p:spPr bwMode="auto">
          <a:xfrm>
            <a:off x="835025" y="1743075"/>
            <a:ext cx="7832725" cy="1552575"/>
          </a:xfrm>
          <a:prstGeom prst="rect">
            <a:avLst/>
          </a:prstGeom>
          <a:noFill/>
          <a:ln w="12700">
            <a:noFill/>
            <a:miter lim="800000"/>
            <a:headEnd type="none" w="sm" len="sm"/>
            <a:tailEnd type="none" w="lg" len="med"/>
          </a:ln>
        </p:spPr>
        <p:txBody>
          <a:bodyPr>
            <a:spAutoFit/>
          </a:bodyPr>
          <a:lstStyle/>
          <a:p>
            <a:r>
              <a:rPr lang="en-US" sz="2400"/>
              <a:t>The total pipe length is 50 m and is 20 cm in diameter. The pipe length to the pump is 12 m. What is the pressure in the pipe at the pump outlet? You may assume (for now) that the only losses are frictional losses in the pipeline. </a:t>
            </a:r>
          </a:p>
        </p:txBody>
      </p:sp>
      <p:grpSp>
        <p:nvGrpSpPr>
          <p:cNvPr id="36882" name="Group 36"/>
          <p:cNvGrpSpPr>
            <a:grpSpLocks/>
          </p:cNvGrpSpPr>
          <p:nvPr/>
        </p:nvGrpSpPr>
        <p:grpSpPr bwMode="auto">
          <a:xfrm>
            <a:off x="1508125" y="3508375"/>
            <a:ext cx="1946275" cy="457200"/>
            <a:chOff x="950" y="2210"/>
            <a:chExt cx="1226" cy="288"/>
          </a:xfrm>
        </p:grpSpPr>
        <p:sp>
          <p:nvSpPr>
            <p:cNvPr id="36912" name="Text Box 37"/>
            <p:cNvSpPr txBox="1">
              <a:spLocks noChangeArrowheads="1"/>
            </p:cNvSpPr>
            <p:nvPr/>
          </p:nvSpPr>
          <p:spPr bwMode="auto">
            <a:xfrm>
              <a:off x="950" y="2210"/>
              <a:ext cx="553" cy="288"/>
            </a:xfrm>
            <a:prstGeom prst="rect">
              <a:avLst/>
            </a:prstGeom>
            <a:noFill/>
            <a:ln w="12700">
              <a:noFill/>
              <a:miter lim="800000"/>
              <a:headEnd type="none" w="sm" len="sm"/>
              <a:tailEnd type="none" w="lg" len="med"/>
            </a:ln>
          </p:spPr>
          <p:txBody>
            <a:bodyPr wrap="none">
              <a:spAutoFit/>
            </a:bodyPr>
            <a:lstStyle/>
            <a:p>
              <a:r>
                <a:rPr lang="en-US" sz="2400"/>
                <a:t>2.4 m</a:t>
              </a:r>
            </a:p>
          </p:txBody>
        </p:sp>
        <p:sp>
          <p:nvSpPr>
            <p:cNvPr id="36913" name="Line 38"/>
            <p:cNvSpPr>
              <a:spLocks noChangeShapeType="1"/>
            </p:cNvSpPr>
            <p:nvPr/>
          </p:nvSpPr>
          <p:spPr bwMode="auto">
            <a:xfrm>
              <a:off x="1440" y="2408"/>
              <a:ext cx="736" cy="0"/>
            </a:xfrm>
            <a:prstGeom prst="line">
              <a:avLst/>
            </a:prstGeom>
            <a:noFill/>
            <a:ln w="12700">
              <a:solidFill>
                <a:schemeClr val="tx1"/>
              </a:solidFill>
              <a:prstDash val="dash"/>
              <a:round/>
              <a:headEnd type="none" w="sm" len="sm"/>
              <a:tailEnd type="none" w="lg" len="med"/>
            </a:ln>
          </p:spPr>
          <p:txBody>
            <a:bodyPr wrap="none" anchor="ctr"/>
            <a:lstStyle/>
            <a:p>
              <a:endParaRPr lang="en-US"/>
            </a:p>
          </p:txBody>
        </p:sp>
      </p:grpSp>
      <p:sp>
        <p:nvSpPr>
          <p:cNvPr id="36883" name="Line 39"/>
          <p:cNvSpPr>
            <a:spLocks noChangeShapeType="1"/>
          </p:cNvSpPr>
          <p:nvPr/>
        </p:nvSpPr>
        <p:spPr bwMode="auto">
          <a:xfrm>
            <a:off x="2438400" y="4940300"/>
            <a:ext cx="2413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36884" name="Line 40"/>
          <p:cNvSpPr>
            <a:spLocks noChangeShapeType="1"/>
          </p:cNvSpPr>
          <p:nvPr/>
        </p:nvSpPr>
        <p:spPr bwMode="auto">
          <a:xfrm>
            <a:off x="2997200" y="4940300"/>
            <a:ext cx="2413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36885" name="Line 41"/>
          <p:cNvSpPr>
            <a:spLocks noChangeShapeType="1"/>
          </p:cNvSpPr>
          <p:nvPr/>
        </p:nvSpPr>
        <p:spPr bwMode="auto">
          <a:xfrm>
            <a:off x="4076700" y="4940300"/>
            <a:ext cx="2413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36886" name="Line 42"/>
          <p:cNvSpPr>
            <a:spLocks noChangeShapeType="1"/>
          </p:cNvSpPr>
          <p:nvPr/>
        </p:nvSpPr>
        <p:spPr bwMode="auto">
          <a:xfrm>
            <a:off x="8394700" y="4940300"/>
            <a:ext cx="2413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36887" name="Text Box 44"/>
          <p:cNvSpPr txBox="1">
            <a:spLocks noChangeArrowheads="1"/>
          </p:cNvSpPr>
          <p:nvPr/>
        </p:nvSpPr>
        <p:spPr bwMode="auto">
          <a:xfrm>
            <a:off x="1685925" y="5673725"/>
            <a:ext cx="7358063" cy="519113"/>
          </a:xfrm>
          <a:prstGeom prst="rect">
            <a:avLst/>
          </a:prstGeom>
          <a:noFill/>
          <a:ln w="12700">
            <a:noFill/>
            <a:miter lim="800000"/>
            <a:headEnd type="none" w="lg" len="med"/>
            <a:tailEnd type="none" w="lg" len="med"/>
          </a:ln>
        </p:spPr>
        <p:txBody>
          <a:bodyPr wrap="none">
            <a:spAutoFit/>
          </a:bodyPr>
          <a:lstStyle/>
          <a:p>
            <a:r>
              <a:rPr lang="en-US"/>
              <a:t>We need _______ in the pipe, </a:t>
            </a:r>
            <a:r>
              <a:rPr lang="en-US">
                <a:latin typeface="Symbol" pitchFamily="18" charset="2"/>
              </a:rPr>
              <a:t>__</a:t>
            </a:r>
            <a:r>
              <a:rPr lang="en-US"/>
              <a:t>, and ____ ____. </a:t>
            </a:r>
            <a:endParaRPr lang="en-US" sz="2400"/>
          </a:p>
        </p:txBody>
      </p:sp>
      <p:sp>
        <p:nvSpPr>
          <p:cNvPr id="65583" name="Line 47"/>
          <p:cNvSpPr>
            <a:spLocks noChangeShapeType="1"/>
          </p:cNvSpPr>
          <p:nvPr/>
        </p:nvSpPr>
        <p:spPr bwMode="auto">
          <a:xfrm flipH="1">
            <a:off x="635000" y="4521200"/>
            <a:ext cx="1536700" cy="0"/>
          </a:xfrm>
          <a:prstGeom prst="line">
            <a:avLst/>
          </a:prstGeom>
          <a:noFill/>
          <a:ln w="57150">
            <a:solidFill>
              <a:schemeClr val="folHlink"/>
            </a:solidFill>
            <a:prstDash val="sysDot"/>
            <a:round/>
            <a:headEnd type="none" w="lg" len="med"/>
            <a:tailEnd type="none" w="lg" len="med"/>
          </a:ln>
        </p:spPr>
        <p:txBody>
          <a:bodyPr wrap="none" anchor="ctr">
            <a:spAutoFit/>
          </a:bodyPr>
          <a:lstStyle/>
          <a:p>
            <a:endParaRPr lang="en-US"/>
          </a:p>
        </p:txBody>
      </p:sp>
      <p:sp>
        <p:nvSpPr>
          <p:cNvPr id="65585" name="Text Box 49"/>
          <p:cNvSpPr txBox="1">
            <a:spLocks noChangeArrowheads="1"/>
          </p:cNvSpPr>
          <p:nvPr/>
        </p:nvSpPr>
        <p:spPr bwMode="auto">
          <a:xfrm>
            <a:off x="633413" y="3975100"/>
            <a:ext cx="539750" cy="457200"/>
          </a:xfrm>
          <a:prstGeom prst="rect">
            <a:avLst/>
          </a:prstGeom>
          <a:noFill/>
          <a:ln w="12700">
            <a:noFill/>
            <a:miter lim="800000"/>
            <a:headEnd type="none" w="lg" len="med"/>
            <a:tailEnd type="none" w="lg" len="med"/>
          </a:ln>
        </p:spPr>
        <p:txBody>
          <a:bodyPr wrap="none" anchor="ctr">
            <a:spAutoFit/>
          </a:bodyPr>
          <a:lstStyle/>
          <a:p>
            <a:r>
              <a:rPr lang="en-US" sz="2400">
                <a:solidFill>
                  <a:schemeClr val="folHlink"/>
                </a:solidFill>
              </a:rPr>
              <a:t>cs</a:t>
            </a:r>
            <a:r>
              <a:rPr lang="en-US" sz="2400" baseline="-25000">
                <a:solidFill>
                  <a:schemeClr val="folHlink"/>
                </a:solidFill>
              </a:rPr>
              <a:t>1</a:t>
            </a:r>
            <a:endParaRPr lang="en-US" sz="2400">
              <a:solidFill>
                <a:schemeClr val="folHlink"/>
              </a:solidFill>
            </a:endParaRPr>
          </a:p>
        </p:txBody>
      </p:sp>
      <p:sp>
        <p:nvSpPr>
          <p:cNvPr id="65586" name="Text Box 50"/>
          <p:cNvSpPr txBox="1">
            <a:spLocks noChangeArrowheads="1"/>
          </p:cNvSpPr>
          <p:nvPr/>
        </p:nvSpPr>
        <p:spPr bwMode="auto">
          <a:xfrm>
            <a:off x="3338513" y="3314700"/>
            <a:ext cx="539750" cy="457200"/>
          </a:xfrm>
          <a:prstGeom prst="rect">
            <a:avLst/>
          </a:prstGeom>
          <a:noFill/>
          <a:ln w="12700">
            <a:noFill/>
            <a:miter lim="800000"/>
            <a:headEnd type="none" w="lg" len="med"/>
            <a:tailEnd type="none" w="lg" len="med"/>
          </a:ln>
        </p:spPr>
        <p:txBody>
          <a:bodyPr wrap="none" anchor="ctr">
            <a:spAutoFit/>
          </a:bodyPr>
          <a:lstStyle/>
          <a:p>
            <a:r>
              <a:rPr lang="en-US" sz="2400">
                <a:solidFill>
                  <a:schemeClr val="folHlink"/>
                </a:solidFill>
              </a:rPr>
              <a:t>cs</a:t>
            </a:r>
            <a:r>
              <a:rPr lang="en-US" sz="2400" baseline="-25000">
                <a:solidFill>
                  <a:schemeClr val="folHlink"/>
                </a:solidFill>
              </a:rPr>
              <a:t>2</a:t>
            </a:r>
            <a:endParaRPr lang="en-US" sz="2400">
              <a:solidFill>
                <a:schemeClr val="folHlink"/>
              </a:solidFill>
            </a:endParaRPr>
          </a:p>
        </p:txBody>
      </p:sp>
      <p:grpSp>
        <p:nvGrpSpPr>
          <p:cNvPr id="36891" name="Group 51"/>
          <p:cNvGrpSpPr>
            <a:grpSpLocks/>
          </p:cNvGrpSpPr>
          <p:nvPr/>
        </p:nvGrpSpPr>
        <p:grpSpPr bwMode="auto">
          <a:xfrm>
            <a:off x="1854200" y="3429000"/>
            <a:ext cx="5956300" cy="1244600"/>
            <a:chOff x="1168" y="2160"/>
            <a:chExt cx="3752" cy="784"/>
          </a:xfrm>
        </p:grpSpPr>
        <p:grpSp>
          <p:nvGrpSpPr>
            <p:cNvPr id="36901" name="Group 52"/>
            <p:cNvGrpSpPr>
              <a:grpSpLocks/>
            </p:cNvGrpSpPr>
            <p:nvPr/>
          </p:nvGrpSpPr>
          <p:grpSpPr bwMode="auto">
            <a:xfrm>
              <a:off x="1864" y="2160"/>
              <a:ext cx="3056" cy="272"/>
              <a:chOff x="1864" y="2160"/>
              <a:chExt cx="3056" cy="272"/>
            </a:xfrm>
          </p:grpSpPr>
          <p:sp>
            <p:nvSpPr>
              <p:cNvPr id="36909" name="Freeform 53"/>
              <p:cNvSpPr>
                <a:spLocks/>
              </p:cNvSpPr>
              <p:nvPr/>
            </p:nvSpPr>
            <p:spPr bwMode="auto">
              <a:xfrm>
                <a:off x="1880" y="2176"/>
                <a:ext cx="3040" cy="232"/>
              </a:xfrm>
              <a:custGeom>
                <a:avLst/>
                <a:gdLst>
                  <a:gd name="T0" fmla="*/ 0 w 3040"/>
                  <a:gd name="T1" fmla="*/ 232 h 232"/>
                  <a:gd name="T2" fmla="*/ 2248 w 3040"/>
                  <a:gd name="T3" fmla="*/ 232 h 232"/>
                  <a:gd name="T4" fmla="*/ 2392 w 3040"/>
                  <a:gd name="T5" fmla="*/ 0 h 232"/>
                  <a:gd name="T6" fmla="*/ 2968 w 3040"/>
                  <a:gd name="T7" fmla="*/ 0 h 232"/>
                  <a:gd name="T8" fmla="*/ 3040 w 3040"/>
                  <a:gd name="T9" fmla="*/ 56 h 232"/>
                  <a:gd name="T10" fmla="*/ 0 60000 65536"/>
                  <a:gd name="T11" fmla="*/ 0 60000 65536"/>
                  <a:gd name="T12" fmla="*/ 0 60000 65536"/>
                  <a:gd name="T13" fmla="*/ 0 60000 65536"/>
                  <a:gd name="T14" fmla="*/ 0 60000 65536"/>
                  <a:gd name="T15" fmla="*/ 0 w 3040"/>
                  <a:gd name="T16" fmla="*/ 0 h 232"/>
                  <a:gd name="T17" fmla="*/ 3040 w 3040"/>
                  <a:gd name="T18" fmla="*/ 232 h 232"/>
                </a:gdLst>
                <a:ahLst/>
                <a:cxnLst>
                  <a:cxn ang="T10">
                    <a:pos x="T0" y="T1"/>
                  </a:cxn>
                  <a:cxn ang="T11">
                    <a:pos x="T2" y="T3"/>
                  </a:cxn>
                  <a:cxn ang="T12">
                    <a:pos x="T4" y="T5"/>
                  </a:cxn>
                  <a:cxn ang="T13">
                    <a:pos x="T6" y="T7"/>
                  </a:cxn>
                  <a:cxn ang="T14">
                    <a:pos x="T8" y="T9"/>
                  </a:cxn>
                </a:cxnLst>
                <a:rect l="T15" t="T16" r="T17" b="T18"/>
                <a:pathLst>
                  <a:path w="3040" h="232">
                    <a:moveTo>
                      <a:pt x="0" y="232"/>
                    </a:moveTo>
                    <a:lnTo>
                      <a:pt x="2248" y="232"/>
                    </a:lnTo>
                    <a:lnTo>
                      <a:pt x="2392" y="0"/>
                    </a:lnTo>
                    <a:lnTo>
                      <a:pt x="2968" y="0"/>
                    </a:lnTo>
                    <a:lnTo>
                      <a:pt x="3040" y="56"/>
                    </a:lnTo>
                  </a:path>
                </a:pathLst>
              </a:custGeom>
              <a:noFill/>
              <a:ln w="57150" cap="flat" cmpd="sng">
                <a:solidFill>
                  <a:schemeClr val="hlink"/>
                </a:solidFill>
                <a:prstDash val="solid"/>
                <a:round/>
                <a:headEnd type="none" w="sm" len="sm"/>
                <a:tailEnd type="none" w="lg" len="med"/>
              </a:ln>
            </p:spPr>
            <p:txBody>
              <a:bodyPr wrap="none" anchor="ctr"/>
              <a:lstStyle/>
              <a:p>
                <a:endParaRPr lang="en-US"/>
              </a:p>
            </p:txBody>
          </p:sp>
          <p:sp>
            <p:nvSpPr>
              <p:cNvPr id="36910" name="Freeform 54"/>
              <p:cNvSpPr>
                <a:spLocks/>
              </p:cNvSpPr>
              <p:nvPr/>
            </p:nvSpPr>
            <p:spPr bwMode="auto">
              <a:xfrm>
                <a:off x="1888" y="2200"/>
                <a:ext cx="2968" cy="232"/>
              </a:xfrm>
              <a:custGeom>
                <a:avLst/>
                <a:gdLst>
                  <a:gd name="T0" fmla="*/ 0 w 2968"/>
                  <a:gd name="T1" fmla="*/ 232 h 232"/>
                  <a:gd name="T2" fmla="*/ 2248 w 2968"/>
                  <a:gd name="T3" fmla="*/ 232 h 232"/>
                  <a:gd name="T4" fmla="*/ 2392 w 2968"/>
                  <a:gd name="T5" fmla="*/ 0 h 232"/>
                  <a:gd name="T6" fmla="*/ 2968 w 2968"/>
                  <a:gd name="T7" fmla="*/ 0 h 232"/>
                  <a:gd name="T8" fmla="*/ 0 60000 65536"/>
                  <a:gd name="T9" fmla="*/ 0 60000 65536"/>
                  <a:gd name="T10" fmla="*/ 0 60000 65536"/>
                  <a:gd name="T11" fmla="*/ 0 60000 65536"/>
                  <a:gd name="T12" fmla="*/ 0 w 2968"/>
                  <a:gd name="T13" fmla="*/ 0 h 232"/>
                  <a:gd name="T14" fmla="*/ 2968 w 2968"/>
                  <a:gd name="T15" fmla="*/ 232 h 232"/>
                </a:gdLst>
                <a:ahLst/>
                <a:cxnLst>
                  <a:cxn ang="T8">
                    <a:pos x="T0" y="T1"/>
                  </a:cxn>
                  <a:cxn ang="T9">
                    <a:pos x="T2" y="T3"/>
                  </a:cxn>
                  <a:cxn ang="T10">
                    <a:pos x="T4" y="T5"/>
                  </a:cxn>
                  <a:cxn ang="T11">
                    <a:pos x="T6" y="T7"/>
                  </a:cxn>
                </a:cxnLst>
                <a:rect l="T12" t="T13" r="T14" b="T15"/>
                <a:pathLst>
                  <a:path w="2968" h="232">
                    <a:moveTo>
                      <a:pt x="0" y="232"/>
                    </a:moveTo>
                    <a:lnTo>
                      <a:pt x="2248" y="232"/>
                    </a:lnTo>
                    <a:lnTo>
                      <a:pt x="2392" y="0"/>
                    </a:lnTo>
                    <a:lnTo>
                      <a:pt x="2968" y="0"/>
                    </a:lnTo>
                  </a:path>
                </a:pathLst>
              </a:custGeom>
              <a:noFill/>
              <a:ln w="28575" cap="flat" cmpd="sng">
                <a:solidFill>
                  <a:schemeClr val="accent1"/>
                </a:solidFill>
                <a:prstDash val="solid"/>
                <a:round/>
                <a:headEnd type="none" w="sm" len="sm"/>
                <a:tailEnd type="none" w="lg" len="med"/>
              </a:ln>
            </p:spPr>
            <p:txBody>
              <a:bodyPr wrap="none" anchor="ctr"/>
              <a:lstStyle/>
              <a:p>
                <a:endParaRPr lang="en-US"/>
              </a:p>
            </p:txBody>
          </p:sp>
          <p:sp>
            <p:nvSpPr>
              <p:cNvPr id="36911" name="Freeform 55"/>
              <p:cNvSpPr>
                <a:spLocks/>
              </p:cNvSpPr>
              <p:nvPr/>
            </p:nvSpPr>
            <p:spPr bwMode="auto">
              <a:xfrm>
                <a:off x="1864" y="2160"/>
                <a:ext cx="2968" cy="232"/>
              </a:xfrm>
              <a:custGeom>
                <a:avLst/>
                <a:gdLst>
                  <a:gd name="T0" fmla="*/ 0 w 2968"/>
                  <a:gd name="T1" fmla="*/ 232 h 232"/>
                  <a:gd name="T2" fmla="*/ 2248 w 2968"/>
                  <a:gd name="T3" fmla="*/ 232 h 232"/>
                  <a:gd name="T4" fmla="*/ 2392 w 2968"/>
                  <a:gd name="T5" fmla="*/ 0 h 232"/>
                  <a:gd name="T6" fmla="*/ 2968 w 2968"/>
                  <a:gd name="T7" fmla="*/ 0 h 232"/>
                  <a:gd name="T8" fmla="*/ 0 60000 65536"/>
                  <a:gd name="T9" fmla="*/ 0 60000 65536"/>
                  <a:gd name="T10" fmla="*/ 0 60000 65536"/>
                  <a:gd name="T11" fmla="*/ 0 60000 65536"/>
                  <a:gd name="T12" fmla="*/ 0 w 2968"/>
                  <a:gd name="T13" fmla="*/ 0 h 232"/>
                  <a:gd name="T14" fmla="*/ 2968 w 2968"/>
                  <a:gd name="T15" fmla="*/ 232 h 232"/>
                </a:gdLst>
                <a:ahLst/>
                <a:cxnLst>
                  <a:cxn ang="T8">
                    <a:pos x="T0" y="T1"/>
                  </a:cxn>
                  <a:cxn ang="T9">
                    <a:pos x="T2" y="T3"/>
                  </a:cxn>
                  <a:cxn ang="T10">
                    <a:pos x="T4" y="T5"/>
                  </a:cxn>
                  <a:cxn ang="T11">
                    <a:pos x="T6" y="T7"/>
                  </a:cxn>
                </a:cxnLst>
                <a:rect l="T12" t="T13" r="T14" b="T15"/>
                <a:pathLst>
                  <a:path w="2968" h="232">
                    <a:moveTo>
                      <a:pt x="0" y="232"/>
                    </a:moveTo>
                    <a:lnTo>
                      <a:pt x="2248" y="232"/>
                    </a:lnTo>
                    <a:lnTo>
                      <a:pt x="2392" y="0"/>
                    </a:lnTo>
                    <a:lnTo>
                      <a:pt x="2968" y="0"/>
                    </a:lnTo>
                  </a:path>
                </a:pathLst>
              </a:custGeom>
              <a:noFill/>
              <a:ln w="28575" cap="flat" cmpd="sng">
                <a:solidFill>
                  <a:schemeClr val="accent1"/>
                </a:solidFill>
                <a:prstDash val="solid"/>
                <a:round/>
                <a:headEnd type="none" w="sm" len="sm"/>
                <a:tailEnd type="none" w="lg" len="med"/>
              </a:ln>
            </p:spPr>
            <p:txBody>
              <a:bodyPr wrap="none" anchor="ctr"/>
              <a:lstStyle/>
              <a:p>
                <a:endParaRPr lang="en-US"/>
              </a:p>
            </p:txBody>
          </p:sp>
        </p:grpSp>
        <p:grpSp>
          <p:nvGrpSpPr>
            <p:cNvPr id="36902" name="Group 56"/>
            <p:cNvGrpSpPr>
              <a:grpSpLocks/>
            </p:cNvGrpSpPr>
            <p:nvPr/>
          </p:nvGrpSpPr>
          <p:grpSpPr bwMode="auto">
            <a:xfrm>
              <a:off x="1168" y="2488"/>
              <a:ext cx="720" cy="456"/>
              <a:chOff x="1168" y="2488"/>
              <a:chExt cx="720" cy="456"/>
            </a:xfrm>
          </p:grpSpPr>
          <p:sp>
            <p:nvSpPr>
              <p:cNvPr id="36906" name="Freeform 57"/>
              <p:cNvSpPr>
                <a:spLocks/>
              </p:cNvSpPr>
              <p:nvPr/>
            </p:nvSpPr>
            <p:spPr bwMode="auto">
              <a:xfrm>
                <a:off x="1176" y="2512"/>
                <a:ext cx="704" cy="408"/>
              </a:xfrm>
              <a:custGeom>
                <a:avLst/>
                <a:gdLst>
                  <a:gd name="T0" fmla="*/ 0 w 704"/>
                  <a:gd name="T1" fmla="*/ 408 h 408"/>
                  <a:gd name="T2" fmla="*/ 232 w 704"/>
                  <a:gd name="T3" fmla="*/ 0 h 408"/>
                  <a:gd name="T4" fmla="*/ 704 w 704"/>
                  <a:gd name="T5" fmla="*/ 0 h 408"/>
                  <a:gd name="T6" fmla="*/ 0 60000 65536"/>
                  <a:gd name="T7" fmla="*/ 0 60000 65536"/>
                  <a:gd name="T8" fmla="*/ 0 60000 65536"/>
                  <a:gd name="T9" fmla="*/ 0 w 704"/>
                  <a:gd name="T10" fmla="*/ 0 h 408"/>
                  <a:gd name="T11" fmla="*/ 704 w 704"/>
                  <a:gd name="T12" fmla="*/ 408 h 408"/>
                </a:gdLst>
                <a:ahLst/>
                <a:cxnLst>
                  <a:cxn ang="T6">
                    <a:pos x="T0" y="T1"/>
                  </a:cxn>
                  <a:cxn ang="T7">
                    <a:pos x="T2" y="T3"/>
                  </a:cxn>
                  <a:cxn ang="T8">
                    <a:pos x="T4" y="T5"/>
                  </a:cxn>
                </a:cxnLst>
                <a:rect l="T9" t="T10" r="T11" b="T12"/>
                <a:pathLst>
                  <a:path w="704" h="408">
                    <a:moveTo>
                      <a:pt x="0" y="408"/>
                    </a:moveTo>
                    <a:lnTo>
                      <a:pt x="232" y="0"/>
                    </a:lnTo>
                    <a:lnTo>
                      <a:pt x="704" y="0"/>
                    </a:lnTo>
                  </a:path>
                </a:pathLst>
              </a:custGeom>
              <a:noFill/>
              <a:ln w="57150" cap="flat" cmpd="sng">
                <a:solidFill>
                  <a:schemeClr val="hlink"/>
                </a:solidFill>
                <a:prstDash val="solid"/>
                <a:round/>
                <a:headEnd type="none" w="sm" len="sm"/>
                <a:tailEnd type="none" w="lg" len="med"/>
              </a:ln>
            </p:spPr>
            <p:txBody>
              <a:bodyPr wrap="none" anchor="ctr"/>
              <a:lstStyle/>
              <a:p>
                <a:endParaRPr lang="en-US"/>
              </a:p>
            </p:txBody>
          </p:sp>
          <p:sp>
            <p:nvSpPr>
              <p:cNvPr id="36907" name="Freeform 58"/>
              <p:cNvSpPr>
                <a:spLocks/>
              </p:cNvSpPr>
              <p:nvPr/>
            </p:nvSpPr>
            <p:spPr bwMode="auto">
              <a:xfrm>
                <a:off x="1168" y="2488"/>
                <a:ext cx="704" cy="408"/>
              </a:xfrm>
              <a:custGeom>
                <a:avLst/>
                <a:gdLst>
                  <a:gd name="T0" fmla="*/ 0 w 704"/>
                  <a:gd name="T1" fmla="*/ 408 h 408"/>
                  <a:gd name="T2" fmla="*/ 232 w 704"/>
                  <a:gd name="T3" fmla="*/ 0 h 408"/>
                  <a:gd name="T4" fmla="*/ 704 w 704"/>
                  <a:gd name="T5" fmla="*/ 0 h 408"/>
                  <a:gd name="T6" fmla="*/ 0 60000 65536"/>
                  <a:gd name="T7" fmla="*/ 0 60000 65536"/>
                  <a:gd name="T8" fmla="*/ 0 60000 65536"/>
                  <a:gd name="T9" fmla="*/ 0 w 704"/>
                  <a:gd name="T10" fmla="*/ 0 h 408"/>
                  <a:gd name="T11" fmla="*/ 704 w 704"/>
                  <a:gd name="T12" fmla="*/ 408 h 408"/>
                </a:gdLst>
                <a:ahLst/>
                <a:cxnLst>
                  <a:cxn ang="T6">
                    <a:pos x="T0" y="T1"/>
                  </a:cxn>
                  <a:cxn ang="T7">
                    <a:pos x="T2" y="T3"/>
                  </a:cxn>
                  <a:cxn ang="T8">
                    <a:pos x="T4" y="T5"/>
                  </a:cxn>
                </a:cxnLst>
                <a:rect l="T9" t="T10" r="T11" b="T12"/>
                <a:pathLst>
                  <a:path w="704" h="408">
                    <a:moveTo>
                      <a:pt x="0" y="408"/>
                    </a:moveTo>
                    <a:lnTo>
                      <a:pt x="232" y="0"/>
                    </a:lnTo>
                    <a:lnTo>
                      <a:pt x="704" y="0"/>
                    </a:lnTo>
                  </a:path>
                </a:pathLst>
              </a:custGeom>
              <a:noFill/>
              <a:ln w="28575" cap="flat" cmpd="sng">
                <a:solidFill>
                  <a:schemeClr val="accent1"/>
                </a:solidFill>
                <a:prstDash val="solid"/>
                <a:round/>
                <a:headEnd type="none" w="sm" len="sm"/>
                <a:tailEnd type="none" w="lg" len="med"/>
              </a:ln>
            </p:spPr>
            <p:txBody>
              <a:bodyPr wrap="none" anchor="ctr"/>
              <a:lstStyle/>
              <a:p>
                <a:endParaRPr lang="en-US"/>
              </a:p>
            </p:txBody>
          </p:sp>
          <p:sp>
            <p:nvSpPr>
              <p:cNvPr id="36908" name="Freeform 59"/>
              <p:cNvSpPr>
                <a:spLocks/>
              </p:cNvSpPr>
              <p:nvPr/>
            </p:nvSpPr>
            <p:spPr bwMode="auto">
              <a:xfrm>
                <a:off x="1184" y="2536"/>
                <a:ext cx="704" cy="408"/>
              </a:xfrm>
              <a:custGeom>
                <a:avLst/>
                <a:gdLst>
                  <a:gd name="T0" fmla="*/ 0 w 704"/>
                  <a:gd name="T1" fmla="*/ 408 h 408"/>
                  <a:gd name="T2" fmla="*/ 232 w 704"/>
                  <a:gd name="T3" fmla="*/ 0 h 408"/>
                  <a:gd name="T4" fmla="*/ 704 w 704"/>
                  <a:gd name="T5" fmla="*/ 0 h 408"/>
                  <a:gd name="T6" fmla="*/ 0 60000 65536"/>
                  <a:gd name="T7" fmla="*/ 0 60000 65536"/>
                  <a:gd name="T8" fmla="*/ 0 60000 65536"/>
                  <a:gd name="T9" fmla="*/ 0 w 704"/>
                  <a:gd name="T10" fmla="*/ 0 h 408"/>
                  <a:gd name="T11" fmla="*/ 704 w 704"/>
                  <a:gd name="T12" fmla="*/ 408 h 408"/>
                </a:gdLst>
                <a:ahLst/>
                <a:cxnLst>
                  <a:cxn ang="T6">
                    <a:pos x="T0" y="T1"/>
                  </a:cxn>
                  <a:cxn ang="T7">
                    <a:pos x="T2" y="T3"/>
                  </a:cxn>
                  <a:cxn ang="T8">
                    <a:pos x="T4" y="T5"/>
                  </a:cxn>
                </a:cxnLst>
                <a:rect l="T9" t="T10" r="T11" b="T12"/>
                <a:pathLst>
                  <a:path w="704" h="408">
                    <a:moveTo>
                      <a:pt x="0" y="408"/>
                    </a:moveTo>
                    <a:lnTo>
                      <a:pt x="232" y="0"/>
                    </a:lnTo>
                    <a:lnTo>
                      <a:pt x="704" y="0"/>
                    </a:lnTo>
                  </a:path>
                </a:pathLst>
              </a:custGeom>
              <a:noFill/>
              <a:ln w="28575" cap="flat" cmpd="sng">
                <a:solidFill>
                  <a:schemeClr val="accent1"/>
                </a:solidFill>
                <a:prstDash val="solid"/>
                <a:round/>
                <a:headEnd type="none" w="sm" len="sm"/>
                <a:tailEnd type="none" w="lg" len="med"/>
              </a:ln>
            </p:spPr>
            <p:txBody>
              <a:bodyPr wrap="none" anchor="ctr"/>
              <a:lstStyle/>
              <a:p>
                <a:endParaRPr lang="en-US"/>
              </a:p>
            </p:txBody>
          </p:sp>
        </p:grpSp>
        <p:grpSp>
          <p:nvGrpSpPr>
            <p:cNvPr id="36903" name="Group 60"/>
            <p:cNvGrpSpPr>
              <a:grpSpLocks/>
            </p:cNvGrpSpPr>
            <p:nvPr/>
          </p:nvGrpSpPr>
          <p:grpSpPr bwMode="auto">
            <a:xfrm>
              <a:off x="1748" y="2380"/>
              <a:ext cx="232" cy="320"/>
              <a:chOff x="2308" y="3372"/>
              <a:chExt cx="232" cy="320"/>
            </a:xfrm>
          </p:grpSpPr>
          <p:sp>
            <p:nvSpPr>
              <p:cNvPr id="36904" name="Oval 61"/>
              <p:cNvSpPr>
                <a:spLocks noChangeArrowheads="1"/>
              </p:cNvSpPr>
              <p:nvPr/>
            </p:nvSpPr>
            <p:spPr bwMode="auto">
              <a:xfrm>
                <a:off x="2308" y="3372"/>
                <a:ext cx="232" cy="232"/>
              </a:xfrm>
              <a:prstGeom prst="ellipse">
                <a:avLst/>
              </a:prstGeom>
              <a:solidFill>
                <a:schemeClr val="accent2"/>
              </a:solidFill>
              <a:ln w="12700">
                <a:solidFill>
                  <a:schemeClr val="tx1"/>
                </a:solidFill>
                <a:round/>
                <a:headEnd/>
                <a:tailEnd/>
              </a:ln>
            </p:spPr>
            <p:txBody>
              <a:bodyPr wrap="none" anchor="ctr"/>
              <a:lstStyle/>
              <a:p>
                <a:endParaRPr lang="en-US"/>
              </a:p>
            </p:txBody>
          </p:sp>
          <p:sp>
            <p:nvSpPr>
              <p:cNvPr id="36905" name="AutoShape 62"/>
              <p:cNvSpPr>
                <a:spLocks noChangeArrowheads="1"/>
              </p:cNvSpPr>
              <p:nvPr/>
            </p:nvSpPr>
            <p:spPr bwMode="auto">
              <a:xfrm flipV="1">
                <a:off x="2308" y="3604"/>
                <a:ext cx="232" cy="88"/>
              </a:xfrm>
              <a:custGeom>
                <a:avLst/>
                <a:gdLst>
                  <a:gd name="T0" fmla="*/ 2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4469 w 21600"/>
                  <a:gd name="T13" fmla="*/ 4418 h 21600"/>
                  <a:gd name="T14" fmla="*/ 17131 w 21600"/>
                  <a:gd name="T15" fmla="*/ 1718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accent2"/>
              </a:solidFill>
              <a:ln w="12700">
                <a:solidFill>
                  <a:schemeClr val="tx1"/>
                </a:solidFill>
                <a:miter lim="800000"/>
                <a:headEnd/>
                <a:tailEnd/>
              </a:ln>
            </p:spPr>
            <p:txBody>
              <a:bodyPr wrap="none" anchor="ctr"/>
              <a:lstStyle/>
              <a:p>
                <a:endParaRPr lang="en-US"/>
              </a:p>
            </p:txBody>
          </p:sp>
        </p:grpSp>
      </p:grpSp>
      <p:sp>
        <p:nvSpPr>
          <p:cNvPr id="65584" name="Line 48"/>
          <p:cNvSpPr>
            <a:spLocks noChangeShapeType="1"/>
          </p:cNvSpPr>
          <p:nvPr/>
        </p:nvSpPr>
        <p:spPr bwMode="auto">
          <a:xfrm rot="5400000" flipH="1">
            <a:off x="3124200" y="3797300"/>
            <a:ext cx="317500" cy="0"/>
          </a:xfrm>
          <a:prstGeom prst="line">
            <a:avLst/>
          </a:prstGeom>
          <a:noFill/>
          <a:ln w="57150">
            <a:solidFill>
              <a:schemeClr val="folHlink"/>
            </a:solidFill>
            <a:prstDash val="sysDot"/>
            <a:round/>
            <a:headEnd type="none" w="lg" len="med"/>
            <a:tailEnd type="none" w="lg" len="med"/>
          </a:ln>
        </p:spPr>
        <p:txBody>
          <a:bodyPr anchor="ctr">
            <a:spAutoFit/>
          </a:bodyPr>
          <a:lstStyle/>
          <a:p>
            <a:endParaRPr lang="en-US"/>
          </a:p>
        </p:txBody>
      </p:sp>
      <p:sp>
        <p:nvSpPr>
          <p:cNvPr id="65570" name="Comment 34"/>
          <p:cNvSpPr>
            <a:spLocks noChangeArrowheads="1"/>
          </p:cNvSpPr>
          <p:nvPr/>
        </p:nvSpPr>
        <p:spPr bwMode="auto">
          <a:xfrm>
            <a:off x="8089900" y="4464050"/>
            <a:ext cx="698500" cy="1433513"/>
          </a:xfrm>
          <a:prstGeom prst="rect">
            <a:avLst/>
          </a:prstGeom>
          <a:noFill/>
          <a:ln w="12700">
            <a:noFill/>
            <a:miter lim="800000"/>
            <a:headEnd type="none" w="sm" len="sm"/>
            <a:tailEnd type="none" w="sm" len="sm"/>
          </a:ln>
        </p:spPr>
        <p:txBody>
          <a:bodyPr>
            <a:spAutoFit/>
          </a:bodyPr>
          <a:lstStyle/>
          <a:p>
            <a:r>
              <a:rPr lang="en-US">
                <a:solidFill>
                  <a:schemeClr val="folHlink"/>
                </a:solidFill>
              </a:rPr>
              <a:t>   0</a:t>
            </a:r>
          </a:p>
          <a:p>
            <a:r>
              <a:rPr lang="en-US" sz="6000">
                <a:solidFill>
                  <a:schemeClr val="folHlink"/>
                </a:solidFill>
              </a:rPr>
              <a:t>/</a:t>
            </a:r>
            <a:endParaRPr lang="en-US" sz="1800">
              <a:latin typeface="Curlz MT" pitchFamily="82" charset="0"/>
            </a:endParaRPr>
          </a:p>
        </p:txBody>
      </p:sp>
      <p:sp>
        <p:nvSpPr>
          <p:cNvPr id="65567" name="Comment 31"/>
          <p:cNvSpPr>
            <a:spLocks noChangeArrowheads="1"/>
          </p:cNvSpPr>
          <p:nvPr/>
        </p:nvSpPr>
        <p:spPr bwMode="auto">
          <a:xfrm>
            <a:off x="2133600" y="4464050"/>
            <a:ext cx="838200" cy="1433513"/>
          </a:xfrm>
          <a:prstGeom prst="rect">
            <a:avLst/>
          </a:prstGeom>
          <a:noFill/>
          <a:ln w="12700">
            <a:noFill/>
            <a:miter lim="800000"/>
            <a:headEnd type="none" w="sm" len="sm"/>
            <a:tailEnd type="none" w="sm" len="sm"/>
          </a:ln>
        </p:spPr>
        <p:txBody>
          <a:bodyPr>
            <a:spAutoFit/>
          </a:bodyPr>
          <a:lstStyle/>
          <a:p>
            <a:r>
              <a:rPr lang="en-US">
                <a:solidFill>
                  <a:schemeClr val="folHlink"/>
                </a:solidFill>
              </a:rPr>
              <a:t>   0</a:t>
            </a:r>
          </a:p>
          <a:p>
            <a:r>
              <a:rPr lang="en-US" sz="6000">
                <a:solidFill>
                  <a:schemeClr val="folHlink"/>
                </a:solidFill>
              </a:rPr>
              <a:t>/</a:t>
            </a:r>
            <a:endParaRPr lang="en-US" sz="1800">
              <a:latin typeface="Curlz MT" pitchFamily="82" charset="0"/>
            </a:endParaRPr>
          </a:p>
        </p:txBody>
      </p:sp>
      <p:sp>
        <p:nvSpPr>
          <p:cNvPr id="65568" name="Comment 32"/>
          <p:cNvSpPr>
            <a:spLocks noChangeArrowheads="1"/>
          </p:cNvSpPr>
          <p:nvPr/>
        </p:nvSpPr>
        <p:spPr bwMode="auto">
          <a:xfrm>
            <a:off x="2667000" y="4464050"/>
            <a:ext cx="698500" cy="1433513"/>
          </a:xfrm>
          <a:prstGeom prst="rect">
            <a:avLst/>
          </a:prstGeom>
          <a:noFill/>
          <a:ln w="12700">
            <a:noFill/>
            <a:miter lim="800000"/>
            <a:headEnd type="none" w="sm" len="sm"/>
            <a:tailEnd type="none" w="sm" len="sm"/>
          </a:ln>
        </p:spPr>
        <p:txBody>
          <a:bodyPr>
            <a:spAutoFit/>
          </a:bodyPr>
          <a:lstStyle/>
          <a:p>
            <a:r>
              <a:rPr lang="en-US">
                <a:solidFill>
                  <a:schemeClr val="folHlink"/>
                </a:solidFill>
              </a:rPr>
              <a:t>   0</a:t>
            </a:r>
          </a:p>
          <a:p>
            <a:r>
              <a:rPr lang="en-US" sz="6000">
                <a:solidFill>
                  <a:schemeClr val="folHlink"/>
                </a:solidFill>
              </a:rPr>
              <a:t>/</a:t>
            </a:r>
            <a:endParaRPr lang="en-US" sz="1800">
              <a:latin typeface="Curlz MT" pitchFamily="82" charset="0"/>
            </a:endParaRPr>
          </a:p>
        </p:txBody>
      </p:sp>
      <p:sp>
        <p:nvSpPr>
          <p:cNvPr id="65569" name="Comment 33"/>
          <p:cNvSpPr>
            <a:spLocks noChangeArrowheads="1"/>
          </p:cNvSpPr>
          <p:nvPr/>
        </p:nvSpPr>
        <p:spPr bwMode="auto">
          <a:xfrm>
            <a:off x="3784600" y="4464050"/>
            <a:ext cx="698500" cy="1433513"/>
          </a:xfrm>
          <a:prstGeom prst="rect">
            <a:avLst/>
          </a:prstGeom>
          <a:noFill/>
          <a:ln w="12700">
            <a:noFill/>
            <a:miter lim="800000"/>
            <a:headEnd type="none" w="sm" len="sm"/>
            <a:tailEnd type="none" w="sm" len="sm"/>
          </a:ln>
        </p:spPr>
        <p:txBody>
          <a:bodyPr>
            <a:spAutoFit/>
          </a:bodyPr>
          <a:lstStyle/>
          <a:p>
            <a:r>
              <a:rPr lang="en-US">
                <a:solidFill>
                  <a:schemeClr val="folHlink"/>
                </a:solidFill>
              </a:rPr>
              <a:t>   0</a:t>
            </a:r>
          </a:p>
          <a:p>
            <a:r>
              <a:rPr lang="en-US" sz="6000">
                <a:solidFill>
                  <a:schemeClr val="folHlink"/>
                </a:solidFill>
              </a:rPr>
              <a:t>/</a:t>
            </a:r>
            <a:endParaRPr lang="en-US" sz="1800">
              <a:latin typeface="Curlz MT" pitchFamily="82" charset="0"/>
            </a:endParaRPr>
          </a:p>
        </p:txBody>
      </p:sp>
      <p:sp>
        <p:nvSpPr>
          <p:cNvPr id="65571" name="Comment 35"/>
          <p:cNvSpPr>
            <a:spLocks noChangeArrowheads="1"/>
          </p:cNvSpPr>
          <p:nvPr/>
        </p:nvSpPr>
        <p:spPr bwMode="auto">
          <a:xfrm>
            <a:off x="3073400" y="5708650"/>
            <a:ext cx="1346200" cy="519113"/>
          </a:xfrm>
          <a:prstGeom prst="rect">
            <a:avLst/>
          </a:prstGeom>
          <a:noFill/>
          <a:ln w="12700">
            <a:noFill/>
            <a:miter lim="800000"/>
            <a:headEnd type="none" w="sm" len="sm"/>
            <a:tailEnd type="none" w="sm" len="sm"/>
          </a:ln>
        </p:spPr>
        <p:txBody>
          <a:bodyPr>
            <a:spAutoFit/>
          </a:bodyPr>
          <a:lstStyle/>
          <a:p>
            <a:r>
              <a:rPr lang="en-US">
                <a:solidFill>
                  <a:schemeClr val="folHlink"/>
                </a:solidFill>
              </a:rPr>
              <a:t>velocity</a:t>
            </a:r>
          </a:p>
        </p:txBody>
      </p:sp>
      <p:sp>
        <p:nvSpPr>
          <p:cNvPr id="65581" name="Comment 45"/>
          <p:cNvSpPr>
            <a:spLocks noChangeArrowheads="1"/>
          </p:cNvSpPr>
          <p:nvPr/>
        </p:nvSpPr>
        <p:spPr bwMode="auto">
          <a:xfrm>
            <a:off x="6083300" y="5695950"/>
            <a:ext cx="596900" cy="519113"/>
          </a:xfrm>
          <a:prstGeom prst="rect">
            <a:avLst/>
          </a:prstGeom>
          <a:noFill/>
          <a:ln w="12700">
            <a:noFill/>
            <a:miter lim="800000"/>
            <a:headEnd type="none" w="sm" len="sm"/>
            <a:tailEnd type="none" w="sm" len="sm"/>
          </a:ln>
        </p:spPr>
        <p:txBody>
          <a:bodyPr>
            <a:spAutoFit/>
          </a:bodyPr>
          <a:lstStyle/>
          <a:p>
            <a:r>
              <a:rPr lang="en-US">
                <a:solidFill>
                  <a:schemeClr val="folHlink"/>
                </a:solidFill>
                <a:latin typeface="Symbol" pitchFamily="18" charset="2"/>
              </a:rPr>
              <a:t>a</a:t>
            </a:r>
            <a:endParaRPr lang="en-US">
              <a:solidFill>
                <a:schemeClr val="folHlink"/>
              </a:solidFill>
            </a:endParaRPr>
          </a:p>
        </p:txBody>
      </p:sp>
      <p:sp>
        <p:nvSpPr>
          <p:cNvPr id="65582" name="Comment 46"/>
          <p:cNvSpPr>
            <a:spLocks noChangeArrowheads="1"/>
          </p:cNvSpPr>
          <p:nvPr/>
        </p:nvSpPr>
        <p:spPr bwMode="auto">
          <a:xfrm>
            <a:off x="7251700" y="5708650"/>
            <a:ext cx="1587500" cy="519113"/>
          </a:xfrm>
          <a:prstGeom prst="rect">
            <a:avLst/>
          </a:prstGeom>
          <a:noFill/>
          <a:ln w="12700">
            <a:noFill/>
            <a:miter lim="800000"/>
            <a:headEnd type="none" w="sm" len="sm"/>
            <a:tailEnd type="none" w="sm" len="sm"/>
          </a:ln>
        </p:spPr>
        <p:txBody>
          <a:bodyPr>
            <a:spAutoFit/>
          </a:bodyPr>
          <a:lstStyle/>
          <a:p>
            <a:r>
              <a:rPr lang="en-US">
                <a:solidFill>
                  <a:schemeClr val="folHlink"/>
                </a:solidFill>
              </a:rPr>
              <a:t>head loss</a:t>
            </a:r>
          </a:p>
        </p:txBody>
      </p:sp>
      <p:graphicFrame>
        <p:nvGraphicFramePr>
          <p:cNvPr id="65599" name="Object 63"/>
          <p:cNvGraphicFramePr>
            <a:graphicFrameLocks noChangeAspect="1"/>
          </p:cNvGraphicFramePr>
          <p:nvPr/>
        </p:nvGraphicFramePr>
        <p:xfrm>
          <a:off x="2019300" y="5021263"/>
          <a:ext cx="7073900" cy="693737"/>
        </p:xfrm>
        <a:graphic>
          <a:graphicData uri="http://schemas.openxmlformats.org/presentationml/2006/ole">
            <mc:AlternateContent xmlns:mc="http://schemas.openxmlformats.org/markup-compatibility/2006">
              <mc:Choice xmlns:v="urn:schemas-microsoft-com:vml" Requires="v">
                <p:oleObj spid="_x0000_s36868" name="Equation" r:id="rId4" imgW="6438600" imgH="825480" progId="Equation.DSMT4">
                  <p:embed/>
                </p:oleObj>
              </mc:Choice>
              <mc:Fallback>
                <p:oleObj name="Equation" r:id="rId4" imgW="6438600" imgH="825480" progId="Equation.DSMT4">
                  <p:embed/>
                  <p:pic>
                    <p:nvPicPr>
                      <p:cNvPr id="0" name="Object 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9300" y="5021263"/>
                        <a:ext cx="7073900" cy="69373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65600" name="Line 64"/>
          <p:cNvSpPr>
            <a:spLocks noChangeShapeType="1"/>
          </p:cNvSpPr>
          <p:nvPr/>
        </p:nvSpPr>
        <p:spPr bwMode="auto">
          <a:xfrm>
            <a:off x="5270500" y="2120900"/>
            <a:ext cx="787400" cy="0"/>
          </a:xfrm>
          <a:prstGeom prst="line">
            <a:avLst/>
          </a:prstGeom>
          <a:noFill/>
          <a:ln w="12700">
            <a:solidFill>
              <a:schemeClr val="folHlink"/>
            </a:solidFill>
            <a:round/>
            <a:headEnd type="none" w="lg" len="med"/>
            <a:tailEnd type="none" w="lg" len="med"/>
          </a:ln>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55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558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55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55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558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55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55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55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6557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55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6558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6558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5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83" grpId="0" animBg="1"/>
      <p:bldP spid="65585" grpId="0" build="p" autoUpdateAnimBg="0"/>
      <p:bldP spid="65586" grpId="0" build="p" autoUpdateAnimBg="0"/>
      <p:bldP spid="65584" grpId="0" animBg="1"/>
      <p:bldP spid="65570" grpId="0" autoUpdateAnimBg="0"/>
      <p:bldP spid="65567" grpId="0" autoUpdateAnimBg="0"/>
      <p:bldP spid="65568" grpId="0" autoUpdateAnimBg="0"/>
      <p:bldP spid="65569" grpId="0" autoUpdateAnimBg="0"/>
      <p:bldP spid="65571" grpId="0" autoUpdateAnimBg="0"/>
      <p:bldP spid="65581" grpId="0" autoUpdateAnimBg="0"/>
      <p:bldP spid="65582" grpId="0" autoUpdateAnimBg="0"/>
      <p:bldP spid="6560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7" name="Comment 7"/>
          <p:cNvSpPr>
            <a:spLocks noChangeArrowheads="1"/>
          </p:cNvSpPr>
          <p:nvPr/>
        </p:nvSpPr>
        <p:spPr bwMode="auto">
          <a:xfrm>
            <a:off x="1041400" y="4349750"/>
            <a:ext cx="7861300" cy="519113"/>
          </a:xfrm>
          <a:prstGeom prst="rect">
            <a:avLst/>
          </a:prstGeom>
          <a:noFill/>
          <a:ln w="12700">
            <a:noFill/>
            <a:miter lim="800000"/>
            <a:headEnd type="none" w="sm" len="sm"/>
            <a:tailEnd type="none" w="sm" len="sm"/>
          </a:ln>
        </p:spPr>
        <p:txBody>
          <a:bodyPr>
            <a:spAutoFit/>
          </a:bodyPr>
          <a:lstStyle/>
          <a:p>
            <a:r>
              <a:rPr lang="en-US">
                <a:solidFill>
                  <a:schemeClr val="folHlink"/>
                </a:solidFill>
              </a:rPr>
              <a:t>Expect losses to be proportional to length of the pipe</a:t>
            </a:r>
            <a:endParaRPr lang="en-US" sz="1800">
              <a:latin typeface="Curlz MT" pitchFamily="82" charset="0"/>
            </a:endParaRPr>
          </a:p>
        </p:txBody>
      </p:sp>
      <p:sp>
        <p:nvSpPr>
          <p:cNvPr id="66568" name="Comment 8"/>
          <p:cNvSpPr>
            <a:spLocks noChangeArrowheads="1"/>
          </p:cNvSpPr>
          <p:nvPr/>
        </p:nvSpPr>
        <p:spPr bwMode="auto">
          <a:xfrm>
            <a:off x="1041400" y="4997450"/>
            <a:ext cx="5105400" cy="519113"/>
          </a:xfrm>
          <a:prstGeom prst="rect">
            <a:avLst/>
          </a:prstGeom>
          <a:noFill/>
          <a:ln w="12700">
            <a:noFill/>
            <a:miter lim="800000"/>
            <a:headEnd type="none" w="sm" len="sm"/>
            <a:tailEnd type="none" w="sm" len="sm"/>
          </a:ln>
        </p:spPr>
        <p:txBody>
          <a:bodyPr>
            <a:spAutoFit/>
          </a:bodyPr>
          <a:lstStyle/>
          <a:p>
            <a:r>
              <a:rPr lang="en-US">
                <a:solidFill>
                  <a:schemeClr val="tx2"/>
                </a:solidFill>
              </a:rPr>
              <a:t>h</a:t>
            </a:r>
            <a:r>
              <a:rPr lang="en-US" baseline="-25000">
                <a:solidFill>
                  <a:schemeClr val="tx2"/>
                </a:solidFill>
              </a:rPr>
              <a:t>l</a:t>
            </a:r>
            <a:r>
              <a:rPr lang="en-US">
                <a:solidFill>
                  <a:schemeClr val="tx2"/>
                </a:solidFill>
              </a:rPr>
              <a:t> = (6 m)(12 m)/(50 m) = 1.44 m</a:t>
            </a:r>
          </a:p>
        </p:txBody>
      </p:sp>
      <p:sp>
        <p:nvSpPr>
          <p:cNvPr id="66569" name="Comment 9"/>
          <p:cNvSpPr>
            <a:spLocks noChangeArrowheads="1"/>
          </p:cNvSpPr>
          <p:nvPr/>
        </p:nvSpPr>
        <p:spPr bwMode="auto">
          <a:xfrm>
            <a:off x="1447800" y="3270250"/>
            <a:ext cx="6121400" cy="519113"/>
          </a:xfrm>
          <a:prstGeom prst="rect">
            <a:avLst/>
          </a:prstGeom>
          <a:noFill/>
          <a:ln w="12700">
            <a:noFill/>
            <a:miter lim="800000"/>
            <a:headEnd type="none" w="sm" len="sm"/>
            <a:tailEnd type="none" w="sm" len="sm"/>
          </a:ln>
        </p:spPr>
        <p:txBody>
          <a:bodyPr>
            <a:spAutoFit/>
          </a:bodyPr>
          <a:lstStyle/>
          <a:p>
            <a:r>
              <a:rPr lang="en-US">
                <a:solidFill>
                  <a:schemeClr val="tx2"/>
                </a:solidFill>
              </a:rPr>
              <a:t>V = 4(0.05 m</a:t>
            </a:r>
            <a:r>
              <a:rPr lang="en-US" baseline="30000">
                <a:solidFill>
                  <a:schemeClr val="tx2"/>
                </a:solidFill>
              </a:rPr>
              <a:t>3</a:t>
            </a:r>
            <a:r>
              <a:rPr lang="en-US">
                <a:solidFill>
                  <a:schemeClr val="tx2"/>
                </a:solidFill>
              </a:rPr>
              <a:t>/s)/[ </a:t>
            </a:r>
            <a:r>
              <a:rPr lang="en-US">
                <a:solidFill>
                  <a:schemeClr val="tx2"/>
                </a:solidFill>
                <a:latin typeface="Symbol" pitchFamily="18" charset="2"/>
              </a:rPr>
              <a:t>p(</a:t>
            </a:r>
            <a:r>
              <a:rPr lang="en-US">
                <a:solidFill>
                  <a:schemeClr val="tx2"/>
                </a:solidFill>
              </a:rPr>
              <a:t>0.2 m)</a:t>
            </a:r>
            <a:r>
              <a:rPr lang="en-US" baseline="30000">
                <a:solidFill>
                  <a:schemeClr val="tx2"/>
                </a:solidFill>
              </a:rPr>
              <a:t>2</a:t>
            </a:r>
            <a:r>
              <a:rPr lang="en-US">
                <a:solidFill>
                  <a:schemeClr val="tx2"/>
                </a:solidFill>
              </a:rPr>
              <a:t>] = 1.6 m/s</a:t>
            </a:r>
            <a:endParaRPr lang="en-US" baseline="30000">
              <a:solidFill>
                <a:schemeClr val="tx2"/>
              </a:solidFill>
            </a:endParaRPr>
          </a:p>
        </p:txBody>
      </p:sp>
      <p:sp>
        <p:nvSpPr>
          <p:cNvPr id="71685" name="Rectangle 2"/>
          <p:cNvSpPr>
            <a:spLocks noGrp="1" noChangeArrowheads="1"/>
          </p:cNvSpPr>
          <p:nvPr>
            <p:ph type="title"/>
          </p:nvPr>
        </p:nvSpPr>
        <p:spPr/>
        <p:txBody>
          <a:bodyPr/>
          <a:lstStyle/>
          <a:p>
            <a:pPr>
              <a:defRPr/>
            </a:pPr>
            <a:r>
              <a:rPr lang="en-US" smtClean="0"/>
              <a:t>Example: Energy Equation</a:t>
            </a:r>
            <a:br>
              <a:rPr lang="en-US" smtClean="0"/>
            </a:br>
            <a:r>
              <a:rPr lang="en-US" smtClean="0"/>
              <a:t> (pressure at pump outlet)</a:t>
            </a:r>
          </a:p>
        </p:txBody>
      </p:sp>
      <p:sp>
        <p:nvSpPr>
          <p:cNvPr id="71686" name="Rectangle 3"/>
          <p:cNvSpPr>
            <a:spLocks noGrp="1" noChangeArrowheads="1"/>
          </p:cNvSpPr>
          <p:nvPr>
            <p:ph type="body" idx="1"/>
          </p:nvPr>
        </p:nvSpPr>
        <p:spPr/>
        <p:txBody>
          <a:bodyPr/>
          <a:lstStyle/>
          <a:p>
            <a:r>
              <a:rPr lang="en-US" smtClean="0"/>
              <a:t>How do we get the velocity in the pipe?</a:t>
            </a:r>
          </a:p>
          <a:p>
            <a:endParaRPr lang="en-US" smtClean="0"/>
          </a:p>
          <a:p>
            <a:endParaRPr lang="en-US" smtClean="0"/>
          </a:p>
          <a:p>
            <a:r>
              <a:rPr lang="en-US" smtClean="0"/>
              <a:t>How do we get the frictional losses?</a:t>
            </a:r>
          </a:p>
          <a:p>
            <a:endParaRPr lang="en-US" smtClean="0"/>
          </a:p>
          <a:p>
            <a:endParaRPr lang="en-US" smtClean="0"/>
          </a:p>
          <a:p>
            <a:r>
              <a:rPr lang="en-US" smtClean="0"/>
              <a:t>What about </a:t>
            </a:r>
            <a:r>
              <a:rPr lang="en-US" smtClean="0">
                <a:latin typeface="Symbol" pitchFamily="18" charset="2"/>
              </a:rPr>
              <a:t>a</a:t>
            </a:r>
            <a:r>
              <a:rPr lang="en-US" smtClean="0"/>
              <a:t>?</a:t>
            </a:r>
          </a:p>
        </p:txBody>
      </p:sp>
      <p:sp>
        <p:nvSpPr>
          <p:cNvPr id="71687" name="Line 11"/>
          <p:cNvSpPr>
            <a:spLocks noChangeShapeType="1"/>
          </p:cNvSpPr>
          <p:nvPr/>
        </p:nvSpPr>
        <p:spPr bwMode="auto">
          <a:xfrm>
            <a:off x="1409700" y="3098800"/>
            <a:ext cx="12065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71688" name="Line 12"/>
          <p:cNvSpPr>
            <a:spLocks noChangeShapeType="1"/>
          </p:cNvSpPr>
          <p:nvPr/>
        </p:nvSpPr>
        <p:spPr bwMode="auto">
          <a:xfrm>
            <a:off x="3289300" y="3086100"/>
            <a:ext cx="15113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71689" name="Line 13"/>
          <p:cNvSpPr>
            <a:spLocks noChangeShapeType="1"/>
          </p:cNvSpPr>
          <p:nvPr/>
        </p:nvSpPr>
        <p:spPr bwMode="auto">
          <a:xfrm>
            <a:off x="5384800" y="3124200"/>
            <a:ext cx="19685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71690" name="Line 14"/>
          <p:cNvSpPr>
            <a:spLocks noChangeShapeType="1"/>
          </p:cNvSpPr>
          <p:nvPr/>
        </p:nvSpPr>
        <p:spPr bwMode="auto">
          <a:xfrm>
            <a:off x="1587500" y="3746500"/>
            <a:ext cx="55372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71691" name="Line 15"/>
          <p:cNvSpPr>
            <a:spLocks noChangeShapeType="1"/>
          </p:cNvSpPr>
          <p:nvPr/>
        </p:nvSpPr>
        <p:spPr bwMode="auto">
          <a:xfrm>
            <a:off x="1104900" y="4800600"/>
            <a:ext cx="75565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71692" name="Line 16"/>
          <p:cNvSpPr>
            <a:spLocks noChangeShapeType="1"/>
          </p:cNvSpPr>
          <p:nvPr/>
        </p:nvSpPr>
        <p:spPr bwMode="auto">
          <a:xfrm>
            <a:off x="1117600" y="5435600"/>
            <a:ext cx="48006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66564" name="Comment 4"/>
          <p:cNvSpPr>
            <a:spLocks noChangeArrowheads="1"/>
          </p:cNvSpPr>
          <p:nvPr/>
        </p:nvSpPr>
        <p:spPr bwMode="auto">
          <a:xfrm>
            <a:off x="1346200" y="2635250"/>
            <a:ext cx="1663700" cy="519113"/>
          </a:xfrm>
          <a:prstGeom prst="rect">
            <a:avLst/>
          </a:prstGeom>
          <a:noFill/>
          <a:ln w="12700">
            <a:noFill/>
            <a:miter lim="800000"/>
            <a:headEnd type="none" w="sm" len="sm"/>
            <a:tailEnd type="none" w="sm" len="sm"/>
          </a:ln>
        </p:spPr>
        <p:txBody>
          <a:bodyPr>
            <a:spAutoFit/>
          </a:bodyPr>
          <a:lstStyle/>
          <a:p>
            <a:r>
              <a:rPr lang="en-US">
                <a:solidFill>
                  <a:schemeClr val="tx2"/>
                </a:solidFill>
              </a:rPr>
              <a:t>Q =</a:t>
            </a:r>
            <a:r>
              <a:rPr lang="en-US">
                <a:solidFill>
                  <a:schemeClr val="folHlink"/>
                </a:solidFill>
              </a:rPr>
              <a:t> VA</a:t>
            </a:r>
            <a:endParaRPr lang="en-US" sz="1800">
              <a:latin typeface="Curlz MT" pitchFamily="82" charset="0"/>
            </a:endParaRPr>
          </a:p>
        </p:txBody>
      </p:sp>
      <p:sp>
        <p:nvSpPr>
          <p:cNvPr id="66565" name="Comment 5"/>
          <p:cNvSpPr>
            <a:spLocks noChangeArrowheads="1"/>
          </p:cNvSpPr>
          <p:nvPr/>
        </p:nvSpPr>
        <p:spPr bwMode="auto">
          <a:xfrm>
            <a:off x="3238500" y="2635250"/>
            <a:ext cx="1663700" cy="519113"/>
          </a:xfrm>
          <a:prstGeom prst="rect">
            <a:avLst/>
          </a:prstGeom>
          <a:noFill/>
          <a:ln w="12700">
            <a:noFill/>
            <a:miter lim="800000"/>
            <a:headEnd type="none" w="sm" len="sm"/>
            <a:tailEnd type="none" w="sm" len="sm"/>
          </a:ln>
        </p:spPr>
        <p:txBody>
          <a:bodyPr>
            <a:spAutoFit/>
          </a:bodyPr>
          <a:lstStyle/>
          <a:p>
            <a:r>
              <a:rPr lang="en-US"/>
              <a:t>A = </a:t>
            </a:r>
            <a:r>
              <a:rPr lang="en-US">
                <a:latin typeface="Symbol" pitchFamily="18" charset="2"/>
              </a:rPr>
              <a:t>p</a:t>
            </a:r>
            <a:r>
              <a:rPr lang="en-US"/>
              <a:t>d</a:t>
            </a:r>
            <a:r>
              <a:rPr lang="en-US" baseline="30000"/>
              <a:t>2</a:t>
            </a:r>
            <a:r>
              <a:rPr lang="en-US"/>
              <a:t>/4</a:t>
            </a:r>
            <a:endParaRPr lang="en-US" sz="1800">
              <a:latin typeface="Curlz MT" pitchFamily="82" charset="0"/>
            </a:endParaRPr>
          </a:p>
        </p:txBody>
      </p:sp>
      <p:sp>
        <p:nvSpPr>
          <p:cNvPr id="66566" name="Comment 6"/>
          <p:cNvSpPr>
            <a:spLocks noChangeArrowheads="1"/>
          </p:cNvSpPr>
          <p:nvPr/>
        </p:nvSpPr>
        <p:spPr bwMode="auto">
          <a:xfrm>
            <a:off x="5257800" y="2635250"/>
            <a:ext cx="2260600" cy="519113"/>
          </a:xfrm>
          <a:prstGeom prst="rect">
            <a:avLst/>
          </a:prstGeom>
          <a:noFill/>
          <a:ln w="12700">
            <a:noFill/>
            <a:miter lim="800000"/>
            <a:headEnd type="none" w="sm" len="sm"/>
            <a:tailEnd type="none" w="sm" len="sm"/>
          </a:ln>
        </p:spPr>
        <p:txBody>
          <a:bodyPr>
            <a:spAutoFit/>
          </a:bodyPr>
          <a:lstStyle/>
          <a:p>
            <a:r>
              <a:rPr lang="en-US"/>
              <a:t>V = 4Q/( </a:t>
            </a:r>
            <a:r>
              <a:rPr lang="en-US">
                <a:latin typeface="Symbol" pitchFamily="18" charset="2"/>
              </a:rPr>
              <a:t>p</a:t>
            </a:r>
            <a:r>
              <a:rPr lang="en-US"/>
              <a:t>d</a:t>
            </a:r>
            <a:r>
              <a:rPr lang="en-US" baseline="30000"/>
              <a:t>2</a:t>
            </a:r>
            <a:r>
              <a:rPr lang="en-US"/>
              <a:t>)</a:t>
            </a:r>
            <a:endParaRPr lang="en-US" baseline="30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65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65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65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65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656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65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7" grpId="0" autoUpdateAnimBg="0"/>
      <p:bldP spid="66568" grpId="0" autoUpdateAnimBg="0"/>
      <p:bldP spid="66569" grpId="0" autoUpdateAnimBg="0"/>
      <p:bldP spid="66564" grpId="0" autoUpdateAnimBg="0"/>
      <p:bldP spid="66565" grpId="0" autoUpdateAnimBg="0"/>
      <p:bldP spid="66566"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a:defRPr/>
            </a:pPr>
            <a:r>
              <a:rPr lang="en-US" smtClean="0"/>
              <a:t>Kinetic Energy Correction Term: </a:t>
            </a:r>
            <a:r>
              <a:rPr lang="en-US" smtClean="0">
                <a:latin typeface="Symbol" pitchFamily="18" charset="2"/>
              </a:rPr>
              <a:t>a</a:t>
            </a:r>
            <a:endParaRPr lang="en-US" smtClean="0"/>
          </a:p>
        </p:txBody>
      </p:sp>
      <p:sp>
        <p:nvSpPr>
          <p:cNvPr id="37892" name="Rectangle 3"/>
          <p:cNvSpPr>
            <a:spLocks noGrp="1" noChangeArrowheads="1"/>
          </p:cNvSpPr>
          <p:nvPr>
            <p:ph type="body" idx="1"/>
          </p:nvPr>
        </p:nvSpPr>
        <p:spPr/>
        <p:txBody>
          <a:bodyPr/>
          <a:lstStyle/>
          <a:p>
            <a:r>
              <a:rPr lang="en-US" smtClean="0">
                <a:latin typeface="Symbol" pitchFamily="18" charset="2"/>
              </a:rPr>
              <a:t>a</a:t>
            </a:r>
            <a:r>
              <a:rPr lang="en-US" smtClean="0"/>
              <a:t> is a function of the velocity distribution in the pipe.</a:t>
            </a:r>
          </a:p>
          <a:p>
            <a:r>
              <a:rPr lang="en-US" smtClean="0"/>
              <a:t>For a uniform velocity distribution ____</a:t>
            </a:r>
          </a:p>
          <a:p>
            <a:r>
              <a:rPr lang="en-US" smtClean="0"/>
              <a:t>For laminar flow ______</a:t>
            </a:r>
          </a:p>
          <a:p>
            <a:r>
              <a:rPr lang="en-US" smtClean="0"/>
              <a:t>For turbulent flow _____________</a:t>
            </a:r>
          </a:p>
          <a:p>
            <a:pPr lvl="1"/>
            <a:r>
              <a:rPr lang="en-US" smtClean="0"/>
              <a:t>Often neglected in calculations because it is so close to 1</a:t>
            </a:r>
          </a:p>
        </p:txBody>
      </p:sp>
      <p:sp>
        <p:nvSpPr>
          <p:cNvPr id="68612" name="Comment 4"/>
          <p:cNvSpPr>
            <a:spLocks noChangeArrowheads="1"/>
          </p:cNvSpPr>
          <p:nvPr/>
        </p:nvSpPr>
        <p:spPr bwMode="auto">
          <a:xfrm>
            <a:off x="6769100" y="3079750"/>
            <a:ext cx="1181100" cy="519113"/>
          </a:xfrm>
          <a:prstGeom prst="rect">
            <a:avLst/>
          </a:prstGeom>
          <a:noFill/>
          <a:ln w="12700">
            <a:noFill/>
            <a:miter lim="800000"/>
            <a:headEnd type="none" w="sm" len="sm"/>
            <a:tailEnd type="none" w="sm" len="sm"/>
          </a:ln>
        </p:spPr>
        <p:txBody>
          <a:bodyPr>
            <a:spAutoFit/>
          </a:bodyPr>
          <a:lstStyle/>
          <a:p>
            <a:r>
              <a:rPr lang="en-US">
                <a:solidFill>
                  <a:schemeClr val="folHlink"/>
                </a:solidFill>
                <a:latin typeface="Symbol" pitchFamily="18" charset="2"/>
              </a:rPr>
              <a:t>a</a:t>
            </a:r>
            <a:r>
              <a:rPr lang="en-US">
                <a:solidFill>
                  <a:schemeClr val="folHlink"/>
                </a:solidFill>
              </a:rPr>
              <a:t> is 1</a:t>
            </a:r>
            <a:endParaRPr lang="en-US" sz="2400"/>
          </a:p>
        </p:txBody>
      </p:sp>
      <p:sp>
        <p:nvSpPr>
          <p:cNvPr id="68614" name="Comment 6"/>
          <p:cNvSpPr>
            <a:spLocks noChangeArrowheads="1"/>
          </p:cNvSpPr>
          <p:nvPr/>
        </p:nvSpPr>
        <p:spPr bwMode="auto">
          <a:xfrm>
            <a:off x="4165600" y="3702050"/>
            <a:ext cx="1181100" cy="519113"/>
          </a:xfrm>
          <a:prstGeom prst="rect">
            <a:avLst/>
          </a:prstGeom>
          <a:noFill/>
          <a:ln w="12700">
            <a:noFill/>
            <a:miter lim="800000"/>
            <a:headEnd type="none" w="sm" len="sm"/>
            <a:tailEnd type="none" w="sm" len="sm"/>
          </a:ln>
        </p:spPr>
        <p:txBody>
          <a:bodyPr>
            <a:spAutoFit/>
          </a:bodyPr>
          <a:lstStyle/>
          <a:p>
            <a:r>
              <a:rPr lang="en-US">
                <a:solidFill>
                  <a:schemeClr val="folHlink"/>
                </a:solidFill>
                <a:latin typeface="Symbol" pitchFamily="18" charset="2"/>
              </a:rPr>
              <a:t>a</a:t>
            </a:r>
            <a:r>
              <a:rPr lang="en-US">
                <a:solidFill>
                  <a:schemeClr val="folHlink"/>
                </a:solidFill>
              </a:rPr>
              <a:t> is 2</a:t>
            </a:r>
            <a:endParaRPr lang="en-US" sz="2400"/>
          </a:p>
        </p:txBody>
      </p:sp>
      <p:sp>
        <p:nvSpPr>
          <p:cNvPr id="68615" name="Comment 7"/>
          <p:cNvSpPr>
            <a:spLocks noChangeArrowheads="1"/>
          </p:cNvSpPr>
          <p:nvPr/>
        </p:nvSpPr>
        <p:spPr bwMode="auto">
          <a:xfrm>
            <a:off x="4191000" y="4286250"/>
            <a:ext cx="4038600" cy="519113"/>
          </a:xfrm>
          <a:prstGeom prst="rect">
            <a:avLst/>
          </a:prstGeom>
          <a:noFill/>
          <a:ln w="12700">
            <a:noFill/>
            <a:miter lim="800000"/>
            <a:headEnd type="none" w="sm" len="sm"/>
            <a:tailEnd type="none" w="sm" len="sm"/>
          </a:ln>
        </p:spPr>
        <p:txBody>
          <a:bodyPr>
            <a:spAutoFit/>
          </a:bodyPr>
          <a:lstStyle/>
          <a:p>
            <a:r>
              <a:rPr lang="en-US">
                <a:solidFill>
                  <a:schemeClr val="folHlink"/>
                </a:solidFill>
              </a:rPr>
              <a:t>1.01 &lt; </a:t>
            </a:r>
            <a:r>
              <a:rPr lang="en-US">
                <a:solidFill>
                  <a:schemeClr val="folHlink"/>
                </a:solidFill>
                <a:latin typeface="Symbol" pitchFamily="18" charset="2"/>
              </a:rPr>
              <a:t>a</a:t>
            </a:r>
            <a:r>
              <a:rPr lang="en-US">
                <a:solidFill>
                  <a:schemeClr val="folHlink"/>
                </a:solidFill>
              </a:rPr>
              <a:t> &lt; 1.10</a:t>
            </a:r>
          </a:p>
        </p:txBody>
      </p:sp>
      <p:graphicFrame>
        <p:nvGraphicFramePr>
          <p:cNvPr id="37890" name="Object 9"/>
          <p:cNvGraphicFramePr>
            <a:graphicFrameLocks noChangeAspect="1"/>
          </p:cNvGraphicFramePr>
          <p:nvPr/>
        </p:nvGraphicFramePr>
        <p:xfrm>
          <a:off x="6591300" y="792163"/>
          <a:ext cx="2193925" cy="723900"/>
        </p:xfrm>
        <a:graphic>
          <a:graphicData uri="http://schemas.openxmlformats.org/presentationml/2006/ole">
            <mc:AlternateContent xmlns:mc="http://schemas.openxmlformats.org/markup-compatibility/2006">
              <mc:Choice xmlns:v="urn:schemas-microsoft-com:vml" Requires="v">
                <p:oleObj spid="_x0000_s37892" name="Equation" r:id="rId4" imgW="2057400" imgH="888840" progId="Equation.DSMT4">
                  <p:embed/>
                </p:oleObj>
              </mc:Choice>
              <mc:Fallback>
                <p:oleObj name="Equation" r:id="rId4" imgW="2057400" imgH="888840"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91300" y="792163"/>
                        <a:ext cx="2193925" cy="7239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6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86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86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autoUpdateAnimBg="0"/>
      <p:bldP spid="68614" grpId="0" autoUpdateAnimBg="0"/>
      <p:bldP spid="68615"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ChangeArrowheads="1"/>
          </p:cNvSpPr>
          <p:nvPr>
            <p:ph type="title"/>
          </p:nvPr>
        </p:nvSpPr>
        <p:spPr/>
        <p:txBody>
          <a:bodyPr/>
          <a:lstStyle/>
          <a:p>
            <a:pPr>
              <a:defRPr/>
            </a:pPr>
            <a:r>
              <a:rPr lang="en-US" smtClean="0"/>
              <a:t>Example: Energy Equation</a:t>
            </a:r>
            <a:br>
              <a:rPr lang="en-US" smtClean="0"/>
            </a:br>
            <a:r>
              <a:rPr lang="en-US" smtClean="0"/>
              <a:t> (pressure at pump outlet)</a:t>
            </a:r>
          </a:p>
        </p:txBody>
      </p:sp>
      <p:sp>
        <p:nvSpPr>
          <p:cNvPr id="38918" name="Freeform 8"/>
          <p:cNvSpPr>
            <a:spLocks/>
          </p:cNvSpPr>
          <p:nvPr/>
        </p:nvSpPr>
        <p:spPr bwMode="auto">
          <a:xfrm>
            <a:off x="635000" y="4521200"/>
            <a:ext cx="1536700" cy="1651000"/>
          </a:xfrm>
          <a:custGeom>
            <a:avLst/>
            <a:gdLst>
              <a:gd name="T0" fmla="*/ 0 w 968"/>
              <a:gd name="T1" fmla="*/ 0 h 1040"/>
              <a:gd name="T2" fmla="*/ 0 w 968"/>
              <a:gd name="T3" fmla="*/ 1651000 h 1040"/>
              <a:gd name="T4" fmla="*/ 571500 w 968"/>
              <a:gd name="T5" fmla="*/ 1651000 h 1040"/>
              <a:gd name="T6" fmla="*/ 1536700 w 968"/>
              <a:gd name="T7" fmla="*/ 0 h 1040"/>
              <a:gd name="T8" fmla="*/ 0 w 968"/>
              <a:gd name="T9" fmla="*/ 0 h 1040"/>
              <a:gd name="T10" fmla="*/ 0 60000 65536"/>
              <a:gd name="T11" fmla="*/ 0 60000 65536"/>
              <a:gd name="T12" fmla="*/ 0 60000 65536"/>
              <a:gd name="T13" fmla="*/ 0 60000 65536"/>
              <a:gd name="T14" fmla="*/ 0 60000 65536"/>
              <a:gd name="T15" fmla="*/ 0 w 968"/>
              <a:gd name="T16" fmla="*/ 0 h 1040"/>
              <a:gd name="T17" fmla="*/ 968 w 968"/>
              <a:gd name="T18" fmla="*/ 1040 h 1040"/>
            </a:gdLst>
            <a:ahLst/>
            <a:cxnLst>
              <a:cxn ang="T10">
                <a:pos x="T0" y="T1"/>
              </a:cxn>
              <a:cxn ang="T11">
                <a:pos x="T2" y="T3"/>
              </a:cxn>
              <a:cxn ang="T12">
                <a:pos x="T4" y="T5"/>
              </a:cxn>
              <a:cxn ang="T13">
                <a:pos x="T6" y="T7"/>
              </a:cxn>
              <a:cxn ang="T14">
                <a:pos x="T8" y="T9"/>
              </a:cxn>
            </a:cxnLst>
            <a:rect l="T15" t="T16" r="T17" b="T18"/>
            <a:pathLst>
              <a:path w="968" h="1040">
                <a:moveTo>
                  <a:pt x="0" y="0"/>
                </a:moveTo>
                <a:lnTo>
                  <a:pt x="0" y="1040"/>
                </a:lnTo>
                <a:lnTo>
                  <a:pt x="360" y="1040"/>
                </a:lnTo>
                <a:lnTo>
                  <a:pt x="968" y="0"/>
                </a:lnTo>
                <a:lnTo>
                  <a:pt x="0" y="0"/>
                </a:lnTo>
                <a:close/>
              </a:path>
            </a:pathLst>
          </a:custGeom>
          <a:solidFill>
            <a:schemeClr val="hlink"/>
          </a:solidFill>
          <a:ln w="12700" cap="flat" cmpd="sng">
            <a:solidFill>
              <a:schemeClr val="tx1"/>
            </a:solidFill>
            <a:prstDash val="solid"/>
            <a:round/>
            <a:headEnd type="none" w="sm" len="sm"/>
            <a:tailEnd type="none" w="lg" len="med"/>
          </a:ln>
        </p:spPr>
        <p:txBody>
          <a:bodyPr wrap="none" anchor="ctr"/>
          <a:lstStyle/>
          <a:p>
            <a:endParaRPr lang="en-US"/>
          </a:p>
        </p:txBody>
      </p:sp>
      <p:sp>
        <p:nvSpPr>
          <p:cNvPr id="38919" name="Freeform 12"/>
          <p:cNvSpPr>
            <a:spLocks/>
          </p:cNvSpPr>
          <p:nvPr/>
        </p:nvSpPr>
        <p:spPr bwMode="auto">
          <a:xfrm>
            <a:off x="1206500" y="3429000"/>
            <a:ext cx="7886700" cy="2743200"/>
          </a:xfrm>
          <a:custGeom>
            <a:avLst/>
            <a:gdLst>
              <a:gd name="T0" fmla="*/ 0 w 4968"/>
              <a:gd name="T1" fmla="*/ 2743200 h 1728"/>
              <a:gd name="T2" fmla="*/ 1079500 w 4968"/>
              <a:gd name="T3" fmla="*/ 901700 h 1728"/>
              <a:gd name="T4" fmla="*/ 2247900 w 4968"/>
              <a:gd name="T5" fmla="*/ 889000 h 1728"/>
              <a:gd name="T6" fmla="*/ 2768600 w 4968"/>
              <a:gd name="T7" fmla="*/ 457200 h 1728"/>
              <a:gd name="T8" fmla="*/ 5384799 w 4968"/>
              <a:gd name="T9" fmla="*/ 469900 h 1728"/>
              <a:gd name="T10" fmla="*/ 5626099 w 4968"/>
              <a:gd name="T11" fmla="*/ 88900 h 1728"/>
              <a:gd name="T12" fmla="*/ 6464299 w 4968"/>
              <a:gd name="T13" fmla="*/ 88900 h 1728"/>
              <a:gd name="T14" fmla="*/ 6731000 w 4968"/>
              <a:gd name="T15" fmla="*/ 342900 h 1728"/>
              <a:gd name="T16" fmla="*/ 7239000 w 4968"/>
              <a:gd name="T17" fmla="*/ 342900 h 1728"/>
              <a:gd name="T18" fmla="*/ 7480300 w 4968"/>
              <a:gd name="T19" fmla="*/ 0 h 1728"/>
              <a:gd name="T20" fmla="*/ 7886700 w 4968"/>
              <a:gd name="T21" fmla="*/ 0 h 17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968"/>
              <a:gd name="T34" fmla="*/ 0 h 1728"/>
              <a:gd name="T35" fmla="*/ 4968 w 4968"/>
              <a:gd name="T36" fmla="*/ 1728 h 17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968" h="1728">
                <a:moveTo>
                  <a:pt x="0" y="1728"/>
                </a:moveTo>
                <a:lnTo>
                  <a:pt x="680" y="568"/>
                </a:lnTo>
                <a:lnTo>
                  <a:pt x="1416" y="560"/>
                </a:lnTo>
                <a:lnTo>
                  <a:pt x="1744" y="288"/>
                </a:lnTo>
                <a:lnTo>
                  <a:pt x="3392" y="296"/>
                </a:lnTo>
                <a:lnTo>
                  <a:pt x="3544" y="56"/>
                </a:lnTo>
                <a:lnTo>
                  <a:pt x="4072" y="56"/>
                </a:lnTo>
                <a:lnTo>
                  <a:pt x="4240" y="216"/>
                </a:lnTo>
                <a:lnTo>
                  <a:pt x="4560" y="216"/>
                </a:lnTo>
                <a:lnTo>
                  <a:pt x="4712" y="0"/>
                </a:lnTo>
                <a:lnTo>
                  <a:pt x="4968" y="0"/>
                </a:lnTo>
              </a:path>
            </a:pathLst>
          </a:custGeom>
          <a:noFill/>
          <a:ln w="76200" cap="flat" cmpd="sng">
            <a:pattFill prst="wdDnDiag">
              <a:fgClr>
                <a:schemeClr val="bg2"/>
              </a:fgClr>
              <a:bgClr>
                <a:srgbClr val="FFFFFF"/>
              </a:bgClr>
            </a:pattFill>
            <a:prstDash val="solid"/>
            <a:round/>
            <a:headEnd type="none" w="sm" len="sm"/>
            <a:tailEnd type="none" w="lg" len="med"/>
          </a:ln>
        </p:spPr>
        <p:txBody>
          <a:bodyPr wrap="none" anchor="ctr"/>
          <a:lstStyle/>
          <a:p>
            <a:endParaRPr lang="en-US"/>
          </a:p>
        </p:txBody>
      </p:sp>
      <p:grpSp>
        <p:nvGrpSpPr>
          <p:cNvPr id="38920" name="Group 13"/>
          <p:cNvGrpSpPr>
            <a:grpSpLocks/>
          </p:cNvGrpSpPr>
          <p:nvPr/>
        </p:nvGrpSpPr>
        <p:grpSpPr bwMode="auto">
          <a:xfrm>
            <a:off x="785813" y="4389438"/>
            <a:ext cx="260350" cy="268287"/>
            <a:chOff x="4052" y="1505"/>
            <a:chExt cx="271" cy="320"/>
          </a:xfrm>
        </p:grpSpPr>
        <p:sp>
          <p:nvSpPr>
            <p:cNvPr id="38948" name="Line 14"/>
            <p:cNvSpPr>
              <a:spLocks noChangeShapeType="1"/>
            </p:cNvSpPr>
            <p:nvPr/>
          </p:nvSpPr>
          <p:spPr bwMode="auto">
            <a:xfrm>
              <a:off x="4052" y="1711"/>
              <a:ext cx="271" cy="0"/>
            </a:xfrm>
            <a:prstGeom prst="line">
              <a:avLst/>
            </a:prstGeom>
            <a:noFill/>
            <a:ln w="25400">
              <a:solidFill>
                <a:schemeClr val="tx1"/>
              </a:solidFill>
              <a:round/>
              <a:headEnd type="none" w="lg" len="med"/>
              <a:tailEnd type="none" w="lg" len="med"/>
            </a:ln>
          </p:spPr>
          <p:txBody>
            <a:bodyPr wrap="none" anchor="ctr"/>
            <a:lstStyle/>
            <a:p>
              <a:endParaRPr lang="en-US"/>
            </a:p>
          </p:txBody>
        </p:sp>
        <p:sp>
          <p:nvSpPr>
            <p:cNvPr id="38949" name="Line 15"/>
            <p:cNvSpPr>
              <a:spLocks noChangeShapeType="1"/>
            </p:cNvSpPr>
            <p:nvPr/>
          </p:nvSpPr>
          <p:spPr bwMode="auto">
            <a:xfrm>
              <a:off x="4112" y="1825"/>
              <a:ext cx="151" cy="0"/>
            </a:xfrm>
            <a:prstGeom prst="line">
              <a:avLst/>
            </a:prstGeom>
            <a:noFill/>
            <a:ln w="25400">
              <a:solidFill>
                <a:schemeClr val="tx1"/>
              </a:solidFill>
              <a:round/>
              <a:headEnd type="none" w="lg" len="med"/>
              <a:tailEnd type="none" w="lg" len="med"/>
            </a:ln>
          </p:spPr>
          <p:txBody>
            <a:bodyPr wrap="none" anchor="ctr"/>
            <a:lstStyle/>
            <a:p>
              <a:endParaRPr lang="en-US"/>
            </a:p>
          </p:txBody>
        </p:sp>
        <p:sp>
          <p:nvSpPr>
            <p:cNvPr id="38950" name="AutoShape 16"/>
            <p:cNvSpPr>
              <a:spLocks noChangeArrowheads="1"/>
            </p:cNvSpPr>
            <p:nvPr/>
          </p:nvSpPr>
          <p:spPr bwMode="auto">
            <a:xfrm rot="10800000" flipH="1">
              <a:off x="4104" y="1505"/>
              <a:ext cx="166" cy="140"/>
            </a:xfrm>
            <a:prstGeom prst="triangle">
              <a:avLst>
                <a:gd name="adj" fmla="val 49995"/>
              </a:avLst>
            </a:prstGeom>
            <a:noFill/>
            <a:ln w="12700">
              <a:solidFill>
                <a:schemeClr val="tx1"/>
              </a:solidFill>
              <a:miter lim="800000"/>
              <a:headEnd/>
              <a:tailEnd/>
            </a:ln>
          </p:spPr>
          <p:txBody>
            <a:bodyPr wrap="none" anchor="ctr"/>
            <a:lstStyle/>
            <a:p>
              <a:endParaRPr lang="en-US"/>
            </a:p>
          </p:txBody>
        </p:sp>
      </p:grpSp>
      <p:sp>
        <p:nvSpPr>
          <p:cNvPr id="38921" name="Line 17"/>
          <p:cNvSpPr>
            <a:spLocks noChangeShapeType="1"/>
          </p:cNvSpPr>
          <p:nvPr/>
        </p:nvSpPr>
        <p:spPr bwMode="auto">
          <a:xfrm>
            <a:off x="2057400" y="4521200"/>
            <a:ext cx="6337300" cy="0"/>
          </a:xfrm>
          <a:prstGeom prst="line">
            <a:avLst/>
          </a:prstGeom>
          <a:noFill/>
          <a:ln w="12700">
            <a:solidFill>
              <a:schemeClr val="tx1"/>
            </a:solidFill>
            <a:round/>
            <a:headEnd type="none" w="sm" len="sm"/>
            <a:tailEnd type="none" w="lg" len="med"/>
          </a:ln>
        </p:spPr>
        <p:txBody>
          <a:bodyPr wrap="none" anchor="ctr"/>
          <a:lstStyle/>
          <a:p>
            <a:endParaRPr lang="en-US"/>
          </a:p>
        </p:txBody>
      </p:sp>
      <p:sp>
        <p:nvSpPr>
          <p:cNvPr id="38922" name="Text Box 18"/>
          <p:cNvSpPr txBox="1">
            <a:spLocks noChangeArrowheads="1"/>
          </p:cNvSpPr>
          <p:nvPr/>
        </p:nvSpPr>
        <p:spPr bwMode="auto">
          <a:xfrm>
            <a:off x="4327525" y="4410075"/>
            <a:ext cx="944563" cy="457200"/>
          </a:xfrm>
          <a:prstGeom prst="rect">
            <a:avLst/>
          </a:prstGeom>
          <a:solidFill>
            <a:schemeClr val="bg1"/>
          </a:solidFill>
          <a:ln w="12700">
            <a:noFill/>
            <a:miter lim="800000"/>
            <a:headEnd type="none" w="sm" len="sm"/>
            <a:tailEnd type="none" w="lg" len="med"/>
          </a:ln>
        </p:spPr>
        <p:txBody>
          <a:bodyPr wrap="none">
            <a:spAutoFit/>
          </a:bodyPr>
          <a:lstStyle/>
          <a:p>
            <a:r>
              <a:rPr lang="en-US" sz="2400"/>
              <a:t>datum</a:t>
            </a:r>
          </a:p>
        </p:txBody>
      </p:sp>
      <p:sp>
        <p:nvSpPr>
          <p:cNvPr id="38923" name="Text Box 19"/>
          <p:cNvSpPr txBox="1">
            <a:spLocks noChangeArrowheads="1"/>
          </p:cNvSpPr>
          <p:nvPr/>
        </p:nvSpPr>
        <p:spPr bwMode="auto">
          <a:xfrm>
            <a:off x="1165225" y="3711575"/>
            <a:ext cx="649288" cy="457200"/>
          </a:xfrm>
          <a:prstGeom prst="rect">
            <a:avLst/>
          </a:prstGeom>
          <a:noFill/>
          <a:ln w="12700">
            <a:noFill/>
            <a:miter lim="800000"/>
            <a:headEnd type="none" w="sm" len="sm"/>
            <a:tailEnd type="none" w="lg" len="med"/>
          </a:ln>
        </p:spPr>
        <p:txBody>
          <a:bodyPr wrap="none">
            <a:spAutoFit/>
          </a:bodyPr>
          <a:lstStyle/>
          <a:p>
            <a:r>
              <a:rPr lang="en-US" sz="2400"/>
              <a:t>2 m</a:t>
            </a:r>
          </a:p>
        </p:txBody>
      </p:sp>
      <p:sp>
        <p:nvSpPr>
          <p:cNvPr id="38924" name="Text Box 20"/>
          <p:cNvSpPr txBox="1">
            <a:spLocks noChangeArrowheads="1"/>
          </p:cNvSpPr>
          <p:nvPr/>
        </p:nvSpPr>
        <p:spPr bwMode="auto">
          <a:xfrm>
            <a:off x="5534025" y="3292475"/>
            <a:ext cx="649288" cy="457200"/>
          </a:xfrm>
          <a:prstGeom prst="rect">
            <a:avLst/>
          </a:prstGeom>
          <a:solidFill>
            <a:schemeClr val="bg1"/>
          </a:solidFill>
          <a:ln w="12700">
            <a:noFill/>
            <a:miter lim="800000"/>
            <a:headEnd type="none" w="sm" len="sm"/>
            <a:tailEnd type="none" w="lg" len="med"/>
          </a:ln>
        </p:spPr>
        <p:txBody>
          <a:bodyPr wrap="none">
            <a:spAutoFit/>
          </a:bodyPr>
          <a:lstStyle/>
          <a:p>
            <a:r>
              <a:rPr lang="en-US" sz="2400"/>
              <a:t>4 m</a:t>
            </a:r>
          </a:p>
        </p:txBody>
      </p:sp>
      <p:sp>
        <p:nvSpPr>
          <p:cNvPr id="38925" name="AutoShape 24"/>
          <p:cNvSpPr>
            <a:spLocks noChangeArrowheads="1"/>
          </p:cNvSpPr>
          <p:nvPr/>
        </p:nvSpPr>
        <p:spPr bwMode="auto">
          <a:xfrm>
            <a:off x="7721600" y="3530600"/>
            <a:ext cx="889000" cy="203200"/>
          </a:xfrm>
          <a:custGeom>
            <a:avLst/>
            <a:gdLst>
              <a:gd name="T0" fmla="*/ 32701370 w 21600"/>
              <a:gd name="T1" fmla="*/ 955793 h 21600"/>
              <a:gd name="T2" fmla="*/ 18294466 w 21600"/>
              <a:gd name="T3" fmla="*/ 1911585 h 21600"/>
              <a:gd name="T4" fmla="*/ 3887564 w 21600"/>
              <a:gd name="T5" fmla="*/ 955793 h 21600"/>
              <a:gd name="T6" fmla="*/ 18294466 w 21600"/>
              <a:gd name="T7" fmla="*/ 0 h 21600"/>
              <a:gd name="T8" fmla="*/ 0 60000 65536"/>
              <a:gd name="T9" fmla="*/ 0 60000 65536"/>
              <a:gd name="T10" fmla="*/ 0 60000 65536"/>
              <a:gd name="T11" fmla="*/ 0 60000 65536"/>
              <a:gd name="T12" fmla="*/ 4095 w 21600"/>
              <a:gd name="T13" fmla="*/ 4095 h 21600"/>
              <a:gd name="T14" fmla="*/ 17505 w 21600"/>
              <a:gd name="T15" fmla="*/ 17505 h 21600"/>
            </a:gdLst>
            <a:ahLst/>
            <a:cxnLst>
              <a:cxn ang="T8">
                <a:pos x="T0" y="T1"/>
              </a:cxn>
              <a:cxn ang="T9">
                <a:pos x="T2" y="T3"/>
              </a:cxn>
              <a:cxn ang="T10">
                <a:pos x="T4" y="T5"/>
              </a:cxn>
              <a:cxn ang="T11">
                <a:pos x="T6" y="T7"/>
              </a:cxn>
            </a:cxnLst>
            <a:rect l="T12" t="T13" r="T14" b="T15"/>
            <a:pathLst>
              <a:path w="21600" h="21600">
                <a:moveTo>
                  <a:pt x="0" y="0"/>
                </a:moveTo>
                <a:lnTo>
                  <a:pt x="4590" y="21600"/>
                </a:lnTo>
                <a:lnTo>
                  <a:pt x="17010" y="21600"/>
                </a:lnTo>
                <a:lnTo>
                  <a:pt x="21600" y="0"/>
                </a:lnTo>
                <a:close/>
              </a:path>
            </a:pathLst>
          </a:custGeom>
          <a:solidFill>
            <a:schemeClr val="hlink"/>
          </a:solidFill>
          <a:ln w="12700">
            <a:noFill/>
            <a:miter lim="800000"/>
            <a:headEnd type="none" w="sm" len="sm"/>
            <a:tailEnd type="none" w="lg" len="med"/>
          </a:ln>
        </p:spPr>
        <p:txBody>
          <a:bodyPr wrap="none" anchor="ctr"/>
          <a:lstStyle/>
          <a:p>
            <a:endParaRPr lang="en-US"/>
          </a:p>
        </p:txBody>
      </p:sp>
      <p:sp>
        <p:nvSpPr>
          <p:cNvPr id="38926" name="Text Box 25"/>
          <p:cNvSpPr txBox="1">
            <a:spLocks noChangeArrowheads="1"/>
          </p:cNvSpPr>
          <p:nvPr/>
        </p:nvSpPr>
        <p:spPr bwMode="auto">
          <a:xfrm>
            <a:off x="7769225" y="2949575"/>
            <a:ext cx="954088" cy="457200"/>
          </a:xfrm>
          <a:prstGeom prst="rect">
            <a:avLst/>
          </a:prstGeom>
          <a:noFill/>
          <a:ln w="12700">
            <a:noFill/>
            <a:miter lim="800000"/>
            <a:headEnd type="none" w="sm" len="sm"/>
            <a:tailEnd type="none" w="lg" len="med"/>
          </a:ln>
        </p:spPr>
        <p:txBody>
          <a:bodyPr wrap="none">
            <a:spAutoFit/>
          </a:bodyPr>
          <a:lstStyle/>
          <a:p>
            <a:r>
              <a:rPr lang="en-US" sz="2400"/>
              <a:t>50 L/s</a:t>
            </a:r>
          </a:p>
        </p:txBody>
      </p:sp>
      <p:sp>
        <p:nvSpPr>
          <p:cNvPr id="38927" name="Rectangle 26"/>
          <p:cNvSpPr>
            <a:spLocks noChangeArrowheads="1"/>
          </p:cNvSpPr>
          <p:nvPr/>
        </p:nvSpPr>
        <p:spPr bwMode="auto">
          <a:xfrm>
            <a:off x="2578100" y="3219450"/>
            <a:ext cx="1390650" cy="457200"/>
          </a:xfrm>
          <a:prstGeom prst="rect">
            <a:avLst/>
          </a:prstGeom>
          <a:noFill/>
          <a:ln w="12700">
            <a:noFill/>
            <a:miter lim="800000"/>
            <a:headEnd type="none" w="sm" len="sm"/>
            <a:tailEnd type="none" w="lg" len="med"/>
          </a:ln>
        </p:spPr>
        <p:txBody>
          <a:bodyPr wrap="none">
            <a:spAutoFit/>
          </a:bodyPr>
          <a:lstStyle/>
          <a:p>
            <a:r>
              <a:rPr lang="en-US" sz="2400"/>
              <a:t>h</a:t>
            </a:r>
            <a:r>
              <a:rPr lang="en-US" sz="2400" baseline="-25000"/>
              <a:t>P</a:t>
            </a:r>
            <a:r>
              <a:rPr lang="en-US" sz="2400"/>
              <a:t> = 10 m</a:t>
            </a:r>
          </a:p>
        </p:txBody>
      </p:sp>
      <p:sp>
        <p:nvSpPr>
          <p:cNvPr id="38928" name="Text Box 32"/>
          <p:cNvSpPr txBox="1">
            <a:spLocks noChangeArrowheads="1"/>
          </p:cNvSpPr>
          <p:nvPr/>
        </p:nvSpPr>
        <p:spPr bwMode="auto">
          <a:xfrm>
            <a:off x="1063625" y="1933575"/>
            <a:ext cx="1630363" cy="1187450"/>
          </a:xfrm>
          <a:prstGeom prst="rect">
            <a:avLst/>
          </a:prstGeom>
          <a:noFill/>
          <a:ln w="12700">
            <a:noFill/>
            <a:miter lim="800000"/>
            <a:headEnd type="none" w="sm" len="sm"/>
            <a:tailEnd type="none" w="lg" len="med"/>
          </a:ln>
        </p:spPr>
        <p:txBody>
          <a:bodyPr wrap="none">
            <a:spAutoFit/>
          </a:bodyPr>
          <a:lstStyle/>
          <a:p>
            <a:r>
              <a:rPr lang="en-US" sz="2400"/>
              <a:t>V = 1.6 m/s</a:t>
            </a:r>
          </a:p>
          <a:p>
            <a:r>
              <a:rPr lang="en-US" sz="2400">
                <a:latin typeface="Symbol" pitchFamily="18" charset="2"/>
              </a:rPr>
              <a:t>a</a:t>
            </a:r>
            <a:r>
              <a:rPr lang="en-US" sz="2400"/>
              <a:t> = 1.05</a:t>
            </a:r>
          </a:p>
          <a:p>
            <a:r>
              <a:rPr lang="en-US" sz="2400"/>
              <a:t>h</a:t>
            </a:r>
            <a:r>
              <a:rPr lang="en-US" sz="2400" baseline="-25000"/>
              <a:t>L</a:t>
            </a:r>
            <a:r>
              <a:rPr lang="en-US" sz="2400"/>
              <a:t> = 1.44 m</a:t>
            </a:r>
          </a:p>
        </p:txBody>
      </p:sp>
      <p:graphicFrame>
        <p:nvGraphicFramePr>
          <p:cNvPr id="67618" name="Object 34"/>
          <p:cNvGraphicFramePr>
            <a:graphicFrameLocks noChangeAspect="1"/>
          </p:cNvGraphicFramePr>
          <p:nvPr/>
        </p:nvGraphicFramePr>
        <p:xfrm>
          <a:off x="-3175" y="5915025"/>
          <a:ext cx="7378700" cy="942975"/>
        </p:xfrm>
        <a:graphic>
          <a:graphicData uri="http://schemas.openxmlformats.org/presentationml/2006/ole">
            <mc:AlternateContent xmlns:mc="http://schemas.openxmlformats.org/markup-compatibility/2006">
              <mc:Choice xmlns:v="urn:schemas-microsoft-com:vml" Requires="v">
                <p:oleObj spid="_x0000_s38920" name="Equation" r:id="rId4" imgW="8267400" imgH="939600" progId="Equation.DSMT4">
                  <p:embed/>
                </p:oleObj>
              </mc:Choice>
              <mc:Fallback>
                <p:oleObj name="Equation" r:id="rId4" imgW="8267400" imgH="939600" progId="Equation.DSMT4">
                  <p:embed/>
                  <p:pic>
                    <p:nvPicPr>
                      <p:cNvPr id="0" name="Object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5" y="5915025"/>
                        <a:ext cx="7378700" cy="9429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pSp>
        <p:nvGrpSpPr>
          <p:cNvPr id="38929" name="Group 38"/>
          <p:cNvGrpSpPr>
            <a:grpSpLocks/>
          </p:cNvGrpSpPr>
          <p:nvPr/>
        </p:nvGrpSpPr>
        <p:grpSpPr bwMode="auto">
          <a:xfrm>
            <a:off x="1508125" y="3508375"/>
            <a:ext cx="1946275" cy="457200"/>
            <a:chOff x="950" y="2210"/>
            <a:chExt cx="1226" cy="288"/>
          </a:xfrm>
        </p:grpSpPr>
        <p:sp>
          <p:nvSpPr>
            <p:cNvPr id="38946" name="Text Box 36"/>
            <p:cNvSpPr txBox="1">
              <a:spLocks noChangeArrowheads="1"/>
            </p:cNvSpPr>
            <p:nvPr/>
          </p:nvSpPr>
          <p:spPr bwMode="auto">
            <a:xfrm>
              <a:off x="950" y="2210"/>
              <a:ext cx="553" cy="288"/>
            </a:xfrm>
            <a:prstGeom prst="rect">
              <a:avLst/>
            </a:prstGeom>
            <a:noFill/>
            <a:ln w="12700">
              <a:noFill/>
              <a:miter lim="800000"/>
              <a:headEnd type="none" w="sm" len="sm"/>
              <a:tailEnd type="none" w="lg" len="med"/>
            </a:ln>
          </p:spPr>
          <p:txBody>
            <a:bodyPr wrap="none">
              <a:spAutoFit/>
            </a:bodyPr>
            <a:lstStyle/>
            <a:p>
              <a:r>
                <a:rPr lang="en-US" sz="2400"/>
                <a:t>2.4 m</a:t>
              </a:r>
            </a:p>
          </p:txBody>
        </p:sp>
        <p:sp>
          <p:nvSpPr>
            <p:cNvPr id="38947" name="Line 37"/>
            <p:cNvSpPr>
              <a:spLocks noChangeShapeType="1"/>
            </p:cNvSpPr>
            <p:nvPr/>
          </p:nvSpPr>
          <p:spPr bwMode="auto">
            <a:xfrm>
              <a:off x="1440" y="2408"/>
              <a:ext cx="736" cy="0"/>
            </a:xfrm>
            <a:prstGeom prst="line">
              <a:avLst/>
            </a:prstGeom>
            <a:noFill/>
            <a:ln w="12700">
              <a:solidFill>
                <a:schemeClr val="tx1"/>
              </a:solidFill>
              <a:prstDash val="dash"/>
              <a:round/>
              <a:headEnd type="none" w="sm" len="sm"/>
              <a:tailEnd type="none" w="lg" len="med"/>
            </a:ln>
          </p:spPr>
          <p:txBody>
            <a:bodyPr wrap="none" anchor="ctr"/>
            <a:lstStyle/>
            <a:p>
              <a:endParaRPr lang="en-US"/>
            </a:p>
          </p:txBody>
        </p:sp>
      </p:grpSp>
      <p:sp>
        <p:nvSpPr>
          <p:cNvPr id="38930" name="Line 39"/>
          <p:cNvSpPr>
            <a:spLocks noChangeShapeType="1"/>
          </p:cNvSpPr>
          <p:nvPr/>
        </p:nvSpPr>
        <p:spPr bwMode="auto">
          <a:xfrm>
            <a:off x="7391400" y="6616700"/>
            <a:ext cx="1536700" cy="0"/>
          </a:xfrm>
          <a:prstGeom prst="line">
            <a:avLst/>
          </a:prstGeom>
          <a:noFill/>
          <a:ln w="12700">
            <a:solidFill>
              <a:schemeClr val="tx1"/>
            </a:solidFill>
            <a:round/>
            <a:headEnd type="none" w="lg" len="med"/>
            <a:tailEnd type="none" w="lg" len="med"/>
          </a:ln>
        </p:spPr>
        <p:txBody>
          <a:bodyPr wrap="none" anchor="ctr"/>
          <a:lstStyle/>
          <a:p>
            <a:endParaRPr lang="en-US"/>
          </a:p>
        </p:txBody>
      </p:sp>
      <p:grpSp>
        <p:nvGrpSpPr>
          <p:cNvPr id="38931" name="Group 40"/>
          <p:cNvGrpSpPr>
            <a:grpSpLocks/>
          </p:cNvGrpSpPr>
          <p:nvPr/>
        </p:nvGrpSpPr>
        <p:grpSpPr bwMode="auto">
          <a:xfrm>
            <a:off x="1854200" y="3429000"/>
            <a:ext cx="5956300" cy="1244600"/>
            <a:chOff x="1168" y="2160"/>
            <a:chExt cx="3752" cy="784"/>
          </a:xfrm>
        </p:grpSpPr>
        <p:grpSp>
          <p:nvGrpSpPr>
            <p:cNvPr id="38935" name="Group 41"/>
            <p:cNvGrpSpPr>
              <a:grpSpLocks/>
            </p:cNvGrpSpPr>
            <p:nvPr/>
          </p:nvGrpSpPr>
          <p:grpSpPr bwMode="auto">
            <a:xfrm>
              <a:off x="1864" y="2160"/>
              <a:ext cx="3056" cy="272"/>
              <a:chOff x="1864" y="2160"/>
              <a:chExt cx="3056" cy="272"/>
            </a:xfrm>
          </p:grpSpPr>
          <p:sp>
            <p:nvSpPr>
              <p:cNvPr id="38943" name="Freeform 42"/>
              <p:cNvSpPr>
                <a:spLocks/>
              </p:cNvSpPr>
              <p:nvPr/>
            </p:nvSpPr>
            <p:spPr bwMode="auto">
              <a:xfrm>
                <a:off x="1880" y="2176"/>
                <a:ext cx="3040" cy="232"/>
              </a:xfrm>
              <a:custGeom>
                <a:avLst/>
                <a:gdLst>
                  <a:gd name="T0" fmla="*/ 0 w 3040"/>
                  <a:gd name="T1" fmla="*/ 232 h 232"/>
                  <a:gd name="T2" fmla="*/ 2248 w 3040"/>
                  <a:gd name="T3" fmla="*/ 232 h 232"/>
                  <a:gd name="T4" fmla="*/ 2392 w 3040"/>
                  <a:gd name="T5" fmla="*/ 0 h 232"/>
                  <a:gd name="T6" fmla="*/ 2968 w 3040"/>
                  <a:gd name="T7" fmla="*/ 0 h 232"/>
                  <a:gd name="T8" fmla="*/ 3040 w 3040"/>
                  <a:gd name="T9" fmla="*/ 56 h 232"/>
                  <a:gd name="T10" fmla="*/ 0 60000 65536"/>
                  <a:gd name="T11" fmla="*/ 0 60000 65536"/>
                  <a:gd name="T12" fmla="*/ 0 60000 65536"/>
                  <a:gd name="T13" fmla="*/ 0 60000 65536"/>
                  <a:gd name="T14" fmla="*/ 0 60000 65536"/>
                  <a:gd name="T15" fmla="*/ 0 w 3040"/>
                  <a:gd name="T16" fmla="*/ 0 h 232"/>
                  <a:gd name="T17" fmla="*/ 3040 w 3040"/>
                  <a:gd name="T18" fmla="*/ 232 h 232"/>
                </a:gdLst>
                <a:ahLst/>
                <a:cxnLst>
                  <a:cxn ang="T10">
                    <a:pos x="T0" y="T1"/>
                  </a:cxn>
                  <a:cxn ang="T11">
                    <a:pos x="T2" y="T3"/>
                  </a:cxn>
                  <a:cxn ang="T12">
                    <a:pos x="T4" y="T5"/>
                  </a:cxn>
                  <a:cxn ang="T13">
                    <a:pos x="T6" y="T7"/>
                  </a:cxn>
                  <a:cxn ang="T14">
                    <a:pos x="T8" y="T9"/>
                  </a:cxn>
                </a:cxnLst>
                <a:rect l="T15" t="T16" r="T17" b="T18"/>
                <a:pathLst>
                  <a:path w="3040" h="232">
                    <a:moveTo>
                      <a:pt x="0" y="232"/>
                    </a:moveTo>
                    <a:lnTo>
                      <a:pt x="2248" y="232"/>
                    </a:lnTo>
                    <a:lnTo>
                      <a:pt x="2392" y="0"/>
                    </a:lnTo>
                    <a:lnTo>
                      <a:pt x="2968" y="0"/>
                    </a:lnTo>
                    <a:lnTo>
                      <a:pt x="3040" y="56"/>
                    </a:lnTo>
                  </a:path>
                </a:pathLst>
              </a:custGeom>
              <a:noFill/>
              <a:ln w="57150" cap="flat" cmpd="sng">
                <a:solidFill>
                  <a:schemeClr val="hlink"/>
                </a:solidFill>
                <a:prstDash val="solid"/>
                <a:round/>
                <a:headEnd type="none" w="sm" len="sm"/>
                <a:tailEnd type="none" w="lg" len="med"/>
              </a:ln>
            </p:spPr>
            <p:txBody>
              <a:bodyPr wrap="none" anchor="ctr"/>
              <a:lstStyle/>
              <a:p>
                <a:endParaRPr lang="en-US"/>
              </a:p>
            </p:txBody>
          </p:sp>
          <p:sp>
            <p:nvSpPr>
              <p:cNvPr id="38944" name="Freeform 43"/>
              <p:cNvSpPr>
                <a:spLocks/>
              </p:cNvSpPr>
              <p:nvPr/>
            </p:nvSpPr>
            <p:spPr bwMode="auto">
              <a:xfrm>
                <a:off x="1888" y="2200"/>
                <a:ext cx="2968" cy="232"/>
              </a:xfrm>
              <a:custGeom>
                <a:avLst/>
                <a:gdLst>
                  <a:gd name="T0" fmla="*/ 0 w 2968"/>
                  <a:gd name="T1" fmla="*/ 232 h 232"/>
                  <a:gd name="T2" fmla="*/ 2248 w 2968"/>
                  <a:gd name="T3" fmla="*/ 232 h 232"/>
                  <a:gd name="T4" fmla="*/ 2392 w 2968"/>
                  <a:gd name="T5" fmla="*/ 0 h 232"/>
                  <a:gd name="T6" fmla="*/ 2968 w 2968"/>
                  <a:gd name="T7" fmla="*/ 0 h 232"/>
                  <a:gd name="T8" fmla="*/ 0 60000 65536"/>
                  <a:gd name="T9" fmla="*/ 0 60000 65536"/>
                  <a:gd name="T10" fmla="*/ 0 60000 65536"/>
                  <a:gd name="T11" fmla="*/ 0 60000 65536"/>
                  <a:gd name="T12" fmla="*/ 0 w 2968"/>
                  <a:gd name="T13" fmla="*/ 0 h 232"/>
                  <a:gd name="T14" fmla="*/ 2968 w 2968"/>
                  <a:gd name="T15" fmla="*/ 232 h 232"/>
                </a:gdLst>
                <a:ahLst/>
                <a:cxnLst>
                  <a:cxn ang="T8">
                    <a:pos x="T0" y="T1"/>
                  </a:cxn>
                  <a:cxn ang="T9">
                    <a:pos x="T2" y="T3"/>
                  </a:cxn>
                  <a:cxn ang="T10">
                    <a:pos x="T4" y="T5"/>
                  </a:cxn>
                  <a:cxn ang="T11">
                    <a:pos x="T6" y="T7"/>
                  </a:cxn>
                </a:cxnLst>
                <a:rect l="T12" t="T13" r="T14" b="T15"/>
                <a:pathLst>
                  <a:path w="2968" h="232">
                    <a:moveTo>
                      <a:pt x="0" y="232"/>
                    </a:moveTo>
                    <a:lnTo>
                      <a:pt x="2248" y="232"/>
                    </a:lnTo>
                    <a:lnTo>
                      <a:pt x="2392" y="0"/>
                    </a:lnTo>
                    <a:lnTo>
                      <a:pt x="2968" y="0"/>
                    </a:lnTo>
                  </a:path>
                </a:pathLst>
              </a:custGeom>
              <a:noFill/>
              <a:ln w="28575" cap="flat" cmpd="sng">
                <a:solidFill>
                  <a:schemeClr val="accent1"/>
                </a:solidFill>
                <a:prstDash val="solid"/>
                <a:round/>
                <a:headEnd type="none" w="sm" len="sm"/>
                <a:tailEnd type="none" w="lg" len="med"/>
              </a:ln>
            </p:spPr>
            <p:txBody>
              <a:bodyPr wrap="none" anchor="ctr"/>
              <a:lstStyle/>
              <a:p>
                <a:endParaRPr lang="en-US"/>
              </a:p>
            </p:txBody>
          </p:sp>
          <p:sp>
            <p:nvSpPr>
              <p:cNvPr id="38945" name="Freeform 44"/>
              <p:cNvSpPr>
                <a:spLocks/>
              </p:cNvSpPr>
              <p:nvPr/>
            </p:nvSpPr>
            <p:spPr bwMode="auto">
              <a:xfrm>
                <a:off x="1864" y="2160"/>
                <a:ext cx="2968" cy="232"/>
              </a:xfrm>
              <a:custGeom>
                <a:avLst/>
                <a:gdLst>
                  <a:gd name="T0" fmla="*/ 0 w 2968"/>
                  <a:gd name="T1" fmla="*/ 232 h 232"/>
                  <a:gd name="T2" fmla="*/ 2248 w 2968"/>
                  <a:gd name="T3" fmla="*/ 232 h 232"/>
                  <a:gd name="T4" fmla="*/ 2392 w 2968"/>
                  <a:gd name="T5" fmla="*/ 0 h 232"/>
                  <a:gd name="T6" fmla="*/ 2968 w 2968"/>
                  <a:gd name="T7" fmla="*/ 0 h 232"/>
                  <a:gd name="T8" fmla="*/ 0 60000 65536"/>
                  <a:gd name="T9" fmla="*/ 0 60000 65536"/>
                  <a:gd name="T10" fmla="*/ 0 60000 65536"/>
                  <a:gd name="T11" fmla="*/ 0 60000 65536"/>
                  <a:gd name="T12" fmla="*/ 0 w 2968"/>
                  <a:gd name="T13" fmla="*/ 0 h 232"/>
                  <a:gd name="T14" fmla="*/ 2968 w 2968"/>
                  <a:gd name="T15" fmla="*/ 232 h 232"/>
                </a:gdLst>
                <a:ahLst/>
                <a:cxnLst>
                  <a:cxn ang="T8">
                    <a:pos x="T0" y="T1"/>
                  </a:cxn>
                  <a:cxn ang="T9">
                    <a:pos x="T2" y="T3"/>
                  </a:cxn>
                  <a:cxn ang="T10">
                    <a:pos x="T4" y="T5"/>
                  </a:cxn>
                  <a:cxn ang="T11">
                    <a:pos x="T6" y="T7"/>
                  </a:cxn>
                </a:cxnLst>
                <a:rect l="T12" t="T13" r="T14" b="T15"/>
                <a:pathLst>
                  <a:path w="2968" h="232">
                    <a:moveTo>
                      <a:pt x="0" y="232"/>
                    </a:moveTo>
                    <a:lnTo>
                      <a:pt x="2248" y="232"/>
                    </a:lnTo>
                    <a:lnTo>
                      <a:pt x="2392" y="0"/>
                    </a:lnTo>
                    <a:lnTo>
                      <a:pt x="2968" y="0"/>
                    </a:lnTo>
                  </a:path>
                </a:pathLst>
              </a:custGeom>
              <a:noFill/>
              <a:ln w="28575" cap="flat" cmpd="sng">
                <a:solidFill>
                  <a:schemeClr val="accent1"/>
                </a:solidFill>
                <a:prstDash val="solid"/>
                <a:round/>
                <a:headEnd type="none" w="sm" len="sm"/>
                <a:tailEnd type="none" w="lg" len="med"/>
              </a:ln>
            </p:spPr>
            <p:txBody>
              <a:bodyPr wrap="none" anchor="ctr"/>
              <a:lstStyle/>
              <a:p>
                <a:endParaRPr lang="en-US"/>
              </a:p>
            </p:txBody>
          </p:sp>
        </p:grpSp>
        <p:grpSp>
          <p:nvGrpSpPr>
            <p:cNvPr id="38936" name="Group 45"/>
            <p:cNvGrpSpPr>
              <a:grpSpLocks/>
            </p:cNvGrpSpPr>
            <p:nvPr/>
          </p:nvGrpSpPr>
          <p:grpSpPr bwMode="auto">
            <a:xfrm>
              <a:off x="1168" y="2488"/>
              <a:ext cx="720" cy="456"/>
              <a:chOff x="1168" y="2488"/>
              <a:chExt cx="720" cy="456"/>
            </a:xfrm>
          </p:grpSpPr>
          <p:sp>
            <p:nvSpPr>
              <p:cNvPr id="38940" name="Freeform 46"/>
              <p:cNvSpPr>
                <a:spLocks/>
              </p:cNvSpPr>
              <p:nvPr/>
            </p:nvSpPr>
            <p:spPr bwMode="auto">
              <a:xfrm>
                <a:off x="1176" y="2512"/>
                <a:ext cx="704" cy="408"/>
              </a:xfrm>
              <a:custGeom>
                <a:avLst/>
                <a:gdLst>
                  <a:gd name="T0" fmla="*/ 0 w 704"/>
                  <a:gd name="T1" fmla="*/ 408 h 408"/>
                  <a:gd name="T2" fmla="*/ 232 w 704"/>
                  <a:gd name="T3" fmla="*/ 0 h 408"/>
                  <a:gd name="T4" fmla="*/ 704 w 704"/>
                  <a:gd name="T5" fmla="*/ 0 h 408"/>
                  <a:gd name="T6" fmla="*/ 0 60000 65536"/>
                  <a:gd name="T7" fmla="*/ 0 60000 65536"/>
                  <a:gd name="T8" fmla="*/ 0 60000 65536"/>
                  <a:gd name="T9" fmla="*/ 0 w 704"/>
                  <a:gd name="T10" fmla="*/ 0 h 408"/>
                  <a:gd name="T11" fmla="*/ 704 w 704"/>
                  <a:gd name="T12" fmla="*/ 408 h 408"/>
                </a:gdLst>
                <a:ahLst/>
                <a:cxnLst>
                  <a:cxn ang="T6">
                    <a:pos x="T0" y="T1"/>
                  </a:cxn>
                  <a:cxn ang="T7">
                    <a:pos x="T2" y="T3"/>
                  </a:cxn>
                  <a:cxn ang="T8">
                    <a:pos x="T4" y="T5"/>
                  </a:cxn>
                </a:cxnLst>
                <a:rect l="T9" t="T10" r="T11" b="T12"/>
                <a:pathLst>
                  <a:path w="704" h="408">
                    <a:moveTo>
                      <a:pt x="0" y="408"/>
                    </a:moveTo>
                    <a:lnTo>
                      <a:pt x="232" y="0"/>
                    </a:lnTo>
                    <a:lnTo>
                      <a:pt x="704" y="0"/>
                    </a:lnTo>
                  </a:path>
                </a:pathLst>
              </a:custGeom>
              <a:noFill/>
              <a:ln w="57150" cap="flat" cmpd="sng">
                <a:solidFill>
                  <a:schemeClr val="hlink"/>
                </a:solidFill>
                <a:prstDash val="solid"/>
                <a:round/>
                <a:headEnd type="none" w="sm" len="sm"/>
                <a:tailEnd type="none" w="lg" len="med"/>
              </a:ln>
            </p:spPr>
            <p:txBody>
              <a:bodyPr wrap="none" anchor="ctr"/>
              <a:lstStyle/>
              <a:p>
                <a:endParaRPr lang="en-US"/>
              </a:p>
            </p:txBody>
          </p:sp>
          <p:sp>
            <p:nvSpPr>
              <p:cNvPr id="38941" name="Freeform 47"/>
              <p:cNvSpPr>
                <a:spLocks/>
              </p:cNvSpPr>
              <p:nvPr/>
            </p:nvSpPr>
            <p:spPr bwMode="auto">
              <a:xfrm>
                <a:off x="1168" y="2488"/>
                <a:ext cx="704" cy="408"/>
              </a:xfrm>
              <a:custGeom>
                <a:avLst/>
                <a:gdLst>
                  <a:gd name="T0" fmla="*/ 0 w 704"/>
                  <a:gd name="T1" fmla="*/ 408 h 408"/>
                  <a:gd name="T2" fmla="*/ 232 w 704"/>
                  <a:gd name="T3" fmla="*/ 0 h 408"/>
                  <a:gd name="T4" fmla="*/ 704 w 704"/>
                  <a:gd name="T5" fmla="*/ 0 h 408"/>
                  <a:gd name="T6" fmla="*/ 0 60000 65536"/>
                  <a:gd name="T7" fmla="*/ 0 60000 65536"/>
                  <a:gd name="T8" fmla="*/ 0 60000 65536"/>
                  <a:gd name="T9" fmla="*/ 0 w 704"/>
                  <a:gd name="T10" fmla="*/ 0 h 408"/>
                  <a:gd name="T11" fmla="*/ 704 w 704"/>
                  <a:gd name="T12" fmla="*/ 408 h 408"/>
                </a:gdLst>
                <a:ahLst/>
                <a:cxnLst>
                  <a:cxn ang="T6">
                    <a:pos x="T0" y="T1"/>
                  </a:cxn>
                  <a:cxn ang="T7">
                    <a:pos x="T2" y="T3"/>
                  </a:cxn>
                  <a:cxn ang="T8">
                    <a:pos x="T4" y="T5"/>
                  </a:cxn>
                </a:cxnLst>
                <a:rect l="T9" t="T10" r="T11" b="T12"/>
                <a:pathLst>
                  <a:path w="704" h="408">
                    <a:moveTo>
                      <a:pt x="0" y="408"/>
                    </a:moveTo>
                    <a:lnTo>
                      <a:pt x="232" y="0"/>
                    </a:lnTo>
                    <a:lnTo>
                      <a:pt x="704" y="0"/>
                    </a:lnTo>
                  </a:path>
                </a:pathLst>
              </a:custGeom>
              <a:noFill/>
              <a:ln w="28575" cap="flat" cmpd="sng">
                <a:solidFill>
                  <a:schemeClr val="accent1"/>
                </a:solidFill>
                <a:prstDash val="solid"/>
                <a:round/>
                <a:headEnd type="none" w="sm" len="sm"/>
                <a:tailEnd type="none" w="lg" len="med"/>
              </a:ln>
            </p:spPr>
            <p:txBody>
              <a:bodyPr wrap="none" anchor="ctr"/>
              <a:lstStyle/>
              <a:p>
                <a:endParaRPr lang="en-US"/>
              </a:p>
            </p:txBody>
          </p:sp>
          <p:sp>
            <p:nvSpPr>
              <p:cNvPr id="38942" name="Freeform 48"/>
              <p:cNvSpPr>
                <a:spLocks/>
              </p:cNvSpPr>
              <p:nvPr/>
            </p:nvSpPr>
            <p:spPr bwMode="auto">
              <a:xfrm>
                <a:off x="1184" y="2536"/>
                <a:ext cx="704" cy="408"/>
              </a:xfrm>
              <a:custGeom>
                <a:avLst/>
                <a:gdLst>
                  <a:gd name="T0" fmla="*/ 0 w 704"/>
                  <a:gd name="T1" fmla="*/ 408 h 408"/>
                  <a:gd name="T2" fmla="*/ 232 w 704"/>
                  <a:gd name="T3" fmla="*/ 0 h 408"/>
                  <a:gd name="T4" fmla="*/ 704 w 704"/>
                  <a:gd name="T5" fmla="*/ 0 h 408"/>
                  <a:gd name="T6" fmla="*/ 0 60000 65536"/>
                  <a:gd name="T7" fmla="*/ 0 60000 65536"/>
                  <a:gd name="T8" fmla="*/ 0 60000 65536"/>
                  <a:gd name="T9" fmla="*/ 0 w 704"/>
                  <a:gd name="T10" fmla="*/ 0 h 408"/>
                  <a:gd name="T11" fmla="*/ 704 w 704"/>
                  <a:gd name="T12" fmla="*/ 408 h 408"/>
                </a:gdLst>
                <a:ahLst/>
                <a:cxnLst>
                  <a:cxn ang="T6">
                    <a:pos x="T0" y="T1"/>
                  </a:cxn>
                  <a:cxn ang="T7">
                    <a:pos x="T2" y="T3"/>
                  </a:cxn>
                  <a:cxn ang="T8">
                    <a:pos x="T4" y="T5"/>
                  </a:cxn>
                </a:cxnLst>
                <a:rect l="T9" t="T10" r="T11" b="T12"/>
                <a:pathLst>
                  <a:path w="704" h="408">
                    <a:moveTo>
                      <a:pt x="0" y="408"/>
                    </a:moveTo>
                    <a:lnTo>
                      <a:pt x="232" y="0"/>
                    </a:lnTo>
                    <a:lnTo>
                      <a:pt x="704" y="0"/>
                    </a:lnTo>
                  </a:path>
                </a:pathLst>
              </a:custGeom>
              <a:noFill/>
              <a:ln w="28575" cap="flat" cmpd="sng">
                <a:solidFill>
                  <a:schemeClr val="accent1"/>
                </a:solidFill>
                <a:prstDash val="solid"/>
                <a:round/>
                <a:headEnd type="none" w="sm" len="sm"/>
                <a:tailEnd type="none" w="lg" len="med"/>
              </a:ln>
            </p:spPr>
            <p:txBody>
              <a:bodyPr wrap="none" anchor="ctr"/>
              <a:lstStyle/>
              <a:p>
                <a:endParaRPr lang="en-US"/>
              </a:p>
            </p:txBody>
          </p:sp>
        </p:grpSp>
        <p:grpSp>
          <p:nvGrpSpPr>
            <p:cNvPr id="38937" name="Group 49"/>
            <p:cNvGrpSpPr>
              <a:grpSpLocks/>
            </p:cNvGrpSpPr>
            <p:nvPr/>
          </p:nvGrpSpPr>
          <p:grpSpPr bwMode="auto">
            <a:xfrm>
              <a:off x="1748" y="2380"/>
              <a:ext cx="232" cy="320"/>
              <a:chOff x="2308" y="3372"/>
              <a:chExt cx="232" cy="320"/>
            </a:xfrm>
          </p:grpSpPr>
          <p:sp>
            <p:nvSpPr>
              <p:cNvPr id="38938" name="Oval 50"/>
              <p:cNvSpPr>
                <a:spLocks noChangeArrowheads="1"/>
              </p:cNvSpPr>
              <p:nvPr/>
            </p:nvSpPr>
            <p:spPr bwMode="auto">
              <a:xfrm>
                <a:off x="2308" y="3372"/>
                <a:ext cx="232" cy="232"/>
              </a:xfrm>
              <a:prstGeom prst="ellipse">
                <a:avLst/>
              </a:prstGeom>
              <a:solidFill>
                <a:schemeClr val="accent2"/>
              </a:solidFill>
              <a:ln w="12700">
                <a:solidFill>
                  <a:schemeClr val="tx1"/>
                </a:solidFill>
                <a:round/>
                <a:headEnd/>
                <a:tailEnd/>
              </a:ln>
            </p:spPr>
            <p:txBody>
              <a:bodyPr wrap="none" anchor="ctr"/>
              <a:lstStyle/>
              <a:p>
                <a:endParaRPr lang="en-US"/>
              </a:p>
            </p:txBody>
          </p:sp>
          <p:sp>
            <p:nvSpPr>
              <p:cNvPr id="38939" name="AutoShape 51"/>
              <p:cNvSpPr>
                <a:spLocks noChangeArrowheads="1"/>
              </p:cNvSpPr>
              <p:nvPr/>
            </p:nvSpPr>
            <p:spPr bwMode="auto">
              <a:xfrm flipV="1">
                <a:off x="2308" y="3604"/>
                <a:ext cx="232" cy="88"/>
              </a:xfrm>
              <a:custGeom>
                <a:avLst/>
                <a:gdLst>
                  <a:gd name="T0" fmla="*/ 2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4469 w 21600"/>
                  <a:gd name="T13" fmla="*/ 4418 h 21600"/>
                  <a:gd name="T14" fmla="*/ 17131 w 21600"/>
                  <a:gd name="T15" fmla="*/ 1718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accent2"/>
              </a:solidFill>
              <a:ln w="12700">
                <a:solidFill>
                  <a:schemeClr val="tx1"/>
                </a:solidFill>
                <a:miter lim="800000"/>
                <a:headEnd/>
                <a:tailEnd/>
              </a:ln>
            </p:spPr>
            <p:txBody>
              <a:bodyPr wrap="none" anchor="ctr"/>
              <a:lstStyle/>
              <a:p>
                <a:endParaRPr lang="en-US"/>
              </a:p>
            </p:txBody>
          </p:sp>
        </p:grpSp>
      </p:grpSp>
      <p:sp>
        <p:nvSpPr>
          <p:cNvPr id="38932" name="Line 22"/>
          <p:cNvSpPr>
            <a:spLocks noChangeShapeType="1"/>
          </p:cNvSpPr>
          <p:nvPr/>
        </p:nvSpPr>
        <p:spPr bwMode="auto">
          <a:xfrm>
            <a:off x="1790700" y="3975100"/>
            <a:ext cx="1168400" cy="0"/>
          </a:xfrm>
          <a:prstGeom prst="line">
            <a:avLst/>
          </a:prstGeom>
          <a:noFill/>
          <a:ln w="12700">
            <a:solidFill>
              <a:schemeClr val="tx1"/>
            </a:solidFill>
            <a:prstDash val="dash"/>
            <a:round/>
            <a:headEnd type="none" w="sm" len="sm"/>
            <a:tailEnd type="none" w="lg" len="med"/>
          </a:ln>
        </p:spPr>
        <p:txBody>
          <a:bodyPr wrap="none" anchor="ctr"/>
          <a:lstStyle/>
          <a:p>
            <a:endParaRPr lang="en-US"/>
          </a:p>
        </p:txBody>
      </p:sp>
      <p:sp>
        <p:nvSpPr>
          <p:cNvPr id="38933" name="Line 21"/>
          <p:cNvSpPr>
            <a:spLocks noChangeShapeType="1"/>
          </p:cNvSpPr>
          <p:nvPr/>
        </p:nvSpPr>
        <p:spPr bwMode="auto">
          <a:xfrm flipV="1">
            <a:off x="6223000" y="3543300"/>
            <a:ext cx="1739900" cy="0"/>
          </a:xfrm>
          <a:prstGeom prst="line">
            <a:avLst/>
          </a:prstGeom>
          <a:noFill/>
          <a:ln w="12700">
            <a:solidFill>
              <a:schemeClr val="tx1"/>
            </a:solidFill>
            <a:prstDash val="dash"/>
            <a:round/>
            <a:headEnd type="none" w="sm" len="sm"/>
            <a:tailEnd type="none" w="lg" len="med"/>
          </a:ln>
        </p:spPr>
        <p:txBody>
          <a:bodyPr wrap="none" anchor="ctr"/>
          <a:lstStyle/>
          <a:p>
            <a:endParaRPr lang="en-US"/>
          </a:p>
        </p:txBody>
      </p:sp>
      <p:sp>
        <p:nvSpPr>
          <p:cNvPr id="67619" name="Comment 35"/>
          <p:cNvSpPr>
            <a:spLocks noChangeArrowheads="1"/>
          </p:cNvSpPr>
          <p:nvPr/>
        </p:nvSpPr>
        <p:spPr bwMode="auto">
          <a:xfrm>
            <a:off x="7315200" y="6102350"/>
            <a:ext cx="1828800" cy="519113"/>
          </a:xfrm>
          <a:prstGeom prst="rect">
            <a:avLst/>
          </a:prstGeom>
          <a:noFill/>
          <a:ln w="12700">
            <a:noFill/>
            <a:miter lim="800000"/>
            <a:headEnd type="none" w="sm" len="sm"/>
            <a:tailEnd type="none" w="sm" len="sm"/>
          </a:ln>
        </p:spPr>
        <p:txBody>
          <a:bodyPr>
            <a:spAutoFit/>
          </a:bodyPr>
          <a:lstStyle/>
          <a:p>
            <a:r>
              <a:rPr lang="en-US">
                <a:solidFill>
                  <a:schemeClr val="folHlink"/>
                </a:solidFill>
              </a:rPr>
              <a:t>= 59.1 kPa</a:t>
            </a:r>
            <a:endParaRPr lang="en-US" sz="2400"/>
          </a:p>
        </p:txBody>
      </p:sp>
      <p:graphicFrame>
        <p:nvGraphicFramePr>
          <p:cNvPr id="67636" name="Object 52"/>
          <p:cNvGraphicFramePr>
            <a:graphicFrameLocks noChangeAspect="1"/>
          </p:cNvGraphicFramePr>
          <p:nvPr/>
        </p:nvGraphicFramePr>
        <p:xfrm>
          <a:off x="3238500" y="2065338"/>
          <a:ext cx="4643438" cy="820737"/>
        </p:xfrm>
        <a:graphic>
          <a:graphicData uri="http://schemas.openxmlformats.org/presentationml/2006/ole">
            <mc:AlternateContent xmlns:mc="http://schemas.openxmlformats.org/markup-compatibility/2006">
              <mc:Choice xmlns:v="urn:schemas-microsoft-com:vml" Requires="v">
                <p:oleObj spid="_x0000_s38921" name="Equation" r:id="rId6" imgW="3568680" imgH="825480" progId="Equation.DSMT4">
                  <p:embed/>
                </p:oleObj>
              </mc:Choice>
              <mc:Fallback>
                <p:oleObj name="Equation" r:id="rId6" imgW="3568680" imgH="825480" progId="Equation.DSMT4">
                  <p:embed/>
                  <p:pic>
                    <p:nvPicPr>
                      <p:cNvPr id="0" name="Object 5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8500" y="2065338"/>
                        <a:ext cx="4643438" cy="82073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67637" name="Object 53"/>
          <p:cNvGraphicFramePr>
            <a:graphicFrameLocks noChangeAspect="1"/>
          </p:cNvGraphicFramePr>
          <p:nvPr/>
        </p:nvGraphicFramePr>
        <p:xfrm>
          <a:off x="2605088" y="4930775"/>
          <a:ext cx="5235575" cy="882650"/>
        </p:xfrm>
        <a:graphic>
          <a:graphicData uri="http://schemas.openxmlformats.org/presentationml/2006/ole">
            <mc:AlternateContent xmlns:mc="http://schemas.openxmlformats.org/markup-compatibility/2006">
              <mc:Choice xmlns:v="urn:schemas-microsoft-com:vml" Requires="v">
                <p:oleObj spid="_x0000_s38922" name="Equation" r:id="rId8" imgW="4025880" imgH="888840" progId="Equation.DSMT4">
                  <p:embed/>
                </p:oleObj>
              </mc:Choice>
              <mc:Fallback>
                <p:oleObj name="Equation" r:id="rId8" imgW="4025880" imgH="888840" progId="Equation.DSMT4">
                  <p:embed/>
                  <p:pic>
                    <p:nvPicPr>
                      <p:cNvPr id="0" name="Object 5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05088" y="4930775"/>
                        <a:ext cx="5235575" cy="8826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76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76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76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76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19"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63" name="Comment 31"/>
          <p:cNvSpPr>
            <a:spLocks noChangeArrowheads="1"/>
          </p:cNvSpPr>
          <p:nvPr/>
        </p:nvSpPr>
        <p:spPr bwMode="auto">
          <a:xfrm>
            <a:off x="2717800" y="2978150"/>
            <a:ext cx="1905000" cy="579438"/>
          </a:xfrm>
          <a:prstGeom prst="rect">
            <a:avLst/>
          </a:prstGeom>
          <a:noFill/>
          <a:ln w="12700">
            <a:noFill/>
            <a:miter lim="800000"/>
            <a:headEnd type="none" w="sm" len="sm"/>
            <a:tailEnd type="none" w="sm" len="sm"/>
          </a:ln>
        </p:spPr>
        <p:txBody>
          <a:bodyPr>
            <a:spAutoFit/>
          </a:bodyPr>
          <a:lstStyle/>
          <a:p>
            <a:r>
              <a:rPr lang="en-US" sz="3200">
                <a:solidFill>
                  <a:schemeClr val="folHlink"/>
                </a:solidFill>
              </a:rPr>
              <a:t>pipe burst</a:t>
            </a:r>
          </a:p>
        </p:txBody>
      </p:sp>
      <p:sp>
        <p:nvSpPr>
          <p:cNvPr id="72707" name="Rectangle 29"/>
          <p:cNvSpPr>
            <a:spLocks noGrp="1" noChangeArrowheads="1"/>
          </p:cNvSpPr>
          <p:nvPr>
            <p:ph type="title"/>
          </p:nvPr>
        </p:nvSpPr>
        <p:spPr/>
        <p:txBody>
          <a:bodyPr/>
          <a:lstStyle/>
          <a:p>
            <a:pPr>
              <a:defRPr/>
            </a:pPr>
            <a:r>
              <a:rPr lang="en-US" smtClean="0"/>
              <a:t>Example: Energy Equation</a:t>
            </a:r>
            <a:br>
              <a:rPr lang="en-US" smtClean="0"/>
            </a:br>
            <a:r>
              <a:rPr lang="en-US" smtClean="0"/>
              <a:t>(Hydraulic Grade Line - HGL)</a:t>
            </a:r>
          </a:p>
        </p:txBody>
      </p:sp>
      <p:sp>
        <p:nvSpPr>
          <p:cNvPr id="72708" name="Rectangle 30"/>
          <p:cNvSpPr>
            <a:spLocks noGrp="1" noChangeArrowheads="1"/>
          </p:cNvSpPr>
          <p:nvPr>
            <p:ph type="body" idx="1"/>
          </p:nvPr>
        </p:nvSpPr>
        <p:spPr/>
        <p:txBody>
          <a:bodyPr/>
          <a:lstStyle/>
          <a:p>
            <a:r>
              <a:rPr lang="en-US" smtClean="0"/>
              <a:t>We would like to know if there are any places in the pipeline where the pressure is too high (_________) or too low (water might boil - cavitation).</a:t>
            </a:r>
          </a:p>
          <a:p>
            <a:r>
              <a:rPr lang="en-US" smtClean="0"/>
              <a:t>Plot the pressure as piezometric head (height water would rise to in a piezometer)</a:t>
            </a:r>
          </a:p>
          <a:p>
            <a:r>
              <a:rPr lang="en-US" smtClean="0"/>
              <a:t>How?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6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63"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lstStyle/>
          <a:p>
            <a:pPr>
              <a:defRPr/>
            </a:pPr>
            <a:r>
              <a:rPr lang="en-US" smtClean="0"/>
              <a:t>Example: Energy Equation</a:t>
            </a:r>
            <a:br>
              <a:rPr lang="en-US" smtClean="0"/>
            </a:br>
            <a:r>
              <a:rPr lang="en-US" smtClean="0"/>
              <a:t>(Energy Grade Line - EGL)</a:t>
            </a:r>
          </a:p>
        </p:txBody>
      </p:sp>
      <p:sp>
        <p:nvSpPr>
          <p:cNvPr id="39941" name="Freeform 7"/>
          <p:cNvSpPr>
            <a:spLocks/>
          </p:cNvSpPr>
          <p:nvPr/>
        </p:nvSpPr>
        <p:spPr bwMode="auto">
          <a:xfrm>
            <a:off x="381000" y="4965700"/>
            <a:ext cx="1536700" cy="1651000"/>
          </a:xfrm>
          <a:custGeom>
            <a:avLst/>
            <a:gdLst>
              <a:gd name="T0" fmla="*/ 0 w 968"/>
              <a:gd name="T1" fmla="*/ 0 h 1040"/>
              <a:gd name="T2" fmla="*/ 0 w 968"/>
              <a:gd name="T3" fmla="*/ 1651000 h 1040"/>
              <a:gd name="T4" fmla="*/ 571500 w 968"/>
              <a:gd name="T5" fmla="*/ 1651000 h 1040"/>
              <a:gd name="T6" fmla="*/ 1536700 w 968"/>
              <a:gd name="T7" fmla="*/ 0 h 1040"/>
              <a:gd name="T8" fmla="*/ 0 w 968"/>
              <a:gd name="T9" fmla="*/ 0 h 1040"/>
              <a:gd name="T10" fmla="*/ 0 60000 65536"/>
              <a:gd name="T11" fmla="*/ 0 60000 65536"/>
              <a:gd name="T12" fmla="*/ 0 60000 65536"/>
              <a:gd name="T13" fmla="*/ 0 60000 65536"/>
              <a:gd name="T14" fmla="*/ 0 60000 65536"/>
              <a:gd name="T15" fmla="*/ 0 w 968"/>
              <a:gd name="T16" fmla="*/ 0 h 1040"/>
              <a:gd name="T17" fmla="*/ 968 w 968"/>
              <a:gd name="T18" fmla="*/ 1040 h 1040"/>
            </a:gdLst>
            <a:ahLst/>
            <a:cxnLst>
              <a:cxn ang="T10">
                <a:pos x="T0" y="T1"/>
              </a:cxn>
              <a:cxn ang="T11">
                <a:pos x="T2" y="T3"/>
              </a:cxn>
              <a:cxn ang="T12">
                <a:pos x="T4" y="T5"/>
              </a:cxn>
              <a:cxn ang="T13">
                <a:pos x="T6" y="T7"/>
              </a:cxn>
              <a:cxn ang="T14">
                <a:pos x="T8" y="T9"/>
              </a:cxn>
            </a:cxnLst>
            <a:rect l="T15" t="T16" r="T17" b="T18"/>
            <a:pathLst>
              <a:path w="968" h="1040">
                <a:moveTo>
                  <a:pt x="0" y="0"/>
                </a:moveTo>
                <a:lnTo>
                  <a:pt x="0" y="1040"/>
                </a:lnTo>
                <a:lnTo>
                  <a:pt x="360" y="1040"/>
                </a:lnTo>
                <a:lnTo>
                  <a:pt x="968" y="0"/>
                </a:lnTo>
                <a:lnTo>
                  <a:pt x="0" y="0"/>
                </a:lnTo>
                <a:close/>
              </a:path>
            </a:pathLst>
          </a:custGeom>
          <a:solidFill>
            <a:schemeClr val="hlink"/>
          </a:solidFill>
          <a:ln w="12700" cap="flat" cmpd="sng">
            <a:solidFill>
              <a:schemeClr val="tx1"/>
            </a:solidFill>
            <a:prstDash val="solid"/>
            <a:round/>
            <a:headEnd type="none" w="sm" len="sm"/>
            <a:tailEnd type="none" w="lg" len="med"/>
          </a:ln>
        </p:spPr>
        <p:txBody>
          <a:bodyPr wrap="none" anchor="ctr"/>
          <a:lstStyle/>
          <a:p>
            <a:endParaRPr lang="en-US"/>
          </a:p>
        </p:txBody>
      </p:sp>
      <p:sp>
        <p:nvSpPr>
          <p:cNvPr id="39942" name="Freeform 11"/>
          <p:cNvSpPr>
            <a:spLocks/>
          </p:cNvSpPr>
          <p:nvPr/>
        </p:nvSpPr>
        <p:spPr bwMode="auto">
          <a:xfrm>
            <a:off x="952500" y="3873500"/>
            <a:ext cx="7886700" cy="2743200"/>
          </a:xfrm>
          <a:custGeom>
            <a:avLst/>
            <a:gdLst>
              <a:gd name="T0" fmla="*/ 0 w 4968"/>
              <a:gd name="T1" fmla="*/ 2743200 h 1728"/>
              <a:gd name="T2" fmla="*/ 1079500 w 4968"/>
              <a:gd name="T3" fmla="*/ 901700 h 1728"/>
              <a:gd name="T4" fmla="*/ 2247900 w 4968"/>
              <a:gd name="T5" fmla="*/ 889000 h 1728"/>
              <a:gd name="T6" fmla="*/ 2768600 w 4968"/>
              <a:gd name="T7" fmla="*/ 457200 h 1728"/>
              <a:gd name="T8" fmla="*/ 5384799 w 4968"/>
              <a:gd name="T9" fmla="*/ 469900 h 1728"/>
              <a:gd name="T10" fmla="*/ 5626099 w 4968"/>
              <a:gd name="T11" fmla="*/ 88900 h 1728"/>
              <a:gd name="T12" fmla="*/ 6464299 w 4968"/>
              <a:gd name="T13" fmla="*/ 88900 h 1728"/>
              <a:gd name="T14" fmla="*/ 6731000 w 4968"/>
              <a:gd name="T15" fmla="*/ 342900 h 1728"/>
              <a:gd name="T16" fmla="*/ 7239000 w 4968"/>
              <a:gd name="T17" fmla="*/ 342900 h 1728"/>
              <a:gd name="T18" fmla="*/ 7480300 w 4968"/>
              <a:gd name="T19" fmla="*/ 0 h 1728"/>
              <a:gd name="T20" fmla="*/ 7886700 w 4968"/>
              <a:gd name="T21" fmla="*/ 0 h 17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968"/>
              <a:gd name="T34" fmla="*/ 0 h 1728"/>
              <a:gd name="T35" fmla="*/ 4968 w 4968"/>
              <a:gd name="T36" fmla="*/ 1728 h 17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968" h="1728">
                <a:moveTo>
                  <a:pt x="0" y="1728"/>
                </a:moveTo>
                <a:lnTo>
                  <a:pt x="680" y="568"/>
                </a:lnTo>
                <a:lnTo>
                  <a:pt x="1416" y="560"/>
                </a:lnTo>
                <a:lnTo>
                  <a:pt x="1744" y="288"/>
                </a:lnTo>
                <a:lnTo>
                  <a:pt x="3392" y="296"/>
                </a:lnTo>
                <a:lnTo>
                  <a:pt x="3544" y="56"/>
                </a:lnTo>
                <a:lnTo>
                  <a:pt x="4072" y="56"/>
                </a:lnTo>
                <a:lnTo>
                  <a:pt x="4240" y="216"/>
                </a:lnTo>
                <a:lnTo>
                  <a:pt x="4560" y="216"/>
                </a:lnTo>
                <a:lnTo>
                  <a:pt x="4712" y="0"/>
                </a:lnTo>
                <a:lnTo>
                  <a:pt x="4968" y="0"/>
                </a:lnTo>
              </a:path>
            </a:pathLst>
          </a:custGeom>
          <a:noFill/>
          <a:ln w="76200" cap="flat" cmpd="sng">
            <a:pattFill prst="wdDnDiag">
              <a:fgClr>
                <a:schemeClr val="bg2"/>
              </a:fgClr>
              <a:bgClr>
                <a:srgbClr val="FFFFFF"/>
              </a:bgClr>
            </a:pattFill>
            <a:prstDash val="solid"/>
            <a:round/>
            <a:headEnd type="none" w="sm" len="sm"/>
            <a:tailEnd type="none" w="lg" len="med"/>
          </a:ln>
        </p:spPr>
        <p:txBody>
          <a:bodyPr wrap="none" anchor="ctr"/>
          <a:lstStyle/>
          <a:p>
            <a:endParaRPr lang="en-US"/>
          </a:p>
        </p:txBody>
      </p:sp>
      <p:grpSp>
        <p:nvGrpSpPr>
          <p:cNvPr id="39943" name="Group 12"/>
          <p:cNvGrpSpPr>
            <a:grpSpLocks/>
          </p:cNvGrpSpPr>
          <p:nvPr/>
        </p:nvGrpSpPr>
        <p:grpSpPr bwMode="auto">
          <a:xfrm>
            <a:off x="531813" y="4833938"/>
            <a:ext cx="260350" cy="268287"/>
            <a:chOff x="4052" y="1505"/>
            <a:chExt cx="271" cy="320"/>
          </a:xfrm>
        </p:grpSpPr>
        <p:sp>
          <p:nvSpPr>
            <p:cNvPr id="39987" name="Line 13"/>
            <p:cNvSpPr>
              <a:spLocks noChangeShapeType="1"/>
            </p:cNvSpPr>
            <p:nvPr/>
          </p:nvSpPr>
          <p:spPr bwMode="auto">
            <a:xfrm>
              <a:off x="4052" y="1711"/>
              <a:ext cx="271" cy="0"/>
            </a:xfrm>
            <a:prstGeom prst="line">
              <a:avLst/>
            </a:prstGeom>
            <a:noFill/>
            <a:ln w="25400">
              <a:solidFill>
                <a:schemeClr val="tx1"/>
              </a:solidFill>
              <a:round/>
              <a:headEnd type="none" w="lg" len="med"/>
              <a:tailEnd type="none" w="lg" len="med"/>
            </a:ln>
          </p:spPr>
          <p:txBody>
            <a:bodyPr wrap="none" anchor="ctr"/>
            <a:lstStyle/>
            <a:p>
              <a:endParaRPr lang="en-US"/>
            </a:p>
          </p:txBody>
        </p:sp>
        <p:sp>
          <p:nvSpPr>
            <p:cNvPr id="39988" name="Line 14"/>
            <p:cNvSpPr>
              <a:spLocks noChangeShapeType="1"/>
            </p:cNvSpPr>
            <p:nvPr/>
          </p:nvSpPr>
          <p:spPr bwMode="auto">
            <a:xfrm>
              <a:off x="4112" y="1825"/>
              <a:ext cx="151" cy="0"/>
            </a:xfrm>
            <a:prstGeom prst="line">
              <a:avLst/>
            </a:prstGeom>
            <a:noFill/>
            <a:ln w="25400">
              <a:solidFill>
                <a:schemeClr val="tx1"/>
              </a:solidFill>
              <a:round/>
              <a:headEnd type="none" w="lg" len="med"/>
              <a:tailEnd type="none" w="lg" len="med"/>
            </a:ln>
          </p:spPr>
          <p:txBody>
            <a:bodyPr wrap="none" anchor="ctr"/>
            <a:lstStyle/>
            <a:p>
              <a:endParaRPr lang="en-US"/>
            </a:p>
          </p:txBody>
        </p:sp>
        <p:sp>
          <p:nvSpPr>
            <p:cNvPr id="39989" name="AutoShape 15"/>
            <p:cNvSpPr>
              <a:spLocks noChangeArrowheads="1"/>
            </p:cNvSpPr>
            <p:nvPr/>
          </p:nvSpPr>
          <p:spPr bwMode="auto">
            <a:xfrm rot="10800000" flipH="1">
              <a:off x="4104" y="1505"/>
              <a:ext cx="166" cy="140"/>
            </a:xfrm>
            <a:prstGeom prst="triangle">
              <a:avLst>
                <a:gd name="adj" fmla="val 49995"/>
              </a:avLst>
            </a:prstGeom>
            <a:noFill/>
            <a:ln w="12700">
              <a:solidFill>
                <a:schemeClr val="tx1"/>
              </a:solidFill>
              <a:miter lim="800000"/>
              <a:headEnd/>
              <a:tailEnd/>
            </a:ln>
          </p:spPr>
          <p:txBody>
            <a:bodyPr wrap="none" anchor="ctr"/>
            <a:lstStyle/>
            <a:p>
              <a:endParaRPr lang="en-US"/>
            </a:p>
          </p:txBody>
        </p:sp>
      </p:grpSp>
      <p:sp>
        <p:nvSpPr>
          <p:cNvPr id="39944" name="Line 16"/>
          <p:cNvSpPr>
            <a:spLocks noChangeShapeType="1"/>
          </p:cNvSpPr>
          <p:nvPr/>
        </p:nvSpPr>
        <p:spPr bwMode="auto">
          <a:xfrm>
            <a:off x="1803400" y="4965700"/>
            <a:ext cx="6337300" cy="0"/>
          </a:xfrm>
          <a:prstGeom prst="line">
            <a:avLst/>
          </a:prstGeom>
          <a:noFill/>
          <a:ln w="12700">
            <a:solidFill>
              <a:schemeClr val="tx1"/>
            </a:solidFill>
            <a:round/>
            <a:headEnd type="none" w="sm" len="sm"/>
            <a:tailEnd type="none" w="lg" len="med"/>
          </a:ln>
        </p:spPr>
        <p:txBody>
          <a:bodyPr wrap="none" anchor="ctr"/>
          <a:lstStyle/>
          <a:p>
            <a:endParaRPr lang="en-US"/>
          </a:p>
        </p:txBody>
      </p:sp>
      <p:sp>
        <p:nvSpPr>
          <p:cNvPr id="39945" name="Text Box 17"/>
          <p:cNvSpPr txBox="1">
            <a:spLocks noChangeArrowheads="1"/>
          </p:cNvSpPr>
          <p:nvPr/>
        </p:nvSpPr>
        <p:spPr bwMode="auto">
          <a:xfrm>
            <a:off x="4073525" y="4854575"/>
            <a:ext cx="944563" cy="457200"/>
          </a:xfrm>
          <a:prstGeom prst="rect">
            <a:avLst/>
          </a:prstGeom>
          <a:solidFill>
            <a:schemeClr val="bg1"/>
          </a:solidFill>
          <a:ln w="12700">
            <a:noFill/>
            <a:miter lim="800000"/>
            <a:headEnd type="none" w="sm" len="sm"/>
            <a:tailEnd type="none" w="lg" len="med"/>
          </a:ln>
        </p:spPr>
        <p:txBody>
          <a:bodyPr wrap="none">
            <a:spAutoFit/>
          </a:bodyPr>
          <a:lstStyle/>
          <a:p>
            <a:r>
              <a:rPr lang="en-US" sz="2400"/>
              <a:t>datum</a:t>
            </a:r>
          </a:p>
        </p:txBody>
      </p:sp>
      <p:sp>
        <p:nvSpPr>
          <p:cNvPr id="39946" name="Text Box 18"/>
          <p:cNvSpPr txBox="1">
            <a:spLocks noChangeArrowheads="1"/>
          </p:cNvSpPr>
          <p:nvPr/>
        </p:nvSpPr>
        <p:spPr bwMode="auto">
          <a:xfrm>
            <a:off x="911225" y="4156075"/>
            <a:ext cx="649288" cy="457200"/>
          </a:xfrm>
          <a:prstGeom prst="rect">
            <a:avLst/>
          </a:prstGeom>
          <a:noFill/>
          <a:ln w="12700">
            <a:noFill/>
            <a:miter lim="800000"/>
            <a:headEnd type="none" w="sm" len="sm"/>
            <a:tailEnd type="none" w="lg" len="med"/>
          </a:ln>
        </p:spPr>
        <p:txBody>
          <a:bodyPr wrap="none">
            <a:spAutoFit/>
          </a:bodyPr>
          <a:lstStyle/>
          <a:p>
            <a:r>
              <a:rPr lang="en-US" sz="2400"/>
              <a:t>2 m</a:t>
            </a:r>
          </a:p>
        </p:txBody>
      </p:sp>
      <p:sp>
        <p:nvSpPr>
          <p:cNvPr id="39947" name="Text Box 19"/>
          <p:cNvSpPr txBox="1">
            <a:spLocks noChangeArrowheads="1"/>
          </p:cNvSpPr>
          <p:nvPr/>
        </p:nvSpPr>
        <p:spPr bwMode="auto">
          <a:xfrm>
            <a:off x="5280025" y="3736975"/>
            <a:ext cx="649288" cy="457200"/>
          </a:xfrm>
          <a:prstGeom prst="rect">
            <a:avLst/>
          </a:prstGeom>
          <a:solidFill>
            <a:schemeClr val="bg1"/>
          </a:solidFill>
          <a:ln w="12700">
            <a:noFill/>
            <a:miter lim="800000"/>
            <a:headEnd type="none" w="sm" len="sm"/>
            <a:tailEnd type="none" w="lg" len="med"/>
          </a:ln>
        </p:spPr>
        <p:txBody>
          <a:bodyPr wrap="none">
            <a:spAutoFit/>
          </a:bodyPr>
          <a:lstStyle/>
          <a:p>
            <a:r>
              <a:rPr lang="en-US" sz="2400"/>
              <a:t>4 m</a:t>
            </a:r>
          </a:p>
        </p:txBody>
      </p:sp>
      <p:sp>
        <p:nvSpPr>
          <p:cNvPr id="39948" name="AutoShape 22"/>
          <p:cNvSpPr>
            <a:spLocks noChangeArrowheads="1"/>
          </p:cNvSpPr>
          <p:nvPr/>
        </p:nvSpPr>
        <p:spPr bwMode="auto">
          <a:xfrm>
            <a:off x="7467600" y="3975100"/>
            <a:ext cx="889000" cy="203200"/>
          </a:xfrm>
          <a:custGeom>
            <a:avLst/>
            <a:gdLst>
              <a:gd name="T0" fmla="*/ 32701370 w 21600"/>
              <a:gd name="T1" fmla="*/ 955793 h 21600"/>
              <a:gd name="T2" fmla="*/ 18294466 w 21600"/>
              <a:gd name="T3" fmla="*/ 1911585 h 21600"/>
              <a:gd name="T4" fmla="*/ 3887564 w 21600"/>
              <a:gd name="T5" fmla="*/ 955793 h 21600"/>
              <a:gd name="T6" fmla="*/ 18294466 w 21600"/>
              <a:gd name="T7" fmla="*/ 0 h 21600"/>
              <a:gd name="T8" fmla="*/ 0 60000 65536"/>
              <a:gd name="T9" fmla="*/ 0 60000 65536"/>
              <a:gd name="T10" fmla="*/ 0 60000 65536"/>
              <a:gd name="T11" fmla="*/ 0 60000 65536"/>
              <a:gd name="T12" fmla="*/ 4095 w 21600"/>
              <a:gd name="T13" fmla="*/ 4095 h 21600"/>
              <a:gd name="T14" fmla="*/ 17505 w 21600"/>
              <a:gd name="T15" fmla="*/ 17505 h 21600"/>
            </a:gdLst>
            <a:ahLst/>
            <a:cxnLst>
              <a:cxn ang="T8">
                <a:pos x="T0" y="T1"/>
              </a:cxn>
              <a:cxn ang="T9">
                <a:pos x="T2" y="T3"/>
              </a:cxn>
              <a:cxn ang="T10">
                <a:pos x="T4" y="T5"/>
              </a:cxn>
              <a:cxn ang="T11">
                <a:pos x="T6" y="T7"/>
              </a:cxn>
            </a:cxnLst>
            <a:rect l="T12" t="T13" r="T14" b="T15"/>
            <a:pathLst>
              <a:path w="21600" h="21600">
                <a:moveTo>
                  <a:pt x="0" y="0"/>
                </a:moveTo>
                <a:lnTo>
                  <a:pt x="4590" y="21600"/>
                </a:lnTo>
                <a:lnTo>
                  <a:pt x="17010" y="21600"/>
                </a:lnTo>
                <a:lnTo>
                  <a:pt x="21600" y="0"/>
                </a:lnTo>
                <a:close/>
              </a:path>
            </a:pathLst>
          </a:custGeom>
          <a:solidFill>
            <a:schemeClr val="hlink"/>
          </a:solidFill>
          <a:ln w="12700">
            <a:noFill/>
            <a:miter lim="800000"/>
            <a:headEnd type="none" w="sm" len="sm"/>
            <a:tailEnd type="none" w="lg" len="med"/>
          </a:ln>
        </p:spPr>
        <p:txBody>
          <a:bodyPr wrap="none" anchor="ctr"/>
          <a:lstStyle/>
          <a:p>
            <a:endParaRPr lang="en-US"/>
          </a:p>
        </p:txBody>
      </p:sp>
      <p:sp>
        <p:nvSpPr>
          <p:cNvPr id="39949" name="Text Box 23"/>
          <p:cNvSpPr txBox="1">
            <a:spLocks noChangeArrowheads="1"/>
          </p:cNvSpPr>
          <p:nvPr/>
        </p:nvSpPr>
        <p:spPr bwMode="auto">
          <a:xfrm>
            <a:off x="7654925" y="3394075"/>
            <a:ext cx="954088" cy="457200"/>
          </a:xfrm>
          <a:prstGeom prst="rect">
            <a:avLst/>
          </a:prstGeom>
          <a:noFill/>
          <a:ln w="12700">
            <a:noFill/>
            <a:miter lim="800000"/>
            <a:headEnd type="none" w="sm" len="sm"/>
            <a:tailEnd type="none" w="lg" len="med"/>
          </a:ln>
        </p:spPr>
        <p:txBody>
          <a:bodyPr wrap="none">
            <a:spAutoFit/>
          </a:bodyPr>
          <a:lstStyle/>
          <a:p>
            <a:r>
              <a:rPr lang="en-US" sz="2400"/>
              <a:t>50 L/s</a:t>
            </a:r>
          </a:p>
        </p:txBody>
      </p:sp>
      <p:grpSp>
        <p:nvGrpSpPr>
          <p:cNvPr id="39950" name="Group 25"/>
          <p:cNvGrpSpPr>
            <a:grpSpLocks/>
          </p:cNvGrpSpPr>
          <p:nvPr/>
        </p:nvGrpSpPr>
        <p:grpSpPr bwMode="auto">
          <a:xfrm>
            <a:off x="1254125" y="3952875"/>
            <a:ext cx="1946275" cy="457200"/>
            <a:chOff x="950" y="2210"/>
            <a:chExt cx="1226" cy="288"/>
          </a:xfrm>
        </p:grpSpPr>
        <p:sp>
          <p:nvSpPr>
            <p:cNvPr id="39985" name="Text Box 26"/>
            <p:cNvSpPr txBox="1">
              <a:spLocks noChangeArrowheads="1"/>
            </p:cNvSpPr>
            <p:nvPr/>
          </p:nvSpPr>
          <p:spPr bwMode="auto">
            <a:xfrm>
              <a:off x="950" y="2210"/>
              <a:ext cx="553" cy="288"/>
            </a:xfrm>
            <a:prstGeom prst="rect">
              <a:avLst/>
            </a:prstGeom>
            <a:noFill/>
            <a:ln w="12700">
              <a:noFill/>
              <a:miter lim="800000"/>
              <a:headEnd type="none" w="sm" len="sm"/>
              <a:tailEnd type="none" w="lg" len="med"/>
            </a:ln>
          </p:spPr>
          <p:txBody>
            <a:bodyPr wrap="none">
              <a:spAutoFit/>
            </a:bodyPr>
            <a:lstStyle/>
            <a:p>
              <a:r>
                <a:rPr lang="en-US" sz="2400"/>
                <a:t>2.4 m</a:t>
              </a:r>
            </a:p>
          </p:txBody>
        </p:sp>
        <p:sp>
          <p:nvSpPr>
            <p:cNvPr id="39986" name="Line 27"/>
            <p:cNvSpPr>
              <a:spLocks noChangeShapeType="1"/>
            </p:cNvSpPr>
            <p:nvPr/>
          </p:nvSpPr>
          <p:spPr bwMode="auto">
            <a:xfrm>
              <a:off x="1440" y="2408"/>
              <a:ext cx="736" cy="0"/>
            </a:xfrm>
            <a:prstGeom prst="line">
              <a:avLst/>
            </a:prstGeom>
            <a:noFill/>
            <a:ln w="12700">
              <a:solidFill>
                <a:schemeClr val="tx1"/>
              </a:solidFill>
              <a:prstDash val="dash"/>
              <a:round/>
              <a:headEnd type="none" w="sm" len="sm"/>
              <a:tailEnd type="none" w="lg" len="med"/>
            </a:ln>
          </p:spPr>
          <p:txBody>
            <a:bodyPr wrap="none" anchor="ctr"/>
            <a:lstStyle/>
            <a:p>
              <a:endParaRPr lang="en-US"/>
            </a:p>
          </p:txBody>
        </p:sp>
      </p:grpSp>
      <p:sp>
        <p:nvSpPr>
          <p:cNvPr id="70685" name="Line 29"/>
          <p:cNvSpPr>
            <a:spLocks noChangeShapeType="1"/>
          </p:cNvSpPr>
          <p:nvPr/>
        </p:nvSpPr>
        <p:spPr bwMode="auto">
          <a:xfrm>
            <a:off x="4394200" y="2590800"/>
            <a:ext cx="0" cy="1651000"/>
          </a:xfrm>
          <a:prstGeom prst="line">
            <a:avLst/>
          </a:prstGeom>
          <a:noFill/>
          <a:ln w="28575">
            <a:solidFill>
              <a:schemeClr val="folHlink"/>
            </a:solidFill>
            <a:round/>
            <a:headEnd type="triangle" w="lg" len="med"/>
            <a:tailEnd type="triangle" w="lg" len="med"/>
          </a:ln>
        </p:spPr>
        <p:txBody>
          <a:bodyPr wrap="none" anchor="ctr">
            <a:spAutoFit/>
          </a:bodyPr>
          <a:lstStyle/>
          <a:p>
            <a:endParaRPr lang="en-US"/>
          </a:p>
        </p:txBody>
      </p:sp>
      <p:graphicFrame>
        <p:nvGraphicFramePr>
          <p:cNvPr id="70686" name="Object 30"/>
          <p:cNvGraphicFramePr>
            <a:graphicFrameLocks noChangeAspect="1"/>
          </p:cNvGraphicFramePr>
          <p:nvPr/>
        </p:nvGraphicFramePr>
        <p:xfrm>
          <a:off x="3625850" y="3025775"/>
          <a:ext cx="1555750" cy="828675"/>
        </p:xfrm>
        <a:graphic>
          <a:graphicData uri="http://schemas.openxmlformats.org/presentationml/2006/ole">
            <mc:AlternateContent xmlns:mc="http://schemas.openxmlformats.org/markup-compatibility/2006">
              <mc:Choice xmlns:v="urn:schemas-microsoft-com:vml" Requires="v">
                <p:oleObj spid="_x0000_s39942" name="Equation" r:id="rId4" imgW="1193760" imgH="825480" progId="Equation.DSMT4">
                  <p:embed/>
                </p:oleObj>
              </mc:Choice>
              <mc:Fallback>
                <p:oleObj name="Equation" r:id="rId4" imgW="1193760" imgH="825480" progId="Equation.DSMT4">
                  <p:embed/>
                  <p:pic>
                    <p:nvPicPr>
                      <p:cNvPr id="0"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5850" y="3025775"/>
                        <a:ext cx="1555750" cy="82867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pSp>
        <p:nvGrpSpPr>
          <p:cNvPr id="39952" name="Group 31"/>
          <p:cNvGrpSpPr>
            <a:grpSpLocks/>
          </p:cNvGrpSpPr>
          <p:nvPr/>
        </p:nvGrpSpPr>
        <p:grpSpPr bwMode="auto">
          <a:xfrm>
            <a:off x="1600200" y="3873500"/>
            <a:ext cx="5956300" cy="1244600"/>
            <a:chOff x="1168" y="2160"/>
            <a:chExt cx="3752" cy="784"/>
          </a:xfrm>
        </p:grpSpPr>
        <p:grpSp>
          <p:nvGrpSpPr>
            <p:cNvPr id="39974" name="Group 32"/>
            <p:cNvGrpSpPr>
              <a:grpSpLocks/>
            </p:cNvGrpSpPr>
            <p:nvPr/>
          </p:nvGrpSpPr>
          <p:grpSpPr bwMode="auto">
            <a:xfrm>
              <a:off x="1864" y="2160"/>
              <a:ext cx="3056" cy="272"/>
              <a:chOff x="1864" y="2160"/>
              <a:chExt cx="3056" cy="272"/>
            </a:xfrm>
          </p:grpSpPr>
          <p:sp>
            <p:nvSpPr>
              <p:cNvPr id="39982" name="Freeform 33"/>
              <p:cNvSpPr>
                <a:spLocks/>
              </p:cNvSpPr>
              <p:nvPr/>
            </p:nvSpPr>
            <p:spPr bwMode="auto">
              <a:xfrm>
                <a:off x="1880" y="2176"/>
                <a:ext cx="3040" cy="232"/>
              </a:xfrm>
              <a:custGeom>
                <a:avLst/>
                <a:gdLst>
                  <a:gd name="T0" fmla="*/ 0 w 3040"/>
                  <a:gd name="T1" fmla="*/ 232 h 232"/>
                  <a:gd name="T2" fmla="*/ 2248 w 3040"/>
                  <a:gd name="T3" fmla="*/ 232 h 232"/>
                  <a:gd name="T4" fmla="*/ 2392 w 3040"/>
                  <a:gd name="T5" fmla="*/ 0 h 232"/>
                  <a:gd name="T6" fmla="*/ 2968 w 3040"/>
                  <a:gd name="T7" fmla="*/ 0 h 232"/>
                  <a:gd name="T8" fmla="*/ 3040 w 3040"/>
                  <a:gd name="T9" fmla="*/ 56 h 232"/>
                  <a:gd name="T10" fmla="*/ 0 60000 65536"/>
                  <a:gd name="T11" fmla="*/ 0 60000 65536"/>
                  <a:gd name="T12" fmla="*/ 0 60000 65536"/>
                  <a:gd name="T13" fmla="*/ 0 60000 65536"/>
                  <a:gd name="T14" fmla="*/ 0 60000 65536"/>
                  <a:gd name="T15" fmla="*/ 0 w 3040"/>
                  <a:gd name="T16" fmla="*/ 0 h 232"/>
                  <a:gd name="T17" fmla="*/ 3040 w 3040"/>
                  <a:gd name="T18" fmla="*/ 232 h 232"/>
                </a:gdLst>
                <a:ahLst/>
                <a:cxnLst>
                  <a:cxn ang="T10">
                    <a:pos x="T0" y="T1"/>
                  </a:cxn>
                  <a:cxn ang="T11">
                    <a:pos x="T2" y="T3"/>
                  </a:cxn>
                  <a:cxn ang="T12">
                    <a:pos x="T4" y="T5"/>
                  </a:cxn>
                  <a:cxn ang="T13">
                    <a:pos x="T6" y="T7"/>
                  </a:cxn>
                  <a:cxn ang="T14">
                    <a:pos x="T8" y="T9"/>
                  </a:cxn>
                </a:cxnLst>
                <a:rect l="T15" t="T16" r="T17" b="T18"/>
                <a:pathLst>
                  <a:path w="3040" h="232">
                    <a:moveTo>
                      <a:pt x="0" y="232"/>
                    </a:moveTo>
                    <a:lnTo>
                      <a:pt x="2248" y="232"/>
                    </a:lnTo>
                    <a:lnTo>
                      <a:pt x="2392" y="0"/>
                    </a:lnTo>
                    <a:lnTo>
                      <a:pt x="2968" y="0"/>
                    </a:lnTo>
                    <a:lnTo>
                      <a:pt x="3040" y="56"/>
                    </a:lnTo>
                  </a:path>
                </a:pathLst>
              </a:custGeom>
              <a:noFill/>
              <a:ln w="57150" cap="flat" cmpd="sng">
                <a:solidFill>
                  <a:schemeClr val="hlink"/>
                </a:solidFill>
                <a:prstDash val="solid"/>
                <a:round/>
                <a:headEnd type="none" w="sm" len="sm"/>
                <a:tailEnd type="none" w="lg" len="med"/>
              </a:ln>
            </p:spPr>
            <p:txBody>
              <a:bodyPr wrap="none" anchor="ctr"/>
              <a:lstStyle/>
              <a:p>
                <a:endParaRPr lang="en-US"/>
              </a:p>
            </p:txBody>
          </p:sp>
          <p:sp>
            <p:nvSpPr>
              <p:cNvPr id="39983" name="Freeform 34"/>
              <p:cNvSpPr>
                <a:spLocks/>
              </p:cNvSpPr>
              <p:nvPr/>
            </p:nvSpPr>
            <p:spPr bwMode="auto">
              <a:xfrm>
                <a:off x="1888" y="2200"/>
                <a:ext cx="2968" cy="232"/>
              </a:xfrm>
              <a:custGeom>
                <a:avLst/>
                <a:gdLst>
                  <a:gd name="T0" fmla="*/ 0 w 2968"/>
                  <a:gd name="T1" fmla="*/ 232 h 232"/>
                  <a:gd name="T2" fmla="*/ 2248 w 2968"/>
                  <a:gd name="T3" fmla="*/ 232 h 232"/>
                  <a:gd name="T4" fmla="*/ 2392 w 2968"/>
                  <a:gd name="T5" fmla="*/ 0 h 232"/>
                  <a:gd name="T6" fmla="*/ 2968 w 2968"/>
                  <a:gd name="T7" fmla="*/ 0 h 232"/>
                  <a:gd name="T8" fmla="*/ 0 60000 65536"/>
                  <a:gd name="T9" fmla="*/ 0 60000 65536"/>
                  <a:gd name="T10" fmla="*/ 0 60000 65536"/>
                  <a:gd name="T11" fmla="*/ 0 60000 65536"/>
                  <a:gd name="T12" fmla="*/ 0 w 2968"/>
                  <a:gd name="T13" fmla="*/ 0 h 232"/>
                  <a:gd name="T14" fmla="*/ 2968 w 2968"/>
                  <a:gd name="T15" fmla="*/ 232 h 232"/>
                </a:gdLst>
                <a:ahLst/>
                <a:cxnLst>
                  <a:cxn ang="T8">
                    <a:pos x="T0" y="T1"/>
                  </a:cxn>
                  <a:cxn ang="T9">
                    <a:pos x="T2" y="T3"/>
                  </a:cxn>
                  <a:cxn ang="T10">
                    <a:pos x="T4" y="T5"/>
                  </a:cxn>
                  <a:cxn ang="T11">
                    <a:pos x="T6" y="T7"/>
                  </a:cxn>
                </a:cxnLst>
                <a:rect l="T12" t="T13" r="T14" b="T15"/>
                <a:pathLst>
                  <a:path w="2968" h="232">
                    <a:moveTo>
                      <a:pt x="0" y="232"/>
                    </a:moveTo>
                    <a:lnTo>
                      <a:pt x="2248" y="232"/>
                    </a:lnTo>
                    <a:lnTo>
                      <a:pt x="2392" y="0"/>
                    </a:lnTo>
                    <a:lnTo>
                      <a:pt x="2968" y="0"/>
                    </a:lnTo>
                  </a:path>
                </a:pathLst>
              </a:custGeom>
              <a:noFill/>
              <a:ln w="28575" cap="flat" cmpd="sng">
                <a:solidFill>
                  <a:schemeClr val="accent1"/>
                </a:solidFill>
                <a:prstDash val="solid"/>
                <a:round/>
                <a:headEnd type="none" w="sm" len="sm"/>
                <a:tailEnd type="none" w="lg" len="med"/>
              </a:ln>
            </p:spPr>
            <p:txBody>
              <a:bodyPr wrap="none" anchor="ctr"/>
              <a:lstStyle/>
              <a:p>
                <a:endParaRPr lang="en-US"/>
              </a:p>
            </p:txBody>
          </p:sp>
          <p:sp>
            <p:nvSpPr>
              <p:cNvPr id="39984" name="Freeform 35"/>
              <p:cNvSpPr>
                <a:spLocks/>
              </p:cNvSpPr>
              <p:nvPr/>
            </p:nvSpPr>
            <p:spPr bwMode="auto">
              <a:xfrm>
                <a:off x="1864" y="2160"/>
                <a:ext cx="2968" cy="232"/>
              </a:xfrm>
              <a:custGeom>
                <a:avLst/>
                <a:gdLst>
                  <a:gd name="T0" fmla="*/ 0 w 2968"/>
                  <a:gd name="T1" fmla="*/ 232 h 232"/>
                  <a:gd name="T2" fmla="*/ 2248 w 2968"/>
                  <a:gd name="T3" fmla="*/ 232 h 232"/>
                  <a:gd name="T4" fmla="*/ 2392 w 2968"/>
                  <a:gd name="T5" fmla="*/ 0 h 232"/>
                  <a:gd name="T6" fmla="*/ 2968 w 2968"/>
                  <a:gd name="T7" fmla="*/ 0 h 232"/>
                  <a:gd name="T8" fmla="*/ 0 60000 65536"/>
                  <a:gd name="T9" fmla="*/ 0 60000 65536"/>
                  <a:gd name="T10" fmla="*/ 0 60000 65536"/>
                  <a:gd name="T11" fmla="*/ 0 60000 65536"/>
                  <a:gd name="T12" fmla="*/ 0 w 2968"/>
                  <a:gd name="T13" fmla="*/ 0 h 232"/>
                  <a:gd name="T14" fmla="*/ 2968 w 2968"/>
                  <a:gd name="T15" fmla="*/ 232 h 232"/>
                </a:gdLst>
                <a:ahLst/>
                <a:cxnLst>
                  <a:cxn ang="T8">
                    <a:pos x="T0" y="T1"/>
                  </a:cxn>
                  <a:cxn ang="T9">
                    <a:pos x="T2" y="T3"/>
                  </a:cxn>
                  <a:cxn ang="T10">
                    <a:pos x="T4" y="T5"/>
                  </a:cxn>
                  <a:cxn ang="T11">
                    <a:pos x="T6" y="T7"/>
                  </a:cxn>
                </a:cxnLst>
                <a:rect l="T12" t="T13" r="T14" b="T15"/>
                <a:pathLst>
                  <a:path w="2968" h="232">
                    <a:moveTo>
                      <a:pt x="0" y="232"/>
                    </a:moveTo>
                    <a:lnTo>
                      <a:pt x="2248" y="232"/>
                    </a:lnTo>
                    <a:lnTo>
                      <a:pt x="2392" y="0"/>
                    </a:lnTo>
                    <a:lnTo>
                      <a:pt x="2968" y="0"/>
                    </a:lnTo>
                  </a:path>
                </a:pathLst>
              </a:custGeom>
              <a:noFill/>
              <a:ln w="28575" cap="flat" cmpd="sng">
                <a:solidFill>
                  <a:schemeClr val="accent1"/>
                </a:solidFill>
                <a:prstDash val="solid"/>
                <a:round/>
                <a:headEnd type="none" w="sm" len="sm"/>
                <a:tailEnd type="none" w="lg" len="med"/>
              </a:ln>
            </p:spPr>
            <p:txBody>
              <a:bodyPr wrap="none" anchor="ctr"/>
              <a:lstStyle/>
              <a:p>
                <a:endParaRPr lang="en-US"/>
              </a:p>
            </p:txBody>
          </p:sp>
        </p:grpSp>
        <p:grpSp>
          <p:nvGrpSpPr>
            <p:cNvPr id="39975" name="Group 36"/>
            <p:cNvGrpSpPr>
              <a:grpSpLocks/>
            </p:cNvGrpSpPr>
            <p:nvPr/>
          </p:nvGrpSpPr>
          <p:grpSpPr bwMode="auto">
            <a:xfrm>
              <a:off x="1168" y="2488"/>
              <a:ext cx="720" cy="456"/>
              <a:chOff x="1168" y="2488"/>
              <a:chExt cx="720" cy="456"/>
            </a:xfrm>
          </p:grpSpPr>
          <p:sp>
            <p:nvSpPr>
              <p:cNvPr id="39979" name="Freeform 37"/>
              <p:cNvSpPr>
                <a:spLocks/>
              </p:cNvSpPr>
              <p:nvPr/>
            </p:nvSpPr>
            <p:spPr bwMode="auto">
              <a:xfrm>
                <a:off x="1176" y="2512"/>
                <a:ext cx="704" cy="408"/>
              </a:xfrm>
              <a:custGeom>
                <a:avLst/>
                <a:gdLst>
                  <a:gd name="T0" fmla="*/ 0 w 704"/>
                  <a:gd name="T1" fmla="*/ 408 h 408"/>
                  <a:gd name="T2" fmla="*/ 232 w 704"/>
                  <a:gd name="T3" fmla="*/ 0 h 408"/>
                  <a:gd name="T4" fmla="*/ 704 w 704"/>
                  <a:gd name="T5" fmla="*/ 0 h 408"/>
                  <a:gd name="T6" fmla="*/ 0 60000 65536"/>
                  <a:gd name="T7" fmla="*/ 0 60000 65536"/>
                  <a:gd name="T8" fmla="*/ 0 60000 65536"/>
                  <a:gd name="T9" fmla="*/ 0 w 704"/>
                  <a:gd name="T10" fmla="*/ 0 h 408"/>
                  <a:gd name="T11" fmla="*/ 704 w 704"/>
                  <a:gd name="T12" fmla="*/ 408 h 408"/>
                </a:gdLst>
                <a:ahLst/>
                <a:cxnLst>
                  <a:cxn ang="T6">
                    <a:pos x="T0" y="T1"/>
                  </a:cxn>
                  <a:cxn ang="T7">
                    <a:pos x="T2" y="T3"/>
                  </a:cxn>
                  <a:cxn ang="T8">
                    <a:pos x="T4" y="T5"/>
                  </a:cxn>
                </a:cxnLst>
                <a:rect l="T9" t="T10" r="T11" b="T12"/>
                <a:pathLst>
                  <a:path w="704" h="408">
                    <a:moveTo>
                      <a:pt x="0" y="408"/>
                    </a:moveTo>
                    <a:lnTo>
                      <a:pt x="232" y="0"/>
                    </a:lnTo>
                    <a:lnTo>
                      <a:pt x="704" y="0"/>
                    </a:lnTo>
                  </a:path>
                </a:pathLst>
              </a:custGeom>
              <a:noFill/>
              <a:ln w="57150" cap="flat" cmpd="sng">
                <a:solidFill>
                  <a:schemeClr val="hlink"/>
                </a:solidFill>
                <a:prstDash val="solid"/>
                <a:round/>
                <a:headEnd type="none" w="sm" len="sm"/>
                <a:tailEnd type="none" w="lg" len="med"/>
              </a:ln>
            </p:spPr>
            <p:txBody>
              <a:bodyPr wrap="none" anchor="ctr"/>
              <a:lstStyle/>
              <a:p>
                <a:endParaRPr lang="en-US"/>
              </a:p>
            </p:txBody>
          </p:sp>
          <p:sp>
            <p:nvSpPr>
              <p:cNvPr id="39980" name="Freeform 38"/>
              <p:cNvSpPr>
                <a:spLocks/>
              </p:cNvSpPr>
              <p:nvPr/>
            </p:nvSpPr>
            <p:spPr bwMode="auto">
              <a:xfrm>
                <a:off x="1168" y="2488"/>
                <a:ext cx="704" cy="408"/>
              </a:xfrm>
              <a:custGeom>
                <a:avLst/>
                <a:gdLst>
                  <a:gd name="T0" fmla="*/ 0 w 704"/>
                  <a:gd name="T1" fmla="*/ 408 h 408"/>
                  <a:gd name="T2" fmla="*/ 232 w 704"/>
                  <a:gd name="T3" fmla="*/ 0 h 408"/>
                  <a:gd name="T4" fmla="*/ 704 w 704"/>
                  <a:gd name="T5" fmla="*/ 0 h 408"/>
                  <a:gd name="T6" fmla="*/ 0 60000 65536"/>
                  <a:gd name="T7" fmla="*/ 0 60000 65536"/>
                  <a:gd name="T8" fmla="*/ 0 60000 65536"/>
                  <a:gd name="T9" fmla="*/ 0 w 704"/>
                  <a:gd name="T10" fmla="*/ 0 h 408"/>
                  <a:gd name="T11" fmla="*/ 704 w 704"/>
                  <a:gd name="T12" fmla="*/ 408 h 408"/>
                </a:gdLst>
                <a:ahLst/>
                <a:cxnLst>
                  <a:cxn ang="T6">
                    <a:pos x="T0" y="T1"/>
                  </a:cxn>
                  <a:cxn ang="T7">
                    <a:pos x="T2" y="T3"/>
                  </a:cxn>
                  <a:cxn ang="T8">
                    <a:pos x="T4" y="T5"/>
                  </a:cxn>
                </a:cxnLst>
                <a:rect l="T9" t="T10" r="T11" b="T12"/>
                <a:pathLst>
                  <a:path w="704" h="408">
                    <a:moveTo>
                      <a:pt x="0" y="408"/>
                    </a:moveTo>
                    <a:lnTo>
                      <a:pt x="232" y="0"/>
                    </a:lnTo>
                    <a:lnTo>
                      <a:pt x="704" y="0"/>
                    </a:lnTo>
                  </a:path>
                </a:pathLst>
              </a:custGeom>
              <a:noFill/>
              <a:ln w="28575" cap="flat" cmpd="sng">
                <a:solidFill>
                  <a:schemeClr val="accent1"/>
                </a:solidFill>
                <a:prstDash val="solid"/>
                <a:round/>
                <a:headEnd type="none" w="sm" len="sm"/>
                <a:tailEnd type="none" w="lg" len="med"/>
              </a:ln>
            </p:spPr>
            <p:txBody>
              <a:bodyPr wrap="none" anchor="ctr"/>
              <a:lstStyle/>
              <a:p>
                <a:endParaRPr lang="en-US"/>
              </a:p>
            </p:txBody>
          </p:sp>
          <p:sp>
            <p:nvSpPr>
              <p:cNvPr id="39981" name="Freeform 39"/>
              <p:cNvSpPr>
                <a:spLocks/>
              </p:cNvSpPr>
              <p:nvPr/>
            </p:nvSpPr>
            <p:spPr bwMode="auto">
              <a:xfrm>
                <a:off x="1184" y="2536"/>
                <a:ext cx="704" cy="408"/>
              </a:xfrm>
              <a:custGeom>
                <a:avLst/>
                <a:gdLst>
                  <a:gd name="T0" fmla="*/ 0 w 704"/>
                  <a:gd name="T1" fmla="*/ 408 h 408"/>
                  <a:gd name="T2" fmla="*/ 232 w 704"/>
                  <a:gd name="T3" fmla="*/ 0 h 408"/>
                  <a:gd name="T4" fmla="*/ 704 w 704"/>
                  <a:gd name="T5" fmla="*/ 0 h 408"/>
                  <a:gd name="T6" fmla="*/ 0 60000 65536"/>
                  <a:gd name="T7" fmla="*/ 0 60000 65536"/>
                  <a:gd name="T8" fmla="*/ 0 60000 65536"/>
                  <a:gd name="T9" fmla="*/ 0 w 704"/>
                  <a:gd name="T10" fmla="*/ 0 h 408"/>
                  <a:gd name="T11" fmla="*/ 704 w 704"/>
                  <a:gd name="T12" fmla="*/ 408 h 408"/>
                </a:gdLst>
                <a:ahLst/>
                <a:cxnLst>
                  <a:cxn ang="T6">
                    <a:pos x="T0" y="T1"/>
                  </a:cxn>
                  <a:cxn ang="T7">
                    <a:pos x="T2" y="T3"/>
                  </a:cxn>
                  <a:cxn ang="T8">
                    <a:pos x="T4" y="T5"/>
                  </a:cxn>
                </a:cxnLst>
                <a:rect l="T9" t="T10" r="T11" b="T12"/>
                <a:pathLst>
                  <a:path w="704" h="408">
                    <a:moveTo>
                      <a:pt x="0" y="408"/>
                    </a:moveTo>
                    <a:lnTo>
                      <a:pt x="232" y="0"/>
                    </a:lnTo>
                    <a:lnTo>
                      <a:pt x="704" y="0"/>
                    </a:lnTo>
                  </a:path>
                </a:pathLst>
              </a:custGeom>
              <a:noFill/>
              <a:ln w="28575" cap="flat" cmpd="sng">
                <a:solidFill>
                  <a:schemeClr val="accent1"/>
                </a:solidFill>
                <a:prstDash val="solid"/>
                <a:round/>
                <a:headEnd type="none" w="sm" len="sm"/>
                <a:tailEnd type="none" w="lg" len="med"/>
              </a:ln>
            </p:spPr>
            <p:txBody>
              <a:bodyPr wrap="none" anchor="ctr"/>
              <a:lstStyle/>
              <a:p>
                <a:endParaRPr lang="en-US"/>
              </a:p>
            </p:txBody>
          </p:sp>
        </p:grpSp>
        <p:grpSp>
          <p:nvGrpSpPr>
            <p:cNvPr id="39976" name="Group 40"/>
            <p:cNvGrpSpPr>
              <a:grpSpLocks/>
            </p:cNvGrpSpPr>
            <p:nvPr/>
          </p:nvGrpSpPr>
          <p:grpSpPr bwMode="auto">
            <a:xfrm>
              <a:off x="1748" y="2380"/>
              <a:ext cx="232" cy="320"/>
              <a:chOff x="2308" y="3372"/>
              <a:chExt cx="232" cy="320"/>
            </a:xfrm>
          </p:grpSpPr>
          <p:sp>
            <p:nvSpPr>
              <p:cNvPr id="39977" name="Oval 41"/>
              <p:cNvSpPr>
                <a:spLocks noChangeArrowheads="1"/>
              </p:cNvSpPr>
              <p:nvPr/>
            </p:nvSpPr>
            <p:spPr bwMode="auto">
              <a:xfrm>
                <a:off x="2308" y="3372"/>
                <a:ext cx="232" cy="232"/>
              </a:xfrm>
              <a:prstGeom prst="ellipse">
                <a:avLst/>
              </a:prstGeom>
              <a:solidFill>
                <a:schemeClr val="accent2"/>
              </a:solidFill>
              <a:ln w="12700">
                <a:solidFill>
                  <a:schemeClr val="tx1"/>
                </a:solidFill>
                <a:round/>
                <a:headEnd/>
                <a:tailEnd/>
              </a:ln>
            </p:spPr>
            <p:txBody>
              <a:bodyPr wrap="none" anchor="ctr"/>
              <a:lstStyle/>
              <a:p>
                <a:endParaRPr lang="en-US"/>
              </a:p>
            </p:txBody>
          </p:sp>
          <p:sp>
            <p:nvSpPr>
              <p:cNvPr id="39978" name="AutoShape 42"/>
              <p:cNvSpPr>
                <a:spLocks noChangeArrowheads="1"/>
              </p:cNvSpPr>
              <p:nvPr/>
            </p:nvSpPr>
            <p:spPr bwMode="auto">
              <a:xfrm flipV="1">
                <a:off x="2308" y="3604"/>
                <a:ext cx="232" cy="88"/>
              </a:xfrm>
              <a:custGeom>
                <a:avLst/>
                <a:gdLst>
                  <a:gd name="T0" fmla="*/ 2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4469 w 21600"/>
                  <a:gd name="T13" fmla="*/ 4418 h 21600"/>
                  <a:gd name="T14" fmla="*/ 17131 w 21600"/>
                  <a:gd name="T15" fmla="*/ 1718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accent2"/>
              </a:solidFill>
              <a:ln w="12700">
                <a:solidFill>
                  <a:schemeClr val="tx1"/>
                </a:solidFill>
                <a:miter lim="800000"/>
                <a:headEnd/>
                <a:tailEnd/>
              </a:ln>
            </p:spPr>
            <p:txBody>
              <a:bodyPr wrap="none" anchor="ctr"/>
              <a:lstStyle/>
              <a:p>
                <a:endParaRPr lang="en-US"/>
              </a:p>
            </p:txBody>
          </p:sp>
        </p:grpSp>
      </p:grpSp>
      <p:sp>
        <p:nvSpPr>
          <p:cNvPr id="39953" name="Line 21"/>
          <p:cNvSpPr>
            <a:spLocks noChangeShapeType="1"/>
          </p:cNvSpPr>
          <p:nvPr/>
        </p:nvSpPr>
        <p:spPr bwMode="auto">
          <a:xfrm>
            <a:off x="1536700" y="4419600"/>
            <a:ext cx="1168400" cy="0"/>
          </a:xfrm>
          <a:prstGeom prst="line">
            <a:avLst/>
          </a:prstGeom>
          <a:noFill/>
          <a:ln w="12700">
            <a:solidFill>
              <a:schemeClr val="tx1"/>
            </a:solidFill>
            <a:prstDash val="dash"/>
            <a:round/>
            <a:headEnd type="none" w="sm" len="sm"/>
            <a:tailEnd type="none" w="lg" len="med"/>
          </a:ln>
        </p:spPr>
        <p:txBody>
          <a:bodyPr wrap="none" anchor="ctr"/>
          <a:lstStyle/>
          <a:p>
            <a:endParaRPr lang="en-US"/>
          </a:p>
        </p:txBody>
      </p:sp>
      <p:sp>
        <p:nvSpPr>
          <p:cNvPr id="39954" name="Line 20"/>
          <p:cNvSpPr>
            <a:spLocks noChangeShapeType="1"/>
          </p:cNvSpPr>
          <p:nvPr/>
        </p:nvSpPr>
        <p:spPr bwMode="auto">
          <a:xfrm flipV="1">
            <a:off x="5969000" y="3987800"/>
            <a:ext cx="1739900" cy="0"/>
          </a:xfrm>
          <a:prstGeom prst="line">
            <a:avLst/>
          </a:prstGeom>
          <a:noFill/>
          <a:ln w="12700">
            <a:solidFill>
              <a:schemeClr val="tx1"/>
            </a:solidFill>
            <a:prstDash val="dash"/>
            <a:round/>
            <a:headEnd type="none" w="sm" len="sm"/>
            <a:tailEnd type="none" w="lg" len="med"/>
          </a:ln>
        </p:spPr>
        <p:txBody>
          <a:bodyPr wrap="none" anchor="ctr"/>
          <a:lstStyle/>
          <a:p>
            <a:endParaRPr lang="en-US"/>
          </a:p>
        </p:txBody>
      </p:sp>
      <p:graphicFrame>
        <p:nvGraphicFramePr>
          <p:cNvPr id="39939" name="Object 43"/>
          <p:cNvGraphicFramePr>
            <a:graphicFrameLocks noChangeAspect="1"/>
          </p:cNvGraphicFramePr>
          <p:nvPr/>
        </p:nvGraphicFramePr>
        <p:xfrm>
          <a:off x="1487488" y="6049963"/>
          <a:ext cx="7072312" cy="693737"/>
        </p:xfrm>
        <a:graphic>
          <a:graphicData uri="http://schemas.openxmlformats.org/presentationml/2006/ole">
            <mc:AlternateContent xmlns:mc="http://schemas.openxmlformats.org/markup-compatibility/2006">
              <mc:Choice xmlns:v="urn:schemas-microsoft-com:vml" Requires="v">
                <p:oleObj spid="_x0000_s39943" name="Equation" r:id="rId6" imgW="6438600" imgH="825480" progId="Equation.DSMT4">
                  <p:embed/>
                </p:oleObj>
              </mc:Choice>
              <mc:Fallback>
                <p:oleObj name="Equation" r:id="rId6" imgW="6438600" imgH="825480" progId="Equation.DSMT4">
                  <p:embed/>
                  <p:pic>
                    <p:nvPicPr>
                      <p:cNvPr id="0" name="Object 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7488" y="6049963"/>
                        <a:ext cx="7072312" cy="69373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70684" name="Freeform 28"/>
          <p:cNvSpPr>
            <a:spLocks/>
          </p:cNvSpPr>
          <p:nvPr/>
        </p:nvSpPr>
        <p:spPr bwMode="auto">
          <a:xfrm>
            <a:off x="431800" y="2006600"/>
            <a:ext cx="7772400" cy="3721100"/>
          </a:xfrm>
          <a:custGeom>
            <a:avLst/>
            <a:gdLst>
              <a:gd name="T0" fmla="*/ 0 w 4896"/>
              <a:gd name="T1" fmla="*/ 2959100 h 2344"/>
              <a:gd name="T2" fmla="*/ 1193800 w 4896"/>
              <a:gd name="T3" fmla="*/ 2959100 h 2344"/>
              <a:gd name="T4" fmla="*/ 1193800 w 4896"/>
              <a:gd name="T5" fmla="*/ 3136899 h 2344"/>
              <a:gd name="T6" fmla="*/ 1574800 w 4896"/>
              <a:gd name="T7" fmla="*/ 3467100 h 2344"/>
              <a:gd name="T8" fmla="*/ 2311400 w 4896"/>
              <a:gd name="T9" fmla="*/ 3721100 h 2344"/>
              <a:gd name="T10" fmla="*/ 2324100 w 4896"/>
              <a:gd name="T11" fmla="*/ 0 h 2344"/>
              <a:gd name="T12" fmla="*/ 5778499 w 4896"/>
              <a:gd name="T13" fmla="*/ 1233487 h 2344"/>
              <a:gd name="T14" fmla="*/ 6095999 w 4896"/>
              <a:gd name="T15" fmla="*/ 1541462 h 2344"/>
              <a:gd name="T16" fmla="*/ 7061200 w 4896"/>
              <a:gd name="T17" fmla="*/ 1790700 h 2344"/>
              <a:gd name="T18" fmla="*/ 7061200 w 4896"/>
              <a:gd name="T19" fmla="*/ 1968500 h 2344"/>
              <a:gd name="T20" fmla="*/ 7772400 w 4896"/>
              <a:gd name="T21" fmla="*/ 1968500 h 23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896"/>
              <a:gd name="T34" fmla="*/ 0 h 2344"/>
              <a:gd name="T35" fmla="*/ 4896 w 4896"/>
              <a:gd name="T36" fmla="*/ 2344 h 23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896" h="2344">
                <a:moveTo>
                  <a:pt x="0" y="1864"/>
                </a:moveTo>
                <a:lnTo>
                  <a:pt x="752" y="1864"/>
                </a:lnTo>
                <a:lnTo>
                  <a:pt x="752" y="1976"/>
                </a:lnTo>
                <a:lnTo>
                  <a:pt x="992" y="2184"/>
                </a:lnTo>
                <a:lnTo>
                  <a:pt x="1456" y="2344"/>
                </a:lnTo>
                <a:lnTo>
                  <a:pt x="1464" y="0"/>
                </a:lnTo>
                <a:lnTo>
                  <a:pt x="3640" y="777"/>
                </a:lnTo>
                <a:lnTo>
                  <a:pt x="3840" y="971"/>
                </a:lnTo>
                <a:lnTo>
                  <a:pt x="4448" y="1128"/>
                </a:lnTo>
                <a:lnTo>
                  <a:pt x="4448" y="1240"/>
                </a:lnTo>
                <a:lnTo>
                  <a:pt x="4896" y="1240"/>
                </a:lnTo>
              </a:path>
            </a:pathLst>
          </a:custGeom>
          <a:noFill/>
          <a:ln w="28575" cap="flat" cmpd="sng">
            <a:solidFill>
              <a:schemeClr val="folHlink"/>
            </a:solidFill>
            <a:prstDash val="solid"/>
            <a:round/>
            <a:headEnd type="none" w="sm" len="sm"/>
            <a:tailEnd type="none" w="lg" len="med"/>
          </a:ln>
        </p:spPr>
        <p:txBody>
          <a:bodyPr wrap="none" anchor="ctr"/>
          <a:lstStyle/>
          <a:p>
            <a:endParaRPr lang="en-US"/>
          </a:p>
        </p:txBody>
      </p:sp>
      <p:sp>
        <p:nvSpPr>
          <p:cNvPr id="70700" name="Oval 44"/>
          <p:cNvSpPr>
            <a:spLocks noChangeArrowheads="1"/>
          </p:cNvSpPr>
          <p:nvPr/>
        </p:nvSpPr>
        <p:spPr bwMode="auto">
          <a:xfrm>
            <a:off x="1587500" y="5105400"/>
            <a:ext cx="88900" cy="88900"/>
          </a:xfrm>
          <a:prstGeom prst="ellipse">
            <a:avLst/>
          </a:prstGeom>
          <a:solidFill>
            <a:schemeClr val="folHlink"/>
          </a:solidFill>
          <a:ln w="12700">
            <a:solidFill>
              <a:schemeClr val="accent1"/>
            </a:solidFill>
            <a:round/>
            <a:headEnd type="none" w="lg" len="med"/>
            <a:tailEnd type="none" w="lg" len="med"/>
          </a:ln>
        </p:spPr>
        <p:txBody>
          <a:bodyPr wrap="none" anchor="ctr">
            <a:spAutoFit/>
          </a:bodyPr>
          <a:lstStyle/>
          <a:p>
            <a:endParaRPr lang="en-US"/>
          </a:p>
        </p:txBody>
      </p:sp>
      <p:sp>
        <p:nvSpPr>
          <p:cNvPr id="70703" name="Oval 47"/>
          <p:cNvSpPr>
            <a:spLocks noChangeArrowheads="1"/>
          </p:cNvSpPr>
          <p:nvPr/>
        </p:nvSpPr>
        <p:spPr bwMode="auto">
          <a:xfrm>
            <a:off x="1257300" y="4927600"/>
            <a:ext cx="88900" cy="88900"/>
          </a:xfrm>
          <a:prstGeom prst="ellipse">
            <a:avLst/>
          </a:prstGeom>
          <a:solidFill>
            <a:schemeClr val="folHlink"/>
          </a:solidFill>
          <a:ln w="12700">
            <a:solidFill>
              <a:schemeClr val="accent1"/>
            </a:solidFill>
            <a:round/>
            <a:headEnd type="none" w="lg" len="med"/>
            <a:tailEnd type="none" w="lg" len="med"/>
          </a:ln>
        </p:spPr>
        <p:txBody>
          <a:bodyPr wrap="none" anchor="ctr">
            <a:spAutoFit/>
          </a:bodyPr>
          <a:lstStyle/>
          <a:p>
            <a:endParaRPr lang="en-US"/>
          </a:p>
        </p:txBody>
      </p:sp>
      <p:sp>
        <p:nvSpPr>
          <p:cNvPr id="70701" name="Oval 45"/>
          <p:cNvSpPr>
            <a:spLocks noChangeArrowheads="1"/>
          </p:cNvSpPr>
          <p:nvPr/>
        </p:nvSpPr>
        <p:spPr bwMode="auto">
          <a:xfrm>
            <a:off x="7442200" y="3746500"/>
            <a:ext cx="88900" cy="88900"/>
          </a:xfrm>
          <a:prstGeom prst="ellipse">
            <a:avLst/>
          </a:prstGeom>
          <a:solidFill>
            <a:schemeClr val="folHlink"/>
          </a:solidFill>
          <a:ln w="12700">
            <a:solidFill>
              <a:schemeClr val="accent1"/>
            </a:solidFill>
            <a:round/>
            <a:headEnd type="none" w="lg" len="med"/>
            <a:tailEnd type="none" w="lg" len="med"/>
          </a:ln>
        </p:spPr>
        <p:txBody>
          <a:bodyPr wrap="none" anchor="ctr">
            <a:spAutoFit/>
          </a:bodyPr>
          <a:lstStyle/>
          <a:p>
            <a:endParaRPr lang="en-US"/>
          </a:p>
        </p:txBody>
      </p:sp>
      <p:sp>
        <p:nvSpPr>
          <p:cNvPr id="70702" name="Oval 46"/>
          <p:cNvSpPr>
            <a:spLocks noChangeArrowheads="1"/>
          </p:cNvSpPr>
          <p:nvPr/>
        </p:nvSpPr>
        <p:spPr bwMode="auto">
          <a:xfrm>
            <a:off x="7797800" y="3924300"/>
            <a:ext cx="88900" cy="88900"/>
          </a:xfrm>
          <a:prstGeom prst="ellipse">
            <a:avLst/>
          </a:prstGeom>
          <a:solidFill>
            <a:schemeClr val="folHlink"/>
          </a:solidFill>
          <a:ln w="12700">
            <a:solidFill>
              <a:schemeClr val="accent1"/>
            </a:solidFill>
            <a:round/>
            <a:headEnd type="none" w="lg" len="med"/>
            <a:tailEnd type="none" w="lg" len="med"/>
          </a:ln>
        </p:spPr>
        <p:txBody>
          <a:bodyPr wrap="none" anchor="ctr">
            <a:spAutoFit/>
          </a:bodyPr>
          <a:lstStyle/>
          <a:p>
            <a:endParaRPr lang="en-US"/>
          </a:p>
        </p:txBody>
      </p:sp>
      <p:sp>
        <p:nvSpPr>
          <p:cNvPr id="70704" name="Oval 48"/>
          <p:cNvSpPr>
            <a:spLocks noChangeArrowheads="1"/>
          </p:cNvSpPr>
          <p:nvPr/>
        </p:nvSpPr>
        <p:spPr bwMode="auto">
          <a:xfrm>
            <a:off x="2705100" y="5702300"/>
            <a:ext cx="88900" cy="88900"/>
          </a:xfrm>
          <a:prstGeom prst="ellipse">
            <a:avLst/>
          </a:prstGeom>
          <a:solidFill>
            <a:schemeClr val="folHlink"/>
          </a:solidFill>
          <a:ln w="12700">
            <a:solidFill>
              <a:schemeClr val="accent1"/>
            </a:solidFill>
            <a:round/>
            <a:headEnd type="none" w="lg" len="med"/>
            <a:tailEnd type="none" w="lg" len="med"/>
          </a:ln>
        </p:spPr>
        <p:txBody>
          <a:bodyPr wrap="none" anchor="ctr">
            <a:spAutoFit/>
          </a:bodyPr>
          <a:lstStyle/>
          <a:p>
            <a:endParaRPr lang="en-US"/>
          </a:p>
        </p:txBody>
      </p:sp>
      <p:sp>
        <p:nvSpPr>
          <p:cNvPr id="70705" name="Oval 49"/>
          <p:cNvSpPr>
            <a:spLocks noChangeArrowheads="1"/>
          </p:cNvSpPr>
          <p:nvPr/>
        </p:nvSpPr>
        <p:spPr bwMode="auto">
          <a:xfrm>
            <a:off x="2717800" y="1943100"/>
            <a:ext cx="88900" cy="88900"/>
          </a:xfrm>
          <a:prstGeom prst="ellipse">
            <a:avLst/>
          </a:prstGeom>
          <a:solidFill>
            <a:schemeClr val="folHlink"/>
          </a:solidFill>
          <a:ln w="12700">
            <a:solidFill>
              <a:schemeClr val="accent1"/>
            </a:solidFill>
            <a:round/>
            <a:headEnd type="none" w="lg" len="med"/>
            <a:tailEnd type="none" w="lg" len="med"/>
          </a:ln>
        </p:spPr>
        <p:txBody>
          <a:bodyPr wrap="none" anchor="ctr">
            <a:spAutoFit/>
          </a:bodyPr>
          <a:lstStyle/>
          <a:p>
            <a:endParaRPr lang="en-US"/>
          </a:p>
        </p:txBody>
      </p:sp>
      <p:sp>
        <p:nvSpPr>
          <p:cNvPr id="39962" name="Rectangle 24"/>
          <p:cNvSpPr>
            <a:spLocks noChangeArrowheads="1"/>
          </p:cNvSpPr>
          <p:nvPr/>
        </p:nvSpPr>
        <p:spPr bwMode="auto">
          <a:xfrm>
            <a:off x="1943100" y="2774950"/>
            <a:ext cx="1458913" cy="457200"/>
          </a:xfrm>
          <a:prstGeom prst="rect">
            <a:avLst/>
          </a:prstGeom>
          <a:solidFill>
            <a:schemeClr val="bg1"/>
          </a:solidFill>
          <a:ln w="12700">
            <a:noFill/>
            <a:miter lim="800000"/>
            <a:headEnd type="none" w="sm" len="sm"/>
            <a:tailEnd type="none" w="lg" len="med"/>
          </a:ln>
        </p:spPr>
        <p:txBody>
          <a:bodyPr wrap="none">
            <a:spAutoFit/>
          </a:bodyPr>
          <a:lstStyle/>
          <a:p>
            <a:r>
              <a:rPr lang="en-US" sz="2400"/>
              <a:t>H</a:t>
            </a:r>
            <a:r>
              <a:rPr lang="en-US" sz="2400" baseline="-25000"/>
              <a:t>P</a:t>
            </a:r>
            <a:r>
              <a:rPr lang="en-US" sz="2400"/>
              <a:t> = 10 m</a:t>
            </a:r>
          </a:p>
        </p:txBody>
      </p:sp>
      <p:sp>
        <p:nvSpPr>
          <p:cNvPr id="39963" name="Text Box 50"/>
          <p:cNvSpPr txBox="1">
            <a:spLocks noChangeArrowheads="1"/>
          </p:cNvSpPr>
          <p:nvPr/>
        </p:nvSpPr>
        <p:spPr bwMode="auto">
          <a:xfrm>
            <a:off x="2789238" y="3775075"/>
            <a:ext cx="1498600" cy="457200"/>
          </a:xfrm>
          <a:prstGeom prst="rect">
            <a:avLst/>
          </a:prstGeom>
          <a:noFill/>
          <a:ln w="12700">
            <a:noFill/>
            <a:miter lim="800000"/>
            <a:headEnd type="none" w="lg" len="med"/>
            <a:tailEnd type="none" w="lg" len="med"/>
          </a:ln>
        </p:spPr>
        <p:txBody>
          <a:bodyPr wrap="none">
            <a:spAutoFit/>
          </a:bodyPr>
          <a:lstStyle/>
          <a:p>
            <a:r>
              <a:rPr lang="en-US" sz="2400"/>
              <a:t>p = 59 kPa</a:t>
            </a:r>
          </a:p>
        </p:txBody>
      </p:sp>
      <p:sp>
        <p:nvSpPr>
          <p:cNvPr id="70707" name="Text Box 51"/>
          <p:cNvSpPr txBox="1">
            <a:spLocks noChangeArrowheads="1"/>
          </p:cNvSpPr>
          <p:nvPr/>
        </p:nvSpPr>
        <p:spPr bwMode="auto">
          <a:xfrm>
            <a:off x="2981325" y="5375275"/>
            <a:ext cx="5129213" cy="457200"/>
          </a:xfrm>
          <a:prstGeom prst="rect">
            <a:avLst/>
          </a:prstGeom>
          <a:noFill/>
          <a:ln w="12700">
            <a:noFill/>
            <a:miter lim="800000"/>
            <a:headEnd type="none" w="lg" len="med"/>
            <a:tailEnd type="none" w="lg" len="med"/>
          </a:ln>
        </p:spPr>
        <p:txBody>
          <a:bodyPr wrap="none">
            <a:spAutoFit/>
          </a:bodyPr>
          <a:lstStyle/>
          <a:p>
            <a:r>
              <a:rPr lang="en-US" sz="2400"/>
              <a:t>What is the pressure at the pump intake?</a:t>
            </a:r>
          </a:p>
        </p:txBody>
      </p:sp>
      <p:sp>
        <p:nvSpPr>
          <p:cNvPr id="39965" name="Line 53"/>
          <p:cNvSpPr>
            <a:spLocks noChangeShapeType="1"/>
          </p:cNvSpPr>
          <p:nvPr/>
        </p:nvSpPr>
        <p:spPr bwMode="auto">
          <a:xfrm>
            <a:off x="381000" y="3670300"/>
            <a:ext cx="20066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70710" name="Text Box 54"/>
          <p:cNvSpPr txBox="1">
            <a:spLocks noChangeArrowheads="1"/>
          </p:cNvSpPr>
          <p:nvPr/>
        </p:nvSpPr>
        <p:spPr bwMode="auto">
          <a:xfrm>
            <a:off x="352425" y="3216275"/>
            <a:ext cx="2087563" cy="519113"/>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Entrance loss</a:t>
            </a:r>
          </a:p>
        </p:txBody>
      </p:sp>
      <p:sp>
        <p:nvSpPr>
          <p:cNvPr id="39967" name="Line 55"/>
          <p:cNvSpPr>
            <a:spLocks noChangeShapeType="1"/>
          </p:cNvSpPr>
          <p:nvPr/>
        </p:nvSpPr>
        <p:spPr bwMode="auto">
          <a:xfrm>
            <a:off x="6883400" y="3086100"/>
            <a:ext cx="1346200" cy="0"/>
          </a:xfrm>
          <a:prstGeom prst="line">
            <a:avLst/>
          </a:prstGeom>
          <a:noFill/>
          <a:ln w="12700">
            <a:solidFill>
              <a:schemeClr val="tx1"/>
            </a:solidFill>
            <a:round/>
            <a:headEnd type="none" w="lg" len="med"/>
            <a:tailEnd type="none" w="lg" len="med"/>
          </a:ln>
        </p:spPr>
        <p:txBody>
          <a:bodyPr anchor="ctr">
            <a:spAutoFit/>
          </a:bodyPr>
          <a:lstStyle/>
          <a:p>
            <a:endParaRPr lang="en-US"/>
          </a:p>
        </p:txBody>
      </p:sp>
      <p:sp>
        <p:nvSpPr>
          <p:cNvPr id="70712" name="Text Box 56"/>
          <p:cNvSpPr txBox="1">
            <a:spLocks noChangeArrowheads="1"/>
          </p:cNvSpPr>
          <p:nvPr/>
        </p:nvSpPr>
        <p:spPr bwMode="auto">
          <a:xfrm>
            <a:off x="6854825" y="2632075"/>
            <a:ext cx="1417638" cy="519113"/>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Exit loss</a:t>
            </a:r>
          </a:p>
        </p:txBody>
      </p:sp>
      <p:sp>
        <p:nvSpPr>
          <p:cNvPr id="39969" name="Line 57"/>
          <p:cNvSpPr>
            <a:spLocks noChangeShapeType="1"/>
          </p:cNvSpPr>
          <p:nvPr/>
        </p:nvSpPr>
        <p:spPr bwMode="auto">
          <a:xfrm>
            <a:off x="431800" y="3670300"/>
            <a:ext cx="1143000" cy="137160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39970" name="Line 58"/>
          <p:cNvSpPr>
            <a:spLocks noChangeShapeType="1"/>
          </p:cNvSpPr>
          <p:nvPr/>
        </p:nvSpPr>
        <p:spPr bwMode="auto">
          <a:xfrm flipH="1">
            <a:off x="7543800" y="3086100"/>
            <a:ext cx="203200" cy="78740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39971" name="Line 59"/>
          <p:cNvSpPr>
            <a:spLocks noChangeShapeType="1"/>
          </p:cNvSpPr>
          <p:nvPr/>
        </p:nvSpPr>
        <p:spPr bwMode="auto">
          <a:xfrm>
            <a:off x="5308600" y="2527300"/>
            <a:ext cx="2514600" cy="0"/>
          </a:xfrm>
          <a:prstGeom prst="line">
            <a:avLst/>
          </a:prstGeom>
          <a:noFill/>
          <a:ln w="12700">
            <a:solidFill>
              <a:schemeClr val="tx1"/>
            </a:solidFill>
            <a:round/>
            <a:headEnd type="none" w="lg" len="med"/>
            <a:tailEnd type="none" w="lg" len="med"/>
          </a:ln>
        </p:spPr>
        <p:txBody>
          <a:bodyPr anchor="ctr">
            <a:spAutoFit/>
          </a:bodyPr>
          <a:lstStyle/>
          <a:p>
            <a:endParaRPr lang="en-US"/>
          </a:p>
        </p:txBody>
      </p:sp>
      <p:sp>
        <p:nvSpPr>
          <p:cNvPr id="70716" name="Text Box 60"/>
          <p:cNvSpPr txBox="1">
            <a:spLocks noChangeArrowheads="1"/>
          </p:cNvSpPr>
          <p:nvPr/>
        </p:nvSpPr>
        <p:spPr bwMode="auto">
          <a:xfrm>
            <a:off x="5254625" y="2085975"/>
            <a:ext cx="2660650" cy="519113"/>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Loss due to shear</a:t>
            </a:r>
          </a:p>
        </p:txBody>
      </p:sp>
      <p:sp>
        <p:nvSpPr>
          <p:cNvPr id="39973" name="Line 61"/>
          <p:cNvSpPr>
            <a:spLocks noChangeShapeType="1"/>
          </p:cNvSpPr>
          <p:nvPr/>
        </p:nvSpPr>
        <p:spPr bwMode="auto">
          <a:xfrm flipH="1">
            <a:off x="4889500" y="2413000"/>
            <a:ext cx="431800" cy="35560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7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7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07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07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07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070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070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0712">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70684"/>
                                        </p:tgtEl>
                                        <p:attrNameLst>
                                          <p:attrName>style.visibility</p:attrName>
                                        </p:attrNameLst>
                                      </p:cBhvr>
                                      <p:to>
                                        <p:strVal val="visible"/>
                                      </p:to>
                                    </p:set>
                                    <p:animEffect transition="in" filter="wipe(left)">
                                      <p:cBhvr>
                                        <p:cTn id="39" dur="10000"/>
                                        <p:tgtEl>
                                          <p:spTgt spid="70684"/>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70716">
                                            <p:txEl>
                                              <p:pRg st="0" end="0"/>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7068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499"/>
                                          </p:stCondLst>
                                        </p:cTn>
                                        <p:tgtEl>
                                          <p:spTgt spid="7068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707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85" grpId="0" animBg="1"/>
      <p:bldP spid="70684" grpId="0" animBg="1"/>
      <p:bldP spid="70700" grpId="0" animBg="1"/>
      <p:bldP spid="70703" grpId="0" animBg="1"/>
      <p:bldP spid="70701" grpId="0" animBg="1"/>
      <p:bldP spid="70702" grpId="0" animBg="1"/>
      <p:bldP spid="70704" grpId="0" animBg="1"/>
      <p:bldP spid="70705" grpId="0" animBg="1"/>
      <p:bldP spid="70707" grpId="0" build="p" autoUpdateAnimBg="0"/>
      <p:bldP spid="70710" grpId="0" build="p" autoUpdateAnimBg="0"/>
      <p:bldP spid="70712" grpId="0" build="p" autoUpdateAnimBg="0"/>
      <p:bldP spid="70716"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33" name="Comment 17"/>
          <p:cNvSpPr>
            <a:spLocks noChangeArrowheads="1"/>
          </p:cNvSpPr>
          <p:nvPr/>
        </p:nvSpPr>
        <p:spPr bwMode="auto">
          <a:xfrm>
            <a:off x="152400" y="4473575"/>
            <a:ext cx="3238500" cy="946150"/>
          </a:xfrm>
          <a:prstGeom prst="rect">
            <a:avLst/>
          </a:prstGeom>
          <a:noFill/>
          <a:ln w="12700">
            <a:noFill/>
            <a:miter lim="800000"/>
            <a:headEnd type="none" w="sm" len="sm"/>
            <a:tailEnd type="none" w="sm" len="sm"/>
          </a:ln>
        </p:spPr>
        <p:txBody>
          <a:bodyPr>
            <a:spAutoFit/>
          </a:bodyPr>
          <a:lstStyle/>
          <a:p>
            <a:r>
              <a:rPr lang="en-US">
                <a:solidFill>
                  <a:schemeClr val="folHlink"/>
                </a:solidFill>
              </a:rPr>
              <a:t>Pressure head (w.r.t. reference pressure)</a:t>
            </a:r>
            <a:endParaRPr lang="en-US" sz="1800">
              <a:latin typeface="Curlz MT" pitchFamily="82" charset="0"/>
            </a:endParaRPr>
          </a:p>
        </p:txBody>
      </p:sp>
      <p:sp>
        <p:nvSpPr>
          <p:cNvPr id="40965" name="Rectangle 2"/>
          <p:cNvSpPr>
            <a:spLocks noGrp="1" noChangeArrowheads="1"/>
          </p:cNvSpPr>
          <p:nvPr>
            <p:ph type="title"/>
          </p:nvPr>
        </p:nvSpPr>
        <p:spPr/>
        <p:txBody>
          <a:bodyPr lIns="90488" tIns="44450" rIns="90488" bIns="44450" anchor="b"/>
          <a:lstStyle/>
          <a:p>
            <a:pPr>
              <a:defRPr/>
            </a:pPr>
            <a:r>
              <a:rPr lang="en-US" smtClean="0"/>
              <a:t>EGL (or TEL) and HGL</a:t>
            </a:r>
          </a:p>
        </p:txBody>
      </p:sp>
      <p:graphicFrame>
        <p:nvGraphicFramePr>
          <p:cNvPr id="40962" name="Object 14"/>
          <p:cNvGraphicFramePr>
            <a:graphicFrameLocks noChangeAspect="1"/>
          </p:cNvGraphicFramePr>
          <p:nvPr/>
        </p:nvGraphicFramePr>
        <p:xfrm>
          <a:off x="1046163" y="1790700"/>
          <a:ext cx="3236912" cy="865188"/>
        </p:xfrm>
        <a:graphic>
          <a:graphicData uri="http://schemas.openxmlformats.org/presentationml/2006/ole">
            <mc:AlternateContent xmlns:mc="http://schemas.openxmlformats.org/markup-compatibility/2006">
              <mc:Choice xmlns:v="urn:schemas-microsoft-com:vml" Requires="v">
                <p:oleObj spid="_x0000_s40966" name="Equation" r:id="rId4" imgW="2463480" imgH="863280" progId="Equation.DSMT4">
                  <p:embed/>
                </p:oleObj>
              </mc:Choice>
              <mc:Fallback>
                <p:oleObj name="Equation" r:id="rId4" imgW="2463480" imgH="863280" progId="Equation.DSMT4">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6163" y="1790700"/>
                        <a:ext cx="3236912" cy="8651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40963" name="Object 15"/>
          <p:cNvGraphicFramePr>
            <a:graphicFrameLocks noChangeAspect="1"/>
          </p:cNvGraphicFramePr>
          <p:nvPr/>
        </p:nvGraphicFramePr>
        <p:xfrm>
          <a:off x="6189663" y="1966913"/>
          <a:ext cx="2117725" cy="790575"/>
        </p:xfrm>
        <a:graphic>
          <a:graphicData uri="http://schemas.openxmlformats.org/presentationml/2006/ole">
            <mc:AlternateContent xmlns:mc="http://schemas.openxmlformats.org/markup-compatibility/2006">
              <mc:Choice xmlns:v="urn:schemas-microsoft-com:vml" Requires="v">
                <p:oleObj spid="_x0000_s40967" name="Equation" r:id="rId6" imgW="1612800" imgH="787320" progId="Equation.DSMT4">
                  <p:embed/>
                </p:oleObj>
              </mc:Choice>
              <mc:Fallback>
                <p:oleObj name="Equation" r:id="rId6" imgW="1612800" imgH="787320" progId="Equation.DSMT4">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89663" y="1966913"/>
                        <a:ext cx="2117725" cy="7905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40966" name="Line 21"/>
          <p:cNvSpPr>
            <a:spLocks noChangeShapeType="1"/>
          </p:cNvSpPr>
          <p:nvPr/>
        </p:nvSpPr>
        <p:spPr bwMode="auto">
          <a:xfrm flipV="1">
            <a:off x="1333500" y="2794000"/>
            <a:ext cx="863600" cy="1536700"/>
          </a:xfrm>
          <a:prstGeom prst="line">
            <a:avLst/>
          </a:prstGeom>
          <a:noFill/>
          <a:ln w="28575">
            <a:solidFill>
              <a:schemeClr val="tx1"/>
            </a:solidFill>
            <a:round/>
            <a:headEnd type="none" w="sm" len="sm"/>
            <a:tailEnd type="triangle" w="lg" len="med"/>
          </a:ln>
        </p:spPr>
        <p:txBody>
          <a:bodyPr wrap="none" anchor="ctr"/>
          <a:lstStyle/>
          <a:p>
            <a:endParaRPr lang="en-US"/>
          </a:p>
        </p:txBody>
      </p:sp>
      <p:sp>
        <p:nvSpPr>
          <p:cNvPr id="40967" name="Line 22"/>
          <p:cNvSpPr>
            <a:spLocks noChangeShapeType="1"/>
          </p:cNvSpPr>
          <p:nvPr/>
        </p:nvSpPr>
        <p:spPr bwMode="auto">
          <a:xfrm flipH="1" flipV="1">
            <a:off x="2959100" y="2514600"/>
            <a:ext cx="88900" cy="952500"/>
          </a:xfrm>
          <a:prstGeom prst="line">
            <a:avLst/>
          </a:prstGeom>
          <a:noFill/>
          <a:ln w="28575">
            <a:solidFill>
              <a:schemeClr val="tx1"/>
            </a:solidFill>
            <a:round/>
            <a:headEnd type="none" w="sm" len="sm"/>
            <a:tailEnd type="triangle" w="lg" len="med"/>
          </a:ln>
        </p:spPr>
        <p:txBody>
          <a:bodyPr wrap="none" anchor="ctr"/>
          <a:lstStyle/>
          <a:p>
            <a:endParaRPr lang="en-US"/>
          </a:p>
        </p:txBody>
      </p:sp>
      <p:sp>
        <p:nvSpPr>
          <p:cNvPr id="40968" name="Line 23"/>
          <p:cNvSpPr>
            <a:spLocks noChangeShapeType="1"/>
          </p:cNvSpPr>
          <p:nvPr/>
        </p:nvSpPr>
        <p:spPr bwMode="auto">
          <a:xfrm flipH="1" flipV="1">
            <a:off x="4267200" y="2628900"/>
            <a:ext cx="1092200" cy="914400"/>
          </a:xfrm>
          <a:prstGeom prst="line">
            <a:avLst/>
          </a:prstGeom>
          <a:noFill/>
          <a:ln w="28575">
            <a:solidFill>
              <a:schemeClr val="tx1"/>
            </a:solidFill>
            <a:round/>
            <a:headEnd type="none" w="sm" len="sm"/>
            <a:tailEnd type="triangle" w="lg" len="med"/>
          </a:ln>
        </p:spPr>
        <p:txBody>
          <a:bodyPr wrap="none" anchor="ctr"/>
          <a:lstStyle/>
          <a:p>
            <a:endParaRPr lang="en-US"/>
          </a:p>
        </p:txBody>
      </p:sp>
      <p:sp>
        <p:nvSpPr>
          <p:cNvPr id="40969" name="AutoShape 25"/>
          <p:cNvSpPr>
            <a:spLocks/>
          </p:cNvSpPr>
          <p:nvPr/>
        </p:nvSpPr>
        <p:spPr bwMode="auto">
          <a:xfrm rot="5400000">
            <a:off x="7721600" y="2349500"/>
            <a:ext cx="215900" cy="990600"/>
          </a:xfrm>
          <a:prstGeom prst="rightBrace">
            <a:avLst>
              <a:gd name="adj1" fmla="val 38235"/>
              <a:gd name="adj2" fmla="val 50000"/>
            </a:avLst>
          </a:prstGeom>
          <a:noFill/>
          <a:ln w="12700">
            <a:solidFill>
              <a:schemeClr val="tx1"/>
            </a:solidFill>
            <a:round/>
            <a:headEnd type="none" w="sm" len="sm"/>
            <a:tailEnd type="none" w="lg" len="med"/>
          </a:ln>
        </p:spPr>
        <p:txBody>
          <a:bodyPr wrap="none" anchor="ctr"/>
          <a:lstStyle/>
          <a:p>
            <a:endParaRPr lang="en-US"/>
          </a:p>
        </p:txBody>
      </p:sp>
      <p:sp>
        <p:nvSpPr>
          <p:cNvPr id="40970" name="Line 28"/>
          <p:cNvSpPr>
            <a:spLocks noChangeShapeType="1"/>
          </p:cNvSpPr>
          <p:nvPr/>
        </p:nvSpPr>
        <p:spPr bwMode="auto">
          <a:xfrm>
            <a:off x="1016000" y="762000"/>
            <a:ext cx="27559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40971" name="Line 29"/>
          <p:cNvSpPr>
            <a:spLocks noChangeShapeType="1"/>
          </p:cNvSpPr>
          <p:nvPr/>
        </p:nvSpPr>
        <p:spPr bwMode="auto">
          <a:xfrm>
            <a:off x="5054600" y="736600"/>
            <a:ext cx="31623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40972" name="Line 30"/>
          <p:cNvSpPr>
            <a:spLocks noChangeShapeType="1"/>
          </p:cNvSpPr>
          <p:nvPr/>
        </p:nvSpPr>
        <p:spPr bwMode="auto">
          <a:xfrm>
            <a:off x="203200" y="5384800"/>
            <a:ext cx="28575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40973" name="Line 31"/>
          <p:cNvSpPr>
            <a:spLocks noChangeShapeType="1"/>
          </p:cNvSpPr>
          <p:nvPr/>
        </p:nvSpPr>
        <p:spPr bwMode="auto">
          <a:xfrm>
            <a:off x="228600" y="4927600"/>
            <a:ext cx="28575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40974" name="Line 32"/>
          <p:cNvSpPr>
            <a:spLocks noChangeShapeType="1"/>
          </p:cNvSpPr>
          <p:nvPr/>
        </p:nvSpPr>
        <p:spPr bwMode="auto">
          <a:xfrm>
            <a:off x="2349500" y="3771900"/>
            <a:ext cx="21463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40975" name="Line 33"/>
          <p:cNvSpPr>
            <a:spLocks noChangeShapeType="1"/>
          </p:cNvSpPr>
          <p:nvPr/>
        </p:nvSpPr>
        <p:spPr bwMode="auto">
          <a:xfrm>
            <a:off x="2336800" y="4267200"/>
            <a:ext cx="21463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40976" name="Line 34"/>
          <p:cNvSpPr>
            <a:spLocks noChangeShapeType="1"/>
          </p:cNvSpPr>
          <p:nvPr/>
        </p:nvSpPr>
        <p:spPr bwMode="auto">
          <a:xfrm>
            <a:off x="5245100" y="3937000"/>
            <a:ext cx="11430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40977" name="Line 35"/>
          <p:cNvSpPr>
            <a:spLocks noChangeShapeType="1"/>
          </p:cNvSpPr>
          <p:nvPr/>
        </p:nvSpPr>
        <p:spPr bwMode="auto">
          <a:xfrm>
            <a:off x="5245100" y="4305300"/>
            <a:ext cx="11430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40978" name="Line 36"/>
          <p:cNvSpPr>
            <a:spLocks noChangeShapeType="1"/>
          </p:cNvSpPr>
          <p:nvPr/>
        </p:nvSpPr>
        <p:spPr bwMode="auto">
          <a:xfrm>
            <a:off x="6985000" y="3441700"/>
            <a:ext cx="17145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40979" name="Line 37"/>
          <p:cNvSpPr>
            <a:spLocks noChangeShapeType="1"/>
          </p:cNvSpPr>
          <p:nvPr/>
        </p:nvSpPr>
        <p:spPr bwMode="auto">
          <a:xfrm>
            <a:off x="6985000" y="3886200"/>
            <a:ext cx="17145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60434" name="Comment 18"/>
          <p:cNvSpPr>
            <a:spLocks noChangeArrowheads="1"/>
          </p:cNvSpPr>
          <p:nvPr/>
        </p:nvSpPr>
        <p:spPr bwMode="auto">
          <a:xfrm>
            <a:off x="5156200" y="3444875"/>
            <a:ext cx="1397000" cy="946150"/>
          </a:xfrm>
          <a:prstGeom prst="rect">
            <a:avLst/>
          </a:prstGeom>
          <a:noFill/>
          <a:ln w="12700">
            <a:noFill/>
            <a:miter lim="800000"/>
            <a:headEnd type="none" w="sm" len="sm"/>
            <a:tailEnd type="none" w="sm" len="sm"/>
          </a:ln>
        </p:spPr>
        <p:txBody>
          <a:bodyPr>
            <a:spAutoFit/>
          </a:bodyPr>
          <a:lstStyle/>
          <a:p>
            <a:r>
              <a:rPr lang="en-US">
                <a:solidFill>
                  <a:schemeClr val="folHlink"/>
                </a:solidFill>
              </a:rPr>
              <a:t>velocity</a:t>
            </a:r>
          </a:p>
          <a:p>
            <a:r>
              <a:rPr lang="en-US">
                <a:solidFill>
                  <a:schemeClr val="folHlink"/>
                </a:solidFill>
              </a:rPr>
              <a:t>head</a:t>
            </a:r>
            <a:endParaRPr lang="en-US" sz="1800">
              <a:latin typeface="Curlz MT" pitchFamily="82" charset="0"/>
            </a:endParaRPr>
          </a:p>
        </p:txBody>
      </p:sp>
      <p:sp>
        <p:nvSpPr>
          <p:cNvPr id="60435" name="Comment 19"/>
          <p:cNvSpPr>
            <a:spLocks noChangeArrowheads="1"/>
          </p:cNvSpPr>
          <p:nvPr/>
        </p:nvSpPr>
        <p:spPr bwMode="auto">
          <a:xfrm>
            <a:off x="2298700" y="3330575"/>
            <a:ext cx="3238500" cy="946150"/>
          </a:xfrm>
          <a:prstGeom prst="rect">
            <a:avLst/>
          </a:prstGeom>
          <a:noFill/>
          <a:ln w="12700">
            <a:noFill/>
            <a:miter lim="800000"/>
            <a:headEnd type="none" w="sm" len="sm"/>
            <a:tailEnd type="none" w="sm" len="sm"/>
          </a:ln>
        </p:spPr>
        <p:txBody>
          <a:bodyPr>
            <a:spAutoFit/>
          </a:bodyPr>
          <a:lstStyle/>
          <a:p>
            <a:r>
              <a:rPr lang="en-US">
                <a:solidFill>
                  <a:schemeClr val="folHlink"/>
                </a:solidFill>
              </a:rPr>
              <a:t>Elevation head (w.r.t. datum)</a:t>
            </a:r>
            <a:endParaRPr lang="en-US" sz="1800">
              <a:latin typeface="Curlz MT" pitchFamily="82" charset="0"/>
            </a:endParaRPr>
          </a:p>
        </p:txBody>
      </p:sp>
      <p:sp>
        <p:nvSpPr>
          <p:cNvPr id="60440" name="Comment 24"/>
          <p:cNvSpPr>
            <a:spLocks noChangeArrowheads="1"/>
          </p:cNvSpPr>
          <p:nvPr/>
        </p:nvSpPr>
        <p:spPr bwMode="auto">
          <a:xfrm>
            <a:off x="6921500" y="3000375"/>
            <a:ext cx="2019300" cy="946150"/>
          </a:xfrm>
          <a:prstGeom prst="rect">
            <a:avLst/>
          </a:prstGeom>
          <a:noFill/>
          <a:ln w="12700">
            <a:noFill/>
            <a:miter lim="800000"/>
            <a:headEnd type="none" w="sm" len="sm"/>
            <a:tailEnd type="none" w="sm" len="sm"/>
          </a:ln>
        </p:spPr>
        <p:txBody>
          <a:bodyPr>
            <a:spAutoFit/>
          </a:bodyPr>
          <a:lstStyle/>
          <a:p>
            <a:r>
              <a:rPr lang="en-US">
                <a:solidFill>
                  <a:schemeClr val="folHlink"/>
                </a:solidFill>
              </a:rPr>
              <a:t>Piezometric head</a:t>
            </a:r>
            <a:endParaRPr lang="en-US" sz="1800">
              <a:latin typeface="Curlz MT" pitchFamily="82" charset="0"/>
            </a:endParaRPr>
          </a:p>
        </p:txBody>
      </p:sp>
      <p:sp>
        <p:nvSpPr>
          <p:cNvPr id="60442" name="Comment 26"/>
          <p:cNvSpPr>
            <a:spLocks noChangeArrowheads="1"/>
          </p:cNvSpPr>
          <p:nvPr/>
        </p:nvSpPr>
        <p:spPr bwMode="auto">
          <a:xfrm>
            <a:off x="952500" y="279400"/>
            <a:ext cx="3238500" cy="519113"/>
          </a:xfrm>
          <a:prstGeom prst="rect">
            <a:avLst/>
          </a:prstGeom>
          <a:noFill/>
          <a:ln w="12700">
            <a:noFill/>
            <a:miter lim="800000"/>
            <a:headEnd type="none" w="sm" len="sm"/>
            <a:tailEnd type="none" w="sm" len="sm"/>
          </a:ln>
        </p:spPr>
        <p:txBody>
          <a:bodyPr>
            <a:spAutoFit/>
          </a:bodyPr>
          <a:lstStyle/>
          <a:p>
            <a:r>
              <a:rPr lang="en-US">
                <a:solidFill>
                  <a:schemeClr val="folHlink"/>
                </a:solidFill>
              </a:rPr>
              <a:t>Energy Grade Line</a:t>
            </a:r>
            <a:endParaRPr lang="en-US" sz="1800">
              <a:latin typeface="Curlz MT" pitchFamily="82" charset="0"/>
            </a:endParaRPr>
          </a:p>
        </p:txBody>
      </p:sp>
      <p:sp>
        <p:nvSpPr>
          <p:cNvPr id="60443" name="Comment 27"/>
          <p:cNvSpPr>
            <a:spLocks noChangeArrowheads="1"/>
          </p:cNvSpPr>
          <p:nvPr/>
        </p:nvSpPr>
        <p:spPr bwMode="auto">
          <a:xfrm>
            <a:off x="4978400" y="254000"/>
            <a:ext cx="3479800" cy="519113"/>
          </a:xfrm>
          <a:prstGeom prst="rect">
            <a:avLst/>
          </a:prstGeom>
          <a:noFill/>
          <a:ln w="12700">
            <a:noFill/>
            <a:miter lim="800000"/>
            <a:headEnd type="none" w="sm" len="sm"/>
            <a:tailEnd type="none" w="sm" len="sm"/>
          </a:ln>
        </p:spPr>
        <p:txBody>
          <a:bodyPr>
            <a:spAutoFit/>
          </a:bodyPr>
          <a:lstStyle/>
          <a:p>
            <a:r>
              <a:rPr lang="en-US">
                <a:solidFill>
                  <a:schemeClr val="folHlink"/>
                </a:solidFill>
              </a:rPr>
              <a:t>Hydraulic Grade Line</a:t>
            </a:r>
            <a:endParaRPr lang="en-US" sz="1800">
              <a:latin typeface="Curlz MT" pitchFamily="82" charset="0"/>
            </a:endParaRPr>
          </a:p>
        </p:txBody>
      </p:sp>
      <p:sp>
        <p:nvSpPr>
          <p:cNvPr id="60454" name="Text Box 38"/>
          <p:cNvSpPr txBox="1">
            <a:spLocks noChangeArrowheads="1"/>
          </p:cNvSpPr>
          <p:nvPr/>
        </p:nvSpPr>
        <p:spPr bwMode="auto">
          <a:xfrm>
            <a:off x="339725" y="5603875"/>
            <a:ext cx="8543925" cy="946150"/>
          </a:xfrm>
          <a:prstGeom prst="rect">
            <a:avLst/>
          </a:prstGeom>
          <a:noFill/>
          <a:ln w="12700">
            <a:noFill/>
            <a:miter lim="800000"/>
            <a:headEnd type="none" w="lg" len="med"/>
            <a:tailEnd type="none" w="lg" len="med"/>
          </a:ln>
        </p:spPr>
        <p:txBody>
          <a:bodyPr>
            <a:spAutoFit/>
          </a:bodyPr>
          <a:lstStyle/>
          <a:p>
            <a:r>
              <a:rPr lang="en-US"/>
              <a:t>What is the difference between EGL defined by Bernoulli and EGL defined here?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04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04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04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04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04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04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04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33" grpId="0" autoUpdateAnimBg="0"/>
      <p:bldP spid="60434" grpId="0" autoUpdateAnimBg="0"/>
      <p:bldP spid="60435" grpId="0" autoUpdateAnimBg="0"/>
      <p:bldP spid="60440" grpId="0" autoUpdateAnimBg="0"/>
      <p:bldP spid="60442" grpId="0" autoUpdateAnimBg="0"/>
      <p:bldP spid="60443" grpId="0" autoUpdateAnimBg="0"/>
      <p:bldP spid="6045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9" name="Comment 7"/>
          <p:cNvSpPr>
            <a:spLocks noChangeArrowheads="1"/>
          </p:cNvSpPr>
          <p:nvPr/>
        </p:nvSpPr>
        <p:spPr bwMode="auto">
          <a:xfrm>
            <a:off x="7164388" y="2357438"/>
            <a:ext cx="1016000" cy="519112"/>
          </a:xfrm>
          <a:prstGeom prst="rect">
            <a:avLst/>
          </a:prstGeom>
          <a:noFill/>
          <a:ln w="12700">
            <a:noFill/>
            <a:miter lim="800000"/>
            <a:headEnd type="none" w="sm" len="sm"/>
            <a:tailEnd type="none" w="sm" len="sm"/>
          </a:ln>
        </p:spPr>
        <p:txBody>
          <a:bodyPr>
            <a:spAutoFit/>
          </a:bodyPr>
          <a:lstStyle/>
          <a:p>
            <a:r>
              <a:rPr lang="en-US">
                <a:solidFill>
                  <a:schemeClr val="folHlink"/>
                </a:solidFill>
              </a:rPr>
              <a:t>pump</a:t>
            </a:r>
            <a:endParaRPr lang="en-US" sz="1800">
              <a:latin typeface="Curlz MT" pitchFamily="82" charset="0"/>
            </a:endParaRPr>
          </a:p>
        </p:txBody>
      </p:sp>
      <p:sp>
        <p:nvSpPr>
          <p:cNvPr id="64520" name="Comment 8"/>
          <p:cNvSpPr>
            <a:spLocks noChangeArrowheads="1"/>
          </p:cNvSpPr>
          <p:nvPr/>
        </p:nvSpPr>
        <p:spPr bwMode="auto">
          <a:xfrm>
            <a:off x="3946525" y="3670300"/>
            <a:ext cx="1879600" cy="519113"/>
          </a:xfrm>
          <a:prstGeom prst="rect">
            <a:avLst/>
          </a:prstGeom>
          <a:noFill/>
          <a:ln w="12700">
            <a:noFill/>
            <a:miter lim="800000"/>
            <a:headEnd type="none" w="sm" len="sm"/>
            <a:tailEnd type="none" w="sm" len="sm"/>
          </a:ln>
        </p:spPr>
        <p:txBody>
          <a:bodyPr>
            <a:spAutoFit/>
          </a:bodyPr>
          <a:lstStyle/>
          <a:p>
            <a:r>
              <a:rPr lang="en-US">
                <a:solidFill>
                  <a:schemeClr val="folHlink"/>
                </a:solidFill>
              </a:rPr>
              <a:t>coincident</a:t>
            </a:r>
            <a:endParaRPr lang="en-US" sz="1800"/>
          </a:p>
        </p:txBody>
      </p:sp>
      <p:sp>
        <p:nvSpPr>
          <p:cNvPr id="64521" name="Comment 9"/>
          <p:cNvSpPr>
            <a:spLocks noChangeArrowheads="1"/>
          </p:cNvSpPr>
          <p:nvPr/>
        </p:nvSpPr>
        <p:spPr bwMode="auto">
          <a:xfrm>
            <a:off x="3776663" y="5311775"/>
            <a:ext cx="3276600" cy="519113"/>
          </a:xfrm>
          <a:prstGeom prst="rect">
            <a:avLst/>
          </a:prstGeom>
          <a:noFill/>
          <a:ln w="12700">
            <a:noFill/>
            <a:miter lim="800000"/>
            <a:headEnd type="none" w="sm" len="sm"/>
            <a:tailEnd type="none" w="sm" len="sm"/>
          </a:ln>
        </p:spPr>
        <p:txBody>
          <a:bodyPr>
            <a:spAutoFit/>
          </a:bodyPr>
          <a:lstStyle/>
          <a:p>
            <a:r>
              <a:rPr lang="en-US">
                <a:solidFill>
                  <a:schemeClr val="folHlink"/>
                </a:solidFill>
              </a:rPr>
              <a:t>reference pressure</a:t>
            </a:r>
            <a:endParaRPr lang="en-US" sz="1800"/>
          </a:p>
        </p:txBody>
      </p:sp>
      <p:sp>
        <p:nvSpPr>
          <p:cNvPr id="73733" name="Rectangle 5"/>
          <p:cNvSpPr>
            <a:spLocks noGrp="1" noChangeArrowheads="1"/>
          </p:cNvSpPr>
          <p:nvPr>
            <p:ph type="title"/>
          </p:nvPr>
        </p:nvSpPr>
        <p:spPr/>
        <p:txBody>
          <a:bodyPr/>
          <a:lstStyle/>
          <a:p>
            <a:pPr>
              <a:defRPr/>
            </a:pPr>
            <a:r>
              <a:rPr lang="en-US" smtClean="0"/>
              <a:t>EGL (or TEL) and HGL</a:t>
            </a:r>
          </a:p>
        </p:txBody>
      </p:sp>
      <p:sp>
        <p:nvSpPr>
          <p:cNvPr id="73734" name="Rectangle 6"/>
          <p:cNvSpPr>
            <a:spLocks noGrp="1" noChangeArrowheads="1"/>
          </p:cNvSpPr>
          <p:nvPr>
            <p:ph type="body" idx="1"/>
          </p:nvPr>
        </p:nvSpPr>
        <p:spPr/>
        <p:txBody>
          <a:bodyPr/>
          <a:lstStyle/>
          <a:p>
            <a:pPr>
              <a:lnSpc>
                <a:spcPct val="90000"/>
              </a:lnSpc>
            </a:pPr>
            <a:r>
              <a:rPr lang="en-US" sz="2800" smtClean="0"/>
              <a:t>The energy grade line may never slope upward (in direction of flow) unless energy is added (______)</a:t>
            </a:r>
          </a:p>
          <a:p>
            <a:pPr>
              <a:lnSpc>
                <a:spcPct val="90000"/>
              </a:lnSpc>
            </a:pPr>
            <a:r>
              <a:rPr lang="en-US" sz="2800" smtClean="0"/>
              <a:t>The decrease in total energy represents the head loss or energy dissipation per unit weight</a:t>
            </a:r>
          </a:p>
          <a:p>
            <a:pPr>
              <a:lnSpc>
                <a:spcPct val="90000"/>
              </a:lnSpc>
            </a:pPr>
            <a:r>
              <a:rPr lang="en-US" sz="2800" smtClean="0"/>
              <a:t>EGL and HGL are ____________and lie at the free surface for water at rest (reservoir)</a:t>
            </a:r>
          </a:p>
          <a:p>
            <a:pPr>
              <a:lnSpc>
                <a:spcPct val="90000"/>
              </a:lnSpc>
            </a:pPr>
            <a:r>
              <a:rPr lang="en-US" sz="2800" smtClean="0"/>
              <a:t>Whenever the HGL falls below the point in the system for which it is plotted, the local pressures are lower than the __________________</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5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45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45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9" grpId="0" autoUpdateAnimBg="0"/>
      <p:bldP spid="64520" grpId="0" autoUpdateAnimBg="0"/>
      <p:bldP spid="64521"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41"/>
          <p:cNvSpPr>
            <a:spLocks noChangeArrowheads="1"/>
          </p:cNvSpPr>
          <p:nvPr/>
        </p:nvSpPr>
        <p:spPr bwMode="auto">
          <a:xfrm>
            <a:off x="5662613" y="4841875"/>
            <a:ext cx="338137" cy="515938"/>
          </a:xfrm>
          <a:prstGeom prst="rect">
            <a:avLst/>
          </a:prstGeom>
          <a:noFill/>
          <a:ln w="12700">
            <a:noFill/>
            <a:miter lim="800000"/>
            <a:headEnd/>
            <a:tailEnd/>
          </a:ln>
        </p:spPr>
        <p:txBody>
          <a:bodyPr wrap="none" lIns="90488" tIns="44450" rIns="90488" bIns="44450">
            <a:spAutoFit/>
          </a:bodyPr>
          <a:lstStyle/>
          <a:p>
            <a:r>
              <a:rPr lang="en-US">
                <a:solidFill>
                  <a:schemeClr val="tx2"/>
                </a:solidFill>
              </a:rPr>
              <a:t>z</a:t>
            </a:r>
            <a:endParaRPr lang="en-US" sz="1800" i="1">
              <a:latin typeface="Curlz MT" pitchFamily="82" charset="0"/>
            </a:endParaRPr>
          </a:p>
        </p:txBody>
      </p:sp>
      <p:sp>
        <p:nvSpPr>
          <p:cNvPr id="41990" name="Rectangle 2"/>
          <p:cNvSpPr>
            <a:spLocks noGrp="1" noChangeArrowheads="1"/>
          </p:cNvSpPr>
          <p:nvPr>
            <p:ph type="title"/>
          </p:nvPr>
        </p:nvSpPr>
        <p:spPr/>
        <p:txBody>
          <a:bodyPr lIns="90488" tIns="44450" rIns="90488" bIns="44450" anchor="b"/>
          <a:lstStyle/>
          <a:p>
            <a:pPr>
              <a:defRPr/>
            </a:pPr>
            <a:r>
              <a:rPr lang="en-US" smtClean="0"/>
              <a:t>Example HGL and EGL</a:t>
            </a:r>
          </a:p>
        </p:txBody>
      </p:sp>
      <p:grpSp>
        <p:nvGrpSpPr>
          <p:cNvPr id="41991" name="Group 4"/>
          <p:cNvGrpSpPr>
            <a:grpSpLocks/>
          </p:cNvGrpSpPr>
          <p:nvPr/>
        </p:nvGrpSpPr>
        <p:grpSpPr bwMode="auto">
          <a:xfrm>
            <a:off x="1447800" y="4654550"/>
            <a:ext cx="1295400" cy="1136650"/>
            <a:chOff x="912" y="2932"/>
            <a:chExt cx="816" cy="716"/>
          </a:xfrm>
        </p:grpSpPr>
        <p:sp>
          <p:nvSpPr>
            <p:cNvPr id="42024" name="Line 5"/>
            <p:cNvSpPr>
              <a:spLocks noChangeShapeType="1"/>
            </p:cNvSpPr>
            <p:nvPr/>
          </p:nvSpPr>
          <p:spPr bwMode="auto">
            <a:xfrm>
              <a:off x="912" y="2932"/>
              <a:ext cx="0" cy="712"/>
            </a:xfrm>
            <a:prstGeom prst="line">
              <a:avLst/>
            </a:prstGeom>
            <a:noFill/>
            <a:ln w="12700">
              <a:solidFill>
                <a:schemeClr val="tx1"/>
              </a:solidFill>
              <a:round/>
              <a:headEnd/>
              <a:tailEnd/>
            </a:ln>
          </p:spPr>
          <p:txBody>
            <a:bodyPr wrap="none" anchor="ctr"/>
            <a:lstStyle/>
            <a:p>
              <a:endParaRPr lang="en-US"/>
            </a:p>
          </p:txBody>
        </p:sp>
        <p:sp>
          <p:nvSpPr>
            <p:cNvPr id="42025" name="Line 6"/>
            <p:cNvSpPr>
              <a:spLocks noChangeShapeType="1"/>
            </p:cNvSpPr>
            <p:nvPr/>
          </p:nvSpPr>
          <p:spPr bwMode="auto">
            <a:xfrm>
              <a:off x="916" y="3648"/>
              <a:ext cx="808" cy="0"/>
            </a:xfrm>
            <a:prstGeom prst="line">
              <a:avLst/>
            </a:prstGeom>
            <a:noFill/>
            <a:ln w="12700">
              <a:solidFill>
                <a:schemeClr val="tx1"/>
              </a:solidFill>
              <a:round/>
              <a:headEnd/>
              <a:tailEnd/>
            </a:ln>
          </p:spPr>
          <p:txBody>
            <a:bodyPr wrap="none" anchor="ctr"/>
            <a:lstStyle/>
            <a:p>
              <a:endParaRPr lang="en-US"/>
            </a:p>
          </p:txBody>
        </p:sp>
        <p:sp>
          <p:nvSpPr>
            <p:cNvPr id="42026" name="Line 7"/>
            <p:cNvSpPr>
              <a:spLocks noChangeShapeType="1"/>
            </p:cNvSpPr>
            <p:nvPr/>
          </p:nvSpPr>
          <p:spPr bwMode="auto">
            <a:xfrm>
              <a:off x="1728" y="2932"/>
              <a:ext cx="0" cy="712"/>
            </a:xfrm>
            <a:prstGeom prst="line">
              <a:avLst/>
            </a:prstGeom>
            <a:noFill/>
            <a:ln w="12700">
              <a:solidFill>
                <a:schemeClr val="tx1"/>
              </a:solidFill>
              <a:round/>
              <a:headEnd/>
              <a:tailEnd/>
            </a:ln>
          </p:spPr>
          <p:txBody>
            <a:bodyPr wrap="none" anchor="ctr"/>
            <a:lstStyle/>
            <a:p>
              <a:endParaRPr lang="en-US"/>
            </a:p>
          </p:txBody>
        </p:sp>
      </p:grpSp>
      <p:sp>
        <p:nvSpPr>
          <p:cNvPr id="41992" name="AutoShape 8"/>
          <p:cNvSpPr>
            <a:spLocks noChangeArrowheads="1"/>
          </p:cNvSpPr>
          <p:nvPr/>
        </p:nvSpPr>
        <p:spPr bwMode="auto">
          <a:xfrm rot="10800000">
            <a:off x="1682750" y="4654550"/>
            <a:ext cx="292100" cy="139700"/>
          </a:xfrm>
          <a:prstGeom prst="triangle">
            <a:avLst>
              <a:gd name="adj" fmla="val 49995"/>
            </a:avLst>
          </a:prstGeom>
          <a:solidFill>
            <a:schemeClr val="tx2"/>
          </a:solidFill>
          <a:ln w="12700">
            <a:solidFill>
              <a:schemeClr val="tx1"/>
            </a:solidFill>
            <a:miter lim="800000"/>
            <a:headEnd/>
            <a:tailEnd/>
          </a:ln>
        </p:spPr>
        <p:txBody>
          <a:bodyPr wrap="none" anchor="ctr"/>
          <a:lstStyle/>
          <a:p>
            <a:endParaRPr lang="en-US"/>
          </a:p>
        </p:txBody>
      </p:sp>
      <p:sp>
        <p:nvSpPr>
          <p:cNvPr id="41993" name="Rectangle 9"/>
          <p:cNvSpPr>
            <a:spLocks noChangeArrowheads="1"/>
          </p:cNvSpPr>
          <p:nvPr/>
        </p:nvSpPr>
        <p:spPr bwMode="auto">
          <a:xfrm>
            <a:off x="1454150" y="4806950"/>
            <a:ext cx="1282700" cy="977900"/>
          </a:xfrm>
          <a:prstGeom prst="rect">
            <a:avLst/>
          </a:prstGeom>
          <a:solidFill>
            <a:schemeClr val="hlink"/>
          </a:solidFill>
          <a:ln w="12700">
            <a:solidFill>
              <a:schemeClr val="tx1"/>
            </a:solidFill>
            <a:miter lim="800000"/>
            <a:headEnd/>
            <a:tailEnd/>
          </a:ln>
        </p:spPr>
        <p:txBody>
          <a:bodyPr wrap="none" anchor="ctr"/>
          <a:lstStyle/>
          <a:p>
            <a:endParaRPr lang="en-US"/>
          </a:p>
        </p:txBody>
      </p:sp>
      <p:sp>
        <p:nvSpPr>
          <p:cNvPr id="41994" name="Rectangle 12"/>
          <p:cNvSpPr>
            <a:spLocks noChangeArrowheads="1"/>
          </p:cNvSpPr>
          <p:nvPr/>
        </p:nvSpPr>
        <p:spPr bwMode="auto">
          <a:xfrm>
            <a:off x="2749550" y="5459413"/>
            <a:ext cx="1054100" cy="139700"/>
          </a:xfrm>
          <a:prstGeom prst="rect">
            <a:avLst/>
          </a:prstGeom>
          <a:solidFill>
            <a:schemeClr val="hlink"/>
          </a:solidFill>
          <a:ln w="12700">
            <a:solidFill>
              <a:schemeClr val="tx1"/>
            </a:solidFill>
            <a:miter lim="800000"/>
            <a:headEnd/>
            <a:tailEnd/>
          </a:ln>
        </p:spPr>
        <p:txBody>
          <a:bodyPr wrap="none" anchor="ctr"/>
          <a:lstStyle/>
          <a:p>
            <a:endParaRPr lang="en-US"/>
          </a:p>
        </p:txBody>
      </p:sp>
      <p:grpSp>
        <p:nvGrpSpPr>
          <p:cNvPr id="41995" name="Group 45"/>
          <p:cNvGrpSpPr>
            <a:grpSpLocks/>
          </p:cNvGrpSpPr>
          <p:nvPr/>
        </p:nvGrpSpPr>
        <p:grpSpPr bwMode="auto">
          <a:xfrm>
            <a:off x="3663950" y="5353050"/>
            <a:ext cx="368300" cy="508000"/>
            <a:chOff x="2308" y="3372"/>
            <a:chExt cx="232" cy="320"/>
          </a:xfrm>
        </p:grpSpPr>
        <p:sp>
          <p:nvSpPr>
            <p:cNvPr id="42022" name="Oval 11"/>
            <p:cNvSpPr>
              <a:spLocks noChangeArrowheads="1"/>
            </p:cNvSpPr>
            <p:nvPr/>
          </p:nvSpPr>
          <p:spPr bwMode="auto">
            <a:xfrm>
              <a:off x="2308" y="3372"/>
              <a:ext cx="232" cy="232"/>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42023" name="AutoShape 13"/>
            <p:cNvSpPr>
              <a:spLocks noChangeArrowheads="1"/>
            </p:cNvSpPr>
            <p:nvPr/>
          </p:nvSpPr>
          <p:spPr bwMode="auto">
            <a:xfrm flipV="1">
              <a:off x="2308" y="3604"/>
              <a:ext cx="232" cy="88"/>
            </a:xfrm>
            <a:custGeom>
              <a:avLst/>
              <a:gdLst>
                <a:gd name="T0" fmla="*/ 2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4469 w 21600"/>
                <a:gd name="T13" fmla="*/ 4418 h 21600"/>
                <a:gd name="T14" fmla="*/ 17131 w 21600"/>
                <a:gd name="T15" fmla="*/ 17182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accent1"/>
            </a:solidFill>
            <a:ln w="12700">
              <a:solidFill>
                <a:schemeClr val="tx1"/>
              </a:solidFill>
              <a:miter lim="800000"/>
              <a:headEnd/>
              <a:tailEnd/>
            </a:ln>
          </p:spPr>
          <p:txBody>
            <a:bodyPr wrap="none" anchor="ctr"/>
            <a:lstStyle/>
            <a:p>
              <a:endParaRPr lang="en-US"/>
            </a:p>
          </p:txBody>
        </p:sp>
      </p:grpSp>
      <p:sp>
        <p:nvSpPr>
          <p:cNvPr id="41996" name="Rectangle 21"/>
          <p:cNvSpPr>
            <a:spLocks noChangeArrowheads="1"/>
          </p:cNvSpPr>
          <p:nvPr/>
        </p:nvSpPr>
        <p:spPr bwMode="auto">
          <a:xfrm rot="-2227861">
            <a:off x="3579813" y="4160838"/>
            <a:ext cx="4064000" cy="74612"/>
          </a:xfrm>
          <a:prstGeom prst="rect">
            <a:avLst/>
          </a:prstGeom>
          <a:solidFill>
            <a:schemeClr val="hlink"/>
          </a:solidFill>
          <a:ln w="12700">
            <a:solidFill>
              <a:schemeClr val="tx1"/>
            </a:solidFill>
            <a:miter lim="800000"/>
            <a:headEnd/>
            <a:tailEnd/>
          </a:ln>
        </p:spPr>
        <p:txBody>
          <a:bodyPr wrap="none" anchor="ctr"/>
          <a:lstStyle/>
          <a:p>
            <a:endParaRPr lang="en-US"/>
          </a:p>
        </p:txBody>
      </p:sp>
      <p:sp>
        <p:nvSpPr>
          <p:cNvPr id="41997" name="Line 22"/>
          <p:cNvSpPr>
            <a:spLocks noChangeShapeType="1"/>
          </p:cNvSpPr>
          <p:nvPr/>
        </p:nvSpPr>
        <p:spPr bwMode="auto">
          <a:xfrm>
            <a:off x="1073150" y="6019800"/>
            <a:ext cx="7378700" cy="0"/>
          </a:xfrm>
          <a:prstGeom prst="line">
            <a:avLst/>
          </a:prstGeom>
          <a:noFill/>
          <a:ln w="12700">
            <a:solidFill>
              <a:schemeClr val="tx1"/>
            </a:solidFill>
            <a:round/>
            <a:headEnd/>
            <a:tailEnd/>
          </a:ln>
        </p:spPr>
        <p:txBody>
          <a:bodyPr wrap="none" anchor="ctr"/>
          <a:lstStyle/>
          <a:p>
            <a:endParaRPr lang="en-US"/>
          </a:p>
        </p:txBody>
      </p:sp>
      <p:sp>
        <p:nvSpPr>
          <p:cNvPr id="41998" name="Rectangle 23"/>
          <p:cNvSpPr>
            <a:spLocks noChangeArrowheads="1"/>
          </p:cNvSpPr>
          <p:nvPr/>
        </p:nvSpPr>
        <p:spPr bwMode="auto">
          <a:xfrm>
            <a:off x="300038" y="5786438"/>
            <a:ext cx="1076325" cy="454025"/>
          </a:xfrm>
          <a:prstGeom prst="rect">
            <a:avLst/>
          </a:prstGeom>
          <a:noFill/>
          <a:ln w="12700">
            <a:noFill/>
            <a:miter lim="800000"/>
            <a:headEnd/>
            <a:tailEnd/>
          </a:ln>
        </p:spPr>
        <p:txBody>
          <a:bodyPr lIns="90488" tIns="44450" rIns="90488" bIns="44450">
            <a:spAutoFit/>
          </a:bodyPr>
          <a:lstStyle/>
          <a:p>
            <a:pPr>
              <a:spcBef>
                <a:spcPct val="50000"/>
              </a:spcBef>
            </a:pPr>
            <a:r>
              <a:rPr lang="en-US" sz="2400"/>
              <a:t>z = 0</a:t>
            </a:r>
          </a:p>
        </p:txBody>
      </p:sp>
      <p:sp>
        <p:nvSpPr>
          <p:cNvPr id="41999" name="Rectangle 24"/>
          <p:cNvSpPr>
            <a:spLocks noChangeArrowheads="1"/>
          </p:cNvSpPr>
          <p:nvPr/>
        </p:nvSpPr>
        <p:spPr bwMode="auto">
          <a:xfrm>
            <a:off x="4094163" y="5237163"/>
            <a:ext cx="874712" cy="454025"/>
          </a:xfrm>
          <a:prstGeom prst="rect">
            <a:avLst/>
          </a:prstGeom>
          <a:noFill/>
          <a:ln w="12700">
            <a:noFill/>
            <a:miter lim="800000"/>
            <a:headEnd/>
            <a:tailEnd/>
          </a:ln>
        </p:spPr>
        <p:txBody>
          <a:bodyPr wrap="none" lIns="90488" tIns="44450" rIns="90488" bIns="44450">
            <a:spAutoFit/>
          </a:bodyPr>
          <a:lstStyle/>
          <a:p>
            <a:r>
              <a:rPr lang="en-US" sz="2400"/>
              <a:t>pump</a:t>
            </a:r>
          </a:p>
        </p:txBody>
      </p:sp>
      <p:sp>
        <p:nvSpPr>
          <p:cNvPr id="42000" name="Line 25"/>
          <p:cNvSpPr>
            <a:spLocks noChangeShapeType="1"/>
          </p:cNvSpPr>
          <p:nvPr/>
        </p:nvSpPr>
        <p:spPr bwMode="auto">
          <a:xfrm>
            <a:off x="2749550" y="4857750"/>
            <a:ext cx="1054100" cy="63500"/>
          </a:xfrm>
          <a:prstGeom prst="line">
            <a:avLst/>
          </a:prstGeom>
          <a:noFill/>
          <a:ln w="38100">
            <a:solidFill>
              <a:schemeClr val="accent1"/>
            </a:solidFill>
            <a:round/>
            <a:headEnd/>
            <a:tailEnd/>
          </a:ln>
        </p:spPr>
        <p:txBody>
          <a:bodyPr wrap="none" anchor="ctr"/>
          <a:lstStyle/>
          <a:p>
            <a:endParaRPr lang="en-US"/>
          </a:p>
        </p:txBody>
      </p:sp>
      <p:sp>
        <p:nvSpPr>
          <p:cNvPr id="42001" name="Line 26"/>
          <p:cNvSpPr>
            <a:spLocks noChangeShapeType="1"/>
          </p:cNvSpPr>
          <p:nvPr/>
        </p:nvSpPr>
        <p:spPr bwMode="auto">
          <a:xfrm>
            <a:off x="2749550" y="4933950"/>
            <a:ext cx="1054100" cy="63500"/>
          </a:xfrm>
          <a:prstGeom prst="line">
            <a:avLst/>
          </a:prstGeom>
          <a:noFill/>
          <a:ln w="38100">
            <a:solidFill>
              <a:schemeClr val="accent2"/>
            </a:solidFill>
            <a:round/>
            <a:headEnd/>
            <a:tailEnd/>
          </a:ln>
        </p:spPr>
        <p:txBody>
          <a:bodyPr wrap="none" anchor="ctr"/>
          <a:lstStyle/>
          <a:p>
            <a:endParaRPr lang="en-US"/>
          </a:p>
        </p:txBody>
      </p:sp>
      <p:sp>
        <p:nvSpPr>
          <p:cNvPr id="42002" name="Line 27"/>
          <p:cNvSpPr>
            <a:spLocks noChangeShapeType="1"/>
          </p:cNvSpPr>
          <p:nvPr/>
        </p:nvSpPr>
        <p:spPr bwMode="auto">
          <a:xfrm flipH="1" flipV="1">
            <a:off x="3803650" y="1624013"/>
            <a:ext cx="3365500" cy="546100"/>
          </a:xfrm>
          <a:prstGeom prst="line">
            <a:avLst/>
          </a:prstGeom>
          <a:noFill/>
          <a:ln w="38100">
            <a:solidFill>
              <a:schemeClr val="accent1"/>
            </a:solidFill>
            <a:round/>
            <a:headEnd/>
            <a:tailEnd/>
          </a:ln>
        </p:spPr>
        <p:txBody>
          <a:bodyPr wrap="none" anchor="ctr"/>
          <a:lstStyle/>
          <a:p>
            <a:endParaRPr lang="en-US"/>
          </a:p>
        </p:txBody>
      </p:sp>
      <p:sp>
        <p:nvSpPr>
          <p:cNvPr id="42003" name="Line 28"/>
          <p:cNvSpPr>
            <a:spLocks noChangeShapeType="1"/>
          </p:cNvSpPr>
          <p:nvPr/>
        </p:nvSpPr>
        <p:spPr bwMode="auto">
          <a:xfrm flipV="1">
            <a:off x="3797300" y="1776413"/>
            <a:ext cx="0" cy="3246437"/>
          </a:xfrm>
          <a:prstGeom prst="line">
            <a:avLst/>
          </a:prstGeom>
          <a:noFill/>
          <a:ln w="38100">
            <a:solidFill>
              <a:schemeClr val="accent2"/>
            </a:solidFill>
            <a:round/>
            <a:headEnd/>
            <a:tailEnd/>
          </a:ln>
        </p:spPr>
        <p:txBody>
          <a:bodyPr wrap="none" anchor="ctr"/>
          <a:lstStyle/>
          <a:p>
            <a:endParaRPr lang="en-US"/>
          </a:p>
        </p:txBody>
      </p:sp>
      <p:sp>
        <p:nvSpPr>
          <p:cNvPr id="42004" name="Line 29"/>
          <p:cNvSpPr>
            <a:spLocks noChangeShapeType="1"/>
          </p:cNvSpPr>
          <p:nvPr/>
        </p:nvSpPr>
        <p:spPr bwMode="auto">
          <a:xfrm flipH="1" flipV="1">
            <a:off x="3803650" y="1776413"/>
            <a:ext cx="3365500" cy="546100"/>
          </a:xfrm>
          <a:prstGeom prst="line">
            <a:avLst/>
          </a:prstGeom>
          <a:noFill/>
          <a:ln w="38100">
            <a:solidFill>
              <a:schemeClr val="accent2"/>
            </a:solidFill>
            <a:round/>
            <a:headEnd/>
            <a:tailEnd/>
          </a:ln>
        </p:spPr>
        <p:txBody>
          <a:bodyPr wrap="none" anchor="ctr"/>
          <a:lstStyle/>
          <a:p>
            <a:endParaRPr lang="en-US"/>
          </a:p>
        </p:txBody>
      </p:sp>
      <p:sp>
        <p:nvSpPr>
          <p:cNvPr id="42005" name="Rectangle 31"/>
          <p:cNvSpPr>
            <a:spLocks noChangeArrowheads="1"/>
          </p:cNvSpPr>
          <p:nvPr/>
        </p:nvSpPr>
        <p:spPr bwMode="auto">
          <a:xfrm>
            <a:off x="6662738" y="3683000"/>
            <a:ext cx="2130425" cy="363538"/>
          </a:xfrm>
          <a:prstGeom prst="rect">
            <a:avLst/>
          </a:prstGeom>
          <a:noFill/>
          <a:ln w="12700">
            <a:noFill/>
            <a:miter lim="800000"/>
            <a:headEnd/>
            <a:tailEnd/>
          </a:ln>
        </p:spPr>
        <p:txBody>
          <a:bodyPr lIns="90488" tIns="44450" rIns="90488" bIns="44450">
            <a:spAutoFit/>
          </a:bodyPr>
          <a:lstStyle/>
          <a:p>
            <a:pPr>
              <a:spcBef>
                <a:spcPct val="50000"/>
              </a:spcBef>
            </a:pPr>
            <a:r>
              <a:rPr lang="en-US" sz="1800">
                <a:solidFill>
                  <a:schemeClr val="accent1"/>
                </a:solidFill>
              </a:rPr>
              <a:t>energy grade line</a:t>
            </a:r>
          </a:p>
        </p:txBody>
      </p:sp>
      <p:sp>
        <p:nvSpPr>
          <p:cNvPr id="42006" name="Rectangle 32"/>
          <p:cNvSpPr>
            <a:spLocks noChangeArrowheads="1"/>
          </p:cNvSpPr>
          <p:nvPr/>
        </p:nvSpPr>
        <p:spPr bwMode="auto">
          <a:xfrm>
            <a:off x="6561138" y="4064000"/>
            <a:ext cx="2406650" cy="363538"/>
          </a:xfrm>
          <a:prstGeom prst="rect">
            <a:avLst/>
          </a:prstGeom>
          <a:noFill/>
          <a:ln w="12700">
            <a:noFill/>
            <a:miter lim="800000"/>
            <a:headEnd/>
            <a:tailEnd/>
          </a:ln>
        </p:spPr>
        <p:txBody>
          <a:bodyPr lIns="90488" tIns="44450" rIns="90488" bIns="44450">
            <a:spAutoFit/>
          </a:bodyPr>
          <a:lstStyle/>
          <a:p>
            <a:pPr>
              <a:spcBef>
                <a:spcPct val="50000"/>
              </a:spcBef>
            </a:pPr>
            <a:r>
              <a:rPr lang="en-US" sz="1800">
                <a:solidFill>
                  <a:schemeClr val="accent2"/>
                </a:solidFill>
              </a:rPr>
              <a:t>hydraulic  grade line</a:t>
            </a:r>
          </a:p>
        </p:txBody>
      </p:sp>
      <p:sp>
        <p:nvSpPr>
          <p:cNvPr id="42007" name="Rectangle 33"/>
          <p:cNvSpPr>
            <a:spLocks noChangeArrowheads="1"/>
          </p:cNvSpPr>
          <p:nvPr/>
        </p:nvSpPr>
        <p:spPr bwMode="auto">
          <a:xfrm>
            <a:off x="342900" y="1990725"/>
            <a:ext cx="2130425" cy="454025"/>
          </a:xfrm>
          <a:prstGeom prst="rect">
            <a:avLst/>
          </a:prstGeom>
          <a:noFill/>
          <a:ln w="12700">
            <a:noFill/>
            <a:miter lim="800000"/>
            <a:headEnd/>
            <a:tailEnd/>
          </a:ln>
        </p:spPr>
        <p:txBody>
          <a:bodyPr lIns="90488" tIns="44450" rIns="90488" bIns="44450">
            <a:spAutoFit/>
          </a:bodyPr>
          <a:lstStyle/>
          <a:p>
            <a:pPr>
              <a:spcBef>
                <a:spcPct val="50000"/>
              </a:spcBef>
            </a:pPr>
            <a:r>
              <a:rPr lang="en-US" sz="2400"/>
              <a:t>velocity head</a:t>
            </a:r>
          </a:p>
        </p:txBody>
      </p:sp>
      <p:sp>
        <p:nvSpPr>
          <p:cNvPr id="42008" name="Rectangle 34"/>
          <p:cNvSpPr>
            <a:spLocks noChangeArrowheads="1"/>
          </p:cNvSpPr>
          <p:nvPr/>
        </p:nvSpPr>
        <p:spPr bwMode="auto">
          <a:xfrm>
            <a:off x="3432175" y="2824163"/>
            <a:ext cx="2130425" cy="454025"/>
          </a:xfrm>
          <a:prstGeom prst="rect">
            <a:avLst/>
          </a:prstGeom>
          <a:solidFill>
            <a:schemeClr val="bg1"/>
          </a:solidFill>
          <a:ln w="12700">
            <a:noFill/>
            <a:miter lim="800000"/>
            <a:headEnd/>
            <a:tailEnd/>
          </a:ln>
        </p:spPr>
        <p:txBody>
          <a:bodyPr lIns="90488" tIns="44450" rIns="90488" bIns="44450">
            <a:spAutoFit/>
          </a:bodyPr>
          <a:lstStyle/>
          <a:p>
            <a:pPr>
              <a:spcBef>
                <a:spcPct val="50000"/>
              </a:spcBef>
            </a:pPr>
            <a:r>
              <a:rPr lang="en-US" sz="2400"/>
              <a:t>pressure head</a:t>
            </a:r>
          </a:p>
        </p:txBody>
      </p:sp>
      <p:sp>
        <p:nvSpPr>
          <p:cNvPr id="42009" name="Rectangle 35"/>
          <p:cNvSpPr>
            <a:spLocks noChangeArrowheads="1"/>
          </p:cNvSpPr>
          <p:nvPr/>
        </p:nvSpPr>
        <p:spPr bwMode="auto">
          <a:xfrm>
            <a:off x="6026150" y="4837113"/>
            <a:ext cx="2130425" cy="454025"/>
          </a:xfrm>
          <a:prstGeom prst="rect">
            <a:avLst/>
          </a:prstGeom>
          <a:solidFill>
            <a:schemeClr val="bg1"/>
          </a:solidFill>
          <a:ln w="12700">
            <a:noFill/>
            <a:miter lim="800000"/>
            <a:headEnd/>
            <a:tailEnd/>
          </a:ln>
        </p:spPr>
        <p:txBody>
          <a:bodyPr lIns="90488" tIns="44450" rIns="90488" bIns="44450">
            <a:spAutoFit/>
          </a:bodyPr>
          <a:lstStyle/>
          <a:p>
            <a:pPr>
              <a:spcBef>
                <a:spcPct val="50000"/>
              </a:spcBef>
            </a:pPr>
            <a:r>
              <a:rPr lang="en-US" sz="2400"/>
              <a:t>elevation</a:t>
            </a:r>
          </a:p>
        </p:txBody>
      </p:sp>
      <p:sp>
        <p:nvSpPr>
          <p:cNvPr id="42010" name="Rectangle 38"/>
          <p:cNvSpPr>
            <a:spLocks noChangeArrowheads="1"/>
          </p:cNvSpPr>
          <p:nvPr/>
        </p:nvSpPr>
        <p:spPr bwMode="auto">
          <a:xfrm>
            <a:off x="6297613" y="5811838"/>
            <a:ext cx="941387" cy="454025"/>
          </a:xfrm>
          <a:prstGeom prst="rect">
            <a:avLst/>
          </a:prstGeom>
          <a:solidFill>
            <a:schemeClr val="bg1"/>
          </a:solidFill>
          <a:ln w="12700">
            <a:noFill/>
            <a:miter lim="800000"/>
            <a:headEnd/>
            <a:tailEnd/>
          </a:ln>
        </p:spPr>
        <p:txBody>
          <a:bodyPr wrap="none" lIns="90488" tIns="44450" rIns="90488" bIns="44450">
            <a:spAutoFit/>
          </a:bodyPr>
          <a:lstStyle/>
          <a:p>
            <a:r>
              <a:rPr lang="en-US" sz="2400"/>
              <a:t>datum</a:t>
            </a:r>
          </a:p>
        </p:txBody>
      </p:sp>
      <p:sp>
        <p:nvSpPr>
          <p:cNvPr id="42011" name="Line 39"/>
          <p:cNvSpPr>
            <a:spLocks noChangeShapeType="1"/>
          </p:cNvSpPr>
          <p:nvPr/>
        </p:nvSpPr>
        <p:spPr bwMode="auto">
          <a:xfrm>
            <a:off x="5980113" y="3932238"/>
            <a:ext cx="0" cy="2085975"/>
          </a:xfrm>
          <a:prstGeom prst="line">
            <a:avLst/>
          </a:prstGeom>
          <a:noFill/>
          <a:ln w="12700">
            <a:solidFill>
              <a:schemeClr val="tx1"/>
            </a:solidFill>
            <a:round/>
            <a:headEnd type="triangle" w="med" len="med"/>
            <a:tailEnd type="triangle" w="med" len="med"/>
          </a:ln>
        </p:spPr>
        <p:txBody>
          <a:bodyPr wrap="none" anchor="ctr"/>
          <a:lstStyle/>
          <a:p>
            <a:endParaRPr lang="en-US"/>
          </a:p>
        </p:txBody>
      </p:sp>
      <p:sp>
        <p:nvSpPr>
          <p:cNvPr id="42012" name="Line 40"/>
          <p:cNvSpPr>
            <a:spLocks noChangeShapeType="1"/>
          </p:cNvSpPr>
          <p:nvPr/>
        </p:nvSpPr>
        <p:spPr bwMode="auto">
          <a:xfrm>
            <a:off x="5980113" y="2097088"/>
            <a:ext cx="0" cy="1839912"/>
          </a:xfrm>
          <a:prstGeom prst="line">
            <a:avLst/>
          </a:prstGeom>
          <a:noFill/>
          <a:ln w="12700">
            <a:solidFill>
              <a:schemeClr val="tx1"/>
            </a:solidFill>
            <a:round/>
            <a:headEnd type="triangle" w="med" len="med"/>
            <a:tailEnd type="triangle" w="med" len="med"/>
          </a:ln>
        </p:spPr>
        <p:txBody>
          <a:bodyPr wrap="none" anchor="ctr"/>
          <a:lstStyle/>
          <a:p>
            <a:endParaRPr lang="en-US"/>
          </a:p>
        </p:txBody>
      </p:sp>
      <p:grpSp>
        <p:nvGrpSpPr>
          <p:cNvPr id="42013" name="Group 15"/>
          <p:cNvGrpSpPr>
            <a:grpSpLocks/>
          </p:cNvGrpSpPr>
          <p:nvPr/>
        </p:nvGrpSpPr>
        <p:grpSpPr bwMode="auto">
          <a:xfrm>
            <a:off x="7162800" y="2165350"/>
            <a:ext cx="1295400" cy="1136650"/>
            <a:chOff x="4512" y="1348"/>
            <a:chExt cx="816" cy="716"/>
          </a:xfrm>
        </p:grpSpPr>
        <p:sp>
          <p:nvSpPr>
            <p:cNvPr id="42019" name="Line 16"/>
            <p:cNvSpPr>
              <a:spLocks noChangeShapeType="1"/>
            </p:cNvSpPr>
            <p:nvPr/>
          </p:nvSpPr>
          <p:spPr bwMode="auto">
            <a:xfrm>
              <a:off x="4512" y="1348"/>
              <a:ext cx="0" cy="712"/>
            </a:xfrm>
            <a:prstGeom prst="line">
              <a:avLst/>
            </a:prstGeom>
            <a:noFill/>
            <a:ln w="12700">
              <a:solidFill>
                <a:schemeClr val="tx1"/>
              </a:solidFill>
              <a:round/>
              <a:headEnd/>
              <a:tailEnd/>
            </a:ln>
          </p:spPr>
          <p:txBody>
            <a:bodyPr wrap="none" anchor="ctr"/>
            <a:lstStyle/>
            <a:p>
              <a:endParaRPr lang="en-US"/>
            </a:p>
          </p:txBody>
        </p:sp>
        <p:sp>
          <p:nvSpPr>
            <p:cNvPr id="42020" name="Line 17"/>
            <p:cNvSpPr>
              <a:spLocks noChangeShapeType="1"/>
            </p:cNvSpPr>
            <p:nvPr/>
          </p:nvSpPr>
          <p:spPr bwMode="auto">
            <a:xfrm>
              <a:off x="4516" y="2064"/>
              <a:ext cx="808" cy="0"/>
            </a:xfrm>
            <a:prstGeom prst="line">
              <a:avLst/>
            </a:prstGeom>
            <a:noFill/>
            <a:ln w="12700">
              <a:solidFill>
                <a:schemeClr val="tx1"/>
              </a:solidFill>
              <a:round/>
              <a:headEnd/>
              <a:tailEnd/>
            </a:ln>
          </p:spPr>
          <p:txBody>
            <a:bodyPr wrap="none" anchor="ctr"/>
            <a:lstStyle/>
            <a:p>
              <a:endParaRPr lang="en-US"/>
            </a:p>
          </p:txBody>
        </p:sp>
        <p:sp>
          <p:nvSpPr>
            <p:cNvPr id="42021" name="Line 18"/>
            <p:cNvSpPr>
              <a:spLocks noChangeShapeType="1"/>
            </p:cNvSpPr>
            <p:nvPr/>
          </p:nvSpPr>
          <p:spPr bwMode="auto">
            <a:xfrm>
              <a:off x="5328" y="1348"/>
              <a:ext cx="0" cy="712"/>
            </a:xfrm>
            <a:prstGeom prst="line">
              <a:avLst/>
            </a:prstGeom>
            <a:noFill/>
            <a:ln w="12700">
              <a:solidFill>
                <a:schemeClr val="tx1"/>
              </a:solidFill>
              <a:round/>
              <a:headEnd/>
              <a:tailEnd/>
            </a:ln>
          </p:spPr>
          <p:txBody>
            <a:bodyPr wrap="none" anchor="ctr"/>
            <a:lstStyle/>
            <a:p>
              <a:endParaRPr lang="en-US"/>
            </a:p>
          </p:txBody>
        </p:sp>
      </p:grpSp>
      <p:sp>
        <p:nvSpPr>
          <p:cNvPr id="42014" name="AutoShape 19"/>
          <p:cNvSpPr>
            <a:spLocks noChangeArrowheads="1"/>
          </p:cNvSpPr>
          <p:nvPr/>
        </p:nvSpPr>
        <p:spPr bwMode="auto">
          <a:xfrm rot="10800000">
            <a:off x="7397750" y="2165350"/>
            <a:ext cx="292100" cy="139700"/>
          </a:xfrm>
          <a:prstGeom prst="triangle">
            <a:avLst>
              <a:gd name="adj" fmla="val 49995"/>
            </a:avLst>
          </a:prstGeom>
          <a:solidFill>
            <a:schemeClr val="tx2"/>
          </a:solidFill>
          <a:ln w="12700">
            <a:solidFill>
              <a:schemeClr val="tx1"/>
            </a:solidFill>
            <a:miter lim="800000"/>
            <a:headEnd/>
            <a:tailEnd/>
          </a:ln>
        </p:spPr>
        <p:txBody>
          <a:bodyPr wrap="none" anchor="ctr"/>
          <a:lstStyle/>
          <a:p>
            <a:endParaRPr lang="en-US"/>
          </a:p>
        </p:txBody>
      </p:sp>
      <p:sp>
        <p:nvSpPr>
          <p:cNvPr id="42015" name="Rectangle 20"/>
          <p:cNvSpPr>
            <a:spLocks noChangeArrowheads="1"/>
          </p:cNvSpPr>
          <p:nvPr/>
        </p:nvSpPr>
        <p:spPr bwMode="auto">
          <a:xfrm>
            <a:off x="7169150" y="2317750"/>
            <a:ext cx="1282700" cy="977900"/>
          </a:xfrm>
          <a:prstGeom prst="rect">
            <a:avLst/>
          </a:prstGeom>
          <a:solidFill>
            <a:schemeClr val="hlink"/>
          </a:solidFill>
          <a:ln w="12700">
            <a:solidFill>
              <a:schemeClr val="tx1"/>
            </a:solidFill>
            <a:miter lim="800000"/>
            <a:headEnd/>
            <a:tailEnd/>
          </a:ln>
        </p:spPr>
        <p:txBody>
          <a:bodyPr wrap="none" anchor="ctr"/>
          <a:lstStyle/>
          <a:p>
            <a:endParaRPr lang="en-US"/>
          </a:p>
        </p:txBody>
      </p:sp>
      <p:graphicFrame>
        <p:nvGraphicFramePr>
          <p:cNvPr id="41986" name="Object 46"/>
          <p:cNvGraphicFramePr>
            <a:graphicFrameLocks noChangeAspect="1"/>
          </p:cNvGraphicFramePr>
          <p:nvPr/>
        </p:nvGraphicFramePr>
        <p:xfrm>
          <a:off x="2286000" y="1762125"/>
          <a:ext cx="882650" cy="865188"/>
        </p:xfrm>
        <a:graphic>
          <a:graphicData uri="http://schemas.openxmlformats.org/presentationml/2006/ole">
            <mc:AlternateContent xmlns:mc="http://schemas.openxmlformats.org/markup-compatibility/2006">
              <mc:Choice xmlns:v="urn:schemas-microsoft-com:vml" Requires="v">
                <p:oleObj spid="_x0000_s41992" name="Equation" r:id="rId4" imgW="672840" imgH="863280" progId="Equation.DSMT4">
                  <p:embed/>
                </p:oleObj>
              </mc:Choice>
              <mc:Fallback>
                <p:oleObj name="Equation" r:id="rId4" imgW="672840" imgH="863280" progId="Equation.DSMT4">
                  <p:embed/>
                  <p:pic>
                    <p:nvPicPr>
                      <p:cNvPr id="0" name="Object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1762125"/>
                        <a:ext cx="882650" cy="8651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41987" name="Object 47"/>
          <p:cNvGraphicFramePr>
            <a:graphicFrameLocks noChangeAspect="1"/>
          </p:cNvGraphicFramePr>
          <p:nvPr/>
        </p:nvGraphicFramePr>
        <p:xfrm>
          <a:off x="5562600" y="2638425"/>
          <a:ext cx="349250" cy="790575"/>
        </p:xfrm>
        <a:graphic>
          <a:graphicData uri="http://schemas.openxmlformats.org/presentationml/2006/ole">
            <mc:AlternateContent xmlns:mc="http://schemas.openxmlformats.org/markup-compatibility/2006">
              <mc:Choice xmlns:v="urn:schemas-microsoft-com:vml" Requires="v">
                <p:oleObj spid="_x0000_s41993" name="Equation" r:id="rId6" imgW="266400" imgH="787320" progId="Equation.DSMT4">
                  <p:embed/>
                </p:oleObj>
              </mc:Choice>
              <mc:Fallback>
                <p:oleObj name="Equation" r:id="rId6" imgW="266400" imgH="787320" progId="Equation.DSMT4">
                  <p:embed/>
                  <p:pic>
                    <p:nvPicPr>
                      <p:cNvPr id="0" name="Object 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2600" y="2638425"/>
                        <a:ext cx="349250" cy="7905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42016" name="Line 48"/>
          <p:cNvSpPr>
            <a:spLocks noChangeShapeType="1"/>
          </p:cNvSpPr>
          <p:nvPr/>
        </p:nvSpPr>
        <p:spPr bwMode="auto">
          <a:xfrm flipV="1">
            <a:off x="3302000" y="1739900"/>
            <a:ext cx="444500" cy="444500"/>
          </a:xfrm>
          <a:prstGeom prst="line">
            <a:avLst/>
          </a:prstGeom>
          <a:noFill/>
          <a:ln w="12700">
            <a:solidFill>
              <a:schemeClr val="tx1"/>
            </a:solidFill>
            <a:round/>
            <a:headEnd type="none" w="lg" len="med"/>
            <a:tailEnd type="triangle" w="lg" len="med"/>
          </a:ln>
        </p:spPr>
        <p:txBody>
          <a:bodyPr wrap="none" anchor="ctr"/>
          <a:lstStyle/>
          <a:p>
            <a:endParaRPr lang="en-US"/>
          </a:p>
        </p:txBody>
      </p:sp>
      <p:sp>
        <p:nvSpPr>
          <p:cNvPr id="42017" name="Line 50"/>
          <p:cNvSpPr>
            <a:spLocks noChangeShapeType="1"/>
          </p:cNvSpPr>
          <p:nvPr/>
        </p:nvSpPr>
        <p:spPr bwMode="auto">
          <a:xfrm flipV="1">
            <a:off x="3797300" y="1624013"/>
            <a:ext cx="0" cy="122237"/>
          </a:xfrm>
          <a:prstGeom prst="line">
            <a:avLst/>
          </a:prstGeom>
          <a:noFill/>
          <a:ln w="38100">
            <a:solidFill>
              <a:schemeClr val="accent1"/>
            </a:solidFill>
            <a:round/>
            <a:headEnd/>
            <a:tailEnd/>
          </a:ln>
        </p:spPr>
        <p:txBody>
          <a:bodyPr wrap="none" anchor="ctr"/>
          <a:lstStyle/>
          <a:p>
            <a:endParaRPr lang="en-US"/>
          </a:p>
        </p:txBody>
      </p:sp>
      <p:graphicFrame>
        <p:nvGraphicFramePr>
          <p:cNvPr id="59443" name="Object 51"/>
          <p:cNvGraphicFramePr>
            <a:graphicFrameLocks noChangeAspect="1"/>
          </p:cNvGraphicFramePr>
          <p:nvPr/>
        </p:nvGraphicFramePr>
        <p:xfrm>
          <a:off x="952500" y="6164263"/>
          <a:ext cx="7073900" cy="693737"/>
        </p:xfrm>
        <a:graphic>
          <a:graphicData uri="http://schemas.openxmlformats.org/presentationml/2006/ole">
            <mc:AlternateContent xmlns:mc="http://schemas.openxmlformats.org/markup-compatibility/2006">
              <mc:Choice xmlns:v="urn:schemas-microsoft-com:vml" Requires="v">
                <p:oleObj spid="_x0000_s41994" name="Equation" r:id="rId8" imgW="6438600" imgH="825480" progId="Equation.DSMT4">
                  <p:embed/>
                </p:oleObj>
              </mc:Choice>
              <mc:Fallback>
                <p:oleObj name="Equation" r:id="rId8" imgW="6438600" imgH="825480" progId="Equation.DSMT4">
                  <p:embed/>
                  <p:pic>
                    <p:nvPicPr>
                      <p:cNvPr id="0" name="Object 5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2500" y="6164263"/>
                        <a:ext cx="7073900" cy="69373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59444" name="Oval 52"/>
          <p:cNvSpPr>
            <a:spLocks noChangeArrowheads="1"/>
          </p:cNvSpPr>
          <p:nvPr/>
        </p:nvSpPr>
        <p:spPr bwMode="auto">
          <a:xfrm>
            <a:off x="6870700" y="1968500"/>
            <a:ext cx="482600" cy="533400"/>
          </a:xfrm>
          <a:prstGeom prst="ellipse">
            <a:avLst/>
          </a:prstGeom>
          <a:noFill/>
          <a:ln w="28575">
            <a:solidFill>
              <a:schemeClr val="folHlink"/>
            </a:solidFill>
            <a:round/>
            <a:headEnd type="none" w="lg" len="med"/>
            <a:tailEnd type="none" w="lg" len="med"/>
          </a:ln>
        </p:spPr>
        <p:txBody>
          <a:bodyPr wrap="none" anchor="ctr">
            <a:spAutoFit/>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94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9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4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5207000" y="3048000"/>
            <a:ext cx="1257300" cy="901700"/>
          </a:xfrm>
          <a:prstGeom prst="rect">
            <a:avLst/>
          </a:prstGeom>
          <a:solidFill>
            <a:schemeClr val="hlink"/>
          </a:solidFill>
          <a:ln w="12700">
            <a:noFill/>
            <a:miter lim="800000"/>
            <a:headEnd type="none" w="lg" len="med"/>
            <a:tailEnd type="none" w="lg" len="med"/>
          </a:ln>
        </p:spPr>
        <p:txBody>
          <a:bodyPr wrap="none" anchor="ctr"/>
          <a:lstStyle/>
          <a:p>
            <a:endParaRPr lang="en-US"/>
          </a:p>
        </p:txBody>
      </p:sp>
      <p:sp>
        <p:nvSpPr>
          <p:cNvPr id="74755" name="Rectangle 3"/>
          <p:cNvSpPr>
            <a:spLocks noGrp="1" noChangeArrowheads="1"/>
          </p:cNvSpPr>
          <p:nvPr>
            <p:ph type="title"/>
          </p:nvPr>
        </p:nvSpPr>
        <p:spPr/>
        <p:txBody>
          <a:bodyPr/>
          <a:lstStyle/>
          <a:p>
            <a:pPr>
              <a:defRPr/>
            </a:pPr>
            <a:r>
              <a:rPr lang="en-US" smtClean="0"/>
              <a:t>Bernoulli vs. Control Volume Conservation of Energy</a:t>
            </a:r>
          </a:p>
        </p:txBody>
      </p:sp>
      <p:sp>
        <p:nvSpPr>
          <p:cNvPr id="74756" name="Rectangle 4"/>
          <p:cNvSpPr>
            <a:spLocks noChangeArrowheads="1"/>
          </p:cNvSpPr>
          <p:nvPr/>
        </p:nvSpPr>
        <p:spPr bwMode="auto">
          <a:xfrm>
            <a:off x="2286000" y="3873500"/>
            <a:ext cx="127000" cy="2070100"/>
          </a:xfrm>
          <a:prstGeom prst="rect">
            <a:avLst/>
          </a:prstGeom>
          <a:solidFill>
            <a:schemeClr val="hlink"/>
          </a:solidFill>
          <a:ln w="12700">
            <a:noFill/>
            <a:miter lim="800000"/>
            <a:headEnd type="none" w="lg" len="med"/>
            <a:tailEnd type="none" w="lg" len="med"/>
          </a:ln>
        </p:spPr>
        <p:txBody>
          <a:bodyPr wrap="none" anchor="ctr"/>
          <a:lstStyle/>
          <a:p>
            <a:endParaRPr lang="en-US"/>
          </a:p>
        </p:txBody>
      </p:sp>
      <p:sp>
        <p:nvSpPr>
          <p:cNvPr id="74757" name="Rectangle 5"/>
          <p:cNvSpPr>
            <a:spLocks noChangeArrowheads="1"/>
          </p:cNvSpPr>
          <p:nvPr/>
        </p:nvSpPr>
        <p:spPr bwMode="auto">
          <a:xfrm>
            <a:off x="1727200" y="3009900"/>
            <a:ext cx="1257300" cy="901700"/>
          </a:xfrm>
          <a:prstGeom prst="rect">
            <a:avLst/>
          </a:prstGeom>
          <a:solidFill>
            <a:schemeClr val="hlink"/>
          </a:solidFill>
          <a:ln w="12700">
            <a:noFill/>
            <a:miter lim="800000"/>
            <a:headEnd type="none" w="lg" len="med"/>
            <a:tailEnd type="none" w="lg" len="med"/>
          </a:ln>
        </p:spPr>
        <p:txBody>
          <a:bodyPr wrap="none" anchor="ctr"/>
          <a:lstStyle/>
          <a:p>
            <a:endParaRPr lang="en-US"/>
          </a:p>
        </p:txBody>
      </p:sp>
      <p:sp>
        <p:nvSpPr>
          <p:cNvPr id="74758" name="Freeform 6"/>
          <p:cNvSpPr>
            <a:spLocks/>
          </p:cNvSpPr>
          <p:nvPr/>
        </p:nvSpPr>
        <p:spPr bwMode="auto">
          <a:xfrm>
            <a:off x="1727200" y="2781300"/>
            <a:ext cx="571500" cy="3086100"/>
          </a:xfrm>
          <a:custGeom>
            <a:avLst/>
            <a:gdLst>
              <a:gd name="T0" fmla="*/ 0 w 360"/>
              <a:gd name="T1" fmla="*/ 0 h 1944"/>
              <a:gd name="T2" fmla="*/ 0 w 360"/>
              <a:gd name="T3" fmla="*/ 1130300 h 1944"/>
              <a:gd name="T4" fmla="*/ 571500 w 360"/>
              <a:gd name="T5" fmla="*/ 1130300 h 1944"/>
              <a:gd name="T6" fmla="*/ 571500 w 360"/>
              <a:gd name="T7" fmla="*/ 3086100 h 1944"/>
              <a:gd name="T8" fmla="*/ 0 60000 65536"/>
              <a:gd name="T9" fmla="*/ 0 60000 65536"/>
              <a:gd name="T10" fmla="*/ 0 60000 65536"/>
              <a:gd name="T11" fmla="*/ 0 60000 65536"/>
              <a:gd name="T12" fmla="*/ 0 w 360"/>
              <a:gd name="T13" fmla="*/ 0 h 1944"/>
              <a:gd name="T14" fmla="*/ 360 w 360"/>
              <a:gd name="T15" fmla="*/ 1944 h 1944"/>
            </a:gdLst>
            <a:ahLst/>
            <a:cxnLst>
              <a:cxn ang="T8">
                <a:pos x="T0" y="T1"/>
              </a:cxn>
              <a:cxn ang="T9">
                <a:pos x="T2" y="T3"/>
              </a:cxn>
              <a:cxn ang="T10">
                <a:pos x="T4" y="T5"/>
              </a:cxn>
              <a:cxn ang="T11">
                <a:pos x="T6" y="T7"/>
              </a:cxn>
            </a:cxnLst>
            <a:rect l="T12" t="T13" r="T14" b="T15"/>
            <a:pathLst>
              <a:path w="360" h="1944">
                <a:moveTo>
                  <a:pt x="0" y="0"/>
                </a:moveTo>
                <a:lnTo>
                  <a:pt x="0" y="712"/>
                </a:lnTo>
                <a:lnTo>
                  <a:pt x="360" y="712"/>
                </a:lnTo>
                <a:lnTo>
                  <a:pt x="360" y="1944"/>
                </a:lnTo>
              </a:path>
            </a:pathLst>
          </a:custGeom>
          <a:noFill/>
          <a:ln w="28575" cap="flat" cmpd="sng">
            <a:solidFill>
              <a:schemeClr val="tx1"/>
            </a:solidFill>
            <a:prstDash val="solid"/>
            <a:round/>
            <a:headEnd type="none" w="lg" len="med"/>
            <a:tailEnd type="none" w="lg" len="med"/>
          </a:ln>
        </p:spPr>
        <p:txBody>
          <a:bodyPr wrap="none" anchor="ctr"/>
          <a:lstStyle/>
          <a:p>
            <a:endParaRPr lang="en-US"/>
          </a:p>
        </p:txBody>
      </p:sp>
      <p:sp>
        <p:nvSpPr>
          <p:cNvPr id="74759" name="Freeform 7"/>
          <p:cNvSpPr>
            <a:spLocks/>
          </p:cNvSpPr>
          <p:nvPr/>
        </p:nvSpPr>
        <p:spPr bwMode="auto">
          <a:xfrm flipH="1">
            <a:off x="2413000" y="2781300"/>
            <a:ext cx="571500" cy="3086100"/>
          </a:xfrm>
          <a:custGeom>
            <a:avLst/>
            <a:gdLst>
              <a:gd name="T0" fmla="*/ 0 w 360"/>
              <a:gd name="T1" fmla="*/ 0 h 1944"/>
              <a:gd name="T2" fmla="*/ 0 w 360"/>
              <a:gd name="T3" fmla="*/ 1130300 h 1944"/>
              <a:gd name="T4" fmla="*/ 571500 w 360"/>
              <a:gd name="T5" fmla="*/ 1130300 h 1944"/>
              <a:gd name="T6" fmla="*/ 571500 w 360"/>
              <a:gd name="T7" fmla="*/ 3086100 h 1944"/>
              <a:gd name="T8" fmla="*/ 0 60000 65536"/>
              <a:gd name="T9" fmla="*/ 0 60000 65536"/>
              <a:gd name="T10" fmla="*/ 0 60000 65536"/>
              <a:gd name="T11" fmla="*/ 0 60000 65536"/>
              <a:gd name="T12" fmla="*/ 0 w 360"/>
              <a:gd name="T13" fmla="*/ 0 h 1944"/>
              <a:gd name="T14" fmla="*/ 360 w 360"/>
              <a:gd name="T15" fmla="*/ 1944 h 1944"/>
            </a:gdLst>
            <a:ahLst/>
            <a:cxnLst>
              <a:cxn ang="T8">
                <a:pos x="T0" y="T1"/>
              </a:cxn>
              <a:cxn ang="T9">
                <a:pos x="T2" y="T3"/>
              </a:cxn>
              <a:cxn ang="T10">
                <a:pos x="T4" y="T5"/>
              </a:cxn>
              <a:cxn ang="T11">
                <a:pos x="T6" y="T7"/>
              </a:cxn>
            </a:cxnLst>
            <a:rect l="T12" t="T13" r="T14" b="T15"/>
            <a:pathLst>
              <a:path w="360" h="1944">
                <a:moveTo>
                  <a:pt x="0" y="0"/>
                </a:moveTo>
                <a:lnTo>
                  <a:pt x="0" y="712"/>
                </a:lnTo>
                <a:lnTo>
                  <a:pt x="360" y="712"/>
                </a:lnTo>
                <a:lnTo>
                  <a:pt x="360" y="1944"/>
                </a:lnTo>
              </a:path>
            </a:pathLst>
          </a:custGeom>
          <a:noFill/>
          <a:ln w="28575" cap="flat" cmpd="sng">
            <a:solidFill>
              <a:schemeClr val="tx1"/>
            </a:solidFill>
            <a:prstDash val="solid"/>
            <a:round/>
            <a:headEnd type="none" w="lg" len="med"/>
            <a:tailEnd type="none" w="lg" len="med"/>
          </a:ln>
        </p:spPr>
        <p:txBody>
          <a:bodyPr wrap="none" anchor="ctr"/>
          <a:lstStyle/>
          <a:p>
            <a:endParaRPr lang="en-US"/>
          </a:p>
        </p:txBody>
      </p:sp>
      <p:sp>
        <p:nvSpPr>
          <p:cNvPr id="74760" name="Freeform 8"/>
          <p:cNvSpPr>
            <a:spLocks/>
          </p:cNvSpPr>
          <p:nvPr/>
        </p:nvSpPr>
        <p:spPr bwMode="auto">
          <a:xfrm>
            <a:off x="5207000" y="2806700"/>
            <a:ext cx="1257300" cy="1143000"/>
          </a:xfrm>
          <a:custGeom>
            <a:avLst/>
            <a:gdLst>
              <a:gd name="T0" fmla="*/ 0 w 768"/>
              <a:gd name="T1" fmla="*/ 12700 h 720"/>
              <a:gd name="T2" fmla="*/ 0 w 768"/>
              <a:gd name="T3" fmla="*/ 1143000 h 720"/>
              <a:gd name="T4" fmla="*/ 1257300 w 768"/>
              <a:gd name="T5" fmla="*/ 1143000 h 720"/>
              <a:gd name="T6" fmla="*/ 1257300 w 768"/>
              <a:gd name="T7" fmla="*/ 0 h 720"/>
              <a:gd name="T8" fmla="*/ 0 60000 65536"/>
              <a:gd name="T9" fmla="*/ 0 60000 65536"/>
              <a:gd name="T10" fmla="*/ 0 60000 65536"/>
              <a:gd name="T11" fmla="*/ 0 60000 65536"/>
              <a:gd name="T12" fmla="*/ 0 w 768"/>
              <a:gd name="T13" fmla="*/ 0 h 720"/>
              <a:gd name="T14" fmla="*/ 768 w 768"/>
              <a:gd name="T15" fmla="*/ 720 h 720"/>
            </a:gdLst>
            <a:ahLst/>
            <a:cxnLst>
              <a:cxn ang="T8">
                <a:pos x="T0" y="T1"/>
              </a:cxn>
              <a:cxn ang="T9">
                <a:pos x="T2" y="T3"/>
              </a:cxn>
              <a:cxn ang="T10">
                <a:pos x="T4" y="T5"/>
              </a:cxn>
              <a:cxn ang="T11">
                <a:pos x="T6" y="T7"/>
              </a:cxn>
            </a:cxnLst>
            <a:rect l="T12" t="T13" r="T14" b="T15"/>
            <a:pathLst>
              <a:path w="768" h="720">
                <a:moveTo>
                  <a:pt x="0" y="8"/>
                </a:moveTo>
                <a:lnTo>
                  <a:pt x="0" y="720"/>
                </a:lnTo>
                <a:lnTo>
                  <a:pt x="768" y="720"/>
                </a:lnTo>
                <a:lnTo>
                  <a:pt x="768" y="0"/>
                </a:lnTo>
              </a:path>
            </a:pathLst>
          </a:custGeom>
          <a:noFill/>
          <a:ln w="28575" cap="flat" cmpd="sng">
            <a:solidFill>
              <a:schemeClr val="tx1"/>
            </a:solidFill>
            <a:prstDash val="solid"/>
            <a:round/>
            <a:headEnd type="none" w="lg" len="med"/>
            <a:tailEnd type="none" w="lg" len="med"/>
          </a:ln>
        </p:spPr>
        <p:txBody>
          <a:bodyPr wrap="none" anchor="ctr"/>
          <a:lstStyle/>
          <a:p>
            <a:endParaRPr lang="en-US"/>
          </a:p>
        </p:txBody>
      </p:sp>
      <p:sp>
        <p:nvSpPr>
          <p:cNvPr id="74761" name="Rectangle 9"/>
          <p:cNvSpPr>
            <a:spLocks noChangeArrowheads="1"/>
          </p:cNvSpPr>
          <p:nvPr/>
        </p:nvSpPr>
        <p:spPr bwMode="auto">
          <a:xfrm>
            <a:off x="5753100" y="3860800"/>
            <a:ext cx="152400" cy="114300"/>
          </a:xfrm>
          <a:prstGeom prst="rect">
            <a:avLst/>
          </a:prstGeom>
          <a:solidFill>
            <a:schemeClr val="hlink"/>
          </a:solidFill>
          <a:ln w="12700">
            <a:noFill/>
            <a:miter lim="800000"/>
            <a:headEnd type="none" w="lg" len="med"/>
            <a:tailEnd type="none" w="lg" len="med"/>
          </a:ln>
        </p:spPr>
        <p:txBody>
          <a:bodyPr wrap="none" anchor="ctr"/>
          <a:lstStyle/>
          <a:p>
            <a:endParaRPr lang="en-US"/>
          </a:p>
        </p:txBody>
      </p:sp>
      <p:sp>
        <p:nvSpPr>
          <p:cNvPr id="74762" name="Text Box 10"/>
          <p:cNvSpPr txBox="1">
            <a:spLocks noChangeArrowheads="1"/>
          </p:cNvSpPr>
          <p:nvPr/>
        </p:nvSpPr>
        <p:spPr bwMode="auto">
          <a:xfrm>
            <a:off x="6372225" y="4778375"/>
            <a:ext cx="1104900" cy="457200"/>
          </a:xfrm>
          <a:prstGeom prst="rect">
            <a:avLst/>
          </a:prstGeom>
          <a:noFill/>
          <a:ln w="12700">
            <a:noFill/>
            <a:miter lim="800000"/>
            <a:headEnd type="none" w="lg" len="med"/>
            <a:tailEnd type="none" w="lg" len="med"/>
          </a:ln>
        </p:spPr>
        <p:txBody>
          <a:bodyPr wrap="none">
            <a:spAutoFit/>
          </a:bodyPr>
          <a:lstStyle/>
          <a:p>
            <a:r>
              <a:rPr lang="en-US" sz="2400"/>
              <a:t>Free jet</a:t>
            </a:r>
          </a:p>
        </p:txBody>
      </p:sp>
      <p:sp>
        <p:nvSpPr>
          <p:cNvPr id="74763" name="Text Box 11"/>
          <p:cNvSpPr txBox="1">
            <a:spLocks noChangeArrowheads="1"/>
          </p:cNvSpPr>
          <p:nvPr/>
        </p:nvSpPr>
        <p:spPr bwMode="auto">
          <a:xfrm>
            <a:off x="2917825" y="4714875"/>
            <a:ext cx="708025" cy="457200"/>
          </a:xfrm>
          <a:prstGeom prst="rect">
            <a:avLst/>
          </a:prstGeom>
          <a:noFill/>
          <a:ln w="12700">
            <a:noFill/>
            <a:miter lim="800000"/>
            <a:headEnd type="none" w="lg" len="med"/>
            <a:tailEnd type="none" w="lg" len="med"/>
          </a:ln>
        </p:spPr>
        <p:txBody>
          <a:bodyPr wrap="none">
            <a:spAutoFit/>
          </a:bodyPr>
          <a:lstStyle/>
          <a:p>
            <a:r>
              <a:rPr lang="en-US" sz="2400"/>
              <a:t>pipe</a:t>
            </a:r>
          </a:p>
        </p:txBody>
      </p:sp>
      <p:sp>
        <p:nvSpPr>
          <p:cNvPr id="74764" name="Text Box 12"/>
          <p:cNvSpPr txBox="1">
            <a:spLocks noChangeArrowheads="1"/>
          </p:cNvSpPr>
          <p:nvPr/>
        </p:nvSpPr>
        <p:spPr bwMode="auto">
          <a:xfrm>
            <a:off x="708025" y="1806575"/>
            <a:ext cx="7594600" cy="822325"/>
          </a:xfrm>
          <a:prstGeom prst="rect">
            <a:avLst/>
          </a:prstGeom>
          <a:noFill/>
          <a:ln w="12700">
            <a:noFill/>
            <a:miter lim="800000"/>
            <a:headEnd type="none" w="lg" len="med"/>
            <a:tailEnd type="none" w="lg" len="med"/>
          </a:ln>
        </p:spPr>
        <p:txBody>
          <a:bodyPr>
            <a:spAutoFit/>
          </a:bodyPr>
          <a:lstStyle/>
          <a:p>
            <a:r>
              <a:rPr lang="en-US" sz="2400"/>
              <a:t>Find the velocity and flow. How would you solve these two problems?</a:t>
            </a:r>
          </a:p>
        </p:txBody>
      </p:sp>
      <p:sp>
        <p:nvSpPr>
          <p:cNvPr id="74765" name="Rectangle 13"/>
          <p:cNvSpPr>
            <a:spLocks noChangeArrowheads="1"/>
          </p:cNvSpPr>
          <p:nvPr/>
        </p:nvSpPr>
        <p:spPr bwMode="auto">
          <a:xfrm>
            <a:off x="5803900" y="3911600"/>
            <a:ext cx="50800" cy="2070100"/>
          </a:xfrm>
          <a:prstGeom prst="rect">
            <a:avLst/>
          </a:prstGeom>
          <a:solidFill>
            <a:schemeClr val="hlink"/>
          </a:solidFill>
          <a:ln w="12700">
            <a:noFill/>
            <a:miter lim="800000"/>
            <a:headEnd type="none" w="lg" len="med"/>
            <a:tailEnd type="none" w="lg"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1"/>
          <p:cNvGrpSpPr>
            <a:grpSpLocks/>
          </p:cNvGrpSpPr>
          <p:nvPr/>
        </p:nvGrpSpPr>
        <p:grpSpPr bwMode="auto">
          <a:xfrm>
            <a:off x="571500" y="2984500"/>
            <a:ext cx="1809750" cy="584200"/>
            <a:chOff x="360" y="1880"/>
            <a:chExt cx="1140" cy="368"/>
          </a:xfrm>
        </p:grpSpPr>
        <p:sp>
          <p:nvSpPr>
            <p:cNvPr id="3094" name="Line 29"/>
            <p:cNvSpPr>
              <a:spLocks noChangeShapeType="1"/>
            </p:cNvSpPr>
            <p:nvPr/>
          </p:nvSpPr>
          <p:spPr bwMode="auto">
            <a:xfrm flipV="1">
              <a:off x="360" y="1880"/>
              <a:ext cx="212" cy="368"/>
            </a:xfrm>
            <a:prstGeom prst="line">
              <a:avLst/>
            </a:prstGeom>
            <a:noFill/>
            <a:ln w="38100">
              <a:solidFill>
                <a:schemeClr val="folHlink"/>
              </a:solidFill>
              <a:round/>
              <a:headEnd type="none" w="lg" len="med"/>
              <a:tailEnd type="none" w="lg" len="med"/>
            </a:ln>
          </p:spPr>
          <p:txBody>
            <a:bodyPr wrap="none" anchor="ctr">
              <a:spAutoFit/>
            </a:bodyPr>
            <a:lstStyle/>
            <a:p>
              <a:endParaRPr lang="en-US"/>
            </a:p>
          </p:txBody>
        </p:sp>
        <p:sp>
          <p:nvSpPr>
            <p:cNvPr id="3095" name="Line 30"/>
            <p:cNvSpPr>
              <a:spLocks noChangeShapeType="1"/>
            </p:cNvSpPr>
            <p:nvPr/>
          </p:nvSpPr>
          <p:spPr bwMode="auto">
            <a:xfrm flipV="1">
              <a:off x="1288" y="1880"/>
              <a:ext cx="212" cy="368"/>
            </a:xfrm>
            <a:prstGeom prst="line">
              <a:avLst/>
            </a:prstGeom>
            <a:noFill/>
            <a:ln w="38100">
              <a:solidFill>
                <a:schemeClr val="folHlink"/>
              </a:solidFill>
              <a:round/>
              <a:headEnd type="none" w="lg" len="med"/>
              <a:tailEnd type="none" w="lg" len="med"/>
            </a:ln>
          </p:spPr>
          <p:txBody>
            <a:bodyPr wrap="none" anchor="ctr">
              <a:spAutoFit/>
            </a:bodyPr>
            <a:lstStyle/>
            <a:p>
              <a:endParaRPr lang="en-US"/>
            </a:p>
          </p:txBody>
        </p:sp>
      </p:grpSp>
      <p:sp>
        <p:nvSpPr>
          <p:cNvPr id="3079" name="Rectangle 2"/>
          <p:cNvSpPr>
            <a:spLocks noGrp="1" noChangeArrowheads="1"/>
          </p:cNvSpPr>
          <p:nvPr>
            <p:ph type="title"/>
          </p:nvPr>
        </p:nvSpPr>
        <p:spPr/>
        <p:txBody>
          <a:bodyPr/>
          <a:lstStyle/>
          <a:p>
            <a:pPr>
              <a:defRPr/>
            </a:pPr>
            <a:r>
              <a:rPr lang="en-US" smtClean="0"/>
              <a:t>Continuity Equation for Constant Density and Uniform Velocity</a:t>
            </a:r>
          </a:p>
        </p:txBody>
      </p:sp>
      <p:graphicFrame>
        <p:nvGraphicFramePr>
          <p:cNvPr id="182276" name="Object 4"/>
          <p:cNvGraphicFramePr>
            <a:graphicFrameLocks noChangeAspect="1"/>
          </p:cNvGraphicFramePr>
          <p:nvPr/>
        </p:nvGraphicFramePr>
        <p:xfrm>
          <a:off x="373063" y="3009900"/>
          <a:ext cx="3570287" cy="433388"/>
        </p:xfrm>
        <a:graphic>
          <a:graphicData uri="http://schemas.openxmlformats.org/presentationml/2006/ole">
            <mc:AlternateContent xmlns:mc="http://schemas.openxmlformats.org/markup-compatibility/2006">
              <mc:Choice xmlns:v="urn:schemas-microsoft-com:vml" Requires="v">
                <p:oleObj spid="_x0000_s3082" name="Equation" r:id="rId4" imgW="2717640" imgH="431640" progId="Equation.DSMT4">
                  <p:embed/>
                </p:oleObj>
              </mc:Choice>
              <mc:Fallback>
                <p:oleObj name="Equation" r:id="rId4" imgW="2717640" imgH="43164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063" y="3009900"/>
                        <a:ext cx="3570287" cy="4333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82278" name="Object 6"/>
          <p:cNvGraphicFramePr>
            <a:graphicFrameLocks noChangeAspect="1"/>
          </p:cNvGraphicFramePr>
          <p:nvPr/>
        </p:nvGraphicFramePr>
        <p:xfrm>
          <a:off x="544513" y="4076700"/>
          <a:ext cx="2686050" cy="433388"/>
        </p:xfrm>
        <a:graphic>
          <a:graphicData uri="http://schemas.openxmlformats.org/presentationml/2006/ole">
            <mc:AlternateContent xmlns:mc="http://schemas.openxmlformats.org/markup-compatibility/2006">
              <mc:Choice xmlns:v="urn:schemas-microsoft-com:vml" Requires="v">
                <p:oleObj spid="_x0000_s3083" name="Equation" r:id="rId6" imgW="2044440" imgH="431640" progId="Equation.DSMT4">
                  <p:embed/>
                </p:oleObj>
              </mc:Choice>
              <mc:Fallback>
                <p:oleObj name="Equation" r:id="rId6" imgW="2044440" imgH="43164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4513" y="4076700"/>
                        <a:ext cx="2686050" cy="4333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3076" name="Object 13"/>
          <p:cNvGraphicFramePr>
            <a:graphicFrameLocks noChangeAspect="1"/>
          </p:cNvGraphicFramePr>
          <p:nvPr/>
        </p:nvGraphicFramePr>
        <p:xfrm>
          <a:off x="153988" y="1993900"/>
          <a:ext cx="5154612" cy="739775"/>
        </p:xfrm>
        <a:graphic>
          <a:graphicData uri="http://schemas.openxmlformats.org/presentationml/2006/ole">
            <mc:AlternateContent xmlns:mc="http://schemas.openxmlformats.org/markup-compatibility/2006">
              <mc:Choice xmlns:v="urn:schemas-microsoft-com:vml" Requires="v">
                <p:oleObj spid="_x0000_s3084" name="Equation" r:id="rId8" imgW="3924000" imgH="736560" progId="Equation.DSMT4">
                  <p:embed/>
                </p:oleObj>
              </mc:Choice>
              <mc:Fallback>
                <p:oleObj name="Equation" r:id="rId8" imgW="3924000" imgH="736560" progId="Equation.DSMT4">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988" y="1993900"/>
                        <a:ext cx="5154612" cy="7397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82286" name="Text Box 14"/>
          <p:cNvSpPr txBox="1">
            <a:spLocks noChangeArrowheads="1"/>
          </p:cNvSpPr>
          <p:nvPr/>
        </p:nvSpPr>
        <p:spPr bwMode="auto">
          <a:xfrm>
            <a:off x="5473700" y="1984375"/>
            <a:ext cx="3670300" cy="457200"/>
          </a:xfrm>
          <a:prstGeom prst="rect">
            <a:avLst/>
          </a:prstGeom>
          <a:noFill/>
          <a:ln w="12700">
            <a:noFill/>
            <a:miter lim="800000"/>
            <a:headEnd type="none" w="lg" len="med"/>
            <a:tailEnd type="none" w="lg" len="med"/>
          </a:ln>
        </p:spPr>
        <p:txBody>
          <a:bodyPr wrap="none">
            <a:spAutoFit/>
          </a:bodyPr>
          <a:lstStyle/>
          <a:p>
            <a:r>
              <a:rPr lang="en-US" sz="2400"/>
              <a:t>Density is constant across cs</a:t>
            </a:r>
          </a:p>
        </p:txBody>
      </p:sp>
      <p:sp>
        <p:nvSpPr>
          <p:cNvPr id="182287" name="Text Box 15"/>
          <p:cNvSpPr txBox="1">
            <a:spLocks noChangeArrowheads="1"/>
          </p:cNvSpPr>
          <p:nvPr/>
        </p:nvSpPr>
        <p:spPr bwMode="auto">
          <a:xfrm>
            <a:off x="4568825" y="2962275"/>
            <a:ext cx="4235450" cy="457200"/>
          </a:xfrm>
          <a:prstGeom prst="rect">
            <a:avLst/>
          </a:prstGeom>
          <a:noFill/>
          <a:ln w="12700">
            <a:noFill/>
            <a:miter lim="800000"/>
            <a:headEnd type="none" w="lg" len="med"/>
            <a:tailEnd type="none" w="lg" len="med"/>
          </a:ln>
        </p:spPr>
        <p:txBody>
          <a:bodyPr wrap="none">
            <a:spAutoFit/>
          </a:bodyPr>
          <a:lstStyle/>
          <a:p>
            <a:r>
              <a:rPr lang="en-US" sz="2400"/>
              <a:t>Density is the same at cs</a:t>
            </a:r>
            <a:r>
              <a:rPr lang="en-US" sz="2400" baseline="-25000"/>
              <a:t>1</a:t>
            </a:r>
            <a:r>
              <a:rPr lang="en-US" sz="2400"/>
              <a:t> and cs</a:t>
            </a:r>
            <a:r>
              <a:rPr lang="en-US" sz="2400" baseline="-25000"/>
              <a:t>2</a:t>
            </a:r>
          </a:p>
        </p:txBody>
      </p:sp>
      <p:sp>
        <p:nvSpPr>
          <p:cNvPr id="3082" name="Line 16"/>
          <p:cNvSpPr>
            <a:spLocks noChangeShapeType="1"/>
          </p:cNvSpPr>
          <p:nvPr/>
        </p:nvSpPr>
        <p:spPr bwMode="auto">
          <a:xfrm>
            <a:off x="3581400" y="4495800"/>
            <a:ext cx="825500" cy="1588"/>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182289" name="Comment 17"/>
          <p:cNvSpPr>
            <a:spLocks noChangeArrowheads="1"/>
          </p:cNvSpPr>
          <p:nvPr/>
        </p:nvSpPr>
        <p:spPr bwMode="auto">
          <a:xfrm>
            <a:off x="3479800" y="3987800"/>
            <a:ext cx="12192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[L</a:t>
            </a:r>
            <a:r>
              <a:rPr lang="en-US" baseline="30000">
                <a:solidFill>
                  <a:schemeClr val="folHlink"/>
                </a:solidFill>
              </a:rPr>
              <a:t>3</a:t>
            </a:r>
            <a:r>
              <a:rPr lang="en-US">
                <a:solidFill>
                  <a:schemeClr val="folHlink"/>
                </a:solidFill>
              </a:rPr>
              <a:t>/T]</a:t>
            </a:r>
          </a:p>
        </p:txBody>
      </p:sp>
      <p:sp>
        <p:nvSpPr>
          <p:cNvPr id="3084" name="Text Box 18"/>
          <p:cNvSpPr txBox="1">
            <a:spLocks noChangeArrowheads="1"/>
          </p:cNvSpPr>
          <p:nvPr/>
        </p:nvSpPr>
        <p:spPr bwMode="auto">
          <a:xfrm>
            <a:off x="3590925" y="5010150"/>
            <a:ext cx="5383213" cy="1552575"/>
          </a:xfrm>
          <a:prstGeom prst="rect">
            <a:avLst/>
          </a:prstGeom>
          <a:noFill/>
          <a:ln w="12700">
            <a:noFill/>
            <a:miter lim="800000"/>
            <a:headEnd type="none" w="lg" len="med"/>
            <a:tailEnd type="none" w="lg" len="med"/>
          </a:ln>
        </p:spPr>
        <p:txBody>
          <a:bodyPr>
            <a:spAutoFit/>
          </a:bodyPr>
          <a:lstStyle/>
          <a:p>
            <a:r>
              <a:rPr lang="en-US" sz="2400"/>
              <a:t>Simple version of the continuity equation for conditions of constant density. It is understood that the velocities are either ________ or _______ ________.</a:t>
            </a:r>
          </a:p>
        </p:txBody>
      </p:sp>
      <p:graphicFrame>
        <p:nvGraphicFramePr>
          <p:cNvPr id="182291" name="Object 19"/>
          <p:cNvGraphicFramePr>
            <a:graphicFrameLocks noChangeAspect="1"/>
          </p:cNvGraphicFramePr>
          <p:nvPr/>
        </p:nvGraphicFramePr>
        <p:xfrm>
          <a:off x="525463" y="5067300"/>
          <a:ext cx="2519362" cy="382588"/>
        </p:xfrm>
        <a:graphic>
          <a:graphicData uri="http://schemas.openxmlformats.org/presentationml/2006/ole">
            <mc:AlternateContent xmlns:mc="http://schemas.openxmlformats.org/markup-compatibility/2006">
              <mc:Choice xmlns:v="urn:schemas-microsoft-com:vml" Requires="v">
                <p:oleObj spid="_x0000_s3085" name="Equation" r:id="rId10" imgW="1917360" imgH="380880" progId="Equation.DSMT4">
                  <p:embed/>
                </p:oleObj>
              </mc:Choice>
              <mc:Fallback>
                <p:oleObj name="Equation" r:id="rId10" imgW="1917360" imgH="380880" progId="Equation.DSMT4">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5463" y="5067300"/>
                        <a:ext cx="2519362" cy="3825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82292" name="Rectangle 20"/>
          <p:cNvSpPr>
            <a:spLocks noChangeArrowheads="1"/>
          </p:cNvSpPr>
          <p:nvPr/>
        </p:nvSpPr>
        <p:spPr bwMode="auto">
          <a:xfrm>
            <a:off x="3684588" y="6121400"/>
            <a:ext cx="1165225" cy="457200"/>
          </a:xfrm>
          <a:prstGeom prst="rect">
            <a:avLst/>
          </a:prstGeom>
          <a:noFill/>
          <a:ln w="12700">
            <a:noFill/>
            <a:miter lim="800000"/>
            <a:headEnd type="none" w="lg" len="med"/>
            <a:tailEnd type="none" w="lg" len="med"/>
          </a:ln>
        </p:spPr>
        <p:txBody>
          <a:bodyPr wrap="none">
            <a:spAutoFit/>
          </a:bodyPr>
          <a:lstStyle/>
          <a:p>
            <a:r>
              <a:rPr lang="en-US" sz="2400">
                <a:solidFill>
                  <a:schemeClr val="folHlink"/>
                </a:solidFill>
              </a:rPr>
              <a:t>uniform</a:t>
            </a:r>
          </a:p>
        </p:txBody>
      </p:sp>
      <p:sp>
        <p:nvSpPr>
          <p:cNvPr id="182293" name="Rectangle 21"/>
          <p:cNvSpPr>
            <a:spLocks noChangeArrowheads="1"/>
          </p:cNvSpPr>
          <p:nvPr/>
        </p:nvSpPr>
        <p:spPr bwMode="auto">
          <a:xfrm>
            <a:off x="5283200" y="6121400"/>
            <a:ext cx="2389188" cy="457200"/>
          </a:xfrm>
          <a:prstGeom prst="rect">
            <a:avLst/>
          </a:prstGeom>
          <a:noFill/>
          <a:ln w="12700">
            <a:noFill/>
            <a:miter lim="800000"/>
            <a:headEnd type="none" w="lg" len="med"/>
            <a:tailEnd type="none" w="lg" len="med"/>
          </a:ln>
        </p:spPr>
        <p:txBody>
          <a:bodyPr wrap="none">
            <a:spAutoFit/>
          </a:bodyPr>
          <a:lstStyle/>
          <a:p>
            <a:r>
              <a:rPr lang="en-US" sz="2400">
                <a:solidFill>
                  <a:schemeClr val="folHlink"/>
                </a:solidFill>
              </a:rPr>
              <a:t>spatially averaged</a:t>
            </a:r>
          </a:p>
        </p:txBody>
      </p:sp>
      <p:grpSp>
        <p:nvGrpSpPr>
          <p:cNvPr id="3" name="Group 28"/>
          <p:cNvGrpSpPr>
            <a:grpSpLocks/>
          </p:cNvGrpSpPr>
          <p:nvPr/>
        </p:nvGrpSpPr>
        <p:grpSpPr bwMode="auto">
          <a:xfrm>
            <a:off x="42863" y="1943100"/>
            <a:ext cx="3182937" cy="1066800"/>
            <a:chOff x="139" y="1224"/>
            <a:chExt cx="2005" cy="672"/>
          </a:xfrm>
        </p:grpSpPr>
        <p:grpSp>
          <p:nvGrpSpPr>
            <p:cNvPr id="3088" name="Group 24"/>
            <p:cNvGrpSpPr>
              <a:grpSpLocks/>
            </p:cNvGrpSpPr>
            <p:nvPr/>
          </p:nvGrpSpPr>
          <p:grpSpPr bwMode="auto">
            <a:xfrm>
              <a:off x="1643" y="1224"/>
              <a:ext cx="501" cy="640"/>
              <a:chOff x="1643" y="1224"/>
              <a:chExt cx="501" cy="640"/>
            </a:xfrm>
          </p:grpSpPr>
          <p:sp>
            <p:nvSpPr>
              <p:cNvPr id="3092" name="Freeform 22"/>
              <p:cNvSpPr>
                <a:spLocks/>
              </p:cNvSpPr>
              <p:nvPr/>
            </p:nvSpPr>
            <p:spPr bwMode="auto">
              <a:xfrm>
                <a:off x="1643" y="1496"/>
                <a:ext cx="373" cy="368"/>
              </a:xfrm>
              <a:custGeom>
                <a:avLst/>
                <a:gdLst>
                  <a:gd name="T0" fmla="*/ 373 w 373"/>
                  <a:gd name="T1" fmla="*/ 64 h 368"/>
                  <a:gd name="T2" fmla="*/ 181 w 373"/>
                  <a:gd name="T3" fmla="*/ 336 h 368"/>
                  <a:gd name="T4" fmla="*/ 21 w 373"/>
                  <a:gd name="T5" fmla="*/ 256 h 368"/>
                  <a:gd name="T6" fmla="*/ 53 w 373"/>
                  <a:gd name="T7" fmla="*/ 0 h 368"/>
                  <a:gd name="T8" fmla="*/ 0 60000 65536"/>
                  <a:gd name="T9" fmla="*/ 0 60000 65536"/>
                  <a:gd name="T10" fmla="*/ 0 60000 65536"/>
                  <a:gd name="T11" fmla="*/ 0 60000 65536"/>
                  <a:gd name="T12" fmla="*/ 0 w 373"/>
                  <a:gd name="T13" fmla="*/ 0 h 368"/>
                  <a:gd name="T14" fmla="*/ 373 w 373"/>
                  <a:gd name="T15" fmla="*/ 368 h 368"/>
                </a:gdLst>
                <a:ahLst/>
                <a:cxnLst>
                  <a:cxn ang="T8">
                    <a:pos x="T0" y="T1"/>
                  </a:cxn>
                  <a:cxn ang="T9">
                    <a:pos x="T2" y="T3"/>
                  </a:cxn>
                  <a:cxn ang="T10">
                    <a:pos x="T4" y="T5"/>
                  </a:cxn>
                  <a:cxn ang="T11">
                    <a:pos x="T6" y="T7"/>
                  </a:cxn>
                </a:cxnLst>
                <a:rect l="T12" t="T13" r="T14" b="T15"/>
                <a:pathLst>
                  <a:path w="373" h="368">
                    <a:moveTo>
                      <a:pt x="373" y="64"/>
                    </a:moveTo>
                    <a:cubicBezTo>
                      <a:pt x="306" y="184"/>
                      <a:pt x="240" y="304"/>
                      <a:pt x="181" y="336"/>
                    </a:cubicBezTo>
                    <a:cubicBezTo>
                      <a:pt x="122" y="368"/>
                      <a:pt x="42" y="312"/>
                      <a:pt x="21" y="256"/>
                    </a:cubicBezTo>
                    <a:cubicBezTo>
                      <a:pt x="0" y="200"/>
                      <a:pt x="26" y="100"/>
                      <a:pt x="53" y="0"/>
                    </a:cubicBezTo>
                  </a:path>
                </a:pathLst>
              </a:custGeom>
              <a:noFill/>
              <a:ln w="12700" cap="flat" cmpd="sng">
                <a:solidFill>
                  <a:schemeClr val="folHlink"/>
                </a:solidFill>
                <a:prstDash val="solid"/>
                <a:round/>
                <a:headEnd type="none" w="lg" len="med"/>
                <a:tailEnd type="triangle" w="lg" len="med"/>
              </a:ln>
            </p:spPr>
            <p:txBody>
              <a:bodyPr wrap="none" anchor="ctr">
                <a:spAutoFit/>
              </a:bodyPr>
              <a:lstStyle/>
              <a:p>
                <a:endParaRPr lang="en-US"/>
              </a:p>
            </p:txBody>
          </p:sp>
          <p:sp>
            <p:nvSpPr>
              <p:cNvPr id="3093" name="Oval 23"/>
              <p:cNvSpPr>
                <a:spLocks noChangeArrowheads="1"/>
              </p:cNvSpPr>
              <p:nvPr/>
            </p:nvSpPr>
            <p:spPr bwMode="auto">
              <a:xfrm>
                <a:off x="1904" y="1224"/>
                <a:ext cx="240" cy="416"/>
              </a:xfrm>
              <a:prstGeom prst="ellipse">
                <a:avLst/>
              </a:prstGeom>
              <a:noFill/>
              <a:ln w="12700">
                <a:solidFill>
                  <a:schemeClr val="folHlink"/>
                </a:solidFill>
                <a:round/>
                <a:headEnd type="none" w="lg" len="med"/>
                <a:tailEnd type="none" w="lg" len="med"/>
              </a:ln>
            </p:spPr>
            <p:txBody>
              <a:bodyPr wrap="none" anchor="ctr">
                <a:spAutoFit/>
              </a:bodyPr>
              <a:lstStyle/>
              <a:p>
                <a:endParaRPr lang="en-US"/>
              </a:p>
            </p:txBody>
          </p:sp>
        </p:grpSp>
        <p:grpSp>
          <p:nvGrpSpPr>
            <p:cNvPr id="3089" name="Group 25"/>
            <p:cNvGrpSpPr>
              <a:grpSpLocks/>
            </p:cNvGrpSpPr>
            <p:nvPr/>
          </p:nvGrpSpPr>
          <p:grpSpPr bwMode="auto">
            <a:xfrm>
              <a:off x="139" y="1256"/>
              <a:ext cx="501" cy="640"/>
              <a:chOff x="1643" y="1224"/>
              <a:chExt cx="501" cy="640"/>
            </a:xfrm>
          </p:grpSpPr>
          <p:sp>
            <p:nvSpPr>
              <p:cNvPr id="3090" name="Freeform 26"/>
              <p:cNvSpPr>
                <a:spLocks/>
              </p:cNvSpPr>
              <p:nvPr/>
            </p:nvSpPr>
            <p:spPr bwMode="auto">
              <a:xfrm>
                <a:off x="1643" y="1496"/>
                <a:ext cx="373" cy="368"/>
              </a:xfrm>
              <a:custGeom>
                <a:avLst/>
                <a:gdLst>
                  <a:gd name="T0" fmla="*/ 373 w 373"/>
                  <a:gd name="T1" fmla="*/ 64 h 368"/>
                  <a:gd name="T2" fmla="*/ 181 w 373"/>
                  <a:gd name="T3" fmla="*/ 336 h 368"/>
                  <a:gd name="T4" fmla="*/ 21 w 373"/>
                  <a:gd name="T5" fmla="*/ 256 h 368"/>
                  <a:gd name="T6" fmla="*/ 53 w 373"/>
                  <a:gd name="T7" fmla="*/ 0 h 368"/>
                  <a:gd name="T8" fmla="*/ 0 60000 65536"/>
                  <a:gd name="T9" fmla="*/ 0 60000 65536"/>
                  <a:gd name="T10" fmla="*/ 0 60000 65536"/>
                  <a:gd name="T11" fmla="*/ 0 60000 65536"/>
                  <a:gd name="T12" fmla="*/ 0 w 373"/>
                  <a:gd name="T13" fmla="*/ 0 h 368"/>
                  <a:gd name="T14" fmla="*/ 373 w 373"/>
                  <a:gd name="T15" fmla="*/ 368 h 368"/>
                </a:gdLst>
                <a:ahLst/>
                <a:cxnLst>
                  <a:cxn ang="T8">
                    <a:pos x="T0" y="T1"/>
                  </a:cxn>
                  <a:cxn ang="T9">
                    <a:pos x="T2" y="T3"/>
                  </a:cxn>
                  <a:cxn ang="T10">
                    <a:pos x="T4" y="T5"/>
                  </a:cxn>
                  <a:cxn ang="T11">
                    <a:pos x="T6" y="T7"/>
                  </a:cxn>
                </a:cxnLst>
                <a:rect l="T12" t="T13" r="T14" b="T15"/>
                <a:pathLst>
                  <a:path w="373" h="368">
                    <a:moveTo>
                      <a:pt x="373" y="64"/>
                    </a:moveTo>
                    <a:cubicBezTo>
                      <a:pt x="306" y="184"/>
                      <a:pt x="240" y="304"/>
                      <a:pt x="181" y="336"/>
                    </a:cubicBezTo>
                    <a:cubicBezTo>
                      <a:pt x="122" y="368"/>
                      <a:pt x="42" y="312"/>
                      <a:pt x="21" y="256"/>
                    </a:cubicBezTo>
                    <a:cubicBezTo>
                      <a:pt x="0" y="200"/>
                      <a:pt x="26" y="100"/>
                      <a:pt x="53" y="0"/>
                    </a:cubicBezTo>
                  </a:path>
                </a:pathLst>
              </a:custGeom>
              <a:noFill/>
              <a:ln w="12700" cap="flat" cmpd="sng">
                <a:solidFill>
                  <a:schemeClr val="folHlink"/>
                </a:solidFill>
                <a:prstDash val="solid"/>
                <a:round/>
                <a:headEnd type="none" w="lg" len="med"/>
                <a:tailEnd type="triangle" w="lg" len="med"/>
              </a:ln>
            </p:spPr>
            <p:txBody>
              <a:bodyPr wrap="none" anchor="ctr">
                <a:spAutoFit/>
              </a:bodyPr>
              <a:lstStyle/>
              <a:p>
                <a:endParaRPr lang="en-US"/>
              </a:p>
            </p:txBody>
          </p:sp>
          <p:sp>
            <p:nvSpPr>
              <p:cNvPr id="3091" name="Oval 27"/>
              <p:cNvSpPr>
                <a:spLocks noChangeArrowheads="1"/>
              </p:cNvSpPr>
              <p:nvPr/>
            </p:nvSpPr>
            <p:spPr bwMode="auto">
              <a:xfrm>
                <a:off x="1904" y="1224"/>
                <a:ext cx="240" cy="416"/>
              </a:xfrm>
              <a:prstGeom prst="ellipse">
                <a:avLst/>
              </a:prstGeom>
              <a:noFill/>
              <a:ln w="12700">
                <a:solidFill>
                  <a:schemeClr val="folHlink"/>
                </a:solidFill>
                <a:round/>
                <a:headEnd type="none" w="lg" len="med"/>
                <a:tailEnd type="none" w="lg" len="med"/>
              </a:ln>
            </p:spPr>
            <p:txBody>
              <a:bodyPr wrap="none" anchor="ctr">
                <a:spAutoFit/>
              </a:bodyP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228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822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228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822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8228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8229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8229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8229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6" grpId="0" build="p" autoUpdateAnimBg="0"/>
      <p:bldP spid="182287" grpId="0" build="p" autoUpdateAnimBg="0"/>
      <p:bldP spid="182289" grpId="0" autoUpdateAnimBg="0"/>
      <p:bldP spid="182292" grpId="0" build="p" autoUpdateAnimBg="0"/>
      <p:bldP spid="182293"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pPr>
              <a:defRPr/>
            </a:pPr>
            <a:r>
              <a:rPr lang="en-US" smtClean="0"/>
              <a:t>Bernoulli vs. Control Volume Conservation of Energy</a:t>
            </a:r>
          </a:p>
        </p:txBody>
      </p:sp>
      <p:sp>
        <p:nvSpPr>
          <p:cNvPr id="43013" name="Text Box 3"/>
          <p:cNvSpPr txBox="1">
            <a:spLocks noChangeArrowheads="1"/>
          </p:cNvSpPr>
          <p:nvPr/>
        </p:nvSpPr>
        <p:spPr bwMode="auto">
          <a:xfrm>
            <a:off x="225425" y="3013075"/>
            <a:ext cx="3937000" cy="457200"/>
          </a:xfrm>
          <a:prstGeom prst="rect">
            <a:avLst/>
          </a:prstGeom>
          <a:noFill/>
          <a:ln w="12700">
            <a:noFill/>
            <a:miter lim="800000"/>
            <a:headEnd type="none" w="lg" len="med"/>
            <a:tailEnd type="none" w="lg" len="med"/>
          </a:ln>
        </p:spPr>
        <p:txBody>
          <a:bodyPr wrap="none">
            <a:spAutoFit/>
          </a:bodyPr>
          <a:lstStyle/>
          <a:p>
            <a:r>
              <a:rPr lang="en-US" sz="2400"/>
              <a:t>Point to point along streamline</a:t>
            </a:r>
          </a:p>
        </p:txBody>
      </p:sp>
      <p:sp>
        <p:nvSpPr>
          <p:cNvPr id="43014" name="Text Box 4"/>
          <p:cNvSpPr txBox="1">
            <a:spLocks noChangeArrowheads="1"/>
          </p:cNvSpPr>
          <p:nvPr/>
        </p:nvSpPr>
        <p:spPr bwMode="auto">
          <a:xfrm>
            <a:off x="4784725" y="2936875"/>
            <a:ext cx="4276725" cy="457200"/>
          </a:xfrm>
          <a:prstGeom prst="rect">
            <a:avLst/>
          </a:prstGeom>
          <a:noFill/>
          <a:ln w="12700">
            <a:noFill/>
            <a:miter lim="800000"/>
            <a:headEnd type="none" w="lg" len="med"/>
            <a:tailEnd type="none" w="lg" len="med"/>
          </a:ln>
        </p:spPr>
        <p:txBody>
          <a:bodyPr wrap="none">
            <a:spAutoFit/>
          </a:bodyPr>
          <a:lstStyle/>
          <a:p>
            <a:r>
              <a:rPr lang="en-US" sz="2400"/>
              <a:t>Control surface to control surface</a:t>
            </a:r>
          </a:p>
        </p:txBody>
      </p:sp>
      <p:sp>
        <p:nvSpPr>
          <p:cNvPr id="43015" name="Text Box 5"/>
          <p:cNvSpPr txBox="1">
            <a:spLocks noChangeArrowheads="1"/>
          </p:cNvSpPr>
          <p:nvPr/>
        </p:nvSpPr>
        <p:spPr bwMode="auto">
          <a:xfrm>
            <a:off x="225425" y="3622675"/>
            <a:ext cx="2552700" cy="457200"/>
          </a:xfrm>
          <a:prstGeom prst="rect">
            <a:avLst/>
          </a:prstGeom>
          <a:noFill/>
          <a:ln w="12700">
            <a:noFill/>
            <a:miter lim="800000"/>
            <a:headEnd type="none" w="lg" len="med"/>
            <a:tailEnd type="none" w="lg" len="med"/>
          </a:ln>
        </p:spPr>
        <p:txBody>
          <a:bodyPr wrap="none">
            <a:spAutoFit/>
          </a:bodyPr>
          <a:lstStyle/>
          <a:p>
            <a:r>
              <a:rPr lang="en-US" sz="2400"/>
              <a:t>No frictional losses</a:t>
            </a:r>
          </a:p>
        </p:txBody>
      </p:sp>
      <p:sp>
        <p:nvSpPr>
          <p:cNvPr id="43016" name="Text Box 6"/>
          <p:cNvSpPr txBox="1">
            <a:spLocks noChangeArrowheads="1"/>
          </p:cNvSpPr>
          <p:nvPr/>
        </p:nvSpPr>
        <p:spPr bwMode="auto">
          <a:xfrm>
            <a:off x="4784725" y="3516313"/>
            <a:ext cx="4267200" cy="457200"/>
          </a:xfrm>
          <a:prstGeom prst="rect">
            <a:avLst/>
          </a:prstGeom>
          <a:noFill/>
          <a:ln w="12700">
            <a:noFill/>
            <a:miter lim="800000"/>
            <a:headEnd type="none" w="lg" len="med"/>
            <a:tailEnd type="none" w="lg" len="med"/>
          </a:ln>
        </p:spPr>
        <p:txBody>
          <a:bodyPr>
            <a:spAutoFit/>
          </a:bodyPr>
          <a:lstStyle/>
          <a:p>
            <a:r>
              <a:rPr lang="en-US" sz="2400"/>
              <a:t>Has a term for frictional losses</a:t>
            </a:r>
          </a:p>
        </p:txBody>
      </p:sp>
      <p:sp>
        <p:nvSpPr>
          <p:cNvPr id="43017" name="Text Box 7"/>
          <p:cNvSpPr txBox="1">
            <a:spLocks noChangeArrowheads="1"/>
          </p:cNvSpPr>
          <p:nvPr/>
        </p:nvSpPr>
        <p:spPr bwMode="auto">
          <a:xfrm>
            <a:off x="4784725" y="4095750"/>
            <a:ext cx="3584575" cy="457200"/>
          </a:xfrm>
          <a:prstGeom prst="rect">
            <a:avLst/>
          </a:prstGeom>
          <a:noFill/>
          <a:ln w="12700">
            <a:noFill/>
            <a:miter lim="800000"/>
            <a:headEnd type="none" w="lg" len="med"/>
            <a:tailEnd type="none" w="lg" len="med"/>
          </a:ln>
        </p:spPr>
        <p:txBody>
          <a:bodyPr wrap="none">
            <a:spAutoFit/>
          </a:bodyPr>
          <a:lstStyle/>
          <a:p>
            <a:r>
              <a:rPr lang="en-US" sz="2400"/>
              <a:t>Based on                 velocity</a:t>
            </a:r>
          </a:p>
        </p:txBody>
      </p:sp>
      <p:sp>
        <p:nvSpPr>
          <p:cNvPr id="43018" name="Text Box 8"/>
          <p:cNvSpPr txBox="1">
            <a:spLocks noChangeArrowheads="1"/>
          </p:cNvSpPr>
          <p:nvPr/>
        </p:nvSpPr>
        <p:spPr bwMode="auto">
          <a:xfrm>
            <a:off x="4784725" y="4675188"/>
            <a:ext cx="3673475" cy="822325"/>
          </a:xfrm>
          <a:prstGeom prst="rect">
            <a:avLst/>
          </a:prstGeom>
          <a:noFill/>
          <a:ln w="12700">
            <a:noFill/>
            <a:miter lim="800000"/>
            <a:headEnd type="none" w="lg" len="med"/>
            <a:tailEnd type="none" w="lg" len="med"/>
          </a:ln>
        </p:spPr>
        <p:txBody>
          <a:bodyPr>
            <a:spAutoFit/>
          </a:bodyPr>
          <a:lstStyle/>
          <a:p>
            <a:r>
              <a:rPr lang="en-US" sz="2400"/>
              <a:t>Requires kinetic energy correction factor</a:t>
            </a:r>
          </a:p>
        </p:txBody>
      </p:sp>
      <p:sp>
        <p:nvSpPr>
          <p:cNvPr id="43019" name="Text Box 9"/>
          <p:cNvSpPr txBox="1">
            <a:spLocks noChangeArrowheads="1"/>
          </p:cNvSpPr>
          <p:nvPr/>
        </p:nvSpPr>
        <p:spPr bwMode="auto">
          <a:xfrm>
            <a:off x="4784725" y="5619750"/>
            <a:ext cx="2587625" cy="457200"/>
          </a:xfrm>
          <a:prstGeom prst="rect">
            <a:avLst/>
          </a:prstGeom>
          <a:noFill/>
          <a:ln w="12700">
            <a:noFill/>
            <a:miter lim="800000"/>
            <a:headEnd type="none" w="lg" len="med"/>
            <a:tailEnd type="none" w="lg" len="med"/>
          </a:ln>
        </p:spPr>
        <p:txBody>
          <a:bodyPr wrap="none">
            <a:spAutoFit/>
          </a:bodyPr>
          <a:lstStyle/>
          <a:p>
            <a:r>
              <a:rPr lang="en-US" sz="2400"/>
              <a:t>Includes shaft work</a:t>
            </a:r>
          </a:p>
        </p:txBody>
      </p:sp>
      <p:graphicFrame>
        <p:nvGraphicFramePr>
          <p:cNvPr id="43010" name="Object 10"/>
          <p:cNvGraphicFramePr>
            <a:graphicFrameLocks noChangeAspect="1"/>
          </p:cNvGraphicFramePr>
          <p:nvPr/>
        </p:nvGraphicFramePr>
        <p:xfrm>
          <a:off x="131763" y="2036763"/>
          <a:ext cx="3403600" cy="825500"/>
        </p:xfrm>
        <a:graphic>
          <a:graphicData uri="http://schemas.openxmlformats.org/presentationml/2006/ole">
            <mc:AlternateContent xmlns:mc="http://schemas.openxmlformats.org/markup-compatibility/2006">
              <mc:Choice xmlns:v="urn:schemas-microsoft-com:vml" Requires="v">
                <p:oleObj spid="_x0000_s43014" name="Equation" r:id="rId4" imgW="3403440" imgH="825480" progId="Equation.DSMT4">
                  <p:embed/>
                </p:oleObj>
              </mc:Choice>
              <mc:Fallback>
                <p:oleObj name="Equation" r:id="rId4" imgW="3403440" imgH="82548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763" y="2036763"/>
                        <a:ext cx="3403600" cy="825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11" name="Object 12"/>
          <p:cNvGraphicFramePr>
            <a:graphicFrameLocks noChangeAspect="1"/>
          </p:cNvGraphicFramePr>
          <p:nvPr/>
        </p:nvGraphicFramePr>
        <p:xfrm>
          <a:off x="4011613" y="2212975"/>
          <a:ext cx="5143500" cy="504825"/>
        </p:xfrm>
        <a:graphic>
          <a:graphicData uri="http://schemas.openxmlformats.org/presentationml/2006/ole">
            <mc:AlternateContent xmlns:mc="http://schemas.openxmlformats.org/markup-compatibility/2006">
              <mc:Choice xmlns:v="urn:schemas-microsoft-com:vml" Requires="v">
                <p:oleObj spid="_x0000_s43015" name="Equation" r:id="rId6" imgW="6438600" imgH="825480" progId="Equation.DSMT4">
                  <p:embed/>
                </p:oleObj>
              </mc:Choice>
              <mc:Fallback>
                <p:oleObj name="Equation" r:id="rId6" imgW="6438600" imgH="825480"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1613" y="2212975"/>
                        <a:ext cx="5143500" cy="5048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43020" name="Text Box 14"/>
          <p:cNvSpPr txBox="1">
            <a:spLocks noChangeArrowheads="1"/>
          </p:cNvSpPr>
          <p:nvPr/>
        </p:nvSpPr>
        <p:spPr bwMode="auto">
          <a:xfrm>
            <a:off x="225425" y="4227513"/>
            <a:ext cx="3279775" cy="457200"/>
          </a:xfrm>
          <a:prstGeom prst="rect">
            <a:avLst/>
          </a:prstGeom>
          <a:noFill/>
          <a:ln w="12700">
            <a:noFill/>
            <a:miter lim="800000"/>
            <a:headEnd type="none" w="lg" len="med"/>
            <a:tailEnd type="none" w="lg" len="med"/>
          </a:ln>
        </p:spPr>
        <p:txBody>
          <a:bodyPr wrap="none">
            <a:spAutoFit/>
          </a:bodyPr>
          <a:lstStyle/>
          <a:p>
            <a:r>
              <a:rPr lang="en-US" sz="2400"/>
              <a:t>Based on             velocity</a:t>
            </a:r>
          </a:p>
        </p:txBody>
      </p:sp>
      <p:sp>
        <p:nvSpPr>
          <p:cNvPr id="43021" name="Line 15"/>
          <p:cNvSpPr>
            <a:spLocks noChangeShapeType="1"/>
          </p:cNvSpPr>
          <p:nvPr/>
        </p:nvSpPr>
        <p:spPr bwMode="auto">
          <a:xfrm>
            <a:off x="1612900" y="4660900"/>
            <a:ext cx="6604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43022" name="Line 16"/>
          <p:cNvSpPr>
            <a:spLocks noChangeShapeType="1"/>
          </p:cNvSpPr>
          <p:nvPr/>
        </p:nvSpPr>
        <p:spPr bwMode="auto">
          <a:xfrm>
            <a:off x="6083300" y="4508500"/>
            <a:ext cx="939800" cy="0"/>
          </a:xfrm>
          <a:prstGeom prst="line">
            <a:avLst/>
          </a:prstGeom>
          <a:noFill/>
          <a:ln w="12700">
            <a:solidFill>
              <a:schemeClr val="tx1"/>
            </a:solidFill>
            <a:round/>
            <a:headEnd type="none" w="lg" len="med"/>
            <a:tailEnd type="none" w="lg" len="med"/>
          </a:ln>
        </p:spPr>
        <p:txBody>
          <a:bodyPr anchor="ctr">
            <a:spAutoFit/>
          </a:bodyPr>
          <a:lstStyle/>
          <a:p>
            <a:endParaRPr lang="en-US"/>
          </a:p>
        </p:txBody>
      </p:sp>
      <p:sp>
        <p:nvSpPr>
          <p:cNvPr id="177169" name="Text Box 17"/>
          <p:cNvSpPr txBox="1">
            <a:spLocks noChangeArrowheads="1"/>
          </p:cNvSpPr>
          <p:nvPr/>
        </p:nvSpPr>
        <p:spPr bwMode="auto">
          <a:xfrm>
            <a:off x="4784725" y="6200775"/>
            <a:ext cx="1917700" cy="457200"/>
          </a:xfrm>
          <a:prstGeom prst="rect">
            <a:avLst/>
          </a:prstGeom>
          <a:noFill/>
          <a:ln w="12700">
            <a:noFill/>
            <a:miter lim="800000"/>
            <a:headEnd type="none" w="lg" len="med"/>
            <a:tailEnd type="none" w="lg" len="med"/>
          </a:ln>
        </p:spPr>
        <p:txBody>
          <a:bodyPr wrap="none">
            <a:spAutoFit/>
          </a:bodyPr>
          <a:lstStyle/>
          <a:p>
            <a:r>
              <a:rPr lang="en-US" sz="2400">
                <a:solidFill>
                  <a:schemeClr val="folHlink"/>
                </a:solidFill>
              </a:rPr>
              <a:t>Has direction!</a:t>
            </a:r>
          </a:p>
        </p:txBody>
      </p:sp>
      <p:sp>
        <p:nvSpPr>
          <p:cNvPr id="177170" name="Rectangle 18"/>
          <p:cNvSpPr>
            <a:spLocks noChangeArrowheads="1"/>
          </p:cNvSpPr>
          <p:nvPr/>
        </p:nvSpPr>
        <p:spPr bwMode="auto">
          <a:xfrm>
            <a:off x="1511300" y="4186238"/>
            <a:ext cx="914400" cy="519112"/>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point</a:t>
            </a:r>
          </a:p>
        </p:txBody>
      </p:sp>
      <p:sp>
        <p:nvSpPr>
          <p:cNvPr id="177171" name="Rectangle 19"/>
          <p:cNvSpPr>
            <a:spLocks noChangeArrowheads="1"/>
          </p:cNvSpPr>
          <p:nvPr/>
        </p:nvSpPr>
        <p:spPr bwMode="auto">
          <a:xfrm>
            <a:off x="5986463" y="4033838"/>
            <a:ext cx="1287462" cy="519112"/>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average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7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71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716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69" grpId="0" build="p" autoUpdateAnimBg="0"/>
      <p:bldP spid="177170" grpId="0"/>
      <p:bldP spid="17717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42" name="Rectangle 2"/>
          <p:cNvSpPr>
            <a:spLocks noGrp="1" noChangeArrowheads="1"/>
          </p:cNvSpPr>
          <p:nvPr>
            <p:ph type="title"/>
          </p:nvPr>
        </p:nvSpPr>
        <p:spPr/>
        <p:txBody>
          <a:bodyPr/>
          <a:lstStyle/>
          <a:p>
            <a:pPr>
              <a:defRPr/>
            </a:pPr>
            <a:r>
              <a:rPr lang="en-US" smtClean="0"/>
              <a:t>Power and Efficiencies</a:t>
            </a:r>
          </a:p>
        </p:txBody>
      </p:sp>
      <p:sp>
        <p:nvSpPr>
          <p:cNvPr id="44043" name="Rectangle 3"/>
          <p:cNvSpPr>
            <a:spLocks noGrp="1" noChangeArrowheads="1"/>
          </p:cNvSpPr>
          <p:nvPr>
            <p:ph type="body" idx="1"/>
          </p:nvPr>
        </p:nvSpPr>
        <p:spPr/>
        <p:txBody>
          <a:bodyPr/>
          <a:lstStyle/>
          <a:p>
            <a:r>
              <a:rPr lang="en-US" smtClean="0"/>
              <a:t>Electrical power</a:t>
            </a:r>
          </a:p>
          <a:p>
            <a:endParaRPr lang="en-US" smtClean="0"/>
          </a:p>
          <a:p>
            <a:r>
              <a:rPr lang="en-US" smtClean="0"/>
              <a:t>Shaft power</a:t>
            </a:r>
          </a:p>
          <a:p>
            <a:endParaRPr lang="en-US" smtClean="0"/>
          </a:p>
          <a:p>
            <a:r>
              <a:rPr lang="en-US" smtClean="0"/>
              <a:t>Impeller power</a:t>
            </a:r>
          </a:p>
          <a:p>
            <a:endParaRPr lang="en-US" smtClean="0"/>
          </a:p>
          <a:p>
            <a:r>
              <a:rPr lang="en-US" smtClean="0"/>
              <a:t>Fluid power</a:t>
            </a:r>
          </a:p>
        </p:txBody>
      </p:sp>
      <p:pic>
        <p:nvPicPr>
          <p:cNvPr id="71686" name="Picture 6"/>
          <p:cNvPicPr>
            <a:picLocks noChangeAspect="1" noChangeArrowheads="1"/>
          </p:cNvPicPr>
          <p:nvPr/>
        </p:nvPicPr>
        <p:blipFill>
          <a:blip r:embed="rId4" cstate="print"/>
          <a:srcRect/>
          <a:stretch>
            <a:fillRect/>
          </a:stretch>
        </p:blipFill>
        <p:spPr bwMode="auto">
          <a:xfrm>
            <a:off x="5611813" y="3448050"/>
            <a:ext cx="1238250" cy="1092200"/>
          </a:xfrm>
          <a:prstGeom prst="rect">
            <a:avLst/>
          </a:prstGeom>
          <a:noFill/>
          <a:ln w="12700">
            <a:noFill/>
            <a:miter lim="800000"/>
            <a:headEnd type="none" w="sm" len="sm"/>
            <a:tailEnd type="none" w="lg" len="med"/>
          </a:ln>
        </p:spPr>
      </p:pic>
      <p:graphicFrame>
        <p:nvGraphicFramePr>
          <p:cNvPr id="71688" name="Object 8"/>
          <p:cNvGraphicFramePr>
            <a:graphicFrameLocks noChangeAspect="1"/>
          </p:cNvGraphicFramePr>
          <p:nvPr/>
        </p:nvGraphicFramePr>
        <p:xfrm>
          <a:off x="4205288" y="4791075"/>
          <a:ext cx="1166812" cy="1309688"/>
        </p:xfrm>
        <a:graphic>
          <a:graphicData uri="http://schemas.openxmlformats.org/presentationml/2006/ole">
            <mc:AlternateContent xmlns:mc="http://schemas.openxmlformats.org/markup-compatibility/2006">
              <mc:Choice xmlns:v="urn:schemas-microsoft-com:vml" Requires="v">
                <p:oleObj spid="_x0000_s44050" name="Photo Editor Photo" r:id="rId5" imgW="2257740" imgH="2534004" progId="MSPhotoEd.3">
                  <p:embed/>
                </p:oleObj>
              </mc:Choice>
              <mc:Fallback>
                <p:oleObj name="Photo Editor Photo" r:id="rId5" imgW="2257740" imgH="2534004" progId="MSPhotoEd.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5288" y="4791075"/>
                        <a:ext cx="1166812" cy="13096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689" name="Object 9"/>
          <p:cNvGraphicFramePr>
            <a:graphicFrameLocks noChangeAspect="1"/>
          </p:cNvGraphicFramePr>
          <p:nvPr/>
        </p:nvGraphicFramePr>
        <p:xfrm>
          <a:off x="6642100" y="5565775"/>
          <a:ext cx="1981200" cy="857250"/>
        </p:xfrm>
        <a:graphic>
          <a:graphicData uri="http://schemas.openxmlformats.org/presentationml/2006/ole">
            <mc:AlternateContent xmlns:mc="http://schemas.openxmlformats.org/markup-compatibility/2006">
              <mc:Choice xmlns:v="urn:schemas-microsoft-com:vml" Requires="v">
                <p:oleObj spid="_x0000_s44051" name="Photo Editor Photo" r:id="rId7" imgW="1980952" imgH="857143" progId="MSPhotoEd.3">
                  <p:embed/>
                </p:oleObj>
              </mc:Choice>
              <mc:Fallback>
                <p:oleObj name="Photo Editor Photo" r:id="rId7" imgW="1980952" imgH="857143" progId="MSPhotoEd.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42100" y="5565775"/>
                        <a:ext cx="1981200" cy="857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690" name="Object 10"/>
          <p:cNvGraphicFramePr>
            <a:graphicFrameLocks noChangeAspect="1"/>
          </p:cNvGraphicFramePr>
          <p:nvPr/>
        </p:nvGraphicFramePr>
        <p:xfrm>
          <a:off x="4008438" y="2481263"/>
          <a:ext cx="847725" cy="752475"/>
        </p:xfrm>
        <a:graphic>
          <a:graphicData uri="http://schemas.openxmlformats.org/presentationml/2006/ole">
            <mc:AlternateContent xmlns:mc="http://schemas.openxmlformats.org/markup-compatibility/2006">
              <mc:Choice xmlns:v="urn:schemas-microsoft-com:vml" Requires="v">
                <p:oleObj spid="_x0000_s44052" name="Photo Editor Photo" r:id="rId9" imgW="847843" imgH="752381" progId="MSPhotoEd.3">
                  <p:embed/>
                </p:oleObj>
              </mc:Choice>
              <mc:Fallback>
                <p:oleObj name="Photo Editor Photo" r:id="rId9" imgW="847843" imgH="752381" progId="MSPhotoEd.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08438" y="2481263"/>
                        <a:ext cx="847725" cy="752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691" name="Object 11"/>
          <p:cNvGraphicFramePr>
            <a:graphicFrameLocks noChangeAspect="1"/>
          </p:cNvGraphicFramePr>
          <p:nvPr/>
        </p:nvGraphicFramePr>
        <p:xfrm>
          <a:off x="3871913" y="3597275"/>
          <a:ext cx="1171575" cy="857250"/>
        </p:xfrm>
        <a:graphic>
          <a:graphicData uri="http://schemas.openxmlformats.org/presentationml/2006/ole">
            <mc:AlternateContent xmlns:mc="http://schemas.openxmlformats.org/markup-compatibility/2006">
              <mc:Choice xmlns:v="urn:schemas-microsoft-com:vml" Requires="v">
                <p:oleObj spid="_x0000_s44053" name="Photo Editor Photo" r:id="rId11" imgW="1171429" imgH="857143" progId="MSPhotoEd.3">
                  <p:embed/>
                </p:oleObj>
              </mc:Choice>
              <mc:Fallback>
                <p:oleObj name="Photo Editor Photo" r:id="rId11" imgW="1171429" imgH="857143" progId="MSPhotoEd.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71913" y="3597275"/>
                        <a:ext cx="1171575" cy="857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692" name="Object 12"/>
          <p:cNvGraphicFramePr>
            <a:graphicFrameLocks noChangeAspect="1"/>
          </p:cNvGraphicFramePr>
          <p:nvPr/>
        </p:nvGraphicFramePr>
        <p:xfrm>
          <a:off x="1130300" y="2627313"/>
          <a:ext cx="1316038" cy="381000"/>
        </p:xfrm>
        <a:graphic>
          <a:graphicData uri="http://schemas.openxmlformats.org/presentationml/2006/ole">
            <mc:AlternateContent xmlns:mc="http://schemas.openxmlformats.org/markup-compatibility/2006">
              <mc:Choice xmlns:v="urn:schemas-microsoft-com:vml" Requires="v">
                <p:oleObj spid="_x0000_s44054" name="Equation" r:id="rId13" imgW="1002960" imgH="380880" progId="Equation.3">
                  <p:embed/>
                </p:oleObj>
              </mc:Choice>
              <mc:Fallback>
                <p:oleObj name="Equation" r:id="rId13" imgW="1002960" imgH="38088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30300" y="2627313"/>
                        <a:ext cx="1316038" cy="381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71693" name="Object 13"/>
          <p:cNvGraphicFramePr>
            <a:graphicFrameLocks noChangeAspect="1"/>
          </p:cNvGraphicFramePr>
          <p:nvPr/>
        </p:nvGraphicFramePr>
        <p:xfrm>
          <a:off x="1130300" y="6297613"/>
          <a:ext cx="1168400" cy="382587"/>
        </p:xfrm>
        <a:graphic>
          <a:graphicData uri="http://schemas.openxmlformats.org/presentationml/2006/ole">
            <mc:AlternateContent xmlns:mc="http://schemas.openxmlformats.org/markup-compatibility/2006">
              <mc:Choice xmlns:v="urn:schemas-microsoft-com:vml" Requires="v">
                <p:oleObj spid="_x0000_s44055" name="Equation" r:id="rId15" imgW="888840" imgH="380880" progId="Equation.3">
                  <p:embed/>
                </p:oleObj>
              </mc:Choice>
              <mc:Fallback>
                <p:oleObj name="Equation" r:id="rId15" imgW="888840" imgH="380880" progId="Equation.3">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30300" y="6297613"/>
                        <a:ext cx="1168400" cy="3825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71694" name="Object 14"/>
          <p:cNvGraphicFramePr>
            <a:graphicFrameLocks noChangeAspect="1"/>
          </p:cNvGraphicFramePr>
          <p:nvPr/>
        </p:nvGraphicFramePr>
        <p:xfrm>
          <a:off x="1130300" y="3852863"/>
          <a:ext cx="1101725" cy="419100"/>
        </p:xfrm>
        <a:graphic>
          <a:graphicData uri="http://schemas.openxmlformats.org/presentationml/2006/ole">
            <mc:AlternateContent xmlns:mc="http://schemas.openxmlformats.org/markup-compatibility/2006">
              <mc:Choice xmlns:v="urn:schemas-microsoft-com:vml" Requires="v">
                <p:oleObj spid="_x0000_s44056" name="Equation" r:id="rId17" imgW="838080" imgH="419040" progId="Equation.3">
                  <p:embed/>
                </p:oleObj>
              </mc:Choice>
              <mc:Fallback>
                <p:oleObj name="Equation" r:id="rId17" imgW="838080" imgH="419040" progId="Equation.3">
                  <p:embed/>
                  <p:pic>
                    <p:nvPicPr>
                      <p:cNvPr id="0"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30300" y="3852863"/>
                        <a:ext cx="1101725" cy="4191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cxnSp>
        <p:nvCxnSpPr>
          <p:cNvPr id="44045" name="AutoShape 15"/>
          <p:cNvCxnSpPr>
            <a:cxnSpLocks noChangeShapeType="1"/>
            <a:stCxn id="71702" idx="3"/>
          </p:cNvCxnSpPr>
          <p:nvPr/>
        </p:nvCxnSpPr>
        <p:spPr bwMode="auto">
          <a:xfrm>
            <a:off x="2959100" y="2803525"/>
            <a:ext cx="1049338" cy="53975"/>
          </a:xfrm>
          <a:prstGeom prst="curvedConnector3">
            <a:avLst>
              <a:gd name="adj1" fmla="val 49926"/>
            </a:avLst>
          </a:prstGeom>
          <a:noFill/>
          <a:ln w="28575">
            <a:solidFill>
              <a:schemeClr val="tx1"/>
            </a:solidFill>
            <a:round/>
            <a:headEnd type="none" w="sm" len="sm"/>
            <a:tailEnd type="triangle" w="lg" len="med"/>
          </a:ln>
        </p:spPr>
      </p:cxnSp>
      <p:cxnSp>
        <p:nvCxnSpPr>
          <p:cNvPr id="44046" name="AutoShape 16"/>
          <p:cNvCxnSpPr>
            <a:cxnSpLocks noChangeShapeType="1"/>
          </p:cNvCxnSpPr>
          <p:nvPr/>
        </p:nvCxnSpPr>
        <p:spPr bwMode="auto">
          <a:xfrm flipH="1">
            <a:off x="1130300" y="2857500"/>
            <a:ext cx="3725863" cy="1204913"/>
          </a:xfrm>
          <a:prstGeom prst="curvedConnector5">
            <a:avLst>
              <a:gd name="adj1" fmla="val -6134"/>
              <a:gd name="adj2" fmla="val 66269"/>
              <a:gd name="adj3" fmla="val 106134"/>
            </a:avLst>
          </a:prstGeom>
          <a:noFill/>
          <a:ln w="28575">
            <a:solidFill>
              <a:schemeClr val="tx1"/>
            </a:solidFill>
            <a:round/>
            <a:headEnd type="none" w="sm" len="sm"/>
            <a:tailEnd type="triangle" w="lg" len="med"/>
          </a:ln>
        </p:spPr>
      </p:cxnSp>
      <p:cxnSp>
        <p:nvCxnSpPr>
          <p:cNvPr id="44047" name="AutoShape 17"/>
          <p:cNvCxnSpPr>
            <a:cxnSpLocks noChangeShapeType="1"/>
            <a:stCxn id="71703" idx="3"/>
          </p:cNvCxnSpPr>
          <p:nvPr/>
        </p:nvCxnSpPr>
        <p:spPr bwMode="auto">
          <a:xfrm>
            <a:off x="3162300" y="3959225"/>
            <a:ext cx="709613" cy="66675"/>
          </a:xfrm>
          <a:prstGeom prst="curvedConnector3">
            <a:avLst>
              <a:gd name="adj1" fmla="val 49889"/>
            </a:avLst>
          </a:prstGeom>
          <a:noFill/>
          <a:ln w="28575">
            <a:solidFill>
              <a:schemeClr val="tx1"/>
            </a:solidFill>
            <a:round/>
            <a:headEnd type="none" w="sm" len="sm"/>
            <a:tailEnd type="triangle" w="lg" len="med"/>
          </a:ln>
        </p:spPr>
      </p:cxnSp>
      <p:cxnSp>
        <p:nvCxnSpPr>
          <p:cNvPr id="44048" name="AutoShape 18"/>
          <p:cNvCxnSpPr>
            <a:cxnSpLocks noChangeShapeType="1"/>
          </p:cNvCxnSpPr>
          <p:nvPr/>
        </p:nvCxnSpPr>
        <p:spPr bwMode="auto">
          <a:xfrm flipH="1">
            <a:off x="1130300" y="4025900"/>
            <a:ext cx="3913188" cy="1268413"/>
          </a:xfrm>
          <a:prstGeom prst="curvedConnector5">
            <a:avLst>
              <a:gd name="adj1" fmla="val -5843"/>
              <a:gd name="adj2" fmla="val 68583"/>
              <a:gd name="adj3" fmla="val 105843"/>
            </a:avLst>
          </a:prstGeom>
          <a:noFill/>
          <a:ln w="28575">
            <a:solidFill>
              <a:schemeClr val="tx1"/>
            </a:solidFill>
            <a:round/>
            <a:headEnd type="none" w="sm" len="sm"/>
            <a:tailEnd type="triangle" w="lg" len="med"/>
          </a:ln>
        </p:spPr>
      </p:cxnSp>
      <p:graphicFrame>
        <p:nvGraphicFramePr>
          <p:cNvPr id="71699" name="Object 19"/>
          <p:cNvGraphicFramePr>
            <a:graphicFrameLocks noChangeAspect="1"/>
          </p:cNvGraphicFramePr>
          <p:nvPr/>
        </p:nvGraphicFramePr>
        <p:xfrm>
          <a:off x="1130300" y="5084763"/>
          <a:ext cx="1417638" cy="419100"/>
        </p:xfrm>
        <a:graphic>
          <a:graphicData uri="http://schemas.openxmlformats.org/presentationml/2006/ole">
            <mc:AlternateContent xmlns:mc="http://schemas.openxmlformats.org/markup-compatibility/2006">
              <mc:Choice xmlns:v="urn:schemas-microsoft-com:vml" Requires="v">
                <p:oleObj spid="_x0000_s44057" name="Equation" r:id="rId19" imgW="1079280" imgH="419040" progId="Equation.3">
                  <p:embed/>
                </p:oleObj>
              </mc:Choice>
              <mc:Fallback>
                <p:oleObj name="Equation" r:id="rId19" imgW="1079280" imgH="419040" progId="Equation.3">
                  <p:embed/>
                  <p:pic>
                    <p:nvPicPr>
                      <p:cNvPr id="0"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30300" y="5084763"/>
                        <a:ext cx="1417638" cy="4191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cxnSp>
        <p:nvCxnSpPr>
          <p:cNvPr id="44049" name="AutoShape 20"/>
          <p:cNvCxnSpPr>
            <a:cxnSpLocks noChangeShapeType="1"/>
            <a:stCxn id="71704" idx="3"/>
          </p:cNvCxnSpPr>
          <p:nvPr/>
        </p:nvCxnSpPr>
        <p:spPr bwMode="auto">
          <a:xfrm>
            <a:off x="3225800" y="5191125"/>
            <a:ext cx="979488" cy="255588"/>
          </a:xfrm>
          <a:prstGeom prst="curvedConnector3">
            <a:avLst>
              <a:gd name="adj1" fmla="val 49917"/>
            </a:avLst>
          </a:prstGeom>
          <a:noFill/>
          <a:ln w="28575">
            <a:solidFill>
              <a:schemeClr val="tx1"/>
            </a:solidFill>
            <a:round/>
            <a:headEnd type="none" w="sm" len="sm"/>
            <a:tailEnd type="triangle" w="lg" len="med"/>
          </a:ln>
        </p:spPr>
      </p:cxnSp>
      <p:cxnSp>
        <p:nvCxnSpPr>
          <p:cNvPr id="44050" name="AutoShape 21"/>
          <p:cNvCxnSpPr>
            <a:cxnSpLocks noChangeShapeType="1"/>
          </p:cNvCxnSpPr>
          <p:nvPr/>
        </p:nvCxnSpPr>
        <p:spPr bwMode="auto">
          <a:xfrm flipH="1">
            <a:off x="1130300" y="5446713"/>
            <a:ext cx="4241800" cy="1042987"/>
          </a:xfrm>
          <a:prstGeom prst="curvedConnector5">
            <a:avLst>
              <a:gd name="adj1" fmla="val -5389"/>
              <a:gd name="adj2" fmla="val 72148"/>
              <a:gd name="adj3" fmla="val 105389"/>
            </a:avLst>
          </a:prstGeom>
          <a:noFill/>
          <a:ln w="28575">
            <a:solidFill>
              <a:schemeClr val="tx1"/>
            </a:solidFill>
            <a:round/>
            <a:headEnd type="none" w="sm" len="sm"/>
            <a:tailEnd type="triangle" w="lg" len="med"/>
          </a:ln>
        </p:spPr>
      </p:cxnSp>
      <p:sp>
        <p:nvSpPr>
          <p:cNvPr id="44051" name="Line 27"/>
          <p:cNvSpPr>
            <a:spLocks noChangeShapeType="1"/>
          </p:cNvSpPr>
          <p:nvPr/>
        </p:nvSpPr>
        <p:spPr bwMode="auto">
          <a:xfrm>
            <a:off x="2451100" y="3009900"/>
            <a:ext cx="3683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44052" name="Line 28"/>
          <p:cNvSpPr>
            <a:spLocks noChangeShapeType="1"/>
          </p:cNvSpPr>
          <p:nvPr/>
        </p:nvSpPr>
        <p:spPr bwMode="auto">
          <a:xfrm>
            <a:off x="2501900" y="4216400"/>
            <a:ext cx="5715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44053" name="Line 29"/>
          <p:cNvSpPr>
            <a:spLocks noChangeShapeType="1"/>
          </p:cNvSpPr>
          <p:nvPr/>
        </p:nvSpPr>
        <p:spPr bwMode="auto">
          <a:xfrm>
            <a:off x="2628900" y="5410200"/>
            <a:ext cx="5080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44054" name="Line 30"/>
          <p:cNvSpPr>
            <a:spLocks noChangeShapeType="1"/>
          </p:cNvSpPr>
          <p:nvPr/>
        </p:nvSpPr>
        <p:spPr bwMode="auto">
          <a:xfrm>
            <a:off x="2349500" y="6705600"/>
            <a:ext cx="8763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44055" name="Line 35"/>
          <p:cNvSpPr>
            <a:spLocks noChangeShapeType="1"/>
          </p:cNvSpPr>
          <p:nvPr/>
        </p:nvSpPr>
        <p:spPr bwMode="auto">
          <a:xfrm>
            <a:off x="4737100" y="2463800"/>
            <a:ext cx="18288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44056" name="Line 36"/>
          <p:cNvSpPr>
            <a:spLocks noChangeShapeType="1"/>
          </p:cNvSpPr>
          <p:nvPr/>
        </p:nvSpPr>
        <p:spPr bwMode="auto">
          <a:xfrm>
            <a:off x="5372100" y="3378200"/>
            <a:ext cx="20066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44057" name="Line 37"/>
          <p:cNvSpPr>
            <a:spLocks noChangeShapeType="1"/>
          </p:cNvSpPr>
          <p:nvPr/>
        </p:nvSpPr>
        <p:spPr bwMode="auto">
          <a:xfrm>
            <a:off x="5461000" y="5207000"/>
            <a:ext cx="18288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44058" name="Line 38"/>
          <p:cNvSpPr>
            <a:spLocks noChangeShapeType="1"/>
          </p:cNvSpPr>
          <p:nvPr/>
        </p:nvSpPr>
        <p:spPr bwMode="auto">
          <a:xfrm flipH="1">
            <a:off x="4470400" y="2349500"/>
            <a:ext cx="215900" cy="266700"/>
          </a:xfrm>
          <a:prstGeom prst="line">
            <a:avLst/>
          </a:prstGeom>
          <a:noFill/>
          <a:ln w="28575">
            <a:solidFill>
              <a:schemeClr val="tx1"/>
            </a:solidFill>
            <a:round/>
            <a:headEnd type="none" w="lg" len="med"/>
            <a:tailEnd type="triangle" w="lg" len="med"/>
          </a:ln>
        </p:spPr>
        <p:txBody>
          <a:bodyPr wrap="none" anchor="ctr"/>
          <a:lstStyle/>
          <a:p>
            <a:endParaRPr lang="en-US"/>
          </a:p>
        </p:txBody>
      </p:sp>
      <p:sp>
        <p:nvSpPr>
          <p:cNvPr id="44059" name="Line 39"/>
          <p:cNvSpPr>
            <a:spLocks noChangeShapeType="1"/>
          </p:cNvSpPr>
          <p:nvPr/>
        </p:nvSpPr>
        <p:spPr bwMode="auto">
          <a:xfrm flipH="1">
            <a:off x="4318000" y="3238500"/>
            <a:ext cx="1003300" cy="698500"/>
          </a:xfrm>
          <a:prstGeom prst="line">
            <a:avLst/>
          </a:prstGeom>
          <a:noFill/>
          <a:ln w="28575">
            <a:solidFill>
              <a:schemeClr val="tx1"/>
            </a:solidFill>
            <a:round/>
            <a:headEnd type="none" w="lg" len="med"/>
            <a:tailEnd type="triangle" w="lg" len="med"/>
          </a:ln>
        </p:spPr>
        <p:txBody>
          <a:bodyPr wrap="none" anchor="ctr"/>
          <a:lstStyle/>
          <a:p>
            <a:endParaRPr lang="en-US"/>
          </a:p>
        </p:txBody>
      </p:sp>
      <p:sp>
        <p:nvSpPr>
          <p:cNvPr id="44060" name="Line 40"/>
          <p:cNvSpPr>
            <a:spLocks noChangeShapeType="1"/>
          </p:cNvSpPr>
          <p:nvPr/>
        </p:nvSpPr>
        <p:spPr bwMode="auto">
          <a:xfrm flipH="1">
            <a:off x="4940300" y="5029200"/>
            <a:ext cx="520700" cy="304800"/>
          </a:xfrm>
          <a:prstGeom prst="line">
            <a:avLst/>
          </a:prstGeom>
          <a:noFill/>
          <a:ln w="28575">
            <a:solidFill>
              <a:schemeClr val="tx1"/>
            </a:solidFill>
            <a:round/>
            <a:headEnd type="none" w="lg" len="med"/>
            <a:tailEnd type="triangle" w="lg" len="med"/>
          </a:ln>
        </p:spPr>
        <p:txBody>
          <a:bodyPr wrap="none" anchor="ctr"/>
          <a:lstStyle/>
          <a:p>
            <a:endParaRPr lang="en-US"/>
          </a:p>
        </p:txBody>
      </p:sp>
      <p:sp>
        <p:nvSpPr>
          <p:cNvPr id="71702" name="Comment 22"/>
          <p:cNvSpPr>
            <a:spLocks noChangeArrowheads="1"/>
          </p:cNvSpPr>
          <p:nvPr/>
        </p:nvSpPr>
        <p:spPr bwMode="auto">
          <a:xfrm>
            <a:off x="2413000" y="2543175"/>
            <a:ext cx="546100" cy="519113"/>
          </a:xfrm>
          <a:prstGeom prst="rect">
            <a:avLst/>
          </a:prstGeom>
          <a:noFill/>
          <a:ln w="12700">
            <a:noFill/>
            <a:miter lim="800000"/>
            <a:headEnd type="none" w="sm" len="sm"/>
            <a:tailEnd type="none" w="sm" len="sm"/>
          </a:ln>
        </p:spPr>
        <p:txBody>
          <a:bodyPr>
            <a:spAutoFit/>
          </a:bodyPr>
          <a:lstStyle/>
          <a:p>
            <a:r>
              <a:rPr lang="en-US">
                <a:solidFill>
                  <a:schemeClr val="folHlink"/>
                </a:solidFill>
              </a:rPr>
              <a:t>EI</a:t>
            </a:r>
            <a:endParaRPr lang="en-US" sz="1800">
              <a:latin typeface="Curlz MT" pitchFamily="82" charset="0"/>
            </a:endParaRPr>
          </a:p>
        </p:txBody>
      </p:sp>
      <p:sp>
        <p:nvSpPr>
          <p:cNvPr id="71703" name="Comment 23"/>
          <p:cNvSpPr>
            <a:spLocks noChangeArrowheads="1"/>
          </p:cNvSpPr>
          <p:nvPr/>
        </p:nvSpPr>
        <p:spPr bwMode="auto">
          <a:xfrm>
            <a:off x="2514600" y="3698875"/>
            <a:ext cx="647700" cy="519113"/>
          </a:xfrm>
          <a:prstGeom prst="rect">
            <a:avLst/>
          </a:prstGeom>
          <a:noFill/>
          <a:ln w="12700">
            <a:noFill/>
            <a:miter lim="800000"/>
            <a:headEnd type="none" w="sm" len="sm"/>
            <a:tailEnd type="none" w="sm" len="sm"/>
          </a:ln>
        </p:spPr>
        <p:txBody>
          <a:bodyPr>
            <a:spAutoFit/>
          </a:bodyPr>
          <a:lstStyle/>
          <a:p>
            <a:r>
              <a:rPr lang="en-US">
                <a:solidFill>
                  <a:schemeClr val="folHlink"/>
                </a:solidFill>
              </a:rPr>
              <a:t>T</a:t>
            </a:r>
            <a:r>
              <a:rPr lang="en-US">
                <a:solidFill>
                  <a:schemeClr val="folHlink"/>
                </a:solidFill>
                <a:latin typeface="Symbol" pitchFamily="18" charset="2"/>
              </a:rPr>
              <a:t>w</a:t>
            </a:r>
            <a:endParaRPr lang="en-US" sz="1800">
              <a:latin typeface="Curlz MT" pitchFamily="82" charset="0"/>
            </a:endParaRPr>
          </a:p>
        </p:txBody>
      </p:sp>
      <p:sp>
        <p:nvSpPr>
          <p:cNvPr id="71704" name="Comment 24"/>
          <p:cNvSpPr>
            <a:spLocks noChangeArrowheads="1"/>
          </p:cNvSpPr>
          <p:nvPr/>
        </p:nvSpPr>
        <p:spPr bwMode="auto">
          <a:xfrm>
            <a:off x="2578100" y="4930775"/>
            <a:ext cx="647700" cy="519113"/>
          </a:xfrm>
          <a:prstGeom prst="rect">
            <a:avLst/>
          </a:prstGeom>
          <a:noFill/>
          <a:ln w="12700">
            <a:noFill/>
            <a:miter lim="800000"/>
            <a:headEnd type="none" w="sm" len="sm"/>
            <a:tailEnd type="none" w="sm" len="sm"/>
          </a:ln>
        </p:spPr>
        <p:txBody>
          <a:bodyPr>
            <a:spAutoFit/>
          </a:bodyPr>
          <a:lstStyle/>
          <a:p>
            <a:r>
              <a:rPr lang="en-US">
                <a:solidFill>
                  <a:schemeClr val="folHlink"/>
                </a:solidFill>
              </a:rPr>
              <a:t>T</a:t>
            </a:r>
            <a:r>
              <a:rPr lang="en-US">
                <a:solidFill>
                  <a:schemeClr val="folHlink"/>
                </a:solidFill>
                <a:latin typeface="Symbol" pitchFamily="18" charset="2"/>
              </a:rPr>
              <a:t>w</a:t>
            </a:r>
            <a:endParaRPr lang="en-US" sz="1800">
              <a:latin typeface="Curlz MT" pitchFamily="82" charset="0"/>
            </a:endParaRPr>
          </a:p>
        </p:txBody>
      </p:sp>
      <p:sp>
        <p:nvSpPr>
          <p:cNvPr id="71705" name="Comment 25"/>
          <p:cNvSpPr>
            <a:spLocks noChangeArrowheads="1"/>
          </p:cNvSpPr>
          <p:nvPr/>
        </p:nvSpPr>
        <p:spPr bwMode="auto">
          <a:xfrm>
            <a:off x="2311400" y="6186488"/>
            <a:ext cx="1028700" cy="519112"/>
          </a:xfrm>
          <a:prstGeom prst="rect">
            <a:avLst/>
          </a:prstGeom>
          <a:noFill/>
          <a:ln w="12700">
            <a:noFill/>
            <a:miter lim="800000"/>
            <a:headEnd type="none" w="sm" len="sm"/>
            <a:tailEnd type="none" w="sm" len="sm"/>
          </a:ln>
        </p:spPr>
        <p:txBody>
          <a:bodyPr>
            <a:spAutoFit/>
          </a:bodyPr>
          <a:lstStyle/>
          <a:p>
            <a:r>
              <a:rPr lang="en-US">
                <a:solidFill>
                  <a:schemeClr val="folHlink"/>
                </a:solidFill>
                <a:latin typeface="Symbol" pitchFamily="18" charset="2"/>
              </a:rPr>
              <a:t>g</a:t>
            </a:r>
            <a:r>
              <a:rPr lang="en-US">
                <a:solidFill>
                  <a:schemeClr val="folHlink"/>
                </a:solidFill>
              </a:rPr>
              <a:t>QH</a:t>
            </a:r>
            <a:r>
              <a:rPr lang="en-US" baseline="-25000">
                <a:solidFill>
                  <a:schemeClr val="folHlink"/>
                </a:solidFill>
              </a:rPr>
              <a:t>p</a:t>
            </a:r>
            <a:endParaRPr lang="en-US" sz="1800">
              <a:latin typeface="Curlz MT" pitchFamily="82" charset="0"/>
            </a:endParaRPr>
          </a:p>
        </p:txBody>
      </p:sp>
      <p:sp>
        <p:nvSpPr>
          <p:cNvPr id="71712" name="Comment 32"/>
          <p:cNvSpPr>
            <a:spLocks noChangeArrowheads="1"/>
          </p:cNvSpPr>
          <p:nvPr/>
        </p:nvSpPr>
        <p:spPr bwMode="auto">
          <a:xfrm>
            <a:off x="4660900" y="2022475"/>
            <a:ext cx="2895600" cy="519113"/>
          </a:xfrm>
          <a:prstGeom prst="rect">
            <a:avLst/>
          </a:prstGeom>
          <a:noFill/>
          <a:ln w="12700">
            <a:noFill/>
            <a:miter lim="800000"/>
            <a:headEnd type="none" w="sm" len="sm"/>
            <a:tailEnd type="none" w="sm" len="sm"/>
          </a:ln>
        </p:spPr>
        <p:txBody>
          <a:bodyPr>
            <a:spAutoFit/>
          </a:bodyPr>
          <a:lstStyle/>
          <a:p>
            <a:r>
              <a:rPr lang="en-US">
                <a:solidFill>
                  <a:schemeClr val="folHlink"/>
                </a:solidFill>
              </a:rPr>
              <a:t>Motor losses</a:t>
            </a:r>
            <a:endParaRPr lang="en-US" sz="1800">
              <a:latin typeface="Curlz MT" pitchFamily="82" charset="0"/>
            </a:endParaRPr>
          </a:p>
        </p:txBody>
      </p:sp>
      <p:sp>
        <p:nvSpPr>
          <p:cNvPr id="71713" name="Comment 33"/>
          <p:cNvSpPr>
            <a:spLocks noChangeArrowheads="1"/>
          </p:cNvSpPr>
          <p:nvPr/>
        </p:nvSpPr>
        <p:spPr bwMode="auto">
          <a:xfrm>
            <a:off x="5295900" y="2924175"/>
            <a:ext cx="2895600" cy="519113"/>
          </a:xfrm>
          <a:prstGeom prst="rect">
            <a:avLst/>
          </a:prstGeom>
          <a:noFill/>
          <a:ln w="12700">
            <a:noFill/>
            <a:miter lim="800000"/>
            <a:headEnd type="none" w="sm" len="sm"/>
            <a:tailEnd type="none" w="sm" len="sm"/>
          </a:ln>
        </p:spPr>
        <p:txBody>
          <a:bodyPr>
            <a:spAutoFit/>
          </a:bodyPr>
          <a:lstStyle/>
          <a:p>
            <a:r>
              <a:rPr lang="en-US">
                <a:solidFill>
                  <a:schemeClr val="folHlink"/>
                </a:solidFill>
              </a:rPr>
              <a:t>bearing losses</a:t>
            </a:r>
            <a:endParaRPr lang="en-US" sz="1800">
              <a:latin typeface="Curlz MT" pitchFamily="82" charset="0"/>
            </a:endParaRPr>
          </a:p>
        </p:txBody>
      </p:sp>
      <p:sp>
        <p:nvSpPr>
          <p:cNvPr id="71714" name="Comment 34"/>
          <p:cNvSpPr>
            <a:spLocks noChangeArrowheads="1"/>
          </p:cNvSpPr>
          <p:nvPr/>
        </p:nvSpPr>
        <p:spPr bwMode="auto">
          <a:xfrm>
            <a:off x="5410200" y="4714875"/>
            <a:ext cx="2895600" cy="519113"/>
          </a:xfrm>
          <a:prstGeom prst="rect">
            <a:avLst/>
          </a:prstGeom>
          <a:noFill/>
          <a:ln w="12700">
            <a:noFill/>
            <a:miter lim="800000"/>
            <a:headEnd type="none" w="sm" len="sm"/>
            <a:tailEnd type="none" w="sm" len="sm"/>
          </a:ln>
        </p:spPr>
        <p:txBody>
          <a:bodyPr>
            <a:spAutoFit/>
          </a:bodyPr>
          <a:lstStyle/>
          <a:p>
            <a:r>
              <a:rPr lang="en-US">
                <a:solidFill>
                  <a:schemeClr val="folHlink"/>
                </a:solidFill>
              </a:rPr>
              <a:t>pump losses</a:t>
            </a:r>
            <a:endParaRPr lang="en-US" sz="1800">
              <a:latin typeface="Curlz MT" pitchFamily="82" charset="0"/>
            </a:endParaRPr>
          </a:p>
        </p:txBody>
      </p:sp>
      <p:sp>
        <p:nvSpPr>
          <p:cNvPr id="71721" name="AutoShape 41"/>
          <p:cNvSpPr>
            <a:spLocks noChangeArrowheads="1"/>
          </p:cNvSpPr>
          <p:nvPr/>
        </p:nvSpPr>
        <p:spPr bwMode="auto">
          <a:xfrm>
            <a:off x="3606800" y="6197600"/>
            <a:ext cx="2463800" cy="508000"/>
          </a:xfrm>
          <a:prstGeom prst="cloudCallout">
            <a:avLst>
              <a:gd name="adj1" fmla="val -67782"/>
              <a:gd name="adj2" fmla="val -20935"/>
            </a:avLst>
          </a:prstGeom>
          <a:noFill/>
          <a:ln w="12700">
            <a:solidFill>
              <a:schemeClr val="folHlink"/>
            </a:solidFill>
            <a:round/>
            <a:headEnd type="none" w="lg" len="med"/>
            <a:tailEnd type="none" w="lg" len="med"/>
          </a:ln>
        </p:spPr>
        <p:txBody>
          <a:bodyPr anchor="ctr"/>
          <a:lstStyle/>
          <a:p>
            <a:pPr algn="ctr"/>
            <a:r>
              <a:rPr lang="en-US" sz="2400">
                <a:solidFill>
                  <a:schemeClr val="folHlink"/>
                </a:solidFill>
              </a:rPr>
              <a:t>Prove this!</a:t>
            </a:r>
          </a:p>
        </p:txBody>
      </p:sp>
      <p:sp>
        <p:nvSpPr>
          <p:cNvPr id="71722" name="Text Box 42"/>
          <p:cNvSpPr txBox="1">
            <a:spLocks noChangeArrowheads="1"/>
          </p:cNvSpPr>
          <p:nvPr/>
        </p:nvSpPr>
        <p:spPr bwMode="auto">
          <a:xfrm>
            <a:off x="1914525" y="1692275"/>
            <a:ext cx="1068388" cy="457200"/>
          </a:xfrm>
          <a:prstGeom prst="rect">
            <a:avLst/>
          </a:prstGeom>
          <a:noFill/>
          <a:ln w="12700">
            <a:noFill/>
            <a:miter lim="800000"/>
            <a:headEnd type="none" w="lg" len="med"/>
            <a:tailEnd type="none" w="lg" len="med"/>
          </a:ln>
        </p:spPr>
        <p:txBody>
          <a:bodyPr wrap="none">
            <a:spAutoFit/>
          </a:bodyPr>
          <a:lstStyle/>
          <a:p>
            <a:r>
              <a:rPr lang="en-US" sz="2400"/>
              <a:t>P = </a:t>
            </a:r>
            <a:r>
              <a:rPr lang="en-US" sz="2400">
                <a:solidFill>
                  <a:schemeClr val="folHlink"/>
                </a:solidFill>
              </a:rPr>
              <a:t>FV</a:t>
            </a:r>
          </a:p>
        </p:txBody>
      </p:sp>
      <p:sp>
        <p:nvSpPr>
          <p:cNvPr id="71724" name="Line 44"/>
          <p:cNvSpPr>
            <a:spLocks noChangeShapeType="1"/>
          </p:cNvSpPr>
          <p:nvPr/>
        </p:nvSpPr>
        <p:spPr bwMode="auto">
          <a:xfrm>
            <a:off x="2006600" y="2082800"/>
            <a:ext cx="8890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2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71692"/>
                                        </p:tgtEl>
                                        <p:attrNameLst>
                                          <p:attrName>style.visibility</p:attrName>
                                        </p:attrNameLst>
                                      </p:cBhvr>
                                      <p:to>
                                        <p:strVal val="visible"/>
                                      </p:to>
                                    </p:set>
                                    <p:anim calcmode="lin" valueType="num">
                                      <p:cBhvr additive="base">
                                        <p:cTn id="15" dur="500" fill="hold"/>
                                        <p:tgtEl>
                                          <p:spTgt spid="71692"/>
                                        </p:tgtEl>
                                        <p:attrNameLst>
                                          <p:attrName>ppt_x</p:attrName>
                                        </p:attrNameLst>
                                      </p:cBhvr>
                                      <p:tavLst>
                                        <p:tav tm="0">
                                          <p:val>
                                            <p:strVal val="0-#ppt_w/2"/>
                                          </p:val>
                                        </p:tav>
                                        <p:tav tm="100000">
                                          <p:val>
                                            <p:strVal val="#ppt_x"/>
                                          </p:val>
                                        </p:tav>
                                      </p:tavLst>
                                    </p:anim>
                                    <p:anim calcmode="lin" valueType="num">
                                      <p:cBhvr additive="base">
                                        <p:cTn id="16" dur="500" fill="hold"/>
                                        <p:tgtEl>
                                          <p:spTgt spid="7169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7170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1690"/>
                                        </p:tgtEl>
                                        <p:attrNameLst>
                                          <p:attrName>style.visibility</p:attrName>
                                        </p:attrNameLst>
                                      </p:cBhvr>
                                      <p:to>
                                        <p:strVal val="visible"/>
                                      </p:to>
                                    </p:set>
                                    <p:anim calcmode="lin" valueType="num">
                                      <p:cBhvr additive="base">
                                        <p:cTn id="25" dur="500" fill="hold"/>
                                        <p:tgtEl>
                                          <p:spTgt spid="71690"/>
                                        </p:tgtEl>
                                        <p:attrNameLst>
                                          <p:attrName>ppt_x</p:attrName>
                                        </p:attrNameLst>
                                      </p:cBhvr>
                                      <p:tavLst>
                                        <p:tav tm="0">
                                          <p:val>
                                            <p:strVal val="0-#ppt_w/2"/>
                                          </p:val>
                                        </p:tav>
                                        <p:tav tm="100000">
                                          <p:val>
                                            <p:strVal val="#ppt_x"/>
                                          </p:val>
                                        </p:tav>
                                      </p:tavLst>
                                    </p:anim>
                                    <p:anim calcmode="lin" valueType="num">
                                      <p:cBhvr additive="base">
                                        <p:cTn id="26" dur="500" fill="hold"/>
                                        <p:tgtEl>
                                          <p:spTgt spid="7169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7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71694"/>
                                        </p:tgtEl>
                                        <p:attrNameLst>
                                          <p:attrName>style.visibility</p:attrName>
                                        </p:attrNameLst>
                                      </p:cBhvr>
                                      <p:to>
                                        <p:strVal val="visible"/>
                                      </p:to>
                                    </p:set>
                                    <p:anim calcmode="lin" valueType="num">
                                      <p:cBhvr additive="base">
                                        <p:cTn id="35" dur="500" fill="hold"/>
                                        <p:tgtEl>
                                          <p:spTgt spid="71694"/>
                                        </p:tgtEl>
                                        <p:attrNameLst>
                                          <p:attrName>ppt_x</p:attrName>
                                        </p:attrNameLst>
                                      </p:cBhvr>
                                      <p:tavLst>
                                        <p:tav tm="0">
                                          <p:val>
                                            <p:strVal val="0-#ppt_w/2"/>
                                          </p:val>
                                        </p:tav>
                                        <p:tav tm="100000">
                                          <p:val>
                                            <p:strVal val="#ppt_x"/>
                                          </p:val>
                                        </p:tav>
                                      </p:tavLst>
                                    </p:anim>
                                    <p:anim calcmode="lin" valueType="num">
                                      <p:cBhvr additive="base">
                                        <p:cTn id="36" dur="500" fill="hold"/>
                                        <p:tgtEl>
                                          <p:spTgt spid="71694"/>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7170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71691"/>
                                        </p:tgtEl>
                                        <p:attrNameLst>
                                          <p:attrName>style.visibility</p:attrName>
                                        </p:attrNameLst>
                                      </p:cBhvr>
                                      <p:to>
                                        <p:strVal val="visible"/>
                                      </p:to>
                                    </p:set>
                                    <p:anim calcmode="lin" valueType="num">
                                      <p:cBhvr additive="base">
                                        <p:cTn id="45" dur="500" fill="hold"/>
                                        <p:tgtEl>
                                          <p:spTgt spid="71691"/>
                                        </p:tgtEl>
                                        <p:attrNameLst>
                                          <p:attrName>ppt_x</p:attrName>
                                        </p:attrNameLst>
                                      </p:cBhvr>
                                      <p:tavLst>
                                        <p:tav tm="0">
                                          <p:val>
                                            <p:strVal val="0-#ppt_w/2"/>
                                          </p:val>
                                        </p:tav>
                                        <p:tav tm="100000">
                                          <p:val>
                                            <p:strVal val="#ppt_x"/>
                                          </p:val>
                                        </p:tav>
                                      </p:tavLst>
                                    </p:anim>
                                    <p:anim calcmode="lin" valueType="num">
                                      <p:cBhvr additive="base">
                                        <p:cTn id="46" dur="500" fill="hold"/>
                                        <p:tgtEl>
                                          <p:spTgt spid="71691"/>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71686"/>
                                        </p:tgtEl>
                                        <p:attrNameLst>
                                          <p:attrName>style.visibility</p:attrName>
                                        </p:attrNameLst>
                                      </p:cBhvr>
                                      <p:to>
                                        <p:strVal val="visible"/>
                                      </p:to>
                                    </p:set>
                                    <p:anim calcmode="lin" valueType="num">
                                      <p:cBhvr additive="base">
                                        <p:cTn id="51" dur="500" fill="hold"/>
                                        <p:tgtEl>
                                          <p:spTgt spid="71686"/>
                                        </p:tgtEl>
                                        <p:attrNameLst>
                                          <p:attrName>ppt_x</p:attrName>
                                        </p:attrNameLst>
                                      </p:cBhvr>
                                      <p:tavLst>
                                        <p:tav tm="0">
                                          <p:val>
                                            <p:strVal val="0-#ppt_w/2"/>
                                          </p:val>
                                        </p:tav>
                                        <p:tav tm="100000">
                                          <p:val>
                                            <p:strVal val="#ppt_x"/>
                                          </p:val>
                                        </p:tav>
                                      </p:tavLst>
                                    </p:anim>
                                    <p:anim calcmode="lin" valueType="num">
                                      <p:cBhvr additive="base">
                                        <p:cTn id="52" dur="500" fill="hold"/>
                                        <p:tgtEl>
                                          <p:spTgt spid="71686"/>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7171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71699"/>
                                        </p:tgtEl>
                                        <p:attrNameLst>
                                          <p:attrName>style.visibility</p:attrName>
                                        </p:attrNameLst>
                                      </p:cBhvr>
                                      <p:to>
                                        <p:strVal val="visible"/>
                                      </p:to>
                                    </p:set>
                                    <p:anim calcmode="lin" valueType="num">
                                      <p:cBhvr additive="base">
                                        <p:cTn id="61" dur="500" fill="hold"/>
                                        <p:tgtEl>
                                          <p:spTgt spid="71699"/>
                                        </p:tgtEl>
                                        <p:attrNameLst>
                                          <p:attrName>ppt_x</p:attrName>
                                        </p:attrNameLst>
                                      </p:cBhvr>
                                      <p:tavLst>
                                        <p:tav tm="0">
                                          <p:val>
                                            <p:strVal val="0-#ppt_w/2"/>
                                          </p:val>
                                        </p:tav>
                                        <p:tav tm="100000">
                                          <p:val>
                                            <p:strVal val="#ppt_x"/>
                                          </p:val>
                                        </p:tav>
                                      </p:tavLst>
                                    </p:anim>
                                    <p:anim calcmode="lin" valueType="num">
                                      <p:cBhvr additive="base">
                                        <p:cTn id="62" dur="500" fill="hold"/>
                                        <p:tgtEl>
                                          <p:spTgt spid="71699"/>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170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nodeType="clickEffect">
                                  <p:stCondLst>
                                    <p:cond delay="0"/>
                                  </p:stCondLst>
                                  <p:childTnLst>
                                    <p:set>
                                      <p:cBhvr>
                                        <p:cTn id="70" dur="1" fill="hold">
                                          <p:stCondLst>
                                            <p:cond delay="0"/>
                                          </p:stCondLst>
                                        </p:cTn>
                                        <p:tgtEl>
                                          <p:spTgt spid="71688"/>
                                        </p:tgtEl>
                                        <p:attrNameLst>
                                          <p:attrName>style.visibility</p:attrName>
                                        </p:attrNameLst>
                                      </p:cBhvr>
                                      <p:to>
                                        <p:strVal val="visible"/>
                                      </p:to>
                                    </p:set>
                                    <p:anim calcmode="lin" valueType="num">
                                      <p:cBhvr additive="base">
                                        <p:cTn id="71" dur="500" fill="hold"/>
                                        <p:tgtEl>
                                          <p:spTgt spid="71688"/>
                                        </p:tgtEl>
                                        <p:attrNameLst>
                                          <p:attrName>ppt_x</p:attrName>
                                        </p:attrNameLst>
                                      </p:cBhvr>
                                      <p:tavLst>
                                        <p:tav tm="0">
                                          <p:val>
                                            <p:strVal val="0-#ppt_w/2"/>
                                          </p:val>
                                        </p:tav>
                                        <p:tav tm="100000">
                                          <p:val>
                                            <p:strVal val="#ppt_x"/>
                                          </p:val>
                                        </p:tav>
                                      </p:tavLst>
                                    </p:anim>
                                    <p:anim calcmode="lin" valueType="num">
                                      <p:cBhvr additive="base">
                                        <p:cTn id="72" dur="500" fill="hold"/>
                                        <p:tgtEl>
                                          <p:spTgt spid="71688"/>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7171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 presetClass="entr" presetSubtype="8" fill="hold" nodeType="clickEffect">
                                  <p:stCondLst>
                                    <p:cond delay="0"/>
                                  </p:stCondLst>
                                  <p:childTnLst>
                                    <p:set>
                                      <p:cBhvr>
                                        <p:cTn id="80" dur="1" fill="hold">
                                          <p:stCondLst>
                                            <p:cond delay="0"/>
                                          </p:stCondLst>
                                        </p:cTn>
                                        <p:tgtEl>
                                          <p:spTgt spid="71693"/>
                                        </p:tgtEl>
                                        <p:attrNameLst>
                                          <p:attrName>style.visibility</p:attrName>
                                        </p:attrNameLst>
                                      </p:cBhvr>
                                      <p:to>
                                        <p:strVal val="visible"/>
                                      </p:to>
                                    </p:set>
                                    <p:anim calcmode="lin" valueType="num">
                                      <p:cBhvr additive="base">
                                        <p:cTn id="81" dur="500" fill="hold"/>
                                        <p:tgtEl>
                                          <p:spTgt spid="71693"/>
                                        </p:tgtEl>
                                        <p:attrNameLst>
                                          <p:attrName>ppt_x</p:attrName>
                                        </p:attrNameLst>
                                      </p:cBhvr>
                                      <p:tavLst>
                                        <p:tav tm="0">
                                          <p:val>
                                            <p:strVal val="0-#ppt_w/2"/>
                                          </p:val>
                                        </p:tav>
                                        <p:tav tm="100000">
                                          <p:val>
                                            <p:strVal val="#ppt_x"/>
                                          </p:val>
                                        </p:tav>
                                      </p:tavLst>
                                    </p:anim>
                                    <p:anim calcmode="lin" valueType="num">
                                      <p:cBhvr additive="base">
                                        <p:cTn id="82" dur="500" fill="hold"/>
                                        <p:tgtEl>
                                          <p:spTgt spid="71693"/>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7170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71689"/>
                                        </p:tgtEl>
                                        <p:attrNameLst>
                                          <p:attrName>style.visibility</p:attrName>
                                        </p:attrNameLst>
                                      </p:cBhvr>
                                      <p:to>
                                        <p:strVal val="visible"/>
                                      </p:to>
                                    </p:set>
                                    <p:anim calcmode="lin" valueType="num">
                                      <p:cBhvr additive="base">
                                        <p:cTn id="91" dur="500" fill="hold"/>
                                        <p:tgtEl>
                                          <p:spTgt spid="71689"/>
                                        </p:tgtEl>
                                        <p:attrNameLst>
                                          <p:attrName>ppt_x</p:attrName>
                                        </p:attrNameLst>
                                      </p:cBhvr>
                                      <p:tavLst>
                                        <p:tav tm="0">
                                          <p:val>
                                            <p:strVal val="0-#ppt_w/2"/>
                                          </p:val>
                                        </p:tav>
                                        <p:tav tm="100000">
                                          <p:val>
                                            <p:strVal val="#ppt_x"/>
                                          </p:val>
                                        </p:tav>
                                      </p:tavLst>
                                    </p:anim>
                                    <p:anim calcmode="lin" valueType="num">
                                      <p:cBhvr additive="base">
                                        <p:cTn id="92" dur="500" fill="hold"/>
                                        <p:tgtEl>
                                          <p:spTgt spid="71689"/>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717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2" grpId="0" autoUpdateAnimBg="0"/>
      <p:bldP spid="71703" grpId="0" autoUpdateAnimBg="0"/>
      <p:bldP spid="71704" grpId="0" autoUpdateAnimBg="0"/>
      <p:bldP spid="71705" grpId="0" autoUpdateAnimBg="0"/>
      <p:bldP spid="71712" grpId="0" autoUpdateAnimBg="0"/>
      <p:bldP spid="71713" grpId="0" autoUpdateAnimBg="0"/>
      <p:bldP spid="71714" grpId="0" autoUpdateAnimBg="0"/>
      <p:bldP spid="71721" grpId="0" animBg="1" autoUpdateAnimBg="0"/>
      <p:bldP spid="71722" grpId="0" build="p" autoUpdateAnimBg="0"/>
      <p:bldP spid="7172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778" name="Group 77"/>
          <p:cNvGrpSpPr>
            <a:grpSpLocks/>
          </p:cNvGrpSpPr>
          <p:nvPr/>
        </p:nvGrpSpPr>
        <p:grpSpPr bwMode="auto">
          <a:xfrm>
            <a:off x="-80963" y="2076450"/>
            <a:ext cx="7558088" cy="4791075"/>
            <a:chOff x="-51" y="1308"/>
            <a:chExt cx="4761" cy="3018"/>
          </a:xfrm>
        </p:grpSpPr>
        <p:sp>
          <p:nvSpPr>
            <p:cNvPr id="75792" name="Freeform 30"/>
            <p:cNvSpPr>
              <a:spLocks/>
            </p:cNvSpPr>
            <p:nvPr/>
          </p:nvSpPr>
          <p:spPr bwMode="auto">
            <a:xfrm>
              <a:off x="1" y="1745"/>
              <a:ext cx="4703" cy="2341"/>
            </a:xfrm>
            <a:custGeom>
              <a:avLst/>
              <a:gdLst>
                <a:gd name="T0" fmla="*/ 0 w 4703"/>
                <a:gd name="T1" fmla="*/ 0 h 2341"/>
                <a:gd name="T2" fmla="*/ 722 w 4703"/>
                <a:gd name="T3" fmla="*/ 0 h 2341"/>
                <a:gd name="T4" fmla="*/ 1495 w 4703"/>
                <a:gd name="T5" fmla="*/ 1240 h 2341"/>
                <a:gd name="T6" fmla="*/ 3412 w 4703"/>
                <a:gd name="T7" fmla="*/ 1458 h 2341"/>
                <a:gd name="T8" fmla="*/ 4703 w 4703"/>
                <a:gd name="T9" fmla="*/ 1458 h 2341"/>
                <a:gd name="T10" fmla="*/ 4703 w 4703"/>
                <a:gd name="T11" fmla="*/ 2341 h 2341"/>
                <a:gd name="T12" fmla="*/ 7 w 4703"/>
                <a:gd name="T13" fmla="*/ 2341 h 2341"/>
                <a:gd name="T14" fmla="*/ 0 w 4703"/>
                <a:gd name="T15" fmla="*/ 0 h 2341"/>
                <a:gd name="T16" fmla="*/ 0 60000 65536"/>
                <a:gd name="T17" fmla="*/ 0 60000 65536"/>
                <a:gd name="T18" fmla="*/ 0 60000 65536"/>
                <a:gd name="T19" fmla="*/ 0 60000 65536"/>
                <a:gd name="T20" fmla="*/ 0 60000 65536"/>
                <a:gd name="T21" fmla="*/ 0 60000 65536"/>
                <a:gd name="T22" fmla="*/ 0 60000 65536"/>
                <a:gd name="T23" fmla="*/ 0 60000 65536"/>
                <a:gd name="T24" fmla="*/ 0 w 4703"/>
                <a:gd name="T25" fmla="*/ 0 h 2341"/>
                <a:gd name="T26" fmla="*/ 4703 w 4703"/>
                <a:gd name="T27" fmla="*/ 2341 h 234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703" h="2341">
                  <a:moveTo>
                    <a:pt x="0" y="0"/>
                  </a:moveTo>
                  <a:lnTo>
                    <a:pt x="722" y="0"/>
                  </a:lnTo>
                  <a:lnTo>
                    <a:pt x="1495" y="1240"/>
                  </a:lnTo>
                  <a:lnTo>
                    <a:pt x="3412" y="1458"/>
                  </a:lnTo>
                  <a:lnTo>
                    <a:pt x="4703" y="1458"/>
                  </a:lnTo>
                  <a:lnTo>
                    <a:pt x="4703" y="2341"/>
                  </a:lnTo>
                  <a:lnTo>
                    <a:pt x="7" y="2341"/>
                  </a:lnTo>
                  <a:lnTo>
                    <a:pt x="0" y="0"/>
                  </a:lnTo>
                  <a:close/>
                </a:path>
              </a:pathLst>
            </a:custGeom>
            <a:solidFill>
              <a:schemeClr val="hlink"/>
            </a:solidFill>
            <a:ln w="12700" cap="flat" cmpd="sng">
              <a:solidFill>
                <a:schemeClr val="tx1"/>
              </a:solidFill>
              <a:prstDash val="solid"/>
              <a:round/>
              <a:headEnd type="none" w="lg" len="med"/>
              <a:tailEnd type="none" w="lg" len="med"/>
            </a:ln>
          </p:spPr>
          <p:txBody>
            <a:bodyPr wrap="none" anchor="ctr">
              <a:spAutoFit/>
            </a:bodyPr>
            <a:lstStyle/>
            <a:p>
              <a:endParaRPr lang="en-US"/>
            </a:p>
          </p:txBody>
        </p:sp>
        <p:sp>
          <p:nvSpPr>
            <p:cNvPr id="75793" name="Freeform 31" descr="Granite"/>
            <p:cNvSpPr>
              <a:spLocks/>
            </p:cNvSpPr>
            <p:nvPr/>
          </p:nvSpPr>
          <p:spPr bwMode="auto">
            <a:xfrm>
              <a:off x="504" y="1308"/>
              <a:ext cx="3041" cy="2479"/>
            </a:xfrm>
            <a:custGeom>
              <a:avLst/>
              <a:gdLst>
                <a:gd name="T0" fmla="*/ 22 w 3041"/>
                <a:gd name="T1" fmla="*/ 1422 h 2479"/>
                <a:gd name="T2" fmla="*/ 328 w 3041"/>
                <a:gd name="T3" fmla="*/ 1655 h 2479"/>
                <a:gd name="T4" fmla="*/ 1745 w 3041"/>
                <a:gd name="T5" fmla="*/ 1986 h 2479"/>
                <a:gd name="T6" fmla="*/ 1846 w 3041"/>
                <a:gd name="T7" fmla="*/ 1942 h 2479"/>
                <a:gd name="T8" fmla="*/ 1943 w 3041"/>
                <a:gd name="T9" fmla="*/ 1996 h 2479"/>
                <a:gd name="T10" fmla="*/ 2168 w 3041"/>
                <a:gd name="T11" fmla="*/ 1996 h 2479"/>
                <a:gd name="T12" fmla="*/ 2266 w 3041"/>
                <a:gd name="T13" fmla="*/ 1939 h 2479"/>
                <a:gd name="T14" fmla="*/ 2406 w 3041"/>
                <a:gd name="T15" fmla="*/ 2063 h 2479"/>
                <a:gd name="T16" fmla="*/ 2297 w 3041"/>
                <a:gd name="T17" fmla="*/ 2194 h 2479"/>
                <a:gd name="T18" fmla="*/ 2158 w 3041"/>
                <a:gd name="T19" fmla="*/ 2129 h 2479"/>
                <a:gd name="T20" fmla="*/ 2122 w 3041"/>
                <a:gd name="T21" fmla="*/ 2165 h 2479"/>
                <a:gd name="T22" fmla="*/ 2129 w 3041"/>
                <a:gd name="T23" fmla="*/ 2377 h 2479"/>
                <a:gd name="T24" fmla="*/ 2239 w 3041"/>
                <a:gd name="T25" fmla="*/ 2479 h 2479"/>
                <a:gd name="T26" fmla="*/ 2917 w 3041"/>
                <a:gd name="T27" fmla="*/ 2296 h 2479"/>
                <a:gd name="T28" fmla="*/ 2917 w 3041"/>
                <a:gd name="T29" fmla="*/ 1545 h 2479"/>
                <a:gd name="T30" fmla="*/ 3041 w 3041"/>
                <a:gd name="T31" fmla="*/ 1545 h 2479"/>
                <a:gd name="T32" fmla="*/ 3041 w 3041"/>
                <a:gd name="T33" fmla="*/ 1392 h 2479"/>
                <a:gd name="T34" fmla="*/ 2982 w 3041"/>
                <a:gd name="T35" fmla="*/ 1392 h 2479"/>
                <a:gd name="T36" fmla="*/ 2982 w 3041"/>
                <a:gd name="T37" fmla="*/ 1451 h 2479"/>
                <a:gd name="T38" fmla="*/ 2581 w 3041"/>
                <a:gd name="T39" fmla="*/ 1451 h 2479"/>
                <a:gd name="T40" fmla="*/ 2581 w 3041"/>
                <a:gd name="T41" fmla="*/ 809 h 2479"/>
                <a:gd name="T42" fmla="*/ 2530 w 3041"/>
                <a:gd name="T43" fmla="*/ 809 h 2479"/>
                <a:gd name="T44" fmla="*/ 2501 w 3041"/>
                <a:gd name="T45" fmla="*/ 860 h 2479"/>
                <a:gd name="T46" fmla="*/ 1597 w 3041"/>
                <a:gd name="T47" fmla="*/ 860 h 2479"/>
                <a:gd name="T48" fmla="*/ 1597 w 3041"/>
                <a:gd name="T49" fmla="*/ 794 h 2479"/>
                <a:gd name="T50" fmla="*/ 1488 w 3041"/>
                <a:gd name="T51" fmla="*/ 794 h 2479"/>
                <a:gd name="T52" fmla="*/ 1488 w 3041"/>
                <a:gd name="T53" fmla="*/ 1560 h 2479"/>
                <a:gd name="T54" fmla="*/ 1283 w 3041"/>
                <a:gd name="T55" fmla="*/ 1560 h 2479"/>
                <a:gd name="T56" fmla="*/ 343 w 3041"/>
                <a:gd name="T57" fmla="*/ 313 h 2479"/>
                <a:gd name="T58" fmla="*/ 343 w 3041"/>
                <a:gd name="T59" fmla="*/ 131 h 2479"/>
                <a:gd name="T60" fmla="*/ 382 w 3041"/>
                <a:gd name="T61" fmla="*/ 109 h 2479"/>
                <a:gd name="T62" fmla="*/ 382 w 3041"/>
                <a:gd name="T63" fmla="*/ 7 h 2479"/>
                <a:gd name="T64" fmla="*/ 321 w 3041"/>
                <a:gd name="T65" fmla="*/ 7 h 2479"/>
                <a:gd name="T66" fmla="*/ 321 w 3041"/>
                <a:gd name="T67" fmla="*/ 51 h 2479"/>
                <a:gd name="T68" fmla="*/ 146 w 3041"/>
                <a:gd name="T69" fmla="*/ 51 h 2479"/>
                <a:gd name="T70" fmla="*/ 60 w 3041"/>
                <a:gd name="T71" fmla="*/ 0 h 2479"/>
                <a:gd name="T72" fmla="*/ 8 w 3041"/>
                <a:gd name="T73" fmla="*/ 7 h 2479"/>
                <a:gd name="T74" fmla="*/ 0 w 3041"/>
                <a:gd name="T75" fmla="*/ 109 h 2479"/>
                <a:gd name="T76" fmla="*/ 44 w 3041"/>
                <a:gd name="T77" fmla="*/ 109 h 2479"/>
                <a:gd name="T78" fmla="*/ 59 w 3041"/>
                <a:gd name="T79" fmla="*/ 277 h 2479"/>
                <a:gd name="T80" fmla="*/ 0 w 3041"/>
                <a:gd name="T81" fmla="*/ 335 h 2479"/>
                <a:gd name="T82" fmla="*/ 22 w 3041"/>
                <a:gd name="T83" fmla="*/ 1422 h 247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041"/>
                <a:gd name="T127" fmla="*/ 0 h 2479"/>
                <a:gd name="T128" fmla="*/ 3041 w 3041"/>
                <a:gd name="T129" fmla="*/ 2479 h 247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041" h="2479">
                  <a:moveTo>
                    <a:pt x="22" y="1422"/>
                  </a:moveTo>
                  <a:lnTo>
                    <a:pt x="328" y="1655"/>
                  </a:lnTo>
                  <a:cubicBezTo>
                    <a:pt x="615" y="1749"/>
                    <a:pt x="1492" y="1938"/>
                    <a:pt x="1745" y="1986"/>
                  </a:cubicBezTo>
                  <a:cubicBezTo>
                    <a:pt x="1775" y="1985"/>
                    <a:pt x="1803" y="1942"/>
                    <a:pt x="1846" y="1942"/>
                  </a:cubicBezTo>
                  <a:cubicBezTo>
                    <a:pt x="1889" y="1942"/>
                    <a:pt x="1917" y="1978"/>
                    <a:pt x="1943" y="1996"/>
                  </a:cubicBezTo>
                  <a:cubicBezTo>
                    <a:pt x="2048" y="1996"/>
                    <a:pt x="2132" y="2002"/>
                    <a:pt x="2168" y="1996"/>
                  </a:cubicBezTo>
                  <a:cubicBezTo>
                    <a:pt x="2204" y="1990"/>
                    <a:pt x="2229" y="1942"/>
                    <a:pt x="2266" y="1939"/>
                  </a:cubicBezTo>
                  <a:cubicBezTo>
                    <a:pt x="2303" y="1936"/>
                    <a:pt x="2403" y="2019"/>
                    <a:pt x="2406" y="2063"/>
                  </a:cubicBezTo>
                  <a:cubicBezTo>
                    <a:pt x="2409" y="2107"/>
                    <a:pt x="2338" y="2183"/>
                    <a:pt x="2297" y="2194"/>
                  </a:cubicBezTo>
                  <a:cubicBezTo>
                    <a:pt x="2256" y="2205"/>
                    <a:pt x="2187" y="2134"/>
                    <a:pt x="2158" y="2129"/>
                  </a:cubicBezTo>
                  <a:cubicBezTo>
                    <a:pt x="2129" y="2124"/>
                    <a:pt x="2132" y="2142"/>
                    <a:pt x="2122" y="2165"/>
                  </a:cubicBezTo>
                  <a:cubicBezTo>
                    <a:pt x="2112" y="2188"/>
                    <a:pt x="2110" y="2325"/>
                    <a:pt x="2129" y="2377"/>
                  </a:cubicBezTo>
                  <a:cubicBezTo>
                    <a:pt x="2148" y="2429"/>
                    <a:pt x="2195" y="2450"/>
                    <a:pt x="2239" y="2479"/>
                  </a:cubicBezTo>
                  <a:cubicBezTo>
                    <a:pt x="2428" y="2464"/>
                    <a:pt x="2661" y="2362"/>
                    <a:pt x="2917" y="2296"/>
                  </a:cubicBezTo>
                  <a:cubicBezTo>
                    <a:pt x="2917" y="1920"/>
                    <a:pt x="2917" y="1545"/>
                    <a:pt x="2917" y="1545"/>
                  </a:cubicBezTo>
                  <a:lnTo>
                    <a:pt x="3041" y="1545"/>
                  </a:lnTo>
                  <a:lnTo>
                    <a:pt x="3041" y="1392"/>
                  </a:lnTo>
                  <a:lnTo>
                    <a:pt x="2982" y="1392"/>
                  </a:lnTo>
                  <a:lnTo>
                    <a:pt x="2982" y="1451"/>
                  </a:lnTo>
                  <a:lnTo>
                    <a:pt x="2581" y="1451"/>
                  </a:lnTo>
                  <a:lnTo>
                    <a:pt x="2581" y="809"/>
                  </a:lnTo>
                  <a:lnTo>
                    <a:pt x="2530" y="809"/>
                  </a:lnTo>
                  <a:lnTo>
                    <a:pt x="2501" y="860"/>
                  </a:lnTo>
                  <a:lnTo>
                    <a:pt x="1597" y="860"/>
                  </a:lnTo>
                  <a:lnTo>
                    <a:pt x="1597" y="794"/>
                  </a:lnTo>
                  <a:lnTo>
                    <a:pt x="1488" y="794"/>
                  </a:lnTo>
                  <a:lnTo>
                    <a:pt x="1488" y="1560"/>
                  </a:lnTo>
                  <a:lnTo>
                    <a:pt x="1283" y="1560"/>
                  </a:lnTo>
                  <a:lnTo>
                    <a:pt x="343" y="313"/>
                  </a:lnTo>
                  <a:lnTo>
                    <a:pt x="343" y="131"/>
                  </a:lnTo>
                  <a:lnTo>
                    <a:pt x="382" y="109"/>
                  </a:lnTo>
                  <a:lnTo>
                    <a:pt x="382" y="7"/>
                  </a:lnTo>
                  <a:lnTo>
                    <a:pt x="321" y="7"/>
                  </a:lnTo>
                  <a:lnTo>
                    <a:pt x="321" y="51"/>
                  </a:lnTo>
                  <a:lnTo>
                    <a:pt x="146" y="51"/>
                  </a:lnTo>
                  <a:lnTo>
                    <a:pt x="60" y="0"/>
                  </a:lnTo>
                  <a:lnTo>
                    <a:pt x="8" y="7"/>
                  </a:lnTo>
                  <a:lnTo>
                    <a:pt x="0" y="109"/>
                  </a:lnTo>
                  <a:lnTo>
                    <a:pt x="44" y="109"/>
                  </a:lnTo>
                  <a:lnTo>
                    <a:pt x="59" y="277"/>
                  </a:lnTo>
                  <a:lnTo>
                    <a:pt x="0" y="335"/>
                  </a:lnTo>
                  <a:lnTo>
                    <a:pt x="22" y="1422"/>
                  </a:lnTo>
                  <a:close/>
                </a:path>
              </a:pathLst>
            </a:custGeom>
            <a:blipFill dpi="0" rotWithShape="1">
              <a:blip r:embed="rId3" cstate="print"/>
              <a:srcRect/>
              <a:tile tx="0" ty="0" sx="100000" sy="100000" flip="none" algn="tl"/>
            </a:blipFill>
            <a:ln w="12700" cap="flat" cmpd="sng">
              <a:solidFill>
                <a:schemeClr val="tx1"/>
              </a:solidFill>
              <a:prstDash val="solid"/>
              <a:round/>
              <a:headEnd type="none" w="lg" len="med"/>
              <a:tailEnd type="none" w="lg" len="med"/>
            </a:ln>
          </p:spPr>
          <p:txBody>
            <a:bodyPr wrap="none" anchor="ctr">
              <a:spAutoFit/>
            </a:bodyPr>
            <a:lstStyle/>
            <a:p>
              <a:endParaRPr lang="en-US"/>
            </a:p>
          </p:txBody>
        </p:sp>
        <p:sp>
          <p:nvSpPr>
            <p:cNvPr id="75794" name="Rectangle 32"/>
            <p:cNvSpPr>
              <a:spLocks noChangeArrowheads="1"/>
            </p:cNvSpPr>
            <p:nvPr/>
          </p:nvSpPr>
          <p:spPr bwMode="auto">
            <a:xfrm>
              <a:off x="2130" y="2277"/>
              <a:ext cx="860" cy="861"/>
            </a:xfrm>
            <a:prstGeom prst="rect">
              <a:avLst/>
            </a:prstGeom>
            <a:solidFill>
              <a:schemeClr val="bg1"/>
            </a:solidFill>
            <a:ln w="12700">
              <a:solidFill>
                <a:schemeClr val="tx1"/>
              </a:solidFill>
              <a:miter lim="800000"/>
              <a:headEnd type="none" w="lg" len="med"/>
              <a:tailEnd type="none" w="lg" len="med"/>
            </a:ln>
          </p:spPr>
          <p:txBody>
            <a:bodyPr anchor="ctr">
              <a:spAutoFit/>
            </a:bodyPr>
            <a:lstStyle/>
            <a:p>
              <a:endParaRPr lang="en-US"/>
            </a:p>
          </p:txBody>
        </p:sp>
        <p:sp>
          <p:nvSpPr>
            <p:cNvPr id="75795" name="Freeform 33"/>
            <p:cNvSpPr>
              <a:spLocks/>
            </p:cNvSpPr>
            <p:nvPr/>
          </p:nvSpPr>
          <p:spPr bwMode="auto">
            <a:xfrm>
              <a:off x="2823" y="2475"/>
              <a:ext cx="1137" cy="467"/>
            </a:xfrm>
            <a:custGeom>
              <a:avLst/>
              <a:gdLst>
                <a:gd name="T0" fmla="*/ 0 w 1137"/>
                <a:gd name="T1" fmla="*/ 467 h 467"/>
                <a:gd name="T2" fmla="*/ 44 w 1137"/>
                <a:gd name="T3" fmla="*/ 459 h 467"/>
                <a:gd name="T4" fmla="*/ 44 w 1137"/>
                <a:gd name="T5" fmla="*/ 0 h 467"/>
                <a:gd name="T6" fmla="*/ 1137 w 1137"/>
                <a:gd name="T7" fmla="*/ 0 h 467"/>
                <a:gd name="T8" fmla="*/ 0 60000 65536"/>
                <a:gd name="T9" fmla="*/ 0 60000 65536"/>
                <a:gd name="T10" fmla="*/ 0 60000 65536"/>
                <a:gd name="T11" fmla="*/ 0 60000 65536"/>
                <a:gd name="T12" fmla="*/ 0 w 1137"/>
                <a:gd name="T13" fmla="*/ 0 h 467"/>
                <a:gd name="T14" fmla="*/ 1137 w 1137"/>
                <a:gd name="T15" fmla="*/ 467 h 467"/>
              </a:gdLst>
              <a:ahLst/>
              <a:cxnLst>
                <a:cxn ang="T8">
                  <a:pos x="T0" y="T1"/>
                </a:cxn>
                <a:cxn ang="T9">
                  <a:pos x="T2" y="T3"/>
                </a:cxn>
                <a:cxn ang="T10">
                  <a:pos x="T4" y="T5"/>
                </a:cxn>
                <a:cxn ang="T11">
                  <a:pos x="T6" y="T7"/>
                </a:cxn>
              </a:cxnLst>
              <a:rect l="T12" t="T13" r="T14" b="T15"/>
              <a:pathLst>
                <a:path w="1137" h="467">
                  <a:moveTo>
                    <a:pt x="0" y="467"/>
                  </a:moveTo>
                  <a:lnTo>
                    <a:pt x="44" y="459"/>
                  </a:lnTo>
                  <a:lnTo>
                    <a:pt x="44" y="0"/>
                  </a:lnTo>
                  <a:lnTo>
                    <a:pt x="1137" y="0"/>
                  </a:lnTo>
                </a:path>
              </a:pathLst>
            </a:custGeom>
            <a:noFill/>
            <a:ln w="28575" cap="flat" cmpd="sng">
              <a:solidFill>
                <a:schemeClr val="accent1"/>
              </a:solidFill>
              <a:prstDash val="solid"/>
              <a:round/>
              <a:headEnd type="none" w="lg" len="med"/>
              <a:tailEnd type="none" w="lg" len="med"/>
            </a:ln>
          </p:spPr>
          <p:txBody>
            <a:bodyPr wrap="none" anchor="ctr">
              <a:spAutoFit/>
            </a:bodyPr>
            <a:lstStyle/>
            <a:p>
              <a:endParaRPr lang="en-US"/>
            </a:p>
          </p:txBody>
        </p:sp>
        <p:sp>
          <p:nvSpPr>
            <p:cNvPr id="75796" name="Freeform 34"/>
            <p:cNvSpPr>
              <a:spLocks/>
            </p:cNvSpPr>
            <p:nvPr/>
          </p:nvSpPr>
          <p:spPr bwMode="auto">
            <a:xfrm>
              <a:off x="2830" y="2520"/>
              <a:ext cx="1175" cy="459"/>
            </a:xfrm>
            <a:custGeom>
              <a:avLst/>
              <a:gdLst>
                <a:gd name="T0" fmla="*/ 0 w 1175"/>
                <a:gd name="T1" fmla="*/ 457 h 459"/>
                <a:gd name="T2" fmla="*/ 82 w 1175"/>
                <a:gd name="T3" fmla="*/ 459 h 459"/>
                <a:gd name="T4" fmla="*/ 82 w 1175"/>
                <a:gd name="T5" fmla="*/ 0 h 459"/>
                <a:gd name="T6" fmla="*/ 1175 w 1175"/>
                <a:gd name="T7" fmla="*/ 0 h 459"/>
                <a:gd name="T8" fmla="*/ 0 60000 65536"/>
                <a:gd name="T9" fmla="*/ 0 60000 65536"/>
                <a:gd name="T10" fmla="*/ 0 60000 65536"/>
                <a:gd name="T11" fmla="*/ 0 60000 65536"/>
                <a:gd name="T12" fmla="*/ 0 w 1175"/>
                <a:gd name="T13" fmla="*/ 0 h 459"/>
                <a:gd name="T14" fmla="*/ 1175 w 1175"/>
                <a:gd name="T15" fmla="*/ 459 h 459"/>
              </a:gdLst>
              <a:ahLst/>
              <a:cxnLst>
                <a:cxn ang="T8">
                  <a:pos x="T0" y="T1"/>
                </a:cxn>
                <a:cxn ang="T9">
                  <a:pos x="T2" y="T3"/>
                </a:cxn>
                <a:cxn ang="T10">
                  <a:pos x="T4" y="T5"/>
                </a:cxn>
                <a:cxn ang="T11">
                  <a:pos x="T6" y="T7"/>
                </a:cxn>
              </a:cxnLst>
              <a:rect l="T12" t="T13" r="T14" b="T15"/>
              <a:pathLst>
                <a:path w="1175" h="459">
                  <a:moveTo>
                    <a:pt x="0" y="457"/>
                  </a:moveTo>
                  <a:lnTo>
                    <a:pt x="82" y="459"/>
                  </a:lnTo>
                  <a:lnTo>
                    <a:pt x="82" y="0"/>
                  </a:lnTo>
                  <a:lnTo>
                    <a:pt x="1175" y="0"/>
                  </a:lnTo>
                </a:path>
              </a:pathLst>
            </a:custGeom>
            <a:noFill/>
            <a:ln w="28575" cap="flat" cmpd="sng">
              <a:solidFill>
                <a:schemeClr val="accent1"/>
              </a:solidFill>
              <a:prstDash val="solid"/>
              <a:round/>
              <a:headEnd type="none" w="lg" len="med"/>
              <a:tailEnd type="none" w="lg" len="med"/>
            </a:ln>
          </p:spPr>
          <p:txBody>
            <a:bodyPr wrap="none" anchor="ctr">
              <a:spAutoFit/>
            </a:bodyPr>
            <a:lstStyle/>
            <a:p>
              <a:endParaRPr lang="en-US"/>
            </a:p>
          </p:txBody>
        </p:sp>
        <p:sp>
          <p:nvSpPr>
            <p:cNvPr id="75797" name="Freeform 35"/>
            <p:cNvSpPr>
              <a:spLocks/>
            </p:cNvSpPr>
            <p:nvPr/>
          </p:nvSpPr>
          <p:spPr bwMode="auto">
            <a:xfrm>
              <a:off x="2816" y="2565"/>
              <a:ext cx="1227" cy="459"/>
            </a:xfrm>
            <a:custGeom>
              <a:avLst/>
              <a:gdLst>
                <a:gd name="T0" fmla="*/ 0 w 1227"/>
                <a:gd name="T1" fmla="*/ 456 h 459"/>
                <a:gd name="T2" fmla="*/ 134 w 1227"/>
                <a:gd name="T3" fmla="*/ 459 h 459"/>
                <a:gd name="T4" fmla="*/ 134 w 1227"/>
                <a:gd name="T5" fmla="*/ 0 h 459"/>
                <a:gd name="T6" fmla="*/ 1227 w 1227"/>
                <a:gd name="T7" fmla="*/ 0 h 459"/>
                <a:gd name="T8" fmla="*/ 0 60000 65536"/>
                <a:gd name="T9" fmla="*/ 0 60000 65536"/>
                <a:gd name="T10" fmla="*/ 0 60000 65536"/>
                <a:gd name="T11" fmla="*/ 0 60000 65536"/>
                <a:gd name="T12" fmla="*/ 0 w 1227"/>
                <a:gd name="T13" fmla="*/ 0 h 459"/>
                <a:gd name="T14" fmla="*/ 1227 w 1227"/>
                <a:gd name="T15" fmla="*/ 459 h 459"/>
              </a:gdLst>
              <a:ahLst/>
              <a:cxnLst>
                <a:cxn ang="T8">
                  <a:pos x="T0" y="T1"/>
                </a:cxn>
                <a:cxn ang="T9">
                  <a:pos x="T2" y="T3"/>
                </a:cxn>
                <a:cxn ang="T10">
                  <a:pos x="T4" y="T5"/>
                </a:cxn>
                <a:cxn ang="T11">
                  <a:pos x="T6" y="T7"/>
                </a:cxn>
              </a:cxnLst>
              <a:rect l="T12" t="T13" r="T14" b="T15"/>
              <a:pathLst>
                <a:path w="1227" h="459">
                  <a:moveTo>
                    <a:pt x="0" y="456"/>
                  </a:moveTo>
                  <a:lnTo>
                    <a:pt x="134" y="459"/>
                  </a:lnTo>
                  <a:lnTo>
                    <a:pt x="134" y="0"/>
                  </a:lnTo>
                  <a:lnTo>
                    <a:pt x="1227" y="0"/>
                  </a:lnTo>
                </a:path>
              </a:pathLst>
            </a:custGeom>
            <a:noFill/>
            <a:ln w="28575" cap="flat" cmpd="sng">
              <a:solidFill>
                <a:schemeClr val="accent1"/>
              </a:solidFill>
              <a:prstDash val="solid"/>
              <a:round/>
              <a:headEnd type="none" w="lg" len="med"/>
              <a:tailEnd type="none" w="lg" len="med"/>
            </a:ln>
          </p:spPr>
          <p:txBody>
            <a:bodyPr wrap="none" anchor="ctr">
              <a:spAutoFit/>
            </a:bodyPr>
            <a:lstStyle/>
            <a:p>
              <a:endParaRPr lang="en-US"/>
            </a:p>
          </p:txBody>
        </p:sp>
        <p:sp>
          <p:nvSpPr>
            <p:cNvPr id="75798" name="Freeform 36" descr="Stationery"/>
            <p:cNvSpPr>
              <a:spLocks/>
            </p:cNvSpPr>
            <p:nvPr/>
          </p:nvSpPr>
          <p:spPr bwMode="auto">
            <a:xfrm>
              <a:off x="-6" y="3728"/>
              <a:ext cx="4716" cy="598"/>
            </a:xfrm>
            <a:custGeom>
              <a:avLst/>
              <a:gdLst>
                <a:gd name="T0" fmla="*/ 7 w 4695"/>
                <a:gd name="T1" fmla="*/ 30 h 598"/>
                <a:gd name="T2" fmla="*/ 241 w 4695"/>
                <a:gd name="T3" fmla="*/ 0 h 598"/>
                <a:gd name="T4" fmla="*/ 2519 w 4695"/>
                <a:gd name="T5" fmla="*/ 234 h 598"/>
                <a:gd name="T6" fmla="*/ 3837 w 4695"/>
                <a:gd name="T7" fmla="*/ 205 h 598"/>
                <a:gd name="T8" fmla="*/ 3984 w 4695"/>
                <a:gd name="T9" fmla="*/ 197 h 598"/>
                <a:gd name="T10" fmla="*/ 4079 w 4695"/>
                <a:gd name="T11" fmla="*/ 241 h 598"/>
                <a:gd name="T12" fmla="*/ 4284 w 4695"/>
                <a:gd name="T13" fmla="*/ 256 h 598"/>
                <a:gd name="T14" fmla="*/ 4364 w 4695"/>
                <a:gd name="T15" fmla="*/ 277 h 598"/>
                <a:gd name="T16" fmla="*/ 4548 w 4695"/>
                <a:gd name="T17" fmla="*/ 277 h 598"/>
                <a:gd name="T18" fmla="*/ 4622 w 4695"/>
                <a:gd name="T19" fmla="*/ 299 h 598"/>
                <a:gd name="T20" fmla="*/ 4716 w 4695"/>
                <a:gd name="T21" fmla="*/ 307 h 598"/>
                <a:gd name="T22" fmla="*/ 4716 w 4695"/>
                <a:gd name="T23" fmla="*/ 598 h 598"/>
                <a:gd name="T24" fmla="*/ 0 w 4695"/>
                <a:gd name="T25" fmla="*/ 598 h 598"/>
                <a:gd name="T26" fmla="*/ 7 w 4695"/>
                <a:gd name="T27" fmla="*/ 30 h 59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95"/>
                <a:gd name="T43" fmla="*/ 0 h 598"/>
                <a:gd name="T44" fmla="*/ 4695 w 4695"/>
                <a:gd name="T45" fmla="*/ 598 h 59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95" h="598">
                  <a:moveTo>
                    <a:pt x="7" y="30"/>
                  </a:moveTo>
                  <a:lnTo>
                    <a:pt x="240" y="0"/>
                  </a:lnTo>
                  <a:lnTo>
                    <a:pt x="2508" y="234"/>
                  </a:lnTo>
                  <a:lnTo>
                    <a:pt x="3820" y="205"/>
                  </a:lnTo>
                  <a:lnTo>
                    <a:pt x="3966" y="197"/>
                  </a:lnTo>
                  <a:lnTo>
                    <a:pt x="4061" y="241"/>
                  </a:lnTo>
                  <a:lnTo>
                    <a:pt x="4265" y="256"/>
                  </a:lnTo>
                  <a:lnTo>
                    <a:pt x="4345" y="277"/>
                  </a:lnTo>
                  <a:lnTo>
                    <a:pt x="4528" y="277"/>
                  </a:lnTo>
                  <a:lnTo>
                    <a:pt x="4601" y="299"/>
                  </a:lnTo>
                  <a:lnTo>
                    <a:pt x="4695" y="307"/>
                  </a:lnTo>
                  <a:lnTo>
                    <a:pt x="4695" y="598"/>
                  </a:lnTo>
                  <a:lnTo>
                    <a:pt x="0" y="598"/>
                  </a:lnTo>
                  <a:lnTo>
                    <a:pt x="7" y="30"/>
                  </a:lnTo>
                  <a:close/>
                </a:path>
              </a:pathLst>
            </a:custGeom>
            <a:blipFill dpi="0" rotWithShape="1">
              <a:blip r:embed="rId4" cstate="print"/>
              <a:srcRect/>
              <a:tile tx="0" ty="0" sx="100000" sy="100000" flip="none" algn="tl"/>
            </a:blipFill>
            <a:ln w="12700" cap="flat" cmpd="sng">
              <a:solidFill>
                <a:schemeClr val="tx1"/>
              </a:solidFill>
              <a:prstDash val="solid"/>
              <a:round/>
              <a:headEnd type="none" w="lg" len="med"/>
              <a:tailEnd type="none" w="lg" len="med"/>
            </a:ln>
          </p:spPr>
          <p:txBody>
            <a:bodyPr anchor="ctr">
              <a:spAutoFit/>
            </a:bodyPr>
            <a:lstStyle/>
            <a:p>
              <a:endParaRPr lang="en-US"/>
            </a:p>
          </p:txBody>
        </p:sp>
        <p:sp>
          <p:nvSpPr>
            <p:cNvPr id="75799" name="Freeform 37" descr="Granite"/>
            <p:cNvSpPr>
              <a:spLocks/>
            </p:cNvSpPr>
            <p:nvPr/>
          </p:nvSpPr>
          <p:spPr bwMode="auto">
            <a:xfrm>
              <a:off x="220" y="3160"/>
              <a:ext cx="3594" cy="853"/>
            </a:xfrm>
            <a:custGeom>
              <a:avLst/>
              <a:gdLst>
                <a:gd name="T0" fmla="*/ 7 w 3594"/>
                <a:gd name="T1" fmla="*/ 765 h 853"/>
                <a:gd name="T2" fmla="*/ 1094 w 3594"/>
                <a:gd name="T3" fmla="*/ 765 h 853"/>
                <a:gd name="T4" fmla="*/ 2194 w 3594"/>
                <a:gd name="T5" fmla="*/ 853 h 853"/>
                <a:gd name="T6" fmla="*/ 3514 w 3594"/>
                <a:gd name="T7" fmla="*/ 853 h 853"/>
                <a:gd name="T8" fmla="*/ 3594 w 3594"/>
                <a:gd name="T9" fmla="*/ 714 h 853"/>
                <a:gd name="T10" fmla="*/ 2924 w 3594"/>
                <a:gd name="T11" fmla="*/ 714 h 853"/>
                <a:gd name="T12" fmla="*/ 2479 w 3594"/>
                <a:gd name="T13" fmla="*/ 765 h 853"/>
                <a:gd name="T14" fmla="*/ 2260 w 3594"/>
                <a:gd name="T15" fmla="*/ 561 h 853"/>
                <a:gd name="T16" fmla="*/ 2260 w 3594"/>
                <a:gd name="T17" fmla="*/ 313 h 853"/>
                <a:gd name="T18" fmla="*/ 2236 w 3594"/>
                <a:gd name="T19" fmla="*/ 264 h 853"/>
                <a:gd name="T20" fmla="*/ 2101 w 3594"/>
                <a:gd name="T21" fmla="*/ 342 h 853"/>
                <a:gd name="T22" fmla="*/ 2011 w 3594"/>
                <a:gd name="T23" fmla="*/ 287 h 853"/>
                <a:gd name="T24" fmla="*/ 561 w 3594"/>
                <a:gd name="T25" fmla="*/ 0 h 853"/>
                <a:gd name="T26" fmla="*/ 401 w 3594"/>
                <a:gd name="T27" fmla="*/ 43 h 853"/>
                <a:gd name="T28" fmla="*/ 335 w 3594"/>
                <a:gd name="T29" fmla="*/ 291 h 853"/>
                <a:gd name="T30" fmla="*/ 44 w 3594"/>
                <a:gd name="T31" fmla="*/ 291 h 853"/>
                <a:gd name="T32" fmla="*/ 0 w 3594"/>
                <a:gd name="T33" fmla="*/ 415 h 853"/>
                <a:gd name="T34" fmla="*/ 7 w 3594"/>
                <a:gd name="T35" fmla="*/ 765 h 8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594"/>
                <a:gd name="T55" fmla="*/ 0 h 853"/>
                <a:gd name="T56" fmla="*/ 3594 w 3594"/>
                <a:gd name="T57" fmla="*/ 853 h 85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594" h="853">
                  <a:moveTo>
                    <a:pt x="7" y="765"/>
                  </a:moveTo>
                  <a:lnTo>
                    <a:pt x="1094" y="765"/>
                  </a:lnTo>
                  <a:lnTo>
                    <a:pt x="2194" y="853"/>
                  </a:lnTo>
                  <a:lnTo>
                    <a:pt x="3514" y="853"/>
                  </a:lnTo>
                  <a:lnTo>
                    <a:pt x="3594" y="714"/>
                  </a:lnTo>
                  <a:lnTo>
                    <a:pt x="2924" y="714"/>
                  </a:lnTo>
                  <a:cubicBezTo>
                    <a:pt x="2924" y="714"/>
                    <a:pt x="2590" y="790"/>
                    <a:pt x="2479" y="765"/>
                  </a:cubicBezTo>
                  <a:cubicBezTo>
                    <a:pt x="2368" y="740"/>
                    <a:pt x="2296" y="636"/>
                    <a:pt x="2260" y="561"/>
                  </a:cubicBezTo>
                  <a:cubicBezTo>
                    <a:pt x="2224" y="486"/>
                    <a:pt x="2265" y="360"/>
                    <a:pt x="2260" y="313"/>
                  </a:cubicBezTo>
                  <a:cubicBezTo>
                    <a:pt x="2256" y="264"/>
                    <a:pt x="2262" y="259"/>
                    <a:pt x="2236" y="264"/>
                  </a:cubicBezTo>
                  <a:cubicBezTo>
                    <a:pt x="2213" y="270"/>
                    <a:pt x="2143" y="345"/>
                    <a:pt x="2101" y="342"/>
                  </a:cubicBezTo>
                  <a:cubicBezTo>
                    <a:pt x="2059" y="339"/>
                    <a:pt x="2035" y="292"/>
                    <a:pt x="2011" y="287"/>
                  </a:cubicBezTo>
                  <a:cubicBezTo>
                    <a:pt x="1987" y="282"/>
                    <a:pt x="834" y="44"/>
                    <a:pt x="561" y="0"/>
                  </a:cubicBezTo>
                  <a:lnTo>
                    <a:pt x="401" y="43"/>
                  </a:lnTo>
                  <a:lnTo>
                    <a:pt x="335" y="291"/>
                  </a:lnTo>
                  <a:lnTo>
                    <a:pt x="44" y="291"/>
                  </a:lnTo>
                  <a:lnTo>
                    <a:pt x="0" y="415"/>
                  </a:lnTo>
                  <a:lnTo>
                    <a:pt x="7" y="765"/>
                  </a:lnTo>
                  <a:close/>
                </a:path>
              </a:pathLst>
            </a:custGeom>
            <a:blipFill dpi="0" rotWithShape="1">
              <a:blip r:embed="rId3" cstate="print"/>
              <a:srcRect/>
              <a:tile tx="0" ty="0" sx="100000" sy="100000" flip="none" algn="tl"/>
            </a:blipFill>
            <a:ln w="12700" cap="flat" cmpd="sng">
              <a:solidFill>
                <a:schemeClr val="tx1"/>
              </a:solidFill>
              <a:prstDash val="solid"/>
              <a:round/>
              <a:headEnd type="none" w="lg" len="med"/>
              <a:tailEnd type="none" w="lg" len="med"/>
            </a:ln>
          </p:spPr>
          <p:txBody>
            <a:bodyPr wrap="none" anchor="ctr">
              <a:spAutoFit/>
            </a:bodyPr>
            <a:lstStyle/>
            <a:p>
              <a:endParaRPr lang="en-US"/>
            </a:p>
          </p:txBody>
        </p:sp>
        <p:grpSp>
          <p:nvGrpSpPr>
            <p:cNvPr id="75800" name="Group 38"/>
            <p:cNvGrpSpPr>
              <a:grpSpLocks/>
            </p:cNvGrpSpPr>
            <p:nvPr/>
          </p:nvGrpSpPr>
          <p:grpSpPr bwMode="auto">
            <a:xfrm>
              <a:off x="301" y="2633"/>
              <a:ext cx="218" cy="801"/>
              <a:chOff x="819" y="2479"/>
              <a:chExt cx="218" cy="801"/>
            </a:xfrm>
          </p:grpSpPr>
          <p:grpSp>
            <p:nvGrpSpPr>
              <p:cNvPr id="75823" name="Group 39"/>
              <p:cNvGrpSpPr>
                <a:grpSpLocks/>
              </p:cNvGrpSpPr>
              <p:nvPr/>
            </p:nvGrpSpPr>
            <p:grpSpPr bwMode="auto">
              <a:xfrm>
                <a:off x="819" y="2479"/>
                <a:ext cx="218" cy="204"/>
                <a:chOff x="831" y="2479"/>
                <a:chExt cx="218" cy="204"/>
              </a:xfrm>
            </p:grpSpPr>
            <p:sp>
              <p:nvSpPr>
                <p:cNvPr id="75836" name="Rectangle 40"/>
                <p:cNvSpPr>
                  <a:spLocks noChangeArrowheads="1"/>
                </p:cNvSpPr>
                <p:nvPr/>
              </p:nvSpPr>
              <p:spPr bwMode="auto">
                <a:xfrm>
                  <a:off x="831" y="2479"/>
                  <a:ext cx="72" cy="204"/>
                </a:xfrm>
                <a:prstGeom prst="rect">
                  <a:avLst/>
                </a:prstGeom>
                <a:noFill/>
                <a:ln w="38100">
                  <a:solidFill>
                    <a:schemeClr val="tx1"/>
                  </a:solidFill>
                  <a:miter lim="800000"/>
                  <a:headEnd type="none" w="lg" len="med"/>
                  <a:tailEnd type="none" w="lg" len="med"/>
                </a:ln>
              </p:spPr>
              <p:txBody>
                <a:bodyPr anchor="ctr">
                  <a:spAutoFit/>
                </a:bodyPr>
                <a:lstStyle/>
                <a:p>
                  <a:endParaRPr lang="en-US"/>
                </a:p>
              </p:txBody>
            </p:sp>
            <p:sp>
              <p:nvSpPr>
                <p:cNvPr id="75837" name="Rectangle 41"/>
                <p:cNvSpPr>
                  <a:spLocks noChangeArrowheads="1"/>
                </p:cNvSpPr>
                <p:nvPr/>
              </p:nvSpPr>
              <p:spPr bwMode="auto">
                <a:xfrm>
                  <a:off x="904" y="2479"/>
                  <a:ext cx="72" cy="204"/>
                </a:xfrm>
                <a:prstGeom prst="rect">
                  <a:avLst/>
                </a:prstGeom>
                <a:noFill/>
                <a:ln w="38100">
                  <a:solidFill>
                    <a:schemeClr val="tx1"/>
                  </a:solidFill>
                  <a:miter lim="800000"/>
                  <a:headEnd type="none" w="lg" len="med"/>
                  <a:tailEnd type="none" w="lg" len="med"/>
                </a:ln>
              </p:spPr>
              <p:txBody>
                <a:bodyPr anchor="ctr">
                  <a:spAutoFit/>
                </a:bodyPr>
                <a:lstStyle/>
                <a:p>
                  <a:endParaRPr lang="en-US"/>
                </a:p>
              </p:txBody>
            </p:sp>
            <p:sp>
              <p:nvSpPr>
                <p:cNvPr id="75838" name="Rectangle 42"/>
                <p:cNvSpPr>
                  <a:spLocks noChangeArrowheads="1"/>
                </p:cNvSpPr>
                <p:nvPr/>
              </p:nvSpPr>
              <p:spPr bwMode="auto">
                <a:xfrm>
                  <a:off x="977" y="2479"/>
                  <a:ext cx="72" cy="204"/>
                </a:xfrm>
                <a:prstGeom prst="rect">
                  <a:avLst/>
                </a:prstGeom>
                <a:noFill/>
                <a:ln w="38100">
                  <a:solidFill>
                    <a:schemeClr val="tx1"/>
                  </a:solidFill>
                  <a:miter lim="800000"/>
                  <a:headEnd type="none" w="lg" len="med"/>
                  <a:tailEnd type="none" w="lg" len="med"/>
                </a:ln>
              </p:spPr>
              <p:txBody>
                <a:bodyPr anchor="ctr">
                  <a:spAutoFit/>
                </a:bodyPr>
                <a:lstStyle/>
                <a:p>
                  <a:endParaRPr lang="en-US"/>
                </a:p>
              </p:txBody>
            </p:sp>
          </p:grpSp>
          <p:grpSp>
            <p:nvGrpSpPr>
              <p:cNvPr id="75824" name="Group 43"/>
              <p:cNvGrpSpPr>
                <a:grpSpLocks/>
              </p:cNvGrpSpPr>
              <p:nvPr/>
            </p:nvGrpSpPr>
            <p:grpSpPr bwMode="auto">
              <a:xfrm>
                <a:off x="819" y="2678"/>
                <a:ext cx="218" cy="204"/>
                <a:chOff x="831" y="2479"/>
                <a:chExt cx="218" cy="204"/>
              </a:xfrm>
            </p:grpSpPr>
            <p:sp>
              <p:nvSpPr>
                <p:cNvPr id="75833" name="Rectangle 44"/>
                <p:cNvSpPr>
                  <a:spLocks noChangeArrowheads="1"/>
                </p:cNvSpPr>
                <p:nvPr/>
              </p:nvSpPr>
              <p:spPr bwMode="auto">
                <a:xfrm>
                  <a:off x="831" y="2479"/>
                  <a:ext cx="72" cy="204"/>
                </a:xfrm>
                <a:prstGeom prst="rect">
                  <a:avLst/>
                </a:prstGeom>
                <a:noFill/>
                <a:ln w="38100">
                  <a:solidFill>
                    <a:schemeClr val="tx1"/>
                  </a:solidFill>
                  <a:miter lim="800000"/>
                  <a:headEnd type="none" w="lg" len="med"/>
                  <a:tailEnd type="none" w="lg" len="med"/>
                </a:ln>
              </p:spPr>
              <p:txBody>
                <a:bodyPr anchor="ctr">
                  <a:spAutoFit/>
                </a:bodyPr>
                <a:lstStyle/>
                <a:p>
                  <a:endParaRPr lang="en-US"/>
                </a:p>
              </p:txBody>
            </p:sp>
            <p:sp>
              <p:nvSpPr>
                <p:cNvPr id="75834" name="Rectangle 45"/>
                <p:cNvSpPr>
                  <a:spLocks noChangeArrowheads="1"/>
                </p:cNvSpPr>
                <p:nvPr/>
              </p:nvSpPr>
              <p:spPr bwMode="auto">
                <a:xfrm>
                  <a:off x="904" y="2479"/>
                  <a:ext cx="72" cy="204"/>
                </a:xfrm>
                <a:prstGeom prst="rect">
                  <a:avLst/>
                </a:prstGeom>
                <a:noFill/>
                <a:ln w="38100">
                  <a:solidFill>
                    <a:schemeClr val="tx1"/>
                  </a:solidFill>
                  <a:miter lim="800000"/>
                  <a:headEnd type="none" w="lg" len="med"/>
                  <a:tailEnd type="none" w="lg" len="med"/>
                </a:ln>
              </p:spPr>
              <p:txBody>
                <a:bodyPr anchor="ctr">
                  <a:spAutoFit/>
                </a:bodyPr>
                <a:lstStyle/>
                <a:p>
                  <a:endParaRPr lang="en-US"/>
                </a:p>
              </p:txBody>
            </p:sp>
            <p:sp>
              <p:nvSpPr>
                <p:cNvPr id="75835" name="Rectangle 46"/>
                <p:cNvSpPr>
                  <a:spLocks noChangeArrowheads="1"/>
                </p:cNvSpPr>
                <p:nvPr/>
              </p:nvSpPr>
              <p:spPr bwMode="auto">
                <a:xfrm>
                  <a:off x="977" y="2479"/>
                  <a:ext cx="72" cy="204"/>
                </a:xfrm>
                <a:prstGeom prst="rect">
                  <a:avLst/>
                </a:prstGeom>
                <a:noFill/>
                <a:ln w="38100">
                  <a:solidFill>
                    <a:schemeClr val="tx1"/>
                  </a:solidFill>
                  <a:miter lim="800000"/>
                  <a:headEnd type="none" w="lg" len="med"/>
                  <a:tailEnd type="none" w="lg" len="med"/>
                </a:ln>
              </p:spPr>
              <p:txBody>
                <a:bodyPr anchor="ctr">
                  <a:spAutoFit/>
                </a:bodyPr>
                <a:lstStyle/>
                <a:p>
                  <a:endParaRPr lang="en-US"/>
                </a:p>
              </p:txBody>
            </p:sp>
          </p:grpSp>
          <p:grpSp>
            <p:nvGrpSpPr>
              <p:cNvPr id="75825" name="Group 47"/>
              <p:cNvGrpSpPr>
                <a:grpSpLocks/>
              </p:cNvGrpSpPr>
              <p:nvPr/>
            </p:nvGrpSpPr>
            <p:grpSpPr bwMode="auto">
              <a:xfrm>
                <a:off x="819" y="2877"/>
                <a:ext cx="218" cy="204"/>
                <a:chOff x="831" y="2479"/>
                <a:chExt cx="218" cy="204"/>
              </a:xfrm>
            </p:grpSpPr>
            <p:sp>
              <p:nvSpPr>
                <p:cNvPr id="75830" name="Rectangle 48"/>
                <p:cNvSpPr>
                  <a:spLocks noChangeArrowheads="1"/>
                </p:cNvSpPr>
                <p:nvPr/>
              </p:nvSpPr>
              <p:spPr bwMode="auto">
                <a:xfrm>
                  <a:off x="831" y="2479"/>
                  <a:ext cx="72" cy="204"/>
                </a:xfrm>
                <a:prstGeom prst="rect">
                  <a:avLst/>
                </a:prstGeom>
                <a:noFill/>
                <a:ln w="38100">
                  <a:solidFill>
                    <a:schemeClr val="tx1"/>
                  </a:solidFill>
                  <a:miter lim="800000"/>
                  <a:headEnd type="none" w="lg" len="med"/>
                  <a:tailEnd type="none" w="lg" len="med"/>
                </a:ln>
              </p:spPr>
              <p:txBody>
                <a:bodyPr anchor="ctr">
                  <a:spAutoFit/>
                </a:bodyPr>
                <a:lstStyle/>
                <a:p>
                  <a:endParaRPr lang="en-US"/>
                </a:p>
              </p:txBody>
            </p:sp>
            <p:sp>
              <p:nvSpPr>
                <p:cNvPr id="75831" name="Rectangle 49"/>
                <p:cNvSpPr>
                  <a:spLocks noChangeArrowheads="1"/>
                </p:cNvSpPr>
                <p:nvPr/>
              </p:nvSpPr>
              <p:spPr bwMode="auto">
                <a:xfrm>
                  <a:off x="904" y="2479"/>
                  <a:ext cx="72" cy="204"/>
                </a:xfrm>
                <a:prstGeom prst="rect">
                  <a:avLst/>
                </a:prstGeom>
                <a:noFill/>
                <a:ln w="38100">
                  <a:solidFill>
                    <a:schemeClr val="tx1"/>
                  </a:solidFill>
                  <a:miter lim="800000"/>
                  <a:headEnd type="none" w="lg" len="med"/>
                  <a:tailEnd type="none" w="lg" len="med"/>
                </a:ln>
              </p:spPr>
              <p:txBody>
                <a:bodyPr anchor="ctr">
                  <a:spAutoFit/>
                </a:bodyPr>
                <a:lstStyle/>
                <a:p>
                  <a:endParaRPr lang="en-US"/>
                </a:p>
              </p:txBody>
            </p:sp>
            <p:sp>
              <p:nvSpPr>
                <p:cNvPr id="75832" name="Rectangle 50"/>
                <p:cNvSpPr>
                  <a:spLocks noChangeArrowheads="1"/>
                </p:cNvSpPr>
                <p:nvPr/>
              </p:nvSpPr>
              <p:spPr bwMode="auto">
                <a:xfrm>
                  <a:off x="977" y="2479"/>
                  <a:ext cx="72" cy="204"/>
                </a:xfrm>
                <a:prstGeom prst="rect">
                  <a:avLst/>
                </a:prstGeom>
                <a:noFill/>
                <a:ln w="38100">
                  <a:solidFill>
                    <a:schemeClr val="tx1"/>
                  </a:solidFill>
                  <a:miter lim="800000"/>
                  <a:headEnd type="none" w="lg" len="med"/>
                  <a:tailEnd type="none" w="lg" len="med"/>
                </a:ln>
              </p:spPr>
              <p:txBody>
                <a:bodyPr anchor="ctr">
                  <a:spAutoFit/>
                </a:bodyPr>
                <a:lstStyle/>
                <a:p>
                  <a:endParaRPr lang="en-US"/>
                </a:p>
              </p:txBody>
            </p:sp>
          </p:grpSp>
          <p:grpSp>
            <p:nvGrpSpPr>
              <p:cNvPr id="75826" name="Group 51"/>
              <p:cNvGrpSpPr>
                <a:grpSpLocks/>
              </p:cNvGrpSpPr>
              <p:nvPr/>
            </p:nvGrpSpPr>
            <p:grpSpPr bwMode="auto">
              <a:xfrm>
                <a:off x="819" y="3076"/>
                <a:ext cx="218" cy="204"/>
                <a:chOff x="831" y="2479"/>
                <a:chExt cx="218" cy="204"/>
              </a:xfrm>
            </p:grpSpPr>
            <p:sp>
              <p:nvSpPr>
                <p:cNvPr id="75827" name="Rectangle 52"/>
                <p:cNvSpPr>
                  <a:spLocks noChangeArrowheads="1"/>
                </p:cNvSpPr>
                <p:nvPr/>
              </p:nvSpPr>
              <p:spPr bwMode="auto">
                <a:xfrm>
                  <a:off x="831" y="2479"/>
                  <a:ext cx="72" cy="204"/>
                </a:xfrm>
                <a:prstGeom prst="rect">
                  <a:avLst/>
                </a:prstGeom>
                <a:noFill/>
                <a:ln w="38100">
                  <a:solidFill>
                    <a:schemeClr val="tx1"/>
                  </a:solidFill>
                  <a:miter lim="800000"/>
                  <a:headEnd type="none" w="lg" len="med"/>
                  <a:tailEnd type="none" w="lg" len="med"/>
                </a:ln>
              </p:spPr>
              <p:txBody>
                <a:bodyPr anchor="ctr">
                  <a:spAutoFit/>
                </a:bodyPr>
                <a:lstStyle/>
                <a:p>
                  <a:endParaRPr lang="en-US"/>
                </a:p>
              </p:txBody>
            </p:sp>
            <p:sp>
              <p:nvSpPr>
                <p:cNvPr id="75828" name="Rectangle 53"/>
                <p:cNvSpPr>
                  <a:spLocks noChangeArrowheads="1"/>
                </p:cNvSpPr>
                <p:nvPr/>
              </p:nvSpPr>
              <p:spPr bwMode="auto">
                <a:xfrm>
                  <a:off x="904" y="2479"/>
                  <a:ext cx="72" cy="204"/>
                </a:xfrm>
                <a:prstGeom prst="rect">
                  <a:avLst/>
                </a:prstGeom>
                <a:noFill/>
                <a:ln w="38100">
                  <a:solidFill>
                    <a:schemeClr val="tx1"/>
                  </a:solidFill>
                  <a:miter lim="800000"/>
                  <a:headEnd type="none" w="lg" len="med"/>
                  <a:tailEnd type="none" w="lg" len="med"/>
                </a:ln>
              </p:spPr>
              <p:txBody>
                <a:bodyPr anchor="ctr">
                  <a:spAutoFit/>
                </a:bodyPr>
                <a:lstStyle/>
                <a:p>
                  <a:endParaRPr lang="en-US"/>
                </a:p>
              </p:txBody>
            </p:sp>
            <p:sp>
              <p:nvSpPr>
                <p:cNvPr id="75829" name="Rectangle 54"/>
                <p:cNvSpPr>
                  <a:spLocks noChangeArrowheads="1"/>
                </p:cNvSpPr>
                <p:nvPr/>
              </p:nvSpPr>
              <p:spPr bwMode="auto">
                <a:xfrm>
                  <a:off x="977" y="2479"/>
                  <a:ext cx="72" cy="204"/>
                </a:xfrm>
                <a:prstGeom prst="rect">
                  <a:avLst/>
                </a:prstGeom>
                <a:noFill/>
                <a:ln w="38100">
                  <a:solidFill>
                    <a:schemeClr val="tx1"/>
                  </a:solidFill>
                  <a:miter lim="800000"/>
                  <a:headEnd type="none" w="lg" len="med"/>
                  <a:tailEnd type="none" w="lg" len="med"/>
                </a:ln>
              </p:spPr>
              <p:txBody>
                <a:bodyPr anchor="ctr">
                  <a:spAutoFit/>
                </a:bodyPr>
                <a:lstStyle/>
                <a:p>
                  <a:endParaRPr lang="en-US"/>
                </a:p>
              </p:txBody>
            </p:sp>
          </p:grpSp>
        </p:grpSp>
        <p:grpSp>
          <p:nvGrpSpPr>
            <p:cNvPr id="75801" name="Group 55"/>
            <p:cNvGrpSpPr>
              <a:grpSpLocks/>
            </p:cNvGrpSpPr>
            <p:nvPr/>
          </p:nvGrpSpPr>
          <p:grpSpPr bwMode="auto">
            <a:xfrm>
              <a:off x="2229" y="2841"/>
              <a:ext cx="664" cy="647"/>
              <a:chOff x="2782" y="2729"/>
              <a:chExt cx="664" cy="647"/>
            </a:xfrm>
          </p:grpSpPr>
          <p:grpSp>
            <p:nvGrpSpPr>
              <p:cNvPr id="75810" name="Group 56"/>
              <p:cNvGrpSpPr>
                <a:grpSpLocks/>
              </p:cNvGrpSpPr>
              <p:nvPr/>
            </p:nvGrpSpPr>
            <p:grpSpPr bwMode="auto">
              <a:xfrm>
                <a:off x="2822" y="2729"/>
                <a:ext cx="584" cy="647"/>
                <a:chOff x="2814" y="2729"/>
                <a:chExt cx="584" cy="647"/>
              </a:xfrm>
            </p:grpSpPr>
            <p:grpSp>
              <p:nvGrpSpPr>
                <p:cNvPr id="75814" name="Group 57"/>
                <p:cNvGrpSpPr>
                  <a:grpSpLocks/>
                </p:cNvGrpSpPr>
                <p:nvPr/>
              </p:nvGrpSpPr>
              <p:grpSpPr bwMode="auto">
                <a:xfrm>
                  <a:off x="2814" y="2778"/>
                  <a:ext cx="584" cy="200"/>
                  <a:chOff x="2814" y="2778"/>
                  <a:chExt cx="584" cy="200"/>
                </a:xfrm>
              </p:grpSpPr>
              <p:grpSp>
                <p:nvGrpSpPr>
                  <p:cNvPr id="75817" name="Group 58"/>
                  <p:cNvGrpSpPr>
                    <a:grpSpLocks/>
                  </p:cNvGrpSpPr>
                  <p:nvPr/>
                </p:nvGrpSpPr>
                <p:grpSpPr bwMode="auto">
                  <a:xfrm>
                    <a:off x="2814" y="2781"/>
                    <a:ext cx="582" cy="197"/>
                    <a:chOff x="2814" y="2781"/>
                    <a:chExt cx="582" cy="197"/>
                  </a:xfrm>
                </p:grpSpPr>
                <p:sp>
                  <p:nvSpPr>
                    <p:cNvPr id="72763" name="Rectangle 59"/>
                    <p:cNvSpPr>
                      <a:spLocks noChangeArrowheads="1"/>
                    </p:cNvSpPr>
                    <p:nvPr/>
                  </p:nvSpPr>
                  <p:spPr bwMode="auto">
                    <a:xfrm>
                      <a:off x="2814" y="2781"/>
                      <a:ext cx="146" cy="197"/>
                    </a:xfrm>
                    <a:prstGeom prst="rect">
                      <a:avLst/>
                    </a:prstGeom>
                    <a:gradFill rotWithShape="1">
                      <a:gsLst>
                        <a:gs pos="0">
                          <a:schemeClr val="accent1"/>
                        </a:gs>
                        <a:gs pos="50000">
                          <a:schemeClr val="accent2"/>
                        </a:gs>
                        <a:gs pos="100000">
                          <a:schemeClr val="accent1"/>
                        </a:gs>
                      </a:gsLst>
                      <a:lin ang="0" scaled="1"/>
                    </a:gradFill>
                    <a:ln w="12700">
                      <a:noFill/>
                      <a:miter lim="800000"/>
                      <a:headEnd type="none" w="lg" len="med"/>
                      <a:tailEnd type="none" w="lg" len="med"/>
                    </a:ln>
                    <a:effectLst/>
                  </p:spPr>
                  <p:txBody>
                    <a:bodyPr anchor="ctr">
                      <a:spAutoFit/>
                    </a:bodyPr>
                    <a:lstStyle/>
                    <a:p>
                      <a:pPr>
                        <a:defRPr/>
                      </a:pPr>
                      <a:endParaRPr lang="en-US"/>
                    </a:p>
                  </p:txBody>
                </p:sp>
                <p:sp>
                  <p:nvSpPr>
                    <p:cNvPr id="72764" name="Rectangle 60"/>
                    <p:cNvSpPr>
                      <a:spLocks noChangeArrowheads="1"/>
                    </p:cNvSpPr>
                    <p:nvPr/>
                  </p:nvSpPr>
                  <p:spPr bwMode="auto">
                    <a:xfrm>
                      <a:off x="2957" y="2781"/>
                      <a:ext cx="146" cy="197"/>
                    </a:xfrm>
                    <a:prstGeom prst="rect">
                      <a:avLst/>
                    </a:prstGeom>
                    <a:gradFill rotWithShape="1">
                      <a:gsLst>
                        <a:gs pos="0">
                          <a:schemeClr val="accent1"/>
                        </a:gs>
                        <a:gs pos="50000">
                          <a:schemeClr val="accent2"/>
                        </a:gs>
                        <a:gs pos="100000">
                          <a:schemeClr val="accent1"/>
                        </a:gs>
                      </a:gsLst>
                      <a:lin ang="0" scaled="1"/>
                    </a:gradFill>
                    <a:ln w="12700">
                      <a:noFill/>
                      <a:miter lim="800000"/>
                      <a:headEnd type="none" w="lg" len="med"/>
                      <a:tailEnd type="none" w="lg" len="med"/>
                    </a:ln>
                    <a:effectLst/>
                  </p:spPr>
                  <p:txBody>
                    <a:bodyPr anchor="ctr">
                      <a:spAutoFit/>
                    </a:bodyPr>
                    <a:lstStyle/>
                    <a:p>
                      <a:pPr>
                        <a:defRPr/>
                      </a:pPr>
                      <a:endParaRPr lang="en-US"/>
                    </a:p>
                  </p:txBody>
                </p:sp>
                <p:sp>
                  <p:nvSpPr>
                    <p:cNvPr id="72765" name="Rectangle 61"/>
                    <p:cNvSpPr>
                      <a:spLocks noChangeArrowheads="1"/>
                    </p:cNvSpPr>
                    <p:nvPr/>
                  </p:nvSpPr>
                  <p:spPr bwMode="auto">
                    <a:xfrm>
                      <a:off x="3107" y="2781"/>
                      <a:ext cx="146" cy="197"/>
                    </a:xfrm>
                    <a:prstGeom prst="rect">
                      <a:avLst/>
                    </a:prstGeom>
                    <a:gradFill rotWithShape="1">
                      <a:gsLst>
                        <a:gs pos="0">
                          <a:schemeClr val="accent1"/>
                        </a:gs>
                        <a:gs pos="50000">
                          <a:schemeClr val="accent2"/>
                        </a:gs>
                        <a:gs pos="100000">
                          <a:schemeClr val="accent1"/>
                        </a:gs>
                      </a:gsLst>
                      <a:lin ang="0" scaled="1"/>
                    </a:gradFill>
                    <a:ln w="12700">
                      <a:noFill/>
                      <a:miter lim="800000"/>
                      <a:headEnd type="none" w="lg" len="med"/>
                      <a:tailEnd type="none" w="lg" len="med"/>
                    </a:ln>
                    <a:effectLst/>
                  </p:spPr>
                  <p:txBody>
                    <a:bodyPr anchor="ctr">
                      <a:spAutoFit/>
                    </a:bodyPr>
                    <a:lstStyle/>
                    <a:p>
                      <a:pPr>
                        <a:defRPr/>
                      </a:pPr>
                      <a:endParaRPr lang="en-US"/>
                    </a:p>
                  </p:txBody>
                </p:sp>
                <p:sp>
                  <p:nvSpPr>
                    <p:cNvPr id="72766" name="Rectangle 62"/>
                    <p:cNvSpPr>
                      <a:spLocks noChangeArrowheads="1"/>
                    </p:cNvSpPr>
                    <p:nvPr/>
                  </p:nvSpPr>
                  <p:spPr bwMode="auto">
                    <a:xfrm>
                      <a:off x="3250" y="2781"/>
                      <a:ext cx="146" cy="197"/>
                    </a:xfrm>
                    <a:prstGeom prst="rect">
                      <a:avLst/>
                    </a:prstGeom>
                    <a:gradFill rotWithShape="1">
                      <a:gsLst>
                        <a:gs pos="0">
                          <a:schemeClr val="accent1"/>
                        </a:gs>
                        <a:gs pos="50000">
                          <a:schemeClr val="accent2"/>
                        </a:gs>
                        <a:gs pos="100000">
                          <a:schemeClr val="accent1"/>
                        </a:gs>
                      </a:gsLst>
                      <a:lin ang="0" scaled="1"/>
                    </a:gradFill>
                    <a:ln w="12700">
                      <a:noFill/>
                      <a:miter lim="800000"/>
                      <a:headEnd type="none" w="lg" len="med"/>
                      <a:tailEnd type="none" w="lg" len="med"/>
                    </a:ln>
                    <a:effectLst/>
                  </p:spPr>
                  <p:txBody>
                    <a:bodyPr anchor="ctr">
                      <a:spAutoFit/>
                    </a:bodyPr>
                    <a:lstStyle/>
                    <a:p>
                      <a:pPr>
                        <a:defRPr/>
                      </a:pPr>
                      <a:endParaRPr lang="en-US"/>
                    </a:p>
                  </p:txBody>
                </p:sp>
              </p:grpSp>
              <p:sp>
                <p:nvSpPr>
                  <p:cNvPr id="75818" name="Rectangle 63"/>
                  <p:cNvSpPr>
                    <a:spLocks noChangeArrowheads="1"/>
                  </p:cNvSpPr>
                  <p:nvPr/>
                </p:nvSpPr>
                <p:spPr bwMode="auto">
                  <a:xfrm>
                    <a:off x="2814" y="2778"/>
                    <a:ext cx="584" cy="197"/>
                  </a:xfrm>
                  <a:prstGeom prst="rect">
                    <a:avLst/>
                  </a:prstGeom>
                  <a:noFill/>
                  <a:ln w="28575">
                    <a:solidFill>
                      <a:schemeClr val="tx2"/>
                    </a:solidFill>
                    <a:miter lim="800000"/>
                    <a:headEnd type="none" w="lg" len="med"/>
                    <a:tailEnd type="none" w="lg" len="med"/>
                  </a:ln>
                </p:spPr>
                <p:txBody>
                  <a:bodyPr wrap="none" anchor="ctr">
                    <a:spAutoFit/>
                  </a:bodyPr>
                  <a:lstStyle/>
                  <a:p>
                    <a:endParaRPr lang="en-US"/>
                  </a:p>
                </p:txBody>
              </p:sp>
            </p:grpSp>
            <p:sp>
              <p:nvSpPr>
                <p:cNvPr id="75815" name="Rectangle 64"/>
                <p:cNvSpPr>
                  <a:spLocks noChangeArrowheads="1"/>
                </p:cNvSpPr>
                <p:nvPr/>
              </p:nvSpPr>
              <p:spPr bwMode="auto">
                <a:xfrm>
                  <a:off x="3059" y="2729"/>
                  <a:ext cx="94" cy="56"/>
                </a:xfrm>
                <a:prstGeom prst="rect">
                  <a:avLst/>
                </a:prstGeom>
                <a:solidFill>
                  <a:schemeClr val="tx2"/>
                </a:solidFill>
                <a:ln w="12700">
                  <a:solidFill>
                    <a:schemeClr val="tx1"/>
                  </a:solidFill>
                  <a:miter lim="800000"/>
                  <a:headEnd type="none" w="lg" len="med"/>
                  <a:tailEnd type="none" w="lg" len="med"/>
                </a:ln>
              </p:spPr>
              <p:txBody>
                <a:bodyPr wrap="none" anchor="ctr">
                  <a:spAutoFit/>
                </a:bodyPr>
                <a:lstStyle/>
                <a:p>
                  <a:endParaRPr lang="en-US"/>
                </a:p>
              </p:txBody>
            </p:sp>
            <p:sp>
              <p:nvSpPr>
                <p:cNvPr id="75816" name="Rectangle 65"/>
                <p:cNvSpPr>
                  <a:spLocks noChangeArrowheads="1"/>
                </p:cNvSpPr>
                <p:nvPr/>
              </p:nvSpPr>
              <p:spPr bwMode="auto">
                <a:xfrm>
                  <a:off x="3078" y="2982"/>
                  <a:ext cx="56" cy="394"/>
                </a:xfrm>
                <a:prstGeom prst="rect">
                  <a:avLst/>
                </a:prstGeom>
                <a:solidFill>
                  <a:schemeClr val="tx2"/>
                </a:solidFill>
                <a:ln w="12700">
                  <a:solidFill>
                    <a:schemeClr val="tx2"/>
                  </a:solidFill>
                  <a:miter lim="800000"/>
                  <a:headEnd type="none" w="lg" len="med"/>
                  <a:tailEnd type="none" w="lg" len="med"/>
                </a:ln>
              </p:spPr>
              <p:txBody>
                <a:bodyPr wrap="none" anchor="ctr">
                  <a:spAutoFit/>
                </a:bodyPr>
                <a:lstStyle/>
                <a:p>
                  <a:endParaRPr lang="en-US"/>
                </a:p>
              </p:txBody>
            </p:sp>
          </p:grpSp>
          <p:grpSp>
            <p:nvGrpSpPr>
              <p:cNvPr id="75811" name="Group 66"/>
              <p:cNvGrpSpPr>
                <a:grpSpLocks/>
              </p:cNvGrpSpPr>
              <p:nvPr/>
            </p:nvGrpSpPr>
            <p:grpSpPr bwMode="auto">
              <a:xfrm>
                <a:off x="2782" y="3144"/>
                <a:ext cx="664" cy="229"/>
                <a:chOff x="2782" y="3144"/>
                <a:chExt cx="664" cy="229"/>
              </a:xfrm>
            </p:grpSpPr>
            <p:sp>
              <p:nvSpPr>
                <p:cNvPr id="75812" name="Freeform 67"/>
                <p:cNvSpPr>
                  <a:spLocks/>
                </p:cNvSpPr>
                <p:nvPr/>
              </p:nvSpPr>
              <p:spPr bwMode="auto">
                <a:xfrm>
                  <a:off x="3132" y="3144"/>
                  <a:ext cx="314" cy="228"/>
                </a:xfrm>
                <a:custGeom>
                  <a:avLst/>
                  <a:gdLst>
                    <a:gd name="T0" fmla="*/ 5 w 314"/>
                    <a:gd name="T1" fmla="*/ 65 h 228"/>
                    <a:gd name="T2" fmla="*/ 93 w 314"/>
                    <a:gd name="T3" fmla="*/ 66 h 228"/>
                    <a:gd name="T4" fmla="*/ 198 w 314"/>
                    <a:gd name="T5" fmla="*/ 9 h 228"/>
                    <a:gd name="T6" fmla="*/ 311 w 314"/>
                    <a:gd name="T7" fmla="*/ 119 h 228"/>
                    <a:gd name="T8" fmla="*/ 213 w 314"/>
                    <a:gd name="T9" fmla="*/ 228 h 228"/>
                    <a:gd name="T10" fmla="*/ 93 w 314"/>
                    <a:gd name="T11" fmla="*/ 153 h 228"/>
                    <a:gd name="T12" fmla="*/ 0 w 314"/>
                    <a:gd name="T13" fmla="*/ 155 h 228"/>
                    <a:gd name="T14" fmla="*/ 0 60000 65536"/>
                    <a:gd name="T15" fmla="*/ 0 60000 65536"/>
                    <a:gd name="T16" fmla="*/ 0 60000 65536"/>
                    <a:gd name="T17" fmla="*/ 0 60000 65536"/>
                    <a:gd name="T18" fmla="*/ 0 60000 65536"/>
                    <a:gd name="T19" fmla="*/ 0 60000 65536"/>
                    <a:gd name="T20" fmla="*/ 0 60000 65536"/>
                    <a:gd name="T21" fmla="*/ 0 w 314"/>
                    <a:gd name="T22" fmla="*/ 0 h 228"/>
                    <a:gd name="T23" fmla="*/ 314 w 314"/>
                    <a:gd name="T24" fmla="*/ 228 h 2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4" h="228">
                      <a:moveTo>
                        <a:pt x="5" y="65"/>
                      </a:moveTo>
                      <a:lnTo>
                        <a:pt x="93" y="66"/>
                      </a:lnTo>
                      <a:cubicBezTo>
                        <a:pt x="125" y="57"/>
                        <a:pt x="162" y="0"/>
                        <a:pt x="198" y="9"/>
                      </a:cubicBezTo>
                      <a:cubicBezTo>
                        <a:pt x="231" y="7"/>
                        <a:pt x="308" y="87"/>
                        <a:pt x="311" y="119"/>
                      </a:cubicBezTo>
                      <a:cubicBezTo>
                        <a:pt x="314" y="151"/>
                        <a:pt x="252" y="228"/>
                        <a:pt x="213" y="228"/>
                      </a:cubicBezTo>
                      <a:cubicBezTo>
                        <a:pt x="174" y="228"/>
                        <a:pt x="129" y="165"/>
                        <a:pt x="93" y="153"/>
                      </a:cubicBezTo>
                      <a:lnTo>
                        <a:pt x="0" y="155"/>
                      </a:lnTo>
                    </a:path>
                  </a:pathLst>
                </a:custGeom>
                <a:solidFill>
                  <a:schemeClr val="tx2"/>
                </a:solidFill>
                <a:ln w="12700" cap="flat" cmpd="sng">
                  <a:solidFill>
                    <a:schemeClr val="tx1"/>
                  </a:solidFill>
                  <a:prstDash val="solid"/>
                  <a:round/>
                  <a:headEnd type="none" w="lg" len="med"/>
                  <a:tailEnd type="none" w="lg" len="med"/>
                </a:ln>
              </p:spPr>
              <p:txBody>
                <a:bodyPr wrap="none" anchor="ctr">
                  <a:spAutoFit/>
                </a:bodyPr>
                <a:lstStyle/>
                <a:p>
                  <a:endParaRPr lang="en-US"/>
                </a:p>
              </p:txBody>
            </p:sp>
            <p:sp>
              <p:nvSpPr>
                <p:cNvPr id="75813" name="Freeform 68"/>
                <p:cNvSpPr>
                  <a:spLocks/>
                </p:cNvSpPr>
                <p:nvPr/>
              </p:nvSpPr>
              <p:spPr bwMode="auto">
                <a:xfrm flipH="1">
                  <a:off x="2782" y="3145"/>
                  <a:ext cx="314" cy="228"/>
                </a:xfrm>
                <a:custGeom>
                  <a:avLst/>
                  <a:gdLst>
                    <a:gd name="T0" fmla="*/ 5 w 314"/>
                    <a:gd name="T1" fmla="*/ 65 h 228"/>
                    <a:gd name="T2" fmla="*/ 93 w 314"/>
                    <a:gd name="T3" fmla="*/ 66 h 228"/>
                    <a:gd name="T4" fmla="*/ 198 w 314"/>
                    <a:gd name="T5" fmla="*/ 9 h 228"/>
                    <a:gd name="T6" fmla="*/ 311 w 314"/>
                    <a:gd name="T7" fmla="*/ 119 h 228"/>
                    <a:gd name="T8" fmla="*/ 213 w 314"/>
                    <a:gd name="T9" fmla="*/ 228 h 228"/>
                    <a:gd name="T10" fmla="*/ 93 w 314"/>
                    <a:gd name="T11" fmla="*/ 153 h 228"/>
                    <a:gd name="T12" fmla="*/ 0 w 314"/>
                    <a:gd name="T13" fmla="*/ 155 h 228"/>
                    <a:gd name="T14" fmla="*/ 0 60000 65536"/>
                    <a:gd name="T15" fmla="*/ 0 60000 65536"/>
                    <a:gd name="T16" fmla="*/ 0 60000 65536"/>
                    <a:gd name="T17" fmla="*/ 0 60000 65536"/>
                    <a:gd name="T18" fmla="*/ 0 60000 65536"/>
                    <a:gd name="T19" fmla="*/ 0 60000 65536"/>
                    <a:gd name="T20" fmla="*/ 0 60000 65536"/>
                    <a:gd name="T21" fmla="*/ 0 w 314"/>
                    <a:gd name="T22" fmla="*/ 0 h 228"/>
                    <a:gd name="T23" fmla="*/ 314 w 314"/>
                    <a:gd name="T24" fmla="*/ 228 h 2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4" h="228">
                      <a:moveTo>
                        <a:pt x="5" y="65"/>
                      </a:moveTo>
                      <a:lnTo>
                        <a:pt x="93" y="66"/>
                      </a:lnTo>
                      <a:cubicBezTo>
                        <a:pt x="125" y="57"/>
                        <a:pt x="162" y="0"/>
                        <a:pt x="198" y="9"/>
                      </a:cubicBezTo>
                      <a:cubicBezTo>
                        <a:pt x="231" y="7"/>
                        <a:pt x="308" y="87"/>
                        <a:pt x="311" y="119"/>
                      </a:cubicBezTo>
                      <a:cubicBezTo>
                        <a:pt x="314" y="151"/>
                        <a:pt x="252" y="228"/>
                        <a:pt x="213" y="228"/>
                      </a:cubicBezTo>
                      <a:cubicBezTo>
                        <a:pt x="174" y="228"/>
                        <a:pt x="129" y="165"/>
                        <a:pt x="93" y="153"/>
                      </a:cubicBezTo>
                      <a:lnTo>
                        <a:pt x="0" y="155"/>
                      </a:lnTo>
                    </a:path>
                  </a:pathLst>
                </a:custGeom>
                <a:solidFill>
                  <a:schemeClr val="tx2"/>
                </a:solidFill>
                <a:ln w="12700" cap="flat" cmpd="sng">
                  <a:solidFill>
                    <a:schemeClr val="tx1"/>
                  </a:solidFill>
                  <a:prstDash val="solid"/>
                  <a:round/>
                  <a:headEnd type="none" w="lg" len="med"/>
                  <a:tailEnd type="none" w="lg" len="med"/>
                </a:ln>
              </p:spPr>
              <p:txBody>
                <a:bodyPr wrap="none" anchor="ctr">
                  <a:spAutoFit/>
                </a:bodyPr>
                <a:lstStyle/>
                <a:p>
                  <a:endParaRPr lang="en-US"/>
                </a:p>
              </p:txBody>
            </p:sp>
          </p:grpSp>
        </p:grpSp>
        <p:sp>
          <p:nvSpPr>
            <p:cNvPr id="75802" name="Text Box 69"/>
            <p:cNvSpPr txBox="1">
              <a:spLocks noChangeArrowheads="1"/>
            </p:cNvSpPr>
            <p:nvPr/>
          </p:nvSpPr>
          <p:spPr bwMode="auto">
            <a:xfrm>
              <a:off x="2181" y="2285"/>
              <a:ext cx="742" cy="212"/>
            </a:xfrm>
            <a:prstGeom prst="rect">
              <a:avLst/>
            </a:prstGeom>
            <a:noFill/>
            <a:ln w="12700">
              <a:noFill/>
              <a:miter lim="800000"/>
              <a:headEnd type="none" w="lg" len="med"/>
              <a:tailEnd type="none" w="lg" len="med"/>
            </a:ln>
          </p:spPr>
          <p:txBody>
            <a:bodyPr wrap="none">
              <a:spAutoFit/>
            </a:bodyPr>
            <a:lstStyle/>
            <a:p>
              <a:r>
                <a:rPr lang="en-US" sz="1600"/>
                <a:t>Powerhouse</a:t>
              </a:r>
            </a:p>
          </p:txBody>
        </p:sp>
        <p:sp>
          <p:nvSpPr>
            <p:cNvPr id="75803" name="AutoShape 70"/>
            <p:cNvSpPr>
              <a:spLocks noChangeArrowheads="1"/>
            </p:cNvSpPr>
            <p:nvPr/>
          </p:nvSpPr>
          <p:spPr bwMode="auto">
            <a:xfrm flipV="1">
              <a:off x="158" y="1633"/>
              <a:ext cx="161" cy="93"/>
            </a:xfrm>
            <a:prstGeom prst="triangle">
              <a:avLst>
                <a:gd name="adj" fmla="val 50000"/>
              </a:avLst>
            </a:prstGeom>
            <a:noFill/>
            <a:ln w="12700">
              <a:solidFill>
                <a:schemeClr val="tx1"/>
              </a:solidFill>
              <a:miter lim="800000"/>
              <a:headEnd type="none" w="lg" len="med"/>
              <a:tailEnd type="none" w="lg" len="med"/>
            </a:ln>
          </p:spPr>
          <p:txBody>
            <a:bodyPr wrap="none" anchor="ctr">
              <a:spAutoFit/>
            </a:bodyPr>
            <a:lstStyle/>
            <a:p>
              <a:endParaRPr lang="en-US"/>
            </a:p>
          </p:txBody>
        </p:sp>
        <p:sp>
          <p:nvSpPr>
            <p:cNvPr id="75804" name="AutoShape 71"/>
            <p:cNvSpPr>
              <a:spLocks noChangeArrowheads="1"/>
            </p:cNvSpPr>
            <p:nvPr/>
          </p:nvSpPr>
          <p:spPr bwMode="auto">
            <a:xfrm flipV="1">
              <a:off x="4145" y="3111"/>
              <a:ext cx="161" cy="93"/>
            </a:xfrm>
            <a:prstGeom prst="triangle">
              <a:avLst>
                <a:gd name="adj" fmla="val 50000"/>
              </a:avLst>
            </a:prstGeom>
            <a:noFill/>
            <a:ln w="12700">
              <a:solidFill>
                <a:schemeClr val="tx1"/>
              </a:solidFill>
              <a:miter lim="800000"/>
              <a:headEnd type="none" w="lg" len="med"/>
              <a:tailEnd type="none" w="lg" len="med"/>
            </a:ln>
          </p:spPr>
          <p:txBody>
            <a:bodyPr wrap="none" anchor="ctr">
              <a:spAutoFit/>
            </a:bodyPr>
            <a:lstStyle/>
            <a:p>
              <a:endParaRPr lang="en-US"/>
            </a:p>
          </p:txBody>
        </p:sp>
        <p:sp>
          <p:nvSpPr>
            <p:cNvPr id="75805" name="Line 72"/>
            <p:cNvSpPr>
              <a:spLocks noChangeShapeType="1"/>
            </p:cNvSpPr>
            <p:nvPr/>
          </p:nvSpPr>
          <p:spPr bwMode="auto">
            <a:xfrm>
              <a:off x="985" y="1745"/>
              <a:ext cx="3682" cy="0"/>
            </a:xfrm>
            <a:prstGeom prst="line">
              <a:avLst/>
            </a:prstGeom>
            <a:noFill/>
            <a:ln w="12700">
              <a:solidFill>
                <a:schemeClr val="tx1"/>
              </a:solidFill>
              <a:prstDash val="sysDot"/>
              <a:round/>
              <a:headEnd type="none" w="lg" len="med"/>
              <a:tailEnd type="none" w="lg" len="med"/>
            </a:ln>
          </p:spPr>
          <p:txBody>
            <a:bodyPr anchor="ctr">
              <a:spAutoFit/>
            </a:bodyPr>
            <a:lstStyle/>
            <a:p>
              <a:endParaRPr lang="en-US"/>
            </a:p>
          </p:txBody>
        </p:sp>
        <p:sp>
          <p:nvSpPr>
            <p:cNvPr id="75806" name="Line 73"/>
            <p:cNvSpPr>
              <a:spLocks noChangeShapeType="1"/>
            </p:cNvSpPr>
            <p:nvPr/>
          </p:nvSpPr>
          <p:spPr bwMode="auto">
            <a:xfrm>
              <a:off x="4551" y="1745"/>
              <a:ext cx="0" cy="1458"/>
            </a:xfrm>
            <a:prstGeom prst="line">
              <a:avLst/>
            </a:prstGeom>
            <a:noFill/>
            <a:ln w="12700">
              <a:solidFill>
                <a:schemeClr val="tx1"/>
              </a:solidFill>
              <a:round/>
              <a:headEnd type="triangle" w="lg" len="med"/>
              <a:tailEnd type="triangle" w="lg" len="med"/>
            </a:ln>
          </p:spPr>
          <p:txBody>
            <a:bodyPr wrap="none" anchor="ctr">
              <a:spAutoFit/>
            </a:bodyPr>
            <a:lstStyle/>
            <a:p>
              <a:endParaRPr lang="en-US"/>
            </a:p>
          </p:txBody>
        </p:sp>
        <p:sp>
          <p:nvSpPr>
            <p:cNvPr id="75807" name="Text Box 74"/>
            <p:cNvSpPr txBox="1">
              <a:spLocks noChangeArrowheads="1"/>
            </p:cNvSpPr>
            <p:nvPr/>
          </p:nvSpPr>
          <p:spPr bwMode="auto">
            <a:xfrm>
              <a:off x="3742" y="3459"/>
              <a:ext cx="401" cy="212"/>
            </a:xfrm>
            <a:prstGeom prst="rect">
              <a:avLst/>
            </a:prstGeom>
            <a:noFill/>
            <a:ln w="12700">
              <a:noFill/>
              <a:miter lim="800000"/>
              <a:headEnd type="none" w="lg" len="med"/>
              <a:tailEnd type="none" w="lg" len="med"/>
            </a:ln>
          </p:spPr>
          <p:txBody>
            <a:bodyPr wrap="none">
              <a:spAutoFit/>
            </a:bodyPr>
            <a:lstStyle/>
            <a:p>
              <a:r>
                <a:rPr lang="en-US" sz="1600"/>
                <a:t>River</a:t>
              </a:r>
            </a:p>
          </p:txBody>
        </p:sp>
        <p:sp>
          <p:nvSpPr>
            <p:cNvPr id="75808" name="Text Box 75"/>
            <p:cNvSpPr txBox="1">
              <a:spLocks noChangeArrowheads="1"/>
            </p:cNvSpPr>
            <p:nvPr/>
          </p:nvSpPr>
          <p:spPr bwMode="auto">
            <a:xfrm>
              <a:off x="-51" y="2116"/>
              <a:ext cx="615" cy="212"/>
            </a:xfrm>
            <a:prstGeom prst="rect">
              <a:avLst/>
            </a:prstGeom>
            <a:noFill/>
            <a:ln w="12700">
              <a:noFill/>
              <a:miter lim="800000"/>
              <a:headEnd type="none" w="lg" len="med"/>
              <a:tailEnd type="none" w="lg" len="med"/>
            </a:ln>
          </p:spPr>
          <p:txBody>
            <a:bodyPr wrap="none">
              <a:spAutoFit/>
            </a:bodyPr>
            <a:lstStyle/>
            <a:p>
              <a:r>
                <a:rPr lang="en-US" sz="1600"/>
                <a:t>Reservoir</a:t>
              </a:r>
            </a:p>
          </p:txBody>
        </p:sp>
        <p:sp>
          <p:nvSpPr>
            <p:cNvPr id="75809" name="Text Box 76"/>
            <p:cNvSpPr txBox="1">
              <a:spLocks noChangeArrowheads="1"/>
            </p:cNvSpPr>
            <p:nvPr/>
          </p:nvSpPr>
          <p:spPr bwMode="auto">
            <a:xfrm rot="679489">
              <a:off x="932" y="3047"/>
              <a:ext cx="579" cy="212"/>
            </a:xfrm>
            <a:prstGeom prst="rect">
              <a:avLst/>
            </a:prstGeom>
            <a:noFill/>
            <a:ln w="12700">
              <a:noFill/>
              <a:miter lim="800000"/>
              <a:headEnd type="none" w="lg" len="med"/>
              <a:tailEnd type="none" w="lg" len="med"/>
            </a:ln>
          </p:spPr>
          <p:txBody>
            <a:bodyPr wrap="none">
              <a:spAutoFit/>
            </a:bodyPr>
            <a:lstStyle/>
            <a:p>
              <a:r>
                <a:rPr lang="en-US" sz="1600"/>
                <a:t>Penstock</a:t>
              </a:r>
            </a:p>
          </p:txBody>
        </p:sp>
      </p:grpSp>
      <p:sp>
        <p:nvSpPr>
          <p:cNvPr id="75779" name="Rectangle 2"/>
          <p:cNvSpPr>
            <a:spLocks noGrp="1" noChangeArrowheads="1"/>
          </p:cNvSpPr>
          <p:nvPr>
            <p:ph type="title"/>
          </p:nvPr>
        </p:nvSpPr>
        <p:spPr/>
        <p:txBody>
          <a:bodyPr/>
          <a:lstStyle/>
          <a:p>
            <a:pPr>
              <a:defRPr/>
            </a:pPr>
            <a:r>
              <a:rPr lang="en-US" smtClean="0"/>
              <a:t>Example: Hydroplant </a:t>
            </a:r>
          </a:p>
        </p:txBody>
      </p:sp>
      <p:sp>
        <p:nvSpPr>
          <p:cNvPr id="75780" name="Text Box 8"/>
          <p:cNvSpPr txBox="1">
            <a:spLocks noChangeArrowheads="1"/>
          </p:cNvSpPr>
          <p:nvPr/>
        </p:nvSpPr>
        <p:spPr bwMode="auto">
          <a:xfrm rot="669095">
            <a:off x="1508125" y="4486275"/>
            <a:ext cx="1498600" cy="457200"/>
          </a:xfrm>
          <a:prstGeom prst="rect">
            <a:avLst/>
          </a:prstGeom>
          <a:solidFill>
            <a:schemeClr val="bg1"/>
          </a:solidFill>
          <a:ln w="12700">
            <a:noFill/>
            <a:miter lim="800000"/>
            <a:headEnd type="none" w="sm" len="sm"/>
            <a:tailEnd type="none" w="lg" len="med"/>
          </a:ln>
        </p:spPr>
        <p:txBody>
          <a:bodyPr>
            <a:spAutoFit/>
          </a:bodyPr>
          <a:lstStyle/>
          <a:p>
            <a:r>
              <a:rPr lang="en-US" sz="2400">
                <a:solidFill>
                  <a:schemeClr val="accent1"/>
                </a:solidFill>
              </a:rPr>
              <a:t>Q = 5 m</a:t>
            </a:r>
            <a:r>
              <a:rPr lang="en-US" sz="2400" baseline="30000">
                <a:solidFill>
                  <a:schemeClr val="accent1"/>
                </a:solidFill>
              </a:rPr>
              <a:t>3</a:t>
            </a:r>
            <a:r>
              <a:rPr lang="en-US" sz="2400">
                <a:solidFill>
                  <a:schemeClr val="accent1"/>
                </a:solidFill>
              </a:rPr>
              <a:t>/s</a:t>
            </a:r>
          </a:p>
        </p:txBody>
      </p:sp>
      <p:sp>
        <p:nvSpPr>
          <p:cNvPr id="75781" name="Text Box 12"/>
          <p:cNvSpPr txBox="1">
            <a:spLocks noChangeArrowheads="1"/>
          </p:cNvSpPr>
          <p:nvPr/>
        </p:nvSpPr>
        <p:spPr bwMode="auto">
          <a:xfrm>
            <a:off x="5584825" y="3546475"/>
            <a:ext cx="1309688" cy="457200"/>
          </a:xfrm>
          <a:prstGeom prst="rect">
            <a:avLst/>
          </a:prstGeom>
          <a:noFill/>
          <a:ln w="12700">
            <a:noFill/>
            <a:miter lim="800000"/>
            <a:headEnd type="none" w="sm" len="sm"/>
            <a:tailEnd type="none" w="lg" len="med"/>
          </a:ln>
        </p:spPr>
        <p:txBody>
          <a:bodyPr wrap="none">
            <a:spAutoFit/>
          </a:bodyPr>
          <a:lstStyle/>
          <a:p>
            <a:r>
              <a:rPr lang="en-US" sz="2400">
                <a:solidFill>
                  <a:schemeClr val="accent1"/>
                </a:solidFill>
              </a:rPr>
              <a:t>2100 kW</a:t>
            </a:r>
          </a:p>
        </p:txBody>
      </p:sp>
      <p:sp>
        <p:nvSpPr>
          <p:cNvPr id="75782" name="Text Box 15"/>
          <p:cNvSpPr txBox="1">
            <a:spLocks noChangeArrowheads="1"/>
          </p:cNvSpPr>
          <p:nvPr/>
        </p:nvSpPr>
        <p:spPr bwMode="auto">
          <a:xfrm>
            <a:off x="2600325" y="5527675"/>
            <a:ext cx="1208088" cy="457200"/>
          </a:xfrm>
          <a:prstGeom prst="rect">
            <a:avLst/>
          </a:prstGeom>
          <a:solidFill>
            <a:schemeClr val="bg1"/>
          </a:solidFill>
          <a:ln w="12700">
            <a:noFill/>
            <a:miter lim="800000"/>
            <a:headEnd type="none" w="sm" len="sm"/>
            <a:tailEnd type="none" w="lg" len="med"/>
          </a:ln>
        </p:spPr>
        <p:txBody>
          <a:bodyPr wrap="none">
            <a:spAutoFit/>
          </a:bodyPr>
          <a:lstStyle/>
          <a:p>
            <a:r>
              <a:rPr lang="en-US" sz="2400">
                <a:solidFill>
                  <a:schemeClr val="accent1"/>
                </a:solidFill>
              </a:rPr>
              <a:t>180 rpm</a:t>
            </a:r>
          </a:p>
        </p:txBody>
      </p:sp>
      <p:sp>
        <p:nvSpPr>
          <p:cNvPr id="75783" name="Text Box 16"/>
          <p:cNvSpPr txBox="1">
            <a:spLocks noChangeArrowheads="1"/>
          </p:cNvSpPr>
          <p:nvPr/>
        </p:nvSpPr>
        <p:spPr bwMode="auto">
          <a:xfrm>
            <a:off x="4594225" y="4829175"/>
            <a:ext cx="1403350" cy="457200"/>
          </a:xfrm>
          <a:prstGeom prst="rect">
            <a:avLst/>
          </a:prstGeom>
          <a:solidFill>
            <a:schemeClr val="bg1"/>
          </a:solidFill>
          <a:ln w="12700">
            <a:noFill/>
            <a:miter lim="800000"/>
            <a:headEnd type="none" w="sm" len="sm"/>
            <a:tailEnd type="none" w="lg" len="med"/>
          </a:ln>
        </p:spPr>
        <p:txBody>
          <a:bodyPr wrap="none">
            <a:spAutoFit/>
          </a:bodyPr>
          <a:lstStyle/>
          <a:p>
            <a:r>
              <a:rPr lang="en-US" sz="2400">
                <a:solidFill>
                  <a:schemeClr val="accent1"/>
                </a:solidFill>
              </a:rPr>
              <a:t>116 kN·m</a:t>
            </a:r>
          </a:p>
        </p:txBody>
      </p:sp>
      <p:sp>
        <p:nvSpPr>
          <p:cNvPr id="75784" name="Line 17"/>
          <p:cNvSpPr>
            <a:spLocks noChangeShapeType="1"/>
          </p:cNvSpPr>
          <p:nvPr/>
        </p:nvSpPr>
        <p:spPr bwMode="auto">
          <a:xfrm flipH="1">
            <a:off x="4127500" y="5067300"/>
            <a:ext cx="558800" cy="0"/>
          </a:xfrm>
          <a:prstGeom prst="line">
            <a:avLst/>
          </a:prstGeom>
          <a:noFill/>
          <a:ln w="38100">
            <a:solidFill>
              <a:schemeClr val="tx1"/>
            </a:solidFill>
            <a:round/>
            <a:headEnd type="none" w="sm" len="sm"/>
            <a:tailEnd type="triangle" w="lg" len="med"/>
          </a:ln>
        </p:spPr>
        <p:txBody>
          <a:bodyPr wrap="none" anchor="ctr"/>
          <a:lstStyle/>
          <a:p>
            <a:endParaRPr lang="en-US"/>
          </a:p>
        </p:txBody>
      </p:sp>
      <p:sp>
        <p:nvSpPr>
          <p:cNvPr id="75785" name="Text Box 19"/>
          <p:cNvSpPr txBox="1">
            <a:spLocks noChangeArrowheads="1"/>
          </p:cNvSpPr>
          <p:nvPr/>
        </p:nvSpPr>
        <p:spPr bwMode="auto">
          <a:xfrm>
            <a:off x="6911975" y="3192463"/>
            <a:ext cx="801688" cy="457200"/>
          </a:xfrm>
          <a:prstGeom prst="rect">
            <a:avLst/>
          </a:prstGeom>
          <a:solidFill>
            <a:schemeClr val="bg1"/>
          </a:solidFill>
          <a:ln w="12700">
            <a:noFill/>
            <a:miter lim="800000"/>
            <a:headEnd type="none" w="sm" len="sm"/>
            <a:tailEnd type="none" w="lg" len="med"/>
          </a:ln>
        </p:spPr>
        <p:txBody>
          <a:bodyPr wrap="none">
            <a:spAutoFit/>
          </a:bodyPr>
          <a:lstStyle/>
          <a:p>
            <a:r>
              <a:rPr lang="en-US" sz="2400">
                <a:solidFill>
                  <a:schemeClr val="accent1"/>
                </a:solidFill>
              </a:rPr>
              <a:t>50 m</a:t>
            </a:r>
          </a:p>
        </p:txBody>
      </p:sp>
      <p:sp>
        <p:nvSpPr>
          <p:cNvPr id="75786" name="Text Box 20"/>
          <p:cNvSpPr txBox="1">
            <a:spLocks noChangeArrowheads="1"/>
          </p:cNvSpPr>
          <p:nvPr/>
        </p:nvSpPr>
        <p:spPr bwMode="auto">
          <a:xfrm>
            <a:off x="2892425" y="1730375"/>
            <a:ext cx="3889375" cy="1552575"/>
          </a:xfrm>
          <a:prstGeom prst="rect">
            <a:avLst/>
          </a:prstGeom>
          <a:solidFill>
            <a:schemeClr val="bg1"/>
          </a:solidFill>
          <a:ln w="12700">
            <a:noFill/>
            <a:miter lim="800000"/>
            <a:headEnd type="none" w="sm" len="sm"/>
            <a:tailEnd type="none" w="lg" len="med"/>
          </a:ln>
        </p:spPr>
        <p:txBody>
          <a:bodyPr wrap="none">
            <a:spAutoFit/>
          </a:bodyPr>
          <a:lstStyle/>
          <a:p>
            <a:r>
              <a:rPr lang="en-US" sz="2400"/>
              <a:t>Water power =</a:t>
            </a:r>
          </a:p>
          <a:p>
            <a:r>
              <a:rPr lang="en-US" sz="2400"/>
              <a:t>Overall efficiency = </a:t>
            </a:r>
          </a:p>
          <a:p>
            <a:r>
              <a:rPr lang="en-US" sz="2400"/>
              <a:t>efficiency of turbine =</a:t>
            </a:r>
          </a:p>
          <a:p>
            <a:r>
              <a:rPr lang="en-US" sz="2400"/>
              <a:t>efficiency of generator =         </a:t>
            </a:r>
          </a:p>
        </p:txBody>
      </p:sp>
      <p:sp>
        <p:nvSpPr>
          <p:cNvPr id="75787" name="AutoShape 21">
            <a:hlinkClick r:id="rId5" action="ppaction://hlinksldjump" highlightClick="1"/>
          </p:cNvPr>
          <p:cNvSpPr>
            <a:spLocks noChangeArrowheads="1"/>
          </p:cNvSpPr>
          <p:nvPr/>
        </p:nvSpPr>
        <p:spPr bwMode="auto">
          <a:xfrm>
            <a:off x="7966075" y="6334125"/>
            <a:ext cx="1235075" cy="523875"/>
          </a:xfrm>
          <a:prstGeom prst="actionButtonBlank">
            <a:avLst/>
          </a:prstGeom>
          <a:noFill/>
          <a:ln w="12700">
            <a:solidFill>
              <a:schemeClr val="folHlink"/>
            </a:solidFill>
            <a:miter lim="800000"/>
            <a:headEnd type="none" w="lg" len="med"/>
            <a:tailEnd type="none" w="lg" len="med"/>
          </a:ln>
        </p:spPr>
        <p:txBody>
          <a:bodyPr wrap="none" anchor="ctr">
            <a:spAutoFit/>
          </a:bodyPr>
          <a:lstStyle/>
          <a:p>
            <a:pPr algn="ctr"/>
            <a:r>
              <a:rPr lang="en-US" sz="2400">
                <a:solidFill>
                  <a:schemeClr val="folHlink"/>
                </a:solidFill>
              </a:rPr>
              <a:t>solution</a:t>
            </a:r>
          </a:p>
        </p:txBody>
      </p:sp>
      <p:sp>
        <p:nvSpPr>
          <p:cNvPr id="72730" name="Text Box 26"/>
          <p:cNvSpPr txBox="1">
            <a:spLocks noChangeArrowheads="1"/>
          </p:cNvSpPr>
          <p:nvPr/>
        </p:nvSpPr>
        <p:spPr bwMode="auto">
          <a:xfrm>
            <a:off x="5513388" y="2055813"/>
            <a:ext cx="984250" cy="519112"/>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0.857</a:t>
            </a:r>
          </a:p>
        </p:txBody>
      </p:sp>
      <p:sp>
        <p:nvSpPr>
          <p:cNvPr id="72731" name="Text Box 27"/>
          <p:cNvSpPr txBox="1">
            <a:spLocks noChangeArrowheads="1"/>
          </p:cNvSpPr>
          <p:nvPr/>
        </p:nvSpPr>
        <p:spPr bwMode="auto">
          <a:xfrm>
            <a:off x="5662613" y="2444750"/>
            <a:ext cx="984250" cy="519113"/>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0.893</a:t>
            </a:r>
          </a:p>
        </p:txBody>
      </p:sp>
      <p:sp>
        <p:nvSpPr>
          <p:cNvPr id="72732" name="Text Box 28"/>
          <p:cNvSpPr txBox="1">
            <a:spLocks noChangeArrowheads="1"/>
          </p:cNvSpPr>
          <p:nvPr/>
        </p:nvSpPr>
        <p:spPr bwMode="auto">
          <a:xfrm>
            <a:off x="6013450" y="2820988"/>
            <a:ext cx="806450" cy="519112"/>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0.96</a:t>
            </a:r>
          </a:p>
        </p:txBody>
      </p:sp>
      <p:sp>
        <p:nvSpPr>
          <p:cNvPr id="72733" name="Text Box 29"/>
          <p:cNvSpPr txBox="1">
            <a:spLocks noChangeArrowheads="1"/>
          </p:cNvSpPr>
          <p:nvPr/>
        </p:nvSpPr>
        <p:spPr bwMode="auto">
          <a:xfrm>
            <a:off x="4976813" y="1677988"/>
            <a:ext cx="1546225" cy="519112"/>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2.45 MW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7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7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27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30" grpId="0"/>
      <p:bldP spid="72731" grpId="0"/>
      <p:bldP spid="72732" grpId="0"/>
      <p:bldP spid="7273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660400" y="520700"/>
            <a:ext cx="7772400" cy="1143000"/>
          </a:xfrm>
        </p:spPr>
        <p:txBody>
          <a:bodyPr/>
          <a:lstStyle/>
          <a:p>
            <a:pPr>
              <a:defRPr/>
            </a:pPr>
            <a:r>
              <a:rPr lang="en-US" smtClean="0"/>
              <a:t>Energy Equation Review</a:t>
            </a:r>
          </a:p>
        </p:txBody>
      </p:sp>
      <p:sp>
        <p:nvSpPr>
          <p:cNvPr id="45060" name="Rectangle 3"/>
          <p:cNvSpPr>
            <a:spLocks noGrp="1" noChangeArrowheads="1"/>
          </p:cNvSpPr>
          <p:nvPr>
            <p:ph type="body" idx="1"/>
          </p:nvPr>
        </p:nvSpPr>
        <p:spPr>
          <a:xfrm>
            <a:off x="901700" y="2327275"/>
            <a:ext cx="7556500" cy="3736975"/>
          </a:xfrm>
        </p:spPr>
        <p:txBody>
          <a:bodyPr/>
          <a:lstStyle/>
          <a:p>
            <a:r>
              <a:rPr lang="en-US" sz="2800" smtClean="0"/>
              <a:t>Control Volume equation</a:t>
            </a:r>
          </a:p>
          <a:p>
            <a:r>
              <a:rPr lang="en-US" sz="2800" smtClean="0"/>
              <a:t>Simplifications</a:t>
            </a:r>
          </a:p>
          <a:p>
            <a:pPr lvl="1"/>
            <a:r>
              <a:rPr lang="en-US" sz="2400" smtClean="0"/>
              <a:t>steady</a:t>
            </a:r>
          </a:p>
          <a:p>
            <a:pPr lvl="1"/>
            <a:r>
              <a:rPr lang="en-US" sz="2400" smtClean="0"/>
              <a:t>constant density</a:t>
            </a:r>
          </a:p>
          <a:p>
            <a:pPr lvl="1"/>
            <a:r>
              <a:rPr lang="en-US" sz="2400" smtClean="0"/>
              <a:t>hydrostatic pressure distribution across control surface (</a:t>
            </a:r>
            <a:r>
              <a:rPr lang="en-US" sz="2400" b="1" smtClean="0"/>
              <a:t>streamlines parallel</a:t>
            </a:r>
            <a:r>
              <a:rPr lang="en-US" sz="2400" smtClean="0"/>
              <a:t>)</a:t>
            </a:r>
          </a:p>
          <a:p>
            <a:r>
              <a:rPr lang="en-US" sz="2800" smtClean="0"/>
              <a:t>Direction of flow matters (in vs. out)</a:t>
            </a:r>
          </a:p>
          <a:p>
            <a:r>
              <a:rPr lang="en-US" sz="2800" smtClean="0"/>
              <a:t>We don’t know how to predict head loss</a:t>
            </a:r>
          </a:p>
        </p:txBody>
      </p:sp>
      <p:graphicFrame>
        <p:nvGraphicFramePr>
          <p:cNvPr id="45058" name="Object 5"/>
          <p:cNvGraphicFramePr>
            <a:graphicFrameLocks noChangeAspect="1"/>
          </p:cNvGraphicFramePr>
          <p:nvPr/>
        </p:nvGraphicFramePr>
        <p:xfrm>
          <a:off x="-17463" y="-1588"/>
          <a:ext cx="9180513" cy="903288"/>
        </p:xfrm>
        <a:graphic>
          <a:graphicData uri="http://schemas.openxmlformats.org/presentationml/2006/ole">
            <mc:AlternateContent xmlns:mc="http://schemas.openxmlformats.org/markup-compatibility/2006">
              <mc:Choice xmlns:v="urn:schemas-microsoft-com:vml" Requires="v">
                <p:oleObj spid="_x0000_s45060" name="Equation" r:id="rId4" imgW="6438600" imgH="825480" progId="Equation.DSMT4">
                  <p:embed/>
                </p:oleObj>
              </mc:Choice>
              <mc:Fallback>
                <p:oleObj name="Equation" r:id="rId4" imgW="6438600" imgH="82548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63" y="-1588"/>
                        <a:ext cx="9180513" cy="903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defRPr/>
            </a:pPr>
            <a:r>
              <a:rPr lang="en-US" smtClean="0"/>
              <a:t>Conservation of Energy, Momentum, and Mass</a:t>
            </a:r>
          </a:p>
        </p:txBody>
      </p:sp>
      <p:sp>
        <p:nvSpPr>
          <p:cNvPr id="76803" name="Rectangle 3"/>
          <p:cNvSpPr>
            <a:spLocks noGrp="1" noChangeArrowheads="1"/>
          </p:cNvSpPr>
          <p:nvPr>
            <p:ph type="body" idx="1"/>
          </p:nvPr>
        </p:nvSpPr>
        <p:spPr>
          <a:xfrm>
            <a:off x="685800" y="1981200"/>
            <a:ext cx="7772400" cy="4521200"/>
          </a:xfrm>
        </p:spPr>
        <p:txBody>
          <a:bodyPr/>
          <a:lstStyle/>
          <a:p>
            <a:r>
              <a:rPr lang="en-US" smtClean="0"/>
              <a:t>Most problems in fluids require the use of more than one conservation law to obtain a solution</a:t>
            </a:r>
          </a:p>
          <a:p>
            <a:r>
              <a:rPr lang="en-US" smtClean="0"/>
              <a:t>Often a simplifying assumption is required to obtain a solution</a:t>
            </a:r>
          </a:p>
          <a:p>
            <a:pPr lvl="1"/>
            <a:r>
              <a:rPr lang="en-US" smtClean="0"/>
              <a:t>neglect energy losses (_______) over a short distance with no flow expansion</a:t>
            </a:r>
          </a:p>
          <a:p>
            <a:pPr lvl="1"/>
            <a:r>
              <a:rPr lang="en-US" smtClean="0"/>
              <a:t>neglect shear forces on the solid surface over a short distance</a:t>
            </a:r>
          </a:p>
          <a:p>
            <a:pPr lvl="1"/>
            <a:endParaRPr lang="en-US" smtClean="0"/>
          </a:p>
        </p:txBody>
      </p:sp>
      <p:sp>
        <p:nvSpPr>
          <p:cNvPr id="101381" name="Comment 5"/>
          <p:cNvSpPr>
            <a:spLocks noChangeArrowheads="1"/>
          </p:cNvSpPr>
          <p:nvPr/>
        </p:nvSpPr>
        <p:spPr bwMode="auto">
          <a:xfrm>
            <a:off x="4800600" y="4587875"/>
            <a:ext cx="1139825"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to heat</a:t>
            </a:r>
          </a:p>
        </p:txBody>
      </p:sp>
      <p:sp>
        <p:nvSpPr>
          <p:cNvPr id="101382" name="Text Box 6"/>
          <p:cNvSpPr txBox="1">
            <a:spLocks noChangeArrowheads="1"/>
          </p:cNvSpPr>
          <p:nvPr/>
        </p:nvSpPr>
        <p:spPr bwMode="auto">
          <a:xfrm>
            <a:off x="1927225" y="4333875"/>
            <a:ext cx="1798638" cy="519113"/>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mechanical</a:t>
            </a:r>
          </a:p>
        </p:txBody>
      </p:sp>
      <p:sp>
        <p:nvSpPr>
          <p:cNvPr id="101383" name="Freeform 7"/>
          <p:cNvSpPr>
            <a:spLocks/>
          </p:cNvSpPr>
          <p:nvPr/>
        </p:nvSpPr>
        <p:spPr bwMode="auto">
          <a:xfrm>
            <a:off x="2438400" y="4953000"/>
            <a:ext cx="254000" cy="177800"/>
          </a:xfrm>
          <a:custGeom>
            <a:avLst/>
            <a:gdLst>
              <a:gd name="T0" fmla="*/ 0 w 160"/>
              <a:gd name="T1" fmla="*/ 177800 h 112"/>
              <a:gd name="T2" fmla="*/ 152400 w 160"/>
              <a:gd name="T3" fmla="*/ 0 h 112"/>
              <a:gd name="T4" fmla="*/ 254000 w 160"/>
              <a:gd name="T5" fmla="*/ 177800 h 112"/>
              <a:gd name="T6" fmla="*/ 0 60000 65536"/>
              <a:gd name="T7" fmla="*/ 0 60000 65536"/>
              <a:gd name="T8" fmla="*/ 0 60000 65536"/>
              <a:gd name="T9" fmla="*/ 0 w 160"/>
              <a:gd name="T10" fmla="*/ 0 h 112"/>
              <a:gd name="T11" fmla="*/ 160 w 160"/>
              <a:gd name="T12" fmla="*/ 112 h 112"/>
            </a:gdLst>
            <a:ahLst/>
            <a:cxnLst>
              <a:cxn ang="T6">
                <a:pos x="T0" y="T1"/>
              </a:cxn>
              <a:cxn ang="T7">
                <a:pos x="T2" y="T3"/>
              </a:cxn>
              <a:cxn ang="T8">
                <a:pos x="T4" y="T5"/>
              </a:cxn>
            </a:cxnLst>
            <a:rect l="T9" t="T10" r="T11" b="T12"/>
            <a:pathLst>
              <a:path w="160" h="112">
                <a:moveTo>
                  <a:pt x="0" y="112"/>
                </a:moveTo>
                <a:lnTo>
                  <a:pt x="96" y="0"/>
                </a:lnTo>
                <a:lnTo>
                  <a:pt x="160" y="112"/>
                </a:lnTo>
              </a:path>
            </a:pathLst>
          </a:custGeom>
          <a:noFill/>
          <a:ln w="28575" cap="flat" cmpd="sng">
            <a:solidFill>
              <a:schemeClr val="folHlink"/>
            </a:solidFill>
            <a:prstDash val="solid"/>
            <a:round/>
            <a:headEnd type="none" w="lg" len="med"/>
            <a:tailEnd type="none" w="lg" len="med"/>
          </a:ln>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13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138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1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1" grpId="0" autoUpdateAnimBg="0"/>
      <p:bldP spid="101382" grpId="0" build="p" autoUpdateAnimBg="0"/>
      <p:bldP spid="10138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5" name="Comment 7"/>
          <p:cNvSpPr>
            <a:spLocks noChangeArrowheads="1"/>
          </p:cNvSpPr>
          <p:nvPr/>
        </p:nvSpPr>
        <p:spPr bwMode="auto">
          <a:xfrm>
            <a:off x="5994400" y="3368675"/>
            <a:ext cx="1473200" cy="579438"/>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sz="3200">
                <a:solidFill>
                  <a:schemeClr val="folHlink"/>
                </a:solidFill>
              </a:rPr>
              <a:t>greater</a:t>
            </a:r>
          </a:p>
        </p:txBody>
      </p:sp>
      <p:sp>
        <p:nvSpPr>
          <p:cNvPr id="46085" name="Rectangle 2"/>
          <p:cNvSpPr>
            <a:spLocks noGrp="1" noChangeArrowheads="1"/>
          </p:cNvSpPr>
          <p:nvPr>
            <p:ph type="title"/>
          </p:nvPr>
        </p:nvSpPr>
        <p:spPr/>
        <p:txBody>
          <a:bodyPr lIns="90488" tIns="44450" rIns="90488" bIns="44450" anchor="b"/>
          <a:lstStyle/>
          <a:p>
            <a:pPr>
              <a:defRPr/>
            </a:pPr>
            <a:r>
              <a:rPr lang="en-US" smtClean="0"/>
              <a:t>Head Loss: Minor Losses</a:t>
            </a:r>
          </a:p>
        </p:txBody>
      </p:sp>
      <p:sp>
        <p:nvSpPr>
          <p:cNvPr id="46086" name="Rectangle 3"/>
          <p:cNvSpPr>
            <a:spLocks noGrp="1" noChangeArrowheads="1"/>
          </p:cNvSpPr>
          <p:nvPr>
            <p:ph type="body" idx="1"/>
          </p:nvPr>
        </p:nvSpPr>
        <p:spPr>
          <a:xfrm>
            <a:off x="685800" y="1981200"/>
            <a:ext cx="7899400" cy="4572000"/>
          </a:xfrm>
          <a:noFill/>
        </p:spPr>
        <p:txBody>
          <a:bodyPr lIns="90488" tIns="44450" rIns="90488" bIns="44450"/>
          <a:lstStyle/>
          <a:p>
            <a:pPr>
              <a:lnSpc>
                <a:spcPct val="90000"/>
              </a:lnSpc>
            </a:pPr>
            <a:r>
              <a:rPr lang="en-US" smtClean="0"/>
              <a:t>Head (or energy) loss due to:</a:t>
            </a:r>
            <a:br>
              <a:rPr lang="en-US" smtClean="0"/>
            </a:br>
            <a:r>
              <a:rPr lang="en-US" smtClean="0"/>
              <a:t>outlets, inlets, bends, elbows, valves, pipe size changes</a:t>
            </a:r>
          </a:p>
          <a:p>
            <a:pPr>
              <a:lnSpc>
                <a:spcPct val="90000"/>
              </a:lnSpc>
            </a:pPr>
            <a:r>
              <a:rPr lang="en-US" smtClean="0"/>
              <a:t>Losses due to expansions are ________ than losses due to contractions</a:t>
            </a:r>
          </a:p>
          <a:p>
            <a:pPr>
              <a:lnSpc>
                <a:spcPct val="90000"/>
              </a:lnSpc>
            </a:pPr>
            <a:r>
              <a:rPr lang="en-US" smtClean="0"/>
              <a:t>Losses can be minimized by gradual transitions</a:t>
            </a:r>
          </a:p>
          <a:p>
            <a:pPr>
              <a:lnSpc>
                <a:spcPct val="90000"/>
              </a:lnSpc>
            </a:pPr>
            <a:r>
              <a:rPr lang="en-US" smtClean="0"/>
              <a:t>Losses are expressed in the form</a:t>
            </a:r>
            <a:br>
              <a:rPr lang="en-US" smtClean="0"/>
            </a:br>
            <a:r>
              <a:rPr lang="en-US" smtClean="0"/>
              <a:t>where </a:t>
            </a:r>
            <a:r>
              <a:rPr lang="en-US" i="1" smtClean="0"/>
              <a:t>K</a:t>
            </a:r>
            <a:r>
              <a:rPr lang="en-US" i="1" baseline="-25000" smtClean="0"/>
              <a:t>L</a:t>
            </a:r>
            <a:r>
              <a:rPr lang="en-US" smtClean="0"/>
              <a:t> is the loss coefficient</a:t>
            </a:r>
          </a:p>
        </p:txBody>
      </p:sp>
      <p:graphicFrame>
        <p:nvGraphicFramePr>
          <p:cNvPr id="46082" name="Object 6"/>
          <p:cNvGraphicFramePr>
            <a:graphicFrameLocks noChangeAspect="1"/>
          </p:cNvGraphicFramePr>
          <p:nvPr/>
        </p:nvGraphicFramePr>
        <p:xfrm>
          <a:off x="6626225" y="5181600"/>
          <a:ext cx="1866900" cy="828675"/>
        </p:xfrm>
        <a:graphic>
          <a:graphicData uri="http://schemas.openxmlformats.org/presentationml/2006/ole">
            <mc:AlternateContent xmlns:mc="http://schemas.openxmlformats.org/markup-compatibility/2006">
              <mc:Choice xmlns:v="urn:schemas-microsoft-com:vml" Requires="v">
                <p:oleObj spid="_x0000_s46086" name="Equation" r:id="rId4" imgW="1422360" imgH="825480" progId="Equation.DSMT4">
                  <p:embed/>
                </p:oleObj>
              </mc:Choice>
              <mc:Fallback>
                <p:oleObj name="Equation" r:id="rId4" imgW="1422360" imgH="82548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6225" y="5181600"/>
                        <a:ext cx="1866900" cy="828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46083" name="Object 9"/>
          <p:cNvGraphicFramePr>
            <a:graphicFrameLocks noChangeAspect="1"/>
          </p:cNvGraphicFramePr>
          <p:nvPr/>
        </p:nvGraphicFramePr>
        <p:xfrm>
          <a:off x="-17463" y="0"/>
          <a:ext cx="9180513" cy="903288"/>
        </p:xfrm>
        <a:graphic>
          <a:graphicData uri="http://schemas.openxmlformats.org/presentationml/2006/ole">
            <mc:AlternateContent xmlns:mc="http://schemas.openxmlformats.org/markup-compatibility/2006">
              <mc:Choice xmlns:v="urn:schemas-microsoft-com:vml" Requires="v">
                <p:oleObj spid="_x0000_s46087" name="Equation" r:id="rId6" imgW="6438600" imgH="825480" progId="Equation.DSMT4">
                  <p:embed/>
                </p:oleObj>
              </mc:Choice>
              <mc:Fallback>
                <p:oleObj name="Equation" r:id="rId6" imgW="6438600" imgH="82548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463" y="0"/>
                        <a:ext cx="9180513" cy="903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78858" name="Text Box 10"/>
          <p:cNvSpPr txBox="1">
            <a:spLocks noChangeArrowheads="1"/>
          </p:cNvSpPr>
          <p:nvPr/>
        </p:nvSpPr>
        <p:spPr bwMode="auto">
          <a:xfrm>
            <a:off x="5445125" y="3938588"/>
            <a:ext cx="3305175" cy="457200"/>
          </a:xfrm>
          <a:prstGeom prst="rect">
            <a:avLst/>
          </a:prstGeom>
          <a:noFill/>
          <a:ln w="12700">
            <a:noFill/>
            <a:miter lim="800000"/>
            <a:headEnd type="none" w="lg" len="med"/>
            <a:tailEnd type="none" w="lg" len="med"/>
          </a:ln>
        </p:spPr>
        <p:txBody>
          <a:bodyPr wrap="none">
            <a:spAutoFit/>
          </a:bodyPr>
          <a:lstStyle/>
          <a:p>
            <a:r>
              <a:rPr lang="en-US" sz="2400">
                <a:solidFill>
                  <a:schemeClr val="folHlink"/>
                </a:solidFill>
              </a:rPr>
              <a:t>When V</a:t>
            </a:r>
            <a:r>
              <a:rPr lang="en-US" sz="2400">
                <a:solidFill>
                  <a:schemeClr val="folHlink"/>
                </a:solidFill>
                <a:sym typeface="Euclid Symbol" pitchFamily="18" charset="2"/>
              </a:rPr>
              <a:t></a:t>
            </a:r>
            <a:r>
              <a:rPr lang="en-US" sz="2400" i="1">
                <a:solidFill>
                  <a:schemeClr val="folHlink"/>
                </a:solidFill>
              </a:rPr>
              <a:t>, </a:t>
            </a:r>
            <a:r>
              <a:rPr lang="en-US" sz="2400">
                <a:solidFill>
                  <a:schemeClr val="folHlink"/>
                </a:solidFill>
              </a:rPr>
              <a:t>KE </a:t>
            </a:r>
            <a:r>
              <a:rPr lang="en-US" sz="2400">
                <a:solidFill>
                  <a:schemeClr val="folHlink"/>
                </a:solidFill>
                <a:sym typeface="Euclid Symbol" pitchFamily="18" charset="2"/>
              </a:rPr>
              <a:t></a:t>
            </a:r>
            <a:r>
              <a:rPr lang="en-US" sz="2400">
                <a:solidFill>
                  <a:schemeClr val="folHlink"/>
                </a:solidFill>
              </a:rPr>
              <a:t> thermal</a:t>
            </a:r>
          </a:p>
        </p:txBody>
      </p:sp>
      <p:sp>
        <p:nvSpPr>
          <p:cNvPr id="46088" name="Line 11"/>
          <p:cNvSpPr>
            <a:spLocks noChangeShapeType="1"/>
          </p:cNvSpPr>
          <p:nvPr/>
        </p:nvSpPr>
        <p:spPr bwMode="auto">
          <a:xfrm>
            <a:off x="5537200" y="4292600"/>
            <a:ext cx="32512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8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885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5" grpId="0" autoUpdateAnimBg="0"/>
      <p:bldP spid="78858"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91" name="Comment 19"/>
          <p:cNvSpPr>
            <a:spLocks noChangeArrowheads="1"/>
          </p:cNvSpPr>
          <p:nvPr/>
        </p:nvSpPr>
        <p:spPr bwMode="auto">
          <a:xfrm>
            <a:off x="7010400" y="4651375"/>
            <a:ext cx="15748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z</a:t>
            </a:r>
            <a:r>
              <a:rPr lang="en-US" baseline="-25000">
                <a:solidFill>
                  <a:schemeClr val="folHlink"/>
                </a:solidFill>
              </a:rPr>
              <a:t>in</a:t>
            </a:r>
            <a:r>
              <a:rPr lang="en-US">
                <a:solidFill>
                  <a:schemeClr val="folHlink"/>
                </a:solidFill>
              </a:rPr>
              <a:t> = z</a:t>
            </a:r>
            <a:r>
              <a:rPr lang="en-US" baseline="-25000">
                <a:solidFill>
                  <a:schemeClr val="folHlink"/>
                </a:solidFill>
              </a:rPr>
              <a:t>out</a:t>
            </a:r>
            <a:endParaRPr lang="en-US">
              <a:solidFill>
                <a:schemeClr val="folHlink"/>
              </a:solidFill>
            </a:endParaRPr>
          </a:p>
        </p:txBody>
      </p:sp>
      <p:sp>
        <p:nvSpPr>
          <p:cNvPr id="79897" name="Comment 25"/>
          <p:cNvSpPr>
            <a:spLocks noChangeArrowheads="1"/>
          </p:cNvSpPr>
          <p:nvPr/>
        </p:nvSpPr>
        <p:spPr bwMode="auto">
          <a:xfrm>
            <a:off x="4241800" y="5553075"/>
            <a:ext cx="30226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Relate </a:t>
            </a:r>
            <a:r>
              <a:rPr lang="en-US" i="1">
                <a:solidFill>
                  <a:schemeClr val="folHlink"/>
                </a:solidFill>
              </a:rPr>
              <a:t>V</a:t>
            </a:r>
            <a:r>
              <a:rPr lang="en-US" i="1" baseline="-25000">
                <a:solidFill>
                  <a:schemeClr val="folHlink"/>
                </a:solidFill>
              </a:rPr>
              <a:t>in</a:t>
            </a:r>
            <a:r>
              <a:rPr lang="en-US" i="1">
                <a:solidFill>
                  <a:schemeClr val="folHlink"/>
                </a:solidFill>
              </a:rPr>
              <a:t> and V</a:t>
            </a:r>
            <a:r>
              <a:rPr lang="en-US" i="1" baseline="-25000">
                <a:solidFill>
                  <a:schemeClr val="folHlink"/>
                </a:solidFill>
              </a:rPr>
              <a:t>out</a:t>
            </a:r>
            <a:r>
              <a:rPr lang="en-US">
                <a:solidFill>
                  <a:schemeClr val="folHlink"/>
                </a:solidFill>
              </a:rPr>
              <a:t>?</a:t>
            </a:r>
          </a:p>
        </p:txBody>
      </p:sp>
      <p:sp>
        <p:nvSpPr>
          <p:cNvPr id="47111" name="Rectangle 2"/>
          <p:cNvSpPr>
            <a:spLocks noGrp="1" noChangeArrowheads="1"/>
          </p:cNvSpPr>
          <p:nvPr>
            <p:ph type="title"/>
          </p:nvPr>
        </p:nvSpPr>
        <p:spPr>
          <a:xfrm>
            <a:off x="209550" y="228600"/>
            <a:ext cx="8934450" cy="1143000"/>
          </a:xfrm>
        </p:spPr>
        <p:txBody>
          <a:bodyPr lIns="90488" tIns="44450" rIns="90488" bIns="44450" anchor="b"/>
          <a:lstStyle/>
          <a:p>
            <a:pPr>
              <a:defRPr/>
            </a:pPr>
            <a:r>
              <a:rPr lang="en-US" smtClean="0"/>
              <a:t>Head Loss due to Sudden Expansion:</a:t>
            </a:r>
            <a:br>
              <a:rPr lang="en-US" smtClean="0"/>
            </a:br>
            <a:r>
              <a:rPr lang="en-US" smtClean="0"/>
              <a:t>Conservation of Energy</a:t>
            </a:r>
          </a:p>
        </p:txBody>
      </p:sp>
      <p:sp>
        <p:nvSpPr>
          <p:cNvPr id="47112" name="Line 7"/>
          <p:cNvSpPr>
            <a:spLocks noChangeShapeType="1"/>
          </p:cNvSpPr>
          <p:nvPr/>
        </p:nvSpPr>
        <p:spPr bwMode="auto">
          <a:xfrm>
            <a:off x="222250" y="3454400"/>
            <a:ext cx="8801100" cy="0"/>
          </a:xfrm>
          <a:prstGeom prst="line">
            <a:avLst/>
          </a:prstGeom>
          <a:noFill/>
          <a:ln w="12700">
            <a:solidFill>
              <a:schemeClr val="tx1"/>
            </a:solidFill>
            <a:round/>
            <a:headEnd/>
            <a:tailEnd/>
          </a:ln>
        </p:spPr>
        <p:txBody>
          <a:bodyPr wrap="none" anchor="ctr"/>
          <a:lstStyle/>
          <a:p>
            <a:endParaRPr lang="en-US"/>
          </a:p>
        </p:txBody>
      </p:sp>
      <p:sp>
        <p:nvSpPr>
          <p:cNvPr id="47113" name="Freeform 23"/>
          <p:cNvSpPr>
            <a:spLocks/>
          </p:cNvSpPr>
          <p:nvPr/>
        </p:nvSpPr>
        <p:spPr bwMode="auto">
          <a:xfrm>
            <a:off x="1676400" y="1816100"/>
            <a:ext cx="4406900" cy="774700"/>
          </a:xfrm>
          <a:custGeom>
            <a:avLst/>
            <a:gdLst>
              <a:gd name="T0" fmla="*/ 0 w 2776"/>
              <a:gd name="T1" fmla="*/ 546100 h 488"/>
              <a:gd name="T2" fmla="*/ 2209800 w 2776"/>
              <a:gd name="T3" fmla="*/ 546100 h 488"/>
              <a:gd name="T4" fmla="*/ 2209800 w 2776"/>
              <a:gd name="T5" fmla="*/ 774700 h 488"/>
              <a:gd name="T6" fmla="*/ 4406900 w 2776"/>
              <a:gd name="T7" fmla="*/ 774700 h 488"/>
              <a:gd name="T8" fmla="*/ 4406900 w 2776"/>
              <a:gd name="T9" fmla="*/ 0 h 488"/>
              <a:gd name="T10" fmla="*/ 2209800 w 2776"/>
              <a:gd name="T11" fmla="*/ 0 h 488"/>
              <a:gd name="T12" fmla="*/ 2209800 w 2776"/>
              <a:gd name="T13" fmla="*/ 241300 h 488"/>
              <a:gd name="T14" fmla="*/ 0 w 2776"/>
              <a:gd name="T15" fmla="*/ 241300 h 488"/>
              <a:gd name="T16" fmla="*/ 0 60000 65536"/>
              <a:gd name="T17" fmla="*/ 0 60000 65536"/>
              <a:gd name="T18" fmla="*/ 0 60000 65536"/>
              <a:gd name="T19" fmla="*/ 0 60000 65536"/>
              <a:gd name="T20" fmla="*/ 0 60000 65536"/>
              <a:gd name="T21" fmla="*/ 0 60000 65536"/>
              <a:gd name="T22" fmla="*/ 0 60000 65536"/>
              <a:gd name="T23" fmla="*/ 0 60000 65536"/>
              <a:gd name="T24" fmla="*/ 0 w 2776"/>
              <a:gd name="T25" fmla="*/ 0 h 488"/>
              <a:gd name="T26" fmla="*/ 2776 w 2776"/>
              <a:gd name="T27" fmla="*/ 488 h 4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76" h="488">
                <a:moveTo>
                  <a:pt x="0" y="344"/>
                </a:moveTo>
                <a:lnTo>
                  <a:pt x="1392" y="344"/>
                </a:lnTo>
                <a:lnTo>
                  <a:pt x="1392" y="488"/>
                </a:lnTo>
                <a:lnTo>
                  <a:pt x="2776" y="488"/>
                </a:lnTo>
                <a:lnTo>
                  <a:pt x="2776" y="0"/>
                </a:lnTo>
                <a:lnTo>
                  <a:pt x="1392" y="0"/>
                </a:lnTo>
                <a:lnTo>
                  <a:pt x="1392" y="152"/>
                </a:lnTo>
                <a:lnTo>
                  <a:pt x="0" y="152"/>
                </a:lnTo>
              </a:path>
            </a:pathLst>
          </a:custGeom>
          <a:solidFill>
            <a:schemeClr val="hlink"/>
          </a:solidFill>
          <a:ln w="12700" cap="flat" cmpd="sng">
            <a:noFill/>
            <a:prstDash val="solid"/>
            <a:round/>
            <a:headEnd type="none" w="sm" len="sm"/>
            <a:tailEnd type="none" w="lg" len="med"/>
          </a:ln>
        </p:spPr>
        <p:txBody>
          <a:bodyPr wrap="none" anchor="ctr"/>
          <a:lstStyle/>
          <a:p>
            <a:endParaRPr lang="en-US"/>
          </a:p>
        </p:txBody>
      </p:sp>
      <p:sp>
        <p:nvSpPr>
          <p:cNvPr id="47114" name="Rectangle 8"/>
          <p:cNvSpPr>
            <a:spLocks noChangeArrowheads="1"/>
          </p:cNvSpPr>
          <p:nvPr/>
        </p:nvSpPr>
        <p:spPr bwMode="auto">
          <a:xfrm>
            <a:off x="3757613" y="2759075"/>
            <a:ext cx="358775" cy="363538"/>
          </a:xfrm>
          <a:prstGeom prst="rect">
            <a:avLst/>
          </a:prstGeom>
          <a:noFill/>
          <a:ln w="12700">
            <a:noFill/>
            <a:miter lim="800000"/>
            <a:headEnd/>
            <a:tailEnd/>
          </a:ln>
        </p:spPr>
        <p:txBody>
          <a:bodyPr wrap="none" lIns="90488" tIns="44450" rIns="90488" bIns="44450">
            <a:spAutoFit/>
          </a:bodyPr>
          <a:lstStyle/>
          <a:p>
            <a:r>
              <a:rPr lang="en-US" sz="1800"/>
              <a:t>in</a:t>
            </a:r>
          </a:p>
        </p:txBody>
      </p:sp>
      <p:sp>
        <p:nvSpPr>
          <p:cNvPr id="47115" name="Rectangle 9"/>
          <p:cNvSpPr>
            <a:spLocks noChangeArrowheads="1"/>
          </p:cNvSpPr>
          <p:nvPr/>
        </p:nvSpPr>
        <p:spPr bwMode="auto">
          <a:xfrm>
            <a:off x="5205413" y="2757488"/>
            <a:ext cx="498475" cy="363537"/>
          </a:xfrm>
          <a:prstGeom prst="rect">
            <a:avLst/>
          </a:prstGeom>
          <a:noFill/>
          <a:ln w="12700">
            <a:noFill/>
            <a:miter lim="800000"/>
            <a:headEnd/>
            <a:tailEnd/>
          </a:ln>
        </p:spPr>
        <p:txBody>
          <a:bodyPr lIns="90488" tIns="44450" rIns="90488" bIns="44450">
            <a:spAutoFit/>
          </a:bodyPr>
          <a:lstStyle/>
          <a:p>
            <a:r>
              <a:rPr lang="en-US" sz="1800"/>
              <a:t>out</a:t>
            </a:r>
          </a:p>
        </p:txBody>
      </p:sp>
      <p:sp>
        <p:nvSpPr>
          <p:cNvPr id="79882" name="Line 10"/>
          <p:cNvSpPr>
            <a:spLocks noChangeShapeType="1"/>
          </p:cNvSpPr>
          <p:nvPr/>
        </p:nvSpPr>
        <p:spPr bwMode="auto">
          <a:xfrm>
            <a:off x="3886200" y="1758950"/>
            <a:ext cx="0" cy="927100"/>
          </a:xfrm>
          <a:prstGeom prst="line">
            <a:avLst/>
          </a:prstGeom>
          <a:noFill/>
          <a:ln w="38100">
            <a:solidFill>
              <a:schemeClr val="folHlink"/>
            </a:solidFill>
            <a:prstDash val="sysDot"/>
            <a:round/>
            <a:headEnd/>
            <a:tailEnd/>
          </a:ln>
        </p:spPr>
        <p:txBody>
          <a:bodyPr wrap="none" anchor="ctr"/>
          <a:lstStyle/>
          <a:p>
            <a:endParaRPr lang="en-US"/>
          </a:p>
        </p:txBody>
      </p:sp>
      <p:sp>
        <p:nvSpPr>
          <p:cNvPr id="79883" name="Line 11"/>
          <p:cNvSpPr>
            <a:spLocks noChangeShapeType="1"/>
          </p:cNvSpPr>
          <p:nvPr/>
        </p:nvSpPr>
        <p:spPr bwMode="auto">
          <a:xfrm>
            <a:off x="5346700" y="1771650"/>
            <a:ext cx="0" cy="901700"/>
          </a:xfrm>
          <a:prstGeom prst="line">
            <a:avLst/>
          </a:prstGeom>
          <a:noFill/>
          <a:ln w="38100">
            <a:solidFill>
              <a:schemeClr val="folHlink"/>
            </a:solidFill>
            <a:prstDash val="sysDot"/>
            <a:round/>
            <a:headEnd/>
            <a:tailEnd/>
          </a:ln>
        </p:spPr>
        <p:txBody>
          <a:bodyPr wrap="none" anchor="ctr"/>
          <a:lstStyle/>
          <a:p>
            <a:endParaRPr lang="en-US"/>
          </a:p>
        </p:txBody>
      </p:sp>
      <p:sp>
        <p:nvSpPr>
          <p:cNvPr id="47118" name="Line 12"/>
          <p:cNvSpPr>
            <a:spLocks noChangeShapeType="1"/>
          </p:cNvSpPr>
          <p:nvPr/>
        </p:nvSpPr>
        <p:spPr bwMode="auto">
          <a:xfrm>
            <a:off x="2152650" y="2222500"/>
            <a:ext cx="635000" cy="0"/>
          </a:xfrm>
          <a:prstGeom prst="line">
            <a:avLst/>
          </a:prstGeom>
          <a:noFill/>
          <a:ln w="38100">
            <a:solidFill>
              <a:schemeClr val="tx1"/>
            </a:solidFill>
            <a:round/>
            <a:headEnd/>
            <a:tailEnd type="triangle" w="med" len="med"/>
          </a:ln>
        </p:spPr>
        <p:txBody>
          <a:bodyPr wrap="none" anchor="ctr"/>
          <a:lstStyle/>
          <a:p>
            <a:endParaRPr lang="en-US"/>
          </a:p>
        </p:txBody>
      </p:sp>
      <p:sp>
        <p:nvSpPr>
          <p:cNvPr id="47119" name="Freeform 14"/>
          <p:cNvSpPr>
            <a:spLocks/>
          </p:cNvSpPr>
          <p:nvPr/>
        </p:nvSpPr>
        <p:spPr bwMode="auto">
          <a:xfrm>
            <a:off x="1676400" y="1828800"/>
            <a:ext cx="4419600" cy="228600"/>
          </a:xfrm>
          <a:custGeom>
            <a:avLst/>
            <a:gdLst>
              <a:gd name="T0" fmla="*/ 0 w 2784"/>
              <a:gd name="T1" fmla="*/ 228600 h 144"/>
              <a:gd name="T2" fmla="*/ 2209800 w 2784"/>
              <a:gd name="T3" fmla="*/ 228600 h 144"/>
              <a:gd name="T4" fmla="*/ 2209800 w 2784"/>
              <a:gd name="T5" fmla="*/ 0 h 144"/>
              <a:gd name="T6" fmla="*/ 4419600 w 2784"/>
              <a:gd name="T7" fmla="*/ 0 h 144"/>
              <a:gd name="T8" fmla="*/ 0 60000 65536"/>
              <a:gd name="T9" fmla="*/ 0 60000 65536"/>
              <a:gd name="T10" fmla="*/ 0 60000 65536"/>
              <a:gd name="T11" fmla="*/ 0 60000 65536"/>
              <a:gd name="T12" fmla="*/ 0 w 2784"/>
              <a:gd name="T13" fmla="*/ 0 h 144"/>
              <a:gd name="T14" fmla="*/ 2784 w 2784"/>
              <a:gd name="T15" fmla="*/ 144 h 144"/>
            </a:gdLst>
            <a:ahLst/>
            <a:cxnLst>
              <a:cxn ang="T8">
                <a:pos x="T0" y="T1"/>
              </a:cxn>
              <a:cxn ang="T9">
                <a:pos x="T2" y="T3"/>
              </a:cxn>
              <a:cxn ang="T10">
                <a:pos x="T4" y="T5"/>
              </a:cxn>
              <a:cxn ang="T11">
                <a:pos x="T6" y="T7"/>
              </a:cxn>
            </a:cxnLst>
            <a:rect l="T12" t="T13" r="T14" b="T15"/>
            <a:pathLst>
              <a:path w="2784" h="144">
                <a:moveTo>
                  <a:pt x="0" y="144"/>
                </a:moveTo>
                <a:lnTo>
                  <a:pt x="1392" y="144"/>
                </a:lnTo>
                <a:lnTo>
                  <a:pt x="1392" y="0"/>
                </a:lnTo>
                <a:lnTo>
                  <a:pt x="2784" y="0"/>
                </a:lnTo>
              </a:path>
            </a:pathLst>
          </a:custGeom>
          <a:noFill/>
          <a:ln w="28575" cap="flat" cmpd="sng">
            <a:solidFill>
              <a:schemeClr val="tx1"/>
            </a:solidFill>
            <a:prstDash val="solid"/>
            <a:round/>
            <a:headEnd type="none" w="med" len="med"/>
            <a:tailEnd type="none" w="med" len="med"/>
          </a:ln>
        </p:spPr>
        <p:txBody>
          <a:bodyPr wrap="none" anchor="ctr"/>
          <a:lstStyle/>
          <a:p>
            <a:endParaRPr lang="en-US"/>
          </a:p>
        </p:txBody>
      </p:sp>
      <p:sp>
        <p:nvSpPr>
          <p:cNvPr id="47120" name="Freeform 15"/>
          <p:cNvSpPr>
            <a:spLocks/>
          </p:cNvSpPr>
          <p:nvPr/>
        </p:nvSpPr>
        <p:spPr bwMode="auto">
          <a:xfrm flipV="1">
            <a:off x="1676400" y="2362200"/>
            <a:ext cx="4419600" cy="228600"/>
          </a:xfrm>
          <a:custGeom>
            <a:avLst/>
            <a:gdLst>
              <a:gd name="T0" fmla="*/ 0 w 2784"/>
              <a:gd name="T1" fmla="*/ 228600 h 144"/>
              <a:gd name="T2" fmla="*/ 2209800 w 2784"/>
              <a:gd name="T3" fmla="*/ 228600 h 144"/>
              <a:gd name="T4" fmla="*/ 2209800 w 2784"/>
              <a:gd name="T5" fmla="*/ 0 h 144"/>
              <a:gd name="T6" fmla="*/ 4419600 w 2784"/>
              <a:gd name="T7" fmla="*/ 0 h 144"/>
              <a:gd name="T8" fmla="*/ 0 60000 65536"/>
              <a:gd name="T9" fmla="*/ 0 60000 65536"/>
              <a:gd name="T10" fmla="*/ 0 60000 65536"/>
              <a:gd name="T11" fmla="*/ 0 60000 65536"/>
              <a:gd name="T12" fmla="*/ 0 w 2784"/>
              <a:gd name="T13" fmla="*/ 0 h 144"/>
              <a:gd name="T14" fmla="*/ 2784 w 2784"/>
              <a:gd name="T15" fmla="*/ 144 h 144"/>
            </a:gdLst>
            <a:ahLst/>
            <a:cxnLst>
              <a:cxn ang="T8">
                <a:pos x="T0" y="T1"/>
              </a:cxn>
              <a:cxn ang="T9">
                <a:pos x="T2" y="T3"/>
              </a:cxn>
              <a:cxn ang="T10">
                <a:pos x="T4" y="T5"/>
              </a:cxn>
              <a:cxn ang="T11">
                <a:pos x="T6" y="T7"/>
              </a:cxn>
            </a:cxnLst>
            <a:rect l="T12" t="T13" r="T14" b="T15"/>
            <a:pathLst>
              <a:path w="2784" h="144">
                <a:moveTo>
                  <a:pt x="0" y="144"/>
                </a:moveTo>
                <a:lnTo>
                  <a:pt x="1392" y="144"/>
                </a:lnTo>
                <a:lnTo>
                  <a:pt x="1392" y="0"/>
                </a:lnTo>
                <a:lnTo>
                  <a:pt x="2784" y="0"/>
                </a:lnTo>
              </a:path>
            </a:pathLst>
          </a:custGeom>
          <a:noFill/>
          <a:ln w="28575" cap="flat" cmpd="sng">
            <a:solidFill>
              <a:schemeClr val="tx1"/>
            </a:solidFill>
            <a:prstDash val="solid"/>
            <a:round/>
            <a:headEnd type="none" w="med" len="med"/>
            <a:tailEnd type="none" w="med" len="med"/>
          </a:ln>
        </p:spPr>
        <p:txBody>
          <a:bodyPr wrap="none" anchor="ctr"/>
          <a:lstStyle/>
          <a:p>
            <a:endParaRPr lang="en-US"/>
          </a:p>
        </p:txBody>
      </p:sp>
      <p:graphicFrame>
        <p:nvGraphicFramePr>
          <p:cNvPr id="79890" name="Object 18"/>
          <p:cNvGraphicFramePr>
            <a:graphicFrameLocks noChangeAspect="1"/>
          </p:cNvGraphicFramePr>
          <p:nvPr/>
        </p:nvGraphicFramePr>
        <p:xfrm>
          <a:off x="431800" y="4540250"/>
          <a:ext cx="4089400" cy="828675"/>
        </p:xfrm>
        <a:graphic>
          <a:graphicData uri="http://schemas.openxmlformats.org/presentationml/2006/ole">
            <mc:AlternateContent xmlns:mc="http://schemas.openxmlformats.org/markup-compatibility/2006">
              <mc:Choice xmlns:v="urn:schemas-microsoft-com:vml" Requires="v">
                <p:oleObj spid="_x0000_s47112" name="Equation" r:id="rId4" imgW="3111480" imgH="825480" progId="Equation.DSMT4">
                  <p:embed/>
                </p:oleObj>
              </mc:Choice>
              <mc:Fallback>
                <p:oleObj name="Equation" r:id="rId4" imgW="3111480" imgH="825480" progId="Equation.DSMT4">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800" y="4540250"/>
                        <a:ext cx="4089400" cy="828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79892" name="Object 20"/>
          <p:cNvGraphicFramePr>
            <a:graphicFrameLocks noChangeAspect="1"/>
          </p:cNvGraphicFramePr>
          <p:nvPr/>
        </p:nvGraphicFramePr>
        <p:xfrm>
          <a:off x="111125" y="5645150"/>
          <a:ext cx="4124325" cy="828675"/>
        </p:xfrm>
        <a:graphic>
          <a:graphicData uri="http://schemas.openxmlformats.org/presentationml/2006/ole">
            <mc:AlternateContent xmlns:mc="http://schemas.openxmlformats.org/markup-compatibility/2006">
              <mc:Choice xmlns:v="urn:schemas-microsoft-com:vml" Requires="v">
                <p:oleObj spid="_x0000_s47113" name="Equation" r:id="rId6" imgW="3136680" imgH="825480" progId="Equation.DSMT4">
                  <p:embed/>
                </p:oleObj>
              </mc:Choice>
              <mc:Fallback>
                <p:oleObj name="Equation" r:id="rId6" imgW="3136680" imgH="825480" progId="Equation.DSMT4">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125" y="5645150"/>
                        <a:ext cx="4124325" cy="828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47121" name="Line 26"/>
          <p:cNvSpPr>
            <a:spLocks noChangeShapeType="1"/>
          </p:cNvSpPr>
          <p:nvPr/>
        </p:nvSpPr>
        <p:spPr bwMode="auto">
          <a:xfrm>
            <a:off x="7086600" y="5143500"/>
            <a:ext cx="12192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47122" name="Line 27"/>
          <p:cNvSpPr>
            <a:spLocks noChangeShapeType="1"/>
          </p:cNvSpPr>
          <p:nvPr/>
        </p:nvSpPr>
        <p:spPr bwMode="auto">
          <a:xfrm>
            <a:off x="4292600" y="6616700"/>
            <a:ext cx="27686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79901" name="Line 29"/>
          <p:cNvSpPr>
            <a:spLocks noChangeShapeType="1"/>
          </p:cNvSpPr>
          <p:nvPr/>
        </p:nvSpPr>
        <p:spPr bwMode="auto">
          <a:xfrm flipV="1">
            <a:off x="901700" y="3657600"/>
            <a:ext cx="431800" cy="609600"/>
          </a:xfrm>
          <a:prstGeom prst="line">
            <a:avLst/>
          </a:prstGeom>
          <a:noFill/>
          <a:ln w="38100">
            <a:solidFill>
              <a:schemeClr val="folHlink"/>
            </a:solidFill>
            <a:round/>
            <a:headEnd type="none" w="lg" len="med"/>
            <a:tailEnd type="none" w="lg" len="med"/>
          </a:ln>
        </p:spPr>
        <p:txBody>
          <a:bodyPr wrap="none" anchor="ctr">
            <a:spAutoFit/>
          </a:bodyPr>
          <a:lstStyle/>
          <a:p>
            <a:endParaRPr lang="en-US"/>
          </a:p>
        </p:txBody>
      </p:sp>
      <p:sp>
        <p:nvSpPr>
          <p:cNvPr id="79902" name="Line 30"/>
          <p:cNvSpPr>
            <a:spLocks noChangeShapeType="1"/>
          </p:cNvSpPr>
          <p:nvPr/>
        </p:nvSpPr>
        <p:spPr bwMode="auto">
          <a:xfrm flipV="1">
            <a:off x="5092700" y="3644900"/>
            <a:ext cx="431800" cy="609600"/>
          </a:xfrm>
          <a:prstGeom prst="line">
            <a:avLst/>
          </a:prstGeom>
          <a:noFill/>
          <a:ln w="38100">
            <a:solidFill>
              <a:schemeClr val="folHlink"/>
            </a:solidFill>
            <a:round/>
            <a:headEnd type="none" w="lg" len="med"/>
            <a:tailEnd type="none" w="lg" len="med"/>
          </a:ln>
        </p:spPr>
        <p:txBody>
          <a:bodyPr wrap="none" anchor="ctr">
            <a:spAutoFit/>
          </a:bodyPr>
          <a:lstStyle/>
          <a:p>
            <a:endParaRPr lang="en-US"/>
          </a:p>
        </p:txBody>
      </p:sp>
      <p:sp>
        <p:nvSpPr>
          <p:cNvPr id="79903" name="Line 31"/>
          <p:cNvSpPr>
            <a:spLocks noChangeShapeType="1"/>
          </p:cNvSpPr>
          <p:nvPr/>
        </p:nvSpPr>
        <p:spPr bwMode="auto">
          <a:xfrm flipV="1">
            <a:off x="1663700" y="3619500"/>
            <a:ext cx="431800" cy="609600"/>
          </a:xfrm>
          <a:prstGeom prst="line">
            <a:avLst/>
          </a:prstGeom>
          <a:noFill/>
          <a:ln w="38100">
            <a:solidFill>
              <a:schemeClr val="folHlink"/>
            </a:solidFill>
            <a:round/>
            <a:headEnd type="none" w="lg" len="med"/>
            <a:tailEnd type="none" w="lg" len="med"/>
          </a:ln>
        </p:spPr>
        <p:txBody>
          <a:bodyPr wrap="none" anchor="ctr">
            <a:spAutoFit/>
          </a:bodyPr>
          <a:lstStyle/>
          <a:p>
            <a:endParaRPr lang="en-US"/>
          </a:p>
        </p:txBody>
      </p:sp>
      <p:sp>
        <p:nvSpPr>
          <p:cNvPr id="79904" name="Line 32"/>
          <p:cNvSpPr>
            <a:spLocks noChangeShapeType="1"/>
          </p:cNvSpPr>
          <p:nvPr/>
        </p:nvSpPr>
        <p:spPr bwMode="auto">
          <a:xfrm flipV="1">
            <a:off x="6096000" y="3632200"/>
            <a:ext cx="431800" cy="609600"/>
          </a:xfrm>
          <a:prstGeom prst="line">
            <a:avLst/>
          </a:prstGeom>
          <a:noFill/>
          <a:ln w="38100">
            <a:solidFill>
              <a:schemeClr val="folHlink"/>
            </a:solidFill>
            <a:round/>
            <a:headEnd type="none" w="lg" len="med"/>
            <a:tailEnd type="none" w="lg" len="med"/>
          </a:ln>
        </p:spPr>
        <p:txBody>
          <a:bodyPr wrap="none" anchor="ctr">
            <a:spAutoFit/>
          </a:bodyPr>
          <a:lstStyle/>
          <a:p>
            <a:endParaRPr lang="en-US"/>
          </a:p>
        </p:txBody>
      </p:sp>
      <p:sp>
        <p:nvSpPr>
          <p:cNvPr id="79905" name="Line 33"/>
          <p:cNvSpPr>
            <a:spLocks noChangeShapeType="1"/>
          </p:cNvSpPr>
          <p:nvPr/>
        </p:nvSpPr>
        <p:spPr bwMode="auto">
          <a:xfrm flipV="1">
            <a:off x="3289300" y="3594100"/>
            <a:ext cx="431800" cy="609600"/>
          </a:xfrm>
          <a:prstGeom prst="line">
            <a:avLst/>
          </a:prstGeom>
          <a:noFill/>
          <a:ln w="38100">
            <a:solidFill>
              <a:schemeClr val="folHlink"/>
            </a:solidFill>
            <a:round/>
            <a:headEnd type="none" w="lg" len="med"/>
            <a:tailEnd type="none" w="lg" len="med"/>
          </a:ln>
        </p:spPr>
        <p:txBody>
          <a:bodyPr wrap="none" anchor="ctr">
            <a:spAutoFit/>
          </a:bodyPr>
          <a:lstStyle/>
          <a:p>
            <a:endParaRPr lang="en-US"/>
          </a:p>
        </p:txBody>
      </p:sp>
      <p:sp>
        <p:nvSpPr>
          <p:cNvPr id="79906" name="Line 34"/>
          <p:cNvSpPr>
            <a:spLocks noChangeShapeType="1"/>
          </p:cNvSpPr>
          <p:nvPr/>
        </p:nvSpPr>
        <p:spPr bwMode="auto">
          <a:xfrm flipV="1">
            <a:off x="7912100" y="3581400"/>
            <a:ext cx="431800" cy="609600"/>
          </a:xfrm>
          <a:prstGeom prst="line">
            <a:avLst/>
          </a:prstGeom>
          <a:noFill/>
          <a:ln w="38100">
            <a:solidFill>
              <a:schemeClr val="folHlink"/>
            </a:solidFill>
            <a:round/>
            <a:headEnd type="none" w="lg" len="med"/>
            <a:tailEnd type="none" w="lg" len="med"/>
          </a:ln>
        </p:spPr>
        <p:txBody>
          <a:bodyPr wrap="none" anchor="ctr">
            <a:spAutoFit/>
          </a:bodyPr>
          <a:lstStyle/>
          <a:p>
            <a:endParaRPr lang="en-US"/>
          </a:p>
        </p:txBody>
      </p:sp>
      <p:graphicFrame>
        <p:nvGraphicFramePr>
          <p:cNvPr id="79907" name="Object 35"/>
          <p:cNvGraphicFramePr>
            <a:graphicFrameLocks noChangeAspect="1"/>
          </p:cNvGraphicFramePr>
          <p:nvPr/>
        </p:nvGraphicFramePr>
        <p:xfrm>
          <a:off x="28575" y="3449638"/>
          <a:ext cx="9115425" cy="860425"/>
        </p:xfrm>
        <a:graphic>
          <a:graphicData uri="http://schemas.openxmlformats.org/presentationml/2006/ole">
            <mc:AlternateContent xmlns:mc="http://schemas.openxmlformats.org/markup-compatibility/2006">
              <mc:Choice xmlns:v="urn:schemas-microsoft-com:vml" Requires="v">
                <p:oleObj spid="_x0000_s47114" name="Equation" r:id="rId8" imgW="6717960" imgH="825480" progId="Equation.DSMT4">
                  <p:embed/>
                </p:oleObj>
              </mc:Choice>
              <mc:Fallback>
                <p:oleObj name="Equation" r:id="rId8" imgW="6717960" imgH="825480" progId="Equation.DSMT4">
                  <p:embed/>
                  <p:pic>
                    <p:nvPicPr>
                      <p:cNvPr id="0" name="Object 3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575" y="3449638"/>
                        <a:ext cx="9115425" cy="8604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79908" name="Comment 36"/>
          <p:cNvSpPr>
            <a:spLocks noChangeArrowheads="1"/>
          </p:cNvSpPr>
          <p:nvPr/>
        </p:nvSpPr>
        <p:spPr bwMode="auto">
          <a:xfrm>
            <a:off x="4267200" y="6073775"/>
            <a:ext cx="30226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Relate </a:t>
            </a:r>
            <a:r>
              <a:rPr lang="en-US" i="1">
                <a:solidFill>
                  <a:schemeClr val="folHlink"/>
                </a:solidFill>
              </a:rPr>
              <a:t>p</a:t>
            </a:r>
            <a:r>
              <a:rPr lang="en-US" i="1" baseline="-25000">
                <a:solidFill>
                  <a:schemeClr val="folHlink"/>
                </a:solidFill>
              </a:rPr>
              <a:t>in</a:t>
            </a:r>
            <a:r>
              <a:rPr lang="en-US" i="1">
                <a:solidFill>
                  <a:schemeClr val="folHlink"/>
                </a:solidFill>
              </a:rPr>
              <a:t> and p</a:t>
            </a:r>
            <a:r>
              <a:rPr lang="en-US" i="1" baseline="-25000">
                <a:solidFill>
                  <a:schemeClr val="folHlink"/>
                </a:solidFill>
              </a:rPr>
              <a:t>out</a:t>
            </a:r>
            <a:r>
              <a:rPr lang="en-US">
                <a:solidFill>
                  <a:schemeClr val="folHlink"/>
                </a:solidFill>
              </a:rPr>
              <a:t>?</a:t>
            </a:r>
          </a:p>
        </p:txBody>
      </p:sp>
      <p:sp>
        <p:nvSpPr>
          <p:cNvPr id="47130" name="Line 37"/>
          <p:cNvSpPr>
            <a:spLocks noChangeShapeType="1"/>
          </p:cNvSpPr>
          <p:nvPr/>
        </p:nvSpPr>
        <p:spPr bwMode="auto">
          <a:xfrm>
            <a:off x="4292600" y="6057900"/>
            <a:ext cx="27686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79910" name="Text Box 38"/>
          <p:cNvSpPr txBox="1">
            <a:spLocks noChangeArrowheads="1"/>
          </p:cNvSpPr>
          <p:nvPr/>
        </p:nvSpPr>
        <p:spPr bwMode="auto">
          <a:xfrm>
            <a:off x="7375525" y="5553075"/>
            <a:ext cx="933450" cy="519113"/>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Mass</a:t>
            </a:r>
          </a:p>
        </p:txBody>
      </p:sp>
      <p:sp>
        <p:nvSpPr>
          <p:cNvPr id="79911" name="Text Box 39"/>
          <p:cNvSpPr txBox="1">
            <a:spLocks noChangeArrowheads="1"/>
          </p:cNvSpPr>
          <p:nvPr/>
        </p:nvSpPr>
        <p:spPr bwMode="auto">
          <a:xfrm>
            <a:off x="7324725" y="6162675"/>
            <a:ext cx="1841500" cy="519113"/>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Momentum</a:t>
            </a:r>
          </a:p>
        </p:txBody>
      </p:sp>
      <p:sp>
        <p:nvSpPr>
          <p:cNvPr id="47133" name="Line 40"/>
          <p:cNvSpPr>
            <a:spLocks noChangeShapeType="1"/>
          </p:cNvSpPr>
          <p:nvPr/>
        </p:nvSpPr>
        <p:spPr bwMode="auto">
          <a:xfrm>
            <a:off x="7366000" y="6070600"/>
            <a:ext cx="16383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47134" name="Line 41"/>
          <p:cNvSpPr>
            <a:spLocks noChangeShapeType="1"/>
          </p:cNvSpPr>
          <p:nvPr/>
        </p:nvSpPr>
        <p:spPr bwMode="auto">
          <a:xfrm>
            <a:off x="7353300" y="6604000"/>
            <a:ext cx="16383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79914" name="Text Box 42"/>
          <p:cNvSpPr txBox="1">
            <a:spLocks noChangeArrowheads="1"/>
          </p:cNvSpPr>
          <p:nvPr/>
        </p:nvSpPr>
        <p:spPr bwMode="auto">
          <a:xfrm>
            <a:off x="557213" y="2986088"/>
            <a:ext cx="8129587" cy="519112"/>
          </a:xfrm>
          <a:prstGeom prst="rect">
            <a:avLst/>
          </a:prstGeom>
          <a:noFill/>
          <a:ln w="12700">
            <a:noFill/>
            <a:miter lim="800000"/>
            <a:headEnd type="none" w="lg" len="med"/>
            <a:tailEnd type="none" w="lg" len="med"/>
          </a:ln>
        </p:spPr>
        <p:txBody>
          <a:bodyPr wrap="none">
            <a:spAutoFit/>
          </a:bodyPr>
          <a:lstStyle/>
          <a:p>
            <a:r>
              <a:rPr lang="en-US"/>
              <a:t>Where is </a:t>
            </a:r>
            <a:r>
              <a:rPr lang="en-US" i="1"/>
              <a:t>p</a:t>
            </a:r>
            <a:r>
              <a:rPr lang="en-US"/>
              <a:t> measured?___________________________</a:t>
            </a:r>
          </a:p>
        </p:txBody>
      </p:sp>
      <p:sp>
        <p:nvSpPr>
          <p:cNvPr id="79915" name="Text Box 43"/>
          <p:cNvSpPr txBox="1">
            <a:spLocks noChangeArrowheads="1"/>
          </p:cNvSpPr>
          <p:nvPr/>
        </p:nvSpPr>
        <p:spPr bwMode="auto">
          <a:xfrm>
            <a:off x="3806825" y="2962275"/>
            <a:ext cx="4387850" cy="519113"/>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At centroid of control surface</a:t>
            </a:r>
          </a:p>
        </p:txBody>
      </p:sp>
      <p:grpSp>
        <p:nvGrpSpPr>
          <p:cNvPr id="47137" name="Group 48"/>
          <p:cNvGrpSpPr>
            <a:grpSpLocks/>
          </p:cNvGrpSpPr>
          <p:nvPr/>
        </p:nvGrpSpPr>
        <p:grpSpPr bwMode="auto">
          <a:xfrm>
            <a:off x="7558088" y="800100"/>
            <a:ext cx="1306512" cy="1612900"/>
            <a:chOff x="4801" y="1024"/>
            <a:chExt cx="823" cy="1016"/>
          </a:xfrm>
        </p:grpSpPr>
        <p:sp>
          <p:nvSpPr>
            <p:cNvPr id="47139" name="Line 44"/>
            <p:cNvSpPr>
              <a:spLocks noChangeShapeType="1"/>
            </p:cNvSpPr>
            <p:nvPr/>
          </p:nvSpPr>
          <p:spPr bwMode="auto">
            <a:xfrm flipV="1">
              <a:off x="4894" y="1304"/>
              <a:ext cx="0" cy="60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47140" name="Line 45"/>
            <p:cNvSpPr>
              <a:spLocks noChangeShapeType="1"/>
            </p:cNvSpPr>
            <p:nvPr/>
          </p:nvSpPr>
          <p:spPr bwMode="auto">
            <a:xfrm>
              <a:off x="4894" y="1904"/>
              <a:ext cx="560" cy="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
          <p:nvSpPr>
            <p:cNvPr id="47141" name="Text Box 46"/>
            <p:cNvSpPr txBox="1">
              <a:spLocks noChangeArrowheads="1"/>
            </p:cNvSpPr>
            <p:nvPr/>
          </p:nvSpPr>
          <p:spPr bwMode="auto">
            <a:xfrm>
              <a:off x="4801" y="1024"/>
              <a:ext cx="201" cy="288"/>
            </a:xfrm>
            <a:prstGeom prst="rect">
              <a:avLst/>
            </a:prstGeom>
            <a:noFill/>
            <a:ln w="12700">
              <a:noFill/>
              <a:miter lim="800000"/>
              <a:headEnd type="none" w="lg" len="med"/>
              <a:tailEnd type="none" w="lg" len="med"/>
            </a:ln>
          </p:spPr>
          <p:txBody>
            <a:bodyPr wrap="none" anchor="ctr">
              <a:spAutoFit/>
            </a:bodyPr>
            <a:lstStyle/>
            <a:p>
              <a:pPr algn="ctr"/>
              <a:r>
                <a:rPr lang="en-US" sz="2400"/>
                <a:t>z</a:t>
              </a:r>
            </a:p>
          </p:txBody>
        </p:sp>
        <p:sp>
          <p:nvSpPr>
            <p:cNvPr id="47142" name="Text Box 47"/>
            <p:cNvSpPr txBox="1">
              <a:spLocks noChangeArrowheads="1"/>
            </p:cNvSpPr>
            <p:nvPr/>
          </p:nvSpPr>
          <p:spPr bwMode="auto">
            <a:xfrm>
              <a:off x="5412" y="1752"/>
              <a:ext cx="212" cy="288"/>
            </a:xfrm>
            <a:prstGeom prst="rect">
              <a:avLst/>
            </a:prstGeom>
            <a:noFill/>
            <a:ln w="12700">
              <a:noFill/>
              <a:miter lim="800000"/>
              <a:headEnd type="none" w="lg" len="med"/>
              <a:tailEnd type="none" w="lg" len="med"/>
            </a:ln>
          </p:spPr>
          <p:txBody>
            <a:bodyPr wrap="none" anchor="ctr">
              <a:spAutoFit/>
            </a:bodyPr>
            <a:lstStyle/>
            <a:p>
              <a:pPr algn="ctr"/>
              <a:r>
                <a:rPr lang="en-US" sz="2400"/>
                <a:t>x</a:t>
              </a:r>
            </a:p>
          </p:txBody>
        </p:sp>
      </p:grpSp>
      <p:sp>
        <p:nvSpPr>
          <p:cNvPr id="47138" name="Line 49"/>
          <p:cNvSpPr>
            <a:spLocks noChangeShapeType="1"/>
          </p:cNvSpPr>
          <p:nvPr/>
        </p:nvSpPr>
        <p:spPr bwMode="auto">
          <a:xfrm>
            <a:off x="1295400" y="2197100"/>
            <a:ext cx="6375400" cy="0"/>
          </a:xfrm>
          <a:prstGeom prst="line">
            <a:avLst/>
          </a:prstGeom>
          <a:noFill/>
          <a:ln w="12700" cap="rnd">
            <a:solidFill>
              <a:schemeClr val="tx1"/>
            </a:solidFill>
            <a:prstDash val="sysDot"/>
            <a:round/>
            <a:headEnd type="none" w="lg" len="med"/>
            <a:tailEnd type="none" w="lg" len="med"/>
          </a:ln>
        </p:spPr>
        <p:txBody>
          <a:bodyPr wrap="none" anchor="ctr">
            <a:spAutoFit/>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8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98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799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990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99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989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990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990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990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7990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79914">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79915">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79890"/>
                                        </p:tgtEl>
                                        <p:attrNameLst>
                                          <p:attrName>style.visibility</p:attrName>
                                        </p:attrNameLst>
                                      </p:cBhvr>
                                      <p:to>
                                        <p:strVal val="visible"/>
                                      </p:to>
                                    </p:set>
                                    <p:anim calcmode="lin" valueType="num">
                                      <p:cBhvr additive="base">
                                        <p:cTn id="55" dur="500" fill="hold"/>
                                        <p:tgtEl>
                                          <p:spTgt spid="79890"/>
                                        </p:tgtEl>
                                        <p:attrNameLst>
                                          <p:attrName>ppt_x</p:attrName>
                                        </p:attrNameLst>
                                      </p:cBhvr>
                                      <p:tavLst>
                                        <p:tav tm="0">
                                          <p:val>
                                            <p:strVal val="0-#ppt_w/2"/>
                                          </p:val>
                                        </p:tav>
                                        <p:tav tm="100000">
                                          <p:val>
                                            <p:strVal val="#ppt_x"/>
                                          </p:val>
                                        </p:tav>
                                      </p:tavLst>
                                    </p:anim>
                                    <p:anim calcmode="lin" valueType="num">
                                      <p:cBhvr additive="base">
                                        <p:cTn id="56" dur="500" fill="hold"/>
                                        <p:tgtEl>
                                          <p:spTgt spid="79890"/>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79892"/>
                                        </p:tgtEl>
                                        <p:attrNameLst>
                                          <p:attrName>style.visibility</p:attrName>
                                        </p:attrNameLst>
                                      </p:cBhvr>
                                      <p:to>
                                        <p:strVal val="visible"/>
                                      </p:to>
                                    </p:set>
                                    <p:anim calcmode="lin" valueType="num">
                                      <p:cBhvr additive="base">
                                        <p:cTn id="61" dur="500" fill="hold"/>
                                        <p:tgtEl>
                                          <p:spTgt spid="79892"/>
                                        </p:tgtEl>
                                        <p:attrNameLst>
                                          <p:attrName>ppt_x</p:attrName>
                                        </p:attrNameLst>
                                      </p:cBhvr>
                                      <p:tavLst>
                                        <p:tav tm="0">
                                          <p:val>
                                            <p:strVal val="0-#ppt_w/2"/>
                                          </p:val>
                                        </p:tav>
                                        <p:tav tm="100000">
                                          <p:val>
                                            <p:strVal val="#ppt_x"/>
                                          </p:val>
                                        </p:tav>
                                      </p:tavLst>
                                    </p:anim>
                                    <p:anim calcmode="lin" valueType="num">
                                      <p:cBhvr additive="base">
                                        <p:cTn id="62" dur="500" fill="hold"/>
                                        <p:tgtEl>
                                          <p:spTgt spid="79892"/>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989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79910">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7990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799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91" grpId="0" autoUpdateAnimBg="0"/>
      <p:bldP spid="79897" grpId="0" autoUpdateAnimBg="0"/>
      <p:bldP spid="79882" grpId="0" animBg="1"/>
      <p:bldP spid="79883" grpId="0" animBg="1"/>
      <p:bldP spid="79901" grpId="0" animBg="1"/>
      <p:bldP spid="79902" grpId="0" animBg="1"/>
      <p:bldP spid="79903" grpId="0" animBg="1"/>
      <p:bldP spid="79904" grpId="0" animBg="1"/>
      <p:bldP spid="79905" grpId="0" animBg="1"/>
      <p:bldP spid="79906" grpId="0" animBg="1"/>
      <p:bldP spid="79908" grpId="0" autoUpdateAnimBg="0"/>
      <p:bldP spid="79910" grpId="0" build="p" autoUpdateAnimBg="0"/>
      <p:bldP spid="79911" grpId="0" build="p" autoUpdateAnimBg="0"/>
      <p:bldP spid="79914" grpId="0" build="p" autoUpdateAnimBg="0"/>
      <p:bldP spid="79915"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4" name="Comment 54"/>
          <p:cNvSpPr>
            <a:spLocks noChangeArrowheads="1"/>
          </p:cNvSpPr>
          <p:nvPr/>
        </p:nvSpPr>
        <p:spPr bwMode="auto">
          <a:xfrm>
            <a:off x="5181600" y="3140075"/>
            <a:ext cx="39624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Apply in direction of flow</a:t>
            </a:r>
          </a:p>
        </p:txBody>
      </p:sp>
      <p:sp>
        <p:nvSpPr>
          <p:cNvPr id="81975" name="Comment 55"/>
          <p:cNvSpPr>
            <a:spLocks noChangeArrowheads="1"/>
          </p:cNvSpPr>
          <p:nvPr/>
        </p:nvSpPr>
        <p:spPr bwMode="auto">
          <a:xfrm>
            <a:off x="5181600" y="3673475"/>
            <a:ext cx="39624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Neglect surface shear</a:t>
            </a:r>
          </a:p>
        </p:txBody>
      </p:sp>
      <p:sp>
        <p:nvSpPr>
          <p:cNvPr id="81977" name="Comment 57"/>
          <p:cNvSpPr>
            <a:spLocks noChangeArrowheads="1"/>
          </p:cNvSpPr>
          <p:nvPr/>
        </p:nvSpPr>
        <p:spPr bwMode="auto">
          <a:xfrm>
            <a:off x="5181600" y="5997575"/>
            <a:ext cx="39624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Divide by (A</a:t>
            </a:r>
            <a:r>
              <a:rPr lang="en-US" baseline="-25000">
                <a:solidFill>
                  <a:schemeClr val="folHlink"/>
                </a:solidFill>
              </a:rPr>
              <a:t>out</a:t>
            </a:r>
            <a:r>
              <a:rPr lang="en-US">
                <a:solidFill>
                  <a:schemeClr val="folHlink"/>
                </a:solidFill>
              </a:rPr>
              <a:t> </a:t>
            </a:r>
            <a:r>
              <a:rPr lang="en-US">
                <a:solidFill>
                  <a:schemeClr val="folHlink"/>
                </a:solidFill>
                <a:latin typeface="Symbol" pitchFamily="18" charset="2"/>
              </a:rPr>
              <a:t>g</a:t>
            </a:r>
            <a:r>
              <a:rPr lang="en-US">
                <a:solidFill>
                  <a:schemeClr val="folHlink"/>
                </a:solidFill>
              </a:rPr>
              <a:t>)</a:t>
            </a:r>
          </a:p>
        </p:txBody>
      </p:sp>
      <p:sp>
        <p:nvSpPr>
          <p:cNvPr id="48139" name="Rectangle 2"/>
          <p:cNvSpPr>
            <a:spLocks noGrp="1" noChangeArrowheads="1"/>
          </p:cNvSpPr>
          <p:nvPr>
            <p:ph type="title"/>
          </p:nvPr>
        </p:nvSpPr>
        <p:spPr>
          <a:xfrm>
            <a:off x="152400" y="228600"/>
            <a:ext cx="8915400" cy="1143000"/>
          </a:xfrm>
        </p:spPr>
        <p:txBody>
          <a:bodyPr lIns="90488" tIns="44450" rIns="90488" bIns="44450" anchor="b"/>
          <a:lstStyle/>
          <a:p>
            <a:pPr>
              <a:defRPr/>
            </a:pPr>
            <a:r>
              <a:rPr lang="en-US" smtClean="0"/>
              <a:t>Head Loss due to Sudden Expansion:</a:t>
            </a:r>
            <a:br>
              <a:rPr lang="en-US" smtClean="0"/>
            </a:br>
            <a:r>
              <a:rPr lang="en-US" smtClean="0"/>
              <a:t>Conservation of Momentum </a:t>
            </a:r>
          </a:p>
        </p:txBody>
      </p:sp>
      <p:sp>
        <p:nvSpPr>
          <p:cNvPr id="48140" name="Rectangle 7"/>
          <p:cNvSpPr>
            <a:spLocks noChangeArrowheads="1"/>
          </p:cNvSpPr>
          <p:nvPr/>
        </p:nvSpPr>
        <p:spPr bwMode="auto">
          <a:xfrm>
            <a:off x="5807075" y="4316413"/>
            <a:ext cx="3336925" cy="1736725"/>
          </a:xfrm>
          <a:prstGeom prst="rect">
            <a:avLst/>
          </a:prstGeom>
          <a:noFill/>
          <a:ln w="12700">
            <a:noFill/>
            <a:miter lim="800000"/>
            <a:headEnd/>
            <a:tailEnd/>
          </a:ln>
        </p:spPr>
        <p:txBody>
          <a:bodyPr lIns="90488" tIns="44450" rIns="90488" bIns="44450">
            <a:spAutoFit/>
          </a:bodyPr>
          <a:lstStyle/>
          <a:p>
            <a:r>
              <a:rPr lang="en-US" sz="1800"/>
              <a:t>Pressure is applied over all of section 1.</a:t>
            </a:r>
          </a:p>
          <a:p>
            <a:r>
              <a:rPr lang="en-US" sz="1800"/>
              <a:t>Momentum is transferred over area corresponding to upstream pipe diameter.</a:t>
            </a:r>
          </a:p>
          <a:p>
            <a:r>
              <a:rPr lang="en-US" sz="1800"/>
              <a:t>V</a:t>
            </a:r>
            <a:r>
              <a:rPr lang="en-US" sz="1800" baseline="-25000"/>
              <a:t>in</a:t>
            </a:r>
            <a:r>
              <a:rPr lang="en-US" sz="1800"/>
              <a:t> is velocity upstream.</a:t>
            </a:r>
          </a:p>
        </p:txBody>
      </p:sp>
      <p:sp>
        <p:nvSpPr>
          <p:cNvPr id="48141" name="Line 9"/>
          <p:cNvSpPr>
            <a:spLocks noChangeShapeType="1"/>
          </p:cNvSpPr>
          <p:nvPr/>
        </p:nvSpPr>
        <p:spPr bwMode="auto">
          <a:xfrm>
            <a:off x="177800" y="3098800"/>
            <a:ext cx="8801100" cy="0"/>
          </a:xfrm>
          <a:prstGeom prst="line">
            <a:avLst/>
          </a:prstGeom>
          <a:noFill/>
          <a:ln w="12700">
            <a:solidFill>
              <a:schemeClr val="tx1"/>
            </a:solidFill>
            <a:round/>
            <a:headEnd/>
            <a:tailEnd/>
          </a:ln>
        </p:spPr>
        <p:txBody>
          <a:bodyPr wrap="none" anchor="ctr"/>
          <a:lstStyle/>
          <a:p>
            <a:endParaRPr lang="en-US"/>
          </a:p>
        </p:txBody>
      </p:sp>
      <p:graphicFrame>
        <p:nvGraphicFramePr>
          <p:cNvPr id="81941" name="Object 21"/>
          <p:cNvGraphicFramePr>
            <a:graphicFrameLocks noChangeAspect="1"/>
          </p:cNvGraphicFramePr>
          <p:nvPr/>
        </p:nvGraphicFramePr>
        <p:xfrm>
          <a:off x="261938" y="3255963"/>
          <a:ext cx="4818062" cy="420687"/>
        </p:xfrm>
        <a:graphic>
          <a:graphicData uri="http://schemas.openxmlformats.org/presentationml/2006/ole">
            <mc:AlternateContent xmlns:mc="http://schemas.openxmlformats.org/markup-compatibility/2006">
              <mc:Choice xmlns:v="urn:schemas-microsoft-com:vml" Requires="v">
                <p:oleObj spid="_x0000_s48142" name="Equation" r:id="rId4" imgW="3670200" imgH="419040" progId="Equation.DSMT4">
                  <p:embed/>
                </p:oleObj>
              </mc:Choice>
              <mc:Fallback>
                <p:oleObj name="Equation" r:id="rId4" imgW="3670200" imgH="419040" progId="Equation.DSMT4">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938" y="3255963"/>
                        <a:ext cx="4818062" cy="4206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48142" name="Rectangle 24"/>
          <p:cNvSpPr>
            <a:spLocks noChangeArrowheads="1"/>
          </p:cNvSpPr>
          <p:nvPr/>
        </p:nvSpPr>
        <p:spPr bwMode="auto">
          <a:xfrm>
            <a:off x="3757613" y="2759075"/>
            <a:ext cx="255587" cy="363538"/>
          </a:xfrm>
          <a:prstGeom prst="rect">
            <a:avLst/>
          </a:prstGeom>
          <a:noFill/>
          <a:ln w="12700">
            <a:noFill/>
            <a:miter lim="800000"/>
            <a:headEnd/>
            <a:tailEnd/>
          </a:ln>
        </p:spPr>
        <p:txBody>
          <a:bodyPr wrap="none" lIns="90488" tIns="44450" rIns="90488" bIns="44450">
            <a:spAutoFit/>
          </a:bodyPr>
          <a:lstStyle/>
          <a:p>
            <a:r>
              <a:rPr lang="en-US" sz="1800">
                <a:latin typeface="Curlz MT" pitchFamily="82" charset="0"/>
              </a:rPr>
              <a:t>1</a:t>
            </a:r>
          </a:p>
        </p:txBody>
      </p:sp>
      <p:sp>
        <p:nvSpPr>
          <p:cNvPr id="48143" name="Rectangle 25"/>
          <p:cNvSpPr>
            <a:spLocks noChangeArrowheads="1"/>
          </p:cNvSpPr>
          <p:nvPr/>
        </p:nvSpPr>
        <p:spPr bwMode="auto">
          <a:xfrm>
            <a:off x="5205413" y="2757488"/>
            <a:ext cx="295275" cy="363537"/>
          </a:xfrm>
          <a:prstGeom prst="rect">
            <a:avLst/>
          </a:prstGeom>
          <a:noFill/>
          <a:ln w="12700">
            <a:noFill/>
            <a:miter lim="800000"/>
            <a:headEnd/>
            <a:tailEnd/>
          </a:ln>
        </p:spPr>
        <p:txBody>
          <a:bodyPr lIns="90488" tIns="44450" rIns="90488" bIns="44450">
            <a:spAutoFit/>
          </a:bodyPr>
          <a:lstStyle/>
          <a:p>
            <a:r>
              <a:rPr lang="en-US" sz="1800">
                <a:latin typeface="Curlz MT" pitchFamily="82" charset="0"/>
              </a:rPr>
              <a:t>2</a:t>
            </a:r>
          </a:p>
        </p:txBody>
      </p:sp>
      <p:sp>
        <p:nvSpPr>
          <p:cNvPr id="48144" name="Freeform 23"/>
          <p:cNvSpPr>
            <a:spLocks/>
          </p:cNvSpPr>
          <p:nvPr/>
        </p:nvSpPr>
        <p:spPr bwMode="auto">
          <a:xfrm>
            <a:off x="1676400" y="1816100"/>
            <a:ext cx="4406900" cy="774700"/>
          </a:xfrm>
          <a:custGeom>
            <a:avLst/>
            <a:gdLst>
              <a:gd name="T0" fmla="*/ 0 w 2776"/>
              <a:gd name="T1" fmla="*/ 546100 h 488"/>
              <a:gd name="T2" fmla="*/ 2209800 w 2776"/>
              <a:gd name="T3" fmla="*/ 546100 h 488"/>
              <a:gd name="T4" fmla="*/ 2209800 w 2776"/>
              <a:gd name="T5" fmla="*/ 774700 h 488"/>
              <a:gd name="T6" fmla="*/ 4406900 w 2776"/>
              <a:gd name="T7" fmla="*/ 774700 h 488"/>
              <a:gd name="T8" fmla="*/ 4406900 w 2776"/>
              <a:gd name="T9" fmla="*/ 0 h 488"/>
              <a:gd name="T10" fmla="*/ 2209800 w 2776"/>
              <a:gd name="T11" fmla="*/ 0 h 488"/>
              <a:gd name="T12" fmla="*/ 2209800 w 2776"/>
              <a:gd name="T13" fmla="*/ 241300 h 488"/>
              <a:gd name="T14" fmla="*/ 0 w 2776"/>
              <a:gd name="T15" fmla="*/ 241300 h 488"/>
              <a:gd name="T16" fmla="*/ 0 60000 65536"/>
              <a:gd name="T17" fmla="*/ 0 60000 65536"/>
              <a:gd name="T18" fmla="*/ 0 60000 65536"/>
              <a:gd name="T19" fmla="*/ 0 60000 65536"/>
              <a:gd name="T20" fmla="*/ 0 60000 65536"/>
              <a:gd name="T21" fmla="*/ 0 60000 65536"/>
              <a:gd name="T22" fmla="*/ 0 60000 65536"/>
              <a:gd name="T23" fmla="*/ 0 60000 65536"/>
              <a:gd name="T24" fmla="*/ 0 w 2776"/>
              <a:gd name="T25" fmla="*/ 0 h 488"/>
              <a:gd name="T26" fmla="*/ 2776 w 2776"/>
              <a:gd name="T27" fmla="*/ 488 h 4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76" h="488">
                <a:moveTo>
                  <a:pt x="0" y="344"/>
                </a:moveTo>
                <a:lnTo>
                  <a:pt x="1392" y="344"/>
                </a:lnTo>
                <a:lnTo>
                  <a:pt x="1392" y="488"/>
                </a:lnTo>
                <a:lnTo>
                  <a:pt x="2776" y="488"/>
                </a:lnTo>
                <a:lnTo>
                  <a:pt x="2776" y="0"/>
                </a:lnTo>
                <a:lnTo>
                  <a:pt x="1392" y="0"/>
                </a:lnTo>
                <a:lnTo>
                  <a:pt x="1392" y="152"/>
                </a:lnTo>
                <a:lnTo>
                  <a:pt x="0" y="152"/>
                </a:lnTo>
              </a:path>
            </a:pathLst>
          </a:custGeom>
          <a:solidFill>
            <a:schemeClr val="hlink"/>
          </a:solidFill>
          <a:ln w="12700" cap="flat" cmpd="sng">
            <a:noFill/>
            <a:prstDash val="solid"/>
            <a:round/>
            <a:headEnd type="none" w="sm" len="sm"/>
            <a:tailEnd type="none" w="lg" len="med"/>
          </a:ln>
        </p:spPr>
        <p:txBody>
          <a:bodyPr wrap="none" anchor="ctr"/>
          <a:lstStyle/>
          <a:p>
            <a:endParaRPr lang="en-US"/>
          </a:p>
        </p:txBody>
      </p:sp>
      <p:sp>
        <p:nvSpPr>
          <p:cNvPr id="48145" name="Line 28"/>
          <p:cNvSpPr>
            <a:spLocks noChangeShapeType="1"/>
          </p:cNvSpPr>
          <p:nvPr/>
        </p:nvSpPr>
        <p:spPr bwMode="auto">
          <a:xfrm>
            <a:off x="2152650" y="2222500"/>
            <a:ext cx="635000" cy="0"/>
          </a:xfrm>
          <a:prstGeom prst="line">
            <a:avLst/>
          </a:prstGeom>
          <a:noFill/>
          <a:ln w="38100">
            <a:solidFill>
              <a:schemeClr val="tx1"/>
            </a:solidFill>
            <a:round/>
            <a:headEnd/>
            <a:tailEnd type="triangle" w="med" len="med"/>
          </a:ln>
        </p:spPr>
        <p:txBody>
          <a:bodyPr wrap="none" anchor="ctr"/>
          <a:lstStyle/>
          <a:p>
            <a:endParaRPr lang="en-US"/>
          </a:p>
        </p:txBody>
      </p:sp>
      <p:sp>
        <p:nvSpPr>
          <p:cNvPr id="48146" name="Freeform 29"/>
          <p:cNvSpPr>
            <a:spLocks/>
          </p:cNvSpPr>
          <p:nvPr/>
        </p:nvSpPr>
        <p:spPr bwMode="auto">
          <a:xfrm>
            <a:off x="1676400" y="1828800"/>
            <a:ext cx="4419600" cy="228600"/>
          </a:xfrm>
          <a:custGeom>
            <a:avLst/>
            <a:gdLst>
              <a:gd name="T0" fmla="*/ 0 w 2784"/>
              <a:gd name="T1" fmla="*/ 228600 h 144"/>
              <a:gd name="T2" fmla="*/ 2209800 w 2784"/>
              <a:gd name="T3" fmla="*/ 228600 h 144"/>
              <a:gd name="T4" fmla="*/ 2209800 w 2784"/>
              <a:gd name="T5" fmla="*/ 0 h 144"/>
              <a:gd name="T6" fmla="*/ 4419600 w 2784"/>
              <a:gd name="T7" fmla="*/ 0 h 144"/>
              <a:gd name="T8" fmla="*/ 0 60000 65536"/>
              <a:gd name="T9" fmla="*/ 0 60000 65536"/>
              <a:gd name="T10" fmla="*/ 0 60000 65536"/>
              <a:gd name="T11" fmla="*/ 0 60000 65536"/>
              <a:gd name="T12" fmla="*/ 0 w 2784"/>
              <a:gd name="T13" fmla="*/ 0 h 144"/>
              <a:gd name="T14" fmla="*/ 2784 w 2784"/>
              <a:gd name="T15" fmla="*/ 144 h 144"/>
            </a:gdLst>
            <a:ahLst/>
            <a:cxnLst>
              <a:cxn ang="T8">
                <a:pos x="T0" y="T1"/>
              </a:cxn>
              <a:cxn ang="T9">
                <a:pos x="T2" y="T3"/>
              </a:cxn>
              <a:cxn ang="T10">
                <a:pos x="T4" y="T5"/>
              </a:cxn>
              <a:cxn ang="T11">
                <a:pos x="T6" y="T7"/>
              </a:cxn>
            </a:cxnLst>
            <a:rect l="T12" t="T13" r="T14" b="T15"/>
            <a:pathLst>
              <a:path w="2784" h="144">
                <a:moveTo>
                  <a:pt x="0" y="144"/>
                </a:moveTo>
                <a:lnTo>
                  <a:pt x="1392" y="144"/>
                </a:lnTo>
                <a:lnTo>
                  <a:pt x="1392" y="0"/>
                </a:lnTo>
                <a:lnTo>
                  <a:pt x="2784" y="0"/>
                </a:lnTo>
              </a:path>
            </a:pathLst>
          </a:custGeom>
          <a:noFill/>
          <a:ln w="28575" cap="flat" cmpd="sng">
            <a:solidFill>
              <a:schemeClr val="tx1"/>
            </a:solidFill>
            <a:prstDash val="solid"/>
            <a:round/>
            <a:headEnd type="none" w="med" len="med"/>
            <a:tailEnd type="none" w="med" len="med"/>
          </a:ln>
        </p:spPr>
        <p:txBody>
          <a:bodyPr wrap="none" anchor="ctr"/>
          <a:lstStyle/>
          <a:p>
            <a:endParaRPr lang="en-US"/>
          </a:p>
        </p:txBody>
      </p:sp>
      <p:sp>
        <p:nvSpPr>
          <p:cNvPr id="48147" name="Freeform 30"/>
          <p:cNvSpPr>
            <a:spLocks/>
          </p:cNvSpPr>
          <p:nvPr/>
        </p:nvSpPr>
        <p:spPr bwMode="auto">
          <a:xfrm flipV="1">
            <a:off x="1676400" y="2362200"/>
            <a:ext cx="4419600" cy="228600"/>
          </a:xfrm>
          <a:custGeom>
            <a:avLst/>
            <a:gdLst>
              <a:gd name="T0" fmla="*/ 0 w 2784"/>
              <a:gd name="T1" fmla="*/ 228600 h 144"/>
              <a:gd name="T2" fmla="*/ 2209800 w 2784"/>
              <a:gd name="T3" fmla="*/ 228600 h 144"/>
              <a:gd name="T4" fmla="*/ 2209800 w 2784"/>
              <a:gd name="T5" fmla="*/ 0 h 144"/>
              <a:gd name="T6" fmla="*/ 4419600 w 2784"/>
              <a:gd name="T7" fmla="*/ 0 h 144"/>
              <a:gd name="T8" fmla="*/ 0 60000 65536"/>
              <a:gd name="T9" fmla="*/ 0 60000 65536"/>
              <a:gd name="T10" fmla="*/ 0 60000 65536"/>
              <a:gd name="T11" fmla="*/ 0 60000 65536"/>
              <a:gd name="T12" fmla="*/ 0 w 2784"/>
              <a:gd name="T13" fmla="*/ 0 h 144"/>
              <a:gd name="T14" fmla="*/ 2784 w 2784"/>
              <a:gd name="T15" fmla="*/ 144 h 144"/>
            </a:gdLst>
            <a:ahLst/>
            <a:cxnLst>
              <a:cxn ang="T8">
                <a:pos x="T0" y="T1"/>
              </a:cxn>
              <a:cxn ang="T9">
                <a:pos x="T2" y="T3"/>
              </a:cxn>
              <a:cxn ang="T10">
                <a:pos x="T4" y="T5"/>
              </a:cxn>
              <a:cxn ang="T11">
                <a:pos x="T6" y="T7"/>
              </a:cxn>
            </a:cxnLst>
            <a:rect l="T12" t="T13" r="T14" b="T15"/>
            <a:pathLst>
              <a:path w="2784" h="144">
                <a:moveTo>
                  <a:pt x="0" y="144"/>
                </a:moveTo>
                <a:lnTo>
                  <a:pt x="1392" y="144"/>
                </a:lnTo>
                <a:lnTo>
                  <a:pt x="1392" y="0"/>
                </a:lnTo>
                <a:lnTo>
                  <a:pt x="2784" y="0"/>
                </a:lnTo>
              </a:path>
            </a:pathLst>
          </a:custGeom>
          <a:noFill/>
          <a:ln w="28575" cap="flat" cmpd="sng">
            <a:solidFill>
              <a:schemeClr val="tx1"/>
            </a:solidFill>
            <a:prstDash val="solid"/>
            <a:round/>
            <a:headEnd type="none" w="med" len="med"/>
            <a:tailEnd type="none" w="med" len="med"/>
          </a:ln>
        </p:spPr>
        <p:txBody>
          <a:bodyPr wrap="none" anchor="ctr"/>
          <a:lstStyle/>
          <a:p>
            <a:endParaRPr lang="en-US"/>
          </a:p>
        </p:txBody>
      </p:sp>
      <p:grpSp>
        <p:nvGrpSpPr>
          <p:cNvPr id="48148" name="Group 36"/>
          <p:cNvGrpSpPr>
            <a:grpSpLocks/>
          </p:cNvGrpSpPr>
          <p:nvPr/>
        </p:nvGrpSpPr>
        <p:grpSpPr bwMode="auto">
          <a:xfrm>
            <a:off x="3886200" y="2347913"/>
            <a:ext cx="1460500" cy="238125"/>
            <a:chOff x="2448" y="1482"/>
            <a:chExt cx="920" cy="150"/>
          </a:xfrm>
        </p:grpSpPr>
        <p:sp>
          <p:nvSpPr>
            <p:cNvPr id="48167" name="Freeform 31"/>
            <p:cNvSpPr>
              <a:spLocks/>
            </p:cNvSpPr>
            <p:nvPr/>
          </p:nvSpPr>
          <p:spPr bwMode="auto">
            <a:xfrm>
              <a:off x="2448" y="1482"/>
              <a:ext cx="920" cy="150"/>
            </a:xfrm>
            <a:custGeom>
              <a:avLst/>
              <a:gdLst>
                <a:gd name="T0" fmla="*/ 0 w 920"/>
                <a:gd name="T1" fmla="*/ 2 h 162"/>
                <a:gd name="T2" fmla="*/ 920 w 920"/>
                <a:gd name="T3" fmla="*/ 150 h 162"/>
                <a:gd name="T4" fmla="*/ 0 w 920"/>
                <a:gd name="T5" fmla="*/ 150 h 162"/>
                <a:gd name="T6" fmla="*/ 0 w 920"/>
                <a:gd name="T7" fmla="*/ 2 h 162"/>
                <a:gd name="T8" fmla="*/ 0 60000 65536"/>
                <a:gd name="T9" fmla="*/ 0 60000 65536"/>
                <a:gd name="T10" fmla="*/ 0 60000 65536"/>
                <a:gd name="T11" fmla="*/ 0 60000 65536"/>
                <a:gd name="T12" fmla="*/ 0 w 920"/>
                <a:gd name="T13" fmla="*/ 0 h 162"/>
                <a:gd name="T14" fmla="*/ 920 w 920"/>
                <a:gd name="T15" fmla="*/ 162 h 162"/>
              </a:gdLst>
              <a:ahLst/>
              <a:cxnLst>
                <a:cxn ang="T8">
                  <a:pos x="T0" y="T1"/>
                </a:cxn>
                <a:cxn ang="T9">
                  <a:pos x="T2" y="T3"/>
                </a:cxn>
                <a:cxn ang="T10">
                  <a:pos x="T4" y="T5"/>
                </a:cxn>
                <a:cxn ang="T11">
                  <a:pos x="T6" y="T7"/>
                </a:cxn>
              </a:cxnLst>
              <a:rect l="T12" t="T13" r="T14" b="T15"/>
              <a:pathLst>
                <a:path w="920" h="162">
                  <a:moveTo>
                    <a:pt x="0" y="2"/>
                  </a:moveTo>
                  <a:cubicBezTo>
                    <a:pt x="147" y="0"/>
                    <a:pt x="573" y="48"/>
                    <a:pt x="920" y="162"/>
                  </a:cubicBezTo>
                  <a:cubicBezTo>
                    <a:pt x="573" y="162"/>
                    <a:pt x="156" y="162"/>
                    <a:pt x="0" y="162"/>
                  </a:cubicBezTo>
                  <a:cubicBezTo>
                    <a:pt x="0" y="36"/>
                    <a:pt x="0" y="126"/>
                    <a:pt x="0" y="2"/>
                  </a:cubicBezTo>
                  <a:close/>
                </a:path>
              </a:pathLst>
            </a:custGeom>
            <a:solidFill>
              <a:schemeClr val="hlink"/>
            </a:solidFill>
            <a:ln w="12700" cap="flat" cmpd="sng">
              <a:solidFill>
                <a:schemeClr val="tx1"/>
              </a:solidFill>
              <a:prstDash val="solid"/>
              <a:round/>
              <a:headEnd type="none" w="sm" len="sm"/>
              <a:tailEnd type="none" w="lg" len="med"/>
            </a:ln>
          </p:spPr>
          <p:txBody>
            <a:bodyPr wrap="none" anchor="ctr"/>
            <a:lstStyle/>
            <a:p>
              <a:endParaRPr lang="en-US"/>
            </a:p>
          </p:txBody>
        </p:sp>
        <p:sp>
          <p:nvSpPr>
            <p:cNvPr id="48168" name="Freeform 32"/>
            <p:cNvSpPr>
              <a:spLocks/>
            </p:cNvSpPr>
            <p:nvPr/>
          </p:nvSpPr>
          <p:spPr bwMode="auto">
            <a:xfrm>
              <a:off x="2790" y="1536"/>
              <a:ext cx="155" cy="64"/>
            </a:xfrm>
            <a:custGeom>
              <a:avLst/>
              <a:gdLst>
                <a:gd name="T0" fmla="*/ 15 w 155"/>
                <a:gd name="T1" fmla="*/ 0 h 64"/>
                <a:gd name="T2" fmla="*/ 153 w 155"/>
                <a:gd name="T3" fmla="*/ 54 h 64"/>
                <a:gd name="T4" fmla="*/ 0 w 155"/>
                <a:gd name="T5" fmla="*/ 63 h 64"/>
                <a:gd name="T6" fmla="*/ 0 60000 65536"/>
                <a:gd name="T7" fmla="*/ 0 60000 65536"/>
                <a:gd name="T8" fmla="*/ 0 60000 65536"/>
                <a:gd name="T9" fmla="*/ 0 w 155"/>
                <a:gd name="T10" fmla="*/ 0 h 64"/>
                <a:gd name="T11" fmla="*/ 155 w 155"/>
                <a:gd name="T12" fmla="*/ 64 h 64"/>
              </a:gdLst>
              <a:ahLst/>
              <a:cxnLst>
                <a:cxn ang="T6">
                  <a:pos x="T0" y="T1"/>
                </a:cxn>
                <a:cxn ang="T7">
                  <a:pos x="T2" y="T3"/>
                </a:cxn>
                <a:cxn ang="T8">
                  <a:pos x="T4" y="T5"/>
                </a:cxn>
              </a:cxnLst>
              <a:rect l="T9" t="T10" r="T11" b="T12"/>
              <a:pathLst>
                <a:path w="155" h="64">
                  <a:moveTo>
                    <a:pt x="15" y="0"/>
                  </a:moveTo>
                  <a:cubicBezTo>
                    <a:pt x="85" y="22"/>
                    <a:pt x="155" y="44"/>
                    <a:pt x="153" y="54"/>
                  </a:cubicBezTo>
                  <a:cubicBezTo>
                    <a:pt x="151" y="64"/>
                    <a:pt x="75" y="63"/>
                    <a:pt x="0" y="63"/>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sp>
          <p:nvSpPr>
            <p:cNvPr id="48169" name="Freeform 34"/>
            <p:cNvSpPr>
              <a:spLocks/>
            </p:cNvSpPr>
            <p:nvPr/>
          </p:nvSpPr>
          <p:spPr bwMode="auto">
            <a:xfrm>
              <a:off x="2625" y="1518"/>
              <a:ext cx="99" cy="90"/>
            </a:xfrm>
            <a:custGeom>
              <a:avLst/>
              <a:gdLst>
                <a:gd name="T0" fmla="*/ 0 w 99"/>
                <a:gd name="T1" fmla="*/ 0 h 90"/>
                <a:gd name="T2" fmla="*/ 99 w 99"/>
                <a:gd name="T3" fmla="*/ 48 h 90"/>
                <a:gd name="T4" fmla="*/ 0 w 99"/>
                <a:gd name="T5" fmla="*/ 90 h 90"/>
                <a:gd name="T6" fmla="*/ 0 60000 65536"/>
                <a:gd name="T7" fmla="*/ 0 60000 65536"/>
                <a:gd name="T8" fmla="*/ 0 60000 65536"/>
                <a:gd name="T9" fmla="*/ 0 w 99"/>
                <a:gd name="T10" fmla="*/ 0 h 90"/>
                <a:gd name="T11" fmla="*/ 99 w 99"/>
                <a:gd name="T12" fmla="*/ 90 h 90"/>
              </a:gdLst>
              <a:ahLst/>
              <a:cxnLst>
                <a:cxn ang="T6">
                  <a:pos x="T0" y="T1"/>
                </a:cxn>
                <a:cxn ang="T7">
                  <a:pos x="T2" y="T3"/>
                </a:cxn>
                <a:cxn ang="T8">
                  <a:pos x="T4" y="T5"/>
                </a:cxn>
              </a:cxnLst>
              <a:rect l="T9" t="T10" r="T11" b="T12"/>
              <a:pathLst>
                <a:path w="99" h="90">
                  <a:moveTo>
                    <a:pt x="0" y="0"/>
                  </a:moveTo>
                  <a:cubicBezTo>
                    <a:pt x="16" y="8"/>
                    <a:pt x="99" y="33"/>
                    <a:pt x="99" y="48"/>
                  </a:cubicBezTo>
                  <a:cubicBezTo>
                    <a:pt x="99" y="63"/>
                    <a:pt x="21" y="81"/>
                    <a:pt x="0" y="90"/>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sp>
          <p:nvSpPr>
            <p:cNvPr id="48170" name="Freeform 35"/>
            <p:cNvSpPr>
              <a:spLocks/>
            </p:cNvSpPr>
            <p:nvPr/>
          </p:nvSpPr>
          <p:spPr bwMode="auto">
            <a:xfrm>
              <a:off x="2472" y="1518"/>
              <a:ext cx="111" cy="93"/>
            </a:xfrm>
            <a:custGeom>
              <a:avLst/>
              <a:gdLst>
                <a:gd name="T0" fmla="*/ 108 w 111"/>
                <a:gd name="T1" fmla="*/ 89 h 93"/>
                <a:gd name="T2" fmla="*/ 21 w 111"/>
                <a:gd name="T3" fmla="*/ 81 h 93"/>
                <a:gd name="T4" fmla="*/ 15 w 111"/>
                <a:gd name="T5" fmla="*/ 18 h 93"/>
                <a:gd name="T6" fmla="*/ 111 w 111"/>
                <a:gd name="T7" fmla="*/ 0 h 93"/>
                <a:gd name="T8" fmla="*/ 0 60000 65536"/>
                <a:gd name="T9" fmla="*/ 0 60000 65536"/>
                <a:gd name="T10" fmla="*/ 0 60000 65536"/>
                <a:gd name="T11" fmla="*/ 0 60000 65536"/>
                <a:gd name="T12" fmla="*/ 0 w 111"/>
                <a:gd name="T13" fmla="*/ 0 h 93"/>
                <a:gd name="T14" fmla="*/ 111 w 111"/>
                <a:gd name="T15" fmla="*/ 93 h 93"/>
              </a:gdLst>
              <a:ahLst/>
              <a:cxnLst>
                <a:cxn ang="T8">
                  <a:pos x="T0" y="T1"/>
                </a:cxn>
                <a:cxn ang="T9">
                  <a:pos x="T2" y="T3"/>
                </a:cxn>
                <a:cxn ang="T10">
                  <a:pos x="T4" y="T5"/>
                </a:cxn>
                <a:cxn ang="T11">
                  <a:pos x="T6" y="T7"/>
                </a:cxn>
              </a:cxnLst>
              <a:rect l="T12" t="T13" r="T14" b="T15"/>
              <a:pathLst>
                <a:path w="111" h="93">
                  <a:moveTo>
                    <a:pt x="108" y="89"/>
                  </a:moveTo>
                  <a:cubicBezTo>
                    <a:pt x="94" y="88"/>
                    <a:pt x="36" y="93"/>
                    <a:pt x="21" y="81"/>
                  </a:cubicBezTo>
                  <a:cubicBezTo>
                    <a:pt x="6" y="69"/>
                    <a:pt x="0" y="32"/>
                    <a:pt x="15" y="18"/>
                  </a:cubicBezTo>
                  <a:cubicBezTo>
                    <a:pt x="30" y="4"/>
                    <a:pt x="91" y="4"/>
                    <a:pt x="111" y="0"/>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grpSp>
      <p:grpSp>
        <p:nvGrpSpPr>
          <p:cNvPr id="48149" name="Group 37"/>
          <p:cNvGrpSpPr>
            <a:grpSpLocks/>
          </p:cNvGrpSpPr>
          <p:nvPr/>
        </p:nvGrpSpPr>
        <p:grpSpPr bwMode="auto">
          <a:xfrm flipV="1">
            <a:off x="3886200" y="1828800"/>
            <a:ext cx="1460500" cy="238125"/>
            <a:chOff x="2448" y="1482"/>
            <a:chExt cx="920" cy="150"/>
          </a:xfrm>
        </p:grpSpPr>
        <p:sp>
          <p:nvSpPr>
            <p:cNvPr id="48163" name="Freeform 38"/>
            <p:cNvSpPr>
              <a:spLocks/>
            </p:cNvSpPr>
            <p:nvPr/>
          </p:nvSpPr>
          <p:spPr bwMode="auto">
            <a:xfrm>
              <a:off x="2448" y="1482"/>
              <a:ext cx="920" cy="150"/>
            </a:xfrm>
            <a:custGeom>
              <a:avLst/>
              <a:gdLst>
                <a:gd name="T0" fmla="*/ 0 w 920"/>
                <a:gd name="T1" fmla="*/ 2 h 162"/>
                <a:gd name="T2" fmla="*/ 920 w 920"/>
                <a:gd name="T3" fmla="*/ 150 h 162"/>
                <a:gd name="T4" fmla="*/ 0 w 920"/>
                <a:gd name="T5" fmla="*/ 150 h 162"/>
                <a:gd name="T6" fmla="*/ 0 w 920"/>
                <a:gd name="T7" fmla="*/ 2 h 162"/>
                <a:gd name="T8" fmla="*/ 0 60000 65536"/>
                <a:gd name="T9" fmla="*/ 0 60000 65536"/>
                <a:gd name="T10" fmla="*/ 0 60000 65536"/>
                <a:gd name="T11" fmla="*/ 0 60000 65536"/>
                <a:gd name="T12" fmla="*/ 0 w 920"/>
                <a:gd name="T13" fmla="*/ 0 h 162"/>
                <a:gd name="T14" fmla="*/ 920 w 920"/>
                <a:gd name="T15" fmla="*/ 162 h 162"/>
              </a:gdLst>
              <a:ahLst/>
              <a:cxnLst>
                <a:cxn ang="T8">
                  <a:pos x="T0" y="T1"/>
                </a:cxn>
                <a:cxn ang="T9">
                  <a:pos x="T2" y="T3"/>
                </a:cxn>
                <a:cxn ang="T10">
                  <a:pos x="T4" y="T5"/>
                </a:cxn>
                <a:cxn ang="T11">
                  <a:pos x="T6" y="T7"/>
                </a:cxn>
              </a:cxnLst>
              <a:rect l="T12" t="T13" r="T14" b="T15"/>
              <a:pathLst>
                <a:path w="920" h="162">
                  <a:moveTo>
                    <a:pt x="0" y="2"/>
                  </a:moveTo>
                  <a:cubicBezTo>
                    <a:pt x="147" y="0"/>
                    <a:pt x="573" y="48"/>
                    <a:pt x="920" y="162"/>
                  </a:cubicBezTo>
                  <a:cubicBezTo>
                    <a:pt x="573" y="162"/>
                    <a:pt x="156" y="162"/>
                    <a:pt x="0" y="162"/>
                  </a:cubicBezTo>
                  <a:cubicBezTo>
                    <a:pt x="0" y="36"/>
                    <a:pt x="0" y="126"/>
                    <a:pt x="0" y="2"/>
                  </a:cubicBezTo>
                  <a:close/>
                </a:path>
              </a:pathLst>
            </a:custGeom>
            <a:solidFill>
              <a:schemeClr val="hlink"/>
            </a:solidFill>
            <a:ln w="12700" cap="flat" cmpd="sng">
              <a:solidFill>
                <a:schemeClr val="tx1"/>
              </a:solidFill>
              <a:prstDash val="solid"/>
              <a:round/>
              <a:headEnd type="none" w="sm" len="sm"/>
              <a:tailEnd type="none" w="lg" len="med"/>
            </a:ln>
          </p:spPr>
          <p:txBody>
            <a:bodyPr wrap="none" anchor="ctr"/>
            <a:lstStyle/>
            <a:p>
              <a:endParaRPr lang="en-US"/>
            </a:p>
          </p:txBody>
        </p:sp>
        <p:sp>
          <p:nvSpPr>
            <p:cNvPr id="48164" name="Freeform 39"/>
            <p:cNvSpPr>
              <a:spLocks/>
            </p:cNvSpPr>
            <p:nvPr/>
          </p:nvSpPr>
          <p:spPr bwMode="auto">
            <a:xfrm>
              <a:off x="2790" y="1536"/>
              <a:ext cx="155" cy="64"/>
            </a:xfrm>
            <a:custGeom>
              <a:avLst/>
              <a:gdLst>
                <a:gd name="T0" fmla="*/ 15 w 155"/>
                <a:gd name="T1" fmla="*/ 0 h 64"/>
                <a:gd name="T2" fmla="*/ 153 w 155"/>
                <a:gd name="T3" fmla="*/ 54 h 64"/>
                <a:gd name="T4" fmla="*/ 0 w 155"/>
                <a:gd name="T5" fmla="*/ 63 h 64"/>
                <a:gd name="T6" fmla="*/ 0 60000 65536"/>
                <a:gd name="T7" fmla="*/ 0 60000 65536"/>
                <a:gd name="T8" fmla="*/ 0 60000 65536"/>
                <a:gd name="T9" fmla="*/ 0 w 155"/>
                <a:gd name="T10" fmla="*/ 0 h 64"/>
                <a:gd name="T11" fmla="*/ 155 w 155"/>
                <a:gd name="T12" fmla="*/ 64 h 64"/>
              </a:gdLst>
              <a:ahLst/>
              <a:cxnLst>
                <a:cxn ang="T6">
                  <a:pos x="T0" y="T1"/>
                </a:cxn>
                <a:cxn ang="T7">
                  <a:pos x="T2" y="T3"/>
                </a:cxn>
                <a:cxn ang="T8">
                  <a:pos x="T4" y="T5"/>
                </a:cxn>
              </a:cxnLst>
              <a:rect l="T9" t="T10" r="T11" b="T12"/>
              <a:pathLst>
                <a:path w="155" h="64">
                  <a:moveTo>
                    <a:pt x="15" y="0"/>
                  </a:moveTo>
                  <a:cubicBezTo>
                    <a:pt x="85" y="22"/>
                    <a:pt x="155" y="44"/>
                    <a:pt x="153" y="54"/>
                  </a:cubicBezTo>
                  <a:cubicBezTo>
                    <a:pt x="151" y="64"/>
                    <a:pt x="75" y="63"/>
                    <a:pt x="0" y="63"/>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sp>
          <p:nvSpPr>
            <p:cNvPr id="48165" name="Freeform 40"/>
            <p:cNvSpPr>
              <a:spLocks/>
            </p:cNvSpPr>
            <p:nvPr/>
          </p:nvSpPr>
          <p:spPr bwMode="auto">
            <a:xfrm>
              <a:off x="2625" y="1518"/>
              <a:ext cx="99" cy="90"/>
            </a:xfrm>
            <a:custGeom>
              <a:avLst/>
              <a:gdLst>
                <a:gd name="T0" fmla="*/ 0 w 99"/>
                <a:gd name="T1" fmla="*/ 0 h 90"/>
                <a:gd name="T2" fmla="*/ 99 w 99"/>
                <a:gd name="T3" fmla="*/ 48 h 90"/>
                <a:gd name="T4" fmla="*/ 0 w 99"/>
                <a:gd name="T5" fmla="*/ 90 h 90"/>
                <a:gd name="T6" fmla="*/ 0 60000 65536"/>
                <a:gd name="T7" fmla="*/ 0 60000 65536"/>
                <a:gd name="T8" fmla="*/ 0 60000 65536"/>
                <a:gd name="T9" fmla="*/ 0 w 99"/>
                <a:gd name="T10" fmla="*/ 0 h 90"/>
                <a:gd name="T11" fmla="*/ 99 w 99"/>
                <a:gd name="T12" fmla="*/ 90 h 90"/>
              </a:gdLst>
              <a:ahLst/>
              <a:cxnLst>
                <a:cxn ang="T6">
                  <a:pos x="T0" y="T1"/>
                </a:cxn>
                <a:cxn ang="T7">
                  <a:pos x="T2" y="T3"/>
                </a:cxn>
                <a:cxn ang="T8">
                  <a:pos x="T4" y="T5"/>
                </a:cxn>
              </a:cxnLst>
              <a:rect l="T9" t="T10" r="T11" b="T12"/>
              <a:pathLst>
                <a:path w="99" h="90">
                  <a:moveTo>
                    <a:pt x="0" y="0"/>
                  </a:moveTo>
                  <a:cubicBezTo>
                    <a:pt x="16" y="8"/>
                    <a:pt x="99" y="33"/>
                    <a:pt x="99" y="48"/>
                  </a:cubicBezTo>
                  <a:cubicBezTo>
                    <a:pt x="99" y="63"/>
                    <a:pt x="21" y="81"/>
                    <a:pt x="0" y="90"/>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sp>
          <p:nvSpPr>
            <p:cNvPr id="48166" name="Freeform 41"/>
            <p:cNvSpPr>
              <a:spLocks/>
            </p:cNvSpPr>
            <p:nvPr/>
          </p:nvSpPr>
          <p:spPr bwMode="auto">
            <a:xfrm>
              <a:off x="2472" y="1518"/>
              <a:ext cx="111" cy="93"/>
            </a:xfrm>
            <a:custGeom>
              <a:avLst/>
              <a:gdLst>
                <a:gd name="T0" fmla="*/ 108 w 111"/>
                <a:gd name="T1" fmla="*/ 89 h 93"/>
                <a:gd name="T2" fmla="*/ 21 w 111"/>
                <a:gd name="T3" fmla="*/ 81 h 93"/>
                <a:gd name="T4" fmla="*/ 15 w 111"/>
                <a:gd name="T5" fmla="*/ 18 h 93"/>
                <a:gd name="T6" fmla="*/ 111 w 111"/>
                <a:gd name="T7" fmla="*/ 0 h 93"/>
                <a:gd name="T8" fmla="*/ 0 60000 65536"/>
                <a:gd name="T9" fmla="*/ 0 60000 65536"/>
                <a:gd name="T10" fmla="*/ 0 60000 65536"/>
                <a:gd name="T11" fmla="*/ 0 60000 65536"/>
                <a:gd name="T12" fmla="*/ 0 w 111"/>
                <a:gd name="T13" fmla="*/ 0 h 93"/>
                <a:gd name="T14" fmla="*/ 111 w 111"/>
                <a:gd name="T15" fmla="*/ 93 h 93"/>
              </a:gdLst>
              <a:ahLst/>
              <a:cxnLst>
                <a:cxn ang="T8">
                  <a:pos x="T0" y="T1"/>
                </a:cxn>
                <a:cxn ang="T9">
                  <a:pos x="T2" y="T3"/>
                </a:cxn>
                <a:cxn ang="T10">
                  <a:pos x="T4" y="T5"/>
                </a:cxn>
                <a:cxn ang="T11">
                  <a:pos x="T6" y="T7"/>
                </a:cxn>
              </a:cxnLst>
              <a:rect l="T12" t="T13" r="T14" b="T15"/>
              <a:pathLst>
                <a:path w="111" h="93">
                  <a:moveTo>
                    <a:pt x="108" y="89"/>
                  </a:moveTo>
                  <a:cubicBezTo>
                    <a:pt x="94" y="88"/>
                    <a:pt x="36" y="93"/>
                    <a:pt x="21" y="81"/>
                  </a:cubicBezTo>
                  <a:cubicBezTo>
                    <a:pt x="6" y="69"/>
                    <a:pt x="0" y="32"/>
                    <a:pt x="15" y="18"/>
                  </a:cubicBezTo>
                  <a:cubicBezTo>
                    <a:pt x="30" y="4"/>
                    <a:pt x="91" y="4"/>
                    <a:pt x="111" y="0"/>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grpSp>
      <p:graphicFrame>
        <p:nvGraphicFramePr>
          <p:cNvPr id="81962" name="Object 42"/>
          <p:cNvGraphicFramePr>
            <a:graphicFrameLocks noChangeAspect="1"/>
          </p:cNvGraphicFramePr>
          <p:nvPr/>
        </p:nvGraphicFramePr>
        <p:xfrm>
          <a:off x="215900" y="3776663"/>
          <a:ext cx="3717925" cy="420687"/>
        </p:xfrm>
        <a:graphic>
          <a:graphicData uri="http://schemas.openxmlformats.org/presentationml/2006/ole">
            <mc:AlternateContent xmlns:mc="http://schemas.openxmlformats.org/markup-compatibility/2006">
              <mc:Choice xmlns:v="urn:schemas-microsoft-com:vml" Requires="v">
                <p:oleObj spid="_x0000_s48143" name="Equation" r:id="rId6" imgW="2831760" imgH="419040" progId="Equation.DSMT4">
                  <p:embed/>
                </p:oleObj>
              </mc:Choice>
              <mc:Fallback>
                <p:oleObj name="Equation" r:id="rId6" imgW="2831760" imgH="419040" progId="Equation.DSMT4">
                  <p:embed/>
                  <p:pic>
                    <p:nvPicPr>
                      <p:cNvPr id="0" name="Object 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5900" y="3776663"/>
                        <a:ext cx="3717925" cy="4206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81963" name="Object 43"/>
          <p:cNvGraphicFramePr>
            <a:graphicFrameLocks noChangeAspect="1"/>
          </p:cNvGraphicFramePr>
          <p:nvPr/>
        </p:nvGraphicFramePr>
        <p:xfrm>
          <a:off x="239713" y="4351338"/>
          <a:ext cx="2422525" cy="420687"/>
        </p:xfrm>
        <a:graphic>
          <a:graphicData uri="http://schemas.openxmlformats.org/presentationml/2006/ole">
            <mc:AlternateContent xmlns:mc="http://schemas.openxmlformats.org/markup-compatibility/2006">
              <mc:Choice xmlns:v="urn:schemas-microsoft-com:vml" Requires="v">
                <p:oleObj spid="_x0000_s48144" name="Equation" r:id="rId8" imgW="1841400" imgH="419040" progId="Equation.DSMT4">
                  <p:embed/>
                </p:oleObj>
              </mc:Choice>
              <mc:Fallback>
                <p:oleObj name="Equation" r:id="rId8" imgW="1841400" imgH="419040" progId="Equation.DSMT4">
                  <p:embed/>
                  <p:pic>
                    <p:nvPicPr>
                      <p:cNvPr id="0" name="Object 4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9713" y="4351338"/>
                        <a:ext cx="2422525" cy="4206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81964" name="Object 44"/>
          <p:cNvGraphicFramePr>
            <a:graphicFrameLocks noChangeAspect="1"/>
          </p:cNvGraphicFramePr>
          <p:nvPr/>
        </p:nvGraphicFramePr>
        <p:xfrm>
          <a:off x="3292475" y="4351338"/>
          <a:ext cx="2468563" cy="420687"/>
        </p:xfrm>
        <a:graphic>
          <a:graphicData uri="http://schemas.openxmlformats.org/presentationml/2006/ole">
            <mc:AlternateContent xmlns:mc="http://schemas.openxmlformats.org/markup-compatibility/2006">
              <mc:Choice xmlns:v="urn:schemas-microsoft-com:vml" Requires="v">
                <p:oleObj spid="_x0000_s48145" name="Equation" r:id="rId10" imgW="1879560" imgH="419040" progId="Equation.DSMT4">
                  <p:embed/>
                </p:oleObj>
              </mc:Choice>
              <mc:Fallback>
                <p:oleObj name="Equation" r:id="rId10" imgW="1879560" imgH="419040" progId="Equation.DSMT4">
                  <p:embed/>
                  <p:pic>
                    <p:nvPicPr>
                      <p:cNvPr id="0" name="Object 4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92475" y="4351338"/>
                        <a:ext cx="2468563" cy="4206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81967" name="Object 47"/>
          <p:cNvGraphicFramePr>
            <a:graphicFrameLocks noChangeAspect="1"/>
          </p:cNvGraphicFramePr>
          <p:nvPr/>
        </p:nvGraphicFramePr>
        <p:xfrm>
          <a:off x="719138" y="5475288"/>
          <a:ext cx="4035425" cy="1223962"/>
        </p:xfrm>
        <a:graphic>
          <a:graphicData uri="http://schemas.openxmlformats.org/presentationml/2006/ole">
            <mc:AlternateContent xmlns:mc="http://schemas.openxmlformats.org/markup-compatibility/2006">
              <mc:Choice xmlns:v="urn:schemas-microsoft-com:vml" Requires="v">
                <p:oleObj spid="_x0000_s48146" name="Equation" r:id="rId12" imgW="3073320" imgH="1218960" progId="Equation.DSMT4">
                  <p:embed/>
                </p:oleObj>
              </mc:Choice>
              <mc:Fallback>
                <p:oleObj name="Equation" r:id="rId12" imgW="3073320" imgH="1218960" progId="Equation.DSMT4">
                  <p:embed/>
                  <p:pic>
                    <p:nvPicPr>
                      <p:cNvPr id="0" name="Object 4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9138" y="5475288"/>
                        <a:ext cx="4035425" cy="12239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48150" name="Oval 48"/>
          <p:cNvSpPr>
            <a:spLocks noChangeArrowheads="1"/>
          </p:cNvSpPr>
          <p:nvPr/>
        </p:nvSpPr>
        <p:spPr bwMode="auto">
          <a:xfrm>
            <a:off x="749300" y="2032000"/>
            <a:ext cx="317500" cy="317500"/>
          </a:xfrm>
          <a:prstGeom prst="ellipse">
            <a:avLst/>
          </a:prstGeom>
          <a:solidFill>
            <a:schemeClr val="hlink"/>
          </a:solidFill>
          <a:ln w="12700">
            <a:solidFill>
              <a:schemeClr val="tx1"/>
            </a:solidFill>
            <a:round/>
            <a:headEnd type="none" w="sm" len="sm"/>
            <a:tailEnd type="none" w="lg" len="med"/>
          </a:ln>
        </p:spPr>
        <p:txBody>
          <a:bodyPr wrap="none" anchor="ctr"/>
          <a:lstStyle/>
          <a:p>
            <a:endParaRPr lang="en-US"/>
          </a:p>
        </p:txBody>
      </p:sp>
      <p:sp>
        <p:nvSpPr>
          <p:cNvPr id="48151" name="Text Box 49"/>
          <p:cNvSpPr txBox="1">
            <a:spLocks noChangeArrowheads="1"/>
          </p:cNvSpPr>
          <p:nvPr/>
        </p:nvSpPr>
        <p:spPr bwMode="auto">
          <a:xfrm>
            <a:off x="682625" y="2289175"/>
            <a:ext cx="506413" cy="457200"/>
          </a:xfrm>
          <a:prstGeom prst="rect">
            <a:avLst/>
          </a:prstGeom>
          <a:noFill/>
          <a:ln w="12700">
            <a:noFill/>
            <a:miter lim="800000"/>
            <a:headEnd type="none" w="sm" len="sm"/>
            <a:tailEnd type="none" w="lg" len="med"/>
          </a:ln>
        </p:spPr>
        <p:txBody>
          <a:bodyPr wrap="none">
            <a:spAutoFit/>
          </a:bodyPr>
          <a:lstStyle/>
          <a:p>
            <a:r>
              <a:rPr lang="en-US" sz="2400"/>
              <a:t>A</a:t>
            </a:r>
            <a:r>
              <a:rPr lang="en-US" sz="2400" baseline="-25000"/>
              <a:t>1</a:t>
            </a:r>
            <a:endParaRPr lang="en-US" sz="2400"/>
          </a:p>
        </p:txBody>
      </p:sp>
      <p:sp>
        <p:nvSpPr>
          <p:cNvPr id="48152" name="Oval 50"/>
          <p:cNvSpPr>
            <a:spLocks noChangeArrowheads="1"/>
          </p:cNvSpPr>
          <p:nvPr/>
        </p:nvSpPr>
        <p:spPr bwMode="auto">
          <a:xfrm>
            <a:off x="6642100" y="1866900"/>
            <a:ext cx="749300" cy="749300"/>
          </a:xfrm>
          <a:prstGeom prst="ellipse">
            <a:avLst/>
          </a:prstGeom>
          <a:solidFill>
            <a:schemeClr val="hlink"/>
          </a:solidFill>
          <a:ln w="12700">
            <a:solidFill>
              <a:schemeClr val="tx1"/>
            </a:solidFill>
            <a:round/>
            <a:headEnd type="none" w="sm" len="sm"/>
            <a:tailEnd type="none" w="lg" len="med"/>
          </a:ln>
        </p:spPr>
        <p:txBody>
          <a:bodyPr wrap="none" anchor="ctr"/>
          <a:lstStyle/>
          <a:p>
            <a:endParaRPr lang="en-US"/>
          </a:p>
        </p:txBody>
      </p:sp>
      <p:sp>
        <p:nvSpPr>
          <p:cNvPr id="48153" name="Text Box 51"/>
          <p:cNvSpPr txBox="1">
            <a:spLocks noChangeArrowheads="1"/>
          </p:cNvSpPr>
          <p:nvPr/>
        </p:nvSpPr>
        <p:spPr bwMode="auto">
          <a:xfrm>
            <a:off x="6778625" y="2009775"/>
            <a:ext cx="506413" cy="457200"/>
          </a:xfrm>
          <a:prstGeom prst="rect">
            <a:avLst/>
          </a:prstGeom>
          <a:noFill/>
          <a:ln w="12700">
            <a:noFill/>
            <a:miter lim="800000"/>
            <a:headEnd type="none" w="sm" len="sm"/>
            <a:tailEnd type="none" w="lg" len="med"/>
          </a:ln>
        </p:spPr>
        <p:txBody>
          <a:bodyPr wrap="none">
            <a:spAutoFit/>
          </a:bodyPr>
          <a:lstStyle/>
          <a:p>
            <a:r>
              <a:rPr lang="en-US" sz="2400"/>
              <a:t>A</a:t>
            </a:r>
            <a:r>
              <a:rPr lang="en-US" sz="2400" baseline="-25000"/>
              <a:t>2</a:t>
            </a:r>
            <a:endParaRPr lang="en-US" sz="2400"/>
          </a:p>
        </p:txBody>
      </p:sp>
      <p:sp>
        <p:nvSpPr>
          <p:cNvPr id="48154" name="Line 52"/>
          <p:cNvSpPr>
            <a:spLocks noChangeShapeType="1"/>
          </p:cNvSpPr>
          <p:nvPr/>
        </p:nvSpPr>
        <p:spPr bwMode="auto">
          <a:xfrm>
            <a:off x="1701800" y="2882900"/>
            <a:ext cx="1435100" cy="0"/>
          </a:xfrm>
          <a:prstGeom prst="line">
            <a:avLst/>
          </a:prstGeom>
          <a:noFill/>
          <a:ln w="12700">
            <a:solidFill>
              <a:schemeClr val="tx1"/>
            </a:solidFill>
            <a:round/>
            <a:headEnd type="none" w="sm" len="sm"/>
            <a:tailEnd type="triangle" w="lg" len="med"/>
          </a:ln>
        </p:spPr>
        <p:txBody>
          <a:bodyPr wrap="none" anchor="ctr"/>
          <a:lstStyle/>
          <a:p>
            <a:endParaRPr lang="en-US"/>
          </a:p>
        </p:txBody>
      </p:sp>
      <p:sp>
        <p:nvSpPr>
          <p:cNvPr id="48155" name="Text Box 53"/>
          <p:cNvSpPr txBox="1">
            <a:spLocks noChangeArrowheads="1"/>
          </p:cNvSpPr>
          <p:nvPr/>
        </p:nvSpPr>
        <p:spPr bwMode="auto">
          <a:xfrm>
            <a:off x="3209925" y="2619375"/>
            <a:ext cx="336550" cy="457200"/>
          </a:xfrm>
          <a:prstGeom prst="rect">
            <a:avLst/>
          </a:prstGeom>
          <a:noFill/>
          <a:ln w="12700">
            <a:noFill/>
            <a:miter lim="800000"/>
            <a:headEnd type="none" w="sm" len="sm"/>
            <a:tailEnd type="none" w="lg" len="med"/>
          </a:ln>
        </p:spPr>
        <p:txBody>
          <a:bodyPr wrap="none">
            <a:spAutoFit/>
          </a:bodyPr>
          <a:lstStyle/>
          <a:p>
            <a:r>
              <a:rPr lang="en-US" sz="2400"/>
              <a:t>x</a:t>
            </a:r>
          </a:p>
        </p:txBody>
      </p:sp>
      <p:sp>
        <p:nvSpPr>
          <p:cNvPr id="81976" name="Oval 56"/>
          <p:cNvSpPr>
            <a:spLocks noChangeArrowheads="1"/>
          </p:cNvSpPr>
          <p:nvPr/>
        </p:nvSpPr>
        <p:spPr bwMode="auto">
          <a:xfrm>
            <a:off x="3860800" y="4876800"/>
            <a:ext cx="495300" cy="584200"/>
          </a:xfrm>
          <a:prstGeom prst="ellipse">
            <a:avLst/>
          </a:prstGeom>
          <a:noFill/>
          <a:ln w="28575">
            <a:solidFill>
              <a:schemeClr val="folHlink"/>
            </a:solidFill>
            <a:round/>
            <a:headEnd type="none" w="sm" len="sm"/>
            <a:tailEnd type="none" w="lg" len="med"/>
          </a:ln>
        </p:spPr>
        <p:txBody>
          <a:bodyPr wrap="none" anchor="ctr"/>
          <a:lstStyle/>
          <a:p>
            <a:endParaRPr lang="en-US"/>
          </a:p>
        </p:txBody>
      </p:sp>
      <p:sp>
        <p:nvSpPr>
          <p:cNvPr id="48157" name="Line 59"/>
          <p:cNvSpPr>
            <a:spLocks noChangeShapeType="1"/>
          </p:cNvSpPr>
          <p:nvPr/>
        </p:nvSpPr>
        <p:spPr bwMode="auto">
          <a:xfrm>
            <a:off x="5245100" y="3619500"/>
            <a:ext cx="38989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48158" name="Line 60"/>
          <p:cNvSpPr>
            <a:spLocks noChangeShapeType="1"/>
          </p:cNvSpPr>
          <p:nvPr/>
        </p:nvSpPr>
        <p:spPr bwMode="auto">
          <a:xfrm>
            <a:off x="5257800" y="4152900"/>
            <a:ext cx="30607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48159" name="Line 61"/>
          <p:cNvSpPr>
            <a:spLocks noChangeShapeType="1"/>
          </p:cNvSpPr>
          <p:nvPr/>
        </p:nvSpPr>
        <p:spPr bwMode="auto">
          <a:xfrm>
            <a:off x="5257800" y="6502400"/>
            <a:ext cx="23368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81947" name="Line 27"/>
          <p:cNvSpPr>
            <a:spLocks noChangeShapeType="1"/>
          </p:cNvSpPr>
          <p:nvPr/>
        </p:nvSpPr>
        <p:spPr bwMode="auto">
          <a:xfrm>
            <a:off x="5346700" y="1771650"/>
            <a:ext cx="0" cy="901700"/>
          </a:xfrm>
          <a:prstGeom prst="line">
            <a:avLst/>
          </a:prstGeom>
          <a:noFill/>
          <a:ln w="38100">
            <a:solidFill>
              <a:schemeClr val="folHlink"/>
            </a:solidFill>
            <a:prstDash val="sysDot"/>
            <a:round/>
            <a:headEnd/>
            <a:tailEnd/>
          </a:ln>
        </p:spPr>
        <p:txBody>
          <a:bodyPr wrap="none" anchor="ctr"/>
          <a:lstStyle/>
          <a:p>
            <a:endParaRPr lang="en-US"/>
          </a:p>
        </p:txBody>
      </p:sp>
      <p:sp>
        <p:nvSpPr>
          <p:cNvPr id="81946" name="Line 26"/>
          <p:cNvSpPr>
            <a:spLocks noChangeShapeType="1"/>
          </p:cNvSpPr>
          <p:nvPr/>
        </p:nvSpPr>
        <p:spPr bwMode="auto">
          <a:xfrm>
            <a:off x="3886200" y="1758950"/>
            <a:ext cx="0" cy="927100"/>
          </a:xfrm>
          <a:prstGeom prst="line">
            <a:avLst/>
          </a:prstGeom>
          <a:noFill/>
          <a:ln w="38100">
            <a:solidFill>
              <a:schemeClr val="folHlink"/>
            </a:solidFill>
            <a:prstDash val="sysDot"/>
            <a:round/>
            <a:headEnd/>
            <a:tailEnd/>
          </a:ln>
        </p:spPr>
        <p:txBody>
          <a:bodyPr wrap="none" anchor="ctr"/>
          <a:lstStyle/>
          <a:p>
            <a:endParaRPr lang="en-US"/>
          </a:p>
        </p:txBody>
      </p:sp>
      <p:graphicFrame>
        <p:nvGraphicFramePr>
          <p:cNvPr id="81965" name="Object 45"/>
          <p:cNvGraphicFramePr>
            <a:graphicFrameLocks noChangeAspect="1"/>
          </p:cNvGraphicFramePr>
          <p:nvPr/>
        </p:nvGraphicFramePr>
        <p:xfrm>
          <a:off x="31750" y="4951413"/>
          <a:ext cx="5799138" cy="400050"/>
        </p:xfrm>
        <a:graphic>
          <a:graphicData uri="http://schemas.openxmlformats.org/presentationml/2006/ole">
            <mc:AlternateContent xmlns:mc="http://schemas.openxmlformats.org/markup-compatibility/2006">
              <mc:Choice xmlns:v="urn:schemas-microsoft-com:vml" Requires="v">
                <p:oleObj spid="_x0000_s48147" name="Equation" r:id="rId14" imgW="4635360" imgH="419040" progId="Equation.DSMT4">
                  <p:embed/>
                </p:oleObj>
              </mc:Choice>
              <mc:Fallback>
                <p:oleObj name="Equation" r:id="rId14" imgW="4635360" imgH="419040" progId="Equation.DSMT4">
                  <p:embed/>
                  <p:pic>
                    <p:nvPicPr>
                      <p:cNvPr id="0" name="Object 4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750" y="4951413"/>
                        <a:ext cx="5799138" cy="4000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81983" name="AutoShape 63"/>
          <p:cNvSpPr>
            <a:spLocks noChangeArrowheads="1"/>
          </p:cNvSpPr>
          <p:nvPr/>
        </p:nvSpPr>
        <p:spPr bwMode="auto">
          <a:xfrm>
            <a:off x="2171700" y="3683000"/>
            <a:ext cx="2032000" cy="647700"/>
          </a:xfrm>
          <a:prstGeom prst="cloudCallout">
            <a:avLst>
              <a:gd name="adj1" fmla="val 81718"/>
              <a:gd name="adj2" fmla="val 26963"/>
            </a:avLst>
          </a:prstGeom>
          <a:noFill/>
          <a:ln w="12700">
            <a:solidFill>
              <a:schemeClr val="tx1"/>
            </a:solidFill>
            <a:round/>
            <a:headEnd type="none" w="lg" len="med"/>
            <a:tailEnd type="none" w="lg" len="med"/>
          </a:ln>
        </p:spPr>
        <p:txBody>
          <a:bodyPr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819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19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8196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197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819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8196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198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8196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8197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8196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819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4" grpId="0" autoUpdateAnimBg="0"/>
      <p:bldP spid="81975" grpId="0" autoUpdateAnimBg="0"/>
      <p:bldP spid="81977" grpId="0" autoUpdateAnimBg="0"/>
      <p:bldP spid="81976" grpId="0" animBg="1"/>
      <p:bldP spid="81947" grpId="0" animBg="1"/>
      <p:bldP spid="81946" grpId="0" animBg="1"/>
      <p:bldP spid="8198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63" name="Group 52"/>
          <p:cNvGrpSpPr>
            <a:grpSpLocks/>
          </p:cNvGrpSpPr>
          <p:nvPr/>
        </p:nvGrpSpPr>
        <p:grpSpPr bwMode="auto">
          <a:xfrm>
            <a:off x="4546600" y="279400"/>
            <a:ext cx="4419600" cy="774700"/>
            <a:chOff x="2864" y="176"/>
            <a:chExt cx="2784" cy="488"/>
          </a:xfrm>
        </p:grpSpPr>
        <p:sp>
          <p:nvSpPr>
            <p:cNvPr id="49181" name="Freeform 23"/>
            <p:cNvSpPr>
              <a:spLocks/>
            </p:cNvSpPr>
            <p:nvPr/>
          </p:nvSpPr>
          <p:spPr bwMode="auto">
            <a:xfrm>
              <a:off x="2864" y="176"/>
              <a:ext cx="2776" cy="488"/>
            </a:xfrm>
            <a:custGeom>
              <a:avLst/>
              <a:gdLst>
                <a:gd name="T0" fmla="*/ 0 w 2776"/>
                <a:gd name="T1" fmla="*/ 344 h 488"/>
                <a:gd name="T2" fmla="*/ 1392 w 2776"/>
                <a:gd name="T3" fmla="*/ 344 h 488"/>
                <a:gd name="T4" fmla="*/ 1392 w 2776"/>
                <a:gd name="T5" fmla="*/ 488 h 488"/>
                <a:gd name="T6" fmla="*/ 2776 w 2776"/>
                <a:gd name="T7" fmla="*/ 488 h 488"/>
                <a:gd name="T8" fmla="*/ 2776 w 2776"/>
                <a:gd name="T9" fmla="*/ 0 h 488"/>
                <a:gd name="T10" fmla="*/ 1392 w 2776"/>
                <a:gd name="T11" fmla="*/ 0 h 488"/>
                <a:gd name="T12" fmla="*/ 1392 w 2776"/>
                <a:gd name="T13" fmla="*/ 152 h 488"/>
                <a:gd name="T14" fmla="*/ 0 w 2776"/>
                <a:gd name="T15" fmla="*/ 152 h 488"/>
                <a:gd name="T16" fmla="*/ 0 60000 65536"/>
                <a:gd name="T17" fmla="*/ 0 60000 65536"/>
                <a:gd name="T18" fmla="*/ 0 60000 65536"/>
                <a:gd name="T19" fmla="*/ 0 60000 65536"/>
                <a:gd name="T20" fmla="*/ 0 60000 65536"/>
                <a:gd name="T21" fmla="*/ 0 60000 65536"/>
                <a:gd name="T22" fmla="*/ 0 60000 65536"/>
                <a:gd name="T23" fmla="*/ 0 60000 65536"/>
                <a:gd name="T24" fmla="*/ 0 w 2776"/>
                <a:gd name="T25" fmla="*/ 0 h 488"/>
                <a:gd name="T26" fmla="*/ 2776 w 2776"/>
                <a:gd name="T27" fmla="*/ 488 h 4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76" h="488">
                  <a:moveTo>
                    <a:pt x="0" y="344"/>
                  </a:moveTo>
                  <a:lnTo>
                    <a:pt x="1392" y="344"/>
                  </a:lnTo>
                  <a:lnTo>
                    <a:pt x="1392" y="488"/>
                  </a:lnTo>
                  <a:lnTo>
                    <a:pt x="2776" y="488"/>
                  </a:lnTo>
                  <a:lnTo>
                    <a:pt x="2776" y="0"/>
                  </a:lnTo>
                  <a:lnTo>
                    <a:pt x="1392" y="0"/>
                  </a:lnTo>
                  <a:lnTo>
                    <a:pt x="1392" y="152"/>
                  </a:lnTo>
                  <a:lnTo>
                    <a:pt x="0" y="152"/>
                  </a:lnTo>
                </a:path>
              </a:pathLst>
            </a:custGeom>
            <a:solidFill>
              <a:schemeClr val="hlink"/>
            </a:solidFill>
            <a:ln w="12700" cap="flat" cmpd="sng">
              <a:noFill/>
              <a:prstDash val="solid"/>
              <a:round/>
              <a:headEnd type="none" w="sm" len="sm"/>
              <a:tailEnd type="none" w="lg" len="med"/>
            </a:ln>
          </p:spPr>
          <p:txBody>
            <a:bodyPr wrap="none" anchor="ctr"/>
            <a:lstStyle/>
            <a:p>
              <a:endParaRPr lang="en-US"/>
            </a:p>
          </p:txBody>
        </p:sp>
        <p:sp>
          <p:nvSpPr>
            <p:cNvPr id="49182" name="Line 24"/>
            <p:cNvSpPr>
              <a:spLocks noChangeShapeType="1"/>
            </p:cNvSpPr>
            <p:nvPr/>
          </p:nvSpPr>
          <p:spPr bwMode="auto">
            <a:xfrm>
              <a:off x="3164" y="432"/>
              <a:ext cx="400" cy="0"/>
            </a:xfrm>
            <a:prstGeom prst="line">
              <a:avLst/>
            </a:prstGeom>
            <a:noFill/>
            <a:ln w="38100">
              <a:solidFill>
                <a:schemeClr val="tx1"/>
              </a:solidFill>
              <a:round/>
              <a:headEnd/>
              <a:tailEnd type="triangle" w="med" len="med"/>
            </a:ln>
          </p:spPr>
          <p:txBody>
            <a:bodyPr wrap="none" anchor="ctr"/>
            <a:lstStyle/>
            <a:p>
              <a:endParaRPr lang="en-US"/>
            </a:p>
          </p:txBody>
        </p:sp>
        <p:sp>
          <p:nvSpPr>
            <p:cNvPr id="49183" name="Freeform 25"/>
            <p:cNvSpPr>
              <a:spLocks/>
            </p:cNvSpPr>
            <p:nvPr/>
          </p:nvSpPr>
          <p:spPr bwMode="auto">
            <a:xfrm>
              <a:off x="2864" y="184"/>
              <a:ext cx="2784" cy="144"/>
            </a:xfrm>
            <a:custGeom>
              <a:avLst/>
              <a:gdLst>
                <a:gd name="T0" fmla="*/ 0 w 2784"/>
                <a:gd name="T1" fmla="*/ 144 h 144"/>
                <a:gd name="T2" fmla="*/ 1392 w 2784"/>
                <a:gd name="T3" fmla="*/ 144 h 144"/>
                <a:gd name="T4" fmla="*/ 1392 w 2784"/>
                <a:gd name="T5" fmla="*/ 0 h 144"/>
                <a:gd name="T6" fmla="*/ 2784 w 2784"/>
                <a:gd name="T7" fmla="*/ 0 h 144"/>
                <a:gd name="T8" fmla="*/ 0 60000 65536"/>
                <a:gd name="T9" fmla="*/ 0 60000 65536"/>
                <a:gd name="T10" fmla="*/ 0 60000 65536"/>
                <a:gd name="T11" fmla="*/ 0 60000 65536"/>
                <a:gd name="T12" fmla="*/ 0 w 2784"/>
                <a:gd name="T13" fmla="*/ 0 h 144"/>
                <a:gd name="T14" fmla="*/ 2784 w 2784"/>
                <a:gd name="T15" fmla="*/ 144 h 144"/>
              </a:gdLst>
              <a:ahLst/>
              <a:cxnLst>
                <a:cxn ang="T8">
                  <a:pos x="T0" y="T1"/>
                </a:cxn>
                <a:cxn ang="T9">
                  <a:pos x="T2" y="T3"/>
                </a:cxn>
                <a:cxn ang="T10">
                  <a:pos x="T4" y="T5"/>
                </a:cxn>
                <a:cxn ang="T11">
                  <a:pos x="T6" y="T7"/>
                </a:cxn>
              </a:cxnLst>
              <a:rect l="T12" t="T13" r="T14" b="T15"/>
              <a:pathLst>
                <a:path w="2784" h="144">
                  <a:moveTo>
                    <a:pt x="0" y="144"/>
                  </a:moveTo>
                  <a:lnTo>
                    <a:pt x="1392" y="144"/>
                  </a:lnTo>
                  <a:lnTo>
                    <a:pt x="1392" y="0"/>
                  </a:lnTo>
                  <a:lnTo>
                    <a:pt x="2784" y="0"/>
                  </a:lnTo>
                </a:path>
              </a:pathLst>
            </a:custGeom>
            <a:noFill/>
            <a:ln w="28575" cap="flat" cmpd="sng">
              <a:solidFill>
                <a:schemeClr val="tx1"/>
              </a:solidFill>
              <a:prstDash val="solid"/>
              <a:round/>
              <a:headEnd type="none" w="med" len="med"/>
              <a:tailEnd type="none" w="med" len="med"/>
            </a:ln>
          </p:spPr>
          <p:txBody>
            <a:bodyPr wrap="none" anchor="ctr"/>
            <a:lstStyle/>
            <a:p>
              <a:endParaRPr lang="en-US"/>
            </a:p>
          </p:txBody>
        </p:sp>
        <p:sp>
          <p:nvSpPr>
            <p:cNvPr id="49184" name="Freeform 26"/>
            <p:cNvSpPr>
              <a:spLocks/>
            </p:cNvSpPr>
            <p:nvPr/>
          </p:nvSpPr>
          <p:spPr bwMode="auto">
            <a:xfrm flipV="1">
              <a:off x="2864" y="520"/>
              <a:ext cx="2784" cy="144"/>
            </a:xfrm>
            <a:custGeom>
              <a:avLst/>
              <a:gdLst>
                <a:gd name="T0" fmla="*/ 0 w 2784"/>
                <a:gd name="T1" fmla="*/ 144 h 144"/>
                <a:gd name="T2" fmla="*/ 1392 w 2784"/>
                <a:gd name="T3" fmla="*/ 144 h 144"/>
                <a:gd name="T4" fmla="*/ 1392 w 2784"/>
                <a:gd name="T5" fmla="*/ 0 h 144"/>
                <a:gd name="T6" fmla="*/ 2784 w 2784"/>
                <a:gd name="T7" fmla="*/ 0 h 144"/>
                <a:gd name="T8" fmla="*/ 0 60000 65536"/>
                <a:gd name="T9" fmla="*/ 0 60000 65536"/>
                <a:gd name="T10" fmla="*/ 0 60000 65536"/>
                <a:gd name="T11" fmla="*/ 0 60000 65536"/>
                <a:gd name="T12" fmla="*/ 0 w 2784"/>
                <a:gd name="T13" fmla="*/ 0 h 144"/>
                <a:gd name="T14" fmla="*/ 2784 w 2784"/>
                <a:gd name="T15" fmla="*/ 144 h 144"/>
              </a:gdLst>
              <a:ahLst/>
              <a:cxnLst>
                <a:cxn ang="T8">
                  <a:pos x="T0" y="T1"/>
                </a:cxn>
                <a:cxn ang="T9">
                  <a:pos x="T2" y="T3"/>
                </a:cxn>
                <a:cxn ang="T10">
                  <a:pos x="T4" y="T5"/>
                </a:cxn>
                <a:cxn ang="T11">
                  <a:pos x="T6" y="T7"/>
                </a:cxn>
              </a:cxnLst>
              <a:rect l="T12" t="T13" r="T14" b="T15"/>
              <a:pathLst>
                <a:path w="2784" h="144">
                  <a:moveTo>
                    <a:pt x="0" y="144"/>
                  </a:moveTo>
                  <a:lnTo>
                    <a:pt x="1392" y="144"/>
                  </a:lnTo>
                  <a:lnTo>
                    <a:pt x="1392" y="0"/>
                  </a:lnTo>
                  <a:lnTo>
                    <a:pt x="2784" y="0"/>
                  </a:lnTo>
                </a:path>
              </a:pathLst>
            </a:custGeom>
            <a:noFill/>
            <a:ln w="28575" cap="flat" cmpd="sng">
              <a:solidFill>
                <a:schemeClr val="tx1"/>
              </a:solidFill>
              <a:prstDash val="solid"/>
              <a:round/>
              <a:headEnd type="none" w="med" len="med"/>
              <a:tailEnd type="none" w="med" len="med"/>
            </a:ln>
          </p:spPr>
          <p:txBody>
            <a:bodyPr wrap="none" anchor="ctr"/>
            <a:lstStyle/>
            <a:p>
              <a:endParaRPr lang="en-US"/>
            </a:p>
          </p:txBody>
        </p:sp>
        <p:grpSp>
          <p:nvGrpSpPr>
            <p:cNvPr id="49185" name="Group 27"/>
            <p:cNvGrpSpPr>
              <a:grpSpLocks/>
            </p:cNvGrpSpPr>
            <p:nvPr/>
          </p:nvGrpSpPr>
          <p:grpSpPr bwMode="auto">
            <a:xfrm>
              <a:off x="4256" y="511"/>
              <a:ext cx="920" cy="150"/>
              <a:chOff x="2448" y="1482"/>
              <a:chExt cx="920" cy="150"/>
            </a:xfrm>
          </p:grpSpPr>
          <p:sp>
            <p:nvSpPr>
              <p:cNvPr id="49191" name="Freeform 28"/>
              <p:cNvSpPr>
                <a:spLocks/>
              </p:cNvSpPr>
              <p:nvPr/>
            </p:nvSpPr>
            <p:spPr bwMode="auto">
              <a:xfrm>
                <a:off x="2448" y="1482"/>
                <a:ext cx="920" cy="150"/>
              </a:xfrm>
              <a:custGeom>
                <a:avLst/>
                <a:gdLst>
                  <a:gd name="T0" fmla="*/ 0 w 920"/>
                  <a:gd name="T1" fmla="*/ 2 h 162"/>
                  <a:gd name="T2" fmla="*/ 920 w 920"/>
                  <a:gd name="T3" fmla="*/ 150 h 162"/>
                  <a:gd name="T4" fmla="*/ 0 w 920"/>
                  <a:gd name="T5" fmla="*/ 150 h 162"/>
                  <a:gd name="T6" fmla="*/ 0 w 920"/>
                  <a:gd name="T7" fmla="*/ 2 h 162"/>
                  <a:gd name="T8" fmla="*/ 0 60000 65536"/>
                  <a:gd name="T9" fmla="*/ 0 60000 65536"/>
                  <a:gd name="T10" fmla="*/ 0 60000 65536"/>
                  <a:gd name="T11" fmla="*/ 0 60000 65536"/>
                  <a:gd name="T12" fmla="*/ 0 w 920"/>
                  <a:gd name="T13" fmla="*/ 0 h 162"/>
                  <a:gd name="T14" fmla="*/ 920 w 920"/>
                  <a:gd name="T15" fmla="*/ 162 h 162"/>
                </a:gdLst>
                <a:ahLst/>
                <a:cxnLst>
                  <a:cxn ang="T8">
                    <a:pos x="T0" y="T1"/>
                  </a:cxn>
                  <a:cxn ang="T9">
                    <a:pos x="T2" y="T3"/>
                  </a:cxn>
                  <a:cxn ang="T10">
                    <a:pos x="T4" y="T5"/>
                  </a:cxn>
                  <a:cxn ang="T11">
                    <a:pos x="T6" y="T7"/>
                  </a:cxn>
                </a:cxnLst>
                <a:rect l="T12" t="T13" r="T14" b="T15"/>
                <a:pathLst>
                  <a:path w="920" h="162">
                    <a:moveTo>
                      <a:pt x="0" y="2"/>
                    </a:moveTo>
                    <a:cubicBezTo>
                      <a:pt x="147" y="0"/>
                      <a:pt x="573" y="48"/>
                      <a:pt x="920" y="162"/>
                    </a:cubicBezTo>
                    <a:cubicBezTo>
                      <a:pt x="573" y="162"/>
                      <a:pt x="156" y="162"/>
                      <a:pt x="0" y="162"/>
                    </a:cubicBezTo>
                    <a:cubicBezTo>
                      <a:pt x="0" y="36"/>
                      <a:pt x="0" y="126"/>
                      <a:pt x="0" y="2"/>
                    </a:cubicBezTo>
                    <a:close/>
                  </a:path>
                </a:pathLst>
              </a:custGeom>
              <a:solidFill>
                <a:schemeClr val="hlink"/>
              </a:solidFill>
              <a:ln w="12700" cap="flat" cmpd="sng">
                <a:solidFill>
                  <a:schemeClr val="tx1"/>
                </a:solidFill>
                <a:prstDash val="solid"/>
                <a:round/>
                <a:headEnd type="none" w="sm" len="sm"/>
                <a:tailEnd type="none" w="lg" len="med"/>
              </a:ln>
            </p:spPr>
            <p:txBody>
              <a:bodyPr wrap="none" anchor="ctr"/>
              <a:lstStyle/>
              <a:p>
                <a:endParaRPr lang="en-US"/>
              </a:p>
            </p:txBody>
          </p:sp>
          <p:sp>
            <p:nvSpPr>
              <p:cNvPr id="49192" name="Freeform 29"/>
              <p:cNvSpPr>
                <a:spLocks/>
              </p:cNvSpPr>
              <p:nvPr/>
            </p:nvSpPr>
            <p:spPr bwMode="auto">
              <a:xfrm>
                <a:off x="2790" y="1536"/>
                <a:ext cx="155" cy="64"/>
              </a:xfrm>
              <a:custGeom>
                <a:avLst/>
                <a:gdLst>
                  <a:gd name="T0" fmla="*/ 15 w 155"/>
                  <a:gd name="T1" fmla="*/ 0 h 64"/>
                  <a:gd name="T2" fmla="*/ 153 w 155"/>
                  <a:gd name="T3" fmla="*/ 54 h 64"/>
                  <a:gd name="T4" fmla="*/ 0 w 155"/>
                  <a:gd name="T5" fmla="*/ 63 h 64"/>
                  <a:gd name="T6" fmla="*/ 0 60000 65536"/>
                  <a:gd name="T7" fmla="*/ 0 60000 65536"/>
                  <a:gd name="T8" fmla="*/ 0 60000 65536"/>
                  <a:gd name="T9" fmla="*/ 0 w 155"/>
                  <a:gd name="T10" fmla="*/ 0 h 64"/>
                  <a:gd name="T11" fmla="*/ 155 w 155"/>
                  <a:gd name="T12" fmla="*/ 64 h 64"/>
                </a:gdLst>
                <a:ahLst/>
                <a:cxnLst>
                  <a:cxn ang="T6">
                    <a:pos x="T0" y="T1"/>
                  </a:cxn>
                  <a:cxn ang="T7">
                    <a:pos x="T2" y="T3"/>
                  </a:cxn>
                  <a:cxn ang="T8">
                    <a:pos x="T4" y="T5"/>
                  </a:cxn>
                </a:cxnLst>
                <a:rect l="T9" t="T10" r="T11" b="T12"/>
                <a:pathLst>
                  <a:path w="155" h="64">
                    <a:moveTo>
                      <a:pt x="15" y="0"/>
                    </a:moveTo>
                    <a:cubicBezTo>
                      <a:pt x="85" y="22"/>
                      <a:pt x="155" y="44"/>
                      <a:pt x="153" y="54"/>
                    </a:cubicBezTo>
                    <a:cubicBezTo>
                      <a:pt x="151" y="64"/>
                      <a:pt x="75" y="63"/>
                      <a:pt x="0" y="63"/>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sp>
            <p:nvSpPr>
              <p:cNvPr id="49193" name="Freeform 30"/>
              <p:cNvSpPr>
                <a:spLocks/>
              </p:cNvSpPr>
              <p:nvPr/>
            </p:nvSpPr>
            <p:spPr bwMode="auto">
              <a:xfrm>
                <a:off x="2625" y="1518"/>
                <a:ext cx="99" cy="90"/>
              </a:xfrm>
              <a:custGeom>
                <a:avLst/>
                <a:gdLst>
                  <a:gd name="T0" fmla="*/ 0 w 99"/>
                  <a:gd name="T1" fmla="*/ 0 h 90"/>
                  <a:gd name="T2" fmla="*/ 99 w 99"/>
                  <a:gd name="T3" fmla="*/ 48 h 90"/>
                  <a:gd name="T4" fmla="*/ 0 w 99"/>
                  <a:gd name="T5" fmla="*/ 90 h 90"/>
                  <a:gd name="T6" fmla="*/ 0 60000 65536"/>
                  <a:gd name="T7" fmla="*/ 0 60000 65536"/>
                  <a:gd name="T8" fmla="*/ 0 60000 65536"/>
                  <a:gd name="T9" fmla="*/ 0 w 99"/>
                  <a:gd name="T10" fmla="*/ 0 h 90"/>
                  <a:gd name="T11" fmla="*/ 99 w 99"/>
                  <a:gd name="T12" fmla="*/ 90 h 90"/>
                </a:gdLst>
                <a:ahLst/>
                <a:cxnLst>
                  <a:cxn ang="T6">
                    <a:pos x="T0" y="T1"/>
                  </a:cxn>
                  <a:cxn ang="T7">
                    <a:pos x="T2" y="T3"/>
                  </a:cxn>
                  <a:cxn ang="T8">
                    <a:pos x="T4" y="T5"/>
                  </a:cxn>
                </a:cxnLst>
                <a:rect l="T9" t="T10" r="T11" b="T12"/>
                <a:pathLst>
                  <a:path w="99" h="90">
                    <a:moveTo>
                      <a:pt x="0" y="0"/>
                    </a:moveTo>
                    <a:cubicBezTo>
                      <a:pt x="16" y="8"/>
                      <a:pt x="99" y="33"/>
                      <a:pt x="99" y="48"/>
                    </a:cubicBezTo>
                    <a:cubicBezTo>
                      <a:pt x="99" y="63"/>
                      <a:pt x="21" y="81"/>
                      <a:pt x="0" y="90"/>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sp>
            <p:nvSpPr>
              <p:cNvPr id="49194" name="Freeform 31"/>
              <p:cNvSpPr>
                <a:spLocks/>
              </p:cNvSpPr>
              <p:nvPr/>
            </p:nvSpPr>
            <p:spPr bwMode="auto">
              <a:xfrm>
                <a:off x="2472" y="1518"/>
                <a:ext cx="111" cy="93"/>
              </a:xfrm>
              <a:custGeom>
                <a:avLst/>
                <a:gdLst>
                  <a:gd name="T0" fmla="*/ 108 w 111"/>
                  <a:gd name="T1" fmla="*/ 89 h 93"/>
                  <a:gd name="T2" fmla="*/ 21 w 111"/>
                  <a:gd name="T3" fmla="*/ 81 h 93"/>
                  <a:gd name="T4" fmla="*/ 15 w 111"/>
                  <a:gd name="T5" fmla="*/ 18 h 93"/>
                  <a:gd name="T6" fmla="*/ 111 w 111"/>
                  <a:gd name="T7" fmla="*/ 0 h 93"/>
                  <a:gd name="T8" fmla="*/ 0 60000 65536"/>
                  <a:gd name="T9" fmla="*/ 0 60000 65536"/>
                  <a:gd name="T10" fmla="*/ 0 60000 65536"/>
                  <a:gd name="T11" fmla="*/ 0 60000 65536"/>
                  <a:gd name="T12" fmla="*/ 0 w 111"/>
                  <a:gd name="T13" fmla="*/ 0 h 93"/>
                  <a:gd name="T14" fmla="*/ 111 w 111"/>
                  <a:gd name="T15" fmla="*/ 93 h 93"/>
                </a:gdLst>
                <a:ahLst/>
                <a:cxnLst>
                  <a:cxn ang="T8">
                    <a:pos x="T0" y="T1"/>
                  </a:cxn>
                  <a:cxn ang="T9">
                    <a:pos x="T2" y="T3"/>
                  </a:cxn>
                  <a:cxn ang="T10">
                    <a:pos x="T4" y="T5"/>
                  </a:cxn>
                  <a:cxn ang="T11">
                    <a:pos x="T6" y="T7"/>
                  </a:cxn>
                </a:cxnLst>
                <a:rect l="T12" t="T13" r="T14" b="T15"/>
                <a:pathLst>
                  <a:path w="111" h="93">
                    <a:moveTo>
                      <a:pt x="108" y="89"/>
                    </a:moveTo>
                    <a:cubicBezTo>
                      <a:pt x="94" y="88"/>
                      <a:pt x="36" y="93"/>
                      <a:pt x="21" y="81"/>
                    </a:cubicBezTo>
                    <a:cubicBezTo>
                      <a:pt x="6" y="69"/>
                      <a:pt x="0" y="32"/>
                      <a:pt x="15" y="18"/>
                    </a:cubicBezTo>
                    <a:cubicBezTo>
                      <a:pt x="30" y="4"/>
                      <a:pt x="91" y="4"/>
                      <a:pt x="111" y="0"/>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grpSp>
        <p:grpSp>
          <p:nvGrpSpPr>
            <p:cNvPr id="49186" name="Group 32"/>
            <p:cNvGrpSpPr>
              <a:grpSpLocks/>
            </p:cNvGrpSpPr>
            <p:nvPr/>
          </p:nvGrpSpPr>
          <p:grpSpPr bwMode="auto">
            <a:xfrm flipV="1">
              <a:off x="4256" y="184"/>
              <a:ext cx="920" cy="150"/>
              <a:chOff x="2448" y="1482"/>
              <a:chExt cx="920" cy="150"/>
            </a:xfrm>
          </p:grpSpPr>
          <p:sp>
            <p:nvSpPr>
              <p:cNvPr id="49187" name="Freeform 33"/>
              <p:cNvSpPr>
                <a:spLocks/>
              </p:cNvSpPr>
              <p:nvPr/>
            </p:nvSpPr>
            <p:spPr bwMode="auto">
              <a:xfrm>
                <a:off x="2448" y="1482"/>
                <a:ext cx="920" cy="150"/>
              </a:xfrm>
              <a:custGeom>
                <a:avLst/>
                <a:gdLst>
                  <a:gd name="T0" fmla="*/ 0 w 920"/>
                  <a:gd name="T1" fmla="*/ 2 h 162"/>
                  <a:gd name="T2" fmla="*/ 920 w 920"/>
                  <a:gd name="T3" fmla="*/ 150 h 162"/>
                  <a:gd name="T4" fmla="*/ 0 w 920"/>
                  <a:gd name="T5" fmla="*/ 150 h 162"/>
                  <a:gd name="T6" fmla="*/ 0 w 920"/>
                  <a:gd name="T7" fmla="*/ 2 h 162"/>
                  <a:gd name="T8" fmla="*/ 0 60000 65536"/>
                  <a:gd name="T9" fmla="*/ 0 60000 65536"/>
                  <a:gd name="T10" fmla="*/ 0 60000 65536"/>
                  <a:gd name="T11" fmla="*/ 0 60000 65536"/>
                  <a:gd name="T12" fmla="*/ 0 w 920"/>
                  <a:gd name="T13" fmla="*/ 0 h 162"/>
                  <a:gd name="T14" fmla="*/ 920 w 920"/>
                  <a:gd name="T15" fmla="*/ 162 h 162"/>
                </a:gdLst>
                <a:ahLst/>
                <a:cxnLst>
                  <a:cxn ang="T8">
                    <a:pos x="T0" y="T1"/>
                  </a:cxn>
                  <a:cxn ang="T9">
                    <a:pos x="T2" y="T3"/>
                  </a:cxn>
                  <a:cxn ang="T10">
                    <a:pos x="T4" y="T5"/>
                  </a:cxn>
                  <a:cxn ang="T11">
                    <a:pos x="T6" y="T7"/>
                  </a:cxn>
                </a:cxnLst>
                <a:rect l="T12" t="T13" r="T14" b="T15"/>
                <a:pathLst>
                  <a:path w="920" h="162">
                    <a:moveTo>
                      <a:pt x="0" y="2"/>
                    </a:moveTo>
                    <a:cubicBezTo>
                      <a:pt x="147" y="0"/>
                      <a:pt x="573" y="48"/>
                      <a:pt x="920" y="162"/>
                    </a:cubicBezTo>
                    <a:cubicBezTo>
                      <a:pt x="573" y="162"/>
                      <a:pt x="156" y="162"/>
                      <a:pt x="0" y="162"/>
                    </a:cubicBezTo>
                    <a:cubicBezTo>
                      <a:pt x="0" y="36"/>
                      <a:pt x="0" y="126"/>
                      <a:pt x="0" y="2"/>
                    </a:cubicBezTo>
                    <a:close/>
                  </a:path>
                </a:pathLst>
              </a:custGeom>
              <a:solidFill>
                <a:schemeClr val="hlink"/>
              </a:solidFill>
              <a:ln w="12700" cap="flat" cmpd="sng">
                <a:solidFill>
                  <a:schemeClr val="tx1"/>
                </a:solidFill>
                <a:prstDash val="solid"/>
                <a:round/>
                <a:headEnd type="none" w="sm" len="sm"/>
                <a:tailEnd type="none" w="lg" len="med"/>
              </a:ln>
            </p:spPr>
            <p:txBody>
              <a:bodyPr wrap="none" anchor="ctr"/>
              <a:lstStyle/>
              <a:p>
                <a:endParaRPr lang="en-US"/>
              </a:p>
            </p:txBody>
          </p:sp>
          <p:sp>
            <p:nvSpPr>
              <p:cNvPr id="49188" name="Freeform 34"/>
              <p:cNvSpPr>
                <a:spLocks/>
              </p:cNvSpPr>
              <p:nvPr/>
            </p:nvSpPr>
            <p:spPr bwMode="auto">
              <a:xfrm>
                <a:off x="2790" y="1536"/>
                <a:ext cx="155" cy="64"/>
              </a:xfrm>
              <a:custGeom>
                <a:avLst/>
                <a:gdLst>
                  <a:gd name="T0" fmla="*/ 15 w 155"/>
                  <a:gd name="T1" fmla="*/ 0 h 64"/>
                  <a:gd name="T2" fmla="*/ 153 w 155"/>
                  <a:gd name="T3" fmla="*/ 54 h 64"/>
                  <a:gd name="T4" fmla="*/ 0 w 155"/>
                  <a:gd name="T5" fmla="*/ 63 h 64"/>
                  <a:gd name="T6" fmla="*/ 0 60000 65536"/>
                  <a:gd name="T7" fmla="*/ 0 60000 65536"/>
                  <a:gd name="T8" fmla="*/ 0 60000 65536"/>
                  <a:gd name="T9" fmla="*/ 0 w 155"/>
                  <a:gd name="T10" fmla="*/ 0 h 64"/>
                  <a:gd name="T11" fmla="*/ 155 w 155"/>
                  <a:gd name="T12" fmla="*/ 64 h 64"/>
                </a:gdLst>
                <a:ahLst/>
                <a:cxnLst>
                  <a:cxn ang="T6">
                    <a:pos x="T0" y="T1"/>
                  </a:cxn>
                  <a:cxn ang="T7">
                    <a:pos x="T2" y="T3"/>
                  </a:cxn>
                  <a:cxn ang="T8">
                    <a:pos x="T4" y="T5"/>
                  </a:cxn>
                </a:cxnLst>
                <a:rect l="T9" t="T10" r="T11" b="T12"/>
                <a:pathLst>
                  <a:path w="155" h="64">
                    <a:moveTo>
                      <a:pt x="15" y="0"/>
                    </a:moveTo>
                    <a:cubicBezTo>
                      <a:pt x="85" y="22"/>
                      <a:pt x="155" y="44"/>
                      <a:pt x="153" y="54"/>
                    </a:cubicBezTo>
                    <a:cubicBezTo>
                      <a:pt x="151" y="64"/>
                      <a:pt x="75" y="63"/>
                      <a:pt x="0" y="63"/>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sp>
            <p:nvSpPr>
              <p:cNvPr id="49189" name="Freeform 35"/>
              <p:cNvSpPr>
                <a:spLocks/>
              </p:cNvSpPr>
              <p:nvPr/>
            </p:nvSpPr>
            <p:spPr bwMode="auto">
              <a:xfrm>
                <a:off x="2625" y="1518"/>
                <a:ext cx="99" cy="90"/>
              </a:xfrm>
              <a:custGeom>
                <a:avLst/>
                <a:gdLst>
                  <a:gd name="T0" fmla="*/ 0 w 99"/>
                  <a:gd name="T1" fmla="*/ 0 h 90"/>
                  <a:gd name="T2" fmla="*/ 99 w 99"/>
                  <a:gd name="T3" fmla="*/ 48 h 90"/>
                  <a:gd name="T4" fmla="*/ 0 w 99"/>
                  <a:gd name="T5" fmla="*/ 90 h 90"/>
                  <a:gd name="T6" fmla="*/ 0 60000 65536"/>
                  <a:gd name="T7" fmla="*/ 0 60000 65536"/>
                  <a:gd name="T8" fmla="*/ 0 60000 65536"/>
                  <a:gd name="T9" fmla="*/ 0 w 99"/>
                  <a:gd name="T10" fmla="*/ 0 h 90"/>
                  <a:gd name="T11" fmla="*/ 99 w 99"/>
                  <a:gd name="T12" fmla="*/ 90 h 90"/>
                </a:gdLst>
                <a:ahLst/>
                <a:cxnLst>
                  <a:cxn ang="T6">
                    <a:pos x="T0" y="T1"/>
                  </a:cxn>
                  <a:cxn ang="T7">
                    <a:pos x="T2" y="T3"/>
                  </a:cxn>
                  <a:cxn ang="T8">
                    <a:pos x="T4" y="T5"/>
                  </a:cxn>
                </a:cxnLst>
                <a:rect l="T9" t="T10" r="T11" b="T12"/>
                <a:pathLst>
                  <a:path w="99" h="90">
                    <a:moveTo>
                      <a:pt x="0" y="0"/>
                    </a:moveTo>
                    <a:cubicBezTo>
                      <a:pt x="16" y="8"/>
                      <a:pt x="99" y="33"/>
                      <a:pt x="99" y="48"/>
                    </a:cubicBezTo>
                    <a:cubicBezTo>
                      <a:pt x="99" y="63"/>
                      <a:pt x="21" y="81"/>
                      <a:pt x="0" y="90"/>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sp>
            <p:nvSpPr>
              <p:cNvPr id="49190" name="Freeform 36"/>
              <p:cNvSpPr>
                <a:spLocks/>
              </p:cNvSpPr>
              <p:nvPr/>
            </p:nvSpPr>
            <p:spPr bwMode="auto">
              <a:xfrm>
                <a:off x="2472" y="1518"/>
                <a:ext cx="111" cy="93"/>
              </a:xfrm>
              <a:custGeom>
                <a:avLst/>
                <a:gdLst>
                  <a:gd name="T0" fmla="*/ 108 w 111"/>
                  <a:gd name="T1" fmla="*/ 89 h 93"/>
                  <a:gd name="T2" fmla="*/ 21 w 111"/>
                  <a:gd name="T3" fmla="*/ 81 h 93"/>
                  <a:gd name="T4" fmla="*/ 15 w 111"/>
                  <a:gd name="T5" fmla="*/ 18 h 93"/>
                  <a:gd name="T6" fmla="*/ 111 w 111"/>
                  <a:gd name="T7" fmla="*/ 0 h 93"/>
                  <a:gd name="T8" fmla="*/ 0 60000 65536"/>
                  <a:gd name="T9" fmla="*/ 0 60000 65536"/>
                  <a:gd name="T10" fmla="*/ 0 60000 65536"/>
                  <a:gd name="T11" fmla="*/ 0 60000 65536"/>
                  <a:gd name="T12" fmla="*/ 0 w 111"/>
                  <a:gd name="T13" fmla="*/ 0 h 93"/>
                  <a:gd name="T14" fmla="*/ 111 w 111"/>
                  <a:gd name="T15" fmla="*/ 93 h 93"/>
                </a:gdLst>
                <a:ahLst/>
                <a:cxnLst>
                  <a:cxn ang="T8">
                    <a:pos x="T0" y="T1"/>
                  </a:cxn>
                  <a:cxn ang="T9">
                    <a:pos x="T2" y="T3"/>
                  </a:cxn>
                  <a:cxn ang="T10">
                    <a:pos x="T4" y="T5"/>
                  </a:cxn>
                  <a:cxn ang="T11">
                    <a:pos x="T6" y="T7"/>
                  </a:cxn>
                </a:cxnLst>
                <a:rect l="T12" t="T13" r="T14" b="T15"/>
                <a:pathLst>
                  <a:path w="111" h="93">
                    <a:moveTo>
                      <a:pt x="108" y="89"/>
                    </a:moveTo>
                    <a:cubicBezTo>
                      <a:pt x="94" y="88"/>
                      <a:pt x="36" y="93"/>
                      <a:pt x="21" y="81"/>
                    </a:cubicBezTo>
                    <a:cubicBezTo>
                      <a:pt x="6" y="69"/>
                      <a:pt x="0" y="32"/>
                      <a:pt x="15" y="18"/>
                    </a:cubicBezTo>
                    <a:cubicBezTo>
                      <a:pt x="30" y="4"/>
                      <a:pt x="91" y="4"/>
                      <a:pt x="111" y="0"/>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grpSp>
      </p:grpSp>
      <p:sp>
        <p:nvSpPr>
          <p:cNvPr id="49164" name="Rectangle 2"/>
          <p:cNvSpPr>
            <a:spLocks noGrp="1" noChangeArrowheads="1"/>
          </p:cNvSpPr>
          <p:nvPr>
            <p:ph type="title"/>
          </p:nvPr>
        </p:nvSpPr>
        <p:spPr>
          <a:xfrm>
            <a:off x="685800" y="304800"/>
            <a:ext cx="4584700" cy="1143000"/>
          </a:xfrm>
          <a:solidFill>
            <a:schemeClr val="bg1"/>
          </a:solidFill>
        </p:spPr>
        <p:txBody>
          <a:bodyPr lIns="90488" tIns="44450" rIns="90488" bIns="44450" anchor="b"/>
          <a:lstStyle/>
          <a:p>
            <a:pPr>
              <a:defRPr/>
            </a:pPr>
            <a:r>
              <a:rPr lang="en-US" smtClean="0"/>
              <a:t>Head Loss due to Sudden Expansion</a:t>
            </a:r>
          </a:p>
        </p:txBody>
      </p:sp>
      <p:graphicFrame>
        <p:nvGraphicFramePr>
          <p:cNvPr id="82984" name="Object 40"/>
          <p:cNvGraphicFramePr>
            <a:graphicFrameLocks noChangeAspect="1"/>
          </p:cNvGraphicFramePr>
          <p:nvPr/>
        </p:nvGraphicFramePr>
        <p:xfrm>
          <a:off x="239713" y="4052888"/>
          <a:ext cx="4684712" cy="1223962"/>
        </p:xfrm>
        <a:graphic>
          <a:graphicData uri="http://schemas.openxmlformats.org/presentationml/2006/ole">
            <mc:AlternateContent xmlns:mc="http://schemas.openxmlformats.org/markup-compatibility/2006">
              <mc:Choice xmlns:v="urn:schemas-microsoft-com:vml" Requires="v">
                <p:oleObj spid="_x0000_s49172" name="Equation" r:id="rId4" imgW="3568680" imgH="1218960" progId="Equation.DSMT4">
                  <p:embed/>
                </p:oleObj>
              </mc:Choice>
              <mc:Fallback>
                <p:oleObj name="Equation" r:id="rId4" imgW="3568680" imgH="1218960" progId="Equation.DSMT4">
                  <p:embed/>
                  <p:pic>
                    <p:nvPicPr>
                      <p:cNvPr id="0" name="Object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713" y="4052888"/>
                        <a:ext cx="4684712" cy="12239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82985" name="Object 41"/>
          <p:cNvGraphicFramePr>
            <a:graphicFrameLocks noChangeAspect="1"/>
          </p:cNvGraphicFramePr>
          <p:nvPr/>
        </p:nvGraphicFramePr>
        <p:xfrm>
          <a:off x="5245100" y="4351338"/>
          <a:ext cx="3787775" cy="828675"/>
        </p:xfrm>
        <a:graphic>
          <a:graphicData uri="http://schemas.openxmlformats.org/presentationml/2006/ole">
            <mc:AlternateContent xmlns:mc="http://schemas.openxmlformats.org/markup-compatibility/2006">
              <mc:Choice xmlns:v="urn:schemas-microsoft-com:vml" Requires="v">
                <p:oleObj spid="_x0000_s49173" name="Equation" r:id="rId6" imgW="2882880" imgH="825480" progId="Equation.DSMT4">
                  <p:embed/>
                </p:oleObj>
              </mc:Choice>
              <mc:Fallback>
                <p:oleObj name="Equation" r:id="rId6" imgW="2882880" imgH="825480" progId="Equation.DSMT4">
                  <p:embed/>
                  <p:pic>
                    <p:nvPicPr>
                      <p:cNvPr id="0" name="Object 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45100" y="4351338"/>
                        <a:ext cx="3787775" cy="828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82986" name="Object 42"/>
          <p:cNvGraphicFramePr>
            <a:graphicFrameLocks noChangeAspect="1"/>
          </p:cNvGraphicFramePr>
          <p:nvPr/>
        </p:nvGraphicFramePr>
        <p:xfrm>
          <a:off x="228600" y="5608638"/>
          <a:ext cx="2735263" cy="904875"/>
        </p:xfrm>
        <a:graphic>
          <a:graphicData uri="http://schemas.openxmlformats.org/presentationml/2006/ole">
            <mc:AlternateContent xmlns:mc="http://schemas.openxmlformats.org/markup-compatibility/2006">
              <mc:Choice xmlns:v="urn:schemas-microsoft-com:vml" Requires="v">
                <p:oleObj spid="_x0000_s49174" name="Equation" r:id="rId8" imgW="2082600" imgH="901440" progId="Equation.DSMT4">
                  <p:embed/>
                </p:oleObj>
              </mc:Choice>
              <mc:Fallback>
                <p:oleObj name="Equation" r:id="rId8" imgW="2082600" imgH="901440" progId="Equation.DSMT4">
                  <p:embed/>
                  <p:pic>
                    <p:nvPicPr>
                      <p:cNvPr id="0" name="Object 4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 y="5608638"/>
                        <a:ext cx="2735263" cy="9048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82990" name="Object 46"/>
          <p:cNvGraphicFramePr>
            <a:graphicFrameLocks noChangeAspect="1"/>
          </p:cNvGraphicFramePr>
          <p:nvPr/>
        </p:nvGraphicFramePr>
        <p:xfrm>
          <a:off x="3206750" y="5437188"/>
          <a:ext cx="3103563" cy="969962"/>
        </p:xfrm>
        <a:graphic>
          <a:graphicData uri="http://schemas.openxmlformats.org/presentationml/2006/ole">
            <mc:AlternateContent xmlns:mc="http://schemas.openxmlformats.org/markup-compatibility/2006">
              <mc:Choice xmlns:v="urn:schemas-microsoft-com:vml" Requires="v">
                <p:oleObj spid="_x0000_s49175" name="Equation" r:id="rId10" imgW="2361960" imgH="965160" progId="Equation.DSMT4">
                  <p:embed/>
                </p:oleObj>
              </mc:Choice>
              <mc:Fallback>
                <p:oleObj name="Equation" r:id="rId10" imgW="2361960" imgH="965160" progId="Equation.DSMT4">
                  <p:embed/>
                  <p:pic>
                    <p:nvPicPr>
                      <p:cNvPr id="0" name="Object 4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06750" y="5437188"/>
                        <a:ext cx="3103563" cy="9699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82991" name="Object 47"/>
          <p:cNvGraphicFramePr>
            <a:graphicFrameLocks noChangeAspect="1"/>
          </p:cNvGraphicFramePr>
          <p:nvPr/>
        </p:nvGraphicFramePr>
        <p:xfrm>
          <a:off x="6364288" y="5391150"/>
          <a:ext cx="2670175" cy="969963"/>
        </p:xfrm>
        <a:graphic>
          <a:graphicData uri="http://schemas.openxmlformats.org/presentationml/2006/ole">
            <mc:AlternateContent xmlns:mc="http://schemas.openxmlformats.org/markup-compatibility/2006">
              <mc:Choice xmlns:v="urn:schemas-microsoft-com:vml" Requires="v">
                <p:oleObj spid="_x0000_s49176" name="Equation" r:id="rId12" imgW="2031840" imgH="965160" progId="Equation.DSMT4">
                  <p:embed/>
                </p:oleObj>
              </mc:Choice>
              <mc:Fallback>
                <p:oleObj name="Equation" r:id="rId12" imgW="2031840" imgH="965160" progId="Equation.DSMT4">
                  <p:embed/>
                  <p:pic>
                    <p:nvPicPr>
                      <p:cNvPr id="0" name="Object 4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64288" y="5391150"/>
                        <a:ext cx="2670175" cy="9699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49165" name="Line 48"/>
          <p:cNvSpPr>
            <a:spLocks noChangeShapeType="1"/>
          </p:cNvSpPr>
          <p:nvPr/>
        </p:nvSpPr>
        <p:spPr bwMode="auto">
          <a:xfrm>
            <a:off x="469900" y="2451100"/>
            <a:ext cx="9906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49166" name="Line 49"/>
          <p:cNvSpPr>
            <a:spLocks noChangeShapeType="1"/>
          </p:cNvSpPr>
          <p:nvPr/>
        </p:nvSpPr>
        <p:spPr bwMode="auto">
          <a:xfrm>
            <a:off x="279400" y="3454400"/>
            <a:ext cx="16510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49167" name="Line 50"/>
          <p:cNvSpPr>
            <a:spLocks noChangeShapeType="1"/>
          </p:cNvSpPr>
          <p:nvPr/>
        </p:nvSpPr>
        <p:spPr bwMode="auto">
          <a:xfrm>
            <a:off x="6667500" y="2374900"/>
            <a:ext cx="7493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82997" name="Oval 53"/>
          <p:cNvSpPr>
            <a:spLocks noChangeArrowheads="1"/>
          </p:cNvSpPr>
          <p:nvPr/>
        </p:nvSpPr>
        <p:spPr bwMode="auto">
          <a:xfrm>
            <a:off x="8407400" y="1752600"/>
            <a:ext cx="609600" cy="914400"/>
          </a:xfrm>
          <a:prstGeom prst="ellipse">
            <a:avLst/>
          </a:prstGeom>
          <a:noFill/>
          <a:ln w="38100">
            <a:solidFill>
              <a:schemeClr val="folHlink"/>
            </a:solidFill>
            <a:round/>
            <a:headEnd type="none" w="lg" len="med"/>
            <a:tailEnd type="none" w="lg" len="med"/>
          </a:ln>
        </p:spPr>
        <p:txBody>
          <a:bodyPr wrap="none" anchor="ctr">
            <a:spAutoFit/>
          </a:bodyPr>
          <a:lstStyle/>
          <a:p>
            <a:endParaRPr lang="en-US"/>
          </a:p>
        </p:txBody>
      </p:sp>
      <p:sp>
        <p:nvSpPr>
          <p:cNvPr id="82998" name="Freeform 54"/>
          <p:cNvSpPr>
            <a:spLocks/>
          </p:cNvSpPr>
          <p:nvPr/>
        </p:nvSpPr>
        <p:spPr bwMode="auto">
          <a:xfrm>
            <a:off x="6324600" y="2628900"/>
            <a:ext cx="2260600" cy="696913"/>
          </a:xfrm>
          <a:custGeom>
            <a:avLst/>
            <a:gdLst>
              <a:gd name="T0" fmla="*/ 2260600 w 1688"/>
              <a:gd name="T1" fmla="*/ 0 h 455"/>
              <a:gd name="T2" fmla="*/ 1499924 w 1688"/>
              <a:gd name="T3" fmla="*/ 600417 h 455"/>
              <a:gd name="T4" fmla="*/ 0 w 1688"/>
              <a:gd name="T5" fmla="*/ 575911 h 455"/>
              <a:gd name="T6" fmla="*/ 0 60000 65536"/>
              <a:gd name="T7" fmla="*/ 0 60000 65536"/>
              <a:gd name="T8" fmla="*/ 0 60000 65536"/>
              <a:gd name="T9" fmla="*/ 0 w 1688"/>
              <a:gd name="T10" fmla="*/ 0 h 455"/>
              <a:gd name="T11" fmla="*/ 1688 w 1688"/>
              <a:gd name="T12" fmla="*/ 455 h 455"/>
            </a:gdLst>
            <a:ahLst/>
            <a:cxnLst>
              <a:cxn ang="T6">
                <a:pos x="T0" y="T1"/>
              </a:cxn>
              <a:cxn ang="T7">
                <a:pos x="T2" y="T3"/>
              </a:cxn>
              <a:cxn ang="T8">
                <a:pos x="T4" y="T5"/>
              </a:cxn>
            </a:cxnLst>
            <a:rect l="T9" t="T10" r="T11" b="T12"/>
            <a:pathLst>
              <a:path w="1688" h="455">
                <a:moveTo>
                  <a:pt x="1688" y="0"/>
                </a:moveTo>
                <a:cubicBezTo>
                  <a:pt x="1544" y="164"/>
                  <a:pt x="1401" y="329"/>
                  <a:pt x="1120" y="392"/>
                </a:cubicBezTo>
                <a:cubicBezTo>
                  <a:pt x="839" y="455"/>
                  <a:pt x="419" y="415"/>
                  <a:pt x="0" y="376"/>
                </a:cubicBezTo>
              </a:path>
            </a:pathLst>
          </a:custGeom>
          <a:noFill/>
          <a:ln w="38100" cap="flat" cmpd="sng">
            <a:solidFill>
              <a:schemeClr val="folHlink"/>
            </a:solidFill>
            <a:prstDash val="solid"/>
            <a:round/>
            <a:headEnd type="none" w="lg" len="med"/>
            <a:tailEnd type="triangle" w="lg" len="med"/>
          </a:ln>
        </p:spPr>
        <p:txBody>
          <a:bodyPr anchor="ctr">
            <a:spAutoFit/>
          </a:bodyPr>
          <a:lstStyle/>
          <a:p>
            <a:endParaRPr lang="en-US"/>
          </a:p>
        </p:txBody>
      </p:sp>
      <p:sp>
        <p:nvSpPr>
          <p:cNvPr id="82999" name="Oval 55"/>
          <p:cNvSpPr>
            <a:spLocks noChangeArrowheads="1"/>
          </p:cNvSpPr>
          <p:nvPr/>
        </p:nvSpPr>
        <p:spPr bwMode="auto">
          <a:xfrm>
            <a:off x="3835400" y="2590800"/>
            <a:ext cx="2413000" cy="1358900"/>
          </a:xfrm>
          <a:prstGeom prst="ellipse">
            <a:avLst/>
          </a:prstGeom>
          <a:noFill/>
          <a:ln w="38100">
            <a:solidFill>
              <a:schemeClr val="folHlink"/>
            </a:solidFill>
            <a:round/>
            <a:headEnd type="none" w="lg" len="med"/>
            <a:tailEnd type="none" w="lg" len="med"/>
          </a:ln>
        </p:spPr>
        <p:txBody>
          <a:bodyPr anchor="ctr">
            <a:spAutoFit/>
          </a:bodyPr>
          <a:lstStyle/>
          <a:p>
            <a:endParaRPr lang="en-US"/>
          </a:p>
        </p:txBody>
      </p:sp>
      <p:sp>
        <p:nvSpPr>
          <p:cNvPr id="83000" name="Line 56"/>
          <p:cNvSpPr>
            <a:spLocks noChangeShapeType="1"/>
          </p:cNvSpPr>
          <p:nvPr/>
        </p:nvSpPr>
        <p:spPr bwMode="auto">
          <a:xfrm flipH="1" flipV="1">
            <a:off x="3606800" y="2692400"/>
            <a:ext cx="190500" cy="254000"/>
          </a:xfrm>
          <a:prstGeom prst="line">
            <a:avLst/>
          </a:prstGeom>
          <a:noFill/>
          <a:ln w="38100">
            <a:solidFill>
              <a:schemeClr val="folHlink"/>
            </a:solidFill>
            <a:round/>
            <a:headEnd type="none" w="lg" len="med"/>
            <a:tailEnd type="triangle" w="lg" len="med"/>
          </a:ln>
        </p:spPr>
        <p:txBody>
          <a:bodyPr wrap="none" anchor="ctr">
            <a:spAutoFit/>
          </a:bodyPr>
          <a:lstStyle/>
          <a:p>
            <a:endParaRPr lang="en-US"/>
          </a:p>
        </p:txBody>
      </p:sp>
      <p:graphicFrame>
        <p:nvGraphicFramePr>
          <p:cNvPr id="82983" name="Object 39"/>
          <p:cNvGraphicFramePr>
            <a:graphicFrameLocks noChangeAspect="1"/>
          </p:cNvGraphicFramePr>
          <p:nvPr/>
        </p:nvGraphicFramePr>
        <p:xfrm>
          <a:off x="7453313" y="1811338"/>
          <a:ext cx="1717675" cy="815975"/>
        </p:xfrm>
        <a:graphic>
          <a:graphicData uri="http://schemas.openxmlformats.org/presentationml/2006/ole">
            <mc:AlternateContent xmlns:mc="http://schemas.openxmlformats.org/markup-compatibility/2006">
              <mc:Choice xmlns:v="urn:schemas-microsoft-com:vml" Requires="v">
                <p:oleObj spid="_x0000_s49177" name="Equation" r:id="rId14" imgW="1307880" imgH="812520" progId="Equation.DSMT4">
                  <p:embed/>
                </p:oleObj>
              </mc:Choice>
              <mc:Fallback>
                <p:oleObj name="Equation" r:id="rId14" imgW="1307880" imgH="812520" progId="Equation.DSMT4">
                  <p:embed/>
                  <p:pic>
                    <p:nvPicPr>
                      <p:cNvPr id="0" name="Object 3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53313" y="1811338"/>
                        <a:ext cx="1717675" cy="8159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83001" name="Text Box 57"/>
          <p:cNvSpPr txBox="1">
            <a:spLocks noChangeArrowheads="1"/>
          </p:cNvSpPr>
          <p:nvPr/>
        </p:nvSpPr>
        <p:spPr bwMode="auto">
          <a:xfrm>
            <a:off x="466725" y="6400800"/>
            <a:ext cx="4845050" cy="457200"/>
          </a:xfrm>
          <a:prstGeom prst="rect">
            <a:avLst/>
          </a:prstGeom>
          <a:noFill/>
          <a:ln w="12700">
            <a:noFill/>
            <a:miter lim="800000"/>
            <a:headEnd type="none" w="lg" len="med"/>
            <a:tailEnd type="none" w="lg" len="med"/>
          </a:ln>
        </p:spPr>
        <p:txBody>
          <a:bodyPr wrap="none" anchor="ctr">
            <a:spAutoFit/>
          </a:bodyPr>
          <a:lstStyle/>
          <a:p>
            <a:r>
              <a:rPr lang="en-US" sz="2400"/>
              <a:t>Discharge into a reservoir?_________</a:t>
            </a:r>
          </a:p>
        </p:txBody>
      </p:sp>
      <p:sp>
        <p:nvSpPr>
          <p:cNvPr id="82987" name="Comment 43"/>
          <p:cNvSpPr>
            <a:spLocks noChangeArrowheads="1"/>
          </p:cNvSpPr>
          <p:nvPr/>
        </p:nvSpPr>
        <p:spPr bwMode="auto">
          <a:xfrm>
            <a:off x="412750" y="1958975"/>
            <a:ext cx="15621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Energy</a:t>
            </a:r>
          </a:p>
        </p:txBody>
      </p:sp>
      <p:sp>
        <p:nvSpPr>
          <p:cNvPr id="82988" name="Comment 44"/>
          <p:cNvSpPr>
            <a:spLocks noChangeArrowheads="1"/>
          </p:cNvSpPr>
          <p:nvPr/>
        </p:nvSpPr>
        <p:spPr bwMode="auto">
          <a:xfrm>
            <a:off x="228600" y="3013075"/>
            <a:ext cx="19304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Momentum</a:t>
            </a:r>
          </a:p>
        </p:txBody>
      </p:sp>
      <p:sp>
        <p:nvSpPr>
          <p:cNvPr id="82989" name="Comment 45"/>
          <p:cNvSpPr>
            <a:spLocks noChangeArrowheads="1"/>
          </p:cNvSpPr>
          <p:nvPr/>
        </p:nvSpPr>
        <p:spPr bwMode="auto">
          <a:xfrm>
            <a:off x="6591300" y="1958975"/>
            <a:ext cx="10033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Mass</a:t>
            </a:r>
          </a:p>
        </p:txBody>
      </p:sp>
      <p:sp>
        <p:nvSpPr>
          <p:cNvPr id="83002" name="Text Box 58"/>
          <p:cNvSpPr txBox="1">
            <a:spLocks noChangeArrowheads="1"/>
          </p:cNvSpPr>
          <p:nvPr/>
        </p:nvSpPr>
        <p:spPr bwMode="auto">
          <a:xfrm>
            <a:off x="4048125" y="6400800"/>
            <a:ext cx="852488" cy="457200"/>
          </a:xfrm>
          <a:prstGeom prst="rect">
            <a:avLst/>
          </a:prstGeom>
          <a:noFill/>
          <a:ln w="12700">
            <a:noFill/>
            <a:miter lim="800000"/>
            <a:headEnd type="none" w="lg" len="med"/>
            <a:tailEnd type="none" w="lg" len="med"/>
          </a:ln>
        </p:spPr>
        <p:txBody>
          <a:bodyPr wrap="none" anchor="ctr">
            <a:spAutoFit/>
          </a:bodyPr>
          <a:lstStyle/>
          <a:p>
            <a:r>
              <a:rPr lang="en-US" sz="2400">
                <a:solidFill>
                  <a:schemeClr val="folHlink"/>
                </a:solidFill>
              </a:rPr>
              <a:t>K</a:t>
            </a:r>
            <a:r>
              <a:rPr lang="en-US" sz="2400" baseline="-25000">
                <a:solidFill>
                  <a:schemeClr val="folHlink"/>
                </a:solidFill>
              </a:rPr>
              <a:t>L</a:t>
            </a:r>
            <a:r>
              <a:rPr lang="en-US" sz="2400">
                <a:solidFill>
                  <a:schemeClr val="folHlink"/>
                </a:solidFill>
              </a:rPr>
              <a:t>=1</a:t>
            </a:r>
          </a:p>
        </p:txBody>
      </p:sp>
      <p:graphicFrame>
        <p:nvGraphicFramePr>
          <p:cNvPr id="83004" name="Object 60"/>
          <p:cNvGraphicFramePr>
            <a:graphicFrameLocks noChangeAspect="1"/>
          </p:cNvGraphicFramePr>
          <p:nvPr/>
        </p:nvGraphicFramePr>
        <p:xfrm>
          <a:off x="1720850" y="1828800"/>
          <a:ext cx="4121150" cy="828675"/>
        </p:xfrm>
        <a:graphic>
          <a:graphicData uri="http://schemas.openxmlformats.org/presentationml/2006/ole">
            <mc:AlternateContent xmlns:mc="http://schemas.openxmlformats.org/markup-compatibility/2006">
              <mc:Choice xmlns:v="urn:schemas-microsoft-com:vml" Requires="v">
                <p:oleObj spid="_x0000_s49178" name="Equation" r:id="rId16" imgW="3136680" imgH="825480" progId="Equation.DSMT4">
                  <p:embed/>
                </p:oleObj>
              </mc:Choice>
              <mc:Fallback>
                <p:oleObj name="Equation" r:id="rId16" imgW="3136680" imgH="825480" progId="Equation.DSMT4">
                  <p:embed/>
                  <p:pic>
                    <p:nvPicPr>
                      <p:cNvPr id="0" name="Object 6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20850" y="1828800"/>
                        <a:ext cx="4121150" cy="828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83005" name="Object 61"/>
          <p:cNvGraphicFramePr>
            <a:graphicFrameLocks noChangeAspect="1"/>
          </p:cNvGraphicFramePr>
          <p:nvPr/>
        </p:nvGraphicFramePr>
        <p:xfrm>
          <a:off x="2041525" y="2660650"/>
          <a:ext cx="4035425" cy="1223963"/>
        </p:xfrm>
        <a:graphic>
          <a:graphicData uri="http://schemas.openxmlformats.org/presentationml/2006/ole">
            <mc:AlternateContent xmlns:mc="http://schemas.openxmlformats.org/markup-compatibility/2006">
              <mc:Choice xmlns:v="urn:schemas-microsoft-com:vml" Requires="v">
                <p:oleObj spid="_x0000_s49179" name="Equation" r:id="rId18" imgW="3073320" imgH="1218960" progId="Equation.DSMT4">
                  <p:embed/>
                </p:oleObj>
              </mc:Choice>
              <mc:Fallback>
                <p:oleObj name="Equation" r:id="rId18" imgW="3073320" imgH="1218960" progId="Equation.DSMT4">
                  <p:embed/>
                  <p:pic>
                    <p:nvPicPr>
                      <p:cNvPr id="0" name="Object 6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41525" y="2660650"/>
                        <a:ext cx="4035425" cy="12239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pSp>
        <p:nvGrpSpPr>
          <p:cNvPr id="5" name="Group 65"/>
          <p:cNvGrpSpPr>
            <a:grpSpLocks/>
          </p:cNvGrpSpPr>
          <p:nvPr/>
        </p:nvGrpSpPr>
        <p:grpSpPr bwMode="auto">
          <a:xfrm>
            <a:off x="809625" y="4143375"/>
            <a:ext cx="1289050" cy="1192213"/>
            <a:chOff x="510" y="2610"/>
            <a:chExt cx="812" cy="751"/>
          </a:xfrm>
        </p:grpSpPr>
        <p:sp>
          <p:nvSpPr>
            <p:cNvPr id="49178" name="Text Box 62"/>
            <p:cNvSpPr txBox="1">
              <a:spLocks noChangeArrowheads="1"/>
            </p:cNvSpPr>
            <p:nvPr/>
          </p:nvSpPr>
          <p:spPr bwMode="auto">
            <a:xfrm>
              <a:off x="510" y="2610"/>
              <a:ext cx="228" cy="327"/>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2</a:t>
              </a:r>
            </a:p>
          </p:txBody>
        </p:sp>
        <p:sp>
          <p:nvSpPr>
            <p:cNvPr id="49179" name="Text Box 63"/>
            <p:cNvSpPr txBox="1">
              <a:spLocks noChangeArrowheads="1"/>
            </p:cNvSpPr>
            <p:nvPr/>
          </p:nvSpPr>
          <p:spPr bwMode="auto">
            <a:xfrm>
              <a:off x="1094" y="2618"/>
              <a:ext cx="228" cy="327"/>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2</a:t>
              </a:r>
            </a:p>
          </p:txBody>
        </p:sp>
        <p:sp>
          <p:nvSpPr>
            <p:cNvPr id="49180" name="Text Box 64"/>
            <p:cNvSpPr txBox="1">
              <a:spLocks noChangeArrowheads="1"/>
            </p:cNvSpPr>
            <p:nvPr/>
          </p:nvSpPr>
          <p:spPr bwMode="auto">
            <a:xfrm>
              <a:off x="1046" y="3034"/>
              <a:ext cx="228" cy="327"/>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2</a:t>
              </a:r>
            </a:p>
          </p:txBody>
        </p:sp>
      </p:grpSp>
      <p:graphicFrame>
        <p:nvGraphicFramePr>
          <p:cNvPr id="83010" name="Object 66"/>
          <p:cNvGraphicFramePr>
            <a:graphicFrameLocks noChangeAspect="1"/>
          </p:cNvGraphicFramePr>
          <p:nvPr/>
        </p:nvGraphicFramePr>
        <p:xfrm>
          <a:off x="477838" y="7215188"/>
          <a:ext cx="3203575" cy="969962"/>
        </p:xfrm>
        <a:graphic>
          <a:graphicData uri="http://schemas.openxmlformats.org/presentationml/2006/ole">
            <mc:AlternateContent xmlns:mc="http://schemas.openxmlformats.org/markup-compatibility/2006">
              <mc:Choice xmlns:v="urn:schemas-microsoft-com:vml" Requires="v">
                <p:oleObj spid="_x0000_s49180" name="Equation" r:id="rId20" imgW="2438280" imgH="965160" progId="Equation.DSMT4">
                  <p:embed/>
                </p:oleObj>
              </mc:Choice>
              <mc:Fallback>
                <p:oleObj name="Equation" r:id="rId20" imgW="2438280" imgH="965160" progId="Equation.DSMT4">
                  <p:embed/>
                  <p:pic>
                    <p:nvPicPr>
                      <p:cNvPr id="0" name="Object 6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77838" y="7215188"/>
                        <a:ext cx="3203575" cy="9699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3004"/>
                                        </p:tgtEl>
                                        <p:attrNameLst>
                                          <p:attrName>style.visibility</p:attrName>
                                        </p:attrNameLst>
                                      </p:cBhvr>
                                      <p:to>
                                        <p:strVal val="visible"/>
                                      </p:to>
                                    </p:set>
                                    <p:anim calcmode="lin" valueType="num">
                                      <p:cBhvr additive="base">
                                        <p:cTn id="7" dur="500" fill="hold"/>
                                        <p:tgtEl>
                                          <p:spTgt spid="83004"/>
                                        </p:tgtEl>
                                        <p:attrNameLst>
                                          <p:attrName>ppt_x</p:attrName>
                                        </p:attrNameLst>
                                      </p:cBhvr>
                                      <p:tavLst>
                                        <p:tav tm="0">
                                          <p:val>
                                            <p:strVal val="0-#ppt_w/2"/>
                                          </p:val>
                                        </p:tav>
                                        <p:tav tm="100000">
                                          <p:val>
                                            <p:strVal val="#ppt_x"/>
                                          </p:val>
                                        </p:tav>
                                      </p:tavLst>
                                    </p:anim>
                                    <p:anim calcmode="lin" valueType="num">
                                      <p:cBhvr additive="base">
                                        <p:cTn id="8" dur="500" fill="hold"/>
                                        <p:tgtEl>
                                          <p:spTgt spid="830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8298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8298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8298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8300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8298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8299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8299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829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8300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499"/>
                                          </p:stCondLst>
                                        </p:cTn>
                                        <p:tgtEl>
                                          <p:spTgt spid="8298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499"/>
                                          </p:stCondLst>
                                        </p:cTn>
                                        <p:tgtEl>
                                          <p:spTgt spid="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499"/>
                                          </p:stCondLst>
                                        </p:cTn>
                                        <p:tgtEl>
                                          <p:spTgt spid="8298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499"/>
                                          </p:stCondLst>
                                        </p:cTn>
                                        <p:tgtEl>
                                          <p:spTgt spid="8298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499"/>
                                          </p:stCondLst>
                                        </p:cTn>
                                        <p:tgtEl>
                                          <p:spTgt spid="8299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499"/>
                                          </p:stCondLst>
                                        </p:cTn>
                                        <p:tgtEl>
                                          <p:spTgt spid="8299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83001">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83002">
                                            <p:txEl>
                                              <p:pRg st="0" end="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499"/>
                                          </p:stCondLst>
                                        </p:cTn>
                                        <p:tgtEl>
                                          <p:spTgt spid="830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97" grpId="0" animBg="1"/>
      <p:bldP spid="82998" grpId="0" animBg="1"/>
      <p:bldP spid="82999" grpId="0" animBg="1"/>
      <p:bldP spid="83000" grpId="0" animBg="1"/>
      <p:bldP spid="83001" grpId="0" build="p" autoUpdateAnimBg="0"/>
      <p:bldP spid="82987" grpId="0" autoUpdateAnimBg="0"/>
      <p:bldP spid="82988" grpId="0" autoUpdateAnimBg="0"/>
      <p:bldP spid="82989" grpId="0" autoUpdateAnimBg="0"/>
      <p:bldP spid="83002"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t>Pressure recovery in Manifolds</a:t>
            </a:r>
          </a:p>
        </p:txBody>
      </p:sp>
      <p:sp>
        <p:nvSpPr>
          <p:cNvPr id="77827" name="Content Placeholder 3"/>
          <p:cNvSpPr>
            <a:spLocks noGrp="1"/>
          </p:cNvSpPr>
          <p:nvPr>
            <p:ph idx="1"/>
          </p:nvPr>
        </p:nvSpPr>
        <p:spPr/>
        <p:txBody>
          <a:bodyPr/>
          <a:lstStyle/>
          <a:p>
            <a:r>
              <a:rPr lang="en-US" smtClean="0"/>
              <a:t>Is there pressure recovery in a manifold that has water exiting the manifold through side ports?</a:t>
            </a:r>
          </a:p>
          <a:p>
            <a:r>
              <a:rPr lang="en-US" smtClean="0"/>
              <a:t>Velocity in the manifold is decreasing. Is kinetic energy converted to pressure?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37"/>
          <p:cNvSpPr>
            <a:spLocks noChangeArrowheads="1"/>
          </p:cNvSpPr>
          <p:nvPr/>
        </p:nvSpPr>
        <p:spPr bwMode="auto">
          <a:xfrm>
            <a:off x="5626100" y="2362200"/>
            <a:ext cx="1206500" cy="1447800"/>
          </a:xfrm>
          <a:prstGeom prst="rect">
            <a:avLst/>
          </a:prstGeom>
          <a:solidFill>
            <a:schemeClr val="hlink"/>
          </a:solidFill>
          <a:ln w="12700">
            <a:noFill/>
            <a:miter lim="800000"/>
            <a:headEnd type="none" w="sm" len="sm"/>
            <a:tailEnd type="none" w="lg" len="med"/>
          </a:ln>
        </p:spPr>
        <p:txBody>
          <a:bodyPr wrap="none" anchor="ctr"/>
          <a:lstStyle/>
          <a:p>
            <a:endParaRPr lang="en-US"/>
          </a:p>
        </p:txBody>
      </p:sp>
      <p:sp>
        <p:nvSpPr>
          <p:cNvPr id="4104" name="Rectangle 2"/>
          <p:cNvSpPr>
            <a:spLocks noGrp="1" noChangeArrowheads="1"/>
          </p:cNvSpPr>
          <p:nvPr>
            <p:ph type="title"/>
          </p:nvPr>
        </p:nvSpPr>
        <p:spPr/>
        <p:txBody>
          <a:bodyPr/>
          <a:lstStyle/>
          <a:p>
            <a:pPr>
              <a:defRPr/>
            </a:pPr>
            <a:r>
              <a:rPr lang="en-US" smtClean="0"/>
              <a:t>Example: Conservation of Mass?</a:t>
            </a:r>
          </a:p>
        </p:txBody>
      </p:sp>
      <p:sp>
        <p:nvSpPr>
          <p:cNvPr id="4105" name="Freeform 7"/>
          <p:cNvSpPr>
            <a:spLocks/>
          </p:cNvSpPr>
          <p:nvPr/>
        </p:nvSpPr>
        <p:spPr bwMode="auto">
          <a:xfrm>
            <a:off x="5622925" y="2090738"/>
            <a:ext cx="1227138" cy="1722437"/>
          </a:xfrm>
          <a:custGeom>
            <a:avLst/>
            <a:gdLst>
              <a:gd name="T0" fmla="*/ 0 w 2368"/>
              <a:gd name="T1" fmla="*/ 5919 h 2328"/>
              <a:gd name="T2" fmla="*/ 0 w 2368"/>
              <a:gd name="T3" fmla="*/ 1722437 h 2328"/>
              <a:gd name="T4" fmla="*/ 1227138 w 2368"/>
              <a:gd name="T5" fmla="*/ 1722437 h 2328"/>
              <a:gd name="T6" fmla="*/ 1222992 w 2368"/>
              <a:gd name="T7" fmla="*/ 0 h 2328"/>
              <a:gd name="T8" fmla="*/ 0 60000 65536"/>
              <a:gd name="T9" fmla="*/ 0 60000 65536"/>
              <a:gd name="T10" fmla="*/ 0 60000 65536"/>
              <a:gd name="T11" fmla="*/ 0 60000 65536"/>
              <a:gd name="T12" fmla="*/ 0 w 2368"/>
              <a:gd name="T13" fmla="*/ 0 h 2328"/>
              <a:gd name="T14" fmla="*/ 2368 w 2368"/>
              <a:gd name="T15" fmla="*/ 2328 h 2328"/>
            </a:gdLst>
            <a:ahLst/>
            <a:cxnLst>
              <a:cxn ang="T8">
                <a:pos x="T0" y="T1"/>
              </a:cxn>
              <a:cxn ang="T9">
                <a:pos x="T2" y="T3"/>
              </a:cxn>
              <a:cxn ang="T10">
                <a:pos x="T4" y="T5"/>
              </a:cxn>
              <a:cxn ang="T11">
                <a:pos x="T6" y="T7"/>
              </a:cxn>
            </a:cxnLst>
            <a:rect l="T12" t="T13" r="T14" b="T15"/>
            <a:pathLst>
              <a:path w="2368" h="2328">
                <a:moveTo>
                  <a:pt x="0" y="8"/>
                </a:moveTo>
                <a:lnTo>
                  <a:pt x="0" y="2328"/>
                </a:lnTo>
                <a:lnTo>
                  <a:pt x="2368" y="2328"/>
                </a:lnTo>
                <a:lnTo>
                  <a:pt x="2360" y="0"/>
                </a:lnTo>
              </a:path>
            </a:pathLst>
          </a:custGeom>
          <a:noFill/>
          <a:ln w="25400" cap="flat" cmpd="sng">
            <a:solidFill>
              <a:schemeClr val="tx1"/>
            </a:solidFill>
            <a:prstDash val="solid"/>
            <a:round/>
            <a:headEnd type="none" w="lg" len="med"/>
            <a:tailEnd type="none" w="lg" len="med"/>
          </a:ln>
        </p:spPr>
        <p:txBody>
          <a:bodyPr wrap="none" anchor="ctr"/>
          <a:lstStyle/>
          <a:p>
            <a:endParaRPr lang="en-US"/>
          </a:p>
        </p:txBody>
      </p:sp>
      <p:grpSp>
        <p:nvGrpSpPr>
          <p:cNvPr id="4106" name="Group 8"/>
          <p:cNvGrpSpPr>
            <a:grpSpLocks/>
          </p:cNvGrpSpPr>
          <p:nvPr/>
        </p:nvGrpSpPr>
        <p:grpSpPr bwMode="auto">
          <a:xfrm>
            <a:off x="5878513" y="2230438"/>
            <a:ext cx="260350" cy="268287"/>
            <a:chOff x="4052" y="1505"/>
            <a:chExt cx="271" cy="320"/>
          </a:xfrm>
        </p:grpSpPr>
        <p:sp>
          <p:nvSpPr>
            <p:cNvPr id="4148" name="Line 9"/>
            <p:cNvSpPr>
              <a:spLocks noChangeShapeType="1"/>
            </p:cNvSpPr>
            <p:nvPr/>
          </p:nvSpPr>
          <p:spPr bwMode="auto">
            <a:xfrm>
              <a:off x="4052" y="1711"/>
              <a:ext cx="271" cy="0"/>
            </a:xfrm>
            <a:prstGeom prst="line">
              <a:avLst/>
            </a:prstGeom>
            <a:noFill/>
            <a:ln w="25400">
              <a:solidFill>
                <a:schemeClr val="tx1"/>
              </a:solidFill>
              <a:round/>
              <a:headEnd type="none" w="lg" len="med"/>
              <a:tailEnd type="none" w="lg" len="med"/>
            </a:ln>
          </p:spPr>
          <p:txBody>
            <a:bodyPr wrap="none" anchor="ctr"/>
            <a:lstStyle/>
            <a:p>
              <a:endParaRPr lang="en-US"/>
            </a:p>
          </p:txBody>
        </p:sp>
        <p:sp>
          <p:nvSpPr>
            <p:cNvPr id="4149" name="Line 10"/>
            <p:cNvSpPr>
              <a:spLocks noChangeShapeType="1"/>
            </p:cNvSpPr>
            <p:nvPr/>
          </p:nvSpPr>
          <p:spPr bwMode="auto">
            <a:xfrm>
              <a:off x="4112" y="1825"/>
              <a:ext cx="151" cy="0"/>
            </a:xfrm>
            <a:prstGeom prst="line">
              <a:avLst/>
            </a:prstGeom>
            <a:noFill/>
            <a:ln w="25400">
              <a:solidFill>
                <a:schemeClr val="tx1"/>
              </a:solidFill>
              <a:round/>
              <a:headEnd type="none" w="lg" len="med"/>
              <a:tailEnd type="none" w="lg" len="med"/>
            </a:ln>
          </p:spPr>
          <p:txBody>
            <a:bodyPr wrap="none" anchor="ctr"/>
            <a:lstStyle/>
            <a:p>
              <a:endParaRPr lang="en-US"/>
            </a:p>
          </p:txBody>
        </p:sp>
        <p:sp>
          <p:nvSpPr>
            <p:cNvPr id="4150" name="AutoShape 11"/>
            <p:cNvSpPr>
              <a:spLocks noChangeArrowheads="1"/>
            </p:cNvSpPr>
            <p:nvPr/>
          </p:nvSpPr>
          <p:spPr bwMode="auto">
            <a:xfrm rot="10800000" flipH="1">
              <a:off x="4104" y="1505"/>
              <a:ext cx="166" cy="140"/>
            </a:xfrm>
            <a:prstGeom prst="triangle">
              <a:avLst>
                <a:gd name="adj" fmla="val 49995"/>
              </a:avLst>
            </a:prstGeom>
            <a:noFill/>
            <a:ln w="12700">
              <a:solidFill>
                <a:schemeClr val="tx1"/>
              </a:solidFill>
              <a:miter lim="800000"/>
              <a:headEnd/>
              <a:tailEnd/>
            </a:ln>
          </p:spPr>
          <p:txBody>
            <a:bodyPr wrap="none" anchor="ctr"/>
            <a:lstStyle/>
            <a:p>
              <a:endParaRPr lang="en-US"/>
            </a:p>
          </p:txBody>
        </p:sp>
      </p:grpSp>
      <p:grpSp>
        <p:nvGrpSpPr>
          <p:cNvPr id="4107" name="Group 12"/>
          <p:cNvGrpSpPr>
            <a:grpSpLocks/>
          </p:cNvGrpSpPr>
          <p:nvPr/>
        </p:nvGrpSpPr>
        <p:grpSpPr bwMode="auto">
          <a:xfrm flipV="1">
            <a:off x="6840538" y="3532188"/>
            <a:ext cx="1925637" cy="2589212"/>
            <a:chOff x="1878" y="1894"/>
            <a:chExt cx="1890" cy="775"/>
          </a:xfrm>
        </p:grpSpPr>
        <p:sp>
          <p:nvSpPr>
            <p:cNvPr id="4124" name="Line 13"/>
            <p:cNvSpPr>
              <a:spLocks noChangeShapeType="1"/>
            </p:cNvSpPr>
            <p:nvPr/>
          </p:nvSpPr>
          <p:spPr bwMode="auto">
            <a:xfrm>
              <a:off x="1878" y="2668"/>
              <a:ext cx="78" cy="1"/>
            </a:xfrm>
            <a:prstGeom prst="line">
              <a:avLst/>
            </a:prstGeom>
            <a:noFill/>
            <a:ln w="38100">
              <a:solidFill>
                <a:schemeClr val="hlink"/>
              </a:solidFill>
              <a:round/>
              <a:headEnd/>
              <a:tailEnd/>
            </a:ln>
          </p:spPr>
          <p:txBody>
            <a:bodyPr/>
            <a:lstStyle/>
            <a:p>
              <a:endParaRPr lang="en-US"/>
            </a:p>
          </p:txBody>
        </p:sp>
        <p:sp>
          <p:nvSpPr>
            <p:cNvPr id="4125" name="Line 14"/>
            <p:cNvSpPr>
              <a:spLocks noChangeShapeType="1"/>
            </p:cNvSpPr>
            <p:nvPr/>
          </p:nvSpPr>
          <p:spPr bwMode="auto">
            <a:xfrm flipV="1">
              <a:off x="1956" y="2662"/>
              <a:ext cx="78" cy="6"/>
            </a:xfrm>
            <a:prstGeom prst="line">
              <a:avLst/>
            </a:prstGeom>
            <a:noFill/>
            <a:ln w="38100">
              <a:solidFill>
                <a:schemeClr val="hlink"/>
              </a:solidFill>
              <a:round/>
              <a:headEnd/>
              <a:tailEnd/>
            </a:ln>
          </p:spPr>
          <p:txBody>
            <a:bodyPr/>
            <a:lstStyle/>
            <a:p>
              <a:endParaRPr lang="en-US"/>
            </a:p>
          </p:txBody>
        </p:sp>
        <p:sp>
          <p:nvSpPr>
            <p:cNvPr id="4126" name="Line 15"/>
            <p:cNvSpPr>
              <a:spLocks noChangeShapeType="1"/>
            </p:cNvSpPr>
            <p:nvPr/>
          </p:nvSpPr>
          <p:spPr bwMode="auto">
            <a:xfrm flipV="1">
              <a:off x="2034" y="2656"/>
              <a:ext cx="78" cy="6"/>
            </a:xfrm>
            <a:prstGeom prst="line">
              <a:avLst/>
            </a:prstGeom>
            <a:noFill/>
            <a:ln w="38100">
              <a:solidFill>
                <a:schemeClr val="hlink"/>
              </a:solidFill>
              <a:round/>
              <a:headEnd/>
              <a:tailEnd/>
            </a:ln>
          </p:spPr>
          <p:txBody>
            <a:bodyPr/>
            <a:lstStyle/>
            <a:p>
              <a:endParaRPr lang="en-US"/>
            </a:p>
          </p:txBody>
        </p:sp>
        <p:sp>
          <p:nvSpPr>
            <p:cNvPr id="4127" name="Line 16"/>
            <p:cNvSpPr>
              <a:spLocks noChangeShapeType="1"/>
            </p:cNvSpPr>
            <p:nvPr/>
          </p:nvSpPr>
          <p:spPr bwMode="auto">
            <a:xfrm flipV="1">
              <a:off x="2112" y="2644"/>
              <a:ext cx="78" cy="12"/>
            </a:xfrm>
            <a:prstGeom prst="line">
              <a:avLst/>
            </a:prstGeom>
            <a:noFill/>
            <a:ln w="38100">
              <a:solidFill>
                <a:schemeClr val="hlink"/>
              </a:solidFill>
              <a:round/>
              <a:headEnd/>
              <a:tailEnd/>
            </a:ln>
          </p:spPr>
          <p:txBody>
            <a:bodyPr/>
            <a:lstStyle/>
            <a:p>
              <a:endParaRPr lang="en-US"/>
            </a:p>
          </p:txBody>
        </p:sp>
        <p:sp>
          <p:nvSpPr>
            <p:cNvPr id="4128" name="Line 17"/>
            <p:cNvSpPr>
              <a:spLocks noChangeShapeType="1"/>
            </p:cNvSpPr>
            <p:nvPr/>
          </p:nvSpPr>
          <p:spPr bwMode="auto">
            <a:xfrm flipV="1">
              <a:off x="2190" y="2632"/>
              <a:ext cx="78" cy="12"/>
            </a:xfrm>
            <a:prstGeom prst="line">
              <a:avLst/>
            </a:prstGeom>
            <a:noFill/>
            <a:ln w="38100">
              <a:solidFill>
                <a:schemeClr val="hlink"/>
              </a:solidFill>
              <a:round/>
              <a:headEnd/>
              <a:tailEnd/>
            </a:ln>
          </p:spPr>
          <p:txBody>
            <a:bodyPr/>
            <a:lstStyle/>
            <a:p>
              <a:endParaRPr lang="en-US"/>
            </a:p>
          </p:txBody>
        </p:sp>
        <p:sp>
          <p:nvSpPr>
            <p:cNvPr id="4129" name="Line 18"/>
            <p:cNvSpPr>
              <a:spLocks noChangeShapeType="1"/>
            </p:cNvSpPr>
            <p:nvPr/>
          </p:nvSpPr>
          <p:spPr bwMode="auto">
            <a:xfrm flipV="1">
              <a:off x="2268" y="2620"/>
              <a:ext cx="84" cy="12"/>
            </a:xfrm>
            <a:prstGeom prst="line">
              <a:avLst/>
            </a:prstGeom>
            <a:noFill/>
            <a:ln w="38100">
              <a:solidFill>
                <a:schemeClr val="hlink"/>
              </a:solidFill>
              <a:round/>
              <a:headEnd/>
              <a:tailEnd/>
            </a:ln>
          </p:spPr>
          <p:txBody>
            <a:bodyPr/>
            <a:lstStyle/>
            <a:p>
              <a:endParaRPr lang="en-US"/>
            </a:p>
          </p:txBody>
        </p:sp>
        <p:sp>
          <p:nvSpPr>
            <p:cNvPr id="4130" name="Line 19"/>
            <p:cNvSpPr>
              <a:spLocks noChangeShapeType="1"/>
            </p:cNvSpPr>
            <p:nvPr/>
          </p:nvSpPr>
          <p:spPr bwMode="auto">
            <a:xfrm flipV="1">
              <a:off x="2352" y="2602"/>
              <a:ext cx="78" cy="18"/>
            </a:xfrm>
            <a:prstGeom prst="line">
              <a:avLst/>
            </a:prstGeom>
            <a:noFill/>
            <a:ln w="38100">
              <a:solidFill>
                <a:schemeClr val="hlink"/>
              </a:solidFill>
              <a:round/>
              <a:headEnd/>
              <a:tailEnd/>
            </a:ln>
          </p:spPr>
          <p:txBody>
            <a:bodyPr/>
            <a:lstStyle/>
            <a:p>
              <a:endParaRPr lang="en-US"/>
            </a:p>
          </p:txBody>
        </p:sp>
        <p:sp>
          <p:nvSpPr>
            <p:cNvPr id="4131" name="Line 20"/>
            <p:cNvSpPr>
              <a:spLocks noChangeShapeType="1"/>
            </p:cNvSpPr>
            <p:nvPr/>
          </p:nvSpPr>
          <p:spPr bwMode="auto">
            <a:xfrm flipV="1">
              <a:off x="2430" y="2584"/>
              <a:ext cx="78" cy="18"/>
            </a:xfrm>
            <a:prstGeom prst="line">
              <a:avLst/>
            </a:prstGeom>
            <a:noFill/>
            <a:ln w="38100">
              <a:solidFill>
                <a:schemeClr val="hlink"/>
              </a:solidFill>
              <a:round/>
              <a:headEnd/>
              <a:tailEnd/>
            </a:ln>
          </p:spPr>
          <p:txBody>
            <a:bodyPr/>
            <a:lstStyle/>
            <a:p>
              <a:endParaRPr lang="en-US"/>
            </a:p>
          </p:txBody>
        </p:sp>
        <p:sp>
          <p:nvSpPr>
            <p:cNvPr id="4132" name="Line 21"/>
            <p:cNvSpPr>
              <a:spLocks noChangeShapeType="1"/>
            </p:cNvSpPr>
            <p:nvPr/>
          </p:nvSpPr>
          <p:spPr bwMode="auto">
            <a:xfrm flipV="1">
              <a:off x="2508" y="2560"/>
              <a:ext cx="78" cy="24"/>
            </a:xfrm>
            <a:prstGeom prst="line">
              <a:avLst/>
            </a:prstGeom>
            <a:noFill/>
            <a:ln w="38100">
              <a:solidFill>
                <a:schemeClr val="hlink"/>
              </a:solidFill>
              <a:round/>
              <a:headEnd/>
              <a:tailEnd/>
            </a:ln>
          </p:spPr>
          <p:txBody>
            <a:bodyPr/>
            <a:lstStyle/>
            <a:p>
              <a:endParaRPr lang="en-US"/>
            </a:p>
          </p:txBody>
        </p:sp>
        <p:sp>
          <p:nvSpPr>
            <p:cNvPr id="4133" name="Line 22"/>
            <p:cNvSpPr>
              <a:spLocks noChangeShapeType="1"/>
            </p:cNvSpPr>
            <p:nvPr/>
          </p:nvSpPr>
          <p:spPr bwMode="auto">
            <a:xfrm flipV="1">
              <a:off x="2586" y="2536"/>
              <a:ext cx="78" cy="24"/>
            </a:xfrm>
            <a:prstGeom prst="line">
              <a:avLst/>
            </a:prstGeom>
            <a:noFill/>
            <a:ln w="38100">
              <a:solidFill>
                <a:schemeClr val="hlink"/>
              </a:solidFill>
              <a:round/>
              <a:headEnd/>
              <a:tailEnd/>
            </a:ln>
          </p:spPr>
          <p:txBody>
            <a:bodyPr/>
            <a:lstStyle/>
            <a:p>
              <a:endParaRPr lang="en-US"/>
            </a:p>
          </p:txBody>
        </p:sp>
        <p:sp>
          <p:nvSpPr>
            <p:cNvPr id="4134" name="Line 23"/>
            <p:cNvSpPr>
              <a:spLocks noChangeShapeType="1"/>
            </p:cNvSpPr>
            <p:nvPr/>
          </p:nvSpPr>
          <p:spPr bwMode="auto">
            <a:xfrm flipV="1">
              <a:off x="2664" y="2506"/>
              <a:ext cx="78" cy="30"/>
            </a:xfrm>
            <a:prstGeom prst="line">
              <a:avLst/>
            </a:prstGeom>
            <a:noFill/>
            <a:ln w="38100">
              <a:solidFill>
                <a:schemeClr val="hlink"/>
              </a:solidFill>
              <a:round/>
              <a:headEnd/>
              <a:tailEnd/>
            </a:ln>
          </p:spPr>
          <p:txBody>
            <a:bodyPr/>
            <a:lstStyle/>
            <a:p>
              <a:endParaRPr lang="en-US"/>
            </a:p>
          </p:txBody>
        </p:sp>
        <p:sp>
          <p:nvSpPr>
            <p:cNvPr id="4135" name="Line 24"/>
            <p:cNvSpPr>
              <a:spLocks noChangeShapeType="1"/>
            </p:cNvSpPr>
            <p:nvPr/>
          </p:nvSpPr>
          <p:spPr bwMode="auto">
            <a:xfrm flipV="1">
              <a:off x="2742" y="2476"/>
              <a:ext cx="84" cy="30"/>
            </a:xfrm>
            <a:prstGeom prst="line">
              <a:avLst/>
            </a:prstGeom>
            <a:noFill/>
            <a:ln w="38100">
              <a:solidFill>
                <a:schemeClr val="hlink"/>
              </a:solidFill>
              <a:round/>
              <a:headEnd/>
              <a:tailEnd/>
            </a:ln>
          </p:spPr>
          <p:txBody>
            <a:bodyPr/>
            <a:lstStyle/>
            <a:p>
              <a:endParaRPr lang="en-US"/>
            </a:p>
          </p:txBody>
        </p:sp>
        <p:sp>
          <p:nvSpPr>
            <p:cNvPr id="4136" name="Line 25"/>
            <p:cNvSpPr>
              <a:spLocks noChangeShapeType="1"/>
            </p:cNvSpPr>
            <p:nvPr/>
          </p:nvSpPr>
          <p:spPr bwMode="auto">
            <a:xfrm flipV="1">
              <a:off x="2826" y="2440"/>
              <a:ext cx="78" cy="36"/>
            </a:xfrm>
            <a:prstGeom prst="line">
              <a:avLst/>
            </a:prstGeom>
            <a:noFill/>
            <a:ln w="38100">
              <a:solidFill>
                <a:schemeClr val="hlink"/>
              </a:solidFill>
              <a:round/>
              <a:headEnd/>
              <a:tailEnd/>
            </a:ln>
          </p:spPr>
          <p:txBody>
            <a:bodyPr/>
            <a:lstStyle/>
            <a:p>
              <a:endParaRPr lang="en-US"/>
            </a:p>
          </p:txBody>
        </p:sp>
        <p:sp>
          <p:nvSpPr>
            <p:cNvPr id="4137" name="Line 26"/>
            <p:cNvSpPr>
              <a:spLocks noChangeShapeType="1"/>
            </p:cNvSpPr>
            <p:nvPr/>
          </p:nvSpPr>
          <p:spPr bwMode="auto">
            <a:xfrm flipV="1">
              <a:off x="2904" y="2404"/>
              <a:ext cx="78" cy="36"/>
            </a:xfrm>
            <a:prstGeom prst="line">
              <a:avLst/>
            </a:prstGeom>
            <a:noFill/>
            <a:ln w="38100">
              <a:solidFill>
                <a:schemeClr val="hlink"/>
              </a:solidFill>
              <a:round/>
              <a:headEnd/>
              <a:tailEnd/>
            </a:ln>
          </p:spPr>
          <p:txBody>
            <a:bodyPr/>
            <a:lstStyle/>
            <a:p>
              <a:endParaRPr lang="en-US"/>
            </a:p>
          </p:txBody>
        </p:sp>
        <p:sp>
          <p:nvSpPr>
            <p:cNvPr id="4138" name="Line 27"/>
            <p:cNvSpPr>
              <a:spLocks noChangeShapeType="1"/>
            </p:cNvSpPr>
            <p:nvPr/>
          </p:nvSpPr>
          <p:spPr bwMode="auto">
            <a:xfrm flipV="1">
              <a:off x="2982" y="2368"/>
              <a:ext cx="78" cy="36"/>
            </a:xfrm>
            <a:prstGeom prst="line">
              <a:avLst/>
            </a:prstGeom>
            <a:noFill/>
            <a:ln w="38100">
              <a:solidFill>
                <a:schemeClr val="hlink"/>
              </a:solidFill>
              <a:round/>
              <a:headEnd/>
              <a:tailEnd/>
            </a:ln>
          </p:spPr>
          <p:txBody>
            <a:bodyPr/>
            <a:lstStyle/>
            <a:p>
              <a:endParaRPr lang="en-US"/>
            </a:p>
          </p:txBody>
        </p:sp>
        <p:sp>
          <p:nvSpPr>
            <p:cNvPr id="4139" name="Line 28"/>
            <p:cNvSpPr>
              <a:spLocks noChangeShapeType="1"/>
            </p:cNvSpPr>
            <p:nvPr/>
          </p:nvSpPr>
          <p:spPr bwMode="auto">
            <a:xfrm flipV="1">
              <a:off x="3060" y="2326"/>
              <a:ext cx="78" cy="42"/>
            </a:xfrm>
            <a:prstGeom prst="line">
              <a:avLst/>
            </a:prstGeom>
            <a:noFill/>
            <a:ln w="38100">
              <a:solidFill>
                <a:schemeClr val="hlink"/>
              </a:solidFill>
              <a:round/>
              <a:headEnd/>
              <a:tailEnd/>
            </a:ln>
          </p:spPr>
          <p:txBody>
            <a:bodyPr/>
            <a:lstStyle/>
            <a:p>
              <a:endParaRPr lang="en-US"/>
            </a:p>
          </p:txBody>
        </p:sp>
        <p:sp>
          <p:nvSpPr>
            <p:cNvPr id="4140" name="Line 29"/>
            <p:cNvSpPr>
              <a:spLocks noChangeShapeType="1"/>
            </p:cNvSpPr>
            <p:nvPr/>
          </p:nvSpPr>
          <p:spPr bwMode="auto">
            <a:xfrm flipV="1">
              <a:off x="3138" y="2278"/>
              <a:ext cx="78" cy="48"/>
            </a:xfrm>
            <a:prstGeom prst="line">
              <a:avLst/>
            </a:prstGeom>
            <a:noFill/>
            <a:ln w="38100">
              <a:solidFill>
                <a:schemeClr val="hlink"/>
              </a:solidFill>
              <a:round/>
              <a:headEnd/>
              <a:tailEnd/>
            </a:ln>
          </p:spPr>
          <p:txBody>
            <a:bodyPr/>
            <a:lstStyle/>
            <a:p>
              <a:endParaRPr lang="en-US"/>
            </a:p>
          </p:txBody>
        </p:sp>
        <p:sp>
          <p:nvSpPr>
            <p:cNvPr id="4141" name="Line 30"/>
            <p:cNvSpPr>
              <a:spLocks noChangeShapeType="1"/>
            </p:cNvSpPr>
            <p:nvPr/>
          </p:nvSpPr>
          <p:spPr bwMode="auto">
            <a:xfrm flipV="1">
              <a:off x="3216" y="2230"/>
              <a:ext cx="78" cy="48"/>
            </a:xfrm>
            <a:prstGeom prst="line">
              <a:avLst/>
            </a:prstGeom>
            <a:noFill/>
            <a:ln w="38100">
              <a:solidFill>
                <a:schemeClr val="hlink"/>
              </a:solidFill>
              <a:round/>
              <a:headEnd/>
              <a:tailEnd/>
            </a:ln>
          </p:spPr>
          <p:txBody>
            <a:bodyPr/>
            <a:lstStyle/>
            <a:p>
              <a:endParaRPr lang="en-US"/>
            </a:p>
          </p:txBody>
        </p:sp>
        <p:sp>
          <p:nvSpPr>
            <p:cNvPr id="4142" name="Line 31"/>
            <p:cNvSpPr>
              <a:spLocks noChangeShapeType="1"/>
            </p:cNvSpPr>
            <p:nvPr/>
          </p:nvSpPr>
          <p:spPr bwMode="auto">
            <a:xfrm flipV="1">
              <a:off x="3294" y="2182"/>
              <a:ext cx="84" cy="48"/>
            </a:xfrm>
            <a:prstGeom prst="line">
              <a:avLst/>
            </a:prstGeom>
            <a:noFill/>
            <a:ln w="38100">
              <a:solidFill>
                <a:schemeClr val="hlink"/>
              </a:solidFill>
              <a:round/>
              <a:headEnd/>
              <a:tailEnd/>
            </a:ln>
          </p:spPr>
          <p:txBody>
            <a:bodyPr/>
            <a:lstStyle/>
            <a:p>
              <a:endParaRPr lang="en-US"/>
            </a:p>
          </p:txBody>
        </p:sp>
        <p:sp>
          <p:nvSpPr>
            <p:cNvPr id="4143" name="Line 32"/>
            <p:cNvSpPr>
              <a:spLocks noChangeShapeType="1"/>
            </p:cNvSpPr>
            <p:nvPr/>
          </p:nvSpPr>
          <p:spPr bwMode="auto">
            <a:xfrm flipV="1">
              <a:off x="3378" y="2128"/>
              <a:ext cx="78" cy="54"/>
            </a:xfrm>
            <a:prstGeom prst="line">
              <a:avLst/>
            </a:prstGeom>
            <a:noFill/>
            <a:ln w="38100">
              <a:solidFill>
                <a:schemeClr val="hlink"/>
              </a:solidFill>
              <a:round/>
              <a:headEnd/>
              <a:tailEnd/>
            </a:ln>
          </p:spPr>
          <p:txBody>
            <a:bodyPr/>
            <a:lstStyle/>
            <a:p>
              <a:endParaRPr lang="en-US"/>
            </a:p>
          </p:txBody>
        </p:sp>
        <p:sp>
          <p:nvSpPr>
            <p:cNvPr id="4144" name="Line 33"/>
            <p:cNvSpPr>
              <a:spLocks noChangeShapeType="1"/>
            </p:cNvSpPr>
            <p:nvPr/>
          </p:nvSpPr>
          <p:spPr bwMode="auto">
            <a:xfrm flipV="1">
              <a:off x="3456" y="2074"/>
              <a:ext cx="78" cy="54"/>
            </a:xfrm>
            <a:prstGeom prst="line">
              <a:avLst/>
            </a:prstGeom>
            <a:noFill/>
            <a:ln w="38100">
              <a:solidFill>
                <a:schemeClr val="hlink"/>
              </a:solidFill>
              <a:round/>
              <a:headEnd/>
              <a:tailEnd/>
            </a:ln>
          </p:spPr>
          <p:txBody>
            <a:bodyPr/>
            <a:lstStyle/>
            <a:p>
              <a:endParaRPr lang="en-US"/>
            </a:p>
          </p:txBody>
        </p:sp>
        <p:sp>
          <p:nvSpPr>
            <p:cNvPr id="4145" name="Line 34"/>
            <p:cNvSpPr>
              <a:spLocks noChangeShapeType="1"/>
            </p:cNvSpPr>
            <p:nvPr/>
          </p:nvSpPr>
          <p:spPr bwMode="auto">
            <a:xfrm flipV="1">
              <a:off x="3534" y="2014"/>
              <a:ext cx="78" cy="60"/>
            </a:xfrm>
            <a:prstGeom prst="line">
              <a:avLst/>
            </a:prstGeom>
            <a:noFill/>
            <a:ln w="38100">
              <a:solidFill>
                <a:schemeClr val="hlink"/>
              </a:solidFill>
              <a:round/>
              <a:headEnd/>
              <a:tailEnd/>
            </a:ln>
          </p:spPr>
          <p:txBody>
            <a:bodyPr/>
            <a:lstStyle/>
            <a:p>
              <a:endParaRPr lang="en-US"/>
            </a:p>
          </p:txBody>
        </p:sp>
        <p:sp>
          <p:nvSpPr>
            <p:cNvPr id="4146" name="Line 35"/>
            <p:cNvSpPr>
              <a:spLocks noChangeShapeType="1"/>
            </p:cNvSpPr>
            <p:nvPr/>
          </p:nvSpPr>
          <p:spPr bwMode="auto">
            <a:xfrm flipV="1">
              <a:off x="3612" y="1954"/>
              <a:ext cx="78" cy="60"/>
            </a:xfrm>
            <a:prstGeom prst="line">
              <a:avLst/>
            </a:prstGeom>
            <a:noFill/>
            <a:ln w="38100">
              <a:solidFill>
                <a:schemeClr val="hlink"/>
              </a:solidFill>
              <a:round/>
              <a:headEnd/>
              <a:tailEnd/>
            </a:ln>
          </p:spPr>
          <p:txBody>
            <a:bodyPr/>
            <a:lstStyle/>
            <a:p>
              <a:endParaRPr lang="en-US"/>
            </a:p>
          </p:txBody>
        </p:sp>
        <p:sp>
          <p:nvSpPr>
            <p:cNvPr id="4147" name="Line 36"/>
            <p:cNvSpPr>
              <a:spLocks noChangeShapeType="1"/>
            </p:cNvSpPr>
            <p:nvPr/>
          </p:nvSpPr>
          <p:spPr bwMode="auto">
            <a:xfrm flipV="1">
              <a:off x="3690" y="1894"/>
              <a:ext cx="78" cy="60"/>
            </a:xfrm>
            <a:prstGeom prst="line">
              <a:avLst/>
            </a:prstGeom>
            <a:noFill/>
            <a:ln w="38100">
              <a:solidFill>
                <a:schemeClr val="hlink"/>
              </a:solidFill>
              <a:round/>
              <a:headEnd/>
              <a:tailEnd/>
            </a:ln>
          </p:spPr>
          <p:txBody>
            <a:bodyPr/>
            <a:lstStyle/>
            <a:p>
              <a:endParaRPr lang="en-US"/>
            </a:p>
          </p:txBody>
        </p:sp>
      </p:grpSp>
      <p:sp>
        <p:nvSpPr>
          <p:cNvPr id="4108" name="Text Box 39"/>
          <p:cNvSpPr txBox="1">
            <a:spLocks noChangeArrowheads="1"/>
          </p:cNvSpPr>
          <p:nvPr/>
        </p:nvSpPr>
        <p:spPr bwMode="auto">
          <a:xfrm>
            <a:off x="492125" y="1793875"/>
            <a:ext cx="4840288" cy="1552575"/>
          </a:xfrm>
          <a:prstGeom prst="rect">
            <a:avLst/>
          </a:prstGeom>
          <a:noFill/>
          <a:ln w="12700">
            <a:noFill/>
            <a:miter lim="800000"/>
            <a:headEnd type="none" w="sm" len="sm"/>
            <a:tailEnd type="none" w="lg" len="med"/>
          </a:ln>
        </p:spPr>
        <p:txBody>
          <a:bodyPr>
            <a:spAutoFit/>
          </a:bodyPr>
          <a:lstStyle/>
          <a:p>
            <a:r>
              <a:rPr lang="en-US" sz="2400"/>
              <a:t>The flow out of a reservoir is 2 L/s. The reservoir surface is 5 m x 5 m. How fast is the reservoir surface dropping?</a:t>
            </a:r>
          </a:p>
        </p:txBody>
      </p:sp>
      <p:graphicFrame>
        <p:nvGraphicFramePr>
          <p:cNvPr id="53291" name="Object 43"/>
          <p:cNvGraphicFramePr>
            <a:graphicFrameLocks noChangeAspect="1"/>
          </p:cNvGraphicFramePr>
          <p:nvPr/>
        </p:nvGraphicFramePr>
        <p:xfrm>
          <a:off x="3990975" y="5807075"/>
          <a:ext cx="1787525" cy="803275"/>
        </p:xfrm>
        <a:graphic>
          <a:graphicData uri="http://schemas.openxmlformats.org/presentationml/2006/ole">
            <mc:AlternateContent xmlns:mc="http://schemas.openxmlformats.org/markup-compatibility/2006">
              <mc:Choice xmlns:v="urn:schemas-microsoft-com:vml" Requires="v">
                <p:oleObj spid="_x0000_s4108" name="Equation" r:id="rId4" imgW="1358640" imgH="799920" progId="Equation.DSMT4">
                  <p:embed/>
                </p:oleObj>
              </mc:Choice>
              <mc:Fallback>
                <p:oleObj name="Equation" r:id="rId4" imgW="1358640" imgH="799920" progId="Equation.DSMT4">
                  <p:embed/>
                  <p:pic>
                    <p:nvPicPr>
                      <p:cNvPr id="0" name="Object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0975" y="5807075"/>
                        <a:ext cx="1787525" cy="8032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4109" name="Line 44"/>
          <p:cNvSpPr>
            <a:spLocks noChangeShapeType="1"/>
          </p:cNvSpPr>
          <p:nvPr/>
        </p:nvSpPr>
        <p:spPr bwMode="auto">
          <a:xfrm flipH="1">
            <a:off x="6870700" y="3810000"/>
            <a:ext cx="685800" cy="0"/>
          </a:xfrm>
          <a:prstGeom prst="line">
            <a:avLst/>
          </a:prstGeom>
          <a:noFill/>
          <a:ln w="28575">
            <a:solidFill>
              <a:schemeClr val="tx1"/>
            </a:solidFill>
            <a:round/>
            <a:headEnd type="none" w="sm" len="sm"/>
            <a:tailEnd type="none" w="lg" len="med"/>
          </a:ln>
        </p:spPr>
        <p:txBody>
          <a:bodyPr wrap="none" anchor="ctr"/>
          <a:lstStyle/>
          <a:p>
            <a:endParaRPr lang="en-US"/>
          </a:p>
        </p:txBody>
      </p:sp>
      <p:sp>
        <p:nvSpPr>
          <p:cNvPr id="4110" name="Line 45"/>
          <p:cNvSpPr>
            <a:spLocks noChangeShapeType="1"/>
          </p:cNvSpPr>
          <p:nvPr/>
        </p:nvSpPr>
        <p:spPr bwMode="auto">
          <a:xfrm flipH="1">
            <a:off x="6870700" y="2362200"/>
            <a:ext cx="685800" cy="0"/>
          </a:xfrm>
          <a:prstGeom prst="line">
            <a:avLst/>
          </a:prstGeom>
          <a:noFill/>
          <a:ln w="28575">
            <a:solidFill>
              <a:schemeClr val="tx1"/>
            </a:solidFill>
            <a:round/>
            <a:headEnd type="none" w="sm" len="sm"/>
            <a:tailEnd type="none" w="lg" len="med"/>
          </a:ln>
        </p:spPr>
        <p:txBody>
          <a:bodyPr wrap="none" anchor="ctr"/>
          <a:lstStyle/>
          <a:p>
            <a:endParaRPr lang="en-US"/>
          </a:p>
        </p:txBody>
      </p:sp>
      <p:sp>
        <p:nvSpPr>
          <p:cNvPr id="4111" name="Line 46"/>
          <p:cNvSpPr>
            <a:spLocks noChangeShapeType="1"/>
          </p:cNvSpPr>
          <p:nvPr/>
        </p:nvSpPr>
        <p:spPr bwMode="auto">
          <a:xfrm>
            <a:off x="7124700" y="2362200"/>
            <a:ext cx="0" cy="1447800"/>
          </a:xfrm>
          <a:prstGeom prst="line">
            <a:avLst/>
          </a:prstGeom>
          <a:noFill/>
          <a:ln w="28575">
            <a:solidFill>
              <a:schemeClr val="tx1"/>
            </a:solidFill>
            <a:round/>
            <a:headEnd type="triangle" w="lg" len="med"/>
            <a:tailEnd type="triangle" w="lg" len="med"/>
          </a:ln>
        </p:spPr>
        <p:txBody>
          <a:bodyPr wrap="none" anchor="ctr"/>
          <a:lstStyle/>
          <a:p>
            <a:endParaRPr lang="en-US"/>
          </a:p>
        </p:txBody>
      </p:sp>
      <p:sp>
        <p:nvSpPr>
          <p:cNvPr id="4112" name="Text Box 47"/>
          <p:cNvSpPr txBox="1">
            <a:spLocks noChangeArrowheads="1"/>
          </p:cNvSpPr>
          <p:nvPr/>
        </p:nvSpPr>
        <p:spPr bwMode="auto">
          <a:xfrm>
            <a:off x="6981825" y="2733675"/>
            <a:ext cx="336550" cy="457200"/>
          </a:xfrm>
          <a:prstGeom prst="rect">
            <a:avLst/>
          </a:prstGeom>
          <a:solidFill>
            <a:schemeClr val="bg1"/>
          </a:solidFill>
          <a:ln w="12700">
            <a:noFill/>
            <a:miter lim="800000"/>
            <a:headEnd type="none" w="sm" len="sm"/>
            <a:tailEnd type="none" w="lg" len="med"/>
          </a:ln>
        </p:spPr>
        <p:txBody>
          <a:bodyPr wrap="none">
            <a:spAutoFit/>
          </a:bodyPr>
          <a:lstStyle/>
          <a:p>
            <a:r>
              <a:rPr lang="en-US" sz="2400"/>
              <a:t>h</a:t>
            </a:r>
          </a:p>
        </p:txBody>
      </p:sp>
      <p:graphicFrame>
        <p:nvGraphicFramePr>
          <p:cNvPr id="53298" name="Object 50"/>
          <p:cNvGraphicFramePr>
            <a:graphicFrameLocks noChangeAspect="1"/>
          </p:cNvGraphicFramePr>
          <p:nvPr/>
        </p:nvGraphicFramePr>
        <p:xfrm>
          <a:off x="438150" y="5854700"/>
          <a:ext cx="2370138" cy="723900"/>
        </p:xfrm>
        <a:graphic>
          <a:graphicData uri="http://schemas.openxmlformats.org/presentationml/2006/ole">
            <mc:AlternateContent xmlns:mc="http://schemas.openxmlformats.org/markup-compatibility/2006">
              <mc:Choice xmlns:v="urn:schemas-microsoft-com:vml" Requires="v">
                <p:oleObj spid="_x0000_s4109" name="Equation" r:id="rId6" imgW="1803240" imgH="723600" progId="Equation.DSMT4">
                  <p:embed/>
                </p:oleObj>
              </mc:Choice>
              <mc:Fallback>
                <p:oleObj name="Equation" r:id="rId6" imgW="1803240" imgH="723600" progId="Equation.DSMT4">
                  <p:embed/>
                  <p:pic>
                    <p:nvPicPr>
                      <p:cNvPr id="0" name="Object 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8150" y="5854700"/>
                        <a:ext cx="2370138" cy="7239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4113" name="Line 53"/>
          <p:cNvSpPr>
            <a:spLocks noChangeShapeType="1"/>
          </p:cNvSpPr>
          <p:nvPr/>
        </p:nvSpPr>
        <p:spPr bwMode="auto">
          <a:xfrm>
            <a:off x="3898900" y="4711700"/>
            <a:ext cx="23114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4114" name="AutoShape 55">
            <a:hlinkClick r:id="rId8" action="ppaction://hlinksldjump" highlightClick="1"/>
          </p:cNvPr>
          <p:cNvSpPr>
            <a:spLocks noChangeArrowheads="1"/>
          </p:cNvSpPr>
          <p:nvPr/>
        </p:nvSpPr>
        <p:spPr bwMode="auto">
          <a:xfrm>
            <a:off x="7912100" y="6388100"/>
            <a:ext cx="1231900" cy="469900"/>
          </a:xfrm>
          <a:prstGeom prst="actionButtonBlank">
            <a:avLst/>
          </a:prstGeom>
          <a:noFill/>
          <a:ln w="12700">
            <a:solidFill>
              <a:schemeClr val="folHlink"/>
            </a:solidFill>
            <a:miter lim="800000"/>
            <a:headEnd type="none" w="lg" len="med"/>
            <a:tailEnd type="none" w="lg" len="med"/>
          </a:ln>
        </p:spPr>
        <p:txBody>
          <a:bodyPr wrap="none" anchor="ctr"/>
          <a:lstStyle/>
          <a:p>
            <a:pPr algn="ctr"/>
            <a:r>
              <a:rPr lang="en-US" sz="2400">
                <a:solidFill>
                  <a:schemeClr val="folHlink"/>
                </a:solidFill>
              </a:rPr>
              <a:t>Example</a:t>
            </a:r>
          </a:p>
        </p:txBody>
      </p:sp>
      <p:sp>
        <p:nvSpPr>
          <p:cNvPr id="53299" name="Comment 51"/>
          <p:cNvSpPr>
            <a:spLocks noChangeArrowheads="1"/>
          </p:cNvSpPr>
          <p:nvPr/>
        </p:nvSpPr>
        <p:spPr bwMode="auto">
          <a:xfrm>
            <a:off x="3784600" y="4267200"/>
            <a:ext cx="26797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Constant density</a:t>
            </a:r>
          </a:p>
        </p:txBody>
      </p:sp>
      <p:sp>
        <p:nvSpPr>
          <p:cNvPr id="53305" name="Line 57"/>
          <p:cNvSpPr>
            <a:spLocks noChangeShapeType="1"/>
          </p:cNvSpPr>
          <p:nvPr/>
        </p:nvSpPr>
        <p:spPr bwMode="auto">
          <a:xfrm flipV="1">
            <a:off x="3289300" y="3479800"/>
            <a:ext cx="330200" cy="533400"/>
          </a:xfrm>
          <a:prstGeom prst="line">
            <a:avLst/>
          </a:prstGeom>
          <a:noFill/>
          <a:ln w="38100">
            <a:solidFill>
              <a:schemeClr val="folHlink"/>
            </a:solidFill>
            <a:round/>
            <a:headEnd type="none" w="lg" len="med"/>
            <a:tailEnd type="none" w="lg" len="med"/>
          </a:ln>
        </p:spPr>
        <p:txBody>
          <a:bodyPr wrap="none" anchor="ctr">
            <a:spAutoFit/>
          </a:bodyPr>
          <a:lstStyle/>
          <a:p>
            <a:endParaRPr lang="en-US"/>
          </a:p>
        </p:txBody>
      </p:sp>
      <p:sp>
        <p:nvSpPr>
          <p:cNvPr id="53306" name="Line 58"/>
          <p:cNvSpPr>
            <a:spLocks noChangeShapeType="1"/>
          </p:cNvSpPr>
          <p:nvPr/>
        </p:nvSpPr>
        <p:spPr bwMode="auto">
          <a:xfrm flipV="1">
            <a:off x="469900" y="3505200"/>
            <a:ext cx="330200" cy="533400"/>
          </a:xfrm>
          <a:prstGeom prst="line">
            <a:avLst/>
          </a:prstGeom>
          <a:noFill/>
          <a:ln w="38100">
            <a:solidFill>
              <a:schemeClr val="folHlink"/>
            </a:solidFill>
            <a:round/>
            <a:headEnd type="none" w="lg" len="med"/>
            <a:tailEnd type="none" w="lg" len="med"/>
          </a:ln>
        </p:spPr>
        <p:txBody>
          <a:bodyPr wrap="none" anchor="ctr">
            <a:spAutoFit/>
          </a:bodyPr>
          <a:lstStyle/>
          <a:p>
            <a:endParaRPr lang="en-US"/>
          </a:p>
        </p:txBody>
      </p:sp>
      <p:graphicFrame>
        <p:nvGraphicFramePr>
          <p:cNvPr id="53304" name="Object 56"/>
          <p:cNvGraphicFramePr>
            <a:graphicFrameLocks noChangeAspect="1"/>
          </p:cNvGraphicFramePr>
          <p:nvPr/>
        </p:nvGraphicFramePr>
        <p:xfrm>
          <a:off x="254000" y="3346450"/>
          <a:ext cx="3903663" cy="828675"/>
        </p:xfrm>
        <a:graphic>
          <a:graphicData uri="http://schemas.openxmlformats.org/presentationml/2006/ole">
            <mc:AlternateContent xmlns:mc="http://schemas.openxmlformats.org/markup-compatibility/2006">
              <mc:Choice xmlns:v="urn:schemas-microsoft-com:vml" Requires="v">
                <p:oleObj spid="_x0000_s4110" name="Equation" r:id="rId9" imgW="2971800" imgH="825480" progId="Equation.DSMT4">
                  <p:embed/>
                </p:oleObj>
              </mc:Choice>
              <mc:Fallback>
                <p:oleObj name="Equation" r:id="rId9" imgW="2971800" imgH="825480" progId="Equation.DSMT4">
                  <p:embed/>
                  <p:pic>
                    <p:nvPicPr>
                      <p:cNvPr id="0" name="Object 5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4000" y="3346450"/>
                        <a:ext cx="3903663" cy="828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53307" name="Object 59"/>
          <p:cNvGraphicFramePr>
            <a:graphicFrameLocks noChangeAspect="1"/>
          </p:cNvGraphicFramePr>
          <p:nvPr/>
        </p:nvGraphicFramePr>
        <p:xfrm>
          <a:off x="381000" y="4184650"/>
          <a:ext cx="2735263" cy="828675"/>
        </p:xfrm>
        <a:graphic>
          <a:graphicData uri="http://schemas.openxmlformats.org/presentationml/2006/ole">
            <mc:AlternateContent xmlns:mc="http://schemas.openxmlformats.org/markup-compatibility/2006">
              <mc:Choice xmlns:v="urn:schemas-microsoft-com:vml" Requires="v">
                <p:oleObj spid="_x0000_s4111" name="Equation" r:id="rId11" imgW="2082600" imgH="825480" progId="Equation.DSMT4">
                  <p:embed/>
                </p:oleObj>
              </mc:Choice>
              <mc:Fallback>
                <p:oleObj name="Equation" r:id="rId11" imgW="2082600" imgH="825480" progId="Equation.DSMT4">
                  <p:embed/>
                  <p:pic>
                    <p:nvPicPr>
                      <p:cNvPr id="0" name="Object 5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 y="4184650"/>
                        <a:ext cx="2735263" cy="828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53308" name="Rectangle 60"/>
          <p:cNvSpPr>
            <a:spLocks noChangeArrowheads="1"/>
          </p:cNvSpPr>
          <p:nvPr/>
        </p:nvSpPr>
        <p:spPr bwMode="auto">
          <a:xfrm>
            <a:off x="5626100" y="2362200"/>
            <a:ext cx="1219200" cy="1435100"/>
          </a:xfrm>
          <a:prstGeom prst="rect">
            <a:avLst/>
          </a:prstGeom>
          <a:noFill/>
          <a:ln w="57150">
            <a:solidFill>
              <a:schemeClr val="folHlink"/>
            </a:solidFill>
            <a:prstDash val="sysDot"/>
            <a:miter lim="800000"/>
            <a:headEnd type="none" w="lg" len="med"/>
            <a:tailEnd type="none" w="lg" len="med"/>
          </a:ln>
        </p:spPr>
        <p:txBody>
          <a:bodyPr anchor="ctr">
            <a:spAutoFit/>
          </a:bodyPr>
          <a:lstStyle/>
          <a:p>
            <a:endParaRPr lang="en-US"/>
          </a:p>
        </p:txBody>
      </p:sp>
      <p:sp>
        <p:nvSpPr>
          <p:cNvPr id="53309" name="Line 61"/>
          <p:cNvSpPr>
            <a:spLocks noChangeShapeType="1"/>
          </p:cNvSpPr>
          <p:nvPr/>
        </p:nvSpPr>
        <p:spPr bwMode="auto">
          <a:xfrm flipV="1">
            <a:off x="1358900" y="5181600"/>
            <a:ext cx="330200" cy="533400"/>
          </a:xfrm>
          <a:prstGeom prst="line">
            <a:avLst/>
          </a:prstGeom>
          <a:noFill/>
          <a:ln w="38100">
            <a:solidFill>
              <a:schemeClr val="folHlink"/>
            </a:solidFill>
            <a:round/>
            <a:headEnd type="none" w="lg" len="med"/>
            <a:tailEnd type="none" w="lg" len="med"/>
          </a:ln>
        </p:spPr>
        <p:txBody>
          <a:bodyPr wrap="none" anchor="ctr">
            <a:spAutoFit/>
          </a:bodyPr>
          <a:lstStyle/>
          <a:p>
            <a:endParaRPr lang="en-US"/>
          </a:p>
        </p:txBody>
      </p:sp>
      <p:graphicFrame>
        <p:nvGraphicFramePr>
          <p:cNvPr id="53297" name="Object 49"/>
          <p:cNvGraphicFramePr>
            <a:graphicFrameLocks noChangeAspect="1"/>
          </p:cNvGraphicFramePr>
          <p:nvPr/>
        </p:nvGraphicFramePr>
        <p:xfrm>
          <a:off x="369888" y="5030788"/>
          <a:ext cx="2787650" cy="736600"/>
        </p:xfrm>
        <a:graphic>
          <a:graphicData uri="http://schemas.openxmlformats.org/presentationml/2006/ole">
            <mc:AlternateContent xmlns:mc="http://schemas.openxmlformats.org/markup-compatibility/2006">
              <mc:Choice xmlns:v="urn:schemas-microsoft-com:vml" Requires="v">
                <p:oleObj spid="_x0000_s4112" name="Equation" r:id="rId13" imgW="2120760" imgH="736560" progId="Equation.DSMT4">
                  <p:embed/>
                </p:oleObj>
              </mc:Choice>
              <mc:Fallback>
                <p:oleObj name="Equation" r:id="rId13" imgW="2120760" imgH="736560" progId="Equation.DSMT4">
                  <p:embed/>
                  <p:pic>
                    <p:nvPicPr>
                      <p:cNvPr id="0" name="Object 4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9888" y="5030788"/>
                        <a:ext cx="2787650" cy="7366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pSp>
        <p:nvGrpSpPr>
          <p:cNvPr id="4" name="Group 66"/>
          <p:cNvGrpSpPr>
            <a:grpSpLocks/>
          </p:cNvGrpSpPr>
          <p:nvPr/>
        </p:nvGrpSpPr>
        <p:grpSpPr bwMode="auto">
          <a:xfrm>
            <a:off x="3822700" y="5473700"/>
            <a:ext cx="965200" cy="1168400"/>
            <a:chOff x="2408" y="3448"/>
            <a:chExt cx="608" cy="736"/>
          </a:xfrm>
        </p:grpSpPr>
        <p:sp>
          <p:nvSpPr>
            <p:cNvPr id="4122" name="Oval 62"/>
            <p:cNvSpPr>
              <a:spLocks noChangeArrowheads="1"/>
            </p:cNvSpPr>
            <p:nvPr/>
          </p:nvSpPr>
          <p:spPr bwMode="auto">
            <a:xfrm>
              <a:off x="2408" y="3576"/>
              <a:ext cx="416" cy="608"/>
            </a:xfrm>
            <a:prstGeom prst="ellipse">
              <a:avLst/>
            </a:prstGeom>
            <a:noFill/>
            <a:ln w="38100">
              <a:solidFill>
                <a:schemeClr val="folHlink"/>
              </a:solidFill>
              <a:round/>
              <a:headEnd type="none" w="lg" len="med"/>
              <a:tailEnd type="none" w="lg" len="med"/>
            </a:ln>
          </p:spPr>
          <p:txBody>
            <a:bodyPr wrap="none" anchor="ctr">
              <a:spAutoFit/>
            </a:bodyPr>
            <a:lstStyle/>
            <a:p>
              <a:endParaRPr lang="en-US"/>
            </a:p>
          </p:txBody>
        </p:sp>
        <p:sp>
          <p:nvSpPr>
            <p:cNvPr id="4123" name="Line 63"/>
            <p:cNvSpPr>
              <a:spLocks noChangeShapeType="1"/>
            </p:cNvSpPr>
            <p:nvPr/>
          </p:nvSpPr>
          <p:spPr bwMode="auto">
            <a:xfrm flipV="1">
              <a:off x="2712" y="3448"/>
              <a:ext cx="304" cy="160"/>
            </a:xfrm>
            <a:prstGeom prst="line">
              <a:avLst/>
            </a:prstGeom>
            <a:noFill/>
            <a:ln w="38100">
              <a:solidFill>
                <a:schemeClr val="folHlink"/>
              </a:solidFill>
              <a:round/>
              <a:headEnd type="none" w="lg" len="med"/>
              <a:tailEnd type="triangle" w="lg" len="med"/>
            </a:ln>
          </p:spPr>
          <p:txBody>
            <a:bodyPr wrap="none" anchor="ctr">
              <a:spAutoFit/>
            </a:bodyPr>
            <a:lstStyle/>
            <a:p>
              <a:endParaRPr lang="en-US"/>
            </a:p>
          </p:txBody>
        </p:sp>
      </p:grpSp>
      <p:sp>
        <p:nvSpPr>
          <p:cNvPr id="4121" name="Text Box 64"/>
          <p:cNvSpPr txBox="1">
            <a:spLocks noChangeArrowheads="1"/>
          </p:cNvSpPr>
          <p:nvPr/>
        </p:nvSpPr>
        <p:spPr bwMode="auto">
          <a:xfrm>
            <a:off x="4848225" y="5235575"/>
            <a:ext cx="4124325" cy="457200"/>
          </a:xfrm>
          <a:prstGeom prst="rect">
            <a:avLst/>
          </a:prstGeom>
          <a:noFill/>
          <a:ln w="12700">
            <a:noFill/>
            <a:miter lim="800000"/>
            <a:headEnd type="none" w="lg" len="med"/>
            <a:tailEnd type="none" w="lg" len="med"/>
          </a:ln>
        </p:spPr>
        <p:txBody>
          <a:bodyPr wrap="none">
            <a:spAutoFit/>
          </a:bodyPr>
          <a:lstStyle/>
          <a:p>
            <a:r>
              <a:rPr lang="en-US" sz="2400"/>
              <a:t>Velocity of the reservoir surface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3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33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33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330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32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5330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5329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330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5329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5329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99" grpId="0" autoUpdateAnimBg="0"/>
      <p:bldP spid="53305" grpId="0" animBg="1"/>
      <p:bldP spid="53306" grpId="0" animBg="1"/>
      <p:bldP spid="53308" grpId="0" animBg="1"/>
      <p:bldP spid="5330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4" name="Comment 54"/>
          <p:cNvSpPr>
            <a:spLocks noChangeArrowheads="1"/>
          </p:cNvSpPr>
          <p:nvPr/>
        </p:nvSpPr>
        <p:spPr bwMode="auto">
          <a:xfrm>
            <a:off x="5181600" y="3140075"/>
            <a:ext cx="39624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Apply in direction of flow</a:t>
            </a:r>
          </a:p>
        </p:txBody>
      </p:sp>
      <p:sp>
        <p:nvSpPr>
          <p:cNvPr id="81975" name="Comment 55"/>
          <p:cNvSpPr>
            <a:spLocks noChangeArrowheads="1"/>
          </p:cNvSpPr>
          <p:nvPr/>
        </p:nvSpPr>
        <p:spPr bwMode="auto">
          <a:xfrm>
            <a:off x="5181600" y="3673475"/>
            <a:ext cx="39624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Neglect surface shear</a:t>
            </a:r>
          </a:p>
        </p:txBody>
      </p:sp>
      <p:sp>
        <p:nvSpPr>
          <p:cNvPr id="50187" name="Rectangle 2"/>
          <p:cNvSpPr>
            <a:spLocks noGrp="1" noChangeArrowheads="1"/>
          </p:cNvSpPr>
          <p:nvPr>
            <p:ph type="title"/>
          </p:nvPr>
        </p:nvSpPr>
        <p:spPr>
          <a:xfrm>
            <a:off x="152400" y="228600"/>
            <a:ext cx="8915400" cy="1143000"/>
          </a:xfrm>
        </p:spPr>
        <p:txBody>
          <a:bodyPr lIns="90488" tIns="44450" rIns="90488" bIns="44450" anchor="b"/>
          <a:lstStyle/>
          <a:p>
            <a:pPr>
              <a:defRPr/>
            </a:pPr>
            <a:r>
              <a:rPr lang="en-US" smtClean="0"/>
              <a:t>Head Loss due to reduced flow caused by side port outlet</a:t>
            </a:r>
          </a:p>
        </p:txBody>
      </p:sp>
      <p:sp>
        <p:nvSpPr>
          <p:cNvPr id="50188" name="Line 9"/>
          <p:cNvSpPr>
            <a:spLocks noChangeShapeType="1"/>
          </p:cNvSpPr>
          <p:nvPr/>
        </p:nvSpPr>
        <p:spPr bwMode="auto">
          <a:xfrm>
            <a:off x="177800" y="3098800"/>
            <a:ext cx="8801100" cy="0"/>
          </a:xfrm>
          <a:prstGeom prst="line">
            <a:avLst/>
          </a:prstGeom>
          <a:noFill/>
          <a:ln w="12700">
            <a:solidFill>
              <a:schemeClr val="tx1"/>
            </a:solidFill>
            <a:round/>
            <a:headEnd/>
            <a:tailEnd/>
          </a:ln>
        </p:spPr>
        <p:txBody>
          <a:bodyPr wrap="none" anchor="ctr"/>
          <a:lstStyle/>
          <a:p>
            <a:endParaRPr lang="en-US"/>
          </a:p>
        </p:txBody>
      </p:sp>
      <p:graphicFrame>
        <p:nvGraphicFramePr>
          <p:cNvPr id="81941" name="Object 2"/>
          <p:cNvGraphicFramePr>
            <a:graphicFrameLocks noChangeAspect="1"/>
          </p:cNvGraphicFramePr>
          <p:nvPr/>
        </p:nvGraphicFramePr>
        <p:xfrm>
          <a:off x="261938" y="3255963"/>
          <a:ext cx="4818062" cy="420687"/>
        </p:xfrm>
        <a:graphic>
          <a:graphicData uri="http://schemas.openxmlformats.org/presentationml/2006/ole">
            <mc:AlternateContent xmlns:mc="http://schemas.openxmlformats.org/markup-compatibility/2006">
              <mc:Choice xmlns:v="urn:schemas-microsoft-com:vml" Requires="v">
                <p:oleObj spid="_x0000_s50192" name="Equation" r:id="rId4" imgW="3670200" imgH="419040" progId="Equation.DSMT4">
                  <p:embed/>
                </p:oleObj>
              </mc:Choice>
              <mc:Fallback>
                <p:oleObj name="Equation" r:id="rId4" imgW="3670200" imgH="41904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938" y="3255963"/>
                        <a:ext cx="4818062" cy="4206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81962" name="Object 3"/>
          <p:cNvGraphicFramePr>
            <a:graphicFrameLocks noChangeAspect="1"/>
          </p:cNvGraphicFramePr>
          <p:nvPr/>
        </p:nvGraphicFramePr>
        <p:xfrm>
          <a:off x="215900" y="3776663"/>
          <a:ext cx="3717925" cy="420687"/>
        </p:xfrm>
        <a:graphic>
          <a:graphicData uri="http://schemas.openxmlformats.org/presentationml/2006/ole">
            <mc:AlternateContent xmlns:mc="http://schemas.openxmlformats.org/markup-compatibility/2006">
              <mc:Choice xmlns:v="urn:schemas-microsoft-com:vml" Requires="v">
                <p:oleObj spid="_x0000_s50193" name="Equation" r:id="rId6" imgW="2831760" imgH="419040" progId="Equation.DSMT4">
                  <p:embed/>
                </p:oleObj>
              </mc:Choice>
              <mc:Fallback>
                <p:oleObj name="Equation" r:id="rId6" imgW="2831760" imgH="41904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5900" y="3776663"/>
                        <a:ext cx="3717925" cy="4206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81963" name="Object 4"/>
          <p:cNvGraphicFramePr>
            <a:graphicFrameLocks noChangeAspect="1"/>
          </p:cNvGraphicFramePr>
          <p:nvPr/>
        </p:nvGraphicFramePr>
        <p:xfrm>
          <a:off x="314325" y="4351338"/>
          <a:ext cx="2271713" cy="420687"/>
        </p:xfrm>
        <a:graphic>
          <a:graphicData uri="http://schemas.openxmlformats.org/presentationml/2006/ole">
            <mc:AlternateContent xmlns:mc="http://schemas.openxmlformats.org/markup-compatibility/2006">
              <mc:Choice xmlns:v="urn:schemas-microsoft-com:vml" Requires="v">
                <p:oleObj spid="_x0000_s50194" name="Equation" r:id="rId8" imgW="1726920" imgH="419040" progId="Equation.DSMT4">
                  <p:embed/>
                </p:oleObj>
              </mc:Choice>
              <mc:Fallback>
                <p:oleObj name="Equation" r:id="rId8" imgW="1726920" imgH="41904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4325" y="4351338"/>
                        <a:ext cx="2271713" cy="4206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81964" name="Object 5"/>
          <p:cNvGraphicFramePr>
            <a:graphicFrameLocks noChangeAspect="1"/>
          </p:cNvGraphicFramePr>
          <p:nvPr/>
        </p:nvGraphicFramePr>
        <p:xfrm>
          <a:off x="3433763" y="4351338"/>
          <a:ext cx="2184400" cy="420687"/>
        </p:xfrm>
        <a:graphic>
          <a:graphicData uri="http://schemas.openxmlformats.org/presentationml/2006/ole">
            <mc:AlternateContent xmlns:mc="http://schemas.openxmlformats.org/markup-compatibility/2006">
              <mc:Choice xmlns:v="urn:schemas-microsoft-com:vml" Requires="v">
                <p:oleObj spid="_x0000_s50195" name="Equation" r:id="rId10" imgW="1663560" imgH="419040" progId="Equation.DSMT4">
                  <p:embed/>
                </p:oleObj>
              </mc:Choice>
              <mc:Fallback>
                <p:oleObj name="Equation" r:id="rId10" imgW="1663560" imgH="419040" progId="Equation.DSMT4">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33763" y="4351338"/>
                        <a:ext cx="2184400" cy="4206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50189" name="Line 59"/>
          <p:cNvSpPr>
            <a:spLocks noChangeShapeType="1"/>
          </p:cNvSpPr>
          <p:nvPr/>
        </p:nvSpPr>
        <p:spPr bwMode="auto">
          <a:xfrm>
            <a:off x="5245100" y="3619500"/>
            <a:ext cx="38989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50190" name="Line 60"/>
          <p:cNvSpPr>
            <a:spLocks noChangeShapeType="1"/>
          </p:cNvSpPr>
          <p:nvPr/>
        </p:nvSpPr>
        <p:spPr bwMode="auto">
          <a:xfrm>
            <a:off x="5257800" y="4152900"/>
            <a:ext cx="3060700" cy="0"/>
          </a:xfrm>
          <a:prstGeom prst="line">
            <a:avLst/>
          </a:prstGeom>
          <a:noFill/>
          <a:ln w="12700">
            <a:solidFill>
              <a:schemeClr val="tx1"/>
            </a:solidFill>
            <a:round/>
            <a:headEnd type="none" w="lg" len="med"/>
            <a:tailEnd type="none" w="lg" len="med"/>
          </a:ln>
        </p:spPr>
        <p:txBody>
          <a:bodyPr wrap="none" anchor="ctr"/>
          <a:lstStyle/>
          <a:p>
            <a:endParaRPr lang="en-US"/>
          </a:p>
        </p:txBody>
      </p:sp>
      <p:graphicFrame>
        <p:nvGraphicFramePr>
          <p:cNvPr id="81965" name="Object 7"/>
          <p:cNvGraphicFramePr>
            <a:graphicFrameLocks noChangeAspect="1"/>
          </p:cNvGraphicFramePr>
          <p:nvPr/>
        </p:nvGraphicFramePr>
        <p:xfrm>
          <a:off x="571500" y="4951413"/>
          <a:ext cx="4719638" cy="400050"/>
        </p:xfrm>
        <a:graphic>
          <a:graphicData uri="http://schemas.openxmlformats.org/presentationml/2006/ole">
            <mc:AlternateContent xmlns:mc="http://schemas.openxmlformats.org/markup-compatibility/2006">
              <mc:Choice xmlns:v="urn:schemas-microsoft-com:vml" Requires="v">
                <p:oleObj spid="_x0000_s50196" name="Equation" r:id="rId12" imgW="3771720" imgH="419040" progId="Equation.DSMT4">
                  <p:embed/>
                </p:oleObj>
              </mc:Choice>
              <mc:Fallback>
                <p:oleObj name="Equation" r:id="rId12" imgW="3771720" imgH="41904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1500" y="4951413"/>
                        <a:ext cx="4719638" cy="4000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81983" name="AutoShape 63"/>
          <p:cNvSpPr>
            <a:spLocks noChangeArrowheads="1"/>
          </p:cNvSpPr>
          <p:nvPr/>
        </p:nvSpPr>
        <p:spPr bwMode="auto">
          <a:xfrm>
            <a:off x="2171700" y="3683000"/>
            <a:ext cx="2032000" cy="647700"/>
          </a:xfrm>
          <a:prstGeom prst="cloudCallout">
            <a:avLst>
              <a:gd name="adj1" fmla="val 81718"/>
              <a:gd name="adj2" fmla="val 26963"/>
            </a:avLst>
          </a:prstGeom>
          <a:noFill/>
          <a:ln w="12700">
            <a:solidFill>
              <a:schemeClr val="tx1"/>
            </a:solidFill>
            <a:round/>
            <a:headEnd type="none" w="lg" len="med"/>
            <a:tailEnd type="none" w="lg" len="med"/>
          </a:ln>
        </p:spPr>
        <p:txBody>
          <a:bodyPr anchor="ctr"/>
          <a:lstStyle/>
          <a:p>
            <a:pPr algn="ctr"/>
            <a:endParaRPr lang="en-US"/>
          </a:p>
        </p:txBody>
      </p:sp>
      <p:graphicFrame>
        <p:nvGraphicFramePr>
          <p:cNvPr id="302088" name="Object 8"/>
          <p:cNvGraphicFramePr>
            <a:graphicFrameLocks noChangeAspect="1"/>
          </p:cNvGraphicFramePr>
          <p:nvPr/>
        </p:nvGraphicFramePr>
        <p:xfrm>
          <a:off x="1252538" y="5559425"/>
          <a:ext cx="3178175" cy="788988"/>
        </p:xfrm>
        <a:graphic>
          <a:graphicData uri="http://schemas.openxmlformats.org/presentationml/2006/ole">
            <mc:AlternateContent xmlns:mc="http://schemas.openxmlformats.org/markup-compatibility/2006">
              <mc:Choice xmlns:v="urn:schemas-microsoft-com:vml" Requires="v">
                <p:oleObj spid="_x0000_s50197" name="Equation" r:id="rId14" imgW="2539800" imgH="825480" progId="Equation.DSMT4">
                  <p:embed/>
                </p:oleObj>
              </mc:Choice>
              <mc:Fallback>
                <p:oleObj name="Equation" r:id="rId14" imgW="2539800" imgH="825480" progId="Equation.DSMT4">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52538" y="5559425"/>
                        <a:ext cx="3178175" cy="7889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pSp>
        <p:nvGrpSpPr>
          <p:cNvPr id="50192" name="Group 48"/>
          <p:cNvGrpSpPr>
            <a:grpSpLocks/>
          </p:cNvGrpSpPr>
          <p:nvPr/>
        </p:nvGrpSpPr>
        <p:grpSpPr bwMode="auto">
          <a:xfrm>
            <a:off x="1701800" y="1255713"/>
            <a:ext cx="4457700" cy="1866900"/>
            <a:chOff x="1701800" y="1255597"/>
            <a:chExt cx="4458368" cy="1867016"/>
          </a:xfrm>
        </p:grpSpPr>
        <p:sp>
          <p:nvSpPr>
            <p:cNvPr id="50193" name="Rectangle 24"/>
            <p:cNvSpPr>
              <a:spLocks noChangeArrowheads="1"/>
            </p:cNvSpPr>
            <p:nvPr/>
          </p:nvSpPr>
          <p:spPr bwMode="auto">
            <a:xfrm>
              <a:off x="3757613" y="2759075"/>
              <a:ext cx="255587" cy="363538"/>
            </a:xfrm>
            <a:prstGeom prst="rect">
              <a:avLst/>
            </a:prstGeom>
            <a:noFill/>
            <a:ln w="12700">
              <a:noFill/>
              <a:miter lim="800000"/>
              <a:headEnd/>
              <a:tailEnd/>
            </a:ln>
          </p:spPr>
          <p:txBody>
            <a:bodyPr wrap="none" lIns="90488" tIns="44450" rIns="90488" bIns="44450">
              <a:spAutoFit/>
            </a:bodyPr>
            <a:lstStyle/>
            <a:p>
              <a:r>
                <a:rPr lang="en-US" sz="1800">
                  <a:latin typeface="Curlz MT" pitchFamily="82" charset="0"/>
                </a:rPr>
                <a:t>1</a:t>
              </a:r>
            </a:p>
          </p:txBody>
        </p:sp>
        <p:sp>
          <p:nvSpPr>
            <p:cNvPr id="50194" name="Rectangle 25"/>
            <p:cNvSpPr>
              <a:spLocks noChangeArrowheads="1"/>
            </p:cNvSpPr>
            <p:nvPr/>
          </p:nvSpPr>
          <p:spPr bwMode="auto">
            <a:xfrm>
              <a:off x="5626533" y="2757488"/>
              <a:ext cx="295275" cy="363537"/>
            </a:xfrm>
            <a:prstGeom prst="rect">
              <a:avLst/>
            </a:prstGeom>
            <a:noFill/>
            <a:ln w="12700">
              <a:noFill/>
              <a:miter lim="800000"/>
              <a:headEnd/>
              <a:tailEnd/>
            </a:ln>
          </p:spPr>
          <p:txBody>
            <a:bodyPr lIns="90488" tIns="44450" rIns="90488" bIns="44450">
              <a:spAutoFit/>
            </a:bodyPr>
            <a:lstStyle/>
            <a:p>
              <a:r>
                <a:rPr lang="en-US" sz="1800">
                  <a:latin typeface="Curlz MT" pitchFamily="82" charset="0"/>
                </a:rPr>
                <a:t>2</a:t>
              </a:r>
            </a:p>
          </p:txBody>
        </p:sp>
        <p:sp>
          <p:nvSpPr>
            <p:cNvPr id="50195" name="Freeform 23"/>
            <p:cNvSpPr>
              <a:spLocks/>
            </p:cNvSpPr>
            <p:nvPr/>
          </p:nvSpPr>
          <p:spPr bwMode="auto">
            <a:xfrm>
              <a:off x="3886020" y="1816100"/>
              <a:ext cx="2197280" cy="774700"/>
            </a:xfrm>
            <a:custGeom>
              <a:avLst/>
              <a:gdLst>
                <a:gd name="T0" fmla="*/ 0 w 10000"/>
                <a:gd name="T1" fmla="*/ 60016005 h 10000"/>
                <a:gd name="T2" fmla="*/ 482803971 w 10000"/>
                <a:gd name="T3" fmla="*/ 60016005 h 10000"/>
                <a:gd name="T4" fmla="*/ 482803971 w 10000"/>
                <a:gd name="T5" fmla="*/ 0 h 10000"/>
                <a:gd name="T6" fmla="*/ 0 w 10000"/>
                <a:gd name="T7" fmla="*/ 0 h 10000"/>
                <a:gd name="T8" fmla="*/ 0 60000 65536"/>
                <a:gd name="T9" fmla="*/ 0 60000 65536"/>
                <a:gd name="T10" fmla="*/ 0 60000 65536"/>
                <a:gd name="T11" fmla="*/ 0 60000 65536"/>
                <a:gd name="T12" fmla="*/ 0 w 10000"/>
                <a:gd name="T13" fmla="*/ 0 h 10000"/>
                <a:gd name="T14" fmla="*/ 10000 w 10000"/>
                <a:gd name="T15" fmla="*/ 10000 h 10000"/>
              </a:gdLst>
              <a:ahLst/>
              <a:cxnLst>
                <a:cxn ang="T8">
                  <a:pos x="T0" y="T1"/>
                </a:cxn>
                <a:cxn ang="T9">
                  <a:pos x="T2" y="T3"/>
                </a:cxn>
                <a:cxn ang="T10">
                  <a:pos x="T4" y="T5"/>
                </a:cxn>
                <a:cxn ang="T11">
                  <a:pos x="T6" y="T7"/>
                </a:cxn>
              </a:cxnLst>
              <a:rect l="T12" t="T13" r="T14" b="T15"/>
              <a:pathLst>
                <a:path w="10000" h="10000">
                  <a:moveTo>
                    <a:pt x="0" y="10000"/>
                  </a:moveTo>
                  <a:lnTo>
                    <a:pt x="10000" y="10000"/>
                  </a:lnTo>
                  <a:lnTo>
                    <a:pt x="10000" y="0"/>
                  </a:lnTo>
                  <a:lnTo>
                    <a:pt x="0" y="0"/>
                  </a:lnTo>
                </a:path>
              </a:pathLst>
            </a:custGeom>
            <a:solidFill>
              <a:schemeClr val="hlink"/>
            </a:solidFill>
            <a:ln w="12700" cap="flat" cmpd="sng">
              <a:noFill/>
              <a:prstDash val="solid"/>
              <a:round/>
              <a:headEnd type="none" w="sm" len="sm"/>
              <a:tailEnd type="none" w="lg" len="med"/>
            </a:ln>
          </p:spPr>
          <p:txBody>
            <a:bodyPr wrap="none" anchor="ctr"/>
            <a:lstStyle/>
            <a:p>
              <a:endParaRPr lang="en-US"/>
            </a:p>
          </p:txBody>
        </p:sp>
        <p:sp>
          <p:nvSpPr>
            <p:cNvPr id="50196" name="Line 52"/>
            <p:cNvSpPr>
              <a:spLocks noChangeShapeType="1"/>
            </p:cNvSpPr>
            <p:nvPr/>
          </p:nvSpPr>
          <p:spPr bwMode="auto">
            <a:xfrm>
              <a:off x="1701800" y="2882900"/>
              <a:ext cx="1435100" cy="0"/>
            </a:xfrm>
            <a:prstGeom prst="line">
              <a:avLst/>
            </a:prstGeom>
            <a:noFill/>
            <a:ln w="12700">
              <a:solidFill>
                <a:schemeClr val="tx1"/>
              </a:solidFill>
              <a:round/>
              <a:headEnd type="none" w="sm" len="sm"/>
              <a:tailEnd type="triangle" w="lg" len="med"/>
            </a:ln>
          </p:spPr>
          <p:txBody>
            <a:bodyPr wrap="none" anchor="ctr"/>
            <a:lstStyle/>
            <a:p>
              <a:endParaRPr lang="en-US"/>
            </a:p>
          </p:txBody>
        </p:sp>
        <p:sp>
          <p:nvSpPr>
            <p:cNvPr id="50197" name="Text Box 53"/>
            <p:cNvSpPr txBox="1">
              <a:spLocks noChangeArrowheads="1"/>
            </p:cNvSpPr>
            <p:nvPr/>
          </p:nvSpPr>
          <p:spPr bwMode="auto">
            <a:xfrm>
              <a:off x="3209925" y="2619375"/>
              <a:ext cx="336550" cy="457200"/>
            </a:xfrm>
            <a:prstGeom prst="rect">
              <a:avLst/>
            </a:prstGeom>
            <a:noFill/>
            <a:ln w="12700">
              <a:noFill/>
              <a:miter lim="800000"/>
              <a:headEnd type="none" w="sm" len="sm"/>
              <a:tailEnd type="none" w="lg" len="med"/>
            </a:ln>
          </p:spPr>
          <p:txBody>
            <a:bodyPr wrap="none">
              <a:spAutoFit/>
            </a:bodyPr>
            <a:lstStyle/>
            <a:p>
              <a:r>
                <a:rPr lang="en-US" sz="2400"/>
                <a:t>x</a:t>
              </a:r>
            </a:p>
          </p:txBody>
        </p:sp>
        <p:sp>
          <p:nvSpPr>
            <p:cNvPr id="50198" name="Line 27"/>
            <p:cNvSpPr>
              <a:spLocks noChangeShapeType="1"/>
            </p:cNvSpPr>
            <p:nvPr/>
          </p:nvSpPr>
          <p:spPr bwMode="auto">
            <a:xfrm>
              <a:off x="5839994" y="1795713"/>
              <a:ext cx="0" cy="901700"/>
            </a:xfrm>
            <a:prstGeom prst="line">
              <a:avLst/>
            </a:prstGeom>
            <a:noFill/>
            <a:ln w="38100">
              <a:solidFill>
                <a:schemeClr val="folHlink"/>
              </a:solidFill>
              <a:prstDash val="sysDot"/>
              <a:round/>
              <a:headEnd/>
              <a:tailEnd/>
            </a:ln>
          </p:spPr>
          <p:txBody>
            <a:bodyPr wrap="none" anchor="ctr"/>
            <a:lstStyle/>
            <a:p>
              <a:endParaRPr lang="en-US"/>
            </a:p>
          </p:txBody>
        </p:sp>
        <p:sp>
          <p:nvSpPr>
            <p:cNvPr id="50199" name="Line 26"/>
            <p:cNvSpPr>
              <a:spLocks noChangeShapeType="1"/>
            </p:cNvSpPr>
            <p:nvPr/>
          </p:nvSpPr>
          <p:spPr bwMode="auto">
            <a:xfrm>
              <a:off x="3886200" y="1758950"/>
              <a:ext cx="0" cy="927100"/>
            </a:xfrm>
            <a:prstGeom prst="line">
              <a:avLst/>
            </a:prstGeom>
            <a:noFill/>
            <a:ln w="38100">
              <a:solidFill>
                <a:schemeClr val="folHlink"/>
              </a:solidFill>
              <a:prstDash val="sysDot"/>
              <a:round/>
              <a:headEnd/>
              <a:tailEnd/>
            </a:ln>
          </p:spPr>
          <p:txBody>
            <a:bodyPr wrap="none" anchor="ctr"/>
            <a:lstStyle/>
            <a:p>
              <a:endParaRPr lang="en-US"/>
            </a:p>
          </p:txBody>
        </p:sp>
        <p:sp>
          <p:nvSpPr>
            <p:cNvPr id="50200" name="Freeform 23"/>
            <p:cNvSpPr>
              <a:spLocks/>
            </p:cNvSpPr>
            <p:nvPr/>
          </p:nvSpPr>
          <p:spPr bwMode="auto">
            <a:xfrm>
              <a:off x="4567810" y="1451142"/>
              <a:ext cx="208727" cy="774700"/>
            </a:xfrm>
            <a:custGeom>
              <a:avLst/>
              <a:gdLst>
                <a:gd name="T0" fmla="*/ 0 w 10000"/>
                <a:gd name="T1" fmla="*/ 60016005 h 10000"/>
                <a:gd name="T2" fmla="*/ 4356696 w 10000"/>
                <a:gd name="T3" fmla="*/ 60016005 h 10000"/>
                <a:gd name="T4" fmla="*/ 4356696 w 10000"/>
                <a:gd name="T5" fmla="*/ 0 h 10000"/>
                <a:gd name="T6" fmla="*/ 0 w 10000"/>
                <a:gd name="T7" fmla="*/ 0 h 10000"/>
                <a:gd name="T8" fmla="*/ 0 60000 65536"/>
                <a:gd name="T9" fmla="*/ 0 60000 65536"/>
                <a:gd name="T10" fmla="*/ 0 60000 65536"/>
                <a:gd name="T11" fmla="*/ 0 60000 65536"/>
                <a:gd name="T12" fmla="*/ 0 w 10000"/>
                <a:gd name="T13" fmla="*/ 0 h 10000"/>
                <a:gd name="T14" fmla="*/ 10000 w 10000"/>
                <a:gd name="T15" fmla="*/ 10000 h 10000"/>
              </a:gdLst>
              <a:ahLst/>
              <a:cxnLst>
                <a:cxn ang="T8">
                  <a:pos x="T0" y="T1"/>
                </a:cxn>
                <a:cxn ang="T9">
                  <a:pos x="T2" y="T3"/>
                </a:cxn>
                <a:cxn ang="T10">
                  <a:pos x="T4" y="T5"/>
                </a:cxn>
                <a:cxn ang="T11">
                  <a:pos x="T6" y="T7"/>
                </a:cxn>
              </a:cxnLst>
              <a:rect l="T12" t="T13" r="T14" b="T15"/>
              <a:pathLst>
                <a:path w="10000" h="10000">
                  <a:moveTo>
                    <a:pt x="0" y="10000"/>
                  </a:moveTo>
                  <a:lnTo>
                    <a:pt x="10000" y="10000"/>
                  </a:lnTo>
                  <a:lnTo>
                    <a:pt x="10000" y="0"/>
                  </a:lnTo>
                  <a:lnTo>
                    <a:pt x="0" y="0"/>
                  </a:lnTo>
                </a:path>
              </a:pathLst>
            </a:custGeom>
            <a:solidFill>
              <a:schemeClr val="hlink"/>
            </a:solidFill>
            <a:ln w="12700" cap="flat" cmpd="sng">
              <a:noFill/>
              <a:prstDash val="solid"/>
              <a:round/>
              <a:headEnd type="none" w="sm" len="sm"/>
              <a:tailEnd type="none" w="lg" len="med"/>
            </a:ln>
          </p:spPr>
          <p:txBody>
            <a:bodyPr wrap="none" anchor="ctr"/>
            <a:lstStyle/>
            <a:p>
              <a:endParaRPr lang="en-US"/>
            </a:p>
          </p:txBody>
        </p:sp>
        <p:sp>
          <p:nvSpPr>
            <p:cNvPr id="50201" name="Line 52"/>
            <p:cNvSpPr>
              <a:spLocks noChangeShapeType="1"/>
            </p:cNvSpPr>
            <p:nvPr/>
          </p:nvSpPr>
          <p:spPr bwMode="auto">
            <a:xfrm flipV="1">
              <a:off x="3911600" y="2213811"/>
              <a:ext cx="395705" cy="3342"/>
            </a:xfrm>
            <a:prstGeom prst="line">
              <a:avLst/>
            </a:prstGeom>
            <a:noFill/>
            <a:ln w="12700">
              <a:solidFill>
                <a:schemeClr val="tx1"/>
              </a:solidFill>
              <a:round/>
              <a:headEnd type="none" w="sm" len="sm"/>
              <a:tailEnd type="triangle" w="lg" len="med"/>
            </a:ln>
          </p:spPr>
          <p:txBody>
            <a:bodyPr wrap="none" anchor="ctr"/>
            <a:lstStyle/>
            <a:p>
              <a:endParaRPr lang="en-US"/>
            </a:p>
          </p:txBody>
        </p:sp>
        <p:sp>
          <p:nvSpPr>
            <p:cNvPr id="50202" name="Line 52"/>
            <p:cNvSpPr>
              <a:spLocks noChangeShapeType="1"/>
            </p:cNvSpPr>
            <p:nvPr/>
          </p:nvSpPr>
          <p:spPr bwMode="auto">
            <a:xfrm flipV="1">
              <a:off x="5977021" y="2237205"/>
              <a:ext cx="183147" cy="0"/>
            </a:xfrm>
            <a:prstGeom prst="line">
              <a:avLst/>
            </a:prstGeom>
            <a:noFill/>
            <a:ln w="12700">
              <a:solidFill>
                <a:schemeClr val="tx1"/>
              </a:solidFill>
              <a:round/>
              <a:headEnd type="none" w="sm" len="sm"/>
              <a:tailEnd type="triangle" w="lg" len="med"/>
            </a:ln>
          </p:spPr>
          <p:txBody>
            <a:bodyPr wrap="none" anchor="ctr"/>
            <a:lstStyle/>
            <a:p>
              <a:endParaRPr lang="en-US"/>
            </a:p>
          </p:txBody>
        </p:sp>
        <p:sp>
          <p:nvSpPr>
            <p:cNvPr id="50203" name="Line 52"/>
            <p:cNvSpPr>
              <a:spLocks noChangeShapeType="1"/>
            </p:cNvSpPr>
            <p:nvPr/>
          </p:nvSpPr>
          <p:spPr bwMode="auto">
            <a:xfrm rot="16200000" flipV="1">
              <a:off x="4461056" y="1451779"/>
              <a:ext cx="395705" cy="3342"/>
            </a:xfrm>
            <a:prstGeom prst="line">
              <a:avLst/>
            </a:prstGeom>
            <a:noFill/>
            <a:ln w="12700">
              <a:solidFill>
                <a:schemeClr val="tx1"/>
              </a:solidFill>
              <a:round/>
              <a:headEnd type="none" w="sm" len="sm"/>
              <a:tailEnd type="triangle" w="lg" len="med"/>
            </a:ln>
          </p:spPr>
          <p:txBody>
            <a:bodyPr wrap="none" anchor="ctr"/>
            <a:lstStyle/>
            <a:p>
              <a:endParaRPr lang="en-US"/>
            </a:p>
          </p:txBody>
        </p:sp>
      </p:grpSp>
      <p:graphicFrame>
        <p:nvGraphicFramePr>
          <p:cNvPr id="302089" name="Object 9"/>
          <p:cNvGraphicFramePr>
            <a:graphicFrameLocks noChangeAspect="1"/>
          </p:cNvGraphicFramePr>
          <p:nvPr/>
        </p:nvGraphicFramePr>
        <p:xfrm>
          <a:off x="5076825" y="5780088"/>
          <a:ext cx="3606800" cy="484187"/>
        </p:xfrm>
        <a:graphic>
          <a:graphicData uri="http://schemas.openxmlformats.org/presentationml/2006/ole">
            <mc:AlternateContent xmlns:mc="http://schemas.openxmlformats.org/markup-compatibility/2006">
              <mc:Choice xmlns:v="urn:schemas-microsoft-com:vml" Requires="v">
                <p:oleObj spid="_x0000_s50198" name="Equation" r:id="rId16" imgW="2882880" imgH="507960" progId="Equation.DSMT4">
                  <p:embed/>
                </p:oleObj>
              </mc:Choice>
              <mc:Fallback>
                <p:oleObj name="Equation" r:id="rId16" imgW="2882880" imgH="507960" progId="Equation.DSMT4">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76825" y="5780088"/>
                        <a:ext cx="3606800" cy="4841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19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819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19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819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8196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198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8196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30208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3020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4" grpId="0" autoUpdateAnimBg="0"/>
      <p:bldP spid="81975" grpId="0" autoUpdateAnimBg="0"/>
      <p:bldP spid="8198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7" name="Rectangle 2"/>
          <p:cNvSpPr>
            <a:spLocks noGrp="1" noChangeArrowheads="1"/>
          </p:cNvSpPr>
          <p:nvPr>
            <p:ph type="title"/>
          </p:nvPr>
        </p:nvSpPr>
        <p:spPr>
          <a:xfrm>
            <a:off x="685800" y="304800"/>
            <a:ext cx="4584700" cy="1143000"/>
          </a:xfrm>
          <a:solidFill>
            <a:schemeClr val="bg1"/>
          </a:solidFill>
        </p:spPr>
        <p:txBody>
          <a:bodyPr lIns="90488" tIns="44450" rIns="90488" bIns="44450" anchor="b"/>
          <a:lstStyle/>
          <a:p>
            <a:pPr>
              <a:defRPr/>
            </a:pPr>
            <a:r>
              <a:rPr lang="en-US" smtClean="0"/>
              <a:t>Head Loss due to deceleration</a:t>
            </a:r>
          </a:p>
        </p:txBody>
      </p:sp>
      <p:sp>
        <p:nvSpPr>
          <p:cNvPr id="51208" name="Line 48"/>
          <p:cNvSpPr>
            <a:spLocks noChangeShapeType="1"/>
          </p:cNvSpPr>
          <p:nvPr/>
        </p:nvSpPr>
        <p:spPr bwMode="auto">
          <a:xfrm>
            <a:off x="469900" y="2451100"/>
            <a:ext cx="9906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51209" name="Line 49"/>
          <p:cNvSpPr>
            <a:spLocks noChangeShapeType="1"/>
          </p:cNvSpPr>
          <p:nvPr/>
        </p:nvSpPr>
        <p:spPr bwMode="auto">
          <a:xfrm>
            <a:off x="279400" y="3454400"/>
            <a:ext cx="16510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82999" name="Oval 55"/>
          <p:cNvSpPr>
            <a:spLocks noChangeArrowheads="1"/>
          </p:cNvSpPr>
          <p:nvPr/>
        </p:nvSpPr>
        <p:spPr bwMode="auto">
          <a:xfrm>
            <a:off x="3835400" y="2901950"/>
            <a:ext cx="1614488" cy="736600"/>
          </a:xfrm>
          <a:prstGeom prst="ellipse">
            <a:avLst/>
          </a:prstGeom>
          <a:noFill/>
          <a:ln w="38100">
            <a:solidFill>
              <a:schemeClr val="folHlink"/>
            </a:solidFill>
            <a:round/>
            <a:headEnd type="none" w="lg" len="med"/>
            <a:tailEnd type="none" w="lg" len="med"/>
          </a:ln>
        </p:spPr>
        <p:txBody>
          <a:bodyPr anchor="ctr">
            <a:spAutoFit/>
          </a:bodyPr>
          <a:lstStyle/>
          <a:p>
            <a:endParaRPr lang="en-US"/>
          </a:p>
        </p:txBody>
      </p:sp>
      <p:sp>
        <p:nvSpPr>
          <p:cNvPr id="83000" name="Line 56"/>
          <p:cNvSpPr>
            <a:spLocks noChangeShapeType="1"/>
          </p:cNvSpPr>
          <p:nvPr/>
        </p:nvSpPr>
        <p:spPr bwMode="auto">
          <a:xfrm flipH="1" flipV="1">
            <a:off x="3606800" y="2692400"/>
            <a:ext cx="190500" cy="254000"/>
          </a:xfrm>
          <a:prstGeom prst="line">
            <a:avLst/>
          </a:prstGeom>
          <a:noFill/>
          <a:ln w="38100">
            <a:solidFill>
              <a:schemeClr val="folHlink"/>
            </a:solidFill>
            <a:round/>
            <a:headEnd type="none" w="lg" len="med"/>
            <a:tailEnd type="triangle" w="lg" len="med"/>
          </a:ln>
        </p:spPr>
        <p:txBody>
          <a:bodyPr wrap="none" anchor="ctr">
            <a:spAutoFit/>
          </a:bodyPr>
          <a:lstStyle/>
          <a:p>
            <a:endParaRPr lang="en-US"/>
          </a:p>
        </p:txBody>
      </p:sp>
      <p:sp>
        <p:nvSpPr>
          <p:cNvPr id="82987" name="Comment 43"/>
          <p:cNvSpPr>
            <a:spLocks noChangeArrowheads="1"/>
          </p:cNvSpPr>
          <p:nvPr/>
        </p:nvSpPr>
        <p:spPr bwMode="auto">
          <a:xfrm>
            <a:off x="412750" y="1958975"/>
            <a:ext cx="15621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Energy</a:t>
            </a:r>
          </a:p>
        </p:txBody>
      </p:sp>
      <p:sp>
        <p:nvSpPr>
          <p:cNvPr id="82988" name="Comment 44"/>
          <p:cNvSpPr>
            <a:spLocks noChangeArrowheads="1"/>
          </p:cNvSpPr>
          <p:nvPr/>
        </p:nvSpPr>
        <p:spPr bwMode="auto">
          <a:xfrm>
            <a:off x="228600" y="3013075"/>
            <a:ext cx="19304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Momentum</a:t>
            </a:r>
          </a:p>
        </p:txBody>
      </p:sp>
      <p:graphicFrame>
        <p:nvGraphicFramePr>
          <p:cNvPr id="83004" name="Object 8"/>
          <p:cNvGraphicFramePr>
            <a:graphicFrameLocks noChangeAspect="1"/>
          </p:cNvGraphicFramePr>
          <p:nvPr/>
        </p:nvGraphicFramePr>
        <p:xfrm>
          <a:off x="1720850" y="1828800"/>
          <a:ext cx="4121150" cy="828675"/>
        </p:xfrm>
        <a:graphic>
          <a:graphicData uri="http://schemas.openxmlformats.org/presentationml/2006/ole">
            <mc:AlternateContent xmlns:mc="http://schemas.openxmlformats.org/markup-compatibility/2006">
              <mc:Choice xmlns:v="urn:schemas-microsoft-com:vml" Requires="v">
                <p:oleObj spid="_x0000_s51212" name="Equation" r:id="rId4" imgW="3136680" imgH="825480" progId="Equation.DSMT4">
                  <p:embed/>
                </p:oleObj>
              </mc:Choice>
              <mc:Fallback>
                <p:oleObj name="Equation" r:id="rId4" imgW="3136680" imgH="82548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0850" y="1828800"/>
                        <a:ext cx="4121150" cy="828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83010" name="Object 10"/>
          <p:cNvGraphicFramePr>
            <a:graphicFrameLocks noChangeAspect="1"/>
          </p:cNvGraphicFramePr>
          <p:nvPr/>
        </p:nvGraphicFramePr>
        <p:xfrm>
          <a:off x="477838" y="7215188"/>
          <a:ext cx="3203575" cy="969962"/>
        </p:xfrm>
        <a:graphic>
          <a:graphicData uri="http://schemas.openxmlformats.org/presentationml/2006/ole">
            <mc:AlternateContent xmlns:mc="http://schemas.openxmlformats.org/markup-compatibility/2006">
              <mc:Choice xmlns:v="urn:schemas-microsoft-com:vml" Requires="v">
                <p:oleObj spid="_x0000_s51213" name="Equation" r:id="rId6" imgW="2438280" imgH="965160" progId="Equation.DSMT4">
                  <p:embed/>
                </p:oleObj>
              </mc:Choice>
              <mc:Fallback>
                <p:oleObj name="Equation" r:id="rId6" imgW="2438280" imgH="96516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7838" y="7215188"/>
                        <a:ext cx="3203575" cy="9699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pSp>
        <p:nvGrpSpPr>
          <p:cNvPr id="51214" name="Group 42"/>
          <p:cNvGrpSpPr>
            <a:grpSpLocks/>
          </p:cNvGrpSpPr>
          <p:nvPr/>
        </p:nvGrpSpPr>
        <p:grpSpPr bwMode="auto">
          <a:xfrm>
            <a:off x="5702300" y="0"/>
            <a:ext cx="2984500" cy="1503363"/>
            <a:chOff x="1701800" y="1255597"/>
            <a:chExt cx="4458368" cy="1867016"/>
          </a:xfrm>
        </p:grpSpPr>
        <p:sp>
          <p:nvSpPr>
            <p:cNvPr id="51217" name="Rectangle 24"/>
            <p:cNvSpPr>
              <a:spLocks noChangeArrowheads="1"/>
            </p:cNvSpPr>
            <p:nvPr/>
          </p:nvSpPr>
          <p:spPr bwMode="auto">
            <a:xfrm>
              <a:off x="3757613" y="2759075"/>
              <a:ext cx="255587" cy="363538"/>
            </a:xfrm>
            <a:prstGeom prst="rect">
              <a:avLst/>
            </a:prstGeom>
            <a:noFill/>
            <a:ln w="12700">
              <a:noFill/>
              <a:miter lim="800000"/>
              <a:headEnd/>
              <a:tailEnd/>
            </a:ln>
          </p:spPr>
          <p:txBody>
            <a:bodyPr wrap="none" lIns="90488" tIns="44450" rIns="90488" bIns="44450">
              <a:spAutoFit/>
            </a:bodyPr>
            <a:lstStyle/>
            <a:p>
              <a:r>
                <a:rPr lang="en-US" sz="1800">
                  <a:latin typeface="Curlz MT" pitchFamily="82" charset="0"/>
                </a:rPr>
                <a:t>1</a:t>
              </a:r>
            </a:p>
          </p:txBody>
        </p:sp>
        <p:sp>
          <p:nvSpPr>
            <p:cNvPr id="51218" name="Rectangle 25"/>
            <p:cNvSpPr>
              <a:spLocks noChangeArrowheads="1"/>
            </p:cNvSpPr>
            <p:nvPr/>
          </p:nvSpPr>
          <p:spPr bwMode="auto">
            <a:xfrm>
              <a:off x="5626533" y="2757488"/>
              <a:ext cx="295275" cy="363537"/>
            </a:xfrm>
            <a:prstGeom prst="rect">
              <a:avLst/>
            </a:prstGeom>
            <a:noFill/>
            <a:ln w="12700">
              <a:noFill/>
              <a:miter lim="800000"/>
              <a:headEnd/>
              <a:tailEnd/>
            </a:ln>
          </p:spPr>
          <p:txBody>
            <a:bodyPr lIns="90488" tIns="44450" rIns="90488" bIns="44450">
              <a:spAutoFit/>
            </a:bodyPr>
            <a:lstStyle/>
            <a:p>
              <a:r>
                <a:rPr lang="en-US" sz="1800">
                  <a:latin typeface="Curlz MT" pitchFamily="82" charset="0"/>
                </a:rPr>
                <a:t>2</a:t>
              </a:r>
            </a:p>
          </p:txBody>
        </p:sp>
        <p:sp>
          <p:nvSpPr>
            <p:cNvPr id="51219" name="Freeform 23"/>
            <p:cNvSpPr>
              <a:spLocks/>
            </p:cNvSpPr>
            <p:nvPr/>
          </p:nvSpPr>
          <p:spPr bwMode="auto">
            <a:xfrm>
              <a:off x="3886020" y="1816100"/>
              <a:ext cx="2197280" cy="774700"/>
            </a:xfrm>
            <a:custGeom>
              <a:avLst/>
              <a:gdLst>
                <a:gd name="T0" fmla="*/ 0 w 10000"/>
                <a:gd name="T1" fmla="*/ 60016005 h 10000"/>
                <a:gd name="T2" fmla="*/ 482803971 w 10000"/>
                <a:gd name="T3" fmla="*/ 60016005 h 10000"/>
                <a:gd name="T4" fmla="*/ 482803971 w 10000"/>
                <a:gd name="T5" fmla="*/ 0 h 10000"/>
                <a:gd name="T6" fmla="*/ 0 w 10000"/>
                <a:gd name="T7" fmla="*/ 0 h 10000"/>
                <a:gd name="T8" fmla="*/ 0 60000 65536"/>
                <a:gd name="T9" fmla="*/ 0 60000 65536"/>
                <a:gd name="T10" fmla="*/ 0 60000 65536"/>
                <a:gd name="T11" fmla="*/ 0 60000 65536"/>
                <a:gd name="T12" fmla="*/ 0 w 10000"/>
                <a:gd name="T13" fmla="*/ 0 h 10000"/>
                <a:gd name="T14" fmla="*/ 10000 w 10000"/>
                <a:gd name="T15" fmla="*/ 10000 h 10000"/>
              </a:gdLst>
              <a:ahLst/>
              <a:cxnLst>
                <a:cxn ang="T8">
                  <a:pos x="T0" y="T1"/>
                </a:cxn>
                <a:cxn ang="T9">
                  <a:pos x="T2" y="T3"/>
                </a:cxn>
                <a:cxn ang="T10">
                  <a:pos x="T4" y="T5"/>
                </a:cxn>
                <a:cxn ang="T11">
                  <a:pos x="T6" y="T7"/>
                </a:cxn>
              </a:cxnLst>
              <a:rect l="T12" t="T13" r="T14" b="T15"/>
              <a:pathLst>
                <a:path w="10000" h="10000">
                  <a:moveTo>
                    <a:pt x="0" y="10000"/>
                  </a:moveTo>
                  <a:lnTo>
                    <a:pt x="10000" y="10000"/>
                  </a:lnTo>
                  <a:lnTo>
                    <a:pt x="10000" y="0"/>
                  </a:lnTo>
                  <a:lnTo>
                    <a:pt x="0" y="0"/>
                  </a:lnTo>
                </a:path>
              </a:pathLst>
            </a:custGeom>
            <a:solidFill>
              <a:schemeClr val="hlink"/>
            </a:solidFill>
            <a:ln w="12700" cap="flat" cmpd="sng">
              <a:noFill/>
              <a:prstDash val="solid"/>
              <a:round/>
              <a:headEnd type="none" w="sm" len="sm"/>
              <a:tailEnd type="none" w="lg" len="med"/>
            </a:ln>
          </p:spPr>
          <p:txBody>
            <a:bodyPr wrap="none" anchor="ctr"/>
            <a:lstStyle/>
            <a:p>
              <a:endParaRPr lang="en-US"/>
            </a:p>
          </p:txBody>
        </p:sp>
        <p:sp>
          <p:nvSpPr>
            <p:cNvPr id="51220" name="Line 52"/>
            <p:cNvSpPr>
              <a:spLocks noChangeShapeType="1"/>
            </p:cNvSpPr>
            <p:nvPr/>
          </p:nvSpPr>
          <p:spPr bwMode="auto">
            <a:xfrm>
              <a:off x="1701800" y="2882900"/>
              <a:ext cx="1435100" cy="0"/>
            </a:xfrm>
            <a:prstGeom prst="line">
              <a:avLst/>
            </a:prstGeom>
            <a:noFill/>
            <a:ln w="12700">
              <a:solidFill>
                <a:schemeClr val="tx1"/>
              </a:solidFill>
              <a:round/>
              <a:headEnd type="none" w="sm" len="sm"/>
              <a:tailEnd type="triangle" w="lg" len="med"/>
            </a:ln>
          </p:spPr>
          <p:txBody>
            <a:bodyPr wrap="none" anchor="ctr"/>
            <a:lstStyle/>
            <a:p>
              <a:endParaRPr lang="en-US"/>
            </a:p>
          </p:txBody>
        </p:sp>
        <p:sp>
          <p:nvSpPr>
            <p:cNvPr id="51221" name="Text Box 53"/>
            <p:cNvSpPr txBox="1">
              <a:spLocks noChangeArrowheads="1"/>
            </p:cNvSpPr>
            <p:nvPr/>
          </p:nvSpPr>
          <p:spPr bwMode="auto">
            <a:xfrm>
              <a:off x="3209925" y="2619375"/>
              <a:ext cx="336550" cy="457200"/>
            </a:xfrm>
            <a:prstGeom prst="rect">
              <a:avLst/>
            </a:prstGeom>
            <a:noFill/>
            <a:ln w="12700">
              <a:noFill/>
              <a:miter lim="800000"/>
              <a:headEnd type="none" w="sm" len="sm"/>
              <a:tailEnd type="none" w="lg" len="med"/>
            </a:ln>
          </p:spPr>
          <p:txBody>
            <a:bodyPr wrap="none">
              <a:spAutoFit/>
            </a:bodyPr>
            <a:lstStyle/>
            <a:p>
              <a:r>
                <a:rPr lang="en-US" sz="2400"/>
                <a:t>x</a:t>
              </a:r>
            </a:p>
          </p:txBody>
        </p:sp>
        <p:sp>
          <p:nvSpPr>
            <p:cNvPr id="51222" name="Line 27"/>
            <p:cNvSpPr>
              <a:spLocks noChangeShapeType="1"/>
            </p:cNvSpPr>
            <p:nvPr/>
          </p:nvSpPr>
          <p:spPr bwMode="auto">
            <a:xfrm>
              <a:off x="5839994" y="1795713"/>
              <a:ext cx="0" cy="901700"/>
            </a:xfrm>
            <a:prstGeom prst="line">
              <a:avLst/>
            </a:prstGeom>
            <a:noFill/>
            <a:ln w="38100">
              <a:solidFill>
                <a:schemeClr val="folHlink"/>
              </a:solidFill>
              <a:prstDash val="sysDot"/>
              <a:round/>
              <a:headEnd/>
              <a:tailEnd/>
            </a:ln>
          </p:spPr>
          <p:txBody>
            <a:bodyPr wrap="none" anchor="ctr"/>
            <a:lstStyle/>
            <a:p>
              <a:endParaRPr lang="en-US"/>
            </a:p>
          </p:txBody>
        </p:sp>
        <p:sp>
          <p:nvSpPr>
            <p:cNvPr id="51223" name="Line 26"/>
            <p:cNvSpPr>
              <a:spLocks noChangeShapeType="1"/>
            </p:cNvSpPr>
            <p:nvPr/>
          </p:nvSpPr>
          <p:spPr bwMode="auto">
            <a:xfrm>
              <a:off x="3886200" y="1758950"/>
              <a:ext cx="0" cy="927100"/>
            </a:xfrm>
            <a:prstGeom prst="line">
              <a:avLst/>
            </a:prstGeom>
            <a:noFill/>
            <a:ln w="38100">
              <a:solidFill>
                <a:schemeClr val="folHlink"/>
              </a:solidFill>
              <a:prstDash val="sysDot"/>
              <a:round/>
              <a:headEnd/>
              <a:tailEnd/>
            </a:ln>
          </p:spPr>
          <p:txBody>
            <a:bodyPr wrap="none" anchor="ctr"/>
            <a:lstStyle/>
            <a:p>
              <a:endParaRPr lang="en-US"/>
            </a:p>
          </p:txBody>
        </p:sp>
        <p:sp>
          <p:nvSpPr>
            <p:cNvPr id="51224" name="Freeform 23"/>
            <p:cNvSpPr>
              <a:spLocks/>
            </p:cNvSpPr>
            <p:nvPr/>
          </p:nvSpPr>
          <p:spPr bwMode="auto">
            <a:xfrm>
              <a:off x="4567810" y="1451142"/>
              <a:ext cx="208727" cy="774700"/>
            </a:xfrm>
            <a:custGeom>
              <a:avLst/>
              <a:gdLst>
                <a:gd name="T0" fmla="*/ 0 w 10000"/>
                <a:gd name="T1" fmla="*/ 60016005 h 10000"/>
                <a:gd name="T2" fmla="*/ 4356696 w 10000"/>
                <a:gd name="T3" fmla="*/ 60016005 h 10000"/>
                <a:gd name="T4" fmla="*/ 4356696 w 10000"/>
                <a:gd name="T5" fmla="*/ 0 h 10000"/>
                <a:gd name="T6" fmla="*/ 0 w 10000"/>
                <a:gd name="T7" fmla="*/ 0 h 10000"/>
                <a:gd name="T8" fmla="*/ 0 60000 65536"/>
                <a:gd name="T9" fmla="*/ 0 60000 65536"/>
                <a:gd name="T10" fmla="*/ 0 60000 65536"/>
                <a:gd name="T11" fmla="*/ 0 60000 65536"/>
                <a:gd name="T12" fmla="*/ 0 w 10000"/>
                <a:gd name="T13" fmla="*/ 0 h 10000"/>
                <a:gd name="T14" fmla="*/ 10000 w 10000"/>
                <a:gd name="T15" fmla="*/ 10000 h 10000"/>
              </a:gdLst>
              <a:ahLst/>
              <a:cxnLst>
                <a:cxn ang="T8">
                  <a:pos x="T0" y="T1"/>
                </a:cxn>
                <a:cxn ang="T9">
                  <a:pos x="T2" y="T3"/>
                </a:cxn>
                <a:cxn ang="T10">
                  <a:pos x="T4" y="T5"/>
                </a:cxn>
                <a:cxn ang="T11">
                  <a:pos x="T6" y="T7"/>
                </a:cxn>
              </a:cxnLst>
              <a:rect l="T12" t="T13" r="T14" b="T15"/>
              <a:pathLst>
                <a:path w="10000" h="10000">
                  <a:moveTo>
                    <a:pt x="0" y="10000"/>
                  </a:moveTo>
                  <a:lnTo>
                    <a:pt x="10000" y="10000"/>
                  </a:lnTo>
                  <a:lnTo>
                    <a:pt x="10000" y="0"/>
                  </a:lnTo>
                  <a:lnTo>
                    <a:pt x="0" y="0"/>
                  </a:lnTo>
                </a:path>
              </a:pathLst>
            </a:custGeom>
            <a:solidFill>
              <a:schemeClr val="hlink"/>
            </a:solidFill>
            <a:ln w="12700" cap="flat" cmpd="sng">
              <a:noFill/>
              <a:prstDash val="solid"/>
              <a:round/>
              <a:headEnd type="none" w="sm" len="sm"/>
              <a:tailEnd type="none" w="lg" len="med"/>
            </a:ln>
          </p:spPr>
          <p:txBody>
            <a:bodyPr wrap="none" anchor="ctr"/>
            <a:lstStyle/>
            <a:p>
              <a:endParaRPr lang="en-US"/>
            </a:p>
          </p:txBody>
        </p:sp>
        <p:sp>
          <p:nvSpPr>
            <p:cNvPr id="51225" name="Line 52"/>
            <p:cNvSpPr>
              <a:spLocks noChangeShapeType="1"/>
            </p:cNvSpPr>
            <p:nvPr/>
          </p:nvSpPr>
          <p:spPr bwMode="auto">
            <a:xfrm flipV="1">
              <a:off x="3911600" y="2213811"/>
              <a:ext cx="395705" cy="3342"/>
            </a:xfrm>
            <a:prstGeom prst="line">
              <a:avLst/>
            </a:prstGeom>
            <a:noFill/>
            <a:ln w="12700">
              <a:solidFill>
                <a:schemeClr val="tx1"/>
              </a:solidFill>
              <a:round/>
              <a:headEnd type="none" w="sm" len="sm"/>
              <a:tailEnd type="triangle" w="lg" len="med"/>
            </a:ln>
          </p:spPr>
          <p:txBody>
            <a:bodyPr wrap="none" anchor="ctr"/>
            <a:lstStyle/>
            <a:p>
              <a:endParaRPr lang="en-US"/>
            </a:p>
          </p:txBody>
        </p:sp>
        <p:sp>
          <p:nvSpPr>
            <p:cNvPr id="51226" name="Line 52"/>
            <p:cNvSpPr>
              <a:spLocks noChangeShapeType="1"/>
            </p:cNvSpPr>
            <p:nvPr/>
          </p:nvSpPr>
          <p:spPr bwMode="auto">
            <a:xfrm flipV="1">
              <a:off x="5977021" y="2237205"/>
              <a:ext cx="183147" cy="0"/>
            </a:xfrm>
            <a:prstGeom prst="line">
              <a:avLst/>
            </a:prstGeom>
            <a:noFill/>
            <a:ln w="12700">
              <a:solidFill>
                <a:schemeClr val="tx1"/>
              </a:solidFill>
              <a:round/>
              <a:headEnd type="none" w="sm" len="sm"/>
              <a:tailEnd type="triangle" w="lg" len="med"/>
            </a:ln>
          </p:spPr>
          <p:txBody>
            <a:bodyPr wrap="none" anchor="ctr"/>
            <a:lstStyle/>
            <a:p>
              <a:endParaRPr lang="en-US"/>
            </a:p>
          </p:txBody>
        </p:sp>
        <p:sp>
          <p:nvSpPr>
            <p:cNvPr id="51227" name="Line 52"/>
            <p:cNvSpPr>
              <a:spLocks noChangeShapeType="1"/>
            </p:cNvSpPr>
            <p:nvPr/>
          </p:nvSpPr>
          <p:spPr bwMode="auto">
            <a:xfrm rot="16200000" flipV="1">
              <a:off x="4461056" y="1451779"/>
              <a:ext cx="395705" cy="3342"/>
            </a:xfrm>
            <a:prstGeom prst="line">
              <a:avLst/>
            </a:prstGeom>
            <a:noFill/>
            <a:ln w="12700">
              <a:solidFill>
                <a:schemeClr val="tx1"/>
              </a:solidFill>
              <a:round/>
              <a:headEnd type="none" w="sm" len="sm"/>
              <a:tailEnd type="triangle" w="lg" len="med"/>
            </a:ln>
          </p:spPr>
          <p:txBody>
            <a:bodyPr wrap="none" anchor="ctr"/>
            <a:lstStyle/>
            <a:p>
              <a:endParaRPr lang="en-US"/>
            </a:p>
          </p:txBody>
        </p:sp>
      </p:grpSp>
      <p:graphicFrame>
        <p:nvGraphicFramePr>
          <p:cNvPr id="304139" name="Object 11"/>
          <p:cNvGraphicFramePr>
            <a:graphicFrameLocks noChangeAspect="1"/>
          </p:cNvGraphicFramePr>
          <p:nvPr/>
        </p:nvGraphicFramePr>
        <p:xfrm>
          <a:off x="2274888" y="2852738"/>
          <a:ext cx="3178175" cy="788987"/>
        </p:xfrm>
        <a:graphic>
          <a:graphicData uri="http://schemas.openxmlformats.org/presentationml/2006/ole">
            <mc:AlternateContent xmlns:mc="http://schemas.openxmlformats.org/markup-compatibility/2006">
              <mc:Choice xmlns:v="urn:schemas-microsoft-com:vml" Requires="v">
                <p:oleObj spid="_x0000_s51214" name="Equation" r:id="rId8" imgW="2539800" imgH="825480" progId="Equation.DSMT4">
                  <p:embed/>
                </p:oleObj>
              </mc:Choice>
              <mc:Fallback>
                <p:oleObj name="Equation" r:id="rId8" imgW="2539800" imgH="825480"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74888" y="2852738"/>
                        <a:ext cx="3178175" cy="7889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304140" name="Object 12"/>
          <p:cNvGraphicFramePr>
            <a:graphicFrameLocks noChangeAspect="1"/>
          </p:cNvGraphicFramePr>
          <p:nvPr/>
        </p:nvGraphicFramePr>
        <p:xfrm>
          <a:off x="566738" y="4075113"/>
          <a:ext cx="4038600" cy="828675"/>
        </p:xfrm>
        <a:graphic>
          <a:graphicData uri="http://schemas.openxmlformats.org/presentationml/2006/ole">
            <mc:AlternateContent xmlns:mc="http://schemas.openxmlformats.org/markup-compatibility/2006">
              <mc:Choice xmlns:v="urn:schemas-microsoft-com:vml" Requires="v">
                <p:oleObj spid="_x0000_s51215" name="Equation" r:id="rId10" imgW="3073320" imgH="825480" progId="Equation.DSMT4">
                  <p:embed/>
                </p:oleObj>
              </mc:Choice>
              <mc:Fallback>
                <p:oleObj name="Equation" r:id="rId10" imgW="3073320" imgH="825480" progId="Equation.DSMT4">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6738" y="4075113"/>
                        <a:ext cx="4038600" cy="828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57" name="Object 12"/>
          <p:cNvGraphicFramePr>
            <a:graphicFrameLocks noChangeAspect="1"/>
          </p:cNvGraphicFramePr>
          <p:nvPr/>
        </p:nvGraphicFramePr>
        <p:xfrm>
          <a:off x="1298575" y="5121275"/>
          <a:ext cx="2286000" cy="828675"/>
        </p:xfrm>
        <a:graphic>
          <a:graphicData uri="http://schemas.openxmlformats.org/presentationml/2006/ole">
            <mc:AlternateContent xmlns:mc="http://schemas.openxmlformats.org/markup-compatibility/2006">
              <mc:Choice xmlns:v="urn:schemas-microsoft-com:vml" Requires="v">
                <p:oleObj spid="_x0000_s51216" name="Equation" r:id="rId12" imgW="1739880" imgH="825480" progId="Equation.DSMT4">
                  <p:embed/>
                </p:oleObj>
              </mc:Choice>
              <mc:Fallback>
                <p:oleObj name="Equation" r:id="rId12" imgW="1739880" imgH="82548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98575" y="5121275"/>
                        <a:ext cx="2286000" cy="828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51215" name="TextBox 57"/>
          <p:cNvSpPr txBox="1">
            <a:spLocks noChangeArrowheads="1"/>
          </p:cNvSpPr>
          <p:nvPr/>
        </p:nvSpPr>
        <p:spPr bwMode="auto">
          <a:xfrm>
            <a:off x="4287838" y="4781550"/>
            <a:ext cx="4511675" cy="1385888"/>
          </a:xfrm>
          <a:prstGeom prst="rect">
            <a:avLst/>
          </a:prstGeom>
          <a:noFill/>
          <a:ln w="9525">
            <a:noFill/>
            <a:miter lim="800000"/>
            <a:headEnd/>
            <a:tailEnd/>
          </a:ln>
        </p:spPr>
        <p:txBody>
          <a:bodyPr wrap="none">
            <a:spAutoFit/>
          </a:bodyPr>
          <a:lstStyle/>
          <a:p>
            <a:r>
              <a:rPr lang="en-US"/>
              <a:t>This analysis is incorrect.</a:t>
            </a:r>
          </a:p>
          <a:p>
            <a:r>
              <a:rPr lang="en-US"/>
              <a:t>Shows negative energy loss…</a:t>
            </a:r>
          </a:p>
          <a:p>
            <a:endParaRPr lang="en-US"/>
          </a:p>
        </p:txBody>
      </p:sp>
      <p:sp>
        <p:nvSpPr>
          <p:cNvPr id="51216" name="TextBox 58"/>
          <p:cNvSpPr txBox="1">
            <a:spLocks noChangeArrowheads="1"/>
          </p:cNvSpPr>
          <p:nvPr/>
        </p:nvSpPr>
        <p:spPr bwMode="auto">
          <a:xfrm>
            <a:off x="6165850" y="1905000"/>
            <a:ext cx="2978150" cy="1384300"/>
          </a:xfrm>
          <a:prstGeom prst="rect">
            <a:avLst/>
          </a:prstGeom>
          <a:noFill/>
          <a:ln w="9525">
            <a:noFill/>
            <a:miter lim="800000"/>
            <a:headEnd/>
            <a:tailEnd/>
          </a:ln>
        </p:spPr>
        <p:txBody>
          <a:bodyPr>
            <a:spAutoFit/>
          </a:bodyPr>
          <a:lstStyle/>
          <a:p>
            <a:r>
              <a:rPr lang="en-US"/>
              <a:t>Must add term for energy lost through side port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3004"/>
                                        </p:tgtEl>
                                        <p:attrNameLst>
                                          <p:attrName>style.visibility</p:attrName>
                                        </p:attrNameLst>
                                      </p:cBhvr>
                                      <p:to>
                                        <p:strVal val="visible"/>
                                      </p:to>
                                    </p:set>
                                    <p:anim calcmode="lin" valueType="num">
                                      <p:cBhvr additive="base">
                                        <p:cTn id="7" dur="500" fill="hold"/>
                                        <p:tgtEl>
                                          <p:spTgt spid="83004"/>
                                        </p:tgtEl>
                                        <p:attrNameLst>
                                          <p:attrName>ppt_x</p:attrName>
                                        </p:attrNameLst>
                                      </p:cBhvr>
                                      <p:tavLst>
                                        <p:tav tm="0">
                                          <p:val>
                                            <p:strVal val="0-#ppt_w/2"/>
                                          </p:val>
                                        </p:tav>
                                        <p:tav tm="100000">
                                          <p:val>
                                            <p:strVal val="#ppt_x"/>
                                          </p:val>
                                        </p:tav>
                                      </p:tavLst>
                                    </p:anim>
                                    <p:anim calcmode="lin" valueType="num">
                                      <p:cBhvr additive="base">
                                        <p:cTn id="8" dur="500" fill="hold"/>
                                        <p:tgtEl>
                                          <p:spTgt spid="830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8298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298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8299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8300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830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30413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04140"/>
                                        </p:tgtEl>
                                        <p:attrNameLst>
                                          <p:attrName>style.visibility</p:attrName>
                                        </p:attrNameLst>
                                      </p:cBhvr>
                                      <p:to>
                                        <p:strVal val="visible"/>
                                      </p:to>
                                    </p:set>
                                    <p:anim calcmode="lin" valueType="num">
                                      <p:cBhvr additive="base">
                                        <p:cTn id="37" dur="500" fill="hold"/>
                                        <p:tgtEl>
                                          <p:spTgt spid="304140"/>
                                        </p:tgtEl>
                                        <p:attrNameLst>
                                          <p:attrName>ppt_x</p:attrName>
                                        </p:attrNameLst>
                                      </p:cBhvr>
                                      <p:tavLst>
                                        <p:tav tm="0">
                                          <p:val>
                                            <p:strVal val="0-#ppt_w/2"/>
                                          </p:val>
                                        </p:tav>
                                        <p:tav tm="100000">
                                          <p:val>
                                            <p:strVal val="#ppt_x"/>
                                          </p:val>
                                        </p:tav>
                                      </p:tavLst>
                                    </p:anim>
                                    <p:anim calcmode="lin" valueType="num">
                                      <p:cBhvr additive="base">
                                        <p:cTn id="38" dur="500" fill="hold"/>
                                        <p:tgtEl>
                                          <p:spTgt spid="30414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500" fill="hold"/>
                                        <p:tgtEl>
                                          <p:spTgt spid="57"/>
                                        </p:tgtEl>
                                        <p:attrNameLst>
                                          <p:attrName>ppt_x</p:attrName>
                                        </p:attrNameLst>
                                      </p:cBhvr>
                                      <p:tavLst>
                                        <p:tav tm="0">
                                          <p:val>
                                            <p:strVal val="0-#ppt_w/2"/>
                                          </p:val>
                                        </p:tav>
                                        <p:tav tm="100000">
                                          <p:val>
                                            <p:strVal val="#ppt_x"/>
                                          </p:val>
                                        </p:tav>
                                      </p:tavLst>
                                    </p:anim>
                                    <p:anim calcmode="lin" valueType="num">
                                      <p:cBhvr additive="base">
                                        <p:cTn id="44" dur="500" fill="hold"/>
                                        <p:tgtEl>
                                          <p:spTgt spid="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99" grpId="0" animBg="1"/>
      <p:bldP spid="83000" grpId="0" animBg="1"/>
      <p:bldP spid="82987" grpId="0" autoUpdateAnimBg="0"/>
      <p:bldP spid="82988"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t>Jet expansion in a confined channel: pressure recovery?</a:t>
            </a:r>
          </a:p>
        </p:txBody>
      </p:sp>
      <p:sp>
        <p:nvSpPr>
          <p:cNvPr id="78851" name="Content Placeholder 3"/>
          <p:cNvSpPr>
            <a:spLocks noGrp="1"/>
          </p:cNvSpPr>
          <p:nvPr>
            <p:ph idx="1"/>
          </p:nvPr>
        </p:nvSpPr>
        <p:spPr/>
        <p:txBody>
          <a:bodyPr/>
          <a:lstStyle/>
          <a:p>
            <a:r>
              <a:rPr lang="en-US" smtClean="0"/>
              <a:t>Is there pressure recovery in a hydraulic flocculator?</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90" name="Rectangle 6"/>
          <p:cNvSpPr>
            <a:spLocks noGrp="1" noChangeArrowheads="1"/>
          </p:cNvSpPr>
          <p:nvPr>
            <p:ph type="title"/>
          </p:nvPr>
        </p:nvSpPr>
        <p:spPr/>
        <p:txBody>
          <a:bodyPr/>
          <a:lstStyle/>
          <a:p>
            <a:pPr>
              <a:defRPr/>
            </a:pPr>
            <a:endParaRPr lang="en-US" smtClean="0"/>
          </a:p>
        </p:txBody>
      </p:sp>
      <p:graphicFrame>
        <p:nvGraphicFramePr>
          <p:cNvPr id="297988" name="Object 2"/>
          <p:cNvGraphicFramePr>
            <a:graphicFrameLocks noChangeAspect="1"/>
          </p:cNvGraphicFramePr>
          <p:nvPr/>
        </p:nvGraphicFramePr>
        <p:xfrm>
          <a:off x="809625" y="1897063"/>
          <a:ext cx="3103563" cy="969962"/>
        </p:xfrm>
        <a:graphic>
          <a:graphicData uri="http://schemas.openxmlformats.org/presentationml/2006/ole">
            <mc:AlternateContent xmlns:mc="http://schemas.openxmlformats.org/markup-compatibility/2006">
              <mc:Choice xmlns:v="urn:schemas-microsoft-com:vml" Requires="v">
                <p:oleObj spid="_x0000_s52238" name="Equation" r:id="rId4" imgW="2361960" imgH="965160" progId="Equation.DSMT4">
                  <p:embed/>
                </p:oleObj>
              </mc:Choice>
              <mc:Fallback>
                <p:oleObj name="Equation" r:id="rId4" imgW="2361960" imgH="96516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625" y="1897063"/>
                        <a:ext cx="3103563" cy="9699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97989" name="Object 3"/>
          <p:cNvGraphicFramePr>
            <a:graphicFrameLocks noChangeAspect="1"/>
          </p:cNvGraphicFramePr>
          <p:nvPr/>
        </p:nvGraphicFramePr>
        <p:xfrm>
          <a:off x="5795963" y="1851025"/>
          <a:ext cx="2670175" cy="969963"/>
        </p:xfrm>
        <a:graphic>
          <a:graphicData uri="http://schemas.openxmlformats.org/presentationml/2006/ole">
            <mc:AlternateContent xmlns:mc="http://schemas.openxmlformats.org/markup-compatibility/2006">
              <mc:Choice xmlns:v="urn:schemas-microsoft-com:vml" Requires="v">
                <p:oleObj spid="_x0000_s52239" name="Equation" r:id="rId6" imgW="2031840" imgH="965160" progId="Equation.DSMT4">
                  <p:embed/>
                </p:oleObj>
              </mc:Choice>
              <mc:Fallback>
                <p:oleObj name="Equation" r:id="rId6" imgW="2031840" imgH="96516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5963" y="1851025"/>
                        <a:ext cx="2670175" cy="9699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97991" name="Object 4"/>
          <p:cNvGraphicFramePr>
            <a:graphicFrameLocks noChangeAspect="1"/>
          </p:cNvGraphicFramePr>
          <p:nvPr/>
        </p:nvGraphicFramePr>
        <p:xfrm>
          <a:off x="777875" y="3200400"/>
          <a:ext cx="3203575" cy="969963"/>
        </p:xfrm>
        <a:graphic>
          <a:graphicData uri="http://schemas.openxmlformats.org/presentationml/2006/ole">
            <mc:AlternateContent xmlns:mc="http://schemas.openxmlformats.org/markup-compatibility/2006">
              <mc:Choice xmlns:v="urn:schemas-microsoft-com:vml" Requires="v">
                <p:oleObj spid="_x0000_s52240" name="Equation" r:id="rId8" imgW="2438280" imgH="965160" progId="Equation.DSMT4">
                  <p:embed/>
                </p:oleObj>
              </mc:Choice>
              <mc:Fallback>
                <p:oleObj name="Equation" r:id="rId8" imgW="2438280" imgH="965160"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7875" y="3200400"/>
                        <a:ext cx="3203575" cy="9699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97992" name="Object 5"/>
          <p:cNvGraphicFramePr>
            <a:graphicFrameLocks noChangeAspect="1"/>
          </p:cNvGraphicFramePr>
          <p:nvPr/>
        </p:nvGraphicFramePr>
        <p:xfrm>
          <a:off x="6149975" y="3148013"/>
          <a:ext cx="1717675" cy="815975"/>
        </p:xfrm>
        <a:graphic>
          <a:graphicData uri="http://schemas.openxmlformats.org/presentationml/2006/ole">
            <mc:AlternateContent xmlns:mc="http://schemas.openxmlformats.org/markup-compatibility/2006">
              <mc:Choice xmlns:v="urn:schemas-microsoft-com:vml" Requires="v">
                <p:oleObj spid="_x0000_s52241" name="Equation" r:id="rId10" imgW="1307880" imgH="812520" progId="Equation.DSMT4">
                  <p:embed/>
                </p:oleObj>
              </mc:Choice>
              <mc:Fallback>
                <p:oleObj name="Equation" r:id="rId10" imgW="1307880" imgH="812520" progId="Equation.DSMT4">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49975" y="3148013"/>
                        <a:ext cx="1717675" cy="8159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97993" name="Object 6"/>
          <p:cNvGraphicFramePr>
            <a:graphicFrameLocks noChangeAspect="1"/>
          </p:cNvGraphicFramePr>
          <p:nvPr/>
        </p:nvGraphicFramePr>
        <p:xfrm>
          <a:off x="5915025" y="4554538"/>
          <a:ext cx="2051050" cy="815975"/>
        </p:xfrm>
        <a:graphic>
          <a:graphicData uri="http://schemas.openxmlformats.org/presentationml/2006/ole">
            <mc:AlternateContent xmlns:mc="http://schemas.openxmlformats.org/markup-compatibility/2006">
              <mc:Choice xmlns:v="urn:schemas-microsoft-com:vml" Requires="v">
                <p:oleObj spid="_x0000_s52242" name="Equation" r:id="rId12" imgW="1562040" imgH="812520" progId="Equation.DSMT4">
                  <p:embed/>
                </p:oleObj>
              </mc:Choice>
              <mc:Fallback>
                <p:oleObj name="Equation" r:id="rId12" imgW="1562040" imgH="812520" progId="Equation.DSMT4">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15025" y="4554538"/>
                        <a:ext cx="2051050" cy="8159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97994" name="Object 7"/>
          <p:cNvGraphicFramePr>
            <a:graphicFrameLocks noChangeAspect="1"/>
          </p:cNvGraphicFramePr>
          <p:nvPr/>
        </p:nvGraphicFramePr>
        <p:xfrm>
          <a:off x="415925" y="4338638"/>
          <a:ext cx="5172075" cy="1212850"/>
        </p:xfrm>
        <a:graphic>
          <a:graphicData uri="http://schemas.openxmlformats.org/presentationml/2006/ole">
            <mc:AlternateContent xmlns:mc="http://schemas.openxmlformats.org/markup-compatibility/2006">
              <mc:Choice xmlns:v="urn:schemas-microsoft-com:vml" Requires="v">
                <p:oleObj spid="_x0000_s52243" name="Equation" r:id="rId14" imgW="3936960" imgH="1206360" progId="Equation.DSMT4">
                  <p:embed/>
                </p:oleObj>
              </mc:Choice>
              <mc:Fallback>
                <p:oleObj name="Equation" r:id="rId14" imgW="3936960" imgH="1206360" progId="Equation.DSMT4">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5925" y="4338638"/>
                        <a:ext cx="5172075" cy="12128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979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979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979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979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9799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97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90" name="Rectangle 6"/>
          <p:cNvSpPr>
            <a:spLocks noGrp="1" noChangeArrowheads="1"/>
          </p:cNvSpPr>
          <p:nvPr>
            <p:ph type="title"/>
          </p:nvPr>
        </p:nvSpPr>
        <p:spPr/>
        <p:txBody>
          <a:bodyPr/>
          <a:lstStyle/>
          <a:p>
            <a:pPr>
              <a:defRPr/>
            </a:pPr>
            <a:endParaRPr lang="en-US" smtClean="0"/>
          </a:p>
        </p:txBody>
      </p:sp>
      <p:graphicFrame>
        <p:nvGraphicFramePr>
          <p:cNvPr id="297988" name="Object 4"/>
          <p:cNvGraphicFramePr>
            <a:graphicFrameLocks noChangeAspect="1"/>
          </p:cNvGraphicFramePr>
          <p:nvPr/>
        </p:nvGraphicFramePr>
        <p:xfrm>
          <a:off x="809625" y="1897063"/>
          <a:ext cx="3103563" cy="969962"/>
        </p:xfrm>
        <a:graphic>
          <a:graphicData uri="http://schemas.openxmlformats.org/presentationml/2006/ole">
            <mc:AlternateContent xmlns:mc="http://schemas.openxmlformats.org/markup-compatibility/2006">
              <mc:Choice xmlns:v="urn:schemas-microsoft-com:vml" Requires="v">
                <p:oleObj spid="_x0000_s53262" name="Equation" r:id="rId4" imgW="2361960" imgH="965160" progId="Equation.DSMT4">
                  <p:embed/>
                </p:oleObj>
              </mc:Choice>
              <mc:Fallback>
                <p:oleObj name="Equation" r:id="rId4" imgW="2361960" imgH="96516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625" y="1897063"/>
                        <a:ext cx="3103563" cy="9699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97989" name="Object 5"/>
          <p:cNvGraphicFramePr>
            <a:graphicFrameLocks noChangeAspect="1"/>
          </p:cNvGraphicFramePr>
          <p:nvPr/>
        </p:nvGraphicFramePr>
        <p:xfrm>
          <a:off x="5795963" y="1851025"/>
          <a:ext cx="2670175" cy="969963"/>
        </p:xfrm>
        <a:graphic>
          <a:graphicData uri="http://schemas.openxmlformats.org/presentationml/2006/ole">
            <mc:AlternateContent xmlns:mc="http://schemas.openxmlformats.org/markup-compatibility/2006">
              <mc:Choice xmlns:v="urn:schemas-microsoft-com:vml" Requires="v">
                <p:oleObj spid="_x0000_s53263" name="Equation" r:id="rId6" imgW="2031840" imgH="965160" progId="Equation.DSMT4">
                  <p:embed/>
                </p:oleObj>
              </mc:Choice>
              <mc:Fallback>
                <p:oleObj name="Equation" r:id="rId6" imgW="2031840" imgH="96516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5963" y="1851025"/>
                        <a:ext cx="2670175" cy="9699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97991" name="Object 7"/>
          <p:cNvGraphicFramePr>
            <a:graphicFrameLocks noChangeAspect="1"/>
          </p:cNvGraphicFramePr>
          <p:nvPr/>
        </p:nvGraphicFramePr>
        <p:xfrm>
          <a:off x="777875" y="3200400"/>
          <a:ext cx="3203575" cy="969963"/>
        </p:xfrm>
        <a:graphic>
          <a:graphicData uri="http://schemas.openxmlformats.org/presentationml/2006/ole">
            <mc:AlternateContent xmlns:mc="http://schemas.openxmlformats.org/markup-compatibility/2006">
              <mc:Choice xmlns:v="urn:schemas-microsoft-com:vml" Requires="v">
                <p:oleObj spid="_x0000_s53264" name="Equation" r:id="rId8" imgW="2438280" imgH="965160" progId="Equation.DSMT4">
                  <p:embed/>
                </p:oleObj>
              </mc:Choice>
              <mc:Fallback>
                <p:oleObj name="Equation" r:id="rId8" imgW="2438280" imgH="96516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7875" y="3200400"/>
                        <a:ext cx="3203575" cy="9699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97992" name="Object 8"/>
          <p:cNvGraphicFramePr>
            <a:graphicFrameLocks noChangeAspect="1"/>
          </p:cNvGraphicFramePr>
          <p:nvPr/>
        </p:nvGraphicFramePr>
        <p:xfrm>
          <a:off x="6149975" y="3148013"/>
          <a:ext cx="1717675" cy="815975"/>
        </p:xfrm>
        <a:graphic>
          <a:graphicData uri="http://schemas.openxmlformats.org/presentationml/2006/ole">
            <mc:AlternateContent xmlns:mc="http://schemas.openxmlformats.org/markup-compatibility/2006">
              <mc:Choice xmlns:v="urn:schemas-microsoft-com:vml" Requires="v">
                <p:oleObj spid="_x0000_s53265" name="Equation" r:id="rId10" imgW="1307880" imgH="812520" progId="Equation.DSMT4">
                  <p:embed/>
                </p:oleObj>
              </mc:Choice>
              <mc:Fallback>
                <p:oleObj name="Equation" r:id="rId10" imgW="1307880" imgH="812520" progId="Equation.DSMT4">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49975" y="3148013"/>
                        <a:ext cx="1717675" cy="8159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97993" name="Object 9"/>
          <p:cNvGraphicFramePr>
            <a:graphicFrameLocks noChangeAspect="1"/>
          </p:cNvGraphicFramePr>
          <p:nvPr/>
        </p:nvGraphicFramePr>
        <p:xfrm>
          <a:off x="5915025" y="4554538"/>
          <a:ext cx="2051050" cy="815975"/>
        </p:xfrm>
        <a:graphic>
          <a:graphicData uri="http://schemas.openxmlformats.org/presentationml/2006/ole">
            <mc:AlternateContent xmlns:mc="http://schemas.openxmlformats.org/markup-compatibility/2006">
              <mc:Choice xmlns:v="urn:schemas-microsoft-com:vml" Requires="v">
                <p:oleObj spid="_x0000_s53266" name="Equation" r:id="rId12" imgW="1562040" imgH="812520" progId="Equation.DSMT4">
                  <p:embed/>
                </p:oleObj>
              </mc:Choice>
              <mc:Fallback>
                <p:oleObj name="Equation" r:id="rId12" imgW="1562040" imgH="812520" progId="Equation.DSMT4">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15025" y="4554538"/>
                        <a:ext cx="2051050" cy="8159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97994" name="Object 10"/>
          <p:cNvGraphicFramePr>
            <a:graphicFrameLocks noChangeAspect="1"/>
          </p:cNvGraphicFramePr>
          <p:nvPr/>
        </p:nvGraphicFramePr>
        <p:xfrm>
          <a:off x="415925" y="4338638"/>
          <a:ext cx="5172075" cy="1212850"/>
        </p:xfrm>
        <a:graphic>
          <a:graphicData uri="http://schemas.openxmlformats.org/presentationml/2006/ole">
            <mc:AlternateContent xmlns:mc="http://schemas.openxmlformats.org/markup-compatibility/2006">
              <mc:Choice xmlns:v="urn:schemas-microsoft-com:vml" Requires="v">
                <p:oleObj spid="_x0000_s53267" name="Equation" r:id="rId14" imgW="3936960" imgH="1206360" progId="Equation.DSMT4">
                  <p:embed/>
                </p:oleObj>
              </mc:Choice>
              <mc:Fallback>
                <p:oleObj name="Equation" r:id="rId14" imgW="3936960" imgH="1206360" progId="Equation.DSMT4">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5925" y="4338638"/>
                        <a:ext cx="5172075" cy="12128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979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979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979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979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9799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97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lstStyle/>
          <a:p>
            <a:pPr>
              <a:defRPr/>
            </a:pPr>
            <a:r>
              <a:rPr lang="en-US" smtClean="0"/>
              <a:t>Example: Losses due to Sudden Expansion in a Pipe (Teams!)</a:t>
            </a:r>
          </a:p>
        </p:txBody>
      </p:sp>
      <p:sp>
        <p:nvSpPr>
          <p:cNvPr id="54277" name="Rectangle 3"/>
          <p:cNvSpPr>
            <a:spLocks noGrp="1" noChangeArrowheads="1"/>
          </p:cNvSpPr>
          <p:nvPr>
            <p:ph type="body" idx="1"/>
          </p:nvPr>
        </p:nvSpPr>
        <p:spPr/>
        <p:txBody>
          <a:bodyPr/>
          <a:lstStyle/>
          <a:p>
            <a:r>
              <a:rPr lang="en-US" smtClean="0"/>
              <a:t>A flow expansion discharges 0.5 L/s directly into the air. Calculate the pressure immediately upstream from the expansion</a:t>
            </a:r>
          </a:p>
        </p:txBody>
      </p:sp>
      <p:sp>
        <p:nvSpPr>
          <p:cNvPr id="54278" name="Freeform 5"/>
          <p:cNvSpPr>
            <a:spLocks/>
          </p:cNvSpPr>
          <p:nvPr/>
        </p:nvSpPr>
        <p:spPr bwMode="auto">
          <a:xfrm>
            <a:off x="4368800" y="3530600"/>
            <a:ext cx="3670300" cy="774700"/>
          </a:xfrm>
          <a:custGeom>
            <a:avLst/>
            <a:gdLst>
              <a:gd name="T0" fmla="*/ 0 w 2312"/>
              <a:gd name="T1" fmla="*/ 546100 h 488"/>
              <a:gd name="T2" fmla="*/ 2209800 w 2312"/>
              <a:gd name="T3" fmla="*/ 546100 h 488"/>
              <a:gd name="T4" fmla="*/ 2209800 w 2312"/>
              <a:gd name="T5" fmla="*/ 774700 h 488"/>
              <a:gd name="T6" fmla="*/ 3670300 w 2312"/>
              <a:gd name="T7" fmla="*/ 774700 h 488"/>
              <a:gd name="T8" fmla="*/ 3670300 w 2312"/>
              <a:gd name="T9" fmla="*/ 0 h 488"/>
              <a:gd name="T10" fmla="*/ 2209800 w 2312"/>
              <a:gd name="T11" fmla="*/ 0 h 488"/>
              <a:gd name="T12" fmla="*/ 2209800 w 2312"/>
              <a:gd name="T13" fmla="*/ 241300 h 488"/>
              <a:gd name="T14" fmla="*/ 0 w 2312"/>
              <a:gd name="T15" fmla="*/ 241300 h 488"/>
              <a:gd name="T16" fmla="*/ 0 60000 65536"/>
              <a:gd name="T17" fmla="*/ 0 60000 65536"/>
              <a:gd name="T18" fmla="*/ 0 60000 65536"/>
              <a:gd name="T19" fmla="*/ 0 60000 65536"/>
              <a:gd name="T20" fmla="*/ 0 60000 65536"/>
              <a:gd name="T21" fmla="*/ 0 60000 65536"/>
              <a:gd name="T22" fmla="*/ 0 60000 65536"/>
              <a:gd name="T23" fmla="*/ 0 60000 65536"/>
              <a:gd name="T24" fmla="*/ 0 w 2312"/>
              <a:gd name="T25" fmla="*/ 0 h 488"/>
              <a:gd name="T26" fmla="*/ 2312 w 2312"/>
              <a:gd name="T27" fmla="*/ 488 h 4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12" h="488">
                <a:moveTo>
                  <a:pt x="0" y="344"/>
                </a:moveTo>
                <a:lnTo>
                  <a:pt x="1392" y="344"/>
                </a:lnTo>
                <a:lnTo>
                  <a:pt x="1392" y="488"/>
                </a:lnTo>
                <a:lnTo>
                  <a:pt x="2312" y="488"/>
                </a:lnTo>
                <a:lnTo>
                  <a:pt x="2312" y="0"/>
                </a:lnTo>
                <a:lnTo>
                  <a:pt x="1392" y="0"/>
                </a:lnTo>
                <a:lnTo>
                  <a:pt x="1392" y="152"/>
                </a:lnTo>
                <a:lnTo>
                  <a:pt x="0" y="152"/>
                </a:lnTo>
              </a:path>
            </a:pathLst>
          </a:custGeom>
          <a:solidFill>
            <a:schemeClr val="hlink"/>
          </a:solidFill>
          <a:ln w="12700" cap="flat" cmpd="sng">
            <a:noFill/>
            <a:prstDash val="solid"/>
            <a:round/>
            <a:headEnd type="none" w="sm" len="sm"/>
            <a:tailEnd type="none" w="lg" len="med"/>
          </a:ln>
        </p:spPr>
        <p:txBody>
          <a:bodyPr wrap="none" anchor="ctr"/>
          <a:lstStyle/>
          <a:p>
            <a:endParaRPr lang="en-US"/>
          </a:p>
        </p:txBody>
      </p:sp>
      <p:sp>
        <p:nvSpPr>
          <p:cNvPr id="54279" name="Line 6"/>
          <p:cNvSpPr>
            <a:spLocks noChangeShapeType="1"/>
          </p:cNvSpPr>
          <p:nvPr/>
        </p:nvSpPr>
        <p:spPr bwMode="auto">
          <a:xfrm>
            <a:off x="4845050" y="3937000"/>
            <a:ext cx="635000" cy="0"/>
          </a:xfrm>
          <a:prstGeom prst="line">
            <a:avLst/>
          </a:prstGeom>
          <a:noFill/>
          <a:ln w="38100">
            <a:solidFill>
              <a:schemeClr val="tx1"/>
            </a:solidFill>
            <a:round/>
            <a:headEnd/>
            <a:tailEnd type="triangle" w="med" len="med"/>
          </a:ln>
        </p:spPr>
        <p:txBody>
          <a:bodyPr wrap="none" anchor="ctr"/>
          <a:lstStyle/>
          <a:p>
            <a:endParaRPr lang="en-US"/>
          </a:p>
        </p:txBody>
      </p:sp>
      <p:sp>
        <p:nvSpPr>
          <p:cNvPr id="54280" name="Freeform 7"/>
          <p:cNvSpPr>
            <a:spLocks/>
          </p:cNvSpPr>
          <p:nvPr/>
        </p:nvSpPr>
        <p:spPr bwMode="auto">
          <a:xfrm>
            <a:off x="4368800" y="3543300"/>
            <a:ext cx="3657600" cy="228600"/>
          </a:xfrm>
          <a:custGeom>
            <a:avLst/>
            <a:gdLst>
              <a:gd name="T0" fmla="*/ 0 w 2304"/>
              <a:gd name="T1" fmla="*/ 228600 h 144"/>
              <a:gd name="T2" fmla="*/ 2209800 w 2304"/>
              <a:gd name="T3" fmla="*/ 228600 h 144"/>
              <a:gd name="T4" fmla="*/ 2209800 w 2304"/>
              <a:gd name="T5" fmla="*/ 0 h 144"/>
              <a:gd name="T6" fmla="*/ 3657600 w 2304"/>
              <a:gd name="T7" fmla="*/ 0 h 144"/>
              <a:gd name="T8" fmla="*/ 0 60000 65536"/>
              <a:gd name="T9" fmla="*/ 0 60000 65536"/>
              <a:gd name="T10" fmla="*/ 0 60000 65536"/>
              <a:gd name="T11" fmla="*/ 0 60000 65536"/>
              <a:gd name="T12" fmla="*/ 0 w 2304"/>
              <a:gd name="T13" fmla="*/ 0 h 144"/>
              <a:gd name="T14" fmla="*/ 2304 w 2304"/>
              <a:gd name="T15" fmla="*/ 144 h 144"/>
            </a:gdLst>
            <a:ahLst/>
            <a:cxnLst>
              <a:cxn ang="T8">
                <a:pos x="T0" y="T1"/>
              </a:cxn>
              <a:cxn ang="T9">
                <a:pos x="T2" y="T3"/>
              </a:cxn>
              <a:cxn ang="T10">
                <a:pos x="T4" y="T5"/>
              </a:cxn>
              <a:cxn ang="T11">
                <a:pos x="T6" y="T7"/>
              </a:cxn>
            </a:cxnLst>
            <a:rect l="T12" t="T13" r="T14" b="T15"/>
            <a:pathLst>
              <a:path w="2304" h="144">
                <a:moveTo>
                  <a:pt x="0" y="144"/>
                </a:moveTo>
                <a:lnTo>
                  <a:pt x="1392" y="144"/>
                </a:lnTo>
                <a:lnTo>
                  <a:pt x="1392" y="0"/>
                </a:lnTo>
                <a:lnTo>
                  <a:pt x="2304" y="0"/>
                </a:lnTo>
              </a:path>
            </a:pathLst>
          </a:custGeom>
          <a:noFill/>
          <a:ln w="28575" cap="flat" cmpd="sng">
            <a:solidFill>
              <a:schemeClr val="tx1"/>
            </a:solidFill>
            <a:prstDash val="solid"/>
            <a:round/>
            <a:headEnd type="none" w="med" len="med"/>
            <a:tailEnd type="none" w="med" len="med"/>
          </a:ln>
        </p:spPr>
        <p:txBody>
          <a:bodyPr wrap="none" anchor="ctr"/>
          <a:lstStyle/>
          <a:p>
            <a:endParaRPr lang="en-US"/>
          </a:p>
        </p:txBody>
      </p:sp>
      <p:grpSp>
        <p:nvGrpSpPr>
          <p:cNvPr id="54281" name="Group 9"/>
          <p:cNvGrpSpPr>
            <a:grpSpLocks/>
          </p:cNvGrpSpPr>
          <p:nvPr/>
        </p:nvGrpSpPr>
        <p:grpSpPr bwMode="auto">
          <a:xfrm>
            <a:off x="6578600" y="4062413"/>
            <a:ext cx="1460500" cy="238125"/>
            <a:chOff x="2448" y="1482"/>
            <a:chExt cx="920" cy="150"/>
          </a:xfrm>
        </p:grpSpPr>
        <p:sp>
          <p:nvSpPr>
            <p:cNvPr id="54293" name="Freeform 10"/>
            <p:cNvSpPr>
              <a:spLocks/>
            </p:cNvSpPr>
            <p:nvPr/>
          </p:nvSpPr>
          <p:spPr bwMode="auto">
            <a:xfrm>
              <a:off x="2448" y="1482"/>
              <a:ext cx="920" cy="150"/>
            </a:xfrm>
            <a:custGeom>
              <a:avLst/>
              <a:gdLst>
                <a:gd name="T0" fmla="*/ 0 w 920"/>
                <a:gd name="T1" fmla="*/ 2 h 162"/>
                <a:gd name="T2" fmla="*/ 920 w 920"/>
                <a:gd name="T3" fmla="*/ 150 h 162"/>
                <a:gd name="T4" fmla="*/ 0 w 920"/>
                <a:gd name="T5" fmla="*/ 150 h 162"/>
                <a:gd name="T6" fmla="*/ 0 w 920"/>
                <a:gd name="T7" fmla="*/ 2 h 162"/>
                <a:gd name="T8" fmla="*/ 0 60000 65536"/>
                <a:gd name="T9" fmla="*/ 0 60000 65536"/>
                <a:gd name="T10" fmla="*/ 0 60000 65536"/>
                <a:gd name="T11" fmla="*/ 0 60000 65536"/>
                <a:gd name="T12" fmla="*/ 0 w 920"/>
                <a:gd name="T13" fmla="*/ 0 h 162"/>
                <a:gd name="T14" fmla="*/ 920 w 920"/>
                <a:gd name="T15" fmla="*/ 162 h 162"/>
              </a:gdLst>
              <a:ahLst/>
              <a:cxnLst>
                <a:cxn ang="T8">
                  <a:pos x="T0" y="T1"/>
                </a:cxn>
                <a:cxn ang="T9">
                  <a:pos x="T2" y="T3"/>
                </a:cxn>
                <a:cxn ang="T10">
                  <a:pos x="T4" y="T5"/>
                </a:cxn>
                <a:cxn ang="T11">
                  <a:pos x="T6" y="T7"/>
                </a:cxn>
              </a:cxnLst>
              <a:rect l="T12" t="T13" r="T14" b="T15"/>
              <a:pathLst>
                <a:path w="920" h="162">
                  <a:moveTo>
                    <a:pt x="0" y="2"/>
                  </a:moveTo>
                  <a:cubicBezTo>
                    <a:pt x="147" y="0"/>
                    <a:pt x="573" y="48"/>
                    <a:pt x="920" y="162"/>
                  </a:cubicBezTo>
                  <a:cubicBezTo>
                    <a:pt x="573" y="162"/>
                    <a:pt x="156" y="162"/>
                    <a:pt x="0" y="162"/>
                  </a:cubicBezTo>
                  <a:cubicBezTo>
                    <a:pt x="0" y="36"/>
                    <a:pt x="0" y="126"/>
                    <a:pt x="0" y="2"/>
                  </a:cubicBezTo>
                  <a:close/>
                </a:path>
              </a:pathLst>
            </a:custGeom>
            <a:solidFill>
              <a:schemeClr val="hlink"/>
            </a:solidFill>
            <a:ln w="12700" cap="flat" cmpd="sng">
              <a:solidFill>
                <a:schemeClr val="tx1"/>
              </a:solidFill>
              <a:prstDash val="solid"/>
              <a:round/>
              <a:headEnd type="none" w="sm" len="sm"/>
              <a:tailEnd type="none" w="lg" len="med"/>
            </a:ln>
          </p:spPr>
          <p:txBody>
            <a:bodyPr wrap="none" anchor="ctr"/>
            <a:lstStyle/>
            <a:p>
              <a:endParaRPr lang="en-US"/>
            </a:p>
          </p:txBody>
        </p:sp>
        <p:sp>
          <p:nvSpPr>
            <p:cNvPr id="54294" name="Freeform 11"/>
            <p:cNvSpPr>
              <a:spLocks/>
            </p:cNvSpPr>
            <p:nvPr/>
          </p:nvSpPr>
          <p:spPr bwMode="auto">
            <a:xfrm>
              <a:off x="2790" y="1536"/>
              <a:ext cx="155" cy="64"/>
            </a:xfrm>
            <a:custGeom>
              <a:avLst/>
              <a:gdLst>
                <a:gd name="T0" fmla="*/ 15 w 155"/>
                <a:gd name="T1" fmla="*/ 0 h 64"/>
                <a:gd name="T2" fmla="*/ 153 w 155"/>
                <a:gd name="T3" fmla="*/ 54 h 64"/>
                <a:gd name="T4" fmla="*/ 0 w 155"/>
                <a:gd name="T5" fmla="*/ 63 h 64"/>
                <a:gd name="T6" fmla="*/ 0 60000 65536"/>
                <a:gd name="T7" fmla="*/ 0 60000 65536"/>
                <a:gd name="T8" fmla="*/ 0 60000 65536"/>
                <a:gd name="T9" fmla="*/ 0 w 155"/>
                <a:gd name="T10" fmla="*/ 0 h 64"/>
                <a:gd name="T11" fmla="*/ 155 w 155"/>
                <a:gd name="T12" fmla="*/ 64 h 64"/>
              </a:gdLst>
              <a:ahLst/>
              <a:cxnLst>
                <a:cxn ang="T6">
                  <a:pos x="T0" y="T1"/>
                </a:cxn>
                <a:cxn ang="T7">
                  <a:pos x="T2" y="T3"/>
                </a:cxn>
                <a:cxn ang="T8">
                  <a:pos x="T4" y="T5"/>
                </a:cxn>
              </a:cxnLst>
              <a:rect l="T9" t="T10" r="T11" b="T12"/>
              <a:pathLst>
                <a:path w="155" h="64">
                  <a:moveTo>
                    <a:pt x="15" y="0"/>
                  </a:moveTo>
                  <a:cubicBezTo>
                    <a:pt x="85" y="22"/>
                    <a:pt x="155" y="44"/>
                    <a:pt x="153" y="54"/>
                  </a:cubicBezTo>
                  <a:cubicBezTo>
                    <a:pt x="151" y="64"/>
                    <a:pt x="75" y="63"/>
                    <a:pt x="0" y="63"/>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sp>
          <p:nvSpPr>
            <p:cNvPr id="54295" name="Freeform 12"/>
            <p:cNvSpPr>
              <a:spLocks/>
            </p:cNvSpPr>
            <p:nvPr/>
          </p:nvSpPr>
          <p:spPr bwMode="auto">
            <a:xfrm>
              <a:off x="2625" y="1518"/>
              <a:ext cx="99" cy="90"/>
            </a:xfrm>
            <a:custGeom>
              <a:avLst/>
              <a:gdLst>
                <a:gd name="T0" fmla="*/ 0 w 99"/>
                <a:gd name="T1" fmla="*/ 0 h 90"/>
                <a:gd name="T2" fmla="*/ 99 w 99"/>
                <a:gd name="T3" fmla="*/ 48 h 90"/>
                <a:gd name="T4" fmla="*/ 0 w 99"/>
                <a:gd name="T5" fmla="*/ 90 h 90"/>
                <a:gd name="T6" fmla="*/ 0 60000 65536"/>
                <a:gd name="T7" fmla="*/ 0 60000 65536"/>
                <a:gd name="T8" fmla="*/ 0 60000 65536"/>
                <a:gd name="T9" fmla="*/ 0 w 99"/>
                <a:gd name="T10" fmla="*/ 0 h 90"/>
                <a:gd name="T11" fmla="*/ 99 w 99"/>
                <a:gd name="T12" fmla="*/ 90 h 90"/>
              </a:gdLst>
              <a:ahLst/>
              <a:cxnLst>
                <a:cxn ang="T6">
                  <a:pos x="T0" y="T1"/>
                </a:cxn>
                <a:cxn ang="T7">
                  <a:pos x="T2" y="T3"/>
                </a:cxn>
                <a:cxn ang="T8">
                  <a:pos x="T4" y="T5"/>
                </a:cxn>
              </a:cxnLst>
              <a:rect l="T9" t="T10" r="T11" b="T12"/>
              <a:pathLst>
                <a:path w="99" h="90">
                  <a:moveTo>
                    <a:pt x="0" y="0"/>
                  </a:moveTo>
                  <a:cubicBezTo>
                    <a:pt x="16" y="8"/>
                    <a:pt x="99" y="33"/>
                    <a:pt x="99" y="48"/>
                  </a:cubicBezTo>
                  <a:cubicBezTo>
                    <a:pt x="99" y="63"/>
                    <a:pt x="21" y="81"/>
                    <a:pt x="0" y="90"/>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sp>
          <p:nvSpPr>
            <p:cNvPr id="54296" name="Freeform 13"/>
            <p:cNvSpPr>
              <a:spLocks/>
            </p:cNvSpPr>
            <p:nvPr/>
          </p:nvSpPr>
          <p:spPr bwMode="auto">
            <a:xfrm>
              <a:off x="2472" y="1518"/>
              <a:ext cx="111" cy="93"/>
            </a:xfrm>
            <a:custGeom>
              <a:avLst/>
              <a:gdLst>
                <a:gd name="T0" fmla="*/ 108 w 111"/>
                <a:gd name="T1" fmla="*/ 89 h 93"/>
                <a:gd name="T2" fmla="*/ 21 w 111"/>
                <a:gd name="T3" fmla="*/ 81 h 93"/>
                <a:gd name="T4" fmla="*/ 15 w 111"/>
                <a:gd name="T5" fmla="*/ 18 h 93"/>
                <a:gd name="T6" fmla="*/ 111 w 111"/>
                <a:gd name="T7" fmla="*/ 0 h 93"/>
                <a:gd name="T8" fmla="*/ 0 60000 65536"/>
                <a:gd name="T9" fmla="*/ 0 60000 65536"/>
                <a:gd name="T10" fmla="*/ 0 60000 65536"/>
                <a:gd name="T11" fmla="*/ 0 60000 65536"/>
                <a:gd name="T12" fmla="*/ 0 w 111"/>
                <a:gd name="T13" fmla="*/ 0 h 93"/>
                <a:gd name="T14" fmla="*/ 111 w 111"/>
                <a:gd name="T15" fmla="*/ 93 h 93"/>
              </a:gdLst>
              <a:ahLst/>
              <a:cxnLst>
                <a:cxn ang="T8">
                  <a:pos x="T0" y="T1"/>
                </a:cxn>
                <a:cxn ang="T9">
                  <a:pos x="T2" y="T3"/>
                </a:cxn>
                <a:cxn ang="T10">
                  <a:pos x="T4" y="T5"/>
                </a:cxn>
                <a:cxn ang="T11">
                  <a:pos x="T6" y="T7"/>
                </a:cxn>
              </a:cxnLst>
              <a:rect l="T12" t="T13" r="T14" b="T15"/>
              <a:pathLst>
                <a:path w="111" h="93">
                  <a:moveTo>
                    <a:pt x="108" y="89"/>
                  </a:moveTo>
                  <a:cubicBezTo>
                    <a:pt x="94" y="88"/>
                    <a:pt x="36" y="93"/>
                    <a:pt x="21" y="81"/>
                  </a:cubicBezTo>
                  <a:cubicBezTo>
                    <a:pt x="6" y="69"/>
                    <a:pt x="0" y="32"/>
                    <a:pt x="15" y="18"/>
                  </a:cubicBezTo>
                  <a:cubicBezTo>
                    <a:pt x="30" y="4"/>
                    <a:pt x="91" y="4"/>
                    <a:pt x="111" y="0"/>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grpSp>
      <p:grpSp>
        <p:nvGrpSpPr>
          <p:cNvPr id="54282" name="Group 14"/>
          <p:cNvGrpSpPr>
            <a:grpSpLocks/>
          </p:cNvGrpSpPr>
          <p:nvPr/>
        </p:nvGrpSpPr>
        <p:grpSpPr bwMode="auto">
          <a:xfrm flipV="1">
            <a:off x="6578600" y="3543300"/>
            <a:ext cx="1460500" cy="238125"/>
            <a:chOff x="2448" y="1482"/>
            <a:chExt cx="920" cy="150"/>
          </a:xfrm>
        </p:grpSpPr>
        <p:sp>
          <p:nvSpPr>
            <p:cNvPr id="54289" name="Freeform 15"/>
            <p:cNvSpPr>
              <a:spLocks/>
            </p:cNvSpPr>
            <p:nvPr/>
          </p:nvSpPr>
          <p:spPr bwMode="auto">
            <a:xfrm>
              <a:off x="2448" y="1482"/>
              <a:ext cx="920" cy="150"/>
            </a:xfrm>
            <a:custGeom>
              <a:avLst/>
              <a:gdLst>
                <a:gd name="T0" fmla="*/ 0 w 920"/>
                <a:gd name="T1" fmla="*/ 2 h 162"/>
                <a:gd name="T2" fmla="*/ 920 w 920"/>
                <a:gd name="T3" fmla="*/ 150 h 162"/>
                <a:gd name="T4" fmla="*/ 0 w 920"/>
                <a:gd name="T5" fmla="*/ 150 h 162"/>
                <a:gd name="T6" fmla="*/ 0 w 920"/>
                <a:gd name="T7" fmla="*/ 2 h 162"/>
                <a:gd name="T8" fmla="*/ 0 60000 65536"/>
                <a:gd name="T9" fmla="*/ 0 60000 65536"/>
                <a:gd name="T10" fmla="*/ 0 60000 65536"/>
                <a:gd name="T11" fmla="*/ 0 60000 65536"/>
                <a:gd name="T12" fmla="*/ 0 w 920"/>
                <a:gd name="T13" fmla="*/ 0 h 162"/>
                <a:gd name="T14" fmla="*/ 920 w 920"/>
                <a:gd name="T15" fmla="*/ 162 h 162"/>
              </a:gdLst>
              <a:ahLst/>
              <a:cxnLst>
                <a:cxn ang="T8">
                  <a:pos x="T0" y="T1"/>
                </a:cxn>
                <a:cxn ang="T9">
                  <a:pos x="T2" y="T3"/>
                </a:cxn>
                <a:cxn ang="T10">
                  <a:pos x="T4" y="T5"/>
                </a:cxn>
                <a:cxn ang="T11">
                  <a:pos x="T6" y="T7"/>
                </a:cxn>
              </a:cxnLst>
              <a:rect l="T12" t="T13" r="T14" b="T15"/>
              <a:pathLst>
                <a:path w="920" h="162">
                  <a:moveTo>
                    <a:pt x="0" y="2"/>
                  </a:moveTo>
                  <a:cubicBezTo>
                    <a:pt x="147" y="0"/>
                    <a:pt x="573" y="48"/>
                    <a:pt x="920" y="162"/>
                  </a:cubicBezTo>
                  <a:cubicBezTo>
                    <a:pt x="573" y="162"/>
                    <a:pt x="156" y="162"/>
                    <a:pt x="0" y="162"/>
                  </a:cubicBezTo>
                  <a:cubicBezTo>
                    <a:pt x="0" y="36"/>
                    <a:pt x="0" y="126"/>
                    <a:pt x="0" y="2"/>
                  </a:cubicBezTo>
                  <a:close/>
                </a:path>
              </a:pathLst>
            </a:custGeom>
            <a:solidFill>
              <a:schemeClr val="hlink"/>
            </a:solidFill>
            <a:ln w="12700" cap="flat" cmpd="sng">
              <a:solidFill>
                <a:schemeClr val="tx1"/>
              </a:solidFill>
              <a:prstDash val="solid"/>
              <a:round/>
              <a:headEnd type="none" w="sm" len="sm"/>
              <a:tailEnd type="none" w="lg" len="med"/>
            </a:ln>
          </p:spPr>
          <p:txBody>
            <a:bodyPr wrap="none" anchor="ctr"/>
            <a:lstStyle/>
            <a:p>
              <a:endParaRPr lang="en-US"/>
            </a:p>
          </p:txBody>
        </p:sp>
        <p:sp>
          <p:nvSpPr>
            <p:cNvPr id="54290" name="Freeform 16"/>
            <p:cNvSpPr>
              <a:spLocks/>
            </p:cNvSpPr>
            <p:nvPr/>
          </p:nvSpPr>
          <p:spPr bwMode="auto">
            <a:xfrm>
              <a:off x="2790" y="1536"/>
              <a:ext cx="155" cy="64"/>
            </a:xfrm>
            <a:custGeom>
              <a:avLst/>
              <a:gdLst>
                <a:gd name="T0" fmla="*/ 15 w 155"/>
                <a:gd name="T1" fmla="*/ 0 h 64"/>
                <a:gd name="T2" fmla="*/ 153 w 155"/>
                <a:gd name="T3" fmla="*/ 54 h 64"/>
                <a:gd name="T4" fmla="*/ 0 w 155"/>
                <a:gd name="T5" fmla="*/ 63 h 64"/>
                <a:gd name="T6" fmla="*/ 0 60000 65536"/>
                <a:gd name="T7" fmla="*/ 0 60000 65536"/>
                <a:gd name="T8" fmla="*/ 0 60000 65536"/>
                <a:gd name="T9" fmla="*/ 0 w 155"/>
                <a:gd name="T10" fmla="*/ 0 h 64"/>
                <a:gd name="T11" fmla="*/ 155 w 155"/>
                <a:gd name="T12" fmla="*/ 64 h 64"/>
              </a:gdLst>
              <a:ahLst/>
              <a:cxnLst>
                <a:cxn ang="T6">
                  <a:pos x="T0" y="T1"/>
                </a:cxn>
                <a:cxn ang="T7">
                  <a:pos x="T2" y="T3"/>
                </a:cxn>
                <a:cxn ang="T8">
                  <a:pos x="T4" y="T5"/>
                </a:cxn>
              </a:cxnLst>
              <a:rect l="T9" t="T10" r="T11" b="T12"/>
              <a:pathLst>
                <a:path w="155" h="64">
                  <a:moveTo>
                    <a:pt x="15" y="0"/>
                  </a:moveTo>
                  <a:cubicBezTo>
                    <a:pt x="85" y="22"/>
                    <a:pt x="155" y="44"/>
                    <a:pt x="153" y="54"/>
                  </a:cubicBezTo>
                  <a:cubicBezTo>
                    <a:pt x="151" y="64"/>
                    <a:pt x="75" y="63"/>
                    <a:pt x="0" y="63"/>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sp>
          <p:nvSpPr>
            <p:cNvPr id="54291" name="Freeform 17"/>
            <p:cNvSpPr>
              <a:spLocks/>
            </p:cNvSpPr>
            <p:nvPr/>
          </p:nvSpPr>
          <p:spPr bwMode="auto">
            <a:xfrm>
              <a:off x="2625" y="1518"/>
              <a:ext cx="99" cy="90"/>
            </a:xfrm>
            <a:custGeom>
              <a:avLst/>
              <a:gdLst>
                <a:gd name="T0" fmla="*/ 0 w 99"/>
                <a:gd name="T1" fmla="*/ 0 h 90"/>
                <a:gd name="T2" fmla="*/ 99 w 99"/>
                <a:gd name="T3" fmla="*/ 48 h 90"/>
                <a:gd name="T4" fmla="*/ 0 w 99"/>
                <a:gd name="T5" fmla="*/ 90 h 90"/>
                <a:gd name="T6" fmla="*/ 0 60000 65536"/>
                <a:gd name="T7" fmla="*/ 0 60000 65536"/>
                <a:gd name="T8" fmla="*/ 0 60000 65536"/>
                <a:gd name="T9" fmla="*/ 0 w 99"/>
                <a:gd name="T10" fmla="*/ 0 h 90"/>
                <a:gd name="T11" fmla="*/ 99 w 99"/>
                <a:gd name="T12" fmla="*/ 90 h 90"/>
              </a:gdLst>
              <a:ahLst/>
              <a:cxnLst>
                <a:cxn ang="T6">
                  <a:pos x="T0" y="T1"/>
                </a:cxn>
                <a:cxn ang="T7">
                  <a:pos x="T2" y="T3"/>
                </a:cxn>
                <a:cxn ang="T8">
                  <a:pos x="T4" y="T5"/>
                </a:cxn>
              </a:cxnLst>
              <a:rect l="T9" t="T10" r="T11" b="T12"/>
              <a:pathLst>
                <a:path w="99" h="90">
                  <a:moveTo>
                    <a:pt x="0" y="0"/>
                  </a:moveTo>
                  <a:cubicBezTo>
                    <a:pt x="16" y="8"/>
                    <a:pt x="99" y="33"/>
                    <a:pt x="99" y="48"/>
                  </a:cubicBezTo>
                  <a:cubicBezTo>
                    <a:pt x="99" y="63"/>
                    <a:pt x="21" y="81"/>
                    <a:pt x="0" y="90"/>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sp>
          <p:nvSpPr>
            <p:cNvPr id="54292" name="Freeform 18"/>
            <p:cNvSpPr>
              <a:spLocks/>
            </p:cNvSpPr>
            <p:nvPr/>
          </p:nvSpPr>
          <p:spPr bwMode="auto">
            <a:xfrm>
              <a:off x="2472" y="1518"/>
              <a:ext cx="111" cy="93"/>
            </a:xfrm>
            <a:custGeom>
              <a:avLst/>
              <a:gdLst>
                <a:gd name="T0" fmla="*/ 108 w 111"/>
                <a:gd name="T1" fmla="*/ 89 h 93"/>
                <a:gd name="T2" fmla="*/ 21 w 111"/>
                <a:gd name="T3" fmla="*/ 81 h 93"/>
                <a:gd name="T4" fmla="*/ 15 w 111"/>
                <a:gd name="T5" fmla="*/ 18 h 93"/>
                <a:gd name="T6" fmla="*/ 111 w 111"/>
                <a:gd name="T7" fmla="*/ 0 h 93"/>
                <a:gd name="T8" fmla="*/ 0 60000 65536"/>
                <a:gd name="T9" fmla="*/ 0 60000 65536"/>
                <a:gd name="T10" fmla="*/ 0 60000 65536"/>
                <a:gd name="T11" fmla="*/ 0 60000 65536"/>
                <a:gd name="T12" fmla="*/ 0 w 111"/>
                <a:gd name="T13" fmla="*/ 0 h 93"/>
                <a:gd name="T14" fmla="*/ 111 w 111"/>
                <a:gd name="T15" fmla="*/ 93 h 93"/>
              </a:gdLst>
              <a:ahLst/>
              <a:cxnLst>
                <a:cxn ang="T8">
                  <a:pos x="T0" y="T1"/>
                </a:cxn>
                <a:cxn ang="T9">
                  <a:pos x="T2" y="T3"/>
                </a:cxn>
                <a:cxn ang="T10">
                  <a:pos x="T4" y="T5"/>
                </a:cxn>
                <a:cxn ang="T11">
                  <a:pos x="T6" y="T7"/>
                </a:cxn>
              </a:cxnLst>
              <a:rect l="T12" t="T13" r="T14" b="T15"/>
              <a:pathLst>
                <a:path w="111" h="93">
                  <a:moveTo>
                    <a:pt x="108" y="89"/>
                  </a:moveTo>
                  <a:cubicBezTo>
                    <a:pt x="94" y="88"/>
                    <a:pt x="36" y="93"/>
                    <a:pt x="21" y="81"/>
                  </a:cubicBezTo>
                  <a:cubicBezTo>
                    <a:pt x="6" y="69"/>
                    <a:pt x="0" y="32"/>
                    <a:pt x="15" y="18"/>
                  </a:cubicBezTo>
                  <a:cubicBezTo>
                    <a:pt x="30" y="4"/>
                    <a:pt x="91" y="4"/>
                    <a:pt x="111" y="0"/>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grpSp>
      <p:sp>
        <p:nvSpPr>
          <p:cNvPr id="54283" name="Freeform 8"/>
          <p:cNvSpPr>
            <a:spLocks/>
          </p:cNvSpPr>
          <p:nvPr/>
        </p:nvSpPr>
        <p:spPr bwMode="auto">
          <a:xfrm>
            <a:off x="4368800" y="4076700"/>
            <a:ext cx="3670300" cy="228600"/>
          </a:xfrm>
          <a:custGeom>
            <a:avLst/>
            <a:gdLst>
              <a:gd name="T0" fmla="*/ 0 w 2312"/>
              <a:gd name="T1" fmla="*/ 0 h 144"/>
              <a:gd name="T2" fmla="*/ 2209800 w 2312"/>
              <a:gd name="T3" fmla="*/ 0 h 144"/>
              <a:gd name="T4" fmla="*/ 2209800 w 2312"/>
              <a:gd name="T5" fmla="*/ 228600 h 144"/>
              <a:gd name="T6" fmla="*/ 3670300 w 2312"/>
              <a:gd name="T7" fmla="*/ 228600 h 144"/>
              <a:gd name="T8" fmla="*/ 0 60000 65536"/>
              <a:gd name="T9" fmla="*/ 0 60000 65536"/>
              <a:gd name="T10" fmla="*/ 0 60000 65536"/>
              <a:gd name="T11" fmla="*/ 0 60000 65536"/>
              <a:gd name="T12" fmla="*/ 0 w 2312"/>
              <a:gd name="T13" fmla="*/ 0 h 144"/>
              <a:gd name="T14" fmla="*/ 2312 w 2312"/>
              <a:gd name="T15" fmla="*/ 144 h 144"/>
            </a:gdLst>
            <a:ahLst/>
            <a:cxnLst>
              <a:cxn ang="T8">
                <a:pos x="T0" y="T1"/>
              </a:cxn>
              <a:cxn ang="T9">
                <a:pos x="T2" y="T3"/>
              </a:cxn>
              <a:cxn ang="T10">
                <a:pos x="T4" y="T5"/>
              </a:cxn>
              <a:cxn ang="T11">
                <a:pos x="T6" y="T7"/>
              </a:cxn>
            </a:cxnLst>
            <a:rect l="T12" t="T13" r="T14" b="T15"/>
            <a:pathLst>
              <a:path w="2312" h="144">
                <a:moveTo>
                  <a:pt x="0" y="0"/>
                </a:moveTo>
                <a:lnTo>
                  <a:pt x="1392" y="0"/>
                </a:lnTo>
                <a:lnTo>
                  <a:pt x="1392" y="144"/>
                </a:lnTo>
                <a:lnTo>
                  <a:pt x="2312" y="144"/>
                </a:lnTo>
              </a:path>
            </a:pathLst>
          </a:custGeom>
          <a:noFill/>
          <a:ln w="28575" cap="flat" cmpd="sng">
            <a:solidFill>
              <a:schemeClr val="tx1"/>
            </a:solidFill>
            <a:prstDash val="solid"/>
            <a:round/>
            <a:headEnd type="none" w="med" len="med"/>
            <a:tailEnd type="none" w="med" len="med"/>
          </a:ln>
        </p:spPr>
        <p:txBody>
          <a:bodyPr wrap="none" anchor="ctr"/>
          <a:lstStyle/>
          <a:p>
            <a:endParaRPr lang="en-US"/>
          </a:p>
        </p:txBody>
      </p:sp>
      <p:sp>
        <p:nvSpPr>
          <p:cNvPr id="54284" name="Text Box 20"/>
          <p:cNvSpPr txBox="1">
            <a:spLocks noChangeArrowheads="1"/>
          </p:cNvSpPr>
          <p:nvPr/>
        </p:nvSpPr>
        <p:spPr bwMode="auto">
          <a:xfrm>
            <a:off x="3603625" y="3673475"/>
            <a:ext cx="784225" cy="457200"/>
          </a:xfrm>
          <a:prstGeom prst="rect">
            <a:avLst/>
          </a:prstGeom>
          <a:noFill/>
          <a:ln w="12700">
            <a:noFill/>
            <a:miter lim="800000"/>
            <a:headEnd type="none" w="sm" len="sm"/>
            <a:tailEnd type="none" w="lg" len="med"/>
          </a:ln>
        </p:spPr>
        <p:txBody>
          <a:bodyPr wrap="none">
            <a:spAutoFit/>
          </a:bodyPr>
          <a:lstStyle/>
          <a:p>
            <a:r>
              <a:rPr lang="en-US" sz="2400"/>
              <a:t>1 cm</a:t>
            </a:r>
          </a:p>
        </p:txBody>
      </p:sp>
      <p:sp>
        <p:nvSpPr>
          <p:cNvPr id="54285" name="Text Box 21"/>
          <p:cNvSpPr txBox="1">
            <a:spLocks noChangeArrowheads="1"/>
          </p:cNvSpPr>
          <p:nvPr/>
        </p:nvSpPr>
        <p:spPr bwMode="auto">
          <a:xfrm>
            <a:off x="8112125" y="3673475"/>
            <a:ext cx="784225" cy="457200"/>
          </a:xfrm>
          <a:prstGeom prst="rect">
            <a:avLst/>
          </a:prstGeom>
          <a:noFill/>
          <a:ln w="12700">
            <a:noFill/>
            <a:miter lim="800000"/>
            <a:headEnd type="none" w="sm" len="sm"/>
            <a:tailEnd type="none" w="lg" len="med"/>
          </a:ln>
        </p:spPr>
        <p:txBody>
          <a:bodyPr wrap="none">
            <a:spAutoFit/>
          </a:bodyPr>
          <a:lstStyle/>
          <a:p>
            <a:r>
              <a:rPr lang="en-US" sz="2400"/>
              <a:t>3 cm</a:t>
            </a:r>
          </a:p>
        </p:txBody>
      </p:sp>
      <p:sp>
        <p:nvSpPr>
          <p:cNvPr id="54286" name="Text Box 23"/>
          <p:cNvSpPr txBox="1">
            <a:spLocks noChangeArrowheads="1"/>
          </p:cNvSpPr>
          <p:nvPr/>
        </p:nvSpPr>
        <p:spPr bwMode="auto">
          <a:xfrm>
            <a:off x="1012825" y="4448175"/>
            <a:ext cx="7107238" cy="1187450"/>
          </a:xfrm>
          <a:prstGeom prst="rect">
            <a:avLst/>
          </a:prstGeom>
          <a:noFill/>
          <a:ln w="12700">
            <a:noFill/>
            <a:miter lim="800000"/>
            <a:headEnd type="none" w="sm" len="sm"/>
            <a:tailEnd type="none" w="lg" len="med"/>
          </a:ln>
        </p:spPr>
        <p:txBody>
          <a:bodyPr>
            <a:spAutoFit/>
          </a:bodyPr>
          <a:lstStyle/>
          <a:p>
            <a:r>
              <a:rPr lang="en-US" sz="2400"/>
              <a:t>We can solve this using either the momentum equation or the energy equation (with the appropriate term for the energy losses)!</a:t>
            </a:r>
          </a:p>
        </p:txBody>
      </p:sp>
      <p:sp>
        <p:nvSpPr>
          <p:cNvPr id="76824" name="AutoShape 24">
            <a:hlinkClick r:id="rId4" action="ppaction://hlinksldjump" highlightClick="1"/>
          </p:cNvPr>
          <p:cNvSpPr>
            <a:spLocks noChangeArrowheads="1"/>
          </p:cNvSpPr>
          <p:nvPr/>
        </p:nvSpPr>
        <p:spPr bwMode="auto">
          <a:xfrm>
            <a:off x="7854950" y="6334125"/>
            <a:ext cx="1285875" cy="523875"/>
          </a:xfrm>
          <a:prstGeom prst="actionButtonBlank">
            <a:avLst/>
          </a:prstGeom>
          <a:noFill/>
          <a:ln w="12700">
            <a:solidFill>
              <a:schemeClr val="folHlink"/>
            </a:solidFill>
            <a:miter lim="800000"/>
            <a:headEnd type="none" w="lg" len="med"/>
            <a:tailEnd type="none" w="lg" len="med"/>
          </a:ln>
        </p:spPr>
        <p:txBody>
          <a:bodyPr wrap="none" anchor="ctr">
            <a:spAutoFit/>
          </a:bodyPr>
          <a:lstStyle/>
          <a:p>
            <a:pPr algn="ctr"/>
            <a:r>
              <a:rPr lang="en-US" sz="2400">
                <a:solidFill>
                  <a:schemeClr val="folHlink"/>
                </a:solidFill>
              </a:rPr>
              <a:t>Solution</a:t>
            </a:r>
          </a:p>
        </p:txBody>
      </p:sp>
      <p:sp>
        <p:nvSpPr>
          <p:cNvPr id="54288" name="Text Box 26"/>
          <p:cNvSpPr txBox="1">
            <a:spLocks noChangeArrowheads="1"/>
          </p:cNvSpPr>
          <p:nvPr/>
        </p:nvSpPr>
        <p:spPr bwMode="auto">
          <a:xfrm>
            <a:off x="1114425" y="5603875"/>
            <a:ext cx="4632325" cy="519113"/>
          </a:xfrm>
          <a:prstGeom prst="rect">
            <a:avLst/>
          </a:prstGeom>
          <a:noFill/>
          <a:ln w="12700">
            <a:noFill/>
            <a:miter lim="800000"/>
            <a:headEnd type="none" w="lg" len="med"/>
            <a:tailEnd type="none" w="lg" len="med"/>
          </a:ln>
        </p:spPr>
        <p:txBody>
          <a:bodyPr wrap="none">
            <a:spAutoFit/>
          </a:bodyPr>
          <a:lstStyle/>
          <a:p>
            <a:r>
              <a:rPr lang="en-US"/>
              <a:t>Use the momentum equation…</a:t>
            </a:r>
          </a:p>
        </p:txBody>
      </p:sp>
      <p:graphicFrame>
        <p:nvGraphicFramePr>
          <p:cNvPr id="54274" name="Object 27"/>
          <p:cNvGraphicFramePr>
            <a:graphicFrameLocks noChangeAspect="1"/>
          </p:cNvGraphicFramePr>
          <p:nvPr/>
        </p:nvGraphicFramePr>
        <p:xfrm>
          <a:off x="5702300" y="5149850"/>
          <a:ext cx="3327400" cy="1257300"/>
        </p:xfrm>
        <a:graphic>
          <a:graphicData uri="http://schemas.openxmlformats.org/presentationml/2006/ole">
            <mc:AlternateContent xmlns:mc="http://schemas.openxmlformats.org/markup-compatibility/2006">
              <mc:Choice xmlns:v="urn:schemas-microsoft-com:vml" Requires="v">
                <p:oleObj spid="_x0000_s54278" name="Equation" r:id="rId5" imgW="3327120" imgH="1257120" progId="Equation.DSMT4">
                  <p:embed/>
                </p:oleObj>
              </mc:Choice>
              <mc:Fallback>
                <p:oleObj name="Equation" r:id="rId5" imgW="3327120" imgH="1257120" progId="Equation.DSMT4">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2300" y="5149850"/>
                        <a:ext cx="3327400" cy="1257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275" name="Object 28"/>
          <p:cNvGraphicFramePr>
            <a:graphicFrameLocks noChangeAspect="1"/>
          </p:cNvGraphicFramePr>
          <p:nvPr/>
        </p:nvGraphicFramePr>
        <p:xfrm>
          <a:off x="5600700" y="6350000"/>
          <a:ext cx="1651000" cy="381000"/>
        </p:xfrm>
        <a:graphic>
          <a:graphicData uri="http://schemas.openxmlformats.org/presentationml/2006/ole">
            <mc:AlternateContent xmlns:mc="http://schemas.openxmlformats.org/markup-compatibility/2006">
              <mc:Choice xmlns:v="urn:schemas-microsoft-com:vml" Requires="v">
                <p:oleObj spid="_x0000_s54279" name="Equation" r:id="rId7" imgW="1650960" imgH="380880" progId="Equation.DSMT4">
                  <p:embed/>
                </p:oleObj>
              </mc:Choice>
              <mc:Fallback>
                <p:oleObj name="Equation" r:id="rId7" imgW="1650960" imgH="380880" progId="Equation.DSMT4">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00700" y="6350000"/>
                        <a:ext cx="1651000"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8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24"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28"/>
          <p:cNvSpPr>
            <a:spLocks noGrp="1" noChangeArrowheads="1"/>
          </p:cNvSpPr>
          <p:nvPr>
            <p:ph type="title"/>
          </p:nvPr>
        </p:nvSpPr>
        <p:spPr/>
        <p:txBody>
          <a:bodyPr/>
          <a:lstStyle/>
          <a:p>
            <a:pPr>
              <a:defRPr/>
            </a:pPr>
            <a:r>
              <a:rPr lang="en-US" smtClean="0"/>
              <a:t>Scoop</a:t>
            </a:r>
          </a:p>
        </p:txBody>
      </p:sp>
      <p:sp>
        <p:nvSpPr>
          <p:cNvPr id="79875" name="Rectangle 1029"/>
          <p:cNvSpPr>
            <a:spLocks noGrp="1" noChangeArrowheads="1"/>
          </p:cNvSpPr>
          <p:nvPr>
            <p:ph type="body" idx="1"/>
          </p:nvPr>
        </p:nvSpPr>
        <p:spPr>
          <a:xfrm>
            <a:off x="279400" y="1981200"/>
            <a:ext cx="8636000" cy="4114800"/>
          </a:xfrm>
        </p:spPr>
        <p:txBody>
          <a:bodyPr/>
          <a:lstStyle/>
          <a:p>
            <a:pPr>
              <a:lnSpc>
                <a:spcPct val="90000"/>
              </a:lnSpc>
            </a:pPr>
            <a:r>
              <a:rPr lang="en-US" sz="2400" smtClean="0"/>
              <a:t>A scoop attached to a locomotive is used to lift water from a stationary water tank next to the train tracks into a water tank on the train. The scoop pipe is 10 cm in diameter and elevates the water 3 m. </a:t>
            </a:r>
          </a:p>
          <a:p>
            <a:pPr>
              <a:lnSpc>
                <a:spcPct val="90000"/>
              </a:lnSpc>
            </a:pPr>
            <a:r>
              <a:rPr lang="en-US" sz="2400" smtClean="0"/>
              <a:t>Draw several streamlines in the left half of the stationary water tank (use the scoop as your frame of reference) including the streamlines that attach to the submerged horizontal section of the scoop. </a:t>
            </a:r>
          </a:p>
          <a:p>
            <a:pPr>
              <a:lnSpc>
                <a:spcPct val="90000"/>
              </a:lnSpc>
            </a:pPr>
            <a:r>
              <a:rPr lang="en-US" sz="2400" smtClean="0"/>
              <a:t>Use the streamlines to help you draw a control volume and clearly label the control surfaces. </a:t>
            </a:r>
          </a:p>
          <a:p>
            <a:pPr>
              <a:lnSpc>
                <a:spcPct val="90000"/>
              </a:lnSpc>
            </a:pPr>
            <a:r>
              <a:rPr lang="en-US" sz="2400" smtClean="0"/>
              <a:t>How fast must the locomotive be moving (V</a:t>
            </a:r>
            <a:r>
              <a:rPr lang="en-US" sz="2400" baseline="-25000" smtClean="0"/>
              <a:t>scoop</a:t>
            </a:r>
            <a:r>
              <a:rPr lang="en-US" sz="2400" smtClean="0"/>
              <a:t>) to get a flow of 4 L/s if the frictional losses in the pipe are equal to 1.8 V</a:t>
            </a:r>
            <a:r>
              <a:rPr lang="en-US" sz="2400" baseline="30000" smtClean="0"/>
              <a:t>2</a:t>
            </a:r>
            <a:r>
              <a:rPr lang="en-US" sz="2400" smtClean="0"/>
              <a:t>/2g where V is the average velocity of the water in the pipe.  (V</a:t>
            </a:r>
            <a:r>
              <a:rPr lang="en-US" sz="2400" baseline="-25000" smtClean="0"/>
              <a:t>scoop</a:t>
            </a:r>
            <a:r>
              <a:rPr lang="en-US" sz="2400" smtClean="0"/>
              <a:t> = 7.7 m/s)</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a:defRPr/>
            </a:pPr>
            <a:r>
              <a:rPr lang="en-US" smtClean="0"/>
              <a:t>Scoop</a:t>
            </a:r>
          </a:p>
        </p:txBody>
      </p:sp>
      <p:sp>
        <p:nvSpPr>
          <p:cNvPr id="80899" name="Rectangle 5"/>
          <p:cNvSpPr>
            <a:spLocks noChangeArrowheads="1"/>
          </p:cNvSpPr>
          <p:nvPr/>
        </p:nvSpPr>
        <p:spPr bwMode="auto">
          <a:xfrm>
            <a:off x="3530600" y="4673600"/>
            <a:ext cx="3200400" cy="1143000"/>
          </a:xfrm>
          <a:prstGeom prst="rect">
            <a:avLst/>
          </a:prstGeom>
          <a:solidFill>
            <a:schemeClr val="hlink"/>
          </a:solidFill>
          <a:ln w="12700">
            <a:noFill/>
            <a:miter lim="800000"/>
            <a:headEnd type="none" w="lg" len="med"/>
            <a:tailEnd type="none" w="lg" len="med"/>
          </a:ln>
        </p:spPr>
        <p:txBody>
          <a:bodyPr wrap="none" anchor="ctr"/>
          <a:lstStyle/>
          <a:p>
            <a:pPr algn="ctr"/>
            <a:endParaRPr lang="en-US" sz="2400"/>
          </a:p>
        </p:txBody>
      </p:sp>
      <p:sp>
        <p:nvSpPr>
          <p:cNvPr id="80900" name="Rectangle 6"/>
          <p:cNvSpPr>
            <a:spLocks noChangeArrowheads="1"/>
          </p:cNvSpPr>
          <p:nvPr/>
        </p:nvSpPr>
        <p:spPr bwMode="auto">
          <a:xfrm rot="-5400000">
            <a:off x="5780088" y="2120900"/>
            <a:ext cx="152400" cy="533400"/>
          </a:xfrm>
          <a:prstGeom prst="rect">
            <a:avLst/>
          </a:prstGeom>
          <a:solidFill>
            <a:schemeClr val="hlink"/>
          </a:solidFill>
          <a:ln w="12700">
            <a:noFill/>
            <a:miter lim="800000"/>
            <a:headEnd type="none" w="sm" len="sm"/>
            <a:tailEnd type="none" w="lg" len="med"/>
          </a:ln>
        </p:spPr>
        <p:txBody>
          <a:bodyPr wrap="none" anchor="ctr"/>
          <a:lstStyle/>
          <a:p>
            <a:endParaRPr lang="en-US"/>
          </a:p>
        </p:txBody>
      </p:sp>
      <p:sp>
        <p:nvSpPr>
          <p:cNvPr id="80901" name="Rectangle 7"/>
          <p:cNvSpPr>
            <a:spLocks noChangeArrowheads="1"/>
          </p:cNvSpPr>
          <p:nvPr/>
        </p:nvSpPr>
        <p:spPr bwMode="auto">
          <a:xfrm>
            <a:off x="5208588" y="2616200"/>
            <a:ext cx="152400" cy="2133600"/>
          </a:xfrm>
          <a:prstGeom prst="rect">
            <a:avLst/>
          </a:prstGeom>
          <a:solidFill>
            <a:schemeClr val="hlink"/>
          </a:solidFill>
          <a:ln w="12700">
            <a:noFill/>
            <a:miter lim="800000"/>
            <a:headEnd type="none" w="sm" len="sm"/>
            <a:tailEnd type="none" w="lg" len="med"/>
          </a:ln>
        </p:spPr>
        <p:txBody>
          <a:bodyPr wrap="none" anchor="ctr"/>
          <a:lstStyle/>
          <a:p>
            <a:endParaRPr lang="en-US"/>
          </a:p>
        </p:txBody>
      </p:sp>
      <p:grpSp>
        <p:nvGrpSpPr>
          <p:cNvPr id="80902" name="Group 8"/>
          <p:cNvGrpSpPr>
            <a:grpSpLocks/>
          </p:cNvGrpSpPr>
          <p:nvPr/>
        </p:nvGrpSpPr>
        <p:grpSpPr bwMode="auto">
          <a:xfrm>
            <a:off x="5208588" y="2692400"/>
            <a:ext cx="152400" cy="2133600"/>
            <a:chOff x="1728" y="1680"/>
            <a:chExt cx="96" cy="1008"/>
          </a:xfrm>
        </p:grpSpPr>
        <p:sp>
          <p:nvSpPr>
            <p:cNvPr id="80927" name="Line 9"/>
            <p:cNvSpPr>
              <a:spLocks noChangeShapeType="1"/>
            </p:cNvSpPr>
            <p:nvPr/>
          </p:nvSpPr>
          <p:spPr bwMode="auto">
            <a:xfrm>
              <a:off x="1728" y="1680"/>
              <a:ext cx="0" cy="1008"/>
            </a:xfrm>
            <a:prstGeom prst="line">
              <a:avLst/>
            </a:prstGeom>
            <a:noFill/>
            <a:ln w="38100">
              <a:solidFill>
                <a:schemeClr val="tx1"/>
              </a:solidFill>
              <a:round/>
              <a:headEnd type="none" w="sm" len="sm"/>
              <a:tailEnd type="none" w="lg" len="med"/>
            </a:ln>
          </p:spPr>
          <p:txBody>
            <a:bodyPr wrap="none" anchor="ctr"/>
            <a:lstStyle/>
            <a:p>
              <a:endParaRPr lang="en-US"/>
            </a:p>
          </p:txBody>
        </p:sp>
        <p:sp>
          <p:nvSpPr>
            <p:cNvPr id="80928" name="Line 10"/>
            <p:cNvSpPr>
              <a:spLocks noChangeShapeType="1"/>
            </p:cNvSpPr>
            <p:nvPr/>
          </p:nvSpPr>
          <p:spPr bwMode="auto">
            <a:xfrm>
              <a:off x="1824" y="1680"/>
              <a:ext cx="0" cy="1008"/>
            </a:xfrm>
            <a:prstGeom prst="line">
              <a:avLst/>
            </a:prstGeom>
            <a:noFill/>
            <a:ln w="38100">
              <a:solidFill>
                <a:schemeClr val="tx1"/>
              </a:solidFill>
              <a:round/>
              <a:headEnd type="none" w="sm" len="sm"/>
              <a:tailEnd type="none" w="lg" len="med"/>
            </a:ln>
          </p:spPr>
          <p:txBody>
            <a:bodyPr wrap="none" anchor="ctr"/>
            <a:lstStyle/>
            <a:p>
              <a:endParaRPr lang="en-US"/>
            </a:p>
          </p:txBody>
        </p:sp>
      </p:grpSp>
      <p:grpSp>
        <p:nvGrpSpPr>
          <p:cNvPr id="80903" name="Group 11"/>
          <p:cNvGrpSpPr>
            <a:grpSpLocks/>
          </p:cNvGrpSpPr>
          <p:nvPr/>
        </p:nvGrpSpPr>
        <p:grpSpPr bwMode="auto">
          <a:xfrm>
            <a:off x="4521200" y="4826000"/>
            <a:ext cx="839788" cy="381000"/>
            <a:chOff x="3359" y="2640"/>
            <a:chExt cx="529" cy="240"/>
          </a:xfrm>
        </p:grpSpPr>
        <p:sp>
          <p:nvSpPr>
            <p:cNvPr id="80922" name="Line 12"/>
            <p:cNvSpPr>
              <a:spLocks noChangeShapeType="1"/>
            </p:cNvSpPr>
            <p:nvPr/>
          </p:nvSpPr>
          <p:spPr bwMode="auto">
            <a:xfrm rot="5400000">
              <a:off x="3503" y="2639"/>
              <a:ext cx="0" cy="288"/>
            </a:xfrm>
            <a:prstGeom prst="line">
              <a:avLst/>
            </a:prstGeom>
            <a:noFill/>
            <a:ln w="38100">
              <a:solidFill>
                <a:schemeClr val="tx1"/>
              </a:solidFill>
              <a:round/>
              <a:headEnd type="none" w="sm" len="sm"/>
              <a:tailEnd type="none" w="lg" len="med"/>
            </a:ln>
          </p:spPr>
          <p:txBody>
            <a:bodyPr wrap="none" anchor="ctr"/>
            <a:lstStyle/>
            <a:p>
              <a:endParaRPr lang="en-US"/>
            </a:p>
          </p:txBody>
        </p:sp>
        <p:sp>
          <p:nvSpPr>
            <p:cNvPr id="80923" name="Line 13"/>
            <p:cNvSpPr>
              <a:spLocks noChangeShapeType="1"/>
            </p:cNvSpPr>
            <p:nvPr/>
          </p:nvSpPr>
          <p:spPr bwMode="auto">
            <a:xfrm rot="5400000">
              <a:off x="3503" y="2735"/>
              <a:ext cx="0" cy="288"/>
            </a:xfrm>
            <a:prstGeom prst="line">
              <a:avLst/>
            </a:prstGeom>
            <a:noFill/>
            <a:ln w="38100">
              <a:solidFill>
                <a:schemeClr val="tx1"/>
              </a:solidFill>
              <a:round/>
              <a:headEnd type="none" w="sm" len="sm"/>
              <a:tailEnd type="none" w="lg" len="med"/>
            </a:ln>
          </p:spPr>
          <p:txBody>
            <a:bodyPr wrap="none" anchor="ctr"/>
            <a:lstStyle/>
            <a:p>
              <a:endParaRPr lang="en-US"/>
            </a:p>
          </p:txBody>
        </p:sp>
        <p:grpSp>
          <p:nvGrpSpPr>
            <p:cNvPr id="80924" name="Group 14"/>
            <p:cNvGrpSpPr>
              <a:grpSpLocks/>
            </p:cNvGrpSpPr>
            <p:nvPr/>
          </p:nvGrpSpPr>
          <p:grpSpPr bwMode="auto">
            <a:xfrm>
              <a:off x="3648" y="2640"/>
              <a:ext cx="240" cy="240"/>
              <a:chOff x="3744" y="2640"/>
              <a:chExt cx="240" cy="240"/>
            </a:xfrm>
          </p:grpSpPr>
          <p:sp>
            <p:nvSpPr>
              <p:cNvPr id="80925" name="Arc 15"/>
              <p:cNvSpPr>
                <a:spLocks/>
              </p:cNvSpPr>
              <p:nvPr/>
            </p:nvSpPr>
            <p:spPr bwMode="auto">
              <a:xfrm flipV="1">
                <a:off x="3744" y="2640"/>
                <a:ext cx="144" cy="144"/>
              </a:xfrm>
              <a:custGeom>
                <a:avLst/>
                <a:gdLst>
                  <a:gd name="T0" fmla="*/ 0 w 21600"/>
                  <a:gd name="T1" fmla="*/ 0 h 21600"/>
                  <a:gd name="T2" fmla="*/ 1 w 21600"/>
                  <a:gd name="T3" fmla="*/ 1 h 21600"/>
                  <a:gd name="T4" fmla="*/ 0 w 21600"/>
                  <a:gd name="T5" fmla="*/ 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type="none" w="sm" len="sm"/>
                <a:tailEnd type="none" w="lg" len="med"/>
              </a:ln>
            </p:spPr>
            <p:txBody>
              <a:bodyPr wrap="none" anchor="ctr"/>
              <a:lstStyle/>
              <a:p>
                <a:endParaRPr lang="en-US"/>
              </a:p>
            </p:txBody>
          </p:sp>
          <p:sp>
            <p:nvSpPr>
              <p:cNvPr id="80926" name="Arc 16"/>
              <p:cNvSpPr>
                <a:spLocks/>
              </p:cNvSpPr>
              <p:nvPr/>
            </p:nvSpPr>
            <p:spPr bwMode="auto">
              <a:xfrm flipV="1">
                <a:off x="3744" y="2640"/>
                <a:ext cx="240" cy="240"/>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type="none" w="sm" len="sm"/>
                <a:tailEnd type="none" w="lg" len="med"/>
              </a:ln>
            </p:spPr>
            <p:txBody>
              <a:bodyPr wrap="none" anchor="ctr"/>
              <a:lstStyle/>
              <a:p>
                <a:endParaRPr lang="en-US"/>
              </a:p>
            </p:txBody>
          </p:sp>
        </p:grpSp>
      </p:grpSp>
      <p:sp>
        <p:nvSpPr>
          <p:cNvPr id="80904" name="Line 17"/>
          <p:cNvSpPr>
            <a:spLocks noChangeShapeType="1"/>
          </p:cNvSpPr>
          <p:nvPr/>
        </p:nvSpPr>
        <p:spPr bwMode="auto">
          <a:xfrm rot="-5400000">
            <a:off x="5819775" y="2235200"/>
            <a:ext cx="0" cy="457200"/>
          </a:xfrm>
          <a:prstGeom prst="line">
            <a:avLst/>
          </a:prstGeom>
          <a:noFill/>
          <a:ln w="38100">
            <a:solidFill>
              <a:schemeClr val="tx1"/>
            </a:solidFill>
            <a:round/>
            <a:headEnd type="none" w="sm" len="sm"/>
            <a:tailEnd type="none" w="lg" len="med"/>
          </a:ln>
        </p:spPr>
        <p:txBody>
          <a:bodyPr wrap="none" anchor="ctr"/>
          <a:lstStyle/>
          <a:p>
            <a:endParaRPr lang="en-US"/>
          </a:p>
        </p:txBody>
      </p:sp>
      <p:sp>
        <p:nvSpPr>
          <p:cNvPr id="80905" name="Line 18"/>
          <p:cNvSpPr>
            <a:spLocks noChangeShapeType="1"/>
          </p:cNvSpPr>
          <p:nvPr/>
        </p:nvSpPr>
        <p:spPr bwMode="auto">
          <a:xfrm rot="-5400000">
            <a:off x="5819775" y="2082800"/>
            <a:ext cx="0" cy="457200"/>
          </a:xfrm>
          <a:prstGeom prst="line">
            <a:avLst/>
          </a:prstGeom>
          <a:noFill/>
          <a:ln w="38100">
            <a:solidFill>
              <a:schemeClr val="tx1"/>
            </a:solidFill>
            <a:round/>
            <a:headEnd type="none" w="sm" len="sm"/>
            <a:tailEnd type="none" w="lg" len="med"/>
          </a:ln>
        </p:spPr>
        <p:txBody>
          <a:bodyPr wrap="none" anchor="ctr"/>
          <a:lstStyle/>
          <a:p>
            <a:endParaRPr lang="en-US"/>
          </a:p>
        </p:txBody>
      </p:sp>
      <p:sp>
        <p:nvSpPr>
          <p:cNvPr id="80906" name="Arc 19"/>
          <p:cNvSpPr>
            <a:spLocks/>
          </p:cNvSpPr>
          <p:nvPr/>
        </p:nvSpPr>
        <p:spPr bwMode="auto">
          <a:xfrm rot="10800000" flipV="1">
            <a:off x="5208588" y="2311400"/>
            <a:ext cx="381000" cy="381000"/>
          </a:xfrm>
          <a:custGeom>
            <a:avLst/>
            <a:gdLst>
              <a:gd name="T0" fmla="*/ 0 w 21600"/>
              <a:gd name="T1" fmla="*/ 0 h 21600"/>
              <a:gd name="T2" fmla="*/ 6720416 w 21600"/>
              <a:gd name="T3" fmla="*/ 6720416 h 21600"/>
              <a:gd name="T4" fmla="*/ 0 w 21600"/>
              <a:gd name="T5" fmla="*/ 672041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hlink"/>
          </a:solidFill>
          <a:ln w="38100">
            <a:solidFill>
              <a:schemeClr val="tx1"/>
            </a:solidFill>
            <a:round/>
            <a:headEnd type="none" w="sm" len="sm"/>
            <a:tailEnd type="none" w="lg" len="med"/>
          </a:ln>
        </p:spPr>
        <p:txBody>
          <a:bodyPr wrap="none" anchor="ctr"/>
          <a:lstStyle/>
          <a:p>
            <a:endParaRPr lang="en-US"/>
          </a:p>
        </p:txBody>
      </p:sp>
      <p:sp>
        <p:nvSpPr>
          <p:cNvPr id="80907" name="Arc 20"/>
          <p:cNvSpPr>
            <a:spLocks/>
          </p:cNvSpPr>
          <p:nvPr/>
        </p:nvSpPr>
        <p:spPr bwMode="auto">
          <a:xfrm rot="10800000" flipV="1">
            <a:off x="5359400" y="2462213"/>
            <a:ext cx="228600" cy="228600"/>
          </a:xfrm>
          <a:custGeom>
            <a:avLst/>
            <a:gdLst>
              <a:gd name="T0" fmla="*/ 0 w 21600"/>
              <a:gd name="T1" fmla="*/ 0 h 21600"/>
              <a:gd name="T2" fmla="*/ 2419350 w 21600"/>
              <a:gd name="T3" fmla="*/ 2419350 h 21600"/>
              <a:gd name="T4" fmla="*/ 0 w 21600"/>
              <a:gd name="T5" fmla="*/ 24193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bg1"/>
          </a:solidFill>
          <a:ln w="38100">
            <a:solidFill>
              <a:schemeClr val="tx1"/>
            </a:solidFill>
            <a:round/>
            <a:headEnd type="none" w="sm" len="sm"/>
            <a:tailEnd type="none" w="lg" len="med"/>
          </a:ln>
        </p:spPr>
        <p:txBody>
          <a:bodyPr wrap="none" anchor="ctr"/>
          <a:lstStyle/>
          <a:p>
            <a:endParaRPr lang="en-US"/>
          </a:p>
        </p:txBody>
      </p:sp>
      <p:sp>
        <p:nvSpPr>
          <p:cNvPr id="80908" name="Text Box 21"/>
          <p:cNvSpPr txBox="1">
            <a:spLocks noChangeArrowheads="1"/>
          </p:cNvSpPr>
          <p:nvPr/>
        </p:nvSpPr>
        <p:spPr bwMode="auto">
          <a:xfrm>
            <a:off x="6197600" y="2159000"/>
            <a:ext cx="1346200" cy="457200"/>
          </a:xfrm>
          <a:prstGeom prst="rect">
            <a:avLst/>
          </a:prstGeom>
          <a:noFill/>
          <a:ln w="12700">
            <a:noFill/>
            <a:miter lim="800000"/>
            <a:headEnd type="none" w="lg" len="med"/>
            <a:tailEnd type="none" w="lg" len="med"/>
          </a:ln>
        </p:spPr>
        <p:txBody>
          <a:bodyPr wrap="none">
            <a:spAutoFit/>
          </a:bodyPr>
          <a:lstStyle/>
          <a:p>
            <a:r>
              <a:rPr lang="en-US" sz="2400"/>
              <a:t>Q = 4 L/s</a:t>
            </a:r>
          </a:p>
        </p:txBody>
      </p:sp>
      <p:sp>
        <p:nvSpPr>
          <p:cNvPr id="80909" name="Text Box 22"/>
          <p:cNvSpPr txBox="1">
            <a:spLocks noChangeArrowheads="1"/>
          </p:cNvSpPr>
          <p:nvPr/>
        </p:nvSpPr>
        <p:spPr bwMode="auto">
          <a:xfrm>
            <a:off x="5816600" y="3073400"/>
            <a:ext cx="1412875" cy="457200"/>
          </a:xfrm>
          <a:prstGeom prst="rect">
            <a:avLst/>
          </a:prstGeom>
          <a:noFill/>
          <a:ln w="12700">
            <a:noFill/>
            <a:miter lim="800000"/>
            <a:headEnd type="none" w="lg" len="med"/>
            <a:tailEnd type="none" w="lg" len="med"/>
          </a:ln>
        </p:spPr>
        <p:txBody>
          <a:bodyPr wrap="none">
            <a:spAutoFit/>
          </a:bodyPr>
          <a:lstStyle/>
          <a:p>
            <a:r>
              <a:rPr lang="en-US" sz="2400"/>
              <a:t>d = 10 cm</a:t>
            </a:r>
          </a:p>
        </p:txBody>
      </p:sp>
      <p:sp>
        <p:nvSpPr>
          <p:cNvPr id="80910" name="Line 23"/>
          <p:cNvSpPr>
            <a:spLocks noChangeShapeType="1"/>
          </p:cNvSpPr>
          <p:nvPr/>
        </p:nvSpPr>
        <p:spPr bwMode="auto">
          <a:xfrm>
            <a:off x="4826000" y="3302000"/>
            <a:ext cx="381000" cy="0"/>
          </a:xfrm>
          <a:prstGeom prst="line">
            <a:avLst/>
          </a:prstGeom>
          <a:noFill/>
          <a:ln w="12700">
            <a:solidFill>
              <a:schemeClr val="tx1"/>
            </a:solidFill>
            <a:round/>
            <a:headEnd type="none" w="lg" len="med"/>
            <a:tailEnd type="triangle" w="lg" len="med"/>
          </a:ln>
        </p:spPr>
        <p:txBody>
          <a:bodyPr wrap="none" anchor="ctr"/>
          <a:lstStyle/>
          <a:p>
            <a:endParaRPr lang="en-US"/>
          </a:p>
        </p:txBody>
      </p:sp>
      <p:sp>
        <p:nvSpPr>
          <p:cNvPr id="80911" name="Line 24"/>
          <p:cNvSpPr>
            <a:spLocks noChangeShapeType="1"/>
          </p:cNvSpPr>
          <p:nvPr/>
        </p:nvSpPr>
        <p:spPr bwMode="auto">
          <a:xfrm rot="10800000">
            <a:off x="5359400" y="3302000"/>
            <a:ext cx="381000" cy="0"/>
          </a:xfrm>
          <a:prstGeom prst="line">
            <a:avLst/>
          </a:prstGeom>
          <a:noFill/>
          <a:ln w="12700">
            <a:solidFill>
              <a:schemeClr val="tx1"/>
            </a:solidFill>
            <a:round/>
            <a:headEnd type="none" w="lg" len="med"/>
            <a:tailEnd type="triangle" w="lg" len="med"/>
          </a:ln>
        </p:spPr>
        <p:txBody>
          <a:bodyPr wrap="none" anchor="ctr"/>
          <a:lstStyle/>
          <a:p>
            <a:endParaRPr lang="en-US"/>
          </a:p>
        </p:txBody>
      </p:sp>
      <p:sp>
        <p:nvSpPr>
          <p:cNvPr id="80912" name="Line 25"/>
          <p:cNvSpPr>
            <a:spLocks noChangeShapeType="1"/>
          </p:cNvSpPr>
          <p:nvPr/>
        </p:nvSpPr>
        <p:spPr bwMode="auto">
          <a:xfrm flipH="1">
            <a:off x="3835400" y="2387600"/>
            <a:ext cx="14478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80913" name="Line 26"/>
          <p:cNvSpPr>
            <a:spLocks noChangeShapeType="1"/>
          </p:cNvSpPr>
          <p:nvPr/>
        </p:nvSpPr>
        <p:spPr bwMode="auto">
          <a:xfrm>
            <a:off x="4292600" y="2387600"/>
            <a:ext cx="0" cy="2286000"/>
          </a:xfrm>
          <a:prstGeom prst="line">
            <a:avLst/>
          </a:prstGeom>
          <a:noFill/>
          <a:ln w="12700">
            <a:solidFill>
              <a:schemeClr val="tx1"/>
            </a:solidFill>
            <a:round/>
            <a:headEnd type="triangle" w="lg" len="med"/>
            <a:tailEnd type="triangle" w="lg" len="med"/>
          </a:ln>
        </p:spPr>
        <p:txBody>
          <a:bodyPr wrap="none" anchor="ctr"/>
          <a:lstStyle/>
          <a:p>
            <a:endParaRPr lang="en-US"/>
          </a:p>
        </p:txBody>
      </p:sp>
      <p:sp>
        <p:nvSpPr>
          <p:cNvPr id="80914" name="Text Box 27"/>
          <p:cNvSpPr txBox="1">
            <a:spLocks noChangeArrowheads="1"/>
          </p:cNvSpPr>
          <p:nvPr/>
        </p:nvSpPr>
        <p:spPr bwMode="auto">
          <a:xfrm>
            <a:off x="3987800" y="3378200"/>
            <a:ext cx="649288" cy="457200"/>
          </a:xfrm>
          <a:prstGeom prst="rect">
            <a:avLst/>
          </a:prstGeom>
          <a:solidFill>
            <a:schemeClr val="bg1"/>
          </a:solidFill>
          <a:ln w="12700">
            <a:noFill/>
            <a:miter lim="800000"/>
            <a:headEnd type="none" w="lg" len="med"/>
            <a:tailEnd type="none" w="lg" len="med"/>
          </a:ln>
        </p:spPr>
        <p:txBody>
          <a:bodyPr wrap="none">
            <a:spAutoFit/>
          </a:bodyPr>
          <a:lstStyle/>
          <a:p>
            <a:r>
              <a:rPr lang="en-US" sz="2400"/>
              <a:t>3 m</a:t>
            </a:r>
          </a:p>
        </p:txBody>
      </p:sp>
      <p:sp>
        <p:nvSpPr>
          <p:cNvPr id="80915" name="Line 28"/>
          <p:cNvSpPr>
            <a:spLocks noChangeShapeType="1"/>
          </p:cNvSpPr>
          <p:nvPr/>
        </p:nvSpPr>
        <p:spPr bwMode="auto">
          <a:xfrm>
            <a:off x="3530600" y="5816600"/>
            <a:ext cx="3200400" cy="0"/>
          </a:xfrm>
          <a:prstGeom prst="line">
            <a:avLst/>
          </a:prstGeom>
          <a:noFill/>
          <a:ln w="19050">
            <a:solidFill>
              <a:schemeClr val="tx1"/>
            </a:solidFill>
            <a:round/>
            <a:headEnd type="none" w="lg" len="med"/>
            <a:tailEnd type="none" w="lg" len="med"/>
          </a:ln>
        </p:spPr>
        <p:txBody>
          <a:bodyPr wrap="none" anchor="ctr"/>
          <a:lstStyle/>
          <a:p>
            <a:endParaRPr lang="en-US"/>
          </a:p>
        </p:txBody>
      </p:sp>
      <p:sp>
        <p:nvSpPr>
          <p:cNvPr id="80916" name="Text Box 29"/>
          <p:cNvSpPr txBox="1">
            <a:spLocks noChangeArrowheads="1"/>
          </p:cNvSpPr>
          <p:nvPr/>
        </p:nvSpPr>
        <p:spPr bwMode="auto">
          <a:xfrm>
            <a:off x="3759200" y="5283200"/>
            <a:ext cx="2736850" cy="457200"/>
          </a:xfrm>
          <a:prstGeom prst="rect">
            <a:avLst/>
          </a:prstGeom>
          <a:noFill/>
          <a:ln w="12700">
            <a:noFill/>
            <a:miter lim="800000"/>
            <a:headEnd type="none" w="lg" len="med"/>
            <a:tailEnd type="none" w="lg" len="med"/>
          </a:ln>
        </p:spPr>
        <p:txBody>
          <a:bodyPr wrap="none">
            <a:spAutoFit/>
          </a:bodyPr>
          <a:lstStyle/>
          <a:p>
            <a:r>
              <a:rPr lang="en-US" sz="2400"/>
              <a:t>stationary water tank</a:t>
            </a:r>
          </a:p>
        </p:txBody>
      </p:sp>
      <p:sp>
        <p:nvSpPr>
          <p:cNvPr id="80917" name="Line 30"/>
          <p:cNvSpPr>
            <a:spLocks noChangeShapeType="1"/>
          </p:cNvSpPr>
          <p:nvPr/>
        </p:nvSpPr>
        <p:spPr bwMode="auto">
          <a:xfrm flipH="1">
            <a:off x="3378200" y="4140200"/>
            <a:ext cx="1828800" cy="0"/>
          </a:xfrm>
          <a:prstGeom prst="line">
            <a:avLst/>
          </a:prstGeom>
          <a:noFill/>
          <a:ln w="12700">
            <a:solidFill>
              <a:schemeClr val="tx1"/>
            </a:solidFill>
            <a:round/>
            <a:headEnd type="none" w="lg" len="med"/>
            <a:tailEnd type="triangle" w="lg" len="med"/>
          </a:ln>
        </p:spPr>
        <p:txBody>
          <a:bodyPr wrap="none" anchor="ctr"/>
          <a:lstStyle/>
          <a:p>
            <a:endParaRPr lang="en-US"/>
          </a:p>
        </p:txBody>
      </p:sp>
      <p:sp>
        <p:nvSpPr>
          <p:cNvPr id="80918" name="Text Box 31"/>
          <p:cNvSpPr txBox="1">
            <a:spLocks noChangeArrowheads="1"/>
          </p:cNvSpPr>
          <p:nvPr/>
        </p:nvSpPr>
        <p:spPr bwMode="auto">
          <a:xfrm>
            <a:off x="2768600" y="3911600"/>
            <a:ext cx="879475" cy="457200"/>
          </a:xfrm>
          <a:prstGeom prst="rect">
            <a:avLst/>
          </a:prstGeom>
          <a:noFill/>
          <a:ln w="12700">
            <a:noFill/>
            <a:miter lim="800000"/>
            <a:headEnd type="none" w="lg" len="med"/>
            <a:tailEnd type="none" w="lg" len="med"/>
          </a:ln>
        </p:spPr>
        <p:txBody>
          <a:bodyPr wrap="none">
            <a:spAutoFit/>
          </a:bodyPr>
          <a:lstStyle/>
          <a:p>
            <a:r>
              <a:rPr lang="en-US" sz="2400"/>
              <a:t>V</a:t>
            </a:r>
            <a:r>
              <a:rPr lang="en-US" sz="2400" baseline="-25000"/>
              <a:t>scoop</a:t>
            </a:r>
            <a:endParaRPr lang="en-US" sz="2400"/>
          </a:p>
        </p:txBody>
      </p:sp>
      <p:sp>
        <p:nvSpPr>
          <p:cNvPr id="80919" name="Line 32"/>
          <p:cNvSpPr>
            <a:spLocks noChangeShapeType="1"/>
          </p:cNvSpPr>
          <p:nvPr/>
        </p:nvSpPr>
        <p:spPr bwMode="auto">
          <a:xfrm>
            <a:off x="5969000" y="2387600"/>
            <a:ext cx="304800" cy="0"/>
          </a:xfrm>
          <a:prstGeom prst="line">
            <a:avLst/>
          </a:prstGeom>
          <a:noFill/>
          <a:ln w="12700">
            <a:solidFill>
              <a:schemeClr val="tx1"/>
            </a:solidFill>
            <a:round/>
            <a:headEnd type="none" w="lg" len="med"/>
            <a:tailEnd type="triangle" w="lg" len="med"/>
          </a:ln>
        </p:spPr>
        <p:txBody>
          <a:bodyPr wrap="none" anchor="ctr"/>
          <a:lstStyle/>
          <a:p>
            <a:endParaRPr lang="en-US"/>
          </a:p>
        </p:txBody>
      </p:sp>
      <p:sp>
        <p:nvSpPr>
          <p:cNvPr id="80920" name="AutoShape 33"/>
          <p:cNvSpPr>
            <a:spLocks noChangeArrowheads="1"/>
          </p:cNvSpPr>
          <p:nvPr/>
        </p:nvSpPr>
        <p:spPr bwMode="auto">
          <a:xfrm flipV="1">
            <a:off x="6121400" y="4521200"/>
            <a:ext cx="304800" cy="152400"/>
          </a:xfrm>
          <a:prstGeom prst="triangle">
            <a:avLst>
              <a:gd name="adj" fmla="val 50000"/>
            </a:avLst>
          </a:prstGeom>
          <a:noFill/>
          <a:ln w="12700">
            <a:solidFill>
              <a:schemeClr val="tx1"/>
            </a:solidFill>
            <a:miter lim="800000"/>
            <a:headEnd type="none" w="lg" len="med"/>
            <a:tailEnd type="none" w="lg" len="med"/>
          </a:ln>
        </p:spPr>
        <p:txBody>
          <a:bodyPr wrap="none" anchor="ctr"/>
          <a:lstStyle/>
          <a:p>
            <a:endParaRPr lang="en-US"/>
          </a:p>
        </p:txBody>
      </p:sp>
      <p:sp>
        <p:nvSpPr>
          <p:cNvPr id="193570" name="AutoShape 34">
            <a:hlinkClick r:id="rId3" action="ppaction://hlinksldjump" highlightClick="1"/>
          </p:cNvPr>
          <p:cNvSpPr>
            <a:spLocks noChangeArrowheads="1"/>
          </p:cNvSpPr>
          <p:nvPr/>
        </p:nvSpPr>
        <p:spPr bwMode="auto">
          <a:xfrm>
            <a:off x="8242300" y="5970588"/>
            <a:ext cx="901700" cy="887412"/>
          </a:xfrm>
          <a:prstGeom prst="actionButtonHelp">
            <a:avLst/>
          </a:prstGeom>
          <a:noFill/>
          <a:ln w="12700">
            <a:solidFill>
              <a:schemeClr val="folHlink"/>
            </a:solidFill>
            <a:miter lim="800000"/>
            <a:headEnd type="none" w="lg" len="med"/>
            <a:tailEnd type="none" w="lg" len="med"/>
          </a:ln>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35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7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p:nvPr>
        </p:nvSpPr>
        <p:spPr/>
        <p:txBody>
          <a:bodyPr/>
          <a:lstStyle/>
          <a:p>
            <a:pPr>
              <a:defRPr/>
            </a:pPr>
            <a:r>
              <a:rPr lang="en-US" smtClean="0"/>
              <a:t>Scoop Problem:</a:t>
            </a:r>
            <a:br>
              <a:rPr lang="en-US" smtClean="0"/>
            </a:br>
            <a:r>
              <a:rPr lang="en-US" smtClean="0"/>
              <a:t>‘The Real Scoop’</a:t>
            </a:r>
          </a:p>
        </p:txBody>
      </p:sp>
      <p:sp>
        <p:nvSpPr>
          <p:cNvPr id="55301" name="Rectangle 24"/>
          <p:cNvSpPr>
            <a:spLocks noChangeArrowheads="1"/>
          </p:cNvSpPr>
          <p:nvPr/>
        </p:nvSpPr>
        <p:spPr bwMode="auto">
          <a:xfrm>
            <a:off x="4305300" y="4610100"/>
            <a:ext cx="4838700" cy="2209800"/>
          </a:xfrm>
          <a:prstGeom prst="rect">
            <a:avLst/>
          </a:prstGeom>
          <a:solidFill>
            <a:schemeClr val="hlink"/>
          </a:solidFill>
          <a:ln w="12700">
            <a:noFill/>
            <a:miter lim="800000"/>
            <a:headEnd type="none" w="lg" len="med"/>
            <a:tailEnd type="none" w="lg" len="med"/>
          </a:ln>
        </p:spPr>
        <p:txBody>
          <a:bodyPr wrap="none" anchor="ctr"/>
          <a:lstStyle/>
          <a:p>
            <a:pPr algn="ctr"/>
            <a:endParaRPr lang="en-US" sz="2400"/>
          </a:p>
        </p:txBody>
      </p:sp>
      <p:sp>
        <p:nvSpPr>
          <p:cNvPr id="55302" name="Line 25"/>
          <p:cNvSpPr>
            <a:spLocks noChangeShapeType="1"/>
          </p:cNvSpPr>
          <p:nvPr/>
        </p:nvSpPr>
        <p:spPr bwMode="auto">
          <a:xfrm>
            <a:off x="4267200" y="6845300"/>
            <a:ext cx="4876800" cy="0"/>
          </a:xfrm>
          <a:prstGeom prst="line">
            <a:avLst/>
          </a:prstGeom>
          <a:noFill/>
          <a:ln w="38100">
            <a:solidFill>
              <a:schemeClr val="accent1"/>
            </a:solidFill>
            <a:round/>
            <a:headEnd type="none" w="lg" len="med"/>
            <a:tailEnd type="none" w="lg" len="med"/>
          </a:ln>
        </p:spPr>
        <p:txBody>
          <a:bodyPr wrap="none" anchor="ctr"/>
          <a:lstStyle/>
          <a:p>
            <a:endParaRPr lang="en-US"/>
          </a:p>
        </p:txBody>
      </p:sp>
      <p:sp>
        <p:nvSpPr>
          <p:cNvPr id="55303" name="Text Box 26"/>
          <p:cNvSpPr txBox="1">
            <a:spLocks noChangeArrowheads="1"/>
          </p:cNvSpPr>
          <p:nvPr/>
        </p:nvSpPr>
        <p:spPr bwMode="auto">
          <a:xfrm>
            <a:off x="5588000" y="6223000"/>
            <a:ext cx="2466975" cy="457200"/>
          </a:xfrm>
          <a:prstGeom prst="rect">
            <a:avLst/>
          </a:prstGeom>
          <a:noFill/>
          <a:ln w="12700">
            <a:noFill/>
            <a:miter lim="800000"/>
            <a:headEnd type="none" w="lg" len="med"/>
            <a:tailEnd type="none" w="lg" len="med"/>
          </a:ln>
        </p:spPr>
        <p:txBody>
          <a:bodyPr wrap="none">
            <a:spAutoFit/>
          </a:bodyPr>
          <a:lstStyle/>
          <a:p>
            <a:r>
              <a:rPr lang="en-US" sz="2400"/>
              <a:t>moving water tank</a:t>
            </a:r>
          </a:p>
        </p:txBody>
      </p:sp>
      <p:sp>
        <p:nvSpPr>
          <p:cNvPr id="55304" name="AutoShape 27"/>
          <p:cNvSpPr>
            <a:spLocks noChangeArrowheads="1"/>
          </p:cNvSpPr>
          <p:nvPr/>
        </p:nvSpPr>
        <p:spPr bwMode="auto">
          <a:xfrm flipV="1">
            <a:off x="6692900" y="4419600"/>
            <a:ext cx="304800" cy="152400"/>
          </a:xfrm>
          <a:prstGeom prst="triangle">
            <a:avLst>
              <a:gd name="adj" fmla="val 50000"/>
            </a:avLst>
          </a:prstGeom>
          <a:noFill/>
          <a:ln w="12700">
            <a:solidFill>
              <a:schemeClr val="tx1"/>
            </a:solidFill>
            <a:miter lim="800000"/>
            <a:headEnd type="none" w="lg" len="med"/>
            <a:tailEnd type="none" w="lg" len="med"/>
          </a:ln>
        </p:spPr>
        <p:txBody>
          <a:bodyPr wrap="none" anchor="ctr"/>
          <a:lstStyle/>
          <a:p>
            <a:endParaRPr lang="en-US"/>
          </a:p>
        </p:txBody>
      </p:sp>
      <p:sp>
        <p:nvSpPr>
          <p:cNvPr id="55305" name="Rectangle 39"/>
          <p:cNvSpPr>
            <a:spLocks noChangeArrowheads="1"/>
          </p:cNvSpPr>
          <p:nvPr/>
        </p:nvSpPr>
        <p:spPr bwMode="auto">
          <a:xfrm rot="5400000">
            <a:off x="6221413" y="4443413"/>
            <a:ext cx="406400" cy="1955800"/>
          </a:xfrm>
          <a:prstGeom prst="rect">
            <a:avLst/>
          </a:prstGeom>
          <a:solidFill>
            <a:schemeClr val="hlink"/>
          </a:solidFill>
          <a:ln w="12700">
            <a:noFill/>
            <a:miter lim="800000"/>
            <a:headEnd type="none" w="sm" len="sm"/>
            <a:tailEnd type="none" w="lg" len="med"/>
          </a:ln>
        </p:spPr>
        <p:txBody>
          <a:bodyPr wrap="none" anchor="ctr"/>
          <a:lstStyle/>
          <a:p>
            <a:endParaRPr lang="en-US"/>
          </a:p>
        </p:txBody>
      </p:sp>
      <p:grpSp>
        <p:nvGrpSpPr>
          <p:cNvPr id="55306" name="Group 52"/>
          <p:cNvGrpSpPr>
            <a:grpSpLocks/>
          </p:cNvGrpSpPr>
          <p:nvPr/>
        </p:nvGrpSpPr>
        <p:grpSpPr bwMode="auto">
          <a:xfrm>
            <a:off x="5778500" y="539750"/>
            <a:ext cx="3227388" cy="5541963"/>
            <a:chOff x="752" y="1560"/>
            <a:chExt cx="1057" cy="1815"/>
          </a:xfrm>
        </p:grpSpPr>
        <p:sp>
          <p:nvSpPr>
            <p:cNvPr id="55309" name="Rectangle 53"/>
            <p:cNvSpPr>
              <a:spLocks noChangeArrowheads="1"/>
            </p:cNvSpPr>
            <p:nvPr/>
          </p:nvSpPr>
          <p:spPr bwMode="auto">
            <a:xfrm>
              <a:off x="1233" y="1752"/>
              <a:ext cx="100" cy="1400"/>
            </a:xfrm>
            <a:prstGeom prst="rect">
              <a:avLst/>
            </a:prstGeom>
            <a:solidFill>
              <a:schemeClr val="hlink"/>
            </a:solidFill>
            <a:ln w="12700">
              <a:solidFill>
                <a:schemeClr val="accent1"/>
              </a:solidFill>
              <a:miter lim="800000"/>
              <a:headEnd type="none" w="sm" len="sm"/>
              <a:tailEnd type="none" w="lg" len="med"/>
            </a:ln>
          </p:spPr>
          <p:txBody>
            <a:bodyPr wrap="none" anchor="ctr"/>
            <a:lstStyle/>
            <a:p>
              <a:endParaRPr lang="en-US"/>
            </a:p>
          </p:txBody>
        </p:sp>
        <p:grpSp>
          <p:nvGrpSpPr>
            <p:cNvPr id="55310" name="Group 54"/>
            <p:cNvGrpSpPr>
              <a:grpSpLocks/>
            </p:cNvGrpSpPr>
            <p:nvPr/>
          </p:nvGrpSpPr>
          <p:grpSpPr bwMode="auto">
            <a:xfrm>
              <a:off x="1233" y="1800"/>
              <a:ext cx="96" cy="1344"/>
              <a:chOff x="1728" y="1680"/>
              <a:chExt cx="96" cy="1008"/>
            </a:xfrm>
          </p:grpSpPr>
          <p:sp>
            <p:nvSpPr>
              <p:cNvPr id="55321" name="Line 55"/>
              <p:cNvSpPr>
                <a:spLocks noChangeShapeType="1"/>
              </p:cNvSpPr>
              <p:nvPr/>
            </p:nvSpPr>
            <p:spPr bwMode="auto">
              <a:xfrm>
                <a:off x="1728" y="1680"/>
                <a:ext cx="0" cy="1008"/>
              </a:xfrm>
              <a:prstGeom prst="line">
                <a:avLst/>
              </a:prstGeom>
              <a:noFill/>
              <a:ln w="38100">
                <a:solidFill>
                  <a:schemeClr val="accent1"/>
                </a:solidFill>
                <a:round/>
                <a:headEnd type="none" w="sm" len="sm"/>
                <a:tailEnd type="none" w="lg" len="med"/>
              </a:ln>
            </p:spPr>
            <p:txBody>
              <a:bodyPr wrap="none" anchor="ctr"/>
              <a:lstStyle/>
              <a:p>
                <a:endParaRPr lang="en-US"/>
              </a:p>
            </p:txBody>
          </p:sp>
          <p:sp>
            <p:nvSpPr>
              <p:cNvPr id="55322" name="Line 56"/>
              <p:cNvSpPr>
                <a:spLocks noChangeShapeType="1"/>
              </p:cNvSpPr>
              <p:nvPr/>
            </p:nvSpPr>
            <p:spPr bwMode="auto">
              <a:xfrm>
                <a:off x="1824" y="1680"/>
                <a:ext cx="0" cy="1008"/>
              </a:xfrm>
              <a:prstGeom prst="line">
                <a:avLst/>
              </a:prstGeom>
              <a:noFill/>
              <a:ln w="38100">
                <a:solidFill>
                  <a:schemeClr val="accent1"/>
                </a:solidFill>
                <a:round/>
                <a:headEnd type="none" w="sm" len="sm"/>
                <a:tailEnd type="none" w="lg" len="med"/>
              </a:ln>
            </p:spPr>
            <p:txBody>
              <a:bodyPr wrap="none" anchor="ctr"/>
              <a:lstStyle/>
              <a:p>
                <a:endParaRPr lang="en-US"/>
              </a:p>
            </p:txBody>
          </p:sp>
        </p:grpSp>
        <p:sp>
          <p:nvSpPr>
            <p:cNvPr id="55311" name="Rectangle 57"/>
            <p:cNvSpPr>
              <a:spLocks noChangeArrowheads="1"/>
            </p:cNvSpPr>
            <p:nvPr/>
          </p:nvSpPr>
          <p:spPr bwMode="auto">
            <a:xfrm rot="-5400000">
              <a:off x="1593" y="1440"/>
              <a:ext cx="96" cy="336"/>
            </a:xfrm>
            <a:prstGeom prst="rect">
              <a:avLst/>
            </a:prstGeom>
            <a:solidFill>
              <a:schemeClr val="hlink"/>
            </a:solidFill>
            <a:ln w="12700">
              <a:noFill/>
              <a:miter lim="800000"/>
              <a:headEnd type="none" w="sm" len="sm"/>
              <a:tailEnd type="none" w="lg" len="med"/>
            </a:ln>
          </p:spPr>
          <p:txBody>
            <a:bodyPr wrap="none" anchor="ctr"/>
            <a:lstStyle/>
            <a:p>
              <a:endParaRPr lang="en-US"/>
            </a:p>
          </p:txBody>
        </p:sp>
        <p:sp>
          <p:nvSpPr>
            <p:cNvPr id="55312" name="Line 58"/>
            <p:cNvSpPr>
              <a:spLocks noChangeShapeType="1"/>
            </p:cNvSpPr>
            <p:nvPr/>
          </p:nvSpPr>
          <p:spPr bwMode="auto">
            <a:xfrm rot="-5400000">
              <a:off x="1618" y="1512"/>
              <a:ext cx="0" cy="288"/>
            </a:xfrm>
            <a:prstGeom prst="line">
              <a:avLst/>
            </a:prstGeom>
            <a:noFill/>
            <a:ln w="38100">
              <a:solidFill>
                <a:schemeClr val="accent1"/>
              </a:solidFill>
              <a:round/>
              <a:headEnd type="none" w="sm" len="sm"/>
              <a:tailEnd type="none" w="lg" len="med"/>
            </a:ln>
          </p:spPr>
          <p:txBody>
            <a:bodyPr wrap="none" anchor="ctr"/>
            <a:lstStyle/>
            <a:p>
              <a:endParaRPr lang="en-US"/>
            </a:p>
          </p:txBody>
        </p:sp>
        <p:sp>
          <p:nvSpPr>
            <p:cNvPr id="55313" name="Line 59"/>
            <p:cNvSpPr>
              <a:spLocks noChangeShapeType="1"/>
            </p:cNvSpPr>
            <p:nvPr/>
          </p:nvSpPr>
          <p:spPr bwMode="auto">
            <a:xfrm rot="-5400000">
              <a:off x="1618" y="1416"/>
              <a:ext cx="0" cy="288"/>
            </a:xfrm>
            <a:prstGeom prst="line">
              <a:avLst/>
            </a:prstGeom>
            <a:noFill/>
            <a:ln w="38100">
              <a:solidFill>
                <a:schemeClr val="accent1"/>
              </a:solidFill>
              <a:round/>
              <a:headEnd type="none" w="sm" len="sm"/>
              <a:tailEnd type="none" w="lg" len="med"/>
            </a:ln>
          </p:spPr>
          <p:txBody>
            <a:bodyPr wrap="none" anchor="ctr"/>
            <a:lstStyle/>
            <a:p>
              <a:endParaRPr lang="en-US"/>
            </a:p>
          </p:txBody>
        </p:sp>
        <p:sp>
          <p:nvSpPr>
            <p:cNvPr id="55314" name="Arc 60"/>
            <p:cNvSpPr>
              <a:spLocks/>
            </p:cNvSpPr>
            <p:nvPr/>
          </p:nvSpPr>
          <p:spPr bwMode="auto">
            <a:xfrm rot="10800000" flipV="1">
              <a:off x="1233" y="1560"/>
              <a:ext cx="240" cy="240"/>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hlink"/>
            </a:solidFill>
            <a:ln w="38100">
              <a:solidFill>
                <a:schemeClr val="accent1"/>
              </a:solidFill>
              <a:round/>
              <a:headEnd type="none" w="sm" len="sm"/>
              <a:tailEnd type="none" w="lg" len="med"/>
            </a:ln>
          </p:spPr>
          <p:txBody>
            <a:bodyPr wrap="none" anchor="ctr"/>
            <a:lstStyle/>
            <a:p>
              <a:endParaRPr lang="en-US"/>
            </a:p>
          </p:txBody>
        </p:sp>
        <p:sp>
          <p:nvSpPr>
            <p:cNvPr id="55315" name="Arc 61"/>
            <p:cNvSpPr>
              <a:spLocks/>
            </p:cNvSpPr>
            <p:nvPr/>
          </p:nvSpPr>
          <p:spPr bwMode="auto">
            <a:xfrm rot="10800000" flipV="1">
              <a:off x="1328" y="1655"/>
              <a:ext cx="144" cy="144"/>
            </a:xfrm>
            <a:custGeom>
              <a:avLst/>
              <a:gdLst>
                <a:gd name="T0" fmla="*/ 0 w 21600"/>
                <a:gd name="T1" fmla="*/ 0 h 21600"/>
                <a:gd name="T2" fmla="*/ 1 w 21600"/>
                <a:gd name="T3" fmla="*/ 1 h 21600"/>
                <a:gd name="T4" fmla="*/ 0 w 21600"/>
                <a:gd name="T5" fmla="*/ 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bg1"/>
            </a:solidFill>
            <a:ln w="38100">
              <a:solidFill>
                <a:schemeClr val="accent1"/>
              </a:solidFill>
              <a:round/>
              <a:headEnd type="none" w="sm" len="sm"/>
              <a:tailEnd type="none" w="lg" len="med"/>
            </a:ln>
          </p:spPr>
          <p:txBody>
            <a:bodyPr wrap="none" anchor="ctr"/>
            <a:lstStyle/>
            <a:p>
              <a:endParaRPr lang="en-US"/>
            </a:p>
          </p:txBody>
        </p:sp>
        <p:sp>
          <p:nvSpPr>
            <p:cNvPr id="55316" name="Rectangle 62"/>
            <p:cNvSpPr>
              <a:spLocks noChangeArrowheads="1"/>
            </p:cNvSpPr>
            <p:nvPr/>
          </p:nvSpPr>
          <p:spPr bwMode="auto">
            <a:xfrm rot="5400000">
              <a:off x="872" y="3159"/>
              <a:ext cx="96" cy="336"/>
            </a:xfrm>
            <a:prstGeom prst="rect">
              <a:avLst/>
            </a:prstGeom>
            <a:solidFill>
              <a:schemeClr val="hlink"/>
            </a:solidFill>
            <a:ln w="12700">
              <a:noFill/>
              <a:miter lim="800000"/>
              <a:headEnd type="none" w="sm" len="sm"/>
              <a:tailEnd type="none" w="lg" len="med"/>
            </a:ln>
          </p:spPr>
          <p:txBody>
            <a:bodyPr wrap="none" anchor="ctr"/>
            <a:lstStyle/>
            <a:p>
              <a:endParaRPr lang="en-US"/>
            </a:p>
          </p:txBody>
        </p:sp>
        <p:sp>
          <p:nvSpPr>
            <p:cNvPr id="55317" name="Line 63"/>
            <p:cNvSpPr>
              <a:spLocks noChangeShapeType="1"/>
            </p:cNvSpPr>
            <p:nvPr/>
          </p:nvSpPr>
          <p:spPr bwMode="auto">
            <a:xfrm rot="5400000">
              <a:off x="943" y="3135"/>
              <a:ext cx="0" cy="288"/>
            </a:xfrm>
            <a:prstGeom prst="line">
              <a:avLst/>
            </a:prstGeom>
            <a:noFill/>
            <a:ln w="38100">
              <a:solidFill>
                <a:schemeClr val="accent1"/>
              </a:solidFill>
              <a:round/>
              <a:headEnd type="none" w="sm" len="sm"/>
              <a:tailEnd type="none" w="lg" len="med"/>
            </a:ln>
          </p:spPr>
          <p:txBody>
            <a:bodyPr wrap="none" anchor="ctr"/>
            <a:lstStyle/>
            <a:p>
              <a:endParaRPr lang="en-US"/>
            </a:p>
          </p:txBody>
        </p:sp>
        <p:sp>
          <p:nvSpPr>
            <p:cNvPr id="55318" name="Line 64"/>
            <p:cNvSpPr>
              <a:spLocks noChangeShapeType="1"/>
            </p:cNvSpPr>
            <p:nvPr/>
          </p:nvSpPr>
          <p:spPr bwMode="auto">
            <a:xfrm rot="5400000">
              <a:off x="943" y="3231"/>
              <a:ext cx="0" cy="288"/>
            </a:xfrm>
            <a:prstGeom prst="line">
              <a:avLst/>
            </a:prstGeom>
            <a:noFill/>
            <a:ln w="38100">
              <a:solidFill>
                <a:schemeClr val="accent1"/>
              </a:solidFill>
              <a:round/>
              <a:headEnd type="none" w="sm" len="sm"/>
              <a:tailEnd type="none" w="lg" len="med"/>
            </a:ln>
          </p:spPr>
          <p:txBody>
            <a:bodyPr wrap="none" anchor="ctr"/>
            <a:lstStyle/>
            <a:p>
              <a:endParaRPr lang="en-US"/>
            </a:p>
          </p:txBody>
        </p:sp>
        <p:sp>
          <p:nvSpPr>
            <p:cNvPr id="55319" name="Arc 65"/>
            <p:cNvSpPr>
              <a:spLocks/>
            </p:cNvSpPr>
            <p:nvPr/>
          </p:nvSpPr>
          <p:spPr bwMode="auto">
            <a:xfrm flipV="1">
              <a:off x="1088" y="3135"/>
              <a:ext cx="240" cy="240"/>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hlink"/>
            </a:solidFill>
            <a:ln w="38100">
              <a:solidFill>
                <a:schemeClr val="accent1"/>
              </a:solidFill>
              <a:round/>
              <a:headEnd type="none" w="sm" len="sm"/>
              <a:tailEnd type="none" w="lg" len="med"/>
            </a:ln>
          </p:spPr>
          <p:txBody>
            <a:bodyPr wrap="none" anchor="ctr"/>
            <a:lstStyle/>
            <a:p>
              <a:endParaRPr lang="en-US"/>
            </a:p>
          </p:txBody>
        </p:sp>
        <p:sp>
          <p:nvSpPr>
            <p:cNvPr id="55320" name="Arc 66"/>
            <p:cNvSpPr>
              <a:spLocks/>
            </p:cNvSpPr>
            <p:nvPr/>
          </p:nvSpPr>
          <p:spPr bwMode="auto">
            <a:xfrm flipV="1">
              <a:off x="1089" y="3136"/>
              <a:ext cx="144" cy="144"/>
            </a:xfrm>
            <a:custGeom>
              <a:avLst/>
              <a:gdLst>
                <a:gd name="T0" fmla="*/ 0 w 21600"/>
                <a:gd name="T1" fmla="*/ 0 h 21600"/>
                <a:gd name="T2" fmla="*/ 1 w 21600"/>
                <a:gd name="T3" fmla="*/ 1 h 21600"/>
                <a:gd name="T4" fmla="*/ 0 w 21600"/>
                <a:gd name="T5" fmla="*/ 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hlink"/>
            </a:solidFill>
            <a:ln w="38100">
              <a:solidFill>
                <a:schemeClr val="accent1"/>
              </a:solidFill>
              <a:round/>
              <a:headEnd type="none" w="sm" len="sm"/>
              <a:tailEnd type="none" w="lg" len="med"/>
            </a:ln>
          </p:spPr>
          <p:txBody>
            <a:bodyPr wrap="none" anchor="ctr"/>
            <a:lstStyle/>
            <a:p>
              <a:endParaRPr lang="en-US"/>
            </a:p>
          </p:txBody>
        </p:sp>
      </p:grpSp>
      <p:graphicFrame>
        <p:nvGraphicFramePr>
          <p:cNvPr id="55298" name="Object 67"/>
          <p:cNvGraphicFramePr>
            <a:graphicFrameLocks noChangeAspect="1"/>
          </p:cNvGraphicFramePr>
          <p:nvPr/>
        </p:nvGraphicFramePr>
        <p:xfrm>
          <a:off x="188913" y="2047875"/>
          <a:ext cx="6938962" cy="682625"/>
        </p:xfrm>
        <a:graphic>
          <a:graphicData uri="http://schemas.openxmlformats.org/presentationml/2006/ole">
            <mc:AlternateContent xmlns:mc="http://schemas.openxmlformats.org/markup-compatibility/2006">
              <mc:Choice xmlns:v="urn:schemas-microsoft-com:vml" Requires="v">
                <p:oleObj spid="_x0000_s55302" name="Equation" r:id="rId4" imgW="6438600" imgH="825480" progId="Equation.DSMT4">
                  <p:embed/>
                </p:oleObj>
              </mc:Choice>
              <mc:Fallback>
                <p:oleObj name="Equation" r:id="rId4" imgW="6438600" imgH="825480" progId="Equation.DSMT4">
                  <p:embed/>
                  <p:pic>
                    <p:nvPicPr>
                      <p:cNvPr id="0" name="Object 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913" y="2047875"/>
                        <a:ext cx="6938962" cy="6826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55299" name="Object 68"/>
          <p:cNvGraphicFramePr>
            <a:graphicFrameLocks noChangeAspect="1"/>
          </p:cNvGraphicFramePr>
          <p:nvPr/>
        </p:nvGraphicFramePr>
        <p:xfrm>
          <a:off x="185738" y="2957513"/>
          <a:ext cx="3403600" cy="825500"/>
        </p:xfrm>
        <a:graphic>
          <a:graphicData uri="http://schemas.openxmlformats.org/presentationml/2006/ole">
            <mc:AlternateContent xmlns:mc="http://schemas.openxmlformats.org/markup-compatibility/2006">
              <mc:Choice xmlns:v="urn:schemas-microsoft-com:vml" Requires="v">
                <p:oleObj spid="_x0000_s55303" name="Equation" r:id="rId6" imgW="3403440" imgH="825480" progId="Equation.DSMT4">
                  <p:embed/>
                </p:oleObj>
              </mc:Choice>
              <mc:Fallback>
                <p:oleObj name="Equation" r:id="rId6" imgW="3403440" imgH="825480" progId="Equation.DSMT4">
                  <p:embed/>
                  <p:pic>
                    <p:nvPicPr>
                      <p:cNvPr id="0" name="Object 6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738" y="2957513"/>
                        <a:ext cx="3403600" cy="825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hlink"/>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07" name="Text Box 69"/>
          <p:cNvSpPr txBox="1">
            <a:spLocks noChangeArrowheads="1"/>
          </p:cNvSpPr>
          <p:nvPr/>
        </p:nvSpPr>
        <p:spPr bwMode="auto">
          <a:xfrm>
            <a:off x="4187825" y="3038475"/>
            <a:ext cx="1525588" cy="519113"/>
          </a:xfrm>
          <a:prstGeom prst="rect">
            <a:avLst/>
          </a:prstGeom>
          <a:noFill/>
          <a:ln w="12700">
            <a:noFill/>
            <a:miter lim="800000"/>
            <a:headEnd type="none" w="lg" len="med"/>
            <a:tailEnd type="none" w="lg" len="med"/>
          </a:ln>
        </p:spPr>
        <p:txBody>
          <a:bodyPr wrap="none">
            <a:spAutoFit/>
          </a:bodyPr>
          <a:lstStyle/>
          <a:p>
            <a:r>
              <a:rPr lang="en-US"/>
              <a:t>Bernoulli</a:t>
            </a:r>
          </a:p>
        </p:txBody>
      </p:sp>
      <p:sp>
        <p:nvSpPr>
          <p:cNvPr id="55308" name="Text Box 70"/>
          <p:cNvSpPr txBox="1">
            <a:spLocks noChangeArrowheads="1"/>
          </p:cNvSpPr>
          <p:nvPr/>
        </p:nvSpPr>
        <p:spPr bwMode="auto">
          <a:xfrm>
            <a:off x="7618413" y="2109788"/>
            <a:ext cx="1211262" cy="519112"/>
          </a:xfrm>
          <a:prstGeom prst="rect">
            <a:avLst/>
          </a:prstGeom>
          <a:noFill/>
          <a:ln w="12700">
            <a:noFill/>
            <a:miter lim="800000"/>
            <a:headEnd type="none" w="lg" len="med"/>
            <a:tailEnd type="none" w="lg" len="med"/>
          </a:ln>
        </p:spPr>
        <p:txBody>
          <a:bodyPr wrap="none">
            <a:spAutoFit/>
          </a:bodyPr>
          <a:lstStyle/>
          <a:p>
            <a:r>
              <a:rPr lang="en-US"/>
              <a:t>Energy</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a:defRPr/>
            </a:pPr>
            <a:r>
              <a:rPr lang="en-US" smtClean="0"/>
              <a:t>Summary</a:t>
            </a:r>
          </a:p>
        </p:txBody>
      </p:sp>
      <p:sp>
        <p:nvSpPr>
          <p:cNvPr id="81923" name="Rectangle 3"/>
          <p:cNvSpPr>
            <a:spLocks noGrp="1" noChangeArrowheads="1"/>
          </p:cNvSpPr>
          <p:nvPr>
            <p:ph type="body" idx="1"/>
          </p:nvPr>
        </p:nvSpPr>
        <p:spPr>
          <a:xfrm>
            <a:off x="996950" y="2327275"/>
            <a:ext cx="7377113" cy="3736975"/>
          </a:xfrm>
        </p:spPr>
        <p:txBody>
          <a:bodyPr/>
          <a:lstStyle/>
          <a:p>
            <a:pPr>
              <a:lnSpc>
                <a:spcPct val="90000"/>
              </a:lnSpc>
            </a:pPr>
            <a:r>
              <a:rPr lang="en-US" smtClean="0"/>
              <a:t>Control volumes should be drawn so that the surfaces are either tangent (no flow) or normal (flow) to streamlines.</a:t>
            </a:r>
          </a:p>
          <a:p>
            <a:pPr>
              <a:lnSpc>
                <a:spcPct val="90000"/>
              </a:lnSpc>
            </a:pPr>
            <a:r>
              <a:rPr lang="en-US" smtClean="0"/>
              <a:t>In order to solve a problem the flow surfaces need to be at locations where all but 1 or 2 of the energy terms are known</a:t>
            </a:r>
          </a:p>
          <a:p>
            <a:pPr>
              <a:lnSpc>
                <a:spcPct val="90000"/>
              </a:lnSpc>
            </a:pPr>
            <a:r>
              <a:rPr lang="en-US" smtClean="0"/>
              <a:t>When possible choose a frame of reference so the flows are steady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8" name="Rectangle 2"/>
          <p:cNvSpPr>
            <a:spLocks noGrp="1" noChangeArrowheads="1"/>
          </p:cNvSpPr>
          <p:nvPr>
            <p:ph type="title"/>
          </p:nvPr>
        </p:nvSpPr>
        <p:spPr>
          <a:xfrm>
            <a:off x="381000" y="304800"/>
            <a:ext cx="6756400" cy="1143000"/>
          </a:xfrm>
        </p:spPr>
        <p:txBody>
          <a:bodyPr/>
          <a:lstStyle/>
          <a:p>
            <a:pPr>
              <a:defRPr/>
            </a:pPr>
            <a:r>
              <a:rPr lang="en-US" smtClean="0"/>
              <a:t>Linear Momentum Equation</a:t>
            </a:r>
          </a:p>
        </p:txBody>
      </p:sp>
      <p:graphicFrame>
        <p:nvGraphicFramePr>
          <p:cNvPr id="5122" name="Object 8"/>
          <p:cNvGraphicFramePr>
            <a:graphicFrameLocks noChangeAspect="1"/>
          </p:cNvGraphicFramePr>
          <p:nvPr/>
        </p:nvGraphicFramePr>
        <p:xfrm>
          <a:off x="492125" y="3201988"/>
          <a:ext cx="1317625" cy="279400"/>
        </p:xfrm>
        <a:graphic>
          <a:graphicData uri="http://schemas.openxmlformats.org/presentationml/2006/ole">
            <mc:AlternateContent xmlns:mc="http://schemas.openxmlformats.org/markup-compatibility/2006">
              <mc:Choice xmlns:v="urn:schemas-microsoft-com:vml" Requires="v">
                <p:oleObj spid="_x0000_s5134" name="Equation" r:id="rId4" imgW="1002960" imgH="279360" progId="Equation.DSMT4">
                  <p:embed/>
                </p:oleObj>
              </mc:Choice>
              <mc:Fallback>
                <p:oleObj name="Equation" r:id="rId4" imgW="1002960" imgH="27936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125" y="3201988"/>
                        <a:ext cx="1317625" cy="2794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5123" name="Object 9"/>
          <p:cNvGraphicFramePr>
            <a:graphicFrameLocks noChangeAspect="1"/>
          </p:cNvGraphicFramePr>
          <p:nvPr/>
        </p:nvGraphicFramePr>
        <p:xfrm>
          <a:off x="4249738" y="2989263"/>
          <a:ext cx="1300162" cy="722312"/>
        </p:xfrm>
        <a:graphic>
          <a:graphicData uri="http://schemas.openxmlformats.org/presentationml/2006/ole">
            <mc:AlternateContent xmlns:mc="http://schemas.openxmlformats.org/markup-compatibility/2006">
              <mc:Choice xmlns:v="urn:schemas-microsoft-com:vml" Requires="v">
                <p:oleObj spid="_x0000_s5135" name="Equation" r:id="rId6" imgW="990360" imgH="723600" progId="Equation.DSMT4">
                  <p:embed/>
                </p:oleObj>
              </mc:Choice>
              <mc:Fallback>
                <p:oleObj name="Equation" r:id="rId6" imgW="990360" imgH="72360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49738" y="2989263"/>
                        <a:ext cx="1300162" cy="7223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5129" name="Line 18"/>
          <p:cNvSpPr>
            <a:spLocks noChangeShapeType="1"/>
          </p:cNvSpPr>
          <p:nvPr/>
        </p:nvSpPr>
        <p:spPr bwMode="auto">
          <a:xfrm>
            <a:off x="5511800" y="2565400"/>
            <a:ext cx="17272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5130" name="Line 19"/>
          <p:cNvSpPr>
            <a:spLocks noChangeShapeType="1"/>
          </p:cNvSpPr>
          <p:nvPr/>
        </p:nvSpPr>
        <p:spPr bwMode="auto">
          <a:xfrm>
            <a:off x="2082800" y="3505200"/>
            <a:ext cx="16256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5131" name="Line 20"/>
          <p:cNvSpPr>
            <a:spLocks noChangeShapeType="1"/>
          </p:cNvSpPr>
          <p:nvPr/>
        </p:nvSpPr>
        <p:spPr bwMode="auto">
          <a:xfrm>
            <a:off x="5765800" y="3492500"/>
            <a:ext cx="31115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5132" name="Line 21"/>
          <p:cNvSpPr>
            <a:spLocks noChangeShapeType="1"/>
          </p:cNvSpPr>
          <p:nvPr/>
        </p:nvSpPr>
        <p:spPr bwMode="auto">
          <a:xfrm>
            <a:off x="5511800" y="5842000"/>
            <a:ext cx="17145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37894" name="Comment 6"/>
          <p:cNvSpPr>
            <a:spLocks noChangeArrowheads="1"/>
          </p:cNvSpPr>
          <p:nvPr/>
        </p:nvSpPr>
        <p:spPr bwMode="auto">
          <a:xfrm>
            <a:off x="5473700" y="2060575"/>
            <a:ext cx="27686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cv equation</a:t>
            </a:r>
          </a:p>
        </p:txBody>
      </p:sp>
      <p:sp>
        <p:nvSpPr>
          <p:cNvPr id="37898" name="Comment 10"/>
          <p:cNvSpPr>
            <a:spLocks noChangeArrowheads="1"/>
          </p:cNvSpPr>
          <p:nvPr/>
        </p:nvSpPr>
        <p:spPr bwMode="auto">
          <a:xfrm>
            <a:off x="2032000" y="3076575"/>
            <a:ext cx="27686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momentum</a:t>
            </a:r>
          </a:p>
        </p:txBody>
      </p:sp>
      <p:sp>
        <p:nvSpPr>
          <p:cNvPr id="37899" name="Comment 11"/>
          <p:cNvSpPr>
            <a:spLocks noChangeArrowheads="1"/>
          </p:cNvSpPr>
          <p:nvPr/>
        </p:nvSpPr>
        <p:spPr bwMode="auto">
          <a:xfrm>
            <a:off x="5689600" y="3051175"/>
            <a:ext cx="34544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momentum/unit mass</a:t>
            </a:r>
          </a:p>
        </p:txBody>
      </p:sp>
      <p:sp>
        <p:nvSpPr>
          <p:cNvPr id="37901" name="Comment 13"/>
          <p:cNvSpPr>
            <a:spLocks noChangeArrowheads="1"/>
          </p:cNvSpPr>
          <p:nvPr/>
        </p:nvSpPr>
        <p:spPr bwMode="auto">
          <a:xfrm>
            <a:off x="5461000" y="5387975"/>
            <a:ext cx="21209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None/>
            </a:pPr>
            <a:r>
              <a:rPr lang="en-US">
                <a:solidFill>
                  <a:schemeClr val="folHlink"/>
                </a:solidFill>
              </a:rPr>
              <a:t>Steady state</a:t>
            </a:r>
          </a:p>
        </p:txBody>
      </p:sp>
      <p:pic>
        <p:nvPicPr>
          <p:cNvPr id="5137" name="Picture 22">
            <a:hlinkClick r:id="rId8" action="ppaction://hlinkfile"/>
          </p:cNvPr>
          <p:cNvPicPr>
            <a:picLocks noChangeAspect="1" noChangeArrowheads="1"/>
          </p:cNvPicPr>
          <p:nvPr/>
        </p:nvPicPr>
        <p:blipFill>
          <a:blip r:embed="rId9" cstate="print"/>
          <a:srcRect/>
          <a:stretch>
            <a:fillRect/>
          </a:stretch>
        </p:blipFill>
        <p:spPr bwMode="auto">
          <a:xfrm>
            <a:off x="7170738" y="0"/>
            <a:ext cx="1973262" cy="1479550"/>
          </a:xfrm>
          <a:prstGeom prst="rect">
            <a:avLst/>
          </a:prstGeom>
          <a:noFill/>
          <a:ln w="12700">
            <a:noFill/>
            <a:miter lim="800000"/>
            <a:headEnd type="none" w="lg" len="med"/>
            <a:tailEnd type="none" w="lg" len="med"/>
          </a:ln>
        </p:spPr>
      </p:pic>
      <p:graphicFrame>
        <p:nvGraphicFramePr>
          <p:cNvPr id="5124" name="Object 23"/>
          <p:cNvGraphicFramePr>
            <a:graphicFrameLocks noChangeAspect="1"/>
          </p:cNvGraphicFramePr>
          <p:nvPr/>
        </p:nvGraphicFramePr>
        <p:xfrm>
          <a:off x="187325" y="1955800"/>
          <a:ext cx="5233988" cy="858838"/>
        </p:xfrm>
        <a:graphic>
          <a:graphicData uri="http://schemas.openxmlformats.org/presentationml/2006/ole">
            <mc:AlternateContent xmlns:mc="http://schemas.openxmlformats.org/markup-compatibility/2006">
              <mc:Choice xmlns:v="urn:schemas-microsoft-com:vml" Requires="v">
                <p:oleObj spid="_x0000_s5136" name="Equation" r:id="rId10" imgW="4025880" imgH="863280" progId="Equation.DSMT4">
                  <p:embed/>
                </p:oleObj>
              </mc:Choice>
              <mc:Fallback>
                <p:oleObj name="Equation" r:id="rId10" imgW="4025880" imgH="863280" progId="Equation.DSMT4">
                  <p:embed/>
                  <p:pic>
                    <p:nvPicPr>
                      <p:cNvPr id="0" name="Object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7325" y="1955800"/>
                        <a:ext cx="5233988" cy="8588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5125" name="Object 24"/>
          <p:cNvGraphicFramePr>
            <a:graphicFrameLocks noChangeAspect="1"/>
          </p:cNvGraphicFramePr>
          <p:nvPr/>
        </p:nvGraphicFramePr>
        <p:xfrm>
          <a:off x="180975" y="3956050"/>
          <a:ext cx="5449888" cy="820738"/>
        </p:xfrm>
        <a:graphic>
          <a:graphicData uri="http://schemas.openxmlformats.org/presentationml/2006/ole">
            <mc:AlternateContent xmlns:mc="http://schemas.openxmlformats.org/markup-compatibility/2006">
              <mc:Choice xmlns:v="urn:schemas-microsoft-com:vml" Requires="v">
                <p:oleObj spid="_x0000_s5137" name="Equation" r:id="rId12" imgW="4190760" imgH="825480" progId="Equation.DSMT4">
                  <p:embed/>
                </p:oleObj>
              </mc:Choice>
              <mc:Fallback>
                <p:oleObj name="Equation" r:id="rId12" imgW="4190760" imgH="825480" progId="Equation.DSMT4">
                  <p:embed/>
                  <p:pic>
                    <p:nvPicPr>
                      <p:cNvPr id="0" name="Object 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0975" y="3956050"/>
                        <a:ext cx="5449888" cy="8207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5126" name="Object 25"/>
          <p:cNvGraphicFramePr>
            <a:graphicFrameLocks noChangeAspect="1"/>
          </p:cNvGraphicFramePr>
          <p:nvPr/>
        </p:nvGraphicFramePr>
        <p:xfrm>
          <a:off x="1219200" y="5378450"/>
          <a:ext cx="3319463" cy="820738"/>
        </p:xfrm>
        <a:graphic>
          <a:graphicData uri="http://schemas.openxmlformats.org/presentationml/2006/ole">
            <mc:AlternateContent xmlns:mc="http://schemas.openxmlformats.org/markup-compatibility/2006">
              <mc:Choice xmlns:v="urn:schemas-microsoft-com:vml" Requires="v">
                <p:oleObj spid="_x0000_s5138" name="Equation" r:id="rId14" imgW="2552400" imgH="825480" progId="Equation.DSMT4">
                  <p:embed/>
                </p:oleObj>
              </mc:Choice>
              <mc:Fallback>
                <p:oleObj name="Equation" r:id="rId14" imgW="2552400" imgH="825480" progId="Equation.DSMT4">
                  <p:embed/>
                  <p:pic>
                    <p:nvPicPr>
                      <p:cNvPr id="0" name="Object 2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19200" y="5378450"/>
                        <a:ext cx="3319463" cy="8207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5138" name="Line 27"/>
          <p:cNvSpPr>
            <a:spLocks noChangeShapeType="1"/>
          </p:cNvSpPr>
          <p:nvPr/>
        </p:nvSpPr>
        <p:spPr bwMode="auto">
          <a:xfrm>
            <a:off x="7620000" y="2247900"/>
            <a:ext cx="1284288" cy="1588"/>
          </a:xfrm>
          <a:prstGeom prst="line">
            <a:avLst/>
          </a:prstGeom>
          <a:noFill/>
          <a:ln w="12700">
            <a:solidFill>
              <a:schemeClr val="tx1"/>
            </a:solidFill>
            <a:round/>
            <a:headEnd type="none" w="lg" len="med"/>
            <a:tailEnd type="none" w="lg" len="med"/>
          </a:ln>
        </p:spPr>
        <p:txBody>
          <a:bodyPr wrap="none" anchor="ctr"/>
          <a:lstStyle/>
          <a:p>
            <a:endParaRPr lang="en-US"/>
          </a:p>
        </p:txBody>
      </p:sp>
      <p:graphicFrame>
        <p:nvGraphicFramePr>
          <p:cNvPr id="37917" name="Object 29"/>
          <p:cNvGraphicFramePr>
            <a:graphicFrameLocks noChangeAspect="1"/>
          </p:cNvGraphicFramePr>
          <p:nvPr/>
        </p:nvGraphicFramePr>
        <p:xfrm>
          <a:off x="7543800" y="1803400"/>
          <a:ext cx="1403350" cy="428625"/>
        </p:xfrm>
        <a:graphic>
          <a:graphicData uri="http://schemas.openxmlformats.org/presentationml/2006/ole">
            <mc:AlternateContent xmlns:mc="http://schemas.openxmlformats.org/markup-compatibility/2006">
              <mc:Choice xmlns:v="urn:schemas-microsoft-com:vml" Requires="v">
                <p:oleObj spid="_x0000_s5139" name="Equation" r:id="rId16" imgW="1079280" imgH="431640" progId="Equation.DSMT4">
                  <p:embed/>
                </p:oleObj>
              </mc:Choice>
              <mc:Fallback>
                <p:oleObj name="Equation" r:id="rId16" imgW="1079280" imgH="431640" progId="Equation.DSMT4">
                  <p:embed/>
                  <p:pic>
                    <p:nvPicPr>
                      <p:cNvPr id="0" name="Object 2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543800" y="1803400"/>
                        <a:ext cx="1403350" cy="4286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37918" name="Text Box 30"/>
          <p:cNvSpPr txBox="1">
            <a:spLocks noChangeArrowheads="1"/>
          </p:cNvSpPr>
          <p:nvPr/>
        </p:nvSpPr>
        <p:spPr bwMode="auto">
          <a:xfrm>
            <a:off x="1101725" y="6175375"/>
            <a:ext cx="5735638" cy="457200"/>
          </a:xfrm>
          <a:prstGeom prst="rect">
            <a:avLst/>
          </a:prstGeom>
          <a:noFill/>
          <a:ln w="12700">
            <a:noFill/>
            <a:miter lim="800000"/>
            <a:headEnd type="none" w="lg" len="med"/>
            <a:tailEnd type="none" w="lg" len="med"/>
          </a:ln>
        </p:spPr>
        <p:txBody>
          <a:bodyPr wrap="none">
            <a:spAutoFit/>
          </a:bodyPr>
          <a:lstStyle/>
          <a:p>
            <a:r>
              <a:rPr lang="en-US" sz="2400">
                <a:solidFill>
                  <a:schemeClr val="folHlink"/>
                </a:solidFill>
              </a:rPr>
              <a:t>This is the “</a:t>
            </a:r>
            <a:r>
              <a:rPr lang="en-US" sz="2400" i="1">
                <a:solidFill>
                  <a:schemeClr val="folHlink"/>
                </a:solidFill>
              </a:rPr>
              <a:t>ma</a:t>
            </a:r>
            <a:r>
              <a:rPr lang="en-US" sz="2400">
                <a:solidFill>
                  <a:schemeClr val="folHlink"/>
                </a:solidFill>
              </a:rPr>
              <a:t>” side of the </a:t>
            </a:r>
            <a:r>
              <a:rPr lang="en-US" sz="2400" i="1">
                <a:solidFill>
                  <a:schemeClr val="folHlink"/>
                </a:solidFill>
              </a:rPr>
              <a:t>F = ma</a:t>
            </a:r>
            <a:r>
              <a:rPr lang="en-US" sz="2400">
                <a:solidFill>
                  <a:schemeClr val="folHlink"/>
                </a:solidFill>
              </a:rPr>
              <a:t> equation!</a:t>
            </a:r>
          </a:p>
        </p:txBody>
      </p:sp>
      <p:sp>
        <p:nvSpPr>
          <p:cNvPr id="5140" name="Line 31"/>
          <p:cNvSpPr>
            <a:spLocks noChangeShapeType="1"/>
          </p:cNvSpPr>
          <p:nvPr/>
        </p:nvSpPr>
        <p:spPr bwMode="auto">
          <a:xfrm>
            <a:off x="1219200" y="6616700"/>
            <a:ext cx="55626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37920" name="Text Box 32"/>
          <p:cNvSpPr txBox="1">
            <a:spLocks noChangeArrowheads="1"/>
          </p:cNvSpPr>
          <p:nvPr/>
        </p:nvSpPr>
        <p:spPr bwMode="auto">
          <a:xfrm>
            <a:off x="6118225" y="3609975"/>
            <a:ext cx="1408113" cy="519113"/>
          </a:xfrm>
          <a:prstGeom prst="rect">
            <a:avLst/>
          </a:prstGeom>
          <a:noFill/>
          <a:ln w="12700">
            <a:noFill/>
            <a:miter lim="800000"/>
            <a:headEnd type="none" w="lg" len="med"/>
            <a:tailEnd type="none" w="lg" len="med"/>
          </a:ln>
        </p:spPr>
        <p:txBody>
          <a:bodyPr wrap="none">
            <a:spAutoFit/>
          </a:bodyPr>
          <a:lstStyle/>
          <a:p>
            <a:r>
              <a:rPr lang="en-US">
                <a:solidFill>
                  <a:schemeClr val="folHlink"/>
                </a:solidFill>
              </a:rPr>
              <a:t>Vectors!</a:t>
            </a:r>
          </a:p>
        </p:txBody>
      </p:sp>
      <p:grpSp>
        <p:nvGrpSpPr>
          <p:cNvPr id="2" name="Group 38"/>
          <p:cNvGrpSpPr>
            <a:grpSpLocks/>
          </p:cNvGrpSpPr>
          <p:nvPr/>
        </p:nvGrpSpPr>
        <p:grpSpPr bwMode="auto">
          <a:xfrm>
            <a:off x="495300" y="3492500"/>
            <a:ext cx="5622925" cy="377825"/>
            <a:chOff x="312" y="2200"/>
            <a:chExt cx="3542" cy="238"/>
          </a:xfrm>
        </p:grpSpPr>
        <p:sp>
          <p:nvSpPr>
            <p:cNvPr id="5145" name="Line 34"/>
            <p:cNvSpPr>
              <a:spLocks noChangeShapeType="1"/>
            </p:cNvSpPr>
            <p:nvPr/>
          </p:nvSpPr>
          <p:spPr bwMode="auto">
            <a:xfrm>
              <a:off x="312" y="2200"/>
              <a:ext cx="128"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5146" name="Line 35"/>
            <p:cNvSpPr>
              <a:spLocks noChangeShapeType="1"/>
            </p:cNvSpPr>
            <p:nvPr/>
          </p:nvSpPr>
          <p:spPr bwMode="auto">
            <a:xfrm>
              <a:off x="2664" y="2232"/>
              <a:ext cx="128"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cxnSp>
          <p:nvCxnSpPr>
            <p:cNvPr id="5147" name="AutoShape 36"/>
            <p:cNvCxnSpPr>
              <a:cxnSpLocks noChangeShapeType="1"/>
              <a:stCxn id="37920" idx="1"/>
              <a:endCxn id="5146" idx="1"/>
            </p:cNvCxnSpPr>
            <p:nvPr/>
          </p:nvCxnSpPr>
          <p:spPr bwMode="auto">
            <a:xfrm rot="10800000">
              <a:off x="2792" y="2232"/>
              <a:ext cx="1062" cy="206"/>
            </a:xfrm>
            <a:prstGeom prst="curvedConnector2">
              <a:avLst/>
            </a:prstGeom>
            <a:noFill/>
            <a:ln w="12700">
              <a:solidFill>
                <a:schemeClr val="tx1"/>
              </a:solidFill>
              <a:round/>
              <a:headEnd type="none" w="lg" len="med"/>
              <a:tailEnd type="triangle" w="lg" len="med"/>
            </a:ln>
          </p:spPr>
        </p:cxnSp>
        <p:cxnSp>
          <p:nvCxnSpPr>
            <p:cNvPr id="5148" name="AutoShape 37"/>
            <p:cNvCxnSpPr>
              <a:cxnSpLocks noChangeShapeType="1"/>
              <a:stCxn id="37920" idx="1"/>
              <a:endCxn id="5145" idx="1"/>
            </p:cNvCxnSpPr>
            <p:nvPr/>
          </p:nvCxnSpPr>
          <p:spPr bwMode="auto">
            <a:xfrm rot="10800000">
              <a:off x="440" y="2200"/>
              <a:ext cx="3414" cy="238"/>
            </a:xfrm>
            <a:prstGeom prst="curvedConnector2">
              <a:avLst/>
            </a:prstGeom>
            <a:noFill/>
            <a:ln w="12700">
              <a:solidFill>
                <a:schemeClr val="tx1"/>
              </a:solidFill>
              <a:round/>
              <a:headEnd type="none" w="lg" len="med"/>
              <a:tailEnd type="triangle" w="lg" len="med"/>
            </a:ln>
          </p:spPr>
        </p:cxnSp>
      </p:grpSp>
      <p:sp>
        <p:nvSpPr>
          <p:cNvPr id="5143" name="Line 39"/>
          <p:cNvSpPr>
            <a:spLocks noChangeShapeType="1"/>
          </p:cNvSpPr>
          <p:nvPr/>
        </p:nvSpPr>
        <p:spPr bwMode="auto">
          <a:xfrm>
            <a:off x="6273800" y="4025900"/>
            <a:ext cx="11430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5144" name="Line 40"/>
          <p:cNvSpPr>
            <a:spLocks noChangeShapeType="1"/>
          </p:cNvSpPr>
          <p:nvPr/>
        </p:nvSpPr>
        <p:spPr bwMode="auto">
          <a:xfrm flipV="1">
            <a:off x="8356600" y="990600"/>
            <a:ext cx="0" cy="87630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79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8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8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789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7920">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790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79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autoUpdateAnimBg="0"/>
      <p:bldP spid="37898" grpId="0" autoUpdateAnimBg="0"/>
      <p:bldP spid="37899" grpId="0" autoUpdateAnimBg="0"/>
      <p:bldP spid="37901" grpId="0" autoUpdateAnimBg="0"/>
      <p:bldP spid="37918" grpId="0" build="p" autoUpdateAnimBg="0"/>
      <p:bldP spid="37920"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a:defRPr/>
            </a:pPr>
            <a:r>
              <a:rPr lang="en-US" smtClean="0"/>
              <a:t>Summary</a:t>
            </a:r>
          </a:p>
        </p:txBody>
      </p:sp>
      <p:sp>
        <p:nvSpPr>
          <p:cNvPr id="82947" name="Rectangle 3"/>
          <p:cNvSpPr>
            <a:spLocks noGrp="1" noChangeArrowheads="1"/>
          </p:cNvSpPr>
          <p:nvPr>
            <p:ph type="body" idx="1"/>
          </p:nvPr>
        </p:nvSpPr>
        <p:spPr/>
        <p:txBody>
          <a:bodyPr/>
          <a:lstStyle/>
          <a:p>
            <a:pPr>
              <a:lnSpc>
                <a:spcPct val="90000"/>
              </a:lnSpc>
            </a:pPr>
            <a:r>
              <a:rPr lang="en-US" smtClean="0"/>
              <a:t>Control volume equation: Required to make the switch from Lagrangian to Eulerian</a:t>
            </a:r>
          </a:p>
          <a:p>
            <a:pPr>
              <a:lnSpc>
                <a:spcPct val="90000"/>
              </a:lnSpc>
            </a:pPr>
            <a:r>
              <a:rPr lang="en-US" smtClean="0"/>
              <a:t>Any conservative property can be evaluated using the control volume equation</a:t>
            </a:r>
          </a:p>
          <a:p>
            <a:pPr lvl="1">
              <a:lnSpc>
                <a:spcPct val="90000"/>
              </a:lnSpc>
            </a:pPr>
            <a:r>
              <a:rPr lang="en-US" smtClean="0"/>
              <a:t>mass, energy, momentum, concentrations of species</a:t>
            </a:r>
          </a:p>
          <a:p>
            <a:pPr>
              <a:lnSpc>
                <a:spcPct val="90000"/>
              </a:lnSpc>
            </a:pPr>
            <a:r>
              <a:rPr lang="en-US" smtClean="0"/>
              <a:t>Many problems require the use of several conservation laws to obtain a solution</a:t>
            </a:r>
          </a:p>
        </p:txBody>
      </p:sp>
      <p:sp>
        <p:nvSpPr>
          <p:cNvPr id="108548" name="AutoShape 4">
            <a:hlinkClick r:id="" action="ppaction://hlinkshowjump?jump=endshow" highlightClick="1"/>
          </p:cNvPr>
          <p:cNvSpPr>
            <a:spLocks noChangeArrowheads="1"/>
          </p:cNvSpPr>
          <p:nvPr/>
        </p:nvSpPr>
        <p:spPr bwMode="auto">
          <a:xfrm>
            <a:off x="8453438" y="6334125"/>
            <a:ext cx="684212" cy="523875"/>
          </a:xfrm>
          <a:prstGeom prst="actionButtonBlank">
            <a:avLst/>
          </a:prstGeom>
          <a:noFill/>
          <a:ln w="12700">
            <a:solidFill>
              <a:schemeClr val="folHlink"/>
            </a:solidFill>
            <a:miter lim="800000"/>
            <a:headEnd type="none" w="lg" len="med"/>
            <a:tailEnd type="none" w="lg" len="med"/>
          </a:ln>
        </p:spPr>
        <p:txBody>
          <a:bodyPr wrap="none" anchor="ctr">
            <a:spAutoFit/>
          </a:bodyPr>
          <a:lstStyle/>
          <a:p>
            <a:pPr algn="ctr"/>
            <a:r>
              <a:rPr lang="en-US" sz="2400">
                <a:solidFill>
                  <a:schemeClr val="folHlink"/>
                </a:solidFill>
              </a:rPr>
              <a:t>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8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a:defRPr/>
            </a:pPr>
            <a:r>
              <a:rPr lang="en-US" smtClean="0"/>
              <a:t>Scoop Problem</a:t>
            </a:r>
          </a:p>
        </p:txBody>
      </p:sp>
      <p:grpSp>
        <p:nvGrpSpPr>
          <p:cNvPr id="83971" name="Group 50"/>
          <p:cNvGrpSpPr>
            <a:grpSpLocks/>
          </p:cNvGrpSpPr>
          <p:nvPr/>
        </p:nvGrpSpPr>
        <p:grpSpPr bwMode="auto">
          <a:xfrm>
            <a:off x="393700" y="4635500"/>
            <a:ext cx="3200400" cy="1295400"/>
            <a:chOff x="248" y="2920"/>
            <a:chExt cx="2016" cy="816"/>
          </a:xfrm>
        </p:grpSpPr>
        <p:sp>
          <p:nvSpPr>
            <p:cNvPr id="83988" name="Rectangle 5"/>
            <p:cNvSpPr>
              <a:spLocks noChangeArrowheads="1"/>
            </p:cNvSpPr>
            <p:nvPr/>
          </p:nvSpPr>
          <p:spPr bwMode="auto">
            <a:xfrm>
              <a:off x="248" y="3016"/>
              <a:ext cx="2016" cy="720"/>
            </a:xfrm>
            <a:prstGeom prst="rect">
              <a:avLst/>
            </a:prstGeom>
            <a:solidFill>
              <a:schemeClr val="hlink"/>
            </a:solidFill>
            <a:ln w="12700">
              <a:noFill/>
              <a:miter lim="800000"/>
              <a:headEnd type="none" w="lg" len="med"/>
              <a:tailEnd type="none" w="lg" len="med"/>
            </a:ln>
          </p:spPr>
          <p:txBody>
            <a:bodyPr wrap="none" anchor="ctr"/>
            <a:lstStyle/>
            <a:p>
              <a:pPr algn="ctr"/>
              <a:endParaRPr lang="en-US" sz="2400"/>
            </a:p>
          </p:txBody>
        </p:sp>
        <p:sp>
          <p:nvSpPr>
            <p:cNvPr id="83989" name="Line 28"/>
            <p:cNvSpPr>
              <a:spLocks noChangeShapeType="1"/>
            </p:cNvSpPr>
            <p:nvPr/>
          </p:nvSpPr>
          <p:spPr bwMode="auto">
            <a:xfrm>
              <a:off x="248" y="3736"/>
              <a:ext cx="2016" cy="0"/>
            </a:xfrm>
            <a:prstGeom prst="line">
              <a:avLst/>
            </a:prstGeom>
            <a:noFill/>
            <a:ln w="38100">
              <a:solidFill>
                <a:schemeClr val="accent1"/>
              </a:solidFill>
              <a:round/>
              <a:headEnd type="none" w="lg" len="med"/>
              <a:tailEnd type="none" w="lg" len="med"/>
            </a:ln>
          </p:spPr>
          <p:txBody>
            <a:bodyPr wrap="none" anchor="ctr"/>
            <a:lstStyle/>
            <a:p>
              <a:endParaRPr lang="en-US"/>
            </a:p>
          </p:txBody>
        </p:sp>
        <p:sp>
          <p:nvSpPr>
            <p:cNvPr id="83990" name="Text Box 29"/>
            <p:cNvSpPr txBox="1">
              <a:spLocks noChangeArrowheads="1"/>
            </p:cNvSpPr>
            <p:nvPr/>
          </p:nvSpPr>
          <p:spPr bwMode="auto">
            <a:xfrm>
              <a:off x="392" y="3400"/>
              <a:ext cx="1724" cy="288"/>
            </a:xfrm>
            <a:prstGeom prst="rect">
              <a:avLst/>
            </a:prstGeom>
            <a:noFill/>
            <a:ln w="12700">
              <a:noFill/>
              <a:miter lim="800000"/>
              <a:headEnd type="none" w="lg" len="med"/>
              <a:tailEnd type="none" w="lg" len="med"/>
            </a:ln>
          </p:spPr>
          <p:txBody>
            <a:bodyPr wrap="none">
              <a:spAutoFit/>
            </a:bodyPr>
            <a:lstStyle/>
            <a:p>
              <a:r>
                <a:rPr lang="en-US" sz="2400"/>
                <a:t>stationary water tank</a:t>
              </a:r>
            </a:p>
          </p:txBody>
        </p:sp>
        <p:sp>
          <p:nvSpPr>
            <p:cNvPr id="83991" name="AutoShape 33"/>
            <p:cNvSpPr>
              <a:spLocks noChangeArrowheads="1"/>
            </p:cNvSpPr>
            <p:nvPr/>
          </p:nvSpPr>
          <p:spPr bwMode="auto">
            <a:xfrm flipV="1">
              <a:off x="1880" y="2920"/>
              <a:ext cx="192" cy="96"/>
            </a:xfrm>
            <a:prstGeom prst="triangle">
              <a:avLst>
                <a:gd name="adj" fmla="val 50000"/>
              </a:avLst>
            </a:prstGeom>
            <a:noFill/>
            <a:ln w="12700">
              <a:solidFill>
                <a:schemeClr val="tx1"/>
              </a:solidFill>
              <a:miter lim="800000"/>
              <a:headEnd type="none" w="lg" len="med"/>
              <a:tailEnd type="none" w="lg" len="med"/>
            </a:ln>
          </p:spPr>
          <p:txBody>
            <a:bodyPr wrap="none" anchor="ctr"/>
            <a:lstStyle/>
            <a:p>
              <a:endParaRPr lang="en-US"/>
            </a:p>
          </p:txBody>
        </p:sp>
      </p:grpSp>
      <p:grpSp>
        <p:nvGrpSpPr>
          <p:cNvPr id="3" name="Group 53"/>
          <p:cNvGrpSpPr>
            <a:grpSpLocks/>
          </p:cNvGrpSpPr>
          <p:nvPr/>
        </p:nvGrpSpPr>
        <p:grpSpPr bwMode="auto">
          <a:xfrm>
            <a:off x="1308100" y="2425700"/>
            <a:ext cx="1677988" cy="2881313"/>
            <a:chOff x="824" y="1528"/>
            <a:chExt cx="1057" cy="1815"/>
          </a:xfrm>
        </p:grpSpPr>
        <p:sp>
          <p:nvSpPr>
            <p:cNvPr id="83974" name="Rectangle 7"/>
            <p:cNvSpPr>
              <a:spLocks noChangeArrowheads="1"/>
            </p:cNvSpPr>
            <p:nvPr/>
          </p:nvSpPr>
          <p:spPr bwMode="auto">
            <a:xfrm>
              <a:off x="1305" y="1720"/>
              <a:ext cx="100" cy="1400"/>
            </a:xfrm>
            <a:prstGeom prst="rect">
              <a:avLst/>
            </a:prstGeom>
            <a:solidFill>
              <a:schemeClr val="hlink"/>
            </a:solidFill>
            <a:ln w="12700">
              <a:solidFill>
                <a:schemeClr val="accent1"/>
              </a:solidFill>
              <a:miter lim="800000"/>
              <a:headEnd type="none" w="sm" len="sm"/>
              <a:tailEnd type="none" w="lg" len="med"/>
            </a:ln>
          </p:spPr>
          <p:txBody>
            <a:bodyPr wrap="none" anchor="ctr"/>
            <a:lstStyle/>
            <a:p>
              <a:endParaRPr lang="en-US"/>
            </a:p>
          </p:txBody>
        </p:sp>
        <p:grpSp>
          <p:nvGrpSpPr>
            <p:cNvPr id="83975" name="Group 8"/>
            <p:cNvGrpSpPr>
              <a:grpSpLocks/>
            </p:cNvGrpSpPr>
            <p:nvPr/>
          </p:nvGrpSpPr>
          <p:grpSpPr bwMode="auto">
            <a:xfrm>
              <a:off x="1305" y="1768"/>
              <a:ext cx="96" cy="1344"/>
              <a:chOff x="1728" y="1680"/>
              <a:chExt cx="96" cy="1008"/>
            </a:xfrm>
          </p:grpSpPr>
          <p:sp>
            <p:nvSpPr>
              <p:cNvPr id="83986" name="Line 9"/>
              <p:cNvSpPr>
                <a:spLocks noChangeShapeType="1"/>
              </p:cNvSpPr>
              <p:nvPr/>
            </p:nvSpPr>
            <p:spPr bwMode="auto">
              <a:xfrm>
                <a:off x="1728" y="1680"/>
                <a:ext cx="0" cy="1008"/>
              </a:xfrm>
              <a:prstGeom prst="line">
                <a:avLst/>
              </a:prstGeom>
              <a:noFill/>
              <a:ln w="38100">
                <a:solidFill>
                  <a:schemeClr val="accent1"/>
                </a:solidFill>
                <a:round/>
                <a:headEnd type="none" w="sm" len="sm"/>
                <a:tailEnd type="none" w="lg" len="med"/>
              </a:ln>
            </p:spPr>
            <p:txBody>
              <a:bodyPr wrap="none" anchor="ctr"/>
              <a:lstStyle/>
              <a:p>
                <a:endParaRPr lang="en-US"/>
              </a:p>
            </p:txBody>
          </p:sp>
          <p:sp>
            <p:nvSpPr>
              <p:cNvPr id="83987" name="Line 10"/>
              <p:cNvSpPr>
                <a:spLocks noChangeShapeType="1"/>
              </p:cNvSpPr>
              <p:nvPr/>
            </p:nvSpPr>
            <p:spPr bwMode="auto">
              <a:xfrm>
                <a:off x="1824" y="1680"/>
                <a:ext cx="0" cy="1008"/>
              </a:xfrm>
              <a:prstGeom prst="line">
                <a:avLst/>
              </a:prstGeom>
              <a:noFill/>
              <a:ln w="38100">
                <a:solidFill>
                  <a:schemeClr val="accent1"/>
                </a:solidFill>
                <a:round/>
                <a:headEnd type="none" w="sm" len="sm"/>
                <a:tailEnd type="none" w="lg" len="med"/>
              </a:ln>
            </p:spPr>
            <p:txBody>
              <a:bodyPr wrap="none" anchor="ctr"/>
              <a:lstStyle/>
              <a:p>
                <a:endParaRPr lang="en-US"/>
              </a:p>
            </p:txBody>
          </p:sp>
        </p:grpSp>
        <p:sp>
          <p:nvSpPr>
            <p:cNvPr id="83976" name="Rectangle 6"/>
            <p:cNvSpPr>
              <a:spLocks noChangeArrowheads="1"/>
            </p:cNvSpPr>
            <p:nvPr/>
          </p:nvSpPr>
          <p:spPr bwMode="auto">
            <a:xfrm rot="-5400000">
              <a:off x="1665" y="1408"/>
              <a:ext cx="96" cy="336"/>
            </a:xfrm>
            <a:prstGeom prst="rect">
              <a:avLst/>
            </a:prstGeom>
            <a:solidFill>
              <a:schemeClr val="hlink"/>
            </a:solidFill>
            <a:ln w="12700">
              <a:noFill/>
              <a:miter lim="800000"/>
              <a:headEnd type="none" w="sm" len="sm"/>
              <a:tailEnd type="none" w="lg" len="med"/>
            </a:ln>
          </p:spPr>
          <p:txBody>
            <a:bodyPr wrap="none" anchor="ctr"/>
            <a:lstStyle/>
            <a:p>
              <a:endParaRPr lang="en-US"/>
            </a:p>
          </p:txBody>
        </p:sp>
        <p:sp>
          <p:nvSpPr>
            <p:cNvPr id="83977" name="Line 17"/>
            <p:cNvSpPr>
              <a:spLocks noChangeShapeType="1"/>
            </p:cNvSpPr>
            <p:nvPr/>
          </p:nvSpPr>
          <p:spPr bwMode="auto">
            <a:xfrm rot="-5400000">
              <a:off x="1690" y="1480"/>
              <a:ext cx="0" cy="288"/>
            </a:xfrm>
            <a:prstGeom prst="line">
              <a:avLst/>
            </a:prstGeom>
            <a:noFill/>
            <a:ln w="38100">
              <a:solidFill>
                <a:schemeClr val="accent1"/>
              </a:solidFill>
              <a:round/>
              <a:headEnd type="none" w="sm" len="sm"/>
              <a:tailEnd type="none" w="lg" len="med"/>
            </a:ln>
          </p:spPr>
          <p:txBody>
            <a:bodyPr wrap="none" anchor="ctr"/>
            <a:lstStyle/>
            <a:p>
              <a:endParaRPr lang="en-US"/>
            </a:p>
          </p:txBody>
        </p:sp>
        <p:sp>
          <p:nvSpPr>
            <p:cNvPr id="83978" name="Line 18"/>
            <p:cNvSpPr>
              <a:spLocks noChangeShapeType="1"/>
            </p:cNvSpPr>
            <p:nvPr/>
          </p:nvSpPr>
          <p:spPr bwMode="auto">
            <a:xfrm rot="-5400000">
              <a:off x="1690" y="1384"/>
              <a:ext cx="0" cy="288"/>
            </a:xfrm>
            <a:prstGeom prst="line">
              <a:avLst/>
            </a:prstGeom>
            <a:noFill/>
            <a:ln w="38100">
              <a:solidFill>
                <a:schemeClr val="accent1"/>
              </a:solidFill>
              <a:round/>
              <a:headEnd type="none" w="sm" len="sm"/>
              <a:tailEnd type="none" w="lg" len="med"/>
            </a:ln>
          </p:spPr>
          <p:txBody>
            <a:bodyPr wrap="none" anchor="ctr"/>
            <a:lstStyle/>
            <a:p>
              <a:endParaRPr lang="en-US"/>
            </a:p>
          </p:txBody>
        </p:sp>
        <p:sp>
          <p:nvSpPr>
            <p:cNvPr id="83979" name="Arc 19"/>
            <p:cNvSpPr>
              <a:spLocks/>
            </p:cNvSpPr>
            <p:nvPr/>
          </p:nvSpPr>
          <p:spPr bwMode="auto">
            <a:xfrm rot="10800000" flipV="1">
              <a:off x="1305" y="1528"/>
              <a:ext cx="240" cy="240"/>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hlink"/>
            </a:solidFill>
            <a:ln w="38100">
              <a:solidFill>
                <a:schemeClr val="accent1"/>
              </a:solidFill>
              <a:round/>
              <a:headEnd type="none" w="sm" len="sm"/>
              <a:tailEnd type="none" w="lg" len="med"/>
            </a:ln>
          </p:spPr>
          <p:txBody>
            <a:bodyPr wrap="none" anchor="ctr"/>
            <a:lstStyle/>
            <a:p>
              <a:endParaRPr lang="en-US"/>
            </a:p>
          </p:txBody>
        </p:sp>
        <p:sp>
          <p:nvSpPr>
            <p:cNvPr id="83980" name="Arc 20"/>
            <p:cNvSpPr>
              <a:spLocks/>
            </p:cNvSpPr>
            <p:nvPr/>
          </p:nvSpPr>
          <p:spPr bwMode="auto">
            <a:xfrm rot="10800000" flipV="1">
              <a:off x="1400" y="1623"/>
              <a:ext cx="144" cy="144"/>
            </a:xfrm>
            <a:custGeom>
              <a:avLst/>
              <a:gdLst>
                <a:gd name="T0" fmla="*/ 0 w 21600"/>
                <a:gd name="T1" fmla="*/ 0 h 21600"/>
                <a:gd name="T2" fmla="*/ 1 w 21600"/>
                <a:gd name="T3" fmla="*/ 1 h 21600"/>
                <a:gd name="T4" fmla="*/ 0 w 21600"/>
                <a:gd name="T5" fmla="*/ 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bg1"/>
            </a:solidFill>
            <a:ln w="38100">
              <a:solidFill>
                <a:schemeClr val="accent1"/>
              </a:solidFill>
              <a:round/>
              <a:headEnd type="none" w="sm" len="sm"/>
              <a:tailEnd type="none" w="lg" len="med"/>
            </a:ln>
          </p:spPr>
          <p:txBody>
            <a:bodyPr wrap="none" anchor="ctr"/>
            <a:lstStyle/>
            <a:p>
              <a:endParaRPr lang="en-US"/>
            </a:p>
          </p:txBody>
        </p:sp>
        <p:sp>
          <p:nvSpPr>
            <p:cNvPr id="83981" name="Rectangle 36"/>
            <p:cNvSpPr>
              <a:spLocks noChangeArrowheads="1"/>
            </p:cNvSpPr>
            <p:nvPr/>
          </p:nvSpPr>
          <p:spPr bwMode="auto">
            <a:xfrm rot="5400000">
              <a:off x="944" y="3127"/>
              <a:ext cx="96" cy="336"/>
            </a:xfrm>
            <a:prstGeom prst="rect">
              <a:avLst/>
            </a:prstGeom>
            <a:solidFill>
              <a:schemeClr val="hlink"/>
            </a:solidFill>
            <a:ln w="12700">
              <a:noFill/>
              <a:miter lim="800000"/>
              <a:headEnd type="none" w="sm" len="sm"/>
              <a:tailEnd type="none" w="lg" len="med"/>
            </a:ln>
          </p:spPr>
          <p:txBody>
            <a:bodyPr wrap="none" anchor="ctr"/>
            <a:lstStyle/>
            <a:p>
              <a:endParaRPr lang="en-US"/>
            </a:p>
          </p:txBody>
        </p:sp>
        <p:sp>
          <p:nvSpPr>
            <p:cNvPr id="83982" name="Line 37"/>
            <p:cNvSpPr>
              <a:spLocks noChangeShapeType="1"/>
            </p:cNvSpPr>
            <p:nvPr/>
          </p:nvSpPr>
          <p:spPr bwMode="auto">
            <a:xfrm rot="5400000">
              <a:off x="1015" y="3103"/>
              <a:ext cx="0" cy="288"/>
            </a:xfrm>
            <a:prstGeom prst="line">
              <a:avLst/>
            </a:prstGeom>
            <a:noFill/>
            <a:ln w="38100">
              <a:solidFill>
                <a:schemeClr val="accent1"/>
              </a:solidFill>
              <a:round/>
              <a:headEnd type="none" w="sm" len="sm"/>
              <a:tailEnd type="none" w="lg" len="med"/>
            </a:ln>
          </p:spPr>
          <p:txBody>
            <a:bodyPr wrap="none" anchor="ctr"/>
            <a:lstStyle/>
            <a:p>
              <a:endParaRPr lang="en-US"/>
            </a:p>
          </p:txBody>
        </p:sp>
        <p:sp>
          <p:nvSpPr>
            <p:cNvPr id="83983" name="Line 38"/>
            <p:cNvSpPr>
              <a:spLocks noChangeShapeType="1"/>
            </p:cNvSpPr>
            <p:nvPr/>
          </p:nvSpPr>
          <p:spPr bwMode="auto">
            <a:xfrm rot="5400000">
              <a:off x="1015" y="3199"/>
              <a:ext cx="0" cy="288"/>
            </a:xfrm>
            <a:prstGeom prst="line">
              <a:avLst/>
            </a:prstGeom>
            <a:noFill/>
            <a:ln w="38100">
              <a:solidFill>
                <a:schemeClr val="accent1"/>
              </a:solidFill>
              <a:round/>
              <a:headEnd type="none" w="sm" len="sm"/>
              <a:tailEnd type="none" w="lg" len="med"/>
            </a:ln>
          </p:spPr>
          <p:txBody>
            <a:bodyPr wrap="none" anchor="ctr"/>
            <a:lstStyle/>
            <a:p>
              <a:endParaRPr lang="en-US"/>
            </a:p>
          </p:txBody>
        </p:sp>
        <p:sp>
          <p:nvSpPr>
            <p:cNvPr id="83984" name="Arc 39"/>
            <p:cNvSpPr>
              <a:spLocks/>
            </p:cNvSpPr>
            <p:nvPr/>
          </p:nvSpPr>
          <p:spPr bwMode="auto">
            <a:xfrm flipV="1">
              <a:off x="1160" y="3103"/>
              <a:ext cx="240" cy="240"/>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hlink"/>
            </a:solidFill>
            <a:ln w="38100">
              <a:solidFill>
                <a:schemeClr val="accent1"/>
              </a:solidFill>
              <a:round/>
              <a:headEnd type="none" w="sm" len="sm"/>
              <a:tailEnd type="none" w="lg" len="med"/>
            </a:ln>
          </p:spPr>
          <p:txBody>
            <a:bodyPr wrap="none" anchor="ctr"/>
            <a:lstStyle/>
            <a:p>
              <a:endParaRPr lang="en-US"/>
            </a:p>
          </p:txBody>
        </p:sp>
        <p:sp>
          <p:nvSpPr>
            <p:cNvPr id="83985" name="Arc 40"/>
            <p:cNvSpPr>
              <a:spLocks/>
            </p:cNvSpPr>
            <p:nvPr/>
          </p:nvSpPr>
          <p:spPr bwMode="auto">
            <a:xfrm flipV="1">
              <a:off x="1161" y="3104"/>
              <a:ext cx="144" cy="144"/>
            </a:xfrm>
            <a:custGeom>
              <a:avLst/>
              <a:gdLst>
                <a:gd name="T0" fmla="*/ 0 w 21600"/>
                <a:gd name="T1" fmla="*/ 0 h 21600"/>
                <a:gd name="T2" fmla="*/ 1 w 21600"/>
                <a:gd name="T3" fmla="*/ 1 h 21600"/>
                <a:gd name="T4" fmla="*/ 0 w 21600"/>
                <a:gd name="T5" fmla="*/ 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bg1"/>
            </a:solidFill>
            <a:ln w="38100">
              <a:solidFill>
                <a:schemeClr val="accent1"/>
              </a:solidFill>
              <a:round/>
              <a:headEnd type="none" w="sm" len="sm"/>
              <a:tailEnd type="none" w="lg" len="med"/>
            </a:ln>
          </p:spPr>
          <p:txBody>
            <a:bodyPr wrap="none" anchor="ctr"/>
            <a:lstStyle/>
            <a:p>
              <a:endParaRPr lang="en-US"/>
            </a:p>
          </p:txBody>
        </p:sp>
      </p:grpSp>
      <p:sp>
        <p:nvSpPr>
          <p:cNvPr id="83973" name="Arc 52"/>
          <p:cNvSpPr>
            <a:spLocks/>
          </p:cNvSpPr>
          <p:nvPr/>
        </p:nvSpPr>
        <p:spPr bwMode="auto">
          <a:xfrm flipV="1">
            <a:off x="1817688" y="4927600"/>
            <a:ext cx="228600" cy="228600"/>
          </a:xfrm>
          <a:custGeom>
            <a:avLst/>
            <a:gdLst>
              <a:gd name="T0" fmla="*/ 0 w 21600"/>
              <a:gd name="T1" fmla="*/ 0 h 21600"/>
              <a:gd name="T2" fmla="*/ 2419350 w 21600"/>
              <a:gd name="T3" fmla="*/ 2419350 h 21600"/>
              <a:gd name="T4" fmla="*/ 0 w 21600"/>
              <a:gd name="T5" fmla="*/ 24193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hlink"/>
          </a:solidFill>
          <a:ln w="38100">
            <a:noFill/>
            <a:round/>
            <a:headEnd type="none" w="sm" len="sm"/>
            <a:tailEnd type="none" w="lg"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a:grpSpLocks/>
          </p:cNvGrpSpPr>
          <p:nvPr/>
        </p:nvGrpSpPr>
        <p:grpSpPr bwMode="auto">
          <a:xfrm>
            <a:off x="5372100" y="4724400"/>
            <a:ext cx="3200400" cy="1295400"/>
            <a:chOff x="3384" y="2976"/>
            <a:chExt cx="2016" cy="816"/>
          </a:xfrm>
        </p:grpSpPr>
        <p:sp>
          <p:nvSpPr>
            <p:cNvPr id="85011" name="Rectangle 4"/>
            <p:cNvSpPr>
              <a:spLocks noChangeArrowheads="1"/>
            </p:cNvSpPr>
            <p:nvPr/>
          </p:nvSpPr>
          <p:spPr bwMode="auto">
            <a:xfrm>
              <a:off x="3384" y="3072"/>
              <a:ext cx="2016" cy="720"/>
            </a:xfrm>
            <a:prstGeom prst="rect">
              <a:avLst/>
            </a:prstGeom>
            <a:solidFill>
              <a:schemeClr val="hlink"/>
            </a:solidFill>
            <a:ln w="12700">
              <a:noFill/>
              <a:miter lim="800000"/>
              <a:headEnd type="none" w="lg" len="med"/>
              <a:tailEnd type="none" w="lg" len="med"/>
            </a:ln>
          </p:spPr>
          <p:txBody>
            <a:bodyPr wrap="none" anchor="ctr"/>
            <a:lstStyle/>
            <a:p>
              <a:pPr algn="ctr"/>
              <a:endParaRPr lang="en-US" sz="2400"/>
            </a:p>
          </p:txBody>
        </p:sp>
        <p:sp>
          <p:nvSpPr>
            <p:cNvPr id="85012" name="Line 5"/>
            <p:cNvSpPr>
              <a:spLocks noChangeShapeType="1"/>
            </p:cNvSpPr>
            <p:nvPr/>
          </p:nvSpPr>
          <p:spPr bwMode="auto">
            <a:xfrm>
              <a:off x="3384" y="3792"/>
              <a:ext cx="2016" cy="0"/>
            </a:xfrm>
            <a:prstGeom prst="line">
              <a:avLst/>
            </a:prstGeom>
            <a:noFill/>
            <a:ln w="38100">
              <a:solidFill>
                <a:schemeClr val="accent1"/>
              </a:solidFill>
              <a:round/>
              <a:headEnd type="none" w="lg" len="med"/>
              <a:tailEnd type="none" w="lg" len="med"/>
            </a:ln>
          </p:spPr>
          <p:txBody>
            <a:bodyPr wrap="none" anchor="ctr"/>
            <a:lstStyle/>
            <a:p>
              <a:endParaRPr lang="en-US"/>
            </a:p>
          </p:txBody>
        </p:sp>
        <p:sp>
          <p:nvSpPr>
            <p:cNvPr id="85013" name="Text Box 6"/>
            <p:cNvSpPr txBox="1">
              <a:spLocks noChangeArrowheads="1"/>
            </p:cNvSpPr>
            <p:nvPr/>
          </p:nvSpPr>
          <p:spPr bwMode="auto">
            <a:xfrm>
              <a:off x="3528" y="3456"/>
              <a:ext cx="1554" cy="288"/>
            </a:xfrm>
            <a:prstGeom prst="rect">
              <a:avLst/>
            </a:prstGeom>
            <a:noFill/>
            <a:ln w="12700">
              <a:noFill/>
              <a:miter lim="800000"/>
              <a:headEnd type="none" w="lg" len="med"/>
              <a:tailEnd type="none" w="lg" len="med"/>
            </a:ln>
          </p:spPr>
          <p:txBody>
            <a:bodyPr wrap="none">
              <a:spAutoFit/>
            </a:bodyPr>
            <a:lstStyle/>
            <a:p>
              <a:r>
                <a:rPr lang="en-US" sz="2400"/>
                <a:t>moving water tank</a:t>
              </a:r>
            </a:p>
          </p:txBody>
        </p:sp>
        <p:sp>
          <p:nvSpPr>
            <p:cNvPr id="85014" name="AutoShape 7"/>
            <p:cNvSpPr>
              <a:spLocks noChangeArrowheads="1"/>
            </p:cNvSpPr>
            <p:nvPr/>
          </p:nvSpPr>
          <p:spPr bwMode="auto">
            <a:xfrm flipV="1">
              <a:off x="5016" y="2976"/>
              <a:ext cx="192" cy="96"/>
            </a:xfrm>
            <a:prstGeom prst="triangle">
              <a:avLst>
                <a:gd name="adj" fmla="val 50000"/>
              </a:avLst>
            </a:prstGeom>
            <a:noFill/>
            <a:ln w="12700">
              <a:solidFill>
                <a:schemeClr val="tx1"/>
              </a:solidFill>
              <a:miter lim="800000"/>
              <a:headEnd type="none" w="lg" len="med"/>
              <a:tailEnd type="none" w="lg" len="med"/>
            </a:ln>
          </p:spPr>
          <p:txBody>
            <a:bodyPr wrap="none" anchor="ctr"/>
            <a:lstStyle/>
            <a:p>
              <a:endParaRPr lang="en-US"/>
            </a:p>
          </p:txBody>
        </p:sp>
      </p:grpSp>
      <p:sp>
        <p:nvSpPr>
          <p:cNvPr id="84995" name="Rectangle 2"/>
          <p:cNvSpPr>
            <a:spLocks noGrp="1" noChangeArrowheads="1"/>
          </p:cNvSpPr>
          <p:nvPr>
            <p:ph type="title"/>
          </p:nvPr>
        </p:nvSpPr>
        <p:spPr/>
        <p:txBody>
          <a:bodyPr/>
          <a:lstStyle/>
          <a:p>
            <a:pPr>
              <a:defRPr/>
            </a:pPr>
            <a:r>
              <a:rPr lang="en-US" smtClean="0"/>
              <a:t>Scoop Problem:</a:t>
            </a:r>
            <a:br>
              <a:rPr lang="en-US" smtClean="0"/>
            </a:br>
            <a:r>
              <a:rPr lang="en-US" smtClean="0"/>
              <a:t>Change your Perspective</a:t>
            </a:r>
          </a:p>
        </p:txBody>
      </p:sp>
      <p:grpSp>
        <p:nvGrpSpPr>
          <p:cNvPr id="84996" name="Group 35"/>
          <p:cNvGrpSpPr>
            <a:grpSpLocks/>
          </p:cNvGrpSpPr>
          <p:nvPr/>
        </p:nvGrpSpPr>
        <p:grpSpPr bwMode="auto">
          <a:xfrm>
            <a:off x="6602413" y="2641600"/>
            <a:ext cx="1603375" cy="2881313"/>
            <a:chOff x="4159" y="1664"/>
            <a:chExt cx="1010" cy="1815"/>
          </a:xfrm>
        </p:grpSpPr>
        <p:sp>
          <p:nvSpPr>
            <p:cNvPr id="84998" name="Rectangle 9"/>
            <p:cNvSpPr>
              <a:spLocks noChangeArrowheads="1"/>
            </p:cNvSpPr>
            <p:nvPr/>
          </p:nvSpPr>
          <p:spPr bwMode="auto">
            <a:xfrm>
              <a:off x="4593" y="1856"/>
              <a:ext cx="100" cy="1400"/>
            </a:xfrm>
            <a:prstGeom prst="rect">
              <a:avLst/>
            </a:prstGeom>
            <a:solidFill>
              <a:schemeClr val="hlink"/>
            </a:solidFill>
            <a:ln w="12700">
              <a:solidFill>
                <a:schemeClr val="accent1"/>
              </a:solidFill>
              <a:miter lim="800000"/>
              <a:headEnd type="none" w="sm" len="sm"/>
              <a:tailEnd type="none" w="lg" len="med"/>
            </a:ln>
          </p:spPr>
          <p:txBody>
            <a:bodyPr wrap="none" anchor="ctr"/>
            <a:lstStyle/>
            <a:p>
              <a:endParaRPr lang="en-US"/>
            </a:p>
          </p:txBody>
        </p:sp>
        <p:grpSp>
          <p:nvGrpSpPr>
            <p:cNvPr id="84999" name="Group 10"/>
            <p:cNvGrpSpPr>
              <a:grpSpLocks/>
            </p:cNvGrpSpPr>
            <p:nvPr/>
          </p:nvGrpSpPr>
          <p:grpSpPr bwMode="auto">
            <a:xfrm>
              <a:off x="4593" y="1904"/>
              <a:ext cx="96" cy="1344"/>
              <a:chOff x="1728" y="1680"/>
              <a:chExt cx="96" cy="1008"/>
            </a:xfrm>
          </p:grpSpPr>
          <p:sp>
            <p:nvSpPr>
              <p:cNvPr id="85009" name="Line 11"/>
              <p:cNvSpPr>
                <a:spLocks noChangeShapeType="1"/>
              </p:cNvSpPr>
              <p:nvPr/>
            </p:nvSpPr>
            <p:spPr bwMode="auto">
              <a:xfrm>
                <a:off x="1728" y="1680"/>
                <a:ext cx="0" cy="1008"/>
              </a:xfrm>
              <a:prstGeom prst="line">
                <a:avLst/>
              </a:prstGeom>
              <a:noFill/>
              <a:ln w="38100">
                <a:solidFill>
                  <a:schemeClr val="accent1"/>
                </a:solidFill>
                <a:round/>
                <a:headEnd type="none" w="sm" len="sm"/>
                <a:tailEnd type="none" w="lg" len="med"/>
              </a:ln>
            </p:spPr>
            <p:txBody>
              <a:bodyPr wrap="none" anchor="ctr"/>
              <a:lstStyle/>
              <a:p>
                <a:endParaRPr lang="en-US"/>
              </a:p>
            </p:txBody>
          </p:sp>
          <p:sp>
            <p:nvSpPr>
              <p:cNvPr id="85010" name="Line 12"/>
              <p:cNvSpPr>
                <a:spLocks noChangeShapeType="1"/>
              </p:cNvSpPr>
              <p:nvPr/>
            </p:nvSpPr>
            <p:spPr bwMode="auto">
              <a:xfrm>
                <a:off x="1824" y="1680"/>
                <a:ext cx="0" cy="1008"/>
              </a:xfrm>
              <a:prstGeom prst="line">
                <a:avLst/>
              </a:prstGeom>
              <a:noFill/>
              <a:ln w="38100">
                <a:solidFill>
                  <a:schemeClr val="accent1"/>
                </a:solidFill>
                <a:round/>
                <a:headEnd type="none" w="sm" len="sm"/>
                <a:tailEnd type="none" w="lg" len="med"/>
              </a:ln>
            </p:spPr>
            <p:txBody>
              <a:bodyPr wrap="none" anchor="ctr"/>
              <a:lstStyle/>
              <a:p>
                <a:endParaRPr lang="en-US"/>
              </a:p>
            </p:txBody>
          </p:sp>
        </p:grpSp>
        <p:sp>
          <p:nvSpPr>
            <p:cNvPr id="85000" name="Rectangle 14"/>
            <p:cNvSpPr>
              <a:spLocks noChangeArrowheads="1"/>
            </p:cNvSpPr>
            <p:nvPr/>
          </p:nvSpPr>
          <p:spPr bwMode="auto">
            <a:xfrm rot="-5400000">
              <a:off x="4953" y="1544"/>
              <a:ext cx="96" cy="336"/>
            </a:xfrm>
            <a:prstGeom prst="rect">
              <a:avLst/>
            </a:prstGeom>
            <a:solidFill>
              <a:schemeClr val="hlink"/>
            </a:solidFill>
            <a:ln w="12700">
              <a:noFill/>
              <a:miter lim="800000"/>
              <a:headEnd type="none" w="sm" len="sm"/>
              <a:tailEnd type="none" w="lg" len="med"/>
            </a:ln>
          </p:spPr>
          <p:txBody>
            <a:bodyPr wrap="none" anchor="ctr"/>
            <a:lstStyle/>
            <a:p>
              <a:endParaRPr lang="en-US"/>
            </a:p>
          </p:txBody>
        </p:sp>
        <p:sp>
          <p:nvSpPr>
            <p:cNvPr id="85001" name="Line 15"/>
            <p:cNvSpPr>
              <a:spLocks noChangeShapeType="1"/>
            </p:cNvSpPr>
            <p:nvPr/>
          </p:nvSpPr>
          <p:spPr bwMode="auto">
            <a:xfrm rot="-5400000">
              <a:off x="4978" y="1616"/>
              <a:ext cx="0" cy="288"/>
            </a:xfrm>
            <a:prstGeom prst="line">
              <a:avLst/>
            </a:prstGeom>
            <a:noFill/>
            <a:ln w="38100">
              <a:solidFill>
                <a:schemeClr val="accent1"/>
              </a:solidFill>
              <a:round/>
              <a:headEnd type="none" w="sm" len="sm"/>
              <a:tailEnd type="none" w="lg" len="med"/>
            </a:ln>
          </p:spPr>
          <p:txBody>
            <a:bodyPr wrap="none" anchor="ctr"/>
            <a:lstStyle/>
            <a:p>
              <a:endParaRPr lang="en-US"/>
            </a:p>
          </p:txBody>
        </p:sp>
        <p:sp>
          <p:nvSpPr>
            <p:cNvPr id="85002" name="Line 16"/>
            <p:cNvSpPr>
              <a:spLocks noChangeShapeType="1"/>
            </p:cNvSpPr>
            <p:nvPr/>
          </p:nvSpPr>
          <p:spPr bwMode="auto">
            <a:xfrm rot="-5400000">
              <a:off x="4978" y="1520"/>
              <a:ext cx="0" cy="288"/>
            </a:xfrm>
            <a:prstGeom prst="line">
              <a:avLst/>
            </a:prstGeom>
            <a:noFill/>
            <a:ln w="38100">
              <a:solidFill>
                <a:schemeClr val="accent1"/>
              </a:solidFill>
              <a:round/>
              <a:headEnd type="none" w="sm" len="sm"/>
              <a:tailEnd type="none" w="lg" len="med"/>
            </a:ln>
          </p:spPr>
          <p:txBody>
            <a:bodyPr wrap="none" anchor="ctr"/>
            <a:lstStyle/>
            <a:p>
              <a:endParaRPr lang="en-US"/>
            </a:p>
          </p:txBody>
        </p:sp>
        <p:sp>
          <p:nvSpPr>
            <p:cNvPr id="85003" name="Arc 17"/>
            <p:cNvSpPr>
              <a:spLocks/>
            </p:cNvSpPr>
            <p:nvPr/>
          </p:nvSpPr>
          <p:spPr bwMode="auto">
            <a:xfrm rot="10800000" flipV="1">
              <a:off x="4593" y="1664"/>
              <a:ext cx="240" cy="240"/>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hlink"/>
            </a:solidFill>
            <a:ln w="38100">
              <a:solidFill>
                <a:schemeClr val="accent1"/>
              </a:solidFill>
              <a:round/>
              <a:headEnd type="none" w="sm" len="sm"/>
              <a:tailEnd type="none" w="lg" len="med"/>
            </a:ln>
          </p:spPr>
          <p:txBody>
            <a:bodyPr wrap="none" anchor="ctr"/>
            <a:lstStyle/>
            <a:p>
              <a:endParaRPr lang="en-US"/>
            </a:p>
          </p:txBody>
        </p:sp>
        <p:sp>
          <p:nvSpPr>
            <p:cNvPr id="85004" name="Arc 18"/>
            <p:cNvSpPr>
              <a:spLocks/>
            </p:cNvSpPr>
            <p:nvPr/>
          </p:nvSpPr>
          <p:spPr bwMode="auto">
            <a:xfrm rot="10800000" flipV="1">
              <a:off x="4688" y="1759"/>
              <a:ext cx="144" cy="144"/>
            </a:xfrm>
            <a:custGeom>
              <a:avLst/>
              <a:gdLst>
                <a:gd name="T0" fmla="*/ 0 w 21600"/>
                <a:gd name="T1" fmla="*/ 0 h 21600"/>
                <a:gd name="T2" fmla="*/ 1 w 21600"/>
                <a:gd name="T3" fmla="*/ 1 h 21600"/>
                <a:gd name="T4" fmla="*/ 0 w 21600"/>
                <a:gd name="T5" fmla="*/ 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bg1"/>
            </a:solidFill>
            <a:ln w="38100">
              <a:solidFill>
                <a:schemeClr val="accent1"/>
              </a:solidFill>
              <a:round/>
              <a:headEnd type="none" w="sm" len="sm"/>
              <a:tailEnd type="none" w="lg" len="med"/>
            </a:ln>
          </p:spPr>
          <p:txBody>
            <a:bodyPr wrap="none" anchor="ctr"/>
            <a:lstStyle/>
            <a:p>
              <a:endParaRPr lang="en-US"/>
            </a:p>
          </p:txBody>
        </p:sp>
        <p:sp>
          <p:nvSpPr>
            <p:cNvPr id="85005" name="Line 20"/>
            <p:cNvSpPr>
              <a:spLocks noChangeShapeType="1"/>
            </p:cNvSpPr>
            <p:nvPr/>
          </p:nvSpPr>
          <p:spPr bwMode="auto">
            <a:xfrm rot="5400000">
              <a:off x="4303" y="3239"/>
              <a:ext cx="0" cy="288"/>
            </a:xfrm>
            <a:prstGeom prst="line">
              <a:avLst/>
            </a:prstGeom>
            <a:noFill/>
            <a:ln w="38100">
              <a:solidFill>
                <a:schemeClr val="accent1"/>
              </a:solidFill>
              <a:round/>
              <a:headEnd type="none" w="sm" len="sm"/>
              <a:tailEnd type="none" w="lg" len="med"/>
            </a:ln>
          </p:spPr>
          <p:txBody>
            <a:bodyPr wrap="none" anchor="ctr"/>
            <a:lstStyle/>
            <a:p>
              <a:endParaRPr lang="en-US"/>
            </a:p>
          </p:txBody>
        </p:sp>
        <p:sp>
          <p:nvSpPr>
            <p:cNvPr id="85006" name="Line 21"/>
            <p:cNvSpPr>
              <a:spLocks noChangeShapeType="1"/>
            </p:cNvSpPr>
            <p:nvPr/>
          </p:nvSpPr>
          <p:spPr bwMode="auto">
            <a:xfrm rot="5400000">
              <a:off x="4303" y="3335"/>
              <a:ext cx="0" cy="288"/>
            </a:xfrm>
            <a:prstGeom prst="line">
              <a:avLst/>
            </a:prstGeom>
            <a:noFill/>
            <a:ln w="38100">
              <a:solidFill>
                <a:schemeClr val="accent1"/>
              </a:solidFill>
              <a:round/>
              <a:headEnd type="none" w="sm" len="sm"/>
              <a:tailEnd type="none" w="lg" len="med"/>
            </a:ln>
          </p:spPr>
          <p:txBody>
            <a:bodyPr wrap="none" anchor="ctr"/>
            <a:lstStyle/>
            <a:p>
              <a:endParaRPr lang="en-US"/>
            </a:p>
          </p:txBody>
        </p:sp>
        <p:sp>
          <p:nvSpPr>
            <p:cNvPr id="85007" name="Arc 22"/>
            <p:cNvSpPr>
              <a:spLocks/>
            </p:cNvSpPr>
            <p:nvPr/>
          </p:nvSpPr>
          <p:spPr bwMode="auto">
            <a:xfrm flipV="1">
              <a:off x="4448" y="3239"/>
              <a:ext cx="240" cy="240"/>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hlink"/>
            </a:solidFill>
            <a:ln w="38100">
              <a:solidFill>
                <a:schemeClr val="accent1"/>
              </a:solidFill>
              <a:round/>
              <a:headEnd type="none" w="sm" len="sm"/>
              <a:tailEnd type="none" w="lg" len="med"/>
            </a:ln>
          </p:spPr>
          <p:txBody>
            <a:bodyPr wrap="none" anchor="ctr"/>
            <a:lstStyle/>
            <a:p>
              <a:endParaRPr lang="en-US"/>
            </a:p>
          </p:txBody>
        </p:sp>
        <p:sp>
          <p:nvSpPr>
            <p:cNvPr id="85008" name="Arc 23"/>
            <p:cNvSpPr>
              <a:spLocks/>
            </p:cNvSpPr>
            <p:nvPr/>
          </p:nvSpPr>
          <p:spPr bwMode="auto">
            <a:xfrm flipV="1">
              <a:off x="4449" y="3240"/>
              <a:ext cx="144" cy="144"/>
            </a:xfrm>
            <a:custGeom>
              <a:avLst/>
              <a:gdLst>
                <a:gd name="T0" fmla="*/ 0 w 21600"/>
                <a:gd name="T1" fmla="*/ 0 h 21600"/>
                <a:gd name="T2" fmla="*/ 1 w 21600"/>
                <a:gd name="T3" fmla="*/ 1 h 21600"/>
                <a:gd name="T4" fmla="*/ 0 w 21600"/>
                <a:gd name="T5" fmla="*/ 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bg1"/>
            </a:solidFill>
            <a:ln w="38100">
              <a:solidFill>
                <a:schemeClr val="accent1"/>
              </a:solidFill>
              <a:round/>
              <a:headEnd type="none" w="sm" len="sm"/>
              <a:tailEnd type="none" w="lg" len="med"/>
            </a:ln>
          </p:spPr>
          <p:txBody>
            <a:bodyPr wrap="none" anchor="ctr"/>
            <a:lstStyle/>
            <a:p>
              <a:endParaRPr lang="en-US"/>
            </a:p>
          </p:txBody>
        </p:sp>
      </p:grpSp>
      <p:sp>
        <p:nvSpPr>
          <p:cNvPr id="131106" name="Arc 34"/>
          <p:cNvSpPr>
            <a:spLocks/>
          </p:cNvSpPr>
          <p:nvPr/>
        </p:nvSpPr>
        <p:spPr bwMode="auto">
          <a:xfrm flipV="1">
            <a:off x="7048500" y="5143500"/>
            <a:ext cx="228600" cy="228600"/>
          </a:xfrm>
          <a:custGeom>
            <a:avLst/>
            <a:gdLst>
              <a:gd name="T0" fmla="*/ 0 w 21600"/>
              <a:gd name="T1" fmla="*/ 0 h 21600"/>
              <a:gd name="T2" fmla="*/ 2419350 w 21600"/>
              <a:gd name="T3" fmla="*/ 2419350 h 21600"/>
              <a:gd name="T4" fmla="*/ 0 w 21600"/>
              <a:gd name="T5" fmla="*/ 24193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hlink"/>
          </a:solidFill>
          <a:ln w="38100">
            <a:noFill/>
            <a:round/>
            <a:headEnd type="none" w="sm" len="sm"/>
            <a:tailEnd type="none" w="lg"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 presetClass="entr" presetSubtype="0" fill="hold" grpId="0" nodeType="withEffect">
                                  <p:stCondLst>
                                    <p:cond delay="300"/>
                                  </p:stCondLst>
                                  <p:childTnLst>
                                    <p:set>
                                      <p:cBhvr>
                                        <p:cTn id="10" dur="1" fill="hold">
                                          <p:stCondLst>
                                            <p:cond delay="499"/>
                                          </p:stCondLst>
                                        </p:cTn>
                                        <p:tgtEl>
                                          <p:spTgt spid="131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0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2"/>
          <p:cNvSpPr>
            <a:spLocks noChangeArrowheads="1"/>
          </p:cNvSpPr>
          <p:nvPr/>
        </p:nvSpPr>
        <p:spPr bwMode="auto">
          <a:xfrm>
            <a:off x="406400" y="4826000"/>
            <a:ext cx="3200400" cy="1143000"/>
          </a:xfrm>
          <a:prstGeom prst="rect">
            <a:avLst/>
          </a:prstGeom>
          <a:solidFill>
            <a:schemeClr val="hlink"/>
          </a:solidFill>
          <a:ln w="12700">
            <a:noFill/>
            <a:miter lim="800000"/>
            <a:headEnd type="none" w="lg" len="med"/>
            <a:tailEnd type="none" w="lg" len="med"/>
          </a:ln>
        </p:spPr>
        <p:txBody>
          <a:bodyPr wrap="none" anchor="ctr"/>
          <a:lstStyle/>
          <a:p>
            <a:pPr algn="ctr"/>
            <a:endParaRPr lang="en-US" sz="2400"/>
          </a:p>
        </p:txBody>
      </p:sp>
      <p:sp>
        <p:nvSpPr>
          <p:cNvPr id="86019" name="Line 33"/>
          <p:cNvSpPr>
            <a:spLocks noChangeShapeType="1"/>
          </p:cNvSpPr>
          <p:nvPr/>
        </p:nvSpPr>
        <p:spPr bwMode="auto">
          <a:xfrm>
            <a:off x="406400" y="5969000"/>
            <a:ext cx="3200400" cy="0"/>
          </a:xfrm>
          <a:prstGeom prst="line">
            <a:avLst/>
          </a:prstGeom>
          <a:noFill/>
          <a:ln w="38100">
            <a:solidFill>
              <a:schemeClr val="accent1"/>
            </a:solidFill>
            <a:round/>
            <a:headEnd type="none" w="lg" len="med"/>
            <a:tailEnd type="none" w="lg" len="med"/>
          </a:ln>
        </p:spPr>
        <p:txBody>
          <a:bodyPr wrap="none" anchor="ctr"/>
          <a:lstStyle/>
          <a:p>
            <a:endParaRPr lang="en-US"/>
          </a:p>
        </p:txBody>
      </p:sp>
      <p:sp>
        <p:nvSpPr>
          <p:cNvPr id="86020" name="AutoShape 35"/>
          <p:cNvSpPr>
            <a:spLocks noChangeArrowheads="1"/>
          </p:cNvSpPr>
          <p:nvPr/>
        </p:nvSpPr>
        <p:spPr bwMode="auto">
          <a:xfrm flipV="1">
            <a:off x="2997200" y="4673600"/>
            <a:ext cx="304800" cy="152400"/>
          </a:xfrm>
          <a:prstGeom prst="triangle">
            <a:avLst>
              <a:gd name="adj" fmla="val 50000"/>
            </a:avLst>
          </a:prstGeom>
          <a:noFill/>
          <a:ln w="12700">
            <a:solidFill>
              <a:schemeClr val="tx1"/>
            </a:solidFill>
            <a:miter lim="800000"/>
            <a:headEnd type="none" w="lg" len="med"/>
            <a:tailEnd type="none" w="lg" len="med"/>
          </a:ln>
        </p:spPr>
        <p:txBody>
          <a:bodyPr wrap="none" anchor="ctr"/>
          <a:lstStyle/>
          <a:p>
            <a:endParaRPr lang="en-US"/>
          </a:p>
        </p:txBody>
      </p:sp>
      <p:sp>
        <p:nvSpPr>
          <p:cNvPr id="86021" name="Rectangle 2"/>
          <p:cNvSpPr>
            <a:spLocks noGrp="1" noChangeArrowheads="1"/>
          </p:cNvSpPr>
          <p:nvPr>
            <p:ph type="title"/>
          </p:nvPr>
        </p:nvSpPr>
        <p:spPr/>
        <p:txBody>
          <a:bodyPr/>
          <a:lstStyle/>
          <a:p>
            <a:pPr>
              <a:defRPr/>
            </a:pPr>
            <a:r>
              <a:rPr lang="en-US" smtClean="0"/>
              <a:t>Scoop Problem:</a:t>
            </a:r>
            <a:br>
              <a:rPr lang="en-US" smtClean="0"/>
            </a:br>
            <a:r>
              <a:rPr lang="en-US" smtClean="0"/>
              <a:t>Be an Extremist!</a:t>
            </a:r>
          </a:p>
        </p:txBody>
      </p:sp>
      <p:sp>
        <p:nvSpPr>
          <p:cNvPr id="86022" name="Rectangle 4"/>
          <p:cNvSpPr>
            <a:spLocks noChangeArrowheads="1"/>
          </p:cNvSpPr>
          <p:nvPr/>
        </p:nvSpPr>
        <p:spPr bwMode="auto">
          <a:xfrm>
            <a:off x="5270500" y="4783138"/>
            <a:ext cx="3200400" cy="1143000"/>
          </a:xfrm>
          <a:prstGeom prst="rect">
            <a:avLst/>
          </a:prstGeom>
          <a:solidFill>
            <a:schemeClr val="hlink"/>
          </a:solidFill>
          <a:ln w="12700">
            <a:noFill/>
            <a:miter lim="800000"/>
            <a:headEnd type="none" w="lg" len="med"/>
            <a:tailEnd type="none" w="lg" len="med"/>
          </a:ln>
        </p:spPr>
        <p:txBody>
          <a:bodyPr wrap="none" anchor="ctr"/>
          <a:lstStyle/>
          <a:p>
            <a:pPr algn="ctr"/>
            <a:endParaRPr lang="en-US" sz="2400"/>
          </a:p>
        </p:txBody>
      </p:sp>
      <p:sp>
        <p:nvSpPr>
          <p:cNvPr id="86023" name="Line 5"/>
          <p:cNvSpPr>
            <a:spLocks noChangeShapeType="1"/>
          </p:cNvSpPr>
          <p:nvPr/>
        </p:nvSpPr>
        <p:spPr bwMode="auto">
          <a:xfrm>
            <a:off x="5270500" y="5926138"/>
            <a:ext cx="3200400" cy="0"/>
          </a:xfrm>
          <a:prstGeom prst="line">
            <a:avLst/>
          </a:prstGeom>
          <a:noFill/>
          <a:ln w="38100">
            <a:solidFill>
              <a:schemeClr val="accent1"/>
            </a:solidFill>
            <a:round/>
            <a:headEnd type="none" w="lg" len="med"/>
            <a:tailEnd type="none" w="lg" len="med"/>
          </a:ln>
        </p:spPr>
        <p:txBody>
          <a:bodyPr wrap="none" anchor="ctr"/>
          <a:lstStyle/>
          <a:p>
            <a:endParaRPr lang="en-US"/>
          </a:p>
        </p:txBody>
      </p:sp>
      <p:sp>
        <p:nvSpPr>
          <p:cNvPr id="86024" name="AutoShape 7"/>
          <p:cNvSpPr>
            <a:spLocks noChangeArrowheads="1"/>
          </p:cNvSpPr>
          <p:nvPr/>
        </p:nvSpPr>
        <p:spPr bwMode="auto">
          <a:xfrm flipV="1">
            <a:off x="7861300" y="4630738"/>
            <a:ext cx="304800" cy="152400"/>
          </a:xfrm>
          <a:prstGeom prst="triangle">
            <a:avLst>
              <a:gd name="adj" fmla="val 50000"/>
            </a:avLst>
          </a:prstGeom>
          <a:noFill/>
          <a:ln w="12700">
            <a:solidFill>
              <a:schemeClr val="tx1"/>
            </a:solidFill>
            <a:miter lim="800000"/>
            <a:headEnd type="none" w="lg" len="med"/>
            <a:tailEnd type="none" w="lg" len="med"/>
          </a:ln>
        </p:spPr>
        <p:txBody>
          <a:bodyPr wrap="none" anchor="ctr"/>
          <a:lstStyle/>
          <a:p>
            <a:endParaRPr lang="en-US"/>
          </a:p>
        </p:txBody>
      </p:sp>
      <p:sp>
        <p:nvSpPr>
          <p:cNvPr id="86025" name="Rectangle 9"/>
          <p:cNvSpPr>
            <a:spLocks noChangeArrowheads="1"/>
          </p:cNvSpPr>
          <p:nvPr/>
        </p:nvSpPr>
        <p:spPr bwMode="auto">
          <a:xfrm>
            <a:off x="6948488" y="698500"/>
            <a:ext cx="158750" cy="4148138"/>
          </a:xfrm>
          <a:prstGeom prst="rect">
            <a:avLst/>
          </a:prstGeom>
          <a:solidFill>
            <a:schemeClr val="hlink"/>
          </a:solidFill>
          <a:ln w="12700">
            <a:noFill/>
            <a:miter lim="800000"/>
            <a:headEnd type="none" w="sm" len="sm"/>
            <a:tailEnd type="none" w="lg" len="med"/>
          </a:ln>
        </p:spPr>
        <p:txBody>
          <a:bodyPr wrap="none" anchor="ctr"/>
          <a:lstStyle/>
          <a:p>
            <a:endParaRPr lang="en-US"/>
          </a:p>
        </p:txBody>
      </p:sp>
      <p:sp>
        <p:nvSpPr>
          <p:cNvPr id="86026" name="Rectangle 19"/>
          <p:cNvSpPr>
            <a:spLocks noChangeArrowheads="1"/>
          </p:cNvSpPr>
          <p:nvPr/>
        </p:nvSpPr>
        <p:spPr bwMode="auto">
          <a:xfrm rot="5400000">
            <a:off x="6375400" y="4959350"/>
            <a:ext cx="152400" cy="533400"/>
          </a:xfrm>
          <a:prstGeom prst="rect">
            <a:avLst/>
          </a:prstGeom>
          <a:solidFill>
            <a:schemeClr val="hlink"/>
          </a:solidFill>
          <a:ln w="12700">
            <a:noFill/>
            <a:miter lim="800000"/>
            <a:headEnd type="none" w="sm" len="sm"/>
            <a:tailEnd type="none" w="lg" len="med"/>
          </a:ln>
        </p:spPr>
        <p:txBody>
          <a:bodyPr wrap="none" anchor="ctr"/>
          <a:lstStyle/>
          <a:p>
            <a:endParaRPr lang="en-US"/>
          </a:p>
        </p:txBody>
      </p:sp>
      <p:grpSp>
        <p:nvGrpSpPr>
          <p:cNvPr id="86027" name="Group 26"/>
          <p:cNvGrpSpPr>
            <a:grpSpLocks/>
          </p:cNvGrpSpPr>
          <p:nvPr/>
        </p:nvGrpSpPr>
        <p:grpSpPr bwMode="auto">
          <a:xfrm>
            <a:off x="798513" y="5268913"/>
            <a:ext cx="457200" cy="152400"/>
            <a:chOff x="871" y="3247"/>
            <a:chExt cx="288" cy="96"/>
          </a:xfrm>
        </p:grpSpPr>
        <p:sp>
          <p:nvSpPr>
            <p:cNvPr id="86040" name="Line 27"/>
            <p:cNvSpPr>
              <a:spLocks noChangeShapeType="1"/>
            </p:cNvSpPr>
            <p:nvPr/>
          </p:nvSpPr>
          <p:spPr bwMode="auto">
            <a:xfrm rot="5400000">
              <a:off x="1015" y="3103"/>
              <a:ext cx="0" cy="288"/>
            </a:xfrm>
            <a:prstGeom prst="line">
              <a:avLst/>
            </a:prstGeom>
            <a:noFill/>
            <a:ln w="38100">
              <a:solidFill>
                <a:schemeClr val="accent1"/>
              </a:solidFill>
              <a:round/>
              <a:headEnd type="none" w="sm" len="sm"/>
              <a:tailEnd type="none" w="lg" len="med"/>
            </a:ln>
          </p:spPr>
          <p:txBody>
            <a:bodyPr wrap="none" anchor="ctr"/>
            <a:lstStyle/>
            <a:p>
              <a:endParaRPr lang="en-US"/>
            </a:p>
          </p:txBody>
        </p:sp>
        <p:sp>
          <p:nvSpPr>
            <p:cNvPr id="86041" name="Line 28"/>
            <p:cNvSpPr>
              <a:spLocks noChangeShapeType="1"/>
            </p:cNvSpPr>
            <p:nvPr/>
          </p:nvSpPr>
          <p:spPr bwMode="auto">
            <a:xfrm rot="5400000">
              <a:off x="1015" y="3199"/>
              <a:ext cx="0" cy="288"/>
            </a:xfrm>
            <a:prstGeom prst="line">
              <a:avLst/>
            </a:prstGeom>
            <a:noFill/>
            <a:ln w="38100">
              <a:solidFill>
                <a:schemeClr val="accent1"/>
              </a:solidFill>
              <a:round/>
              <a:headEnd type="none" w="sm" len="sm"/>
              <a:tailEnd type="none" w="lg" len="med"/>
            </a:ln>
          </p:spPr>
          <p:txBody>
            <a:bodyPr wrap="none" anchor="ctr"/>
            <a:lstStyle/>
            <a:p>
              <a:endParaRPr lang="en-US"/>
            </a:p>
          </p:txBody>
        </p:sp>
      </p:grpSp>
      <p:sp>
        <p:nvSpPr>
          <p:cNvPr id="86028" name="Text Box 36"/>
          <p:cNvSpPr txBox="1">
            <a:spLocks noChangeArrowheads="1"/>
          </p:cNvSpPr>
          <p:nvPr/>
        </p:nvSpPr>
        <p:spPr bwMode="auto">
          <a:xfrm>
            <a:off x="517525" y="2797175"/>
            <a:ext cx="2697163" cy="457200"/>
          </a:xfrm>
          <a:prstGeom prst="rect">
            <a:avLst/>
          </a:prstGeom>
          <a:noFill/>
          <a:ln w="12700">
            <a:noFill/>
            <a:miter lim="800000"/>
            <a:headEnd type="none" w="lg" len="med"/>
            <a:tailEnd type="none" w="lg" len="med"/>
          </a:ln>
        </p:spPr>
        <p:txBody>
          <a:bodyPr wrap="none">
            <a:spAutoFit/>
          </a:bodyPr>
          <a:lstStyle/>
          <a:p>
            <a:r>
              <a:rPr lang="en-US" sz="2400"/>
              <a:t>Very short riser tube</a:t>
            </a:r>
          </a:p>
        </p:txBody>
      </p:sp>
      <p:sp>
        <p:nvSpPr>
          <p:cNvPr id="86029" name="Text Box 37"/>
          <p:cNvSpPr txBox="1">
            <a:spLocks noChangeArrowheads="1"/>
          </p:cNvSpPr>
          <p:nvPr/>
        </p:nvSpPr>
        <p:spPr bwMode="auto">
          <a:xfrm>
            <a:off x="4022725" y="2073275"/>
            <a:ext cx="2628900" cy="457200"/>
          </a:xfrm>
          <a:prstGeom prst="rect">
            <a:avLst/>
          </a:prstGeom>
          <a:noFill/>
          <a:ln w="12700">
            <a:noFill/>
            <a:miter lim="800000"/>
            <a:headEnd type="none" w="lg" len="med"/>
            <a:tailEnd type="none" w="lg" len="med"/>
          </a:ln>
        </p:spPr>
        <p:txBody>
          <a:bodyPr wrap="none">
            <a:spAutoFit/>
          </a:bodyPr>
          <a:lstStyle/>
          <a:p>
            <a:r>
              <a:rPr lang="en-US" sz="2400"/>
              <a:t>Very long riser tube</a:t>
            </a:r>
          </a:p>
        </p:txBody>
      </p:sp>
      <p:grpSp>
        <p:nvGrpSpPr>
          <p:cNvPr id="86030" name="Group 38"/>
          <p:cNvGrpSpPr>
            <a:grpSpLocks/>
          </p:cNvGrpSpPr>
          <p:nvPr/>
        </p:nvGrpSpPr>
        <p:grpSpPr bwMode="auto">
          <a:xfrm>
            <a:off x="6259513" y="241300"/>
            <a:ext cx="841375" cy="5060950"/>
            <a:chOff x="3943" y="152"/>
            <a:chExt cx="530" cy="3188"/>
          </a:xfrm>
        </p:grpSpPr>
        <p:grpSp>
          <p:nvGrpSpPr>
            <p:cNvPr id="86032" name="Group 25"/>
            <p:cNvGrpSpPr>
              <a:grpSpLocks/>
            </p:cNvGrpSpPr>
            <p:nvPr/>
          </p:nvGrpSpPr>
          <p:grpSpPr bwMode="auto">
            <a:xfrm>
              <a:off x="3943" y="3244"/>
              <a:ext cx="288" cy="96"/>
              <a:chOff x="871" y="3247"/>
              <a:chExt cx="288" cy="96"/>
            </a:xfrm>
          </p:grpSpPr>
          <p:sp>
            <p:nvSpPr>
              <p:cNvPr id="86038" name="Line 20"/>
              <p:cNvSpPr>
                <a:spLocks noChangeShapeType="1"/>
              </p:cNvSpPr>
              <p:nvPr/>
            </p:nvSpPr>
            <p:spPr bwMode="auto">
              <a:xfrm rot="5400000">
                <a:off x="1015" y="3103"/>
                <a:ext cx="0" cy="288"/>
              </a:xfrm>
              <a:prstGeom prst="line">
                <a:avLst/>
              </a:prstGeom>
              <a:noFill/>
              <a:ln w="38100">
                <a:solidFill>
                  <a:schemeClr val="accent1"/>
                </a:solidFill>
                <a:round/>
                <a:headEnd type="none" w="sm" len="sm"/>
                <a:tailEnd type="none" w="lg" len="med"/>
              </a:ln>
            </p:spPr>
            <p:txBody>
              <a:bodyPr wrap="none" anchor="ctr"/>
              <a:lstStyle/>
              <a:p>
                <a:endParaRPr lang="en-US"/>
              </a:p>
            </p:txBody>
          </p:sp>
          <p:sp>
            <p:nvSpPr>
              <p:cNvPr id="86039" name="Line 21"/>
              <p:cNvSpPr>
                <a:spLocks noChangeShapeType="1"/>
              </p:cNvSpPr>
              <p:nvPr/>
            </p:nvSpPr>
            <p:spPr bwMode="auto">
              <a:xfrm rot="5400000">
                <a:off x="1015" y="3199"/>
                <a:ext cx="0" cy="288"/>
              </a:xfrm>
              <a:prstGeom prst="line">
                <a:avLst/>
              </a:prstGeom>
              <a:noFill/>
              <a:ln w="38100">
                <a:solidFill>
                  <a:schemeClr val="accent1"/>
                </a:solidFill>
                <a:round/>
                <a:headEnd type="none" w="sm" len="sm"/>
                <a:tailEnd type="none" w="lg" len="med"/>
              </a:ln>
            </p:spPr>
            <p:txBody>
              <a:bodyPr wrap="none" anchor="ctr"/>
              <a:lstStyle/>
              <a:p>
                <a:endParaRPr lang="en-US"/>
              </a:p>
            </p:txBody>
          </p:sp>
        </p:grpSp>
        <p:sp>
          <p:nvSpPr>
            <p:cNvPr id="86033" name="Arc 22"/>
            <p:cNvSpPr>
              <a:spLocks/>
            </p:cNvSpPr>
            <p:nvPr/>
          </p:nvSpPr>
          <p:spPr bwMode="auto">
            <a:xfrm flipV="1">
              <a:off x="4232" y="3100"/>
              <a:ext cx="240" cy="240"/>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hlink"/>
            </a:solidFill>
            <a:ln w="38100">
              <a:solidFill>
                <a:schemeClr val="accent1"/>
              </a:solidFill>
              <a:round/>
              <a:headEnd type="none" w="sm" len="sm"/>
              <a:tailEnd type="none" w="lg" len="med"/>
            </a:ln>
          </p:spPr>
          <p:txBody>
            <a:bodyPr wrap="none" anchor="ctr"/>
            <a:lstStyle/>
            <a:p>
              <a:endParaRPr lang="en-US"/>
            </a:p>
          </p:txBody>
        </p:sp>
        <p:sp>
          <p:nvSpPr>
            <p:cNvPr id="86034" name="Arc 23"/>
            <p:cNvSpPr>
              <a:spLocks/>
            </p:cNvSpPr>
            <p:nvPr/>
          </p:nvSpPr>
          <p:spPr bwMode="auto">
            <a:xfrm flipV="1">
              <a:off x="4233" y="3101"/>
              <a:ext cx="144" cy="144"/>
            </a:xfrm>
            <a:custGeom>
              <a:avLst/>
              <a:gdLst>
                <a:gd name="T0" fmla="*/ 0 w 21600"/>
                <a:gd name="T1" fmla="*/ 0 h 21600"/>
                <a:gd name="T2" fmla="*/ 1 w 21600"/>
                <a:gd name="T3" fmla="*/ 1 h 21600"/>
                <a:gd name="T4" fmla="*/ 0 w 21600"/>
                <a:gd name="T5" fmla="*/ 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hlink"/>
            </a:solidFill>
            <a:ln w="38100">
              <a:solidFill>
                <a:schemeClr val="accent1"/>
              </a:solidFill>
              <a:round/>
              <a:headEnd type="none" w="sm" len="sm"/>
              <a:tailEnd type="none" w="lg" len="med"/>
            </a:ln>
          </p:spPr>
          <p:txBody>
            <a:bodyPr wrap="none" anchor="ctr"/>
            <a:lstStyle/>
            <a:p>
              <a:endParaRPr lang="en-US"/>
            </a:p>
          </p:txBody>
        </p:sp>
        <p:grpSp>
          <p:nvGrpSpPr>
            <p:cNvPr id="86035" name="Group 10"/>
            <p:cNvGrpSpPr>
              <a:grpSpLocks/>
            </p:cNvGrpSpPr>
            <p:nvPr/>
          </p:nvGrpSpPr>
          <p:grpSpPr bwMode="auto">
            <a:xfrm>
              <a:off x="4377" y="152"/>
              <a:ext cx="96" cy="2954"/>
              <a:chOff x="1728" y="1680"/>
              <a:chExt cx="96" cy="1008"/>
            </a:xfrm>
          </p:grpSpPr>
          <p:sp>
            <p:nvSpPr>
              <p:cNvPr id="86036" name="Line 11"/>
              <p:cNvSpPr>
                <a:spLocks noChangeShapeType="1"/>
              </p:cNvSpPr>
              <p:nvPr/>
            </p:nvSpPr>
            <p:spPr bwMode="auto">
              <a:xfrm>
                <a:off x="1728" y="1680"/>
                <a:ext cx="0" cy="1008"/>
              </a:xfrm>
              <a:prstGeom prst="line">
                <a:avLst/>
              </a:prstGeom>
              <a:noFill/>
              <a:ln w="38100">
                <a:solidFill>
                  <a:schemeClr val="accent1"/>
                </a:solidFill>
                <a:round/>
                <a:headEnd type="none" w="sm" len="sm"/>
                <a:tailEnd type="none" w="lg" len="med"/>
              </a:ln>
            </p:spPr>
            <p:txBody>
              <a:bodyPr wrap="none" anchor="ctr"/>
              <a:lstStyle/>
              <a:p>
                <a:endParaRPr lang="en-US"/>
              </a:p>
            </p:txBody>
          </p:sp>
          <p:sp>
            <p:nvSpPr>
              <p:cNvPr id="86037" name="Line 12"/>
              <p:cNvSpPr>
                <a:spLocks noChangeShapeType="1"/>
              </p:cNvSpPr>
              <p:nvPr/>
            </p:nvSpPr>
            <p:spPr bwMode="auto">
              <a:xfrm>
                <a:off x="1824" y="1680"/>
                <a:ext cx="0" cy="1008"/>
              </a:xfrm>
              <a:prstGeom prst="line">
                <a:avLst/>
              </a:prstGeom>
              <a:noFill/>
              <a:ln w="38100">
                <a:solidFill>
                  <a:schemeClr val="accent1"/>
                </a:solidFill>
                <a:round/>
                <a:headEnd type="none" w="sm" len="sm"/>
                <a:tailEnd type="none" w="lg" len="med"/>
              </a:ln>
            </p:spPr>
            <p:txBody>
              <a:bodyPr wrap="none" anchor="ctr"/>
              <a:lstStyle/>
              <a:p>
                <a:endParaRPr lang="en-US"/>
              </a:p>
            </p:txBody>
          </p:sp>
        </p:grpSp>
      </p:grpSp>
      <p:sp>
        <p:nvSpPr>
          <p:cNvPr id="129063" name="AutoShape 39">
            <a:hlinkClick r:id="rId3" action="ppaction://hlinksldjump" highlightClick="1"/>
          </p:cNvPr>
          <p:cNvSpPr>
            <a:spLocks noChangeArrowheads="1"/>
          </p:cNvSpPr>
          <p:nvPr/>
        </p:nvSpPr>
        <p:spPr bwMode="auto">
          <a:xfrm>
            <a:off x="8216900" y="6145213"/>
            <a:ext cx="927100" cy="712787"/>
          </a:xfrm>
          <a:prstGeom prst="actionButtonReturn">
            <a:avLst/>
          </a:prstGeom>
          <a:noFill/>
          <a:ln w="12700">
            <a:solidFill>
              <a:schemeClr val="folHlink"/>
            </a:solidFill>
            <a:miter lim="800000"/>
            <a:headEnd type="none" w="lg" len="med"/>
            <a:tailEnd type="none" w="lg" len="med"/>
          </a:ln>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0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63"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p:txBody>
          <a:bodyPr/>
          <a:lstStyle/>
          <a:p>
            <a:pPr>
              <a:defRPr/>
            </a:pPr>
            <a:r>
              <a:rPr lang="en-US" smtClean="0"/>
              <a:t>Example: Conservation of Mass</a:t>
            </a:r>
            <a:br>
              <a:rPr lang="en-US" smtClean="0"/>
            </a:br>
            <a:r>
              <a:rPr lang="en-US" smtClean="0"/>
              <a:t>(Team Work)</a:t>
            </a:r>
          </a:p>
        </p:txBody>
      </p:sp>
      <p:sp>
        <p:nvSpPr>
          <p:cNvPr id="56325" name="Rectangle 3"/>
          <p:cNvSpPr>
            <a:spLocks noGrp="1" noChangeArrowheads="1"/>
          </p:cNvSpPr>
          <p:nvPr>
            <p:ph type="body" idx="1"/>
          </p:nvPr>
        </p:nvSpPr>
        <p:spPr>
          <a:xfrm>
            <a:off x="355600" y="1981200"/>
            <a:ext cx="8458200" cy="4114800"/>
          </a:xfrm>
        </p:spPr>
        <p:txBody>
          <a:bodyPr/>
          <a:lstStyle/>
          <a:p>
            <a:pPr>
              <a:lnSpc>
                <a:spcPct val="90000"/>
              </a:lnSpc>
              <a:tabLst>
                <a:tab pos="5600700" algn="l"/>
              </a:tabLst>
            </a:pPr>
            <a:r>
              <a:rPr lang="en-US" sz="2800" smtClean="0"/>
              <a:t>The flow through the orifice is a function of the depth of water in the reservoir</a:t>
            </a:r>
          </a:p>
          <a:p>
            <a:pPr>
              <a:lnSpc>
                <a:spcPct val="90000"/>
              </a:lnSpc>
              <a:tabLst>
                <a:tab pos="5600700" algn="l"/>
              </a:tabLst>
            </a:pPr>
            <a:r>
              <a:rPr lang="en-US" sz="2800" smtClean="0"/>
              <a:t>Find the time for the reservoir level to drop from 10 cm to 5 cm. The reservoir surface is 15 cm x 15 cm. The orifice is 2 mm in diameter and is 2 cm off the bottom of the reservoir. The orifice coefficient is 0.6.</a:t>
            </a:r>
          </a:p>
          <a:p>
            <a:pPr>
              <a:lnSpc>
                <a:spcPct val="90000"/>
              </a:lnSpc>
              <a:tabLst>
                <a:tab pos="5600700" algn="l"/>
              </a:tabLst>
            </a:pPr>
            <a:r>
              <a:rPr lang="en-US" sz="2800" smtClean="0"/>
              <a:t>CV with constant or changing mass.</a:t>
            </a:r>
          </a:p>
          <a:p>
            <a:pPr>
              <a:lnSpc>
                <a:spcPct val="90000"/>
              </a:lnSpc>
              <a:tabLst>
                <a:tab pos="5600700" algn="l"/>
              </a:tabLst>
            </a:pPr>
            <a:r>
              <a:rPr lang="en-US" sz="2800" smtClean="0"/>
              <a:t>Draw CV, label CS, solve using variables starting with 		to integration step</a:t>
            </a:r>
          </a:p>
        </p:txBody>
      </p:sp>
      <p:graphicFrame>
        <p:nvGraphicFramePr>
          <p:cNvPr id="56322" name="Object 4"/>
          <p:cNvGraphicFramePr>
            <a:graphicFrameLocks noChangeAspect="1"/>
          </p:cNvGraphicFramePr>
          <p:nvPr/>
        </p:nvGraphicFramePr>
        <p:xfrm>
          <a:off x="6575425" y="2454275"/>
          <a:ext cx="2387600" cy="457200"/>
        </p:xfrm>
        <a:graphic>
          <a:graphicData uri="http://schemas.openxmlformats.org/presentationml/2006/ole">
            <mc:AlternateContent xmlns:mc="http://schemas.openxmlformats.org/markup-compatibility/2006">
              <mc:Choice xmlns:v="urn:schemas-microsoft-com:vml" Requires="v">
                <p:oleObj spid="_x0000_s56326" name="Equation" r:id="rId4" imgW="1815840" imgH="457200" progId="Equation.DSMT4">
                  <p:embed/>
                </p:oleObj>
              </mc:Choice>
              <mc:Fallback>
                <p:oleObj name="Equation" r:id="rId4" imgW="1815840" imgH="4572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5425" y="2454275"/>
                        <a:ext cx="2387600" cy="4572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18791" name="Object 7"/>
          <p:cNvGraphicFramePr>
            <a:graphicFrameLocks noChangeAspect="1"/>
          </p:cNvGraphicFramePr>
          <p:nvPr/>
        </p:nvGraphicFramePr>
        <p:xfrm>
          <a:off x="965200" y="5403850"/>
          <a:ext cx="3903663" cy="828675"/>
        </p:xfrm>
        <a:graphic>
          <a:graphicData uri="http://schemas.openxmlformats.org/presentationml/2006/ole">
            <mc:AlternateContent xmlns:mc="http://schemas.openxmlformats.org/markup-compatibility/2006">
              <mc:Choice xmlns:v="urn:schemas-microsoft-com:vml" Requires="v">
                <p:oleObj spid="_x0000_s56327" name="Equation" r:id="rId6" imgW="2971800" imgH="825480" progId="Equation.DSMT4">
                  <p:embed/>
                </p:oleObj>
              </mc:Choice>
              <mc:Fallback>
                <p:oleObj name="Equation" r:id="rId6" imgW="2971800" imgH="82548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5200" y="5403850"/>
                        <a:ext cx="3903663" cy="828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87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2" name="Rectangle 2"/>
          <p:cNvSpPr>
            <a:spLocks noGrp="1" noChangeArrowheads="1"/>
          </p:cNvSpPr>
          <p:nvPr>
            <p:ph type="title"/>
          </p:nvPr>
        </p:nvSpPr>
        <p:spPr/>
        <p:txBody>
          <a:bodyPr/>
          <a:lstStyle/>
          <a:p>
            <a:pPr>
              <a:defRPr/>
            </a:pPr>
            <a:r>
              <a:rPr lang="en-US" smtClean="0"/>
              <a:t>Example Conservation of Mass</a:t>
            </a:r>
            <a:br>
              <a:rPr lang="en-US" smtClean="0"/>
            </a:br>
            <a:r>
              <a:rPr lang="en-US" smtClean="0"/>
              <a:t>Constant Volume</a:t>
            </a:r>
          </a:p>
        </p:txBody>
      </p:sp>
      <p:sp>
        <p:nvSpPr>
          <p:cNvPr id="57353" name="Rectangle 4"/>
          <p:cNvSpPr>
            <a:spLocks noChangeArrowheads="1"/>
          </p:cNvSpPr>
          <p:nvPr/>
        </p:nvSpPr>
        <p:spPr bwMode="auto">
          <a:xfrm>
            <a:off x="6003925" y="2070100"/>
            <a:ext cx="1206500" cy="1447800"/>
          </a:xfrm>
          <a:prstGeom prst="rect">
            <a:avLst/>
          </a:prstGeom>
          <a:solidFill>
            <a:schemeClr val="hlink"/>
          </a:solidFill>
          <a:ln w="12700">
            <a:noFill/>
            <a:miter lim="800000"/>
            <a:headEnd type="none" w="sm" len="sm"/>
            <a:tailEnd type="none" w="lg" len="med"/>
          </a:ln>
        </p:spPr>
        <p:txBody>
          <a:bodyPr wrap="none" anchor="ctr"/>
          <a:lstStyle/>
          <a:p>
            <a:endParaRPr lang="en-US"/>
          </a:p>
        </p:txBody>
      </p:sp>
      <p:sp>
        <p:nvSpPr>
          <p:cNvPr id="57354" name="Freeform 5"/>
          <p:cNvSpPr>
            <a:spLocks/>
          </p:cNvSpPr>
          <p:nvPr/>
        </p:nvSpPr>
        <p:spPr bwMode="auto">
          <a:xfrm>
            <a:off x="6000750" y="1798638"/>
            <a:ext cx="1227138" cy="1722437"/>
          </a:xfrm>
          <a:custGeom>
            <a:avLst/>
            <a:gdLst>
              <a:gd name="T0" fmla="*/ 0 w 2368"/>
              <a:gd name="T1" fmla="*/ 5919 h 2328"/>
              <a:gd name="T2" fmla="*/ 0 w 2368"/>
              <a:gd name="T3" fmla="*/ 1722437 h 2328"/>
              <a:gd name="T4" fmla="*/ 1227138 w 2368"/>
              <a:gd name="T5" fmla="*/ 1722437 h 2328"/>
              <a:gd name="T6" fmla="*/ 1222992 w 2368"/>
              <a:gd name="T7" fmla="*/ 0 h 2328"/>
              <a:gd name="T8" fmla="*/ 0 60000 65536"/>
              <a:gd name="T9" fmla="*/ 0 60000 65536"/>
              <a:gd name="T10" fmla="*/ 0 60000 65536"/>
              <a:gd name="T11" fmla="*/ 0 60000 65536"/>
              <a:gd name="T12" fmla="*/ 0 w 2368"/>
              <a:gd name="T13" fmla="*/ 0 h 2328"/>
              <a:gd name="T14" fmla="*/ 2368 w 2368"/>
              <a:gd name="T15" fmla="*/ 2328 h 2328"/>
            </a:gdLst>
            <a:ahLst/>
            <a:cxnLst>
              <a:cxn ang="T8">
                <a:pos x="T0" y="T1"/>
              </a:cxn>
              <a:cxn ang="T9">
                <a:pos x="T2" y="T3"/>
              </a:cxn>
              <a:cxn ang="T10">
                <a:pos x="T4" y="T5"/>
              </a:cxn>
              <a:cxn ang="T11">
                <a:pos x="T6" y="T7"/>
              </a:cxn>
            </a:cxnLst>
            <a:rect l="T12" t="T13" r="T14" b="T15"/>
            <a:pathLst>
              <a:path w="2368" h="2328">
                <a:moveTo>
                  <a:pt x="0" y="8"/>
                </a:moveTo>
                <a:lnTo>
                  <a:pt x="0" y="2328"/>
                </a:lnTo>
                <a:lnTo>
                  <a:pt x="2368" y="2328"/>
                </a:lnTo>
                <a:lnTo>
                  <a:pt x="2360" y="0"/>
                </a:lnTo>
              </a:path>
            </a:pathLst>
          </a:custGeom>
          <a:noFill/>
          <a:ln w="25400" cap="flat" cmpd="sng">
            <a:solidFill>
              <a:schemeClr val="tx1"/>
            </a:solidFill>
            <a:prstDash val="solid"/>
            <a:round/>
            <a:headEnd type="none" w="lg" len="med"/>
            <a:tailEnd type="none" w="lg" len="med"/>
          </a:ln>
        </p:spPr>
        <p:txBody>
          <a:bodyPr wrap="none" anchor="ctr"/>
          <a:lstStyle/>
          <a:p>
            <a:endParaRPr lang="en-US"/>
          </a:p>
        </p:txBody>
      </p:sp>
      <p:grpSp>
        <p:nvGrpSpPr>
          <p:cNvPr id="57355" name="Group 6"/>
          <p:cNvGrpSpPr>
            <a:grpSpLocks/>
          </p:cNvGrpSpPr>
          <p:nvPr/>
        </p:nvGrpSpPr>
        <p:grpSpPr bwMode="auto">
          <a:xfrm>
            <a:off x="6256338" y="1938338"/>
            <a:ext cx="260350" cy="268287"/>
            <a:chOff x="4052" y="1505"/>
            <a:chExt cx="271" cy="320"/>
          </a:xfrm>
        </p:grpSpPr>
        <p:sp>
          <p:nvSpPr>
            <p:cNvPr id="57390" name="Line 7"/>
            <p:cNvSpPr>
              <a:spLocks noChangeShapeType="1"/>
            </p:cNvSpPr>
            <p:nvPr/>
          </p:nvSpPr>
          <p:spPr bwMode="auto">
            <a:xfrm>
              <a:off x="4052" y="1711"/>
              <a:ext cx="271" cy="0"/>
            </a:xfrm>
            <a:prstGeom prst="line">
              <a:avLst/>
            </a:prstGeom>
            <a:noFill/>
            <a:ln w="25400">
              <a:solidFill>
                <a:schemeClr val="tx1"/>
              </a:solidFill>
              <a:round/>
              <a:headEnd type="none" w="lg" len="med"/>
              <a:tailEnd type="none" w="lg" len="med"/>
            </a:ln>
          </p:spPr>
          <p:txBody>
            <a:bodyPr wrap="none" anchor="ctr"/>
            <a:lstStyle/>
            <a:p>
              <a:endParaRPr lang="en-US"/>
            </a:p>
          </p:txBody>
        </p:sp>
        <p:sp>
          <p:nvSpPr>
            <p:cNvPr id="57391" name="Line 8"/>
            <p:cNvSpPr>
              <a:spLocks noChangeShapeType="1"/>
            </p:cNvSpPr>
            <p:nvPr/>
          </p:nvSpPr>
          <p:spPr bwMode="auto">
            <a:xfrm>
              <a:off x="4112" y="1825"/>
              <a:ext cx="151" cy="0"/>
            </a:xfrm>
            <a:prstGeom prst="line">
              <a:avLst/>
            </a:prstGeom>
            <a:noFill/>
            <a:ln w="25400">
              <a:solidFill>
                <a:schemeClr val="tx1"/>
              </a:solidFill>
              <a:round/>
              <a:headEnd type="none" w="lg" len="med"/>
              <a:tailEnd type="none" w="lg" len="med"/>
            </a:ln>
          </p:spPr>
          <p:txBody>
            <a:bodyPr wrap="none" anchor="ctr"/>
            <a:lstStyle/>
            <a:p>
              <a:endParaRPr lang="en-US"/>
            </a:p>
          </p:txBody>
        </p:sp>
        <p:sp>
          <p:nvSpPr>
            <p:cNvPr id="57392" name="AutoShape 9"/>
            <p:cNvSpPr>
              <a:spLocks noChangeArrowheads="1"/>
            </p:cNvSpPr>
            <p:nvPr/>
          </p:nvSpPr>
          <p:spPr bwMode="auto">
            <a:xfrm rot="10800000" flipH="1">
              <a:off x="4104" y="1505"/>
              <a:ext cx="166" cy="140"/>
            </a:xfrm>
            <a:prstGeom prst="triangle">
              <a:avLst>
                <a:gd name="adj" fmla="val 49995"/>
              </a:avLst>
            </a:prstGeom>
            <a:noFill/>
            <a:ln w="12700">
              <a:solidFill>
                <a:schemeClr val="tx1"/>
              </a:solidFill>
              <a:miter lim="800000"/>
              <a:headEnd/>
              <a:tailEnd/>
            </a:ln>
          </p:spPr>
          <p:txBody>
            <a:bodyPr wrap="none" anchor="ctr"/>
            <a:lstStyle/>
            <a:p>
              <a:endParaRPr lang="en-US"/>
            </a:p>
          </p:txBody>
        </p:sp>
      </p:grpSp>
      <p:grpSp>
        <p:nvGrpSpPr>
          <p:cNvPr id="57356" name="Group 10"/>
          <p:cNvGrpSpPr>
            <a:grpSpLocks/>
          </p:cNvGrpSpPr>
          <p:nvPr/>
        </p:nvGrpSpPr>
        <p:grpSpPr bwMode="auto">
          <a:xfrm flipV="1">
            <a:off x="7218363" y="3240088"/>
            <a:ext cx="1925637" cy="2589212"/>
            <a:chOff x="1878" y="1894"/>
            <a:chExt cx="1890" cy="775"/>
          </a:xfrm>
        </p:grpSpPr>
        <p:sp>
          <p:nvSpPr>
            <p:cNvPr id="57366" name="Line 11"/>
            <p:cNvSpPr>
              <a:spLocks noChangeShapeType="1"/>
            </p:cNvSpPr>
            <p:nvPr/>
          </p:nvSpPr>
          <p:spPr bwMode="auto">
            <a:xfrm>
              <a:off x="1878" y="2668"/>
              <a:ext cx="78" cy="1"/>
            </a:xfrm>
            <a:prstGeom prst="line">
              <a:avLst/>
            </a:prstGeom>
            <a:noFill/>
            <a:ln w="38100">
              <a:solidFill>
                <a:schemeClr val="hlink"/>
              </a:solidFill>
              <a:round/>
              <a:headEnd/>
              <a:tailEnd/>
            </a:ln>
          </p:spPr>
          <p:txBody>
            <a:bodyPr/>
            <a:lstStyle/>
            <a:p>
              <a:endParaRPr lang="en-US"/>
            </a:p>
          </p:txBody>
        </p:sp>
        <p:sp>
          <p:nvSpPr>
            <p:cNvPr id="57367" name="Line 12"/>
            <p:cNvSpPr>
              <a:spLocks noChangeShapeType="1"/>
            </p:cNvSpPr>
            <p:nvPr/>
          </p:nvSpPr>
          <p:spPr bwMode="auto">
            <a:xfrm flipV="1">
              <a:off x="1956" y="2662"/>
              <a:ext cx="78" cy="6"/>
            </a:xfrm>
            <a:prstGeom prst="line">
              <a:avLst/>
            </a:prstGeom>
            <a:noFill/>
            <a:ln w="38100">
              <a:solidFill>
                <a:schemeClr val="hlink"/>
              </a:solidFill>
              <a:round/>
              <a:headEnd/>
              <a:tailEnd/>
            </a:ln>
          </p:spPr>
          <p:txBody>
            <a:bodyPr/>
            <a:lstStyle/>
            <a:p>
              <a:endParaRPr lang="en-US"/>
            </a:p>
          </p:txBody>
        </p:sp>
        <p:sp>
          <p:nvSpPr>
            <p:cNvPr id="57368" name="Line 13"/>
            <p:cNvSpPr>
              <a:spLocks noChangeShapeType="1"/>
            </p:cNvSpPr>
            <p:nvPr/>
          </p:nvSpPr>
          <p:spPr bwMode="auto">
            <a:xfrm flipV="1">
              <a:off x="2034" y="2656"/>
              <a:ext cx="78" cy="6"/>
            </a:xfrm>
            <a:prstGeom prst="line">
              <a:avLst/>
            </a:prstGeom>
            <a:noFill/>
            <a:ln w="38100">
              <a:solidFill>
                <a:schemeClr val="hlink"/>
              </a:solidFill>
              <a:round/>
              <a:headEnd/>
              <a:tailEnd/>
            </a:ln>
          </p:spPr>
          <p:txBody>
            <a:bodyPr/>
            <a:lstStyle/>
            <a:p>
              <a:endParaRPr lang="en-US"/>
            </a:p>
          </p:txBody>
        </p:sp>
        <p:sp>
          <p:nvSpPr>
            <p:cNvPr id="57369" name="Line 14"/>
            <p:cNvSpPr>
              <a:spLocks noChangeShapeType="1"/>
            </p:cNvSpPr>
            <p:nvPr/>
          </p:nvSpPr>
          <p:spPr bwMode="auto">
            <a:xfrm flipV="1">
              <a:off x="2112" y="2644"/>
              <a:ext cx="78" cy="12"/>
            </a:xfrm>
            <a:prstGeom prst="line">
              <a:avLst/>
            </a:prstGeom>
            <a:noFill/>
            <a:ln w="38100">
              <a:solidFill>
                <a:schemeClr val="hlink"/>
              </a:solidFill>
              <a:round/>
              <a:headEnd/>
              <a:tailEnd/>
            </a:ln>
          </p:spPr>
          <p:txBody>
            <a:bodyPr/>
            <a:lstStyle/>
            <a:p>
              <a:endParaRPr lang="en-US"/>
            </a:p>
          </p:txBody>
        </p:sp>
        <p:sp>
          <p:nvSpPr>
            <p:cNvPr id="57370" name="Line 15"/>
            <p:cNvSpPr>
              <a:spLocks noChangeShapeType="1"/>
            </p:cNvSpPr>
            <p:nvPr/>
          </p:nvSpPr>
          <p:spPr bwMode="auto">
            <a:xfrm flipV="1">
              <a:off x="2190" y="2632"/>
              <a:ext cx="78" cy="12"/>
            </a:xfrm>
            <a:prstGeom prst="line">
              <a:avLst/>
            </a:prstGeom>
            <a:noFill/>
            <a:ln w="38100">
              <a:solidFill>
                <a:schemeClr val="hlink"/>
              </a:solidFill>
              <a:round/>
              <a:headEnd/>
              <a:tailEnd/>
            </a:ln>
          </p:spPr>
          <p:txBody>
            <a:bodyPr/>
            <a:lstStyle/>
            <a:p>
              <a:endParaRPr lang="en-US"/>
            </a:p>
          </p:txBody>
        </p:sp>
        <p:sp>
          <p:nvSpPr>
            <p:cNvPr id="57371" name="Line 16"/>
            <p:cNvSpPr>
              <a:spLocks noChangeShapeType="1"/>
            </p:cNvSpPr>
            <p:nvPr/>
          </p:nvSpPr>
          <p:spPr bwMode="auto">
            <a:xfrm flipV="1">
              <a:off x="2268" y="2620"/>
              <a:ext cx="84" cy="12"/>
            </a:xfrm>
            <a:prstGeom prst="line">
              <a:avLst/>
            </a:prstGeom>
            <a:noFill/>
            <a:ln w="38100">
              <a:solidFill>
                <a:schemeClr val="hlink"/>
              </a:solidFill>
              <a:round/>
              <a:headEnd/>
              <a:tailEnd/>
            </a:ln>
          </p:spPr>
          <p:txBody>
            <a:bodyPr/>
            <a:lstStyle/>
            <a:p>
              <a:endParaRPr lang="en-US"/>
            </a:p>
          </p:txBody>
        </p:sp>
        <p:sp>
          <p:nvSpPr>
            <p:cNvPr id="57372" name="Line 17"/>
            <p:cNvSpPr>
              <a:spLocks noChangeShapeType="1"/>
            </p:cNvSpPr>
            <p:nvPr/>
          </p:nvSpPr>
          <p:spPr bwMode="auto">
            <a:xfrm flipV="1">
              <a:off x="2352" y="2602"/>
              <a:ext cx="78" cy="18"/>
            </a:xfrm>
            <a:prstGeom prst="line">
              <a:avLst/>
            </a:prstGeom>
            <a:noFill/>
            <a:ln w="38100">
              <a:solidFill>
                <a:schemeClr val="hlink"/>
              </a:solidFill>
              <a:round/>
              <a:headEnd/>
              <a:tailEnd/>
            </a:ln>
          </p:spPr>
          <p:txBody>
            <a:bodyPr/>
            <a:lstStyle/>
            <a:p>
              <a:endParaRPr lang="en-US"/>
            </a:p>
          </p:txBody>
        </p:sp>
        <p:sp>
          <p:nvSpPr>
            <p:cNvPr id="57373" name="Line 18"/>
            <p:cNvSpPr>
              <a:spLocks noChangeShapeType="1"/>
            </p:cNvSpPr>
            <p:nvPr/>
          </p:nvSpPr>
          <p:spPr bwMode="auto">
            <a:xfrm flipV="1">
              <a:off x="2430" y="2584"/>
              <a:ext cx="78" cy="18"/>
            </a:xfrm>
            <a:prstGeom prst="line">
              <a:avLst/>
            </a:prstGeom>
            <a:noFill/>
            <a:ln w="38100">
              <a:solidFill>
                <a:schemeClr val="hlink"/>
              </a:solidFill>
              <a:round/>
              <a:headEnd/>
              <a:tailEnd/>
            </a:ln>
          </p:spPr>
          <p:txBody>
            <a:bodyPr/>
            <a:lstStyle/>
            <a:p>
              <a:endParaRPr lang="en-US"/>
            </a:p>
          </p:txBody>
        </p:sp>
        <p:sp>
          <p:nvSpPr>
            <p:cNvPr id="57374" name="Line 19"/>
            <p:cNvSpPr>
              <a:spLocks noChangeShapeType="1"/>
            </p:cNvSpPr>
            <p:nvPr/>
          </p:nvSpPr>
          <p:spPr bwMode="auto">
            <a:xfrm flipV="1">
              <a:off x="2508" y="2560"/>
              <a:ext cx="78" cy="24"/>
            </a:xfrm>
            <a:prstGeom prst="line">
              <a:avLst/>
            </a:prstGeom>
            <a:noFill/>
            <a:ln w="38100">
              <a:solidFill>
                <a:schemeClr val="hlink"/>
              </a:solidFill>
              <a:round/>
              <a:headEnd/>
              <a:tailEnd/>
            </a:ln>
          </p:spPr>
          <p:txBody>
            <a:bodyPr/>
            <a:lstStyle/>
            <a:p>
              <a:endParaRPr lang="en-US"/>
            </a:p>
          </p:txBody>
        </p:sp>
        <p:sp>
          <p:nvSpPr>
            <p:cNvPr id="57375" name="Line 20"/>
            <p:cNvSpPr>
              <a:spLocks noChangeShapeType="1"/>
            </p:cNvSpPr>
            <p:nvPr/>
          </p:nvSpPr>
          <p:spPr bwMode="auto">
            <a:xfrm flipV="1">
              <a:off x="2586" y="2536"/>
              <a:ext cx="78" cy="24"/>
            </a:xfrm>
            <a:prstGeom prst="line">
              <a:avLst/>
            </a:prstGeom>
            <a:noFill/>
            <a:ln w="38100">
              <a:solidFill>
                <a:schemeClr val="hlink"/>
              </a:solidFill>
              <a:round/>
              <a:headEnd/>
              <a:tailEnd/>
            </a:ln>
          </p:spPr>
          <p:txBody>
            <a:bodyPr/>
            <a:lstStyle/>
            <a:p>
              <a:endParaRPr lang="en-US"/>
            </a:p>
          </p:txBody>
        </p:sp>
        <p:sp>
          <p:nvSpPr>
            <p:cNvPr id="57376" name="Line 21"/>
            <p:cNvSpPr>
              <a:spLocks noChangeShapeType="1"/>
            </p:cNvSpPr>
            <p:nvPr/>
          </p:nvSpPr>
          <p:spPr bwMode="auto">
            <a:xfrm flipV="1">
              <a:off x="2664" y="2506"/>
              <a:ext cx="78" cy="30"/>
            </a:xfrm>
            <a:prstGeom prst="line">
              <a:avLst/>
            </a:prstGeom>
            <a:noFill/>
            <a:ln w="38100">
              <a:solidFill>
                <a:schemeClr val="hlink"/>
              </a:solidFill>
              <a:round/>
              <a:headEnd/>
              <a:tailEnd/>
            </a:ln>
          </p:spPr>
          <p:txBody>
            <a:bodyPr/>
            <a:lstStyle/>
            <a:p>
              <a:endParaRPr lang="en-US"/>
            </a:p>
          </p:txBody>
        </p:sp>
        <p:sp>
          <p:nvSpPr>
            <p:cNvPr id="57377" name="Line 22"/>
            <p:cNvSpPr>
              <a:spLocks noChangeShapeType="1"/>
            </p:cNvSpPr>
            <p:nvPr/>
          </p:nvSpPr>
          <p:spPr bwMode="auto">
            <a:xfrm flipV="1">
              <a:off x="2742" y="2476"/>
              <a:ext cx="84" cy="30"/>
            </a:xfrm>
            <a:prstGeom prst="line">
              <a:avLst/>
            </a:prstGeom>
            <a:noFill/>
            <a:ln w="38100">
              <a:solidFill>
                <a:schemeClr val="hlink"/>
              </a:solidFill>
              <a:round/>
              <a:headEnd/>
              <a:tailEnd/>
            </a:ln>
          </p:spPr>
          <p:txBody>
            <a:bodyPr/>
            <a:lstStyle/>
            <a:p>
              <a:endParaRPr lang="en-US"/>
            </a:p>
          </p:txBody>
        </p:sp>
        <p:sp>
          <p:nvSpPr>
            <p:cNvPr id="57378" name="Line 23"/>
            <p:cNvSpPr>
              <a:spLocks noChangeShapeType="1"/>
            </p:cNvSpPr>
            <p:nvPr/>
          </p:nvSpPr>
          <p:spPr bwMode="auto">
            <a:xfrm flipV="1">
              <a:off x="2826" y="2440"/>
              <a:ext cx="78" cy="36"/>
            </a:xfrm>
            <a:prstGeom prst="line">
              <a:avLst/>
            </a:prstGeom>
            <a:noFill/>
            <a:ln w="38100">
              <a:solidFill>
                <a:schemeClr val="hlink"/>
              </a:solidFill>
              <a:round/>
              <a:headEnd/>
              <a:tailEnd/>
            </a:ln>
          </p:spPr>
          <p:txBody>
            <a:bodyPr/>
            <a:lstStyle/>
            <a:p>
              <a:endParaRPr lang="en-US"/>
            </a:p>
          </p:txBody>
        </p:sp>
        <p:sp>
          <p:nvSpPr>
            <p:cNvPr id="57379" name="Line 24"/>
            <p:cNvSpPr>
              <a:spLocks noChangeShapeType="1"/>
            </p:cNvSpPr>
            <p:nvPr/>
          </p:nvSpPr>
          <p:spPr bwMode="auto">
            <a:xfrm flipV="1">
              <a:off x="2904" y="2404"/>
              <a:ext cx="78" cy="36"/>
            </a:xfrm>
            <a:prstGeom prst="line">
              <a:avLst/>
            </a:prstGeom>
            <a:noFill/>
            <a:ln w="38100">
              <a:solidFill>
                <a:schemeClr val="hlink"/>
              </a:solidFill>
              <a:round/>
              <a:headEnd/>
              <a:tailEnd/>
            </a:ln>
          </p:spPr>
          <p:txBody>
            <a:bodyPr/>
            <a:lstStyle/>
            <a:p>
              <a:endParaRPr lang="en-US"/>
            </a:p>
          </p:txBody>
        </p:sp>
        <p:sp>
          <p:nvSpPr>
            <p:cNvPr id="57380" name="Line 25"/>
            <p:cNvSpPr>
              <a:spLocks noChangeShapeType="1"/>
            </p:cNvSpPr>
            <p:nvPr/>
          </p:nvSpPr>
          <p:spPr bwMode="auto">
            <a:xfrm flipV="1">
              <a:off x="2982" y="2368"/>
              <a:ext cx="78" cy="36"/>
            </a:xfrm>
            <a:prstGeom prst="line">
              <a:avLst/>
            </a:prstGeom>
            <a:noFill/>
            <a:ln w="38100">
              <a:solidFill>
                <a:schemeClr val="hlink"/>
              </a:solidFill>
              <a:round/>
              <a:headEnd/>
              <a:tailEnd/>
            </a:ln>
          </p:spPr>
          <p:txBody>
            <a:bodyPr/>
            <a:lstStyle/>
            <a:p>
              <a:endParaRPr lang="en-US"/>
            </a:p>
          </p:txBody>
        </p:sp>
        <p:sp>
          <p:nvSpPr>
            <p:cNvPr id="57381" name="Line 26"/>
            <p:cNvSpPr>
              <a:spLocks noChangeShapeType="1"/>
            </p:cNvSpPr>
            <p:nvPr/>
          </p:nvSpPr>
          <p:spPr bwMode="auto">
            <a:xfrm flipV="1">
              <a:off x="3060" y="2326"/>
              <a:ext cx="78" cy="42"/>
            </a:xfrm>
            <a:prstGeom prst="line">
              <a:avLst/>
            </a:prstGeom>
            <a:noFill/>
            <a:ln w="38100">
              <a:solidFill>
                <a:schemeClr val="hlink"/>
              </a:solidFill>
              <a:round/>
              <a:headEnd/>
              <a:tailEnd/>
            </a:ln>
          </p:spPr>
          <p:txBody>
            <a:bodyPr/>
            <a:lstStyle/>
            <a:p>
              <a:endParaRPr lang="en-US"/>
            </a:p>
          </p:txBody>
        </p:sp>
        <p:sp>
          <p:nvSpPr>
            <p:cNvPr id="57382" name="Line 27"/>
            <p:cNvSpPr>
              <a:spLocks noChangeShapeType="1"/>
            </p:cNvSpPr>
            <p:nvPr/>
          </p:nvSpPr>
          <p:spPr bwMode="auto">
            <a:xfrm flipV="1">
              <a:off x="3138" y="2278"/>
              <a:ext cx="78" cy="48"/>
            </a:xfrm>
            <a:prstGeom prst="line">
              <a:avLst/>
            </a:prstGeom>
            <a:noFill/>
            <a:ln w="38100">
              <a:solidFill>
                <a:schemeClr val="hlink"/>
              </a:solidFill>
              <a:round/>
              <a:headEnd/>
              <a:tailEnd/>
            </a:ln>
          </p:spPr>
          <p:txBody>
            <a:bodyPr/>
            <a:lstStyle/>
            <a:p>
              <a:endParaRPr lang="en-US"/>
            </a:p>
          </p:txBody>
        </p:sp>
        <p:sp>
          <p:nvSpPr>
            <p:cNvPr id="57383" name="Line 28"/>
            <p:cNvSpPr>
              <a:spLocks noChangeShapeType="1"/>
            </p:cNvSpPr>
            <p:nvPr/>
          </p:nvSpPr>
          <p:spPr bwMode="auto">
            <a:xfrm flipV="1">
              <a:off x="3216" y="2230"/>
              <a:ext cx="78" cy="48"/>
            </a:xfrm>
            <a:prstGeom prst="line">
              <a:avLst/>
            </a:prstGeom>
            <a:noFill/>
            <a:ln w="38100">
              <a:solidFill>
                <a:schemeClr val="hlink"/>
              </a:solidFill>
              <a:round/>
              <a:headEnd/>
              <a:tailEnd/>
            </a:ln>
          </p:spPr>
          <p:txBody>
            <a:bodyPr/>
            <a:lstStyle/>
            <a:p>
              <a:endParaRPr lang="en-US"/>
            </a:p>
          </p:txBody>
        </p:sp>
        <p:sp>
          <p:nvSpPr>
            <p:cNvPr id="57384" name="Line 29"/>
            <p:cNvSpPr>
              <a:spLocks noChangeShapeType="1"/>
            </p:cNvSpPr>
            <p:nvPr/>
          </p:nvSpPr>
          <p:spPr bwMode="auto">
            <a:xfrm flipV="1">
              <a:off x="3294" y="2182"/>
              <a:ext cx="84" cy="48"/>
            </a:xfrm>
            <a:prstGeom prst="line">
              <a:avLst/>
            </a:prstGeom>
            <a:noFill/>
            <a:ln w="38100">
              <a:solidFill>
                <a:schemeClr val="hlink"/>
              </a:solidFill>
              <a:round/>
              <a:headEnd/>
              <a:tailEnd/>
            </a:ln>
          </p:spPr>
          <p:txBody>
            <a:bodyPr/>
            <a:lstStyle/>
            <a:p>
              <a:endParaRPr lang="en-US"/>
            </a:p>
          </p:txBody>
        </p:sp>
        <p:sp>
          <p:nvSpPr>
            <p:cNvPr id="57385" name="Line 30"/>
            <p:cNvSpPr>
              <a:spLocks noChangeShapeType="1"/>
            </p:cNvSpPr>
            <p:nvPr/>
          </p:nvSpPr>
          <p:spPr bwMode="auto">
            <a:xfrm flipV="1">
              <a:off x="3378" y="2128"/>
              <a:ext cx="78" cy="54"/>
            </a:xfrm>
            <a:prstGeom prst="line">
              <a:avLst/>
            </a:prstGeom>
            <a:noFill/>
            <a:ln w="38100">
              <a:solidFill>
                <a:schemeClr val="hlink"/>
              </a:solidFill>
              <a:round/>
              <a:headEnd/>
              <a:tailEnd/>
            </a:ln>
          </p:spPr>
          <p:txBody>
            <a:bodyPr/>
            <a:lstStyle/>
            <a:p>
              <a:endParaRPr lang="en-US"/>
            </a:p>
          </p:txBody>
        </p:sp>
        <p:sp>
          <p:nvSpPr>
            <p:cNvPr id="57386" name="Line 31"/>
            <p:cNvSpPr>
              <a:spLocks noChangeShapeType="1"/>
            </p:cNvSpPr>
            <p:nvPr/>
          </p:nvSpPr>
          <p:spPr bwMode="auto">
            <a:xfrm flipV="1">
              <a:off x="3456" y="2074"/>
              <a:ext cx="78" cy="54"/>
            </a:xfrm>
            <a:prstGeom prst="line">
              <a:avLst/>
            </a:prstGeom>
            <a:noFill/>
            <a:ln w="38100">
              <a:solidFill>
                <a:schemeClr val="hlink"/>
              </a:solidFill>
              <a:round/>
              <a:headEnd/>
              <a:tailEnd/>
            </a:ln>
          </p:spPr>
          <p:txBody>
            <a:bodyPr/>
            <a:lstStyle/>
            <a:p>
              <a:endParaRPr lang="en-US"/>
            </a:p>
          </p:txBody>
        </p:sp>
        <p:sp>
          <p:nvSpPr>
            <p:cNvPr id="57387" name="Line 32"/>
            <p:cNvSpPr>
              <a:spLocks noChangeShapeType="1"/>
            </p:cNvSpPr>
            <p:nvPr/>
          </p:nvSpPr>
          <p:spPr bwMode="auto">
            <a:xfrm flipV="1">
              <a:off x="3534" y="2014"/>
              <a:ext cx="78" cy="60"/>
            </a:xfrm>
            <a:prstGeom prst="line">
              <a:avLst/>
            </a:prstGeom>
            <a:noFill/>
            <a:ln w="38100">
              <a:solidFill>
                <a:schemeClr val="hlink"/>
              </a:solidFill>
              <a:round/>
              <a:headEnd/>
              <a:tailEnd/>
            </a:ln>
          </p:spPr>
          <p:txBody>
            <a:bodyPr/>
            <a:lstStyle/>
            <a:p>
              <a:endParaRPr lang="en-US"/>
            </a:p>
          </p:txBody>
        </p:sp>
        <p:sp>
          <p:nvSpPr>
            <p:cNvPr id="57388" name="Line 33"/>
            <p:cNvSpPr>
              <a:spLocks noChangeShapeType="1"/>
            </p:cNvSpPr>
            <p:nvPr/>
          </p:nvSpPr>
          <p:spPr bwMode="auto">
            <a:xfrm flipV="1">
              <a:off x="3612" y="1954"/>
              <a:ext cx="78" cy="60"/>
            </a:xfrm>
            <a:prstGeom prst="line">
              <a:avLst/>
            </a:prstGeom>
            <a:noFill/>
            <a:ln w="38100">
              <a:solidFill>
                <a:schemeClr val="hlink"/>
              </a:solidFill>
              <a:round/>
              <a:headEnd/>
              <a:tailEnd/>
            </a:ln>
          </p:spPr>
          <p:txBody>
            <a:bodyPr/>
            <a:lstStyle/>
            <a:p>
              <a:endParaRPr lang="en-US"/>
            </a:p>
          </p:txBody>
        </p:sp>
        <p:sp>
          <p:nvSpPr>
            <p:cNvPr id="57389" name="Line 34"/>
            <p:cNvSpPr>
              <a:spLocks noChangeShapeType="1"/>
            </p:cNvSpPr>
            <p:nvPr/>
          </p:nvSpPr>
          <p:spPr bwMode="auto">
            <a:xfrm flipV="1">
              <a:off x="3690" y="1894"/>
              <a:ext cx="78" cy="60"/>
            </a:xfrm>
            <a:prstGeom prst="line">
              <a:avLst/>
            </a:prstGeom>
            <a:noFill/>
            <a:ln w="38100">
              <a:solidFill>
                <a:schemeClr val="hlink"/>
              </a:solidFill>
              <a:round/>
              <a:headEnd/>
              <a:tailEnd/>
            </a:ln>
          </p:spPr>
          <p:txBody>
            <a:bodyPr/>
            <a:lstStyle/>
            <a:p>
              <a:endParaRPr lang="en-US"/>
            </a:p>
          </p:txBody>
        </p:sp>
      </p:grpSp>
      <p:sp>
        <p:nvSpPr>
          <p:cNvPr id="57357" name="Line 35"/>
          <p:cNvSpPr>
            <a:spLocks noChangeShapeType="1"/>
          </p:cNvSpPr>
          <p:nvPr/>
        </p:nvSpPr>
        <p:spPr bwMode="auto">
          <a:xfrm flipH="1">
            <a:off x="7350125" y="3213100"/>
            <a:ext cx="508000" cy="0"/>
          </a:xfrm>
          <a:prstGeom prst="line">
            <a:avLst/>
          </a:prstGeom>
          <a:noFill/>
          <a:ln w="28575">
            <a:solidFill>
              <a:schemeClr val="tx1"/>
            </a:solidFill>
            <a:round/>
            <a:headEnd type="none" w="sm" len="sm"/>
            <a:tailEnd type="none" w="lg" len="med"/>
          </a:ln>
        </p:spPr>
        <p:txBody>
          <a:bodyPr wrap="none" anchor="ctr"/>
          <a:lstStyle/>
          <a:p>
            <a:endParaRPr lang="en-US"/>
          </a:p>
        </p:txBody>
      </p:sp>
      <p:sp>
        <p:nvSpPr>
          <p:cNvPr id="57358" name="Line 36"/>
          <p:cNvSpPr>
            <a:spLocks noChangeShapeType="1"/>
          </p:cNvSpPr>
          <p:nvPr/>
        </p:nvSpPr>
        <p:spPr bwMode="auto">
          <a:xfrm flipH="1">
            <a:off x="7248525" y="2070100"/>
            <a:ext cx="685800" cy="0"/>
          </a:xfrm>
          <a:prstGeom prst="line">
            <a:avLst/>
          </a:prstGeom>
          <a:noFill/>
          <a:ln w="28575">
            <a:solidFill>
              <a:schemeClr val="tx1"/>
            </a:solidFill>
            <a:round/>
            <a:headEnd type="none" w="sm" len="sm"/>
            <a:tailEnd type="none" w="lg" len="med"/>
          </a:ln>
        </p:spPr>
        <p:txBody>
          <a:bodyPr wrap="none" anchor="ctr"/>
          <a:lstStyle/>
          <a:p>
            <a:endParaRPr lang="en-US"/>
          </a:p>
        </p:txBody>
      </p:sp>
      <p:sp>
        <p:nvSpPr>
          <p:cNvPr id="57359" name="Line 37"/>
          <p:cNvSpPr>
            <a:spLocks noChangeShapeType="1"/>
          </p:cNvSpPr>
          <p:nvPr/>
        </p:nvSpPr>
        <p:spPr bwMode="auto">
          <a:xfrm>
            <a:off x="7502525" y="2070100"/>
            <a:ext cx="0" cy="1104900"/>
          </a:xfrm>
          <a:prstGeom prst="line">
            <a:avLst/>
          </a:prstGeom>
          <a:noFill/>
          <a:ln w="28575">
            <a:solidFill>
              <a:schemeClr val="tx1"/>
            </a:solidFill>
            <a:round/>
            <a:headEnd type="triangle" w="lg" len="med"/>
            <a:tailEnd type="triangle" w="lg" len="med"/>
          </a:ln>
        </p:spPr>
        <p:txBody>
          <a:bodyPr wrap="none" anchor="ctr"/>
          <a:lstStyle/>
          <a:p>
            <a:endParaRPr lang="en-US"/>
          </a:p>
        </p:txBody>
      </p:sp>
      <p:sp>
        <p:nvSpPr>
          <p:cNvPr id="57360" name="Text Box 38"/>
          <p:cNvSpPr txBox="1">
            <a:spLocks noChangeArrowheads="1"/>
          </p:cNvSpPr>
          <p:nvPr/>
        </p:nvSpPr>
        <p:spPr bwMode="auto">
          <a:xfrm>
            <a:off x="7359650" y="2441575"/>
            <a:ext cx="336550" cy="457200"/>
          </a:xfrm>
          <a:prstGeom prst="rect">
            <a:avLst/>
          </a:prstGeom>
          <a:solidFill>
            <a:schemeClr val="bg1"/>
          </a:solidFill>
          <a:ln w="12700">
            <a:noFill/>
            <a:miter lim="800000"/>
            <a:headEnd type="none" w="sm" len="sm"/>
            <a:tailEnd type="none" w="lg" len="med"/>
          </a:ln>
        </p:spPr>
        <p:txBody>
          <a:bodyPr wrap="none">
            <a:spAutoFit/>
          </a:bodyPr>
          <a:lstStyle/>
          <a:p>
            <a:r>
              <a:rPr lang="en-US" sz="2400"/>
              <a:t>h</a:t>
            </a:r>
          </a:p>
        </p:txBody>
      </p:sp>
      <p:graphicFrame>
        <p:nvGraphicFramePr>
          <p:cNvPr id="149545" name="Object 41"/>
          <p:cNvGraphicFramePr>
            <a:graphicFrameLocks noChangeAspect="1"/>
          </p:cNvGraphicFramePr>
          <p:nvPr/>
        </p:nvGraphicFramePr>
        <p:xfrm>
          <a:off x="244475" y="4178300"/>
          <a:ext cx="3368675" cy="382588"/>
        </p:xfrm>
        <a:graphic>
          <a:graphicData uri="http://schemas.openxmlformats.org/presentationml/2006/ole">
            <mc:AlternateContent xmlns:mc="http://schemas.openxmlformats.org/markup-compatibility/2006">
              <mc:Choice xmlns:v="urn:schemas-microsoft-com:vml" Requires="v">
                <p:oleObj spid="_x0000_s57358" name="Equation" r:id="rId4" imgW="2565360" imgH="380880" progId="Equation.DSMT4">
                  <p:embed/>
                </p:oleObj>
              </mc:Choice>
              <mc:Fallback>
                <p:oleObj name="Equation" r:id="rId4" imgW="2565360" imgH="380880" progId="Equation.DSMT4">
                  <p:embed/>
                  <p:pic>
                    <p:nvPicPr>
                      <p:cNvPr id="0" name="Object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475" y="4178300"/>
                        <a:ext cx="3368675" cy="3825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49548" name="Rectangle 44"/>
          <p:cNvSpPr>
            <a:spLocks noChangeArrowheads="1"/>
          </p:cNvSpPr>
          <p:nvPr/>
        </p:nvSpPr>
        <p:spPr bwMode="auto">
          <a:xfrm>
            <a:off x="6007100" y="2971800"/>
            <a:ext cx="1219200" cy="533400"/>
          </a:xfrm>
          <a:prstGeom prst="rect">
            <a:avLst/>
          </a:prstGeom>
          <a:noFill/>
          <a:ln w="38100">
            <a:solidFill>
              <a:schemeClr val="folHlink"/>
            </a:solidFill>
            <a:prstDash val="sysDot"/>
            <a:miter lim="800000"/>
            <a:headEnd type="none" w="lg" len="med"/>
            <a:tailEnd type="none" w="lg" len="med"/>
          </a:ln>
        </p:spPr>
        <p:txBody>
          <a:bodyPr wrap="none" anchor="ctr">
            <a:spAutoFit/>
          </a:bodyPr>
          <a:lstStyle/>
          <a:p>
            <a:endParaRPr lang="en-US"/>
          </a:p>
        </p:txBody>
      </p:sp>
      <p:sp>
        <p:nvSpPr>
          <p:cNvPr id="57362" name="Text Box 45"/>
          <p:cNvSpPr txBox="1">
            <a:spLocks noChangeArrowheads="1"/>
          </p:cNvSpPr>
          <p:nvPr/>
        </p:nvSpPr>
        <p:spPr bwMode="auto">
          <a:xfrm>
            <a:off x="6361113" y="2540000"/>
            <a:ext cx="539750" cy="457200"/>
          </a:xfrm>
          <a:prstGeom prst="rect">
            <a:avLst/>
          </a:prstGeom>
          <a:noFill/>
          <a:ln w="12700">
            <a:noFill/>
            <a:miter lim="800000"/>
            <a:headEnd type="none" w="lg" len="med"/>
            <a:tailEnd type="none" w="lg" len="med"/>
          </a:ln>
        </p:spPr>
        <p:txBody>
          <a:bodyPr wrap="none" anchor="ctr">
            <a:spAutoFit/>
          </a:bodyPr>
          <a:lstStyle/>
          <a:p>
            <a:pPr algn="ctr"/>
            <a:r>
              <a:rPr lang="en-US" sz="2400"/>
              <a:t>cs</a:t>
            </a:r>
            <a:r>
              <a:rPr lang="en-US" sz="2400" baseline="-25000"/>
              <a:t>1</a:t>
            </a:r>
            <a:endParaRPr lang="en-US" sz="2400"/>
          </a:p>
        </p:txBody>
      </p:sp>
      <p:sp>
        <p:nvSpPr>
          <p:cNvPr id="57363" name="Text Box 46"/>
          <p:cNvSpPr txBox="1">
            <a:spLocks noChangeArrowheads="1"/>
          </p:cNvSpPr>
          <p:nvPr/>
        </p:nvSpPr>
        <p:spPr bwMode="auto">
          <a:xfrm>
            <a:off x="7351713" y="3733800"/>
            <a:ext cx="539750" cy="457200"/>
          </a:xfrm>
          <a:prstGeom prst="rect">
            <a:avLst/>
          </a:prstGeom>
          <a:noFill/>
          <a:ln w="12700">
            <a:noFill/>
            <a:miter lim="800000"/>
            <a:headEnd type="none" w="lg" len="med"/>
            <a:tailEnd type="none" w="lg" len="med"/>
          </a:ln>
        </p:spPr>
        <p:txBody>
          <a:bodyPr wrap="none" anchor="ctr">
            <a:spAutoFit/>
          </a:bodyPr>
          <a:lstStyle/>
          <a:p>
            <a:pPr algn="ctr"/>
            <a:r>
              <a:rPr lang="en-US" sz="2400"/>
              <a:t>cs</a:t>
            </a:r>
            <a:r>
              <a:rPr lang="en-US" sz="2400" baseline="-25000"/>
              <a:t>2</a:t>
            </a:r>
            <a:endParaRPr lang="en-US" sz="2400"/>
          </a:p>
        </p:txBody>
      </p:sp>
      <p:sp>
        <p:nvSpPr>
          <p:cNvPr id="57364" name="Line 47"/>
          <p:cNvSpPr>
            <a:spLocks noChangeShapeType="1"/>
          </p:cNvSpPr>
          <p:nvPr/>
        </p:nvSpPr>
        <p:spPr bwMode="auto">
          <a:xfrm flipH="1" flipV="1">
            <a:off x="7315200" y="3302000"/>
            <a:ext cx="254000" cy="58420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graphicFrame>
        <p:nvGraphicFramePr>
          <p:cNvPr id="149553" name="Object 49"/>
          <p:cNvGraphicFramePr>
            <a:graphicFrameLocks noChangeAspect="1"/>
          </p:cNvGraphicFramePr>
          <p:nvPr/>
        </p:nvGraphicFramePr>
        <p:xfrm>
          <a:off x="434975" y="4902200"/>
          <a:ext cx="1717675" cy="790575"/>
        </p:xfrm>
        <a:graphic>
          <a:graphicData uri="http://schemas.openxmlformats.org/presentationml/2006/ole">
            <mc:AlternateContent xmlns:mc="http://schemas.openxmlformats.org/markup-compatibility/2006">
              <mc:Choice xmlns:v="urn:schemas-microsoft-com:vml" Requires="v">
                <p:oleObj spid="_x0000_s57359" name="Equation" r:id="rId6" imgW="1307880" imgH="787320" progId="Equation.DSMT4">
                  <p:embed/>
                </p:oleObj>
              </mc:Choice>
              <mc:Fallback>
                <p:oleObj name="Equation" r:id="rId6" imgW="1307880" imgH="787320" progId="Equation.DSMT4">
                  <p:embed/>
                  <p:pic>
                    <p:nvPicPr>
                      <p:cNvPr id="0" name="Object 4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975" y="4902200"/>
                        <a:ext cx="1717675" cy="7905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49554" name="Object 50"/>
          <p:cNvGraphicFramePr>
            <a:graphicFrameLocks noChangeAspect="1"/>
          </p:cNvGraphicFramePr>
          <p:nvPr/>
        </p:nvGraphicFramePr>
        <p:xfrm>
          <a:off x="4678363" y="4089400"/>
          <a:ext cx="1917700" cy="382588"/>
        </p:xfrm>
        <a:graphic>
          <a:graphicData uri="http://schemas.openxmlformats.org/presentationml/2006/ole">
            <mc:AlternateContent xmlns:mc="http://schemas.openxmlformats.org/markup-compatibility/2006">
              <mc:Choice xmlns:v="urn:schemas-microsoft-com:vml" Requires="v">
                <p:oleObj spid="_x0000_s57360" name="Equation" r:id="rId8" imgW="1460160" imgH="380880" progId="Equation.DSMT4">
                  <p:embed/>
                </p:oleObj>
              </mc:Choice>
              <mc:Fallback>
                <p:oleObj name="Equation" r:id="rId8" imgW="1460160" imgH="380880" progId="Equation.DSMT4">
                  <p:embed/>
                  <p:pic>
                    <p:nvPicPr>
                      <p:cNvPr id="0" name="Object 5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78363" y="4089400"/>
                        <a:ext cx="1917700" cy="3825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49555" name="Line 51"/>
          <p:cNvSpPr>
            <a:spLocks noChangeShapeType="1"/>
          </p:cNvSpPr>
          <p:nvPr/>
        </p:nvSpPr>
        <p:spPr bwMode="auto">
          <a:xfrm flipV="1">
            <a:off x="2070100" y="1879600"/>
            <a:ext cx="1739900" cy="800100"/>
          </a:xfrm>
          <a:prstGeom prst="line">
            <a:avLst/>
          </a:prstGeom>
          <a:noFill/>
          <a:ln w="38100">
            <a:solidFill>
              <a:schemeClr val="folHlink"/>
            </a:solidFill>
            <a:round/>
            <a:headEnd type="none" w="lg" len="med"/>
            <a:tailEnd type="none" w="lg" len="med"/>
          </a:ln>
        </p:spPr>
        <p:txBody>
          <a:bodyPr wrap="none" anchor="ctr">
            <a:spAutoFit/>
          </a:bodyPr>
          <a:lstStyle/>
          <a:p>
            <a:endParaRPr lang="en-US"/>
          </a:p>
        </p:txBody>
      </p:sp>
      <p:graphicFrame>
        <p:nvGraphicFramePr>
          <p:cNvPr id="149556" name="Object 52"/>
          <p:cNvGraphicFramePr>
            <a:graphicFrameLocks noChangeAspect="1"/>
          </p:cNvGraphicFramePr>
          <p:nvPr/>
        </p:nvGraphicFramePr>
        <p:xfrm>
          <a:off x="206375" y="5889625"/>
          <a:ext cx="3751263" cy="790575"/>
        </p:xfrm>
        <a:graphic>
          <a:graphicData uri="http://schemas.openxmlformats.org/presentationml/2006/ole">
            <mc:AlternateContent xmlns:mc="http://schemas.openxmlformats.org/markup-compatibility/2006">
              <mc:Choice xmlns:v="urn:schemas-microsoft-com:vml" Requires="v">
                <p:oleObj spid="_x0000_s57361" name="Equation" r:id="rId10" imgW="2857320" imgH="787320" progId="Equation.DSMT4">
                  <p:embed/>
                </p:oleObj>
              </mc:Choice>
              <mc:Fallback>
                <p:oleObj name="Equation" r:id="rId10" imgW="2857320" imgH="787320" progId="Equation.DSMT4">
                  <p:embed/>
                  <p:pic>
                    <p:nvPicPr>
                      <p:cNvPr id="0" name="Object 5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6375" y="5889625"/>
                        <a:ext cx="3751263" cy="7905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49558" name="Object 54"/>
          <p:cNvGraphicFramePr>
            <a:graphicFrameLocks noChangeAspect="1"/>
          </p:cNvGraphicFramePr>
          <p:nvPr/>
        </p:nvGraphicFramePr>
        <p:xfrm>
          <a:off x="254000" y="1873250"/>
          <a:ext cx="3903663" cy="828675"/>
        </p:xfrm>
        <a:graphic>
          <a:graphicData uri="http://schemas.openxmlformats.org/presentationml/2006/ole">
            <mc:AlternateContent xmlns:mc="http://schemas.openxmlformats.org/markup-compatibility/2006">
              <mc:Choice xmlns:v="urn:schemas-microsoft-com:vml" Requires="v">
                <p:oleObj spid="_x0000_s57362" name="Equation" r:id="rId12" imgW="2971800" imgH="825480" progId="Equation.DSMT4">
                  <p:embed/>
                </p:oleObj>
              </mc:Choice>
              <mc:Fallback>
                <p:oleObj name="Equation" r:id="rId12" imgW="2971800" imgH="825480" progId="Equation.DSMT4">
                  <p:embed/>
                  <p:pic>
                    <p:nvPicPr>
                      <p:cNvPr id="0" name="Object 5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4000" y="1873250"/>
                        <a:ext cx="3903663" cy="828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49559" name="Object 55"/>
          <p:cNvGraphicFramePr>
            <a:graphicFrameLocks noChangeAspect="1"/>
          </p:cNvGraphicFramePr>
          <p:nvPr/>
        </p:nvGraphicFramePr>
        <p:xfrm>
          <a:off x="204788" y="2921000"/>
          <a:ext cx="5154612" cy="739775"/>
        </p:xfrm>
        <a:graphic>
          <a:graphicData uri="http://schemas.openxmlformats.org/presentationml/2006/ole">
            <mc:AlternateContent xmlns:mc="http://schemas.openxmlformats.org/markup-compatibility/2006">
              <mc:Choice xmlns:v="urn:schemas-microsoft-com:vml" Requires="v">
                <p:oleObj spid="_x0000_s57363" name="Equation" r:id="rId14" imgW="3924000" imgH="736560" progId="Equation.DSMT4">
                  <p:embed/>
                </p:oleObj>
              </mc:Choice>
              <mc:Fallback>
                <p:oleObj name="Equation" r:id="rId14" imgW="3924000" imgH="736560" progId="Equation.DSMT4">
                  <p:embed/>
                  <p:pic>
                    <p:nvPicPr>
                      <p:cNvPr id="0" name="Object 5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4788" y="2921000"/>
                        <a:ext cx="5154612" cy="7397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95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495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95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49559"/>
                                        </p:tgtEl>
                                        <p:attrNameLst>
                                          <p:attrName>style.visibility</p:attrName>
                                        </p:attrNameLst>
                                      </p:cBhvr>
                                      <p:to>
                                        <p:strVal val="visible"/>
                                      </p:to>
                                    </p:set>
                                    <p:anim calcmode="lin" valueType="num">
                                      <p:cBhvr additive="base">
                                        <p:cTn id="19" dur="500" fill="hold"/>
                                        <p:tgtEl>
                                          <p:spTgt spid="149559"/>
                                        </p:tgtEl>
                                        <p:attrNameLst>
                                          <p:attrName>ppt_x</p:attrName>
                                        </p:attrNameLst>
                                      </p:cBhvr>
                                      <p:tavLst>
                                        <p:tav tm="0">
                                          <p:val>
                                            <p:strVal val="0-#ppt_w/2"/>
                                          </p:val>
                                        </p:tav>
                                        <p:tav tm="100000">
                                          <p:val>
                                            <p:strVal val="#ppt_x"/>
                                          </p:val>
                                        </p:tav>
                                      </p:tavLst>
                                    </p:anim>
                                    <p:anim calcmode="lin" valueType="num">
                                      <p:cBhvr additive="base">
                                        <p:cTn id="20" dur="500" fill="hold"/>
                                        <p:tgtEl>
                                          <p:spTgt spid="14955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1495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14955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14955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149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48" grpId="0" animBg="1"/>
      <p:bldP spid="149555"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5" name="Rectangle 2"/>
          <p:cNvSpPr>
            <a:spLocks noGrp="1" noChangeArrowheads="1"/>
          </p:cNvSpPr>
          <p:nvPr>
            <p:ph type="title"/>
          </p:nvPr>
        </p:nvSpPr>
        <p:spPr/>
        <p:txBody>
          <a:bodyPr/>
          <a:lstStyle/>
          <a:p>
            <a:pPr>
              <a:defRPr/>
            </a:pPr>
            <a:r>
              <a:rPr lang="en-US" smtClean="0"/>
              <a:t>Example Conservation of Mass</a:t>
            </a:r>
            <a:br>
              <a:rPr lang="en-US" smtClean="0"/>
            </a:br>
            <a:r>
              <a:rPr lang="en-US" smtClean="0"/>
              <a:t>Changing Volume</a:t>
            </a:r>
          </a:p>
        </p:txBody>
      </p:sp>
      <p:sp>
        <p:nvSpPr>
          <p:cNvPr id="58376" name="Rectangle 3"/>
          <p:cNvSpPr>
            <a:spLocks noChangeArrowheads="1"/>
          </p:cNvSpPr>
          <p:nvPr/>
        </p:nvSpPr>
        <p:spPr bwMode="auto">
          <a:xfrm>
            <a:off x="6003925" y="2070100"/>
            <a:ext cx="1206500" cy="1447800"/>
          </a:xfrm>
          <a:prstGeom prst="rect">
            <a:avLst/>
          </a:prstGeom>
          <a:solidFill>
            <a:schemeClr val="hlink"/>
          </a:solidFill>
          <a:ln w="12700">
            <a:noFill/>
            <a:miter lim="800000"/>
            <a:headEnd type="none" w="sm" len="sm"/>
            <a:tailEnd type="none" w="lg" len="med"/>
          </a:ln>
        </p:spPr>
        <p:txBody>
          <a:bodyPr wrap="none" anchor="ctr"/>
          <a:lstStyle/>
          <a:p>
            <a:endParaRPr lang="en-US"/>
          </a:p>
        </p:txBody>
      </p:sp>
      <p:sp>
        <p:nvSpPr>
          <p:cNvPr id="58377" name="Freeform 4"/>
          <p:cNvSpPr>
            <a:spLocks/>
          </p:cNvSpPr>
          <p:nvPr/>
        </p:nvSpPr>
        <p:spPr bwMode="auto">
          <a:xfrm>
            <a:off x="6000750" y="1798638"/>
            <a:ext cx="1227138" cy="1722437"/>
          </a:xfrm>
          <a:custGeom>
            <a:avLst/>
            <a:gdLst>
              <a:gd name="T0" fmla="*/ 0 w 2368"/>
              <a:gd name="T1" fmla="*/ 5919 h 2328"/>
              <a:gd name="T2" fmla="*/ 0 w 2368"/>
              <a:gd name="T3" fmla="*/ 1722437 h 2328"/>
              <a:gd name="T4" fmla="*/ 1227138 w 2368"/>
              <a:gd name="T5" fmla="*/ 1722437 h 2328"/>
              <a:gd name="T6" fmla="*/ 1222992 w 2368"/>
              <a:gd name="T7" fmla="*/ 0 h 2328"/>
              <a:gd name="T8" fmla="*/ 0 60000 65536"/>
              <a:gd name="T9" fmla="*/ 0 60000 65536"/>
              <a:gd name="T10" fmla="*/ 0 60000 65536"/>
              <a:gd name="T11" fmla="*/ 0 60000 65536"/>
              <a:gd name="T12" fmla="*/ 0 w 2368"/>
              <a:gd name="T13" fmla="*/ 0 h 2328"/>
              <a:gd name="T14" fmla="*/ 2368 w 2368"/>
              <a:gd name="T15" fmla="*/ 2328 h 2328"/>
            </a:gdLst>
            <a:ahLst/>
            <a:cxnLst>
              <a:cxn ang="T8">
                <a:pos x="T0" y="T1"/>
              </a:cxn>
              <a:cxn ang="T9">
                <a:pos x="T2" y="T3"/>
              </a:cxn>
              <a:cxn ang="T10">
                <a:pos x="T4" y="T5"/>
              </a:cxn>
              <a:cxn ang="T11">
                <a:pos x="T6" y="T7"/>
              </a:cxn>
            </a:cxnLst>
            <a:rect l="T12" t="T13" r="T14" b="T15"/>
            <a:pathLst>
              <a:path w="2368" h="2328">
                <a:moveTo>
                  <a:pt x="0" y="8"/>
                </a:moveTo>
                <a:lnTo>
                  <a:pt x="0" y="2328"/>
                </a:lnTo>
                <a:lnTo>
                  <a:pt x="2368" y="2328"/>
                </a:lnTo>
                <a:lnTo>
                  <a:pt x="2360" y="0"/>
                </a:lnTo>
              </a:path>
            </a:pathLst>
          </a:custGeom>
          <a:noFill/>
          <a:ln w="25400" cap="flat" cmpd="sng">
            <a:solidFill>
              <a:schemeClr val="tx1"/>
            </a:solidFill>
            <a:prstDash val="solid"/>
            <a:round/>
            <a:headEnd type="none" w="lg" len="med"/>
            <a:tailEnd type="none" w="lg" len="med"/>
          </a:ln>
        </p:spPr>
        <p:txBody>
          <a:bodyPr wrap="none" anchor="ctr"/>
          <a:lstStyle/>
          <a:p>
            <a:endParaRPr lang="en-US"/>
          </a:p>
        </p:txBody>
      </p:sp>
      <p:grpSp>
        <p:nvGrpSpPr>
          <p:cNvPr id="58378" name="Group 5"/>
          <p:cNvGrpSpPr>
            <a:grpSpLocks/>
          </p:cNvGrpSpPr>
          <p:nvPr/>
        </p:nvGrpSpPr>
        <p:grpSpPr bwMode="auto">
          <a:xfrm>
            <a:off x="6256338" y="1938338"/>
            <a:ext cx="260350" cy="268287"/>
            <a:chOff x="4052" y="1505"/>
            <a:chExt cx="271" cy="320"/>
          </a:xfrm>
        </p:grpSpPr>
        <p:sp>
          <p:nvSpPr>
            <p:cNvPr id="58414" name="Line 6"/>
            <p:cNvSpPr>
              <a:spLocks noChangeShapeType="1"/>
            </p:cNvSpPr>
            <p:nvPr/>
          </p:nvSpPr>
          <p:spPr bwMode="auto">
            <a:xfrm>
              <a:off x="4052" y="1711"/>
              <a:ext cx="271" cy="0"/>
            </a:xfrm>
            <a:prstGeom prst="line">
              <a:avLst/>
            </a:prstGeom>
            <a:noFill/>
            <a:ln w="25400">
              <a:solidFill>
                <a:schemeClr val="tx1"/>
              </a:solidFill>
              <a:round/>
              <a:headEnd type="none" w="lg" len="med"/>
              <a:tailEnd type="none" w="lg" len="med"/>
            </a:ln>
          </p:spPr>
          <p:txBody>
            <a:bodyPr wrap="none" anchor="ctr"/>
            <a:lstStyle/>
            <a:p>
              <a:endParaRPr lang="en-US"/>
            </a:p>
          </p:txBody>
        </p:sp>
        <p:sp>
          <p:nvSpPr>
            <p:cNvPr id="58415" name="Line 7"/>
            <p:cNvSpPr>
              <a:spLocks noChangeShapeType="1"/>
            </p:cNvSpPr>
            <p:nvPr/>
          </p:nvSpPr>
          <p:spPr bwMode="auto">
            <a:xfrm>
              <a:off x="4112" y="1825"/>
              <a:ext cx="151" cy="0"/>
            </a:xfrm>
            <a:prstGeom prst="line">
              <a:avLst/>
            </a:prstGeom>
            <a:noFill/>
            <a:ln w="25400">
              <a:solidFill>
                <a:schemeClr val="tx1"/>
              </a:solidFill>
              <a:round/>
              <a:headEnd type="none" w="lg" len="med"/>
              <a:tailEnd type="none" w="lg" len="med"/>
            </a:ln>
          </p:spPr>
          <p:txBody>
            <a:bodyPr wrap="none" anchor="ctr"/>
            <a:lstStyle/>
            <a:p>
              <a:endParaRPr lang="en-US"/>
            </a:p>
          </p:txBody>
        </p:sp>
        <p:sp>
          <p:nvSpPr>
            <p:cNvPr id="58416" name="AutoShape 8"/>
            <p:cNvSpPr>
              <a:spLocks noChangeArrowheads="1"/>
            </p:cNvSpPr>
            <p:nvPr/>
          </p:nvSpPr>
          <p:spPr bwMode="auto">
            <a:xfrm rot="10800000" flipH="1">
              <a:off x="4104" y="1505"/>
              <a:ext cx="166" cy="140"/>
            </a:xfrm>
            <a:prstGeom prst="triangle">
              <a:avLst>
                <a:gd name="adj" fmla="val 49995"/>
              </a:avLst>
            </a:prstGeom>
            <a:noFill/>
            <a:ln w="12700">
              <a:solidFill>
                <a:schemeClr val="tx1"/>
              </a:solidFill>
              <a:miter lim="800000"/>
              <a:headEnd/>
              <a:tailEnd/>
            </a:ln>
          </p:spPr>
          <p:txBody>
            <a:bodyPr wrap="none" anchor="ctr"/>
            <a:lstStyle/>
            <a:p>
              <a:endParaRPr lang="en-US"/>
            </a:p>
          </p:txBody>
        </p:sp>
      </p:grpSp>
      <p:grpSp>
        <p:nvGrpSpPr>
          <p:cNvPr id="58379" name="Group 9"/>
          <p:cNvGrpSpPr>
            <a:grpSpLocks/>
          </p:cNvGrpSpPr>
          <p:nvPr/>
        </p:nvGrpSpPr>
        <p:grpSpPr bwMode="auto">
          <a:xfrm flipV="1">
            <a:off x="7218363" y="3240088"/>
            <a:ext cx="1925637" cy="2589212"/>
            <a:chOff x="1878" y="1894"/>
            <a:chExt cx="1890" cy="775"/>
          </a:xfrm>
        </p:grpSpPr>
        <p:sp>
          <p:nvSpPr>
            <p:cNvPr id="58390" name="Line 10"/>
            <p:cNvSpPr>
              <a:spLocks noChangeShapeType="1"/>
            </p:cNvSpPr>
            <p:nvPr/>
          </p:nvSpPr>
          <p:spPr bwMode="auto">
            <a:xfrm>
              <a:off x="1878" y="2668"/>
              <a:ext cx="78" cy="1"/>
            </a:xfrm>
            <a:prstGeom prst="line">
              <a:avLst/>
            </a:prstGeom>
            <a:noFill/>
            <a:ln w="38100">
              <a:solidFill>
                <a:schemeClr val="hlink"/>
              </a:solidFill>
              <a:round/>
              <a:headEnd/>
              <a:tailEnd/>
            </a:ln>
          </p:spPr>
          <p:txBody>
            <a:bodyPr/>
            <a:lstStyle/>
            <a:p>
              <a:endParaRPr lang="en-US"/>
            </a:p>
          </p:txBody>
        </p:sp>
        <p:sp>
          <p:nvSpPr>
            <p:cNvPr id="58391" name="Line 11"/>
            <p:cNvSpPr>
              <a:spLocks noChangeShapeType="1"/>
            </p:cNvSpPr>
            <p:nvPr/>
          </p:nvSpPr>
          <p:spPr bwMode="auto">
            <a:xfrm flipV="1">
              <a:off x="1956" y="2662"/>
              <a:ext cx="78" cy="6"/>
            </a:xfrm>
            <a:prstGeom prst="line">
              <a:avLst/>
            </a:prstGeom>
            <a:noFill/>
            <a:ln w="38100">
              <a:solidFill>
                <a:schemeClr val="hlink"/>
              </a:solidFill>
              <a:round/>
              <a:headEnd/>
              <a:tailEnd/>
            </a:ln>
          </p:spPr>
          <p:txBody>
            <a:bodyPr/>
            <a:lstStyle/>
            <a:p>
              <a:endParaRPr lang="en-US"/>
            </a:p>
          </p:txBody>
        </p:sp>
        <p:sp>
          <p:nvSpPr>
            <p:cNvPr id="58392" name="Line 12"/>
            <p:cNvSpPr>
              <a:spLocks noChangeShapeType="1"/>
            </p:cNvSpPr>
            <p:nvPr/>
          </p:nvSpPr>
          <p:spPr bwMode="auto">
            <a:xfrm flipV="1">
              <a:off x="2034" y="2656"/>
              <a:ext cx="78" cy="6"/>
            </a:xfrm>
            <a:prstGeom prst="line">
              <a:avLst/>
            </a:prstGeom>
            <a:noFill/>
            <a:ln w="38100">
              <a:solidFill>
                <a:schemeClr val="hlink"/>
              </a:solidFill>
              <a:round/>
              <a:headEnd/>
              <a:tailEnd/>
            </a:ln>
          </p:spPr>
          <p:txBody>
            <a:bodyPr/>
            <a:lstStyle/>
            <a:p>
              <a:endParaRPr lang="en-US"/>
            </a:p>
          </p:txBody>
        </p:sp>
        <p:sp>
          <p:nvSpPr>
            <p:cNvPr id="58393" name="Line 13"/>
            <p:cNvSpPr>
              <a:spLocks noChangeShapeType="1"/>
            </p:cNvSpPr>
            <p:nvPr/>
          </p:nvSpPr>
          <p:spPr bwMode="auto">
            <a:xfrm flipV="1">
              <a:off x="2112" y="2644"/>
              <a:ext cx="78" cy="12"/>
            </a:xfrm>
            <a:prstGeom prst="line">
              <a:avLst/>
            </a:prstGeom>
            <a:noFill/>
            <a:ln w="38100">
              <a:solidFill>
                <a:schemeClr val="hlink"/>
              </a:solidFill>
              <a:round/>
              <a:headEnd/>
              <a:tailEnd/>
            </a:ln>
          </p:spPr>
          <p:txBody>
            <a:bodyPr/>
            <a:lstStyle/>
            <a:p>
              <a:endParaRPr lang="en-US"/>
            </a:p>
          </p:txBody>
        </p:sp>
        <p:sp>
          <p:nvSpPr>
            <p:cNvPr id="58394" name="Line 14"/>
            <p:cNvSpPr>
              <a:spLocks noChangeShapeType="1"/>
            </p:cNvSpPr>
            <p:nvPr/>
          </p:nvSpPr>
          <p:spPr bwMode="auto">
            <a:xfrm flipV="1">
              <a:off x="2190" y="2632"/>
              <a:ext cx="78" cy="12"/>
            </a:xfrm>
            <a:prstGeom prst="line">
              <a:avLst/>
            </a:prstGeom>
            <a:noFill/>
            <a:ln w="38100">
              <a:solidFill>
                <a:schemeClr val="hlink"/>
              </a:solidFill>
              <a:round/>
              <a:headEnd/>
              <a:tailEnd/>
            </a:ln>
          </p:spPr>
          <p:txBody>
            <a:bodyPr/>
            <a:lstStyle/>
            <a:p>
              <a:endParaRPr lang="en-US"/>
            </a:p>
          </p:txBody>
        </p:sp>
        <p:sp>
          <p:nvSpPr>
            <p:cNvPr id="58395" name="Line 15"/>
            <p:cNvSpPr>
              <a:spLocks noChangeShapeType="1"/>
            </p:cNvSpPr>
            <p:nvPr/>
          </p:nvSpPr>
          <p:spPr bwMode="auto">
            <a:xfrm flipV="1">
              <a:off x="2268" y="2620"/>
              <a:ext cx="84" cy="12"/>
            </a:xfrm>
            <a:prstGeom prst="line">
              <a:avLst/>
            </a:prstGeom>
            <a:noFill/>
            <a:ln w="38100">
              <a:solidFill>
                <a:schemeClr val="hlink"/>
              </a:solidFill>
              <a:round/>
              <a:headEnd/>
              <a:tailEnd/>
            </a:ln>
          </p:spPr>
          <p:txBody>
            <a:bodyPr/>
            <a:lstStyle/>
            <a:p>
              <a:endParaRPr lang="en-US"/>
            </a:p>
          </p:txBody>
        </p:sp>
        <p:sp>
          <p:nvSpPr>
            <p:cNvPr id="58396" name="Line 16"/>
            <p:cNvSpPr>
              <a:spLocks noChangeShapeType="1"/>
            </p:cNvSpPr>
            <p:nvPr/>
          </p:nvSpPr>
          <p:spPr bwMode="auto">
            <a:xfrm flipV="1">
              <a:off x="2352" y="2602"/>
              <a:ext cx="78" cy="18"/>
            </a:xfrm>
            <a:prstGeom prst="line">
              <a:avLst/>
            </a:prstGeom>
            <a:noFill/>
            <a:ln w="38100">
              <a:solidFill>
                <a:schemeClr val="hlink"/>
              </a:solidFill>
              <a:round/>
              <a:headEnd/>
              <a:tailEnd/>
            </a:ln>
          </p:spPr>
          <p:txBody>
            <a:bodyPr/>
            <a:lstStyle/>
            <a:p>
              <a:endParaRPr lang="en-US"/>
            </a:p>
          </p:txBody>
        </p:sp>
        <p:sp>
          <p:nvSpPr>
            <p:cNvPr id="58397" name="Line 17"/>
            <p:cNvSpPr>
              <a:spLocks noChangeShapeType="1"/>
            </p:cNvSpPr>
            <p:nvPr/>
          </p:nvSpPr>
          <p:spPr bwMode="auto">
            <a:xfrm flipV="1">
              <a:off x="2430" y="2584"/>
              <a:ext cx="78" cy="18"/>
            </a:xfrm>
            <a:prstGeom prst="line">
              <a:avLst/>
            </a:prstGeom>
            <a:noFill/>
            <a:ln w="38100">
              <a:solidFill>
                <a:schemeClr val="hlink"/>
              </a:solidFill>
              <a:round/>
              <a:headEnd/>
              <a:tailEnd/>
            </a:ln>
          </p:spPr>
          <p:txBody>
            <a:bodyPr/>
            <a:lstStyle/>
            <a:p>
              <a:endParaRPr lang="en-US"/>
            </a:p>
          </p:txBody>
        </p:sp>
        <p:sp>
          <p:nvSpPr>
            <p:cNvPr id="58398" name="Line 18"/>
            <p:cNvSpPr>
              <a:spLocks noChangeShapeType="1"/>
            </p:cNvSpPr>
            <p:nvPr/>
          </p:nvSpPr>
          <p:spPr bwMode="auto">
            <a:xfrm flipV="1">
              <a:off x="2508" y="2560"/>
              <a:ext cx="78" cy="24"/>
            </a:xfrm>
            <a:prstGeom prst="line">
              <a:avLst/>
            </a:prstGeom>
            <a:noFill/>
            <a:ln w="38100">
              <a:solidFill>
                <a:schemeClr val="hlink"/>
              </a:solidFill>
              <a:round/>
              <a:headEnd/>
              <a:tailEnd/>
            </a:ln>
          </p:spPr>
          <p:txBody>
            <a:bodyPr/>
            <a:lstStyle/>
            <a:p>
              <a:endParaRPr lang="en-US"/>
            </a:p>
          </p:txBody>
        </p:sp>
        <p:sp>
          <p:nvSpPr>
            <p:cNvPr id="58399" name="Line 19"/>
            <p:cNvSpPr>
              <a:spLocks noChangeShapeType="1"/>
            </p:cNvSpPr>
            <p:nvPr/>
          </p:nvSpPr>
          <p:spPr bwMode="auto">
            <a:xfrm flipV="1">
              <a:off x="2586" y="2536"/>
              <a:ext cx="78" cy="24"/>
            </a:xfrm>
            <a:prstGeom prst="line">
              <a:avLst/>
            </a:prstGeom>
            <a:noFill/>
            <a:ln w="38100">
              <a:solidFill>
                <a:schemeClr val="hlink"/>
              </a:solidFill>
              <a:round/>
              <a:headEnd/>
              <a:tailEnd/>
            </a:ln>
          </p:spPr>
          <p:txBody>
            <a:bodyPr/>
            <a:lstStyle/>
            <a:p>
              <a:endParaRPr lang="en-US"/>
            </a:p>
          </p:txBody>
        </p:sp>
        <p:sp>
          <p:nvSpPr>
            <p:cNvPr id="58400" name="Line 20"/>
            <p:cNvSpPr>
              <a:spLocks noChangeShapeType="1"/>
            </p:cNvSpPr>
            <p:nvPr/>
          </p:nvSpPr>
          <p:spPr bwMode="auto">
            <a:xfrm flipV="1">
              <a:off x="2664" y="2506"/>
              <a:ext cx="78" cy="30"/>
            </a:xfrm>
            <a:prstGeom prst="line">
              <a:avLst/>
            </a:prstGeom>
            <a:noFill/>
            <a:ln w="38100">
              <a:solidFill>
                <a:schemeClr val="hlink"/>
              </a:solidFill>
              <a:round/>
              <a:headEnd/>
              <a:tailEnd/>
            </a:ln>
          </p:spPr>
          <p:txBody>
            <a:bodyPr/>
            <a:lstStyle/>
            <a:p>
              <a:endParaRPr lang="en-US"/>
            </a:p>
          </p:txBody>
        </p:sp>
        <p:sp>
          <p:nvSpPr>
            <p:cNvPr id="58401" name="Line 21"/>
            <p:cNvSpPr>
              <a:spLocks noChangeShapeType="1"/>
            </p:cNvSpPr>
            <p:nvPr/>
          </p:nvSpPr>
          <p:spPr bwMode="auto">
            <a:xfrm flipV="1">
              <a:off x="2742" y="2476"/>
              <a:ext cx="84" cy="30"/>
            </a:xfrm>
            <a:prstGeom prst="line">
              <a:avLst/>
            </a:prstGeom>
            <a:noFill/>
            <a:ln w="38100">
              <a:solidFill>
                <a:schemeClr val="hlink"/>
              </a:solidFill>
              <a:round/>
              <a:headEnd/>
              <a:tailEnd/>
            </a:ln>
          </p:spPr>
          <p:txBody>
            <a:bodyPr/>
            <a:lstStyle/>
            <a:p>
              <a:endParaRPr lang="en-US"/>
            </a:p>
          </p:txBody>
        </p:sp>
        <p:sp>
          <p:nvSpPr>
            <p:cNvPr id="58402" name="Line 22"/>
            <p:cNvSpPr>
              <a:spLocks noChangeShapeType="1"/>
            </p:cNvSpPr>
            <p:nvPr/>
          </p:nvSpPr>
          <p:spPr bwMode="auto">
            <a:xfrm flipV="1">
              <a:off x="2826" y="2440"/>
              <a:ext cx="78" cy="36"/>
            </a:xfrm>
            <a:prstGeom prst="line">
              <a:avLst/>
            </a:prstGeom>
            <a:noFill/>
            <a:ln w="38100">
              <a:solidFill>
                <a:schemeClr val="hlink"/>
              </a:solidFill>
              <a:round/>
              <a:headEnd/>
              <a:tailEnd/>
            </a:ln>
          </p:spPr>
          <p:txBody>
            <a:bodyPr/>
            <a:lstStyle/>
            <a:p>
              <a:endParaRPr lang="en-US"/>
            </a:p>
          </p:txBody>
        </p:sp>
        <p:sp>
          <p:nvSpPr>
            <p:cNvPr id="58403" name="Line 23"/>
            <p:cNvSpPr>
              <a:spLocks noChangeShapeType="1"/>
            </p:cNvSpPr>
            <p:nvPr/>
          </p:nvSpPr>
          <p:spPr bwMode="auto">
            <a:xfrm flipV="1">
              <a:off x="2904" y="2404"/>
              <a:ext cx="78" cy="36"/>
            </a:xfrm>
            <a:prstGeom prst="line">
              <a:avLst/>
            </a:prstGeom>
            <a:noFill/>
            <a:ln w="38100">
              <a:solidFill>
                <a:schemeClr val="hlink"/>
              </a:solidFill>
              <a:round/>
              <a:headEnd/>
              <a:tailEnd/>
            </a:ln>
          </p:spPr>
          <p:txBody>
            <a:bodyPr/>
            <a:lstStyle/>
            <a:p>
              <a:endParaRPr lang="en-US"/>
            </a:p>
          </p:txBody>
        </p:sp>
        <p:sp>
          <p:nvSpPr>
            <p:cNvPr id="58404" name="Line 24"/>
            <p:cNvSpPr>
              <a:spLocks noChangeShapeType="1"/>
            </p:cNvSpPr>
            <p:nvPr/>
          </p:nvSpPr>
          <p:spPr bwMode="auto">
            <a:xfrm flipV="1">
              <a:off x="2982" y="2368"/>
              <a:ext cx="78" cy="36"/>
            </a:xfrm>
            <a:prstGeom prst="line">
              <a:avLst/>
            </a:prstGeom>
            <a:noFill/>
            <a:ln w="38100">
              <a:solidFill>
                <a:schemeClr val="hlink"/>
              </a:solidFill>
              <a:round/>
              <a:headEnd/>
              <a:tailEnd/>
            </a:ln>
          </p:spPr>
          <p:txBody>
            <a:bodyPr/>
            <a:lstStyle/>
            <a:p>
              <a:endParaRPr lang="en-US"/>
            </a:p>
          </p:txBody>
        </p:sp>
        <p:sp>
          <p:nvSpPr>
            <p:cNvPr id="58405" name="Line 25"/>
            <p:cNvSpPr>
              <a:spLocks noChangeShapeType="1"/>
            </p:cNvSpPr>
            <p:nvPr/>
          </p:nvSpPr>
          <p:spPr bwMode="auto">
            <a:xfrm flipV="1">
              <a:off x="3060" y="2326"/>
              <a:ext cx="78" cy="42"/>
            </a:xfrm>
            <a:prstGeom prst="line">
              <a:avLst/>
            </a:prstGeom>
            <a:noFill/>
            <a:ln w="38100">
              <a:solidFill>
                <a:schemeClr val="hlink"/>
              </a:solidFill>
              <a:round/>
              <a:headEnd/>
              <a:tailEnd/>
            </a:ln>
          </p:spPr>
          <p:txBody>
            <a:bodyPr/>
            <a:lstStyle/>
            <a:p>
              <a:endParaRPr lang="en-US"/>
            </a:p>
          </p:txBody>
        </p:sp>
        <p:sp>
          <p:nvSpPr>
            <p:cNvPr id="58406" name="Line 26"/>
            <p:cNvSpPr>
              <a:spLocks noChangeShapeType="1"/>
            </p:cNvSpPr>
            <p:nvPr/>
          </p:nvSpPr>
          <p:spPr bwMode="auto">
            <a:xfrm flipV="1">
              <a:off x="3138" y="2278"/>
              <a:ext cx="78" cy="48"/>
            </a:xfrm>
            <a:prstGeom prst="line">
              <a:avLst/>
            </a:prstGeom>
            <a:noFill/>
            <a:ln w="38100">
              <a:solidFill>
                <a:schemeClr val="hlink"/>
              </a:solidFill>
              <a:round/>
              <a:headEnd/>
              <a:tailEnd/>
            </a:ln>
          </p:spPr>
          <p:txBody>
            <a:bodyPr/>
            <a:lstStyle/>
            <a:p>
              <a:endParaRPr lang="en-US"/>
            </a:p>
          </p:txBody>
        </p:sp>
        <p:sp>
          <p:nvSpPr>
            <p:cNvPr id="58407" name="Line 27"/>
            <p:cNvSpPr>
              <a:spLocks noChangeShapeType="1"/>
            </p:cNvSpPr>
            <p:nvPr/>
          </p:nvSpPr>
          <p:spPr bwMode="auto">
            <a:xfrm flipV="1">
              <a:off x="3216" y="2230"/>
              <a:ext cx="78" cy="48"/>
            </a:xfrm>
            <a:prstGeom prst="line">
              <a:avLst/>
            </a:prstGeom>
            <a:noFill/>
            <a:ln w="38100">
              <a:solidFill>
                <a:schemeClr val="hlink"/>
              </a:solidFill>
              <a:round/>
              <a:headEnd/>
              <a:tailEnd/>
            </a:ln>
          </p:spPr>
          <p:txBody>
            <a:bodyPr/>
            <a:lstStyle/>
            <a:p>
              <a:endParaRPr lang="en-US"/>
            </a:p>
          </p:txBody>
        </p:sp>
        <p:sp>
          <p:nvSpPr>
            <p:cNvPr id="58408" name="Line 28"/>
            <p:cNvSpPr>
              <a:spLocks noChangeShapeType="1"/>
            </p:cNvSpPr>
            <p:nvPr/>
          </p:nvSpPr>
          <p:spPr bwMode="auto">
            <a:xfrm flipV="1">
              <a:off x="3294" y="2182"/>
              <a:ext cx="84" cy="48"/>
            </a:xfrm>
            <a:prstGeom prst="line">
              <a:avLst/>
            </a:prstGeom>
            <a:noFill/>
            <a:ln w="38100">
              <a:solidFill>
                <a:schemeClr val="hlink"/>
              </a:solidFill>
              <a:round/>
              <a:headEnd/>
              <a:tailEnd/>
            </a:ln>
          </p:spPr>
          <p:txBody>
            <a:bodyPr/>
            <a:lstStyle/>
            <a:p>
              <a:endParaRPr lang="en-US"/>
            </a:p>
          </p:txBody>
        </p:sp>
        <p:sp>
          <p:nvSpPr>
            <p:cNvPr id="58409" name="Line 29"/>
            <p:cNvSpPr>
              <a:spLocks noChangeShapeType="1"/>
            </p:cNvSpPr>
            <p:nvPr/>
          </p:nvSpPr>
          <p:spPr bwMode="auto">
            <a:xfrm flipV="1">
              <a:off x="3378" y="2128"/>
              <a:ext cx="78" cy="54"/>
            </a:xfrm>
            <a:prstGeom prst="line">
              <a:avLst/>
            </a:prstGeom>
            <a:noFill/>
            <a:ln w="38100">
              <a:solidFill>
                <a:schemeClr val="hlink"/>
              </a:solidFill>
              <a:round/>
              <a:headEnd/>
              <a:tailEnd/>
            </a:ln>
          </p:spPr>
          <p:txBody>
            <a:bodyPr/>
            <a:lstStyle/>
            <a:p>
              <a:endParaRPr lang="en-US"/>
            </a:p>
          </p:txBody>
        </p:sp>
        <p:sp>
          <p:nvSpPr>
            <p:cNvPr id="58410" name="Line 30"/>
            <p:cNvSpPr>
              <a:spLocks noChangeShapeType="1"/>
            </p:cNvSpPr>
            <p:nvPr/>
          </p:nvSpPr>
          <p:spPr bwMode="auto">
            <a:xfrm flipV="1">
              <a:off x="3456" y="2074"/>
              <a:ext cx="78" cy="54"/>
            </a:xfrm>
            <a:prstGeom prst="line">
              <a:avLst/>
            </a:prstGeom>
            <a:noFill/>
            <a:ln w="38100">
              <a:solidFill>
                <a:schemeClr val="hlink"/>
              </a:solidFill>
              <a:round/>
              <a:headEnd/>
              <a:tailEnd/>
            </a:ln>
          </p:spPr>
          <p:txBody>
            <a:bodyPr/>
            <a:lstStyle/>
            <a:p>
              <a:endParaRPr lang="en-US"/>
            </a:p>
          </p:txBody>
        </p:sp>
        <p:sp>
          <p:nvSpPr>
            <p:cNvPr id="58411" name="Line 31"/>
            <p:cNvSpPr>
              <a:spLocks noChangeShapeType="1"/>
            </p:cNvSpPr>
            <p:nvPr/>
          </p:nvSpPr>
          <p:spPr bwMode="auto">
            <a:xfrm flipV="1">
              <a:off x="3534" y="2014"/>
              <a:ext cx="78" cy="60"/>
            </a:xfrm>
            <a:prstGeom prst="line">
              <a:avLst/>
            </a:prstGeom>
            <a:noFill/>
            <a:ln w="38100">
              <a:solidFill>
                <a:schemeClr val="hlink"/>
              </a:solidFill>
              <a:round/>
              <a:headEnd/>
              <a:tailEnd/>
            </a:ln>
          </p:spPr>
          <p:txBody>
            <a:bodyPr/>
            <a:lstStyle/>
            <a:p>
              <a:endParaRPr lang="en-US"/>
            </a:p>
          </p:txBody>
        </p:sp>
        <p:sp>
          <p:nvSpPr>
            <p:cNvPr id="58412" name="Line 32"/>
            <p:cNvSpPr>
              <a:spLocks noChangeShapeType="1"/>
            </p:cNvSpPr>
            <p:nvPr/>
          </p:nvSpPr>
          <p:spPr bwMode="auto">
            <a:xfrm flipV="1">
              <a:off x="3612" y="1954"/>
              <a:ext cx="78" cy="60"/>
            </a:xfrm>
            <a:prstGeom prst="line">
              <a:avLst/>
            </a:prstGeom>
            <a:noFill/>
            <a:ln w="38100">
              <a:solidFill>
                <a:schemeClr val="hlink"/>
              </a:solidFill>
              <a:round/>
              <a:headEnd/>
              <a:tailEnd/>
            </a:ln>
          </p:spPr>
          <p:txBody>
            <a:bodyPr/>
            <a:lstStyle/>
            <a:p>
              <a:endParaRPr lang="en-US"/>
            </a:p>
          </p:txBody>
        </p:sp>
        <p:sp>
          <p:nvSpPr>
            <p:cNvPr id="58413" name="Line 33"/>
            <p:cNvSpPr>
              <a:spLocks noChangeShapeType="1"/>
            </p:cNvSpPr>
            <p:nvPr/>
          </p:nvSpPr>
          <p:spPr bwMode="auto">
            <a:xfrm flipV="1">
              <a:off x="3690" y="1894"/>
              <a:ext cx="78" cy="60"/>
            </a:xfrm>
            <a:prstGeom prst="line">
              <a:avLst/>
            </a:prstGeom>
            <a:noFill/>
            <a:ln w="38100">
              <a:solidFill>
                <a:schemeClr val="hlink"/>
              </a:solidFill>
              <a:round/>
              <a:headEnd/>
              <a:tailEnd/>
            </a:ln>
          </p:spPr>
          <p:txBody>
            <a:bodyPr/>
            <a:lstStyle/>
            <a:p>
              <a:endParaRPr lang="en-US"/>
            </a:p>
          </p:txBody>
        </p:sp>
      </p:grpSp>
      <p:sp>
        <p:nvSpPr>
          <p:cNvPr id="58380" name="Line 34"/>
          <p:cNvSpPr>
            <a:spLocks noChangeShapeType="1"/>
          </p:cNvSpPr>
          <p:nvPr/>
        </p:nvSpPr>
        <p:spPr bwMode="auto">
          <a:xfrm flipH="1">
            <a:off x="7350125" y="3213100"/>
            <a:ext cx="508000" cy="0"/>
          </a:xfrm>
          <a:prstGeom prst="line">
            <a:avLst/>
          </a:prstGeom>
          <a:noFill/>
          <a:ln w="28575">
            <a:solidFill>
              <a:schemeClr val="tx1"/>
            </a:solidFill>
            <a:round/>
            <a:headEnd type="none" w="sm" len="sm"/>
            <a:tailEnd type="none" w="lg" len="med"/>
          </a:ln>
        </p:spPr>
        <p:txBody>
          <a:bodyPr wrap="none" anchor="ctr"/>
          <a:lstStyle/>
          <a:p>
            <a:endParaRPr lang="en-US"/>
          </a:p>
        </p:txBody>
      </p:sp>
      <p:sp>
        <p:nvSpPr>
          <p:cNvPr id="58381" name="Line 35"/>
          <p:cNvSpPr>
            <a:spLocks noChangeShapeType="1"/>
          </p:cNvSpPr>
          <p:nvPr/>
        </p:nvSpPr>
        <p:spPr bwMode="auto">
          <a:xfrm flipH="1">
            <a:off x="7248525" y="2070100"/>
            <a:ext cx="685800" cy="0"/>
          </a:xfrm>
          <a:prstGeom prst="line">
            <a:avLst/>
          </a:prstGeom>
          <a:noFill/>
          <a:ln w="28575">
            <a:solidFill>
              <a:schemeClr val="tx1"/>
            </a:solidFill>
            <a:round/>
            <a:headEnd type="none" w="sm" len="sm"/>
            <a:tailEnd type="none" w="lg" len="med"/>
          </a:ln>
        </p:spPr>
        <p:txBody>
          <a:bodyPr wrap="none" anchor="ctr"/>
          <a:lstStyle/>
          <a:p>
            <a:endParaRPr lang="en-US"/>
          </a:p>
        </p:txBody>
      </p:sp>
      <p:sp>
        <p:nvSpPr>
          <p:cNvPr id="58382" name="Line 36"/>
          <p:cNvSpPr>
            <a:spLocks noChangeShapeType="1"/>
          </p:cNvSpPr>
          <p:nvPr/>
        </p:nvSpPr>
        <p:spPr bwMode="auto">
          <a:xfrm>
            <a:off x="7502525" y="2070100"/>
            <a:ext cx="0" cy="1104900"/>
          </a:xfrm>
          <a:prstGeom prst="line">
            <a:avLst/>
          </a:prstGeom>
          <a:noFill/>
          <a:ln w="28575">
            <a:solidFill>
              <a:schemeClr val="tx1"/>
            </a:solidFill>
            <a:round/>
            <a:headEnd type="triangle" w="lg" len="med"/>
            <a:tailEnd type="triangle" w="lg" len="med"/>
          </a:ln>
        </p:spPr>
        <p:txBody>
          <a:bodyPr wrap="none" anchor="ctr"/>
          <a:lstStyle/>
          <a:p>
            <a:endParaRPr lang="en-US"/>
          </a:p>
        </p:txBody>
      </p:sp>
      <p:sp>
        <p:nvSpPr>
          <p:cNvPr id="58383" name="Text Box 37"/>
          <p:cNvSpPr txBox="1">
            <a:spLocks noChangeArrowheads="1"/>
          </p:cNvSpPr>
          <p:nvPr/>
        </p:nvSpPr>
        <p:spPr bwMode="auto">
          <a:xfrm>
            <a:off x="7359650" y="2441575"/>
            <a:ext cx="336550" cy="457200"/>
          </a:xfrm>
          <a:prstGeom prst="rect">
            <a:avLst/>
          </a:prstGeom>
          <a:solidFill>
            <a:schemeClr val="bg1"/>
          </a:solidFill>
          <a:ln w="12700">
            <a:noFill/>
            <a:miter lim="800000"/>
            <a:headEnd type="none" w="sm" len="sm"/>
            <a:tailEnd type="none" w="lg" len="med"/>
          </a:ln>
        </p:spPr>
        <p:txBody>
          <a:bodyPr wrap="none">
            <a:spAutoFit/>
          </a:bodyPr>
          <a:lstStyle/>
          <a:p>
            <a:r>
              <a:rPr lang="en-US" sz="2400"/>
              <a:t>h</a:t>
            </a:r>
          </a:p>
        </p:txBody>
      </p:sp>
      <p:graphicFrame>
        <p:nvGraphicFramePr>
          <p:cNvPr id="151592" name="Object 40"/>
          <p:cNvGraphicFramePr>
            <a:graphicFrameLocks noChangeAspect="1"/>
          </p:cNvGraphicFramePr>
          <p:nvPr/>
        </p:nvGraphicFramePr>
        <p:xfrm>
          <a:off x="314325" y="2952750"/>
          <a:ext cx="2900363" cy="828675"/>
        </p:xfrm>
        <a:graphic>
          <a:graphicData uri="http://schemas.openxmlformats.org/presentationml/2006/ole">
            <mc:AlternateContent xmlns:mc="http://schemas.openxmlformats.org/markup-compatibility/2006">
              <mc:Choice xmlns:v="urn:schemas-microsoft-com:vml" Requires="v">
                <p:oleObj spid="_x0000_s58380" name="Equation" r:id="rId4" imgW="2209680" imgH="825480" progId="Equation.DSMT4">
                  <p:embed/>
                </p:oleObj>
              </mc:Choice>
              <mc:Fallback>
                <p:oleObj name="Equation" r:id="rId4" imgW="2209680" imgH="825480" progId="Equation.DSMT4">
                  <p:embed/>
                  <p:pic>
                    <p:nvPicPr>
                      <p:cNvPr id="0" name="Object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5" y="2952750"/>
                        <a:ext cx="2900363" cy="828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51593" name="Rectangle 41"/>
          <p:cNvSpPr>
            <a:spLocks noChangeArrowheads="1"/>
          </p:cNvSpPr>
          <p:nvPr/>
        </p:nvSpPr>
        <p:spPr bwMode="auto">
          <a:xfrm>
            <a:off x="6007100" y="2057400"/>
            <a:ext cx="1219200" cy="1447800"/>
          </a:xfrm>
          <a:prstGeom prst="rect">
            <a:avLst/>
          </a:prstGeom>
          <a:noFill/>
          <a:ln w="38100">
            <a:solidFill>
              <a:schemeClr val="folHlink"/>
            </a:solidFill>
            <a:prstDash val="sysDot"/>
            <a:miter lim="800000"/>
            <a:headEnd type="none" w="lg" len="med"/>
            <a:tailEnd type="none" w="lg" len="med"/>
          </a:ln>
        </p:spPr>
        <p:txBody>
          <a:bodyPr anchor="ctr">
            <a:spAutoFit/>
          </a:bodyPr>
          <a:lstStyle/>
          <a:p>
            <a:endParaRPr lang="en-US"/>
          </a:p>
        </p:txBody>
      </p:sp>
      <p:sp>
        <p:nvSpPr>
          <p:cNvPr id="58385" name="Text Box 42"/>
          <p:cNvSpPr txBox="1">
            <a:spLocks noChangeArrowheads="1"/>
          </p:cNvSpPr>
          <p:nvPr/>
        </p:nvSpPr>
        <p:spPr bwMode="auto">
          <a:xfrm>
            <a:off x="6361113" y="2540000"/>
            <a:ext cx="539750" cy="457200"/>
          </a:xfrm>
          <a:prstGeom prst="rect">
            <a:avLst/>
          </a:prstGeom>
          <a:noFill/>
          <a:ln w="12700">
            <a:noFill/>
            <a:miter lim="800000"/>
            <a:headEnd type="none" w="lg" len="med"/>
            <a:tailEnd type="none" w="lg" len="med"/>
          </a:ln>
        </p:spPr>
        <p:txBody>
          <a:bodyPr wrap="none" anchor="ctr">
            <a:spAutoFit/>
          </a:bodyPr>
          <a:lstStyle/>
          <a:p>
            <a:pPr algn="ctr"/>
            <a:r>
              <a:rPr lang="en-US" sz="2400"/>
              <a:t>cs</a:t>
            </a:r>
            <a:r>
              <a:rPr lang="en-US" sz="2400" baseline="-25000"/>
              <a:t>1</a:t>
            </a:r>
            <a:endParaRPr lang="en-US" sz="2400"/>
          </a:p>
        </p:txBody>
      </p:sp>
      <p:sp>
        <p:nvSpPr>
          <p:cNvPr id="58386" name="Text Box 43"/>
          <p:cNvSpPr txBox="1">
            <a:spLocks noChangeArrowheads="1"/>
          </p:cNvSpPr>
          <p:nvPr/>
        </p:nvSpPr>
        <p:spPr bwMode="auto">
          <a:xfrm>
            <a:off x="7351713" y="3733800"/>
            <a:ext cx="539750" cy="457200"/>
          </a:xfrm>
          <a:prstGeom prst="rect">
            <a:avLst/>
          </a:prstGeom>
          <a:noFill/>
          <a:ln w="12700">
            <a:noFill/>
            <a:miter lim="800000"/>
            <a:headEnd type="none" w="lg" len="med"/>
            <a:tailEnd type="none" w="lg" len="med"/>
          </a:ln>
        </p:spPr>
        <p:txBody>
          <a:bodyPr wrap="none" anchor="ctr">
            <a:spAutoFit/>
          </a:bodyPr>
          <a:lstStyle/>
          <a:p>
            <a:pPr algn="ctr"/>
            <a:r>
              <a:rPr lang="en-US" sz="2400"/>
              <a:t>cs</a:t>
            </a:r>
            <a:r>
              <a:rPr lang="en-US" sz="2400" baseline="-25000"/>
              <a:t>2</a:t>
            </a:r>
            <a:endParaRPr lang="en-US" sz="2400"/>
          </a:p>
        </p:txBody>
      </p:sp>
      <p:sp>
        <p:nvSpPr>
          <p:cNvPr id="58387" name="Line 44"/>
          <p:cNvSpPr>
            <a:spLocks noChangeShapeType="1"/>
          </p:cNvSpPr>
          <p:nvPr/>
        </p:nvSpPr>
        <p:spPr bwMode="auto">
          <a:xfrm flipH="1" flipV="1">
            <a:off x="7315200" y="3302000"/>
            <a:ext cx="254000" cy="58420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graphicFrame>
        <p:nvGraphicFramePr>
          <p:cNvPr id="151599" name="Object 47"/>
          <p:cNvGraphicFramePr>
            <a:graphicFrameLocks noChangeAspect="1"/>
          </p:cNvGraphicFramePr>
          <p:nvPr/>
        </p:nvGraphicFramePr>
        <p:xfrm>
          <a:off x="944563" y="5245100"/>
          <a:ext cx="1917700" cy="382588"/>
        </p:xfrm>
        <a:graphic>
          <a:graphicData uri="http://schemas.openxmlformats.org/presentationml/2006/ole">
            <mc:AlternateContent xmlns:mc="http://schemas.openxmlformats.org/markup-compatibility/2006">
              <mc:Choice xmlns:v="urn:schemas-microsoft-com:vml" Requires="v">
                <p:oleObj spid="_x0000_s58381" name="Equation" r:id="rId6" imgW="1460160" imgH="380880" progId="Equation.DSMT4">
                  <p:embed/>
                </p:oleObj>
              </mc:Choice>
              <mc:Fallback>
                <p:oleObj name="Equation" r:id="rId6" imgW="1460160" imgH="380880" progId="Equation.DSMT4">
                  <p:embed/>
                  <p:pic>
                    <p:nvPicPr>
                      <p:cNvPr id="0" name="Object 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4563" y="5245100"/>
                        <a:ext cx="1917700" cy="3825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51601" name="Object 49"/>
          <p:cNvGraphicFramePr>
            <a:graphicFrameLocks noChangeAspect="1"/>
          </p:cNvGraphicFramePr>
          <p:nvPr/>
        </p:nvGraphicFramePr>
        <p:xfrm>
          <a:off x="206375" y="6067425"/>
          <a:ext cx="3751263" cy="790575"/>
        </p:xfrm>
        <a:graphic>
          <a:graphicData uri="http://schemas.openxmlformats.org/presentationml/2006/ole">
            <mc:AlternateContent xmlns:mc="http://schemas.openxmlformats.org/markup-compatibility/2006">
              <mc:Choice xmlns:v="urn:schemas-microsoft-com:vml" Requires="v">
                <p:oleObj spid="_x0000_s58382" name="Equation" r:id="rId8" imgW="2857320" imgH="787320" progId="Equation.DSMT4">
                  <p:embed/>
                </p:oleObj>
              </mc:Choice>
              <mc:Fallback>
                <p:oleObj name="Equation" r:id="rId8" imgW="2857320" imgH="787320" progId="Equation.DSMT4">
                  <p:embed/>
                  <p:pic>
                    <p:nvPicPr>
                      <p:cNvPr id="0" name="Object 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6375" y="6067425"/>
                        <a:ext cx="3751263" cy="7905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51602" name="Line 50"/>
          <p:cNvSpPr>
            <a:spLocks noChangeShapeType="1"/>
          </p:cNvSpPr>
          <p:nvPr/>
        </p:nvSpPr>
        <p:spPr bwMode="auto">
          <a:xfrm flipV="1">
            <a:off x="3340100" y="1993900"/>
            <a:ext cx="241300" cy="609600"/>
          </a:xfrm>
          <a:prstGeom prst="line">
            <a:avLst/>
          </a:prstGeom>
          <a:noFill/>
          <a:ln w="28575">
            <a:solidFill>
              <a:schemeClr val="folHlink"/>
            </a:solidFill>
            <a:round/>
            <a:headEnd type="none" w="lg" len="med"/>
            <a:tailEnd type="none" w="lg" len="med"/>
          </a:ln>
        </p:spPr>
        <p:txBody>
          <a:bodyPr anchor="ctr">
            <a:spAutoFit/>
          </a:bodyPr>
          <a:lstStyle/>
          <a:p>
            <a:endParaRPr lang="en-US"/>
          </a:p>
        </p:txBody>
      </p:sp>
      <p:sp>
        <p:nvSpPr>
          <p:cNvPr id="151603" name="Line 51"/>
          <p:cNvSpPr>
            <a:spLocks noChangeShapeType="1"/>
          </p:cNvSpPr>
          <p:nvPr/>
        </p:nvSpPr>
        <p:spPr bwMode="auto">
          <a:xfrm flipV="1">
            <a:off x="546100" y="1930400"/>
            <a:ext cx="241300" cy="609600"/>
          </a:xfrm>
          <a:prstGeom prst="line">
            <a:avLst/>
          </a:prstGeom>
          <a:noFill/>
          <a:ln w="28575">
            <a:solidFill>
              <a:schemeClr val="folHlink"/>
            </a:solidFill>
            <a:round/>
            <a:headEnd type="none" w="lg" len="med"/>
            <a:tailEnd type="none" w="lg" len="med"/>
          </a:ln>
        </p:spPr>
        <p:txBody>
          <a:bodyPr anchor="ctr">
            <a:spAutoFit/>
          </a:bodyPr>
          <a:lstStyle/>
          <a:p>
            <a:endParaRPr lang="en-US"/>
          </a:p>
        </p:txBody>
      </p:sp>
      <p:graphicFrame>
        <p:nvGraphicFramePr>
          <p:cNvPr id="151604" name="Object 52"/>
          <p:cNvGraphicFramePr>
            <a:graphicFrameLocks noChangeAspect="1"/>
          </p:cNvGraphicFramePr>
          <p:nvPr/>
        </p:nvGraphicFramePr>
        <p:xfrm>
          <a:off x="212725" y="4102100"/>
          <a:ext cx="3965575" cy="738188"/>
        </p:xfrm>
        <a:graphic>
          <a:graphicData uri="http://schemas.openxmlformats.org/presentationml/2006/ole">
            <mc:AlternateContent xmlns:mc="http://schemas.openxmlformats.org/markup-compatibility/2006">
              <mc:Choice xmlns:v="urn:schemas-microsoft-com:vml" Requires="v">
                <p:oleObj spid="_x0000_s58383" name="Equation" r:id="rId10" imgW="3022560" imgH="736560" progId="Equation.DSMT4">
                  <p:embed/>
                </p:oleObj>
              </mc:Choice>
              <mc:Fallback>
                <p:oleObj name="Equation" r:id="rId10" imgW="3022560" imgH="736560" progId="Equation.DSMT4">
                  <p:embed/>
                  <p:pic>
                    <p:nvPicPr>
                      <p:cNvPr id="0" name="Object 5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2725" y="4102100"/>
                        <a:ext cx="3965575" cy="7381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51605" name="Object 53"/>
          <p:cNvGraphicFramePr>
            <a:graphicFrameLocks noChangeAspect="1"/>
          </p:cNvGraphicFramePr>
          <p:nvPr/>
        </p:nvGraphicFramePr>
        <p:xfrm>
          <a:off x="266700" y="1873250"/>
          <a:ext cx="3903663" cy="828675"/>
        </p:xfrm>
        <a:graphic>
          <a:graphicData uri="http://schemas.openxmlformats.org/presentationml/2006/ole">
            <mc:AlternateContent xmlns:mc="http://schemas.openxmlformats.org/markup-compatibility/2006">
              <mc:Choice xmlns:v="urn:schemas-microsoft-com:vml" Requires="v">
                <p:oleObj spid="_x0000_s58384" name="Equation" r:id="rId12" imgW="2971800" imgH="825480" progId="Equation.DSMT4">
                  <p:embed/>
                </p:oleObj>
              </mc:Choice>
              <mc:Fallback>
                <p:oleObj name="Equation" r:id="rId12" imgW="2971800" imgH="825480" progId="Equation.DSMT4">
                  <p:embed/>
                  <p:pic>
                    <p:nvPicPr>
                      <p:cNvPr id="0" name="Object 5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6700" y="1873250"/>
                        <a:ext cx="3903663" cy="828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15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516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16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16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515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5160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5159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516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93" grpId="0" animBg="1"/>
      <p:bldP spid="151602" grpId="0" animBg="1"/>
      <p:bldP spid="151603"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8" name="Rectangle 2"/>
          <p:cNvSpPr>
            <a:spLocks noGrp="1" noChangeArrowheads="1"/>
          </p:cNvSpPr>
          <p:nvPr>
            <p:ph type="title"/>
          </p:nvPr>
        </p:nvSpPr>
        <p:spPr/>
        <p:txBody>
          <a:bodyPr/>
          <a:lstStyle/>
          <a:p>
            <a:pPr>
              <a:defRPr/>
            </a:pPr>
            <a:r>
              <a:rPr lang="en-US" smtClean="0"/>
              <a:t>Example Conservation of Mass</a:t>
            </a:r>
          </a:p>
        </p:txBody>
      </p:sp>
      <p:graphicFrame>
        <p:nvGraphicFramePr>
          <p:cNvPr id="59394" name="Object 4"/>
          <p:cNvGraphicFramePr>
            <a:graphicFrameLocks noChangeAspect="1"/>
          </p:cNvGraphicFramePr>
          <p:nvPr/>
        </p:nvGraphicFramePr>
        <p:xfrm>
          <a:off x="363538" y="1920875"/>
          <a:ext cx="3384550" cy="955675"/>
        </p:xfrm>
        <a:graphic>
          <a:graphicData uri="http://schemas.openxmlformats.org/presentationml/2006/ole">
            <mc:AlternateContent xmlns:mc="http://schemas.openxmlformats.org/markup-compatibility/2006">
              <mc:Choice xmlns:v="urn:schemas-microsoft-com:vml" Requires="v">
                <p:oleObj spid="_x0000_s59402" name="Equation" r:id="rId4" imgW="2577960" imgH="952200" progId="Equation.DSMT4">
                  <p:embed/>
                </p:oleObj>
              </mc:Choice>
              <mc:Fallback>
                <p:oleObj name="Equation" r:id="rId4" imgW="2577960" imgH="9522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538" y="1920875"/>
                        <a:ext cx="3384550" cy="955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50533" name="Object 5"/>
          <p:cNvGraphicFramePr>
            <a:graphicFrameLocks noChangeAspect="1"/>
          </p:cNvGraphicFramePr>
          <p:nvPr/>
        </p:nvGraphicFramePr>
        <p:xfrm>
          <a:off x="433388" y="3286125"/>
          <a:ext cx="4133850" cy="892175"/>
        </p:xfrm>
        <a:graphic>
          <a:graphicData uri="http://schemas.openxmlformats.org/presentationml/2006/ole">
            <mc:AlternateContent xmlns:mc="http://schemas.openxmlformats.org/markup-compatibility/2006">
              <mc:Choice xmlns:v="urn:schemas-microsoft-com:vml" Requires="v">
                <p:oleObj spid="_x0000_s59403" name="Equation" r:id="rId6" imgW="3149280" imgH="888840" progId="Equation.DSMT4">
                  <p:embed/>
                </p:oleObj>
              </mc:Choice>
              <mc:Fallback>
                <p:oleObj name="Equation" r:id="rId6" imgW="3149280" imgH="88884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3388" y="3286125"/>
                        <a:ext cx="4133850" cy="892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50534" name="Object 6"/>
          <p:cNvGraphicFramePr>
            <a:graphicFrameLocks noChangeAspect="1"/>
          </p:cNvGraphicFramePr>
          <p:nvPr/>
        </p:nvGraphicFramePr>
        <p:xfrm>
          <a:off x="20638" y="4357688"/>
          <a:ext cx="9028112" cy="1370012"/>
        </p:xfrm>
        <a:graphic>
          <a:graphicData uri="http://schemas.openxmlformats.org/presentationml/2006/ole">
            <mc:AlternateContent xmlns:mc="http://schemas.openxmlformats.org/markup-compatibility/2006">
              <mc:Choice xmlns:v="urn:schemas-microsoft-com:vml" Requires="v">
                <p:oleObj spid="_x0000_s59404" name="Equation" r:id="rId8" imgW="7746840" imgH="1536480" progId="Equation.DSMT4">
                  <p:embed/>
                </p:oleObj>
              </mc:Choice>
              <mc:Fallback>
                <p:oleObj name="Equation" r:id="rId8" imgW="7746840" imgH="153648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638" y="4357688"/>
                        <a:ext cx="9028112" cy="13700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50535" name="Object 7"/>
          <p:cNvGraphicFramePr>
            <a:graphicFrameLocks noChangeAspect="1"/>
          </p:cNvGraphicFramePr>
          <p:nvPr/>
        </p:nvGraphicFramePr>
        <p:xfrm>
          <a:off x="441325" y="6115050"/>
          <a:ext cx="1200150" cy="255588"/>
        </p:xfrm>
        <a:graphic>
          <a:graphicData uri="http://schemas.openxmlformats.org/presentationml/2006/ole">
            <mc:AlternateContent xmlns:mc="http://schemas.openxmlformats.org/markup-compatibility/2006">
              <mc:Choice xmlns:v="urn:schemas-microsoft-com:vml" Requires="v">
                <p:oleObj spid="_x0000_s59405" name="Equation" r:id="rId10" imgW="1002960" imgH="279360" progId="Equation.DSMT4">
                  <p:embed/>
                </p:oleObj>
              </mc:Choice>
              <mc:Fallback>
                <p:oleObj name="Equation" r:id="rId10" imgW="1002960" imgH="279360" progId="Equation.DSMT4">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1325" y="6115050"/>
                        <a:ext cx="1200150" cy="2555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50536" name="AutoShape 8">
            <a:hlinkClick r:id="rId12" action="ppaction://hlinksldjump" highlightClick="1"/>
          </p:cNvPr>
          <p:cNvSpPr>
            <a:spLocks noChangeArrowheads="1"/>
          </p:cNvSpPr>
          <p:nvPr/>
        </p:nvSpPr>
        <p:spPr bwMode="auto">
          <a:xfrm>
            <a:off x="8432800" y="6210300"/>
            <a:ext cx="711200" cy="647700"/>
          </a:xfrm>
          <a:prstGeom prst="actionButtonBackPrevious">
            <a:avLst/>
          </a:prstGeom>
          <a:noFill/>
          <a:ln w="12700">
            <a:solidFill>
              <a:schemeClr val="folHlink"/>
            </a:solidFill>
            <a:miter lim="800000"/>
            <a:headEnd type="none" w="lg" len="med"/>
            <a:tailEnd type="none" w="lg"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05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505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505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05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66" name="Picture 3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461000" y="5051425"/>
            <a:ext cx="1609725" cy="1654175"/>
          </a:xfrm>
          <a:prstGeom prst="rect">
            <a:avLst/>
          </a:prstGeom>
          <a:noFill/>
          <a:ln w="12700">
            <a:noFill/>
            <a:miter lim="800000"/>
            <a:headEnd type="none" w="lg" len="med"/>
            <a:tailEnd type="none" w="lg" len="med"/>
          </a:ln>
        </p:spPr>
      </p:pic>
      <p:sp>
        <p:nvSpPr>
          <p:cNvPr id="120851" name="Rectangle 19"/>
          <p:cNvSpPr>
            <a:spLocks noChangeArrowheads="1"/>
          </p:cNvSpPr>
          <p:nvPr/>
        </p:nvSpPr>
        <p:spPr bwMode="auto">
          <a:xfrm>
            <a:off x="7073900" y="2273300"/>
            <a:ext cx="125413" cy="2489200"/>
          </a:xfrm>
          <a:prstGeom prst="rect">
            <a:avLst/>
          </a:prstGeom>
          <a:solidFill>
            <a:schemeClr val="hlink"/>
          </a:solidFill>
          <a:ln w="12700">
            <a:noFill/>
            <a:miter lim="800000"/>
            <a:headEnd type="none" w="lg" len="med"/>
            <a:tailEnd type="none" w="lg" len="med"/>
          </a:ln>
        </p:spPr>
        <p:txBody>
          <a:bodyPr wrap="none" anchor="ctr"/>
          <a:lstStyle/>
          <a:p>
            <a:endParaRPr lang="en-US"/>
          </a:p>
        </p:txBody>
      </p:sp>
      <p:sp>
        <p:nvSpPr>
          <p:cNvPr id="60423" name="Rectangle 18"/>
          <p:cNvSpPr>
            <a:spLocks noChangeArrowheads="1"/>
          </p:cNvSpPr>
          <p:nvPr/>
        </p:nvSpPr>
        <p:spPr bwMode="auto">
          <a:xfrm>
            <a:off x="4165600" y="5295900"/>
            <a:ext cx="112713" cy="622300"/>
          </a:xfrm>
          <a:prstGeom prst="rect">
            <a:avLst/>
          </a:prstGeom>
          <a:solidFill>
            <a:schemeClr val="hlink"/>
          </a:solidFill>
          <a:ln w="12700">
            <a:noFill/>
            <a:miter lim="800000"/>
            <a:headEnd type="none" w="lg" len="med"/>
            <a:tailEnd type="none" w="lg" len="med"/>
          </a:ln>
        </p:spPr>
        <p:txBody>
          <a:bodyPr wrap="none" anchor="ctr"/>
          <a:lstStyle/>
          <a:p>
            <a:endParaRPr lang="en-US"/>
          </a:p>
        </p:txBody>
      </p:sp>
      <p:sp>
        <p:nvSpPr>
          <p:cNvPr id="60424" name="Rectangle 2"/>
          <p:cNvSpPr>
            <a:spLocks noGrp="1" noChangeArrowheads="1"/>
          </p:cNvSpPr>
          <p:nvPr>
            <p:ph type="title"/>
          </p:nvPr>
        </p:nvSpPr>
        <p:spPr/>
        <p:txBody>
          <a:bodyPr/>
          <a:lstStyle/>
          <a:p>
            <a:pPr>
              <a:defRPr/>
            </a:pPr>
            <a:r>
              <a:rPr lang="en-US" smtClean="0"/>
              <a:t>Pump Head</a:t>
            </a:r>
          </a:p>
        </p:txBody>
      </p:sp>
      <p:sp>
        <p:nvSpPr>
          <p:cNvPr id="60425" name="AutoShape 6"/>
          <p:cNvSpPr>
            <a:spLocks noChangeArrowheads="1"/>
          </p:cNvSpPr>
          <p:nvPr/>
        </p:nvSpPr>
        <p:spPr bwMode="auto">
          <a:xfrm rot="-5870684">
            <a:off x="3251200" y="4038600"/>
            <a:ext cx="571500" cy="4343400"/>
          </a:xfrm>
          <a:prstGeom prst="can">
            <a:avLst>
              <a:gd name="adj" fmla="val 25756"/>
            </a:avLst>
          </a:prstGeom>
          <a:solidFill>
            <a:srgbClr val="BD8C01"/>
          </a:solidFill>
          <a:ln w="12700">
            <a:solidFill>
              <a:schemeClr val="bg2"/>
            </a:solidFill>
            <a:round/>
            <a:headEnd type="none" w="lg" len="med"/>
            <a:tailEnd type="none" w="lg" len="med"/>
          </a:ln>
        </p:spPr>
        <p:txBody>
          <a:bodyPr wrap="none" anchor="ctr"/>
          <a:lstStyle/>
          <a:p>
            <a:endParaRPr lang="en-US"/>
          </a:p>
        </p:txBody>
      </p:sp>
      <p:sp>
        <p:nvSpPr>
          <p:cNvPr id="60426" name="Line 7"/>
          <p:cNvSpPr>
            <a:spLocks noChangeShapeType="1"/>
          </p:cNvSpPr>
          <p:nvPr/>
        </p:nvSpPr>
        <p:spPr bwMode="auto">
          <a:xfrm flipV="1">
            <a:off x="723900" y="6489700"/>
            <a:ext cx="749300" cy="139700"/>
          </a:xfrm>
          <a:prstGeom prst="line">
            <a:avLst/>
          </a:prstGeom>
          <a:noFill/>
          <a:ln w="12700">
            <a:solidFill>
              <a:schemeClr val="tx1"/>
            </a:solidFill>
            <a:round/>
            <a:headEnd type="none" w="lg" len="med"/>
            <a:tailEnd type="triangle" w="lg" len="med"/>
          </a:ln>
        </p:spPr>
        <p:txBody>
          <a:bodyPr wrap="none" anchor="ctr"/>
          <a:lstStyle/>
          <a:p>
            <a:endParaRPr lang="en-US"/>
          </a:p>
        </p:txBody>
      </p:sp>
      <p:sp>
        <p:nvSpPr>
          <p:cNvPr id="60427" name="AutoShape 8"/>
          <p:cNvSpPr>
            <a:spLocks noChangeArrowheads="1"/>
          </p:cNvSpPr>
          <p:nvPr/>
        </p:nvSpPr>
        <p:spPr bwMode="auto">
          <a:xfrm rot="-5407793">
            <a:off x="7555706" y="3439319"/>
            <a:ext cx="447675" cy="2725738"/>
          </a:xfrm>
          <a:prstGeom prst="can">
            <a:avLst>
              <a:gd name="adj" fmla="val 5638"/>
            </a:avLst>
          </a:prstGeom>
          <a:solidFill>
            <a:srgbClr val="BD8C01"/>
          </a:solidFill>
          <a:ln w="12700">
            <a:solidFill>
              <a:schemeClr val="bg2"/>
            </a:solidFill>
            <a:round/>
            <a:headEnd type="none" w="lg" len="med"/>
            <a:tailEnd type="none" w="lg" len="med"/>
          </a:ln>
        </p:spPr>
        <p:txBody>
          <a:bodyPr wrap="none" anchor="ctr"/>
          <a:lstStyle/>
          <a:p>
            <a:endParaRPr lang="en-US"/>
          </a:p>
        </p:txBody>
      </p:sp>
      <p:sp>
        <p:nvSpPr>
          <p:cNvPr id="60428" name="Freeform 11"/>
          <p:cNvSpPr>
            <a:spLocks/>
          </p:cNvSpPr>
          <p:nvPr/>
        </p:nvSpPr>
        <p:spPr bwMode="auto">
          <a:xfrm>
            <a:off x="5567363" y="4362450"/>
            <a:ext cx="981075" cy="904875"/>
          </a:xfrm>
          <a:custGeom>
            <a:avLst/>
            <a:gdLst>
              <a:gd name="T0" fmla="*/ 561975 w 618"/>
              <a:gd name="T1" fmla="*/ 741765 h 466"/>
              <a:gd name="T2" fmla="*/ 981075 w 618"/>
              <a:gd name="T3" fmla="*/ 673802 h 466"/>
              <a:gd name="T4" fmla="*/ 981075 w 618"/>
              <a:gd name="T5" fmla="*/ 207772 h 466"/>
              <a:gd name="T6" fmla="*/ 269875 w 618"/>
              <a:gd name="T7" fmla="*/ 99031 h 466"/>
              <a:gd name="T8" fmla="*/ 0 w 618"/>
              <a:gd name="T9" fmla="*/ 800018 h 466"/>
              <a:gd name="T10" fmla="*/ 561975 w 618"/>
              <a:gd name="T11" fmla="*/ 741765 h 466"/>
              <a:gd name="T12" fmla="*/ 0 60000 65536"/>
              <a:gd name="T13" fmla="*/ 0 60000 65536"/>
              <a:gd name="T14" fmla="*/ 0 60000 65536"/>
              <a:gd name="T15" fmla="*/ 0 60000 65536"/>
              <a:gd name="T16" fmla="*/ 0 60000 65536"/>
              <a:gd name="T17" fmla="*/ 0 60000 65536"/>
              <a:gd name="T18" fmla="*/ 0 w 618"/>
              <a:gd name="T19" fmla="*/ 0 h 466"/>
              <a:gd name="T20" fmla="*/ 618 w 618"/>
              <a:gd name="T21" fmla="*/ 466 h 466"/>
            </a:gdLst>
            <a:ahLst/>
            <a:cxnLst>
              <a:cxn ang="T12">
                <a:pos x="T0" y="T1"/>
              </a:cxn>
              <a:cxn ang="T13">
                <a:pos x="T2" y="T3"/>
              </a:cxn>
              <a:cxn ang="T14">
                <a:pos x="T4" y="T5"/>
              </a:cxn>
              <a:cxn ang="T15">
                <a:pos x="T6" y="T7"/>
              </a:cxn>
              <a:cxn ang="T16">
                <a:pos x="T8" y="T9"/>
              </a:cxn>
              <a:cxn ang="T17">
                <a:pos x="T10" y="T11"/>
              </a:cxn>
            </a:cxnLst>
            <a:rect l="T18" t="T19" r="T20" b="T21"/>
            <a:pathLst>
              <a:path w="618" h="466">
                <a:moveTo>
                  <a:pt x="354" y="382"/>
                </a:moveTo>
                <a:cubicBezTo>
                  <a:pt x="350" y="347"/>
                  <a:pt x="530" y="371"/>
                  <a:pt x="618" y="347"/>
                </a:cubicBezTo>
                <a:cubicBezTo>
                  <a:pt x="610" y="299"/>
                  <a:pt x="618" y="187"/>
                  <a:pt x="618" y="107"/>
                </a:cubicBezTo>
                <a:cubicBezTo>
                  <a:pt x="466" y="99"/>
                  <a:pt x="273" y="0"/>
                  <a:pt x="170" y="51"/>
                </a:cubicBezTo>
                <a:cubicBezTo>
                  <a:pt x="67" y="102"/>
                  <a:pt x="18" y="202"/>
                  <a:pt x="0" y="412"/>
                </a:cubicBezTo>
                <a:cubicBezTo>
                  <a:pt x="66" y="466"/>
                  <a:pt x="345" y="463"/>
                  <a:pt x="354" y="382"/>
                </a:cubicBezTo>
                <a:close/>
              </a:path>
            </a:pathLst>
          </a:custGeom>
          <a:solidFill>
            <a:srgbClr val="BD8C01"/>
          </a:solidFill>
          <a:ln w="12700" cap="flat" cmpd="sng">
            <a:solidFill>
              <a:schemeClr val="bg2"/>
            </a:solidFill>
            <a:prstDash val="solid"/>
            <a:round/>
            <a:headEnd type="none" w="lg" len="med"/>
            <a:tailEnd type="none" w="lg" len="med"/>
          </a:ln>
        </p:spPr>
        <p:txBody>
          <a:bodyPr wrap="none" anchor="ctr"/>
          <a:lstStyle/>
          <a:p>
            <a:endParaRPr lang="en-US"/>
          </a:p>
        </p:txBody>
      </p:sp>
      <p:grpSp>
        <p:nvGrpSpPr>
          <p:cNvPr id="60429" name="Group 14"/>
          <p:cNvGrpSpPr>
            <a:grpSpLocks/>
          </p:cNvGrpSpPr>
          <p:nvPr/>
        </p:nvGrpSpPr>
        <p:grpSpPr bwMode="auto">
          <a:xfrm>
            <a:off x="4152900" y="3289300"/>
            <a:ext cx="114300" cy="2552700"/>
            <a:chOff x="2648" y="1496"/>
            <a:chExt cx="40" cy="1608"/>
          </a:xfrm>
        </p:grpSpPr>
        <p:sp>
          <p:nvSpPr>
            <p:cNvPr id="60442" name="Line 12"/>
            <p:cNvSpPr>
              <a:spLocks noChangeShapeType="1"/>
            </p:cNvSpPr>
            <p:nvPr/>
          </p:nvSpPr>
          <p:spPr bwMode="auto">
            <a:xfrm>
              <a:off x="2648" y="1496"/>
              <a:ext cx="0" cy="1608"/>
            </a:xfrm>
            <a:prstGeom prst="line">
              <a:avLst/>
            </a:prstGeom>
            <a:noFill/>
            <a:ln w="38100">
              <a:solidFill>
                <a:schemeClr val="accent1"/>
              </a:solidFill>
              <a:round/>
              <a:headEnd type="none" w="lg" len="med"/>
              <a:tailEnd type="none" w="lg" len="med"/>
            </a:ln>
          </p:spPr>
          <p:txBody>
            <a:bodyPr wrap="none" anchor="ctr"/>
            <a:lstStyle/>
            <a:p>
              <a:endParaRPr lang="en-US"/>
            </a:p>
          </p:txBody>
        </p:sp>
        <p:sp>
          <p:nvSpPr>
            <p:cNvPr id="60443" name="Line 13"/>
            <p:cNvSpPr>
              <a:spLocks noChangeShapeType="1"/>
            </p:cNvSpPr>
            <p:nvPr/>
          </p:nvSpPr>
          <p:spPr bwMode="auto">
            <a:xfrm>
              <a:off x="2688" y="1496"/>
              <a:ext cx="0" cy="1608"/>
            </a:xfrm>
            <a:prstGeom prst="line">
              <a:avLst/>
            </a:prstGeom>
            <a:noFill/>
            <a:ln w="38100">
              <a:solidFill>
                <a:schemeClr val="accent1"/>
              </a:solidFill>
              <a:round/>
              <a:headEnd type="none" w="lg" len="med"/>
              <a:tailEnd type="none" w="lg" len="med"/>
            </a:ln>
          </p:spPr>
          <p:txBody>
            <a:bodyPr wrap="none" anchor="ctr"/>
            <a:lstStyle/>
            <a:p>
              <a:endParaRPr lang="en-US"/>
            </a:p>
          </p:txBody>
        </p:sp>
      </p:grpSp>
      <p:grpSp>
        <p:nvGrpSpPr>
          <p:cNvPr id="60430" name="Group 15"/>
          <p:cNvGrpSpPr>
            <a:grpSpLocks/>
          </p:cNvGrpSpPr>
          <p:nvPr/>
        </p:nvGrpSpPr>
        <p:grpSpPr bwMode="auto">
          <a:xfrm>
            <a:off x="7086600" y="2070100"/>
            <a:ext cx="114300" cy="2552700"/>
            <a:chOff x="2648" y="1496"/>
            <a:chExt cx="40" cy="1608"/>
          </a:xfrm>
        </p:grpSpPr>
        <p:sp>
          <p:nvSpPr>
            <p:cNvPr id="60440" name="Line 16"/>
            <p:cNvSpPr>
              <a:spLocks noChangeShapeType="1"/>
            </p:cNvSpPr>
            <p:nvPr/>
          </p:nvSpPr>
          <p:spPr bwMode="auto">
            <a:xfrm>
              <a:off x="2648" y="1496"/>
              <a:ext cx="0" cy="1608"/>
            </a:xfrm>
            <a:prstGeom prst="line">
              <a:avLst/>
            </a:prstGeom>
            <a:noFill/>
            <a:ln w="38100">
              <a:solidFill>
                <a:schemeClr val="accent1"/>
              </a:solidFill>
              <a:round/>
              <a:headEnd type="none" w="lg" len="med"/>
              <a:tailEnd type="none" w="lg" len="med"/>
            </a:ln>
          </p:spPr>
          <p:txBody>
            <a:bodyPr wrap="none" anchor="ctr"/>
            <a:lstStyle/>
            <a:p>
              <a:endParaRPr lang="en-US"/>
            </a:p>
          </p:txBody>
        </p:sp>
        <p:sp>
          <p:nvSpPr>
            <p:cNvPr id="60441" name="Line 17"/>
            <p:cNvSpPr>
              <a:spLocks noChangeShapeType="1"/>
            </p:cNvSpPr>
            <p:nvPr/>
          </p:nvSpPr>
          <p:spPr bwMode="auto">
            <a:xfrm>
              <a:off x="2688" y="1496"/>
              <a:ext cx="0" cy="1608"/>
            </a:xfrm>
            <a:prstGeom prst="line">
              <a:avLst/>
            </a:prstGeom>
            <a:noFill/>
            <a:ln w="38100">
              <a:solidFill>
                <a:schemeClr val="accent1"/>
              </a:solidFill>
              <a:round/>
              <a:headEnd type="none" w="lg" len="med"/>
              <a:tailEnd type="none" w="lg" len="med"/>
            </a:ln>
          </p:spPr>
          <p:txBody>
            <a:bodyPr wrap="none" anchor="ctr"/>
            <a:lstStyle/>
            <a:p>
              <a:endParaRPr lang="en-US"/>
            </a:p>
          </p:txBody>
        </p:sp>
      </p:grpSp>
      <p:sp>
        <p:nvSpPr>
          <p:cNvPr id="60431" name="Line 20"/>
          <p:cNvSpPr>
            <a:spLocks noChangeShapeType="1"/>
          </p:cNvSpPr>
          <p:nvPr/>
        </p:nvSpPr>
        <p:spPr bwMode="auto">
          <a:xfrm>
            <a:off x="4292600" y="5092700"/>
            <a:ext cx="10414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60432" name="Line 21"/>
          <p:cNvSpPr>
            <a:spLocks noChangeShapeType="1"/>
          </p:cNvSpPr>
          <p:nvPr/>
        </p:nvSpPr>
        <p:spPr bwMode="auto">
          <a:xfrm flipH="1">
            <a:off x="4533900" y="1993900"/>
            <a:ext cx="25781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60433" name="Line 22"/>
          <p:cNvSpPr>
            <a:spLocks noChangeShapeType="1"/>
          </p:cNvSpPr>
          <p:nvPr/>
        </p:nvSpPr>
        <p:spPr bwMode="auto">
          <a:xfrm flipV="1">
            <a:off x="4914900" y="1993900"/>
            <a:ext cx="0" cy="3098800"/>
          </a:xfrm>
          <a:prstGeom prst="line">
            <a:avLst/>
          </a:prstGeom>
          <a:noFill/>
          <a:ln w="12700">
            <a:solidFill>
              <a:schemeClr val="tx1"/>
            </a:solidFill>
            <a:round/>
            <a:headEnd type="triangle" w="lg" len="med"/>
            <a:tailEnd type="triangle" w="lg" len="med"/>
          </a:ln>
        </p:spPr>
        <p:txBody>
          <a:bodyPr wrap="none" anchor="ctr"/>
          <a:lstStyle/>
          <a:p>
            <a:endParaRPr lang="en-US"/>
          </a:p>
        </p:txBody>
      </p:sp>
      <p:sp>
        <p:nvSpPr>
          <p:cNvPr id="60434" name="Text Box 23"/>
          <p:cNvSpPr txBox="1">
            <a:spLocks noChangeArrowheads="1"/>
          </p:cNvSpPr>
          <p:nvPr/>
        </p:nvSpPr>
        <p:spPr bwMode="auto">
          <a:xfrm>
            <a:off x="4721225" y="3762375"/>
            <a:ext cx="438150" cy="457200"/>
          </a:xfrm>
          <a:prstGeom prst="rect">
            <a:avLst/>
          </a:prstGeom>
          <a:solidFill>
            <a:schemeClr val="bg1"/>
          </a:solidFill>
          <a:ln w="12700">
            <a:noFill/>
            <a:miter lim="800000"/>
            <a:headEnd type="none" w="lg" len="med"/>
            <a:tailEnd type="none" w="lg" len="med"/>
          </a:ln>
        </p:spPr>
        <p:txBody>
          <a:bodyPr wrap="none">
            <a:spAutoFit/>
          </a:bodyPr>
          <a:lstStyle/>
          <a:p>
            <a:r>
              <a:rPr lang="en-US" sz="2400"/>
              <a:t>h</a:t>
            </a:r>
            <a:r>
              <a:rPr lang="en-US" sz="2400" baseline="-25000"/>
              <a:t>p</a:t>
            </a:r>
            <a:endParaRPr lang="en-US" sz="2400"/>
          </a:p>
        </p:txBody>
      </p:sp>
      <p:sp>
        <p:nvSpPr>
          <p:cNvPr id="120856" name="AutoShape 24">
            <a:hlinkClick r:id="" action="ppaction://hlinkshowjump?jump=lastslideviewed" highlightClick="1"/>
          </p:cNvPr>
          <p:cNvSpPr>
            <a:spLocks noChangeArrowheads="1"/>
          </p:cNvSpPr>
          <p:nvPr/>
        </p:nvSpPr>
        <p:spPr bwMode="auto">
          <a:xfrm>
            <a:off x="8432800" y="6210300"/>
            <a:ext cx="711200" cy="647700"/>
          </a:xfrm>
          <a:prstGeom prst="actionButtonBackPrevious">
            <a:avLst/>
          </a:prstGeom>
          <a:noFill/>
          <a:ln w="12700">
            <a:solidFill>
              <a:schemeClr val="folHlink"/>
            </a:solidFill>
            <a:miter lim="800000"/>
            <a:headEnd type="none" w="lg" len="med"/>
            <a:tailEnd type="none" w="lg" len="med"/>
          </a:ln>
        </p:spPr>
        <p:txBody>
          <a:bodyPr wrap="none" anchor="ctr"/>
          <a:lstStyle/>
          <a:p>
            <a:endParaRPr lang="en-US"/>
          </a:p>
        </p:txBody>
      </p:sp>
      <p:graphicFrame>
        <p:nvGraphicFramePr>
          <p:cNvPr id="60418" name="Object 26"/>
          <p:cNvGraphicFramePr>
            <a:graphicFrameLocks noChangeAspect="1"/>
          </p:cNvGraphicFramePr>
          <p:nvPr/>
        </p:nvGraphicFramePr>
        <p:xfrm>
          <a:off x="2678113" y="4776788"/>
          <a:ext cx="942975" cy="720725"/>
        </p:xfrm>
        <a:graphic>
          <a:graphicData uri="http://schemas.openxmlformats.org/presentationml/2006/ole">
            <mc:AlternateContent xmlns:mc="http://schemas.openxmlformats.org/markup-compatibility/2006">
              <mc:Choice xmlns:v="urn:schemas-microsoft-com:vml" Requires="v">
                <p:oleObj spid="_x0000_s60424" name="Equation" r:id="rId5" imgW="825480" imgH="825480" progId="Equation.DSMT4">
                  <p:embed/>
                </p:oleObj>
              </mc:Choice>
              <mc:Fallback>
                <p:oleObj name="Equation" r:id="rId5" imgW="825480" imgH="825480" progId="Equation.DSMT4">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78113" y="4776788"/>
                        <a:ext cx="942975" cy="7207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60436" name="Line 27"/>
          <p:cNvSpPr>
            <a:spLocks noChangeShapeType="1"/>
          </p:cNvSpPr>
          <p:nvPr/>
        </p:nvSpPr>
        <p:spPr bwMode="auto">
          <a:xfrm>
            <a:off x="3695700" y="5130800"/>
            <a:ext cx="508000" cy="63500"/>
          </a:xfrm>
          <a:prstGeom prst="line">
            <a:avLst/>
          </a:prstGeom>
          <a:noFill/>
          <a:ln w="12700">
            <a:solidFill>
              <a:schemeClr val="tx1"/>
            </a:solidFill>
            <a:round/>
            <a:headEnd type="none" w="lg" len="med"/>
            <a:tailEnd type="triangle" w="lg" len="med"/>
          </a:ln>
        </p:spPr>
        <p:txBody>
          <a:bodyPr wrap="none" anchor="ctr">
            <a:spAutoFit/>
          </a:bodyPr>
          <a:lstStyle/>
          <a:p>
            <a:endParaRPr lang="en-US"/>
          </a:p>
        </p:txBody>
      </p:sp>
      <p:graphicFrame>
        <p:nvGraphicFramePr>
          <p:cNvPr id="60419" name="Object 28"/>
          <p:cNvGraphicFramePr>
            <a:graphicFrameLocks noChangeAspect="1"/>
          </p:cNvGraphicFramePr>
          <p:nvPr/>
        </p:nvGraphicFramePr>
        <p:xfrm>
          <a:off x="7626350" y="1870075"/>
          <a:ext cx="1131888" cy="720725"/>
        </p:xfrm>
        <a:graphic>
          <a:graphicData uri="http://schemas.openxmlformats.org/presentationml/2006/ole">
            <mc:AlternateContent xmlns:mc="http://schemas.openxmlformats.org/markup-compatibility/2006">
              <mc:Choice xmlns:v="urn:schemas-microsoft-com:vml" Requires="v">
                <p:oleObj spid="_x0000_s60425" name="Equation" r:id="rId7" imgW="990360" imgH="825480" progId="Equation.DSMT4">
                  <p:embed/>
                </p:oleObj>
              </mc:Choice>
              <mc:Fallback>
                <p:oleObj name="Equation" r:id="rId7" imgW="990360" imgH="825480" progId="Equation.DSMT4">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6350" y="1870075"/>
                        <a:ext cx="1131888" cy="7207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60437" name="Line 29"/>
          <p:cNvSpPr>
            <a:spLocks noChangeShapeType="1"/>
          </p:cNvSpPr>
          <p:nvPr/>
        </p:nvSpPr>
        <p:spPr bwMode="auto">
          <a:xfrm flipH="1" flipV="1">
            <a:off x="7150100" y="2133600"/>
            <a:ext cx="495300" cy="25400"/>
          </a:xfrm>
          <a:prstGeom prst="line">
            <a:avLst/>
          </a:prstGeom>
          <a:noFill/>
          <a:ln w="12700">
            <a:solidFill>
              <a:schemeClr val="tx1"/>
            </a:solidFill>
            <a:round/>
            <a:headEnd type="none" w="lg" len="med"/>
            <a:tailEnd type="triangle" w="lg" len="med"/>
          </a:ln>
        </p:spPr>
        <p:txBody>
          <a:bodyPr anchor="ctr">
            <a:spAutoFit/>
          </a:bodyPr>
          <a:lstStyle/>
          <a:p>
            <a:endParaRPr lang="en-US"/>
          </a:p>
        </p:txBody>
      </p:sp>
      <p:sp>
        <p:nvSpPr>
          <p:cNvPr id="60438" name="Line 31"/>
          <p:cNvSpPr>
            <a:spLocks noChangeShapeType="1"/>
          </p:cNvSpPr>
          <p:nvPr/>
        </p:nvSpPr>
        <p:spPr bwMode="auto">
          <a:xfrm>
            <a:off x="4279900" y="5283200"/>
            <a:ext cx="10414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60439" name="Line 32"/>
          <p:cNvSpPr>
            <a:spLocks noChangeShapeType="1"/>
          </p:cNvSpPr>
          <p:nvPr/>
        </p:nvSpPr>
        <p:spPr bwMode="auto">
          <a:xfrm flipH="1">
            <a:off x="6515100" y="2273300"/>
            <a:ext cx="5334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graphicFrame>
        <p:nvGraphicFramePr>
          <p:cNvPr id="120865" name="Object 33"/>
          <p:cNvGraphicFramePr>
            <a:graphicFrameLocks noChangeAspect="1"/>
          </p:cNvGraphicFramePr>
          <p:nvPr/>
        </p:nvGraphicFramePr>
        <p:xfrm>
          <a:off x="-14288" y="2128838"/>
          <a:ext cx="4067176" cy="1552575"/>
        </p:xfrm>
        <a:graphic>
          <a:graphicData uri="http://schemas.openxmlformats.org/presentationml/2006/ole">
            <mc:AlternateContent xmlns:mc="http://schemas.openxmlformats.org/markup-compatibility/2006">
              <mc:Choice xmlns:v="urn:schemas-microsoft-com:vml" Requires="v">
                <p:oleObj spid="_x0000_s60426" name="Equation" r:id="rId9" imgW="3530520" imgH="1752480" progId="Equation.DSMT4">
                  <p:embed/>
                </p:oleObj>
              </mc:Choice>
              <mc:Fallback>
                <p:oleObj name="Equation" r:id="rId9" imgW="3530520" imgH="1752480" progId="Equation.DSMT4">
                  <p:embed/>
                  <p:pic>
                    <p:nvPicPr>
                      <p:cNvPr id="0" name="Object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288" y="2128838"/>
                        <a:ext cx="4067176" cy="15525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20866"/>
                                        </p:tgtEl>
                                        <p:attrNameLst>
                                          <p:attrName>style.visibility</p:attrName>
                                        </p:attrNameLst>
                                      </p:cBhvr>
                                      <p:to>
                                        <p:strVal val="visible"/>
                                      </p:to>
                                    </p:set>
                                    <p:anim calcmode="lin" valueType="num">
                                      <p:cBhvr additive="base">
                                        <p:cTn id="7" dur="500" fill="hold"/>
                                        <p:tgtEl>
                                          <p:spTgt spid="120866"/>
                                        </p:tgtEl>
                                        <p:attrNameLst>
                                          <p:attrName>ppt_x</p:attrName>
                                        </p:attrNameLst>
                                      </p:cBhvr>
                                      <p:tavLst>
                                        <p:tav tm="0">
                                          <p:val>
                                            <p:strVal val="1+#ppt_w/2"/>
                                          </p:val>
                                        </p:tav>
                                        <p:tav tm="100000">
                                          <p:val>
                                            <p:strVal val="#ppt_x"/>
                                          </p:val>
                                        </p:tav>
                                      </p:tavLst>
                                    </p:anim>
                                    <p:anim calcmode="lin" valueType="num">
                                      <p:cBhvr additive="base">
                                        <p:cTn id="8" dur="500" fill="hold"/>
                                        <p:tgtEl>
                                          <p:spTgt spid="1208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20851"/>
                                        </p:tgtEl>
                                        <p:attrNameLst>
                                          <p:attrName>style.visibility</p:attrName>
                                        </p:attrNameLst>
                                      </p:cBhvr>
                                      <p:to>
                                        <p:strVal val="visible"/>
                                      </p:to>
                                    </p:set>
                                    <p:animEffect transition="in" filter="wipe(down)">
                                      <p:cBhvr>
                                        <p:cTn id="13" dur="500"/>
                                        <p:tgtEl>
                                          <p:spTgt spid="12085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499"/>
                                          </p:stCondLst>
                                        </p:cTn>
                                        <p:tgtEl>
                                          <p:spTgt spid="12086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208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51" grpId="0" animBg="1"/>
      <p:bldP spid="12085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a:defRPr/>
            </a:pPr>
            <a:r>
              <a:rPr lang="en-US" smtClean="0"/>
              <a:t>Example: Venturi</a:t>
            </a:r>
          </a:p>
        </p:txBody>
      </p:sp>
      <p:pic>
        <p:nvPicPr>
          <p:cNvPr id="87043" name="Picture 4"/>
          <p:cNvPicPr>
            <a:picLocks noChangeAspect="1" noChangeArrowheads="1"/>
          </p:cNvPicPr>
          <p:nvPr/>
        </p:nvPicPr>
        <p:blipFill>
          <a:blip r:embed="rId3" cstate="print"/>
          <a:srcRect/>
          <a:stretch>
            <a:fillRect/>
          </a:stretch>
        </p:blipFill>
        <p:spPr bwMode="auto">
          <a:xfrm>
            <a:off x="1892300" y="1943100"/>
            <a:ext cx="6096000" cy="4572000"/>
          </a:xfrm>
          <a:prstGeom prst="rect">
            <a:avLst/>
          </a:prstGeom>
          <a:noFill/>
          <a:ln w="12700">
            <a:noFill/>
            <a:miter lim="800000"/>
            <a:headEnd type="none" w="lg" len="med"/>
            <a:tailEnd type="none" w="lg" len="med"/>
          </a:ln>
        </p:spPr>
      </p:pic>
      <p:grpSp>
        <p:nvGrpSpPr>
          <p:cNvPr id="87044" name="Group 13"/>
          <p:cNvGrpSpPr>
            <a:grpSpLocks/>
          </p:cNvGrpSpPr>
          <p:nvPr/>
        </p:nvGrpSpPr>
        <p:grpSpPr bwMode="auto">
          <a:xfrm>
            <a:off x="1866900" y="3429000"/>
            <a:ext cx="6134100" cy="939800"/>
            <a:chOff x="1192" y="2840"/>
            <a:chExt cx="3864" cy="592"/>
          </a:xfrm>
        </p:grpSpPr>
        <p:sp>
          <p:nvSpPr>
            <p:cNvPr id="87045" name="AutoShape 7"/>
            <p:cNvSpPr>
              <a:spLocks noChangeArrowheads="1"/>
            </p:cNvSpPr>
            <p:nvPr/>
          </p:nvSpPr>
          <p:spPr bwMode="auto">
            <a:xfrm rot="-5400000">
              <a:off x="2032" y="2880"/>
              <a:ext cx="592" cy="512"/>
            </a:xfrm>
            <a:custGeom>
              <a:avLst/>
              <a:gdLst>
                <a:gd name="T0" fmla="*/ 15 w 21600"/>
                <a:gd name="T1" fmla="*/ 6 h 21600"/>
                <a:gd name="T2" fmla="*/ 8 w 21600"/>
                <a:gd name="T3" fmla="*/ 12 h 21600"/>
                <a:gd name="T4" fmla="*/ 1 w 21600"/>
                <a:gd name="T5" fmla="*/ 6 h 21600"/>
                <a:gd name="T6" fmla="*/ 8 w 21600"/>
                <a:gd name="T7" fmla="*/ 0 h 21600"/>
                <a:gd name="T8" fmla="*/ 0 60000 65536"/>
                <a:gd name="T9" fmla="*/ 0 60000 65536"/>
                <a:gd name="T10" fmla="*/ 0 60000 65536"/>
                <a:gd name="T11" fmla="*/ 0 60000 65536"/>
                <a:gd name="T12" fmla="*/ 3612 w 21600"/>
                <a:gd name="T13" fmla="*/ 3586 h 21600"/>
                <a:gd name="T14" fmla="*/ 17988 w 21600"/>
                <a:gd name="T15" fmla="*/ 18014 h 21600"/>
              </a:gdLst>
              <a:ahLst/>
              <a:cxnLst>
                <a:cxn ang="T8">
                  <a:pos x="T0" y="T1"/>
                </a:cxn>
                <a:cxn ang="T9">
                  <a:pos x="T2" y="T3"/>
                </a:cxn>
                <a:cxn ang="T10">
                  <a:pos x="T4" y="T5"/>
                </a:cxn>
                <a:cxn ang="T11">
                  <a:pos x="T6" y="T7"/>
                </a:cxn>
              </a:cxnLst>
              <a:rect l="T12" t="T13" r="T14" b="T15"/>
              <a:pathLst>
                <a:path w="21600" h="21600">
                  <a:moveTo>
                    <a:pt x="0" y="0"/>
                  </a:moveTo>
                  <a:lnTo>
                    <a:pt x="3600" y="21600"/>
                  </a:lnTo>
                  <a:lnTo>
                    <a:pt x="18000" y="21600"/>
                  </a:lnTo>
                  <a:lnTo>
                    <a:pt x="21600" y="0"/>
                  </a:lnTo>
                  <a:close/>
                </a:path>
              </a:pathLst>
            </a:custGeom>
            <a:solidFill>
              <a:schemeClr val="accent1"/>
            </a:solidFill>
            <a:ln w="12700">
              <a:solidFill>
                <a:schemeClr val="tx1"/>
              </a:solidFill>
              <a:miter lim="800000"/>
              <a:headEnd type="none" w="lg" len="med"/>
              <a:tailEnd type="none" w="lg" len="med"/>
            </a:ln>
          </p:spPr>
          <p:txBody>
            <a:bodyPr wrap="none" anchor="ctr"/>
            <a:lstStyle/>
            <a:p>
              <a:endParaRPr lang="en-US"/>
            </a:p>
          </p:txBody>
        </p:sp>
        <p:sp>
          <p:nvSpPr>
            <p:cNvPr id="87046" name="AutoShape 8"/>
            <p:cNvSpPr>
              <a:spLocks noChangeArrowheads="1"/>
            </p:cNvSpPr>
            <p:nvPr/>
          </p:nvSpPr>
          <p:spPr bwMode="auto">
            <a:xfrm rot="5400000">
              <a:off x="3568" y="2432"/>
              <a:ext cx="592" cy="1408"/>
            </a:xfrm>
            <a:custGeom>
              <a:avLst/>
              <a:gdLst>
                <a:gd name="T0" fmla="*/ 15 w 21600"/>
                <a:gd name="T1" fmla="*/ 46 h 21600"/>
                <a:gd name="T2" fmla="*/ 8 w 21600"/>
                <a:gd name="T3" fmla="*/ 92 h 21600"/>
                <a:gd name="T4" fmla="*/ 1 w 21600"/>
                <a:gd name="T5" fmla="*/ 46 h 21600"/>
                <a:gd name="T6" fmla="*/ 8 w 21600"/>
                <a:gd name="T7" fmla="*/ 0 h 21600"/>
                <a:gd name="T8" fmla="*/ 0 60000 65536"/>
                <a:gd name="T9" fmla="*/ 0 60000 65536"/>
                <a:gd name="T10" fmla="*/ 0 60000 65536"/>
                <a:gd name="T11" fmla="*/ 0 60000 65536"/>
                <a:gd name="T12" fmla="*/ 3612 w 21600"/>
                <a:gd name="T13" fmla="*/ 3605 h 21600"/>
                <a:gd name="T14" fmla="*/ 17988 w 21600"/>
                <a:gd name="T15" fmla="*/ 17995 h 21600"/>
              </a:gdLst>
              <a:ahLst/>
              <a:cxnLst>
                <a:cxn ang="T8">
                  <a:pos x="T0" y="T1"/>
                </a:cxn>
                <a:cxn ang="T9">
                  <a:pos x="T2" y="T3"/>
                </a:cxn>
                <a:cxn ang="T10">
                  <a:pos x="T4" y="T5"/>
                </a:cxn>
                <a:cxn ang="T11">
                  <a:pos x="T6" y="T7"/>
                </a:cxn>
              </a:cxnLst>
              <a:rect l="T12" t="T13" r="T14" b="T15"/>
              <a:pathLst>
                <a:path w="21600" h="21600">
                  <a:moveTo>
                    <a:pt x="0" y="0"/>
                  </a:moveTo>
                  <a:lnTo>
                    <a:pt x="3600" y="21600"/>
                  </a:lnTo>
                  <a:lnTo>
                    <a:pt x="18000" y="21600"/>
                  </a:lnTo>
                  <a:lnTo>
                    <a:pt x="21600" y="0"/>
                  </a:lnTo>
                  <a:close/>
                </a:path>
              </a:pathLst>
            </a:custGeom>
            <a:solidFill>
              <a:schemeClr val="accent1"/>
            </a:solidFill>
            <a:ln w="12700">
              <a:solidFill>
                <a:schemeClr val="tx1"/>
              </a:solidFill>
              <a:miter lim="800000"/>
              <a:headEnd type="none" w="lg" len="med"/>
              <a:tailEnd type="none" w="lg" len="med"/>
            </a:ln>
          </p:spPr>
          <p:txBody>
            <a:bodyPr wrap="none" anchor="ctr"/>
            <a:lstStyle/>
            <a:p>
              <a:endParaRPr lang="en-US"/>
            </a:p>
          </p:txBody>
        </p:sp>
        <p:sp>
          <p:nvSpPr>
            <p:cNvPr id="87047" name="Rectangle 9"/>
            <p:cNvSpPr>
              <a:spLocks noChangeArrowheads="1"/>
            </p:cNvSpPr>
            <p:nvPr/>
          </p:nvSpPr>
          <p:spPr bwMode="auto">
            <a:xfrm>
              <a:off x="1192" y="2848"/>
              <a:ext cx="880" cy="584"/>
            </a:xfrm>
            <a:prstGeom prst="rect">
              <a:avLst/>
            </a:prstGeom>
            <a:solidFill>
              <a:schemeClr val="accent1"/>
            </a:solidFill>
            <a:ln w="12700">
              <a:solidFill>
                <a:schemeClr val="tx1"/>
              </a:solidFill>
              <a:miter lim="800000"/>
              <a:headEnd type="none" w="lg" len="med"/>
              <a:tailEnd type="none" w="lg" len="med"/>
            </a:ln>
          </p:spPr>
          <p:txBody>
            <a:bodyPr wrap="none" anchor="ctr"/>
            <a:lstStyle/>
            <a:p>
              <a:endParaRPr lang="en-US"/>
            </a:p>
          </p:txBody>
        </p:sp>
        <p:sp>
          <p:nvSpPr>
            <p:cNvPr id="87048" name="Rectangle 10"/>
            <p:cNvSpPr>
              <a:spLocks noChangeArrowheads="1"/>
            </p:cNvSpPr>
            <p:nvPr/>
          </p:nvSpPr>
          <p:spPr bwMode="auto">
            <a:xfrm>
              <a:off x="4568" y="2840"/>
              <a:ext cx="488" cy="584"/>
            </a:xfrm>
            <a:prstGeom prst="rect">
              <a:avLst/>
            </a:prstGeom>
            <a:solidFill>
              <a:schemeClr val="accent1"/>
            </a:solidFill>
            <a:ln w="12700">
              <a:solidFill>
                <a:schemeClr val="tx1"/>
              </a:solidFill>
              <a:miter lim="800000"/>
              <a:headEnd type="none" w="lg" len="med"/>
              <a:tailEnd type="none" w="lg" len="med"/>
            </a:ln>
          </p:spPr>
          <p:txBody>
            <a:bodyPr wrap="none" anchor="ctr"/>
            <a:lstStyle/>
            <a:p>
              <a:endParaRPr lang="en-US"/>
            </a:p>
          </p:txBody>
        </p:sp>
        <p:sp>
          <p:nvSpPr>
            <p:cNvPr id="87049" name="Rectangle 12"/>
            <p:cNvSpPr>
              <a:spLocks noChangeArrowheads="1"/>
            </p:cNvSpPr>
            <p:nvPr/>
          </p:nvSpPr>
          <p:spPr bwMode="auto">
            <a:xfrm>
              <a:off x="2584" y="2936"/>
              <a:ext cx="584" cy="400"/>
            </a:xfrm>
            <a:prstGeom prst="rect">
              <a:avLst/>
            </a:prstGeom>
            <a:solidFill>
              <a:schemeClr val="accent1"/>
            </a:solidFill>
            <a:ln w="12700">
              <a:solidFill>
                <a:schemeClr val="tx1"/>
              </a:solidFill>
              <a:miter lim="800000"/>
              <a:headEnd type="none" w="lg" len="med"/>
              <a:tailEnd type="none" w="lg" len="me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51" name="Group 41"/>
          <p:cNvGrpSpPr>
            <a:grpSpLocks/>
          </p:cNvGrpSpPr>
          <p:nvPr/>
        </p:nvGrpSpPr>
        <p:grpSpPr bwMode="auto">
          <a:xfrm>
            <a:off x="6915150" y="1943100"/>
            <a:ext cx="1416050" cy="1570038"/>
            <a:chOff x="3860" y="1224"/>
            <a:chExt cx="1388" cy="1213"/>
          </a:xfrm>
        </p:grpSpPr>
        <p:sp>
          <p:nvSpPr>
            <p:cNvPr id="6184" name="Freeform 10"/>
            <p:cNvSpPr>
              <a:spLocks/>
            </p:cNvSpPr>
            <p:nvPr/>
          </p:nvSpPr>
          <p:spPr bwMode="auto">
            <a:xfrm>
              <a:off x="3878" y="1224"/>
              <a:ext cx="1281" cy="1165"/>
            </a:xfrm>
            <a:custGeom>
              <a:avLst/>
              <a:gdLst>
                <a:gd name="T0" fmla="*/ 0 w 2896"/>
                <a:gd name="T1" fmla="*/ 754 h 2632"/>
                <a:gd name="T2" fmla="*/ 1263 w 2896"/>
                <a:gd name="T3" fmla="*/ 0 h 2632"/>
                <a:gd name="T4" fmla="*/ 1281 w 2896"/>
                <a:gd name="T5" fmla="*/ 372 h 2632"/>
                <a:gd name="T6" fmla="*/ 315 w 2896"/>
                <a:gd name="T7" fmla="*/ 1165 h 2632"/>
                <a:gd name="T8" fmla="*/ 0 w 2896"/>
                <a:gd name="T9" fmla="*/ 754 h 2632"/>
                <a:gd name="T10" fmla="*/ 0 60000 65536"/>
                <a:gd name="T11" fmla="*/ 0 60000 65536"/>
                <a:gd name="T12" fmla="*/ 0 60000 65536"/>
                <a:gd name="T13" fmla="*/ 0 60000 65536"/>
                <a:gd name="T14" fmla="*/ 0 60000 65536"/>
                <a:gd name="T15" fmla="*/ 0 w 2896"/>
                <a:gd name="T16" fmla="*/ 0 h 2632"/>
                <a:gd name="T17" fmla="*/ 2896 w 2896"/>
                <a:gd name="T18" fmla="*/ 2632 h 2632"/>
              </a:gdLst>
              <a:ahLst/>
              <a:cxnLst>
                <a:cxn ang="T10">
                  <a:pos x="T0" y="T1"/>
                </a:cxn>
                <a:cxn ang="T11">
                  <a:pos x="T2" y="T3"/>
                </a:cxn>
                <a:cxn ang="T12">
                  <a:pos x="T4" y="T5"/>
                </a:cxn>
                <a:cxn ang="T13">
                  <a:pos x="T6" y="T7"/>
                </a:cxn>
                <a:cxn ang="T14">
                  <a:pos x="T8" y="T9"/>
                </a:cxn>
              </a:cxnLst>
              <a:rect l="T15" t="T16" r="T17" b="T18"/>
              <a:pathLst>
                <a:path w="2896" h="2632">
                  <a:moveTo>
                    <a:pt x="0" y="1704"/>
                  </a:moveTo>
                  <a:cubicBezTo>
                    <a:pt x="720" y="352"/>
                    <a:pt x="2373" y="144"/>
                    <a:pt x="2856" y="0"/>
                  </a:cubicBezTo>
                  <a:cubicBezTo>
                    <a:pt x="2856" y="0"/>
                    <a:pt x="2876" y="420"/>
                    <a:pt x="2896" y="840"/>
                  </a:cubicBezTo>
                  <a:cubicBezTo>
                    <a:pt x="1776" y="1008"/>
                    <a:pt x="1288" y="1720"/>
                    <a:pt x="712" y="2632"/>
                  </a:cubicBezTo>
                  <a:cubicBezTo>
                    <a:pt x="712" y="2632"/>
                    <a:pt x="0" y="1704"/>
                    <a:pt x="0" y="1704"/>
                  </a:cubicBezTo>
                  <a:close/>
                </a:path>
              </a:pathLst>
            </a:custGeom>
            <a:solidFill>
              <a:schemeClr val="hlink"/>
            </a:solidFill>
            <a:ln w="12700" cap="flat" cmpd="sng">
              <a:solidFill>
                <a:schemeClr val="tx1"/>
              </a:solidFill>
              <a:prstDash val="solid"/>
              <a:round/>
              <a:headEnd type="none" w="sm" len="sm"/>
              <a:tailEnd type="none" w="lg" len="med"/>
            </a:ln>
          </p:spPr>
          <p:txBody>
            <a:bodyPr wrap="none" anchor="ctr"/>
            <a:lstStyle/>
            <a:p>
              <a:endParaRPr lang="en-US"/>
            </a:p>
          </p:txBody>
        </p:sp>
        <p:sp>
          <p:nvSpPr>
            <p:cNvPr id="6185" name="Oval 7"/>
            <p:cNvSpPr>
              <a:spLocks noChangeArrowheads="1"/>
            </p:cNvSpPr>
            <p:nvPr/>
          </p:nvSpPr>
          <p:spPr bwMode="auto">
            <a:xfrm>
              <a:off x="5032" y="1228"/>
              <a:ext cx="216" cy="371"/>
            </a:xfrm>
            <a:prstGeom prst="ellipse">
              <a:avLst/>
            </a:prstGeom>
            <a:solidFill>
              <a:schemeClr val="accent1"/>
            </a:solidFill>
            <a:ln w="12700">
              <a:solidFill>
                <a:schemeClr val="tx1"/>
              </a:solidFill>
              <a:round/>
              <a:headEnd type="none" w="sm" len="sm"/>
              <a:tailEnd type="none" w="lg" len="med"/>
            </a:ln>
          </p:spPr>
          <p:txBody>
            <a:bodyPr wrap="none" anchor="ctr"/>
            <a:lstStyle/>
            <a:p>
              <a:endParaRPr lang="en-US"/>
            </a:p>
          </p:txBody>
        </p:sp>
        <p:sp>
          <p:nvSpPr>
            <p:cNvPr id="6186" name="Oval 6"/>
            <p:cNvSpPr>
              <a:spLocks noChangeArrowheads="1"/>
            </p:cNvSpPr>
            <p:nvPr/>
          </p:nvSpPr>
          <p:spPr bwMode="auto">
            <a:xfrm rot="-1551030">
              <a:off x="3860" y="1911"/>
              <a:ext cx="363" cy="526"/>
            </a:xfrm>
            <a:prstGeom prst="ellipse">
              <a:avLst/>
            </a:prstGeom>
            <a:solidFill>
              <a:schemeClr val="accent1"/>
            </a:solidFill>
            <a:ln w="12700">
              <a:solidFill>
                <a:schemeClr val="tx1"/>
              </a:solidFill>
              <a:round/>
              <a:headEnd type="none" w="sm" len="sm"/>
              <a:tailEnd type="none" w="lg" len="med"/>
            </a:ln>
          </p:spPr>
          <p:txBody>
            <a:bodyPr wrap="none" anchor="ctr"/>
            <a:lstStyle/>
            <a:p>
              <a:endParaRPr lang="en-US"/>
            </a:p>
          </p:txBody>
        </p:sp>
      </p:grpSp>
      <p:sp>
        <p:nvSpPr>
          <p:cNvPr id="6152" name="Rectangle 2"/>
          <p:cNvSpPr>
            <a:spLocks noGrp="1" noChangeArrowheads="1"/>
          </p:cNvSpPr>
          <p:nvPr>
            <p:ph type="title"/>
          </p:nvPr>
        </p:nvSpPr>
        <p:spPr/>
        <p:txBody>
          <a:bodyPr/>
          <a:lstStyle/>
          <a:p>
            <a:pPr>
              <a:defRPr/>
            </a:pPr>
            <a:r>
              <a:rPr lang="en-US" smtClean="0"/>
              <a:t>Linear Momentum Equation</a:t>
            </a:r>
          </a:p>
        </p:txBody>
      </p:sp>
      <p:sp>
        <p:nvSpPr>
          <p:cNvPr id="6153" name="Line 19"/>
          <p:cNvSpPr>
            <a:spLocks noChangeShapeType="1"/>
          </p:cNvSpPr>
          <p:nvPr/>
        </p:nvSpPr>
        <p:spPr bwMode="auto">
          <a:xfrm rot="10800000" flipH="1">
            <a:off x="6516688" y="3162300"/>
            <a:ext cx="588962" cy="508000"/>
          </a:xfrm>
          <a:prstGeom prst="line">
            <a:avLst/>
          </a:prstGeom>
          <a:noFill/>
          <a:ln w="28575">
            <a:solidFill>
              <a:schemeClr val="tx1"/>
            </a:solidFill>
            <a:round/>
            <a:headEnd type="none" w="sm" len="sm"/>
            <a:tailEnd type="triangle" w="lg" len="med"/>
          </a:ln>
        </p:spPr>
        <p:txBody>
          <a:bodyPr wrap="none" anchor="ctr"/>
          <a:lstStyle/>
          <a:p>
            <a:endParaRPr lang="en-US"/>
          </a:p>
        </p:txBody>
      </p:sp>
      <p:sp>
        <p:nvSpPr>
          <p:cNvPr id="6154" name="Line 21"/>
          <p:cNvSpPr>
            <a:spLocks noChangeShapeType="1"/>
          </p:cNvSpPr>
          <p:nvPr/>
        </p:nvSpPr>
        <p:spPr bwMode="auto">
          <a:xfrm rot="10800000" flipH="1" flipV="1">
            <a:off x="8250238" y="2184400"/>
            <a:ext cx="893762" cy="0"/>
          </a:xfrm>
          <a:prstGeom prst="line">
            <a:avLst/>
          </a:prstGeom>
          <a:noFill/>
          <a:ln w="28575">
            <a:solidFill>
              <a:schemeClr val="tx1"/>
            </a:solidFill>
            <a:round/>
            <a:headEnd type="none" w="sm" len="sm"/>
            <a:tailEnd type="triangle" w="lg" len="med"/>
          </a:ln>
        </p:spPr>
        <p:txBody>
          <a:bodyPr wrap="none" anchor="ctr"/>
          <a:lstStyle/>
          <a:p>
            <a:endParaRPr lang="en-US"/>
          </a:p>
        </p:txBody>
      </p:sp>
      <p:graphicFrame>
        <p:nvGraphicFramePr>
          <p:cNvPr id="91164" name="Object 28"/>
          <p:cNvGraphicFramePr>
            <a:graphicFrameLocks noChangeAspect="1"/>
          </p:cNvGraphicFramePr>
          <p:nvPr/>
        </p:nvGraphicFramePr>
        <p:xfrm>
          <a:off x="238125" y="3811588"/>
          <a:ext cx="5605463" cy="738187"/>
        </p:xfrm>
        <a:graphic>
          <a:graphicData uri="http://schemas.openxmlformats.org/presentationml/2006/ole">
            <mc:AlternateContent xmlns:mc="http://schemas.openxmlformats.org/markup-compatibility/2006">
              <mc:Choice xmlns:v="urn:schemas-microsoft-com:vml" Requires="v">
                <p:oleObj spid="_x0000_s6156" name="Equation" r:id="rId4" imgW="4267080" imgH="736560" progId="Equation.DSMT4">
                  <p:embed/>
                </p:oleObj>
              </mc:Choice>
              <mc:Fallback>
                <p:oleObj name="Equation" r:id="rId4" imgW="4267080" imgH="736560" progId="Equation.DSMT4">
                  <p:embed/>
                  <p:pic>
                    <p:nvPicPr>
                      <p:cNvPr id="0"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125" y="3811588"/>
                        <a:ext cx="5605463" cy="7381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91165" name="Object 29"/>
          <p:cNvGraphicFramePr>
            <a:graphicFrameLocks noChangeAspect="1"/>
          </p:cNvGraphicFramePr>
          <p:nvPr/>
        </p:nvGraphicFramePr>
        <p:xfrm>
          <a:off x="520700" y="4948238"/>
          <a:ext cx="4657725" cy="369887"/>
        </p:xfrm>
        <a:graphic>
          <a:graphicData uri="http://schemas.openxmlformats.org/presentationml/2006/ole">
            <mc:AlternateContent xmlns:mc="http://schemas.openxmlformats.org/markup-compatibility/2006">
              <mc:Choice xmlns:v="urn:schemas-microsoft-com:vml" Requires="v">
                <p:oleObj spid="_x0000_s6157" name="Equation" r:id="rId6" imgW="3543120" imgH="368280" progId="Equation.DSMT4">
                  <p:embed/>
                </p:oleObj>
              </mc:Choice>
              <mc:Fallback>
                <p:oleObj name="Equation" r:id="rId6" imgW="3543120" imgH="368280" progId="Equation.DSMT4">
                  <p:embed/>
                  <p:pic>
                    <p:nvPicPr>
                      <p:cNvPr id="0" name="Object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0700" y="4948238"/>
                        <a:ext cx="4657725" cy="3698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91166" name="Object 30"/>
          <p:cNvGraphicFramePr>
            <a:graphicFrameLocks noChangeAspect="1"/>
          </p:cNvGraphicFramePr>
          <p:nvPr/>
        </p:nvGraphicFramePr>
        <p:xfrm>
          <a:off x="571500" y="5748338"/>
          <a:ext cx="4456113" cy="369887"/>
        </p:xfrm>
        <a:graphic>
          <a:graphicData uri="http://schemas.openxmlformats.org/presentationml/2006/ole">
            <mc:AlternateContent xmlns:mc="http://schemas.openxmlformats.org/markup-compatibility/2006">
              <mc:Choice xmlns:v="urn:schemas-microsoft-com:vml" Requires="v">
                <p:oleObj spid="_x0000_s6158" name="Equation" r:id="rId8" imgW="3390840" imgH="368280" progId="Equation.DSMT4">
                  <p:embed/>
                </p:oleObj>
              </mc:Choice>
              <mc:Fallback>
                <p:oleObj name="Equation" r:id="rId8" imgW="3390840" imgH="368280" progId="Equation.DSMT4">
                  <p:embed/>
                  <p:pic>
                    <p:nvPicPr>
                      <p:cNvPr id="0" name="Object 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1500" y="5748338"/>
                        <a:ext cx="4456113" cy="3698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6155" name="Text Box 32"/>
          <p:cNvSpPr txBox="1">
            <a:spLocks noChangeArrowheads="1"/>
          </p:cNvSpPr>
          <p:nvPr/>
        </p:nvSpPr>
        <p:spPr bwMode="auto">
          <a:xfrm>
            <a:off x="6689725" y="3406775"/>
            <a:ext cx="2039938" cy="519113"/>
          </a:xfrm>
          <a:prstGeom prst="rect">
            <a:avLst/>
          </a:prstGeom>
          <a:noFill/>
          <a:ln w="12700">
            <a:noFill/>
            <a:miter lim="800000"/>
            <a:headEnd type="none" w="sm" len="sm"/>
            <a:tailEnd type="none" w="lg" len="med"/>
          </a:ln>
        </p:spPr>
        <p:txBody>
          <a:bodyPr wrap="none">
            <a:spAutoFit/>
          </a:bodyPr>
          <a:lstStyle/>
          <a:p>
            <a:r>
              <a:rPr lang="en-US" u="sng"/>
              <a:t>Assumptions</a:t>
            </a:r>
          </a:p>
        </p:txBody>
      </p:sp>
      <p:sp>
        <p:nvSpPr>
          <p:cNvPr id="6156" name="Line 36"/>
          <p:cNvSpPr>
            <a:spLocks noChangeShapeType="1"/>
          </p:cNvSpPr>
          <p:nvPr/>
        </p:nvSpPr>
        <p:spPr bwMode="auto">
          <a:xfrm>
            <a:off x="6515100" y="4381500"/>
            <a:ext cx="23749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6157" name="Line 37"/>
          <p:cNvSpPr>
            <a:spLocks noChangeShapeType="1"/>
          </p:cNvSpPr>
          <p:nvPr/>
        </p:nvSpPr>
        <p:spPr bwMode="auto">
          <a:xfrm>
            <a:off x="6515100" y="4933950"/>
            <a:ext cx="2463800" cy="2540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6158" name="Line 38"/>
          <p:cNvSpPr>
            <a:spLocks noChangeShapeType="1"/>
          </p:cNvSpPr>
          <p:nvPr/>
        </p:nvSpPr>
        <p:spPr bwMode="auto">
          <a:xfrm>
            <a:off x="6515100" y="5486400"/>
            <a:ext cx="10160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6159" name="Line 40"/>
          <p:cNvSpPr>
            <a:spLocks noChangeShapeType="1"/>
          </p:cNvSpPr>
          <p:nvPr/>
        </p:nvSpPr>
        <p:spPr bwMode="auto">
          <a:xfrm>
            <a:off x="6540500" y="6019800"/>
            <a:ext cx="10160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91178" name="AutoShape 42"/>
          <p:cNvSpPr>
            <a:spLocks/>
          </p:cNvSpPr>
          <p:nvPr/>
        </p:nvSpPr>
        <p:spPr bwMode="auto">
          <a:xfrm rot="-5400000">
            <a:off x="2838450" y="2762250"/>
            <a:ext cx="152400" cy="1244600"/>
          </a:xfrm>
          <a:prstGeom prst="leftBrace">
            <a:avLst>
              <a:gd name="adj1" fmla="val 68056"/>
              <a:gd name="adj2" fmla="val 50000"/>
            </a:avLst>
          </a:prstGeom>
          <a:noFill/>
          <a:ln w="12700">
            <a:solidFill>
              <a:schemeClr val="folHlink"/>
            </a:solidFill>
            <a:round/>
            <a:headEnd type="none" w="lg" len="med"/>
            <a:tailEnd type="none" w="lg" len="med"/>
          </a:ln>
        </p:spPr>
        <p:txBody>
          <a:bodyPr anchor="ctr">
            <a:spAutoFit/>
          </a:bodyPr>
          <a:lstStyle/>
          <a:p>
            <a:endParaRPr lang="en-US"/>
          </a:p>
        </p:txBody>
      </p:sp>
      <p:grpSp>
        <p:nvGrpSpPr>
          <p:cNvPr id="3" name="Group 46"/>
          <p:cNvGrpSpPr>
            <a:grpSpLocks/>
          </p:cNvGrpSpPr>
          <p:nvPr/>
        </p:nvGrpSpPr>
        <p:grpSpPr bwMode="auto">
          <a:xfrm>
            <a:off x="1720850" y="3479800"/>
            <a:ext cx="1397000" cy="488950"/>
            <a:chOff x="1292" y="2192"/>
            <a:chExt cx="672" cy="308"/>
          </a:xfrm>
        </p:grpSpPr>
        <p:sp>
          <p:nvSpPr>
            <p:cNvPr id="6182" name="Line 43"/>
            <p:cNvSpPr>
              <a:spLocks noChangeShapeType="1"/>
            </p:cNvSpPr>
            <p:nvPr/>
          </p:nvSpPr>
          <p:spPr bwMode="auto">
            <a:xfrm flipH="1">
              <a:off x="1664" y="2192"/>
              <a:ext cx="176" cy="192"/>
            </a:xfrm>
            <a:prstGeom prst="line">
              <a:avLst/>
            </a:prstGeom>
            <a:noFill/>
            <a:ln w="12700">
              <a:solidFill>
                <a:schemeClr val="folHlink"/>
              </a:solidFill>
              <a:round/>
              <a:headEnd type="none" w="lg" len="med"/>
              <a:tailEnd type="triangle" w="lg" len="med"/>
            </a:ln>
          </p:spPr>
          <p:txBody>
            <a:bodyPr anchor="ctr">
              <a:spAutoFit/>
            </a:bodyPr>
            <a:lstStyle/>
            <a:p>
              <a:endParaRPr lang="en-US"/>
            </a:p>
          </p:txBody>
        </p:sp>
        <p:sp>
          <p:nvSpPr>
            <p:cNvPr id="6183" name="AutoShape 44"/>
            <p:cNvSpPr>
              <a:spLocks/>
            </p:cNvSpPr>
            <p:nvPr/>
          </p:nvSpPr>
          <p:spPr bwMode="auto">
            <a:xfrm rot="5400000" flipV="1">
              <a:off x="1584" y="2120"/>
              <a:ext cx="88" cy="672"/>
            </a:xfrm>
            <a:prstGeom prst="leftBrace">
              <a:avLst>
                <a:gd name="adj1" fmla="val 63636"/>
                <a:gd name="adj2" fmla="val 50000"/>
              </a:avLst>
            </a:prstGeom>
            <a:noFill/>
            <a:ln w="12700">
              <a:solidFill>
                <a:schemeClr val="folHlink"/>
              </a:solidFill>
              <a:round/>
              <a:headEnd type="none" w="lg" len="med"/>
              <a:tailEnd type="none" w="lg" len="med"/>
            </a:ln>
          </p:spPr>
          <p:txBody>
            <a:bodyPr anchor="ctr">
              <a:spAutoFit/>
            </a:bodyPr>
            <a:lstStyle/>
            <a:p>
              <a:endParaRPr lang="en-US"/>
            </a:p>
          </p:txBody>
        </p:sp>
      </p:grpSp>
      <p:sp>
        <p:nvSpPr>
          <p:cNvPr id="91181" name="Freeform 45"/>
          <p:cNvSpPr>
            <a:spLocks/>
          </p:cNvSpPr>
          <p:nvPr/>
        </p:nvSpPr>
        <p:spPr bwMode="auto">
          <a:xfrm>
            <a:off x="1836738" y="3263900"/>
            <a:ext cx="1477962" cy="711200"/>
          </a:xfrm>
          <a:custGeom>
            <a:avLst/>
            <a:gdLst>
              <a:gd name="T0" fmla="*/ 157162 w 931"/>
              <a:gd name="T1" fmla="*/ 0 h 448"/>
              <a:gd name="T2" fmla="*/ 182562 w 931"/>
              <a:gd name="T3" fmla="*/ 292100 h 448"/>
              <a:gd name="T4" fmla="*/ 1249362 w 931"/>
              <a:gd name="T5" fmla="*/ 330200 h 448"/>
              <a:gd name="T6" fmla="*/ 1477962 w 931"/>
              <a:gd name="T7" fmla="*/ 711200 h 448"/>
              <a:gd name="T8" fmla="*/ 0 60000 65536"/>
              <a:gd name="T9" fmla="*/ 0 60000 65536"/>
              <a:gd name="T10" fmla="*/ 0 60000 65536"/>
              <a:gd name="T11" fmla="*/ 0 60000 65536"/>
              <a:gd name="T12" fmla="*/ 0 w 931"/>
              <a:gd name="T13" fmla="*/ 0 h 448"/>
              <a:gd name="T14" fmla="*/ 931 w 931"/>
              <a:gd name="T15" fmla="*/ 448 h 448"/>
            </a:gdLst>
            <a:ahLst/>
            <a:cxnLst>
              <a:cxn ang="T8">
                <a:pos x="T0" y="T1"/>
              </a:cxn>
              <a:cxn ang="T9">
                <a:pos x="T2" y="T3"/>
              </a:cxn>
              <a:cxn ang="T10">
                <a:pos x="T4" y="T5"/>
              </a:cxn>
              <a:cxn ang="T11">
                <a:pos x="T6" y="T7"/>
              </a:cxn>
            </a:cxnLst>
            <a:rect l="T12" t="T13" r="T14" b="T15"/>
            <a:pathLst>
              <a:path w="931" h="448">
                <a:moveTo>
                  <a:pt x="99" y="0"/>
                </a:moveTo>
                <a:cubicBezTo>
                  <a:pt x="49" y="74"/>
                  <a:pt x="0" y="149"/>
                  <a:pt x="115" y="184"/>
                </a:cubicBezTo>
                <a:cubicBezTo>
                  <a:pt x="230" y="219"/>
                  <a:pt x="651" y="164"/>
                  <a:pt x="787" y="208"/>
                </a:cubicBezTo>
                <a:cubicBezTo>
                  <a:pt x="923" y="252"/>
                  <a:pt x="927" y="350"/>
                  <a:pt x="931" y="448"/>
                </a:cubicBezTo>
              </a:path>
            </a:pathLst>
          </a:custGeom>
          <a:noFill/>
          <a:ln w="12700" cap="flat" cmpd="sng">
            <a:solidFill>
              <a:schemeClr val="folHlink"/>
            </a:solidFill>
            <a:prstDash val="solid"/>
            <a:round/>
            <a:headEnd type="none" w="lg" len="med"/>
            <a:tailEnd type="stealth" w="lg" len="med"/>
          </a:ln>
        </p:spPr>
        <p:txBody>
          <a:bodyPr wrap="none" anchor="ctr">
            <a:spAutoFit/>
          </a:bodyPr>
          <a:lstStyle/>
          <a:p>
            <a:endParaRPr lang="en-US"/>
          </a:p>
        </p:txBody>
      </p:sp>
      <p:sp>
        <p:nvSpPr>
          <p:cNvPr id="91183" name="Text Box 47"/>
          <p:cNvSpPr txBox="1">
            <a:spLocks noChangeArrowheads="1"/>
          </p:cNvSpPr>
          <p:nvPr/>
        </p:nvSpPr>
        <p:spPr bwMode="auto">
          <a:xfrm>
            <a:off x="365125" y="6248400"/>
            <a:ext cx="1436688" cy="457200"/>
          </a:xfrm>
          <a:prstGeom prst="rect">
            <a:avLst/>
          </a:prstGeom>
          <a:noFill/>
          <a:ln w="12700">
            <a:noFill/>
            <a:miter lim="800000"/>
            <a:headEnd type="none" w="lg" len="med"/>
            <a:tailEnd type="none" w="lg" len="med"/>
          </a:ln>
        </p:spPr>
        <p:txBody>
          <a:bodyPr wrap="none" anchor="ctr">
            <a:spAutoFit/>
          </a:bodyPr>
          <a:lstStyle/>
          <a:p>
            <a:pPr algn="ctr"/>
            <a:r>
              <a:rPr lang="en-US" sz="2400">
                <a:solidFill>
                  <a:schemeClr val="folHlink"/>
                </a:solidFill>
              </a:rPr>
              <a:t>Vectors!!!</a:t>
            </a:r>
          </a:p>
        </p:txBody>
      </p:sp>
      <p:sp>
        <p:nvSpPr>
          <p:cNvPr id="6164" name="Line 57"/>
          <p:cNvSpPr>
            <a:spLocks noChangeShapeType="1"/>
          </p:cNvSpPr>
          <p:nvPr/>
        </p:nvSpPr>
        <p:spPr bwMode="auto">
          <a:xfrm>
            <a:off x="431800" y="6654800"/>
            <a:ext cx="1320800"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grpSp>
        <p:nvGrpSpPr>
          <p:cNvPr id="4" name="Group 59"/>
          <p:cNvGrpSpPr>
            <a:grpSpLocks/>
          </p:cNvGrpSpPr>
          <p:nvPr/>
        </p:nvGrpSpPr>
        <p:grpSpPr bwMode="auto">
          <a:xfrm>
            <a:off x="558800" y="4152900"/>
            <a:ext cx="5181600" cy="1981200"/>
            <a:chOff x="352" y="2616"/>
            <a:chExt cx="3264" cy="1248"/>
          </a:xfrm>
        </p:grpSpPr>
        <p:sp>
          <p:nvSpPr>
            <p:cNvPr id="6173" name="Line 48"/>
            <p:cNvSpPr>
              <a:spLocks noChangeShapeType="1"/>
            </p:cNvSpPr>
            <p:nvPr/>
          </p:nvSpPr>
          <p:spPr bwMode="auto">
            <a:xfrm>
              <a:off x="2056" y="2792"/>
              <a:ext cx="200" cy="0"/>
            </a:xfrm>
            <a:prstGeom prst="line">
              <a:avLst/>
            </a:prstGeom>
            <a:noFill/>
            <a:ln w="12700">
              <a:solidFill>
                <a:schemeClr val="folHlink"/>
              </a:solidFill>
              <a:round/>
              <a:headEnd type="none" w="lg" len="med"/>
              <a:tailEnd type="none" w="lg" len="med"/>
            </a:ln>
          </p:spPr>
          <p:txBody>
            <a:bodyPr wrap="none" anchor="ctr">
              <a:spAutoFit/>
            </a:bodyPr>
            <a:lstStyle/>
            <a:p>
              <a:endParaRPr lang="en-US"/>
            </a:p>
          </p:txBody>
        </p:sp>
        <p:sp>
          <p:nvSpPr>
            <p:cNvPr id="6174" name="Line 49"/>
            <p:cNvSpPr>
              <a:spLocks noChangeShapeType="1"/>
            </p:cNvSpPr>
            <p:nvPr/>
          </p:nvSpPr>
          <p:spPr bwMode="auto">
            <a:xfrm>
              <a:off x="3416" y="2776"/>
              <a:ext cx="200" cy="0"/>
            </a:xfrm>
            <a:prstGeom prst="line">
              <a:avLst/>
            </a:prstGeom>
            <a:noFill/>
            <a:ln w="12700">
              <a:solidFill>
                <a:schemeClr val="folHlink"/>
              </a:solidFill>
              <a:round/>
              <a:headEnd type="none" w="lg" len="med"/>
              <a:tailEnd type="none" w="lg" len="med"/>
            </a:ln>
          </p:spPr>
          <p:txBody>
            <a:bodyPr wrap="none" anchor="ctr">
              <a:spAutoFit/>
            </a:bodyPr>
            <a:lstStyle/>
            <a:p>
              <a:endParaRPr lang="en-US"/>
            </a:p>
          </p:txBody>
        </p:sp>
        <p:sp>
          <p:nvSpPr>
            <p:cNvPr id="6175" name="Line 50"/>
            <p:cNvSpPr>
              <a:spLocks noChangeShapeType="1"/>
            </p:cNvSpPr>
            <p:nvPr/>
          </p:nvSpPr>
          <p:spPr bwMode="auto">
            <a:xfrm>
              <a:off x="352" y="3336"/>
              <a:ext cx="200" cy="0"/>
            </a:xfrm>
            <a:prstGeom prst="line">
              <a:avLst/>
            </a:prstGeom>
            <a:noFill/>
            <a:ln w="12700">
              <a:solidFill>
                <a:schemeClr val="folHlink"/>
              </a:solidFill>
              <a:round/>
              <a:headEnd type="none" w="lg" len="med"/>
              <a:tailEnd type="none" w="lg" len="med"/>
            </a:ln>
          </p:spPr>
          <p:txBody>
            <a:bodyPr wrap="none" anchor="ctr">
              <a:spAutoFit/>
            </a:bodyPr>
            <a:lstStyle/>
            <a:p>
              <a:endParaRPr lang="en-US"/>
            </a:p>
          </p:txBody>
        </p:sp>
        <p:sp>
          <p:nvSpPr>
            <p:cNvPr id="6176" name="Line 51"/>
            <p:cNvSpPr>
              <a:spLocks noChangeShapeType="1"/>
            </p:cNvSpPr>
            <p:nvPr/>
          </p:nvSpPr>
          <p:spPr bwMode="auto">
            <a:xfrm>
              <a:off x="1888" y="3352"/>
              <a:ext cx="200" cy="0"/>
            </a:xfrm>
            <a:prstGeom prst="line">
              <a:avLst/>
            </a:prstGeom>
            <a:noFill/>
            <a:ln w="12700">
              <a:solidFill>
                <a:schemeClr val="folHlink"/>
              </a:solidFill>
              <a:round/>
              <a:headEnd type="none" w="lg" len="med"/>
              <a:tailEnd type="none" w="lg" len="med"/>
            </a:ln>
          </p:spPr>
          <p:txBody>
            <a:bodyPr wrap="none" anchor="ctr">
              <a:spAutoFit/>
            </a:bodyPr>
            <a:lstStyle/>
            <a:p>
              <a:endParaRPr lang="en-US"/>
            </a:p>
          </p:txBody>
        </p:sp>
        <p:sp>
          <p:nvSpPr>
            <p:cNvPr id="6177" name="Line 52"/>
            <p:cNvSpPr>
              <a:spLocks noChangeShapeType="1"/>
            </p:cNvSpPr>
            <p:nvPr/>
          </p:nvSpPr>
          <p:spPr bwMode="auto">
            <a:xfrm>
              <a:off x="3024" y="3352"/>
              <a:ext cx="200" cy="0"/>
            </a:xfrm>
            <a:prstGeom prst="line">
              <a:avLst/>
            </a:prstGeom>
            <a:noFill/>
            <a:ln w="12700">
              <a:solidFill>
                <a:schemeClr val="folHlink"/>
              </a:solidFill>
              <a:round/>
              <a:headEnd type="none" w="lg" len="med"/>
              <a:tailEnd type="none" w="lg" len="med"/>
            </a:ln>
          </p:spPr>
          <p:txBody>
            <a:bodyPr wrap="none" anchor="ctr">
              <a:spAutoFit/>
            </a:bodyPr>
            <a:lstStyle/>
            <a:p>
              <a:endParaRPr lang="en-US"/>
            </a:p>
          </p:txBody>
        </p:sp>
        <p:sp>
          <p:nvSpPr>
            <p:cNvPr id="6178" name="Line 53"/>
            <p:cNvSpPr>
              <a:spLocks noChangeShapeType="1"/>
            </p:cNvSpPr>
            <p:nvPr/>
          </p:nvSpPr>
          <p:spPr bwMode="auto">
            <a:xfrm>
              <a:off x="368" y="3848"/>
              <a:ext cx="200" cy="0"/>
            </a:xfrm>
            <a:prstGeom prst="line">
              <a:avLst/>
            </a:prstGeom>
            <a:noFill/>
            <a:ln w="12700">
              <a:solidFill>
                <a:schemeClr val="folHlink"/>
              </a:solidFill>
              <a:round/>
              <a:headEnd type="none" w="lg" len="med"/>
              <a:tailEnd type="none" w="lg" len="med"/>
            </a:ln>
          </p:spPr>
          <p:txBody>
            <a:bodyPr wrap="none" anchor="ctr">
              <a:spAutoFit/>
            </a:bodyPr>
            <a:lstStyle/>
            <a:p>
              <a:endParaRPr lang="en-US"/>
            </a:p>
          </p:txBody>
        </p:sp>
        <p:sp>
          <p:nvSpPr>
            <p:cNvPr id="6179" name="Line 54"/>
            <p:cNvSpPr>
              <a:spLocks noChangeShapeType="1"/>
            </p:cNvSpPr>
            <p:nvPr/>
          </p:nvSpPr>
          <p:spPr bwMode="auto">
            <a:xfrm>
              <a:off x="1864" y="3864"/>
              <a:ext cx="200" cy="0"/>
            </a:xfrm>
            <a:prstGeom prst="line">
              <a:avLst/>
            </a:prstGeom>
            <a:noFill/>
            <a:ln w="12700">
              <a:solidFill>
                <a:schemeClr val="folHlink"/>
              </a:solidFill>
              <a:round/>
              <a:headEnd type="none" w="lg" len="med"/>
              <a:tailEnd type="none" w="lg" len="med"/>
            </a:ln>
          </p:spPr>
          <p:txBody>
            <a:bodyPr wrap="none" anchor="ctr">
              <a:spAutoFit/>
            </a:bodyPr>
            <a:lstStyle/>
            <a:p>
              <a:endParaRPr lang="en-US"/>
            </a:p>
          </p:txBody>
        </p:sp>
        <p:sp>
          <p:nvSpPr>
            <p:cNvPr id="6180" name="Line 55"/>
            <p:cNvSpPr>
              <a:spLocks noChangeShapeType="1"/>
            </p:cNvSpPr>
            <p:nvPr/>
          </p:nvSpPr>
          <p:spPr bwMode="auto">
            <a:xfrm>
              <a:off x="2936" y="3864"/>
              <a:ext cx="200" cy="0"/>
            </a:xfrm>
            <a:prstGeom prst="line">
              <a:avLst/>
            </a:prstGeom>
            <a:noFill/>
            <a:ln w="12700">
              <a:solidFill>
                <a:schemeClr val="folHlink"/>
              </a:solidFill>
              <a:round/>
              <a:headEnd type="none" w="lg" len="med"/>
              <a:tailEnd type="none" w="lg" len="med"/>
            </a:ln>
          </p:spPr>
          <p:txBody>
            <a:bodyPr wrap="none" anchor="ctr">
              <a:spAutoFit/>
            </a:bodyPr>
            <a:lstStyle/>
            <a:p>
              <a:endParaRPr lang="en-US"/>
            </a:p>
          </p:txBody>
        </p:sp>
        <p:sp>
          <p:nvSpPr>
            <p:cNvPr id="6181" name="Line 58"/>
            <p:cNvSpPr>
              <a:spLocks noChangeShapeType="1"/>
            </p:cNvSpPr>
            <p:nvPr/>
          </p:nvSpPr>
          <p:spPr bwMode="auto">
            <a:xfrm>
              <a:off x="584" y="2616"/>
              <a:ext cx="200" cy="0"/>
            </a:xfrm>
            <a:prstGeom prst="line">
              <a:avLst/>
            </a:prstGeom>
            <a:noFill/>
            <a:ln w="12700">
              <a:solidFill>
                <a:schemeClr val="folHlink"/>
              </a:solidFill>
              <a:round/>
              <a:headEnd type="none" w="lg" len="med"/>
              <a:tailEnd type="none" w="lg" len="med"/>
            </a:ln>
          </p:spPr>
          <p:txBody>
            <a:bodyPr wrap="none" anchor="ctr">
              <a:spAutoFit/>
            </a:bodyPr>
            <a:lstStyle/>
            <a:p>
              <a:endParaRPr lang="en-US"/>
            </a:p>
          </p:txBody>
        </p:sp>
      </p:grpSp>
      <p:sp>
        <p:nvSpPr>
          <p:cNvPr id="91167" name="Comment 31"/>
          <p:cNvSpPr>
            <a:spLocks noChangeArrowheads="1"/>
          </p:cNvSpPr>
          <p:nvPr/>
        </p:nvSpPr>
        <p:spPr bwMode="auto">
          <a:xfrm>
            <a:off x="6121400" y="3940175"/>
            <a:ext cx="30353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Char char="ä"/>
            </a:pPr>
            <a:r>
              <a:rPr lang="en-US">
                <a:solidFill>
                  <a:schemeClr val="folHlink"/>
                </a:solidFill>
              </a:rPr>
              <a:t>Uniform density</a:t>
            </a:r>
          </a:p>
        </p:txBody>
      </p:sp>
      <p:sp>
        <p:nvSpPr>
          <p:cNvPr id="91169" name="Comment 33"/>
          <p:cNvSpPr>
            <a:spLocks noChangeArrowheads="1"/>
          </p:cNvSpPr>
          <p:nvPr/>
        </p:nvSpPr>
        <p:spPr bwMode="auto">
          <a:xfrm>
            <a:off x="6121400" y="4422775"/>
            <a:ext cx="29972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Char char="ä"/>
            </a:pPr>
            <a:r>
              <a:rPr lang="en-US">
                <a:solidFill>
                  <a:schemeClr val="folHlink"/>
                </a:solidFill>
              </a:rPr>
              <a:t>Uniform velocity</a:t>
            </a:r>
          </a:p>
        </p:txBody>
      </p:sp>
      <p:sp>
        <p:nvSpPr>
          <p:cNvPr id="91170" name="Comment 34"/>
          <p:cNvSpPr>
            <a:spLocks noChangeArrowheads="1"/>
          </p:cNvSpPr>
          <p:nvPr/>
        </p:nvSpPr>
        <p:spPr bwMode="auto">
          <a:xfrm>
            <a:off x="6121400" y="5006975"/>
            <a:ext cx="27686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Char char="ä"/>
            </a:pPr>
            <a:r>
              <a:rPr lang="en-US" i="1">
                <a:solidFill>
                  <a:schemeClr val="folHlink"/>
                </a:solidFill>
              </a:rPr>
              <a:t>V</a:t>
            </a:r>
            <a:r>
              <a:rPr lang="en-US">
                <a:solidFill>
                  <a:schemeClr val="folHlink"/>
                </a:solidFill>
              </a:rPr>
              <a:t> </a:t>
            </a:r>
            <a:r>
              <a:rPr lang="en-US">
                <a:solidFill>
                  <a:schemeClr val="folHlink"/>
                </a:solidFill>
                <a:sym typeface="Symbol" pitchFamily="18" charset="2"/>
              </a:rPr>
              <a:t></a:t>
            </a:r>
            <a:r>
              <a:rPr lang="en-US">
                <a:solidFill>
                  <a:schemeClr val="folHlink"/>
                </a:solidFill>
              </a:rPr>
              <a:t> </a:t>
            </a:r>
            <a:r>
              <a:rPr lang="en-US" b="1">
                <a:solidFill>
                  <a:schemeClr val="folHlink"/>
                </a:solidFill>
              </a:rPr>
              <a:t>A</a:t>
            </a:r>
            <a:endParaRPr lang="en-US">
              <a:solidFill>
                <a:schemeClr val="folHlink"/>
              </a:solidFill>
            </a:endParaRPr>
          </a:p>
        </p:txBody>
      </p:sp>
      <p:sp>
        <p:nvSpPr>
          <p:cNvPr id="91175" name="Comment 39"/>
          <p:cNvSpPr>
            <a:spLocks noChangeArrowheads="1"/>
          </p:cNvSpPr>
          <p:nvPr/>
        </p:nvSpPr>
        <p:spPr bwMode="auto">
          <a:xfrm>
            <a:off x="6121400" y="5540375"/>
            <a:ext cx="2768600" cy="519113"/>
          </a:xfrm>
          <a:prstGeom prst="rect">
            <a:avLst/>
          </a:prstGeom>
          <a:noFill/>
          <a:ln w="12700">
            <a:noFill/>
            <a:miter lim="800000"/>
            <a:headEnd type="none" w="sm" len="sm"/>
            <a:tailEnd type="none" w="sm" len="sm"/>
          </a:ln>
        </p:spPr>
        <p:txBody>
          <a:bodyPr>
            <a:spAutoFit/>
          </a:bodyPr>
          <a:lstStyle/>
          <a:p>
            <a:pPr>
              <a:buClr>
                <a:schemeClr val="hlink"/>
              </a:buClr>
              <a:buFont typeface="Monotype Sorts" pitchFamily="2" charset="2"/>
              <a:buChar char="ä"/>
            </a:pPr>
            <a:r>
              <a:rPr lang="en-US">
                <a:solidFill>
                  <a:schemeClr val="folHlink"/>
                </a:solidFill>
              </a:rPr>
              <a:t>Steady</a:t>
            </a:r>
          </a:p>
        </p:txBody>
      </p:sp>
      <p:graphicFrame>
        <p:nvGraphicFramePr>
          <p:cNvPr id="6149" name="Object 60"/>
          <p:cNvGraphicFramePr>
            <a:graphicFrameLocks noChangeAspect="1"/>
          </p:cNvGraphicFramePr>
          <p:nvPr/>
        </p:nvGraphicFramePr>
        <p:xfrm>
          <a:off x="228600" y="1771650"/>
          <a:ext cx="3319463" cy="820738"/>
        </p:xfrm>
        <a:graphic>
          <a:graphicData uri="http://schemas.openxmlformats.org/presentationml/2006/ole">
            <mc:AlternateContent xmlns:mc="http://schemas.openxmlformats.org/markup-compatibility/2006">
              <mc:Choice xmlns:v="urn:schemas-microsoft-com:vml" Requires="v">
                <p:oleObj spid="_x0000_s6159" name="Equation" r:id="rId10" imgW="2552400" imgH="825480" progId="Equation.DSMT4">
                  <p:embed/>
                </p:oleObj>
              </mc:Choice>
              <mc:Fallback>
                <p:oleObj name="Equation" r:id="rId10" imgW="2552400" imgH="825480" progId="Equation.DSMT4">
                  <p:embed/>
                  <p:pic>
                    <p:nvPicPr>
                      <p:cNvPr id="0" name="Object 6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8600" y="1771650"/>
                        <a:ext cx="3319463" cy="8207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91197" name="Object 61"/>
          <p:cNvGraphicFramePr>
            <a:graphicFrameLocks noChangeAspect="1"/>
          </p:cNvGraphicFramePr>
          <p:nvPr/>
        </p:nvGraphicFramePr>
        <p:xfrm>
          <a:off x="203200" y="2730500"/>
          <a:ext cx="6607175" cy="858838"/>
        </p:xfrm>
        <a:graphic>
          <a:graphicData uri="http://schemas.openxmlformats.org/presentationml/2006/ole">
            <mc:AlternateContent xmlns:mc="http://schemas.openxmlformats.org/markup-compatibility/2006">
              <mc:Choice xmlns:v="urn:schemas-microsoft-com:vml" Requires="v">
                <p:oleObj spid="_x0000_s6160" name="Equation" r:id="rId12" imgW="5079960" imgH="863280" progId="Equation.DSMT4">
                  <p:embed/>
                </p:oleObj>
              </mc:Choice>
              <mc:Fallback>
                <p:oleObj name="Equation" r:id="rId12" imgW="5079960" imgH="863280" progId="Equation.DSMT4">
                  <p:embed/>
                  <p:pic>
                    <p:nvPicPr>
                      <p:cNvPr id="0" name="Object 6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3200" y="2730500"/>
                        <a:ext cx="6607175" cy="8588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91200" name="Comment 64"/>
          <p:cNvSpPr>
            <a:spLocks noChangeArrowheads="1"/>
          </p:cNvSpPr>
          <p:nvPr/>
        </p:nvSpPr>
        <p:spPr bwMode="auto">
          <a:xfrm>
            <a:off x="6121400" y="6022975"/>
            <a:ext cx="3022600" cy="946150"/>
          </a:xfrm>
          <a:prstGeom prst="rect">
            <a:avLst/>
          </a:prstGeom>
          <a:noFill/>
          <a:ln w="12700">
            <a:noFill/>
            <a:miter lim="800000"/>
            <a:headEnd type="none" w="sm" len="sm"/>
            <a:tailEnd type="none" w="sm" len="sm"/>
          </a:ln>
        </p:spPr>
        <p:txBody>
          <a:bodyPr>
            <a:spAutoFit/>
          </a:bodyPr>
          <a:lstStyle/>
          <a:p>
            <a:pPr marL="342900" indent="-342900">
              <a:buClr>
                <a:schemeClr val="hlink"/>
              </a:buClr>
              <a:buFont typeface="Monotype Sorts" pitchFamily="2" charset="2"/>
              <a:buChar char="ä"/>
            </a:pPr>
            <a:r>
              <a:rPr lang="en-US" b="1">
                <a:solidFill>
                  <a:schemeClr val="folHlink"/>
                </a:solidFill>
              </a:rPr>
              <a:t>V</a:t>
            </a:r>
            <a:r>
              <a:rPr lang="en-US">
                <a:solidFill>
                  <a:schemeClr val="folHlink"/>
                </a:solidFill>
              </a:rPr>
              <a:t> fluid velocity relative to cv</a:t>
            </a:r>
          </a:p>
        </p:txBody>
      </p:sp>
      <p:sp>
        <p:nvSpPr>
          <p:cNvPr id="6171" name="Line 65"/>
          <p:cNvSpPr>
            <a:spLocks noChangeShapeType="1"/>
          </p:cNvSpPr>
          <p:nvPr/>
        </p:nvSpPr>
        <p:spPr bwMode="auto">
          <a:xfrm>
            <a:off x="6515100" y="6477000"/>
            <a:ext cx="23749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6172" name="Line 66"/>
          <p:cNvSpPr>
            <a:spLocks noChangeShapeType="1"/>
          </p:cNvSpPr>
          <p:nvPr/>
        </p:nvSpPr>
        <p:spPr bwMode="auto">
          <a:xfrm>
            <a:off x="6553200" y="6858000"/>
            <a:ext cx="2374900" cy="0"/>
          </a:xfrm>
          <a:prstGeom prst="line">
            <a:avLst/>
          </a:prstGeom>
          <a:noFill/>
          <a:ln w="12700">
            <a:solidFill>
              <a:schemeClr val="tx1"/>
            </a:solidFill>
            <a:round/>
            <a:headEnd type="none" w="lg" len="med"/>
            <a:tailEnd type="none" w="lg"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11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911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11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116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118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116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117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117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9120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9116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9116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9118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78" grpId="0" animBg="1"/>
      <p:bldP spid="91181" grpId="0" animBg="1"/>
      <p:bldP spid="91183" grpId="0" build="p" autoUpdateAnimBg="0"/>
      <p:bldP spid="91167" grpId="0" autoUpdateAnimBg="0"/>
      <p:bldP spid="91169" grpId="0" autoUpdateAnimBg="0"/>
      <p:bldP spid="91170" grpId="0" autoUpdateAnimBg="0"/>
      <p:bldP spid="91175" grpId="0" autoUpdateAnimBg="0"/>
      <p:bldP spid="91200"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1"/>
          <p:cNvSpPr>
            <a:spLocks noChangeArrowheads="1"/>
          </p:cNvSpPr>
          <p:nvPr/>
        </p:nvSpPr>
        <p:spPr bwMode="auto">
          <a:xfrm>
            <a:off x="2743200" y="5435600"/>
            <a:ext cx="88900" cy="584200"/>
          </a:xfrm>
          <a:prstGeom prst="rect">
            <a:avLst/>
          </a:prstGeom>
          <a:solidFill>
            <a:schemeClr val="hlink"/>
          </a:solidFill>
          <a:ln w="12700">
            <a:noFill/>
            <a:miter lim="800000"/>
            <a:headEnd type="none" w="lg" len="med"/>
            <a:tailEnd type="none" w="lg" len="med"/>
          </a:ln>
        </p:spPr>
        <p:txBody>
          <a:bodyPr wrap="none" anchor="ctr"/>
          <a:lstStyle/>
          <a:p>
            <a:endParaRPr lang="en-US"/>
          </a:p>
        </p:txBody>
      </p:sp>
      <p:sp>
        <p:nvSpPr>
          <p:cNvPr id="88067" name="Rectangle 20"/>
          <p:cNvSpPr>
            <a:spLocks noChangeArrowheads="1"/>
          </p:cNvSpPr>
          <p:nvPr/>
        </p:nvSpPr>
        <p:spPr bwMode="auto">
          <a:xfrm>
            <a:off x="711200" y="3403600"/>
            <a:ext cx="101600" cy="2489200"/>
          </a:xfrm>
          <a:prstGeom prst="rect">
            <a:avLst/>
          </a:prstGeom>
          <a:solidFill>
            <a:schemeClr val="hlink"/>
          </a:solidFill>
          <a:ln w="12700">
            <a:noFill/>
            <a:miter lim="800000"/>
            <a:headEnd type="none" w="lg" len="med"/>
            <a:tailEnd type="none" w="lg" len="med"/>
          </a:ln>
        </p:spPr>
        <p:txBody>
          <a:bodyPr wrap="none" anchor="ctr"/>
          <a:lstStyle/>
          <a:p>
            <a:endParaRPr lang="en-US"/>
          </a:p>
        </p:txBody>
      </p:sp>
      <p:sp>
        <p:nvSpPr>
          <p:cNvPr id="88068" name="Rectangle 2"/>
          <p:cNvSpPr>
            <a:spLocks noGrp="1" noChangeArrowheads="1"/>
          </p:cNvSpPr>
          <p:nvPr>
            <p:ph type="title"/>
          </p:nvPr>
        </p:nvSpPr>
        <p:spPr/>
        <p:txBody>
          <a:bodyPr/>
          <a:lstStyle/>
          <a:p>
            <a:pPr>
              <a:defRPr/>
            </a:pPr>
            <a:r>
              <a:rPr lang="en-US" smtClean="0"/>
              <a:t>Example: Venturi</a:t>
            </a:r>
          </a:p>
        </p:txBody>
      </p:sp>
      <p:grpSp>
        <p:nvGrpSpPr>
          <p:cNvPr id="88069" name="Group 4"/>
          <p:cNvGrpSpPr>
            <a:grpSpLocks/>
          </p:cNvGrpSpPr>
          <p:nvPr/>
        </p:nvGrpSpPr>
        <p:grpSpPr bwMode="auto">
          <a:xfrm>
            <a:off x="165100" y="5753100"/>
            <a:ext cx="6134100" cy="939800"/>
            <a:chOff x="1192" y="2840"/>
            <a:chExt cx="3864" cy="592"/>
          </a:xfrm>
        </p:grpSpPr>
        <p:sp>
          <p:nvSpPr>
            <p:cNvPr id="88083" name="AutoShape 5"/>
            <p:cNvSpPr>
              <a:spLocks noChangeArrowheads="1"/>
            </p:cNvSpPr>
            <p:nvPr/>
          </p:nvSpPr>
          <p:spPr bwMode="auto">
            <a:xfrm rot="-5400000">
              <a:off x="2032" y="2880"/>
              <a:ext cx="592" cy="512"/>
            </a:xfrm>
            <a:custGeom>
              <a:avLst/>
              <a:gdLst>
                <a:gd name="T0" fmla="*/ 15 w 21600"/>
                <a:gd name="T1" fmla="*/ 6 h 21600"/>
                <a:gd name="T2" fmla="*/ 8 w 21600"/>
                <a:gd name="T3" fmla="*/ 12 h 21600"/>
                <a:gd name="T4" fmla="*/ 1 w 21600"/>
                <a:gd name="T5" fmla="*/ 6 h 21600"/>
                <a:gd name="T6" fmla="*/ 8 w 21600"/>
                <a:gd name="T7" fmla="*/ 0 h 21600"/>
                <a:gd name="T8" fmla="*/ 0 60000 65536"/>
                <a:gd name="T9" fmla="*/ 0 60000 65536"/>
                <a:gd name="T10" fmla="*/ 0 60000 65536"/>
                <a:gd name="T11" fmla="*/ 0 60000 65536"/>
                <a:gd name="T12" fmla="*/ 3612 w 21600"/>
                <a:gd name="T13" fmla="*/ 3586 h 21600"/>
                <a:gd name="T14" fmla="*/ 17988 w 21600"/>
                <a:gd name="T15" fmla="*/ 18014 h 21600"/>
              </a:gdLst>
              <a:ahLst/>
              <a:cxnLst>
                <a:cxn ang="T8">
                  <a:pos x="T0" y="T1"/>
                </a:cxn>
                <a:cxn ang="T9">
                  <a:pos x="T2" y="T3"/>
                </a:cxn>
                <a:cxn ang="T10">
                  <a:pos x="T4" y="T5"/>
                </a:cxn>
                <a:cxn ang="T11">
                  <a:pos x="T6" y="T7"/>
                </a:cxn>
              </a:cxnLst>
              <a:rect l="T12" t="T13" r="T14" b="T15"/>
              <a:pathLst>
                <a:path w="21600" h="21600">
                  <a:moveTo>
                    <a:pt x="0" y="0"/>
                  </a:moveTo>
                  <a:lnTo>
                    <a:pt x="3600" y="21600"/>
                  </a:lnTo>
                  <a:lnTo>
                    <a:pt x="18000" y="21600"/>
                  </a:lnTo>
                  <a:lnTo>
                    <a:pt x="21600" y="0"/>
                  </a:lnTo>
                  <a:close/>
                </a:path>
              </a:pathLst>
            </a:custGeom>
            <a:solidFill>
              <a:schemeClr val="accent1"/>
            </a:solidFill>
            <a:ln w="12700">
              <a:solidFill>
                <a:schemeClr val="tx1"/>
              </a:solidFill>
              <a:miter lim="800000"/>
              <a:headEnd type="none" w="lg" len="med"/>
              <a:tailEnd type="none" w="lg" len="med"/>
            </a:ln>
          </p:spPr>
          <p:txBody>
            <a:bodyPr wrap="none" anchor="ctr"/>
            <a:lstStyle/>
            <a:p>
              <a:endParaRPr lang="en-US"/>
            </a:p>
          </p:txBody>
        </p:sp>
        <p:sp>
          <p:nvSpPr>
            <p:cNvPr id="88084" name="AutoShape 6"/>
            <p:cNvSpPr>
              <a:spLocks noChangeArrowheads="1"/>
            </p:cNvSpPr>
            <p:nvPr/>
          </p:nvSpPr>
          <p:spPr bwMode="auto">
            <a:xfrm rot="5400000">
              <a:off x="3568" y="2432"/>
              <a:ext cx="592" cy="1408"/>
            </a:xfrm>
            <a:custGeom>
              <a:avLst/>
              <a:gdLst>
                <a:gd name="T0" fmla="*/ 15 w 21600"/>
                <a:gd name="T1" fmla="*/ 46 h 21600"/>
                <a:gd name="T2" fmla="*/ 8 w 21600"/>
                <a:gd name="T3" fmla="*/ 92 h 21600"/>
                <a:gd name="T4" fmla="*/ 1 w 21600"/>
                <a:gd name="T5" fmla="*/ 46 h 21600"/>
                <a:gd name="T6" fmla="*/ 8 w 21600"/>
                <a:gd name="T7" fmla="*/ 0 h 21600"/>
                <a:gd name="T8" fmla="*/ 0 60000 65536"/>
                <a:gd name="T9" fmla="*/ 0 60000 65536"/>
                <a:gd name="T10" fmla="*/ 0 60000 65536"/>
                <a:gd name="T11" fmla="*/ 0 60000 65536"/>
                <a:gd name="T12" fmla="*/ 3612 w 21600"/>
                <a:gd name="T13" fmla="*/ 3605 h 21600"/>
                <a:gd name="T14" fmla="*/ 17988 w 21600"/>
                <a:gd name="T15" fmla="*/ 17995 h 21600"/>
              </a:gdLst>
              <a:ahLst/>
              <a:cxnLst>
                <a:cxn ang="T8">
                  <a:pos x="T0" y="T1"/>
                </a:cxn>
                <a:cxn ang="T9">
                  <a:pos x="T2" y="T3"/>
                </a:cxn>
                <a:cxn ang="T10">
                  <a:pos x="T4" y="T5"/>
                </a:cxn>
                <a:cxn ang="T11">
                  <a:pos x="T6" y="T7"/>
                </a:cxn>
              </a:cxnLst>
              <a:rect l="T12" t="T13" r="T14" b="T15"/>
              <a:pathLst>
                <a:path w="21600" h="21600">
                  <a:moveTo>
                    <a:pt x="0" y="0"/>
                  </a:moveTo>
                  <a:lnTo>
                    <a:pt x="3600" y="21600"/>
                  </a:lnTo>
                  <a:lnTo>
                    <a:pt x="18000" y="21600"/>
                  </a:lnTo>
                  <a:lnTo>
                    <a:pt x="21600" y="0"/>
                  </a:lnTo>
                  <a:close/>
                </a:path>
              </a:pathLst>
            </a:custGeom>
            <a:solidFill>
              <a:schemeClr val="accent1"/>
            </a:solidFill>
            <a:ln w="12700">
              <a:solidFill>
                <a:schemeClr val="tx1"/>
              </a:solidFill>
              <a:miter lim="800000"/>
              <a:headEnd type="none" w="lg" len="med"/>
              <a:tailEnd type="none" w="lg" len="med"/>
            </a:ln>
          </p:spPr>
          <p:txBody>
            <a:bodyPr wrap="none" anchor="ctr"/>
            <a:lstStyle/>
            <a:p>
              <a:endParaRPr lang="en-US"/>
            </a:p>
          </p:txBody>
        </p:sp>
        <p:sp>
          <p:nvSpPr>
            <p:cNvPr id="88085" name="Rectangle 7"/>
            <p:cNvSpPr>
              <a:spLocks noChangeArrowheads="1"/>
            </p:cNvSpPr>
            <p:nvPr/>
          </p:nvSpPr>
          <p:spPr bwMode="auto">
            <a:xfrm>
              <a:off x="1192" y="2848"/>
              <a:ext cx="880" cy="584"/>
            </a:xfrm>
            <a:prstGeom prst="rect">
              <a:avLst/>
            </a:prstGeom>
            <a:solidFill>
              <a:schemeClr val="accent1"/>
            </a:solidFill>
            <a:ln w="12700">
              <a:solidFill>
                <a:schemeClr val="tx1"/>
              </a:solidFill>
              <a:miter lim="800000"/>
              <a:headEnd type="none" w="lg" len="med"/>
              <a:tailEnd type="none" w="lg" len="med"/>
            </a:ln>
          </p:spPr>
          <p:txBody>
            <a:bodyPr wrap="none" anchor="ctr"/>
            <a:lstStyle/>
            <a:p>
              <a:endParaRPr lang="en-US"/>
            </a:p>
          </p:txBody>
        </p:sp>
        <p:sp>
          <p:nvSpPr>
            <p:cNvPr id="88086" name="Rectangle 8"/>
            <p:cNvSpPr>
              <a:spLocks noChangeArrowheads="1"/>
            </p:cNvSpPr>
            <p:nvPr/>
          </p:nvSpPr>
          <p:spPr bwMode="auto">
            <a:xfrm>
              <a:off x="4568" y="2840"/>
              <a:ext cx="488" cy="584"/>
            </a:xfrm>
            <a:prstGeom prst="rect">
              <a:avLst/>
            </a:prstGeom>
            <a:solidFill>
              <a:schemeClr val="accent1"/>
            </a:solidFill>
            <a:ln w="12700">
              <a:solidFill>
                <a:schemeClr val="tx1"/>
              </a:solidFill>
              <a:miter lim="800000"/>
              <a:headEnd type="none" w="lg" len="med"/>
              <a:tailEnd type="none" w="lg" len="med"/>
            </a:ln>
          </p:spPr>
          <p:txBody>
            <a:bodyPr wrap="none" anchor="ctr"/>
            <a:lstStyle/>
            <a:p>
              <a:endParaRPr lang="en-US"/>
            </a:p>
          </p:txBody>
        </p:sp>
        <p:sp>
          <p:nvSpPr>
            <p:cNvPr id="88087" name="Rectangle 9"/>
            <p:cNvSpPr>
              <a:spLocks noChangeArrowheads="1"/>
            </p:cNvSpPr>
            <p:nvPr/>
          </p:nvSpPr>
          <p:spPr bwMode="auto">
            <a:xfrm>
              <a:off x="2584" y="2936"/>
              <a:ext cx="584" cy="400"/>
            </a:xfrm>
            <a:prstGeom prst="rect">
              <a:avLst/>
            </a:prstGeom>
            <a:solidFill>
              <a:schemeClr val="accent1"/>
            </a:solidFill>
            <a:ln w="12700">
              <a:solidFill>
                <a:schemeClr val="tx1"/>
              </a:solidFill>
              <a:miter lim="800000"/>
              <a:headEnd type="none" w="lg" len="med"/>
              <a:tailEnd type="none" w="lg" len="med"/>
            </a:ln>
          </p:spPr>
          <p:txBody>
            <a:bodyPr wrap="none" anchor="ctr"/>
            <a:lstStyle/>
            <a:p>
              <a:endParaRPr lang="en-US"/>
            </a:p>
          </p:txBody>
        </p:sp>
      </p:grpSp>
      <p:grpSp>
        <p:nvGrpSpPr>
          <p:cNvPr id="88070" name="Group 10"/>
          <p:cNvGrpSpPr>
            <a:grpSpLocks/>
          </p:cNvGrpSpPr>
          <p:nvPr/>
        </p:nvGrpSpPr>
        <p:grpSpPr bwMode="auto">
          <a:xfrm>
            <a:off x="2730500" y="3352800"/>
            <a:ext cx="114300" cy="2552700"/>
            <a:chOff x="2648" y="1496"/>
            <a:chExt cx="40" cy="1608"/>
          </a:xfrm>
        </p:grpSpPr>
        <p:sp>
          <p:nvSpPr>
            <p:cNvPr id="88081" name="Line 11"/>
            <p:cNvSpPr>
              <a:spLocks noChangeShapeType="1"/>
            </p:cNvSpPr>
            <p:nvPr/>
          </p:nvSpPr>
          <p:spPr bwMode="auto">
            <a:xfrm>
              <a:off x="2648" y="1496"/>
              <a:ext cx="0" cy="1608"/>
            </a:xfrm>
            <a:prstGeom prst="line">
              <a:avLst/>
            </a:prstGeom>
            <a:noFill/>
            <a:ln w="38100">
              <a:solidFill>
                <a:schemeClr val="accent1"/>
              </a:solidFill>
              <a:round/>
              <a:headEnd type="none" w="lg" len="med"/>
              <a:tailEnd type="none" w="lg" len="med"/>
            </a:ln>
          </p:spPr>
          <p:txBody>
            <a:bodyPr wrap="none" anchor="ctr"/>
            <a:lstStyle/>
            <a:p>
              <a:endParaRPr lang="en-US"/>
            </a:p>
          </p:txBody>
        </p:sp>
        <p:sp>
          <p:nvSpPr>
            <p:cNvPr id="88082" name="Line 12"/>
            <p:cNvSpPr>
              <a:spLocks noChangeShapeType="1"/>
            </p:cNvSpPr>
            <p:nvPr/>
          </p:nvSpPr>
          <p:spPr bwMode="auto">
            <a:xfrm>
              <a:off x="2688" y="1496"/>
              <a:ext cx="0" cy="1608"/>
            </a:xfrm>
            <a:prstGeom prst="line">
              <a:avLst/>
            </a:prstGeom>
            <a:noFill/>
            <a:ln w="38100">
              <a:solidFill>
                <a:schemeClr val="accent1"/>
              </a:solidFill>
              <a:round/>
              <a:headEnd type="none" w="lg" len="med"/>
              <a:tailEnd type="none" w="lg" len="med"/>
            </a:ln>
          </p:spPr>
          <p:txBody>
            <a:bodyPr wrap="none" anchor="ctr"/>
            <a:lstStyle/>
            <a:p>
              <a:endParaRPr lang="en-US"/>
            </a:p>
          </p:txBody>
        </p:sp>
      </p:grpSp>
      <p:grpSp>
        <p:nvGrpSpPr>
          <p:cNvPr id="88071" name="Group 13"/>
          <p:cNvGrpSpPr>
            <a:grpSpLocks/>
          </p:cNvGrpSpPr>
          <p:nvPr/>
        </p:nvGrpSpPr>
        <p:grpSpPr bwMode="auto">
          <a:xfrm>
            <a:off x="711200" y="3213100"/>
            <a:ext cx="114300" cy="2552700"/>
            <a:chOff x="2648" y="1496"/>
            <a:chExt cx="40" cy="1608"/>
          </a:xfrm>
        </p:grpSpPr>
        <p:sp>
          <p:nvSpPr>
            <p:cNvPr id="88079" name="Line 14"/>
            <p:cNvSpPr>
              <a:spLocks noChangeShapeType="1"/>
            </p:cNvSpPr>
            <p:nvPr/>
          </p:nvSpPr>
          <p:spPr bwMode="auto">
            <a:xfrm>
              <a:off x="2648" y="1496"/>
              <a:ext cx="0" cy="1608"/>
            </a:xfrm>
            <a:prstGeom prst="line">
              <a:avLst/>
            </a:prstGeom>
            <a:noFill/>
            <a:ln w="38100">
              <a:solidFill>
                <a:schemeClr val="accent1"/>
              </a:solidFill>
              <a:round/>
              <a:headEnd type="none" w="lg" len="med"/>
              <a:tailEnd type="none" w="lg" len="med"/>
            </a:ln>
          </p:spPr>
          <p:txBody>
            <a:bodyPr wrap="none" anchor="ctr"/>
            <a:lstStyle/>
            <a:p>
              <a:endParaRPr lang="en-US"/>
            </a:p>
          </p:txBody>
        </p:sp>
        <p:sp>
          <p:nvSpPr>
            <p:cNvPr id="88080" name="Line 15"/>
            <p:cNvSpPr>
              <a:spLocks noChangeShapeType="1"/>
            </p:cNvSpPr>
            <p:nvPr/>
          </p:nvSpPr>
          <p:spPr bwMode="auto">
            <a:xfrm>
              <a:off x="2688" y="1496"/>
              <a:ext cx="0" cy="1608"/>
            </a:xfrm>
            <a:prstGeom prst="line">
              <a:avLst/>
            </a:prstGeom>
            <a:noFill/>
            <a:ln w="38100">
              <a:solidFill>
                <a:schemeClr val="accent1"/>
              </a:solidFill>
              <a:round/>
              <a:headEnd type="none" w="lg" len="med"/>
              <a:tailEnd type="none" w="lg" len="med"/>
            </a:ln>
          </p:spPr>
          <p:txBody>
            <a:bodyPr wrap="none" anchor="ctr"/>
            <a:lstStyle/>
            <a:p>
              <a:endParaRPr lang="en-US"/>
            </a:p>
          </p:txBody>
        </p:sp>
      </p:grpSp>
      <p:sp>
        <p:nvSpPr>
          <p:cNvPr id="88072" name="Text Box 16"/>
          <p:cNvSpPr txBox="1">
            <a:spLocks noChangeArrowheads="1"/>
          </p:cNvSpPr>
          <p:nvPr/>
        </p:nvSpPr>
        <p:spPr bwMode="auto">
          <a:xfrm>
            <a:off x="568325" y="1844675"/>
            <a:ext cx="8137525" cy="1552575"/>
          </a:xfrm>
          <a:prstGeom prst="rect">
            <a:avLst/>
          </a:prstGeom>
          <a:noFill/>
          <a:ln w="12700">
            <a:noFill/>
            <a:miter lim="800000"/>
            <a:headEnd type="none" w="lg" len="med"/>
            <a:tailEnd type="none" w="lg" len="med"/>
          </a:ln>
        </p:spPr>
        <p:txBody>
          <a:bodyPr>
            <a:spAutoFit/>
          </a:bodyPr>
          <a:lstStyle/>
          <a:p>
            <a:r>
              <a:rPr lang="en-US" sz="2400"/>
              <a:t>Find the flow (Q) given the pressure drop between section 1 and 2 and the diameters of the two sections. Draw an appropriate control volume. You may assume the head loss is negligible. Draw the EGL and the HGL. </a:t>
            </a:r>
          </a:p>
        </p:txBody>
      </p:sp>
      <p:sp>
        <p:nvSpPr>
          <p:cNvPr id="88073" name="Text Box 17"/>
          <p:cNvSpPr txBox="1">
            <a:spLocks noChangeArrowheads="1"/>
          </p:cNvSpPr>
          <p:nvPr/>
        </p:nvSpPr>
        <p:spPr bwMode="auto">
          <a:xfrm>
            <a:off x="365125" y="5959475"/>
            <a:ext cx="336550" cy="457200"/>
          </a:xfrm>
          <a:prstGeom prst="rect">
            <a:avLst/>
          </a:prstGeom>
          <a:noFill/>
          <a:ln w="12700">
            <a:noFill/>
            <a:miter lim="800000"/>
            <a:headEnd type="none" w="lg" len="med"/>
            <a:tailEnd type="none" w="lg" len="med"/>
          </a:ln>
        </p:spPr>
        <p:txBody>
          <a:bodyPr wrap="none">
            <a:spAutoFit/>
          </a:bodyPr>
          <a:lstStyle/>
          <a:p>
            <a:r>
              <a:rPr lang="en-US" sz="2400"/>
              <a:t>1</a:t>
            </a:r>
          </a:p>
        </p:txBody>
      </p:sp>
      <p:sp>
        <p:nvSpPr>
          <p:cNvPr id="88074" name="Text Box 18"/>
          <p:cNvSpPr txBox="1">
            <a:spLocks noChangeArrowheads="1"/>
          </p:cNvSpPr>
          <p:nvPr/>
        </p:nvSpPr>
        <p:spPr bwMode="auto">
          <a:xfrm>
            <a:off x="2752725" y="5946775"/>
            <a:ext cx="336550" cy="457200"/>
          </a:xfrm>
          <a:prstGeom prst="rect">
            <a:avLst/>
          </a:prstGeom>
          <a:noFill/>
          <a:ln w="12700">
            <a:noFill/>
            <a:miter lim="800000"/>
            <a:headEnd type="none" w="lg" len="med"/>
            <a:tailEnd type="none" w="lg" len="med"/>
          </a:ln>
        </p:spPr>
        <p:txBody>
          <a:bodyPr wrap="none">
            <a:spAutoFit/>
          </a:bodyPr>
          <a:lstStyle/>
          <a:p>
            <a:r>
              <a:rPr lang="en-US" sz="2400"/>
              <a:t>2</a:t>
            </a:r>
          </a:p>
        </p:txBody>
      </p:sp>
      <p:sp>
        <p:nvSpPr>
          <p:cNvPr id="88075" name="Line 22"/>
          <p:cNvSpPr>
            <a:spLocks noChangeShapeType="1"/>
          </p:cNvSpPr>
          <p:nvPr/>
        </p:nvSpPr>
        <p:spPr bwMode="auto">
          <a:xfrm>
            <a:off x="863600" y="3403600"/>
            <a:ext cx="16764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88076" name="Line 23"/>
          <p:cNvSpPr>
            <a:spLocks noChangeShapeType="1"/>
          </p:cNvSpPr>
          <p:nvPr/>
        </p:nvSpPr>
        <p:spPr bwMode="auto">
          <a:xfrm flipH="1">
            <a:off x="1714500" y="5435600"/>
            <a:ext cx="9652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88077" name="Line 25"/>
          <p:cNvSpPr>
            <a:spLocks noChangeShapeType="1"/>
          </p:cNvSpPr>
          <p:nvPr/>
        </p:nvSpPr>
        <p:spPr bwMode="auto">
          <a:xfrm>
            <a:off x="2108200" y="3403600"/>
            <a:ext cx="0" cy="2032000"/>
          </a:xfrm>
          <a:prstGeom prst="line">
            <a:avLst/>
          </a:prstGeom>
          <a:noFill/>
          <a:ln w="12700">
            <a:solidFill>
              <a:schemeClr val="tx1"/>
            </a:solidFill>
            <a:round/>
            <a:headEnd type="triangle" w="lg" len="med"/>
            <a:tailEnd type="triangle" w="lg" len="med"/>
          </a:ln>
        </p:spPr>
        <p:txBody>
          <a:bodyPr wrap="none" anchor="ctr"/>
          <a:lstStyle/>
          <a:p>
            <a:endParaRPr lang="en-US"/>
          </a:p>
        </p:txBody>
      </p:sp>
      <p:sp>
        <p:nvSpPr>
          <p:cNvPr id="88078" name="Text Box 24"/>
          <p:cNvSpPr txBox="1">
            <a:spLocks noChangeArrowheads="1"/>
          </p:cNvSpPr>
          <p:nvPr/>
        </p:nvSpPr>
        <p:spPr bwMode="auto">
          <a:xfrm>
            <a:off x="1800225" y="4010025"/>
            <a:ext cx="636588" cy="457200"/>
          </a:xfrm>
          <a:prstGeom prst="rect">
            <a:avLst/>
          </a:prstGeom>
          <a:solidFill>
            <a:schemeClr val="bg1"/>
          </a:solidFill>
          <a:ln w="12700">
            <a:noFill/>
            <a:miter lim="800000"/>
            <a:headEnd type="none" w="lg" len="med"/>
            <a:tailEnd type="none" w="lg" len="med"/>
          </a:ln>
        </p:spPr>
        <p:txBody>
          <a:bodyPr>
            <a:spAutoFit/>
          </a:bodyPr>
          <a:lstStyle/>
          <a:p>
            <a:r>
              <a:rPr lang="en-US" sz="2400">
                <a:latin typeface="Symbol" pitchFamily="18" charset="2"/>
              </a:rPr>
              <a:t>D</a:t>
            </a:r>
            <a:r>
              <a:rPr lang="en-US" sz="2400"/>
              <a:t>h </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2" name="Rectangle 2"/>
          <p:cNvSpPr>
            <a:spLocks noGrp="1" noChangeArrowheads="1"/>
          </p:cNvSpPr>
          <p:nvPr>
            <p:ph type="title"/>
          </p:nvPr>
        </p:nvSpPr>
        <p:spPr/>
        <p:txBody>
          <a:bodyPr/>
          <a:lstStyle/>
          <a:p>
            <a:pPr>
              <a:defRPr/>
            </a:pPr>
            <a:r>
              <a:rPr lang="en-US" smtClean="0"/>
              <a:t>Example Venturi</a:t>
            </a:r>
          </a:p>
        </p:txBody>
      </p:sp>
      <p:sp>
        <p:nvSpPr>
          <p:cNvPr id="61453" name="AutoShape 4">
            <a:hlinkClick r:id="rId4" action="ppaction://hlinksldjump" highlightClick="1"/>
          </p:cNvPr>
          <p:cNvSpPr>
            <a:spLocks noChangeArrowheads="1"/>
          </p:cNvSpPr>
          <p:nvPr/>
        </p:nvSpPr>
        <p:spPr bwMode="auto">
          <a:xfrm>
            <a:off x="8432800" y="6210300"/>
            <a:ext cx="711200" cy="647700"/>
          </a:xfrm>
          <a:prstGeom prst="actionButtonBackPrevious">
            <a:avLst/>
          </a:prstGeom>
          <a:solidFill>
            <a:schemeClr val="hlink"/>
          </a:solidFill>
          <a:ln w="12700">
            <a:solidFill>
              <a:schemeClr val="tx1"/>
            </a:solidFill>
            <a:miter lim="800000"/>
            <a:headEnd type="none" w="lg" len="med"/>
            <a:tailEnd type="none" w="lg" len="med"/>
          </a:ln>
        </p:spPr>
        <p:txBody>
          <a:bodyPr wrap="none" anchor="ctr"/>
          <a:lstStyle/>
          <a:p>
            <a:endParaRPr lang="en-US"/>
          </a:p>
        </p:txBody>
      </p:sp>
      <p:graphicFrame>
        <p:nvGraphicFramePr>
          <p:cNvPr id="61442" name="Object 10"/>
          <p:cNvGraphicFramePr>
            <a:graphicFrameLocks noChangeAspect="1"/>
          </p:cNvGraphicFramePr>
          <p:nvPr/>
        </p:nvGraphicFramePr>
        <p:xfrm>
          <a:off x="452438" y="2744788"/>
          <a:ext cx="3032125" cy="720725"/>
        </p:xfrm>
        <a:graphic>
          <a:graphicData uri="http://schemas.openxmlformats.org/presentationml/2006/ole">
            <mc:AlternateContent xmlns:mc="http://schemas.openxmlformats.org/markup-compatibility/2006">
              <mc:Choice xmlns:v="urn:schemas-microsoft-com:vml" Requires="v">
                <p:oleObj spid="_x0000_s61462" name="Equation" r:id="rId5" imgW="2654280" imgH="825480" progId="Equation.DSMT4">
                  <p:embed/>
                </p:oleObj>
              </mc:Choice>
              <mc:Fallback>
                <p:oleObj name="Equation" r:id="rId5" imgW="2654280" imgH="82548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438" y="2744788"/>
                        <a:ext cx="3032125" cy="7207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61443" name="Object 11"/>
          <p:cNvGraphicFramePr>
            <a:graphicFrameLocks noChangeAspect="1"/>
          </p:cNvGraphicFramePr>
          <p:nvPr/>
        </p:nvGraphicFramePr>
        <p:xfrm>
          <a:off x="233363" y="3656013"/>
          <a:ext cx="4079875" cy="931862"/>
        </p:xfrm>
        <a:graphic>
          <a:graphicData uri="http://schemas.openxmlformats.org/presentationml/2006/ole">
            <mc:AlternateContent xmlns:mc="http://schemas.openxmlformats.org/markup-compatibility/2006">
              <mc:Choice xmlns:v="urn:schemas-microsoft-com:vml" Requires="v">
                <p:oleObj spid="_x0000_s61463" name="Equation" r:id="rId7" imgW="3568680" imgH="1066680" progId="Equation.DSMT4">
                  <p:embed/>
                </p:oleObj>
              </mc:Choice>
              <mc:Fallback>
                <p:oleObj name="Equation" r:id="rId7" imgW="3568680" imgH="106668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363" y="3656013"/>
                        <a:ext cx="4079875" cy="9318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61444" name="Object 12"/>
          <p:cNvGraphicFramePr>
            <a:graphicFrameLocks noChangeAspect="1"/>
          </p:cNvGraphicFramePr>
          <p:nvPr/>
        </p:nvGraphicFramePr>
        <p:xfrm>
          <a:off x="152400" y="4749800"/>
          <a:ext cx="3602038" cy="955675"/>
        </p:xfrm>
        <a:graphic>
          <a:graphicData uri="http://schemas.openxmlformats.org/presentationml/2006/ole">
            <mc:AlternateContent xmlns:mc="http://schemas.openxmlformats.org/markup-compatibility/2006">
              <mc:Choice xmlns:v="urn:schemas-microsoft-com:vml" Requires="v">
                <p:oleObj spid="_x0000_s61464" name="Equation" r:id="rId9" imgW="3149280" imgH="1091880" progId="Equation.DSMT4">
                  <p:embed/>
                </p:oleObj>
              </mc:Choice>
              <mc:Fallback>
                <p:oleObj name="Equation" r:id="rId9" imgW="3149280" imgH="109188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 y="4749800"/>
                        <a:ext cx="3602038" cy="955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61445" name="Object 13"/>
          <p:cNvGraphicFramePr>
            <a:graphicFrameLocks noChangeAspect="1"/>
          </p:cNvGraphicFramePr>
          <p:nvPr/>
        </p:nvGraphicFramePr>
        <p:xfrm>
          <a:off x="301625" y="5803900"/>
          <a:ext cx="4224338" cy="955675"/>
        </p:xfrm>
        <a:graphic>
          <a:graphicData uri="http://schemas.openxmlformats.org/presentationml/2006/ole">
            <mc:AlternateContent xmlns:mc="http://schemas.openxmlformats.org/markup-compatibility/2006">
              <mc:Choice xmlns:v="urn:schemas-microsoft-com:vml" Requires="v">
                <p:oleObj spid="_x0000_s61465" name="Equation" r:id="rId11" imgW="3695400" imgH="1091880" progId="Equation.DSMT4">
                  <p:embed/>
                </p:oleObj>
              </mc:Choice>
              <mc:Fallback>
                <p:oleObj name="Equation" r:id="rId11" imgW="3695400" imgH="109188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1625" y="5803900"/>
                        <a:ext cx="4224338" cy="955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61446" name="Object 14"/>
          <p:cNvGraphicFramePr>
            <a:graphicFrameLocks noChangeAspect="1"/>
          </p:cNvGraphicFramePr>
          <p:nvPr/>
        </p:nvGraphicFramePr>
        <p:xfrm>
          <a:off x="7015163" y="2663825"/>
          <a:ext cx="1030287" cy="298450"/>
        </p:xfrm>
        <a:graphic>
          <a:graphicData uri="http://schemas.openxmlformats.org/presentationml/2006/ole">
            <mc:AlternateContent xmlns:mc="http://schemas.openxmlformats.org/markup-compatibility/2006">
              <mc:Choice xmlns:v="urn:schemas-microsoft-com:vml" Requires="v">
                <p:oleObj spid="_x0000_s61466" name="Equation" r:id="rId13" imgW="901440" imgH="342720" progId="Equation.DSMT4">
                  <p:embed/>
                </p:oleObj>
              </mc:Choice>
              <mc:Fallback>
                <p:oleObj name="Equation" r:id="rId13" imgW="901440" imgH="342720"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15163" y="2663825"/>
                        <a:ext cx="1030287" cy="2984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61447" name="Object 15"/>
          <p:cNvGraphicFramePr>
            <a:graphicFrameLocks noChangeAspect="1"/>
          </p:cNvGraphicFramePr>
          <p:nvPr/>
        </p:nvGraphicFramePr>
        <p:xfrm>
          <a:off x="6477000" y="3103563"/>
          <a:ext cx="2076450" cy="330200"/>
        </p:xfrm>
        <a:graphic>
          <a:graphicData uri="http://schemas.openxmlformats.org/presentationml/2006/ole">
            <mc:AlternateContent xmlns:mc="http://schemas.openxmlformats.org/markup-compatibility/2006">
              <mc:Choice xmlns:v="urn:schemas-microsoft-com:vml" Requires="v">
                <p:oleObj spid="_x0000_s61467" name="Equation" r:id="rId15" imgW="1815840" imgH="380880" progId="Equation.DSMT4">
                  <p:embed/>
                </p:oleObj>
              </mc:Choice>
              <mc:Fallback>
                <p:oleObj name="Equation" r:id="rId15" imgW="1815840" imgH="380880" progId="Equation.DSMT4">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77000" y="3103563"/>
                        <a:ext cx="2076450" cy="3302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61448" name="Object 16"/>
          <p:cNvGraphicFramePr>
            <a:graphicFrameLocks noChangeAspect="1"/>
          </p:cNvGraphicFramePr>
          <p:nvPr/>
        </p:nvGraphicFramePr>
        <p:xfrm>
          <a:off x="6253163" y="3619500"/>
          <a:ext cx="2728912" cy="661988"/>
        </p:xfrm>
        <a:graphic>
          <a:graphicData uri="http://schemas.openxmlformats.org/presentationml/2006/ole">
            <mc:AlternateContent xmlns:mc="http://schemas.openxmlformats.org/markup-compatibility/2006">
              <mc:Choice xmlns:v="urn:schemas-microsoft-com:vml" Requires="v">
                <p:oleObj spid="_x0000_s61468" name="Equation" r:id="rId17" imgW="2387520" imgH="761760" progId="Equation.DSMT4">
                  <p:embed/>
                </p:oleObj>
              </mc:Choice>
              <mc:Fallback>
                <p:oleObj name="Equation" r:id="rId17" imgW="2387520" imgH="761760" progId="Equation.DSMT4">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253163" y="3619500"/>
                        <a:ext cx="2728912" cy="6619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61449" name="Object 17"/>
          <p:cNvGraphicFramePr>
            <a:graphicFrameLocks noChangeAspect="1"/>
          </p:cNvGraphicFramePr>
          <p:nvPr/>
        </p:nvGraphicFramePr>
        <p:xfrm>
          <a:off x="6589713" y="4467225"/>
          <a:ext cx="2032000" cy="363538"/>
        </p:xfrm>
        <a:graphic>
          <a:graphicData uri="http://schemas.openxmlformats.org/presentationml/2006/ole">
            <mc:AlternateContent xmlns:mc="http://schemas.openxmlformats.org/markup-compatibility/2006">
              <mc:Choice xmlns:v="urn:schemas-microsoft-com:vml" Requires="v">
                <p:oleObj spid="_x0000_s61469" name="Equation" r:id="rId19" imgW="1777680" imgH="419040" progId="Equation.DSMT4">
                  <p:embed/>
                </p:oleObj>
              </mc:Choice>
              <mc:Fallback>
                <p:oleObj name="Equation" r:id="rId19" imgW="1777680" imgH="419040" progId="Equation.DSMT4">
                  <p:embed/>
                  <p:pic>
                    <p:nvPicPr>
                      <p:cNvPr id="0" name="Object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589713" y="4467225"/>
                        <a:ext cx="2032000" cy="3635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61450" name="Object 18"/>
          <p:cNvGraphicFramePr>
            <a:graphicFrameLocks noChangeAspect="1"/>
          </p:cNvGraphicFramePr>
          <p:nvPr/>
        </p:nvGraphicFramePr>
        <p:xfrm>
          <a:off x="6661150" y="5010150"/>
          <a:ext cx="1816100" cy="742950"/>
        </p:xfrm>
        <a:graphic>
          <a:graphicData uri="http://schemas.openxmlformats.org/presentationml/2006/ole">
            <mc:AlternateContent xmlns:mc="http://schemas.openxmlformats.org/markup-compatibility/2006">
              <mc:Choice xmlns:v="urn:schemas-microsoft-com:vml" Requires="v">
                <p:oleObj spid="_x0000_s61470" name="Equation" r:id="rId21" imgW="1587240" imgH="850680" progId="Equation.DSMT4">
                  <p:embed/>
                </p:oleObj>
              </mc:Choice>
              <mc:Fallback>
                <p:oleObj name="Equation" r:id="rId21" imgW="1587240" imgH="850680" progId="Equation.DSMT4">
                  <p:embed/>
                  <p:pic>
                    <p:nvPicPr>
                      <p:cNvPr id="0" name="Object 1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661150" y="5010150"/>
                        <a:ext cx="1816100" cy="7429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23925" name="Line 21"/>
          <p:cNvSpPr>
            <a:spLocks noChangeShapeType="1"/>
          </p:cNvSpPr>
          <p:nvPr/>
        </p:nvSpPr>
        <p:spPr bwMode="auto">
          <a:xfrm flipV="1">
            <a:off x="1041400" y="1943100"/>
            <a:ext cx="355600" cy="457200"/>
          </a:xfrm>
          <a:prstGeom prst="line">
            <a:avLst/>
          </a:prstGeom>
          <a:noFill/>
          <a:ln w="38100">
            <a:solidFill>
              <a:schemeClr val="folHlink"/>
            </a:solidFill>
            <a:round/>
            <a:headEnd type="none" w="lg" len="med"/>
            <a:tailEnd type="none" w="lg" len="med"/>
          </a:ln>
        </p:spPr>
        <p:txBody>
          <a:bodyPr wrap="none" anchor="ctr">
            <a:spAutoFit/>
          </a:bodyPr>
          <a:lstStyle/>
          <a:p>
            <a:endParaRPr lang="en-US"/>
          </a:p>
        </p:txBody>
      </p:sp>
      <p:sp>
        <p:nvSpPr>
          <p:cNvPr id="123926" name="Line 22"/>
          <p:cNvSpPr>
            <a:spLocks noChangeShapeType="1"/>
          </p:cNvSpPr>
          <p:nvPr/>
        </p:nvSpPr>
        <p:spPr bwMode="auto">
          <a:xfrm flipV="1">
            <a:off x="1663700" y="1943100"/>
            <a:ext cx="355600" cy="457200"/>
          </a:xfrm>
          <a:prstGeom prst="line">
            <a:avLst/>
          </a:prstGeom>
          <a:noFill/>
          <a:ln w="38100">
            <a:solidFill>
              <a:schemeClr val="folHlink"/>
            </a:solidFill>
            <a:round/>
            <a:headEnd type="none" w="lg" len="med"/>
            <a:tailEnd type="none" w="lg" len="med"/>
          </a:ln>
        </p:spPr>
        <p:txBody>
          <a:bodyPr wrap="none" anchor="ctr">
            <a:spAutoFit/>
          </a:bodyPr>
          <a:lstStyle/>
          <a:p>
            <a:endParaRPr lang="en-US"/>
          </a:p>
        </p:txBody>
      </p:sp>
      <p:sp>
        <p:nvSpPr>
          <p:cNvPr id="123927" name="Line 23"/>
          <p:cNvSpPr>
            <a:spLocks noChangeShapeType="1"/>
          </p:cNvSpPr>
          <p:nvPr/>
        </p:nvSpPr>
        <p:spPr bwMode="auto">
          <a:xfrm flipV="1">
            <a:off x="2921000" y="1943100"/>
            <a:ext cx="355600" cy="457200"/>
          </a:xfrm>
          <a:prstGeom prst="line">
            <a:avLst/>
          </a:prstGeom>
          <a:noFill/>
          <a:ln w="38100">
            <a:solidFill>
              <a:schemeClr val="folHlink"/>
            </a:solidFill>
            <a:round/>
            <a:headEnd type="none" w="lg" len="med"/>
            <a:tailEnd type="none" w="lg" len="med"/>
          </a:ln>
        </p:spPr>
        <p:txBody>
          <a:bodyPr wrap="none" anchor="ctr">
            <a:spAutoFit/>
          </a:bodyPr>
          <a:lstStyle/>
          <a:p>
            <a:endParaRPr lang="en-US"/>
          </a:p>
        </p:txBody>
      </p:sp>
      <p:sp>
        <p:nvSpPr>
          <p:cNvPr id="123928" name="Line 24"/>
          <p:cNvSpPr>
            <a:spLocks noChangeShapeType="1"/>
          </p:cNvSpPr>
          <p:nvPr/>
        </p:nvSpPr>
        <p:spPr bwMode="auto">
          <a:xfrm flipV="1">
            <a:off x="4533900" y="1943100"/>
            <a:ext cx="355600" cy="457200"/>
          </a:xfrm>
          <a:prstGeom prst="line">
            <a:avLst/>
          </a:prstGeom>
          <a:noFill/>
          <a:ln w="38100">
            <a:solidFill>
              <a:schemeClr val="folHlink"/>
            </a:solidFill>
            <a:round/>
            <a:headEnd type="none" w="lg" len="med"/>
            <a:tailEnd type="none" w="lg" len="med"/>
          </a:ln>
        </p:spPr>
        <p:txBody>
          <a:bodyPr wrap="none" anchor="ctr">
            <a:spAutoFit/>
          </a:bodyPr>
          <a:lstStyle/>
          <a:p>
            <a:endParaRPr lang="en-US"/>
          </a:p>
        </p:txBody>
      </p:sp>
      <p:sp>
        <p:nvSpPr>
          <p:cNvPr id="123929" name="Line 25"/>
          <p:cNvSpPr>
            <a:spLocks noChangeShapeType="1"/>
          </p:cNvSpPr>
          <p:nvPr/>
        </p:nvSpPr>
        <p:spPr bwMode="auto">
          <a:xfrm flipV="1">
            <a:off x="5245100" y="1943100"/>
            <a:ext cx="355600" cy="457200"/>
          </a:xfrm>
          <a:prstGeom prst="line">
            <a:avLst/>
          </a:prstGeom>
          <a:noFill/>
          <a:ln w="38100">
            <a:solidFill>
              <a:schemeClr val="folHlink"/>
            </a:solidFill>
            <a:round/>
            <a:headEnd type="none" w="lg" len="med"/>
            <a:tailEnd type="none" w="lg" len="med"/>
          </a:ln>
        </p:spPr>
        <p:txBody>
          <a:bodyPr wrap="none" anchor="ctr">
            <a:spAutoFit/>
          </a:bodyPr>
          <a:lstStyle/>
          <a:p>
            <a:endParaRPr lang="en-US"/>
          </a:p>
        </p:txBody>
      </p:sp>
      <p:sp>
        <p:nvSpPr>
          <p:cNvPr id="123930" name="Line 26"/>
          <p:cNvSpPr>
            <a:spLocks noChangeShapeType="1"/>
          </p:cNvSpPr>
          <p:nvPr/>
        </p:nvSpPr>
        <p:spPr bwMode="auto">
          <a:xfrm flipV="1">
            <a:off x="6692900" y="1943100"/>
            <a:ext cx="355600" cy="457200"/>
          </a:xfrm>
          <a:prstGeom prst="line">
            <a:avLst/>
          </a:prstGeom>
          <a:noFill/>
          <a:ln w="38100">
            <a:solidFill>
              <a:schemeClr val="folHlink"/>
            </a:solidFill>
            <a:round/>
            <a:headEnd type="none" w="lg" len="med"/>
            <a:tailEnd type="none" w="lg" len="med"/>
          </a:ln>
        </p:spPr>
        <p:txBody>
          <a:bodyPr wrap="none" anchor="ctr">
            <a:spAutoFit/>
          </a:bodyPr>
          <a:lstStyle/>
          <a:p>
            <a:endParaRPr lang="en-US"/>
          </a:p>
        </p:txBody>
      </p:sp>
      <p:sp>
        <p:nvSpPr>
          <p:cNvPr id="123931" name="Line 27"/>
          <p:cNvSpPr>
            <a:spLocks noChangeShapeType="1"/>
          </p:cNvSpPr>
          <p:nvPr/>
        </p:nvSpPr>
        <p:spPr bwMode="auto">
          <a:xfrm flipV="1">
            <a:off x="7353300" y="1943100"/>
            <a:ext cx="355600" cy="457200"/>
          </a:xfrm>
          <a:prstGeom prst="line">
            <a:avLst/>
          </a:prstGeom>
          <a:noFill/>
          <a:ln w="38100">
            <a:solidFill>
              <a:schemeClr val="folHlink"/>
            </a:solidFill>
            <a:round/>
            <a:headEnd type="none" w="lg" len="med"/>
            <a:tailEnd type="none" w="lg" len="med"/>
          </a:ln>
        </p:spPr>
        <p:txBody>
          <a:bodyPr wrap="none" anchor="ctr">
            <a:spAutoFit/>
          </a:bodyPr>
          <a:lstStyle/>
          <a:p>
            <a:endParaRPr lang="en-US"/>
          </a:p>
        </p:txBody>
      </p:sp>
      <p:graphicFrame>
        <p:nvGraphicFramePr>
          <p:cNvPr id="123924" name="Object 20"/>
          <p:cNvGraphicFramePr>
            <a:graphicFrameLocks noChangeAspect="1"/>
          </p:cNvGraphicFramePr>
          <p:nvPr/>
        </p:nvGraphicFramePr>
        <p:xfrm>
          <a:off x="317500" y="1801813"/>
          <a:ext cx="7416800" cy="731837"/>
        </p:xfrm>
        <a:graphic>
          <a:graphicData uri="http://schemas.openxmlformats.org/presentationml/2006/ole">
            <mc:AlternateContent xmlns:mc="http://schemas.openxmlformats.org/markup-compatibility/2006">
              <mc:Choice xmlns:v="urn:schemas-microsoft-com:vml" Requires="v">
                <p:oleObj spid="_x0000_s61471" name="Equation" r:id="rId23" imgW="6438600" imgH="825480" progId="Equation.DSMT4">
                  <p:embed/>
                </p:oleObj>
              </mc:Choice>
              <mc:Fallback>
                <p:oleObj name="Equation" r:id="rId23" imgW="6438600" imgH="825480" progId="Equation.DSMT4">
                  <p:embed/>
                  <p:pic>
                    <p:nvPicPr>
                      <p:cNvPr id="0" name="Object 2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7500" y="1801813"/>
                        <a:ext cx="7416800" cy="73183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239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39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39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39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39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39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39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39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25" grpId="0" animBg="1"/>
      <p:bldP spid="123926" grpId="0" animBg="1"/>
      <p:bldP spid="123927" grpId="0" animBg="1"/>
      <p:bldP spid="123928" grpId="0" animBg="1"/>
      <p:bldP spid="123929" grpId="0" animBg="1"/>
      <p:bldP spid="123930" grpId="0" animBg="1"/>
      <p:bldP spid="123931"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a:defRPr/>
            </a:pPr>
            <a:r>
              <a:rPr lang="en-US" smtClean="0"/>
              <a:t>Reflections</a:t>
            </a:r>
          </a:p>
        </p:txBody>
      </p:sp>
      <p:sp>
        <p:nvSpPr>
          <p:cNvPr id="89091" name="Rectangle 3"/>
          <p:cNvSpPr>
            <a:spLocks noGrp="1" noChangeArrowheads="1"/>
          </p:cNvSpPr>
          <p:nvPr>
            <p:ph type="body" idx="1"/>
          </p:nvPr>
        </p:nvSpPr>
        <p:spPr>
          <a:xfrm>
            <a:off x="877888" y="2143125"/>
            <a:ext cx="7340600" cy="4486275"/>
          </a:xfrm>
        </p:spPr>
        <p:txBody>
          <a:bodyPr/>
          <a:lstStyle/>
          <a:p>
            <a:pPr>
              <a:lnSpc>
                <a:spcPct val="90000"/>
              </a:lnSpc>
            </a:pPr>
            <a:r>
              <a:rPr lang="en-US" sz="2400" smtClean="0"/>
              <a:t>What is the name of the equation that we used to move from a system (Lagrangian) view to the control volume (Eulerian) view?</a:t>
            </a:r>
          </a:p>
          <a:p>
            <a:pPr>
              <a:lnSpc>
                <a:spcPct val="90000"/>
              </a:lnSpc>
            </a:pPr>
            <a:r>
              <a:rPr lang="en-US" sz="2400" smtClean="0"/>
              <a:t>Explain the analogy to your checking account.</a:t>
            </a:r>
          </a:p>
          <a:p>
            <a:pPr>
              <a:lnSpc>
                <a:spcPct val="90000"/>
              </a:lnSpc>
            </a:pPr>
            <a:r>
              <a:rPr lang="en-US" sz="2400" smtClean="0"/>
              <a:t>The velocities in the linear momentum equation are relative to …?</a:t>
            </a:r>
          </a:p>
          <a:p>
            <a:pPr>
              <a:lnSpc>
                <a:spcPct val="90000"/>
              </a:lnSpc>
            </a:pPr>
            <a:r>
              <a:rPr lang="en-US" sz="2400" smtClean="0"/>
              <a:t>When is “m</a:t>
            </a:r>
            <a:r>
              <a:rPr lang="en-US" sz="2400" b="1" smtClean="0"/>
              <a:t>a”</a:t>
            </a:r>
            <a:r>
              <a:rPr lang="en-US" sz="2400" smtClean="0"/>
              <a:t> non-zero for a fixed control volume?</a:t>
            </a:r>
          </a:p>
          <a:p>
            <a:pPr>
              <a:lnSpc>
                <a:spcPct val="90000"/>
              </a:lnSpc>
            </a:pPr>
            <a:r>
              <a:rPr lang="en-US" sz="2400" smtClean="0"/>
              <a:t>Under what conditions could you generate power from a rotating sprinkler?</a:t>
            </a:r>
          </a:p>
          <a:p>
            <a:pPr>
              <a:lnSpc>
                <a:spcPct val="90000"/>
              </a:lnSpc>
            </a:pPr>
            <a:r>
              <a:rPr lang="en-US" sz="2400" smtClean="0"/>
              <a:t>What questions do you have about application of the linear momentum and momentum of momentum equations?</a:t>
            </a:r>
          </a:p>
        </p:txBody>
      </p:sp>
      <p:sp>
        <p:nvSpPr>
          <p:cNvPr id="187396" name="AutoShape 4">
            <a:hlinkClick r:id="" action="ppaction://hlinkshowjump?jump=lastslideviewed" highlightClick="1"/>
          </p:cNvPr>
          <p:cNvSpPr>
            <a:spLocks noChangeArrowheads="1"/>
          </p:cNvSpPr>
          <p:nvPr/>
        </p:nvSpPr>
        <p:spPr bwMode="auto">
          <a:xfrm>
            <a:off x="8394700" y="6248400"/>
            <a:ext cx="749300" cy="609600"/>
          </a:xfrm>
          <a:prstGeom prst="actionButtonReturn">
            <a:avLst/>
          </a:prstGeom>
          <a:noFill/>
          <a:ln w="12700">
            <a:solidFill>
              <a:schemeClr val="folHlink"/>
            </a:solidFill>
            <a:miter lim="800000"/>
            <a:headEnd type="none" w="lg" len="med"/>
            <a:tailEnd type="none" w="lg" len="med"/>
          </a:ln>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73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6"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0" name="Rectangle 2"/>
          <p:cNvSpPr>
            <a:spLocks noGrp="1" noChangeArrowheads="1"/>
          </p:cNvSpPr>
          <p:nvPr>
            <p:ph type="title"/>
          </p:nvPr>
        </p:nvSpPr>
        <p:spPr/>
        <p:txBody>
          <a:bodyPr/>
          <a:lstStyle/>
          <a:p>
            <a:pPr>
              <a:defRPr/>
            </a:pPr>
            <a:r>
              <a:rPr lang="en-US" smtClean="0"/>
              <a:t>Temperature Rise over Taughanock Falls</a:t>
            </a:r>
          </a:p>
        </p:txBody>
      </p:sp>
      <p:sp>
        <p:nvSpPr>
          <p:cNvPr id="62471" name="Rectangle 3"/>
          <p:cNvSpPr>
            <a:spLocks noGrp="1" noChangeArrowheads="1"/>
          </p:cNvSpPr>
          <p:nvPr>
            <p:ph type="body" idx="1"/>
          </p:nvPr>
        </p:nvSpPr>
        <p:spPr/>
        <p:txBody>
          <a:bodyPr/>
          <a:lstStyle/>
          <a:p>
            <a:r>
              <a:rPr lang="en-US" smtClean="0"/>
              <a:t>Drop of 50 meters</a:t>
            </a:r>
          </a:p>
          <a:p>
            <a:r>
              <a:rPr lang="en-US" smtClean="0"/>
              <a:t>Find the temperature rise</a:t>
            </a:r>
          </a:p>
          <a:p>
            <a:r>
              <a:rPr lang="en-US" smtClean="0"/>
              <a:t>Ignore kinetic energy</a:t>
            </a:r>
          </a:p>
        </p:txBody>
      </p:sp>
      <p:pic>
        <p:nvPicPr>
          <p:cNvPr id="62472" name="Picture 4"/>
          <p:cNvPicPr>
            <a:picLocks noChangeAspect="1" noChangeArrowheads="1"/>
          </p:cNvPicPr>
          <p:nvPr/>
        </p:nvPicPr>
        <p:blipFill>
          <a:blip r:embed="rId4" cstate="print"/>
          <a:srcRect/>
          <a:stretch>
            <a:fillRect/>
          </a:stretch>
        </p:blipFill>
        <p:spPr bwMode="auto">
          <a:xfrm>
            <a:off x="5422900" y="1773238"/>
            <a:ext cx="3721100" cy="2790825"/>
          </a:xfrm>
          <a:prstGeom prst="rect">
            <a:avLst/>
          </a:prstGeom>
          <a:noFill/>
          <a:ln w="12700">
            <a:noFill/>
            <a:miter lim="800000"/>
            <a:headEnd type="none" w="lg" len="med"/>
            <a:tailEnd type="none" w="lg" len="med"/>
          </a:ln>
        </p:spPr>
      </p:pic>
      <p:graphicFrame>
        <p:nvGraphicFramePr>
          <p:cNvPr id="143366" name="Object 6"/>
          <p:cNvGraphicFramePr>
            <a:graphicFrameLocks noChangeAspect="1"/>
          </p:cNvGraphicFramePr>
          <p:nvPr/>
        </p:nvGraphicFramePr>
        <p:xfrm>
          <a:off x="757238" y="5381625"/>
          <a:ext cx="2470150" cy="1046163"/>
        </p:xfrm>
        <a:graphic>
          <a:graphicData uri="http://schemas.openxmlformats.org/presentationml/2006/ole">
            <mc:AlternateContent xmlns:mc="http://schemas.openxmlformats.org/markup-compatibility/2006">
              <mc:Choice xmlns:v="urn:schemas-microsoft-com:vml" Requires="v">
                <p:oleObj spid="_x0000_s62474" name="Equation" r:id="rId5" imgW="1879560" imgH="1041120" progId="Equation.DSMT4">
                  <p:embed/>
                </p:oleObj>
              </mc:Choice>
              <mc:Fallback>
                <p:oleObj name="Equation" r:id="rId5" imgW="1879560" imgH="104112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238" y="5381625"/>
                        <a:ext cx="2470150" cy="10461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43367" name="Object 7"/>
          <p:cNvGraphicFramePr>
            <a:graphicFrameLocks noChangeAspect="1"/>
          </p:cNvGraphicFramePr>
          <p:nvPr/>
        </p:nvGraphicFramePr>
        <p:xfrm>
          <a:off x="5489575" y="4710113"/>
          <a:ext cx="2365375" cy="966787"/>
        </p:xfrm>
        <a:graphic>
          <a:graphicData uri="http://schemas.openxmlformats.org/presentationml/2006/ole">
            <mc:AlternateContent xmlns:mc="http://schemas.openxmlformats.org/markup-compatibility/2006">
              <mc:Choice xmlns:v="urn:schemas-microsoft-com:vml" Requires="v">
                <p:oleObj spid="_x0000_s62475" name="Equation" r:id="rId7" imgW="2679480" imgH="1434960" progId="Equation.DSMT4">
                  <p:embed/>
                </p:oleObj>
              </mc:Choice>
              <mc:Fallback>
                <p:oleObj name="Equation" r:id="rId7" imgW="2679480" imgH="143496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9575" y="4710113"/>
                        <a:ext cx="2365375" cy="9667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43368" name="Object 8"/>
          <p:cNvGraphicFramePr>
            <a:graphicFrameLocks noChangeAspect="1"/>
          </p:cNvGraphicFramePr>
          <p:nvPr/>
        </p:nvGraphicFramePr>
        <p:xfrm>
          <a:off x="5532438" y="5994400"/>
          <a:ext cx="2203450" cy="279400"/>
        </p:xfrm>
        <a:graphic>
          <a:graphicData uri="http://schemas.openxmlformats.org/presentationml/2006/ole">
            <mc:AlternateContent xmlns:mc="http://schemas.openxmlformats.org/markup-compatibility/2006">
              <mc:Choice xmlns:v="urn:schemas-microsoft-com:vml" Requires="v">
                <p:oleObj spid="_x0000_s62476" name="Equation" r:id="rId9" imgW="1676160" imgH="279360" progId="Equation.DSMT4">
                  <p:embed/>
                </p:oleObj>
              </mc:Choice>
              <mc:Fallback>
                <p:oleObj name="Equation" r:id="rId9" imgW="1676160" imgH="27936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32438" y="5994400"/>
                        <a:ext cx="2203450" cy="2794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43369" name="AutoShape 9">
            <a:hlinkClick r:id="rId11" action="ppaction://hlinksldjump" highlightClick="1"/>
          </p:cNvPr>
          <p:cNvSpPr>
            <a:spLocks noChangeArrowheads="1"/>
          </p:cNvSpPr>
          <p:nvPr/>
        </p:nvSpPr>
        <p:spPr bwMode="auto">
          <a:xfrm>
            <a:off x="8432800" y="6273800"/>
            <a:ext cx="711200" cy="584200"/>
          </a:xfrm>
          <a:prstGeom prst="actionButtonReturn">
            <a:avLst/>
          </a:prstGeom>
          <a:noFill/>
          <a:ln w="12700">
            <a:solidFill>
              <a:schemeClr val="folHlink"/>
            </a:solidFill>
            <a:miter lim="800000"/>
            <a:headEnd type="none" w="lg" len="med"/>
            <a:tailEnd type="none" w="lg" len="med"/>
          </a:ln>
        </p:spPr>
        <p:txBody>
          <a:bodyPr wrap="none" anchor="ctr">
            <a:spAutoFit/>
          </a:bodyPr>
          <a:lstStyle/>
          <a:p>
            <a:endParaRPr lang="en-US"/>
          </a:p>
        </p:txBody>
      </p:sp>
      <p:graphicFrame>
        <p:nvGraphicFramePr>
          <p:cNvPr id="143370" name="Object 10"/>
          <p:cNvGraphicFramePr>
            <a:graphicFrameLocks noChangeAspect="1"/>
          </p:cNvGraphicFramePr>
          <p:nvPr/>
        </p:nvGraphicFramePr>
        <p:xfrm>
          <a:off x="525463" y="4216400"/>
          <a:ext cx="3687762" cy="1022350"/>
        </p:xfrm>
        <a:graphic>
          <a:graphicData uri="http://schemas.openxmlformats.org/presentationml/2006/ole">
            <mc:AlternateContent xmlns:mc="http://schemas.openxmlformats.org/markup-compatibility/2006">
              <mc:Choice xmlns:v="urn:schemas-microsoft-com:vml" Requires="v">
                <p:oleObj spid="_x0000_s62477" name="Equation" r:id="rId12" imgW="2806560" imgH="1015920" progId="Equation.DSMT4">
                  <p:embed/>
                </p:oleObj>
              </mc:Choice>
              <mc:Fallback>
                <p:oleObj name="Equation" r:id="rId12" imgW="2806560" imgH="1015920" progId="Equation.DSMT4">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5463" y="4216400"/>
                        <a:ext cx="3687762" cy="10223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433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433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433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433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33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9"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4" name="Rectangle 2"/>
          <p:cNvSpPr>
            <a:spLocks noGrp="1" noChangeArrowheads="1"/>
          </p:cNvSpPr>
          <p:nvPr>
            <p:ph type="title"/>
          </p:nvPr>
        </p:nvSpPr>
        <p:spPr/>
        <p:txBody>
          <a:bodyPr/>
          <a:lstStyle/>
          <a:p>
            <a:pPr>
              <a:defRPr/>
            </a:pPr>
            <a:r>
              <a:rPr lang="en-US" smtClean="0"/>
              <a:t>Hydropower</a:t>
            </a:r>
          </a:p>
        </p:txBody>
      </p:sp>
      <p:graphicFrame>
        <p:nvGraphicFramePr>
          <p:cNvPr id="188421" name="Object 5"/>
          <p:cNvGraphicFramePr>
            <a:graphicFrameLocks noChangeAspect="1"/>
          </p:cNvGraphicFramePr>
          <p:nvPr/>
        </p:nvGraphicFramePr>
        <p:xfrm>
          <a:off x="627063" y="1965325"/>
          <a:ext cx="1652587" cy="422275"/>
        </p:xfrm>
        <a:graphic>
          <a:graphicData uri="http://schemas.openxmlformats.org/presentationml/2006/ole">
            <mc:AlternateContent xmlns:mc="http://schemas.openxmlformats.org/markup-compatibility/2006">
              <mc:Choice xmlns:v="urn:schemas-microsoft-com:vml" Requires="v">
                <p:oleObj spid="_x0000_s63498" name="Equation" r:id="rId4" imgW="1257120" imgH="419040" progId="Equation.DSMT4">
                  <p:embed/>
                </p:oleObj>
              </mc:Choice>
              <mc:Fallback>
                <p:oleObj name="Equation" r:id="rId4" imgW="1257120" imgH="41904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063" y="1965325"/>
                        <a:ext cx="1652587" cy="4222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88422" name="Object 6"/>
          <p:cNvGraphicFramePr>
            <a:graphicFrameLocks noChangeAspect="1"/>
          </p:cNvGraphicFramePr>
          <p:nvPr/>
        </p:nvGraphicFramePr>
        <p:xfrm>
          <a:off x="198438" y="2581275"/>
          <a:ext cx="7645400" cy="511175"/>
        </p:xfrm>
        <a:graphic>
          <a:graphicData uri="http://schemas.openxmlformats.org/presentationml/2006/ole">
            <mc:AlternateContent xmlns:mc="http://schemas.openxmlformats.org/markup-compatibility/2006">
              <mc:Choice xmlns:v="urn:schemas-microsoft-com:vml" Requires="v">
                <p:oleObj spid="_x0000_s63499" name="Equation" r:id="rId6" imgW="5816520" imgH="507960" progId="Equation.DSMT4">
                  <p:embed/>
                </p:oleObj>
              </mc:Choice>
              <mc:Fallback>
                <p:oleObj name="Equation" r:id="rId6" imgW="5816520" imgH="50796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438" y="2581275"/>
                        <a:ext cx="7645400" cy="511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88423" name="Object 7"/>
          <p:cNvGraphicFramePr>
            <a:graphicFrameLocks noChangeAspect="1"/>
          </p:cNvGraphicFramePr>
          <p:nvPr/>
        </p:nvGraphicFramePr>
        <p:xfrm>
          <a:off x="188913" y="3355975"/>
          <a:ext cx="4106862" cy="741363"/>
        </p:xfrm>
        <a:graphic>
          <a:graphicData uri="http://schemas.openxmlformats.org/presentationml/2006/ole">
            <mc:AlternateContent xmlns:mc="http://schemas.openxmlformats.org/markup-compatibility/2006">
              <mc:Choice xmlns:v="urn:schemas-microsoft-com:vml" Requires="v">
                <p:oleObj spid="_x0000_s63500" name="Equation" r:id="rId8" imgW="3124080" imgH="736560" progId="Equation.DSMT4">
                  <p:embed/>
                </p:oleObj>
              </mc:Choice>
              <mc:Fallback>
                <p:oleObj name="Equation" r:id="rId8" imgW="3124080" imgH="73656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8913" y="3355975"/>
                        <a:ext cx="4106862" cy="7413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88424" name="Object 8"/>
          <p:cNvGraphicFramePr>
            <a:graphicFrameLocks noChangeAspect="1"/>
          </p:cNvGraphicFramePr>
          <p:nvPr/>
        </p:nvGraphicFramePr>
        <p:xfrm>
          <a:off x="-25400" y="4194175"/>
          <a:ext cx="9332913" cy="2468563"/>
        </p:xfrm>
        <a:graphic>
          <a:graphicData uri="http://schemas.openxmlformats.org/presentationml/2006/ole">
            <mc:AlternateContent xmlns:mc="http://schemas.openxmlformats.org/markup-compatibility/2006">
              <mc:Choice xmlns:v="urn:schemas-microsoft-com:vml" Requires="v">
                <p:oleObj spid="_x0000_s63501" name="Equation" r:id="rId10" imgW="7099200" imgH="2450880" progId="Equation.DSMT4">
                  <p:embed/>
                </p:oleObj>
              </mc:Choice>
              <mc:Fallback>
                <p:oleObj name="Equation" r:id="rId10" imgW="7099200" imgH="2450880" progId="Equation.DSMT4">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400" y="4194175"/>
                        <a:ext cx="9332913" cy="24685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88425" name="AutoShape 9">
            <a:hlinkClick r:id="rId12" action="ppaction://hlinksldjump" highlightClick="1"/>
          </p:cNvPr>
          <p:cNvSpPr>
            <a:spLocks noChangeArrowheads="1"/>
          </p:cNvSpPr>
          <p:nvPr/>
        </p:nvSpPr>
        <p:spPr bwMode="auto">
          <a:xfrm>
            <a:off x="8496300" y="6235700"/>
            <a:ext cx="647700" cy="622300"/>
          </a:xfrm>
          <a:prstGeom prst="actionButtonReturn">
            <a:avLst/>
          </a:prstGeom>
          <a:noFill/>
          <a:ln w="12700">
            <a:solidFill>
              <a:schemeClr val="folHlink"/>
            </a:solidFill>
            <a:miter lim="800000"/>
            <a:headEnd type="none" w="lg" len="med"/>
            <a:tailEnd type="none" w="lg" len="med"/>
          </a:ln>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884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884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884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884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84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5"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22" name="Rectangle 2"/>
          <p:cNvSpPr>
            <a:spLocks noGrp="1" noChangeArrowheads="1"/>
          </p:cNvSpPr>
          <p:nvPr>
            <p:ph type="title"/>
          </p:nvPr>
        </p:nvSpPr>
        <p:spPr/>
        <p:txBody>
          <a:bodyPr/>
          <a:lstStyle/>
          <a:p>
            <a:pPr>
              <a:defRPr/>
            </a:pPr>
            <a:r>
              <a:rPr lang="en-US" smtClean="0"/>
              <a:t>Solution: Losses due to Sudden Expansion in a Pipe</a:t>
            </a:r>
          </a:p>
        </p:txBody>
      </p:sp>
      <p:sp>
        <p:nvSpPr>
          <p:cNvPr id="64523" name="Rectangle 3"/>
          <p:cNvSpPr>
            <a:spLocks noGrp="1" noChangeArrowheads="1"/>
          </p:cNvSpPr>
          <p:nvPr>
            <p:ph type="body" idx="1"/>
          </p:nvPr>
        </p:nvSpPr>
        <p:spPr>
          <a:xfrm>
            <a:off x="685800" y="1981200"/>
            <a:ext cx="7772400" cy="1511300"/>
          </a:xfrm>
        </p:spPr>
        <p:txBody>
          <a:bodyPr/>
          <a:lstStyle/>
          <a:p>
            <a:r>
              <a:rPr lang="en-US" sz="2400" smtClean="0"/>
              <a:t>A flow expansion discharges 0.5 L/s directly into the air. Calculate the pressure immediately upstream from the expansion</a:t>
            </a:r>
          </a:p>
        </p:txBody>
      </p:sp>
      <p:sp>
        <p:nvSpPr>
          <p:cNvPr id="64524" name="Freeform 4"/>
          <p:cNvSpPr>
            <a:spLocks/>
          </p:cNvSpPr>
          <p:nvPr/>
        </p:nvSpPr>
        <p:spPr bwMode="auto">
          <a:xfrm>
            <a:off x="5105400" y="2832100"/>
            <a:ext cx="3670300" cy="774700"/>
          </a:xfrm>
          <a:custGeom>
            <a:avLst/>
            <a:gdLst>
              <a:gd name="T0" fmla="*/ 0 w 2312"/>
              <a:gd name="T1" fmla="*/ 546100 h 488"/>
              <a:gd name="T2" fmla="*/ 2209800 w 2312"/>
              <a:gd name="T3" fmla="*/ 546100 h 488"/>
              <a:gd name="T4" fmla="*/ 2209800 w 2312"/>
              <a:gd name="T5" fmla="*/ 774700 h 488"/>
              <a:gd name="T6" fmla="*/ 3670300 w 2312"/>
              <a:gd name="T7" fmla="*/ 774700 h 488"/>
              <a:gd name="T8" fmla="*/ 3670300 w 2312"/>
              <a:gd name="T9" fmla="*/ 0 h 488"/>
              <a:gd name="T10" fmla="*/ 2209800 w 2312"/>
              <a:gd name="T11" fmla="*/ 0 h 488"/>
              <a:gd name="T12" fmla="*/ 2209800 w 2312"/>
              <a:gd name="T13" fmla="*/ 241300 h 488"/>
              <a:gd name="T14" fmla="*/ 0 w 2312"/>
              <a:gd name="T15" fmla="*/ 241300 h 488"/>
              <a:gd name="T16" fmla="*/ 0 60000 65536"/>
              <a:gd name="T17" fmla="*/ 0 60000 65536"/>
              <a:gd name="T18" fmla="*/ 0 60000 65536"/>
              <a:gd name="T19" fmla="*/ 0 60000 65536"/>
              <a:gd name="T20" fmla="*/ 0 60000 65536"/>
              <a:gd name="T21" fmla="*/ 0 60000 65536"/>
              <a:gd name="T22" fmla="*/ 0 60000 65536"/>
              <a:gd name="T23" fmla="*/ 0 60000 65536"/>
              <a:gd name="T24" fmla="*/ 0 w 2312"/>
              <a:gd name="T25" fmla="*/ 0 h 488"/>
              <a:gd name="T26" fmla="*/ 2312 w 2312"/>
              <a:gd name="T27" fmla="*/ 488 h 4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12" h="488">
                <a:moveTo>
                  <a:pt x="0" y="344"/>
                </a:moveTo>
                <a:lnTo>
                  <a:pt x="1392" y="344"/>
                </a:lnTo>
                <a:lnTo>
                  <a:pt x="1392" y="488"/>
                </a:lnTo>
                <a:lnTo>
                  <a:pt x="2312" y="488"/>
                </a:lnTo>
                <a:lnTo>
                  <a:pt x="2312" y="0"/>
                </a:lnTo>
                <a:lnTo>
                  <a:pt x="1392" y="0"/>
                </a:lnTo>
                <a:lnTo>
                  <a:pt x="1392" y="152"/>
                </a:lnTo>
                <a:lnTo>
                  <a:pt x="0" y="152"/>
                </a:lnTo>
              </a:path>
            </a:pathLst>
          </a:custGeom>
          <a:solidFill>
            <a:schemeClr val="hlink"/>
          </a:solidFill>
          <a:ln w="12700" cap="flat" cmpd="sng">
            <a:noFill/>
            <a:prstDash val="solid"/>
            <a:round/>
            <a:headEnd type="none" w="sm" len="sm"/>
            <a:tailEnd type="none" w="lg" len="med"/>
          </a:ln>
        </p:spPr>
        <p:txBody>
          <a:bodyPr wrap="none" anchor="ctr"/>
          <a:lstStyle/>
          <a:p>
            <a:endParaRPr lang="en-US"/>
          </a:p>
        </p:txBody>
      </p:sp>
      <p:sp>
        <p:nvSpPr>
          <p:cNvPr id="64525" name="Line 5"/>
          <p:cNvSpPr>
            <a:spLocks noChangeShapeType="1"/>
          </p:cNvSpPr>
          <p:nvPr/>
        </p:nvSpPr>
        <p:spPr bwMode="auto">
          <a:xfrm>
            <a:off x="5581650" y="3238500"/>
            <a:ext cx="635000" cy="0"/>
          </a:xfrm>
          <a:prstGeom prst="line">
            <a:avLst/>
          </a:prstGeom>
          <a:noFill/>
          <a:ln w="38100">
            <a:solidFill>
              <a:schemeClr val="tx1"/>
            </a:solidFill>
            <a:round/>
            <a:headEnd/>
            <a:tailEnd type="triangle" w="med" len="med"/>
          </a:ln>
        </p:spPr>
        <p:txBody>
          <a:bodyPr wrap="none" anchor="ctr"/>
          <a:lstStyle/>
          <a:p>
            <a:endParaRPr lang="en-US"/>
          </a:p>
        </p:txBody>
      </p:sp>
      <p:sp>
        <p:nvSpPr>
          <p:cNvPr id="64526" name="Freeform 6"/>
          <p:cNvSpPr>
            <a:spLocks/>
          </p:cNvSpPr>
          <p:nvPr/>
        </p:nvSpPr>
        <p:spPr bwMode="auto">
          <a:xfrm>
            <a:off x="5105400" y="2844800"/>
            <a:ext cx="3657600" cy="228600"/>
          </a:xfrm>
          <a:custGeom>
            <a:avLst/>
            <a:gdLst>
              <a:gd name="T0" fmla="*/ 0 w 2304"/>
              <a:gd name="T1" fmla="*/ 228600 h 144"/>
              <a:gd name="T2" fmla="*/ 2209800 w 2304"/>
              <a:gd name="T3" fmla="*/ 228600 h 144"/>
              <a:gd name="T4" fmla="*/ 2209800 w 2304"/>
              <a:gd name="T5" fmla="*/ 0 h 144"/>
              <a:gd name="T6" fmla="*/ 3657600 w 2304"/>
              <a:gd name="T7" fmla="*/ 0 h 144"/>
              <a:gd name="T8" fmla="*/ 0 60000 65536"/>
              <a:gd name="T9" fmla="*/ 0 60000 65536"/>
              <a:gd name="T10" fmla="*/ 0 60000 65536"/>
              <a:gd name="T11" fmla="*/ 0 60000 65536"/>
              <a:gd name="T12" fmla="*/ 0 w 2304"/>
              <a:gd name="T13" fmla="*/ 0 h 144"/>
              <a:gd name="T14" fmla="*/ 2304 w 2304"/>
              <a:gd name="T15" fmla="*/ 144 h 144"/>
            </a:gdLst>
            <a:ahLst/>
            <a:cxnLst>
              <a:cxn ang="T8">
                <a:pos x="T0" y="T1"/>
              </a:cxn>
              <a:cxn ang="T9">
                <a:pos x="T2" y="T3"/>
              </a:cxn>
              <a:cxn ang="T10">
                <a:pos x="T4" y="T5"/>
              </a:cxn>
              <a:cxn ang="T11">
                <a:pos x="T6" y="T7"/>
              </a:cxn>
            </a:cxnLst>
            <a:rect l="T12" t="T13" r="T14" b="T15"/>
            <a:pathLst>
              <a:path w="2304" h="144">
                <a:moveTo>
                  <a:pt x="0" y="144"/>
                </a:moveTo>
                <a:lnTo>
                  <a:pt x="1392" y="144"/>
                </a:lnTo>
                <a:lnTo>
                  <a:pt x="1392" y="0"/>
                </a:lnTo>
                <a:lnTo>
                  <a:pt x="2304" y="0"/>
                </a:lnTo>
              </a:path>
            </a:pathLst>
          </a:custGeom>
          <a:noFill/>
          <a:ln w="28575" cap="flat" cmpd="sng">
            <a:solidFill>
              <a:schemeClr val="tx1"/>
            </a:solidFill>
            <a:prstDash val="solid"/>
            <a:round/>
            <a:headEnd type="none" w="med" len="med"/>
            <a:tailEnd type="none" w="med" len="med"/>
          </a:ln>
        </p:spPr>
        <p:txBody>
          <a:bodyPr wrap="none" anchor="ctr"/>
          <a:lstStyle/>
          <a:p>
            <a:endParaRPr lang="en-US"/>
          </a:p>
        </p:txBody>
      </p:sp>
      <p:grpSp>
        <p:nvGrpSpPr>
          <p:cNvPr id="64527" name="Group 7"/>
          <p:cNvGrpSpPr>
            <a:grpSpLocks/>
          </p:cNvGrpSpPr>
          <p:nvPr/>
        </p:nvGrpSpPr>
        <p:grpSpPr bwMode="auto">
          <a:xfrm>
            <a:off x="7315200" y="3363913"/>
            <a:ext cx="1460500" cy="238125"/>
            <a:chOff x="2448" y="1482"/>
            <a:chExt cx="920" cy="150"/>
          </a:xfrm>
        </p:grpSpPr>
        <p:sp>
          <p:nvSpPr>
            <p:cNvPr id="64538" name="Freeform 8"/>
            <p:cNvSpPr>
              <a:spLocks/>
            </p:cNvSpPr>
            <p:nvPr/>
          </p:nvSpPr>
          <p:spPr bwMode="auto">
            <a:xfrm>
              <a:off x="2448" y="1482"/>
              <a:ext cx="920" cy="150"/>
            </a:xfrm>
            <a:custGeom>
              <a:avLst/>
              <a:gdLst>
                <a:gd name="T0" fmla="*/ 0 w 920"/>
                <a:gd name="T1" fmla="*/ 2 h 162"/>
                <a:gd name="T2" fmla="*/ 920 w 920"/>
                <a:gd name="T3" fmla="*/ 150 h 162"/>
                <a:gd name="T4" fmla="*/ 0 w 920"/>
                <a:gd name="T5" fmla="*/ 150 h 162"/>
                <a:gd name="T6" fmla="*/ 0 w 920"/>
                <a:gd name="T7" fmla="*/ 2 h 162"/>
                <a:gd name="T8" fmla="*/ 0 60000 65536"/>
                <a:gd name="T9" fmla="*/ 0 60000 65536"/>
                <a:gd name="T10" fmla="*/ 0 60000 65536"/>
                <a:gd name="T11" fmla="*/ 0 60000 65536"/>
                <a:gd name="T12" fmla="*/ 0 w 920"/>
                <a:gd name="T13" fmla="*/ 0 h 162"/>
                <a:gd name="T14" fmla="*/ 920 w 920"/>
                <a:gd name="T15" fmla="*/ 162 h 162"/>
              </a:gdLst>
              <a:ahLst/>
              <a:cxnLst>
                <a:cxn ang="T8">
                  <a:pos x="T0" y="T1"/>
                </a:cxn>
                <a:cxn ang="T9">
                  <a:pos x="T2" y="T3"/>
                </a:cxn>
                <a:cxn ang="T10">
                  <a:pos x="T4" y="T5"/>
                </a:cxn>
                <a:cxn ang="T11">
                  <a:pos x="T6" y="T7"/>
                </a:cxn>
              </a:cxnLst>
              <a:rect l="T12" t="T13" r="T14" b="T15"/>
              <a:pathLst>
                <a:path w="920" h="162">
                  <a:moveTo>
                    <a:pt x="0" y="2"/>
                  </a:moveTo>
                  <a:cubicBezTo>
                    <a:pt x="147" y="0"/>
                    <a:pt x="573" y="48"/>
                    <a:pt x="920" y="162"/>
                  </a:cubicBezTo>
                  <a:cubicBezTo>
                    <a:pt x="573" y="162"/>
                    <a:pt x="156" y="162"/>
                    <a:pt x="0" y="162"/>
                  </a:cubicBezTo>
                  <a:cubicBezTo>
                    <a:pt x="0" y="36"/>
                    <a:pt x="0" y="126"/>
                    <a:pt x="0" y="2"/>
                  </a:cubicBezTo>
                  <a:close/>
                </a:path>
              </a:pathLst>
            </a:custGeom>
            <a:solidFill>
              <a:schemeClr val="hlink"/>
            </a:solidFill>
            <a:ln w="12700" cap="flat" cmpd="sng">
              <a:solidFill>
                <a:schemeClr val="tx1"/>
              </a:solidFill>
              <a:prstDash val="solid"/>
              <a:round/>
              <a:headEnd type="none" w="sm" len="sm"/>
              <a:tailEnd type="none" w="lg" len="med"/>
            </a:ln>
          </p:spPr>
          <p:txBody>
            <a:bodyPr wrap="none" anchor="ctr"/>
            <a:lstStyle/>
            <a:p>
              <a:endParaRPr lang="en-US"/>
            </a:p>
          </p:txBody>
        </p:sp>
        <p:sp>
          <p:nvSpPr>
            <p:cNvPr id="64539" name="Freeform 9"/>
            <p:cNvSpPr>
              <a:spLocks/>
            </p:cNvSpPr>
            <p:nvPr/>
          </p:nvSpPr>
          <p:spPr bwMode="auto">
            <a:xfrm>
              <a:off x="2790" y="1536"/>
              <a:ext cx="155" cy="64"/>
            </a:xfrm>
            <a:custGeom>
              <a:avLst/>
              <a:gdLst>
                <a:gd name="T0" fmla="*/ 15 w 155"/>
                <a:gd name="T1" fmla="*/ 0 h 64"/>
                <a:gd name="T2" fmla="*/ 153 w 155"/>
                <a:gd name="T3" fmla="*/ 54 h 64"/>
                <a:gd name="T4" fmla="*/ 0 w 155"/>
                <a:gd name="T5" fmla="*/ 63 h 64"/>
                <a:gd name="T6" fmla="*/ 0 60000 65536"/>
                <a:gd name="T7" fmla="*/ 0 60000 65536"/>
                <a:gd name="T8" fmla="*/ 0 60000 65536"/>
                <a:gd name="T9" fmla="*/ 0 w 155"/>
                <a:gd name="T10" fmla="*/ 0 h 64"/>
                <a:gd name="T11" fmla="*/ 155 w 155"/>
                <a:gd name="T12" fmla="*/ 64 h 64"/>
              </a:gdLst>
              <a:ahLst/>
              <a:cxnLst>
                <a:cxn ang="T6">
                  <a:pos x="T0" y="T1"/>
                </a:cxn>
                <a:cxn ang="T7">
                  <a:pos x="T2" y="T3"/>
                </a:cxn>
                <a:cxn ang="T8">
                  <a:pos x="T4" y="T5"/>
                </a:cxn>
              </a:cxnLst>
              <a:rect l="T9" t="T10" r="T11" b="T12"/>
              <a:pathLst>
                <a:path w="155" h="64">
                  <a:moveTo>
                    <a:pt x="15" y="0"/>
                  </a:moveTo>
                  <a:cubicBezTo>
                    <a:pt x="85" y="22"/>
                    <a:pt x="155" y="44"/>
                    <a:pt x="153" y="54"/>
                  </a:cubicBezTo>
                  <a:cubicBezTo>
                    <a:pt x="151" y="64"/>
                    <a:pt x="75" y="63"/>
                    <a:pt x="0" y="63"/>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sp>
          <p:nvSpPr>
            <p:cNvPr id="64540" name="Freeform 10"/>
            <p:cNvSpPr>
              <a:spLocks/>
            </p:cNvSpPr>
            <p:nvPr/>
          </p:nvSpPr>
          <p:spPr bwMode="auto">
            <a:xfrm>
              <a:off x="2625" y="1518"/>
              <a:ext cx="99" cy="90"/>
            </a:xfrm>
            <a:custGeom>
              <a:avLst/>
              <a:gdLst>
                <a:gd name="T0" fmla="*/ 0 w 99"/>
                <a:gd name="T1" fmla="*/ 0 h 90"/>
                <a:gd name="T2" fmla="*/ 99 w 99"/>
                <a:gd name="T3" fmla="*/ 48 h 90"/>
                <a:gd name="T4" fmla="*/ 0 w 99"/>
                <a:gd name="T5" fmla="*/ 90 h 90"/>
                <a:gd name="T6" fmla="*/ 0 60000 65536"/>
                <a:gd name="T7" fmla="*/ 0 60000 65536"/>
                <a:gd name="T8" fmla="*/ 0 60000 65536"/>
                <a:gd name="T9" fmla="*/ 0 w 99"/>
                <a:gd name="T10" fmla="*/ 0 h 90"/>
                <a:gd name="T11" fmla="*/ 99 w 99"/>
                <a:gd name="T12" fmla="*/ 90 h 90"/>
              </a:gdLst>
              <a:ahLst/>
              <a:cxnLst>
                <a:cxn ang="T6">
                  <a:pos x="T0" y="T1"/>
                </a:cxn>
                <a:cxn ang="T7">
                  <a:pos x="T2" y="T3"/>
                </a:cxn>
                <a:cxn ang="T8">
                  <a:pos x="T4" y="T5"/>
                </a:cxn>
              </a:cxnLst>
              <a:rect l="T9" t="T10" r="T11" b="T12"/>
              <a:pathLst>
                <a:path w="99" h="90">
                  <a:moveTo>
                    <a:pt x="0" y="0"/>
                  </a:moveTo>
                  <a:cubicBezTo>
                    <a:pt x="16" y="8"/>
                    <a:pt x="99" y="33"/>
                    <a:pt x="99" y="48"/>
                  </a:cubicBezTo>
                  <a:cubicBezTo>
                    <a:pt x="99" y="63"/>
                    <a:pt x="21" y="81"/>
                    <a:pt x="0" y="90"/>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sp>
          <p:nvSpPr>
            <p:cNvPr id="64541" name="Freeform 11"/>
            <p:cNvSpPr>
              <a:spLocks/>
            </p:cNvSpPr>
            <p:nvPr/>
          </p:nvSpPr>
          <p:spPr bwMode="auto">
            <a:xfrm>
              <a:off x="2472" y="1518"/>
              <a:ext cx="111" cy="93"/>
            </a:xfrm>
            <a:custGeom>
              <a:avLst/>
              <a:gdLst>
                <a:gd name="T0" fmla="*/ 108 w 111"/>
                <a:gd name="T1" fmla="*/ 89 h 93"/>
                <a:gd name="T2" fmla="*/ 21 w 111"/>
                <a:gd name="T3" fmla="*/ 81 h 93"/>
                <a:gd name="T4" fmla="*/ 15 w 111"/>
                <a:gd name="T5" fmla="*/ 18 h 93"/>
                <a:gd name="T6" fmla="*/ 111 w 111"/>
                <a:gd name="T7" fmla="*/ 0 h 93"/>
                <a:gd name="T8" fmla="*/ 0 60000 65536"/>
                <a:gd name="T9" fmla="*/ 0 60000 65536"/>
                <a:gd name="T10" fmla="*/ 0 60000 65536"/>
                <a:gd name="T11" fmla="*/ 0 60000 65536"/>
                <a:gd name="T12" fmla="*/ 0 w 111"/>
                <a:gd name="T13" fmla="*/ 0 h 93"/>
                <a:gd name="T14" fmla="*/ 111 w 111"/>
                <a:gd name="T15" fmla="*/ 93 h 93"/>
              </a:gdLst>
              <a:ahLst/>
              <a:cxnLst>
                <a:cxn ang="T8">
                  <a:pos x="T0" y="T1"/>
                </a:cxn>
                <a:cxn ang="T9">
                  <a:pos x="T2" y="T3"/>
                </a:cxn>
                <a:cxn ang="T10">
                  <a:pos x="T4" y="T5"/>
                </a:cxn>
                <a:cxn ang="T11">
                  <a:pos x="T6" y="T7"/>
                </a:cxn>
              </a:cxnLst>
              <a:rect l="T12" t="T13" r="T14" b="T15"/>
              <a:pathLst>
                <a:path w="111" h="93">
                  <a:moveTo>
                    <a:pt x="108" y="89"/>
                  </a:moveTo>
                  <a:cubicBezTo>
                    <a:pt x="94" y="88"/>
                    <a:pt x="36" y="93"/>
                    <a:pt x="21" y="81"/>
                  </a:cubicBezTo>
                  <a:cubicBezTo>
                    <a:pt x="6" y="69"/>
                    <a:pt x="0" y="32"/>
                    <a:pt x="15" y="18"/>
                  </a:cubicBezTo>
                  <a:cubicBezTo>
                    <a:pt x="30" y="4"/>
                    <a:pt x="91" y="4"/>
                    <a:pt x="111" y="0"/>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grpSp>
      <p:grpSp>
        <p:nvGrpSpPr>
          <p:cNvPr id="64528" name="Group 12"/>
          <p:cNvGrpSpPr>
            <a:grpSpLocks/>
          </p:cNvGrpSpPr>
          <p:nvPr/>
        </p:nvGrpSpPr>
        <p:grpSpPr bwMode="auto">
          <a:xfrm flipV="1">
            <a:off x="7315200" y="2844800"/>
            <a:ext cx="1460500" cy="238125"/>
            <a:chOff x="2448" y="1482"/>
            <a:chExt cx="920" cy="150"/>
          </a:xfrm>
        </p:grpSpPr>
        <p:sp>
          <p:nvSpPr>
            <p:cNvPr id="64534" name="Freeform 13"/>
            <p:cNvSpPr>
              <a:spLocks/>
            </p:cNvSpPr>
            <p:nvPr/>
          </p:nvSpPr>
          <p:spPr bwMode="auto">
            <a:xfrm>
              <a:off x="2448" y="1482"/>
              <a:ext cx="920" cy="150"/>
            </a:xfrm>
            <a:custGeom>
              <a:avLst/>
              <a:gdLst>
                <a:gd name="T0" fmla="*/ 0 w 920"/>
                <a:gd name="T1" fmla="*/ 2 h 162"/>
                <a:gd name="T2" fmla="*/ 920 w 920"/>
                <a:gd name="T3" fmla="*/ 150 h 162"/>
                <a:gd name="T4" fmla="*/ 0 w 920"/>
                <a:gd name="T5" fmla="*/ 150 h 162"/>
                <a:gd name="T6" fmla="*/ 0 w 920"/>
                <a:gd name="T7" fmla="*/ 2 h 162"/>
                <a:gd name="T8" fmla="*/ 0 60000 65536"/>
                <a:gd name="T9" fmla="*/ 0 60000 65536"/>
                <a:gd name="T10" fmla="*/ 0 60000 65536"/>
                <a:gd name="T11" fmla="*/ 0 60000 65536"/>
                <a:gd name="T12" fmla="*/ 0 w 920"/>
                <a:gd name="T13" fmla="*/ 0 h 162"/>
                <a:gd name="T14" fmla="*/ 920 w 920"/>
                <a:gd name="T15" fmla="*/ 162 h 162"/>
              </a:gdLst>
              <a:ahLst/>
              <a:cxnLst>
                <a:cxn ang="T8">
                  <a:pos x="T0" y="T1"/>
                </a:cxn>
                <a:cxn ang="T9">
                  <a:pos x="T2" y="T3"/>
                </a:cxn>
                <a:cxn ang="T10">
                  <a:pos x="T4" y="T5"/>
                </a:cxn>
                <a:cxn ang="T11">
                  <a:pos x="T6" y="T7"/>
                </a:cxn>
              </a:cxnLst>
              <a:rect l="T12" t="T13" r="T14" b="T15"/>
              <a:pathLst>
                <a:path w="920" h="162">
                  <a:moveTo>
                    <a:pt x="0" y="2"/>
                  </a:moveTo>
                  <a:cubicBezTo>
                    <a:pt x="147" y="0"/>
                    <a:pt x="573" y="48"/>
                    <a:pt x="920" y="162"/>
                  </a:cubicBezTo>
                  <a:cubicBezTo>
                    <a:pt x="573" y="162"/>
                    <a:pt x="156" y="162"/>
                    <a:pt x="0" y="162"/>
                  </a:cubicBezTo>
                  <a:cubicBezTo>
                    <a:pt x="0" y="36"/>
                    <a:pt x="0" y="126"/>
                    <a:pt x="0" y="2"/>
                  </a:cubicBezTo>
                  <a:close/>
                </a:path>
              </a:pathLst>
            </a:custGeom>
            <a:solidFill>
              <a:schemeClr val="hlink"/>
            </a:solidFill>
            <a:ln w="12700" cap="flat" cmpd="sng">
              <a:solidFill>
                <a:schemeClr val="tx1"/>
              </a:solidFill>
              <a:prstDash val="solid"/>
              <a:round/>
              <a:headEnd type="none" w="sm" len="sm"/>
              <a:tailEnd type="none" w="lg" len="med"/>
            </a:ln>
          </p:spPr>
          <p:txBody>
            <a:bodyPr wrap="none" anchor="ctr"/>
            <a:lstStyle/>
            <a:p>
              <a:endParaRPr lang="en-US"/>
            </a:p>
          </p:txBody>
        </p:sp>
        <p:sp>
          <p:nvSpPr>
            <p:cNvPr id="64535" name="Freeform 14"/>
            <p:cNvSpPr>
              <a:spLocks/>
            </p:cNvSpPr>
            <p:nvPr/>
          </p:nvSpPr>
          <p:spPr bwMode="auto">
            <a:xfrm>
              <a:off x="2790" y="1536"/>
              <a:ext cx="155" cy="64"/>
            </a:xfrm>
            <a:custGeom>
              <a:avLst/>
              <a:gdLst>
                <a:gd name="T0" fmla="*/ 15 w 155"/>
                <a:gd name="T1" fmla="*/ 0 h 64"/>
                <a:gd name="T2" fmla="*/ 153 w 155"/>
                <a:gd name="T3" fmla="*/ 54 h 64"/>
                <a:gd name="T4" fmla="*/ 0 w 155"/>
                <a:gd name="T5" fmla="*/ 63 h 64"/>
                <a:gd name="T6" fmla="*/ 0 60000 65536"/>
                <a:gd name="T7" fmla="*/ 0 60000 65536"/>
                <a:gd name="T8" fmla="*/ 0 60000 65536"/>
                <a:gd name="T9" fmla="*/ 0 w 155"/>
                <a:gd name="T10" fmla="*/ 0 h 64"/>
                <a:gd name="T11" fmla="*/ 155 w 155"/>
                <a:gd name="T12" fmla="*/ 64 h 64"/>
              </a:gdLst>
              <a:ahLst/>
              <a:cxnLst>
                <a:cxn ang="T6">
                  <a:pos x="T0" y="T1"/>
                </a:cxn>
                <a:cxn ang="T7">
                  <a:pos x="T2" y="T3"/>
                </a:cxn>
                <a:cxn ang="T8">
                  <a:pos x="T4" y="T5"/>
                </a:cxn>
              </a:cxnLst>
              <a:rect l="T9" t="T10" r="T11" b="T12"/>
              <a:pathLst>
                <a:path w="155" h="64">
                  <a:moveTo>
                    <a:pt x="15" y="0"/>
                  </a:moveTo>
                  <a:cubicBezTo>
                    <a:pt x="85" y="22"/>
                    <a:pt x="155" y="44"/>
                    <a:pt x="153" y="54"/>
                  </a:cubicBezTo>
                  <a:cubicBezTo>
                    <a:pt x="151" y="64"/>
                    <a:pt x="75" y="63"/>
                    <a:pt x="0" y="63"/>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sp>
          <p:nvSpPr>
            <p:cNvPr id="64536" name="Freeform 15"/>
            <p:cNvSpPr>
              <a:spLocks/>
            </p:cNvSpPr>
            <p:nvPr/>
          </p:nvSpPr>
          <p:spPr bwMode="auto">
            <a:xfrm>
              <a:off x="2625" y="1518"/>
              <a:ext cx="99" cy="90"/>
            </a:xfrm>
            <a:custGeom>
              <a:avLst/>
              <a:gdLst>
                <a:gd name="T0" fmla="*/ 0 w 99"/>
                <a:gd name="T1" fmla="*/ 0 h 90"/>
                <a:gd name="T2" fmla="*/ 99 w 99"/>
                <a:gd name="T3" fmla="*/ 48 h 90"/>
                <a:gd name="T4" fmla="*/ 0 w 99"/>
                <a:gd name="T5" fmla="*/ 90 h 90"/>
                <a:gd name="T6" fmla="*/ 0 60000 65536"/>
                <a:gd name="T7" fmla="*/ 0 60000 65536"/>
                <a:gd name="T8" fmla="*/ 0 60000 65536"/>
                <a:gd name="T9" fmla="*/ 0 w 99"/>
                <a:gd name="T10" fmla="*/ 0 h 90"/>
                <a:gd name="T11" fmla="*/ 99 w 99"/>
                <a:gd name="T12" fmla="*/ 90 h 90"/>
              </a:gdLst>
              <a:ahLst/>
              <a:cxnLst>
                <a:cxn ang="T6">
                  <a:pos x="T0" y="T1"/>
                </a:cxn>
                <a:cxn ang="T7">
                  <a:pos x="T2" y="T3"/>
                </a:cxn>
                <a:cxn ang="T8">
                  <a:pos x="T4" y="T5"/>
                </a:cxn>
              </a:cxnLst>
              <a:rect l="T9" t="T10" r="T11" b="T12"/>
              <a:pathLst>
                <a:path w="99" h="90">
                  <a:moveTo>
                    <a:pt x="0" y="0"/>
                  </a:moveTo>
                  <a:cubicBezTo>
                    <a:pt x="16" y="8"/>
                    <a:pt x="99" y="33"/>
                    <a:pt x="99" y="48"/>
                  </a:cubicBezTo>
                  <a:cubicBezTo>
                    <a:pt x="99" y="63"/>
                    <a:pt x="21" y="81"/>
                    <a:pt x="0" y="90"/>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sp>
          <p:nvSpPr>
            <p:cNvPr id="64537" name="Freeform 16"/>
            <p:cNvSpPr>
              <a:spLocks/>
            </p:cNvSpPr>
            <p:nvPr/>
          </p:nvSpPr>
          <p:spPr bwMode="auto">
            <a:xfrm>
              <a:off x="2472" y="1518"/>
              <a:ext cx="111" cy="93"/>
            </a:xfrm>
            <a:custGeom>
              <a:avLst/>
              <a:gdLst>
                <a:gd name="T0" fmla="*/ 108 w 111"/>
                <a:gd name="T1" fmla="*/ 89 h 93"/>
                <a:gd name="T2" fmla="*/ 21 w 111"/>
                <a:gd name="T3" fmla="*/ 81 h 93"/>
                <a:gd name="T4" fmla="*/ 15 w 111"/>
                <a:gd name="T5" fmla="*/ 18 h 93"/>
                <a:gd name="T6" fmla="*/ 111 w 111"/>
                <a:gd name="T7" fmla="*/ 0 h 93"/>
                <a:gd name="T8" fmla="*/ 0 60000 65536"/>
                <a:gd name="T9" fmla="*/ 0 60000 65536"/>
                <a:gd name="T10" fmla="*/ 0 60000 65536"/>
                <a:gd name="T11" fmla="*/ 0 60000 65536"/>
                <a:gd name="T12" fmla="*/ 0 w 111"/>
                <a:gd name="T13" fmla="*/ 0 h 93"/>
                <a:gd name="T14" fmla="*/ 111 w 111"/>
                <a:gd name="T15" fmla="*/ 93 h 93"/>
              </a:gdLst>
              <a:ahLst/>
              <a:cxnLst>
                <a:cxn ang="T8">
                  <a:pos x="T0" y="T1"/>
                </a:cxn>
                <a:cxn ang="T9">
                  <a:pos x="T2" y="T3"/>
                </a:cxn>
                <a:cxn ang="T10">
                  <a:pos x="T4" y="T5"/>
                </a:cxn>
                <a:cxn ang="T11">
                  <a:pos x="T6" y="T7"/>
                </a:cxn>
              </a:cxnLst>
              <a:rect l="T12" t="T13" r="T14" b="T15"/>
              <a:pathLst>
                <a:path w="111" h="93">
                  <a:moveTo>
                    <a:pt x="108" y="89"/>
                  </a:moveTo>
                  <a:cubicBezTo>
                    <a:pt x="94" y="88"/>
                    <a:pt x="36" y="93"/>
                    <a:pt x="21" y="81"/>
                  </a:cubicBezTo>
                  <a:cubicBezTo>
                    <a:pt x="6" y="69"/>
                    <a:pt x="0" y="32"/>
                    <a:pt x="15" y="18"/>
                  </a:cubicBezTo>
                  <a:cubicBezTo>
                    <a:pt x="30" y="4"/>
                    <a:pt x="91" y="4"/>
                    <a:pt x="111" y="0"/>
                  </a:cubicBezTo>
                </a:path>
              </a:pathLst>
            </a:custGeom>
            <a:solidFill>
              <a:schemeClr val="hlink"/>
            </a:solidFill>
            <a:ln w="12700" cap="flat" cmpd="sng">
              <a:solidFill>
                <a:schemeClr val="tx1"/>
              </a:solidFill>
              <a:prstDash val="solid"/>
              <a:round/>
              <a:headEnd type="none" w="sm" len="sm"/>
              <a:tailEnd type="triangle" w="sm" len="med"/>
            </a:ln>
          </p:spPr>
          <p:txBody>
            <a:bodyPr wrap="none" anchor="ctr"/>
            <a:lstStyle/>
            <a:p>
              <a:endParaRPr lang="en-US"/>
            </a:p>
          </p:txBody>
        </p:sp>
      </p:grpSp>
      <p:sp>
        <p:nvSpPr>
          <p:cNvPr id="64529" name="Freeform 17"/>
          <p:cNvSpPr>
            <a:spLocks/>
          </p:cNvSpPr>
          <p:nvPr/>
        </p:nvSpPr>
        <p:spPr bwMode="auto">
          <a:xfrm>
            <a:off x="5105400" y="3378200"/>
            <a:ext cx="3670300" cy="228600"/>
          </a:xfrm>
          <a:custGeom>
            <a:avLst/>
            <a:gdLst>
              <a:gd name="T0" fmla="*/ 0 w 2312"/>
              <a:gd name="T1" fmla="*/ 0 h 144"/>
              <a:gd name="T2" fmla="*/ 2209800 w 2312"/>
              <a:gd name="T3" fmla="*/ 0 h 144"/>
              <a:gd name="T4" fmla="*/ 2209800 w 2312"/>
              <a:gd name="T5" fmla="*/ 228600 h 144"/>
              <a:gd name="T6" fmla="*/ 3670300 w 2312"/>
              <a:gd name="T7" fmla="*/ 228600 h 144"/>
              <a:gd name="T8" fmla="*/ 0 60000 65536"/>
              <a:gd name="T9" fmla="*/ 0 60000 65536"/>
              <a:gd name="T10" fmla="*/ 0 60000 65536"/>
              <a:gd name="T11" fmla="*/ 0 60000 65536"/>
              <a:gd name="T12" fmla="*/ 0 w 2312"/>
              <a:gd name="T13" fmla="*/ 0 h 144"/>
              <a:gd name="T14" fmla="*/ 2312 w 2312"/>
              <a:gd name="T15" fmla="*/ 144 h 144"/>
            </a:gdLst>
            <a:ahLst/>
            <a:cxnLst>
              <a:cxn ang="T8">
                <a:pos x="T0" y="T1"/>
              </a:cxn>
              <a:cxn ang="T9">
                <a:pos x="T2" y="T3"/>
              </a:cxn>
              <a:cxn ang="T10">
                <a:pos x="T4" y="T5"/>
              </a:cxn>
              <a:cxn ang="T11">
                <a:pos x="T6" y="T7"/>
              </a:cxn>
            </a:cxnLst>
            <a:rect l="T12" t="T13" r="T14" b="T15"/>
            <a:pathLst>
              <a:path w="2312" h="144">
                <a:moveTo>
                  <a:pt x="0" y="0"/>
                </a:moveTo>
                <a:lnTo>
                  <a:pt x="1392" y="0"/>
                </a:lnTo>
                <a:lnTo>
                  <a:pt x="1392" y="144"/>
                </a:lnTo>
                <a:lnTo>
                  <a:pt x="2312" y="144"/>
                </a:lnTo>
              </a:path>
            </a:pathLst>
          </a:custGeom>
          <a:noFill/>
          <a:ln w="28575" cap="flat" cmpd="sng">
            <a:solidFill>
              <a:schemeClr val="tx1"/>
            </a:solidFill>
            <a:prstDash val="solid"/>
            <a:round/>
            <a:headEnd type="none" w="med" len="med"/>
            <a:tailEnd type="none" w="med" len="med"/>
          </a:ln>
        </p:spPr>
        <p:txBody>
          <a:bodyPr wrap="none" anchor="ctr"/>
          <a:lstStyle/>
          <a:p>
            <a:endParaRPr lang="en-US"/>
          </a:p>
        </p:txBody>
      </p:sp>
      <p:sp>
        <p:nvSpPr>
          <p:cNvPr id="64530" name="Text Box 18"/>
          <p:cNvSpPr txBox="1">
            <a:spLocks noChangeArrowheads="1"/>
          </p:cNvSpPr>
          <p:nvPr/>
        </p:nvSpPr>
        <p:spPr bwMode="auto">
          <a:xfrm>
            <a:off x="4340225" y="2974975"/>
            <a:ext cx="784225" cy="457200"/>
          </a:xfrm>
          <a:prstGeom prst="rect">
            <a:avLst/>
          </a:prstGeom>
          <a:noFill/>
          <a:ln w="12700">
            <a:noFill/>
            <a:miter lim="800000"/>
            <a:headEnd type="none" w="sm" len="sm"/>
            <a:tailEnd type="none" w="lg" len="med"/>
          </a:ln>
        </p:spPr>
        <p:txBody>
          <a:bodyPr wrap="none">
            <a:spAutoFit/>
          </a:bodyPr>
          <a:lstStyle/>
          <a:p>
            <a:r>
              <a:rPr lang="en-US" sz="2400"/>
              <a:t>1 cm</a:t>
            </a:r>
          </a:p>
        </p:txBody>
      </p:sp>
      <p:sp>
        <p:nvSpPr>
          <p:cNvPr id="64531" name="Text Box 19"/>
          <p:cNvSpPr txBox="1">
            <a:spLocks noChangeArrowheads="1"/>
          </p:cNvSpPr>
          <p:nvPr/>
        </p:nvSpPr>
        <p:spPr bwMode="auto">
          <a:xfrm>
            <a:off x="8112125" y="3673475"/>
            <a:ext cx="784225" cy="457200"/>
          </a:xfrm>
          <a:prstGeom prst="rect">
            <a:avLst/>
          </a:prstGeom>
          <a:noFill/>
          <a:ln w="12700">
            <a:noFill/>
            <a:miter lim="800000"/>
            <a:headEnd type="none" w="sm" len="sm"/>
            <a:tailEnd type="none" w="lg" len="med"/>
          </a:ln>
        </p:spPr>
        <p:txBody>
          <a:bodyPr wrap="none">
            <a:spAutoFit/>
          </a:bodyPr>
          <a:lstStyle/>
          <a:p>
            <a:r>
              <a:rPr lang="en-US" sz="2400"/>
              <a:t>3 cm</a:t>
            </a:r>
          </a:p>
        </p:txBody>
      </p:sp>
      <p:sp>
        <p:nvSpPr>
          <p:cNvPr id="64532" name="AutoShape 22">
            <a:hlinkClick r:id="rId4" action="ppaction://hlinksldjump" highlightClick="1"/>
          </p:cNvPr>
          <p:cNvSpPr>
            <a:spLocks noChangeArrowheads="1"/>
          </p:cNvSpPr>
          <p:nvPr/>
        </p:nvSpPr>
        <p:spPr bwMode="auto">
          <a:xfrm>
            <a:off x="8655050" y="6337300"/>
            <a:ext cx="488950" cy="520700"/>
          </a:xfrm>
          <a:prstGeom prst="actionButtonReturn">
            <a:avLst/>
          </a:prstGeom>
          <a:noFill/>
          <a:ln w="12700">
            <a:solidFill>
              <a:schemeClr val="folHlink"/>
            </a:solidFill>
            <a:miter lim="800000"/>
            <a:headEnd type="none" w="lg" len="med"/>
            <a:tailEnd type="none" w="lg" len="med"/>
          </a:ln>
        </p:spPr>
        <p:txBody>
          <a:bodyPr anchor="ctr">
            <a:spAutoFit/>
          </a:bodyPr>
          <a:lstStyle/>
          <a:p>
            <a:pPr algn="ctr"/>
            <a:endParaRPr lang="en-US" sz="2400"/>
          </a:p>
        </p:txBody>
      </p:sp>
      <p:graphicFrame>
        <p:nvGraphicFramePr>
          <p:cNvPr id="64514" name="Object 28"/>
          <p:cNvGraphicFramePr>
            <a:graphicFrameLocks noChangeAspect="1"/>
          </p:cNvGraphicFramePr>
          <p:nvPr/>
        </p:nvGraphicFramePr>
        <p:xfrm>
          <a:off x="3378200" y="4368800"/>
          <a:ext cx="977900" cy="762000"/>
        </p:xfrm>
        <a:graphic>
          <a:graphicData uri="http://schemas.openxmlformats.org/presentationml/2006/ole">
            <mc:AlternateContent xmlns:mc="http://schemas.openxmlformats.org/markup-compatibility/2006">
              <mc:Choice xmlns:v="urn:schemas-microsoft-com:vml" Requires="v">
                <p:oleObj spid="_x0000_s64530" name="Equation" r:id="rId5" imgW="977760" imgH="761760" progId="Equation.DSMT4">
                  <p:embed/>
                </p:oleObj>
              </mc:Choice>
              <mc:Fallback>
                <p:oleObj name="Equation" r:id="rId5" imgW="977760" imgH="761760" progId="Equation.DSMT4">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8200" y="4368800"/>
                        <a:ext cx="977900" cy="762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515" name="Object 39"/>
          <p:cNvGraphicFramePr>
            <a:graphicFrameLocks noChangeAspect="1"/>
          </p:cNvGraphicFramePr>
          <p:nvPr/>
        </p:nvGraphicFramePr>
        <p:xfrm>
          <a:off x="711200" y="4387850"/>
          <a:ext cx="1765300" cy="800100"/>
        </p:xfrm>
        <a:graphic>
          <a:graphicData uri="http://schemas.openxmlformats.org/presentationml/2006/ole">
            <mc:AlternateContent xmlns:mc="http://schemas.openxmlformats.org/markup-compatibility/2006">
              <mc:Choice xmlns:v="urn:schemas-microsoft-com:vml" Requires="v">
                <p:oleObj spid="_x0000_s64531" name="Equation" r:id="rId7" imgW="1765080" imgH="799920" progId="Equation.DSMT4">
                  <p:embed/>
                </p:oleObj>
              </mc:Choice>
              <mc:Fallback>
                <p:oleObj name="Equation" r:id="rId7" imgW="1765080" imgH="799920" progId="Equation.DSMT4">
                  <p:embed/>
                  <p:pic>
                    <p:nvPicPr>
                      <p:cNvPr id="0" name="Object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1200" y="4387850"/>
                        <a:ext cx="1765300" cy="800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516" name="Object 40"/>
          <p:cNvGraphicFramePr>
            <a:graphicFrameLocks noChangeAspect="1"/>
          </p:cNvGraphicFramePr>
          <p:nvPr/>
        </p:nvGraphicFramePr>
        <p:xfrm>
          <a:off x="736600" y="5314950"/>
          <a:ext cx="2095500" cy="442913"/>
        </p:xfrm>
        <a:graphic>
          <a:graphicData uri="http://schemas.openxmlformats.org/presentationml/2006/ole">
            <mc:AlternateContent xmlns:mc="http://schemas.openxmlformats.org/markup-compatibility/2006">
              <mc:Choice xmlns:v="urn:schemas-microsoft-com:vml" Requires="v">
                <p:oleObj spid="_x0000_s64532" name="Equation" r:id="rId9" imgW="2095200" imgH="444240" progId="Equation.DSMT4">
                  <p:embed/>
                </p:oleObj>
              </mc:Choice>
              <mc:Fallback>
                <p:oleObj name="Equation" r:id="rId9" imgW="2095200" imgH="444240" progId="Equation.DSMT4">
                  <p:embed/>
                  <p:pic>
                    <p:nvPicPr>
                      <p:cNvPr id="0" name="Object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6600" y="5314950"/>
                        <a:ext cx="2095500" cy="4429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517" name="Object 43"/>
          <p:cNvGraphicFramePr>
            <a:graphicFrameLocks noChangeAspect="1"/>
          </p:cNvGraphicFramePr>
          <p:nvPr/>
        </p:nvGraphicFramePr>
        <p:xfrm>
          <a:off x="673100" y="3060700"/>
          <a:ext cx="2578100" cy="1168400"/>
        </p:xfrm>
        <a:graphic>
          <a:graphicData uri="http://schemas.openxmlformats.org/presentationml/2006/ole">
            <mc:AlternateContent xmlns:mc="http://schemas.openxmlformats.org/markup-compatibility/2006">
              <mc:Choice xmlns:v="urn:schemas-microsoft-com:vml" Requires="v">
                <p:oleObj spid="_x0000_s64533" name="Equation" r:id="rId11" imgW="2577960" imgH="1168200" progId="Equation.DSMT4">
                  <p:embed/>
                </p:oleObj>
              </mc:Choice>
              <mc:Fallback>
                <p:oleObj name="Equation" r:id="rId11" imgW="2577960" imgH="1168200" progId="Equation.DSMT4">
                  <p:embed/>
                  <p:pic>
                    <p:nvPicPr>
                      <p:cNvPr id="0" name="Object 4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3100" y="3060700"/>
                        <a:ext cx="2578100" cy="1168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518" name="Object 44"/>
          <p:cNvGraphicFramePr>
            <a:graphicFrameLocks noChangeAspect="1"/>
          </p:cNvGraphicFramePr>
          <p:nvPr/>
        </p:nvGraphicFramePr>
        <p:xfrm>
          <a:off x="5302250" y="3917950"/>
          <a:ext cx="3327400" cy="1257300"/>
        </p:xfrm>
        <a:graphic>
          <a:graphicData uri="http://schemas.openxmlformats.org/presentationml/2006/ole">
            <mc:AlternateContent xmlns:mc="http://schemas.openxmlformats.org/markup-compatibility/2006">
              <mc:Choice xmlns:v="urn:schemas-microsoft-com:vml" Requires="v">
                <p:oleObj spid="_x0000_s64534" name="Equation" r:id="rId13" imgW="3327120" imgH="1257120" progId="Equation.DSMT4">
                  <p:embed/>
                </p:oleObj>
              </mc:Choice>
              <mc:Fallback>
                <p:oleObj name="Equation" r:id="rId13" imgW="3327120" imgH="1257120" progId="Equation.DSMT4">
                  <p:embed/>
                  <p:pic>
                    <p:nvPicPr>
                      <p:cNvPr id="0" name="Object 4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02250" y="3917950"/>
                        <a:ext cx="3327400" cy="1257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519" name="Object 45"/>
          <p:cNvGraphicFramePr>
            <a:graphicFrameLocks noChangeAspect="1"/>
          </p:cNvGraphicFramePr>
          <p:nvPr/>
        </p:nvGraphicFramePr>
        <p:xfrm>
          <a:off x="5162550" y="5308600"/>
          <a:ext cx="1651000" cy="381000"/>
        </p:xfrm>
        <a:graphic>
          <a:graphicData uri="http://schemas.openxmlformats.org/presentationml/2006/ole">
            <mc:AlternateContent xmlns:mc="http://schemas.openxmlformats.org/markup-compatibility/2006">
              <mc:Choice xmlns:v="urn:schemas-microsoft-com:vml" Requires="v">
                <p:oleObj spid="_x0000_s64535" name="Equation" r:id="rId15" imgW="1650960" imgH="380880" progId="Equation.DSMT4">
                  <p:embed/>
                </p:oleObj>
              </mc:Choice>
              <mc:Fallback>
                <p:oleObj name="Equation" r:id="rId15" imgW="1650960" imgH="380880" progId="Equation.DSMT4">
                  <p:embed/>
                  <p:pic>
                    <p:nvPicPr>
                      <p:cNvPr id="0" name="Object 4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62550" y="5308600"/>
                        <a:ext cx="1651000"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520" name="Object 46"/>
          <p:cNvGraphicFramePr>
            <a:graphicFrameLocks noChangeAspect="1"/>
          </p:cNvGraphicFramePr>
          <p:nvPr/>
        </p:nvGraphicFramePr>
        <p:xfrm>
          <a:off x="730250" y="5778500"/>
          <a:ext cx="6427788" cy="608013"/>
        </p:xfrm>
        <a:graphic>
          <a:graphicData uri="http://schemas.openxmlformats.org/presentationml/2006/ole">
            <mc:AlternateContent xmlns:mc="http://schemas.openxmlformats.org/markup-compatibility/2006">
              <mc:Choice xmlns:v="urn:schemas-microsoft-com:vml" Requires="v">
                <p:oleObj spid="_x0000_s64536" name="Equation" r:id="rId17" imgW="6426000" imgH="609480" progId="Equation.DSMT4">
                  <p:embed/>
                </p:oleObj>
              </mc:Choice>
              <mc:Fallback>
                <p:oleObj name="Equation" r:id="rId17" imgW="6426000" imgH="609480" progId="Equation.DSMT4">
                  <p:embed/>
                  <p:pic>
                    <p:nvPicPr>
                      <p:cNvPr id="0" name="Object 4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0250" y="5778500"/>
                        <a:ext cx="6427788" cy="6080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4521" name="Object 47"/>
          <p:cNvGraphicFramePr>
            <a:graphicFrameLocks noChangeAspect="1"/>
          </p:cNvGraphicFramePr>
          <p:nvPr/>
        </p:nvGraphicFramePr>
        <p:xfrm>
          <a:off x="831850" y="6337300"/>
          <a:ext cx="1422400" cy="381000"/>
        </p:xfrm>
        <a:graphic>
          <a:graphicData uri="http://schemas.openxmlformats.org/presentationml/2006/ole">
            <mc:AlternateContent xmlns:mc="http://schemas.openxmlformats.org/markup-compatibility/2006">
              <mc:Choice xmlns:v="urn:schemas-microsoft-com:vml" Requires="v">
                <p:oleObj spid="_x0000_s64537" name="Equation" r:id="rId19" imgW="1422360" imgH="380880" progId="Equation.DSMT4">
                  <p:embed/>
                </p:oleObj>
              </mc:Choice>
              <mc:Fallback>
                <p:oleObj name="Equation" r:id="rId19" imgW="1422360" imgH="380880" progId="Equation.DSMT4">
                  <p:embed/>
                  <p:pic>
                    <p:nvPicPr>
                      <p:cNvPr id="0" name="Object 4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31850" y="6337300"/>
                        <a:ext cx="1422400" cy="38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533" name="Text Box 48"/>
          <p:cNvSpPr txBox="1">
            <a:spLocks noChangeArrowheads="1"/>
          </p:cNvSpPr>
          <p:nvPr/>
        </p:nvSpPr>
        <p:spPr bwMode="auto">
          <a:xfrm>
            <a:off x="2625725" y="6338888"/>
            <a:ext cx="6005513" cy="519112"/>
          </a:xfrm>
          <a:prstGeom prst="rect">
            <a:avLst/>
          </a:prstGeom>
          <a:noFill/>
          <a:ln w="12700">
            <a:noFill/>
            <a:miter lim="800000"/>
            <a:headEnd type="none" w="lg" len="med"/>
            <a:tailEnd type="none" w="lg" len="med"/>
          </a:ln>
        </p:spPr>
        <p:txBody>
          <a:bodyPr wrap="none">
            <a:spAutoFit/>
          </a:bodyPr>
          <a:lstStyle/>
          <a:p>
            <a:r>
              <a:rPr lang="en-US"/>
              <a:t>Carburetors and water powered vacuums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0"/>
          <p:cNvGraphicFramePr>
            <a:graphicFrameLocks noChangeAspect="1"/>
          </p:cNvGraphicFramePr>
          <p:nvPr/>
        </p:nvGraphicFramePr>
        <p:xfrm>
          <a:off x="681038" y="1944688"/>
          <a:ext cx="4286250" cy="788987"/>
        </p:xfrm>
        <a:graphic>
          <a:graphicData uri="http://schemas.openxmlformats.org/presentationml/2006/ole">
            <mc:AlternateContent xmlns:mc="http://schemas.openxmlformats.org/markup-compatibility/2006">
              <mc:Choice xmlns:v="urn:schemas-microsoft-com:vml" Requires="v">
                <p:oleObj spid="_x0000_s7176" name="Equation" r:id="rId4" imgW="3263760" imgH="787320" progId="Equation.DSMT4">
                  <p:embed/>
                </p:oleObj>
              </mc:Choice>
              <mc:Fallback>
                <p:oleObj name="Equation" r:id="rId4" imgW="3263760" imgH="787320" progId="Equation.DSMT4">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038" y="1944688"/>
                        <a:ext cx="4286250" cy="7889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pSp>
        <p:nvGrpSpPr>
          <p:cNvPr id="7173" name="Group 20"/>
          <p:cNvGrpSpPr>
            <a:grpSpLocks/>
          </p:cNvGrpSpPr>
          <p:nvPr/>
        </p:nvGrpSpPr>
        <p:grpSpPr bwMode="auto">
          <a:xfrm>
            <a:off x="6127750" y="1943100"/>
            <a:ext cx="2203450" cy="1925638"/>
            <a:chOff x="3860" y="1224"/>
            <a:chExt cx="1388" cy="1213"/>
          </a:xfrm>
        </p:grpSpPr>
        <p:sp>
          <p:nvSpPr>
            <p:cNvPr id="7189" name="Freeform 6"/>
            <p:cNvSpPr>
              <a:spLocks/>
            </p:cNvSpPr>
            <p:nvPr/>
          </p:nvSpPr>
          <p:spPr bwMode="auto">
            <a:xfrm>
              <a:off x="3878" y="1224"/>
              <a:ext cx="1281" cy="1165"/>
            </a:xfrm>
            <a:custGeom>
              <a:avLst/>
              <a:gdLst>
                <a:gd name="T0" fmla="*/ 0 w 2896"/>
                <a:gd name="T1" fmla="*/ 754 h 2632"/>
                <a:gd name="T2" fmla="*/ 1263 w 2896"/>
                <a:gd name="T3" fmla="*/ 0 h 2632"/>
                <a:gd name="T4" fmla="*/ 1281 w 2896"/>
                <a:gd name="T5" fmla="*/ 372 h 2632"/>
                <a:gd name="T6" fmla="*/ 315 w 2896"/>
                <a:gd name="T7" fmla="*/ 1165 h 2632"/>
                <a:gd name="T8" fmla="*/ 0 w 2896"/>
                <a:gd name="T9" fmla="*/ 754 h 2632"/>
                <a:gd name="T10" fmla="*/ 0 60000 65536"/>
                <a:gd name="T11" fmla="*/ 0 60000 65536"/>
                <a:gd name="T12" fmla="*/ 0 60000 65536"/>
                <a:gd name="T13" fmla="*/ 0 60000 65536"/>
                <a:gd name="T14" fmla="*/ 0 60000 65536"/>
                <a:gd name="T15" fmla="*/ 0 w 2896"/>
                <a:gd name="T16" fmla="*/ 0 h 2632"/>
                <a:gd name="T17" fmla="*/ 2896 w 2896"/>
                <a:gd name="T18" fmla="*/ 2632 h 2632"/>
              </a:gdLst>
              <a:ahLst/>
              <a:cxnLst>
                <a:cxn ang="T10">
                  <a:pos x="T0" y="T1"/>
                </a:cxn>
                <a:cxn ang="T11">
                  <a:pos x="T2" y="T3"/>
                </a:cxn>
                <a:cxn ang="T12">
                  <a:pos x="T4" y="T5"/>
                </a:cxn>
                <a:cxn ang="T13">
                  <a:pos x="T6" y="T7"/>
                </a:cxn>
                <a:cxn ang="T14">
                  <a:pos x="T8" y="T9"/>
                </a:cxn>
              </a:cxnLst>
              <a:rect l="T15" t="T16" r="T17" b="T18"/>
              <a:pathLst>
                <a:path w="2896" h="2632">
                  <a:moveTo>
                    <a:pt x="0" y="1704"/>
                  </a:moveTo>
                  <a:cubicBezTo>
                    <a:pt x="720" y="352"/>
                    <a:pt x="2373" y="144"/>
                    <a:pt x="2856" y="0"/>
                  </a:cubicBezTo>
                  <a:cubicBezTo>
                    <a:pt x="2856" y="0"/>
                    <a:pt x="2876" y="420"/>
                    <a:pt x="2896" y="840"/>
                  </a:cubicBezTo>
                  <a:cubicBezTo>
                    <a:pt x="1776" y="1008"/>
                    <a:pt x="1288" y="1720"/>
                    <a:pt x="712" y="2632"/>
                  </a:cubicBezTo>
                  <a:cubicBezTo>
                    <a:pt x="712" y="2632"/>
                    <a:pt x="0" y="1704"/>
                    <a:pt x="0" y="1704"/>
                  </a:cubicBezTo>
                  <a:close/>
                </a:path>
              </a:pathLst>
            </a:custGeom>
            <a:solidFill>
              <a:schemeClr val="hlink"/>
            </a:solidFill>
            <a:ln w="12700" cap="flat" cmpd="sng">
              <a:solidFill>
                <a:schemeClr val="tx1"/>
              </a:solidFill>
              <a:prstDash val="solid"/>
              <a:round/>
              <a:headEnd type="none" w="sm" len="sm"/>
              <a:tailEnd type="none" w="lg" len="med"/>
            </a:ln>
          </p:spPr>
          <p:txBody>
            <a:bodyPr wrap="none" anchor="ctr"/>
            <a:lstStyle/>
            <a:p>
              <a:endParaRPr lang="en-US"/>
            </a:p>
          </p:txBody>
        </p:sp>
        <p:sp>
          <p:nvSpPr>
            <p:cNvPr id="7190" name="Oval 7"/>
            <p:cNvSpPr>
              <a:spLocks noChangeArrowheads="1"/>
            </p:cNvSpPr>
            <p:nvPr/>
          </p:nvSpPr>
          <p:spPr bwMode="auto">
            <a:xfrm>
              <a:off x="5032" y="1228"/>
              <a:ext cx="216" cy="371"/>
            </a:xfrm>
            <a:prstGeom prst="ellipse">
              <a:avLst/>
            </a:prstGeom>
            <a:solidFill>
              <a:schemeClr val="accent1"/>
            </a:solidFill>
            <a:ln w="12700">
              <a:solidFill>
                <a:schemeClr val="tx1"/>
              </a:solidFill>
              <a:round/>
              <a:headEnd type="none" w="sm" len="sm"/>
              <a:tailEnd type="none" w="lg" len="med"/>
            </a:ln>
          </p:spPr>
          <p:txBody>
            <a:bodyPr wrap="none" anchor="ctr"/>
            <a:lstStyle/>
            <a:p>
              <a:endParaRPr lang="en-US"/>
            </a:p>
          </p:txBody>
        </p:sp>
        <p:sp>
          <p:nvSpPr>
            <p:cNvPr id="7191" name="Oval 8"/>
            <p:cNvSpPr>
              <a:spLocks noChangeArrowheads="1"/>
            </p:cNvSpPr>
            <p:nvPr/>
          </p:nvSpPr>
          <p:spPr bwMode="auto">
            <a:xfrm rot="-1551030">
              <a:off x="3860" y="1911"/>
              <a:ext cx="363" cy="526"/>
            </a:xfrm>
            <a:prstGeom prst="ellipse">
              <a:avLst/>
            </a:prstGeom>
            <a:solidFill>
              <a:schemeClr val="accent1"/>
            </a:solidFill>
            <a:ln w="12700">
              <a:solidFill>
                <a:schemeClr val="tx1"/>
              </a:solidFill>
              <a:round/>
              <a:headEnd type="none" w="sm" len="sm"/>
              <a:tailEnd type="none" w="lg" len="med"/>
            </a:ln>
          </p:spPr>
          <p:txBody>
            <a:bodyPr wrap="none" anchor="ctr"/>
            <a:lstStyle/>
            <a:p>
              <a:endParaRPr lang="en-US"/>
            </a:p>
          </p:txBody>
        </p:sp>
      </p:grpSp>
      <p:sp>
        <p:nvSpPr>
          <p:cNvPr id="7174" name="Line 9"/>
          <p:cNvSpPr>
            <a:spLocks noChangeShapeType="1"/>
          </p:cNvSpPr>
          <p:nvPr/>
        </p:nvSpPr>
        <p:spPr bwMode="auto">
          <a:xfrm rot="10800000" flipH="1">
            <a:off x="5881688" y="3454400"/>
            <a:ext cx="588962" cy="508000"/>
          </a:xfrm>
          <a:prstGeom prst="line">
            <a:avLst/>
          </a:prstGeom>
          <a:noFill/>
          <a:ln w="28575">
            <a:solidFill>
              <a:schemeClr val="tx1"/>
            </a:solidFill>
            <a:round/>
            <a:headEnd type="none" w="sm" len="sm"/>
            <a:tailEnd type="triangle" w="lg" len="med"/>
          </a:ln>
        </p:spPr>
        <p:txBody>
          <a:bodyPr wrap="none" anchor="ctr"/>
          <a:lstStyle/>
          <a:p>
            <a:endParaRPr lang="en-US"/>
          </a:p>
        </p:txBody>
      </p:sp>
      <p:sp>
        <p:nvSpPr>
          <p:cNvPr id="7175" name="Line 10"/>
          <p:cNvSpPr>
            <a:spLocks noChangeShapeType="1"/>
          </p:cNvSpPr>
          <p:nvPr/>
        </p:nvSpPr>
        <p:spPr bwMode="auto">
          <a:xfrm rot="10800000" flipH="1" flipV="1">
            <a:off x="8180388" y="2260600"/>
            <a:ext cx="893762" cy="0"/>
          </a:xfrm>
          <a:prstGeom prst="line">
            <a:avLst/>
          </a:prstGeom>
          <a:noFill/>
          <a:ln w="28575">
            <a:solidFill>
              <a:schemeClr val="tx1"/>
            </a:solidFill>
            <a:round/>
            <a:headEnd type="none" w="sm" len="sm"/>
            <a:tailEnd type="triangle" w="lg" len="med"/>
          </a:ln>
        </p:spPr>
        <p:txBody>
          <a:bodyPr wrap="none" anchor="ctr"/>
          <a:lstStyle/>
          <a:p>
            <a:endParaRPr lang="en-US"/>
          </a:p>
        </p:txBody>
      </p:sp>
      <p:sp>
        <p:nvSpPr>
          <p:cNvPr id="7176" name="Rectangle 11"/>
          <p:cNvSpPr>
            <a:spLocks noGrp="1" noChangeArrowheads="1"/>
          </p:cNvSpPr>
          <p:nvPr>
            <p:ph type="title"/>
          </p:nvPr>
        </p:nvSpPr>
        <p:spPr/>
        <p:txBody>
          <a:bodyPr/>
          <a:lstStyle/>
          <a:p>
            <a:pPr>
              <a:defRPr/>
            </a:pPr>
            <a:r>
              <a:rPr lang="en-US" smtClean="0"/>
              <a:t>Steady Control Volume Form of Newton’s Second Law</a:t>
            </a:r>
          </a:p>
        </p:txBody>
      </p:sp>
      <p:sp>
        <p:nvSpPr>
          <p:cNvPr id="7177" name="Rectangle 12"/>
          <p:cNvSpPr>
            <a:spLocks noGrp="1" noChangeArrowheads="1"/>
          </p:cNvSpPr>
          <p:nvPr>
            <p:ph type="body" idx="1"/>
          </p:nvPr>
        </p:nvSpPr>
        <p:spPr>
          <a:xfrm>
            <a:off x="279400" y="2717800"/>
            <a:ext cx="5664200" cy="1117600"/>
          </a:xfrm>
        </p:spPr>
        <p:txBody>
          <a:bodyPr/>
          <a:lstStyle/>
          <a:p>
            <a:r>
              <a:rPr lang="en-US" smtClean="0"/>
              <a:t>What are the forces </a:t>
            </a:r>
            <a:r>
              <a:rPr lang="en-US" smtClean="0">
                <a:solidFill>
                  <a:schemeClr val="accent1"/>
                </a:solidFill>
              </a:rPr>
              <a:t>acting on the fluid</a:t>
            </a:r>
            <a:r>
              <a:rPr lang="en-US" smtClean="0"/>
              <a:t> in the control volume?</a:t>
            </a:r>
          </a:p>
        </p:txBody>
      </p:sp>
      <p:graphicFrame>
        <p:nvGraphicFramePr>
          <p:cNvPr id="7171" name="Object 1"/>
          <p:cNvGraphicFramePr>
            <a:graphicFrameLocks noChangeAspect="1"/>
          </p:cNvGraphicFramePr>
          <p:nvPr/>
        </p:nvGraphicFramePr>
        <p:xfrm>
          <a:off x="6305550" y="4179888"/>
          <a:ext cx="2584450" cy="431800"/>
        </p:xfrm>
        <a:graphic>
          <a:graphicData uri="http://schemas.openxmlformats.org/presentationml/2006/ole">
            <mc:AlternateContent xmlns:mc="http://schemas.openxmlformats.org/markup-compatibility/2006">
              <mc:Choice xmlns:v="urn:schemas-microsoft-com:vml" Requires="v">
                <p:oleObj spid="_x0000_s7177" name="Equation" r:id="rId6" imgW="1968480" imgH="431640" progId="Equation.DSMT4">
                  <p:embed/>
                </p:oleObj>
              </mc:Choice>
              <mc:Fallback>
                <p:oleObj name="Equation" r:id="rId6" imgW="1968480" imgH="431640" progId="Equation.DSMT4">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5550" y="4179888"/>
                        <a:ext cx="2584450" cy="4318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301058" name="Object 2"/>
          <p:cNvGraphicFramePr>
            <a:graphicFrameLocks noChangeAspect="1"/>
          </p:cNvGraphicFramePr>
          <p:nvPr/>
        </p:nvGraphicFramePr>
        <p:xfrm>
          <a:off x="474663" y="5759450"/>
          <a:ext cx="5318125" cy="444500"/>
        </p:xfrm>
        <a:graphic>
          <a:graphicData uri="http://schemas.openxmlformats.org/presentationml/2006/ole">
            <mc:AlternateContent xmlns:mc="http://schemas.openxmlformats.org/markup-compatibility/2006">
              <mc:Choice xmlns:v="urn:schemas-microsoft-com:vml" Requires="v">
                <p:oleObj spid="_x0000_s7178" name="Equation" r:id="rId8" imgW="4051080" imgH="444240" progId="Equation.DSMT4">
                  <p:embed/>
                </p:oleObj>
              </mc:Choice>
              <mc:Fallback>
                <p:oleObj name="Equation" r:id="rId8" imgW="4051080" imgH="444240" progId="Equation.DSMT4">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4663" y="5759450"/>
                        <a:ext cx="5318125" cy="4445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7178" name="Line 16"/>
          <p:cNvSpPr>
            <a:spLocks noChangeShapeType="1"/>
          </p:cNvSpPr>
          <p:nvPr/>
        </p:nvSpPr>
        <p:spPr bwMode="auto">
          <a:xfrm>
            <a:off x="1308100" y="4305300"/>
            <a:ext cx="10160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7179" name="Line 17"/>
          <p:cNvSpPr>
            <a:spLocks noChangeShapeType="1"/>
          </p:cNvSpPr>
          <p:nvPr/>
        </p:nvSpPr>
        <p:spPr bwMode="auto">
          <a:xfrm>
            <a:off x="1308100" y="4719638"/>
            <a:ext cx="38481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7180" name="Line 18"/>
          <p:cNvSpPr>
            <a:spLocks noChangeShapeType="1"/>
          </p:cNvSpPr>
          <p:nvPr/>
        </p:nvSpPr>
        <p:spPr bwMode="auto">
          <a:xfrm>
            <a:off x="1308100" y="5133975"/>
            <a:ext cx="38481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7181" name="Line 19"/>
          <p:cNvSpPr>
            <a:spLocks noChangeShapeType="1"/>
          </p:cNvSpPr>
          <p:nvPr/>
        </p:nvSpPr>
        <p:spPr bwMode="auto">
          <a:xfrm>
            <a:off x="1308100" y="5549900"/>
            <a:ext cx="3848100" cy="0"/>
          </a:xfrm>
          <a:prstGeom prst="line">
            <a:avLst/>
          </a:prstGeom>
          <a:noFill/>
          <a:ln w="12700">
            <a:solidFill>
              <a:schemeClr val="tx1"/>
            </a:solidFill>
            <a:round/>
            <a:headEnd type="none" w="lg" len="med"/>
            <a:tailEnd type="none" w="lg" len="med"/>
          </a:ln>
        </p:spPr>
        <p:txBody>
          <a:bodyPr wrap="none" anchor="ctr"/>
          <a:lstStyle/>
          <a:p>
            <a:endParaRPr lang="en-US"/>
          </a:p>
        </p:txBody>
      </p:sp>
      <p:sp>
        <p:nvSpPr>
          <p:cNvPr id="93210" name="Text Box 26"/>
          <p:cNvSpPr txBox="1">
            <a:spLocks noChangeArrowheads="1"/>
          </p:cNvSpPr>
          <p:nvPr/>
        </p:nvSpPr>
        <p:spPr bwMode="auto">
          <a:xfrm>
            <a:off x="908050" y="3878263"/>
            <a:ext cx="1595438" cy="519112"/>
          </a:xfrm>
          <a:prstGeom prst="rect">
            <a:avLst/>
          </a:prstGeom>
          <a:noFill/>
          <a:ln w="12700">
            <a:noFill/>
            <a:miter lim="800000"/>
            <a:headEnd type="none" w="lg" len="med"/>
            <a:tailEnd type="none" w="lg" len="med"/>
          </a:ln>
        </p:spPr>
        <p:txBody>
          <a:bodyPr wrap="none" anchor="ctr">
            <a:spAutoFit/>
          </a:bodyPr>
          <a:lstStyle/>
          <a:p>
            <a:pPr>
              <a:buClr>
                <a:schemeClr val="hlink"/>
              </a:buClr>
              <a:buFont typeface="Monotype Sorts" pitchFamily="2" charset="2"/>
              <a:buChar char="ä"/>
            </a:pPr>
            <a:r>
              <a:rPr lang="en-US">
                <a:solidFill>
                  <a:schemeClr val="folHlink"/>
                </a:solidFill>
              </a:rPr>
              <a:t>Gravity</a:t>
            </a:r>
            <a:endParaRPr lang="en-US" sz="2400"/>
          </a:p>
        </p:txBody>
      </p:sp>
      <p:sp>
        <p:nvSpPr>
          <p:cNvPr id="93211" name="Rectangle 27"/>
          <p:cNvSpPr>
            <a:spLocks noChangeArrowheads="1"/>
          </p:cNvSpPr>
          <p:nvPr/>
        </p:nvSpPr>
        <p:spPr bwMode="auto">
          <a:xfrm>
            <a:off x="906463" y="4303713"/>
            <a:ext cx="4217987" cy="519112"/>
          </a:xfrm>
          <a:prstGeom prst="rect">
            <a:avLst/>
          </a:prstGeom>
          <a:noFill/>
          <a:ln w="12700">
            <a:noFill/>
            <a:miter lim="800000"/>
            <a:headEnd type="none" w="lg" len="med"/>
            <a:tailEnd type="none" w="lg" len="med"/>
          </a:ln>
        </p:spPr>
        <p:txBody>
          <a:bodyPr wrap="none" anchor="ctr">
            <a:spAutoFit/>
          </a:bodyPr>
          <a:lstStyle/>
          <a:p>
            <a:pPr>
              <a:buClr>
                <a:schemeClr val="hlink"/>
              </a:buClr>
              <a:buFont typeface="Monotype Sorts" pitchFamily="2" charset="2"/>
              <a:buChar char="ä"/>
            </a:pPr>
            <a:r>
              <a:rPr lang="en-US">
                <a:solidFill>
                  <a:schemeClr val="folHlink"/>
                </a:solidFill>
              </a:rPr>
              <a:t>Shear at the solid surfaces</a:t>
            </a:r>
          </a:p>
        </p:txBody>
      </p:sp>
      <p:sp>
        <p:nvSpPr>
          <p:cNvPr id="93212" name="Rectangle 28"/>
          <p:cNvSpPr>
            <a:spLocks noChangeArrowheads="1"/>
          </p:cNvSpPr>
          <p:nvPr/>
        </p:nvSpPr>
        <p:spPr bwMode="auto">
          <a:xfrm>
            <a:off x="908050" y="4714875"/>
            <a:ext cx="4613275" cy="519113"/>
          </a:xfrm>
          <a:prstGeom prst="rect">
            <a:avLst/>
          </a:prstGeom>
          <a:noFill/>
          <a:ln w="12700">
            <a:noFill/>
            <a:miter lim="800000"/>
            <a:headEnd type="none" w="lg" len="med"/>
            <a:tailEnd type="none" w="lg" len="med"/>
          </a:ln>
        </p:spPr>
        <p:txBody>
          <a:bodyPr wrap="none" anchor="ctr">
            <a:spAutoFit/>
          </a:bodyPr>
          <a:lstStyle/>
          <a:p>
            <a:pPr>
              <a:buClr>
                <a:schemeClr val="hlink"/>
              </a:buClr>
              <a:buFont typeface="Monotype Sorts" pitchFamily="2" charset="2"/>
              <a:buChar char="ä"/>
            </a:pPr>
            <a:r>
              <a:rPr lang="en-US">
                <a:solidFill>
                  <a:schemeClr val="folHlink"/>
                </a:solidFill>
              </a:rPr>
              <a:t>Pressure at the solid surfaces</a:t>
            </a:r>
          </a:p>
        </p:txBody>
      </p:sp>
      <p:sp>
        <p:nvSpPr>
          <p:cNvPr id="93213" name="Rectangle 29"/>
          <p:cNvSpPr>
            <a:spLocks noChangeArrowheads="1"/>
          </p:cNvSpPr>
          <p:nvPr/>
        </p:nvSpPr>
        <p:spPr bwMode="auto">
          <a:xfrm>
            <a:off x="908050" y="5126038"/>
            <a:ext cx="4675188" cy="519112"/>
          </a:xfrm>
          <a:prstGeom prst="rect">
            <a:avLst/>
          </a:prstGeom>
          <a:noFill/>
          <a:ln w="12700">
            <a:noFill/>
            <a:miter lim="800000"/>
            <a:headEnd type="none" w="lg" len="med"/>
            <a:tailEnd type="none" w="lg" len="med"/>
          </a:ln>
        </p:spPr>
        <p:txBody>
          <a:bodyPr wrap="none" anchor="ctr">
            <a:spAutoFit/>
          </a:bodyPr>
          <a:lstStyle/>
          <a:p>
            <a:pPr>
              <a:buClr>
                <a:schemeClr val="hlink"/>
              </a:buClr>
              <a:buFont typeface="Monotype Sorts" pitchFamily="2" charset="2"/>
              <a:buChar char="ä"/>
            </a:pPr>
            <a:r>
              <a:rPr lang="en-US">
                <a:solidFill>
                  <a:schemeClr val="folHlink"/>
                </a:solidFill>
              </a:rPr>
              <a:t>Pressure on the flow surfaces</a:t>
            </a:r>
          </a:p>
        </p:txBody>
      </p:sp>
      <p:sp>
        <p:nvSpPr>
          <p:cNvPr id="93214" name="Text Box 30"/>
          <p:cNvSpPr txBox="1">
            <a:spLocks noChangeArrowheads="1"/>
          </p:cNvSpPr>
          <p:nvPr/>
        </p:nvSpPr>
        <p:spPr bwMode="auto">
          <a:xfrm>
            <a:off x="0" y="6400800"/>
            <a:ext cx="9205913" cy="457200"/>
          </a:xfrm>
          <a:prstGeom prst="rect">
            <a:avLst/>
          </a:prstGeom>
          <a:noFill/>
          <a:ln w="12700">
            <a:noFill/>
            <a:miter lim="800000"/>
            <a:headEnd type="none" w="lg" len="med"/>
            <a:tailEnd type="none" w="lg" len="med"/>
          </a:ln>
        </p:spPr>
        <p:txBody>
          <a:bodyPr wrap="none" anchor="ctr">
            <a:spAutoFit/>
          </a:bodyPr>
          <a:lstStyle/>
          <a:p>
            <a:r>
              <a:rPr lang="en-US" sz="2400"/>
              <a:t>Why no shear on control surfaces? _______________________________</a:t>
            </a:r>
          </a:p>
        </p:txBody>
      </p:sp>
      <p:sp>
        <p:nvSpPr>
          <p:cNvPr id="93215" name="Text Box 31"/>
          <p:cNvSpPr txBox="1">
            <a:spLocks noChangeArrowheads="1"/>
          </p:cNvSpPr>
          <p:nvPr/>
        </p:nvSpPr>
        <p:spPr bwMode="auto">
          <a:xfrm>
            <a:off x="4302125" y="6400800"/>
            <a:ext cx="4791075" cy="457200"/>
          </a:xfrm>
          <a:prstGeom prst="rect">
            <a:avLst/>
          </a:prstGeom>
          <a:noFill/>
          <a:ln w="12700">
            <a:noFill/>
            <a:miter lim="800000"/>
            <a:headEnd type="none" w="lg" len="med"/>
            <a:tailEnd type="none" w="lg" len="med"/>
          </a:ln>
        </p:spPr>
        <p:txBody>
          <a:bodyPr wrap="none">
            <a:spAutoFit/>
          </a:bodyPr>
          <a:lstStyle/>
          <a:p>
            <a:r>
              <a:rPr lang="en-US" sz="2400">
                <a:solidFill>
                  <a:schemeClr val="folHlink"/>
                </a:solidFill>
              </a:rPr>
              <a:t>No velocity tangent to control surface</a:t>
            </a:r>
          </a:p>
        </p:txBody>
      </p:sp>
      <p:sp>
        <p:nvSpPr>
          <p:cNvPr id="93216" name="Rectangle 32"/>
          <p:cNvSpPr>
            <a:spLocks noChangeArrowheads="1"/>
          </p:cNvSpPr>
          <p:nvPr/>
        </p:nvSpPr>
        <p:spPr bwMode="auto">
          <a:xfrm>
            <a:off x="5029200" y="2768600"/>
            <a:ext cx="520700" cy="495300"/>
          </a:xfrm>
          <a:prstGeom prst="rect">
            <a:avLst/>
          </a:prstGeom>
          <a:noFill/>
          <a:ln w="38100">
            <a:solidFill>
              <a:schemeClr val="folHlink"/>
            </a:solidFill>
            <a:miter lim="800000"/>
            <a:headEnd type="none" w="lg" len="med"/>
            <a:tailEnd type="none" w="lg" len="med"/>
          </a:ln>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32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32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32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321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010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321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321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32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10" grpId="0" build="p" autoUpdateAnimBg="0"/>
      <p:bldP spid="93211" grpId="0" build="p" autoUpdateAnimBg="0"/>
      <p:bldP spid="93212" grpId="0" build="p" autoUpdateAnimBg="0"/>
      <p:bldP spid="93213" grpId="0" build="p" autoUpdateAnimBg="0"/>
      <p:bldP spid="93214" grpId="0" build="p" autoUpdateAnimBg="0"/>
      <p:bldP spid="93215" grpId="0" build="p" autoUpdateAnimBg="0"/>
      <p:bldP spid="93216" grpId="0" animBg="1"/>
    </p:bldLst>
  </p:timing>
</p:sld>
</file>

<file path=ppt/theme/theme1.xml><?xml version="1.0" encoding="utf-8"?>
<a:theme xmlns:a="http://schemas.openxmlformats.org/drawingml/2006/main" name="1_teaching">
  <a:themeElements>
    <a:clrScheme name="1_teaching 7">
      <a:dk1>
        <a:srgbClr val="663300"/>
      </a:dk1>
      <a:lt1>
        <a:srgbClr val="FFFFFF"/>
      </a:lt1>
      <a:dk2>
        <a:srgbClr val="003A1A"/>
      </a:dk2>
      <a:lt2>
        <a:srgbClr val="000000"/>
      </a:lt2>
      <a:accent1>
        <a:srgbClr val="F14343"/>
      </a:accent1>
      <a:accent2>
        <a:srgbClr val="FBA305"/>
      </a:accent2>
      <a:accent3>
        <a:srgbClr val="FFFFFF"/>
      </a:accent3>
      <a:accent4>
        <a:srgbClr val="562A00"/>
      </a:accent4>
      <a:accent5>
        <a:srgbClr val="F7B0B0"/>
      </a:accent5>
      <a:accent6>
        <a:srgbClr val="E39304"/>
      </a:accent6>
      <a:hlink>
        <a:srgbClr val="7E69FF"/>
      </a:hlink>
      <a:folHlink>
        <a:srgbClr val="AC0000"/>
      </a:folHlink>
    </a:clrScheme>
    <a:fontScheme name="1_teaching">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teaching 1">
        <a:dk1>
          <a:srgbClr val="000000"/>
        </a:dk1>
        <a:lt1>
          <a:srgbClr val="FFFFFF"/>
        </a:lt1>
        <a:dk2>
          <a:srgbClr val="000000"/>
        </a:dk2>
        <a:lt2>
          <a:srgbClr val="FFFFFF"/>
        </a:lt2>
        <a:accent1>
          <a:srgbClr val="969696"/>
        </a:accent1>
        <a:accent2>
          <a:srgbClr val="C0C0C0"/>
        </a:accent2>
        <a:accent3>
          <a:srgbClr val="FFFFFF"/>
        </a:accent3>
        <a:accent4>
          <a:srgbClr val="000000"/>
        </a:accent4>
        <a:accent5>
          <a:srgbClr val="C9C9C9"/>
        </a:accent5>
        <a:accent6>
          <a:srgbClr val="AEAEAE"/>
        </a:accent6>
        <a:hlink>
          <a:srgbClr val="EAEAEA"/>
        </a:hlink>
        <a:folHlink>
          <a:srgbClr val="000000"/>
        </a:folHlink>
      </a:clrScheme>
      <a:clrMap bg1="lt1" tx1="dk1" bg2="lt2" tx2="dk2" accent1="accent1" accent2="accent2" accent3="accent3" accent4="accent4" accent5="accent5" accent6="accent6" hlink="hlink" folHlink="folHlink"/>
    </a:extraClrScheme>
    <a:extraClrScheme>
      <a:clrScheme name="1_teaching 2">
        <a:dk1>
          <a:srgbClr val="000000"/>
        </a:dk1>
        <a:lt1>
          <a:srgbClr val="FFFFFF"/>
        </a:lt1>
        <a:dk2>
          <a:srgbClr val="003225"/>
        </a:dk2>
        <a:lt2>
          <a:srgbClr val="85FFBC"/>
        </a:lt2>
        <a:accent1>
          <a:srgbClr val="FA3A57"/>
        </a:accent1>
        <a:accent2>
          <a:srgbClr val="FBA305"/>
        </a:accent2>
        <a:accent3>
          <a:srgbClr val="AAADAC"/>
        </a:accent3>
        <a:accent4>
          <a:srgbClr val="DADADA"/>
        </a:accent4>
        <a:accent5>
          <a:srgbClr val="FCAEB4"/>
        </a:accent5>
        <a:accent6>
          <a:srgbClr val="E39304"/>
        </a:accent6>
        <a:hlink>
          <a:srgbClr val="3DA3FF"/>
        </a:hlink>
        <a:folHlink>
          <a:srgbClr val="FFFF00"/>
        </a:folHlink>
      </a:clrScheme>
      <a:clrMap bg1="dk2" tx1="lt1" bg2="dk1" tx2="lt2" accent1="accent1" accent2="accent2" accent3="accent3" accent4="accent4" accent5="accent5" accent6="accent6" hlink="hlink" folHlink="folHlink"/>
    </a:extraClrScheme>
    <a:extraClrScheme>
      <a:clrScheme name="1_teaching 3">
        <a:dk1>
          <a:srgbClr val="000000"/>
        </a:dk1>
        <a:lt1>
          <a:srgbClr val="FFFFFF"/>
        </a:lt1>
        <a:dk2>
          <a:srgbClr val="000044"/>
        </a:dk2>
        <a:lt2>
          <a:srgbClr val="FBBFF4"/>
        </a:lt2>
        <a:accent1>
          <a:srgbClr val="BC3C48"/>
        </a:accent1>
        <a:accent2>
          <a:srgbClr val="FF00FF"/>
        </a:accent2>
        <a:accent3>
          <a:srgbClr val="AAAAB0"/>
        </a:accent3>
        <a:accent4>
          <a:srgbClr val="DADADA"/>
        </a:accent4>
        <a:accent5>
          <a:srgbClr val="DAAFB1"/>
        </a:accent5>
        <a:accent6>
          <a:srgbClr val="E700E7"/>
        </a:accent6>
        <a:hlink>
          <a:srgbClr val="0000FF"/>
        </a:hlink>
        <a:folHlink>
          <a:srgbClr val="FFFF00"/>
        </a:folHlink>
      </a:clrScheme>
      <a:clrMap bg1="dk2" tx1="lt1" bg2="dk1" tx2="lt2" accent1="accent1" accent2="accent2" accent3="accent3" accent4="accent4" accent5="accent5" accent6="accent6" hlink="hlink" folHlink="folHlink"/>
    </a:extraClrScheme>
    <a:extraClrScheme>
      <a:clrScheme name="1_teaching 4">
        <a:dk1>
          <a:srgbClr val="000000"/>
        </a:dk1>
        <a:lt1>
          <a:srgbClr val="F8F8F8"/>
        </a:lt1>
        <a:dk2>
          <a:srgbClr val="2A002A"/>
        </a:dk2>
        <a:lt2>
          <a:srgbClr val="FFC9FF"/>
        </a:lt2>
        <a:accent1>
          <a:srgbClr val="CB9661"/>
        </a:accent1>
        <a:accent2>
          <a:srgbClr val="90F4B8"/>
        </a:accent2>
        <a:accent3>
          <a:srgbClr val="ACAAAC"/>
        </a:accent3>
        <a:accent4>
          <a:srgbClr val="D4D4D4"/>
        </a:accent4>
        <a:accent5>
          <a:srgbClr val="E2C9B7"/>
        </a:accent5>
        <a:accent6>
          <a:srgbClr val="82DDA6"/>
        </a:accent6>
        <a:hlink>
          <a:srgbClr val="0000FF"/>
        </a:hlink>
        <a:folHlink>
          <a:srgbClr val="FFFF00"/>
        </a:folHlink>
      </a:clrScheme>
      <a:clrMap bg1="dk2" tx1="lt1" bg2="dk1" tx2="lt2" accent1="accent1" accent2="accent2" accent3="accent3" accent4="accent4" accent5="accent5" accent6="accent6" hlink="hlink" folHlink="folHlink"/>
    </a:extraClrScheme>
    <a:extraClrScheme>
      <a:clrScheme name="1_teaching 5">
        <a:dk1>
          <a:srgbClr val="000000"/>
        </a:dk1>
        <a:lt1>
          <a:srgbClr val="FFFFFF"/>
        </a:lt1>
        <a:dk2>
          <a:srgbClr val="000000"/>
        </a:dk2>
        <a:lt2>
          <a:srgbClr val="FFFFFF"/>
        </a:lt2>
        <a:accent1>
          <a:srgbClr val="5F5F5F"/>
        </a:accent1>
        <a:accent2>
          <a:srgbClr val="808080"/>
        </a:accent2>
        <a:accent3>
          <a:srgbClr val="FFFFFF"/>
        </a:accent3>
        <a:accent4>
          <a:srgbClr val="000000"/>
        </a:accent4>
        <a:accent5>
          <a:srgbClr val="B6B6B6"/>
        </a:accent5>
        <a:accent6>
          <a:srgbClr val="737373"/>
        </a:accent6>
        <a:hlink>
          <a:srgbClr val="B2B2B2"/>
        </a:hlink>
        <a:folHlink>
          <a:srgbClr val="FFFFFF"/>
        </a:folHlink>
      </a:clrScheme>
      <a:clrMap bg1="lt1" tx1="dk1" bg2="lt2" tx2="dk2" accent1="accent1" accent2="accent2" accent3="accent3" accent4="accent4" accent5="accent5" accent6="accent6" hlink="hlink" folHlink="folHlink"/>
    </a:extraClrScheme>
    <a:extraClrScheme>
      <a:clrScheme name="1_teaching 6">
        <a:dk1>
          <a:srgbClr val="663300"/>
        </a:dk1>
        <a:lt1>
          <a:srgbClr val="FFFFFF"/>
        </a:lt1>
        <a:dk2>
          <a:srgbClr val="85FFBC"/>
        </a:dk2>
        <a:lt2>
          <a:srgbClr val="000000"/>
        </a:lt2>
        <a:accent1>
          <a:srgbClr val="FA3A57"/>
        </a:accent1>
        <a:accent2>
          <a:srgbClr val="FBA305"/>
        </a:accent2>
        <a:accent3>
          <a:srgbClr val="FFFFFF"/>
        </a:accent3>
        <a:accent4>
          <a:srgbClr val="562A00"/>
        </a:accent4>
        <a:accent5>
          <a:srgbClr val="FCAEB4"/>
        </a:accent5>
        <a:accent6>
          <a:srgbClr val="E39304"/>
        </a:accent6>
        <a:hlink>
          <a:srgbClr val="3DA3FF"/>
        </a:hlink>
        <a:folHlink>
          <a:srgbClr val="FFFF00"/>
        </a:folHlink>
      </a:clrScheme>
      <a:clrMap bg1="lt1" tx1="dk1" bg2="lt2" tx2="dk2" accent1="accent1" accent2="accent2" accent3="accent3" accent4="accent4" accent5="accent5" accent6="accent6" hlink="hlink" folHlink="folHlink"/>
    </a:extraClrScheme>
    <a:extraClrScheme>
      <a:clrScheme name="1_teaching 7">
        <a:dk1>
          <a:srgbClr val="663300"/>
        </a:dk1>
        <a:lt1>
          <a:srgbClr val="FFFFFF"/>
        </a:lt1>
        <a:dk2>
          <a:srgbClr val="003A1A"/>
        </a:dk2>
        <a:lt2>
          <a:srgbClr val="000000"/>
        </a:lt2>
        <a:accent1>
          <a:srgbClr val="F14343"/>
        </a:accent1>
        <a:accent2>
          <a:srgbClr val="FBA305"/>
        </a:accent2>
        <a:accent3>
          <a:srgbClr val="FFFFFF"/>
        </a:accent3>
        <a:accent4>
          <a:srgbClr val="562A00"/>
        </a:accent4>
        <a:accent5>
          <a:srgbClr val="F7B0B0"/>
        </a:accent5>
        <a:accent6>
          <a:srgbClr val="E39304"/>
        </a:accent6>
        <a:hlink>
          <a:srgbClr val="7E69FF"/>
        </a:hlink>
        <a:folHlink>
          <a:srgbClr val="A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50349</TotalTime>
  <Words>2997</Words>
  <Application>Microsoft Office PowerPoint</Application>
  <PresentationFormat>On-screen Show (4:3)</PresentationFormat>
  <Paragraphs>703</Paragraphs>
  <Slides>85</Slides>
  <Notes>83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6</vt:i4>
      </vt:variant>
      <vt:variant>
        <vt:lpstr>Slide Titles</vt:lpstr>
      </vt:variant>
      <vt:variant>
        <vt:i4>85</vt:i4>
      </vt:variant>
    </vt:vector>
  </HeadingPairs>
  <TitlesOfParts>
    <vt:vector size="99" baseType="lpstr">
      <vt:lpstr>Arial</vt:lpstr>
      <vt:lpstr>Wingdings</vt:lpstr>
      <vt:lpstr>Euclid Symbol</vt:lpstr>
      <vt:lpstr>Monotype Sorts</vt:lpstr>
      <vt:lpstr>Times New Roman</vt:lpstr>
      <vt:lpstr>Curlz MT</vt:lpstr>
      <vt:lpstr>Symbol</vt:lpstr>
      <vt:lpstr>1_teaching</vt:lpstr>
      <vt:lpstr>Equation</vt:lpstr>
      <vt:lpstr>Worksheet</vt:lpstr>
      <vt:lpstr>MathType Equation</vt:lpstr>
      <vt:lpstr>Photo Editor Photo</vt:lpstr>
      <vt:lpstr>Clip</vt:lpstr>
      <vt:lpstr>MathType 6.0 Equation</vt:lpstr>
      <vt:lpstr>Finite Control Volume Analysis</vt:lpstr>
      <vt:lpstr>Moving from a System to a Control Volume</vt:lpstr>
      <vt:lpstr>Conservation of Mass</vt:lpstr>
      <vt:lpstr>Conservation of Mass</vt:lpstr>
      <vt:lpstr>Continuity Equation for Constant Density and Uniform Velocity</vt:lpstr>
      <vt:lpstr>Example: Conservation of Mass?</vt:lpstr>
      <vt:lpstr>Linear Momentum Equation</vt:lpstr>
      <vt:lpstr>Linear Momentum Equation</vt:lpstr>
      <vt:lpstr>Steady Control Volume Form of Newton’s Second Law</vt:lpstr>
      <vt:lpstr>Resultant Force on the Solid Surfaces</vt:lpstr>
      <vt:lpstr>Linear Momentum Equation</vt:lpstr>
      <vt:lpstr>Example: Reducing Elbow</vt:lpstr>
      <vt:lpstr>Example: What is p2?</vt:lpstr>
      <vt:lpstr>Example: Reducing Elbow Horizontal Forces</vt:lpstr>
      <vt:lpstr>Example: Reducing Elbow Vertical Forces</vt:lpstr>
      <vt:lpstr>Example: Fire nozzle</vt:lpstr>
      <vt:lpstr>Fire nozzle: Solution</vt:lpstr>
      <vt:lpstr>Find the Velocities</vt:lpstr>
      <vt:lpstr>Fire nozzle: Solution</vt:lpstr>
      <vt:lpstr>Example: Momentum with Complex Geometry</vt:lpstr>
      <vt:lpstr>5 Unknowns: Need 5 Equations</vt:lpstr>
      <vt:lpstr>Solve for Q2 and Q3</vt:lpstr>
      <vt:lpstr>Solve for Q2 and Q3</vt:lpstr>
      <vt:lpstr>Solve for Fssx</vt:lpstr>
      <vt:lpstr>Vector solution</vt:lpstr>
      <vt:lpstr>Vector Addition</vt:lpstr>
      <vt:lpstr>Moment of Momentum Equation</vt:lpstr>
      <vt:lpstr>Application to Turbomachinery</vt:lpstr>
      <vt:lpstr>Example: Sprinkler</vt:lpstr>
      <vt:lpstr>Example: Sprinkler</vt:lpstr>
      <vt:lpstr>Energy Equation</vt:lpstr>
      <vt:lpstr>dE/dt for our System?</vt:lpstr>
      <vt:lpstr>General Energy Equation</vt:lpstr>
      <vt:lpstr>Simplify the Energy Equation</vt:lpstr>
      <vt:lpstr>Energy Equation: Kinetic Energy </vt:lpstr>
      <vt:lpstr>Energy Equation: steady, one-dimensional, constant density</vt:lpstr>
      <vt:lpstr>Energy Equation: steady, one-dimensional, constant density</vt:lpstr>
      <vt:lpstr>Thermal Components of the Energy Equation</vt:lpstr>
      <vt:lpstr>Example: Energy Equation (energy loss)</vt:lpstr>
      <vt:lpstr>Example: Energy Equation (pressure at pump outlet)</vt:lpstr>
      <vt:lpstr>Example: Energy Equation  (pressure at pump outlet)</vt:lpstr>
      <vt:lpstr>Kinetic Energy Correction Term: a</vt:lpstr>
      <vt:lpstr>Example: Energy Equation  (pressure at pump outlet)</vt:lpstr>
      <vt:lpstr>Example: Energy Equation (Hydraulic Grade Line - HGL)</vt:lpstr>
      <vt:lpstr>Example: Energy Equation (Energy Grade Line - EGL)</vt:lpstr>
      <vt:lpstr>EGL (or TEL) and HGL</vt:lpstr>
      <vt:lpstr>EGL (or TEL) and HGL</vt:lpstr>
      <vt:lpstr>Example HGL and EGL</vt:lpstr>
      <vt:lpstr>Bernoulli vs. Control Volume Conservation of Energy</vt:lpstr>
      <vt:lpstr>Bernoulli vs. Control Volume Conservation of Energy</vt:lpstr>
      <vt:lpstr>Power and Efficiencies</vt:lpstr>
      <vt:lpstr>Example: Hydroplant </vt:lpstr>
      <vt:lpstr>Energy Equation Review</vt:lpstr>
      <vt:lpstr>Conservation of Energy, Momentum, and Mass</vt:lpstr>
      <vt:lpstr>Head Loss: Minor Losses</vt:lpstr>
      <vt:lpstr>Head Loss due to Sudden Expansion: Conservation of Energy</vt:lpstr>
      <vt:lpstr>Head Loss due to Sudden Expansion: Conservation of Momentum </vt:lpstr>
      <vt:lpstr>Head Loss due to Sudden Expansion</vt:lpstr>
      <vt:lpstr>Pressure recovery in Manifolds</vt:lpstr>
      <vt:lpstr>Head Loss due to reduced flow caused by side port outlet</vt:lpstr>
      <vt:lpstr>Head Loss due to deceleration</vt:lpstr>
      <vt:lpstr>Jet expansion in a confined channel: pressure recovery?</vt:lpstr>
      <vt:lpstr>PowerPoint Presentation</vt:lpstr>
      <vt:lpstr>PowerPoint Presentation</vt:lpstr>
      <vt:lpstr>Example: Losses due to Sudden Expansion in a Pipe (Teams!)</vt:lpstr>
      <vt:lpstr>Scoop</vt:lpstr>
      <vt:lpstr>Scoop</vt:lpstr>
      <vt:lpstr>Scoop Problem: ‘The Real Scoop’</vt:lpstr>
      <vt:lpstr>Summary</vt:lpstr>
      <vt:lpstr>Summary</vt:lpstr>
      <vt:lpstr>Scoop Problem</vt:lpstr>
      <vt:lpstr>Scoop Problem: Change your Perspective</vt:lpstr>
      <vt:lpstr>Scoop Problem: Be an Extremist!</vt:lpstr>
      <vt:lpstr>Example: Conservation of Mass (Team Work)</vt:lpstr>
      <vt:lpstr>Example Conservation of Mass Constant Volume</vt:lpstr>
      <vt:lpstr>Example Conservation of Mass Changing Volume</vt:lpstr>
      <vt:lpstr>Example Conservation of Mass</vt:lpstr>
      <vt:lpstr>Pump Head</vt:lpstr>
      <vt:lpstr>Example: Venturi</vt:lpstr>
      <vt:lpstr>Example: Venturi</vt:lpstr>
      <vt:lpstr>Example Venturi</vt:lpstr>
      <vt:lpstr>Reflections</vt:lpstr>
      <vt:lpstr>Temperature Rise over Taughanock Falls</vt:lpstr>
      <vt:lpstr>Hydropower</vt:lpstr>
      <vt:lpstr>Solution: Losses due to Sudden Expansion in a Pipe</vt:lpstr>
    </vt:vector>
  </TitlesOfParts>
  <Company>Cornell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Fluid Flow Concepts and Basic Control Volume Equations</dc:title>
  <dc:creator>Monroe L. Weber-Shirk</dc:creator>
  <cp:lastModifiedBy>Monroe Weber-Shirk</cp:lastModifiedBy>
  <cp:revision>713</cp:revision>
  <cp:lastPrinted>2000-06-14T17:40:14Z</cp:lastPrinted>
  <dcterms:created xsi:type="dcterms:W3CDTF">1998-06-02T18:15:32Z</dcterms:created>
  <dcterms:modified xsi:type="dcterms:W3CDTF">2015-09-07T17:48:25Z</dcterms:modified>
</cp:coreProperties>
</file>