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7" r:id="rId3"/>
    <p:sldId id="315" r:id="rId4"/>
    <p:sldId id="285" r:id="rId5"/>
    <p:sldId id="287" r:id="rId6"/>
    <p:sldId id="286" r:id="rId7"/>
    <p:sldId id="313" r:id="rId8"/>
    <p:sldId id="260" r:id="rId9"/>
    <p:sldId id="274" r:id="rId10"/>
    <p:sldId id="275" r:id="rId11"/>
    <p:sldId id="276" r:id="rId12"/>
    <p:sldId id="261" r:id="rId13"/>
    <p:sldId id="282" r:id="rId14"/>
    <p:sldId id="283" r:id="rId15"/>
    <p:sldId id="284" r:id="rId16"/>
    <p:sldId id="310" r:id="rId17"/>
    <p:sldId id="311" r:id="rId18"/>
    <p:sldId id="293" r:id="rId19"/>
    <p:sldId id="294" r:id="rId20"/>
    <p:sldId id="296" r:id="rId21"/>
    <p:sldId id="297" r:id="rId22"/>
    <p:sldId id="298" r:id="rId23"/>
    <p:sldId id="299" r:id="rId24"/>
    <p:sldId id="300" r:id="rId25"/>
    <p:sldId id="301" r:id="rId26"/>
    <p:sldId id="316" r:id="rId27"/>
    <p:sldId id="303" r:id="rId28"/>
    <p:sldId id="304" r:id="rId29"/>
    <p:sldId id="305" r:id="rId30"/>
    <p:sldId id="320" r:id="rId31"/>
    <p:sldId id="306" r:id="rId32"/>
    <p:sldId id="307" r:id="rId33"/>
    <p:sldId id="318" r:id="rId34"/>
    <p:sldId id="308" r:id="rId35"/>
    <p:sldId id="309" r:id="rId36"/>
    <p:sldId id="289" r:id="rId37"/>
    <p:sldId id="312" r:id="rId38"/>
  </p:sldIdLst>
  <p:sldSz cx="9144000" cy="6858000" type="screen4x3"/>
  <p:notesSz cx="6858000" cy="9144000"/>
  <p:embeddedFontLst>
    <p:embeddedFont>
      <p:font typeface="Monotype Sorts"/>
      <p:regular r:id="rId41"/>
    </p:embeddedFont>
    <p:embeddedFont>
      <p:font typeface="MT Extra" pitchFamily="18" charset="2"/>
      <p:regular r:id="rId4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FF00"/>
    <a:srgbClr val="FFFFFF"/>
    <a:srgbClr val="0000C6"/>
    <a:srgbClr val="330086"/>
    <a:srgbClr val="00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2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 snapToGrid="0">
      <p:cViewPr varScale="1">
        <p:scale>
          <a:sx n="66" d="100"/>
          <a:sy n="66" d="100"/>
        </p:scale>
        <p:origin x="-91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44186046511633"/>
          <c:y val="9.8484848484848536E-2"/>
          <c:w val="0.68604651162790709"/>
          <c:h val="0.5984848484848486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oil</c:v>
                </c:pt>
              </c:strCache>
            </c:strRef>
          </c:tx>
          <c:spPr>
            <a:ln w="3530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Sheet1!$A$12:$A$32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1.0000000000000003E-4</c:v>
                </c:pt>
                <c:pt idx="2">
                  <c:v>2.0000000000000006E-4</c:v>
                </c:pt>
                <c:pt idx="3">
                  <c:v>3.0000000000000003E-4</c:v>
                </c:pt>
                <c:pt idx="4">
                  <c:v>4.0000000000000013E-4</c:v>
                </c:pt>
                <c:pt idx="5">
                  <c:v>5.0000000000000012E-4</c:v>
                </c:pt>
                <c:pt idx="6">
                  <c:v>6.0000000000000016E-4</c:v>
                </c:pt>
                <c:pt idx="7">
                  <c:v>7.0000000000000021E-4</c:v>
                </c:pt>
                <c:pt idx="8">
                  <c:v>8.0000000000000026E-4</c:v>
                </c:pt>
                <c:pt idx="9">
                  <c:v>9.0000000000000052E-4</c:v>
                </c:pt>
                <c:pt idx="10">
                  <c:v>1.0000000000000002E-3</c:v>
                </c:pt>
                <c:pt idx="11">
                  <c:v>1.1000000000000003E-3</c:v>
                </c:pt>
                <c:pt idx="12">
                  <c:v>1.2000000000000001E-3</c:v>
                </c:pt>
                <c:pt idx="13">
                  <c:v>1.2999999999999999E-3</c:v>
                </c:pt>
                <c:pt idx="14">
                  <c:v>1.4000000000000002E-3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1.7000000000000001E-3</c:v>
                </c:pt>
                <c:pt idx="18">
                  <c:v>1.8000000000000004E-3</c:v>
                </c:pt>
                <c:pt idx="19">
                  <c:v>1.9000000000000004E-3</c:v>
                </c:pt>
                <c:pt idx="20">
                  <c:v>2.0000000000000005E-3</c:v>
                </c:pt>
              </c:numCache>
            </c:numRef>
          </c:xVal>
          <c:yVal>
            <c:numRef>
              <c:f>Sheet1!$B$12:$B$32</c:f>
              <c:numCache>
                <c:formatCode>General</c:formatCode>
                <c:ptCount val="21"/>
                <c:pt idx="0">
                  <c:v>0</c:v>
                </c:pt>
                <c:pt idx="1">
                  <c:v>0.10995750000000001</c:v>
                </c:pt>
                <c:pt idx="2">
                  <c:v>0.22413000000000008</c:v>
                </c:pt>
                <c:pt idx="3">
                  <c:v>0.34251750000000009</c:v>
                </c:pt>
                <c:pt idx="4">
                  <c:v>0.46512000000000014</c:v>
                </c:pt>
                <c:pt idx="5">
                  <c:v>0.59193750000000001</c:v>
                </c:pt>
                <c:pt idx="6">
                  <c:v>0.72296999999999989</c:v>
                </c:pt>
                <c:pt idx="7">
                  <c:v>0.85821749999999986</c:v>
                </c:pt>
                <c:pt idx="8">
                  <c:v>0.99768000000000012</c:v>
                </c:pt>
                <c:pt idx="9">
                  <c:v>1.1413575</c:v>
                </c:pt>
                <c:pt idx="10">
                  <c:v>1.28925</c:v>
                </c:pt>
                <c:pt idx="11">
                  <c:v>1.4413575000000001</c:v>
                </c:pt>
                <c:pt idx="12">
                  <c:v>1.5976799999999998</c:v>
                </c:pt>
                <c:pt idx="13">
                  <c:v>1.7582175000000002</c:v>
                </c:pt>
                <c:pt idx="14">
                  <c:v>1.9229699999999994</c:v>
                </c:pt>
                <c:pt idx="15">
                  <c:v>2.0919374999999998</c:v>
                </c:pt>
                <c:pt idx="16">
                  <c:v>2.2651200000000009</c:v>
                </c:pt>
                <c:pt idx="17">
                  <c:v>2.4425174999999997</c:v>
                </c:pt>
                <c:pt idx="18">
                  <c:v>2.6241299999999996</c:v>
                </c:pt>
                <c:pt idx="19">
                  <c:v>2.8099574999999994</c:v>
                </c:pt>
                <c:pt idx="20">
                  <c:v>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water</c:v>
                </c:pt>
              </c:strCache>
            </c:strRef>
          </c:tx>
          <c:spPr>
            <a:ln w="3530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Sheet1!$A$12:$A$32</c:f>
              <c:numCache>
                <c:formatCode>General</c:formatCode>
                <c:ptCount val="21"/>
                <c:pt idx="0">
                  <c:v>0</c:v>
                </c:pt>
                <c:pt idx="1">
                  <c:v>1.0000000000000003E-4</c:v>
                </c:pt>
                <c:pt idx="2">
                  <c:v>2.0000000000000006E-4</c:v>
                </c:pt>
                <c:pt idx="3">
                  <c:v>3.0000000000000003E-4</c:v>
                </c:pt>
                <c:pt idx="4">
                  <c:v>4.0000000000000013E-4</c:v>
                </c:pt>
                <c:pt idx="5">
                  <c:v>5.0000000000000012E-4</c:v>
                </c:pt>
                <c:pt idx="6">
                  <c:v>6.0000000000000016E-4</c:v>
                </c:pt>
                <c:pt idx="7">
                  <c:v>7.0000000000000021E-4</c:v>
                </c:pt>
                <c:pt idx="8">
                  <c:v>8.0000000000000026E-4</c:v>
                </c:pt>
                <c:pt idx="9">
                  <c:v>9.0000000000000052E-4</c:v>
                </c:pt>
                <c:pt idx="10">
                  <c:v>1.0000000000000002E-3</c:v>
                </c:pt>
                <c:pt idx="11">
                  <c:v>1.1000000000000003E-3</c:v>
                </c:pt>
                <c:pt idx="12">
                  <c:v>1.2000000000000001E-3</c:v>
                </c:pt>
                <c:pt idx="13">
                  <c:v>1.2999999999999999E-3</c:v>
                </c:pt>
                <c:pt idx="14">
                  <c:v>1.4000000000000002E-3</c:v>
                </c:pt>
                <c:pt idx="15">
                  <c:v>1.5000000000000005E-3</c:v>
                </c:pt>
                <c:pt idx="16">
                  <c:v>1.6000000000000005E-3</c:v>
                </c:pt>
                <c:pt idx="17">
                  <c:v>1.7000000000000001E-3</c:v>
                </c:pt>
                <c:pt idx="18">
                  <c:v>1.8000000000000004E-3</c:v>
                </c:pt>
                <c:pt idx="19">
                  <c:v>1.9000000000000004E-3</c:v>
                </c:pt>
                <c:pt idx="20">
                  <c:v>2.0000000000000005E-3</c:v>
                </c:pt>
              </c:numCache>
            </c:numRef>
          </c:xVal>
          <c:yVal>
            <c:numRef>
              <c:f>Sheet1!$C$12:$C$32</c:f>
              <c:numCache>
                <c:formatCode>0.00</c:formatCode>
                <c:ptCount val="21"/>
                <c:pt idx="0">
                  <c:v>0</c:v>
                </c:pt>
                <c:pt idx="1">
                  <c:v>-0.31578500000000009</c:v>
                </c:pt>
                <c:pt idx="2">
                  <c:v>-0.58254000000000017</c:v>
                </c:pt>
                <c:pt idx="3">
                  <c:v>-0.80026499999999967</c:v>
                </c:pt>
                <c:pt idx="4">
                  <c:v>-0.96896000000000004</c:v>
                </c:pt>
                <c:pt idx="5">
                  <c:v>-1.088625</c:v>
                </c:pt>
                <c:pt idx="6">
                  <c:v>-1.1592600000000002</c:v>
                </c:pt>
                <c:pt idx="7">
                  <c:v>-1.1808650000000003</c:v>
                </c:pt>
                <c:pt idx="8">
                  <c:v>-1.1534400000000002</c:v>
                </c:pt>
                <c:pt idx="9">
                  <c:v>-1.0769849999999994</c:v>
                </c:pt>
                <c:pt idx="10">
                  <c:v>-0.95150000000000023</c:v>
                </c:pt>
                <c:pt idx="11">
                  <c:v>-0.77698500000000004</c:v>
                </c:pt>
                <c:pt idx="12">
                  <c:v>-0.5534400000000006</c:v>
                </c:pt>
                <c:pt idx="13">
                  <c:v>-0.28086500000000036</c:v>
                </c:pt>
                <c:pt idx="14">
                  <c:v>4.0739999999999561E-2</c:v>
                </c:pt>
                <c:pt idx="15">
                  <c:v>0.4113750000000001</c:v>
                </c:pt>
                <c:pt idx="16">
                  <c:v>0.83104000000000011</c:v>
                </c:pt>
                <c:pt idx="17">
                  <c:v>1.2997349999999992</c:v>
                </c:pt>
                <c:pt idx="18">
                  <c:v>1.8174599999999999</c:v>
                </c:pt>
                <c:pt idx="19">
                  <c:v>2.3842149999999998</c:v>
                </c:pt>
                <c:pt idx="20">
                  <c:v>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319680"/>
        <c:axId val="325731456"/>
      </c:scatterChart>
      <c:valAx>
        <c:axId val="325319680"/>
        <c:scaling>
          <c:orientation val="minMax"/>
          <c:max val="2.0000000000000005E-3"/>
        </c:scaling>
        <c:delete val="0"/>
        <c:axPos val="b"/>
        <c:title>
          <c:tx>
            <c:rich>
              <a:bodyPr/>
              <a:lstStyle/>
              <a:p>
                <a:pPr>
                  <a:defRPr sz="184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y (m)</a:t>
                </a:r>
              </a:p>
            </c:rich>
          </c:tx>
          <c:layout>
            <c:manualLayout>
              <c:xMode val="edge"/>
              <c:yMode val="edge"/>
              <c:x val="0.45348837209302334"/>
              <c:y val="0.85606060606060619"/>
            </c:manualLayout>
          </c:layout>
          <c:overlay val="0"/>
          <c:spPr>
            <a:noFill/>
            <a:ln w="353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41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4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25731456"/>
        <c:crossesAt val="-2"/>
        <c:crossBetween val="midCat"/>
      </c:valAx>
      <c:valAx>
        <c:axId val="325731456"/>
        <c:scaling>
          <c:orientation val="minMax"/>
          <c:max val="3"/>
        </c:scaling>
        <c:delete val="0"/>
        <c:axPos val="l"/>
        <c:majorGridlines>
          <c:spPr>
            <a:ln w="4413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41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u (m/s)</a:t>
                </a:r>
              </a:p>
            </c:rich>
          </c:tx>
          <c:layout>
            <c:manualLayout>
              <c:xMode val="edge"/>
              <c:yMode val="edge"/>
              <c:x val="1.627906976744186E-2"/>
              <c:y val="0.28409090909090917"/>
            </c:manualLayout>
          </c:layout>
          <c:overlay val="0"/>
          <c:spPr>
            <a:noFill/>
            <a:ln w="353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41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41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25319680"/>
        <c:crosses val="autoZero"/>
        <c:crossBetween val="midCat"/>
      </c:valAx>
      <c:spPr>
        <a:noFill/>
        <a:ln w="1765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5581395348837235"/>
          <c:y val="0.48106060606060613"/>
          <c:w val="0.1883720930232558"/>
          <c:h val="0.20075757575757575"/>
        </c:manualLayout>
      </c:layout>
      <c:overlay val="0"/>
      <c:spPr>
        <a:solidFill>
          <a:schemeClr val="bg1"/>
        </a:solidFill>
        <a:ln w="35300">
          <a:noFill/>
        </a:ln>
      </c:spPr>
      <c:txPr>
        <a:bodyPr/>
        <a:lstStyle/>
        <a:p>
          <a:pPr>
            <a:defRPr sz="1689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41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4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4" Type="http://schemas.openxmlformats.org/officeDocument/2006/relationships/image" Target="../media/image1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4" Type="http://schemas.openxmlformats.org/officeDocument/2006/relationships/image" Target="../media/image13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w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emf"/><Relationship Id="rId7" Type="http://schemas.openxmlformats.org/officeDocument/2006/relationships/image" Target="../media/image151.w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w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165.emf"/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12" Type="http://schemas.openxmlformats.org/officeDocument/2006/relationships/image" Target="../media/image164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5" Type="http://schemas.openxmlformats.org/officeDocument/2006/relationships/image" Target="../media/image157.emf"/><Relationship Id="rId10" Type="http://schemas.openxmlformats.org/officeDocument/2006/relationships/image" Target="../media/image162.emf"/><Relationship Id="rId4" Type="http://schemas.openxmlformats.org/officeDocument/2006/relationships/image" Target="../media/image156.emf"/><Relationship Id="rId9" Type="http://schemas.openxmlformats.org/officeDocument/2006/relationships/image" Target="../media/image16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65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CEE 331 Fluid Mechanics</a:t>
            </a:r>
          </a:p>
          <a:p>
            <a:pPr>
              <a:defRPr/>
            </a:pPr>
            <a:r>
              <a:rPr lang="en-US"/>
              <a:t>Monroe Weber-Shirk                      </a:t>
            </a:r>
            <a:fld id="{8ACFEF8C-9978-4BB5-BBCC-998EDD645158}" type="datetime4">
              <a:rPr lang="en-US"/>
              <a:pPr>
                <a:defRPr/>
              </a:pPr>
              <a:t>April 14, 2013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3CB43662-D302-4FC1-BC40-6DB82351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870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8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11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AD334F-0B3B-409B-81AF-48E29122F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A270B-2527-4273-AA1C-815EBF23B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B452-D51E-4F89-8F91-107BCD814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5B4B-D3A5-4BFA-A7EF-A9AC988A2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60F8-4F20-461C-9C1D-C61A14B16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1CF3A-A26F-4871-A14B-5D6D94709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18C8E-0D8C-44AA-B6D7-EA1CFB742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CE573-4FC6-4AA0-AF21-05781A82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1B621-BCE9-4B15-B4A9-43D5DC4D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12AA-1033-498F-8535-B6D2B20C6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91D45-BA17-4E55-820E-19607ED39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C1244E81-7B66-414E-A1BB-0E5C08502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Movies\V6_7.m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slide" Target="slide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4.emf"/><Relationship Id="rId24" Type="http://schemas.openxmlformats.org/officeDocument/2006/relationships/image" Target="../media/image60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oleObject" Target="../embeddings/oleObject53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49.bin"/><Relationship Id="rId22" Type="http://schemas.openxmlformats.org/officeDocument/2006/relationships/image" Target="../media/image5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5.emf"/><Relationship Id="rId18" Type="http://schemas.openxmlformats.org/officeDocument/2006/relationships/oleObject" Target="../embeddings/oleObject6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69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8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0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6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yeska-pipe.com/servs/servs-9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6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5.emf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9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5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4.emf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1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7.e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2.bin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13.bin"/><Relationship Id="rId4" Type="http://schemas.openxmlformats.org/officeDocument/2006/relationships/slide" Target="slide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6_6%20Parabolic%20velocity%20in%20laminar%20flow.mov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www.efluids.com/efluids/gallery/allen1.htm" TargetMode="External"/><Relationship Id="rId7" Type="http://schemas.openxmlformats.org/officeDocument/2006/relationships/hyperlink" Target="http://www.efluids.com/efluids/gallery/kelvin_helm_rollup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ww.rit.edu/~andpph/splash-1.jp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hyperlink" Target="http://www.efluids.com/efluids/gallery/hurricane.html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35.e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2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42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3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9.emf"/><Relationship Id="rId18" Type="http://schemas.openxmlformats.org/officeDocument/2006/relationships/oleObject" Target="../embeddings/oleObject143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8.emf"/><Relationship Id="rId5" Type="http://schemas.openxmlformats.org/officeDocument/2006/relationships/image" Target="../media/image145.e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52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7.emf"/><Relationship Id="rId14" Type="http://schemas.openxmlformats.org/officeDocument/2006/relationships/oleObject" Target="../embeddings/oleObject14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57.e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161.emf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9.emf"/><Relationship Id="rId25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165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6.emf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153.emf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28" Type="http://schemas.openxmlformats.org/officeDocument/2006/relationships/oleObject" Target="../embeddings/oleObject156.bin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60.e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6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70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6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slide" Target="slide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emf"/><Relationship Id="rId24" Type="http://schemas.openxmlformats.org/officeDocument/2006/relationships/image" Target="../media/image37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5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338" y="273050"/>
            <a:ext cx="7610475" cy="57086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Basic Governing Differential Equations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CEE 331</a:t>
            </a:r>
          </a:p>
          <a:p>
            <a:fld id="{F7B66362-F362-4E96-AB74-7F66E3D1A191}" type="datetime4">
              <a:rPr lang="en-US" smtClean="0">
                <a:solidFill>
                  <a:schemeClr val="bg1"/>
                </a:solidFill>
              </a:rPr>
              <a:pPr/>
              <a:t>April 14, 2013</a:t>
            </a:fld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991225" y="4341813"/>
            <a:ext cx="31146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Lagrangian acceleration</a:t>
            </a:r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Notation: Total Derivative</a:t>
            </a:r>
            <a:br>
              <a:rPr lang="en-US" smtClean="0"/>
            </a:br>
            <a:r>
              <a:rPr lang="en-US" smtClean="0"/>
              <a:t>Eulerian Perspective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209550" y="5099050"/>
          <a:ext cx="353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3530520" imgH="787320" progId="Equation.DSMT4">
                  <p:embed/>
                </p:oleObj>
              </mc:Choice>
              <mc:Fallback>
                <p:oleObj name="Equation" r:id="rId4" imgW="353052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5099050"/>
                        <a:ext cx="3530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85750" y="3028950"/>
          <a:ext cx="505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6" imgW="5054400" imgH="787320" progId="Equation.DSMT4">
                  <p:embed/>
                </p:oleObj>
              </mc:Choice>
              <mc:Fallback>
                <p:oleObj name="Equation" r:id="rId6" imgW="505440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028950"/>
                        <a:ext cx="5054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95250" y="4064000"/>
          <a:ext cx="510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8" imgW="5105160" imgH="787320" progId="Equation.DSMT4">
                  <p:embed/>
                </p:oleObj>
              </mc:Choice>
              <mc:Fallback>
                <p:oleObj name="Equation" r:id="rId8" imgW="510516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064000"/>
                        <a:ext cx="510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349250" y="6129338"/>
          <a:ext cx="20066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0" imgW="2006280" imgH="736560" progId="Equation.DSMT4">
                  <p:embed/>
                </p:oleObj>
              </mc:Choice>
              <mc:Fallback>
                <p:oleObj name="Equation" r:id="rId10" imgW="2006280" imgH="736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6129338"/>
                        <a:ext cx="20066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470400" y="5156200"/>
            <a:ext cx="3784600" cy="1701800"/>
            <a:chOff x="2816" y="3248"/>
            <a:chExt cx="2384" cy="1072"/>
          </a:xfrm>
        </p:grpSpPr>
        <p:graphicFrame>
          <p:nvGraphicFramePr>
            <p:cNvPr id="6151" name="Object 4"/>
            <p:cNvGraphicFramePr>
              <a:graphicFrameLocks noChangeAspect="1"/>
            </p:cNvGraphicFramePr>
            <p:nvPr/>
          </p:nvGraphicFramePr>
          <p:xfrm>
            <a:off x="2919" y="3248"/>
            <a:ext cx="186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12" imgW="2958840" imgH="787320" progId="Equation.DSMT4">
                    <p:embed/>
                  </p:oleObj>
                </mc:Choice>
                <mc:Fallback>
                  <p:oleObj name="Equation" r:id="rId12" imgW="2958840" imgH="7873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3248"/>
                          <a:ext cx="186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  <a:ext uri="{53640926-AAD7-44D8-BBD7-CCE9431645EC}">
                            <a14:shadowObscured xmlns:a14="http://schemas.microsoft.com/office/drawing/2010/main" val="1"/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1"/>
            <p:cNvGraphicFramePr>
              <a:graphicFrameLocks noChangeAspect="1"/>
            </p:cNvGraphicFramePr>
            <p:nvPr/>
          </p:nvGraphicFramePr>
          <p:xfrm>
            <a:off x="2816" y="3824"/>
            <a:ext cx="23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14" imgW="3784320" imgH="787320" progId="Equation.DSMT4">
                    <p:embed/>
                  </p:oleObj>
                </mc:Choice>
                <mc:Fallback>
                  <p:oleObj name="Equation" r:id="rId14" imgW="3784320" imgH="78732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3824"/>
                          <a:ext cx="23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  <a:ext uri="{53640926-AAD7-44D8-BBD7-CCE9431645EC}">
                            <a14:shadowObscured xmlns:a14="http://schemas.microsoft.com/office/drawing/2010/main" val="1"/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715125" y="2322513"/>
            <a:ext cx="2238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751638" y="2822575"/>
            <a:ext cx="1558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967038" y="1868488"/>
            <a:ext cx="1125537" cy="1343025"/>
            <a:chOff x="1813" y="1177"/>
            <a:chExt cx="709" cy="846"/>
          </a:xfrm>
        </p:grpSpPr>
        <p:sp>
          <p:nvSpPr>
            <p:cNvPr id="6166" name="Oval 18"/>
            <p:cNvSpPr>
              <a:spLocks noChangeArrowheads="1"/>
            </p:cNvSpPr>
            <p:nvPr/>
          </p:nvSpPr>
          <p:spPr bwMode="auto">
            <a:xfrm>
              <a:off x="2276" y="1177"/>
              <a:ext cx="246" cy="63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7" name="Freeform 20"/>
            <p:cNvSpPr>
              <a:spLocks/>
            </p:cNvSpPr>
            <p:nvPr/>
          </p:nvSpPr>
          <p:spPr bwMode="auto">
            <a:xfrm>
              <a:off x="1813" y="1761"/>
              <a:ext cx="518" cy="262"/>
            </a:xfrm>
            <a:custGeom>
              <a:avLst/>
              <a:gdLst>
                <a:gd name="T0" fmla="*/ 518 w 518"/>
                <a:gd name="T1" fmla="*/ 0 h 262"/>
                <a:gd name="T2" fmla="*/ 79 w 518"/>
                <a:gd name="T3" fmla="*/ 85 h 262"/>
                <a:gd name="T4" fmla="*/ 41 w 518"/>
                <a:gd name="T5" fmla="*/ 262 h 262"/>
                <a:gd name="T6" fmla="*/ 0 60000 65536"/>
                <a:gd name="T7" fmla="*/ 0 60000 65536"/>
                <a:gd name="T8" fmla="*/ 0 60000 65536"/>
                <a:gd name="T9" fmla="*/ 0 w 518"/>
                <a:gd name="T10" fmla="*/ 0 h 262"/>
                <a:gd name="T11" fmla="*/ 518 w 518"/>
                <a:gd name="T12" fmla="*/ 262 h 2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8" h="262">
                  <a:moveTo>
                    <a:pt x="518" y="0"/>
                  </a:moveTo>
                  <a:cubicBezTo>
                    <a:pt x="338" y="20"/>
                    <a:pt x="158" y="41"/>
                    <a:pt x="79" y="85"/>
                  </a:cubicBezTo>
                  <a:cubicBezTo>
                    <a:pt x="0" y="129"/>
                    <a:pt x="20" y="195"/>
                    <a:pt x="41" y="262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247650" y="1993900"/>
          <a:ext cx="591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6" imgW="5918040" imgH="787320" progId="Equation.DSMT4">
                  <p:embed/>
                </p:oleObj>
              </mc:Choice>
              <mc:Fallback>
                <p:oleObj name="Equation" r:id="rId16" imgW="5918040" imgH="787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993900"/>
                        <a:ext cx="591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Comment 7"/>
          <p:cNvSpPr>
            <a:spLocks noChangeArrowheads="1"/>
          </p:cNvSpPr>
          <p:nvPr/>
        </p:nvSpPr>
        <p:spPr bwMode="auto">
          <a:xfrm>
            <a:off x="6618288" y="1900238"/>
            <a:ext cx="2525712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Total derivative (chain rule)</a:t>
            </a:r>
          </a:p>
        </p:txBody>
      </p:sp>
      <p:sp>
        <p:nvSpPr>
          <p:cNvPr id="6160" name="Line 24"/>
          <p:cNvSpPr>
            <a:spLocks noChangeShapeType="1"/>
          </p:cNvSpPr>
          <p:nvPr/>
        </p:nvSpPr>
        <p:spPr bwMode="auto">
          <a:xfrm>
            <a:off x="6092825" y="4713288"/>
            <a:ext cx="272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29" name="Freeform 25"/>
          <p:cNvSpPr>
            <a:spLocks/>
          </p:cNvSpPr>
          <p:nvPr/>
        </p:nvSpPr>
        <p:spPr bwMode="auto">
          <a:xfrm>
            <a:off x="304800" y="4337050"/>
            <a:ext cx="5764213" cy="1225550"/>
          </a:xfrm>
          <a:custGeom>
            <a:avLst/>
            <a:gdLst>
              <a:gd name="T0" fmla="*/ 0 w 3631"/>
              <a:gd name="T1" fmla="*/ 428 h 654"/>
              <a:gd name="T2" fmla="*/ 3631 w 3631"/>
              <a:gd name="T3" fmla="*/ 146 h 654"/>
              <a:gd name="T4" fmla="*/ 0 60000 65536"/>
              <a:gd name="T5" fmla="*/ 0 60000 65536"/>
              <a:gd name="T6" fmla="*/ 0 w 3631"/>
              <a:gd name="T7" fmla="*/ 0 h 654"/>
              <a:gd name="T8" fmla="*/ 3631 w 3631"/>
              <a:gd name="T9" fmla="*/ 654 h 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31" h="654">
                <a:moveTo>
                  <a:pt x="0" y="428"/>
                </a:moveTo>
                <a:cubicBezTo>
                  <a:pt x="166" y="0"/>
                  <a:pt x="2439" y="654"/>
                  <a:pt x="3631" y="146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33" name="Comment 29"/>
          <p:cNvSpPr>
            <a:spLocks noChangeArrowheads="1"/>
          </p:cNvSpPr>
          <p:nvPr/>
        </p:nvSpPr>
        <p:spPr bwMode="auto">
          <a:xfrm>
            <a:off x="5867400" y="2971800"/>
            <a:ext cx="32766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Material or substantial derivative</a:t>
            </a:r>
          </a:p>
        </p:txBody>
      </p:sp>
      <p:sp>
        <p:nvSpPr>
          <p:cNvPr id="6163" name="Line 30"/>
          <p:cNvSpPr>
            <a:spLocks noChangeShapeType="1"/>
          </p:cNvSpPr>
          <p:nvPr/>
        </p:nvSpPr>
        <p:spPr bwMode="auto">
          <a:xfrm>
            <a:off x="5943600" y="3429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Line 31"/>
          <p:cNvSpPr>
            <a:spLocks noChangeShapeType="1"/>
          </p:cNvSpPr>
          <p:nvPr/>
        </p:nvSpPr>
        <p:spPr bwMode="auto">
          <a:xfrm>
            <a:off x="5943600" y="3810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5" name="AutoShape 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12200" y="6464300"/>
            <a:ext cx="431800" cy="393700"/>
          </a:xfrm>
          <a:prstGeom prst="actionButtonReturn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0" grpId="0" build="p" autoUpdateAnimBg="0"/>
      <p:bldP spid="98311" grpId="0" autoUpdateAnimBg="0"/>
      <p:bldP spid="98329" grpId="0" animBg="1"/>
      <p:bldP spid="983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Navier-Stokes Equations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equations are nonlinear partial differential equations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No full analytical solution exists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equations can be solved for several simple flow conditions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Numerical solutions to Navier-Stokes equations are increasingly being used to describe complex flows.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349250" y="3097213"/>
          <a:ext cx="1930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1930320" imgH="431640" progId="Equation.DSMT4">
                  <p:embed/>
                </p:oleObj>
              </mc:Choice>
              <mc:Fallback>
                <p:oleObj name="Equation" r:id="rId4" imgW="19303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097213"/>
                        <a:ext cx="1930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Navier-Stokes Equations: A Simple Case</a:t>
            </a:r>
          </a:p>
        </p:txBody>
      </p:sp>
      <p:sp>
        <p:nvSpPr>
          <p:cNvPr id="717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acceleration and no velocity gradients</a:t>
            </a:r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698500" y="6230938"/>
          <a:ext cx="17145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1714320" imgH="342720" progId="Equation.DSMT4">
                  <p:embed/>
                </p:oleObj>
              </mc:Choice>
              <mc:Fallback>
                <p:oleObj name="Equation" r:id="rId6" imgW="1714320" imgH="342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6230938"/>
                        <a:ext cx="17145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482600" y="3694113"/>
          <a:ext cx="1244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8" imgW="1244520" imgH="342720" progId="Equation.DSMT4">
                  <p:embed/>
                </p:oleObj>
              </mc:Choice>
              <mc:Fallback>
                <p:oleObj name="Equation" r:id="rId8" imgW="1244520" imgH="3427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694113"/>
                        <a:ext cx="1244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419100" y="4244975"/>
          <a:ext cx="4635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0" imgW="4635360" imgH="787320" progId="Equation.DSMT4">
                  <p:embed/>
                </p:oleObj>
              </mc:Choice>
              <mc:Fallback>
                <p:oleObj name="Equation" r:id="rId10" imgW="4635360" imgH="787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244975"/>
                        <a:ext cx="4635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/>
          </p:cNvGraphicFramePr>
          <p:nvPr/>
        </p:nvGraphicFramePr>
        <p:xfrm>
          <a:off x="342900" y="5181600"/>
          <a:ext cx="34194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2" imgW="3416040" imgH="787320" progId="Equation.DSMT4">
                  <p:embed/>
                </p:oleObj>
              </mc:Choice>
              <mc:Fallback>
                <p:oleObj name="Equation" r:id="rId12" imgW="3416040" imgH="787320" progId="Equation.DSMT4">
                  <p:embed/>
                  <p:pic>
                    <p:nvPicPr>
                      <p:cNvPr id="0" name="Object 1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181600"/>
                        <a:ext cx="34194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20"/>
          <p:cNvSpPr>
            <a:spLocks noChangeShapeType="1"/>
          </p:cNvSpPr>
          <p:nvPr/>
        </p:nvSpPr>
        <p:spPr bwMode="auto">
          <a:xfrm>
            <a:off x="4014788" y="3949700"/>
            <a:ext cx="4437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1"/>
          <p:cNvSpPr>
            <a:spLocks noChangeShapeType="1"/>
          </p:cNvSpPr>
          <p:nvPr/>
        </p:nvSpPr>
        <p:spPr bwMode="auto">
          <a:xfrm>
            <a:off x="5348288" y="4775200"/>
            <a:ext cx="3560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Comment 9"/>
          <p:cNvSpPr>
            <a:spLocks noChangeArrowheads="1"/>
          </p:cNvSpPr>
          <p:nvPr/>
        </p:nvSpPr>
        <p:spPr bwMode="auto">
          <a:xfrm>
            <a:off x="3949700" y="3454400"/>
            <a:ext cx="45624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xyz could have any orientation</a:t>
            </a:r>
          </a:p>
        </p:txBody>
      </p:sp>
      <p:sp>
        <p:nvSpPr>
          <p:cNvPr id="83990" name="Comment 22"/>
          <p:cNvSpPr>
            <a:spLocks noChangeArrowheads="1"/>
          </p:cNvSpPr>
          <p:nvPr/>
        </p:nvSpPr>
        <p:spPr bwMode="auto">
          <a:xfrm>
            <a:off x="5283200" y="4279900"/>
            <a:ext cx="36560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Let y be vertical upward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1371600" y="4267200"/>
            <a:ext cx="3810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71788" y="3783013"/>
            <a:ext cx="1076325" cy="1211262"/>
            <a:chOff x="1920" y="2357"/>
            <a:chExt cx="678" cy="763"/>
          </a:xfrm>
        </p:grpSpPr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 flipV="1">
              <a:off x="1920" y="2640"/>
              <a:ext cx="288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9" name="Text Box 25"/>
            <p:cNvSpPr txBox="1">
              <a:spLocks noChangeArrowheads="1"/>
            </p:cNvSpPr>
            <p:nvPr/>
          </p:nvSpPr>
          <p:spPr bwMode="auto">
            <a:xfrm>
              <a:off x="2124" y="2357"/>
              <a:ext cx="47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  <a:latin typeface="Symbol" pitchFamily="18" charset="2"/>
                </a:rPr>
                <a:t>-r</a:t>
              </a:r>
              <a:r>
                <a:rPr lang="en-US">
                  <a:solidFill>
                    <a:schemeClr val="folHlink"/>
                  </a:solidFill>
                </a:rPr>
                <a:t>g</a:t>
              </a:r>
            </a:p>
          </p:txBody>
        </p:sp>
      </p:grpSp>
      <p:sp>
        <p:nvSpPr>
          <p:cNvPr id="83995" name="Line 27"/>
          <p:cNvSpPr>
            <a:spLocks noChangeShapeType="1"/>
          </p:cNvSpPr>
          <p:nvPr/>
        </p:nvSpPr>
        <p:spPr bwMode="auto">
          <a:xfrm flipV="1">
            <a:off x="4554538" y="4240213"/>
            <a:ext cx="381000" cy="685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581400" y="6019800"/>
            <a:ext cx="22352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For constant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r</a:t>
            </a:r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3657600" y="6553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5" name="Object 30"/>
          <p:cNvGraphicFramePr>
            <a:graphicFrameLocks noChangeAspect="1"/>
          </p:cNvGraphicFramePr>
          <p:nvPr/>
        </p:nvGraphicFramePr>
        <p:xfrm>
          <a:off x="371475" y="2517775"/>
          <a:ext cx="3136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4" imgW="3136680" imgH="444240" progId="Equation.DSMT4">
                  <p:embed/>
                </p:oleObj>
              </mc:Choice>
              <mc:Fallback>
                <p:oleObj name="Equation" r:id="rId14" imgW="3136680" imgH="4442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2517775"/>
                        <a:ext cx="3136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31"/>
          <p:cNvSpPr txBox="1">
            <a:spLocks noChangeArrowheads="1"/>
          </p:cNvSpPr>
          <p:nvPr/>
        </p:nvSpPr>
        <p:spPr bwMode="auto">
          <a:xfrm>
            <a:off x="4191000" y="5045075"/>
            <a:ext cx="47752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>
            <a:spAutoFit/>
          </a:bodyPr>
          <a:lstStyle/>
          <a:p>
            <a:r>
              <a:rPr lang="en-US" sz="2400"/>
              <a:t>Component of g in the x,y,z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90" grpId="0" autoUpdateAnimBg="0"/>
      <p:bldP spid="83991" grpId="0" animBg="1"/>
      <p:bldP spid="83995" grpId="0" animBg="1"/>
      <p:bldP spid="8399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4797425" y="2844800"/>
            <a:ext cx="4090988" cy="7318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Horizontal Plates: Laminar Flow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428625" y="2671763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3136680" imgH="444240" progId="Equation.DSMT4">
                  <p:embed/>
                </p:oleObj>
              </mc:Choice>
              <mc:Fallback>
                <p:oleObj name="Equation" r:id="rId4" imgW="31366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671763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428625" y="3257550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6" imgW="2946240" imgH="444240" progId="Equation.DSMT4">
                  <p:embed/>
                </p:oleObj>
              </mc:Choice>
              <mc:Fallback>
                <p:oleObj name="Equation" r:id="rId6" imgW="294624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257550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9"/>
          <p:cNvSpPr txBox="1">
            <a:spLocks noChangeArrowheads="1"/>
          </p:cNvSpPr>
          <p:nvPr/>
        </p:nvSpPr>
        <p:spPr bwMode="auto">
          <a:xfrm>
            <a:off x="242888" y="1847850"/>
            <a:ext cx="786923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r>
              <a:rPr lang="en-US" sz="2400"/>
              <a:t>Derive the equation for the laminar, steady, uniform flow between infinite horizontal parallel plates.  </a:t>
            </a:r>
          </a:p>
        </p:txBody>
      </p:sp>
      <p:grpSp>
        <p:nvGrpSpPr>
          <p:cNvPr id="8207" name="Group 16"/>
          <p:cNvGrpSpPr>
            <a:grpSpLocks/>
          </p:cNvGrpSpPr>
          <p:nvPr/>
        </p:nvGrpSpPr>
        <p:grpSpPr bwMode="auto">
          <a:xfrm>
            <a:off x="4810125" y="3576638"/>
            <a:ext cx="4078288" cy="49212"/>
            <a:chOff x="2854" y="1938"/>
            <a:chExt cx="2569" cy="31"/>
          </a:xfrm>
        </p:grpSpPr>
        <p:sp>
          <p:nvSpPr>
            <p:cNvPr id="8236" name="Line 8"/>
            <p:cNvSpPr>
              <a:spLocks noChangeShapeType="1"/>
            </p:cNvSpPr>
            <p:nvPr/>
          </p:nvSpPr>
          <p:spPr bwMode="auto">
            <a:xfrm>
              <a:off x="2869" y="1969"/>
              <a:ext cx="2531" cy="0"/>
            </a:xfrm>
            <a:prstGeom prst="line">
              <a:avLst/>
            </a:prstGeom>
            <a:noFill/>
            <a:ln w="76200"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7" name="Line 15"/>
            <p:cNvSpPr>
              <a:spLocks noChangeShapeType="1"/>
            </p:cNvSpPr>
            <p:nvPr/>
          </p:nvSpPr>
          <p:spPr bwMode="auto">
            <a:xfrm>
              <a:off x="2854" y="1938"/>
              <a:ext cx="256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08" name="Group 17"/>
          <p:cNvGrpSpPr>
            <a:grpSpLocks/>
          </p:cNvGrpSpPr>
          <p:nvPr/>
        </p:nvGrpSpPr>
        <p:grpSpPr bwMode="auto">
          <a:xfrm flipV="1">
            <a:off x="4784725" y="2789238"/>
            <a:ext cx="4078288" cy="49212"/>
            <a:chOff x="2854" y="1938"/>
            <a:chExt cx="2569" cy="31"/>
          </a:xfrm>
        </p:grpSpPr>
        <p:sp>
          <p:nvSpPr>
            <p:cNvPr id="8234" name="Line 18"/>
            <p:cNvSpPr>
              <a:spLocks noChangeShapeType="1"/>
            </p:cNvSpPr>
            <p:nvPr/>
          </p:nvSpPr>
          <p:spPr bwMode="auto">
            <a:xfrm>
              <a:off x="2869" y="1969"/>
              <a:ext cx="2531" cy="0"/>
            </a:xfrm>
            <a:prstGeom prst="line">
              <a:avLst/>
            </a:prstGeom>
            <a:noFill/>
            <a:ln w="76200"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5" name="Line 19"/>
            <p:cNvSpPr>
              <a:spLocks noChangeShapeType="1"/>
            </p:cNvSpPr>
            <p:nvPr/>
          </p:nvSpPr>
          <p:spPr bwMode="auto">
            <a:xfrm>
              <a:off x="2854" y="1938"/>
              <a:ext cx="256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14711" name="Object 23"/>
          <p:cNvGraphicFramePr>
            <a:graphicFrameLocks noChangeAspect="1"/>
          </p:cNvGraphicFramePr>
          <p:nvPr/>
        </p:nvGraphicFramePr>
        <p:xfrm>
          <a:off x="6061075" y="3814763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8" imgW="2323800" imgH="888840" progId="Equation.DSMT4">
                  <p:embed/>
                </p:oleObj>
              </mc:Choice>
              <mc:Fallback>
                <p:oleObj name="Equation" r:id="rId8" imgW="2323800" imgH="8888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3814763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24"/>
          <p:cNvGraphicFramePr>
            <a:graphicFrameLocks noChangeAspect="1"/>
          </p:cNvGraphicFramePr>
          <p:nvPr/>
        </p:nvGraphicFramePr>
        <p:xfrm>
          <a:off x="5932488" y="5189538"/>
          <a:ext cx="170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0" imgW="1701720" imgH="787320" progId="Equation.DSMT4">
                  <p:embed/>
                </p:oleObj>
              </mc:Choice>
              <mc:Fallback>
                <p:oleObj name="Equation" r:id="rId10" imgW="1701720" imgH="7873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5189538"/>
                        <a:ext cx="1701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3" name="Object 25"/>
          <p:cNvGraphicFramePr>
            <a:graphicFrameLocks noChangeAspect="1"/>
          </p:cNvGraphicFramePr>
          <p:nvPr/>
        </p:nvGraphicFramePr>
        <p:xfrm>
          <a:off x="6130925" y="6316663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2" imgW="609480" imgH="228600" progId="Equation.DSMT4">
                  <p:embed/>
                </p:oleObj>
              </mc:Choice>
              <mc:Fallback>
                <p:oleObj name="Equation" r:id="rId12" imgW="60948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6316663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5" name="Line 27"/>
          <p:cNvSpPr>
            <a:spLocks noChangeShapeType="1"/>
          </p:cNvSpPr>
          <p:nvPr/>
        </p:nvSpPr>
        <p:spPr bwMode="auto">
          <a:xfrm flipV="1">
            <a:off x="1831975" y="3870325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 flipV="1">
            <a:off x="2863850" y="3913188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V="1">
            <a:off x="4403725" y="3932238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4709" name="Object 21"/>
          <p:cNvGraphicFramePr>
            <a:graphicFrameLocks noChangeAspect="1"/>
          </p:cNvGraphicFramePr>
          <p:nvPr/>
        </p:nvGraphicFramePr>
        <p:xfrm>
          <a:off x="441325" y="4833938"/>
          <a:ext cx="457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4" imgW="4572000" imgH="888840" progId="Equation.DSMT4">
                  <p:embed/>
                </p:oleObj>
              </mc:Choice>
              <mc:Fallback>
                <p:oleObj name="Equation" r:id="rId14" imgW="4572000" imgH="8888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833938"/>
                        <a:ext cx="457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0" name="Object 22"/>
          <p:cNvGraphicFramePr>
            <a:graphicFrameLocks noChangeAspect="1"/>
          </p:cNvGraphicFramePr>
          <p:nvPr/>
        </p:nvGraphicFramePr>
        <p:xfrm>
          <a:off x="407988" y="5988050"/>
          <a:ext cx="472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6" imgW="4724280" imgH="888840" progId="Equation.DSMT4">
                  <p:embed/>
                </p:oleObj>
              </mc:Choice>
              <mc:Fallback>
                <p:oleObj name="Equation" r:id="rId16" imgW="4724280" imgH="8888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988050"/>
                        <a:ext cx="472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473075" y="3817938"/>
          <a:ext cx="459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8" imgW="4597200" imgH="888840" progId="Equation.DSMT4">
                  <p:embed/>
                </p:oleObj>
              </mc:Choice>
              <mc:Fallback>
                <p:oleObj name="Equation" r:id="rId18" imgW="459720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817938"/>
                        <a:ext cx="459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0" name="Line 32"/>
          <p:cNvSpPr>
            <a:spLocks noChangeShapeType="1"/>
          </p:cNvSpPr>
          <p:nvPr/>
        </p:nvSpPr>
        <p:spPr bwMode="auto">
          <a:xfrm flipV="1">
            <a:off x="2606675" y="4838700"/>
            <a:ext cx="2381250" cy="7096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 flipV="1">
            <a:off x="958850" y="6138863"/>
            <a:ext cx="4175125" cy="5270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214" name="Group 26"/>
          <p:cNvGrpSpPr>
            <a:grpSpLocks/>
          </p:cNvGrpSpPr>
          <p:nvPr/>
        </p:nvGrpSpPr>
        <p:grpSpPr bwMode="auto">
          <a:xfrm>
            <a:off x="7727950" y="2233613"/>
            <a:ext cx="1416050" cy="1543050"/>
            <a:chOff x="4887" y="1064"/>
            <a:chExt cx="550" cy="628"/>
          </a:xfrm>
        </p:grpSpPr>
        <p:sp>
          <p:nvSpPr>
            <p:cNvPr id="8230" name="Line 10"/>
            <p:cNvSpPr>
              <a:spLocks noChangeShapeType="1"/>
            </p:cNvSpPr>
            <p:nvPr/>
          </p:nvSpPr>
          <p:spPr bwMode="auto">
            <a:xfrm flipV="1">
              <a:off x="4963" y="1277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1" name="Line 11"/>
            <p:cNvSpPr>
              <a:spLocks noChangeShapeType="1"/>
            </p:cNvSpPr>
            <p:nvPr/>
          </p:nvSpPr>
          <p:spPr bwMode="auto">
            <a:xfrm>
              <a:off x="4963" y="1611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32" name="Text Box 12"/>
            <p:cNvSpPr txBox="1">
              <a:spLocks noChangeArrowheads="1"/>
            </p:cNvSpPr>
            <p:nvPr/>
          </p:nvSpPr>
          <p:spPr bwMode="auto">
            <a:xfrm>
              <a:off x="4887" y="1064"/>
              <a:ext cx="131" cy="1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y</a:t>
              </a:r>
            </a:p>
          </p:txBody>
        </p:sp>
        <p:sp>
          <p:nvSpPr>
            <p:cNvPr id="8233" name="Text Box 13"/>
            <p:cNvSpPr txBox="1">
              <a:spLocks noChangeArrowheads="1"/>
            </p:cNvSpPr>
            <p:nvPr/>
          </p:nvSpPr>
          <p:spPr bwMode="auto">
            <a:xfrm>
              <a:off x="5307" y="1506"/>
              <a:ext cx="130" cy="1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x</a:t>
              </a:r>
            </a:p>
          </p:txBody>
        </p:sp>
      </p:grp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6307138" y="4691063"/>
            <a:ext cx="21463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Hydrostatic in y</a:t>
            </a:r>
          </a:p>
        </p:txBody>
      </p:sp>
      <p:sp>
        <p:nvSpPr>
          <p:cNvPr id="8216" name="Line 36"/>
          <p:cNvSpPr>
            <a:spLocks noChangeShapeType="1"/>
          </p:cNvSpPr>
          <p:nvPr/>
        </p:nvSpPr>
        <p:spPr bwMode="auto">
          <a:xfrm>
            <a:off x="6350000" y="5089525"/>
            <a:ext cx="203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25" name="Oval 37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381000" y="2667000"/>
            <a:ext cx="533400" cy="5334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4726" name="Object 38"/>
          <p:cNvGraphicFramePr>
            <a:graphicFrameLocks noChangeAspect="1"/>
          </p:cNvGraphicFramePr>
          <p:nvPr/>
        </p:nvGraphicFramePr>
        <p:xfrm>
          <a:off x="5105400" y="47244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21" imgW="634680" imgH="279360" progId="Equation.DSMT4">
                  <p:embed/>
                </p:oleObj>
              </mc:Choice>
              <mc:Fallback>
                <p:oleObj name="Equation" r:id="rId21" imgW="634680" imgH="27936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635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7" name="Object 39"/>
          <p:cNvGraphicFramePr>
            <a:graphicFrameLocks noChangeAspect="1"/>
          </p:cNvGraphicFramePr>
          <p:nvPr/>
        </p:nvGraphicFramePr>
        <p:xfrm>
          <a:off x="5149850" y="5791200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23" imgW="698400" imgH="279360" progId="Equation.DSMT4">
                  <p:embed/>
                </p:oleObj>
              </mc:Choice>
              <mc:Fallback>
                <p:oleObj name="Equation" r:id="rId23" imgW="698400" imgH="2793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791200"/>
                        <a:ext cx="698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029200" y="2895600"/>
            <a:ext cx="914400" cy="609600"/>
            <a:chOff x="3168" y="1824"/>
            <a:chExt cx="576" cy="384"/>
          </a:xfrm>
        </p:grpSpPr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>
              <a:off x="3168" y="2016"/>
              <a:ext cx="57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26" name="Line 41"/>
            <p:cNvSpPr>
              <a:spLocks noChangeShapeType="1"/>
            </p:cNvSpPr>
            <p:nvPr/>
          </p:nvSpPr>
          <p:spPr bwMode="auto">
            <a:xfrm>
              <a:off x="3168" y="211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27" name="Line 42"/>
            <p:cNvSpPr>
              <a:spLocks noChangeShapeType="1"/>
            </p:cNvSpPr>
            <p:nvPr/>
          </p:nvSpPr>
          <p:spPr bwMode="auto">
            <a:xfrm>
              <a:off x="3168" y="192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28" name="Line 43"/>
            <p:cNvSpPr>
              <a:spLocks noChangeShapeType="1"/>
            </p:cNvSpPr>
            <p:nvPr/>
          </p:nvSpPr>
          <p:spPr bwMode="auto">
            <a:xfrm>
              <a:off x="3168" y="1824"/>
              <a:ext cx="14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29" name="Line 44"/>
            <p:cNvSpPr>
              <a:spLocks noChangeShapeType="1"/>
            </p:cNvSpPr>
            <p:nvPr/>
          </p:nvSpPr>
          <p:spPr bwMode="auto">
            <a:xfrm>
              <a:off x="3168" y="2208"/>
              <a:ext cx="14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4734" name="Oval 46"/>
          <p:cNvSpPr>
            <a:spLocks noChangeArrowheads="1"/>
          </p:cNvSpPr>
          <p:nvPr/>
        </p:nvSpPr>
        <p:spPr bwMode="auto">
          <a:xfrm>
            <a:off x="5867400" y="3733800"/>
            <a:ext cx="2971800" cy="1066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0" name="Text Box 47"/>
          <p:cNvSpPr txBox="1">
            <a:spLocks noChangeArrowheads="1"/>
          </p:cNvSpPr>
          <p:nvPr/>
        </p:nvSpPr>
        <p:spPr bwMode="auto">
          <a:xfrm>
            <a:off x="60325" y="397668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8221" name="Text Box 48"/>
          <p:cNvSpPr txBox="1">
            <a:spLocks noChangeArrowheads="1"/>
          </p:cNvSpPr>
          <p:nvPr/>
        </p:nvSpPr>
        <p:spPr bwMode="auto">
          <a:xfrm>
            <a:off x="76200" y="496728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8222" name="Text Box 49"/>
          <p:cNvSpPr txBox="1">
            <a:spLocks noChangeArrowheads="1"/>
          </p:cNvSpPr>
          <p:nvPr/>
        </p:nvSpPr>
        <p:spPr bwMode="auto">
          <a:xfrm>
            <a:off x="76200" y="6034088"/>
            <a:ext cx="3413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114739" name="Line 51"/>
          <p:cNvSpPr>
            <a:spLocks noChangeShapeType="1"/>
          </p:cNvSpPr>
          <p:nvPr/>
        </p:nvSpPr>
        <p:spPr bwMode="auto">
          <a:xfrm>
            <a:off x="4737100" y="2260600"/>
            <a:ext cx="850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5778500" y="2260600"/>
            <a:ext cx="850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5" grpId="0" animBg="1"/>
      <p:bldP spid="114716" grpId="0" animBg="1"/>
      <p:bldP spid="114717" grpId="0" animBg="1"/>
      <p:bldP spid="114720" grpId="0" animBg="1"/>
      <p:bldP spid="114721" grpId="0" animBg="1"/>
      <p:bldP spid="114723" grpId="0" build="p" autoUpdateAnimBg="0"/>
      <p:bldP spid="114725" grpId="0" animBg="1"/>
      <p:bldP spid="114734" grpId="0" animBg="1"/>
      <p:bldP spid="114739" grpId="0" animBg="1"/>
      <p:bldP spid="1147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Horizontal Plates: Laminar Flow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03238" y="1849438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2323800" imgH="888840" progId="Equation.DSMT4">
                  <p:embed/>
                </p:oleObj>
              </mc:Choice>
              <mc:Fallback>
                <p:oleObj name="Equation" r:id="rId4" imgW="23238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849438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458788" y="2954338"/>
          <a:ext cx="173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6" imgW="1739880" imgH="888840" progId="Equation.DSMT4">
                  <p:embed/>
                </p:oleObj>
              </mc:Choice>
              <mc:Fallback>
                <p:oleObj name="Equation" r:id="rId6" imgW="1739880" imgH="8888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954338"/>
                        <a:ext cx="1739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403225" y="4214813"/>
          <a:ext cx="279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8" imgW="2793960" imgH="888840" progId="Equation.DSMT4">
                  <p:embed/>
                </p:oleObj>
              </mc:Choice>
              <mc:Fallback>
                <p:oleObj name="Equation" r:id="rId8" imgW="279396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4214813"/>
                        <a:ext cx="279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5518150" y="4230688"/>
          <a:ext cx="22987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0" imgW="2298600" imgH="863280" progId="Equation.DSMT4">
                  <p:embed/>
                </p:oleObj>
              </mc:Choice>
              <mc:Fallback>
                <p:oleObj name="Equation" r:id="rId10" imgW="229860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4230688"/>
                        <a:ext cx="22987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41288" y="5534025"/>
          <a:ext cx="35687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2" imgW="3568680" imgH="863280" progId="Equation.DSMT4">
                  <p:embed/>
                </p:oleObj>
              </mc:Choice>
              <mc:Fallback>
                <p:oleObj name="Equation" r:id="rId12" imgW="356868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5534025"/>
                        <a:ext cx="35687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5672138" y="5576888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4" imgW="2590560" imgH="774360" progId="Equation.DSMT4">
                  <p:embed/>
                </p:oleObj>
              </mc:Choice>
              <mc:Fallback>
                <p:oleObj name="Equation" r:id="rId14" imgW="2590560" imgH="774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5576888"/>
                        <a:ext cx="259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4329113" y="2946400"/>
            <a:ext cx="452278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Pressure gradient in x balanced by shear gradient in y</a:t>
            </a:r>
          </a:p>
        </p:txBody>
      </p:sp>
      <p:graphicFrame>
        <p:nvGraphicFramePr>
          <p:cNvPr id="9224" name="Object 11"/>
          <p:cNvGraphicFramePr>
            <a:graphicFrameLocks noChangeAspect="1"/>
          </p:cNvGraphicFramePr>
          <p:nvPr/>
        </p:nvGraphicFramePr>
        <p:xfrm>
          <a:off x="7297738" y="1936750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16" imgW="1091880" imgH="787320" progId="Equation.DSMT4">
                  <p:embed/>
                </p:oleObj>
              </mc:Choice>
              <mc:Fallback>
                <p:oleObj name="Equation" r:id="rId16" imgW="1091880" imgH="7873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1936750"/>
                        <a:ext cx="1092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4408488" y="3297238"/>
            <a:ext cx="427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08488" y="3675063"/>
            <a:ext cx="426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7885113" y="4562475"/>
          <a:ext cx="419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MathType Equation" r:id="rId18" imgW="419040" imgH="190440" progId="Equation">
                  <p:embed/>
                </p:oleObj>
              </mc:Choice>
              <mc:Fallback>
                <p:oleObj name="MathType Equation" r:id="rId18" imgW="419040" imgH="190440" progId="Equation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562475"/>
                        <a:ext cx="4191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7851775" y="4799013"/>
            <a:ext cx="573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3419475" y="4659313"/>
            <a:ext cx="1952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3724275" y="4957763"/>
            <a:ext cx="1685925" cy="75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3760788" y="5965825"/>
            <a:ext cx="1354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2206625" y="3022600"/>
          <a:ext cx="622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20" imgW="622080" imgH="787320" progId="Equation.DSMT4">
                  <p:embed/>
                </p:oleObj>
              </mc:Choice>
              <mc:Fallback>
                <p:oleObj name="Equation" r:id="rId20" imgW="622080" imgH="787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022600"/>
                        <a:ext cx="622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2286000" y="3886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327525" y="3648075"/>
            <a:ext cx="4318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No </a:t>
            </a:r>
            <a:r>
              <a:rPr lang="en-US" b="1"/>
              <a:t>a</a:t>
            </a:r>
            <a:r>
              <a:rPr lang="en-US"/>
              <a:t> so forces must balance!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914400" y="6338888"/>
            <a:ext cx="75882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Now we must find A and B… Boundary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2" grpId="0" build="p" autoUpdateAnimBg="0"/>
      <p:bldP spid="115728" grpId="0" animBg="1"/>
      <p:bldP spid="115729" grpId="0" animBg="1"/>
      <p:bldP spid="115730" grpId="0" animBg="1"/>
      <p:bldP spid="115733" grpId="0" build="p" autoUpdateAnimBg="0"/>
      <p:bldP spid="11573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86" name="Line 50"/>
          <p:cNvSpPr>
            <a:spLocks noChangeShapeType="1"/>
          </p:cNvSpPr>
          <p:nvPr/>
        </p:nvSpPr>
        <p:spPr bwMode="auto">
          <a:xfrm flipV="1">
            <a:off x="228600" y="3429000"/>
            <a:ext cx="914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6261100" y="3683000"/>
            <a:ext cx="12144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negative</a:t>
            </a:r>
          </a:p>
        </p:txBody>
      </p:sp>
      <p:sp>
        <p:nvSpPr>
          <p:cNvPr id="10252" name="Rectangle 49"/>
          <p:cNvSpPr>
            <a:spLocks noChangeArrowheads="1"/>
          </p:cNvSpPr>
          <p:nvPr/>
        </p:nvSpPr>
        <p:spPr bwMode="auto">
          <a:xfrm>
            <a:off x="4797425" y="2425700"/>
            <a:ext cx="4090988" cy="7318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Horizontal Plates: Boundary Conditions</a:t>
            </a:r>
          </a:p>
        </p:txBody>
      </p:sp>
      <p:sp>
        <p:nvSpPr>
          <p:cNvPr id="10254" name="Text Box 5"/>
          <p:cNvSpPr txBox="1">
            <a:spLocks noChangeArrowheads="1"/>
          </p:cNvSpPr>
          <p:nvPr/>
        </p:nvSpPr>
        <p:spPr bwMode="auto">
          <a:xfrm>
            <a:off x="258763" y="1981200"/>
            <a:ext cx="2298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No slip condition</a:t>
            </a:r>
          </a:p>
        </p:txBody>
      </p:sp>
      <p:sp>
        <p:nvSpPr>
          <p:cNvPr id="10255" name="Rectangle 6"/>
          <p:cNvSpPr>
            <a:spLocks noChangeArrowheads="1"/>
          </p:cNvSpPr>
          <p:nvPr/>
        </p:nvSpPr>
        <p:spPr bwMode="auto">
          <a:xfrm>
            <a:off x="6746875" y="2566988"/>
            <a:ext cx="184150" cy="457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pPr algn="ctr"/>
            <a:endParaRPr lang="en-US" sz="2400"/>
          </a:p>
        </p:txBody>
      </p:sp>
      <p:grpSp>
        <p:nvGrpSpPr>
          <p:cNvPr id="10256" name="Group 7"/>
          <p:cNvGrpSpPr>
            <a:grpSpLocks/>
          </p:cNvGrpSpPr>
          <p:nvPr/>
        </p:nvGrpSpPr>
        <p:grpSpPr bwMode="auto">
          <a:xfrm>
            <a:off x="4806950" y="3162300"/>
            <a:ext cx="4078288" cy="49213"/>
            <a:chOff x="2854" y="1938"/>
            <a:chExt cx="2569" cy="31"/>
          </a:xfrm>
        </p:grpSpPr>
        <p:sp>
          <p:nvSpPr>
            <p:cNvPr id="10284" name="Line 8"/>
            <p:cNvSpPr>
              <a:spLocks noChangeShapeType="1"/>
            </p:cNvSpPr>
            <p:nvPr/>
          </p:nvSpPr>
          <p:spPr bwMode="auto">
            <a:xfrm>
              <a:off x="2869" y="1969"/>
              <a:ext cx="2531" cy="0"/>
            </a:xfrm>
            <a:prstGeom prst="line">
              <a:avLst/>
            </a:prstGeom>
            <a:noFill/>
            <a:ln w="76200"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85" name="Line 9"/>
            <p:cNvSpPr>
              <a:spLocks noChangeShapeType="1"/>
            </p:cNvSpPr>
            <p:nvPr/>
          </p:nvSpPr>
          <p:spPr bwMode="auto">
            <a:xfrm>
              <a:off x="2854" y="1938"/>
              <a:ext cx="256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257" name="Group 10"/>
          <p:cNvGrpSpPr>
            <a:grpSpLocks/>
          </p:cNvGrpSpPr>
          <p:nvPr/>
        </p:nvGrpSpPr>
        <p:grpSpPr bwMode="auto">
          <a:xfrm flipV="1">
            <a:off x="4781550" y="2374900"/>
            <a:ext cx="4078288" cy="49213"/>
            <a:chOff x="2854" y="1938"/>
            <a:chExt cx="2569" cy="31"/>
          </a:xfrm>
        </p:grpSpPr>
        <p:sp>
          <p:nvSpPr>
            <p:cNvPr id="10282" name="Line 11"/>
            <p:cNvSpPr>
              <a:spLocks noChangeShapeType="1"/>
            </p:cNvSpPr>
            <p:nvPr/>
          </p:nvSpPr>
          <p:spPr bwMode="auto">
            <a:xfrm>
              <a:off x="2869" y="1969"/>
              <a:ext cx="2531" cy="0"/>
            </a:xfrm>
            <a:prstGeom prst="line">
              <a:avLst/>
            </a:prstGeom>
            <a:noFill/>
            <a:ln w="76200"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83" name="Line 12"/>
            <p:cNvSpPr>
              <a:spLocks noChangeShapeType="1"/>
            </p:cNvSpPr>
            <p:nvPr/>
          </p:nvSpPr>
          <p:spPr bwMode="auto">
            <a:xfrm>
              <a:off x="2854" y="1938"/>
              <a:ext cx="256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336550" y="2517775"/>
            <a:ext cx="30162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u = 0 at y = 0 and y = a</a:t>
            </a:r>
          </a:p>
        </p:txBody>
      </p:sp>
      <p:grpSp>
        <p:nvGrpSpPr>
          <p:cNvPr id="10259" name="Group 27"/>
          <p:cNvGrpSpPr>
            <a:grpSpLocks/>
          </p:cNvGrpSpPr>
          <p:nvPr/>
        </p:nvGrpSpPr>
        <p:grpSpPr bwMode="auto">
          <a:xfrm>
            <a:off x="5103813" y="2430463"/>
            <a:ext cx="319087" cy="731837"/>
            <a:chOff x="3599" y="1531"/>
            <a:chExt cx="201" cy="461"/>
          </a:xfrm>
        </p:grpSpPr>
        <p:sp>
          <p:nvSpPr>
            <p:cNvPr id="10280" name="Line 19"/>
            <p:cNvSpPr>
              <a:spLocks noChangeShapeType="1"/>
            </p:cNvSpPr>
            <p:nvPr/>
          </p:nvSpPr>
          <p:spPr bwMode="auto">
            <a:xfrm>
              <a:off x="3700" y="1531"/>
              <a:ext cx="0" cy="4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81" name="Text Box 20"/>
            <p:cNvSpPr txBox="1">
              <a:spLocks noChangeArrowheads="1"/>
            </p:cNvSpPr>
            <p:nvPr/>
          </p:nvSpPr>
          <p:spPr bwMode="auto">
            <a:xfrm>
              <a:off x="3599" y="1629"/>
              <a:ext cx="201" cy="2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</p:grp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439738" y="2930525"/>
            <a:ext cx="2894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758" name="Object 22"/>
          <p:cNvGraphicFramePr>
            <a:graphicFrameLocks noChangeAspect="1"/>
          </p:cNvGraphicFramePr>
          <p:nvPr/>
        </p:nvGraphicFramePr>
        <p:xfrm>
          <a:off x="441325" y="4487863"/>
          <a:ext cx="6715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672840" imgH="228600" progId="Equation.DSMT4">
                  <p:embed/>
                </p:oleObj>
              </mc:Choice>
              <mc:Fallback>
                <p:oleObj name="Equation" r:id="rId4" imgW="67284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487863"/>
                        <a:ext cx="6715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/>
          <p:cNvGraphicFramePr>
            <a:graphicFrameLocks noChangeAspect="1"/>
          </p:cNvGraphicFramePr>
          <p:nvPr/>
        </p:nvGraphicFramePr>
        <p:xfrm>
          <a:off x="406400" y="4965700"/>
          <a:ext cx="181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6" imgW="1815840" imgH="736560" progId="Equation.DSMT4">
                  <p:embed/>
                </p:oleObj>
              </mc:Choice>
              <mc:Fallback>
                <p:oleObj name="Equation" r:id="rId6" imgW="1815840" imgH="7365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965700"/>
                        <a:ext cx="1816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4"/>
          <p:cNvGraphicFramePr>
            <a:graphicFrameLocks noChangeAspect="1"/>
          </p:cNvGraphicFramePr>
          <p:nvPr/>
        </p:nvGraphicFramePr>
        <p:xfrm>
          <a:off x="3105150" y="4905375"/>
          <a:ext cx="128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8" imgW="1282680" imgH="698400" progId="Equation.DSMT4">
                  <p:embed/>
                </p:oleObj>
              </mc:Choice>
              <mc:Fallback>
                <p:oleObj name="Equation" r:id="rId8" imgW="1282680" imgH="698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905375"/>
                        <a:ext cx="128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5"/>
          <p:cNvGraphicFramePr>
            <a:graphicFrameLocks noChangeAspect="1"/>
          </p:cNvGraphicFramePr>
          <p:nvPr/>
        </p:nvGraphicFramePr>
        <p:xfrm>
          <a:off x="365125" y="5843588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0" imgW="2044440" imgH="838080" progId="Equation.DSMT4">
                  <p:embed/>
                </p:oleObj>
              </mc:Choice>
              <mc:Fallback>
                <p:oleObj name="Equation" r:id="rId10" imgW="2044440" imgH="8380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843588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26"/>
          <p:cNvGraphicFramePr>
            <a:graphicFrameLocks noChangeAspect="1"/>
          </p:cNvGraphicFramePr>
          <p:nvPr/>
        </p:nvGraphicFramePr>
        <p:xfrm>
          <a:off x="6113463" y="5802313"/>
          <a:ext cx="1841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2" imgW="1841400" imgH="812520" progId="Equation.DSMT4">
                  <p:embed/>
                </p:oleObj>
              </mc:Choice>
              <mc:Fallback>
                <p:oleObj name="Equation" r:id="rId12" imgW="1841400" imgH="8125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802313"/>
                        <a:ext cx="1841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Line 29"/>
          <p:cNvSpPr>
            <a:spLocks noChangeShapeType="1"/>
          </p:cNvSpPr>
          <p:nvPr/>
        </p:nvSpPr>
        <p:spPr bwMode="auto">
          <a:xfrm flipV="1">
            <a:off x="6002338" y="2141538"/>
            <a:ext cx="0" cy="1235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2" name="Line 30"/>
          <p:cNvSpPr>
            <a:spLocks noChangeShapeType="1"/>
          </p:cNvSpPr>
          <p:nvPr/>
        </p:nvSpPr>
        <p:spPr bwMode="auto">
          <a:xfrm>
            <a:off x="6008688" y="3386138"/>
            <a:ext cx="881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3" name="Text Box 31"/>
          <p:cNvSpPr txBox="1">
            <a:spLocks noChangeArrowheads="1"/>
          </p:cNvSpPr>
          <p:nvPr/>
        </p:nvSpPr>
        <p:spPr bwMode="auto">
          <a:xfrm>
            <a:off x="5811838" y="17113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y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470525" y="2430463"/>
            <a:ext cx="1062038" cy="731837"/>
            <a:chOff x="3446" y="1531"/>
            <a:chExt cx="669" cy="461"/>
          </a:xfrm>
        </p:grpSpPr>
        <p:sp>
          <p:nvSpPr>
            <p:cNvPr id="10278" name="Text Box 32"/>
            <p:cNvSpPr txBox="1">
              <a:spLocks noChangeArrowheads="1"/>
            </p:cNvSpPr>
            <p:nvPr/>
          </p:nvSpPr>
          <p:spPr bwMode="auto">
            <a:xfrm>
              <a:off x="3850" y="1601"/>
              <a:ext cx="20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2"/>
                  </a:solidFill>
                  <a:latin typeface="Symbol" pitchFamily="18" charset="2"/>
                </a:rPr>
                <a:t>t</a:t>
              </a:r>
            </a:p>
          </p:txBody>
        </p:sp>
        <p:sp>
          <p:nvSpPr>
            <p:cNvPr id="10279" name="Line 33"/>
            <p:cNvSpPr>
              <a:spLocks noChangeShapeType="1"/>
            </p:cNvSpPr>
            <p:nvPr/>
          </p:nvSpPr>
          <p:spPr bwMode="auto">
            <a:xfrm flipH="1" flipV="1">
              <a:off x="3446" y="1531"/>
              <a:ext cx="669" cy="46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6018213" y="4800600"/>
          <a:ext cx="22987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4" imgW="2298600" imgH="863280" progId="Equation.DSMT4">
                  <p:embed/>
                </p:oleObj>
              </mc:Choice>
              <mc:Fallback>
                <p:oleObj name="Equation" r:id="rId14" imgW="2298600" imgH="8632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800600"/>
                        <a:ext cx="22987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35"/>
          <p:cNvGraphicFramePr>
            <a:graphicFrameLocks noChangeAspect="1"/>
          </p:cNvGraphicFramePr>
          <p:nvPr/>
        </p:nvGraphicFramePr>
        <p:xfrm>
          <a:off x="5391150" y="3554413"/>
          <a:ext cx="3413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6" imgW="342720" imgH="698400" progId="Equation.DSMT4">
                  <p:embed/>
                </p:oleObj>
              </mc:Choice>
              <mc:Fallback>
                <p:oleObj name="Equation" r:id="rId16" imgW="342720" imgH="698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554413"/>
                        <a:ext cx="3413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36"/>
          <p:cNvSpPr txBox="1">
            <a:spLocks noChangeArrowheads="1"/>
          </p:cNvSpPr>
          <p:nvPr/>
        </p:nvSpPr>
        <p:spPr bwMode="auto">
          <a:xfrm>
            <a:off x="4778375" y="3678238"/>
            <a:ext cx="4873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let</a:t>
            </a:r>
          </a:p>
        </p:txBody>
      </p:sp>
      <p:sp>
        <p:nvSpPr>
          <p:cNvPr id="10266" name="Text Box 37"/>
          <p:cNvSpPr txBox="1">
            <a:spLocks noChangeArrowheads="1"/>
          </p:cNvSpPr>
          <p:nvPr/>
        </p:nvSpPr>
        <p:spPr bwMode="auto">
          <a:xfrm>
            <a:off x="5810250" y="3697288"/>
            <a:ext cx="21478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be___________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015038" y="2439988"/>
            <a:ext cx="1773237" cy="712787"/>
            <a:chOff x="3789" y="1537"/>
            <a:chExt cx="1117" cy="449"/>
          </a:xfrm>
        </p:grpSpPr>
        <p:grpSp>
          <p:nvGrpSpPr>
            <p:cNvPr id="10274" name="Group 39"/>
            <p:cNvGrpSpPr>
              <a:grpSpLocks/>
            </p:cNvGrpSpPr>
            <p:nvPr/>
          </p:nvGrpSpPr>
          <p:grpSpPr bwMode="auto">
            <a:xfrm>
              <a:off x="3789" y="1537"/>
              <a:ext cx="890" cy="449"/>
              <a:chOff x="3320" y="2160"/>
              <a:chExt cx="1529" cy="1073"/>
            </a:xfrm>
          </p:grpSpPr>
          <p:sp>
            <p:nvSpPr>
              <p:cNvPr id="10276" name="Freeform 40"/>
              <p:cNvSpPr>
                <a:spLocks/>
              </p:cNvSpPr>
              <p:nvPr/>
            </p:nvSpPr>
            <p:spPr bwMode="auto">
              <a:xfrm>
                <a:off x="3320" y="2696"/>
                <a:ext cx="1529" cy="537"/>
              </a:xfrm>
              <a:custGeom>
                <a:avLst/>
                <a:gdLst>
                  <a:gd name="T0" fmla="*/ 1528 w 1529"/>
                  <a:gd name="T1" fmla="*/ 0 h 537"/>
                  <a:gd name="T2" fmla="*/ 1528 w 1529"/>
                  <a:gd name="T3" fmla="*/ 13 h 537"/>
                  <a:gd name="T4" fmla="*/ 1528 w 1529"/>
                  <a:gd name="T5" fmla="*/ 27 h 537"/>
                  <a:gd name="T6" fmla="*/ 1519 w 1529"/>
                  <a:gd name="T7" fmla="*/ 40 h 537"/>
                  <a:gd name="T8" fmla="*/ 1511 w 1529"/>
                  <a:gd name="T9" fmla="*/ 53 h 537"/>
                  <a:gd name="T10" fmla="*/ 1494 w 1529"/>
                  <a:gd name="T11" fmla="*/ 80 h 537"/>
                  <a:gd name="T12" fmla="*/ 1468 w 1529"/>
                  <a:gd name="T13" fmla="*/ 107 h 537"/>
                  <a:gd name="T14" fmla="*/ 1434 w 1529"/>
                  <a:gd name="T15" fmla="*/ 133 h 537"/>
                  <a:gd name="T16" fmla="*/ 1391 w 1529"/>
                  <a:gd name="T17" fmla="*/ 160 h 537"/>
                  <a:gd name="T18" fmla="*/ 1340 w 1529"/>
                  <a:gd name="T19" fmla="*/ 187 h 537"/>
                  <a:gd name="T20" fmla="*/ 1280 w 1529"/>
                  <a:gd name="T21" fmla="*/ 213 h 537"/>
                  <a:gd name="T22" fmla="*/ 1255 w 1529"/>
                  <a:gd name="T23" fmla="*/ 227 h 537"/>
                  <a:gd name="T24" fmla="*/ 1221 w 1529"/>
                  <a:gd name="T25" fmla="*/ 240 h 537"/>
                  <a:gd name="T26" fmla="*/ 1187 w 1529"/>
                  <a:gd name="T27" fmla="*/ 253 h 537"/>
                  <a:gd name="T28" fmla="*/ 1144 w 1529"/>
                  <a:gd name="T29" fmla="*/ 269 h 537"/>
                  <a:gd name="T30" fmla="*/ 1067 w 1529"/>
                  <a:gd name="T31" fmla="*/ 296 h 537"/>
                  <a:gd name="T32" fmla="*/ 982 w 1529"/>
                  <a:gd name="T33" fmla="*/ 323 h 537"/>
                  <a:gd name="T34" fmla="*/ 930 w 1529"/>
                  <a:gd name="T35" fmla="*/ 336 h 537"/>
                  <a:gd name="T36" fmla="*/ 879 w 1529"/>
                  <a:gd name="T37" fmla="*/ 349 h 537"/>
                  <a:gd name="T38" fmla="*/ 777 w 1529"/>
                  <a:gd name="T39" fmla="*/ 376 h 537"/>
                  <a:gd name="T40" fmla="*/ 666 w 1529"/>
                  <a:gd name="T41" fmla="*/ 403 h 537"/>
                  <a:gd name="T42" fmla="*/ 546 w 1529"/>
                  <a:gd name="T43" fmla="*/ 429 h 537"/>
                  <a:gd name="T44" fmla="*/ 487 w 1529"/>
                  <a:gd name="T45" fmla="*/ 443 h 537"/>
                  <a:gd name="T46" fmla="*/ 427 w 1529"/>
                  <a:gd name="T47" fmla="*/ 456 h 537"/>
                  <a:gd name="T48" fmla="*/ 290 w 1529"/>
                  <a:gd name="T49" fmla="*/ 483 h 537"/>
                  <a:gd name="T50" fmla="*/ 145 w 1529"/>
                  <a:gd name="T51" fmla="*/ 509 h 537"/>
                  <a:gd name="T52" fmla="*/ 0 w 1529"/>
                  <a:gd name="T53" fmla="*/ 536 h 5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9"/>
                  <a:gd name="T82" fmla="*/ 0 h 537"/>
                  <a:gd name="T83" fmla="*/ 1529 w 1529"/>
                  <a:gd name="T84" fmla="*/ 537 h 53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9" h="537">
                    <a:moveTo>
                      <a:pt x="1528" y="0"/>
                    </a:moveTo>
                    <a:lnTo>
                      <a:pt x="1528" y="13"/>
                    </a:lnTo>
                    <a:lnTo>
                      <a:pt x="1528" y="27"/>
                    </a:lnTo>
                    <a:lnTo>
                      <a:pt x="1519" y="40"/>
                    </a:lnTo>
                    <a:lnTo>
                      <a:pt x="1511" y="53"/>
                    </a:lnTo>
                    <a:lnTo>
                      <a:pt x="1494" y="80"/>
                    </a:lnTo>
                    <a:lnTo>
                      <a:pt x="1468" y="107"/>
                    </a:lnTo>
                    <a:lnTo>
                      <a:pt x="1434" y="133"/>
                    </a:lnTo>
                    <a:lnTo>
                      <a:pt x="1391" y="160"/>
                    </a:lnTo>
                    <a:lnTo>
                      <a:pt x="1340" y="187"/>
                    </a:lnTo>
                    <a:lnTo>
                      <a:pt x="1280" y="213"/>
                    </a:lnTo>
                    <a:lnTo>
                      <a:pt x="1255" y="227"/>
                    </a:lnTo>
                    <a:lnTo>
                      <a:pt x="1221" y="240"/>
                    </a:lnTo>
                    <a:lnTo>
                      <a:pt x="1187" y="253"/>
                    </a:lnTo>
                    <a:lnTo>
                      <a:pt x="1144" y="269"/>
                    </a:lnTo>
                    <a:lnTo>
                      <a:pt x="1067" y="296"/>
                    </a:lnTo>
                    <a:lnTo>
                      <a:pt x="982" y="323"/>
                    </a:lnTo>
                    <a:lnTo>
                      <a:pt x="930" y="336"/>
                    </a:lnTo>
                    <a:lnTo>
                      <a:pt x="879" y="349"/>
                    </a:lnTo>
                    <a:lnTo>
                      <a:pt x="777" y="376"/>
                    </a:lnTo>
                    <a:lnTo>
                      <a:pt x="666" y="403"/>
                    </a:lnTo>
                    <a:lnTo>
                      <a:pt x="546" y="429"/>
                    </a:lnTo>
                    <a:lnTo>
                      <a:pt x="487" y="443"/>
                    </a:lnTo>
                    <a:lnTo>
                      <a:pt x="427" y="456"/>
                    </a:lnTo>
                    <a:lnTo>
                      <a:pt x="290" y="483"/>
                    </a:lnTo>
                    <a:lnTo>
                      <a:pt x="145" y="509"/>
                    </a:lnTo>
                    <a:lnTo>
                      <a:pt x="0" y="536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Freeform 41"/>
              <p:cNvSpPr>
                <a:spLocks/>
              </p:cNvSpPr>
              <p:nvPr/>
            </p:nvSpPr>
            <p:spPr bwMode="auto">
              <a:xfrm>
                <a:off x="3320" y="2160"/>
                <a:ext cx="1529" cy="537"/>
              </a:xfrm>
              <a:custGeom>
                <a:avLst/>
                <a:gdLst>
                  <a:gd name="T0" fmla="*/ 1528 w 1529"/>
                  <a:gd name="T1" fmla="*/ 536 h 537"/>
                  <a:gd name="T2" fmla="*/ 1528 w 1529"/>
                  <a:gd name="T3" fmla="*/ 523 h 537"/>
                  <a:gd name="T4" fmla="*/ 1528 w 1529"/>
                  <a:gd name="T5" fmla="*/ 509 h 537"/>
                  <a:gd name="T6" fmla="*/ 1519 w 1529"/>
                  <a:gd name="T7" fmla="*/ 496 h 537"/>
                  <a:gd name="T8" fmla="*/ 1511 w 1529"/>
                  <a:gd name="T9" fmla="*/ 483 h 537"/>
                  <a:gd name="T10" fmla="*/ 1494 w 1529"/>
                  <a:gd name="T11" fmla="*/ 456 h 537"/>
                  <a:gd name="T12" fmla="*/ 1468 w 1529"/>
                  <a:gd name="T13" fmla="*/ 429 h 537"/>
                  <a:gd name="T14" fmla="*/ 1434 w 1529"/>
                  <a:gd name="T15" fmla="*/ 403 h 537"/>
                  <a:gd name="T16" fmla="*/ 1391 w 1529"/>
                  <a:gd name="T17" fmla="*/ 376 h 537"/>
                  <a:gd name="T18" fmla="*/ 1340 w 1529"/>
                  <a:gd name="T19" fmla="*/ 349 h 537"/>
                  <a:gd name="T20" fmla="*/ 1280 w 1529"/>
                  <a:gd name="T21" fmla="*/ 323 h 537"/>
                  <a:gd name="T22" fmla="*/ 1255 w 1529"/>
                  <a:gd name="T23" fmla="*/ 309 h 537"/>
                  <a:gd name="T24" fmla="*/ 1221 w 1529"/>
                  <a:gd name="T25" fmla="*/ 296 h 537"/>
                  <a:gd name="T26" fmla="*/ 1187 w 1529"/>
                  <a:gd name="T27" fmla="*/ 283 h 537"/>
                  <a:gd name="T28" fmla="*/ 1144 w 1529"/>
                  <a:gd name="T29" fmla="*/ 267 h 537"/>
                  <a:gd name="T30" fmla="*/ 1067 w 1529"/>
                  <a:gd name="T31" fmla="*/ 240 h 537"/>
                  <a:gd name="T32" fmla="*/ 982 w 1529"/>
                  <a:gd name="T33" fmla="*/ 213 h 537"/>
                  <a:gd name="T34" fmla="*/ 930 w 1529"/>
                  <a:gd name="T35" fmla="*/ 200 h 537"/>
                  <a:gd name="T36" fmla="*/ 879 w 1529"/>
                  <a:gd name="T37" fmla="*/ 187 h 537"/>
                  <a:gd name="T38" fmla="*/ 777 w 1529"/>
                  <a:gd name="T39" fmla="*/ 160 h 537"/>
                  <a:gd name="T40" fmla="*/ 666 w 1529"/>
                  <a:gd name="T41" fmla="*/ 133 h 537"/>
                  <a:gd name="T42" fmla="*/ 546 w 1529"/>
                  <a:gd name="T43" fmla="*/ 107 h 537"/>
                  <a:gd name="T44" fmla="*/ 487 w 1529"/>
                  <a:gd name="T45" fmla="*/ 93 h 537"/>
                  <a:gd name="T46" fmla="*/ 427 w 1529"/>
                  <a:gd name="T47" fmla="*/ 80 h 537"/>
                  <a:gd name="T48" fmla="*/ 290 w 1529"/>
                  <a:gd name="T49" fmla="*/ 53 h 537"/>
                  <a:gd name="T50" fmla="*/ 145 w 1529"/>
                  <a:gd name="T51" fmla="*/ 27 h 537"/>
                  <a:gd name="T52" fmla="*/ 0 w 1529"/>
                  <a:gd name="T53" fmla="*/ 0 h 5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9"/>
                  <a:gd name="T82" fmla="*/ 0 h 537"/>
                  <a:gd name="T83" fmla="*/ 1529 w 1529"/>
                  <a:gd name="T84" fmla="*/ 537 h 53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9" h="537">
                    <a:moveTo>
                      <a:pt x="1528" y="536"/>
                    </a:moveTo>
                    <a:lnTo>
                      <a:pt x="1528" y="523"/>
                    </a:lnTo>
                    <a:lnTo>
                      <a:pt x="1528" y="509"/>
                    </a:lnTo>
                    <a:lnTo>
                      <a:pt x="1519" y="496"/>
                    </a:lnTo>
                    <a:lnTo>
                      <a:pt x="1511" y="483"/>
                    </a:lnTo>
                    <a:lnTo>
                      <a:pt x="1494" y="456"/>
                    </a:lnTo>
                    <a:lnTo>
                      <a:pt x="1468" y="429"/>
                    </a:lnTo>
                    <a:lnTo>
                      <a:pt x="1434" y="403"/>
                    </a:lnTo>
                    <a:lnTo>
                      <a:pt x="1391" y="376"/>
                    </a:lnTo>
                    <a:lnTo>
                      <a:pt x="1340" y="349"/>
                    </a:lnTo>
                    <a:lnTo>
                      <a:pt x="1280" y="323"/>
                    </a:lnTo>
                    <a:lnTo>
                      <a:pt x="1255" y="309"/>
                    </a:lnTo>
                    <a:lnTo>
                      <a:pt x="1221" y="296"/>
                    </a:lnTo>
                    <a:lnTo>
                      <a:pt x="1187" y="283"/>
                    </a:lnTo>
                    <a:lnTo>
                      <a:pt x="1144" y="267"/>
                    </a:lnTo>
                    <a:lnTo>
                      <a:pt x="1067" y="240"/>
                    </a:lnTo>
                    <a:lnTo>
                      <a:pt x="982" y="213"/>
                    </a:lnTo>
                    <a:lnTo>
                      <a:pt x="930" y="200"/>
                    </a:lnTo>
                    <a:lnTo>
                      <a:pt x="879" y="187"/>
                    </a:lnTo>
                    <a:lnTo>
                      <a:pt x="777" y="160"/>
                    </a:lnTo>
                    <a:lnTo>
                      <a:pt x="666" y="133"/>
                    </a:lnTo>
                    <a:lnTo>
                      <a:pt x="546" y="107"/>
                    </a:lnTo>
                    <a:lnTo>
                      <a:pt x="487" y="93"/>
                    </a:lnTo>
                    <a:lnTo>
                      <a:pt x="427" y="80"/>
                    </a:lnTo>
                    <a:lnTo>
                      <a:pt x="290" y="53"/>
                    </a:lnTo>
                    <a:lnTo>
                      <a:pt x="145" y="2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5" name="Text Box 46"/>
            <p:cNvSpPr txBox="1">
              <a:spLocks noChangeArrowheads="1"/>
            </p:cNvSpPr>
            <p:nvPr/>
          </p:nvSpPr>
          <p:spPr bwMode="auto">
            <a:xfrm>
              <a:off x="4694" y="1555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u</a:t>
              </a:r>
            </a:p>
          </p:txBody>
        </p:sp>
      </p:grpSp>
      <p:sp>
        <p:nvSpPr>
          <p:cNvPr id="116787" name="Line 51"/>
          <p:cNvSpPr>
            <a:spLocks noChangeShapeType="1"/>
          </p:cNvSpPr>
          <p:nvPr/>
        </p:nvSpPr>
        <p:spPr bwMode="auto">
          <a:xfrm flipV="1">
            <a:off x="1066800" y="3429000"/>
            <a:ext cx="914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88" name="Line 52"/>
          <p:cNvSpPr>
            <a:spLocks noChangeShapeType="1"/>
          </p:cNvSpPr>
          <p:nvPr/>
        </p:nvSpPr>
        <p:spPr bwMode="auto">
          <a:xfrm flipV="1">
            <a:off x="2209800" y="3429000"/>
            <a:ext cx="9144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9" name="Object 4"/>
          <p:cNvGraphicFramePr>
            <a:graphicFrameLocks noChangeAspect="1"/>
          </p:cNvGraphicFramePr>
          <p:nvPr/>
        </p:nvGraphicFramePr>
        <p:xfrm>
          <a:off x="342900" y="3341688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8" imgW="2590560" imgH="774360" progId="Equation.DSMT4">
                  <p:embed/>
                </p:oleObj>
              </mc:Choice>
              <mc:Fallback>
                <p:oleObj name="Equation" r:id="rId18" imgW="259056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341688"/>
                        <a:ext cx="259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90" name="Line 54"/>
          <p:cNvSpPr>
            <a:spLocks noChangeShapeType="1"/>
          </p:cNvSpPr>
          <p:nvPr/>
        </p:nvSpPr>
        <p:spPr bwMode="auto">
          <a:xfrm flipH="1" flipV="1">
            <a:off x="1676400" y="3962400"/>
            <a:ext cx="1524000" cy="12192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6791" name="AutoShape 55"/>
          <p:cNvCxnSpPr>
            <a:cxnSpLocks noChangeShapeType="1"/>
          </p:cNvCxnSpPr>
          <p:nvPr/>
        </p:nvCxnSpPr>
        <p:spPr bwMode="auto">
          <a:xfrm rot="10800000" flipH="1" flipV="1">
            <a:off x="342900" y="3729038"/>
            <a:ext cx="41275" cy="2533650"/>
          </a:xfrm>
          <a:prstGeom prst="curvedConnector3">
            <a:avLst>
              <a:gd name="adj1" fmla="val -553847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</p:spPr>
      </p:cxnSp>
      <p:sp>
        <p:nvSpPr>
          <p:cNvPr id="116792" name="Text Box 56"/>
          <p:cNvSpPr txBox="1">
            <a:spLocks noChangeArrowheads="1"/>
          </p:cNvSpPr>
          <p:nvPr/>
        </p:nvSpPr>
        <p:spPr bwMode="auto">
          <a:xfrm>
            <a:off x="4876800" y="4191000"/>
            <a:ext cx="41148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What can we learn about </a:t>
            </a:r>
            <a:r>
              <a:rPr lang="en-US">
                <a:latin typeface="Symbol" pitchFamily="18" charset="2"/>
              </a:rPr>
              <a:t>t</a:t>
            </a:r>
            <a:r>
              <a:rPr lang="en-US"/>
              <a:t>?</a:t>
            </a:r>
          </a:p>
        </p:txBody>
      </p:sp>
      <p:sp>
        <p:nvSpPr>
          <p:cNvPr id="10273" name="Text Box 57"/>
          <p:cNvSpPr txBox="1">
            <a:spLocks noChangeArrowheads="1"/>
          </p:cNvSpPr>
          <p:nvPr/>
        </p:nvSpPr>
        <p:spPr bwMode="auto">
          <a:xfrm>
            <a:off x="6988175" y="31480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6" grpId="0" animBg="1"/>
      <p:bldP spid="116774" grpId="0" build="p" autoUpdateAnimBg="0"/>
      <p:bldP spid="116754" grpId="0" build="p" autoUpdateAnimBg="0"/>
      <p:bldP spid="116787" grpId="0" animBg="1"/>
      <p:bldP spid="116788" grpId="0" animBg="1"/>
      <p:bldP spid="116790" grpId="0" animBg="1"/>
      <p:bldP spid="11679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5" name="Line 55"/>
          <p:cNvSpPr>
            <a:spLocks noChangeShapeType="1"/>
          </p:cNvSpPr>
          <p:nvPr/>
        </p:nvSpPr>
        <p:spPr bwMode="auto">
          <a:xfrm flipV="1">
            <a:off x="454025" y="2203450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Laminar Flow Between Parallel Plates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590550" y="2295525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2882880" imgH="406080" progId="Equation.DSMT4">
                  <p:embed/>
                </p:oleObj>
              </mc:Choice>
              <mc:Fallback>
                <p:oleObj name="Equation" r:id="rId4" imgW="28828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295525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598488" y="3384550"/>
          <a:ext cx="267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6" imgW="2679480" imgH="406080" progId="Equation.DSMT4">
                  <p:embed/>
                </p:oleObj>
              </mc:Choice>
              <mc:Fallback>
                <p:oleObj name="Equation" r:id="rId6" imgW="26794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384550"/>
                        <a:ext cx="267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4" name="Object 14"/>
          <p:cNvGraphicFramePr>
            <a:graphicFrameLocks noChangeAspect="1"/>
          </p:cNvGraphicFramePr>
          <p:nvPr/>
        </p:nvGraphicFramePr>
        <p:xfrm>
          <a:off x="414338" y="5502275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8" imgW="3073320" imgH="888840" progId="Equation.DSMT4">
                  <p:embed/>
                </p:oleObj>
              </mc:Choice>
              <mc:Fallback>
                <p:oleObj name="Equation" r:id="rId8" imgW="3073320" imgH="888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5502275"/>
                        <a:ext cx="307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8" name="Line 18"/>
          <p:cNvSpPr>
            <a:spLocks noChangeShapeType="1"/>
          </p:cNvSpPr>
          <p:nvPr/>
        </p:nvSpPr>
        <p:spPr bwMode="auto">
          <a:xfrm flipV="1">
            <a:off x="2776538" y="4454525"/>
            <a:ext cx="573087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 flipV="1">
            <a:off x="4265613" y="4448175"/>
            <a:ext cx="573087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8502" name="Object 22"/>
          <p:cNvGraphicFramePr>
            <a:graphicFrameLocks noChangeAspect="1"/>
          </p:cNvGraphicFramePr>
          <p:nvPr/>
        </p:nvGraphicFramePr>
        <p:xfrm>
          <a:off x="404813" y="4386263"/>
          <a:ext cx="455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0" imgW="4559040" imgH="888840" progId="Equation.DSMT4">
                  <p:embed/>
                </p:oleObj>
              </mc:Choice>
              <mc:Fallback>
                <p:oleObj name="Equation" r:id="rId10" imgW="4559040" imgH="8888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386263"/>
                        <a:ext cx="455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4" name="Group 60"/>
          <p:cNvGrpSpPr>
            <a:grpSpLocks/>
          </p:cNvGrpSpPr>
          <p:nvPr/>
        </p:nvGrpSpPr>
        <p:grpSpPr bwMode="auto">
          <a:xfrm>
            <a:off x="3805238" y="1443038"/>
            <a:ext cx="5402262" cy="2716212"/>
            <a:chOff x="2397" y="909"/>
            <a:chExt cx="3403" cy="1711"/>
          </a:xfrm>
        </p:grpSpPr>
        <p:sp>
          <p:nvSpPr>
            <p:cNvPr id="11278" name="Rectangle 36"/>
            <p:cNvSpPr>
              <a:spLocks noChangeArrowheads="1"/>
            </p:cNvSpPr>
            <p:nvPr/>
          </p:nvSpPr>
          <p:spPr bwMode="auto">
            <a:xfrm rot="1200000">
              <a:off x="2529" y="1406"/>
              <a:ext cx="3160" cy="7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79" name="Line 37"/>
            <p:cNvSpPr>
              <a:spLocks noChangeShapeType="1"/>
            </p:cNvSpPr>
            <p:nvPr/>
          </p:nvSpPr>
          <p:spPr bwMode="auto">
            <a:xfrm rot="1200000">
              <a:off x="2403" y="2136"/>
              <a:ext cx="3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38"/>
            <p:cNvSpPr>
              <a:spLocks noChangeShapeType="1"/>
            </p:cNvSpPr>
            <p:nvPr/>
          </p:nvSpPr>
          <p:spPr bwMode="auto">
            <a:xfrm rot="1200000">
              <a:off x="2397" y="2154"/>
              <a:ext cx="3143" cy="0"/>
            </a:xfrm>
            <a:prstGeom prst="line">
              <a:avLst/>
            </a:prstGeom>
            <a:noFill/>
            <a:ln w="76200"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39"/>
            <p:cNvSpPr>
              <a:spLocks noChangeShapeType="1"/>
            </p:cNvSpPr>
            <p:nvPr/>
          </p:nvSpPr>
          <p:spPr bwMode="auto">
            <a:xfrm rot="1200000">
              <a:off x="2657" y="1417"/>
              <a:ext cx="314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40"/>
            <p:cNvSpPr>
              <a:spLocks noChangeShapeType="1"/>
            </p:cNvSpPr>
            <p:nvPr/>
          </p:nvSpPr>
          <p:spPr bwMode="auto">
            <a:xfrm rot="1200000">
              <a:off x="4225" y="1390"/>
              <a:ext cx="4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Text Box 41"/>
            <p:cNvSpPr txBox="1">
              <a:spLocks noChangeArrowheads="1"/>
            </p:cNvSpPr>
            <p:nvPr/>
          </p:nvSpPr>
          <p:spPr bwMode="auto">
            <a:xfrm rot="1200000">
              <a:off x="4355" y="1103"/>
              <a:ext cx="2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U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1284" name="Line 42"/>
            <p:cNvSpPr>
              <a:spLocks noChangeShapeType="1"/>
            </p:cNvSpPr>
            <p:nvPr/>
          </p:nvSpPr>
          <p:spPr bwMode="auto">
            <a:xfrm flipH="1">
              <a:off x="4096" y="2563"/>
              <a:ext cx="10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Text Box 43"/>
            <p:cNvSpPr txBox="1">
              <a:spLocks noChangeArrowheads="1"/>
            </p:cNvSpPr>
            <p:nvPr/>
          </p:nvSpPr>
          <p:spPr bwMode="auto">
            <a:xfrm>
              <a:off x="4211" y="2258"/>
              <a:ext cx="23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Symbol" pitchFamily="18" charset="2"/>
                </a:rPr>
                <a:t>q</a:t>
              </a:r>
            </a:p>
          </p:txBody>
        </p:sp>
        <p:sp>
          <p:nvSpPr>
            <p:cNvPr id="11286" name="Arc 44"/>
            <p:cNvSpPr>
              <a:spLocks/>
            </p:cNvSpPr>
            <p:nvPr/>
          </p:nvSpPr>
          <p:spPr bwMode="auto">
            <a:xfrm rot="18196245" flipH="1">
              <a:off x="4385" y="2365"/>
              <a:ext cx="238" cy="272"/>
            </a:xfrm>
            <a:custGeom>
              <a:avLst/>
              <a:gdLst>
                <a:gd name="T0" fmla="*/ 0 w 15061"/>
                <a:gd name="T1" fmla="*/ 0 h 21600"/>
                <a:gd name="T2" fmla="*/ 238 w 15061"/>
                <a:gd name="T3" fmla="*/ 69 h 21600"/>
                <a:gd name="T4" fmla="*/ 11 w 15061"/>
                <a:gd name="T5" fmla="*/ 272 h 21600"/>
                <a:gd name="T6" fmla="*/ 0 60000 65536"/>
                <a:gd name="T7" fmla="*/ 0 60000 65536"/>
                <a:gd name="T8" fmla="*/ 0 60000 65536"/>
                <a:gd name="T9" fmla="*/ 0 w 15061"/>
                <a:gd name="T10" fmla="*/ 0 h 21600"/>
                <a:gd name="T11" fmla="*/ 15061 w 150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61" h="21600" fill="none" extrusionOk="0">
                  <a:moveTo>
                    <a:pt x="-1" y="11"/>
                  </a:moveTo>
                  <a:cubicBezTo>
                    <a:pt x="238" y="3"/>
                    <a:pt x="477" y="-1"/>
                    <a:pt x="716" y="0"/>
                  </a:cubicBezTo>
                  <a:cubicBezTo>
                    <a:pt x="6003" y="0"/>
                    <a:pt x="11108" y="1939"/>
                    <a:pt x="15061" y="5451"/>
                  </a:cubicBezTo>
                </a:path>
                <a:path w="15061" h="21600" stroke="0" extrusionOk="0">
                  <a:moveTo>
                    <a:pt x="-1" y="11"/>
                  </a:moveTo>
                  <a:cubicBezTo>
                    <a:pt x="238" y="3"/>
                    <a:pt x="477" y="-1"/>
                    <a:pt x="716" y="0"/>
                  </a:cubicBezTo>
                  <a:cubicBezTo>
                    <a:pt x="6003" y="0"/>
                    <a:pt x="11108" y="1939"/>
                    <a:pt x="15061" y="5451"/>
                  </a:cubicBezTo>
                  <a:lnTo>
                    <a:pt x="716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45"/>
            <p:cNvSpPr>
              <a:spLocks noChangeShapeType="1"/>
            </p:cNvSpPr>
            <p:nvPr/>
          </p:nvSpPr>
          <p:spPr bwMode="auto">
            <a:xfrm rot="-4200000">
              <a:off x="2423" y="1288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Text Box 46"/>
            <p:cNvSpPr txBox="1">
              <a:spLocks noChangeArrowheads="1"/>
            </p:cNvSpPr>
            <p:nvPr/>
          </p:nvSpPr>
          <p:spPr bwMode="auto">
            <a:xfrm rot="1200000">
              <a:off x="2710" y="1129"/>
              <a:ext cx="201" cy="2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289" name="Line 47"/>
            <p:cNvSpPr>
              <a:spLocks noChangeShapeType="1"/>
            </p:cNvSpPr>
            <p:nvPr/>
          </p:nvSpPr>
          <p:spPr bwMode="auto">
            <a:xfrm rot="-9600000">
              <a:off x="4839" y="1662"/>
              <a:ext cx="0" cy="7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Freeform 48"/>
            <p:cNvSpPr>
              <a:spLocks/>
            </p:cNvSpPr>
            <p:nvPr/>
          </p:nvSpPr>
          <p:spPr bwMode="auto">
            <a:xfrm>
              <a:off x="4723" y="1860"/>
              <a:ext cx="711" cy="590"/>
            </a:xfrm>
            <a:custGeom>
              <a:avLst/>
              <a:gdLst>
                <a:gd name="T0" fmla="*/ 0 w 1216"/>
                <a:gd name="T1" fmla="*/ 904 h 981"/>
                <a:gd name="T2" fmla="*/ 672 w 1216"/>
                <a:gd name="T3" fmla="*/ 920 h 981"/>
                <a:gd name="T4" fmla="*/ 1112 w 1216"/>
                <a:gd name="T5" fmla="*/ 536 h 981"/>
                <a:gd name="T6" fmla="*/ 1176 w 1216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6"/>
                <a:gd name="T13" fmla="*/ 0 h 981"/>
                <a:gd name="T14" fmla="*/ 1216 w 1216"/>
                <a:gd name="T15" fmla="*/ 981 h 9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6" h="981">
                  <a:moveTo>
                    <a:pt x="0" y="904"/>
                  </a:moveTo>
                  <a:cubicBezTo>
                    <a:pt x="236" y="956"/>
                    <a:pt x="487" y="981"/>
                    <a:pt x="672" y="920"/>
                  </a:cubicBezTo>
                  <a:cubicBezTo>
                    <a:pt x="857" y="859"/>
                    <a:pt x="1064" y="672"/>
                    <a:pt x="1112" y="536"/>
                  </a:cubicBezTo>
                  <a:cubicBezTo>
                    <a:pt x="1160" y="400"/>
                    <a:pt x="1216" y="136"/>
                    <a:pt x="1176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49"/>
            <p:cNvSpPr>
              <a:spLocks noChangeShapeType="1"/>
            </p:cNvSpPr>
            <p:nvPr/>
          </p:nvSpPr>
          <p:spPr bwMode="auto">
            <a:xfrm rot="1200000">
              <a:off x="4846" y="2132"/>
              <a:ext cx="52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Text Box 50"/>
            <p:cNvSpPr txBox="1">
              <a:spLocks noChangeArrowheads="1"/>
            </p:cNvSpPr>
            <p:nvPr/>
          </p:nvSpPr>
          <p:spPr bwMode="auto">
            <a:xfrm rot="1200000">
              <a:off x="4968" y="1915"/>
              <a:ext cx="228" cy="32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u</a:t>
              </a:r>
            </a:p>
          </p:txBody>
        </p:sp>
        <p:grpSp>
          <p:nvGrpSpPr>
            <p:cNvPr id="11293" name="Group 56"/>
            <p:cNvGrpSpPr>
              <a:grpSpLocks/>
            </p:cNvGrpSpPr>
            <p:nvPr/>
          </p:nvGrpSpPr>
          <p:grpSpPr bwMode="auto">
            <a:xfrm>
              <a:off x="5008" y="909"/>
              <a:ext cx="667" cy="973"/>
              <a:chOff x="5008" y="1341"/>
              <a:chExt cx="667" cy="973"/>
            </a:xfrm>
          </p:grpSpPr>
          <p:sp>
            <p:nvSpPr>
              <p:cNvPr id="11294" name="Text Box 51"/>
              <p:cNvSpPr txBox="1">
                <a:spLocks noChangeArrowheads="1"/>
              </p:cNvSpPr>
              <p:nvPr/>
            </p:nvSpPr>
            <p:spPr bwMode="auto">
              <a:xfrm rot="1200000">
                <a:off x="5153" y="1341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y</a:t>
                </a:r>
              </a:p>
            </p:txBody>
          </p:sp>
          <p:sp>
            <p:nvSpPr>
              <p:cNvPr id="11295" name="Line 52"/>
              <p:cNvSpPr>
                <a:spLocks noChangeShapeType="1"/>
              </p:cNvSpPr>
              <p:nvPr/>
            </p:nvSpPr>
            <p:spPr bwMode="auto">
              <a:xfrm flipV="1">
                <a:off x="5015" y="1627"/>
                <a:ext cx="158" cy="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96" name="Line 53"/>
              <p:cNvSpPr>
                <a:spLocks noChangeShapeType="1"/>
              </p:cNvSpPr>
              <p:nvPr/>
            </p:nvSpPr>
            <p:spPr bwMode="auto">
              <a:xfrm rot="5400000" flipV="1">
                <a:off x="5144" y="1910"/>
                <a:ext cx="158" cy="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97" name="Text Box 54"/>
              <p:cNvSpPr txBox="1">
                <a:spLocks noChangeArrowheads="1"/>
              </p:cNvSpPr>
              <p:nvPr/>
            </p:nvSpPr>
            <p:spPr bwMode="auto">
              <a:xfrm rot="1200000">
                <a:off x="5447" y="1987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x</a:t>
                </a:r>
              </a:p>
            </p:txBody>
          </p:sp>
        </p:grpSp>
      </p:grpSp>
      <p:sp>
        <p:nvSpPr>
          <p:cNvPr id="11275" name="Text Box 57"/>
          <p:cNvSpPr txBox="1">
            <a:spLocks noChangeArrowheads="1"/>
          </p:cNvSpPr>
          <p:nvPr/>
        </p:nvSpPr>
        <p:spPr bwMode="auto">
          <a:xfrm>
            <a:off x="3810000" y="3254375"/>
            <a:ext cx="2478088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>
            <a:spAutoFit/>
          </a:bodyPr>
          <a:lstStyle/>
          <a:p>
            <a:r>
              <a:rPr lang="en-US" sz="2400"/>
              <a:t>No fluid particles are accelerating</a:t>
            </a:r>
          </a:p>
        </p:txBody>
      </p:sp>
      <p:sp>
        <p:nvSpPr>
          <p:cNvPr id="11276" name="Freeform 58"/>
          <p:cNvSpPr>
            <a:spLocks/>
          </p:cNvSpPr>
          <p:nvPr/>
        </p:nvSpPr>
        <p:spPr bwMode="auto">
          <a:xfrm>
            <a:off x="815975" y="2755900"/>
            <a:ext cx="3014663" cy="741363"/>
          </a:xfrm>
          <a:custGeom>
            <a:avLst/>
            <a:gdLst>
              <a:gd name="T0" fmla="*/ 0 w 1899"/>
              <a:gd name="T1" fmla="*/ 0 h 467"/>
              <a:gd name="T2" fmla="*/ 700 w 1899"/>
              <a:gd name="T3" fmla="*/ 202 h 467"/>
              <a:gd name="T4" fmla="*/ 1899 w 1899"/>
              <a:gd name="T5" fmla="*/ 467 h 467"/>
              <a:gd name="T6" fmla="*/ 0 60000 65536"/>
              <a:gd name="T7" fmla="*/ 0 60000 65536"/>
              <a:gd name="T8" fmla="*/ 0 60000 65536"/>
              <a:gd name="T9" fmla="*/ 0 w 1899"/>
              <a:gd name="T10" fmla="*/ 0 h 467"/>
              <a:gd name="T11" fmla="*/ 1899 w 1899"/>
              <a:gd name="T12" fmla="*/ 467 h 4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9" h="467">
                <a:moveTo>
                  <a:pt x="0" y="0"/>
                </a:moveTo>
                <a:cubicBezTo>
                  <a:pt x="195" y="68"/>
                  <a:pt x="384" y="124"/>
                  <a:pt x="700" y="202"/>
                </a:cubicBezTo>
                <a:cubicBezTo>
                  <a:pt x="1016" y="280"/>
                  <a:pt x="1649" y="412"/>
                  <a:pt x="1899" y="46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39" name="Text Box 59"/>
          <p:cNvSpPr txBox="1">
            <a:spLocks noChangeArrowheads="1"/>
          </p:cNvSpPr>
          <p:nvPr/>
        </p:nvSpPr>
        <p:spPr bwMode="auto">
          <a:xfrm>
            <a:off x="5319713" y="4565650"/>
            <a:ext cx="30067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Write the x-component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5" grpId="0" animBg="1"/>
      <p:bldP spid="148498" grpId="0" animBg="1"/>
      <p:bldP spid="148499" grpId="0" animBg="1"/>
      <p:bldP spid="14853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between Parallel Plates </a:t>
            </a: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379413" y="1881188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3073320" imgH="888840" progId="Equation.DSMT4">
                  <p:embed/>
                </p:oleObj>
              </mc:Choice>
              <mc:Fallback>
                <p:oleObj name="Equation" r:id="rId4" imgW="307332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881188"/>
                        <a:ext cx="307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396875" y="3098800"/>
          <a:ext cx="311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3111480" imgH="888840" progId="Equation.DSMT4">
                  <p:embed/>
                </p:oleObj>
              </mc:Choice>
              <mc:Fallback>
                <p:oleObj name="Equation" r:id="rId6" imgW="311148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098800"/>
                        <a:ext cx="311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4038600" y="4419600"/>
            <a:ext cx="472440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>
            <a:spAutoFit/>
          </a:bodyPr>
          <a:lstStyle/>
          <a:p>
            <a:r>
              <a:rPr lang="en-US" sz="2400"/>
              <a:t>General equation describing laminar flow between parallel plates with the only velocity in the x direction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038600" y="1981200"/>
            <a:ext cx="35591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u</a:t>
            </a:r>
            <a:r>
              <a:rPr lang="en-US">
                <a:solidFill>
                  <a:schemeClr val="folHlink"/>
                </a:solidFill>
              </a:rPr>
              <a:t> is only a function of </a:t>
            </a:r>
            <a:r>
              <a:rPr lang="en-US" i="1">
                <a:solidFill>
                  <a:schemeClr val="folHlink"/>
                </a:solidFill>
              </a:rPr>
              <a:t>y</a:t>
            </a:r>
          </a:p>
        </p:txBody>
      </p:sp>
      <p:sp>
        <p:nvSpPr>
          <p:cNvPr id="12297" name="Line 15"/>
          <p:cNvSpPr>
            <a:spLocks noChangeShapeType="1"/>
          </p:cNvSpPr>
          <p:nvPr/>
        </p:nvSpPr>
        <p:spPr bwMode="auto">
          <a:xfrm>
            <a:off x="4038600" y="24384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0545" name="Object 17"/>
          <p:cNvGraphicFramePr>
            <a:graphicFrameLocks noChangeAspect="1"/>
          </p:cNvGraphicFramePr>
          <p:nvPr/>
        </p:nvGraphicFramePr>
        <p:xfrm>
          <a:off x="5443538" y="3324225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8" imgW="1054080" imgH="444240" progId="Equation.DSMT4">
                  <p:embed/>
                </p:oleObj>
              </mc:Choice>
              <mc:Fallback>
                <p:oleObj name="Equation" r:id="rId8" imgW="105408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3324225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715963" y="4457700"/>
          <a:ext cx="252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0" imgW="2527200" imgH="888840" progId="Equation.DSMT4">
                  <p:embed/>
                </p:oleObj>
              </mc:Choice>
              <mc:Fallback>
                <p:oleObj name="Equation" r:id="rId10" imgW="2527200" imgH="8888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457700"/>
                        <a:ext cx="252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9" grpId="0" build="p" autoUpdateAnimBg="0"/>
      <p:bldP spid="15054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43800" cy="1143000"/>
          </a:xfrm>
        </p:spPr>
        <p:txBody>
          <a:bodyPr/>
          <a:lstStyle/>
          <a:p>
            <a:r>
              <a:rPr lang="en-US" smtClean="0"/>
              <a:t>Flow Between Parallel Plates: Integration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371475" y="1887538"/>
          <a:ext cx="222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2222280" imgH="825480" progId="Equation.DSMT4">
                  <p:embed/>
                </p:oleObj>
              </mc:Choice>
              <mc:Fallback>
                <p:oleObj name="Equation" r:id="rId4" imgW="222228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887538"/>
                        <a:ext cx="2222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396875" y="3930650"/>
          <a:ext cx="3314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6" imgW="3314520" imgH="812520" progId="Equation.DSMT4">
                  <p:embed/>
                </p:oleObj>
              </mc:Choice>
              <mc:Fallback>
                <p:oleObj name="Equation" r:id="rId6" imgW="331452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930650"/>
                        <a:ext cx="3314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269875" y="2908300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8" imgW="3733560" imgH="838080" progId="Equation.DSMT4">
                  <p:embed/>
                </p:oleObj>
              </mc:Choice>
              <mc:Fallback>
                <p:oleObj name="Equation" r:id="rId8" imgW="373356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908300"/>
                        <a:ext cx="373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269875" y="4919663"/>
          <a:ext cx="459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0" imgW="4597200" imgH="863280" progId="Equation.DSMT4">
                  <p:embed/>
                </p:oleObj>
              </mc:Choice>
              <mc:Fallback>
                <p:oleObj name="Equation" r:id="rId10" imgW="459720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4919663"/>
                        <a:ext cx="4597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282575" y="5942013"/>
          <a:ext cx="363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2" imgW="3632040" imgH="825480" progId="Equation.DSMT4">
                  <p:embed/>
                </p:oleObj>
              </mc:Choice>
              <mc:Fallback>
                <p:oleObj name="Equation" r:id="rId12" imgW="3632040" imgH="825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5942013"/>
                        <a:ext cx="363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18"/>
          <p:cNvGrpSpPr>
            <a:grpSpLocks/>
          </p:cNvGrpSpPr>
          <p:nvPr/>
        </p:nvGrpSpPr>
        <p:grpSpPr bwMode="auto">
          <a:xfrm>
            <a:off x="3729038" y="1595438"/>
            <a:ext cx="5402262" cy="2716212"/>
            <a:chOff x="2397" y="909"/>
            <a:chExt cx="3403" cy="1711"/>
          </a:xfrm>
        </p:grpSpPr>
        <p:sp>
          <p:nvSpPr>
            <p:cNvPr id="13323" name="Rectangle 19"/>
            <p:cNvSpPr>
              <a:spLocks noChangeArrowheads="1"/>
            </p:cNvSpPr>
            <p:nvPr/>
          </p:nvSpPr>
          <p:spPr bwMode="auto">
            <a:xfrm rot="1200000">
              <a:off x="2529" y="1406"/>
              <a:ext cx="3160" cy="7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4" name="Line 20"/>
            <p:cNvSpPr>
              <a:spLocks noChangeShapeType="1"/>
            </p:cNvSpPr>
            <p:nvPr/>
          </p:nvSpPr>
          <p:spPr bwMode="auto">
            <a:xfrm rot="1200000">
              <a:off x="2403" y="2136"/>
              <a:ext cx="3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21"/>
            <p:cNvSpPr>
              <a:spLocks noChangeShapeType="1"/>
            </p:cNvSpPr>
            <p:nvPr/>
          </p:nvSpPr>
          <p:spPr bwMode="auto">
            <a:xfrm rot="1200000">
              <a:off x="2397" y="2154"/>
              <a:ext cx="3143" cy="0"/>
            </a:xfrm>
            <a:prstGeom prst="line">
              <a:avLst/>
            </a:prstGeom>
            <a:noFill/>
            <a:ln w="76200"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22"/>
            <p:cNvSpPr>
              <a:spLocks noChangeShapeType="1"/>
            </p:cNvSpPr>
            <p:nvPr/>
          </p:nvSpPr>
          <p:spPr bwMode="auto">
            <a:xfrm rot="1200000">
              <a:off x="2657" y="1417"/>
              <a:ext cx="314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23"/>
            <p:cNvSpPr>
              <a:spLocks noChangeShapeType="1"/>
            </p:cNvSpPr>
            <p:nvPr/>
          </p:nvSpPr>
          <p:spPr bwMode="auto">
            <a:xfrm rot="1200000">
              <a:off x="4225" y="1390"/>
              <a:ext cx="4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Text Box 24"/>
            <p:cNvSpPr txBox="1">
              <a:spLocks noChangeArrowheads="1"/>
            </p:cNvSpPr>
            <p:nvPr/>
          </p:nvSpPr>
          <p:spPr bwMode="auto">
            <a:xfrm rot="1200000">
              <a:off x="4355" y="1103"/>
              <a:ext cx="2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U</a:t>
              </a: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3329" name="Line 25"/>
            <p:cNvSpPr>
              <a:spLocks noChangeShapeType="1"/>
            </p:cNvSpPr>
            <p:nvPr/>
          </p:nvSpPr>
          <p:spPr bwMode="auto">
            <a:xfrm flipH="1">
              <a:off x="4096" y="2563"/>
              <a:ext cx="10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Text Box 26"/>
            <p:cNvSpPr txBox="1">
              <a:spLocks noChangeArrowheads="1"/>
            </p:cNvSpPr>
            <p:nvPr/>
          </p:nvSpPr>
          <p:spPr bwMode="auto">
            <a:xfrm>
              <a:off x="4211" y="2258"/>
              <a:ext cx="23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Symbol" pitchFamily="18" charset="2"/>
                </a:rPr>
                <a:t>q</a:t>
              </a:r>
            </a:p>
          </p:txBody>
        </p:sp>
        <p:sp>
          <p:nvSpPr>
            <p:cNvPr id="13331" name="Arc 27"/>
            <p:cNvSpPr>
              <a:spLocks/>
            </p:cNvSpPr>
            <p:nvPr/>
          </p:nvSpPr>
          <p:spPr bwMode="auto">
            <a:xfrm rot="18196245" flipH="1">
              <a:off x="4385" y="2365"/>
              <a:ext cx="238" cy="272"/>
            </a:xfrm>
            <a:custGeom>
              <a:avLst/>
              <a:gdLst>
                <a:gd name="T0" fmla="*/ 0 w 15061"/>
                <a:gd name="T1" fmla="*/ 0 h 21600"/>
                <a:gd name="T2" fmla="*/ 238 w 15061"/>
                <a:gd name="T3" fmla="*/ 69 h 21600"/>
                <a:gd name="T4" fmla="*/ 11 w 15061"/>
                <a:gd name="T5" fmla="*/ 272 h 21600"/>
                <a:gd name="T6" fmla="*/ 0 60000 65536"/>
                <a:gd name="T7" fmla="*/ 0 60000 65536"/>
                <a:gd name="T8" fmla="*/ 0 60000 65536"/>
                <a:gd name="T9" fmla="*/ 0 w 15061"/>
                <a:gd name="T10" fmla="*/ 0 h 21600"/>
                <a:gd name="T11" fmla="*/ 15061 w 150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61" h="21600" fill="none" extrusionOk="0">
                  <a:moveTo>
                    <a:pt x="-1" y="11"/>
                  </a:moveTo>
                  <a:cubicBezTo>
                    <a:pt x="238" y="3"/>
                    <a:pt x="477" y="-1"/>
                    <a:pt x="716" y="0"/>
                  </a:cubicBezTo>
                  <a:cubicBezTo>
                    <a:pt x="6003" y="0"/>
                    <a:pt x="11108" y="1939"/>
                    <a:pt x="15061" y="5451"/>
                  </a:cubicBezTo>
                </a:path>
                <a:path w="15061" h="21600" stroke="0" extrusionOk="0">
                  <a:moveTo>
                    <a:pt x="-1" y="11"/>
                  </a:moveTo>
                  <a:cubicBezTo>
                    <a:pt x="238" y="3"/>
                    <a:pt x="477" y="-1"/>
                    <a:pt x="716" y="0"/>
                  </a:cubicBezTo>
                  <a:cubicBezTo>
                    <a:pt x="6003" y="0"/>
                    <a:pt x="11108" y="1939"/>
                    <a:pt x="15061" y="5451"/>
                  </a:cubicBezTo>
                  <a:lnTo>
                    <a:pt x="716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8"/>
            <p:cNvSpPr>
              <a:spLocks noChangeShapeType="1"/>
            </p:cNvSpPr>
            <p:nvPr/>
          </p:nvSpPr>
          <p:spPr bwMode="auto">
            <a:xfrm rot="-4200000">
              <a:off x="2423" y="1288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Text Box 29"/>
            <p:cNvSpPr txBox="1">
              <a:spLocks noChangeArrowheads="1"/>
            </p:cNvSpPr>
            <p:nvPr/>
          </p:nvSpPr>
          <p:spPr bwMode="auto">
            <a:xfrm rot="1200000">
              <a:off x="2710" y="1129"/>
              <a:ext cx="201" cy="2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3334" name="Line 30"/>
            <p:cNvSpPr>
              <a:spLocks noChangeShapeType="1"/>
            </p:cNvSpPr>
            <p:nvPr/>
          </p:nvSpPr>
          <p:spPr bwMode="auto">
            <a:xfrm rot="-9600000">
              <a:off x="4839" y="1662"/>
              <a:ext cx="0" cy="7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Freeform 31"/>
            <p:cNvSpPr>
              <a:spLocks/>
            </p:cNvSpPr>
            <p:nvPr/>
          </p:nvSpPr>
          <p:spPr bwMode="auto">
            <a:xfrm>
              <a:off x="4723" y="1860"/>
              <a:ext cx="711" cy="590"/>
            </a:xfrm>
            <a:custGeom>
              <a:avLst/>
              <a:gdLst>
                <a:gd name="T0" fmla="*/ 0 w 1216"/>
                <a:gd name="T1" fmla="*/ 904 h 981"/>
                <a:gd name="T2" fmla="*/ 672 w 1216"/>
                <a:gd name="T3" fmla="*/ 920 h 981"/>
                <a:gd name="T4" fmla="*/ 1112 w 1216"/>
                <a:gd name="T5" fmla="*/ 536 h 981"/>
                <a:gd name="T6" fmla="*/ 1176 w 1216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6"/>
                <a:gd name="T13" fmla="*/ 0 h 981"/>
                <a:gd name="T14" fmla="*/ 1216 w 1216"/>
                <a:gd name="T15" fmla="*/ 981 h 9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6" h="981">
                  <a:moveTo>
                    <a:pt x="0" y="904"/>
                  </a:moveTo>
                  <a:cubicBezTo>
                    <a:pt x="236" y="956"/>
                    <a:pt x="487" y="981"/>
                    <a:pt x="672" y="920"/>
                  </a:cubicBezTo>
                  <a:cubicBezTo>
                    <a:pt x="857" y="859"/>
                    <a:pt x="1064" y="672"/>
                    <a:pt x="1112" y="536"/>
                  </a:cubicBezTo>
                  <a:cubicBezTo>
                    <a:pt x="1160" y="400"/>
                    <a:pt x="1216" y="136"/>
                    <a:pt x="1176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32"/>
            <p:cNvSpPr>
              <a:spLocks noChangeShapeType="1"/>
            </p:cNvSpPr>
            <p:nvPr/>
          </p:nvSpPr>
          <p:spPr bwMode="auto">
            <a:xfrm rot="1200000">
              <a:off x="4846" y="2132"/>
              <a:ext cx="52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Text Box 33"/>
            <p:cNvSpPr txBox="1">
              <a:spLocks noChangeArrowheads="1"/>
            </p:cNvSpPr>
            <p:nvPr/>
          </p:nvSpPr>
          <p:spPr bwMode="auto">
            <a:xfrm rot="1200000">
              <a:off x="4968" y="1915"/>
              <a:ext cx="228" cy="327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u</a:t>
              </a:r>
            </a:p>
          </p:txBody>
        </p:sp>
        <p:grpSp>
          <p:nvGrpSpPr>
            <p:cNvPr id="13338" name="Group 34"/>
            <p:cNvGrpSpPr>
              <a:grpSpLocks/>
            </p:cNvGrpSpPr>
            <p:nvPr/>
          </p:nvGrpSpPr>
          <p:grpSpPr bwMode="auto">
            <a:xfrm>
              <a:off x="5008" y="909"/>
              <a:ext cx="667" cy="973"/>
              <a:chOff x="5008" y="1341"/>
              <a:chExt cx="667" cy="973"/>
            </a:xfrm>
          </p:grpSpPr>
          <p:sp>
            <p:nvSpPr>
              <p:cNvPr id="13339" name="Text Box 35"/>
              <p:cNvSpPr txBox="1">
                <a:spLocks noChangeArrowheads="1"/>
              </p:cNvSpPr>
              <p:nvPr/>
            </p:nvSpPr>
            <p:spPr bwMode="auto">
              <a:xfrm rot="1200000">
                <a:off x="5153" y="1341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y</a:t>
                </a:r>
              </a:p>
            </p:txBody>
          </p:sp>
          <p:sp>
            <p:nvSpPr>
              <p:cNvPr id="13340" name="Line 36"/>
              <p:cNvSpPr>
                <a:spLocks noChangeShapeType="1"/>
              </p:cNvSpPr>
              <p:nvPr/>
            </p:nvSpPr>
            <p:spPr bwMode="auto">
              <a:xfrm flipV="1">
                <a:off x="5015" y="1627"/>
                <a:ext cx="158" cy="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41" name="Line 37"/>
              <p:cNvSpPr>
                <a:spLocks noChangeShapeType="1"/>
              </p:cNvSpPr>
              <p:nvPr/>
            </p:nvSpPr>
            <p:spPr bwMode="auto">
              <a:xfrm rot="5400000" flipV="1">
                <a:off x="5144" y="1910"/>
                <a:ext cx="158" cy="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42" name="Text Box 38"/>
              <p:cNvSpPr txBox="1">
                <a:spLocks noChangeArrowheads="1"/>
              </p:cNvSpPr>
              <p:nvPr/>
            </p:nvSpPr>
            <p:spPr bwMode="auto">
              <a:xfrm rot="1200000">
                <a:off x="5447" y="1987"/>
                <a:ext cx="228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/>
                  <a:t>x</a:t>
                </a:r>
              </a:p>
            </p:txBody>
          </p:sp>
        </p:grpSp>
      </p:grpSp>
      <p:graphicFrame>
        <p:nvGraphicFramePr>
          <p:cNvPr id="131111" name="Object 39"/>
          <p:cNvGraphicFramePr>
            <a:graphicFrameLocks noChangeAspect="1"/>
          </p:cNvGraphicFramePr>
          <p:nvPr/>
        </p:nvGraphicFramePr>
        <p:xfrm>
          <a:off x="3727450" y="4202113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4" imgW="203040" imgH="215640" progId="Equation.DSMT4">
                  <p:embed/>
                </p:oleObj>
              </mc:Choice>
              <mc:Fallback>
                <p:oleObj name="Equation" r:id="rId14" imgW="203040" imgH="2156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4202113"/>
                        <a:ext cx="203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Line 40"/>
          <p:cNvSpPr>
            <a:spLocks noChangeShapeType="1"/>
          </p:cNvSpPr>
          <p:nvPr/>
        </p:nvSpPr>
        <p:spPr bwMode="auto">
          <a:xfrm>
            <a:off x="3644900" y="4483100"/>
            <a:ext cx="271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1" name="Comment 15"/>
          <p:cNvSpPr>
            <a:spLocks noChangeArrowheads="1"/>
          </p:cNvSpPr>
          <p:nvPr/>
        </p:nvSpPr>
        <p:spPr bwMode="auto">
          <a:xfrm>
            <a:off x="3786188" y="4065588"/>
            <a:ext cx="2463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u</a:t>
            </a:r>
            <a:r>
              <a:rPr lang="en-US">
                <a:solidFill>
                  <a:schemeClr val="folHlink"/>
                </a:solidFill>
              </a:rPr>
              <a:t> = U at y = a </a:t>
            </a:r>
            <a:endParaRPr lang="en-US">
              <a:solidFill>
                <a:schemeClr val="folHlink"/>
              </a:solidFill>
              <a:latin typeface="MT Extra" pitchFamily="18" charset="2"/>
            </a:endParaRPr>
          </a:p>
        </p:txBody>
      </p:sp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Boundary Conditions</a:t>
            </a:r>
          </a:p>
        </p:txBody>
      </p:sp>
      <p:graphicFrame>
        <p:nvGraphicFramePr>
          <p:cNvPr id="226304" name="Object 0"/>
          <p:cNvGraphicFramePr>
            <a:graphicFrameLocks noChangeAspect="1"/>
          </p:cNvGraphicFramePr>
          <p:nvPr/>
        </p:nvGraphicFramePr>
        <p:xfrm>
          <a:off x="469900" y="1955800"/>
          <a:ext cx="363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3632040" imgH="825480" progId="Equation.DSMT4">
                  <p:embed/>
                </p:oleObj>
              </mc:Choice>
              <mc:Fallback>
                <p:oleObj name="Equation" r:id="rId4" imgW="3632040" imgH="8254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955800"/>
                        <a:ext cx="363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4"/>
          <p:cNvSpPr txBox="1">
            <a:spLocks noChangeArrowheads="1"/>
          </p:cNvSpPr>
          <p:nvPr/>
        </p:nvSpPr>
        <p:spPr bwMode="auto">
          <a:xfrm>
            <a:off x="557213" y="3048000"/>
            <a:ext cx="2611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/>
              <a:t>Boundary condition</a:t>
            </a:r>
          </a:p>
        </p:txBody>
      </p:sp>
      <p:graphicFrame>
        <p:nvGraphicFramePr>
          <p:cNvPr id="226305" name="Object 1"/>
          <p:cNvGraphicFramePr>
            <a:graphicFrameLocks noChangeAspect="1"/>
          </p:cNvGraphicFramePr>
          <p:nvPr/>
        </p:nvGraphicFramePr>
        <p:xfrm>
          <a:off x="1174750" y="3765550"/>
          <a:ext cx="153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1536480" imgH="279360" progId="Equation.3">
                  <p:embed/>
                </p:oleObj>
              </mc:Choice>
              <mc:Fallback>
                <p:oleObj name="Equation" r:id="rId6" imgW="153648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765550"/>
                        <a:ext cx="153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6"/>
          <p:cNvSpPr txBox="1">
            <a:spLocks noChangeArrowheads="1"/>
          </p:cNvSpPr>
          <p:nvPr/>
        </p:nvSpPr>
        <p:spPr bwMode="auto">
          <a:xfrm>
            <a:off x="620713" y="4102100"/>
            <a:ext cx="26114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/>
              <a:t>Boundary condition</a:t>
            </a:r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781050" y="4727575"/>
          <a:ext cx="3238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8" imgW="3238200" imgH="825480" progId="Equation.DSMT4">
                  <p:embed/>
                </p:oleObj>
              </mc:Choice>
              <mc:Fallback>
                <p:oleObj name="Equation" r:id="rId8" imgW="3238200" imgH="825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727575"/>
                        <a:ext cx="3238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5086350" y="4733925"/>
          <a:ext cx="2984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0" imgW="2984400" imgH="812520" progId="Equation.DSMT4">
                  <p:embed/>
                </p:oleObj>
              </mc:Choice>
              <mc:Fallback>
                <p:oleObj name="Equation" r:id="rId10" imgW="298440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733925"/>
                        <a:ext cx="2984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647700" y="5765800"/>
          <a:ext cx="355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2" imgW="3555720" imgH="825480" progId="Equation.DSMT4">
                  <p:embed/>
                </p:oleObj>
              </mc:Choice>
              <mc:Fallback>
                <p:oleObj name="Equation" r:id="rId12" imgW="3555720" imgH="825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765800"/>
                        <a:ext cx="355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3786188" y="3429000"/>
            <a:ext cx="191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3786188" y="4495800"/>
            <a:ext cx="203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4025900" y="5168900"/>
            <a:ext cx="104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H="1">
            <a:off x="3390900" y="5524500"/>
            <a:ext cx="2400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10" name="Comment 14"/>
          <p:cNvSpPr>
            <a:spLocks noChangeArrowheads="1"/>
          </p:cNvSpPr>
          <p:nvPr/>
        </p:nvSpPr>
        <p:spPr bwMode="auto">
          <a:xfrm>
            <a:off x="3786188" y="2998788"/>
            <a:ext cx="2463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u</a:t>
            </a:r>
            <a:r>
              <a:rPr lang="en-US">
                <a:solidFill>
                  <a:schemeClr val="folHlink"/>
                </a:solidFill>
              </a:rPr>
              <a:t> = 0 at y = 0 </a:t>
            </a:r>
            <a:endParaRPr lang="en-US">
              <a:solidFill>
                <a:schemeClr val="folHlink"/>
              </a:solidFill>
              <a:latin typeface="MT Extra" pitchFamily="18" charset="2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147763" y="4033838"/>
            <a:ext cx="1541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1" grpId="0" autoUpdateAnimBg="0"/>
      <p:bldP spid="1321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Continuity Equation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Navier-Stokes Equation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(a bit of vector notation...)</a:t>
            </a:r>
          </a:p>
          <a:p>
            <a:pPr>
              <a:lnSpc>
                <a:spcPct val="90000"/>
              </a:lnSpc>
            </a:pPr>
            <a:r>
              <a:rPr lang="en-US" smtClean="0"/>
              <a:t>Examples (all laminar flow)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Flow between stationary parallel horizontal plates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Flow between inclined parallel plates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Pipe flow (Hagen Poiseuille)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1" name="Comment 7"/>
          <p:cNvSpPr>
            <a:spLocks noChangeArrowheads="1"/>
          </p:cNvSpPr>
          <p:nvPr/>
        </p:nvSpPr>
        <p:spPr bwMode="auto">
          <a:xfrm>
            <a:off x="4483100" y="4856163"/>
            <a:ext cx="4318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Discharge per unit width!</a:t>
            </a:r>
            <a:endParaRPr lang="en-US">
              <a:solidFill>
                <a:schemeClr val="folHlink"/>
              </a:solidFill>
              <a:latin typeface="MT Extra" pitchFamily="18" charset="2"/>
            </a:endParaRPr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Discharge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15900" y="3151188"/>
          <a:ext cx="54991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5499000" imgH="1244520" progId="Equation.DSMT4">
                  <p:embed/>
                </p:oleObj>
              </mc:Choice>
              <mc:Fallback>
                <p:oleObj name="Equation" r:id="rId4" imgW="5499000" imgH="1244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151188"/>
                        <a:ext cx="54991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52463" y="4773613"/>
          <a:ext cx="317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3174840" imgH="825480" progId="Equation.DSMT4">
                  <p:embed/>
                </p:oleObj>
              </mc:Choice>
              <mc:Fallback>
                <p:oleObj name="Equation" r:id="rId6" imgW="3174840" imgH="825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773613"/>
                        <a:ext cx="317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722313" y="2170113"/>
          <a:ext cx="367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8" imgW="3670200" imgH="825480" progId="Equation.DSMT4">
                  <p:embed/>
                </p:oleObj>
              </mc:Choice>
              <mc:Fallback>
                <p:oleObj name="Equation" r:id="rId8" imgW="367020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170113"/>
                        <a:ext cx="367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545013" y="5311775"/>
            <a:ext cx="364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1477963" y="5865813"/>
          <a:ext cx="165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0" imgW="1650960" imgH="825480" progId="Equation.DSMT4">
                  <p:embed/>
                </p:oleObj>
              </mc:Choice>
              <mc:Fallback>
                <p:oleObj name="Equation" r:id="rId10" imgW="1650960" imgH="825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865813"/>
                        <a:ext cx="1651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Oil Skimmer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765300"/>
            <a:ext cx="6159500" cy="314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An oil skimmer uses a 5 m wide x 6 m long moving belt above a fixed platform (</a:t>
            </a:r>
            <a:r>
              <a:rPr lang="en-US" sz="2400" smtClean="0">
                <a:latin typeface="Symbol" pitchFamily="18" charset="2"/>
              </a:rPr>
              <a:t>q</a:t>
            </a:r>
            <a:r>
              <a:rPr lang="en-US" sz="2400" smtClean="0"/>
              <a:t>=60º) to skim oil off of rivers (T=10 ºC). The belt travels at 3 m/s. The distance between the belt and the fixed platform is 2 mm. The belt discharges into an open container on the ship. The fluid is actually a mixture of oil and water. To simplify the analysis, assume crude oil dominates. Find the discharge and the power required to move the belt.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75" y="1384300"/>
            <a:ext cx="2981325" cy="2343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AutoShape 5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8623300" y="1625600"/>
            <a:ext cx="393700" cy="469900"/>
          </a:xfrm>
          <a:prstGeom prst="actionButtonInformat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6400800"/>
            <a:ext cx="5359400" cy="76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7962900" y="5600700"/>
            <a:ext cx="1181100" cy="1257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 rot="-1800000">
            <a:off x="3741738" y="5265738"/>
            <a:ext cx="4613275" cy="139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3784600" y="6032500"/>
            <a:ext cx="381000" cy="381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7708900" y="3771900"/>
            <a:ext cx="381000" cy="3810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rot="19800000" flipH="1">
            <a:off x="3748088" y="5256213"/>
            <a:ext cx="4570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rot="19800000" flipH="1">
            <a:off x="3532188" y="4938713"/>
            <a:ext cx="4570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0" y="6477000"/>
            <a:ext cx="5359400" cy="3810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 flipH="1">
            <a:off x="3482975" y="4229100"/>
            <a:ext cx="4551363" cy="2628900"/>
          </a:xfrm>
          <a:prstGeom prst="rtTriangle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879" name="Freeform 15"/>
          <p:cNvSpPr>
            <a:spLocks/>
          </p:cNvSpPr>
          <p:nvPr/>
        </p:nvSpPr>
        <p:spPr bwMode="auto">
          <a:xfrm>
            <a:off x="8026400" y="3924300"/>
            <a:ext cx="812800" cy="1689100"/>
          </a:xfrm>
          <a:custGeom>
            <a:avLst/>
            <a:gdLst>
              <a:gd name="T0" fmla="*/ 0 w 512"/>
              <a:gd name="T1" fmla="*/ 145 h 1064"/>
              <a:gd name="T2" fmla="*/ 512 w 512"/>
              <a:gd name="T3" fmla="*/ 1064 h 1064"/>
              <a:gd name="T4" fmla="*/ 0 60000 65536"/>
              <a:gd name="T5" fmla="*/ 0 60000 65536"/>
              <a:gd name="T6" fmla="*/ 0 w 512"/>
              <a:gd name="T7" fmla="*/ 0 h 1064"/>
              <a:gd name="T8" fmla="*/ 512 w 512"/>
              <a:gd name="T9" fmla="*/ 1064 h 10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2" h="1064">
                <a:moveTo>
                  <a:pt x="0" y="145"/>
                </a:moveTo>
                <a:cubicBezTo>
                  <a:pt x="192" y="0"/>
                  <a:pt x="408" y="472"/>
                  <a:pt x="512" y="1064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7"/>
          <p:cNvSpPr>
            <a:spLocks noChangeShapeType="1"/>
          </p:cNvSpPr>
          <p:nvPr/>
        </p:nvSpPr>
        <p:spPr bwMode="auto">
          <a:xfrm>
            <a:off x="1219200" y="56388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1" name="Line 18"/>
          <p:cNvSpPr>
            <a:spLocks noChangeShapeType="1"/>
          </p:cNvSpPr>
          <p:nvPr/>
        </p:nvSpPr>
        <p:spPr bwMode="auto">
          <a:xfrm>
            <a:off x="1041400" y="6223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 flipV="1">
            <a:off x="7264400" y="5410200"/>
            <a:ext cx="0" cy="11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7108825" y="4978400"/>
            <a:ext cx="336550" cy="4572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h</a:t>
            </a:r>
          </a:p>
        </p:txBody>
      </p:sp>
      <p:sp>
        <p:nvSpPr>
          <p:cNvPr id="36884" name="Line 21"/>
          <p:cNvSpPr>
            <a:spLocks noChangeShapeType="1"/>
          </p:cNvSpPr>
          <p:nvPr/>
        </p:nvSpPr>
        <p:spPr bwMode="auto">
          <a:xfrm rot="-1800000">
            <a:off x="4838700" y="5943600"/>
            <a:ext cx="158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6380163" y="5232400"/>
            <a:ext cx="420687" cy="4572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pPr algn="ctr"/>
            <a:r>
              <a:rPr lang="en-US" sz="2400" i="1"/>
              <a:t>l</a:t>
            </a:r>
            <a:endParaRPr lang="en-US" sz="2400"/>
          </a:p>
        </p:txBody>
      </p:sp>
      <p:sp>
        <p:nvSpPr>
          <p:cNvPr id="135191" name="Comment 23"/>
          <p:cNvSpPr>
            <a:spLocks noChangeArrowheads="1"/>
          </p:cNvSpPr>
          <p:nvPr/>
        </p:nvSpPr>
        <p:spPr bwMode="auto">
          <a:xfrm>
            <a:off x="966788" y="5741988"/>
            <a:ext cx="2832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latin typeface="Symbol" pitchFamily="18" charset="2"/>
              </a:rPr>
              <a:t>m </a:t>
            </a:r>
            <a:r>
              <a:rPr lang="en-US"/>
              <a:t>= 1x10</a:t>
            </a:r>
            <a:r>
              <a:rPr lang="en-US" baseline="30000"/>
              <a:t>-2</a:t>
            </a:r>
            <a:r>
              <a:rPr lang="en-US"/>
              <a:t> Ns/m</a:t>
            </a:r>
            <a:r>
              <a:rPr lang="en-US" baseline="30000"/>
              <a:t>2</a:t>
            </a:r>
            <a:endParaRPr lang="en-US">
              <a:latin typeface="MT Extra" pitchFamily="18" charset="2"/>
            </a:endParaRPr>
          </a:p>
        </p:txBody>
      </p:sp>
      <p:sp>
        <p:nvSpPr>
          <p:cNvPr id="135192" name="Comment 24"/>
          <p:cNvSpPr>
            <a:spLocks noChangeArrowheads="1"/>
          </p:cNvSpPr>
          <p:nvPr/>
        </p:nvSpPr>
        <p:spPr bwMode="auto">
          <a:xfrm>
            <a:off x="1131888" y="5132388"/>
            <a:ext cx="25273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latin typeface="Symbol" pitchFamily="18" charset="2"/>
              </a:rPr>
              <a:t>r</a:t>
            </a:r>
            <a:r>
              <a:rPr lang="en-US"/>
              <a:t> = 860 kg/m</a:t>
            </a:r>
            <a:r>
              <a:rPr lang="en-US" baseline="30000"/>
              <a:t>3</a:t>
            </a:r>
            <a:endParaRPr lang="en-US">
              <a:latin typeface="MT Extra" pitchFamily="18" charset="2"/>
            </a:endParaRPr>
          </a:p>
        </p:txBody>
      </p:sp>
      <p:grpSp>
        <p:nvGrpSpPr>
          <p:cNvPr id="36888" name="Group 29"/>
          <p:cNvGrpSpPr>
            <a:grpSpLocks/>
          </p:cNvGrpSpPr>
          <p:nvPr/>
        </p:nvGrpSpPr>
        <p:grpSpPr bwMode="auto">
          <a:xfrm>
            <a:off x="3646488" y="4802188"/>
            <a:ext cx="1601787" cy="1020762"/>
            <a:chOff x="2297" y="3025"/>
            <a:chExt cx="1009" cy="643"/>
          </a:xfrm>
        </p:grpSpPr>
        <p:sp>
          <p:nvSpPr>
            <p:cNvPr id="36889" name="Text Box 16"/>
            <p:cNvSpPr txBox="1">
              <a:spLocks noChangeArrowheads="1"/>
            </p:cNvSpPr>
            <p:nvPr/>
          </p:nvSpPr>
          <p:spPr bwMode="auto">
            <a:xfrm>
              <a:off x="2424" y="3272"/>
              <a:ext cx="36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60º</a:t>
              </a:r>
              <a:endParaRPr lang="en-US" sz="1800"/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 flipV="1">
              <a:off x="2395" y="3355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 flipV="1">
              <a:off x="2411" y="3305"/>
              <a:ext cx="642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92" name="Text Box 27"/>
            <p:cNvSpPr txBox="1">
              <a:spLocks noChangeArrowheads="1"/>
            </p:cNvSpPr>
            <p:nvPr/>
          </p:nvSpPr>
          <p:spPr bwMode="auto">
            <a:xfrm>
              <a:off x="3094" y="31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x</a:t>
              </a:r>
              <a:endParaRPr lang="en-US" sz="1800"/>
            </a:p>
          </p:txBody>
        </p:sp>
        <p:sp>
          <p:nvSpPr>
            <p:cNvPr id="36893" name="Text Box 28"/>
            <p:cNvSpPr txBox="1">
              <a:spLocks noChangeArrowheads="1"/>
            </p:cNvSpPr>
            <p:nvPr/>
          </p:nvSpPr>
          <p:spPr bwMode="auto">
            <a:xfrm>
              <a:off x="2297" y="3025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b="1"/>
                <a:t>g</a:t>
              </a:r>
              <a:endParaRPr 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1" grpId="0" autoUpdateAnimBg="0"/>
      <p:bldP spid="13519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Oil Skimmer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4241800" y="2062163"/>
          <a:ext cx="6350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4" imgW="634680" imgH="736560" progId="Equation.DSMT4">
                  <p:embed/>
                </p:oleObj>
              </mc:Choice>
              <mc:Fallback>
                <p:oleObj name="Equation" r:id="rId4" imgW="63468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062163"/>
                        <a:ext cx="6350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5538788" y="2182813"/>
          <a:ext cx="337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6" imgW="3377880" imgH="444240" progId="Equation.DSMT4">
                  <p:embed/>
                </p:oleObj>
              </mc:Choice>
              <mc:Fallback>
                <p:oleObj name="Equation" r:id="rId6" imgW="33778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2182813"/>
                        <a:ext cx="337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4191000" y="3013075"/>
          <a:ext cx="148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8" imgW="1485720" imgH="279360" progId="Equation.DSMT4">
                  <p:embed/>
                </p:oleObj>
              </mc:Choice>
              <mc:Fallback>
                <p:oleObj name="Equation" r:id="rId8" imgW="14857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13075"/>
                        <a:ext cx="148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6146800" y="3017838"/>
          <a:ext cx="1206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0" imgW="1206360" imgH="279360" progId="Equation.DSMT4">
                  <p:embed/>
                </p:oleObj>
              </mc:Choice>
              <mc:Fallback>
                <p:oleObj name="Equation" r:id="rId10" imgW="120636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017838"/>
                        <a:ext cx="1206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30163" y="3438525"/>
          <a:ext cx="91455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2" imgW="9144000" imgH="927000" progId="Equation.DSMT4">
                  <p:embed/>
                </p:oleObj>
              </mc:Choice>
              <mc:Fallback>
                <p:oleObj name="Equation" r:id="rId12" imgW="914400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438525"/>
                        <a:ext cx="91455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954713" y="4597400"/>
            <a:ext cx="2457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/>
              <a:t>In direction of belt</a:t>
            </a: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203200" y="5130800"/>
            <a:ext cx="264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3530600" y="5105400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15900" y="5867400"/>
            <a:ext cx="580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6204" name="Comment 12"/>
          <p:cNvSpPr>
            <a:spLocks noChangeArrowheads="1"/>
          </p:cNvSpPr>
          <p:nvPr/>
        </p:nvSpPr>
        <p:spPr bwMode="auto">
          <a:xfrm>
            <a:off x="133350" y="4637088"/>
            <a:ext cx="4318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q = 0.0027 m</a:t>
            </a:r>
            <a:r>
              <a:rPr lang="en-US" baseline="30000"/>
              <a:t>2</a:t>
            </a:r>
            <a:r>
              <a:rPr lang="en-US"/>
              <a:t>/s</a:t>
            </a:r>
            <a:endParaRPr lang="en-US">
              <a:latin typeface="MT Extra" pitchFamily="18" charset="2"/>
            </a:endParaRPr>
          </a:p>
        </p:txBody>
      </p:sp>
      <p:sp>
        <p:nvSpPr>
          <p:cNvPr id="136205" name="Comment 13"/>
          <p:cNvSpPr>
            <a:spLocks noChangeArrowheads="1"/>
          </p:cNvSpPr>
          <p:nvPr/>
        </p:nvSpPr>
        <p:spPr bwMode="auto">
          <a:xfrm>
            <a:off x="3430588" y="4586288"/>
            <a:ext cx="4318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(per unit width)</a:t>
            </a:r>
            <a:endParaRPr lang="en-US">
              <a:solidFill>
                <a:schemeClr val="folHlink"/>
              </a:solidFill>
              <a:latin typeface="MT Extra" pitchFamily="18" charset="2"/>
            </a:endParaRPr>
          </a:p>
        </p:txBody>
      </p:sp>
      <p:sp>
        <p:nvSpPr>
          <p:cNvPr id="136206" name="Comment 14"/>
          <p:cNvSpPr>
            <a:spLocks noChangeArrowheads="1"/>
          </p:cNvSpPr>
          <p:nvPr/>
        </p:nvSpPr>
        <p:spPr bwMode="auto">
          <a:xfrm>
            <a:off x="133350" y="5399088"/>
            <a:ext cx="6299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/>
              <a:t>Q = 0.0027 m</a:t>
            </a:r>
            <a:r>
              <a:rPr lang="en-US" baseline="30000"/>
              <a:t>2</a:t>
            </a:r>
            <a:r>
              <a:rPr lang="en-US"/>
              <a:t>/s (5 m) = 0.0136 m</a:t>
            </a:r>
            <a:r>
              <a:rPr lang="en-US" baseline="30000"/>
              <a:t>3</a:t>
            </a:r>
            <a:r>
              <a:rPr lang="en-US"/>
              <a:t>/s </a:t>
            </a:r>
          </a:p>
        </p:txBody>
      </p:sp>
      <p:graphicFrame>
        <p:nvGraphicFramePr>
          <p:cNvPr id="16391" name="Object 15"/>
          <p:cNvGraphicFramePr>
            <a:graphicFrameLocks noChangeAspect="1"/>
          </p:cNvGraphicFramePr>
          <p:nvPr/>
        </p:nvGraphicFramePr>
        <p:xfrm>
          <a:off x="228600" y="2051050"/>
          <a:ext cx="317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4" imgW="3174840" imgH="825480" progId="Equation.DSMT4">
                  <p:embed/>
                </p:oleObj>
              </mc:Choice>
              <mc:Fallback>
                <p:oleObj name="Equation" r:id="rId14" imgW="3174840" imgH="825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1050"/>
                        <a:ext cx="317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4848225" y="219233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914900" y="2679700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95300" y="3251200"/>
            <a:ext cx="2222500" cy="1320800"/>
            <a:chOff x="480" y="2072"/>
            <a:chExt cx="1400" cy="832"/>
          </a:xfrm>
        </p:grpSpPr>
        <p:sp>
          <p:nvSpPr>
            <p:cNvPr id="16410" name="Oval 19"/>
            <p:cNvSpPr>
              <a:spLocks noChangeArrowheads="1"/>
            </p:cNvSpPr>
            <p:nvPr/>
          </p:nvSpPr>
          <p:spPr bwMode="auto">
            <a:xfrm>
              <a:off x="480" y="2072"/>
              <a:ext cx="1400" cy="632"/>
            </a:xfrm>
            <a:prstGeom prst="ellips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411" name="Text Box 20"/>
            <p:cNvSpPr txBox="1">
              <a:spLocks noChangeArrowheads="1"/>
            </p:cNvSpPr>
            <p:nvPr/>
          </p:nvSpPr>
          <p:spPr bwMode="auto">
            <a:xfrm>
              <a:off x="711" y="2616"/>
              <a:ext cx="90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chemeClr val="folHlink"/>
                  </a:solidFill>
                </a:rPr>
                <a:t>dominates</a:t>
              </a:r>
            </a:p>
          </p:txBody>
        </p:sp>
      </p:grp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977900" y="4546600"/>
            <a:ext cx="123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404" name="Group 22"/>
          <p:cNvGrpSpPr>
            <a:grpSpLocks/>
          </p:cNvGrpSpPr>
          <p:nvPr/>
        </p:nvGrpSpPr>
        <p:grpSpPr bwMode="auto">
          <a:xfrm>
            <a:off x="7331075" y="282575"/>
            <a:ext cx="1601788" cy="1020763"/>
            <a:chOff x="2297" y="3025"/>
            <a:chExt cx="1009" cy="643"/>
          </a:xfrm>
        </p:grpSpPr>
        <p:sp>
          <p:nvSpPr>
            <p:cNvPr id="16405" name="Text Box 23"/>
            <p:cNvSpPr txBox="1">
              <a:spLocks noChangeArrowheads="1"/>
            </p:cNvSpPr>
            <p:nvPr/>
          </p:nvSpPr>
          <p:spPr bwMode="auto">
            <a:xfrm>
              <a:off x="2424" y="3272"/>
              <a:ext cx="36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60º</a:t>
              </a:r>
              <a:endParaRPr lang="en-US" sz="1800"/>
            </a:p>
          </p:txBody>
        </p:sp>
        <p:sp>
          <p:nvSpPr>
            <p:cNvPr id="16406" name="Line 24"/>
            <p:cNvSpPr>
              <a:spLocks noChangeShapeType="1"/>
            </p:cNvSpPr>
            <p:nvPr/>
          </p:nvSpPr>
          <p:spPr bwMode="auto">
            <a:xfrm flipV="1">
              <a:off x="2395" y="3355"/>
              <a:ext cx="0" cy="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07" name="Line 25"/>
            <p:cNvSpPr>
              <a:spLocks noChangeShapeType="1"/>
            </p:cNvSpPr>
            <p:nvPr/>
          </p:nvSpPr>
          <p:spPr bwMode="auto">
            <a:xfrm flipV="1">
              <a:off x="2411" y="3305"/>
              <a:ext cx="642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408" name="Text Box 26"/>
            <p:cNvSpPr txBox="1">
              <a:spLocks noChangeArrowheads="1"/>
            </p:cNvSpPr>
            <p:nvPr/>
          </p:nvSpPr>
          <p:spPr bwMode="auto">
            <a:xfrm>
              <a:off x="3094" y="31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x</a:t>
              </a:r>
              <a:endParaRPr lang="en-US" sz="1800"/>
            </a:p>
          </p:txBody>
        </p:sp>
        <p:sp>
          <p:nvSpPr>
            <p:cNvPr id="16409" name="Text Box 27"/>
            <p:cNvSpPr txBox="1">
              <a:spLocks noChangeArrowheads="1"/>
            </p:cNvSpPr>
            <p:nvPr/>
          </p:nvSpPr>
          <p:spPr bwMode="auto">
            <a:xfrm>
              <a:off x="2297" y="3025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b="1"/>
                <a:t>g</a:t>
              </a:r>
              <a:endParaRPr lang="en-US"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 autoUpdateAnimBg="0"/>
      <p:bldP spid="136205" grpId="0" autoUpdateAnimBg="0"/>
      <p:bldP spid="136206" grpId="0" autoUpdateAnimBg="0"/>
      <p:bldP spid="13620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 we get the power requirement?</a:t>
            </a:r>
          </a:p>
          <a:p>
            <a:pPr lvl="1"/>
            <a:r>
              <a:rPr lang="en-US" smtClean="0"/>
              <a:t>___________________________ </a:t>
            </a:r>
          </a:p>
          <a:p>
            <a:r>
              <a:rPr lang="en-US" smtClean="0"/>
              <a:t>What is the force acting on the belt?</a:t>
            </a:r>
          </a:p>
          <a:p>
            <a:pPr lvl="1"/>
            <a:r>
              <a:rPr lang="en-US" smtClean="0"/>
              <a:t> ___________________________</a:t>
            </a:r>
          </a:p>
          <a:p>
            <a:r>
              <a:rPr lang="en-US" smtClean="0"/>
              <a:t>Remember the equation for shear?</a:t>
            </a:r>
          </a:p>
          <a:p>
            <a:pPr lvl="1"/>
            <a:r>
              <a:rPr lang="en-US" smtClean="0"/>
              <a:t>_____________      Evaluate at y = a.</a:t>
            </a: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Oil Skimmer Power Requirements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571500" y="5264150"/>
          <a:ext cx="3086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3085920" imgH="812520" progId="Equation.DSMT4">
                  <p:embed/>
                </p:oleObj>
              </mc:Choice>
              <mc:Fallback>
                <p:oleObj name="Equation" r:id="rId4" imgW="308592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64150"/>
                        <a:ext cx="3086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286250" y="5203825"/>
          <a:ext cx="2984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2984400" imgH="812520" progId="Equation.DSMT4">
                  <p:embed/>
                </p:oleObj>
              </mc:Choice>
              <mc:Fallback>
                <p:oleObj name="Equation" r:id="rId6" imgW="298440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203825"/>
                        <a:ext cx="29845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1752600" y="6057900"/>
          <a:ext cx="367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8" imgW="3670200" imgH="812520" progId="Equation.DSMT4">
                  <p:embed/>
                </p:oleObj>
              </mc:Choice>
              <mc:Fallback>
                <p:oleObj name="Equation" r:id="rId8" imgW="367020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57900"/>
                        <a:ext cx="3670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Comment 7"/>
          <p:cNvSpPr>
            <a:spLocks noChangeArrowheads="1"/>
          </p:cNvSpPr>
          <p:nvPr/>
        </p:nvSpPr>
        <p:spPr bwMode="auto">
          <a:xfrm>
            <a:off x="1449388" y="2554288"/>
            <a:ext cx="61087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Power = Force x Velocity [N·m/s] </a:t>
            </a:r>
          </a:p>
        </p:txBody>
      </p:sp>
      <p:sp>
        <p:nvSpPr>
          <p:cNvPr id="137224" name="Comment 8"/>
          <p:cNvSpPr>
            <a:spLocks noChangeArrowheads="1"/>
          </p:cNvSpPr>
          <p:nvPr/>
        </p:nvSpPr>
        <p:spPr bwMode="auto">
          <a:xfrm>
            <a:off x="1449388" y="3656013"/>
            <a:ext cx="40386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Shear force (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t</a:t>
            </a:r>
            <a:r>
              <a:rPr lang="en-US">
                <a:solidFill>
                  <a:schemeClr val="folHlink"/>
                </a:solidFill>
                <a:latin typeface="MT Extra" pitchFamily="18" charset="2"/>
              </a:rPr>
              <a:t> </a:t>
            </a:r>
            <a:r>
              <a:rPr lang="en-US">
                <a:solidFill>
                  <a:schemeClr val="folHlink"/>
                </a:solidFill>
              </a:rPr>
              <a:t>·</a:t>
            </a:r>
            <a:r>
              <a:rPr lang="en-US">
                <a:solidFill>
                  <a:schemeClr val="folHlink"/>
                </a:solidFill>
                <a:latin typeface="MT Extra" pitchFamily="18" charset="2"/>
              </a:rPr>
              <a:t> </a:t>
            </a:r>
            <a:r>
              <a:rPr lang="en-US">
                <a:solidFill>
                  <a:schemeClr val="folHlink"/>
                </a:solidFill>
              </a:rPr>
              <a:t>L · W)</a:t>
            </a:r>
          </a:p>
        </p:txBody>
      </p:sp>
      <p:sp>
        <p:nvSpPr>
          <p:cNvPr id="137225" name="Comment 9"/>
          <p:cNvSpPr>
            <a:spLocks noChangeArrowheads="1"/>
          </p:cNvSpPr>
          <p:nvPr/>
        </p:nvSpPr>
        <p:spPr bwMode="auto">
          <a:xfrm>
            <a:off x="1449388" y="4708525"/>
            <a:ext cx="4038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t</a:t>
            </a:r>
            <a:r>
              <a:rPr lang="en-US" i="1">
                <a:solidFill>
                  <a:schemeClr val="folHlink"/>
                </a:solidFill>
                <a:latin typeface="MT Extra" pitchFamily="18" charset="2"/>
              </a:rPr>
              <a:t> </a:t>
            </a:r>
            <a:r>
              <a:rPr lang="en-US" i="1">
                <a:solidFill>
                  <a:schemeClr val="folHlink"/>
                </a:solidFill>
              </a:rPr>
              <a:t>=</a:t>
            </a:r>
            <a:r>
              <a:rPr lang="en-US" i="1">
                <a:solidFill>
                  <a:schemeClr val="folHlink"/>
                </a:solidFill>
                <a:latin typeface="MT Extra" pitchFamily="18" charset="2"/>
              </a:rPr>
              <a:t> 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m</a:t>
            </a:r>
            <a:r>
              <a:rPr lang="en-US" i="1">
                <a:solidFill>
                  <a:schemeClr val="folHlink"/>
                </a:solidFill>
              </a:rPr>
              <a:t>(du/dy)</a:t>
            </a:r>
            <a:endParaRPr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utoUpdateAnimBg="0"/>
      <p:bldP spid="137224" grpId="0" autoUpdateAnimBg="0"/>
      <p:bldP spid="1372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Oil Skimmer Power Requirements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736600" y="1803400"/>
          <a:ext cx="367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4" imgW="3670200" imgH="812520" progId="Equation.DSMT4">
                  <p:embed/>
                </p:oleObj>
              </mc:Choice>
              <mc:Fallback>
                <p:oleObj name="Equation" r:id="rId4" imgW="367020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803400"/>
                        <a:ext cx="3670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488950" y="2794000"/>
          <a:ext cx="266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6" imgW="2666880" imgH="736560" progId="Equation.DSMT4">
                  <p:embed/>
                </p:oleObj>
              </mc:Choice>
              <mc:Fallback>
                <p:oleObj name="Equation" r:id="rId6" imgW="266688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794000"/>
                        <a:ext cx="2667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5137150" y="1752600"/>
          <a:ext cx="2946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8" imgW="2946240" imgH="812520" progId="Equation.DSMT4">
                  <p:embed/>
                </p:oleObj>
              </mc:Choice>
              <mc:Fallback>
                <p:oleObj name="Equation" r:id="rId8" imgW="294624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752600"/>
                        <a:ext cx="2946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-38100" y="3390900"/>
          <a:ext cx="92360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0" imgW="9232560" imgH="1269720" progId="Equation.DSMT4">
                  <p:embed/>
                </p:oleObj>
              </mc:Choice>
              <mc:Fallback>
                <p:oleObj name="Equation" r:id="rId10" imgW="9232560" imgH="1269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" y="3390900"/>
                        <a:ext cx="92360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552450" y="4799013"/>
          <a:ext cx="200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2" imgW="2006280" imgH="279360" progId="Equation.DSMT4">
                  <p:embed/>
                </p:oleObj>
              </mc:Choice>
              <mc:Fallback>
                <p:oleObj name="Equation" r:id="rId12" imgW="200628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799013"/>
                        <a:ext cx="2006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565150" y="5275263"/>
          <a:ext cx="434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4" imgW="4343400" imgH="787320" progId="Equation.DSMT4">
                  <p:embed/>
                </p:oleObj>
              </mc:Choice>
              <mc:Fallback>
                <p:oleObj name="Equation" r:id="rId14" imgW="4343400" imgH="787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275263"/>
                        <a:ext cx="4343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740400" y="5162550"/>
            <a:ext cx="32194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543550" y="590550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1" name="Comment 11"/>
          <p:cNvSpPr>
            <a:spLocks noChangeArrowheads="1"/>
          </p:cNvSpPr>
          <p:nvPr/>
        </p:nvSpPr>
        <p:spPr bwMode="auto">
          <a:xfrm>
            <a:off x="5640388" y="4687888"/>
            <a:ext cx="35036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(shear by belt on fluid) </a:t>
            </a:r>
          </a:p>
        </p:txBody>
      </p:sp>
      <p:sp>
        <p:nvSpPr>
          <p:cNvPr id="138252" name="Comment 12"/>
          <p:cNvSpPr>
            <a:spLocks noChangeArrowheads="1"/>
          </p:cNvSpPr>
          <p:nvPr/>
        </p:nvSpPr>
        <p:spPr bwMode="auto">
          <a:xfrm>
            <a:off x="5473700" y="5386388"/>
            <a:ext cx="1943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= 3.46 kW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7302500" y="4341813"/>
            <a:ext cx="766763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2894013" y="4656138"/>
            <a:ext cx="6397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FV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2844800" y="50927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250825" y="6127750"/>
            <a:ext cx="87407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How could you reduce the power requirement? __________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7021513" y="6132513"/>
            <a:ext cx="17287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Decrease 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1" grpId="0" autoUpdateAnimBg="0"/>
      <p:bldP spid="138252" grpId="0" autoUpdateAnimBg="0"/>
      <p:bldP spid="138254" grpId="0" build="p" autoUpdateAnimBg="0"/>
      <p:bldP spid="138256" grpId="0" build="p" autoUpdateAnimBg="0"/>
      <p:bldP spid="13825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7" name="Comment 23"/>
          <p:cNvSpPr>
            <a:spLocks noChangeArrowheads="1"/>
          </p:cNvSpPr>
          <p:nvPr/>
        </p:nvSpPr>
        <p:spPr bwMode="auto">
          <a:xfrm>
            <a:off x="1893888" y="2960688"/>
            <a:ext cx="5243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Potential and kinetic energy</a:t>
            </a:r>
          </a:p>
        </p:txBody>
      </p:sp>
      <p:sp>
        <p:nvSpPr>
          <p:cNvPr id="139288" name="Comment 24"/>
          <p:cNvSpPr>
            <a:spLocks noChangeArrowheads="1"/>
          </p:cNvSpPr>
          <p:nvPr/>
        </p:nvSpPr>
        <p:spPr bwMode="auto">
          <a:xfrm>
            <a:off x="1906588" y="3608388"/>
            <a:ext cx="5243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Heating the oil (thermal energy) </a:t>
            </a: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Oil Skimmer</a:t>
            </a:r>
            <a:br>
              <a:rPr lang="en-US" smtClean="0"/>
            </a:br>
            <a:r>
              <a:rPr lang="en-US" smtClean="0"/>
              <a:t> Where did the Power Go?</a:t>
            </a:r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Where did the energy input from the belt go?</a:t>
            </a:r>
          </a:p>
        </p:txBody>
      </p:sp>
      <p:grpSp>
        <p:nvGrpSpPr>
          <p:cNvPr id="19465" name="Group 4"/>
          <p:cNvGrpSpPr>
            <a:grpSpLocks/>
          </p:cNvGrpSpPr>
          <p:nvPr/>
        </p:nvGrpSpPr>
        <p:grpSpPr bwMode="auto">
          <a:xfrm>
            <a:off x="0" y="3771900"/>
            <a:ext cx="9144000" cy="3086100"/>
            <a:chOff x="0" y="2376"/>
            <a:chExt cx="5760" cy="1944"/>
          </a:xfrm>
        </p:grpSpPr>
        <p:sp>
          <p:nvSpPr>
            <p:cNvPr id="19472" name="Rectangle 5"/>
            <p:cNvSpPr>
              <a:spLocks noChangeArrowheads="1"/>
            </p:cNvSpPr>
            <p:nvPr/>
          </p:nvSpPr>
          <p:spPr bwMode="auto">
            <a:xfrm>
              <a:off x="0" y="4032"/>
              <a:ext cx="3376" cy="4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6"/>
            <p:cNvSpPr>
              <a:spLocks noChangeArrowheads="1"/>
            </p:cNvSpPr>
            <p:nvPr/>
          </p:nvSpPr>
          <p:spPr bwMode="auto">
            <a:xfrm>
              <a:off x="5016" y="3528"/>
              <a:ext cx="744" cy="792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7"/>
            <p:cNvSpPr>
              <a:spLocks noChangeArrowheads="1"/>
            </p:cNvSpPr>
            <p:nvPr/>
          </p:nvSpPr>
          <p:spPr bwMode="auto">
            <a:xfrm rot="-1800000">
              <a:off x="2357" y="3314"/>
              <a:ext cx="2920" cy="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Oval 8"/>
            <p:cNvSpPr>
              <a:spLocks noChangeArrowheads="1"/>
            </p:cNvSpPr>
            <p:nvPr/>
          </p:nvSpPr>
          <p:spPr bwMode="auto">
            <a:xfrm>
              <a:off x="2384" y="3800"/>
              <a:ext cx="240" cy="2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Oval 9"/>
            <p:cNvSpPr>
              <a:spLocks noChangeArrowheads="1"/>
            </p:cNvSpPr>
            <p:nvPr/>
          </p:nvSpPr>
          <p:spPr bwMode="auto">
            <a:xfrm>
              <a:off x="4856" y="2376"/>
              <a:ext cx="240" cy="2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10"/>
            <p:cNvSpPr>
              <a:spLocks noChangeShapeType="1"/>
            </p:cNvSpPr>
            <p:nvPr/>
          </p:nvSpPr>
          <p:spPr bwMode="auto">
            <a:xfrm rot="19800000" flipH="1">
              <a:off x="2361" y="3311"/>
              <a:ext cx="28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 rot="19800000" flipH="1">
              <a:off x="2225" y="3111"/>
              <a:ext cx="28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12"/>
            <p:cNvSpPr>
              <a:spLocks noChangeArrowheads="1"/>
            </p:cNvSpPr>
            <p:nvPr/>
          </p:nvSpPr>
          <p:spPr bwMode="auto">
            <a:xfrm>
              <a:off x="0" y="4080"/>
              <a:ext cx="3376" cy="240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AutoShape 13"/>
            <p:cNvSpPr>
              <a:spLocks noChangeArrowheads="1"/>
            </p:cNvSpPr>
            <p:nvPr/>
          </p:nvSpPr>
          <p:spPr bwMode="auto">
            <a:xfrm flipH="1">
              <a:off x="2194" y="2664"/>
              <a:ext cx="2867" cy="1656"/>
            </a:xfrm>
            <a:prstGeom prst="rtTriangl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Freeform 14"/>
            <p:cNvSpPr>
              <a:spLocks/>
            </p:cNvSpPr>
            <p:nvPr/>
          </p:nvSpPr>
          <p:spPr bwMode="auto">
            <a:xfrm>
              <a:off x="5056" y="2552"/>
              <a:ext cx="400" cy="984"/>
            </a:xfrm>
            <a:custGeom>
              <a:avLst/>
              <a:gdLst>
                <a:gd name="T0" fmla="*/ 0 w 400"/>
                <a:gd name="T1" fmla="*/ 80 h 984"/>
                <a:gd name="T2" fmla="*/ 304 w 400"/>
                <a:gd name="T3" fmla="*/ 368 h 984"/>
                <a:gd name="T4" fmla="*/ 400 w 400"/>
                <a:gd name="T5" fmla="*/ 984 h 984"/>
                <a:gd name="T6" fmla="*/ 0 60000 65536"/>
                <a:gd name="T7" fmla="*/ 0 60000 65536"/>
                <a:gd name="T8" fmla="*/ 0 60000 65536"/>
                <a:gd name="T9" fmla="*/ 0 w 400"/>
                <a:gd name="T10" fmla="*/ 0 h 984"/>
                <a:gd name="T11" fmla="*/ 400 w 400"/>
                <a:gd name="T12" fmla="*/ 984 h 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984">
                  <a:moveTo>
                    <a:pt x="0" y="80"/>
                  </a:moveTo>
                  <a:cubicBezTo>
                    <a:pt x="51" y="128"/>
                    <a:pt x="224" y="0"/>
                    <a:pt x="304" y="368"/>
                  </a:cubicBezTo>
                  <a:cubicBezTo>
                    <a:pt x="384" y="736"/>
                    <a:pt x="380" y="856"/>
                    <a:pt x="400" y="984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6" name="Line 15"/>
          <p:cNvSpPr>
            <a:spLocks noChangeShapeType="1"/>
          </p:cNvSpPr>
          <p:nvPr/>
        </p:nvSpPr>
        <p:spPr bwMode="auto">
          <a:xfrm flipH="1">
            <a:off x="317500" y="4152900"/>
            <a:ext cx="773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6"/>
          <p:cNvSpPr>
            <a:spLocks noChangeShapeType="1"/>
          </p:cNvSpPr>
          <p:nvPr/>
        </p:nvSpPr>
        <p:spPr bwMode="auto">
          <a:xfrm>
            <a:off x="685800" y="4152900"/>
            <a:ext cx="0" cy="223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168275" y="5638800"/>
            <a:ext cx="1125538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i="1"/>
              <a:t>h</a:t>
            </a:r>
            <a:r>
              <a:rPr lang="en-US" sz="2400"/>
              <a:t> = 3 m</a:t>
            </a:r>
          </a:p>
        </p:txBody>
      </p: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2616200" y="4227513"/>
          <a:ext cx="1079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1079280" imgH="342720" progId="Equation.DSMT4">
                  <p:embed/>
                </p:oleObj>
              </mc:Choice>
              <mc:Fallback>
                <p:oleObj name="Equation" r:id="rId4" imgW="1079280" imgH="3427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227513"/>
                        <a:ext cx="10795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3" name="Object 19"/>
          <p:cNvGraphicFramePr>
            <a:graphicFrameLocks noChangeAspect="1"/>
          </p:cNvGraphicFramePr>
          <p:nvPr/>
        </p:nvGraphicFramePr>
        <p:xfrm>
          <a:off x="1187450" y="4551363"/>
          <a:ext cx="4038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4038480" imgH="863280" progId="Equation.DSMT4">
                  <p:embed/>
                </p:oleObj>
              </mc:Choice>
              <mc:Fallback>
                <p:oleObj name="Equation" r:id="rId6" imgW="4038480" imgH="863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51363"/>
                        <a:ext cx="40386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2082800" y="5591175"/>
          <a:ext cx="1358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8" imgW="1358640" imgH="279360" progId="Equation.DSMT4">
                  <p:embed/>
                </p:oleObj>
              </mc:Choice>
              <mc:Fallback>
                <p:oleObj name="Equation" r:id="rId8" imgW="135864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5591175"/>
                        <a:ext cx="1358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924050" y="3390900"/>
            <a:ext cx="466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924050" y="40386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289" name="Rectangle 25"/>
          <p:cNvSpPr>
            <a:spLocks noChangeArrowheads="1"/>
          </p:cNvSpPr>
          <p:nvPr/>
        </p:nvSpPr>
        <p:spPr bwMode="auto">
          <a:xfrm>
            <a:off x="3836988" y="4097338"/>
            <a:ext cx="25019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Potential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7" grpId="0" autoUpdateAnimBg="0"/>
      <p:bldP spid="139288" grpId="0" autoUpdateAnimBg="0"/>
      <p:bldP spid="1392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Velocity Profiles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370263" y="2619375"/>
          <a:ext cx="5722937" cy="3525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4132263" y="1882775"/>
          <a:ext cx="406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4063680" imgH="825480" progId="Equation.DSMT4">
                  <p:embed/>
                </p:oleObj>
              </mc:Choice>
              <mc:Fallback>
                <p:oleObj name="Equation" r:id="rId5" imgW="406368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1882775"/>
                        <a:ext cx="406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95300" y="1924050"/>
            <a:ext cx="2790825" cy="137318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>
            <a:spAutoFit/>
          </a:bodyPr>
          <a:lstStyle/>
          <a:p>
            <a:r>
              <a:rPr lang="en-US"/>
              <a:t>Pressure gradients and gravity have the same effect.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95300" y="3570288"/>
            <a:ext cx="3028950" cy="222726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>
            <a:spAutoFit/>
          </a:bodyPr>
          <a:lstStyle/>
          <a:p>
            <a:r>
              <a:rPr lang="en-US"/>
              <a:t>In the absence of pressure gradients and gravity the velocity profile is ________</a:t>
            </a:r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 flipV="1">
            <a:off x="4337050" y="2965450"/>
            <a:ext cx="3867150" cy="12541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514350" y="5305425"/>
            <a:ext cx="992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linear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animBg="1"/>
      <p:bldP spid="16180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No flow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Find the velocity of a vertical belt that is 5 mm from a stationary surface that will result in no flow of glycerin at 20°C  (m = 0.62 Ns/m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n-US" smtClean="0">
                <a:latin typeface="Symbol" pitchFamily="18" charset="2"/>
              </a:rPr>
              <a:t>r</a:t>
            </a:r>
            <a:r>
              <a:rPr lang="en-US" smtClean="0"/>
              <a:t> =1250 kg/m</a:t>
            </a:r>
            <a:r>
              <a:rPr lang="en-US" baseline="30000" smtClean="0"/>
              <a:t>3</a:t>
            </a:r>
            <a:r>
              <a:rPr lang="en-US" smtClean="0"/>
              <a:t>)</a:t>
            </a:r>
          </a:p>
          <a:p>
            <a:r>
              <a:rPr lang="en-US" smtClean="0"/>
              <a:t>Draw the glycerin velocity profile.</a:t>
            </a:r>
          </a:p>
          <a:p>
            <a:r>
              <a:rPr lang="en-US" smtClean="0"/>
              <a:t>What is your solution scheme?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1316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223000"/>
            <a:ext cx="609600" cy="635000"/>
          </a:xfrm>
          <a:prstGeom prst="actionButtonInformatio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1200150" y="5524500"/>
          <a:ext cx="311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5" imgW="3111480" imgH="838080" progId="Equation.DSMT4">
                  <p:embed/>
                </p:oleObj>
              </mc:Choice>
              <mc:Fallback>
                <p:oleObj name="Equation" r:id="rId5" imgW="3111480" imgH="838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524500"/>
                        <a:ext cx="311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Laminar Flow through Circular Tubes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Different geometry, same equation development (see Munson, et al. p 327)</a:t>
            </a:r>
          </a:p>
          <a:p>
            <a:r>
              <a:rPr lang="en-US" smtClean="0"/>
              <a:t>Apply equation of motion to cylindrical sleeve (use cylindrical coordinates)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 rot="17400000" flipH="1">
            <a:off x="5930900" y="3975100"/>
            <a:ext cx="1143000" cy="2387600"/>
          </a:xfrm>
          <a:prstGeom prst="can">
            <a:avLst>
              <a:gd name="adj" fmla="val 5222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rot="1200000">
            <a:off x="4816475" y="4714875"/>
            <a:ext cx="8366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rot="1200000">
            <a:off x="7610475" y="5803900"/>
            <a:ext cx="12287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895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 l="35001" r="27499"/>
          <a:stretch>
            <a:fillRect/>
          </a:stretch>
        </p:blipFill>
        <p:spPr bwMode="auto">
          <a:xfrm>
            <a:off x="1873250" y="4398963"/>
            <a:ext cx="1143000" cy="2286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1" name="Comment 11"/>
          <p:cNvSpPr>
            <a:spLocks noChangeArrowheads="1"/>
          </p:cNvSpPr>
          <p:nvPr/>
        </p:nvSpPr>
        <p:spPr bwMode="auto">
          <a:xfrm>
            <a:off x="3633788" y="3367088"/>
            <a:ext cx="37480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Max velocity when </a:t>
            </a:r>
            <a:r>
              <a:rPr lang="en-US" i="1">
                <a:solidFill>
                  <a:schemeClr val="folHlink"/>
                </a:solidFill>
              </a:rPr>
              <a:t>r = 0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Laminar Flow through Circular Tubes: Equations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55600" y="2297113"/>
          <a:ext cx="295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4" imgW="2958840" imgH="825480" progId="Equation.DSMT4">
                  <p:embed/>
                </p:oleObj>
              </mc:Choice>
              <mc:Fallback>
                <p:oleObj name="Equation" r:id="rId4" imgW="2958840" imgH="825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2297113"/>
                        <a:ext cx="295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317500" y="3275013"/>
          <a:ext cx="290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2908080" imgH="825480" progId="Equation.DSMT4">
                  <p:embed/>
                </p:oleObj>
              </mc:Choice>
              <mc:Fallback>
                <p:oleObj name="Equation" r:id="rId6" imgW="2908080" imgH="825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275013"/>
                        <a:ext cx="290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98450" y="4252913"/>
          <a:ext cx="262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8" imgW="2628720" imgH="825480" progId="Equation.DSMT4">
                  <p:embed/>
                </p:oleObj>
              </mc:Choice>
              <mc:Fallback>
                <p:oleObj name="Equation" r:id="rId8" imgW="262872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252913"/>
                        <a:ext cx="262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254000" y="5230813"/>
          <a:ext cx="281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10" imgW="2819160" imgH="825480" progId="Equation.DSMT4">
                  <p:embed/>
                </p:oleObj>
              </mc:Choice>
              <mc:Fallback>
                <p:oleObj name="Equation" r:id="rId10" imgW="2819160" imgH="825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230813"/>
                        <a:ext cx="281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3714750" y="4029075"/>
            <a:ext cx="54292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/>
              <a:t>Velocity distribution is paraboloid of revolution therefore _____________ _____________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3714750" y="5524500"/>
            <a:ext cx="1568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i="1"/>
              <a:t>Q = VA = </a:t>
            </a: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3695700" y="3810000"/>
            <a:ext cx="368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5181600" y="59055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2" name="Comment 12"/>
          <p:cNvSpPr>
            <a:spLocks noChangeArrowheads="1"/>
          </p:cNvSpPr>
          <p:nvPr/>
        </p:nvSpPr>
        <p:spPr bwMode="auto">
          <a:xfrm>
            <a:off x="3722688" y="4357688"/>
            <a:ext cx="50276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indent="2578100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average velocity (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>
                <a:solidFill>
                  <a:schemeClr val="folHlink"/>
                </a:solidFill>
              </a:rPr>
              <a:t>) is 1/2 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 i="1" baseline="-25000">
                <a:solidFill>
                  <a:schemeClr val="folHlink"/>
                </a:solidFill>
              </a:rPr>
              <a:t>max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43373" name="Comment 13"/>
          <p:cNvSpPr>
            <a:spLocks noChangeArrowheads="1"/>
          </p:cNvSpPr>
          <p:nvPr/>
        </p:nvSpPr>
        <p:spPr bwMode="auto">
          <a:xfrm>
            <a:off x="5094288" y="5475288"/>
            <a:ext cx="10906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V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 i="1">
                <a:solidFill>
                  <a:schemeClr val="folHlink"/>
                </a:solidFill>
              </a:rPr>
              <a:t>R</a:t>
            </a:r>
            <a:r>
              <a:rPr lang="en-US" i="1" baseline="30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3727450" y="2357438"/>
            <a:ext cx="33115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 is radius of the tube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3797300" y="2819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utoUpdateAnimBg="0"/>
      <p:bldP spid="143372" grpId="0" autoUpdateAnimBg="0"/>
      <p:bldP spid="143373" grpId="0" autoUpdateAnimBg="0"/>
      <p:bldP spid="14337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0" descr="allen1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1588" y="4324350"/>
            <a:ext cx="220345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Differential Equations?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droplet of water</a:t>
            </a:r>
          </a:p>
          <a:p>
            <a:r>
              <a:rPr lang="en-US" smtClean="0"/>
              <a:t>Clouds</a:t>
            </a:r>
          </a:p>
          <a:p>
            <a:r>
              <a:rPr lang="en-US" smtClean="0"/>
              <a:t>Wall jet</a:t>
            </a:r>
          </a:p>
          <a:p>
            <a:r>
              <a:rPr lang="en-US" smtClean="0"/>
              <a:t>Hurricane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5400" y="3044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3798" name="Picture 6" descr="[splash]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15125" y="1839913"/>
            <a:ext cx="1438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8" descr="00-25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6913" y="2590800"/>
            <a:ext cx="3097212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12" descr="00-14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97200" y="3983038"/>
            <a:ext cx="2281238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1" name="Comment 11"/>
          <p:cNvSpPr>
            <a:spLocks noChangeArrowheads="1"/>
          </p:cNvSpPr>
          <p:nvPr/>
        </p:nvSpPr>
        <p:spPr bwMode="auto">
          <a:xfrm>
            <a:off x="3633788" y="3367088"/>
            <a:ext cx="37480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Max velocity when </a:t>
            </a:r>
            <a:r>
              <a:rPr lang="en-US" i="1">
                <a:solidFill>
                  <a:schemeClr val="folHlink"/>
                </a:solidFill>
              </a:rPr>
              <a:t>r = 0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Laminar Flow through Circular Tubes: Equations no gravity</a:t>
            </a:r>
          </a:p>
        </p:txBody>
      </p:sp>
      <p:graphicFrame>
        <p:nvGraphicFramePr>
          <p:cNvPr id="143363" name="Object 2"/>
          <p:cNvGraphicFramePr>
            <a:graphicFrameLocks noChangeAspect="1"/>
          </p:cNvGraphicFramePr>
          <p:nvPr/>
        </p:nvGraphicFramePr>
        <p:xfrm>
          <a:off x="895350" y="2297113"/>
          <a:ext cx="1879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4" imgW="1879560" imgH="825480" progId="Equation.DSMT4">
                  <p:embed/>
                </p:oleObj>
              </mc:Choice>
              <mc:Fallback>
                <p:oleObj name="Equation" r:id="rId4" imgW="1879560" imgH="825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297113"/>
                        <a:ext cx="1879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3"/>
          <p:cNvGraphicFramePr>
            <a:graphicFrameLocks noChangeAspect="1"/>
          </p:cNvGraphicFramePr>
          <p:nvPr/>
        </p:nvGraphicFramePr>
        <p:xfrm>
          <a:off x="857250" y="3275013"/>
          <a:ext cx="182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6" imgW="1828800" imgH="825480" progId="Equation.DSMT4">
                  <p:embed/>
                </p:oleObj>
              </mc:Choice>
              <mc:Fallback>
                <p:oleObj name="Equation" r:id="rId6" imgW="1828800" imgH="825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275013"/>
                        <a:ext cx="1828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4"/>
          <p:cNvGraphicFramePr>
            <a:graphicFrameLocks noChangeAspect="1"/>
          </p:cNvGraphicFramePr>
          <p:nvPr/>
        </p:nvGraphicFramePr>
        <p:xfrm>
          <a:off x="838200" y="4252913"/>
          <a:ext cx="154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8" imgW="1549080" imgH="825480" progId="Equation.DSMT4">
                  <p:embed/>
                </p:oleObj>
              </mc:Choice>
              <mc:Fallback>
                <p:oleObj name="Equation" r:id="rId8" imgW="1549080" imgH="825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52913"/>
                        <a:ext cx="154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5"/>
          <p:cNvGraphicFramePr>
            <a:graphicFrameLocks noChangeAspect="1"/>
          </p:cNvGraphicFramePr>
          <p:nvPr/>
        </p:nvGraphicFramePr>
        <p:xfrm>
          <a:off x="793750" y="5230813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0" imgW="1739880" imgH="825480" progId="Equation.DSMT4">
                  <p:embed/>
                </p:oleObj>
              </mc:Choice>
              <mc:Fallback>
                <p:oleObj name="Equation" r:id="rId10" imgW="173988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230813"/>
                        <a:ext cx="173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714750" y="4029075"/>
            <a:ext cx="54292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/>
              <a:t>Velocity distribution is paraboloid of revolution therefore _____________ _____________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3714750" y="5524500"/>
            <a:ext cx="1568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 i="1"/>
              <a:t>Q = VA = </a:t>
            </a: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3695700" y="3810000"/>
            <a:ext cx="368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5181600" y="59055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2" name="Comment 12"/>
          <p:cNvSpPr>
            <a:spLocks noChangeArrowheads="1"/>
          </p:cNvSpPr>
          <p:nvPr/>
        </p:nvSpPr>
        <p:spPr bwMode="auto">
          <a:xfrm>
            <a:off x="3722688" y="4357688"/>
            <a:ext cx="50276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indent="2578100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average velocity (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>
                <a:solidFill>
                  <a:schemeClr val="folHlink"/>
                </a:solidFill>
              </a:rPr>
              <a:t>) is 1/2 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 i="1" baseline="-25000">
                <a:solidFill>
                  <a:schemeClr val="folHlink"/>
                </a:solidFill>
              </a:rPr>
              <a:t>max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43373" name="Comment 13"/>
          <p:cNvSpPr>
            <a:spLocks noChangeArrowheads="1"/>
          </p:cNvSpPr>
          <p:nvPr/>
        </p:nvSpPr>
        <p:spPr bwMode="auto">
          <a:xfrm>
            <a:off x="5094288" y="5475288"/>
            <a:ext cx="10906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V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 i="1">
                <a:solidFill>
                  <a:schemeClr val="folHlink"/>
                </a:solidFill>
              </a:rPr>
              <a:t>R</a:t>
            </a:r>
            <a:r>
              <a:rPr lang="en-US" i="1" baseline="30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3727450" y="2357438"/>
            <a:ext cx="33115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 is radius of the tube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797300" y="2819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utoUpdateAnimBg="0"/>
      <p:bldP spid="143372" grpId="0" autoUpdateAnimBg="0"/>
      <p:bldP spid="143373" grpId="0" autoUpdateAnimBg="0"/>
      <p:bldP spid="14337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55" name="Oval 71"/>
          <p:cNvSpPr>
            <a:spLocks noChangeArrowheads="1"/>
          </p:cNvSpPr>
          <p:nvPr/>
        </p:nvSpPr>
        <p:spPr bwMode="auto">
          <a:xfrm>
            <a:off x="1871663" y="4311650"/>
            <a:ext cx="1524000" cy="9779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Laminar Flow through Circular Tubes: Diagram</a:t>
            </a:r>
          </a:p>
        </p:txBody>
      </p:sp>
      <p:sp>
        <p:nvSpPr>
          <p:cNvPr id="24585" name="Rectangle 3"/>
          <p:cNvSpPr>
            <a:spLocks noChangeArrowheads="1"/>
          </p:cNvSpPr>
          <p:nvPr/>
        </p:nvSpPr>
        <p:spPr bwMode="auto">
          <a:xfrm>
            <a:off x="3995738" y="1924050"/>
            <a:ext cx="3629025" cy="1701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62600" y="1930400"/>
            <a:ext cx="3530600" cy="1703388"/>
            <a:chOff x="3504" y="1216"/>
            <a:chExt cx="2224" cy="1073"/>
          </a:xfrm>
        </p:grpSpPr>
        <p:grpSp>
          <p:nvGrpSpPr>
            <p:cNvPr id="24642" name="Group 5"/>
            <p:cNvGrpSpPr>
              <a:grpSpLocks/>
            </p:cNvGrpSpPr>
            <p:nvPr/>
          </p:nvGrpSpPr>
          <p:grpSpPr bwMode="auto">
            <a:xfrm>
              <a:off x="3504" y="1216"/>
              <a:ext cx="1177" cy="1073"/>
              <a:chOff x="3320" y="2160"/>
              <a:chExt cx="1529" cy="1073"/>
            </a:xfrm>
          </p:grpSpPr>
          <p:sp>
            <p:nvSpPr>
              <p:cNvPr id="24644" name="Freeform 6"/>
              <p:cNvSpPr>
                <a:spLocks/>
              </p:cNvSpPr>
              <p:nvPr/>
            </p:nvSpPr>
            <p:spPr bwMode="auto">
              <a:xfrm>
                <a:off x="3320" y="2696"/>
                <a:ext cx="1529" cy="537"/>
              </a:xfrm>
              <a:custGeom>
                <a:avLst/>
                <a:gdLst>
                  <a:gd name="T0" fmla="*/ 1528 w 1529"/>
                  <a:gd name="T1" fmla="*/ 0 h 537"/>
                  <a:gd name="T2" fmla="*/ 1528 w 1529"/>
                  <a:gd name="T3" fmla="*/ 13 h 537"/>
                  <a:gd name="T4" fmla="*/ 1528 w 1529"/>
                  <a:gd name="T5" fmla="*/ 27 h 537"/>
                  <a:gd name="T6" fmla="*/ 1519 w 1529"/>
                  <a:gd name="T7" fmla="*/ 40 h 537"/>
                  <a:gd name="T8" fmla="*/ 1511 w 1529"/>
                  <a:gd name="T9" fmla="*/ 53 h 537"/>
                  <a:gd name="T10" fmla="*/ 1494 w 1529"/>
                  <a:gd name="T11" fmla="*/ 80 h 537"/>
                  <a:gd name="T12" fmla="*/ 1468 w 1529"/>
                  <a:gd name="T13" fmla="*/ 107 h 537"/>
                  <a:gd name="T14" fmla="*/ 1434 w 1529"/>
                  <a:gd name="T15" fmla="*/ 133 h 537"/>
                  <a:gd name="T16" fmla="*/ 1391 w 1529"/>
                  <a:gd name="T17" fmla="*/ 160 h 537"/>
                  <a:gd name="T18" fmla="*/ 1340 w 1529"/>
                  <a:gd name="T19" fmla="*/ 187 h 537"/>
                  <a:gd name="T20" fmla="*/ 1280 w 1529"/>
                  <a:gd name="T21" fmla="*/ 213 h 537"/>
                  <a:gd name="T22" fmla="*/ 1255 w 1529"/>
                  <a:gd name="T23" fmla="*/ 227 h 537"/>
                  <a:gd name="T24" fmla="*/ 1221 w 1529"/>
                  <a:gd name="T25" fmla="*/ 240 h 537"/>
                  <a:gd name="T26" fmla="*/ 1187 w 1529"/>
                  <a:gd name="T27" fmla="*/ 253 h 537"/>
                  <a:gd name="T28" fmla="*/ 1144 w 1529"/>
                  <a:gd name="T29" fmla="*/ 269 h 537"/>
                  <a:gd name="T30" fmla="*/ 1067 w 1529"/>
                  <a:gd name="T31" fmla="*/ 296 h 537"/>
                  <a:gd name="T32" fmla="*/ 982 w 1529"/>
                  <a:gd name="T33" fmla="*/ 323 h 537"/>
                  <a:gd name="T34" fmla="*/ 930 w 1529"/>
                  <a:gd name="T35" fmla="*/ 336 h 537"/>
                  <a:gd name="T36" fmla="*/ 879 w 1529"/>
                  <a:gd name="T37" fmla="*/ 349 h 537"/>
                  <a:gd name="T38" fmla="*/ 777 w 1529"/>
                  <a:gd name="T39" fmla="*/ 376 h 537"/>
                  <a:gd name="T40" fmla="*/ 666 w 1529"/>
                  <a:gd name="T41" fmla="*/ 403 h 537"/>
                  <a:gd name="T42" fmla="*/ 546 w 1529"/>
                  <a:gd name="T43" fmla="*/ 429 h 537"/>
                  <a:gd name="T44" fmla="*/ 487 w 1529"/>
                  <a:gd name="T45" fmla="*/ 443 h 537"/>
                  <a:gd name="T46" fmla="*/ 427 w 1529"/>
                  <a:gd name="T47" fmla="*/ 456 h 537"/>
                  <a:gd name="T48" fmla="*/ 290 w 1529"/>
                  <a:gd name="T49" fmla="*/ 483 h 537"/>
                  <a:gd name="T50" fmla="*/ 145 w 1529"/>
                  <a:gd name="T51" fmla="*/ 509 h 537"/>
                  <a:gd name="T52" fmla="*/ 0 w 1529"/>
                  <a:gd name="T53" fmla="*/ 536 h 5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9"/>
                  <a:gd name="T82" fmla="*/ 0 h 537"/>
                  <a:gd name="T83" fmla="*/ 1529 w 1529"/>
                  <a:gd name="T84" fmla="*/ 537 h 53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9" h="537">
                    <a:moveTo>
                      <a:pt x="1528" y="0"/>
                    </a:moveTo>
                    <a:lnTo>
                      <a:pt x="1528" y="13"/>
                    </a:lnTo>
                    <a:lnTo>
                      <a:pt x="1528" y="27"/>
                    </a:lnTo>
                    <a:lnTo>
                      <a:pt x="1519" y="40"/>
                    </a:lnTo>
                    <a:lnTo>
                      <a:pt x="1511" y="53"/>
                    </a:lnTo>
                    <a:lnTo>
                      <a:pt x="1494" y="80"/>
                    </a:lnTo>
                    <a:lnTo>
                      <a:pt x="1468" y="107"/>
                    </a:lnTo>
                    <a:lnTo>
                      <a:pt x="1434" y="133"/>
                    </a:lnTo>
                    <a:lnTo>
                      <a:pt x="1391" y="160"/>
                    </a:lnTo>
                    <a:lnTo>
                      <a:pt x="1340" y="187"/>
                    </a:lnTo>
                    <a:lnTo>
                      <a:pt x="1280" y="213"/>
                    </a:lnTo>
                    <a:lnTo>
                      <a:pt x="1255" y="227"/>
                    </a:lnTo>
                    <a:lnTo>
                      <a:pt x="1221" y="240"/>
                    </a:lnTo>
                    <a:lnTo>
                      <a:pt x="1187" y="253"/>
                    </a:lnTo>
                    <a:lnTo>
                      <a:pt x="1144" y="269"/>
                    </a:lnTo>
                    <a:lnTo>
                      <a:pt x="1067" y="296"/>
                    </a:lnTo>
                    <a:lnTo>
                      <a:pt x="982" y="323"/>
                    </a:lnTo>
                    <a:lnTo>
                      <a:pt x="930" y="336"/>
                    </a:lnTo>
                    <a:lnTo>
                      <a:pt x="879" y="349"/>
                    </a:lnTo>
                    <a:lnTo>
                      <a:pt x="777" y="376"/>
                    </a:lnTo>
                    <a:lnTo>
                      <a:pt x="666" y="403"/>
                    </a:lnTo>
                    <a:lnTo>
                      <a:pt x="546" y="429"/>
                    </a:lnTo>
                    <a:lnTo>
                      <a:pt x="487" y="443"/>
                    </a:lnTo>
                    <a:lnTo>
                      <a:pt x="427" y="456"/>
                    </a:lnTo>
                    <a:lnTo>
                      <a:pt x="290" y="483"/>
                    </a:lnTo>
                    <a:lnTo>
                      <a:pt x="145" y="509"/>
                    </a:lnTo>
                    <a:lnTo>
                      <a:pt x="0" y="536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Freeform 7"/>
              <p:cNvSpPr>
                <a:spLocks/>
              </p:cNvSpPr>
              <p:nvPr/>
            </p:nvSpPr>
            <p:spPr bwMode="auto">
              <a:xfrm>
                <a:off x="3320" y="2160"/>
                <a:ext cx="1529" cy="537"/>
              </a:xfrm>
              <a:custGeom>
                <a:avLst/>
                <a:gdLst>
                  <a:gd name="T0" fmla="*/ 1528 w 1529"/>
                  <a:gd name="T1" fmla="*/ 536 h 537"/>
                  <a:gd name="T2" fmla="*/ 1528 w 1529"/>
                  <a:gd name="T3" fmla="*/ 523 h 537"/>
                  <a:gd name="T4" fmla="*/ 1528 w 1529"/>
                  <a:gd name="T5" fmla="*/ 509 h 537"/>
                  <a:gd name="T6" fmla="*/ 1519 w 1529"/>
                  <a:gd name="T7" fmla="*/ 496 h 537"/>
                  <a:gd name="T8" fmla="*/ 1511 w 1529"/>
                  <a:gd name="T9" fmla="*/ 483 h 537"/>
                  <a:gd name="T10" fmla="*/ 1494 w 1529"/>
                  <a:gd name="T11" fmla="*/ 456 h 537"/>
                  <a:gd name="T12" fmla="*/ 1468 w 1529"/>
                  <a:gd name="T13" fmla="*/ 429 h 537"/>
                  <a:gd name="T14" fmla="*/ 1434 w 1529"/>
                  <a:gd name="T15" fmla="*/ 403 h 537"/>
                  <a:gd name="T16" fmla="*/ 1391 w 1529"/>
                  <a:gd name="T17" fmla="*/ 376 h 537"/>
                  <a:gd name="T18" fmla="*/ 1340 w 1529"/>
                  <a:gd name="T19" fmla="*/ 349 h 537"/>
                  <a:gd name="T20" fmla="*/ 1280 w 1529"/>
                  <a:gd name="T21" fmla="*/ 323 h 537"/>
                  <a:gd name="T22" fmla="*/ 1255 w 1529"/>
                  <a:gd name="T23" fmla="*/ 309 h 537"/>
                  <a:gd name="T24" fmla="*/ 1221 w 1529"/>
                  <a:gd name="T25" fmla="*/ 296 h 537"/>
                  <a:gd name="T26" fmla="*/ 1187 w 1529"/>
                  <a:gd name="T27" fmla="*/ 283 h 537"/>
                  <a:gd name="T28" fmla="*/ 1144 w 1529"/>
                  <a:gd name="T29" fmla="*/ 267 h 537"/>
                  <a:gd name="T30" fmla="*/ 1067 w 1529"/>
                  <a:gd name="T31" fmla="*/ 240 h 537"/>
                  <a:gd name="T32" fmla="*/ 982 w 1529"/>
                  <a:gd name="T33" fmla="*/ 213 h 537"/>
                  <a:gd name="T34" fmla="*/ 930 w 1529"/>
                  <a:gd name="T35" fmla="*/ 200 h 537"/>
                  <a:gd name="T36" fmla="*/ 879 w 1529"/>
                  <a:gd name="T37" fmla="*/ 187 h 537"/>
                  <a:gd name="T38" fmla="*/ 777 w 1529"/>
                  <a:gd name="T39" fmla="*/ 160 h 537"/>
                  <a:gd name="T40" fmla="*/ 666 w 1529"/>
                  <a:gd name="T41" fmla="*/ 133 h 537"/>
                  <a:gd name="T42" fmla="*/ 546 w 1529"/>
                  <a:gd name="T43" fmla="*/ 107 h 537"/>
                  <a:gd name="T44" fmla="*/ 487 w 1529"/>
                  <a:gd name="T45" fmla="*/ 93 h 537"/>
                  <a:gd name="T46" fmla="*/ 427 w 1529"/>
                  <a:gd name="T47" fmla="*/ 80 h 537"/>
                  <a:gd name="T48" fmla="*/ 290 w 1529"/>
                  <a:gd name="T49" fmla="*/ 53 h 537"/>
                  <a:gd name="T50" fmla="*/ 145 w 1529"/>
                  <a:gd name="T51" fmla="*/ 27 h 537"/>
                  <a:gd name="T52" fmla="*/ 0 w 1529"/>
                  <a:gd name="T53" fmla="*/ 0 h 53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29"/>
                  <a:gd name="T82" fmla="*/ 0 h 537"/>
                  <a:gd name="T83" fmla="*/ 1529 w 1529"/>
                  <a:gd name="T84" fmla="*/ 537 h 53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29" h="537">
                    <a:moveTo>
                      <a:pt x="1528" y="536"/>
                    </a:moveTo>
                    <a:lnTo>
                      <a:pt x="1528" y="523"/>
                    </a:lnTo>
                    <a:lnTo>
                      <a:pt x="1528" y="509"/>
                    </a:lnTo>
                    <a:lnTo>
                      <a:pt x="1519" y="496"/>
                    </a:lnTo>
                    <a:lnTo>
                      <a:pt x="1511" y="483"/>
                    </a:lnTo>
                    <a:lnTo>
                      <a:pt x="1494" y="456"/>
                    </a:lnTo>
                    <a:lnTo>
                      <a:pt x="1468" y="429"/>
                    </a:lnTo>
                    <a:lnTo>
                      <a:pt x="1434" y="403"/>
                    </a:lnTo>
                    <a:lnTo>
                      <a:pt x="1391" y="376"/>
                    </a:lnTo>
                    <a:lnTo>
                      <a:pt x="1340" y="349"/>
                    </a:lnTo>
                    <a:lnTo>
                      <a:pt x="1280" y="323"/>
                    </a:lnTo>
                    <a:lnTo>
                      <a:pt x="1255" y="309"/>
                    </a:lnTo>
                    <a:lnTo>
                      <a:pt x="1221" y="296"/>
                    </a:lnTo>
                    <a:lnTo>
                      <a:pt x="1187" y="283"/>
                    </a:lnTo>
                    <a:lnTo>
                      <a:pt x="1144" y="267"/>
                    </a:lnTo>
                    <a:lnTo>
                      <a:pt x="1067" y="240"/>
                    </a:lnTo>
                    <a:lnTo>
                      <a:pt x="982" y="213"/>
                    </a:lnTo>
                    <a:lnTo>
                      <a:pt x="930" y="200"/>
                    </a:lnTo>
                    <a:lnTo>
                      <a:pt x="879" y="187"/>
                    </a:lnTo>
                    <a:lnTo>
                      <a:pt x="777" y="160"/>
                    </a:lnTo>
                    <a:lnTo>
                      <a:pt x="666" y="133"/>
                    </a:lnTo>
                    <a:lnTo>
                      <a:pt x="546" y="107"/>
                    </a:lnTo>
                    <a:lnTo>
                      <a:pt x="487" y="93"/>
                    </a:lnTo>
                    <a:lnTo>
                      <a:pt x="427" y="80"/>
                    </a:lnTo>
                    <a:lnTo>
                      <a:pt x="290" y="53"/>
                    </a:lnTo>
                    <a:lnTo>
                      <a:pt x="145" y="2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3" name="Text Box 8"/>
            <p:cNvSpPr txBox="1">
              <a:spLocks noChangeArrowheads="1"/>
            </p:cNvSpPr>
            <p:nvPr/>
          </p:nvSpPr>
          <p:spPr bwMode="auto">
            <a:xfrm>
              <a:off x="4952" y="1904"/>
              <a:ext cx="77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Velocity</a:t>
              </a:r>
            </a:p>
          </p:txBody>
        </p:sp>
      </p:grp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5562600" y="1930400"/>
            <a:ext cx="1588" cy="170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3530600" y="27749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78300" y="1930400"/>
            <a:ext cx="2841625" cy="2222500"/>
            <a:chOff x="2656" y="1216"/>
            <a:chExt cx="1790" cy="1400"/>
          </a:xfrm>
        </p:grpSpPr>
        <p:sp>
          <p:nvSpPr>
            <p:cNvPr id="24640" name="Freeform 12"/>
            <p:cNvSpPr>
              <a:spLocks/>
            </p:cNvSpPr>
            <p:nvPr/>
          </p:nvSpPr>
          <p:spPr bwMode="auto">
            <a:xfrm>
              <a:off x="2656" y="1216"/>
              <a:ext cx="831" cy="1072"/>
            </a:xfrm>
            <a:custGeom>
              <a:avLst/>
              <a:gdLst>
                <a:gd name="T0" fmla="*/ 0 w 1080"/>
                <a:gd name="T1" fmla="*/ 1072 h 1072"/>
                <a:gd name="T2" fmla="*/ 1080 w 1080"/>
                <a:gd name="T3" fmla="*/ 536 h 1072"/>
                <a:gd name="T4" fmla="*/ 8 w 1080"/>
                <a:gd name="T5" fmla="*/ 0 h 1072"/>
                <a:gd name="T6" fmla="*/ 0 60000 65536"/>
                <a:gd name="T7" fmla="*/ 0 60000 65536"/>
                <a:gd name="T8" fmla="*/ 0 60000 65536"/>
                <a:gd name="T9" fmla="*/ 0 w 1080"/>
                <a:gd name="T10" fmla="*/ 0 h 1072"/>
                <a:gd name="T11" fmla="*/ 1080 w 1080"/>
                <a:gd name="T12" fmla="*/ 1072 h 1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0" h="1072">
                  <a:moveTo>
                    <a:pt x="0" y="1072"/>
                  </a:moveTo>
                  <a:lnTo>
                    <a:pt x="1080" y="536"/>
                  </a:lnTo>
                  <a:lnTo>
                    <a:pt x="8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41" name="Text Box 13"/>
            <p:cNvSpPr txBox="1">
              <a:spLocks noChangeArrowheads="1"/>
            </p:cNvSpPr>
            <p:nvPr/>
          </p:nvSpPr>
          <p:spPr bwMode="auto">
            <a:xfrm>
              <a:off x="2737" y="2328"/>
              <a:ext cx="170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</a:rPr>
                <a:t>Shear (wall on fluid)</a:t>
              </a:r>
            </a:p>
          </p:txBody>
        </p:sp>
      </p:grpSp>
      <p:graphicFrame>
        <p:nvGraphicFramePr>
          <p:cNvPr id="144399" name="Object 15"/>
          <p:cNvGraphicFramePr>
            <a:graphicFrameLocks noChangeAspect="1"/>
          </p:cNvGraphicFramePr>
          <p:nvPr/>
        </p:nvGraphicFramePr>
        <p:xfrm>
          <a:off x="241300" y="3052763"/>
          <a:ext cx="2654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2654280" imgH="812520" progId="Equation.DSMT4">
                  <p:embed/>
                </p:oleObj>
              </mc:Choice>
              <mc:Fallback>
                <p:oleObj name="Equation" r:id="rId4" imgW="2654280" imgH="8125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052763"/>
                        <a:ext cx="2654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165100" y="4348163"/>
          <a:ext cx="3136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6" imgW="3136680" imgH="812520" progId="Equation.DSMT4">
                  <p:embed/>
                </p:oleObj>
              </mc:Choice>
              <mc:Fallback>
                <p:oleObj name="Equation" r:id="rId6" imgW="3136680" imgH="8125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4348163"/>
                        <a:ext cx="3136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76891"/>
              </p:ext>
            </p:extLst>
          </p:nvPr>
        </p:nvGraphicFramePr>
        <p:xfrm>
          <a:off x="711200" y="5613400"/>
          <a:ext cx="1892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8" imgW="1892160" imgH="812520" progId="Equation.DSMT4">
                  <p:embed/>
                </p:oleObj>
              </mc:Choice>
              <mc:Fallback>
                <p:oleObj name="Equation" r:id="rId8" imgW="1892160" imgH="8125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613400"/>
                        <a:ext cx="1892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/>
        </p:nvGraphicFramePr>
        <p:xfrm>
          <a:off x="6502400" y="5575300"/>
          <a:ext cx="16383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10" imgW="1638000" imgH="736560" progId="Equation.DSMT4">
                  <p:embed/>
                </p:oleObj>
              </mc:Choice>
              <mc:Fallback>
                <p:oleObj name="Equation" r:id="rId10" imgW="1638000" imgH="7365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5575300"/>
                        <a:ext cx="16383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Line 19"/>
          <p:cNvSpPr>
            <a:spLocks noChangeShapeType="1"/>
          </p:cNvSpPr>
          <p:nvPr/>
        </p:nvSpPr>
        <p:spPr bwMode="auto">
          <a:xfrm>
            <a:off x="2959100" y="5969000"/>
            <a:ext cx="287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1" name="Line 20"/>
          <p:cNvSpPr>
            <a:spLocks noChangeShapeType="1"/>
          </p:cNvSpPr>
          <p:nvPr/>
        </p:nvSpPr>
        <p:spPr bwMode="auto">
          <a:xfrm>
            <a:off x="2921000" y="6400800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2" name="Line 21"/>
          <p:cNvSpPr>
            <a:spLocks noChangeShapeType="1"/>
          </p:cNvSpPr>
          <p:nvPr/>
        </p:nvSpPr>
        <p:spPr bwMode="auto">
          <a:xfrm flipH="1">
            <a:off x="2590800" y="5803900"/>
            <a:ext cx="279400" cy="3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3" name="Line 22"/>
          <p:cNvSpPr>
            <a:spLocks noChangeShapeType="1"/>
          </p:cNvSpPr>
          <p:nvPr/>
        </p:nvSpPr>
        <p:spPr bwMode="auto">
          <a:xfrm flipV="1">
            <a:off x="4102100" y="3492500"/>
            <a:ext cx="317500" cy="214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4" name="Line 23"/>
          <p:cNvSpPr>
            <a:spLocks noChangeShapeType="1"/>
          </p:cNvSpPr>
          <p:nvPr/>
        </p:nvSpPr>
        <p:spPr bwMode="auto">
          <a:xfrm>
            <a:off x="5803900" y="5816600"/>
            <a:ext cx="6477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08" name="Comment 24"/>
          <p:cNvSpPr>
            <a:spLocks noChangeArrowheads="1"/>
          </p:cNvSpPr>
          <p:nvPr/>
        </p:nvSpPr>
        <p:spPr bwMode="auto">
          <a:xfrm>
            <a:off x="2871788" y="5538788"/>
            <a:ext cx="3275012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True for Laminar or Turbulent flow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069013" y="4846638"/>
            <a:ext cx="25606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Shear at the wall</a:t>
            </a:r>
          </a:p>
        </p:txBody>
      </p:sp>
      <p:sp>
        <p:nvSpPr>
          <p:cNvPr id="24597" name="Line 26"/>
          <p:cNvSpPr>
            <a:spLocks noChangeShapeType="1"/>
          </p:cNvSpPr>
          <p:nvPr/>
        </p:nvSpPr>
        <p:spPr bwMode="auto">
          <a:xfrm flipV="1">
            <a:off x="6667500" y="5461000"/>
            <a:ext cx="1778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8" name="Line 27"/>
          <p:cNvSpPr>
            <a:spLocks noChangeShapeType="1"/>
          </p:cNvSpPr>
          <p:nvPr/>
        </p:nvSpPr>
        <p:spPr bwMode="auto">
          <a:xfrm>
            <a:off x="6159500" y="52832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6619875" y="4008438"/>
            <a:ext cx="21288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Laminar flow</a:t>
            </a:r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6680200" y="44450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1" name="Line 30"/>
          <p:cNvSpPr>
            <a:spLocks noChangeShapeType="1"/>
          </p:cNvSpPr>
          <p:nvPr/>
        </p:nvSpPr>
        <p:spPr bwMode="auto">
          <a:xfrm flipH="1" flipV="1">
            <a:off x="7188200" y="3136900"/>
            <a:ext cx="39370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467100" y="1968500"/>
            <a:ext cx="533400" cy="1600200"/>
            <a:chOff x="2064" y="1240"/>
            <a:chExt cx="336" cy="1008"/>
          </a:xfrm>
        </p:grpSpPr>
        <p:sp>
          <p:nvSpPr>
            <p:cNvPr id="24632" name="Line 32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3" name="Line 33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4" name="Line 34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5" name="Line 35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6" name="Line 36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7" name="Line 37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8" name="Line 38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9" name="Line 39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 flipH="1">
            <a:off x="7670800" y="1955800"/>
            <a:ext cx="228600" cy="1600200"/>
            <a:chOff x="2064" y="1240"/>
            <a:chExt cx="336" cy="1008"/>
          </a:xfrm>
        </p:grpSpPr>
        <p:sp>
          <p:nvSpPr>
            <p:cNvPr id="24624" name="Line 41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25" name="Line 42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26" name="Line 43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27" name="Line 44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28" name="Line 45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29" name="Line 46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0" name="Line 47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631" name="Line 48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911600" y="3746500"/>
            <a:ext cx="3695700" cy="0"/>
            <a:chOff x="2464" y="2360"/>
            <a:chExt cx="2328" cy="0"/>
          </a:xfrm>
        </p:grpSpPr>
        <p:sp>
          <p:nvSpPr>
            <p:cNvPr id="24617" name="Line 50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8" name="Line 51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9" name="Line 52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0" name="Line 53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1" name="Line 54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2" name="Line 55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3" name="Line 56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3937000" y="1828800"/>
            <a:ext cx="3695700" cy="0"/>
            <a:chOff x="2464" y="2360"/>
            <a:chExt cx="2328" cy="0"/>
          </a:xfrm>
        </p:grpSpPr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1" name="Line 59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2" name="Line 60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3" name="Line 61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4" name="Line 62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5" name="Line 63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6" name="Line 64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44450" name="Object 66"/>
          <p:cNvGraphicFramePr>
            <a:graphicFrameLocks noChangeAspect="1"/>
          </p:cNvGraphicFramePr>
          <p:nvPr/>
        </p:nvGraphicFramePr>
        <p:xfrm>
          <a:off x="247650" y="1938338"/>
          <a:ext cx="295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12" imgW="2958840" imgH="825480" progId="Equation.DSMT4">
                  <p:embed/>
                </p:oleObj>
              </mc:Choice>
              <mc:Fallback>
                <p:oleObj name="Equation" r:id="rId12" imgW="2958840" imgH="8254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938338"/>
                        <a:ext cx="295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36525" y="4754563"/>
            <a:ext cx="1528763" cy="1265237"/>
            <a:chOff x="86" y="2995"/>
            <a:chExt cx="963" cy="797"/>
          </a:xfrm>
        </p:grpSpPr>
        <p:cxnSp>
          <p:nvCxnSpPr>
            <p:cNvPr id="24608" name="AutoShape 68"/>
            <p:cNvCxnSpPr>
              <a:cxnSpLocks noChangeShapeType="1"/>
            </p:cNvCxnSpPr>
            <p:nvPr/>
          </p:nvCxnSpPr>
          <p:spPr bwMode="auto">
            <a:xfrm rot="10800000" flipH="1" flipV="1">
              <a:off x="152" y="2995"/>
              <a:ext cx="272" cy="797"/>
            </a:xfrm>
            <a:prstGeom prst="curvedConnector3">
              <a:avLst>
                <a:gd name="adj1" fmla="val -52940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sp>
          <p:nvSpPr>
            <p:cNvPr id="24609" name="Text Box 69"/>
            <p:cNvSpPr txBox="1">
              <a:spLocks noChangeArrowheads="1"/>
            </p:cNvSpPr>
            <p:nvPr/>
          </p:nvSpPr>
          <p:spPr bwMode="auto">
            <a:xfrm>
              <a:off x="86" y="3242"/>
              <a:ext cx="96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Next slide!</a:t>
              </a:r>
            </a:p>
          </p:txBody>
        </p:sp>
      </p:grpSp>
      <p:sp>
        <p:nvSpPr>
          <p:cNvPr id="144456" name="Text Box 72"/>
          <p:cNvSpPr txBox="1">
            <a:spLocks noChangeArrowheads="1"/>
          </p:cNvSpPr>
          <p:nvPr/>
        </p:nvSpPr>
        <p:spPr bwMode="auto">
          <a:xfrm>
            <a:off x="377825" y="6338888"/>
            <a:ext cx="83216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Remember the approximations of no shear, no head loss?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276945"/>
              </p:ext>
            </p:extLst>
          </p:nvPr>
        </p:nvGraphicFramePr>
        <p:xfrm>
          <a:off x="585788" y="7218363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14" imgW="1612800" imgH="787320" progId="Equation.DSMT4">
                  <p:embed/>
                </p:oleObj>
              </mc:Choice>
              <mc:Fallback>
                <p:oleObj name="Equation" r:id="rId14" imgW="161280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7218363"/>
                        <a:ext cx="161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676779"/>
              </p:ext>
            </p:extLst>
          </p:nvPr>
        </p:nvGraphicFramePr>
        <p:xfrm>
          <a:off x="3130550" y="7251700"/>
          <a:ext cx="1612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16" imgW="1612800" imgH="812520" progId="Equation.DSMT4">
                  <p:embed/>
                </p:oleObj>
              </mc:Choice>
              <mc:Fallback>
                <p:oleObj name="Equation" r:id="rId16" imgW="16128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7251700"/>
                        <a:ext cx="1612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5" grpId="0" animBg="1"/>
      <p:bldP spid="144408" grpId="0" autoUpdateAnimBg="0"/>
      <p:bldP spid="144409" grpId="0" build="p" autoUpdateAnimBg="0"/>
      <p:bldP spid="144412" grpId="0" build="p" autoUpdateAnimBg="0"/>
      <p:bldP spid="1444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24" name="Comment 16"/>
          <p:cNvSpPr>
            <a:spLocks noChangeArrowheads="1"/>
          </p:cNvSpPr>
          <p:nvPr/>
        </p:nvSpPr>
        <p:spPr bwMode="auto">
          <a:xfrm>
            <a:off x="6135688" y="1906588"/>
            <a:ext cx="30083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cv energy equation</a:t>
            </a:r>
          </a:p>
        </p:txBody>
      </p:sp>
      <p:sp>
        <p:nvSpPr>
          <p:cNvPr id="25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between head loss and pressure gradient for pipes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0663" y="2755900"/>
          <a:ext cx="32813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2869920" imgH="799920" progId="Equation.DSMT4">
                  <p:embed/>
                </p:oleObj>
              </mc:Choice>
              <mc:Fallback>
                <p:oleObj name="Equation" r:id="rId4" imgW="2869920" imgH="799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755900"/>
                        <a:ext cx="32813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Line 14"/>
          <p:cNvSpPr>
            <a:spLocks noChangeShapeType="1"/>
          </p:cNvSpPr>
          <p:nvPr/>
        </p:nvSpPr>
        <p:spPr bwMode="auto">
          <a:xfrm>
            <a:off x="6235700" y="2349500"/>
            <a:ext cx="270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4191000" y="3136900"/>
            <a:ext cx="3252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5" name="Comment 17"/>
          <p:cNvSpPr>
            <a:spLocks noChangeArrowheads="1"/>
          </p:cNvSpPr>
          <p:nvPr/>
        </p:nvSpPr>
        <p:spPr bwMode="auto">
          <a:xfrm>
            <a:off x="4103688" y="2693988"/>
            <a:ext cx="35909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Constant cross section</a:t>
            </a:r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 flipV="1">
            <a:off x="1308100" y="1968500"/>
            <a:ext cx="7112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2260600" y="1981200"/>
            <a:ext cx="508000" cy="5461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4216400" y="1892300"/>
            <a:ext cx="7112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V="1">
            <a:off x="5321300" y="1968500"/>
            <a:ext cx="508000" cy="5461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603" name="Object 27"/>
          <p:cNvGraphicFramePr>
            <a:graphicFrameLocks noChangeAspect="1"/>
          </p:cNvGraphicFramePr>
          <p:nvPr/>
        </p:nvGraphicFramePr>
        <p:xfrm>
          <a:off x="131763" y="1816100"/>
          <a:ext cx="59324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6" imgW="5930640" imgH="838080" progId="Equation.DSMT4">
                  <p:embed/>
                </p:oleObj>
              </mc:Choice>
              <mc:Fallback>
                <p:oleObj name="Equation" r:id="rId6" imgW="5930640" imgH="8380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1816100"/>
                        <a:ext cx="593248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7"/>
          <p:cNvGraphicFramePr>
            <a:graphicFrameLocks noChangeAspect="1"/>
          </p:cNvGraphicFramePr>
          <p:nvPr/>
        </p:nvGraphicFramePr>
        <p:xfrm>
          <a:off x="242888" y="3660775"/>
          <a:ext cx="47910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8" imgW="4190760" imgH="431640" progId="Equation.DSMT4">
                  <p:embed/>
                </p:oleObj>
              </mc:Choice>
              <mc:Fallback>
                <p:oleObj name="Equation" r:id="rId8" imgW="4190760" imgH="431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660775"/>
                        <a:ext cx="47910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0"/>
          <p:cNvGraphicFramePr>
            <a:graphicFrameLocks noChangeAspect="1"/>
          </p:cNvGraphicFramePr>
          <p:nvPr/>
        </p:nvGraphicFramePr>
        <p:xfrm>
          <a:off x="130175" y="4389438"/>
          <a:ext cx="32369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10" imgW="2831760" imgH="736560" progId="Equation.DSMT4">
                  <p:embed/>
                </p:oleObj>
              </mc:Choice>
              <mc:Fallback>
                <p:oleObj name="Equation" r:id="rId10" imgW="2831760" imgH="73656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4389438"/>
                        <a:ext cx="32369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1"/>
          <p:cNvGraphicFramePr>
            <a:graphicFrameLocks noChangeAspect="1"/>
          </p:cNvGraphicFramePr>
          <p:nvPr/>
        </p:nvGraphicFramePr>
        <p:xfrm>
          <a:off x="207963" y="5299075"/>
          <a:ext cx="3238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12" imgW="2831760" imgH="812520" progId="Equation.DSMT4">
                  <p:embed/>
                </p:oleObj>
              </mc:Choice>
              <mc:Fallback>
                <p:oleObj name="Equation" r:id="rId12" imgW="2831760" imgH="81252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5299075"/>
                        <a:ext cx="3238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4"/>
          <p:cNvGraphicFramePr>
            <a:graphicFrameLocks noChangeAspect="1"/>
          </p:cNvGraphicFramePr>
          <p:nvPr/>
        </p:nvGraphicFramePr>
        <p:xfrm>
          <a:off x="263525" y="6167438"/>
          <a:ext cx="3078163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4" imgW="2692080" imgH="812520" progId="Equation.DSMT4">
                  <p:embed/>
                </p:oleObj>
              </mc:Choice>
              <mc:Fallback>
                <p:oleObj name="Equation" r:id="rId14" imgW="2692080" imgH="8125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6167438"/>
                        <a:ext cx="3078163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45"/>
          <p:cNvSpPr txBox="1">
            <a:spLocks noChangeArrowheads="1"/>
          </p:cNvSpPr>
          <p:nvPr/>
        </p:nvSpPr>
        <p:spPr bwMode="auto">
          <a:xfrm>
            <a:off x="3865563" y="5756275"/>
            <a:ext cx="527843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l</a:t>
            </a:r>
            <a:r>
              <a:rPr lang="en-US"/>
              <a:t> is distance between control surfaces (length of the pipe)</a:t>
            </a:r>
          </a:p>
        </p:txBody>
      </p:sp>
      <p:sp>
        <p:nvSpPr>
          <p:cNvPr id="25619" name="Text Box 46"/>
          <p:cNvSpPr txBox="1">
            <a:spLocks noChangeArrowheads="1"/>
          </p:cNvSpPr>
          <p:nvPr/>
        </p:nvSpPr>
        <p:spPr bwMode="auto">
          <a:xfrm>
            <a:off x="5265738" y="3267075"/>
            <a:ext cx="387826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the energy equation the z axis is tangent to </a:t>
            </a:r>
            <a:r>
              <a:rPr lang="en-US" b="1"/>
              <a:t>g</a:t>
            </a:r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5265738" y="4257675"/>
            <a:ext cx="387826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x is tangent to </a:t>
            </a:r>
            <a:r>
              <a:rPr lang="en-US" b="1"/>
              <a:t>V</a:t>
            </a:r>
          </a:p>
        </p:txBody>
      </p:sp>
      <p:graphicFrame>
        <p:nvGraphicFramePr>
          <p:cNvPr id="25608" name="Object 48"/>
          <p:cNvGraphicFramePr>
            <a:graphicFrameLocks noChangeAspect="1"/>
          </p:cNvGraphicFramePr>
          <p:nvPr/>
        </p:nvGraphicFramePr>
        <p:xfrm>
          <a:off x="4140200" y="4940300"/>
          <a:ext cx="121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16" imgW="1218960" imgH="736560" progId="Equation.DSMT4">
                  <p:embed/>
                </p:oleObj>
              </mc:Choice>
              <mc:Fallback>
                <p:oleObj name="Equation" r:id="rId16" imgW="1218960" imgH="73656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940300"/>
                        <a:ext cx="1219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Line 50"/>
          <p:cNvSpPr>
            <a:spLocks noChangeShapeType="1"/>
          </p:cNvSpPr>
          <p:nvPr/>
        </p:nvSpPr>
        <p:spPr bwMode="auto">
          <a:xfrm flipV="1">
            <a:off x="6477000" y="5054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2" name="Line 52"/>
          <p:cNvSpPr>
            <a:spLocks noChangeShapeType="1"/>
          </p:cNvSpPr>
          <p:nvPr/>
        </p:nvSpPr>
        <p:spPr bwMode="auto">
          <a:xfrm flipV="1">
            <a:off x="6477000" y="5207000"/>
            <a:ext cx="747713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3" name="Text Box 53"/>
          <p:cNvSpPr txBox="1">
            <a:spLocks noChangeArrowheads="1"/>
          </p:cNvSpPr>
          <p:nvPr/>
        </p:nvSpPr>
        <p:spPr bwMode="auto">
          <a:xfrm>
            <a:off x="7261225" y="48672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5624" name="Text Box 54"/>
          <p:cNvSpPr txBox="1">
            <a:spLocks noChangeArrowheads="1"/>
          </p:cNvSpPr>
          <p:nvPr/>
        </p:nvSpPr>
        <p:spPr bwMode="auto">
          <a:xfrm>
            <a:off x="6318250" y="4625975"/>
            <a:ext cx="3413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4" grpId="0" autoUpdateAnimBg="0"/>
      <p:bldP spid="145425" grpId="0" autoUpdateAnimBg="0"/>
      <p:bldP spid="145426" grpId="0" animBg="1"/>
      <p:bldP spid="145427" grpId="0" animBg="1"/>
      <p:bldP spid="145428" grpId="0" animBg="1"/>
      <p:bldP spid="1454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Hagen-Poiseuille Equation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846674"/>
              </p:ext>
            </p:extLst>
          </p:nvPr>
        </p:nvGraphicFramePr>
        <p:xfrm>
          <a:off x="204788" y="5776913"/>
          <a:ext cx="191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4" imgW="1917360" imgH="825480" progId="Equation.DSMT4">
                  <p:embed/>
                </p:oleObj>
              </mc:Choice>
              <mc:Fallback>
                <p:oleObj name="Equation" r:id="rId4" imgW="1917360" imgH="825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5776913"/>
                        <a:ext cx="191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3208338" y="5853113"/>
          <a:ext cx="177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6" imgW="1777680" imgH="825480" progId="Equation.DSMT4">
                  <p:embed/>
                </p:oleObj>
              </mc:Choice>
              <mc:Fallback>
                <p:oleObj name="Equation" r:id="rId6" imgW="1777680" imgH="825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853113"/>
                        <a:ext cx="1778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203200" y="2789238"/>
            <a:ext cx="68135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/>
              <a:t>Hagen-Poiseuille Laminar pipe flow equations</a:t>
            </a:r>
          </a:p>
        </p:txBody>
      </p:sp>
      <p:graphicFrame>
        <p:nvGraphicFramePr>
          <p:cNvPr id="164879" name="Object 15"/>
          <p:cNvGraphicFramePr>
            <a:graphicFrameLocks noChangeAspect="1"/>
          </p:cNvGraphicFramePr>
          <p:nvPr/>
        </p:nvGraphicFramePr>
        <p:xfrm>
          <a:off x="182563" y="3425825"/>
          <a:ext cx="281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8" imgW="2819160" imgH="825480" progId="Equation.DSMT4">
                  <p:embed/>
                </p:oleObj>
              </mc:Choice>
              <mc:Fallback>
                <p:oleObj name="Equation" r:id="rId8" imgW="2819160" imgH="825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425825"/>
                        <a:ext cx="281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681413" y="3470275"/>
            <a:ext cx="30781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From Navier-Stokes</a:t>
            </a:r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>
            <a:off x="3697288" y="3937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4884" name="Object 20"/>
          <p:cNvGraphicFramePr>
            <a:graphicFrameLocks noChangeAspect="1"/>
          </p:cNvGraphicFramePr>
          <p:nvPr/>
        </p:nvGraphicFramePr>
        <p:xfrm>
          <a:off x="284163" y="4467225"/>
          <a:ext cx="256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10" imgW="2565360" imgH="825480" progId="Equation.DSMT4">
                  <p:embed/>
                </p:oleObj>
              </mc:Choice>
              <mc:Fallback>
                <p:oleObj name="Equation" r:id="rId10" imgW="2565360" imgH="825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467225"/>
                        <a:ext cx="256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21"/>
          <p:cNvGraphicFramePr>
            <a:graphicFrameLocks noChangeAspect="1"/>
          </p:cNvGraphicFramePr>
          <p:nvPr/>
        </p:nvGraphicFramePr>
        <p:xfrm>
          <a:off x="212725" y="1925638"/>
          <a:ext cx="30781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2" imgW="2692080" imgH="812520" progId="Equation.DSMT4">
                  <p:embed/>
                </p:oleObj>
              </mc:Choice>
              <mc:Fallback>
                <p:oleObj name="Equation" r:id="rId12" imgW="2692080" imgH="8125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925638"/>
                        <a:ext cx="30781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22"/>
          <p:cNvSpPr txBox="1">
            <a:spLocks noChangeArrowheads="1"/>
          </p:cNvSpPr>
          <p:nvPr/>
        </p:nvSpPr>
        <p:spPr bwMode="auto">
          <a:xfrm>
            <a:off x="4014788" y="1882775"/>
            <a:ext cx="470376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Relationship between head loss and pressure gradient</a:t>
            </a:r>
          </a:p>
        </p:txBody>
      </p:sp>
      <p:sp>
        <p:nvSpPr>
          <p:cNvPr id="26636" name="Text Box 25"/>
          <p:cNvSpPr txBox="1">
            <a:spLocks noChangeArrowheads="1"/>
          </p:cNvSpPr>
          <p:nvPr/>
        </p:nvSpPr>
        <p:spPr bwMode="auto">
          <a:xfrm>
            <a:off x="3659188" y="4029075"/>
            <a:ext cx="5129212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happens if you double the pressure gradient in a horizontal tube? ____________</a:t>
            </a:r>
          </a:p>
        </p:txBody>
      </p:sp>
      <p:sp>
        <p:nvSpPr>
          <p:cNvPr id="164890" name="Text Box 26"/>
          <p:cNvSpPr txBox="1">
            <a:spLocks noChangeArrowheads="1"/>
          </p:cNvSpPr>
          <p:nvPr/>
        </p:nvSpPr>
        <p:spPr bwMode="auto">
          <a:xfrm>
            <a:off x="4646613" y="4892675"/>
            <a:ext cx="20304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flow doubles</a:t>
            </a:r>
          </a:p>
        </p:txBody>
      </p:sp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5154613" y="5934075"/>
            <a:ext cx="3190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 is average velocity</a:t>
            </a:r>
          </a:p>
        </p:txBody>
      </p:sp>
      <p:sp>
        <p:nvSpPr>
          <p:cNvPr id="26639" name="Line 28"/>
          <p:cNvSpPr>
            <a:spLocks noChangeShapeType="1"/>
          </p:cNvSpPr>
          <p:nvPr/>
        </p:nvSpPr>
        <p:spPr bwMode="auto">
          <a:xfrm>
            <a:off x="5283200" y="6477000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35943"/>
              </p:ext>
            </p:extLst>
          </p:nvPr>
        </p:nvGraphicFramePr>
        <p:xfrm>
          <a:off x="655638" y="7218363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14" imgW="1473120" imgH="787320" progId="Equation.DSMT4">
                  <p:embed/>
                </p:oleObj>
              </mc:Choice>
              <mc:Fallback>
                <p:oleObj name="Equation" r:id="rId14" imgW="147312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7218363"/>
                        <a:ext cx="147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22559"/>
              </p:ext>
            </p:extLst>
          </p:nvPr>
        </p:nvGraphicFramePr>
        <p:xfrm>
          <a:off x="6065044" y="5152231"/>
          <a:ext cx="1612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16" imgW="1612800" imgH="812520" progId="Equation.DSMT4">
                  <p:embed/>
                </p:oleObj>
              </mc:Choice>
              <mc:Fallback>
                <p:oleObj name="Equation" r:id="rId16" imgW="1612800" imgH="8125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044" y="5152231"/>
                        <a:ext cx="1612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369224"/>
              </p:ext>
            </p:extLst>
          </p:nvPr>
        </p:nvGraphicFramePr>
        <p:xfrm>
          <a:off x="7793038" y="5152231"/>
          <a:ext cx="110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18" imgW="1104840" imgH="749160" progId="Equation.DSMT4">
                  <p:embed/>
                </p:oleObj>
              </mc:Choice>
              <mc:Fallback>
                <p:oleObj name="Equation" r:id="rId18" imgW="110484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5152231"/>
                        <a:ext cx="1104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0" grpId="0" build="p" autoUpdateAnimBg="0"/>
      <p:bldP spid="164890" grpId="0" build="p" autoUpdateAnimBg="0"/>
      <p:bldP spid="1648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ChangeArrowheads="1"/>
          </p:cNvSpPr>
          <p:nvPr/>
        </p:nvSpPr>
        <p:spPr bwMode="auto">
          <a:xfrm>
            <a:off x="5700713" y="2566988"/>
            <a:ext cx="2855912" cy="746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Laminar Flow (Team work)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28600" y="2171700"/>
            <a:ext cx="672623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Calculate the </a:t>
            </a:r>
            <a:r>
              <a:rPr lang="en-US" sz="2800" u="sng" smtClean="0"/>
              <a:t>discharge</a:t>
            </a:r>
            <a:r>
              <a:rPr lang="en-US" sz="2800" smtClean="0"/>
              <a:t> of 20ºC</a:t>
            </a:r>
            <a:br>
              <a:rPr lang="en-US" sz="2800" smtClean="0"/>
            </a:br>
            <a:r>
              <a:rPr lang="en-US" sz="2800" smtClean="0"/>
              <a:t>water through a </a:t>
            </a:r>
            <a:r>
              <a:rPr lang="en-US" sz="2800" u="sng" smtClean="0"/>
              <a:t>long</a:t>
            </a:r>
            <a:r>
              <a:rPr lang="en-US" sz="2800" smtClean="0"/>
              <a:t> vertical section of 0.5 mm ID hypodermic tube. The inlet and outlet pressures are both atmospheric. You may neglect minor losses. </a:t>
            </a:r>
            <a:br>
              <a:rPr lang="en-US" sz="2800" smtClean="0"/>
            </a:b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What is the total shear force?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What assumption did you make? (Check your assumption!)</a:t>
            </a:r>
          </a:p>
        </p:txBody>
      </p:sp>
      <p:sp>
        <p:nvSpPr>
          <p:cNvPr id="38917" name="Freeform 1029"/>
          <p:cNvSpPr>
            <a:spLocks/>
          </p:cNvSpPr>
          <p:nvPr/>
        </p:nvSpPr>
        <p:spPr bwMode="auto">
          <a:xfrm>
            <a:off x="5699125" y="2136775"/>
            <a:ext cx="2855913" cy="504825"/>
          </a:xfrm>
          <a:custGeom>
            <a:avLst/>
            <a:gdLst>
              <a:gd name="T0" fmla="*/ 1 w 1799"/>
              <a:gd name="T1" fmla="*/ 0 h 318"/>
              <a:gd name="T2" fmla="*/ 0 w 1799"/>
              <a:gd name="T3" fmla="*/ 318 h 318"/>
              <a:gd name="T4" fmla="*/ 1799 w 1799"/>
              <a:gd name="T5" fmla="*/ 318 h 318"/>
              <a:gd name="T6" fmla="*/ 1799 w 1799"/>
              <a:gd name="T7" fmla="*/ 18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1799"/>
              <a:gd name="T13" fmla="*/ 0 h 318"/>
              <a:gd name="T14" fmla="*/ 1799 w 1799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9" h="318">
                <a:moveTo>
                  <a:pt x="1" y="0"/>
                </a:moveTo>
                <a:lnTo>
                  <a:pt x="0" y="318"/>
                </a:lnTo>
                <a:lnTo>
                  <a:pt x="1799" y="318"/>
                </a:lnTo>
                <a:lnTo>
                  <a:pt x="1799" y="1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8" name="Rectangle 1030"/>
          <p:cNvSpPr>
            <a:spLocks noChangeArrowheads="1"/>
          </p:cNvSpPr>
          <p:nvPr/>
        </p:nvSpPr>
        <p:spPr bwMode="auto">
          <a:xfrm>
            <a:off x="7026275" y="2601913"/>
            <a:ext cx="74613" cy="32131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919" name="Group 1031"/>
          <p:cNvGrpSpPr>
            <a:grpSpLocks/>
          </p:cNvGrpSpPr>
          <p:nvPr/>
        </p:nvGrpSpPr>
        <p:grpSpPr bwMode="auto">
          <a:xfrm>
            <a:off x="7024688" y="2641600"/>
            <a:ext cx="79375" cy="3175000"/>
            <a:chOff x="4309" y="1664"/>
            <a:chExt cx="41" cy="2000"/>
          </a:xfrm>
        </p:grpSpPr>
        <p:sp>
          <p:nvSpPr>
            <p:cNvPr id="38926" name="Line 1032"/>
            <p:cNvSpPr>
              <a:spLocks noChangeShapeType="1"/>
            </p:cNvSpPr>
            <p:nvPr/>
          </p:nvSpPr>
          <p:spPr bwMode="auto">
            <a:xfrm>
              <a:off x="4309" y="1664"/>
              <a:ext cx="0" cy="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7" name="Line 1033"/>
            <p:cNvSpPr>
              <a:spLocks noChangeShapeType="1"/>
            </p:cNvSpPr>
            <p:nvPr/>
          </p:nvSpPr>
          <p:spPr bwMode="auto">
            <a:xfrm>
              <a:off x="4350" y="1664"/>
              <a:ext cx="0" cy="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920" name="Oval 1034"/>
          <p:cNvSpPr>
            <a:spLocks noChangeArrowheads="1"/>
          </p:cNvSpPr>
          <p:nvPr/>
        </p:nvSpPr>
        <p:spPr bwMode="auto">
          <a:xfrm>
            <a:off x="7027863" y="5861050"/>
            <a:ext cx="74612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Oval 1035"/>
          <p:cNvSpPr>
            <a:spLocks noChangeArrowheads="1"/>
          </p:cNvSpPr>
          <p:nvPr/>
        </p:nvSpPr>
        <p:spPr bwMode="auto">
          <a:xfrm>
            <a:off x="7027863" y="6013450"/>
            <a:ext cx="74612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2" name="Oval 1036"/>
          <p:cNvSpPr>
            <a:spLocks noChangeArrowheads="1"/>
          </p:cNvSpPr>
          <p:nvPr/>
        </p:nvSpPr>
        <p:spPr bwMode="auto">
          <a:xfrm>
            <a:off x="7027863" y="6237288"/>
            <a:ext cx="74612" cy="746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3" name="Oval 1037"/>
          <p:cNvSpPr>
            <a:spLocks noChangeArrowheads="1"/>
          </p:cNvSpPr>
          <p:nvPr/>
        </p:nvSpPr>
        <p:spPr bwMode="auto">
          <a:xfrm>
            <a:off x="7027863" y="6546850"/>
            <a:ext cx="74612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7" name="Line 1039"/>
          <p:cNvSpPr>
            <a:spLocks noChangeShapeType="1"/>
          </p:cNvSpPr>
          <p:nvPr/>
        </p:nvSpPr>
        <p:spPr bwMode="auto">
          <a:xfrm>
            <a:off x="6781800" y="5791200"/>
            <a:ext cx="7747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8" name="Line 1040"/>
          <p:cNvSpPr>
            <a:spLocks noChangeShapeType="1"/>
          </p:cNvSpPr>
          <p:nvPr/>
        </p:nvSpPr>
        <p:spPr bwMode="auto">
          <a:xfrm>
            <a:off x="6667500" y="2667000"/>
            <a:ext cx="7747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7" grpId="0" animBg="1"/>
      <p:bldP spid="1464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Hypodermic Tubing Flow</a:t>
            </a:r>
          </a:p>
        </p:txBody>
      </p:sp>
      <p:sp>
        <p:nvSpPr>
          <p:cNvPr id="27664" name="Rectangle 3"/>
          <p:cNvSpPr>
            <a:spLocks noChangeArrowheads="1"/>
          </p:cNvSpPr>
          <p:nvPr/>
        </p:nvSpPr>
        <p:spPr bwMode="auto">
          <a:xfrm>
            <a:off x="5472113" y="2566988"/>
            <a:ext cx="2855912" cy="746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5" name="Freeform 4"/>
          <p:cNvSpPr>
            <a:spLocks/>
          </p:cNvSpPr>
          <p:nvPr/>
        </p:nvSpPr>
        <p:spPr bwMode="auto">
          <a:xfrm>
            <a:off x="5470525" y="2136775"/>
            <a:ext cx="2855913" cy="504825"/>
          </a:xfrm>
          <a:custGeom>
            <a:avLst/>
            <a:gdLst>
              <a:gd name="T0" fmla="*/ 1 w 1799"/>
              <a:gd name="T1" fmla="*/ 0 h 318"/>
              <a:gd name="T2" fmla="*/ 0 w 1799"/>
              <a:gd name="T3" fmla="*/ 318 h 318"/>
              <a:gd name="T4" fmla="*/ 1799 w 1799"/>
              <a:gd name="T5" fmla="*/ 318 h 318"/>
              <a:gd name="T6" fmla="*/ 1799 w 1799"/>
              <a:gd name="T7" fmla="*/ 18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1799"/>
              <a:gd name="T13" fmla="*/ 0 h 318"/>
              <a:gd name="T14" fmla="*/ 1799 w 1799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9" h="318">
                <a:moveTo>
                  <a:pt x="1" y="0"/>
                </a:moveTo>
                <a:lnTo>
                  <a:pt x="0" y="318"/>
                </a:lnTo>
                <a:lnTo>
                  <a:pt x="1799" y="318"/>
                </a:lnTo>
                <a:lnTo>
                  <a:pt x="1799" y="1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6" name="Rectangle 5"/>
          <p:cNvSpPr>
            <a:spLocks noChangeArrowheads="1"/>
          </p:cNvSpPr>
          <p:nvPr/>
        </p:nvSpPr>
        <p:spPr bwMode="auto">
          <a:xfrm>
            <a:off x="6797675" y="2601913"/>
            <a:ext cx="74613" cy="32131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7667" name="Group 6"/>
          <p:cNvGrpSpPr>
            <a:grpSpLocks/>
          </p:cNvGrpSpPr>
          <p:nvPr/>
        </p:nvGrpSpPr>
        <p:grpSpPr bwMode="auto">
          <a:xfrm>
            <a:off x="6796088" y="2641600"/>
            <a:ext cx="79375" cy="3175000"/>
            <a:chOff x="4309" y="1664"/>
            <a:chExt cx="41" cy="2000"/>
          </a:xfrm>
        </p:grpSpPr>
        <p:sp>
          <p:nvSpPr>
            <p:cNvPr id="27680" name="Line 7"/>
            <p:cNvSpPr>
              <a:spLocks noChangeShapeType="1"/>
            </p:cNvSpPr>
            <p:nvPr/>
          </p:nvSpPr>
          <p:spPr bwMode="auto">
            <a:xfrm>
              <a:off x="4309" y="1664"/>
              <a:ext cx="0" cy="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681" name="Line 8"/>
            <p:cNvSpPr>
              <a:spLocks noChangeShapeType="1"/>
            </p:cNvSpPr>
            <p:nvPr/>
          </p:nvSpPr>
          <p:spPr bwMode="auto">
            <a:xfrm>
              <a:off x="4350" y="1664"/>
              <a:ext cx="0" cy="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668" name="Oval 9"/>
          <p:cNvSpPr>
            <a:spLocks noChangeArrowheads="1"/>
          </p:cNvSpPr>
          <p:nvPr/>
        </p:nvSpPr>
        <p:spPr bwMode="auto">
          <a:xfrm>
            <a:off x="6799263" y="5861050"/>
            <a:ext cx="74612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9" name="Oval 10"/>
          <p:cNvSpPr>
            <a:spLocks noChangeArrowheads="1"/>
          </p:cNvSpPr>
          <p:nvPr/>
        </p:nvSpPr>
        <p:spPr bwMode="auto">
          <a:xfrm>
            <a:off x="6799263" y="6013450"/>
            <a:ext cx="74612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0" name="Oval 11"/>
          <p:cNvSpPr>
            <a:spLocks noChangeArrowheads="1"/>
          </p:cNvSpPr>
          <p:nvPr/>
        </p:nvSpPr>
        <p:spPr bwMode="auto">
          <a:xfrm>
            <a:off x="6799263" y="6237288"/>
            <a:ext cx="74612" cy="746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1" name="Oval 12"/>
          <p:cNvSpPr>
            <a:spLocks noChangeArrowheads="1"/>
          </p:cNvSpPr>
          <p:nvPr/>
        </p:nvSpPr>
        <p:spPr bwMode="auto">
          <a:xfrm>
            <a:off x="6799263" y="6546850"/>
            <a:ext cx="74612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7469" name="Object 13"/>
          <p:cNvGraphicFramePr>
            <a:graphicFrameLocks noChangeAspect="1"/>
          </p:cNvGraphicFramePr>
          <p:nvPr/>
        </p:nvGraphicFramePr>
        <p:xfrm>
          <a:off x="247650" y="2571750"/>
          <a:ext cx="1485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4" imgW="1485720" imgH="799920" progId="Equation.DSMT4">
                  <p:embed/>
                </p:oleObj>
              </mc:Choice>
              <mc:Fallback>
                <p:oleObj name="Equation" r:id="rId4" imgW="1485720" imgH="799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2571750"/>
                        <a:ext cx="1485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4"/>
          <p:cNvGraphicFramePr>
            <a:graphicFrameLocks noChangeAspect="1"/>
          </p:cNvGraphicFramePr>
          <p:nvPr/>
        </p:nvGraphicFramePr>
        <p:xfrm>
          <a:off x="279400" y="3619500"/>
          <a:ext cx="391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6" imgW="3911400" imgH="939600" progId="Equation.DSMT4">
                  <p:embed/>
                </p:oleObj>
              </mc:Choice>
              <mc:Fallback>
                <p:oleObj name="Equation" r:id="rId6" imgW="3911400" imgH="93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619500"/>
                        <a:ext cx="391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5"/>
          <p:cNvGraphicFramePr>
            <a:graphicFrameLocks noChangeAspect="1"/>
          </p:cNvGraphicFramePr>
          <p:nvPr/>
        </p:nvGraphicFramePr>
        <p:xfrm>
          <a:off x="4349750" y="3765550"/>
          <a:ext cx="233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8" imgW="2336760" imgH="380880" progId="Equation.DSMT4">
                  <p:embed/>
                </p:oleObj>
              </mc:Choice>
              <mc:Fallback>
                <p:oleObj name="Equation" r:id="rId8" imgW="2336760" imgH="380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765550"/>
                        <a:ext cx="233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260350" y="4654550"/>
          <a:ext cx="102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10" imgW="1028520" imgH="698400" progId="Equation.DSMT4">
                  <p:embed/>
                </p:oleObj>
              </mc:Choice>
              <mc:Fallback>
                <p:oleObj name="Equation" r:id="rId10" imgW="1028520" imgH="698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4654550"/>
                        <a:ext cx="1028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7"/>
          <p:cNvGraphicFramePr>
            <a:graphicFrameLocks noChangeAspect="1"/>
          </p:cNvGraphicFramePr>
          <p:nvPr/>
        </p:nvGraphicFramePr>
        <p:xfrm>
          <a:off x="2222500" y="4857750"/>
          <a:ext cx="18796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12" imgW="1879560" imgH="241200" progId="Equation.DSMT4">
                  <p:embed/>
                </p:oleObj>
              </mc:Choice>
              <mc:Fallback>
                <p:oleObj name="Equation" r:id="rId12" imgW="18795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857750"/>
                        <a:ext cx="18796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8"/>
          <p:cNvGraphicFramePr>
            <a:graphicFrameLocks noChangeAspect="1"/>
          </p:cNvGraphicFramePr>
          <p:nvPr/>
        </p:nvGraphicFramePr>
        <p:xfrm>
          <a:off x="107950" y="5727700"/>
          <a:ext cx="128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4" imgW="1282680" imgH="787320" progId="Equation.DSMT4">
                  <p:embed/>
                </p:oleObj>
              </mc:Choice>
              <mc:Fallback>
                <p:oleObj name="Equation" r:id="rId14" imgW="1282680" imgH="7873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727700"/>
                        <a:ext cx="128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9"/>
          <p:cNvGraphicFramePr>
            <a:graphicFrameLocks noChangeAspect="1"/>
          </p:cNvGraphicFramePr>
          <p:nvPr/>
        </p:nvGraphicFramePr>
        <p:xfrm>
          <a:off x="1485900" y="5594350"/>
          <a:ext cx="5321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6" imgW="5321160" imgH="1015920" progId="Equation.DSMT4">
                  <p:embed/>
                </p:oleObj>
              </mc:Choice>
              <mc:Fallback>
                <p:oleObj name="Equation" r:id="rId16" imgW="5321160" imgH="10159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594350"/>
                        <a:ext cx="5321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0"/>
          <p:cNvGraphicFramePr>
            <a:graphicFrameLocks noChangeAspect="1"/>
          </p:cNvGraphicFramePr>
          <p:nvPr/>
        </p:nvGraphicFramePr>
        <p:xfrm>
          <a:off x="322263" y="6604000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8" imgW="977760" imgH="279360" progId="Equation.DSMT4">
                  <p:embed/>
                </p:oleObj>
              </mc:Choice>
              <mc:Fallback>
                <p:oleObj name="Equation" r:id="rId18" imgW="97776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6604000"/>
                        <a:ext cx="977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22"/>
          <p:cNvGraphicFramePr>
            <a:graphicFrameLocks noChangeAspect="1"/>
          </p:cNvGraphicFramePr>
          <p:nvPr/>
        </p:nvGraphicFramePr>
        <p:xfrm>
          <a:off x="4368800" y="4483100"/>
          <a:ext cx="1689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20" imgW="1688760" imgH="317160" progId="Equation.DSMT4">
                  <p:embed/>
                </p:oleObj>
              </mc:Choice>
              <mc:Fallback>
                <p:oleObj name="Equation" r:id="rId20" imgW="1688760" imgH="3171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483100"/>
                        <a:ext cx="1689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9" name="Object 23"/>
          <p:cNvGraphicFramePr>
            <a:graphicFrameLocks noChangeAspect="1"/>
          </p:cNvGraphicFramePr>
          <p:nvPr/>
        </p:nvGraphicFramePr>
        <p:xfrm>
          <a:off x="7207250" y="3181350"/>
          <a:ext cx="1346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22" imgW="1346040" imgH="723600" progId="Equation.DSMT4">
                  <p:embed/>
                </p:oleObj>
              </mc:Choice>
              <mc:Fallback>
                <p:oleObj name="Equation" r:id="rId22" imgW="1346040" imgH="723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3181350"/>
                        <a:ext cx="1346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0" name="Object 24"/>
          <p:cNvGraphicFramePr>
            <a:graphicFrameLocks noChangeAspect="1"/>
          </p:cNvGraphicFramePr>
          <p:nvPr/>
        </p:nvGraphicFramePr>
        <p:xfrm>
          <a:off x="6908800" y="4006850"/>
          <a:ext cx="223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24" imgW="2234880" imgH="723600" progId="Equation.DSMT4">
                  <p:embed/>
                </p:oleObj>
              </mc:Choice>
              <mc:Fallback>
                <p:oleObj name="Equation" r:id="rId24" imgW="2234880" imgH="723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4006850"/>
                        <a:ext cx="2235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/>
          <p:cNvGraphicFramePr>
            <a:graphicFrameLocks noChangeAspect="1"/>
          </p:cNvGraphicFramePr>
          <p:nvPr/>
        </p:nvGraphicFramePr>
        <p:xfrm>
          <a:off x="7188200" y="4953000"/>
          <a:ext cx="1943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26" imgW="1942920" imgH="419040" progId="Equation.DSMT4">
                  <p:embed/>
                </p:oleObj>
              </mc:Choice>
              <mc:Fallback>
                <p:oleObj name="Equation" r:id="rId26" imgW="1942920" imgH="419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953000"/>
                        <a:ext cx="1943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7543800" y="5410200"/>
            <a:ext cx="15589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= weight!</a:t>
            </a:r>
          </a:p>
        </p:txBody>
      </p:sp>
      <p:graphicFrame>
        <p:nvGraphicFramePr>
          <p:cNvPr id="27662" name="Object 28"/>
          <p:cNvGraphicFramePr>
            <a:graphicFrameLocks noChangeAspect="1"/>
          </p:cNvGraphicFramePr>
          <p:nvPr/>
        </p:nvGraphicFramePr>
        <p:xfrm>
          <a:off x="165100" y="1725613"/>
          <a:ext cx="58181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28" imgW="5816520" imgH="838080" progId="Equation.DSMT4">
                  <p:embed/>
                </p:oleObj>
              </mc:Choice>
              <mc:Fallback>
                <p:oleObj name="Equation" r:id="rId28" imgW="5816520" imgH="8380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725613"/>
                        <a:ext cx="581818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Line 29"/>
          <p:cNvSpPr>
            <a:spLocks noChangeShapeType="1"/>
          </p:cNvSpPr>
          <p:nvPr/>
        </p:nvSpPr>
        <p:spPr bwMode="auto">
          <a:xfrm flipV="1">
            <a:off x="215900" y="1790700"/>
            <a:ext cx="292100" cy="81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 flipV="1">
            <a:off x="2997200" y="1778000"/>
            <a:ext cx="292100" cy="81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87" name="Line 31"/>
          <p:cNvSpPr>
            <a:spLocks noChangeShapeType="1"/>
          </p:cNvSpPr>
          <p:nvPr/>
        </p:nvSpPr>
        <p:spPr bwMode="auto">
          <a:xfrm flipV="1">
            <a:off x="1524000" y="1651000"/>
            <a:ext cx="292100" cy="81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88" name="Line 32"/>
          <p:cNvSpPr>
            <a:spLocks noChangeShapeType="1"/>
          </p:cNvSpPr>
          <p:nvPr/>
        </p:nvSpPr>
        <p:spPr bwMode="auto">
          <a:xfrm flipV="1">
            <a:off x="4470400" y="1689100"/>
            <a:ext cx="292100" cy="81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V="1">
            <a:off x="2324100" y="1714500"/>
            <a:ext cx="292100" cy="81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 flipV="1">
            <a:off x="5143500" y="1739900"/>
            <a:ext cx="292100" cy="812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 flipV="1">
            <a:off x="1511300" y="2565400"/>
            <a:ext cx="177800" cy="825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3" grpId="0" build="p" autoUpdateAnimBg="0"/>
      <p:bldP spid="147485" grpId="0" animBg="1"/>
      <p:bldP spid="147486" grpId="0" animBg="1"/>
      <p:bldP spid="147487" grpId="0" animBg="1"/>
      <p:bldP spid="147488" grpId="0" animBg="1"/>
      <p:bldP spid="147489" grpId="0" animBg="1"/>
      <p:bldP spid="147490" grpId="0" animBg="1"/>
      <p:bldP spid="1474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981200"/>
            <a:ext cx="8491537" cy="4683125"/>
          </a:xfrm>
        </p:spPr>
        <p:txBody>
          <a:bodyPr/>
          <a:lstStyle/>
          <a:p>
            <a:r>
              <a:rPr lang="en-US" smtClean="0"/>
              <a:t>Navier-Stokes Equations and the Continuity Equation describe complex flow including turbulence</a:t>
            </a:r>
          </a:p>
          <a:p>
            <a:r>
              <a:rPr lang="en-US" smtClean="0"/>
              <a:t>The Navier-Stokes Equations can be solved analytically for several simple flows</a:t>
            </a:r>
          </a:p>
          <a:p>
            <a:r>
              <a:rPr lang="en-US" smtClean="0"/>
              <a:t>Numerical solutions are required to describe turbulent flows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Glycerin</a:t>
            </a:r>
          </a:p>
        </p:txBody>
      </p:sp>
      <p:sp>
        <p:nvSpPr>
          <p:cNvPr id="28681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09000" y="6223000"/>
            <a:ext cx="635000" cy="6350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425450" y="1854200"/>
          <a:ext cx="323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4" imgW="3238200" imgH="863280" progId="Equation.DSMT4">
                  <p:embed/>
                </p:oleObj>
              </mc:Choice>
              <mc:Fallback>
                <p:oleObj name="Equation" r:id="rId4" imgW="323820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854200"/>
                        <a:ext cx="3238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495300" y="280035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6" imgW="1854000" imgH="825480" progId="Equation.DSMT4">
                  <p:embed/>
                </p:oleObj>
              </mc:Choice>
              <mc:Fallback>
                <p:oleObj name="Equation" r:id="rId6" imgW="185400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800350"/>
                        <a:ext cx="185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5689600" y="2095500"/>
          <a:ext cx="1879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8" imgW="1879560" imgH="787320" progId="Equation.DSMT4">
                  <p:embed/>
                </p:oleObj>
              </mc:Choice>
              <mc:Fallback>
                <p:oleObj name="Equation" r:id="rId8" imgW="187956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095500"/>
                        <a:ext cx="1879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7"/>
          <p:cNvGraphicFramePr>
            <a:graphicFrameLocks noChangeAspect="1"/>
          </p:cNvGraphicFramePr>
          <p:nvPr/>
        </p:nvGraphicFramePr>
        <p:xfrm>
          <a:off x="514350" y="3752850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10" imgW="1282680" imgH="825480" progId="Equation.DSMT4">
                  <p:embed/>
                </p:oleObj>
              </mc:Choice>
              <mc:Fallback>
                <p:oleObj name="Equation" r:id="rId10" imgW="1282680" imgH="825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52850"/>
                        <a:ext cx="128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520700" y="4559300"/>
          <a:ext cx="5168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12" imgW="5168880" imgH="1041120" progId="Equation.DSMT4">
                  <p:embed/>
                </p:oleObj>
              </mc:Choice>
              <mc:Fallback>
                <p:oleObj name="Equation" r:id="rId12" imgW="5168880" imgH="1041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559300"/>
                        <a:ext cx="5168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374650" y="5753100"/>
          <a:ext cx="6072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14" imgW="6070320" imgH="863280" progId="Equation.DSMT4">
                  <p:embed/>
                </p:oleObj>
              </mc:Choice>
              <mc:Fallback>
                <p:oleObj name="Equation" r:id="rId14" imgW="6070320" imgH="863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753100"/>
                        <a:ext cx="60721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7812088" y="3435350"/>
            <a:ext cx="0" cy="1254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588250" y="27844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Conservation of Mass in Differential Equation Form</a:t>
            </a:r>
          </a:p>
        </p:txBody>
      </p:sp>
      <p:grpSp>
        <p:nvGrpSpPr>
          <p:cNvPr id="1035" name="Group 8"/>
          <p:cNvGrpSpPr>
            <a:grpSpLocks/>
          </p:cNvGrpSpPr>
          <p:nvPr/>
        </p:nvGrpSpPr>
        <p:grpSpPr bwMode="auto">
          <a:xfrm>
            <a:off x="735013" y="3017838"/>
            <a:ext cx="2211387" cy="2211387"/>
            <a:chOff x="931" y="1353"/>
            <a:chExt cx="1393" cy="1393"/>
          </a:xfrm>
        </p:grpSpPr>
        <p:sp>
          <p:nvSpPr>
            <p:cNvPr id="1042" name="AutoShape 9"/>
            <p:cNvSpPr>
              <a:spLocks noChangeArrowheads="1"/>
            </p:cNvSpPr>
            <p:nvPr/>
          </p:nvSpPr>
          <p:spPr bwMode="auto">
            <a:xfrm>
              <a:off x="931" y="1353"/>
              <a:ext cx="1393" cy="1393"/>
            </a:xfrm>
            <a:prstGeom prst="cube">
              <a:avLst>
                <a:gd name="adj" fmla="val 25000"/>
              </a:avLst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3" name="Rectangle 10"/>
            <p:cNvSpPr>
              <a:spLocks noChangeArrowheads="1"/>
            </p:cNvSpPr>
            <p:nvPr/>
          </p:nvSpPr>
          <p:spPr bwMode="auto">
            <a:xfrm>
              <a:off x="1277" y="1354"/>
              <a:ext cx="1046" cy="1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44" name="Line 11"/>
            <p:cNvSpPr>
              <a:spLocks noChangeShapeType="1"/>
            </p:cNvSpPr>
            <p:nvPr/>
          </p:nvSpPr>
          <p:spPr bwMode="auto">
            <a:xfrm flipV="1">
              <a:off x="931" y="2400"/>
              <a:ext cx="346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1169988" y="5843588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888840" imgH="330120" progId="Equation.DSMT4">
                  <p:embed/>
                </p:oleObj>
              </mc:Choice>
              <mc:Fallback>
                <p:oleObj name="Equation" r:id="rId4" imgW="88884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5843588"/>
                        <a:ext cx="889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/>
        </p:nvGraphicFramePr>
        <p:xfrm>
          <a:off x="1484313" y="5297488"/>
          <a:ext cx="29051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MathType Equation" r:id="rId6" imgW="291960" imgH="266400" progId="Equation">
                  <p:embed/>
                </p:oleObj>
              </mc:Choice>
              <mc:Fallback>
                <p:oleObj name="MathType Equation" r:id="rId6" imgW="291960" imgH="266400" progId="Equation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5297488"/>
                        <a:ext cx="29051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5"/>
          <p:cNvGraphicFramePr>
            <a:graphicFrameLocks noChangeAspect="1"/>
          </p:cNvGraphicFramePr>
          <p:nvPr/>
        </p:nvGraphicFramePr>
        <p:xfrm>
          <a:off x="414338" y="4086225"/>
          <a:ext cx="2905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MathType Equation" r:id="rId8" imgW="291960" imgH="330120" progId="Equation">
                  <p:embed/>
                </p:oleObj>
              </mc:Choice>
              <mc:Fallback>
                <p:oleObj name="MathType Equation" r:id="rId8" imgW="291960" imgH="330120" progId="Equation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4086225"/>
                        <a:ext cx="2905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6"/>
          <p:cNvGraphicFramePr>
            <a:graphicFrameLocks noChangeAspect="1"/>
          </p:cNvGraphicFramePr>
          <p:nvPr/>
        </p:nvGraphicFramePr>
        <p:xfrm>
          <a:off x="2684463" y="4897438"/>
          <a:ext cx="2794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MathType Equation" r:id="rId10" imgW="279360" imgH="266400" progId="Equation">
                  <p:embed/>
                </p:oleObj>
              </mc:Choice>
              <mc:Fallback>
                <p:oleObj name="MathType Equation" r:id="rId10" imgW="279360" imgH="266400" progId="Equation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897438"/>
                        <a:ext cx="2794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211138" y="1908175"/>
          <a:ext cx="14351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2" imgW="1434960" imgH="812520" progId="Equation.DSMT4">
                  <p:embed/>
                </p:oleObj>
              </mc:Choice>
              <mc:Fallback>
                <p:oleObj name="Equation" r:id="rId12" imgW="1434960" imgH="8125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908175"/>
                        <a:ext cx="1435100" cy="811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3070225" y="3689350"/>
          <a:ext cx="1244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4" imgW="1244520" imgH="698400" progId="Equation.DSMT4">
                  <p:embed/>
                </p:oleObj>
              </mc:Choice>
              <mc:Fallback>
                <p:oleObj name="Equation" r:id="rId14" imgW="1244520" imgH="698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689350"/>
                        <a:ext cx="1244600" cy="698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2609850" y="5791200"/>
            <a:ext cx="43608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Mass flux into differential volume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983038" y="2133600"/>
            <a:ext cx="46069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Mass flux out of differential volume</a:t>
            </a: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4538663" y="3605213"/>
            <a:ext cx="423068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r>
              <a:rPr lang="en-US" sz="2400"/>
              <a:t>Rate of change of mass in differential volume</a:t>
            </a: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1050925" y="6178550"/>
            <a:ext cx="102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3089275" y="44450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1" name="Line 29"/>
          <p:cNvSpPr>
            <a:spLocks noChangeShapeType="1"/>
          </p:cNvSpPr>
          <p:nvPr/>
        </p:nvSpPr>
        <p:spPr bwMode="auto">
          <a:xfrm>
            <a:off x="146050" y="2832100"/>
            <a:ext cx="333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7790" name="Object 30"/>
          <p:cNvGraphicFramePr>
            <a:graphicFrameLocks noChangeAspect="1"/>
          </p:cNvGraphicFramePr>
          <p:nvPr/>
        </p:nvGraphicFramePr>
        <p:xfrm>
          <a:off x="1633538" y="1925638"/>
          <a:ext cx="13589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6" imgW="1358640" imgH="812520" progId="Equation.DSMT4">
                  <p:embed/>
                </p:oleObj>
              </mc:Choice>
              <mc:Fallback>
                <p:oleObj name="Equation" r:id="rId16" imgW="1358640" imgH="8125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925638"/>
                        <a:ext cx="1358900" cy="811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1" name="Object 31"/>
          <p:cNvGraphicFramePr>
            <a:graphicFrameLocks noChangeAspect="1"/>
          </p:cNvGraphicFramePr>
          <p:nvPr/>
        </p:nvGraphicFramePr>
        <p:xfrm>
          <a:off x="3003550" y="2214563"/>
          <a:ext cx="5588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8" imgW="558720" imgH="266400" progId="Equation.DSMT4">
                  <p:embed/>
                </p:oleObj>
              </mc:Choice>
              <mc:Fallback>
                <p:oleObj name="Equation" r:id="rId18" imgW="558720" imgH="266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214563"/>
                        <a:ext cx="558800" cy="265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4" grpId="0" build="p" autoUpdateAnimBg="0"/>
      <p:bldP spid="117785" grpId="0" build="p" autoUpdateAnimBg="0"/>
      <p:bldP spid="11778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Continuity Equation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315913" y="4937125"/>
          <a:ext cx="226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260440" imgH="761760" progId="Equation.DSMT4">
                  <p:embed/>
                </p:oleObj>
              </mc:Choice>
              <mc:Fallback>
                <p:oleObj name="Equation" r:id="rId4" imgW="2260440" imgH="761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937125"/>
                        <a:ext cx="2260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325438" y="1865313"/>
            <a:ext cx="46069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Mass flux out of differential volume</a:t>
            </a:r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V="1">
            <a:off x="3125788" y="2454275"/>
            <a:ext cx="1270000" cy="8794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222250" y="2470150"/>
          <a:ext cx="4889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4889160" imgH="812520" progId="Equation.DSMT4">
                  <p:embed/>
                </p:oleObj>
              </mc:Choice>
              <mc:Fallback>
                <p:oleObj name="Equation" r:id="rId6" imgW="488916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2470150"/>
                        <a:ext cx="4889500" cy="811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5634038" y="2570163"/>
            <a:ext cx="23828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Higher order term</a:t>
            </a:r>
          </a:p>
        </p:txBody>
      </p:sp>
      <p:sp>
        <p:nvSpPr>
          <p:cNvPr id="2058" name="Line 12"/>
          <p:cNvSpPr>
            <a:spLocks noChangeShapeType="1"/>
          </p:cNvSpPr>
          <p:nvPr/>
        </p:nvSpPr>
        <p:spPr bwMode="auto">
          <a:xfrm>
            <a:off x="5751513" y="2965450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1719263" y="3232150"/>
            <a:ext cx="5730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out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4278313" y="3232150"/>
            <a:ext cx="42068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in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5162550" y="3232150"/>
            <a:ext cx="28813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Rate of mass decrease</a:t>
            </a:r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V="1">
            <a:off x="501650" y="4065588"/>
            <a:ext cx="336550" cy="3540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V="1">
            <a:off x="4035425" y="4084638"/>
            <a:ext cx="873125" cy="279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4" name="AutoShape 19"/>
          <p:cNvSpPr>
            <a:spLocks/>
          </p:cNvSpPr>
          <p:nvPr/>
        </p:nvSpPr>
        <p:spPr bwMode="auto">
          <a:xfrm rot="5400000">
            <a:off x="1874044" y="2094707"/>
            <a:ext cx="282575" cy="3341687"/>
          </a:xfrm>
          <a:prstGeom prst="leftBrace">
            <a:avLst>
              <a:gd name="adj1" fmla="val 9854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5" name="AutoShape 20"/>
          <p:cNvSpPr>
            <a:spLocks/>
          </p:cNvSpPr>
          <p:nvPr/>
        </p:nvSpPr>
        <p:spPr bwMode="auto">
          <a:xfrm rot="5400000">
            <a:off x="4334669" y="3340894"/>
            <a:ext cx="280988" cy="850900"/>
          </a:xfrm>
          <a:prstGeom prst="leftBrace">
            <a:avLst>
              <a:gd name="adj1" fmla="val 2523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6" name="AutoShape 21"/>
          <p:cNvSpPr>
            <a:spLocks/>
          </p:cNvSpPr>
          <p:nvPr/>
        </p:nvSpPr>
        <p:spPr bwMode="auto">
          <a:xfrm rot="5400000">
            <a:off x="5784056" y="3099594"/>
            <a:ext cx="280988" cy="1333500"/>
          </a:xfrm>
          <a:prstGeom prst="leftBrace">
            <a:avLst>
              <a:gd name="adj1" fmla="val 3954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30" name="Line 22"/>
          <p:cNvSpPr>
            <a:spLocks noChangeShapeType="1"/>
          </p:cNvSpPr>
          <p:nvPr/>
        </p:nvSpPr>
        <p:spPr bwMode="auto">
          <a:xfrm flipV="1">
            <a:off x="1649413" y="3944938"/>
            <a:ext cx="346075" cy="511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 flipV="1">
            <a:off x="2778125" y="3962400"/>
            <a:ext cx="346075" cy="511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 flipV="1">
            <a:off x="5805488" y="3932238"/>
            <a:ext cx="346075" cy="511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V="1">
            <a:off x="3227388" y="4206875"/>
            <a:ext cx="504825" cy="34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 flipV="1">
            <a:off x="6118225" y="4213225"/>
            <a:ext cx="504825" cy="34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9835" name="Object 27"/>
          <p:cNvGraphicFramePr>
            <a:graphicFrameLocks noChangeAspect="1"/>
          </p:cNvGraphicFramePr>
          <p:nvPr/>
        </p:nvGraphicFramePr>
        <p:xfrm>
          <a:off x="573088" y="5883275"/>
          <a:ext cx="1587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1587240" imgH="761760" progId="Equation.DSMT4">
                  <p:embed/>
                </p:oleObj>
              </mc:Choice>
              <mc:Fallback>
                <p:oleObj name="Equation" r:id="rId8" imgW="1587240" imgH="7617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883275"/>
                        <a:ext cx="1587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2886075" y="6010275"/>
            <a:ext cx="30241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1-d continuity equation</a:t>
            </a:r>
          </a:p>
        </p:txBody>
      </p:sp>
      <p:sp>
        <p:nvSpPr>
          <p:cNvPr id="2073" name="Line 31"/>
          <p:cNvSpPr>
            <a:spLocks noChangeShapeType="1"/>
          </p:cNvSpPr>
          <p:nvPr/>
        </p:nvSpPr>
        <p:spPr bwMode="auto">
          <a:xfrm>
            <a:off x="2979738" y="6410325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28613" y="3833813"/>
          <a:ext cx="63515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6349680" imgH="812520" progId="Equation.DSMT4">
                  <p:embed/>
                </p:oleObj>
              </mc:Choice>
              <mc:Fallback>
                <p:oleObj name="Equation" r:id="rId10" imgW="634968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833813"/>
                        <a:ext cx="63515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Line 33"/>
          <p:cNvSpPr>
            <a:spLocks noChangeShapeType="1"/>
          </p:cNvSpPr>
          <p:nvPr/>
        </p:nvSpPr>
        <p:spPr bwMode="auto">
          <a:xfrm>
            <a:off x="1755775" y="3595688"/>
            <a:ext cx="468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5" name="Line 34"/>
          <p:cNvSpPr>
            <a:spLocks noChangeShapeType="1"/>
          </p:cNvSpPr>
          <p:nvPr/>
        </p:nvSpPr>
        <p:spPr bwMode="auto">
          <a:xfrm>
            <a:off x="4256088" y="3595688"/>
            <a:ext cx="468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6" name="Line 35"/>
          <p:cNvSpPr>
            <a:spLocks noChangeShapeType="1"/>
          </p:cNvSpPr>
          <p:nvPr/>
        </p:nvSpPr>
        <p:spPr bwMode="auto">
          <a:xfrm>
            <a:off x="5257800" y="3595688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 animBg="1"/>
      <p:bldP spid="119819" grpId="0" build="p" autoUpdateAnimBg="0"/>
      <p:bldP spid="119821" grpId="0" build="p" autoUpdateAnimBg="0"/>
      <p:bldP spid="119822" grpId="0" build="p" autoUpdateAnimBg="0"/>
      <p:bldP spid="119823" grpId="0" build="p" autoUpdateAnimBg="0"/>
      <p:bldP spid="119824" grpId="0" animBg="1"/>
      <p:bldP spid="119825" grpId="0" animBg="1"/>
      <p:bldP spid="119830" grpId="0" animBg="1"/>
      <p:bldP spid="119831" grpId="0" animBg="1"/>
      <p:bldP spid="119832" grpId="0" animBg="1"/>
      <p:bldP spid="119833" grpId="0" animBg="1"/>
      <p:bldP spid="119834" grpId="0" animBg="1"/>
      <p:bldP spid="11983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5972175" y="3113088"/>
            <a:ext cx="2797175" cy="13731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u, v, w</a:t>
            </a:r>
            <a:r>
              <a:rPr lang="en-US">
                <a:solidFill>
                  <a:schemeClr val="folHlink"/>
                </a:solidFill>
              </a:rPr>
              <a:t> are velocities in </a:t>
            </a:r>
            <a:r>
              <a:rPr lang="en-US" i="1">
                <a:solidFill>
                  <a:schemeClr val="folHlink"/>
                </a:solidFill>
              </a:rPr>
              <a:t>x, y, </a:t>
            </a:r>
            <a:r>
              <a:rPr lang="en-US">
                <a:solidFill>
                  <a:schemeClr val="folHlink"/>
                </a:solidFill>
              </a:rPr>
              <a:t>and</a:t>
            </a:r>
            <a:r>
              <a:rPr lang="en-US" i="1">
                <a:solidFill>
                  <a:schemeClr val="folHlink"/>
                </a:solidFill>
              </a:rPr>
              <a:t> z</a:t>
            </a:r>
            <a:r>
              <a:rPr lang="en-US">
                <a:solidFill>
                  <a:schemeClr val="folHlink"/>
                </a:solidFill>
              </a:rPr>
              <a:t> directions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Continuity Equation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82613" y="3343275"/>
          <a:ext cx="1943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942920" imgH="736560" progId="Equation.DSMT4">
                  <p:embed/>
                </p:oleObj>
              </mc:Choice>
              <mc:Fallback>
                <p:oleObj name="Equation" r:id="rId4" imgW="194292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343275"/>
                        <a:ext cx="1943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652463" y="2065338"/>
          <a:ext cx="382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3822480" imgH="787320" progId="Equation.DSMT4">
                  <p:embed/>
                </p:oleObj>
              </mc:Choice>
              <mc:Fallback>
                <p:oleObj name="Equation" r:id="rId6" imgW="3822480" imgH="787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065338"/>
                        <a:ext cx="3822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5400675" y="2236788"/>
            <a:ext cx="30241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3-d continuity equation</a:t>
            </a:r>
          </a:p>
        </p:txBody>
      </p:sp>
      <p:sp>
        <p:nvSpPr>
          <p:cNvPr id="3081" name="Line 7"/>
          <p:cNvSpPr>
            <a:spLocks noChangeShapeType="1"/>
          </p:cNvSpPr>
          <p:nvPr/>
        </p:nvSpPr>
        <p:spPr bwMode="auto">
          <a:xfrm>
            <a:off x="5494338" y="2636838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465138" y="4838700"/>
            <a:ext cx="2941637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If density is constant...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608013" y="5467350"/>
          <a:ext cx="2044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8" imgW="2044440" imgH="761760" progId="Equation.DSMT4">
                  <p:embed/>
                </p:oleObj>
              </mc:Choice>
              <mc:Fallback>
                <p:oleObj name="Equation" r:id="rId8" imgW="2044440" imgH="7617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467350"/>
                        <a:ext cx="2044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755900" y="3416300"/>
            <a:ext cx="20859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Vector notation</a:t>
            </a:r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2849563" y="3816350"/>
            <a:ext cx="285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7" name="Object 14"/>
          <p:cNvGraphicFramePr>
            <a:graphicFrameLocks noChangeAspect="1"/>
          </p:cNvGraphicFramePr>
          <p:nvPr/>
        </p:nvGraphicFramePr>
        <p:xfrm>
          <a:off x="6619875" y="5651500"/>
          <a:ext cx="1077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0" imgW="1079280" imgH="279360" progId="Equation.DSMT4">
                  <p:embed/>
                </p:oleObj>
              </mc:Choice>
              <mc:Fallback>
                <p:oleObj name="Equation" r:id="rId10" imgW="107928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5651500"/>
                        <a:ext cx="10779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3255963" y="557053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or in vector notation</a:t>
            </a:r>
          </a:p>
        </p:txBody>
      </p:sp>
      <p:sp>
        <p:nvSpPr>
          <p:cNvPr id="3086" name="Line 17"/>
          <p:cNvSpPr>
            <a:spLocks noChangeShapeType="1"/>
          </p:cNvSpPr>
          <p:nvPr/>
        </p:nvSpPr>
        <p:spPr bwMode="auto">
          <a:xfrm>
            <a:off x="6000750" y="3516313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6013450" y="3960813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6026150" y="4405313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76250" y="6311900"/>
            <a:ext cx="60626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/>
              <a:t>True everywhere! (contrast with CV equations!)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755650" y="2841625"/>
            <a:ext cx="15192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divergence</a:t>
            </a:r>
          </a:p>
        </p:txBody>
      </p:sp>
      <p:sp>
        <p:nvSpPr>
          <p:cNvPr id="3091" name="AutoShape 24"/>
          <p:cNvSpPr>
            <a:spLocks/>
          </p:cNvSpPr>
          <p:nvPr/>
        </p:nvSpPr>
        <p:spPr bwMode="auto">
          <a:xfrm rot="5400000">
            <a:off x="1306513" y="3200400"/>
            <a:ext cx="287337" cy="417513"/>
          </a:xfrm>
          <a:prstGeom prst="leftBrace">
            <a:avLst>
              <a:gd name="adj1" fmla="val 1210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2" name="Line 25"/>
          <p:cNvSpPr>
            <a:spLocks noChangeShapeType="1"/>
          </p:cNvSpPr>
          <p:nvPr/>
        </p:nvSpPr>
        <p:spPr bwMode="auto">
          <a:xfrm>
            <a:off x="858838" y="3240088"/>
            <a:ext cx="133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4" grpId="0" build="p" autoUpdateAnimBg="0"/>
      <p:bldP spid="118790" grpId="0" build="p" autoUpdateAnimBg="0"/>
      <p:bldP spid="118794" grpId="0" build="p" autoUpdateAnimBg="0"/>
      <p:bldP spid="118806" grpId="0" build="p" autoUpdateAnimBg="0"/>
      <p:bldP spid="1188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Continuity Illustrated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14400" y="2133600"/>
          <a:ext cx="2044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4" imgW="2044440" imgH="761760" progId="Equation.DSMT4">
                  <p:embed/>
                </p:oleObj>
              </mc:Choice>
              <mc:Fallback>
                <p:oleObj name="Equation" r:id="rId4" imgW="204444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2044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4724400" y="2895600"/>
            <a:ext cx="3200400" cy="2514600"/>
            <a:chOff x="3456" y="1920"/>
            <a:chExt cx="1536" cy="1200"/>
          </a:xfrm>
        </p:grpSpPr>
        <p:sp>
          <p:nvSpPr>
            <p:cNvPr id="4122" name="Line 5"/>
            <p:cNvSpPr>
              <a:spLocks noChangeShapeType="1"/>
            </p:cNvSpPr>
            <p:nvPr/>
          </p:nvSpPr>
          <p:spPr bwMode="auto">
            <a:xfrm flipV="1">
              <a:off x="3456" y="192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3" name="Line 7"/>
            <p:cNvSpPr>
              <a:spLocks noChangeShapeType="1"/>
            </p:cNvSpPr>
            <p:nvPr/>
          </p:nvSpPr>
          <p:spPr bwMode="auto">
            <a:xfrm>
              <a:off x="3456" y="3120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985125" y="517048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4556125" y="2047875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6400800" y="2895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7" name="Line 13"/>
          <p:cNvSpPr>
            <a:spLocks noChangeShapeType="1"/>
          </p:cNvSpPr>
          <p:nvPr/>
        </p:nvSpPr>
        <p:spPr bwMode="auto">
          <a:xfrm rot="10800000">
            <a:off x="6400800" y="4191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57800" y="4038600"/>
            <a:ext cx="2286000" cy="0"/>
            <a:chOff x="3312" y="2544"/>
            <a:chExt cx="1440" cy="0"/>
          </a:xfrm>
        </p:grpSpPr>
        <p:sp>
          <p:nvSpPr>
            <p:cNvPr id="4120" name="Line 12"/>
            <p:cNvSpPr>
              <a:spLocks noChangeShapeType="1"/>
            </p:cNvSpPr>
            <p:nvPr/>
          </p:nvSpPr>
          <p:spPr bwMode="auto">
            <a:xfrm rot="5400000">
              <a:off x="4440" y="223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1" name="Line 14"/>
            <p:cNvSpPr>
              <a:spLocks noChangeShapeType="1"/>
            </p:cNvSpPr>
            <p:nvPr/>
          </p:nvSpPr>
          <p:spPr bwMode="auto">
            <a:xfrm rot="16200000" flipH="1">
              <a:off x="3624" y="2232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388143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What must be happening?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57800" y="4038600"/>
            <a:ext cx="2286000" cy="0"/>
            <a:chOff x="3408" y="1488"/>
            <a:chExt cx="1440" cy="0"/>
          </a:xfrm>
        </p:grpSpPr>
        <p:sp>
          <p:nvSpPr>
            <p:cNvPr id="4118" name="Line 18"/>
            <p:cNvSpPr>
              <a:spLocks noChangeShapeType="1"/>
            </p:cNvSpPr>
            <p:nvPr/>
          </p:nvSpPr>
          <p:spPr bwMode="auto">
            <a:xfrm rot="5400000">
              <a:off x="3720" y="1176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9" name="Line 19"/>
            <p:cNvSpPr>
              <a:spLocks noChangeShapeType="1"/>
            </p:cNvSpPr>
            <p:nvPr/>
          </p:nvSpPr>
          <p:spPr bwMode="auto">
            <a:xfrm rot="16200000" flipH="1">
              <a:off x="4536" y="1176"/>
              <a:ext cx="0" cy="6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099" name="Object 21"/>
          <p:cNvGraphicFramePr>
            <a:graphicFrameLocks noChangeAspect="1"/>
          </p:cNvGraphicFramePr>
          <p:nvPr/>
        </p:nvGraphicFramePr>
        <p:xfrm>
          <a:off x="485775" y="4289425"/>
          <a:ext cx="81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6" imgW="812520" imgH="787320" progId="Equation.DSMT4">
                  <p:embed/>
                </p:oleObj>
              </mc:Choice>
              <mc:Fallback>
                <p:oleObj name="Equation" r:id="rId6" imgW="812520" imgH="787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289425"/>
                        <a:ext cx="812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2"/>
          <p:cNvGraphicFramePr>
            <a:graphicFrameLocks noChangeAspect="1"/>
          </p:cNvGraphicFramePr>
          <p:nvPr/>
        </p:nvGraphicFramePr>
        <p:xfrm>
          <a:off x="2516188" y="4262438"/>
          <a:ext cx="82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8" imgW="825480" imgH="736560" progId="Equation.DSMT4">
                  <p:embed/>
                </p:oleObj>
              </mc:Choice>
              <mc:Fallback>
                <p:oleObj name="Equation" r:id="rId8" imgW="825480" imgH="7365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262438"/>
                        <a:ext cx="825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3"/>
          <p:cNvGraphicFramePr>
            <a:graphicFrameLocks noChangeAspect="1"/>
          </p:cNvGraphicFramePr>
          <p:nvPr/>
        </p:nvGraphicFramePr>
        <p:xfrm>
          <a:off x="1751013" y="4549775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0" imgW="215640" imgH="215640" progId="Equation.DSMT4">
                  <p:embed/>
                </p:oleObj>
              </mc:Choice>
              <mc:Fallback>
                <p:oleObj name="Equation" r:id="rId10" imgW="21564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4549775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433388" y="5210175"/>
            <a:ext cx="992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2470150" y="5210175"/>
            <a:ext cx="992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788988" y="4392613"/>
            <a:ext cx="3841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&lt;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2801938" y="4365625"/>
            <a:ext cx="3841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&gt;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264150" y="4132263"/>
            <a:ext cx="3879850" cy="0"/>
            <a:chOff x="3316" y="2603"/>
            <a:chExt cx="2444" cy="0"/>
          </a:xfrm>
        </p:grpSpPr>
        <p:sp>
          <p:nvSpPr>
            <p:cNvPr id="4116" name="Line 30"/>
            <p:cNvSpPr>
              <a:spLocks noChangeShapeType="1"/>
            </p:cNvSpPr>
            <p:nvPr/>
          </p:nvSpPr>
          <p:spPr bwMode="auto">
            <a:xfrm>
              <a:off x="3316" y="2603"/>
              <a:ext cx="54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7" name="Line 31"/>
            <p:cNvSpPr>
              <a:spLocks noChangeShapeType="1"/>
            </p:cNvSpPr>
            <p:nvPr/>
          </p:nvSpPr>
          <p:spPr bwMode="auto">
            <a:xfrm>
              <a:off x="4188" y="2603"/>
              <a:ext cx="15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2" grpId="0" build="p" autoUpdateAnimBg="0"/>
      <p:bldP spid="1577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1168400" y="4389438"/>
            <a:ext cx="9937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Shear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130300" y="3502025"/>
            <a:ext cx="1270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Gravity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168400" y="3963988"/>
            <a:ext cx="13890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Pressure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Navier-Stokes Equations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4406900" y="3030538"/>
            <a:ext cx="2035175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folHlink"/>
                </a:solidFill>
              </a:rPr>
              <a:t>momentum</a:t>
            </a:r>
          </a:p>
        </p:txBody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981200"/>
            <a:ext cx="8628063" cy="4876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smtClean="0"/>
              <a:t>Derived by Claude-Louis-Marie Navier in 1827</a:t>
            </a:r>
          </a:p>
          <a:p>
            <a:r>
              <a:rPr lang="en-US" sz="2800" smtClean="0"/>
              <a:t>General Equation of Fluid Motion</a:t>
            </a:r>
          </a:p>
          <a:p>
            <a:r>
              <a:rPr lang="en-US" sz="2800" smtClean="0"/>
              <a:t>Based on conservation of ___________ with forces…</a:t>
            </a:r>
          </a:p>
          <a:p>
            <a:pPr lvl="1"/>
            <a:r>
              <a:rPr lang="en-US" sz="2400" smtClean="0"/>
              <a:t>____________</a:t>
            </a:r>
          </a:p>
          <a:p>
            <a:pPr lvl="1"/>
            <a:r>
              <a:rPr lang="en-US" sz="2400" smtClean="0"/>
              <a:t>___________________</a:t>
            </a:r>
          </a:p>
          <a:p>
            <a:pPr lvl="1"/>
            <a:r>
              <a:rPr lang="en-US" sz="2400" smtClean="0"/>
              <a:t>___________________</a:t>
            </a:r>
          </a:p>
          <a:p>
            <a:r>
              <a:rPr lang="en-US" sz="2800" smtClean="0"/>
              <a:t>U.S. National Academy of Sciences has made the full solution of the Navier-Stokes Equations a top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build="p" autoUpdateAnimBg="0"/>
      <p:bldP spid="82955" grpId="0" build="p" autoUpdateAnimBg="0"/>
      <p:bldP spid="82957" grpId="0" build="p" autoUpdateAnimBg="0"/>
      <p:bldP spid="829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Text Box 51"/>
          <p:cNvSpPr txBox="1">
            <a:spLocks noChangeArrowheads="1"/>
          </p:cNvSpPr>
          <p:nvPr/>
        </p:nvSpPr>
        <p:spPr bwMode="auto">
          <a:xfrm>
            <a:off x="314325" y="5654675"/>
            <a:ext cx="39671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If  _________  then _____</a:t>
            </a:r>
          </a:p>
        </p:txBody>
      </p:sp>
      <p:sp>
        <p:nvSpPr>
          <p:cNvPr id="97286" name="Comment 6"/>
          <p:cNvSpPr>
            <a:spLocks noChangeArrowheads="1"/>
          </p:cNvSpPr>
          <p:nvPr/>
        </p:nvSpPr>
        <p:spPr bwMode="auto">
          <a:xfrm>
            <a:off x="4738688" y="2132013"/>
            <a:ext cx="358933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Navier-Stokes Equation</a:t>
            </a:r>
          </a:p>
        </p:txBody>
      </p:sp>
      <p:sp>
        <p:nvSpPr>
          <p:cNvPr id="97291" name="Comment 11"/>
          <p:cNvSpPr>
            <a:spLocks noChangeArrowheads="1"/>
          </p:cNvSpPr>
          <p:nvPr/>
        </p:nvSpPr>
        <p:spPr bwMode="auto">
          <a:xfrm>
            <a:off x="736600" y="3741738"/>
            <a:ext cx="84074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Inertial forces [N/m</a:t>
            </a:r>
            <a:r>
              <a:rPr lang="en-US" baseline="30000">
                <a:solidFill>
                  <a:schemeClr val="folHlink"/>
                </a:solidFill>
              </a:rPr>
              <a:t>3</a:t>
            </a:r>
            <a:r>
              <a:rPr lang="en-US">
                <a:solidFill>
                  <a:schemeClr val="folHlink"/>
                </a:solidFill>
              </a:rPr>
              <a:t>], </a:t>
            </a:r>
            <a:r>
              <a:rPr lang="en-US" b="1">
                <a:solidFill>
                  <a:schemeClr val="folHlink"/>
                </a:solidFill>
              </a:rPr>
              <a:t>a</a:t>
            </a:r>
            <a:r>
              <a:rPr lang="en-US">
                <a:solidFill>
                  <a:schemeClr val="folHlink"/>
                </a:solidFill>
              </a:rPr>
              <a:t> is Lagrangian acceleration</a:t>
            </a:r>
          </a:p>
        </p:txBody>
      </p:sp>
      <p:sp>
        <p:nvSpPr>
          <p:cNvPr id="97292" name="Comment 12"/>
          <p:cNvSpPr>
            <a:spLocks noChangeArrowheads="1"/>
          </p:cNvSpPr>
          <p:nvPr/>
        </p:nvSpPr>
        <p:spPr bwMode="auto">
          <a:xfrm>
            <a:off x="1779588" y="5040313"/>
            <a:ext cx="7275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Pressure gradient (not due to change in elevation)</a:t>
            </a:r>
          </a:p>
        </p:txBody>
      </p:sp>
      <p:sp>
        <p:nvSpPr>
          <p:cNvPr id="97296" name="Comment 16"/>
          <p:cNvSpPr>
            <a:spLocks noChangeArrowheads="1"/>
          </p:cNvSpPr>
          <p:nvPr/>
        </p:nvSpPr>
        <p:spPr bwMode="auto">
          <a:xfrm>
            <a:off x="1182688" y="6221413"/>
            <a:ext cx="34147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Shear stress gradient</a:t>
            </a:r>
          </a:p>
        </p:txBody>
      </p:sp>
      <p:sp>
        <p:nvSpPr>
          <p:cNvPr id="5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Navier-Stokes Equations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33350" y="1917700"/>
          <a:ext cx="1511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511280" imgH="431640" progId="Equation.DSMT4">
                  <p:embed/>
                </p:oleObj>
              </mc:Choice>
              <mc:Fallback>
                <p:oleObj name="Equation" r:id="rId4" imgW="15112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1917700"/>
                        <a:ext cx="1511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190500" y="2435225"/>
          <a:ext cx="2882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6" imgW="2882880" imgH="406080" progId="Equation.DSMT4">
                  <p:embed/>
                </p:oleObj>
              </mc:Choice>
              <mc:Fallback>
                <p:oleObj name="Equation" r:id="rId6" imgW="288288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435225"/>
                        <a:ext cx="2882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152400" y="3944938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8" imgW="609480" imgH="279360" progId="Equation.DSMT4">
                  <p:embed/>
                </p:oleObj>
              </mc:Choice>
              <mc:Fallback>
                <p:oleObj name="Equation" r:id="rId8" imgW="609480" imgH="279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44938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4"/>
          <p:cNvGraphicFramePr>
            <a:graphicFrameLocks noChangeAspect="1"/>
          </p:cNvGraphicFramePr>
          <p:nvPr/>
        </p:nvGraphicFramePr>
        <p:xfrm>
          <a:off x="114300" y="5102225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0" imgW="1714320" imgH="431640" progId="Equation.DSMT4">
                  <p:embed/>
                </p:oleObj>
              </mc:Choice>
              <mc:Fallback>
                <p:oleObj name="Equation" r:id="rId10" imgW="1714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102225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5"/>
          <p:cNvGraphicFramePr>
            <a:graphicFrameLocks noChangeAspect="1"/>
          </p:cNvGraphicFramePr>
          <p:nvPr/>
        </p:nvGraphicFramePr>
        <p:xfrm>
          <a:off x="165100" y="6292850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2" imgW="1015920" imgH="393480" progId="Equation.DSMT4">
                  <p:embed/>
                </p:oleObj>
              </mc:Choice>
              <mc:Fallback>
                <p:oleObj name="Equation" r:id="rId12" imgW="101592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292850"/>
                        <a:ext cx="1016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4845050" y="2568575"/>
            <a:ext cx="3548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893763" y="4162425"/>
            <a:ext cx="8097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1857375" y="5495925"/>
            <a:ext cx="706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>
            <a:off x="1276350" y="6653213"/>
            <a:ext cx="2941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 flipH="1">
            <a:off x="3262313" y="2400300"/>
            <a:ext cx="1474787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7" name="Object 24"/>
          <p:cNvGraphicFramePr>
            <a:graphicFrameLocks noChangeAspect="1"/>
          </p:cNvGraphicFramePr>
          <p:nvPr/>
        </p:nvGraphicFramePr>
        <p:xfrm>
          <a:off x="5384800" y="6059488"/>
          <a:ext cx="109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4" imgW="1091880" imgH="736560" progId="Equation.DSMT4">
                  <p:embed/>
                </p:oleObj>
              </mc:Choice>
              <mc:Fallback>
                <p:oleObj name="Equation" r:id="rId14" imgW="1091880" imgH="7365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6059488"/>
                        <a:ext cx="109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161925" y="4352925"/>
            <a:ext cx="5588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Is acceleration zero when </a:t>
            </a:r>
            <a:r>
              <a:rPr lang="en-US">
                <a:sym typeface="Symbol" pitchFamily="18" charset="2"/>
              </a:rPr>
              <a:t></a:t>
            </a:r>
            <a:r>
              <a:rPr lang="en-US"/>
              <a:t>V/ </a:t>
            </a:r>
            <a:r>
              <a:rPr lang="en-US">
                <a:sym typeface="Symbol" pitchFamily="18" charset="2"/>
              </a:rPr>
              <a:t></a:t>
            </a:r>
            <a:r>
              <a:rPr lang="en-US"/>
              <a:t> t = 0?</a:t>
            </a:r>
          </a:p>
        </p:txBody>
      </p:sp>
      <p:sp>
        <p:nvSpPr>
          <p:cNvPr id="9731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864225" y="4449763"/>
            <a:ext cx="609600" cy="381000"/>
          </a:xfrm>
          <a:prstGeom prst="actionButtonForwardNext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313" name="Object 33"/>
          <p:cNvGraphicFramePr>
            <a:graphicFrameLocks noChangeAspect="1"/>
          </p:cNvGraphicFramePr>
          <p:nvPr/>
        </p:nvGraphicFramePr>
        <p:xfrm>
          <a:off x="6991350" y="6289675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6" imgW="1117440" imgH="330120" progId="Equation.DSMT4">
                  <p:embed/>
                </p:oleObj>
              </mc:Choice>
              <mc:Fallback>
                <p:oleObj name="Equation" r:id="rId16" imgW="1117440" imgH="3301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6289675"/>
                        <a:ext cx="1117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Line 34"/>
          <p:cNvSpPr>
            <a:spLocks noChangeShapeType="1"/>
          </p:cNvSpPr>
          <p:nvPr/>
        </p:nvSpPr>
        <p:spPr bwMode="auto">
          <a:xfrm>
            <a:off x="6934200" y="6629400"/>
            <a:ext cx="1150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9" name="Object 37"/>
          <p:cNvGraphicFramePr>
            <a:graphicFrameLocks noChangeAspect="1"/>
          </p:cNvGraphicFramePr>
          <p:nvPr/>
        </p:nvGraphicFramePr>
        <p:xfrm>
          <a:off x="111125" y="3094038"/>
          <a:ext cx="3136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8" imgW="3136680" imgH="444240" progId="Equation.DSMT4">
                  <p:embed/>
                </p:oleObj>
              </mc:Choice>
              <mc:Fallback>
                <p:oleObj name="Equation" r:id="rId18" imgW="3136680" imgH="4442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3094038"/>
                        <a:ext cx="31369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8" name="AutoShape 38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45488" y="6305550"/>
            <a:ext cx="609600" cy="381000"/>
          </a:xfrm>
          <a:prstGeom prst="actionButtonForwardNext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4695825" y="2568575"/>
            <a:ext cx="19589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g</a:t>
            </a:r>
            <a:r>
              <a:rPr lang="en-US">
                <a:solidFill>
                  <a:schemeClr val="folHlink"/>
                </a:solidFill>
              </a:rPr>
              <a:t> is constant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4695825" y="3038475"/>
            <a:ext cx="3825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folHlink"/>
                </a:solidFill>
              </a:rPr>
              <a:t>a</a:t>
            </a:r>
            <a:r>
              <a:rPr lang="en-US">
                <a:solidFill>
                  <a:schemeClr val="folHlink"/>
                </a:solidFill>
              </a:rPr>
              <a:t> is a function of t, x, y, z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42963" y="2806700"/>
            <a:ext cx="5786437" cy="254000"/>
            <a:chOff x="531" y="1768"/>
            <a:chExt cx="3645" cy="160"/>
          </a:xfrm>
        </p:grpSpPr>
        <p:sp>
          <p:nvSpPr>
            <p:cNvPr id="5155" name="Freeform 41"/>
            <p:cNvSpPr>
              <a:spLocks/>
            </p:cNvSpPr>
            <p:nvPr/>
          </p:nvSpPr>
          <p:spPr bwMode="auto">
            <a:xfrm>
              <a:off x="531" y="1768"/>
              <a:ext cx="2389" cy="131"/>
            </a:xfrm>
            <a:custGeom>
              <a:avLst/>
              <a:gdLst>
                <a:gd name="T0" fmla="*/ 149 w 2389"/>
                <a:gd name="T1" fmla="*/ 0 h 83"/>
                <a:gd name="T2" fmla="*/ 373 w 2389"/>
                <a:gd name="T3" fmla="*/ 80 h 83"/>
                <a:gd name="T4" fmla="*/ 2389 w 2389"/>
                <a:gd name="T5" fmla="*/ 16 h 83"/>
                <a:gd name="T6" fmla="*/ 0 60000 65536"/>
                <a:gd name="T7" fmla="*/ 0 60000 65536"/>
                <a:gd name="T8" fmla="*/ 0 60000 65536"/>
                <a:gd name="T9" fmla="*/ 0 w 2389"/>
                <a:gd name="T10" fmla="*/ 0 h 83"/>
                <a:gd name="T11" fmla="*/ 2389 w 2389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9" h="83">
                  <a:moveTo>
                    <a:pt x="149" y="0"/>
                  </a:moveTo>
                  <a:cubicBezTo>
                    <a:pt x="186" y="13"/>
                    <a:pt x="0" y="77"/>
                    <a:pt x="373" y="80"/>
                  </a:cubicBezTo>
                  <a:cubicBezTo>
                    <a:pt x="746" y="83"/>
                    <a:pt x="1969" y="29"/>
                    <a:pt x="2389" y="1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56" name="Line 43"/>
            <p:cNvSpPr>
              <a:spLocks noChangeShapeType="1"/>
            </p:cNvSpPr>
            <p:nvPr/>
          </p:nvSpPr>
          <p:spPr bwMode="auto">
            <a:xfrm>
              <a:off x="3024" y="192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93688" y="2755900"/>
            <a:ext cx="8164512" cy="736600"/>
            <a:chOff x="185" y="1736"/>
            <a:chExt cx="5143" cy="464"/>
          </a:xfrm>
        </p:grpSpPr>
        <p:sp>
          <p:nvSpPr>
            <p:cNvPr id="5153" name="Freeform 42"/>
            <p:cNvSpPr>
              <a:spLocks/>
            </p:cNvSpPr>
            <p:nvPr/>
          </p:nvSpPr>
          <p:spPr bwMode="auto">
            <a:xfrm>
              <a:off x="185" y="1736"/>
              <a:ext cx="2815" cy="336"/>
            </a:xfrm>
            <a:custGeom>
              <a:avLst/>
              <a:gdLst>
                <a:gd name="T0" fmla="*/ 118 w 2815"/>
                <a:gd name="T1" fmla="*/ 0 h 336"/>
                <a:gd name="T2" fmla="*/ 335 w 2815"/>
                <a:gd name="T3" fmla="*/ 176 h 336"/>
                <a:gd name="T4" fmla="*/ 2127 w 2815"/>
                <a:gd name="T5" fmla="*/ 224 h 336"/>
                <a:gd name="T6" fmla="*/ 2815 w 2815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5"/>
                <a:gd name="T13" fmla="*/ 0 h 336"/>
                <a:gd name="T14" fmla="*/ 2815 w 2815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5" h="336">
                  <a:moveTo>
                    <a:pt x="118" y="0"/>
                  </a:moveTo>
                  <a:cubicBezTo>
                    <a:pt x="154" y="29"/>
                    <a:pt x="0" y="139"/>
                    <a:pt x="335" y="176"/>
                  </a:cubicBezTo>
                  <a:cubicBezTo>
                    <a:pt x="670" y="213"/>
                    <a:pt x="1714" y="197"/>
                    <a:pt x="2127" y="224"/>
                  </a:cubicBezTo>
                  <a:cubicBezTo>
                    <a:pt x="2540" y="251"/>
                    <a:pt x="2672" y="313"/>
                    <a:pt x="2815" y="33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54" name="Line 44"/>
            <p:cNvSpPr>
              <a:spLocks noChangeShapeType="1"/>
            </p:cNvSpPr>
            <p:nvPr/>
          </p:nvSpPr>
          <p:spPr bwMode="auto">
            <a:xfrm>
              <a:off x="3024" y="2200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7032625" y="4371975"/>
            <a:ext cx="8175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NO!</a:t>
            </a:r>
          </a:p>
        </p:txBody>
      </p:sp>
      <p:sp>
        <p:nvSpPr>
          <p:cNvPr id="5152" name="Line 48"/>
          <p:cNvSpPr>
            <a:spLocks noChangeShapeType="1"/>
          </p:cNvSpPr>
          <p:nvPr/>
        </p:nvSpPr>
        <p:spPr bwMode="auto">
          <a:xfrm>
            <a:off x="7061200" y="48895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7330" name="Object 50"/>
          <p:cNvGraphicFramePr>
            <a:graphicFrameLocks noChangeAspect="1"/>
          </p:cNvGraphicFramePr>
          <p:nvPr/>
        </p:nvGraphicFramePr>
        <p:xfrm>
          <a:off x="882650" y="5756275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21" imgW="1498320" imgH="342720" progId="Equation.DSMT4">
                  <p:embed/>
                </p:oleObj>
              </mc:Choice>
              <mc:Fallback>
                <p:oleObj name="Equation" r:id="rId21" imgW="1498320" imgH="34272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756275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32" name="Object 52"/>
          <p:cNvGraphicFramePr>
            <a:graphicFrameLocks noChangeAspect="1"/>
          </p:cNvGraphicFramePr>
          <p:nvPr/>
        </p:nvGraphicFramePr>
        <p:xfrm>
          <a:off x="3365500" y="5788025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3" imgW="698400" imgH="279360" progId="Equation.DSMT4">
                  <p:embed/>
                </p:oleObj>
              </mc:Choice>
              <mc:Fallback>
                <p:oleObj name="Equation" r:id="rId23" imgW="698400" imgH="27936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788025"/>
                        <a:ext cx="698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utoUpdateAnimBg="0"/>
      <p:bldP spid="97291" grpId="0" autoUpdateAnimBg="0"/>
      <p:bldP spid="97292" grpId="0" autoUpdateAnimBg="0"/>
      <p:bldP spid="97296" grpId="0" autoUpdateAnimBg="0"/>
      <p:bldP spid="97310" grpId="0" build="p" autoUpdateAnimBg="0"/>
      <p:bldP spid="97311" grpId="0" animBg="1"/>
      <p:bldP spid="97318" grpId="0" animBg="1"/>
      <p:bldP spid="97319" grpId="0" build="p" autoUpdateAnimBg="0"/>
      <p:bldP spid="97320" grpId="0" build="p" autoUpdateAnimBg="0"/>
      <p:bldP spid="97327" grpId="0" build="p" autoUpdateAnimBg="0"/>
    </p:bld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46441</TotalTime>
  <Words>1173</Words>
  <Application>Microsoft Office PowerPoint</Application>
  <PresentationFormat>On-screen Show (4:3)</PresentationFormat>
  <Paragraphs>232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Symbol</vt:lpstr>
      <vt:lpstr>Wingdings</vt:lpstr>
      <vt:lpstr>Monotype Sorts</vt:lpstr>
      <vt:lpstr>Times New Roman</vt:lpstr>
      <vt:lpstr>MT Extra</vt:lpstr>
      <vt:lpstr>1_teaching</vt:lpstr>
      <vt:lpstr>Equation</vt:lpstr>
      <vt:lpstr>MathType Equation</vt:lpstr>
      <vt:lpstr>MathType 6.0 Equation</vt:lpstr>
      <vt:lpstr>Basic Governing Differential Equations</vt:lpstr>
      <vt:lpstr>Overview</vt:lpstr>
      <vt:lpstr>Why Differential Equations? </vt:lpstr>
      <vt:lpstr>Conservation of Mass in Differential Equation Form</vt:lpstr>
      <vt:lpstr>Continuity Equation</vt:lpstr>
      <vt:lpstr>Continuity Equation</vt:lpstr>
      <vt:lpstr>Continuity Illustrated</vt:lpstr>
      <vt:lpstr>Navier-Stokes Equations</vt:lpstr>
      <vt:lpstr>Navier-Stokes Equations</vt:lpstr>
      <vt:lpstr>Notation: Total Derivative Eulerian Perspective</vt:lpstr>
      <vt:lpstr>Application of Navier-Stokes Equations</vt:lpstr>
      <vt:lpstr>Navier-Stokes Equations: A Simple Case</vt:lpstr>
      <vt:lpstr>Infinite Horizontal Plates: Laminar Flow</vt:lpstr>
      <vt:lpstr>Infinite Horizontal Plates: Laminar Flow</vt:lpstr>
      <vt:lpstr>Infinite Horizontal Plates: Boundary Conditions</vt:lpstr>
      <vt:lpstr>Laminar Flow Between Parallel Plates</vt:lpstr>
      <vt:lpstr>Flow between Parallel Plates </vt:lpstr>
      <vt:lpstr>Flow Between Parallel Plates: Integration</vt:lpstr>
      <vt:lpstr>Boundary Conditions</vt:lpstr>
      <vt:lpstr>Discharge</vt:lpstr>
      <vt:lpstr>Example: Oil Skimmer</vt:lpstr>
      <vt:lpstr>Example: Oil Skimmer</vt:lpstr>
      <vt:lpstr>Example: Oil Skimmer Power Requirements</vt:lpstr>
      <vt:lpstr>Example: Oil Skimmer Power Requirements</vt:lpstr>
      <vt:lpstr>Example: Oil Skimmer  Where did the Power Go?</vt:lpstr>
      <vt:lpstr>Velocity Profiles</vt:lpstr>
      <vt:lpstr>Example: No flow</vt:lpstr>
      <vt:lpstr>Laminar Flow through Circular Tubes</vt:lpstr>
      <vt:lpstr>Laminar Flow through Circular Tubes: Equations</vt:lpstr>
      <vt:lpstr>Laminar Flow through Circular Tubes: Equations no gravity</vt:lpstr>
      <vt:lpstr>Laminar Flow through Circular Tubes: Diagram</vt:lpstr>
      <vt:lpstr>Relationship between head loss and pressure gradient for pipes</vt:lpstr>
      <vt:lpstr>The Hagen-Poiseuille Equation</vt:lpstr>
      <vt:lpstr>Example: Laminar Flow (Team work)</vt:lpstr>
      <vt:lpstr>Example: Hypodermic Tubing Flow</vt:lpstr>
      <vt:lpstr>Summary</vt:lpstr>
      <vt:lpstr>Glycerin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Flow Concepts and Basic Control Volume Equations</dc:title>
  <dc:creator>Monroe L. Weber-Shirk</dc:creator>
  <cp:lastModifiedBy>mw24</cp:lastModifiedBy>
  <cp:revision>188</cp:revision>
  <cp:lastPrinted>1999-06-11T19:22:50Z</cp:lastPrinted>
  <dcterms:created xsi:type="dcterms:W3CDTF">1998-06-02T18:15:32Z</dcterms:created>
  <dcterms:modified xsi:type="dcterms:W3CDTF">2013-04-14T18:53:58Z</dcterms:modified>
</cp:coreProperties>
</file>