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1" r:id="rId3"/>
    <p:sldId id="321" r:id="rId4"/>
    <p:sldId id="302" r:id="rId5"/>
    <p:sldId id="304" r:id="rId6"/>
    <p:sldId id="369" r:id="rId7"/>
    <p:sldId id="322" r:id="rId8"/>
    <p:sldId id="347" r:id="rId9"/>
    <p:sldId id="268" r:id="rId10"/>
    <p:sldId id="257" r:id="rId11"/>
    <p:sldId id="327" r:id="rId12"/>
    <p:sldId id="267" r:id="rId13"/>
    <p:sldId id="328" r:id="rId14"/>
    <p:sldId id="279" r:id="rId15"/>
    <p:sldId id="326" r:id="rId16"/>
    <p:sldId id="280" r:id="rId17"/>
    <p:sldId id="282" r:id="rId18"/>
    <p:sldId id="281" r:id="rId19"/>
    <p:sldId id="338" r:id="rId20"/>
    <p:sldId id="339" r:id="rId21"/>
    <p:sldId id="330" r:id="rId22"/>
    <p:sldId id="331" r:id="rId23"/>
    <p:sldId id="332" r:id="rId24"/>
    <p:sldId id="333" r:id="rId25"/>
    <p:sldId id="345" r:id="rId26"/>
    <p:sldId id="344" r:id="rId27"/>
    <p:sldId id="351" r:id="rId28"/>
    <p:sldId id="341" r:id="rId29"/>
    <p:sldId id="371" r:id="rId30"/>
    <p:sldId id="340" r:id="rId31"/>
    <p:sldId id="353" r:id="rId32"/>
    <p:sldId id="365" r:id="rId33"/>
    <p:sldId id="355" r:id="rId34"/>
    <p:sldId id="352" r:id="rId35"/>
    <p:sldId id="354" r:id="rId36"/>
    <p:sldId id="362" r:id="rId37"/>
    <p:sldId id="363" r:id="rId38"/>
    <p:sldId id="368" r:id="rId39"/>
    <p:sldId id="364" r:id="rId40"/>
    <p:sldId id="370" r:id="rId41"/>
  </p:sldIdLst>
  <p:sldSz cx="9144000" cy="6858000" type="screen4x3"/>
  <p:notesSz cx="6858000" cy="9144000"/>
  <p:embeddedFontLst>
    <p:embeddedFont>
      <p:font typeface="MT Extra" pitchFamily="18" charset="2"/>
      <p:regular r:id="rId44"/>
    </p:embeddedFont>
    <p:embeddedFont>
      <p:font typeface="Book Antiqua" pitchFamily="18" charset="0"/>
      <p:regular r:id="rId45"/>
      <p:bold r:id="rId46"/>
      <p:italic r:id="rId47"/>
      <p:boldItalic r:id="rId48"/>
    </p:embeddedFont>
    <p:embeddedFont>
      <p:font typeface="Monotype Sorts" pitchFamily="2" charset="2"/>
      <p:regular r:id="rId4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6633"/>
    <a:srgbClr val="66FF33"/>
    <a:srgbClr val="FFFF00"/>
    <a:srgbClr val="FFFFFF"/>
    <a:srgbClr val="0000C6"/>
    <a:srgbClr val="330086"/>
    <a:srgbClr val="0000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372188139059305"/>
          <c:y val="7.6687116564417165E-2"/>
          <c:w val="0.74437627811860951"/>
          <c:h val="0.50306748466257667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le/D</c:v>
                </c:pt>
              </c:strCache>
            </c:strRef>
          </c:tx>
          <c:spPr>
            <a:ln w="35072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80"/>
            <c:spPr>
              <a:ln w="39456">
                <a:noFill/>
              </a:ln>
            </c:spPr>
          </c:dPt>
          <c:xVal>
            <c:numRef>
              <c:f>Sheet1!$A$2:$A$1423</c:f>
              <c:numCache>
                <c:formatCode>General</c:formatCode>
                <c:ptCount val="1422"/>
                <c:pt idx="0">
                  <c:v>1</c:v>
                </c:pt>
                <c:pt idx="1">
                  <c:v>1.1000000000000001</c:v>
                </c:pt>
                <c:pt idx="2">
                  <c:v>1.2100000000000002</c:v>
                </c:pt>
                <c:pt idx="3">
                  <c:v>1.3310000000000004</c:v>
                </c:pt>
                <c:pt idx="4">
                  <c:v>1.4641000000000006</c:v>
                </c:pt>
                <c:pt idx="5">
                  <c:v>1.610510000000001</c:v>
                </c:pt>
                <c:pt idx="6">
                  <c:v>1.7715610000000008</c:v>
                </c:pt>
                <c:pt idx="7">
                  <c:v>1.9487171000000019</c:v>
                </c:pt>
                <c:pt idx="8">
                  <c:v>2.1435888100000016</c:v>
                </c:pt>
                <c:pt idx="9">
                  <c:v>2.3579476910000015</c:v>
                </c:pt>
                <c:pt idx="10">
                  <c:v>2.5937424601000023</c:v>
                </c:pt>
                <c:pt idx="11">
                  <c:v>2.8531167061100033</c:v>
                </c:pt>
                <c:pt idx="12">
                  <c:v>3.1384283767210035</c:v>
                </c:pt>
                <c:pt idx="13">
                  <c:v>3.4522712143931034</c:v>
                </c:pt>
                <c:pt idx="14">
                  <c:v>3.7974983358324153</c:v>
                </c:pt>
                <c:pt idx="15">
                  <c:v>4.1772481694156562</c:v>
                </c:pt>
                <c:pt idx="16">
                  <c:v>4.5949729863572211</c:v>
                </c:pt>
                <c:pt idx="17">
                  <c:v>5.0544702849929442</c:v>
                </c:pt>
                <c:pt idx="18">
                  <c:v>5.5599173134922388</c:v>
                </c:pt>
                <c:pt idx="19">
                  <c:v>6.1159090448414624</c:v>
                </c:pt>
                <c:pt idx="20">
                  <c:v>6.7274999493256091</c:v>
                </c:pt>
                <c:pt idx="21">
                  <c:v>7.4002499442581735</c:v>
                </c:pt>
                <c:pt idx="22">
                  <c:v>8.140274938683989</c:v>
                </c:pt>
                <c:pt idx="23">
                  <c:v>8.9543024325523888</c:v>
                </c:pt>
                <c:pt idx="24">
                  <c:v>9.8497326758076316</c:v>
                </c:pt>
                <c:pt idx="25">
                  <c:v>10.834705943388393</c:v>
                </c:pt>
                <c:pt idx="26">
                  <c:v>11.918176537727234</c:v>
                </c:pt>
                <c:pt idx="27">
                  <c:v>13.109994191499954</c:v>
                </c:pt>
                <c:pt idx="28">
                  <c:v>14.420993610649953</c:v>
                </c:pt>
                <c:pt idx="29">
                  <c:v>15.863092971714952</c:v>
                </c:pt>
                <c:pt idx="30">
                  <c:v>17.449402268886441</c:v>
                </c:pt>
                <c:pt idx="31">
                  <c:v>19.194342495775089</c:v>
                </c:pt>
                <c:pt idx="32">
                  <c:v>21.113776745352602</c:v>
                </c:pt>
                <c:pt idx="33">
                  <c:v>23.225154419887861</c:v>
                </c:pt>
                <c:pt idx="34">
                  <c:v>25.547669861876649</c:v>
                </c:pt>
                <c:pt idx="35">
                  <c:v>28.102436848064308</c:v>
                </c:pt>
                <c:pt idx="36">
                  <c:v>30.912680532870741</c:v>
                </c:pt>
                <c:pt idx="37">
                  <c:v>34.003948586157833</c:v>
                </c:pt>
                <c:pt idx="38">
                  <c:v>37.404343444773602</c:v>
                </c:pt>
                <c:pt idx="39">
                  <c:v>41.144777789250966</c:v>
                </c:pt>
                <c:pt idx="40">
                  <c:v>45.259255568176073</c:v>
                </c:pt>
                <c:pt idx="41">
                  <c:v>49.785181124993684</c:v>
                </c:pt>
                <c:pt idx="42">
                  <c:v>54.763699237493057</c:v>
                </c:pt>
                <c:pt idx="43">
                  <c:v>60.240069161242346</c:v>
                </c:pt>
                <c:pt idx="44">
                  <c:v>66.26407607736661</c:v>
                </c:pt>
                <c:pt idx="45">
                  <c:v>72.890483685103291</c:v>
                </c:pt>
                <c:pt idx="46">
                  <c:v>80.179532053613585</c:v>
                </c:pt>
                <c:pt idx="47">
                  <c:v>88.197485258974979</c:v>
                </c:pt>
                <c:pt idx="48">
                  <c:v>97.017233784872531</c:v>
                </c:pt>
                <c:pt idx="49">
                  <c:v>106.71895716335975</c:v>
                </c:pt>
                <c:pt idx="50">
                  <c:v>117.39085287969571</c:v>
                </c:pt>
                <c:pt idx="51">
                  <c:v>129.12993816766533</c:v>
                </c:pt>
                <c:pt idx="52">
                  <c:v>142.04293198443187</c:v>
                </c:pt>
                <c:pt idx="53">
                  <c:v>156.24722518287501</c:v>
                </c:pt>
                <c:pt idx="54">
                  <c:v>171.87194770116255</c:v>
                </c:pt>
                <c:pt idx="55">
                  <c:v>189.05914247127882</c:v>
                </c:pt>
                <c:pt idx="56">
                  <c:v>207.96505671840671</c:v>
                </c:pt>
                <c:pt idx="57">
                  <c:v>228.76156239024735</c:v>
                </c:pt>
                <c:pt idx="58">
                  <c:v>251.63771862927214</c:v>
                </c:pt>
                <c:pt idx="59">
                  <c:v>276.80149049219938</c:v>
                </c:pt>
                <c:pt idx="60">
                  <c:v>304.48163954141921</c:v>
                </c:pt>
                <c:pt idx="61">
                  <c:v>334.92980349556137</c:v>
                </c:pt>
                <c:pt idx="62">
                  <c:v>368.42278384511746</c:v>
                </c:pt>
                <c:pt idx="63">
                  <c:v>405.26506222962928</c:v>
                </c:pt>
                <c:pt idx="64">
                  <c:v>445.79156845259212</c:v>
                </c:pt>
                <c:pt idx="65">
                  <c:v>490.37072529785155</c:v>
                </c:pt>
                <c:pt idx="66">
                  <c:v>539.40779782763673</c:v>
                </c:pt>
                <c:pt idx="67">
                  <c:v>593.34857761040041</c:v>
                </c:pt>
                <c:pt idx="68">
                  <c:v>652.68343537144062</c:v>
                </c:pt>
                <c:pt idx="69">
                  <c:v>717.95177890858463</c:v>
                </c:pt>
                <c:pt idx="70">
                  <c:v>789.74695679944307</c:v>
                </c:pt>
                <c:pt idx="71">
                  <c:v>868.72165247938767</c:v>
                </c:pt>
                <c:pt idx="72">
                  <c:v>955.59381772732661</c:v>
                </c:pt>
                <c:pt idx="73">
                  <c:v>1051.1531995000589</c:v>
                </c:pt>
                <c:pt idx="74">
                  <c:v>1156.2685194500655</c:v>
                </c:pt>
                <c:pt idx="75">
                  <c:v>1271.8953713950718</c:v>
                </c:pt>
                <c:pt idx="76">
                  <c:v>1399.084908534579</c:v>
                </c:pt>
                <c:pt idx="77">
                  <c:v>1538.9933993880372</c:v>
                </c:pt>
                <c:pt idx="78">
                  <c:v>1692.8927393268407</c:v>
                </c:pt>
                <c:pt idx="79">
                  <c:v>1862.1820132595249</c:v>
                </c:pt>
                <c:pt idx="80">
                  <c:v>2048.4002145854784</c:v>
                </c:pt>
                <c:pt idx="81">
                  <c:v>2253.240236044026</c:v>
                </c:pt>
                <c:pt idx="82">
                  <c:v>2478.564259648429</c:v>
                </c:pt>
                <c:pt idx="83">
                  <c:v>2726.4206856132719</c:v>
                </c:pt>
                <c:pt idx="84">
                  <c:v>2999.0627541746003</c:v>
                </c:pt>
                <c:pt idx="85">
                  <c:v>3298.96902959206</c:v>
                </c:pt>
                <c:pt idx="86">
                  <c:v>3628.8659325512672</c:v>
                </c:pt>
                <c:pt idx="87">
                  <c:v>3991.7525258063938</c:v>
                </c:pt>
                <c:pt idx="88">
                  <c:v>4390.927778387032</c:v>
                </c:pt>
                <c:pt idx="89">
                  <c:v>4830.0205562257379</c:v>
                </c:pt>
                <c:pt idx="90">
                  <c:v>5313.0226118483124</c:v>
                </c:pt>
                <c:pt idx="91">
                  <c:v>5844.3248730331434</c:v>
                </c:pt>
                <c:pt idx="92">
                  <c:v>6428.7573603364572</c:v>
                </c:pt>
                <c:pt idx="93">
                  <c:v>7071.6330963701039</c:v>
                </c:pt>
                <c:pt idx="94">
                  <c:v>7778.7964060071172</c:v>
                </c:pt>
                <c:pt idx="95">
                  <c:v>8556.6760466078267</c:v>
                </c:pt>
                <c:pt idx="96">
                  <c:v>9412.343651268613</c:v>
                </c:pt>
                <c:pt idx="97">
                  <c:v>10353.578016395475</c:v>
                </c:pt>
                <c:pt idx="98">
                  <c:v>11388.935818035025</c:v>
                </c:pt>
                <c:pt idx="99">
                  <c:v>12527.829399838525</c:v>
                </c:pt>
                <c:pt idx="100">
                  <c:v>13780.612339822379</c:v>
                </c:pt>
                <c:pt idx="101">
                  <c:v>15158.673573804617</c:v>
                </c:pt>
                <c:pt idx="102">
                  <c:v>16674.540931185082</c:v>
                </c:pt>
                <c:pt idx="103">
                  <c:v>18341.995024303596</c:v>
                </c:pt>
                <c:pt idx="104">
                  <c:v>20176.194526733951</c:v>
                </c:pt>
                <c:pt idx="105">
                  <c:v>22193.813979407343</c:v>
                </c:pt>
                <c:pt idx="106">
                  <c:v>24413.195377348082</c:v>
                </c:pt>
                <c:pt idx="107">
                  <c:v>26854.514915082898</c:v>
                </c:pt>
                <c:pt idx="108">
                  <c:v>29539.966406591189</c:v>
                </c:pt>
                <c:pt idx="109">
                  <c:v>32493.963047250316</c:v>
                </c:pt>
                <c:pt idx="110">
                  <c:v>35743.359351975349</c:v>
                </c:pt>
                <c:pt idx="111">
                  <c:v>39317.695287172886</c:v>
                </c:pt>
                <c:pt idx="112">
                  <c:v>43249.464815890191</c:v>
                </c:pt>
                <c:pt idx="113">
                  <c:v>47574.411297479208</c:v>
                </c:pt>
                <c:pt idx="114">
                  <c:v>52331.852427227139</c:v>
                </c:pt>
                <c:pt idx="115">
                  <c:v>57565.037669949845</c:v>
                </c:pt>
                <c:pt idx="116">
                  <c:v>63321.541436944841</c:v>
                </c:pt>
                <c:pt idx="117">
                  <c:v>69653.695580639323</c:v>
                </c:pt>
                <c:pt idx="118">
                  <c:v>76619.065138703256</c:v>
                </c:pt>
                <c:pt idx="119">
                  <c:v>84280.971652573571</c:v>
                </c:pt>
                <c:pt idx="120">
                  <c:v>92709.06881783095</c:v>
                </c:pt>
                <c:pt idx="121">
                  <c:v>101979.97569961405</c:v>
                </c:pt>
                <c:pt idx="122">
                  <c:v>112177.97326957545</c:v>
                </c:pt>
                <c:pt idx="123">
                  <c:v>123395.77059653302</c:v>
                </c:pt>
                <c:pt idx="124">
                  <c:v>135735.34765618635</c:v>
                </c:pt>
                <c:pt idx="125">
                  <c:v>149308.882421805</c:v>
                </c:pt>
                <c:pt idx="126">
                  <c:v>164239.77066398555</c:v>
                </c:pt>
                <c:pt idx="127">
                  <c:v>180663.74773038412</c:v>
                </c:pt>
                <c:pt idx="128">
                  <c:v>198730.12250342252</c:v>
                </c:pt>
                <c:pt idx="129">
                  <c:v>218603.13475376478</c:v>
                </c:pt>
                <c:pt idx="130">
                  <c:v>240463.44822914127</c:v>
                </c:pt>
                <c:pt idx="131">
                  <c:v>264509.79305205547</c:v>
                </c:pt>
                <c:pt idx="132">
                  <c:v>290960.77235726092</c:v>
                </c:pt>
                <c:pt idx="133">
                  <c:v>320056.8495929871</c:v>
                </c:pt>
                <c:pt idx="134">
                  <c:v>352062.53455228591</c:v>
                </c:pt>
                <c:pt idx="135">
                  <c:v>387268.78800751455</c:v>
                </c:pt>
                <c:pt idx="136">
                  <c:v>425995.6668082659</c:v>
                </c:pt>
                <c:pt idx="137">
                  <c:v>468595.23348909267</c:v>
                </c:pt>
                <c:pt idx="138">
                  <c:v>515454.75683800189</c:v>
                </c:pt>
                <c:pt idx="139">
                  <c:v>567000.23252180207</c:v>
                </c:pt>
                <c:pt idx="140">
                  <c:v>623700.25577398238</c:v>
                </c:pt>
                <c:pt idx="141">
                  <c:v>686070.28135138052</c:v>
                </c:pt>
                <c:pt idx="142">
                  <c:v>754677.30948651885</c:v>
                </c:pt>
                <c:pt idx="143">
                  <c:v>830145.04043517064</c:v>
                </c:pt>
                <c:pt idx="144">
                  <c:v>913159.54447868769</c:v>
                </c:pt>
                <c:pt idx="145">
                  <c:v>1004475.4989265568</c:v>
                </c:pt>
                <c:pt idx="146">
                  <c:v>1104923.0488192127</c:v>
                </c:pt>
                <c:pt idx="147">
                  <c:v>1215415.3537011337</c:v>
                </c:pt>
                <c:pt idx="148">
                  <c:v>1336956.8890712475</c:v>
                </c:pt>
                <c:pt idx="149">
                  <c:v>1470652.5779783723</c:v>
                </c:pt>
                <c:pt idx="150">
                  <c:v>1617717.8357762096</c:v>
                </c:pt>
                <c:pt idx="151">
                  <c:v>1779489.6193538303</c:v>
                </c:pt>
                <c:pt idx="152">
                  <c:v>1957438.5812892136</c:v>
                </c:pt>
                <c:pt idx="153">
                  <c:v>2153182.4394181347</c:v>
                </c:pt>
                <c:pt idx="154">
                  <c:v>2368500.6833599489</c:v>
                </c:pt>
                <c:pt idx="155">
                  <c:v>2605350.7516959445</c:v>
                </c:pt>
                <c:pt idx="156">
                  <c:v>2865885.826865538</c:v>
                </c:pt>
                <c:pt idx="157">
                  <c:v>3152474.4095520927</c:v>
                </c:pt>
                <c:pt idx="158">
                  <c:v>3467721.8505073013</c:v>
                </c:pt>
                <c:pt idx="159">
                  <c:v>3814494.0355580323</c:v>
                </c:pt>
                <c:pt idx="160">
                  <c:v>4195943.4391138358</c:v>
                </c:pt>
                <c:pt idx="161">
                  <c:v>4615537.783025221</c:v>
                </c:pt>
                <c:pt idx="162">
                  <c:v>5077091.5613277433</c:v>
                </c:pt>
                <c:pt idx="163">
                  <c:v>5584800.7174605196</c:v>
                </c:pt>
                <c:pt idx="164">
                  <c:v>6143280.7892065691</c:v>
                </c:pt>
                <c:pt idx="165">
                  <c:v>6757608.8681272278</c:v>
                </c:pt>
                <c:pt idx="166">
                  <c:v>7433369.754939951</c:v>
                </c:pt>
                <c:pt idx="167">
                  <c:v>8176706.7304339465</c:v>
                </c:pt>
                <c:pt idx="168">
                  <c:v>8994377.4034773391</c:v>
                </c:pt>
                <c:pt idx="169">
                  <c:v>9893815.1438250747</c:v>
                </c:pt>
                <c:pt idx="170">
                  <c:v>10883196.658207582</c:v>
                </c:pt>
                <c:pt idx="171">
                  <c:v>11971516.324028343</c:v>
                </c:pt>
                <c:pt idx="172">
                  <c:v>13168667.956431178</c:v>
                </c:pt>
                <c:pt idx="173">
                  <c:v>14485534.752074296</c:v>
                </c:pt>
                <c:pt idx="174">
                  <c:v>15934088.227281729</c:v>
                </c:pt>
                <c:pt idx="175">
                  <c:v>17527497.050009906</c:v>
                </c:pt>
                <c:pt idx="176">
                  <c:v>19280246.755010892</c:v>
                </c:pt>
                <c:pt idx="177">
                  <c:v>21208271.430511981</c:v>
                </c:pt>
                <c:pt idx="178">
                  <c:v>23329098.573563181</c:v>
                </c:pt>
                <c:pt idx="179">
                  <c:v>25662008.430919506</c:v>
                </c:pt>
                <c:pt idx="180">
                  <c:v>28228209.274011452</c:v>
                </c:pt>
                <c:pt idx="181">
                  <c:v>31051030.201412603</c:v>
                </c:pt>
                <c:pt idx="182">
                  <c:v>34156133.221553877</c:v>
                </c:pt>
                <c:pt idx="183">
                  <c:v>37571746.543709256</c:v>
                </c:pt>
                <c:pt idx="184">
                  <c:v>41328921.19808019</c:v>
                </c:pt>
                <c:pt idx="185">
                  <c:v>45461813.317888208</c:v>
                </c:pt>
                <c:pt idx="186">
                  <c:v>50007994.649677046</c:v>
                </c:pt>
                <c:pt idx="187">
                  <c:v>55008794.114644751</c:v>
                </c:pt>
                <c:pt idx="188">
                  <c:v>60509673.526109233</c:v>
                </c:pt>
                <c:pt idx="189">
                  <c:v>66560640.878720149</c:v>
                </c:pt>
                <c:pt idx="190">
                  <c:v>73216704.966592193</c:v>
                </c:pt>
                <c:pt idx="191">
                  <c:v>80538375.463251397</c:v>
                </c:pt>
                <c:pt idx="192">
                  <c:v>88592213.009576559</c:v>
                </c:pt>
                <c:pt idx="193">
                  <c:v>97451434.310534194</c:v>
                </c:pt>
                <c:pt idx="194">
                  <c:v>107196577.74158765</c:v>
                </c:pt>
              </c:numCache>
            </c:numRef>
          </c:xVal>
          <c:yVal>
            <c:numRef>
              <c:f>Sheet1!$B$2:$B$1423</c:f>
              <c:numCache>
                <c:formatCode>General</c:formatCode>
                <c:ptCount val="1422"/>
                <c:pt idx="0">
                  <c:v>6.0000000000000005E-2</c:v>
                </c:pt>
                <c:pt idx="1">
                  <c:v>6.6000000000000003E-2</c:v>
                </c:pt>
                <c:pt idx="2">
                  <c:v>7.2600000000000012E-2</c:v>
                </c:pt>
                <c:pt idx="3">
                  <c:v>7.9860000000000042E-2</c:v>
                </c:pt>
                <c:pt idx="4">
                  <c:v>8.7846000000000035E-2</c:v>
                </c:pt>
                <c:pt idx="5">
                  <c:v>9.6630600000000066E-2</c:v>
                </c:pt>
                <c:pt idx="6">
                  <c:v>0.10629366000000008</c:v>
                </c:pt>
                <c:pt idx="7">
                  <c:v>0.1169230260000001</c:v>
                </c:pt>
                <c:pt idx="8">
                  <c:v>0.12861532860000008</c:v>
                </c:pt>
                <c:pt idx="9">
                  <c:v>0.14147686146000013</c:v>
                </c:pt>
                <c:pt idx="10">
                  <c:v>0.15562454760600014</c:v>
                </c:pt>
                <c:pt idx="11">
                  <c:v>0.1711870023666002</c:v>
                </c:pt>
                <c:pt idx="12">
                  <c:v>0.18830570260326021</c:v>
                </c:pt>
                <c:pt idx="13">
                  <c:v>0.20713627286358621</c:v>
                </c:pt>
                <c:pt idx="14">
                  <c:v>0.22784990014994491</c:v>
                </c:pt>
                <c:pt idx="15">
                  <c:v>0.25063489016493934</c:v>
                </c:pt>
                <c:pt idx="16">
                  <c:v>0.27569837918143331</c:v>
                </c:pt>
                <c:pt idx="17">
                  <c:v>0.30326821709957674</c:v>
                </c:pt>
                <c:pt idx="18">
                  <c:v>0.33359503880953434</c:v>
                </c:pt>
                <c:pt idx="19">
                  <c:v>0.36695454269048783</c:v>
                </c:pt>
                <c:pt idx="20">
                  <c:v>0.40364999695953657</c:v>
                </c:pt>
                <c:pt idx="21">
                  <c:v>0.44401499665549032</c:v>
                </c:pt>
                <c:pt idx="22">
                  <c:v>0.4884164963210394</c:v>
                </c:pt>
                <c:pt idx="23">
                  <c:v>0.53725814595314336</c:v>
                </c:pt>
                <c:pt idx="24">
                  <c:v>0.59098396054845759</c:v>
                </c:pt>
                <c:pt idx="25">
                  <c:v>0.65008235660330371</c:v>
                </c:pt>
                <c:pt idx="26">
                  <c:v>0.71509059226363392</c:v>
                </c:pt>
                <c:pt idx="27">
                  <c:v>0.78659965148999733</c:v>
                </c:pt>
                <c:pt idx="28">
                  <c:v>0.86525961663899742</c:v>
                </c:pt>
                <c:pt idx="29">
                  <c:v>0.95178557830289701</c:v>
                </c:pt>
                <c:pt idx="30">
                  <c:v>1.0469641361331865</c:v>
                </c:pt>
                <c:pt idx="31">
                  <c:v>1.1516605497465056</c:v>
                </c:pt>
                <c:pt idx="32">
                  <c:v>1.2668266047211558</c:v>
                </c:pt>
                <c:pt idx="33">
                  <c:v>1.3935092651932717</c:v>
                </c:pt>
                <c:pt idx="34">
                  <c:v>1.5328601917125988</c:v>
                </c:pt>
                <c:pt idx="35">
                  <c:v>1.6861462108838587</c:v>
                </c:pt>
                <c:pt idx="36">
                  <c:v>1.8547608319722451</c:v>
                </c:pt>
                <c:pt idx="37">
                  <c:v>2.0402369151694693</c:v>
                </c:pt>
                <c:pt idx="38">
                  <c:v>2.2442606066864172</c:v>
                </c:pt>
                <c:pt idx="39">
                  <c:v>2.4686866673550587</c:v>
                </c:pt>
                <c:pt idx="40">
                  <c:v>2.7155553340905638</c:v>
                </c:pt>
                <c:pt idx="41">
                  <c:v>2.9871108674996214</c:v>
                </c:pt>
                <c:pt idx="42">
                  <c:v>3.2858219542495832</c:v>
                </c:pt>
                <c:pt idx="43">
                  <c:v>3.614404149674542</c:v>
                </c:pt>
                <c:pt idx="44">
                  <c:v>3.9758445646419966</c:v>
                </c:pt>
                <c:pt idx="45">
                  <c:v>4.3734290211061975</c:v>
                </c:pt>
                <c:pt idx="46">
                  <c:v>4.8107719232168167</c:v>
                </c:pt>
                <c:pt idx="47">
                  <c:v>5.2918491155384997</c:v>
                </c:pt>
                <c:pt idx="48">
                  <c:v>5.821034027092348</c:v>
                </c:pt>
                <c:pt idx="49">
                  <c:v>6.4031374298015855</c:v>
                </c:pt>
                <c:pt idx="50">
                  <c:v>7.0434511727817437</c:v>
                </c:pt>
                <c:pt idx="51">
                  <c:v>7.7477962900599175</c:v>
                </c:pt>
                <c:pt idx="52">
                  <c:v>8.5225759190659147</c:v>
                </c:pt>
                <c:pt idx="53">
                  <c:v>9.3748335109725023</c:v>
                </c:pt>
                <c:pt idx="54">
                  <c:v>10.312316862069755</c:v>
                </c:pt>
                <c:pt idx="55">
                  <c:v>11.343548548276729</c:v>
                </c:pt>
                <c:pt idx="56">
                  <c:v>12.477903403104403</c:v>
                </c:pt>
                <c:pt idx="57">
                  <c:v>13.725693743414842</c:v>
                </c:pt>
                <c:pt idx="58">
                  <c:v>15.098263117756328</c:v>
                </c:pt>
                <c:pt idx="59">
                  <c:v>16.608089429531962</c:v>
                </c:pt>
                <c:pt idx="60">
                  <c:v>18.268898372485157</c:v>
                </c:pt>
                <c:pt idx="61">
                  <c:v>20.095788209733676</c:v>
                </c:pt>
                <c:pt idx="62">
                  <c:v>22.105367030707047</c:v>
                </c:pt>
                <c:pt idx="63">
                  <c:v>24.315903733777752</c:v>
                </c:pt>
                <c:pt idx="64">
                  <c:v>26.747494107155532</c:v>
                </c:pt>
                <c:pt idx="65">
                  <c:v>29.422243517871081</c:v>
                </c:pt>
                <c:pt idx="66">
                  <c:v>32.364467869658185</c:v>
                </c:pt>
                <c:pt idx="67">
                  <c:v>35.60091465662402</c:v>
                </c:pt>
                <c:pt idx="68">
                  <c:v>39.161006122286423</c:v>
                </c:pt>
                <c:pt idx="69">
                  <c:v>43.077106734515084</c:v>
                </c:pt>
                <c:pt idx="70">
                  <c:v>47.384817407966565</c:v>
                </c:pt>
                <c:pt idx="71">
                  <c:v>52.123299148763252</c:v>
                </c:pt>
                <c:pt idx="72">
                  <c:v>57.335629063639566</c:v>
                </c:pt>
                <c:pt idx="73">
                  <c:v>63.069191970003551</c:v>
                </c:pt>
                <c:pt idx="74">
                  <c:v>69.376111167003899</c:v>
                </c:pt>
                <c:pt idx="75">
                  <c:v>76.313722283704308</c:v>
                </c:pt>
                <c:pt idx="76">
                  <c:v>83.945094512074732</c:v>
                </c:pt>
                <c:pt idx="77">
                  <c:v>92.339603963282244</c:v>
                </c:pt>
                <c:pt idx="78">
                  <c:v>101.57356435961046</c:v>
                </c:pt>
                <c:pt idx="79">
                  <c:v>111.73092079557152</c:v>
                </c:pt>
                <c:pt idx="80">
                  <c:v>15.680328082233782</c:v>
                </c:pt>
                <c:pt idx="81">
                  <c:v>15.931399422129845</c:v>
                </c:pt>
                <c:pt idx="82">
                  <c:v>16.186490883122001</c:v>
                </c:pt>
                <c:pt idx="83">
                  <c:v>16.44566683485769</c:v>
                </c:pt>
                <c:pt idx="84">
                  <c:v>16.708992677662618</c:v>
                </c:pt>
                <c:pt idx="85">
                  <c:v>16.976534859043852</c:v>
                </c:pt>
                <c:pt idx="86">
                  <c:v>17.24836089045716</c:v>
                </c:pt>
                <c:pt idx="87">
                  <c:v>17.524539364342829</c:v>
                </c:pt>
                <c:pt idx="88">
                  <c:v>17.805139971434208</c:v>
                </c:pt>
                <c:pt idx="89">
                  <c:v>18.090233518343467</c:v>
                </c:pt>
                <c:pt idx="90">
                  <c:v>18.379891945428891</c:v>
                </c:pt>
                <c:pt idx="91">
                  <c:v>18.674188344948238</c:v>
                </c:pt>
                <c:pt idx="92">
                  <c:v>18.973196979502877</c:v>
                </c:pt>
                <c:pt idx="93">
                  <c:v>19.276993300777111</c:v>
                </c:pt>
                <c:pt idx="94">
                  <c:v>19.585653968577628</c:v>
                </c:pt>
                <c:pt idx="95">
                  <c:v>19.899256870177815</c:v>
                </c:pt>
                <c:pt idx="96">
                  <c:v>20.21788113997178</c:v>
                </c:pt>
                <c:pt idx="97">
                  <c:v>20.541607179443073</c:v>
                </c:pt>
                <c:pt idx="98">
                  <c:v>20.870516677453168</c:v>
                </c:pt>
                <c:pt idx="99">
                  <c:v>21.204692630854826</c:v>
                </c:pt>
                <c:pt idx="100">
                  <c:v>21.544219365435396</c:v>
                </c:pt>
                <c:pt idx="101">
                  <c:v>21.8891825571956</c:v>
                </c:pt>
                <c:pt idx="102">
                  <c:v>22.239669253968948</c:v>
                </c:pt>
                <c:pt idx="103">
                  <c:v>22.595767897387368</c:v>
                </c:pt>
                <c:pt idx="104">
                  <c:v>22.957568345198499</c:v>
                </c:pt>
                <c:pt idx="105">
                  <c:v>23.325161893940319</c:v>
                </c:pt>
                <c:pt idx="106">
                  <c:v>23.698641301978931</c:v>
                </c:pt>
                <c:pt idx="107">
                  <c:v>24.078100812915164</c:v>
                </c:pt>
                <c:pt idx="108">
                  <c:v>24.463636179365839</c:v>
                </c:pt>
                <c:pt idx="109">
                  <c:v>24.855344687126113</c:v>
                </c:pt>
                <c:pt idx="110">
                  <c:v>25.253325179718349</c:v>
                </c:pt>
                <c:pt idx="111">
                  <c:v>25.65767808333435</c:v>
                </c:pt>
                <c:pt idx="112">
                  <c:v>26.068505432176838</c:v>
                </c:pt>
                <c:pt idx="113">
                  <c:v>26.485910894206679</c:v>
                </c:pt>
                <c:pt idx="114">
                  <c:v>26.90999979730244</c:v>
                </c:pt>
                <c:pt idx="115">
                  <c:v>27.340879155838731</c:v>
                </c:pt>
                <c:pt idx="116">
                  <c:v>27.778657697690178</c:v>
                </c:pt>
                <c:pt idx="117">
                  <c:v>28.223445891667783</c:v>
                </c:pt>
                <c:pt idx="118">
                  <c:v>28.675355975394528</c:v>
                </c:pt>
                <c:pt idx="119">
                  <c:v>29.134501983627356</c:v>
                </c:pt>
                <c:pt idx="120">
                  <c:v>29.600999777032694</c:v>
                </c:pt>
                <c:pt idx="121">
                  <c:v>30.074967071422602</c:v>
                </c:pt>
                <c:pt idx="122">
                  <c:v>30.556523467459204</c:v>
                </c:pt>
                <c:pt idx="123">
                  <c:v>31.045790480834562</c:v>
                </c:pt>
                <c:pt idx="124">
                  <c:v>31.542891572933971</c:v>
                </c:pt>
                <c:pt idx="125">
                  <c:v>32.047952181990098</c:v>
                </c:pt>
                <c:pt idx="126">
                  <c:v>32.561099754735956</c:v>
                </c:pt>
                <c:pt idx="127">
                  <c:v>33.082463778564872</c:v>
                </c:pt>
                <c:pt idx="128">
                  <c:v>33.612175814205123</c:v>
                </c:pt>
                <c:pt idx="129">
                  <c:v>34.150369528918027</c:v>
                </c:pt>
                <c:pt idx="130">
                  <c:v>34.69718073022738</c:v>
                </c:pt>
                <c:pt idx="131">
                  <c:v>35.252747400189101</c:v>
                </c:pt>
                <c:pt idx="132">
                  <c:v>35.817209730209548</c:v>
                </c:pt>
                <c:pt idx="133">
                  <c:v>36.390710156421363</c:v>
                </c:pt>
                <c:pt idx="134">
                  <c:v>36.973393395625649</c:v>
                </c:pt>
                <c:pt idx="135">
                  <c:v>37.565406481809838</c:v>
                </c:pt>
                <c:pt idx="136">
                  <c:v>38.166898803250106</c:v>
                </c:pt>
                <c:pt idx="137">
                  <c:v>38.77802214020803</c:v>
                </c:pt>
                <c:pt idx="138">
                  <c:v>39.398930703230505</c:v>
                </c:pt>
                <c:pt idx="139">
                  <c:v>40.02978117206348</c:v>
                </c:pt>
                <c:pt idx="140">
                  <c:v>40.67073273518821</c:v>
                </c:pt>
                <c:pt idx="141">
                  <c:v>41.321947129990811</c:v>
                </c:pt>
                <c:pt idx="142">
                  <c:v>41.983588683575142</c:v>
                </c:pt>
                <c:pt idx="143">
                  <c:v>42.655824354228805</c:v>
                </c:pt>
                <c:pt idx="144">
                  <c:v>43.338823773553557</c:v>
                </c:pt>
                <c:pt idx="145">
                  <c:v>44.032759289269862</c:v>
                </c:pt>
                <c:pt idx="146">
                  <c:v>44.737806008707011</c:v>
                </c:pt>
                <c:pt idx="147">
                  <c:v>45.454141842989905</c:v>
                </c:pt>
                <c:pt idx="148">
                  <c:v>46.18194755193263</c:v>
                </c:pt>
                <c:pt idx="149">
                  <c:v>46.921406789651705</c:v>
                </c:pt>
                <c:pt idx="150">
                  <c:v>47.67270615090893</c:v>
                </c:pt>
                <c:pt idx="151">
                  <c:v>48.436035218196842</c:v>
                </c:pt>
                <c:pt idx="152">
                  <c:v>49.211586609577736</c:v>
                </c:pt>
                <c:pt idx="153">
                  <c:v>49.999556027288882</c:v>
                </c:pt>
                <c:pt idx="154">
                  <c:v>50.800142307125917</c:v>
                </c:pt>
                <c:pt idx="155">
                  <c:v>51.613547468616865</c:v>
                </c:pt>
                <c:pt idx="156">
                  <c:v>52.439976765999837</c:v>
                </c:pt>
                <c:pt idx="157">
                  <c:v>53.279638740016537</c:v>
                </c:pt>
                <c:pt idx="158">
                  <c:v>54.132745270535516</c:v>
                </c:pt>
                <c:pt idx="159">
                  <c:v>54.9995116300178</c:v>
                </c:pt>
                <c:pt idx="160">
                  <c:v>55.880156537838516</c:v>
                </c:pt>
                <c:pt idx="161">
                  <c:v>56.774902215478562</c:v>
                </c:pt>
                <c:pt idx="162">
                  <c:v>57.683974442599812</c:v>
                </c:pt>
                <c:pt idx="163">
                  <c:v>58.607602614018177</c:v>
                </c:pt>
                <c:pt idx="164">
                  <c:v>59.546019797589082</c:v>
                </c:pt>
                <c:pt idx="165">
                  <c:v>60.499462793019561</c:v>
                </c:pt>
                <c:pt idx="166">
                  <c:v>61.468172191622372</c:v>
                </c:pt>
                <c:pt idx="167">
                  <c:v>62.45239243702644</c:v>
                </c:pt>
                <c:pt idx="168">
                  <c:v>63.452371886859808</c:v>
                </c:pt>
                <c:pt idx="169">
                  <c:v>64.468362875419984</c:v>
                </c:pt>
                <c:pt idx="170">
                  <c:v>65.500621777348016</c:v>
                </c:pt>
                <c:pt idx="171">
                  <c:v>66.549409072321509</c:v>
                </c:pt>
                <c:pt idx="172">
                  <c:v>67.614989410784588</c:v>
                </c:pt>
                <c:pt idx="173">
                  <c:v>68.697631680729074</c:v>
                </c:pt>
                <c:pt idx="174">
                  <c:v>69.797609075545807</c:v>
                </c:pt>
                <c:pt idx="175">
                  <c:v>70.915199162962026</c:v>
                </c:pt>
                <c:pt idx="176">
                  <c:v>72.050683955082775</c:v>
                </c:pt>
                <c:pt idx="177">
                  <c:v>73.204349979553683</c:v>
                </c:pt>
                <c:pt idx="178">
                  <c:v>74.376488351863074</c:v>
                </c:pt>
                <c:pt idx="179">
                  <c:v>75.567394848802024</c:v>
                </c:pt>
                <c:pt idx="180">
                  <c:v>76.777369983100414</c:v>
                </c:pt>
                <c:pt idx="181">
                  <c:v>78.00671907925819</c:v>
                </c:pt>
                <c:pt idx="182">
                  <c:v>79.25575235059101</c:v>
                </c:pt>
                <c:pt idx="183">
                  <c:v>80.524784977509043</c:v>
                </c:pt>
                <c:pt idx="184">
                  <c:v>81.814137187049383</c:v>
                </c:pt>
                <c:pt idx="185">
                  <c:v>83.124134333682179</c:v>
                </c:pt>
                <c:pt idx="186">
                  <c:v>84.455106981410395</c:v>
                </c:pt>
                <c:pt idx="187">
                  <c:v>85.807390987184021</c:v>
                </c:pt>
                <c:pt idx="188">
                  <c:v>87.18132758565018</c:v>
                </c:pt>
                <c:pt idx="189">
                  <c:v>88.577263475259997</c:v>
                </c:pt>
                <c:pt idx="190">
                  <c:v>89.995550905754357</c:v>
                </c:pt>
                <c:pt idx="191">
                  <c:v>91.436547767050413</c:v>
                </c:pt>
                <c:pt idx="192">
                  <c:v>92.900617679551473</c:v>
                </c:pt>
                <c:pt idx="193">
                  <c:v>94.388130085902461</c:v>
                </c:pt>
                <c:pt idx="194">
                  <c:v>95.899460344215257</c:v>
                </c:pt>
              </c:numCache>
            </c:numRef>
          </c:yVal>
          <c:smooth val="1"/>
        </c:ser>
        <c:axId val="228320768"/>
        <c:axId val="228332672"/>
      </c:scatterChart>
      <c:valAx>
        <c:axId val="228320768"/>
        <c:scaling>
          <c:logBase val="10"/>
          <c:orientation val="minMax"/>
          <c:max val="100000000"/>
          <c:min val="10"/>
        </c:scaling>
        <c:axPos val="b"/>
        <c:majorGridlines>
          <c:spPr>
            <a:ln w="4384">
              <a:solidFill>
                <a:schemeClr val="hlink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106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Re</a:t>
                </a:r>
              </a:p>
            </c:rich>
          </c:tx>
          <c:layout>
            <c:manualLayout>
              <c:xMode val="edge"/>
              <c:yMode val="edge"/>
              <c:x val="0.57873210633946837"/>
              <c:y val="0.85582822085889598"/>
            </c:manualLayout>
          </c:layout>
          <c:spPr>
            <a:noFill/>
            <a:ln w="35072">
              <a:noFill/>
            </a:ln>
          </c:spPr>
        </c:title>
        <c:numFmt formatCode="General" sourceLinked="1"/>
        <c:tickLblPos val="nextTo"/>
        <c:spPr>
          <a:ln w="4384">
            <a:solidFill>
              <a:schemeClr val="tx2"/>
            </a:solidFill>
            <a:prstDash val="solid"/>
          </a:ln>
        </c:spPr>
        <c:txPr>
          <a:bodyPr rot="-3600000" vert="horz"/>
          <a:lstStyle/>
          <a:p>
            <a:pPr>
              <a:defRPr sz="1622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28332672"/>
        <c:crosses val="autoZero"/>
        <c:crossBetween val="midCat"/>
      </c:valAx>
      <c:valAx>
        <c:axId val="228332672"/>
        <c:scaling>
          <c:logBase val="10"/>
          <c:orientation val="minMax"/>
          <c:max val="100"/>
          <c:min val="1"/>
        </c:scaling>
        <c:axPos val="l"/>
        <c:majorGridlines>
          <c:spPr>
            <a:ln w="4384">
              <a:solidFill>
                <a:schemeClr val="hlink"/>
              </a:solidFill>
              <a:prstDash val="solid"/>
            </a:ln>
          </c:spPr>
        </c:majorGridlines>
        <c:minorGridlines>
          <c:spPr>
            <a:ln w="4384">
              <a:solidFill>
                <a:schemeClr val="hlink"/>
              </a:solidFill>
              <a:prstDash val="solid"/>
            </a:ln>
          </c:spPr>
        </c:minorGridlines>
        <c:title>
          <c:tx>
            <c:rich>
              <a:bodyPr rot="0" vert="horz"/>
              <a:lstStyle/>
              <a:p>
                <a:pPr algn="ctr">
                  <a:defRPr sz="2106" b="0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2106" b="0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US" sz="2106" b="0" i="1" u="none" strike="noStrike" baseline="-2500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lang="en-US" sz="2106" b="0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/D</a:t>
                </a:r>
              </a:p>
            </c:rich>
          </c:tx>
          <c:layout>
            <c:manualLayout>
              <c:xMode val="edge"/>
              <c:yMode val="edge"/>
              <c:x val="2.2494887525562383E-2"/>
              <c:y val="0.26380368098159507"/>
            </c:manualLayout>
          </c:layout>
          <c:spPr>
            <a:noFill/>
            <a:ln w="35072">
              <a:noFill/>
            </a:ln>
          </c:spPr>
        </c:title>
        <c:numFmt formatCode="General" sourceLinked="1"/>
        <c:minorTickMark val="cross"/>
        <c:tickLblPos val="nextTo"/>
        <c:spPr>
          <a:ln w="4384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622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28320768"/>
        <c:crosses val="autoZero"/>
        <c:crossBetween val="midCat"/>
      </c:valAx>
      <c:spPr>
        <a:noFill/>
        <a:ln w="17536">
          <a:solidFill>
            <a:schemeClr val="tx2"/>
          </a:solidFill>
          <a:prstDash val="solid"/>
        </a:ln>
      </c:spPr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622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45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81.wmf"/><Relationship Id="rId1" Type="http://schemas.openxmlformats.org/officeDocument/2006/relationships/image" Target="../media/image97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15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CEE 331 Fluid Mechanics</a:t>
            </a:r>
          </a:p>
          <a:p>
            <a:r>
              <a:rPr lang="en-US"/>
              <a:t>Monroe Weber-Shirk                      </a:t>
            </a:r>
            <a:fld id="{44707F32-6E1B-400F-92F9-756F645E310C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AD30F460-1C25-4316-99D6-CD12F1AF49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1731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1732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1733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663825" cy="1227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1734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01735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566140AD-3C84-4EA4-9B4F-4D503E267C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6E465-EB9C-48F6-8AB4-99B5584E528A}" type="slidenum">
              <a:rPr lang="en-US"/>
              <a:pPr/>
              <a:t>1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57E3D-2656-48E8-8C9E-AE333FF82CF8}" type="slidenum">
              <a:rPr lang="en-US"/>
              <a:pPr/>
              <a:t>10</a:t>
            </a:fld>
            <a:endParaRPr lang="en-US"/>
          </a:p>
        </p:txBody>
      </p:sp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BC999-B55B-46B6-B2D7-BB21D364B3A2}" type="slidenum">
              <a:rPr lang="en-US"/>
              <a:pPr/>
              <a:t>11</a:t>
            </a:fld>
            <a:endParaRPr lang="en-US"/>
          </a:p>
        </p:txBody>
      </p:sp>
      <p:sp>
        <p:nvSpPr>
          <p:cNvPr id="276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C7173-B721-492C-A289-52CB1E2751C9}" type="slidenum">
              <a:rPr lang="en-US"/>
              <a:pPr/>
              <a:t>12</a:t>
            </a:fld>
            <a:endParaRPr lang="en-US"/>
          </a:p>
        </p:txBody>
      </p:sp>
      <p:sp>
        <p:nvSpPr>
          <p:cNvPr id="277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E086C-C585-49EA-BD39-DA5060CC30A3}" type="slidenum">
              <a:rPr lang="en-US"/>
              <a:pPr/>
              <a:t>13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802A0-9D42-4EB6-BE75-52E468F8CDC5}" type="slidenum">
              <a:rPr lang="en-US"/>
              <a:pPr/>
              <a:t>14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3DDE4-2EF1-4C01-AC88-F8C58C1CA272}" type="slidenum">
              <a:rPr lang="en-US"/>
              <a:pPr/>
              <a:t>15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D6894-6AEB-40A1-9DAD-8248927DA7AE}" type="slidenum">
              <a:rPr lang="en-US"/>
              <a:pPr/>
              <a:t>16</a:t>
            </a:fld>
            <a:endParaRPr lang="en-US"/>
          </a:p>
        </p:txBody>
      </p:sp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688EB-31E9-4B55-8436-2CD9D5078777}" type="slidenum">
              <a:rPr lang="en-US"/>
              <a:pPr/>
              <a:t>17</a:t>
            </a:fld>
            <a:endParaRPr lang="en-US"/>
          </a:p>
        </p:txBody>
      </p:sp>
      <p:sp>
        <p:nvSpPr>
          <p:cNvPr id="282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F5446-E6E2-48B8-9A8E-6C75F4AEDAA5}" type="slidenum">
              <a:rPr lang="en-US"/>
              <a:pPr/>
              <a:t>18</a:t>
            </a:fld>
            <a:endParaRPr lang="en-US"/>
          </a:p>
        </p:txBody>
      </p:sp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F205D-3D55-41C6-A9B6-67B8FAE182F2}" type="slidenum">
              <a:rPr lang="en-US"/>
              <a:pPr/>
              <a:t>19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81AFF-DD54-48F0-9F2A-85B2554FB6C9}" type="slidenum">
              <a:rPr lang="en-US"/>
              <a:pPr/>
              <a:t>2</a:t>
            </a:fld>
            <a:endParaRPr lang="en-US"/>
          </a:p>
        </p:txBody>
      </p:sp>
      <p:sp>
        <p:nvSpPr>
          <p:cNvPr id="267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32964-0490-4C9E-A016-71114C079C3D}" type="slidenum">
              <a:rPr lang="en-US"/>
              <a:pPr/>
              <a:t>20</a:t>
            </a:fld>
            <a:endParaRPr lang="en-US"/>
          </a:p>
        </p:txBody>
      </p:sp>
      <p:sp>
        <p:nvSpPr>
          <p:cNvPr id="285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D9E12-BF1B-4678-957B-44AA6508044F}" type="slidenum">
              <a:rPr lang="en-US"/>
              <a:pPr/>
              <a:t>21</a:t>
            </a:fld>
            <a:endParaRPr lang="en-US"/>
          </a:p>
        </p:txBody>
      </p:sp>
      <p:sp>
        <p:nvSpPr>
          <p:cNvPr id="286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8BEDE-F6C5-444D-9E90-17D13A511DE4}" type="slidenum">
              <a:rPr lang="en-US"/>
              <a:pPr/>
              <a:t>22</a:t>
            </a:fld>
            <a:endParaRPr lang="en-US"/>
          </a:p>
        </p:txBody>
      </p:sp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930FF-331E-4770-ADB4-CD5331719CE6}" type="slidenum">
              <a:rPr lang="en-US"/>
              <a:pPr/>
              <a:t>23</a:t>
            </a:fld>
            <a:endParaRPr lang="en-US"/>
          </a:p>
        </p:txBody>
      </p:sp>
      <p:sp>
        <p:nvSpPr>
          <p:cNvPr id="288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4FD9-382F-4B80-98F8-9E342C4FB84E}" type="slidenum">
              <a:rPr lang="en-US"/>
              <a:pPr/>
              <a:t>24</a:t>
            </a:fld>
            <a:endParaRPr lang="en-US"/>
          </a:p>
        </p:txBody>
      </p:sp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6C5D-AF02-45D4-98F8-38BF4BF43451}" type="slidenum">
              <a:rPr lang="en-US"/>
              <a:pPr/>
              <a:t>25</a:t>
            </a:fld>
            <a:endParaRPr lang="en-US"/>
          </a:p>
        </p:txBody>
      </p:sp>
      <p:sp>
        <p:nvSpPr>
          <p:cNvPr id="290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0C917-9D95-4D90-9159-67A0DD6E3341}" type="slidenum">
              <a:rPr lang="en-US"/>
              <a:pPr/>
              <a:t>26</a:t>
            </a:fld>
            <a:endParaRPr lang="en-US"/>
          </a:p>
        </p:txBody>
      </p:sp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73C65-E163-4808-8920-DD6E7CD485ED}" type="slidenum">
              <a:rPr lang="en-US"/>
              <a:pPr/>
              <a:t>27</a:t>
            </a:fld>
            <a:endParaRPr lang="en-US"/>
          </a:p>
        </p:txBody>
      </p:sp>
      <p:sp>
        <p:nvSpPr>
          <p:cNvPr id="292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ADF27-9D11-4BBE-AEDA-DCECD0A3DFE4}" type="slidenum">
              <a:rPr lang="en-US"/>
              <a:pPr/>
              <a:t>28</a:t>
            </a:fld>
            <a:endParaRPr lang="en-US"/>
          </a:p>
        </p:txBody>
      </p:sp>
      <p:sp>
        <p:nvSpPr>
          <p:cNvPr id="293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60B6A-6CEA-4007-9DE4-6877F1851FC1}" type="slidenum">
              <a:rPr lang="en-US"/>
              <a:pPr/>
              <a:t>29</a:t>
            </a:fld>
            <a:endParaRPr lang="en-US"/>
          </a:p>
        </p:txBody>
      </p:sp>
      <p:sp>
        <p:nvSpPr>
          <p:cNvPr id="294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83E1-962D-4227-9875-58F8A94DB779}" type="slidenum">
              <a:rPr lang="en-US"/>
              <a:pPr/>
              <a:t>3</a:t>
            </a:fld>
            <a:endParaRPr lang="en-US"/>
          </a:p>
        </p:txBody>
      </p:sp>
      <p:sp>
        <p:nvSpPr>
          <p:cNvPr id="268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14D5A-CCE1-41DC-8A71-9B35B1D5172D}" type="slidenum">
              <a:rPr lang="en-US"/>
              <a:pPr/>
              <a:t>30</a:t>
            </a:fld>
            <a:endParaRPr lang="en-US"/>
          </a:p>
        </p:txBody>
      </p:sp>
      <p:sp>
        <p:nvSpPr>
          <p:cNvPr id="295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932F6-6370-42F7-AE9A-776A32936452}" type="slidenum">
              <a:rPr lang="en-US"/>
              <a:pPr/>
              <a:t>31</a:t>
            </a:fld>
            <a:endParaRPr lang="en-US"/>
          </a:p>
        </p:txBody>
      </p:sp>
      <p:sp>
        <p:nvSpPr>
          <p:cNvPr id="296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34E81-7FC8-4546-A957-394ADD53BFE6}" type="slidenum">
              <a:rPr lang="en-US"/>
              <a:pPr/>
              <a:t>32</a:t>
            </a:fld>
            <a:endParaRPr lang="en-US"/>
          </a:p>
        </p:txBody>
      </p:sp>
      <p:sp>
        <p:nvSpPr>
          <p:cNvPr id="297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AD64C-61B1-4E56-BC7A-8C110EF4508F}" type="slidenum">
              <a:rPr lang="en-US"/>
              <a:pPr/>
              <a:t>33</a:t>
            </a:fld>
            <a:endParaRPr lang="en-US"/>
          </a:p>
        </p:txBody>
      </p:sp>
      <p:sp>
        <p:nvSpPr>
          <p:cNvPr id="299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339A3-B1F3-493F-9053-682C36CEF188}" type="slidenum">
              <a:rPr lang="en-US"/>
              <a:pPr/>
              <a:t>34</a:t>
            </a:fld>
            <a:endParaRPr lang="en-US"/>
          </a:p>
        </p:txBody>
      </p:sp>
      <p:sp>
        <p:nvSpPr>
          <p:cNvPr id="300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374FF-4D0E-4D80-B278-B5C92FC7639F}" type="slidenum">
              <a:rPr lang="en-US"/>
              <a:pPr/>
              <a:t>35</a:t>
            </a:fld>
            <a:endParaRPr lang="en-US"/>
          </a:p>
        </p:txBody>
      </p:sp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80815-5A82-4D8E-8FD0-DB8EDED511DC}" type="slidenum">
              <a:rPr lang="en-US"/>
              <a:pPr/>
              <a:t>36</a:t>
            </a:fld>
            <a:endParaRPr lang="en-US"/>
          </a:p>
        </p:txBody>
      </p:sp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ADCCB-7934-4F80-B850-16DFDF3C8E31}" type="slidenum">
              <a:rPr lang="en-US"/>
              <a:pPr/>
              <a:t>37</a:t>
            </a:fld>
            <a:endParaRPr lang="en-US"/>
          </a:p>
        </p:txBody>
      </p:sp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0AD16-9443-4B2E-B99A-784F4AEC088B}" type="slidenum">
              <a:rPr lang="en-US"/>
              <a:pPr/>
              <a:t>38</a:t>
            </a:fld>
            <a:endParaRPr lang="en-US"/>
          </a:p>
        </p:txBody>
      </p:sp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44D08-1850-4479-A7E0-6B19565700BB}" type="slidenum">
              <a:rPr lang="en-US"/>
              <a:pPr/>
              <a:t>39</a:t>
            </a:fld>
            <a:endParaRPr lang="en-US"/>
          </a:p>
        </p:txBody>
      </p:sp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58731-F288-4142-BABC-487CA900A983}" type="slidenum">
              <a:rPr lang="en-US"/>
              <a:pPr/>
              <a:t>4</a:t>
            </a:fld>
            <a:endParaRPr lang="en-US"/>
          </a:p>
        </p:txBody>
      </p:sp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0B92E-6182-48B0-911E-E3D280F32677}" type="slidenum">
              <a:rPr lang="en-US"/>
              <a:pPr/>
              <a:t>40</a:t>
            </a:fld>
            <a:endParaRPr lang="en-US"/>
          </a:p>
        </p:txBody>
      </p:sp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15FE6-73A7-496E-9667-CDCC2150B686}" type="slidenum">
              <a:rPr lang="en-US"/>
              <a:pPr/>
              <a:t>5</a:t>
            </a:fld>
            <a:endParaRPr lang="en-US"/>
          </a:p>
        </p:txBody>
      </p:sp>
      <p:sp>
        <p:nvSpPr>
          <p:cNvPr id="270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25258-F2F6-41BD-B246-098B6AE3296F}" type="slidenum">
              <a:rPr lang="en-US"/>
              <a:pPr/>
              <a:t>6</a:t>
            </a:fld>
            <a:endParaRPr lang="en-US"/>
          </a:p>
        </p:txBody>
      </p:sp>
      <p:sp>
        <p:nvSpPr>
          <p:cNvPr id="271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33F9C-2DD6-4BFF-9AE7-4FA9E2E6629A}" type="slidenum">
              <a:rPr lang="en-US"/>
              <a:pPr/>
              <a:t>7</a:t>
            </a:fld>
            <a:endParaRPr lang="en-US"/>
          </a:p>
        </p:txBody>
      </p:sp>
      <p:sp>
        <p:nvSpPr>
          <p:cNvPr id="272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0D5A3-98A5-4186-B2C4-3FC9A3B07C61}" type="slidenum">
              <a:rPr lang="en-US"/>
              <a:pPr/>
              <a:t>8</a:t>
            </a:fld>
            <a:endParaRPr lang="en-US"/>
          </a:p>
        </p:txBody>
      </p:sp>
      <p:sp>
        <p:nvSpPr>
          <p:cNvPr id="273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FCE43-09BA-4EB5-886D-BD6E635C5809}" type="slidenum">
              <a:rPr lang="en-US"/>
              <a:pPr/>
              <a:t>9</a:t>
            </a:fld>
            <a:endParaRPr lang="en-US"/>
          </a:p>
        </p:txBody>
      </p:sp>
      <p:sp>
        <p:nvSpPr>
          <p:cNvPr id="274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42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73DCDF-DBEE-4885-A329-F6114AABC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64203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264206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E8511-F328-46B5-AB58-A35C2B2F1F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42E7-67B0-4D11-BD95-8A512EE4D8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91CAD6-1F47-4E3D-A0DE-46A5A3E92B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AF410-0065-42CE-8373-187F5D881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6C6AD-B3E7-4E8C-A77B-05AD75FF7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2C85C-57F2-43A6-B674-D230A2490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7B7F4-89AB-4978-BC06-0EB8239021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DA605-B00E-4997-843F-5D554DE78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840D9-30C5-41EC-A549-FA91204F6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F8710-FB84-444A-833F-167C8479D5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06965-6838-49A6-8C59-752677E0D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776F3EFA-BF5D-4B47-B36C-D00BCB6E81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38.xml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slide" Target="slide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10" Type="http://schemas.openxmlformats.org/officeDocument/2006/relationships/hyperlink" Target="http://ceeserver.cee.cornell.edu/mw24/cee331/tools/Swamee-Jain.xls" TargetMode="External"/><Relationship Id="rId4" Type="http://schemas.openxmlformats.org/officeDocument/2006/relationships/oleObject" Target="../embeddings/oleObject77.bin"/><Relationship Id="rId9" Type="http://schemas.openxmlformats.org/officeDocument/2006/relationships/hyperlink" Target="http://www.cee.cornell.edu/cee331summer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hyperlink" Target="http://ceeserver.cee.cornell.edu/mw24/cee331/tools/Swamee-Jain.xl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hyperlink" Target="http://www.cee.cornell.edu/cee331summer/" TargetMode="External"/><Relationship Id="rId5" Type="http://schemas.openxmlformats.org/officeDocument/2006/relationships/slide" Target="slide39.xml"/><Relationship Id="rId4" Type="http://schemas.openxmlformats.org/officeDocument/2006/relationships/oleObject" Target="../embeddings/oleObject8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eeserver.cee.cornell.edu/mw24/cee331/tools/Swamee-Jain.xls" TargetMode="External"/><Relationship Id="rId5" Type="http://schemas.openxmlformats.org/officeDocument/2006/relationships/hyperlink" Target="http://www.cee.cornell.edu/cee331summer/" TargetMode="External"/><Relationship Id="rId4" Type="http://schemas.openxmlformats.org/officeDocument/2006/relationships/image" Target="../media/image8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slide" Target="slide37.x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slide" Target="slide20.x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slide" Target="slide19.xml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slide" Target="slide17.xml"/><Relationship Id="rId5" Type="http://schemas.openxmlformats.org/officeDocument/2006/relationships/image" Target="../media/image86.wmf"/><Relationship Id="rId10" Type="http://schemas.openxmlformats.org/officeDocument/2006/relationships/image" Target="../media/image96.wmf"/><Relationship Id="rId4" Type="http://schemas.openxmlformats.org/officeDocument/2006/relationships/slide" Target="slide37.xml"/><Relationship Id="rId9" Type="http://schemas.openxmlformats.org/officeDocument/2006/relationships/slide" Target="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hyperlink" Target="Munson%20Movies/V8_1%20Reynold's%20Experiment.mov" TargetMode="Externa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6.wmf"/><Relationship Id="rId4" Type="http://schemas.openxmlformats.org/officeDocument/2006/relationships/oleObject" Target="../embeddings/oleObject95.bin"/><Relationship Id="rId9" Type="http://schemas.openxmlformats.org/officeDocument/2006/relationships/slide" Target="sl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0" name="Picture 12" descr="LSC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025" y="1409700"/>
            <a:ext cx="6965950" cy="3657600"/>
          </a:xfrm>
          <a:prstGeom prst="rect">
            <a:avLst/>
          </a:prstGeom>
          <a:noFill/>
          <a:effectLst/>
        </p:spPr>
      </p:pic>
      <p:sp>
        <p:nvSpPr>
          <p:cNvPr id="788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787400" y="508000"/>
            <a:ext cx="7772400" cy="1143000"/>
          </a:xfrm>
          <a:effectLst/>
        </p:spPr>
        <p:txBody>
          <a:bodyPr/>
          <a:lstStyle/>
          <a:p>
            <a:r>
              <a:rPr lang="en-US"/>
              <a:t>Viscous Flow in Pipes</a:t>
            </a:r>
          </a:p>
        </p:txBody>
      </p:sp>
      <p:sp>
        <p:nvSpPr>
          <p:cNvPr id="788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408113" y="4953000"/>
            <a:ext cx="6400800" cy="1752600"/>
          </a:xfrm>
        </p:spPr>
        <p:txBody>
          <a:bodyPr/>
          <a:lstStyle/>
          <a:p>
            <a:r>
              <a:rPr lang="en-US"/>
              <a:t>CEE 331 Fluid Mechanics</a:t>
            </a:r>
          </a:p>
          <a:p>
            <a:fld id="{AE1AF80F-1316-4E74-B9E0-07B6DF607ADD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Rectangle 7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Viscous Flow: Dimensional Analysis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627313" y="5716588"/>
            <a:ext cx="62865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in a bounded region (pipes, rivers): find </a:t>
            </a:r>
            <a:r>
              <a:rPr lang="en-US" i="1">
                <a:solidFill>
                  <a:schemeClr val="folHlink"/>
                </a:solidFill>
              </a:rPr>
              <a:t>C</a:t>
            </a:r>
            <a:r>
              <a:rPr lang="en-US" i="1" baseline="-25000">
                <a:solidFill>
                  <a:schemeClr val="folHlink"/>
                </a:solidFill>
              </a:rPr>
              <a:t>p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2665413" y="6242050"/>
            <a:ext cx="6076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flow around an immersed object : find </a:t>
            </a:r>
            <a:r>
              <a:rPr lang="en-US" i="1">
                <a:solidFill>
                  <a:schemeClr val="folHlink"/>
                </a:solidFill>
              </a:rPr>
              <a:t>C</a:t>
            </a:r>
            <a:r>
              <a:rPr lang="en-US" i="1" baseline="-25000">
                <a:solidFill>
                  <a:schemeClr val="folHlink"/>
                </a:solidFill>
              </a:rPr>
              <a:t>d</a:t>
            </a:r>
          </a:p>
        </p:txBody>
      </p:sp>
      <p:pic>
        <p:nvPicPr>
          <p:cNvPr id="9319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5375" y="3668713"/>
            <a:ext cx="2606675" cy="206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</p:pic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935538" y="4864100"/>
            <a:ext cx="2540000" cy="54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778000"/>
            <a:ext cx="7772400" cy="5080000"/>
          </a:xfrm>
        </p:spPr>
        <p:txBody>
          <a:bodyPr/>
          <a:lstStyle/>
          <a:p>
            <a:pPr>
              <a:tabLst>
                <a:tab pos="2063750" algn="ctr"/>
                <a:tab pos="4343400" algn="ctr"/>
                <a:tab pos="6451600" algn="ctr"/>
              </a:tabLst>
            </a:pPr>
            <a:r>
              <a:rPr lang="en-US"/>
              <a:t>Remember dimensional analysis?</a:t>
            </a:r>
          </a:p>
          <a:p>
            <a:pPr>
              <a:tabLst>
                <a:tab pos="2063750" algn="ctr"/>
                <a:tab pos="4343400" algn="ctr"/>
                <a:tab pos="6451600" algn="ctr"/>
              </a:tabLst>
            </a:pPr>
            <a:endParaRPr lang="en-US"/>
          </a:p>
          <a:p>
            <a:pPr>
              <a:tabLst>
                <a:tab pos="2063750" algn="ctr"/>
                <a:tab pos="4343400" algn="ctr"/>
                <a:tab pos="6451600" algn="ctr"/>
              </a:tabLst>
            </a:pPr>
            <a:endParaRPr lang="en-US"/>
          </a:p>
          <a:p>
            <a:pPr>
              <a:tabLst>
                <a:tab pos="2063750" algn="ctr"/>
                <a:tab pos="4343400" algn="ctr"/>
                <a:tab pos="6451600" algn="ctr"/>
              </a:tabLst>
            </a:pPr>
            <a:r>
              <a:rPr lang="en-US"/>
              <a:t>Two important parameters!</a:t>
            </a:r>
          </a:p>
          <a:p>
            <a:pPr lvl="1">
              <a:tabLst>
                <a:tab pos="2063750" algn="ctr"/>
                <a:tab pos="4343400" algn="ctr"/>
                <a:tab pos="6451600" algn="ctr"/>
              </a:tabLst>
            </a:pPr>
            <a:r>
              <a:rPr lang="en-US"/>
              <a:t>Re - Laminar or Turbulent</a:t>
            </a:r>
          </a:p>
          <a:p>
            <a:pPr lvl="1">
              <a:tabLst>
                <a:tab pos="2063750" algn="ctr"/>
                <a:tab pos="4343400" algn="ctr"/>
                <a:tab pos="6451600" algn="ctr"/>
              </a:tabLst>
            </a:pPr>
            <a:r>
              <a:rPr lang="en-US">
                <a:latin typeface="Symbol" pitchFamily="18" charset="2"/>
              </a:rPr>
              <a:t>e</a:t>
            </a:r>
            <a:r>
              <a:rPr lang="en-US"/>
              <a:t>/D - Rough or Smooth</a:t>
            </a:r>
          </a:p>
          <a:p>
            <a:pPr>
              <a:tabLst>
                <a:tab pos="2063750" algn="ctr"/>
                <a:tab pos="4343400" algn="ctr"/>
                <a:tab pos="6451600" algn="ctr"/>
              </a:tabLst>
            </a:pPr>
            <a:r>
              <a:rPr lang="en-US"/>
              <a:t>Flow geometry</a:t>
            </a:r>
          </a:p>
          <a:p>
            <a:pPr lvl="1">
              <a:tabLst>
                <a:tab pos="2063750" algn="ctr"/>
                <a:tab pos="4343400" algn="ctr"/>
                <a:tab pos="6451600" algn="ctr"/>
              </a:tabLst>
            </a:pPr>
            <a:r>
              <a:rPr lang="en-US"/>
              <a:t>internal _______________________________</a:t>
            </a:r>
          </a:p>
          <a:p>
            <a:pPr lvl="1">
              <a:tabLst>
                <a:tab pos="2063750" algn="ctr"/>
                <a:tab pos="4343400" algn="ctr"/>
                <a:tab pos="6451600" algn="ctr"/>
              </a:tabLst>
            </a:pPr>
            <a:r>
              <a:rPr lang="en-US"/>
              <a:t>external _______________________________</a:t>
            </a:r>
          </a:p>
        </p:txBody>
      </p:sp>
      <p:graphicFrame>
        <p:nvGraphicFramePr>
          <p:cNvPr id="315392" name="Object 2048"/>
          <p:cNvGraphicFramePr>
            <a:graphicFrameLocks noChangeAspect="1"/>
          </p:cNvGraphicFramePr>
          <p:nvPr/>
        </p:nvGraphicFramePr>
        <p:xfrm>
          <a:off x="1177925" y="2495550"/>
          <a:ext cx="2286000" cy="787400"/>
        </p:xfrm>
        <a:graphic>
          <a:graphicData uri="http://schemas.openxmlformats.org/presentationml/2006/ole">
            <p:oleObj spid="_x0000_s315392" name="Equation" r:id="rId5" imgW="2286000" imgH="787320" progId="Equation.DSMT4">
              <p:embed/>
            </p:oleObj>
          </a:graphicData>
        </a:graphic>
      </p:graphicFrame>
      <p:graphicFrame>
        <p:nvGraphicFramePr>
          <p:cNvPr id="315393" name="Object 2049"/>
          <p:cNvGraphicFramePr>
            <a:graphicFrameLocks noChangeAspect="1"/>
          </p:cNvGraphicFramePr>
          <p:nvPr/>
        </p:nvGraphicFramePr>
        <p:xfrm>
          <a:off x="6967538" y="2495550"/>
          <a:ext cx="1460500" cy="787400"/>
        </p:xfrm>
        <a:graphic>
          <a:graphicData uri="http://schemas.openxmlformats.org/presentationml/2006/ole">
            <p:oleObj spid="_x0000_s315393" name="Equation" r:id="rId6" imgW="1460160" imgH="787320" progId="Equation.DSMT4">
              <p:embed/>
            </p:oleObj>
          </a:graphicData>
        </a:graphic>
      </p:graphicFrame>
      <p:graphicFrame>
        <p:nvGraphicFramePr>
          <p:cNvPr id="315394" name="Object 2050"/>
          <p:cNvGraphicFramePr>
            <a:graphicFrameLocks noChangeAspect="1"/>
          </p:cNvGraphicFramePr>
          <p:nvPr/>
        </p:nvGraphicFramePr>
        <p:xfrm>
          <a:off x="4791075" y="2511425"/>
          <a:ext cx="1320800" cy="787400"/>
        </p:xfrm>
        <a:graphic>
          <a:graphicData uri="http://schemas.openxmlformats.org/presentationml/2006/ole">
            <p:oleObj spid="_x0000_s315394" name="Equation" r:id="rId7" imgW="1320480" imgH="787320" progId="Equation.DSMT4">
              <p:embed/>
            </p:oleObj>
          </a:graphicData>
        </a:graphic>
      </p:graphicFrame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732213" y="2659063"/>
            <a:ext cx="9953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Where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248400" y="2638425"/>
            <a:ext cx="6238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 build="p" autoUpdateAnimBg="0"/>
      <p:bldP spid="931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5" name="Comment 1037"/>
          <p:cNvSpPr>
            <a:spLocks noChangeArrowheads="1"/>
          </p:cNvSpPr>
          <p:nvPr/>
        </p:nvSpPr>
        <p:spPr bwMode="auto">
          <a:xfrm>
            <a:off x="4764088" y="2147888"/>
            <a:ext cx="33766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Dimensional Analysis</a:t>
            </a:r>
            <a:endParaRPr lang="en-US" sz="2400"/>
          </a:p>
        </p:txBody>
      </p:sp>
      <p:sp>
        <p:nvSpPr>
          <p:cNvPr id="172046" name="Comment 1038"/>
          <p:cNvSpPr>
            <a:spLocks noChangeArrowheads="1"/>
          </p:cNvSpPr>
          <p:nvPr/>
        </p:nvSpPr>
        <p:spPr bwMode="auto">
          <a:xfrm>
            <a:off x="2655888" y="5348288"/>
            <a:ext cx="4354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Darcy-Weisbach equation</a:t>
            </a:r>
            <a:endParaRPr lang="en-US" sz="2400"/>
          </a:p>
        </p:txBody>
      </p:sp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 Energy Losses</a:t>
            </a:r>
          </a:p>
        </p:txBody>
      </p:sp>
      <p:graphicFrame>
        <p:nvGraphicFramePr>
          <p:cNvPr id="316416" name="Object 1024"/>
          <p:cNvGraphicFramePr>
            <a:graphicFrameLocks noChangeAspect="1"/>
          </p:cNvGraphicFramePr>
          <p:nvPr/>
        </p:nvGraphicFramePr>
        <p:xfrm>
          <a:off x="871538" y="2016125"/>
          <a:ext cx="3035300" cy="787400"/>
        </p:xfrm>
        <a:graphic>
          <a:graphicData uri="http://schemas.openxmlformats.org/presentationml/2006/ole">
            <p:oleObj spid="_x0000_s316416" name="Equation" r:id="rId4" imgW="3035160" imgH="787320" progId="Equation.DSMT4">
              <p:embed/>
            </p:oleObj>
          </a:graphicData>
        </a:graphic>
      </p:graphicFrame>
      <p:graphicFrame>
        <p:nvGraphicFramePr>
          <p:cNvPr id="316417" name="Object 1025"/>
          <p:cNvGraphicFramePr>
            <a:graphicFrameLocks noChangeAspect="1"/>
          </p:cNvGraphicFramePr>
          <p:nvPr/>
        </p:nvGraphicFramePr>
        <p:xfrm>
          <a:off x="833438" y="3087688"/>
          <a:ext cx="1460500" cy="787400"/>
        </p:xfrm>
        <a:graphic>
          <a:graphicData uri="http://schemas.openxmlformats.org/presentationml/2006/ole">
            <p:oleObj spid="_x0000_s316417" name="Equation" r:id="rId5" imgW="1460160" imgH="787320" progId="Equation.DSMT4">
              <p:embed/>
            </p:oleObj>
          </a:graphicData>
        </a:graphic>
      </p:graphicFrame>
      <p:graphicFrame>
        <p:nvGraphicFramePr>
          <p:cNvPr id="316418" name="Object 1026"/>
          <p:cNvGraphicFramePr>
            <a:graphicFrameLocks noChangeAspect="1"/>
          </p:cNvGraphicFramePr>
          <p:nvPr/>
        </p:nvGraphicFramePr>
        <p:xfrm>
          <a:off x="5591175" y="3021013"/>
          <a:ext cx="1295400" cy="838200"/>
        </p:xfrm>
        <a:graphic>
          <a:graphicData uri="http://schemas.openxmlformats.org/presentationml/2006/ole">
            <p:oleObj spid="_x0000_s316418" name="Equation" r:id="rId6" imgW="1295280" imgH="838080" progId="Equation.DSMT4">
              <p:embed/>
            </p:oleObj>
          </a:graphicData>
        </a:graphic>
      </p:graphicFrame>
      <p:graphicFrame>
        <p:nvGraphicFramePr>
          <p:cNvPr id="316419" name="Object 1027"/>
          <p:cNvGraphicFramePr>
            <a:graphicFrameLocks noChangeAspect="1"/>
          </p:cNvGraphicFramePr>
          <p:nvPr/>
        </p:nvGraphicFramePr>
        <p:xfrm>
          <a:off x="844550" y="4149725"/>
          <a:ext cx="1435100" cy="735013"/>
        </p:xfrm>
        <a:graphic>
          <a:graphicData uri="http://schemas.openxmlformats.org/presentationml/2006/ole">
            <p:oleObj spid="_x0000_s316419" name="Equation" r:id="rId7" imgW="1434960" imgH="736560" progId="Equation.DSMT4">
              <p:embed/>
            </p:oleObj>
          </a:graphicData>
        </a:graphic>
      </p:graphicFrame>
      <p:graphicFrame>
        <p:nvGraphicFramePr>
          <p:cNvPr id="316420" name="Object 1028"/>
          <p:cNvGraphicFramePr>
            <a:graphicFrameLocks noChangeAspect="1"/>
          </p:cNvGraphicFramePr>
          <p:nvPr/>
        </p:nvGraphicFramePr>
        <p:xfrm>
          <a:off x="831850" y="4930775"/>
          <a:ext cx="1485900" cy="825500"/>
        </p:xfrm>
        <a:graphic>
          <a:graphicData uri="http://schemas.openxmlformats.org/presentationml/2006/ole">
            <p:oleObj spid="_x0000_s316420" name="Equation" r:id="rId8" imgW="1485720" imgH="825480" progId="Equation.DSMT4">
              <p:embed/>
            </p:oleObj>
          </a:graphicData>
        </a:graphic>
      </p:graphicFrame>
      <p:sp>
        <p:nvSpPr>
          <p:cNvPr id="172049" name="Line 1041"/>
          <p:cNvSpPr>
            <a:spLocks noChangeShapeType="1"/>
          </p:cNvSpPr>
          <p:nvPr/>
        </p:nvSpPr>
        <p:spPr bwMode="auto">
          <a:xfrm>
            <a:off x="4826000" y="2578100"/>
            <a:ext cx="3175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050" name="Line 1042"/>
          <p:cNvSpPr>
            <a:spLocks noChangeShapeType="1"/>
          </p:cNvSpPr>
          <p:nvPr/>
        </p:nvSpPr>
        <p:spPr bwMode="auto">
          <a:xfrm>
            <a:off x="2705100" y="5778500"/>
            <a:ext cx="391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6421" name="Object 1029"/>
          <p:cNvGraphicFramePr>
            <a:graphicFrameLocks noChangeAspect="1"/>
          </p:cNvGraphicFramePr>
          <p:nvPr/>
        </p:nvGraphicFramePr>
        <p:xfrm>
          <a:off x="3125788" y="3227388"/>
          <a:ext cx="1924050" cy="382587"/>
        </p:xfrm>
        <a:graphic>
          <a:graphicData uri="http://schemas.openxmlformats.org/presentationml/2006/ole">
            <p:oleObj spid="_x0000_s316421" name="Equation" r:id="rId9" imgW="1460160" imgH="380880" progId="Equation.DSMT4">
              <p:embed/>
            </p:oleObj>
          </a:graphicData>
        </a:graphic>
      </p:graphicFrame>
      <p:sp>
        <p:nvSpPr>
          <p:cNvPr id="172055" name="Text Box 1047"/>
          <p:cNvSpPr txBox="1">
            <a:spLocks noChangeArrowheads="1"/>
          </p:cNvSpPr>
          <p:nvPr/>
        </p:nvSpPr>
        <p:spPr bwMode="auto">
          <a:xfrm>
            <a:off x="2657475" y="4879975"/>
            <a:ext cx="43783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Always true (laminar or turbulent)</a:t>
            </a:r>
          </a:p>
        </p:txBody>
      </p:sp>
      <p:cxnSp>
        <p:nvCxnSpPr>
          <p:cNvPr id="172056" name="AutoShape 1048"/>
          <p:cNvCxnSpPr>
            <a:cxnSpLocks noChangeShapeType="1"/>
            <a:stCxn id="0" idx="3"/>
            <a:endCxn id="172055" idx="1"/>
          </p:cNvCxnSpPr>
          <p:nvPr/>
        </p:nvCxnSpPr>
        <p:spPr bwMode="auto">
          <a:xfrm flipV="1">
            <a:off x="2292350" y="5108575"/>
            <a:ext cx="365125" cy="2349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172057" name="Line 1049"/>
          <p:cNvSpPr>
            <a:spLocks noChangeShapeType="1"/>
          </p:cNvSpPr>
          <p:nvPr/>
        </p:nvSpPr>
        <p:spPr bwMode="auto">
          <a:xfrm>
            <a:off x="2730500" y="5308600"/>
            <a:ext cx="430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058" name="Text Box 1050"/>
          <p:cNvSpPr txBox="1">
            <a:spLocks noChangeArrowheads="1"/>
          </p:cNvSpPr>
          <p:nvPr/>
        </p:nvSpPr>
        <p:spPr bwMode="auto">
          <a:xfrm>
            <a:off x="3819525" y="3940175"/>
            <a:ext cx="35988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Assume horizontal flow</a:t>
            </a:r>
          </a:p>
        </p:txBody>
      </p:sp>
      <p:sp>
        <p:nvSpPr>
          <p:cNvPr id="172059" name="Line 1051"/>
          <p:cNvSpPr>
            <a:spLocks noChangeShapeType="1"/>
          </p:cNvSpPr>
          <p:nvPr/>
        </p:nvSpPr>
        <p:spPr bwMode="auto">
          <a:xfrm flipH="1" flipV="1">
            <a:off x="2286000" y="3543300"/>
            <a:ext cx="13462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060" name="Line 1052"/>
          <p:cNvSpPr>
            <a:spLocks noChangeShapeType="1"/>
          </p:cNvSpPr>
          <p:nvPr/>
        </p:nvSpPr>
        <p:spPr bwMode="auto">
          <a:xfrm flipV="1">
            <a:off x="3683000" y="36195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061" name="Line 1053"/>
          <p:cNvSpPr>
            <a:spLocks noChangeShapeType="1"/>
          </p:cNvSpPr>
          <p:nvPr/>
        </p:nvSpPr>
        <p:spPr bwMode="auto">
          <a:xfrm>
            <a:off x="3759200" y="4432300"/>
            <a:ext cx="368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2063" name="Text Box 1055"/>
          <p:cNvSpPr txBox="1">
            <a:spLocks noChangeArrowheads="1"/>
          </p:cNvSpPr>
          <p:nvPr/>
        </p:nvSpPr>
        <p:spPr bwMode="auto">
          <a:xfrm>
            <a:off x="7121525" y="3076575"/>
            <a:ext cx="20875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More general</a:t>
            </a:r>
          </a:p>
        </p:txBody>
      </p:sp>
      <p:sp>
        <p:nvSpPr>
          <p:cNvPr id="172064" name="Line 1056"/>
          <p:cNvSpPr>
            <a:spLocks noChangeShapeType="1"/>
          </p:cNvSpPr>
          <p:nvPr/>
        </p:nvSpPr>
        <p:spPr bwMode="auto">
          <a:xfrm>
            <a:off x="7251700" y="3556000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6422" name="Object 1030"/>
          <p:cNvGraphicFramePr>
            <a:graphicFrameLocks noChangeAspect="1"/>
          </p:cNvGraphicFramePr>
          <p:nvPr/>
        </p:nvGraphicFramePr>
        <p:xfrm>
          <a:off x="6061075" y="2627313"/>
          <a:ext cx="2789238" cy="331787"/>
        </p:xfrm>
        <a:graphic>
          <a:graphicData uri="http://schemas.openxmlformats.org/presentationml/2006/ole">
            <p:oleObj spid="_x0000_s316422" name="Equation" r:id="rId10" imgW="2438280" imgH="380880" progId="Equation.DSMT4">
              <p:embed/>
            </p:oleObj>
          </a:graphicData>
        </a:graphic>
      </p:graphicFrame>
      <p:sp>
        <p:nvSpPr>
          <p:cNvPr id="172066" name="Line 1058"/>
          <p:cNvSpPr>
            <a:spLocks noChangeShapeType="1"/>
          </p:cNvSpPr>
          <p:nvPr/>
        </p:nvSpPr>
        <p:spPr bwMode="auto">
          <a:xfrm flipH="1" flipV="1">
            <a:off x="7302500" y="2908300"/>
            <a:ext cx="508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067" name="Line 1059"/>
          <p:cNvSpPr>
            <a:spLocks noChangeShapeType="1"/>
          </p:cNvSpPr>
          <p:nvPr/>
        </p:nvSpPr>
        <p:spPr bwMode="auto">
          <a:xfrm flipH="1" flipV="1">
            <a:off x="6896100" y="33909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6423" name="Object 1031"/>
          <p:cNvGraphicFramePr>
            <a:graphicFrameLocks noChangeAspect="1"/>
          </p:cNvGraphicFramePr>
          <p:nvPr/>
        </p:nvGraphicFramePr>
        <p:xfrm>
          <a:off x="720725" y="5883275"/>
          <a:ext cx="889000" cy="774700"/>
        </p:xfrm>
        <a:graphic>
          <a:graphicData uri="http://schemas.openxmlformats.org/presentationml/2006/ole">
            <p:oleObj spid="_x0000_s316423" name="Equation" r:id="rId11" imgW="888840" imgH="774360" progId="Equation.DSMT4">
              <p:embed/>
            </p:oleObj>
          </a:graphicData>
        </a:graphic>
      </p:graphicFrame>
      <p:graphicFrame>
        <p:nvGraphicFramePr>
          <p:cNvPr id="316424" name="Object 1032"/>
          <p:cNvGraphicFramePr>
            <a:graphicFrameLocks noChangeAspect="1"/>
          </p:cNvGraphicFramePr>
          <p:nvPr/>
        </p:nvGraphicFramePr>
        <p:xfrm>
          <a:off x="2787650" y="5859463"/>
          <a:ext cx="1485900" cy="825500"/>
        </p:xfrm>
        <a:graphic>
          <a:graphicData uri="http://schemas.openxmlformats.org/presentationml/2006/ole">
            <p:oleObj spid="_x0000_s316424" name="Equation" r:id="rId12" imgW="148572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5" grpId="0" autoUpdateAnimBg="0"/>
      <p:bldP spid="172046" grpId="0" autoUpdateAnimBg="0"/>
      <p:bldP spid="172055" grpId="0" build="p" autoUpdateAnimBg="0"/>
      <p:bldP spid="172058" grpId="0" build="p" autoUpdateAnimBg="0"/>
      <p:bldP spid="1720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Friction Factor : Major losses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Laminar flow</a:t>
            </a:r>
          </a:p>
          <a:p>
            <a:r>
              <a:rPr lang="en-US"/>
              <a:t>Turbulent (Smooth, Transition, Rough) </a:t>
            </a:r>
          </a:p>
          <a:p>
            <a:r>
              <a:rPr lang="en-US"/>
              <a:t>Colebrook Formula</a:t>
            </a:r>
          </a:p>
          <a:p>
            <a:r>
              <a:rPr lang="en-US"/>
              <a:t>Moody diagram</a:t>
            </a:r>
          </a:p>
          <a:p>
            <a:r>
              <a:rPr lang="en-US"/>
              <a:t>Swamee-Jain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Comment 1029"/>
          <p:cNvSpPr>
            <a:spLocks noChangeArrowheads="1"/>
          </p:cNvSpPr>
          <p:nvPr/>
        </p:nvSpPr>
        <p:spPr bwMode="auto">
          <a:xfrm>
            <a:off x="4878388" y="2097088"/>
            <a:ext cx="29194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Hagen-Poiseuille</a:t>
            </a:r>
            <a:endParaRPr lang="en-US" sz="2400"/>
          </a:p>
        </p:txBody>
      </p:sp>
      <p:sp>
        <p:nvSpPr>
          <p:cNvPr id="173065" name="Comment 1033"/>
          <p:cNvSpPr>
            <a:spLocks noChangeArrowheads="1"/>
          </p:cNvSpPr>
          <p:nvPr/>
        </p:nvSpPr>
        <p:spPr bwMode="auto">
          <a:xfrm>
            <a:off x="4586288" y="3976688"/>
            <a:ext cx="261143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Darcy-Weisbach</a:t>
            </a:r>
            <a:endParaRPr lang="en-US" sz="2400"/>
          </a:p>
        </p:txBody>
      </p:sp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Laminar Flow Friction Factor</a:t>
            </a:r>
          </a:p>
        </p:txBody>
      </p:sp>
      <p:graphicFrame>
        <p:nvGraphicFramePr>
          <p:cNvPr id="317440" name="Object 1024"/>
          <p:cNvGraphicFramePr>
            <a:graphicFrameLocks noChangeAspect="1"/>
          </p:cNvGraphicFramePr>
          <p:nvPr/>
        </p:nvGraphicFramePr>
        <p:xfrm>
          <a:off x="1111250" y="1890713"/>
          <a:ext cx="1625600" cy="825500"/>
        </p:xfrm>
        <a:graphic>
          <a:graphicData uri="http://schemas.openxmlformats.org/presentationml/2006/ole">
            <p:oleObj spid="_x0000_s317440" name="Equation" r:id="rId4" imgW="1625400" imgH="825480" progId="Equation.DSMT4">
              <p:embed/>
            </p:oleObj>
          </a:graphicData>
        </a:graphic>
      </p:graphicFrame>
      <p:graphicFrame>
        <p:nvGraphicFramePr>
          <p:cNvPr id="317441" name="Object 1025"/>
          <p:cNvGraphicFramePr>
            <a:graphicFrameLocks noChangeAspect="1"/>
          </p:cNvGraphicFramePr>
          <p:nvPr/>
        </p:nvGraphicFramePr>
        <p:xfrm>
          <a:off x="1244600" y="2887663"/>
          <a:ext cx="1562100" cy="787400"/>
        </p:xfrm>
        <a:graphic>
          <a:graphicData uri="http://schemas.openxmlformats.org/presentationml/2006/ole">
            <p:oleObj spid="_x0000_s317441" name="Equation" r:id="rId5" imgW="1562040" imgH="787320" progId="Equation.DSMT4">
              <p:embed/>
            </p:oleObj>
          </a:graphicData>
        </a:graphic>
      </p:graphicFrame>
      <p:graphicFrame>
        <p:nvGraphicFramePr>
          <p:cNvPr id="317442" name="Object 1026"/>
          <p:cNvGraphicFramePr>
            <a:graphicFrameLocks noChangeAspect="1"/>
          </p:cNvGraphicFramePr>
          <p:nvPr/>
        </p:nvGraphicFramePr>
        <p:xfrm>
          <a:off x="1365250" y="3863975"/>
          <a:ext cx="1485900" cy="825500"/>
        </p:xfrm>
        <a:graphic>
          <a:graphicData uri="http://schemas.openxmlformats.org/presentationml/2006/ole">
            <p:oleObj spid="_x0000_s317442" name="Equation" r:id="rId6" imgW="1485720" imgH="825480" progId="Equation.DSMT4">
              <p:embed/>
            </p:oleObj>
          </a:graphicData>
        </a:graphic>
      </p:graphicFrame>
      <p:graphicFrame>
        <p:nvGraphicFramePr>
          <p:cNvPr id="317443" name="Object 1027"/>
          <p:cNvGraphicFramePr>
            <a:graphicFrameLocks noChangeAspect="1"/>
          </p:cNvGraphicFramePr>
          <p:nvPr/>
        </p:nvGraphicFramePr>
        <p:xfrm>
          <a:off x="1028700" y="4930775"/>
          <a:ext cx="2108200" cy="825500"/>
        </p:xfrm>
        <a:graphic>
          <a:graphicData uri="http://schemas.openxmlformats.org/presentationml/2006/ole">
            <p:oleObj spid="_x0000_s317443" name="Equation" r:id="rId7" imgW="2108160" imgH="825480" progId="Equation.DSMT4">
              <p:embed/>
            </p:oleObj>
          </a:graphicData>
        </a:graphic>
      </p:graphicFrame>
      <p:graphicFrame>
        <p:nvGraphicFramePr>
          <p:cNvPr id="317444" name="Object 1028"/>
          <p:cNvGraphicFramePr>
            <a:graphicFrameLocks noChangeAspect="1"/>
          </p:cNvGraphicFramePr>
          <p:nvPr/>
        </p:nvGraphicFramePr>
        <p:xfrm>
          <a:off x="1250950" y="5851525"/>
          <a:ext cx="1765300" cy="787400"/>
        </p:xfrm>
        <a:graphic>
          <a:graphicData uri="http://schemas.openxmlformats.org/presentationml/2006/ole">
            <p:oleObj spid="_x0000_s317444" name="Equation" r:id="rId8" imgW="1765080" imgH="787320" progId="Equation.DSMT4">
              <p:embed/>
            </p:oleObj>
          </a:graphicData>
        </a:graphic>
      </p:graphicFrame>
      <p:sp>
        <p:nvSpPr>
          <p:cNvPr id="173068" name="Text Box 1036"/>
          <p:cNvSpPr txBox="1">
            <a:spLocks noChangeArrowheads="1"/>
          </p:cNvSpPr>
          <p:nvPr/>
        </p:nvSpPr>
        <p:spPr bwMode="auto">
          <a:xfrm>
            <a:off x="4554538" y="6070600"/>
            <a:ext cx="36274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Slope of ___ on log-log plot</a:t>
            </a:r>
          </a:p>
        </p:txBody>
      </p:sp>
      <p:sp>
        <p:nvSpPr>
          <p:cNvPr id="173070" name="Line 1038"/>
          <p:cNvSpPr>
            <a:spLocks noChangeShapeType="1"/>
          </p:cNvSpPr>
          <p:nvPr/>
        </p:nvSpPr>
        <p:spPr bwMode="auto">
          <a:xfrm>
            <a:off x="4940300" y="25273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1" name="Line 1039"/>
          <p:cNvSpPr>
            <a:spLocks noChangeShapeType="1"/>
          </p:cNvSpPr>
          <p:nvPr/>
        </p:nvSpPr>
        <p:spPr bwMode="auto">
          <a:xfrm>
            <a:off x="4648200" y="4406900"/>
            <a:ext cx="2616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69" name="Comment 1037"/>
          <p:cNvSpPr>
            <a:spLocks noChangeArrowheads="1"/>
          </p:cNvSpPr>
          <p:nvPr/>
        </p:nvSpPr>
        <p:spPr bwMode="auto">
          <a:xfrm>
            <a:off x="5767388" y="6034088"/>
            <a:ext cx="8620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-1</a:t>
            </a:r>
            <a:endParaRPr lang="en-US" sz="2400"/>
          </a:p>
        </p:txBody>
      </p:sp>
      <p:graphicFrame>
        <p:nvGraphicFramePr>
          <p:cNvPr id="317445" name="Object 1029"/>
          <p:cNvGraphicFramePr>
            <a:graphicFrameLocks noChangeAspect="1"/>
          </p:cNvGraphicFramePr>
          <p:nvPr/>
        </p:nvGraphicFramePr>
        <p:xfrm>
          <a:off x="4794250" y="3090863"/>
          <a:ext cx="838200" cy="381000"/>
        </p:xfrm>
        <a:graphic>
          <a:graphicData uri="http://schemas.openxmlformats.org/presentationml/2006/ole">
            <p:oleObj spid="_x0000_s317445" name="Equation" r:id="rId9" imgW="838080" imgH="380880" progId="Equation.DSMT4">
              <p:embed/>
            </p:oleObj>
          </a:graphicData>
        </a:graphic>
      </p:graphicFrame>
      <p:sp>
        <p:nvSpPr>
          <p:cNvPr id="173073" name="Line 1041"/>
          <p:cNvSpPr>
            <a:spLocks noChangeShapeType="1"/>
          </p:cNvSpPr>
          <p:nvPr/>
        </p:nvSpPr>
        <p:spPr bwMode="auto">
          <a:xfrm>
            <a:off x="4800600" y="349250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4" name="Text Box 1042"/>
          <p:cNvSpPr txBox="1">
            <a:spLocks noChangeArrowheads="1"/>
          </p:cNvSpPr>
          <p:nvPr/>
        </p:nvSpPr>
        <p:spPr bwMode="auto">
          <a:xfrm>
            <a:off x="4606925" y="5375275"/>
            <a:ext cx="41624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 independent of roughness!</a:t>
            </a:r>
          </a:p>
        </p:txBody>
      </p:sp>
      <p:graphicFrame>
        <p:nvGraphicFramePr>
          <p:cNvPr id="317446" name="Object 1030"/>
          <p:cNvGraphicFramePr>
            <a:graphicFrameLocks noChangeAspect="1"/>
          </p:cNvGraphicFramePr>
          <p:nvPr/>
        </p:nvGraphicFramePr>
        <p:xfrm>
          <a:off x="6754813" y="2882900"/>
          <a:ext cx="1943100" cy="825500"/>
        </p:xfrm>
        <a:graphic>
          <a:graphicData uri="http://schemas.openxmlformats.org/presentationml/2006/ole">
            <p:oleObj spid="_x0000_s317446" name="Equation" r:id="rId10" imgW="194292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utoUpdateAnimBg="0"/>
      <p:bldP spid="173065" grpId="0" autoUpdateAnimBg="0"/>
      <p:bldP spid="173069" grpId="0" autoUpdateAnimBg="0"/>
      <p:bldP spid="17307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Turbulent Flow:</a:t>
            </a:r>
            <a:br>
              <a:rPr lang="en-US"/>
            </a:br>
            <a:r>
              <a:rPr lang="en-US"/>
              <a:t>Smooth, Rough, Transition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497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Hydraulically smooth pipe law (von Karman, 1930)</a:t>
            </a:r>
          </a:p>
          <a:p>
            <a:r>
              <a:rPr lang="en-US" sz="2800"/>
              <a:t>Rough pipe law (von Karman, 1930)</a:t>
            </a:r>
          </a:p>
          <a:p>
            <a:r>
              <a:rPr lang="en-US" sz="2800"/>
              <a:t>Transition function for both smooth and rough pipe laws (Colebrook)</a:t>
            </a:r>
          </a:p>
        </p:txBody>
      </p:sp>
      <p:graphicFrame>
        <p:nvGraphicFramePr>
          <p:cNvPr id="318464" name="Object 0"/>
          <p:cNvGraphicFramePr>
            <a:graphicFrameLocks noChangeAspect="1"/>
          </p:cNvGraphicFramePr>
          <p:nvPr/>
        </p:nvGraphicFramePr>
        <p:xfrm>
          <a:off x="5060950" y="2084388"/>
          <a:ext cx="3168650" cy="919162"/>
        </p:xfrm>
        <a:graphic>
          <a:graphicData uri="http://schemas.openxmlformats.org/presentationml/2006/ole">
            <p:oleObj spid="_x0000_s318464" name="Equation" r:id="rId4" imgW="2412720" imgH="914400" progId="Equation.DSMT4">
              <p:embed/>
            </p:oleObj>
          </a:graphicData>
        </a:graphic>
      </p:graphicFrame>
      <p:graphicFrame>
        <p:nvGraphicFramePr>
          <p:cNvPr id="318465" name="Object 1"/>
          <p:cNvGraphicFramePr>
            <a:graphicFrameLocks noChangeAspect="1"/>
          </p:cNvGraphicFramePr>
          <p:nvPr/>
        </p:nvGraphicFramePr>
        <p:xfrm>
          <a:off x="4984750" y="3629025"/>
          <a:ext cx="3017838" cy="790575"/>
        </p:xfrm>
        <a:graphic>
          <a:graphicData uri="http://schemas.openxmlformats.org/presentationml/2006/ole">
            <p:oleObj spid="_x0000_s318465" name="Equation" r:id="rId5" imgW="2298600" imgH="787320" progId="Equation.DSMT4">
              <p:embed/>
            </p:oleObj>
          </a:graphicData>
        </a:graphic>
      </p:graphicFrame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7135813" y="50800"/>
          <a:ext cx="1949450" cy="830263"/>
        </p:xfrm>
        <a:graphic>
          <a:graphicData uri="http://schemas.openxmlformats.org/presentationml/2006/ole">
            <p:oleObj spid="_x0000_s318466" name="Equation" r:id="rId6" imgW="1485720" imgH="825480" progId="Equation.DSMT4">
              <p:embed/>
            </p:oleObj>
          </a:graphicData>
        </a:graphic>
      </p:graphicFrame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3448050" y="6610350"/>
            <a:ext cx="569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97" name="Comment 13"/>
          <p:cNvSpPr>
            <a:spLocks noChangeArrowheads="1"/>
          </p:cNvSpPr>
          <p:nvPr/>
        </p:nvSpPr>
        <p:spPr bwMode="auto">
          <a:xfrm>
            <a:off x="3386138" y="6046788"/>
            <a:ext cx="5840412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(used to draw the Moody diagram)</a:t>
            </a:r>
            <a:endParaRPr lang="en-US" sz="3200"/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4495800" y="5448300"/>
            <a:ext cx="850900" cy="5461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800" name="Oval 16"/>
          <p:cNvSpPr>
            <a:spLocks noChangeArrowheads="1"/>
          </p:cNvSpPr>
          <p:nvPr/>
        </p:nvSpPr>
        <p:spPr bwMode="auto">
          <a:xfrm>
            <a:off x="8293100" y="5473700"/>
            <a:ext cx="850900" cy="5461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4630738" y="5013325"/>
          <a:ext cx="4454525" cy="792163"/>
        </p:xfrm>
        <a:graphic>
          <a:graphicData uri="http://schemas.openxmlformats.org/presentationml/2006/ole">
            <p:oleObj spid="_x0000_s318467" name="Equation" r:id="rId7" imgW="3390840" imgH="787320" progId="Equation.DSMT4">
              <p:embed/>
            </p:oleObj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777875" y="5807075"/>
          <a:ext cx="1219200" cy="825500"/>
        </p:xfrm>
        <a:graphic>
          <a:graphicData uri="http://schemas.openxmlformats.org/presentationml/2006/ole">
            <p:oleObj spid="_x0000_s318468" name="Equation" r:id="rId8" imgW="1218960" imgH="825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autoUpdateAnimBg="0"/>
      <p:bldP spid="118799" grpId="0" animBg="1"/>
      <p:bldP spid="1188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Moody Diagram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2341563" y="1951038"/>
            <a:ext cx="5326062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2341563" y="487680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2341563" y="414178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2341563" y="3617913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2341563" y="32083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2341563" y="2874963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2341563" y="25987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>
            <a:off x="2341563" y="2360613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2341563" y="21415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2341563" y="1951038"/>
            <a:ext cx="5326062" cy="1587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>
            <a:off x="26654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28463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29797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0845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31702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32369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33035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33607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>
            <a:off x="37226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>
            <a:off x="39131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>
            <a:off x="40465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>
            <a:off x="41513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42370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>
            <a:off x="43037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>
            <a:off x="43703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44180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0" name="Line 32"/>
          <p:cNvSpPr>
            <a:spLocks noChangeShapeType="1"/>
          </p:cNvSpPr>
          <p:nvPr/>
        </p:nvSpPr>
        <p:spPr bwMode="auto">
          <a:xfrm>
            <a:off x="47894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1" name="Line 33"/>
          <p:cNvSpPr>
            <a:spLocks noChangeShapeType="1"/>
          </p:cNvSpPr>
          <p:nvPr/>
        </p:nvSpPr>
        <p:spPr bwMode="auto">
          <a:xfrm>
            <a:off x="49799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2" name="Line 34"/>
          <p:cNvSpPr>
            <a:spLocks noChangeShapeType="1"/>
          </p:cNvSpPr>
          <p:nvPr/>
        </p:nvSpPr>
        <p:spPr bwMode="auto">
          <a:xfrm>
            <a:off x="51149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52197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53054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5" name="Line 37"/>
          <p:cNvSpPr>
            <a:spLocks noChangeShapeType="1"/>
          </p:cNvSpPr>
          <p:nvPr/>
        </p:nvSpPr>
        <p:spPr bwMode="auto">
          <a:xfrm>
            <a:off x="53721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54387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7" name="Line 39"/>
          <p:cNvSpPr>
            <a:spLocks noChangeShapeType="1"/>
          </p:cNvSpPr>
          <p:nvPr/>
        </p:nvSpPr>
        <p:spPr bwMode="auto">
          <a:xfrm>
            <a:off x="54864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58578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49" name="Line 41"/>
          <p:cNvSpPr>
            <a:spLocks noChangeShapeType="1"/>
          </p:cNvSpPr>
          <p:nvPr/>
        </p:nvSpPr>
        <p:spPr bwMode="auto">
          <a:xfrm>
            <a:off x="60483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>
            <a:off x="61817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1" name="Line 43"/>
          <p:cNvSpPr>
            <a:spLocks noChangeShapeType="1"/>
          </p:cNvSpPr>
          <p:nvPr/>
        </p:nvSpPr>
        <p:spPr bwMode="auto">
          <a:xfrm>
            <a:off x="62865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2" name="Line 44"/>
          <p:cNvSpPr>
            <a:spLocks noChangeShapeType="1"/>
          </p:cNvSpPr>
          <p:nvPr/>
        </p:nvSpPr>
        <p:spPr bwMode="auto">
          <a:xfrm>
            <a:off x="63627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3" name="Line 45"/>
          <p:cNvSpPr>
            <a:spLocks noChangeShapeType="1"/>
          </p:cNvSpPr>
          <p:nvPr/>
        </p:nvSpPr>
        <p:spPr bwMode="auto">
          <a:xfrm>
            <a:off x="64389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649605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5" name="Line 47"/>
          <p:cNvSpPr>
            <a:spLocks noChangeShapeType="1"/>
          </p:cNvSpPr>
          <p:nvPr/>
        </p:nvSpPr>
        <p:spPr bwMode="auto">
          <a:xfrm>
            <a:off x="65532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69246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7" name="Line 49"/>
          <p:cNvSpPr>
            <a:spLocks noChangeShapeType="1"/>
          </p:cNvSpPr>
          <p:nvPr/>
        </p:nvSpPr>
        <p:spPr bwMode="auto">
          <a:xfrm>
            <a:off x="71151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72485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59" name="Line 51"/>
          <p:cNvSpPr>
            <a:spLocks noChangeShapeType="1"/>
          </p:cNvSpPr>
          <p:nvPr/>
        </p:nvSpPr>
        <p:spPr bwMode="auto">
          <a:xfrm>
            <a:off x="73437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0" name="Line 52"/>
          <p:cNvSpPr>
            <a:spLocks noChangeShapeType="1"/>
          </p:cNvSpPr>
          <p:nvPr/>
        </p:nvSpPr>
        <p:spPr bwMode="auto">
          <a:xfrm>
            <a:off x="74295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1" name="Line 53"/>
          <p:cNvSpPr>
            <a:spLocks noChangeShapeType="1"/>
          </p:cNvSpPr>
          <p:nvPr/>
        </p:nvSpPr>
        <p:spPr bwMode="auto">
          <a:xfrm>
            <a:off x="75057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2" name="Line 54"/>
          <p:cNvSpPr>
            <a:spLocks noChangeShapeType="1"/>
          </p:cNvSpPr>
          <p:nvPr/>
        </p:nvSpPr>
        <p:spPr bwMode="auto">
          <a:xfrm>
            <a:off x="756285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3" name="Line 55"/>
          <p:cNvSpPr>
            <a:spLocks noChangeShapeType="1"/>
          </p:cNvSpPr>
          <p:nvPr/>
        </p:nvSpPr>
        <p:spPr bwMode="auto">
          <a:xfrm>
            <a:off x="76200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4" name="Line 56"/>
          <p:cNvSpPr>
            <a:spLocks noChangeShapeType="1"/>
          </p:cNvSpPr>
          <p:nvPr/>
        </p:nvSpPr>
        <p:spPr bwMode="auto">
          <a:xfrm>
            <a:off x="3408363" y="1951038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5" name="Line 57"/>
          <p:cNvSpPr>
            <a:spLocks noChangeShapeType="1"/>
          </p:cNvSpPr>
          <p:nvPr/>
        </p:nvSpPr>
        <p:spPr bwMode="auto">
          <a:xfrm>
            <a:off x="4475163" y="1951038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6" name="Line 58"/>
          <p:cNvSpPr>
            <a:spLocks noChangeShapeType="1"/>
          </p:cNvSpPr>
          <p:nvPr/>
        </p:nvSpPr>
        <p:spPr bwMode="auto">
          <a:xfrm>
            <a:off x="5534025" y="1951038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7" name="Line 59"/>
          <p:cNvSpPr>
            <a:spLocks noChangeShapeType="1"/>
          </p:cNvSpPr>
          <p:nvPr/>
        </p:nvSpPr>
        <p:spPr bwMode="auto">
          <a:xfrm>
            <a:off x="6600825" y="1951038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8" name="Line 60"/>
          <p:cNvSpPr>
            <a:spLocks noChangeShapeType="1"/>
          </p:cNvSpPr>
          <p:nvPr/>
        </p:nvSpPr>
        <p:spPr bwMode="auto">
          <a:xfrm>
            <a:off x="7667625" y="1951038"/>
            <a:ext cx="1588" cy="4183062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69" name="Line 61"/>
          <p:cNvSpPr>
            <a:spLocks noChangeShapeType="1"/>
          </p:cNvSpPr>
          <p:nvPr/>
        </p:nvSpPr>
        <p:spPr bwMode="auto">
          <a:xfrm>
            <a:off x="2320925" y="1951038"/>
            <a:ext cx="1588" cy="4183062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0" name="Line 62"/>
          <p:cNvSpPr>
            <a:spLocks noChangeShapeType="1"/>
          </p:cNvSpPr>
          <p:nvPr/>
        </p:nvSpPr>
        <p:spPr bwMode="auto">
          <a:xfrm>
            <a:off x="2208213" y="613410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1" name="Line 63"/>
          <p:cNvSpPr>
            <a:spLocks noChangeShapeType="1"/>
          </p:cNvSpPr>
          <p:nvPr/>
        </p:nvSpPr>
        <p:spPr bwMode="auto">
          <a:xfrm>
            <a:off x="2208213" y="487680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2" name="Line 64"/>
          <p:cNvSpPr>
            <a:spLocks noChangeShapeType="1"/>
          </p:cNvSpPr>
          <p:nvPr/>
        </p:nvSpPr>
        <p:spPr bwMode="auto">
          <a:xfrm>
            <a:off x="2208213" y="414178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3" name="Line 65"/>
          <p:cNvSpPr>
            <a:spLocks noChangeShapeType="1"/>
          </p:cNvSpPr>
          <p:nvPr/>
        </p:nvSpPr>
        <p:spPr bwMode="auto">
          <a:xfrm>
            <a:off x="2208213" y="3617913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4" name="Line 66"/>
          <p:cNvSpPr>
            <a:spLocks noChangeShapeType="1"/>
          </p:cNvSpPr>
          <p:nvPr/>
        </p:nvSpPr>
        <p:spPr bwMode="auto">
          <a:xfrm>
            <a:off x="2208213" y="32083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5" name="Line 67"/>
          <p:cNvSpPr>
            <a:spLocks noChangeShapeType="1"/>
          </p:cNvSpPr>
          <p:nvPr/>
        </p:nvSpPr>
        <p:spPr bwMode="auto">
          <a:xfrm>
            <a:off x="2208213" y="2874963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6" name="Line 68"/>
          <p:cNvSpPr>
            <a:spLocks noChangeShapeType="1"/>
          </p:cNvSpPr>
          <p:nvPr/>
        </p:nvSpPr>
        <p:spPr bwMode="auto">
          <a:xfrm>
            <a:off x="2208213" y="25987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7" name="Line 69"/>
          <p:cNvSpPr>
            <a:spLocks noChangeShapeType="1"/>
          </p:cNvSpPr>
          <p:nvPr/>
        </p:nvSpPr>
        <p:spPr bwMode="auto">
          <a:xfrm>
            <a:off x="2208213" y="2360613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8" name="Line 70"/>
          <p:cNvSpPr>
            <a:spLocks noChangeShapeType="1"/>
          </p:cNvSpPr>
          <p:nvPr/>
        </p:nvSpPr>
        <p:spPr bwMode="auto">
          <a:xfrm>
            <a:off x="2208213" y="21415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79" name="Line 71"/>
          <p:cNvSpPr>
            <a:spLocks noChangeShapeType="1"/>
          </p:cNvSpPr>
          <p:nvPr/>
        </p:nvSpPr>
        <p:spPr bwMode="auto">
          <a:xfrm>
            <a:off x="2208213" y="19510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0" name="Line 72"/>
          <p:cNvSpPr>
            <a:spLocks noChangeShapeType="1"/>
          </p:cNvSpPr>
          <p:nvPr/>
        </p:nvSpPr>
        <p:spPr bwMode="auto">
          <a:xfrm>
            <a:off x="2236788" y="6134100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1" name="Line 73"/>
          <p:cNvSpPr>
            <a:spLocks noChangeShapeType="1"/>
          </p:cNvSpPr>
          <p:nvPr/>
        </p:nvSpPr>
        <p:spPr bwMode="auto">
          <a:xfrm>
            <a:off x="2236788" y="1951038"/>
            <a:ext cx="85725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2" name="Line 74"/>
          <p:cNvSpPr>
            <a:spLocks noChangeShapeType="1"/>
          </p:cNvSpPr>
          <p:nvPr/>
        </p:nvSpPr>
        <p:spPr bwMode="auto">
          <a:xfrm>
            <a:off x="2341563" y="6134100"/>
            <a:ext cx="53260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3" name="Line 75"/>
          <p:cNvSpPr>
            <a:spLocks noChangeShapeType="1"/>
          </p:cNvSpPr>
          <p:nvPr/>
        </p:nvSpPr>
        <p:spPr bwMode="auto">
          <a:xfrm flipV="1">
            <a:off x="23209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4" name="Line 76"/>
          <p:cNvSpPr>
            <a:spLocks noChangeShapeType="1"/>
          </p:cNvSpPr>
          <p:nvPr/>
        </p:nvSpPr>
        <p:spPr bwMode="auto">
          <a:xfrm flipV="1">
            <a:off x="3408363" y="6134100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5" name="Line 77"/>
          <p:cNvSpPr>
            <a:spLocks noChangeShapeType="1"/>
          </p:cNvSpPr>
          <p:nvPr/>
        </p:nvSpPr>
        <p:spPr bwMode="auto">
          <a:xfrm flipV="1">
            <a:off x="4475163" y="6134100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6" name="Line 78"/>
          <p:cNvSpPr>
            <a:spLocks noChangeShapeType="1"/>
          </p:cNvSpPr>
          <p:nvPr/>
        </p:nvSpPr>
        <p:spPr bwMode="auto">
          <a:xfrm flipV="1">
            <a:off x="55340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7" name="Line 79"/>
          <p:cNvSpPr>
            <a:spLocks noChangeShapeType="1"/>
          </p:cNvSpPr>
          <p:nvPr/>
        </p:nvSpPr>
        <p:spPr bwMode="auto">
          <a:xfrm flipV="1">
            <a:off x="66008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8" name="Line 80"/>
          <p:cNvSpPr>
            <a:spLocks noChangeShapeType="1"/>
          </p:cNvSpPr>
          <p:nvPr/>
        </p:nvSpPr>
        <p:spPr bwMode="auto">
          <a:xfrm flipV="1">
            <a:off x="76676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89" name="Line 81"/>
          <p:cNvSpPr>
            <a:spLocks noChangeShapeType="1"/>
          </p:cNvSpPr>
          <p:nvPr/>
        </p:nvSpPr>
        <p:spPr bwMode="auto">
          <a:xfrm>
            <a:off x="2341563" y="2751138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090" name="Rectangle 82"/>
          <p:cNvSpPr>
            <a:spLocks noChangeArrowheads="1"/>
          </p:cNvSpPr>
          <p:nvPr/>
        </p:nvSpPr>
        <p:spPr bwMode="auto">
          <a:xfrm>
            <a:off x="1751013" y="60007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/>
          </a:p>
        </p:txBody>
      </p:sp>
      <p:sp>
        <p:nvSpPr>
          <p:cNvPr id="171091" name="Rectangle 83"/>
          <p:cNvSpPr>
            <a:spLocks noChangeArrowheads="1"/>
          </p:cNvSpPr>
          <p:nvPr/>
        </p:nvSpPr>
        <p:spPr bwMode="auto">
          <a:xfrm>
            <a:off x="1751013" y="1817688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0.10</a:t>
            </a:r>
            <a:endParaRPr lang="en-US" sz="2400"/>
          </a:p>
        </p:txBody>
      </p:sp>
      <p:sp>
        <p:nvSpPr>
          <p:cNvPr id="171092" name="Rectangle 84"/>
          <p:cNvSpPr>
            <a:spLocks noChangeArrowheads="1"/>
          </p:cNvSpPr>
          <p:nvPr/>
        </p:nvSpPr>
        <p:spPr bwMode="auto">
          <a:xfrm>
            <a:off x="1989138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/>
          </a:p>
        </p:txBody>
      </p:sp>
      <p:sp>
        <p:nvSpPr>
          <p:cNvPr id="171093" name="Rectangle 85"/>
          <p:cNvSpPr>
            <a:spLocks noChangeArrowheads="1"/>
          </p:cNvSpPr>
          <p:nvPr/>
        </p:nvSpPr>
        <p:spPr bwMode="auto">
          <a:xfrm>
            <a:off x="3055938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/>
          </a:p>
        </p:txBody>
      </p:sp>
      <p:sp>
        <p:nvSpPr>
          <p:cNvPr id="171094" name="Rectangle 86"/>
          <p:cNvSpPr>
            <a:spLocks noChangeArrowheads="1"/>
          </p:cNvSpPr>
          <p:nvPr/>
        </p:nvSpPr>
        <p:spPr bwMode="auto">
          <a:xfrm>
            <a:off x="4122738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/>
          </a:p>
        </p:txBody>
      </p:sp>
      <p:sp>
        <p:nvSpPr>
          <p:cNvPr id="171095" name="Rectangle 87"/>
          <p:cNvSpPr>
            <a:spLocks noChangeArrowheads="1"/>
          </p:cNvSpPr>
          <p:nvPr/>
        </p:nvSpPr>
        <p:spPr bwMode="auto">
          <a:xfrm>
            <a:off x="5181600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/>
          </a:p>
        </p:txBody>
      </p:sp>
      <p:sp>
        <p:nvSpPr>
          <p:cNvPr id="171096" name="Rectangle 88"/>
          <p:cNvSpPr>
            <a:spLocks noChangeArrowheads="1"/>
          </p:cNvSpPr>
          <p:nvPr/>
        </p:nvSpPr>
        <p:spPr bwMode="auto">
          <a:xfrm>
            <a:off x="6248400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/>
          </a:p>
        </p:txBody>
      </p:sp>
      <p:sp>
        <p:nvSpPr>
          <p:cNvPr id="171097" name="Rectangle 89"/>
          <p:cNvSpPr>
            <a:spLocks noChangeArrowheads="1"/>
          </p:cNvSpPr>
          <p:nvPr/>
        </p:nvSpPr>
        <p:spPr bwMode="auto">
          <a:xfrm>
            <a:off x="7315200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/>
          </a:p>
        </p:txBody>
      </p:sp>
      <p:sp>
        <p:nvSpPr>
          <p:cNvPr id="171098" name="Rectangle 90"/>
          <p:cNvSpPr>
            <a:spLocks noChangeArrowheads="1"/>
          </p:cNvSpPr>
          <p:nvPr/>
        </p:nvSpPr>
        <p:spPr bwMode="auto">
          <a:xfrm>
            <a:off x="4913313" y="6553200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Re</a:t>
            </a:r>
            <a:endParaRPr lang="en-US" sz="2400"/>
          </a:p>
        </p:txBody>
      </p:sp>
      <p:sp>
        <p:nvSpPr>
          <p:cNvPr id="171099" name="Rectangle 91"/>
          <p:cNvSpPr>
            <a:spLocks noChangeArrowheads="1"/>
          </p:cNvSpPr>
          <p:nvPr/>
        </p:nvSpPr>
        <p:spPr bwMode="auto">
          <a:xfrm rot="16200000">
            <a:off x="588169" y="3898107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/>
          </a:p>
        </p:txBody>
      </p:sp>
      <p:sp>
        <p:nvSpPr>
          <p:cNvPr id="171100" name="Line 92"/>
          <p:cNvSpPr>
            <a:spLocks noChangeShapeType="1"/>
          </p:cNvSpPr>
          <p:nvPr/>
        </p:nvSpPr>
        <p:spPr bwMode="auto">
          <a:xfrm>
            <a:off x="2527300" y="4411663"/>
            <a:ext cx="228600" cy="15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01" name="Rectangle 93"/>
          <p:cNvSpPr>
            <a:spLocks noChangeArrowheads="1"/>
          </p:cNvSpPr>
          <p:nvPr/>
        </p:nvSpPr>
        <p:spPr bwMode="auto">
          <a:xfrm>
            <a:off x="2794000" y="4316413"/>
            <a:ext cx="4683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/>
          </a:p>
        </p:txBody>
      </p:sp>
      <p:sp>
        <p:nvSpPr>
          <p:cNvPr id="171102" name="Line 94"/>
          <p:cNvSpPr>
            <a:spLocks noChangeShapeType="1"/>
          </p:cNvSpPr>
          <p:nvPr/>
        </p:nvSpPr>
        <p:spPr bwMode="auto">
          <a:xfrm>
            <a:off x="7772400" y="2551113"/>
            <a:ext cx="22860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03" name="Rectangle 95"/>
          <p:cNvSpPr>
            <a:spLocks noChangeArrowheads="1"/>
          </p:cNvSpPr>
          <p:nvPr/>
        </p:nvSpPr>
        <p:spPr bwMode="auto">
          <a:xfrm>
            <a:off x="8039100" y="2455863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0.05</a:t>
            </a:r>
            <a:endParaRPr lang="en-US" sz="2400"/>
          </a:p>
        </p:txBody>
      </p:sp>
      <p:sp>
        <p:nvSpPr>
          <p:cNvPr id="171104" name="Line 96"/>
          <p:cNvSpPr>
            <a:spLocks noChangeShapeType="1"/>
          </p:cNvSpPr>
          <p:nvPr/>
        </p:nvSpPr>
        <p:spPr bwMode="auto">
          <a:xfrm>
            <a:off x="7772400" y="2747963"/>
            <a:ext cx="228600" cy="15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05" name="Rectangle 97"/>
          <p:cNvSpPr>
            <a:spLocks noChangeArrowheads="1"/>
          </p:cNvSpPr>
          <p:nvPr/>
        </p:nvSpPr>
        <p:spPr bwMode="auto">
          <a:xfrm>
            <a:off x="8039100" y="2652713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/>
          </a:p>
        </p:txBody>
      </p:sp>
      <p:sp>
        <p:nvSpPr>
          <p:cNvPr id="171106" name="Line 98"/>
          <p:cNvSpPr>
            <a:spLocks noChangeShapeType="1"/>
          </p:cNvSpPr>
          <p:nvPr/>
        </p:nvSpPr>
        <p:spPr bwMode="auto">
          <a:xfrm>
            <a:off x="7772400" y="2973388"/>
            <a:ext cx="228600" cy="15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07" name="Rectangle 99"/>
          <p:cNvSpPr>
            <a:spLocks noChangeArrowheads="1"/>
          </p:cNvSpPr>
          <p:nvPr/>
        </p:nvSpPr>
        <p:spPr bwMode="auto">
          <a:xfrm>
            <a:off x="8039100" y="2878138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/>
          </a:p>
        </p:txBody>
      </p:sp>
      <p:sp>
        <p:nvSpPr>
          <p:cNvPr id="171108" name="Line 100"/>
          <p:cNvSpPr>
            <a:spLocks noChangeShapeType="1"/>
          </p:cNvSpPr>
          <p:nvPr/>
        </p:nvSpPr>
        <p:spPr bwMode="auto">
          <a:xfrm>
            <a:off x="7772400" y="3259138"/>
            <a:ext cx="228600" cy="15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09" name="Rectangle 101"/>
          <p:cNvSpPr>
            <a:spLocks noChangeArrowheads="1"/>
          </p:cNvSpPr>
          <p:nvPr/>
        </p:nvSpPr>
        <p:spPr bwMode="auto">
          <a:xfrm>
            <a:off x="8039100" y="3163888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/>
          </a:p>
        </p:txBody>
      </p:sp>
      <p:sp>
        <p:nvSpPr>
          <p:cNvPr id="171110" name="Line 102"/>
          <p:cNvSpPr>
            <a:spLocks noChangeShapeType="1"/>
          </p:cNvSpPr>
          <p:nvPr/>
        </p:nvSpPr>
        <p:spPr bwMode="auto">
          <a:xfrm>
            <a:off x="7772400" y="3455988"/>
            <a:ext cx="228600" cy="15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11" name="Rectangle 103"/>
          <p:cNvSpPr>
            <a:spLocks noChangeArrowheads="1"/>
          </p:cNvSpPr>
          <p:nvPr/>
        </p:nvSpPr>
        <p:spPr bwMode="auto">
          <a:xfrm>
            <a:off x="8039100" y="33607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/>
          </a:p>
        </p:txBody>
      </p:sp>
      <p:sp>
        <p:nvSpPr>
          <p:cNvPr id="171112" name="Line 104"/>
          <p:cNvSpPr>
            <a:spLocks noChangeShapeType="1"/>
          </p:cNvSpPr>
          <p:nvPr/>
        </p:nvSpPr>
        <p:spPr bwMode="auto">
          <a:xfrm>
            <a:off x="7772400" y="3716338"/>
            <a:ext cx="228600" cy="1587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13" name="Rectangle 105"/>
          <p:cNvSpPr>
            <a:spLocks noChangeArrowheads="1"/>
          </p:cNvSpPr>
          <p:nvPr/>
        </p:nvSpPr>
        <p:spPr bwMode="auto">
          <a:xfrm>
            <a:off x="8039100" y="3621088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/>
          </a:p>
        </p:txBody>
      </p:sp>
      <p:sp>
        <p:nvSpPr>
          <p:cNvPr id="171114" name="Line 106"/>
          <p:cNvSpPr>
            <a:spLocks noChangeShapeType="1"/>
          </p:cNvSpPr>
          <p:nvPr/>
        </p:nvSpPr>
        <p:spPr bwMode="auto">
          <a:xfrm>
            <a:off x="7772400" y="3849688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15" name="Rectangle 107"/>
          <p:cNvSpPr>
            <a:spLocks noChangeArrowheads="1"/>
          </p:cNvSpPr>
          <p:nvPr/>
        </p:nvSpPr>
        <p:spPr bwMode="auto">
          <a:xfrm>
            <a:off x="8039100" y="37544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/>
          </a:p>
        </p:txBody>
      </p:sp>
      <p:sp>
        <p:nvSpPr>
          <p:cNvPr id="171116" name="Line 108"/>
          <p:cNvSpPr>
            <a:spLocks noChangeShapeType="1"/>
          </p:cNvSpPr>
          <p:nvPr/>
        </p:nvSpPr>
        <p:spPr bwMode="auto">
          <a:xfrm>
            <a:off x="7772400" y="4022725"/>
            <a:ext cx="228600" cy="1588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17" name="Rectangle 109"/>
          <p:cNvSpPr>
            <a:spLocks noChangeArrowheads="1"/>
          </p:cNvSpPr>
          <p:nvPr/>
        </p:nvSpPr>
        <p:spPr bwMode="auto">
          <a:xfrm>
            <a:off x="8039100" y="392588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/>
          </a:p>
        </p:txBody>
      </p:sp>
      <p:sp>
        <p:nvSpPr>
          <p:cNvPr id="171118" name="Line 110"/>
          <p:cNvSpPr>
            <a:spLocks noChangeShapeType="1"/>
          </p:cNvSpPr>
          <p:nvPr/>
        </p:nvSpPr>
        <p:spPr bwMode="auto">
          <a:xfrm>
            <a:off x="7772400" y="4235450"/>
            <a:ext cx="228600" cy="1588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19" name="Rectangle 111"/>
          <p:cNvSpPr>
            <a:spLocks noChangeArrowheads="1"/>
          </p:cNvSpPr>
          <p:nvPr/>
        </p:nvSpPr>
        <p:spPr bwMode="auto">
          <a:xfrm>
            <a:off x="8039100" y="4140200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/>
          </a:p>
        </p:txBody>
      </p:sp>
      <p:sp>
        <p:nvSpPr>
          <p:cNvPr id="171120" name="Line 112"/>
          <p:cNvSpPr>
            <a:spLocks noChangeShapeType="1"/>
          </p:cNvSpPr>
          <p:nvPr/>
        </p:nvSpPr>
        <p:spPr bwMode="auto">
          <a:xfrm>
            <a:off x="7772400" y="4584700"/>
            <a:ext cx="228600" cy="1588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21" name="Rectangle 113"/>
          <p:cNvSpPr>
            <a:spLocks noChangeArrowheads="1"/>
          </p:cNvSpPr>
          <p:nvPr/>
        </p:nvSpPr>
        <p:spPr bwMode="auto">
          <a:xfrm>
            <a:off x="8039100" y="4489450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/>
          </a:p>
        </p:txBody>
      </p:sp>
      <p:sp>
        <p:nvSpPr>
          <p:cNvPr id="171122" name="Line 114"/>
          <p:cNvSpPr>
            <a:spLocks noChangeShapeType="1"/>
          </p:cNvSpPr>
          <p:nvPr/>
        </p:nvSpPr>
        <p:spPr bwMode="auto">
          <a:xfrm>
            <a:off x="7772400" y="4883150"/>
            <a:ext cx="228600" cy="1588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23" name="Rectangle 115"/>
          <p:cNvSpPr>
            <a:spLocks noChangeArrowheads="1"/>
          </p:cNvSpPr>
          <p:nvPr/>
        </p:nvSpPr>
        <p:spPr bwMode="auto">
          <a:xfrm>
            <a:off x="8039100" y="4787900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/>
          </a:p>
        </p:txBody>
      </p:sp>
      <p:sp>
        <p:nvSpPr>
          <p:cNvPr id="171124" name="Line 116"/>
          <p:cNvSpPr>
            <a:spLocks noChangeShapeType="1"/>
          </p:cNvSpPr>
          <p:nvPr/>
        </p:nvSpPr>
        <p:spPr bwMode="auto">
          <a:xfrm>
            <a:off x="7772400" y="5003800"/>
            <a:ext cx="228600" cy="1588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25" name="Rectangle 117"/>
          <p:cNvSpPr>
            <a:spLocks noChangeArrowheads="1"/>
          </p:cNvSpPr>
          <p:nvPr/>
        </p:nvSpPr>
        <p:spPr bwMode="auto">
          <a:xfrm>
            <a:off x="8039100" y="4908550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0.0008</a:t>
            </a:r>
            <a:endParaRPr lang="en-US" sz="2400"/>
          </a:p>
        </p:txBody>
      </p:sp>
      <p:sp>
        <p:nvSpPr>
          <p:cNvPr id="171126" name="Line 118"/>
          <p:cNvSpPr>
            <a:spLocks noChangeShapeType="1"/>
          </p:cNvSpPr>
          <p:nvPr/>
        </p:nvSpPr>
        <p:spPr bwMode="auto">
          <a:xfrm>
            <a:off x="7772400" y="5302250"/>
            <a:ext cx="228600" cy="1588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27" name="Rectangle 119"/>
          <p:cNvSpPr>
            <a:spLocks noChangeArrowheads="1"/>
          </p:cNvSpPr>
          <p:nvPr/>
        </p:nvSpPr>
        <p:spPr bwMode="auto">
          <a:xfrm>
            <a:off x="8039100" y="5207000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/>
          </a:p>
        </p:txBody>
      </p:sp>
      <p:sp>
        <p:nvSpPr>
          <p:cNvPr id="171128" name="Line 120"/>
          <p:cNvSpPr>
            <a:spLocks noChangeShapeType="1"/>
          </p:cNvSpPr>
          <p:nvPr/>
        </p:nvSpPr>
        <p:spPr bwMode="auto">
          <a:xfrm>
            <a:off x="7772400" y="5549900"/>
            <a:ext cx="228600" cy="1588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29" name="Rectangle 121"/>
          <p:cNvSpPr>
            <a:spLocks noChangeArrowheads="1"/>
          </p:cNvSpPr>
          <p:nvPr/>
        </p:nvSpPr>
        <p:spPr bwMode="auto">
          <a:xfrm>
            <a:off x="8039100" y="5454650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/>
          </a:p>
        </p:txBody>
      </p:sp>
      <p:sp>
        <p:nvSpPr>
          <p:cNvPr id="171130" name="Line 122"/>
          <p:cNvSpPr>
            <a:spLocks noChangeShapeType="1"/>
          </p:cNvSpPr>
          <p:nvPr/>
        </p:nvSpPr>
        <p:spPr bwMode="auto">
          <a:xfrm>
            <a:off x="7772400" y="5788025"/>
            <a:ext cx="228600" cy="1588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31" name="Rectangle 123"/>
          <p:cNvSpPr>
            <a:spLocks noChangeArrowheads="1"/>
          </p:cNvSpPr>
          <p:nvPr/>
        </p:nvSpPr>
        <p:spPr bwMode="auto">
          <a:xfrm>
            <a:off x="8039100" y="5692775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/>
          </a:p>
        </p:txBody>
      </p:sp>
      <p:sp>
        <p:nvSpPr>
          <p:cNvPr id="171132" name="Line 124"/>
          <p:cNvSpPr>
            <a:spLocks noChangeShapeType="1"/>
          </p:cNvSpPr>
          <p:nvPr/>
        </p:nvSpPr>
        <p:spPr bwMode="auto">
          <a:xfrm>
            <a:off x="7772400" y="6022975"/>
            <a:ext cx="228600" cy="1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33" name="Rectangle 125"/>
          <p:cNvSpPr>
            <a:spLocks noChangeArrowheads="1"/>
          </p:cNvSpPr>
          <p:nvPr/>
        </p:nvSpPr>
        <p:spPr bwMode="auto">
          <a:xfrm>
            <a:off x="8039100" y="5927725"/>
            <a:ext cx="495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/>
          </a:p>
        </p:txBody>
      </p:sp>
      <p:sp>
        <p:nvSpPr>
          <p:cNvPr id="171134" name="Line 126"/>
          <p:cNvSpPr>
            <a:spLocks noChangeShapeType="1"/>
          </p:cNvSpPr>
          <p:nvPr/>
        </p:nvSpPr>
        <p:spPr bwMode="auto">
          <a:xfrm>
            <a:off x="7772400" y="6257925"/>
            <a:ext cx="228600" cy="1588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135" name="Rectangle 127"/>
          <p:cNvSpPr>
            <a:spLocks noChangeArrowheads="1"/>
          </p:cNvSpPr>
          <p:nvPr/>
        </p:nvSpPr>
        <p:spPr bwMode="auto">
          <a:xfrm>
            <a:off x="8039100" y="6162675"/>
            <a:ext cx="449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/>
          </a:p>
        </p:txBody>
      </p:sp>
      <p:graphicFrame>
        <p:nvGraphicFramePr>
          <p:cNvPr id="190547" name="Object 83"/>
          <p:cNvGraphicFramePr>
            <a:graphicFrameLocks noChangeAspect="1"/>
          </p:cNvGraphicFramePr>
          <p:nvPr/>
        </p:nvGraphicFramePr>
        <p:xfrm>
          <a:off x="152400" y="2308225"/>
          <a:ext cx="1422400" cy="787400"/>
        </p:xfrm>
        <a:graphic>
          <a:graphicData uri="http://schemas.openxmlformats.org/presentationml/2006/ole">
            <p:oleObj spid="_x0000_s190547" name="Equation" r:id="rId4" imgW="1422360" imgH="787320" progId="Equation.DSMT4">
              <p:embed/>
            </p:oleObj>
          </a:graphicData>
        </a:graphic>
      </p:graphicFrame>
      <p:grpSp>
        <p:nvGrpSpPr>
          <p:cNvPr id="171137" name="Group 129"/>
          <p:cNvGrpSpPr>
            <a:grpSpLocks/>
          </p:cNvGrpSpPr>
          <p:nvPr/>
        </p:nvGrpSpPr>
        <p:grpSpPr bwMode="auto">
          <a:xfrm>
            <a:off x="2846388" y="2322513"/>
            <a:ext cx="4897437" cy="3868737"/>
            <a:chOff x="1537" y="1460"/>
            <a:chExt cx="3085" cy="2437"/>
          </a:xfrm>
        </p:grpSpPr>
        <p:grpSp>
          <p:nvGrpSpPr>
            <p:cNvPr id="171138" name="Group 130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171139" name="Line 131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0" name="Line 132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1" name="Line 133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2" name="Line 134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3" name="Line 135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4" name="Line 136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5" name="Line 137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6" name="Line 138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7" name="Line 139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8" name="Line 140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49" name="Line 141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0" name="Line 142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1" name="Line 143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2" name="Line 144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3" name="Line 145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4" name="Freeform 146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5" name="Line 147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6" name="Line 148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7" name="Freeform 149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8" name="Line 150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59" name="Line 151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0" name="Line 152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1" name="Line 153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2" name="Line 154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3" name="Line 155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4" name="Line 156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5" name="Line 157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6" name="Freeform 158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7" name="Line 159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8" name="Line 160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69" name="Line 161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0" name="Line 162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1" name="Line 163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2" name="Line 164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3" name="Line 165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4" name="Line 166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5" name="Line 167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6" name="Line 168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7" name="Line 169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8" name="Line 170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79" name="Line 171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0" name="Line 172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1" name="Line 173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2" name="Line 174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3" name="Line 175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4" name="Line 176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5" name="Line 177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6" name="Line 178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7" name="Line 179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8" name="Line 180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89" name="Line 181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0" name="Line 182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1" name="Line 183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2" name="Line 184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3" name="Line 185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4" name="Line 186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5" name="Line 187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96" name="Line 188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1197" name="Line 189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198" name="Line 190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199" name="Line 191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0" name="Line 192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1" name="Line 193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2" name="Line 194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3" name="Line 195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4" name="Line 196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5" name="Line 197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6" name="Line 198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7" name="Line 199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8" name="Line 200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09" name="Line 201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0" name="Freeform 202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1" name="Line 203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2" name="Freeform 204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3" name="Line 205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4" name="Line 206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5" name="Freeform 207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6" name="Line 208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7" name="Line 209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8" name="Line 210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19" name="Line 211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0" name="Line 212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1" name="Freeform 213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2" name="Line 214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3" name="Line 215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4" name="Line 216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5" name="Line 217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6" name="Line 218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7" name="Line 219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8" name="Line 220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29" name="Line 221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0" name="Line 222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1" name="Line 223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2" name="Line 224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3" name="Line 225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4" name="Line 226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5" name="Line 227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6" name="Line 228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7" name="Line 229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8" name="Line 230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39" name="Line 231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0" name="Line 232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1" name="Line 233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2" name="Line 234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3" name="Line 235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4" name="Line 236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5" name="Line 237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6" name="Line 238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7" name="Line 239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8" name="Line 240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49" name="Line 241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0" name="Line 242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1" name="Line 243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2" name="Line 244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3" name="Line 245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4" name="Line 246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5" name="Line 247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6" name="Line 248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7" name="Line 249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8" name="Line 250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59" name="Line 251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0" name="Line 252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1" name="Line 253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2" name="Line 254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3" name="Line 255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4" name="Line 256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5" name="Line 257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6" name="Line 258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7" name="Line 259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8" name="Line 260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69" name="Line 261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0" name="Line 262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1" name="Line 263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2" name="Line 264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3" name="Freeform 265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4" name="Line 266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5" name="Line 267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6" name="Line 268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7" name="Freeform 269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8" name="Line 270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79" name="Line 271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0" name="Line 272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1" name="Line 273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2" name="Line 274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3" name="Line 275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4" name="Line 276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5" name="Line 277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6" name="Line 278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7" name="Line 279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8" name="Line 280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89" name="Line 281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0" name="Line 282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1" name="Line 283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2" name="Freeform 284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3" name="Line 285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4" name="Line 286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5" name="Line 287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6" name="Line 288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7" name="Line 289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8" name="Line 290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299" name="Line 291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0" name="Line 292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1" name="Line 293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2" name="Line 294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3" name="Line 295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4" name="Line 296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5" name="Line 297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6" name="Line 298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7" name="Line 299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8" name="Line 300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09" name="Line 301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0" name="Line 302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1" name="Line 303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2" name="Line 304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3" name="Line 305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4" name="Line 306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5" name="Line 307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6" name="Line 308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7" name="Line 309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8" name="Line 310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19" name="Line 311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0" name="Line 312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1" name="Line 313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2" name="Line 314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3" name="Line 315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4" name="Line 316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5" name="Line 317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6" name="Line 318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7" name="Line 319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8" name="Line 320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29" name="Freeform 321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0" name="Line 322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1" name="Freeform 323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2" name="Line 324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3" name="Freeform 325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4" name="Line 326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5" name="Line 327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6" name="Line 328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7" name="Line 329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8" name="Freeform 330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39" name="Line 331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0" name="Line 332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1" name="Line 333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2" name="Line 334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3" name="Line 335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4" name="Line 336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5" name="Line 337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6" name="Line 338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7" name="Line 339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8" name="Line 340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49" name="Line 341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0" name="Line 342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1" name="Line 343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2" name="Line 344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3" name="Line 345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4" name="Line 346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5" name="Line 347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6" name="Line 348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7" name="Line 349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8" name="Line 350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59" name="Line 351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0" name="Line 352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1" name="Line 353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2" name="Line 354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3" name="Line 355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4" name="Line 356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5" name="Line 357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6" name="Line 358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7" name="Line 359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8" name="Line 360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69" name="Line 361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0" name="Line 362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1" name="Line 363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2" name="Line 364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3" name="Line 365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4" name="Line 366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5" name="Freeform 367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6" name="Freeform 368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7" name="Line 369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8" name="Line 370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79" name="Line 371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0" name="Line 372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1" name="Line 373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2" name="Line 374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3" name="Line 375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4" name="Line 376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5" name="Line 377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6" name="Line 378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7" name="Line 379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8" name="Line 380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89" name="Freeform 381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0" name="Line 382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1" name="Freeform 383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2" name="Line 384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3" name="Line 385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4" name="Line 386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5" name="Freeform 387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6" name="Line 388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7" name="Line 389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8" name="Line 390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399" name="Line 391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0" name="Line 392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1" name="Line 393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2" name="Line 394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3" name="Freeform 395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4" name="Line 396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5" name="Line 397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6" name="Line 398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7" name="Line 399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8" name="Line 400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09" name="Line 401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0" name="Line 402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1" name="Line 403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2" name="Line 404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3" name="Line 405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4" name="Line 406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5" name="Line 407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6" name="Line 408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7" name="Line 409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8" name="Line 410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19" name="Line 411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0" name="Line 412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1" name="Line 413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2" name="Line 414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3" name="Line 415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4" name="Line 416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5" name="Line 417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6" name="Line 418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7" name="Line 419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8" name="Line 420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29" name="Line 421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0" name="Line 422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1" name="Line 423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2" name="Line 424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3" name="Line 425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4" name="Line 426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5" name="Line 427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6" name="Line 428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7" name="Freeform 429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8" name="Freeform 430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39" name="Freeform 431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0" name="Line 432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1" name="Line 433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2" name="Line 434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3" name="Line 435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4" name="Line 436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5" name="Line 437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6" name="Line 438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7" name="Line 439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8" name="Line 440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49" name="Freeform 441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0" name="Line 442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1" name="Freeform 443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2" name="Line 444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3" name="Line 445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4" name="Freeform 446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5" name="Line 447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6" name="Line 448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7" name="Line 449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8" name="Line 450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59" name="Line 451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0" name="Line 452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1" name="Freeform 453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2" name="Line 454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3" name="Line 455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4" name="Line 456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5" name="Line 457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6" name="Line 458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7" name="Line 459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8" name="Line 460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69" name="Line 461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0" name="Line 462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1" name="Line 463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2" name="Line 464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3" name="Line 465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4" name="Line 466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5" name="Line 467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6" name="Line 468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7" name="Line 469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8" name="Line 470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79" name="Line 471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0" name="Line 472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1" name="Line 473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2" name="Line 474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3" name="Line 475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4" name="Line 476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5" name="Line 477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6" name="Line 478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7" name="Line 479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8" name="Line 480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89" name="Line 481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0" name="Freeform 482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1" name="Freeform 483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2" name="Line 484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3" name="Line 485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4" name="Line 486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5" name="Line 487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6" name="Line 488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7" name="Line 489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8" name="Line 490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499" name="Line 491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0" name="Line 492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1" name="Line 493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2" name="Line 494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3" name="Line 495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4" name="Line 496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5" name="Line 497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6" name="Line 498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7" name="Line 499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8" name="Freeform 500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09" name="Line 501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0" name="Freeform 502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1" name="Line 503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2" name="Line 504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3" name="Freeform 505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4" name="Line 506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5" name="Line 507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6" name="Line 508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7" name="Line 509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8" name="Line 510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19" name="Freeform 511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0" name="Line 512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1" name="Line 513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2" name="Line 514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3" name="Line 515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4" name="Line 516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5" name="Line 517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6" name="Line 518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7" name="Line 519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8" name="Line 520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29" name="Line 521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0" name="Line 522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1" name="Line 523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2" name="Line 524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3" name="Line 525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4" name="Line 526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5" name="Line 527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6" name="Line 528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7" name="Line 529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8" name="Line 530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39" name="Line 531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0" name="Line 532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1" name="Line 533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2" name="Line 534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3" name="Line 535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4" name="Line 536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5" name="Line 537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6" name="Line 538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7" name="Line 539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8" name="Line 540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49" name="Line 541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0" name="Line 542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1" name="Line 543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2" name="Line 544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3" name="Freeform 545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4" name="Freeform 546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5" name="Freeform 547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6" name="Line 548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7" name="Line 549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8" name="Line 550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59" name="Line 551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0" name="Line 552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1" name="Line 553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2" name="Line 554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3" name="Line 555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4" name="Line 556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5" name="Line 557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6" name="Line 558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7" name="Line 559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8" name="Line 560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69" name="Line 561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0" name="Line 562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1" name="Freeform 563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2" name="Line 564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3" name="Line 565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4" name="Line 566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5" name="Freeform 567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6" name="Line 568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7" name="Line 569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8" name="Line 570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79" name="Line 571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0" name="Line 572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1" name="Line 573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2" name="Line 574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3" name="Line 575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4" name="Line 576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5" name="Line 577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6" name="Line 578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7" name="Line 579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8" name="Line 580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89" name="Line 581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0" name="Line 582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1" name="Line 583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2" name="Line 584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3" name="Freeform 585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4" name="Line 586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5" name="Line 587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6" name="Line 588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7" name="Line 589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8" name="Line 590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599" name="Line 591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0" name="Line 592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1" name="Line 593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2" name="Line 594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3" name="Freeform 595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4" name="Freeform 596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5" name="Line 597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6" name="Line 598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7" name="Line 599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8" name="Line 600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09" name="Line 601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0" name="Line 602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1" name="Line 603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2" name="Line 604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3" name="Line 605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4" name="Line 606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5" name="Line 607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6" name="Line 608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7" name="Line 609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8" name="Freeform 610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19" name="Line 611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0" name="Line 612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1" name="Line 613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2" name="Line 614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3" name="Line 615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4" name="Line 616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5" name="Line 617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6" name="Line 618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7" name="Line 619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8" name="Freeform 620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29" name="Line 621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0" name="Freeform 622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1" name="Line 623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2" name="Line 624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3" name="Freeform 625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4" name="Line 626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5" name="Line 627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6" name="Line 628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7" name="Line 629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8" name="Line 630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39" name="Line 631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0" name="Line 632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1" name="Freeform 633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2" name="Line 634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3" name="Line 635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4" name="Line 636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5" name="Line 637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6" name="Line 638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7" name="Line 639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8" name="Line 640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49" name="Line 641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0" name="Line 642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1" name="Line 643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2" name="Line 644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3" name="Line 645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4" name="Line 646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5" name="Line 647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6" name="Line 648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7" name="Line 649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8" name="Line 650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59" name="Line 651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0" name="Line 652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1" name="Line 653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2" name="Line 654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3" name="Line 655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4" name="Line 656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5" name="Line 657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6" name="Line 658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7" name="Line 659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8" name="Line 660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69" name="Line 661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0" name="Line 662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1" name="Line 663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2" name="Line 664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3" name="Line 665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4" name="Line 666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5" name="Line 667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6" name="Line 668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7" name="Line 669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8" name="Line 670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79" name="Line 671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0" name="Line 672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1" name="Line 673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2" name="Line 674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3" name="Line 675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4" name="Line 676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5" name="Line 677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6" name="Line 678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7" name="Line 679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8" name="Line 680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89" name="Line 681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0" name="Freeform 682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1" name="Line 683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2" name="Freeform 684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3" name="Line 685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4" name="Line 686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5" name="Line 687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6" name="Freeform 688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7" name="Line 689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8" name="Line 690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699" name="Line 691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0" name="Line 692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1" name="Line 693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2" name="Line 694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3" name="Line 695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4" name="Line 696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5" name="Line 697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6" name="Freeform 698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7" name="Line 699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8" name="Line 700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09" name="Line 701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0" name="Line 702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1" name="Line 703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2" name="Line 704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3" name="Line 705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4" name="Line 706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5" name="Line 707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6" name="Line 708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7" name="Line 709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8" name="Line 710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19" name="Line 711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0" name="Line 712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1" name="Line 713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2" name="Line 714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3" name="Freeform 715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4" name="Freeform 716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5" name="Freeform 717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6" name="Freeform 718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7" name="Line 719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8" name="Line 720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29" name="Line 721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0" name="Line 722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1" name="Line 723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2" name="Line 724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3" name="Line 725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4" name="Line 726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5" name="Freeform 727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6" name="Freeform 728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7" name="Freeform 729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8" name="Line 730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39" name="Line 731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0" name="Line 732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1" name="Line 733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2" name="Line 734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3" name="Line 735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4" name="Line 736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5" name="Line 737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6" name="Line 738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7" name="Line 739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8" name="Line 740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49" name="Line 741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0" name="Line 742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1" name="Line 743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2" name="Freeform 744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3" name="Line 745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4" name="Line 746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5" name="Freeform 747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6" name="Line 748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7" name="Line 749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8" name="Line 750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59" name="Line 751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0" name="Freeform 752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1" name="Line 753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2" name="Line 754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3" name="Line 755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4" name="Line 756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5" name="Line 757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6" name="Line 758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7" name="Line 759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8" name="Line 760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69" name="Line 761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0" name="Line 762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1" name="Line 763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2" name="Line 764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3" name="Line 765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4" name="Line 766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5" name="Line 767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6" name="Line 768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7" name="Line 769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8" name="Line 770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79" name="Line 771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0" name="Line 772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1" name="Line 773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2" name="Line 774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3" name="Line 775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4" name="Line 776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5" name="Line 777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6" name="Line 778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7" name="Line 779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8" name="Line 780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89" name="Line 781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0" name="Line 782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1" name="Line 783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2" name="Line 784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3" name="Line 785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4" name="Line 786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5" name="Line 787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6" name="Line 788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7" name="Line 789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8" name="Line 790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799" name="Line 791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0" name="Freeform 792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1" name="Line 793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2" name="Line 794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3" name="Line 795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4" name="Line 796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5" name="Line 797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6" name="Line 798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7" name="Line 799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8" name="Line 800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09" name="Line 801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0" name="Line 802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1" name="Freeform 803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2" name="Line 804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3" name="Freeform 805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4" name="Line 806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5" name="Line 807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6" name="Line 808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7" name="Freeform 809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8" name="Line 810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19" name="Line 811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0" name="Line 812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1" name="Line 813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2" name="Line 814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3" name="Line 815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4" name="Line 816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5" name="Line 817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6" name="Line 818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7" name="Line 819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8" name="Line 820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29" name="Line 821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0" name="Line 822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1" name="Line 823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2" name="Line 824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3" name="Line 825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4" name="Line 826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5" name="Line 827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6" name="Line 828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7" name="Line 829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8" name="Line 830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39" name="Line 831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0" name="Freeform 832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1" name="Line 833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2" name="Line 834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3" name="Freeform 835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4" name="Line 836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5" name="Line 837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6" name="Line 838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7" name="Line 839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8" name="Line 840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49" name="Line 841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0" name="Line 842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1" name="Line 843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2" name="Freeform 844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3" name="Line 845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4" name="Line 846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5" name="Line 847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6" name="Line 848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7" name="Line 849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8" name="Line 850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59" name="Line 851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0" name="Line 852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1" name="Line 853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2" name="Line 854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3" name="Line 855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4" name="Line 856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5" name="Line 857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6" name="Line 858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7" name="Line 859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8" name="Line 860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69" name="Line 861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0" name="Line 862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1" name="Line 863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2" name="Line 864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3" name="Line 865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4" name="Line 866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5" name="Freeform 867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6" name="Line 868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7" name="Line 869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8" name="Line 870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79" name="Freeform 871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0" name="Line 872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1" name="Line 873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2" name="Line 874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3" name="Line 875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4" name="Line 876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5" name="Line 877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6" name="Line 878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7" name="Line 879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8" name="Line 880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89" name="Line 881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0" name="Freeform 882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1" name="Line 883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2" name="Line 884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3" name="Line 885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4" name="Line 886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5" name="Line 887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6" name="Line 888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7" name="Line 889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8" name="Line 890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899" name="Line 891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0" name="Line 892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1" name="Line 893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2" name="Line 894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3" name="Line 895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4" name="Line 896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5" name="Line 897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6" name="Line 898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7" name="Freeform 899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8" name="Freeform 900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09" name="Freeform 901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0" name="Line 902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1" name="Line 903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2" name="Line 904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3" name="Line 905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4" name="Line 906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5" name="Line 907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6" name="Line 908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7" name="Line 909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8" name="Line 910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19" name="Line 911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0" name="Line 912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1" name="Line 913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2" name="Line 914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3" name="Line 915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4" name="Line 916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5" name="Line 917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6" name="Line 918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7" name="Line 919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8" name="Line 920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29" name="Line 921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0" name="Line 922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1" name="Line 923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2" name="Line 924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3" name="Line 925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4" name="Line 926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5" name="Line 927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6" name="Line 928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7" name="Freeform 929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8" name="Line 930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39" name="Line 931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0" name="Line 932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1" name="Freeform 933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2" name="Line 934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3" name="Line 935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4" name="Line 936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5" name="Line 937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6" name="Line 938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7" name="Line 939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8" name="Line 940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49" name="Line 941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0" name="Line 942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1" name="Line 943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2" name="Line 944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3" name="Line 945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4" name="Line 946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5" name="Line 947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6" name="Line 948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7" name="Line 949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8" name="Line 950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59" name="Line 951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0" name="Line 952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1" name="Line 953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2" name="Freeform 954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3" name="Line 955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4" name="Line 956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5" name="Line 957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6" name="Line 958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7" name="Line 959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8" name="Line 960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69" name="Line 961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0" name="Line 962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1" name="Line 963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2" name="Line 964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3" name="Line 965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4" name="Line 966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5" name="Line 967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6" name="Line 968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7" name="Line 969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8" name="Line 970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79" name="Line 971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0" name="Line 972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1" name="Line 973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2" name="Line 974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3" name="Line 975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4" name="Line 976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5" name="Line 977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6" name="Line 978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7" name="Line 979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8" name="Line 980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89" name="Line 981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0" name="Line 982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1" name="Line 983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2" name="Line 984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3" name="Line 985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4" name="Line 986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5" name="Line 987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6" name="Freeform 988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7" name="Line 989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8" name="Line 990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999" name="Freeform 991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0" name="Line 992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1" name="Line 993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2" name="Line 994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3" name="Freeform 995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4" name="Line 996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5" name="Line 997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6" name="Line 998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7" name="Line 999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8" name="Line 1000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09" name="Line 1001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0" name="Line 1002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1" name="Line 1003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2" name="Line 1004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3" name="Line 1005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4" name="Line 1006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5" name="Line 1007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6" name="Line 1008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7" name="Line 1009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8" name="Line 1010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19" name="Line 1011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0" name="Freeform 1012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1" name="Line 1013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2" name="Line 1014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3" name="Line 1015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4" name="Line 1016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5" name="Line 1017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6" name="Line 1018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7" name="Line 1019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8" name="Line 1020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29" name="Freeform 1021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0" name="Line 1022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1" name="Line 1023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64" name="Line 0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65" name="Line 1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66" name="Line 2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67" name="Line 3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68" name="Line 4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69" name="Line 5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0" name="Line 6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1" name="Line 7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2" name="Line 8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3" name="Line 9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4" name="Line 10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5" name="Line 11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6" name="Line 12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7" name="Line 13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8" name="Line 14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79" name="Line 15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0" name="Line 16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1" name="Line 17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2" name="Line 18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3" name="Line 19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4" name="Line 20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5" name="Line 21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6" name="Line 22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7" name="Line 23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8" name="Line 24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89" name="Line 25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0" name="Line 26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2" name="Freeform 28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3" name="Line 29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4" name="Line 30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5" name="Freeform 31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6" name="Line 32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7" name="Line 33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8" name="Line 34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0" name="Line 36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1" name="Line 37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2" name="Line 38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3" name="Line 39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4" name="Line 40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5" name="Line 41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6" name="Freeform 42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7" name="Line 43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8" name="Line 44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09" name="Line 45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0" name="Freeform 46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1" name="Line 47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2" name="Line 48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3" name="Line 49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4" name="Line 50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5" name="Line 51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6" name="Line 52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7" name="Line 53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8" name="Line 54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9" name="Line 55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0" name="Line 56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1" name="Line 57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2" name="Line 58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3" name="Line 59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4" name="Freeform 60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6" name="Line 62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7" name="Line 63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8" name="Freeform 64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9" name="Line 65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0" name="Line 66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1" name="Line 67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2" name="Line 68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3" name="Line 69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4" name="Line 70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5" name="Freeform 71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36" name="Line 72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0537" name="Object 73"/>
          <p:cNvGraphicFramePr>
            <a:graphicFrameLocks noChangeAspect="1"/>
          </p:cNvGraphicFramePr>
          <p:nvPr/>
        </p:nvGraphicFramePr>
        <p:xfrm>
          <a:off x="8642350" y="3398838"/>
          <a:ext cx="303213" cy="825500"/>
        </p:xfrm>
        <a:graphic>
          <a:graphicData uri="http://schemas.openxmlformats.org/presentationml/2006/ole">
            <p:oleObj spid="_x0000_s190537" name="Equation" r:id="rId5" imgW="304560" imgH="825480" progId="Equation.DSMT4">
              <p:embed/>
            </p:oleObj>
          </a:graphicData>
        </a:graphic>
      </p:graphicFrame>
      <p:sp>
        <p:nvSpPr>
          <p:cNvPr id="190540" name="Rectangle 76"/>
          <p:cNvSpPr>
            <a:spLocks noChangeArrowheads="1"/>
          </p:cNvSpPr>
          <p:nvPr/>
        </p:nvSpPr>
        <p:spPr bwMode="auto">
          <a:xfrm>
            <a:off x="1751013" y="47307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0.02</a:t>
            </a:r>
            <a:endParaRPr lang="en-US" sz="2400"/>
          </a:p>
        </p:txBody>
      </p:sp>
      <p:sp>
        <p:nvSpPr>
          <p:cNvPr id="190541" name="Rectangle 77"/>
          <p:cNvSpPr>
            <a:spLocks noChangeArrowheads="1"/>
          </p:cNvSpPr>
          <p:nvPr/>
        </p:nvSpPr>
        <p:spPr bwMode="auto">
          <a:xfrm>
            <a:off x="1751013" y="39814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0.03</a:t>
            </a:r>
            <a:endParaRPr lang="en-US" sz="2400"/>
          </a:p>
        </p:txBody>
      </p:sp>
      <p:sp>
        <p:nvSpPr>
          <p:cNvPr id="190542" name="Rectangle 78"/>
          <p:cNvSpPr>
            <a:spLocks noChangeArrowheads="1"/>
          </p:cNvSpPr>
          <p:nvPr/>
        </p:nvSpPr>
        <p:spPr bwMode="auto">
          <a:xfrm>
            <a:off x="1751013" y="34861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0.04</a:t>
            </a:r>
            <a:endParaRPr lang="en-US" sz="2400"/>
          </a:p>
        </p:txBody>
      </p:sp>
      <p:sp>
        <p:nvSpPr>
          <p:cNvPr id="190543" name="Rectangle 79"/>
          <p:cNvSpPr>
            <a:spLocks noChangeArrowheads="1"/>
          </p:cNvSpPr>
          <p:nvPr/>
        </p:nvSpPr>
        <p:spPr bwMode="auto">
          <a:xfrm>
            <a:off x="1751013" y="30416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0.05</a:t>
            </a:r>
            <a:endParaRPr lang="en-US" sz="2400"/>
          </a:p>
        </p:txBody>
      </p:sp>
      <p:sp>
        <p:nvSpPr>
          <p:cNvPr id="190544" name="Rectangle 80"/>
          <p:cNvSpPr>
            <a:spLocks noChangeArrowheads="1"/>
          </p:cNvSpPr>
          <p:nvPr/>
        </p:nvSpPr>
        <p:spPr bwMode="auto">
          <a:xfrm>
            <a:off x="1751013" y="27368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0.06</a:t>
            </a:r>
            <a:endParaRPr lang="en-US" sz="2400"/>
          </a:p>
        </p:txBody>
      </p:sp>
      <p:sp>
        <p:nvSpPr>
          <p:cNvPr id="190545" name="Rectangle 81"/>
          <p:cNvSpPr>
            <a:spLocks noChangeArrowheads="1"/>
          </p:cNvSpPr>
          <p:nvPr/>
        </p:nvSpPr>
        <p:spPr bwMode="auto">
          <a:xfrm>
            <a:off x="1751013" y="21907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0.08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Swamee-Jain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938338"/>
            <a:ext cx="352425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1976</a:t>
            </a:r>
          </a:p>
          <a:p>
            <a:r>
              <a:rPr lang="en-US" sz="2400"/>
              <a:t>limitations</a:t>
            </a:r>
          </a:p>
          <a:p>
            <a:pPr lvl="1"/>
            <a:r>
              <a:rPr lang="en-US" sz="2000">
                <a:latin typeface="Symbol" pitchFamily="18" charset="2"/>
              </a:rPr>
              <a:t></a:t>
            </a:r>
            <a:r>
              <a:rPr lang="en-US" sz="2000"/>
              <a:t>/D &lt; 2 x 10</a:t>
            </a:r>
            <a:r>
              <a:rPr lang="en-US" sz="2000" baseline="30000"/>
              <a:t>-2</a:t>
            </a:r>
          </a:p>
          <a:p>
            <a:pPr lvl="1"/>
            <a:r>
              <a:rPr lang="en-US" sz="2000"/>
              <a:t>Re &gt;3 x 10</a:t>
            </a:r>
            <a:r>
              <a:rPr lang="en-US" sz="2000" baseline="30000"/>
              <a:t>3</a:t>
            </a:r>
            <a:endParaRPr lang="en-US" sz="2000"/>
          </a:p>
          <a:p>
            <a:pPr lvl="1"/>
            <a:r>
              <a:rPr lang="en-US" sz="2000"/>
              <a:t>less than 3% deviation from results obtained with Moody diagram</a:t>
            </a:r>
          </a:p>
          <a:p>
            <a:r>
              <a:rPr lang="en-US" sz="2400"/>
              <a:t>easy to program for computer or calculator use</a:t>
            </a:r>
          </a:p>
        </p:txBody>
      </p:sp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3549650" y="5187950"/>
          <a:ext cx="5473700" cy="1130300"/>
        </p:xfrm>
        <a:graphic>
          <a:graphicData uri="http://schemas.openxmlformats.org/presentationml/2006/ole">
            <p:oleObj spid="_x0000_s119824" name="Equation" r:id="rId4" imgW="5473440" imgH="1130040" progId="Equation.DSMT4">
              <p:embed/>
            </p:oleObj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4737100" y="2006600"/>
          <a:ext cx="3251200" cy="1295400"/>
        </p:xfrm>
        <a:graphic>
          <a:graphicData uri="http://schemas.openxmlformats.org/presentationml/2006/ole">
            <p:oleObj spid="_x0000_s119825" name="Equation" r:id="rId5" imgW="3251160" imgH="1295280" progId="Equation.DSMT4">
              <p:embed/>
            </p:oleObj>
          </a:graphicData>
        </a:graphic>
      </p:graphicFrame>
      <p:sp>
        <p:nvSpPr>
          <p:cNvPr id="119826" name="Oval 18"/>
          <p:cNvSpPr>
            <a:spLocks noChangeArrowheads="1"/>
          </p:cNvSpPr>
          <p:nvPr/>
        </p:nvSpPr>
        <p:spPr bwMode="auto">
          <a:xfrm>
            <a:off x="6794500" y="2794000"/>
            <a:ext cx="850900" cy="5461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8107363" y="2751138"/>
            <a:ext cx="9731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no f</a:t>
            </a:r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8115300" y="3225800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3802063" y="6338888"/>
            <a:ext cx="53419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/>
              <a:t>Each equation has two terms. Why?</a:t>
            </a:r>
          </a:p>
        </p:txBody>
      </p:sp>
      <p:graphicFrame>
        <p:nvGraphicFramePr>
          <p:cNvPr id="119833" name="Object 25"/>
          <p:cNvGraphicFramePr>
            <a:graphicFrameLocks noChangeAspect="1"/>
          </p:cNvGraphicFramePr>
          <p:nvPr/>
        </p:nvGraphicFramePr>
        <p:xfrm>
          <a:off x="3609975" y="3835400"/>
          <a:ext cx="5534025" cy="677863"/>
        </p:xfrm>
        <a:graphic>
          <a:graphicData uri="http://schemas.openxmlformats.org/presentationml/2006/ole">
            <p:oleObj spid="_x0000_s119833" name="Equation" r:id="rId6" imgW="5867280" imgH="939600" progId="Equation.DSMT4">
              <p:embed/>
            </p:oleObj>
          </a:graphicData>
        </a:graphic>
      </p:graphicFrame>
      <p:sp>
        <p:nvSpPr>
          <p:cNvPr id="119835" name="Line 27"/>
          <p:cNvSpPr>
            <a:spLocks noChangeShapeType="1"/>
          </p:cNvSpPr>
          <p:nvPr/>
        </p:nvSpPr>
        <p:spPr bwMode="auto">
          <a:xfrm flipV="1">
            <a:off x="3441700" y="2809875"/>
            <a:ext cx="1412875" cy="941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>
            <a:off x="3348038" y="4168775"/>
            <a:ext cx="417512" cy="131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5892800" y="4316413"/>
            <a:ext cx="16843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Colebrook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6" grpId="0" animBg="1"/>
      <p:bldP spid="119827" grpId="0" build="p" autoUpdateAnimBg="0"/>
      <p:bldP spid="11983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93" name="Oval 1061"/>
          <p:cNvSpPr>
            <a:spLocks noChangeArrowheads="1"/>
          </p:cNvSpPr>
          <p:nvPr/>
        </p:nvSpPr>
        <p:spPr bwMode="auto">
          <a:xfrm>
            <a:off x="7493000" y="1968500"/>
            <a:ext cx="762000" cy="5588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Pipe roughness</a:t>
            </a:r>
          </a:p>
        </p:txBody>
      </p:sp>
      <p:sp>
        <p:nvSpPr>
          <p:cNvPr id="121871" name="Rectangle 1039"/>
          <p:cNvSpPr>
            <a:spLocks noChangeArrowheads="1"/>
          </p:cNvSpPr>
          <p:nvPr/>
        </p:nvSpPr>
        <p:spPr bwMode="auto">
          <a:xfrm>
            <a:off x="4757738" y="2647950"/>
            <a:ext cx="9525" cy="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61" name="Rectangle 1029"/>
          <p:cNvSpPr>
            <a:spLocks noChangeArrowheads="1"/>
          </p:cNvSpPr>
          <p:nvPr/>
        </p:nvSpPr>
        <p:spPr bwMode="auto">
          <a:xfrm>
            <a:off x="2151063" y="2022475"/>
            <a:ext cx="15954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pipe material</a:t>
            </a:r>
          </a:p>
        </p:txBody>
      </p:sp>
      <p:sp>
        <p:nvSpPr>
          <p:cNvPr id="121862" name="Rectangle 1030"/>
          <p:cNvSpPr>
            <a:spLocks noChangeArrowheads="1"/>
          </p:cNvSpPr>
          <p:nvPr/>
        </p:nvSpPr>
        <p:spPr bwMode="auto">
          <a:xfrm>
            <a:off x="5360988" y="2022475"/>
            <a:ext cx="1912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pipe roughness </a:t>
            </a:r>
          </a:p>
        </p:txBody>
      </p:sp>
      <p:sp>
        <p:nvSpPr>
          <p:cNvPr id="121863" name="Rectangle 1031"/>
          <p:cNvSpPr>
            <a:spLocks noChangeArrowheads="1"/>
          </p:cNvSpPr>
          <p:nvPr/>
        </p:nvSpPr>
        <p:spPr bwMode="auto">
          <a:xfrm>
            <a:off x="7326313" y="2036763"/>
            <a:ext cx="133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e</a:t>
            </a:r>
          </a:p>
        </p:txBody>
      </p:sp>
      <p:sp>
        <p:nvSpPr>
          <p:cNvPr id="121864" name="Rectangle 1032"/>
          <p:cNvSpPr>
            <a:spLocks noChangeArrowheads="1"/>
          </p:cNvSpPr>
          <p:nvPr/>
        </p:nvSpPr>
        <p:spPr bwMode="auto">
          <a:xfrm>
            <a:off x="7446963" y="2022475"/>
            <a:ext cx="75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 (mm)</a:t>
            </a:r>
          </a:p>
        </p:txBody>
      </p:sp>
      <p:sp>
        <p:nvSpPr>
          <p:cNvPr id="121865" name="Rectangle 1033"/>
          <p:cNvSpPr>
            <a:spLocks noChangeArrowheads="1"/>
          </p:cNvSpPr>
          <p:nvPr/>
        </p:nvSpPr>
        <p:spPr bwMode="auto">
          <a:xfrm>
            <a:off x="744538" y="1933575"/>
            <a:ext cx="4381500" cy="2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66" name="Rectangle 1034"/>
          <p:cNvSpPr>
            <a:spLocks noChangeArrowheads="1"/>
          </p:cNvSpPr>
          <p:nvPr/>
        </p:nvSpPr>
        <p:spPr bwMode="auto">
          <a:xfrm>
            <a:off x="5126038" y="1933575"/>
            <a:ext cx="23812" cy="2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67" name="Rectangle 1035"/>
          <p:cNvSpPr>
            <a:spLocks noChangeArrowheads="1"/>
          </p:cNvSpPr>
          <p:nvPr/>
        </p:nvSpPr>
        <p:spPr bwMode="auto">
          <a:xfrm>
            <a:off x="5149850" y="1933575"/>
            <a:ext cx="3238500" cy="2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68" name="Rectangle 1036"/>
          <p:cNvSpPr>
            <a:spLocks noChangeArrowheads="1"/>
          </p:cNvSpPr>
          <p:nvPr/>
        </p:nvSpPr>
        <p:spPr bwMode="auto">
          <a:xfrm>
            <a:off x="844550" y="2486025"/>
            <a:ext cx="32083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glass, drawn brass, copper</a:t>
            </a:r>
          </a:p>
        </p:txBody>
      </p:sp>
      <p:sp>
        <p:nvSpPr>
          <p:cNvPr id="121869" name="Rectangle 1037"/>
          <p:cNvSpPr>
            <a:spLocks noChangeArrowheads="1"/>
          </p:cNvSpPr>
          <p:nvPr/>
        </p:nvSpPr>
        <p:spPr bwMode="auto">
          <a:xfrm>
            <a:off x="5927725" y="2486025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0.0015</a:t>
            </a:r>
          </a:p>
        </p:txBody>
      </p:sp>
      <p:sp>
        <p:nvSpPr>
          <p:cNvPr id="121870" name="Rectangle 1038"/>
          <p:cNvSpPr>
            <a:spLocks noChangeArrowheads="1"/>
          </p:cNvSpPr>
          <p:nvPr/>
        </p:nvSpPr>
        <p:spPr bwMode="auto">
          <a:xfrm>
            <a:off x="744538" y="2413000"/>
            <a:ext cx="4381500" cy="11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72" name="Rectangle 1040"/>
          <p:cNvSpPr>
            <a:spLocks noChangeArrowheads="1"/>
          </p:cNvSpPr>
          <p:nvPr/>
        </p:nvSpPr>
        <p:spPr bwMode="auto">
          <a:xfrm>
            <a:off x="5138738" y="2413000"/>
            <a:ext cx="3249612" cy="11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73" name="Rectangle 1041"/>
          <p:cNvSpPr>
            <a:spLocks noChangeArrowheads="1"/>
          </p:cNvSpPr>
          <p:nvPr/>
        </p:nvSpPr>
        <p:spPr bwMode="auto">
          <a:xfrm>
            <a:off x="844550" y="2935288"/>
            <a:ext cx="4057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commercial steel or wrought iron</a:t>
            </a:r>
          </a:p>
        </p:txBody>
      </p:sp>
      <p:sp>
        <p:nvSpPr>
          <p:cNvPr id="121874" name="Rectangle 1042"/>
          <p:cNvSpPr>
            <a:spLocks noChangeArrowheads="1"/>
          </p:cNvSpPr>
          <p:nvPr/>
        </p:nvSpPr>
        <p:spPr bwMode="auto">
          <a:xfrm>
            <a:off x="5927725" y="2935288"/>
            <a:ext cx="68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0.045</a:t>
            </a:r>
          </a:p>
        </p:txBody>
      </p:sp>
      <p:sp>
        <p:nvSpPr>
          <p:cNvPr id="121875" name="Rectangle 1043"/>
          <p:cNvSpPr>
            <a:spLocks noChangeArrowheads="1"/>
          </p:cNvSpPr>
          <p:nvPr/>
        </p:nvSpPr>
        <p:spPr bwMode="auto">
          <a:xfrm>
            <a:off x="844550" y="3386138"/>
            <a:ext cx="2265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asphalted cast iron</a:t>
            </a:r>
          </a:p>
        </p:txBody>
      </p:sp>
      <p:sp>
        <p:nvSpPr>
          <p:cNvPr id="121876" name="Rectangle 1044"/>
          <p:cNvSpPr>
            <a:spLocks noChangeArrowheads="1"/>
          </p:cNvSpPr>
          <p:nvPr/>
        </p:nvSpPr>
        <p:spPr bwMode="auto">
          <a:xfrm>
            <a:off x="5927725" y="3386138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0.12</a:t>
            </a:r>
          </a:p>
        </p:txBody>
      </p:sp>
      <p:sp>
        <p:nvSpPr>
          <p:cNvPr id="121877" name="Rectangle 1045"/>
          <p:cNvSpPr>
            <a:spLocks noChangeArrowheads="1"/>
          </p:cNvSpPr>
          <p:nvPr/>
        </p:nvSpPr>
        <p:spPr bwMode="auto">
          <a:xfrm>
            <a:off x="844550" y="3835400"/>
            <a:ext cx="1884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galvanized iron</a:t>
            </a:r>
          </a:p>
        </p:txBody>
      </p:sp>
      <p:sp>
        <p:nvSpPr>
          <p:cNvPr id="121878" name="Rectangle 1046"/>
          <p:cNvSpPr>
            <a:spLocks noChangeArrowheads="1"/>
          </p:cNvSpPr>
          <p:nvPr/>
        </p:nvSpPr>
        <p:spPr bwMode="auto">
          <a:xfrm>
            <a:off x="5927725" y="3835400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0.15</a:t>
            </a:r>
          </a:p>
        </p:txBody>
      </p:sp>
      <p:sp>
        <p:nvSpPr>
          <p:cNvPr id="121879" name="Rectangle 1047"/>
          <p:cNvSpPr>
            <a:spLocks noChangeArrowheads="1"/>
          </p:cNvSpPr>
          <p:nvPr/>
        </p:nvSpPr>
        <p:spPr bwMode="auto">
          <a:xfrm>
            <a:off x="844550" y="4283075"/>
            <a:ext cx="1039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cast iron</a:t>
            </a:r>
          </a:p>
        </p:txBody>
      </p:sp>
      <p:sp>
        <p:nvSpPr>
          <p:cNvPr id="121880" name="Rectangle 1048"/>
          <p:cNvSpPr>
            <a:spLocks noChangeArrowheads="1"/>
          </p:cNvSpPr>
          <p:nvPr/>
        </p:nvSpPr>
        <p:spPr bwMode="auto">
          <a:xfrm>
            <a:off x="5927725" y="4283075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0.26</a:t>
            </a:r>
          </a:p>
        </p:txBody>
      </p:sp>
      <p:sp>
        <p:nvSpPr>
          <p:cNvPr id="121881" name="Rectangle 1049"/>
          <p:cNvSpPr>
            <a:spLocks noChangeArrowheads="1"/>
          </p:cNvSpPr>
          <p:nvPr/>
        </p:nvSpPr>
        <p:spPr bwMode="auto">
          <a:xfrm>
            <a:off x="844550" y="4732338"/>
            <a:ext cx="1030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concrete</a:t>
            </a:r>
          </a:p>
        </p:txBody>
      </p:sp>
      <p:sp>
        <p:nvSpPr>
          <p:cNvPr id="121882" name="Rectangle 1050"/>
          <p:cNvSpPr>
            <a:spLocks noChangeArrowheads="1"/>
          </p:cNvSpPr>
          <p:nvPr/>
        </p:nvSpPr>
        <p:spPr bwMode="auto">
          <a:xfrm>
            <a:off x="5927725" y="4732338"/>
            <a:ext cx="101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0.18-0.6</a:t>
            </a:r>
          </a:p>
        </p:txBody>
      </p:sp>
      <p:sp>
        <p:nvSpPr>
          <p:cNvPr id="121883" name="Rectangle 1051"/>
          <p:cNvSpPr>
            <a:spLocks noChangeArrowheads="1"/>
          </p:cNvSpPr>
          <p:nvPr/>
        </p:nvSpPr>
        <p:spPr bwMode="auto">
          <a:xfrm>
            <a:off x="844550" y="5181600"/>
            <a:ext cx="1190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rivet steel</a:t>
            </a:r>
          </a:p>
        </p:txBody>
      </p:sp>
      <p:sp>
        <p:nvSpPr>
          <p:cNvPr id="121884" name="Rectangle 1052"/>
          <p:cNvSpPr>
            <a:spLocks noChangeArrowheads="1"/>
          </p:cNvSpPr>
          <p:nvPr/>
        </p:nvSpPr>
        <p:spPr bwMode="auto">
          <a:xfrm>
            <a:off x="5927725" y="5181600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0.9-9.0</a:t>
            </a:r>
          </a:p>
        </p:txBody>
      </p:sp>
      <p:sp>
        <p:nvSpPr>
          <p:cNvPr id="121885" name="Rectangle 1053"/>
          <p:cNvSpPr>
            <a:spLocks noChangeArrowheads="1"/>
          </p:cNvSpPr>
          <p:nvPr/>
        </p:nvSpPr>
        <p:spPr bwMode="auto">
          <a:xfrm>
            <a:off x="844550" y="5632450"/>
            <a:ext cx="20526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corrugated metal</a:t>
            </a:r>
          </a:p>
        </p:txBody>
      </p:sp>
      <p:sp>
        <p:nvSpPr>
          <p:cNvPr id="121886" name="Rectangle 1054"/>
          <p:cNvSpPr>
            <a:spLocks noChangeArrowheads="1"/>
          </p:cNvSpPr>
          <p:nvPr/>
        </p:nvSpPr>
        <p:spPr bwMode="auto">
          <a:xfrm>
            <a:off x="5773738" y="563245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45</a:t>
            </a:r>
          </a:p>
        </p:txBody>
      </p:sp>
      <p:sp>
        <p:nvSpPr>
          <p:cNvPr id="121887" name="Rectangle 1055"/>
          <p:cNvSpPr>
            <a:spLocks noChangeArrowheads="1"/>
          </p:cNvSpPr>
          <p:nvPr/>
        </p:nvSpPr>
        <p:spPr bwMode="auto">
          <a:xfrm>
            <a:off x="744538" y="6400800"/>
            <a:ext cx="4381500" cy="2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88" name="Rectangle 1056"/>
          <p:cNvSpPr>
            <a:spLocks noChangeArrowheads="1"/>
          </p:cNvSpPr>
          <p:nvPr/>
        </p:nvSpPr>
        <p:spPr bwMode="auto">
          <a:xfrm>
            <a:off x="5126038" y="6400800"/>
            <a:ext cx="23812" cy="2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89" name="Rectangle 1057"/>
          <p:cNvSpPr>
            <a:spLocks noChangeArrowheads="1"/>
          </p:cNvSpPr>
          <p:nvPr/>
        </p:nvSpPr>
        <p:spPr bwMode="auto">
          <a:xfrm>
            <a:off x="5149850" y="6400800"/>
            <a:ext cx="3238500" cy="2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21890" name="Rectangle 1058"/>
          <p:cNvSpPr>
            <a:spLocks noChangeArrowheads="1"/>
          </p:cNvSpPr>
          <p:nvPr/>
        </p:nvSpPr>
        <p:spPr bwMode="auto">
          <a:xfrm>
            <a:off x="877888" y="6051550"/>
            <a:ext cx="593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PVC</a:t>
            </a:r>
          </a:p>
        </p:txBody>
      </p:sp>
      <p:sp>
        <p:nvSpPr>
          <p:cNvPr id="121891" name="Rectangle 1059"/>
          <p:cNvSpPr>
            <a:spLocks noChangeArrowheads="1"/>
          </p:cNvSpPr>
          <p:nvPr/>
        </p:nvSpPr>
        <p:spPr bwMode="auto">
          <a:xfrm>
            <a:off x="5938838" y="5961063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0.12</a:t>
            </a:r>
          </a:p>
        </p:txBody>
      </p:sp>
      <p:grpSp>
        <p:nvGrpSpPr>
          <p:cNvPr id="121896" name="Group 1064"/>
          <p:cNvGrpSpPr>
            <a:grpSpLocks/>
          </p:cNvGrpSpPr>
          <p:nvPr/>
        </p:nvGrpSpPr>
        <p:grpSpPr bwMode="auto">
          <a:xfrm>
            <a:off x="6754813" y="3282950"/>
            <a:ext cx="2389187" cy="1128713"/>
            <a:chOff x="4255" y="2068"/>
            <a:chExt cx="1505" cy="711"/>
          </a:xfrm>
        </p:grpSpPr>
        <p:graphicFrame>
          <p:nvGraphicFramePr>
            <p:cNvPr id="319488" name="Object 1024"/>
            <p:cNvGraphicFramePr>
              <a:graphicFrameLocks noChangeAspect="1"/>
            </p:cNvGraphicFramePr>
            <p:nvPr/>
          </p:nvGraphicFramePr>
          <p:xfrm>
            <a:off x="4468" y="2068"/>
            <a:ext cx="135" cy="440"/>
          </p:xfrm>
          <a:graphic>
            <a:graphicData uri="http://schemas.openxmlformats.org/presentationml/2006/ole">
              <p:oleObj spid="_x0000_s319488" name="MathType Equation" r:id="rId4" imgW="215640" imgH="698400" progId="Equation">
                <p:embed/>
              </p:oleObj>
            </a:graphicData>
          </a:graphic>
        </p:graphicFrame>
        <p:sp>
          <p:nvSpPr>
            <p:cNvPr id="121895" name="Text Box 1063"/>
            <p:cNvSpPr txBox="1">
              <a:spLocks noChangeArrowheads="1"/>
            </p:cNvSpPr>
            <p:nvPr/>
          </p:nvSpPr>
          <p:spPr bwMode="auto">
            <a:xfrm>
              <a:off x="4255" y="2183"/>
              <a:ext cx="1505" cy="59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        </a:t>
              </a:r>
              <a:r>
                <a:rPr lang="en-US">
                  <a:solidFill>
                    <a:schemeClr val="folHlink"/>
                  </a:solidFill>
                </a:rPr>
                <a:t>Must be dimensionless!</a:t>
              </a:r>
            </a:p>
          </p:txBody>
        </p:sp>
      </p:grpSp>
      <p:sp>
        <p:nvSpPr>
          <p:cNvPr id="121897" name="AutoShape 106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67700" y="6096000"/>
            <a:ext cx="876300" cy="7620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849313" y="1717675"/>
            <a:ext cx="5286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find head loss given (D, type of pipe, Q)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49313" y="3182938"/>
            <a:ext cx="5943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find flow rate given (head, D, L, type of pipe)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849313" y="5027613"/>
            <a:ext cx="58499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find pipe size given (head, type of pipe,L, Q)</a:t>
            </a:r>
          </a:p>
        </p:txBody>
      </p:sp>
      <p:sp>
        <p:nvSpPr>
          <p:cNvPr id="120850" name="Rectangle 18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 Techniques</a:t>
            </a:r>
          </a:p>
        </p:txBody>
      </p:sp>
      <p:graphicFrame>
        <p:nvGraphicFramePr>
          <p:cNvPr id="320512" name="Object 1024"/>
          <p:cNvGraphicFramePr>
            <a:graphicFrameLocks noChangeAspect="1"/>
          </p:cNvGraphicFramePr>
          <p:nvPr/>
        </p:nvGraphicFramePr>
        <p:xfrm>
          <a:off x="1517650" y="5467350"/>
          <a:ext cx="5473700" cy="1130300"/>
        </p:xfrm>
        <a:graphic>
          <a:graphicData uri="http://schemas.openxmlformats.org/presentationml/2006/ole">
            <p:oleObj spid="_x0000_s320512" name="Equation" r:id="rId4" imgW="5473440" imgH="1130040" progId="Equation.DSMT4">
              <p:embed/>
            </p:oleObj>
          </a:graphicData>
        </a:graphic>
      </p:graphicFrame>
      <p:graphicFrame>
        <p:nvGraphicFramePr>
          <p:cNvPr id="320513" name="Object 1025"/>
          <p:cNvGraphicFramePr>
            <a:graphicFrameLocks noChangeAspect="1"/>
          </p:cNvGraphicFramePr>
          <p:nvPr/>
        </p:nvGraphicFramePr>
        <p:xfrm>
          <a:off x="6667500" y="2190750"/>
          <a:ext cx="1955800" cy="825500"/>
        </p:xfrm>
        <a:graphic>
          <a:graphicData uri="http://schemas.openxmlformats.org/presentationml/2006/ole">
            <p:oleObj spid="_x0000_s320513" name="Equation" r:id="rId5" imgW="1955520" imgH="825480" progId="Equation.DSMT4">
              <p:embed/>
            </p:oleObj>
          </a:graphicData>
        </a:graphic>
      </p:graphicFrame>
      <p:graphicFrame>
        <p:nvGraphicFramePr>
          <p:cNvPr id="320514" name="Object 1026"/>
          <p:cNvGraphicFramePr>
            <a:graphicFrameLocks noChangeAspect="1"/>
          </p:cNvGraphicFramePr>
          <p:nvPr/>
        </p:nvGraphicFramePr>
        <p:xfrm>
          <a:off x="2832100" y="2082800"/>
          <a:ext cx="3251200" cy="1295400"/>
        </p:xfrm>
        <a:graphic>
          <a:graphicData uri="http://schemas.openxmlformats.org/presentationml/2006/ole">
            <p:oleObj spid="_x0000_s320514" name="Equation" r:id="rId6" imgW="3251160" imgH="1295280" progId="Equation.DSMT4">
              <p:embed/>
            </p:oleObj>
          </a:graphicData>
        </a:graphic>
      </p:graphicFrame>
      <p:graphicFrame>
        <p:nvGraphicFramePr>
          <p:cNvPr id="320515" name="Object 1027"/>
          <p:cNvGraphicFramePr>
            <a:graphicFrameLocks noChangeAspect="1"/>
          </p:cNvGraphicFramePr>
          <p:nvPr/>
        </p:nvGraphicFramePr>
        <p:xfrm>
          <a:off x="844550" y="2305050"/>
          <a:ext cx="1257300" cy="698500"/>
        </p:xfrm>
        <a:graphic>
          <a:graphicData uri="http://schemas.openxmlformats.org/presentationml/2006/ole">
            <p:oleObj spid="_x0000_s320515" name="Equation" r:id="rId7" imgW="1257120" imgH="698400" progId="Equation.DSMT4">
              <p:embed/>
            </p:oleObj>
          </a:graphicData>
        </a:graphic>
      </p:graphicFrame>
      <p:graphicFrame>
        <p:nvGraphicFramePr>
          <p:cNvPr id="320516" name="Object 1028"/>
          <p:cNvGraphicFramePr>
            <a:graphicFrameLocks noChangeAspect="1"/>
          </p:cNvGraphicFramePr>
          <p:nvPr/>
        </p:nvGraphicFramePr>
        <p:xfrm>
          <a:off x="577850" y="3871913"/>
          <a:ext cx="7710488" cy="944562"/>
        </p:xfrm>
        <a:graphic>
          <a:graphicData uri="http://schemas.openxmlformats.org/presentationml/2006/ole">
            <p:oleObj spid="_x0000_s320516" name="Equation" r:id="rId8" imgW="586728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Find a pipe diameter</a:t>
            </a: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138" y="4029075"/>
            <a:ext cx="5122862" cy="28289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321536" name="Object 1024"/>
          <p:cNvGraphicFramePr>
            <a:graphicFrameLocks noChangeAspect="1"/>
          </p:cNvGraphicFramePr>
          <p:nvPr/>
        </p:nvGraphicFramePr>
        <p:xfrm>
          <a:off x="0" y="4048125"/>
          <a:ext cx="4000500" cy="2809875"/>
        </p:xfrm>
        <a:graphic>
          <a:graphicData uri="http://schemas.openxmlformats.org/presentationml/2006/ole">
            <p:oleObj spid="_x0000_s321536" name="Photo Editor Photo" r:id="rId5" imgW="4001058" imgH="2809524" progId="MSPhotoEd.3">
              <p:embed/>
            </p:oleObj>
          </a:graphicData>
        </a:graphic>
      </p:graphicFrame>
      <p:sp>
        <p:nvSpPr>
          <p:cNvPr id="194569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8500" y="6261100"/>
            <a:ext cx="825500" cy="596900"/>
          </a:xfrm>
          <a:prstGeom prst="actionButtonInformatio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6413"/>
            <a:ext cx="7340600" cy="3736975"/>
          </a:xfrm>
        </p:spPr>
        <p:txBody>
          <a:bodyPr/>
          <a:lstStyle/>
          <a:p>
            <a:r>
              <a:rPr lang="en-US" sz="2400"/>
              <a:t>The marine pipeline for the Lake Source Cooling project will be 3.1 km in length, carry a maximum flow of 2 m</a:t>
            </a:r>
            <a:r>
              <a:rPr lang="en-US" sz="2400" baseline="30000"/>
              <a:t>3</a:t>
            </a:r>
            <a:r>
              <a:rPr lang="en-US" sz="2400"/>
              <a:t>/s, and can withstand a maximum pressure differential between the inside and outside of the pipe of 28 kPa. The pipe roughness is 2 mm. What diameter pipe should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Types of Engineering Problems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big does the pipe have to be to carry a flow of x m</a:t>
            </a:r>
            <a:r>
              <a:rPr lang="en-US" baseline="30000"/>
              <a:t>3</a:t>
            </a:r>
            <a:r>
              <a:rPr lang="en-US"/>
              <a:t>/s?</a:t>
            </a:r>
          </a:p>
          <a:p>
            <a:r>
              <a:rPr lang="en-US"/>
              <a:t>What will the pressure in the water distribution system be when a fire hydrant is open?</a:t>
            </a:r>
          </a:p>
          <a:p>
            <a:r>
              <a:rPr lang="en-US"/>
              <a:t>Can we increase the flow in this old pipe by adding a smooth liner?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4" name="Line 1034"/>
          <p:cNvSpPr>
            <a:spLocks noChangeShapeType="1"/>
          </p:cNvSpPr>
          <p:nvPr/>
        </p:nvSpPr>
        <p:spPr bwMode="auto">
          <a:xfrm flipV="1">
            <a:off x="2451100" y="6019800"/>
            <a:ext cx="190500" cy="469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586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Minor Losses: Expansions!</a:t>
            </a:r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1300" y="1905000"/>
            <a:ext cx="7772400" cy="4114800"/>
          </a:xfrm>
        </p:spPr>
        <p:txBody>
          <a:bodyPr/>
          <a:lstStyle/>
          <a:p>
            <a:r>
              <a:rPr lang="en-US"/>
              <a:t>We previously obtained losses through an expansion using conservation of energy, momentum, and mass</a:t>
            </a:r>
          </a:p>
          <a:p>
            <a:r>
              <a:rPr lang="en-US"/>
              <a:t>Most minor losses can not be obtained analytically, so they must be measured</a:t>
            </a:r>
          </a:p>
          <a:p>
            <a:r>
              <a:rPr lang="en-US"/>
              <a:t>Minor losses are often expressed as a loss coefficient, K, times the velocity head.</a:t>
            </a:r>
          </a:p>
        </p:txBody>
      </p:sp>
      <p:graphicFrame>
        <p:nvGraphicFramePr>
          <p:cNvPr id="322560" name="Object 1024"/>
          <p:cNvGraphicFramePr>
            <a:graphicFrameLocks noChangeAspect="1"/>
          </p:cNvGraphicFramePr>
          <p:nvPr/>
        </p:nvGraphicFramePr>
        <p:xfrm>
          <a:off x="7156450" y="4984750"/>
          <a:ext cx="1781175" cy="828675"/>
        </p:xfrm>
        <a:graphic>
          <a:graphicData uri="http://schemas.openxmlformats.org/presentationml/2006/ole">
            <p:oleObj spid="_x0000_s322560" name="Equation" r:id="rId4" imgW="1358640" imgH="825480" progId="Equation.DSMT4">
              <p:embed/>
            </p:oleObj>
          </a:graphicData>
        </a:graphic>
      </p:graphicFrame>
      <p:graphicFrame>
        <p:nvGraphicFramePr>
          <p:cNvPr id="322561" name="Object 1025"/>
          <p:cNvGraphicFramePr>
            <a:graphicFrameLocks noChangeAspect="1"/>
          </p:cNvGraphicFramePr>
          <p:nvPr/>
        </p:nvGraphicFramePr>
        <p:xfrm>
          <a:off x="123825" y="6051550"/>
          <a:ext cx="2692400" cy="444500"/>
        </p:xfrm>
        <a:graphic>
          <a:graphicData uri="http://schemas.openxmlformats.org/presentationml/2006/ole">
            <p:oleObj spid="_x0000_s322561" name="Equation" r:id="rId5" imgW="2692080" imgH="444240" progId="Equation.DSMT4">
              <p:embed/>
            </p:oleObj>
          </a:graphicData>
        </a:graphic>
      </p:graphicFrame>
      <p:graphicFrame>
        <p:nvGraphicFramePr>
          <p:cNvPr id="322562" name="Object 1026"/>
          <p:cNvGraphicFramePr>
            <a:graphicFrameLocks noChangeAspect="1"/>
          </p:cNvGraphicFramePr>
          <p:nvPr/>
        </p:nvGraphicFramePr>
        <p:xfrm>
          <a:off x="3089275" y="5880100"/>
          <a:ext cx="1460500" cy="787400"/>
        </p:xfrm>
        <a:graphic>
          <a:graphicData uri="http://schemas.openxmlformats.org/presentationml/2006/ole">
            <p:oleObj spid="_x0000_s322562" name="Equation" r:id="rId6" imgW="1460160" imgH="787320" progId="Equation.DSMT4">
              <p:embed/>
            </p:oleObj>
          </a:graphicData>
        </a:graphic>
      </p:graphicFrame>
      <p:graphicFrame>
        <p:nvGraphicFramePr>
          <p:cNvPr id="322563" name="Object 1027"/>
          <p:cNvGraphicFramePr>
            <a:graphicFrameLocks noChangeAspect="1"/>
          </p:cNvGraphicFramePr>
          <p:nvPr/>
        </p:nvGraphicFramePr>
        <p:xfrm>
          <a:off x="4824413" y="5905500"/>
          <a:ext cx="1397000" cy="736600"/>
        </p:xfrm>
        <a:graphic>
          <a:graphicData uri="http://schemas.openxmlformats.org/presentationml/2006/ole">
            <p:oleObj spid="_x0000_s322563" name="Equation" r:id="rId7" imgW="1396800" imgH="736560" progId="Equation.DSMT4">
              <p:embed/>
            </p:oleObj>
          </a:graphicData>
        </a:graphic>
      </p:graphicFrame>
      <p:graphicFrame>
        <p:nvGraphicFramePr>
          <p:cNvPr id="322564" name="Object 1028"/>
          <p:cNvGraphicFramePr>
            <a:graphicFrameLocks noChangeAspect="1"/>
          </p:cNvGraphicFramePr>
          <p:nvPr/>
        </p:nvGraphicFramePr>
        <p:xfrm>
          <a:off x="6438900" y="5861050"/>
          <a:ext cx="1460500" cy="825500"/>
        </p:xfrm>
        <a:graphic>
          <a:graphicData uri="http://schemas.openxmlformats.org/presentationml/2006/ole">
            <p:oleObj spid="_x0000_s322564" name="Equation" r:id="rId8" imgW="1460160" imgH="825480" progId="Equation.DSMT4">
              <p:embed/>
            </p:oleObj>
          </a:graphicData>
        </a:graphic>
      </p:graphicFrame>
      <p:sp>
        <p:nvSpPr>
          <p:cNvPr id="195593" name="AutoShape 103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2763" y="6410325"/>
            <a:ext cx="1006475" cy="441325"/>
          </a:xfrm>
          <a:prstGeom prst="actionButtonForwardNext">
            <a:avLst/>
          </a:prstGeom>
          <a:solidFill>
            <a:schemeClr val="fol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Venturi</a:t>
            </a:r>
          </a:p>
        </p:txBody>
      </p:sp>
      <p:sp>
        <p:nvSpPr>
          <p:cNvPr id="195595" name="Text Box 1035"/>
          <p:cNvSpPr txBox="1">
            <a:spLocks noChangeArrowheads="1"/>
          </p:cNvSpPr>
          <p:nvPr/>
        </p:nvSpPr>
        <p:spPr bwMode="auto">
          <a:xfrm>
            <a:off x="2006600" y="5507038"/>
            <a:ext cx="1377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High Re</a:t>
            </a:r>
          </a:p>
        </p:txBody>
      </p:sp>
      <p:sp>
        <p:nvSpPr>
          <p:cNvPr id="195596" name="Line 1036"/>
          <p:cNvSpPr>
            <a:spLocks noChangeShapeType="1"/>
          </p:cNvSpPr>
          <p:nvPr/>
        </p:nvSpPr>
        <p:spPr bwMode="auto">
          <a:xfrm>
            <a:off x="2032000" y="59690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4" grpId="0" animBg="1"/>
      <p:bldP spid="195593" grpId="0" animBg="1" autoUpdateAnimBg="0"/>
      <p:bldP spid="19559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Line 2"/>
          <p:cNvSpPr>
            <a:spLocks noChangeShapeType="1"/>
          </p:cNvSpPr>
          <p:nvPr/>
        </p:nvSpPr>
        <p:spPr bwMode="auto">
          <a:xfrm flipH="1">
            <a:off x="4735513" y="4110038"/>
            <a:ext cx="0" cy="15351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Freeform 3"/>
          <p:cNvSpPr>
            <a:spLocks/>
          </p:cNvSpPr>
          <p:nvPr/>
        </p:nvSpPr>
        <p:spPr bwMode="auto">
          <a:xfrm flipH="1">
            <a:off x="838200" y="4225925"/>
            <a:ext cx="7793038" cy="3778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Freeform 4"/>
          <p:cNvSpPr>
            <a:spLocks/>
          </p:cNvSpPr>
          <p:nvPr/>
        </p:nvSpPr>
        <p:spPr bwMode="auto">
          <a:xfrm flipH="1" flipV="1">
            <a:off x="838200" y="5108575"/>
            <a:ext cx="7793038" cy="37941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392" y="144"/>
              </a:cxn>
              <a:cxn ang="0">
                <a:pos x="1392" y="0"/>
              </a:cxn>
              <a:cxn ang="0">
                <a:pos x="2784" y="0"/>
              </a:cxn>
            </a:cxnLst>
            <a:rect l="0" t="0" r="r" b="b"/>
            <a:pathLst>
              <a:path w="2784" h="144">
                <a:moveTo>
                  <a:pt x="0" y="144"/>
                </a:moveTo>
                <a:lnTo>
                  <a:pt x="1392" y="144"/>
                </a:lnTo>
                <a:lnTo>
                  <a:pt x="1392" y="0"/>
                </a:lnTo>
                <a:lnTo>
                  <a:pt x="278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Sudden Contraction</a:t>
            </a:r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>
            <a:off x="3046413" y="4887913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9" name="Line 7"/>
          <p:cNvSpPr>
            <a:spLocks noChangeShapeType="1"/>
          </p:cNvSpPr>
          <p:nvPr/>
        </p:nvSpPr>
        <p:spPr bwMode="auto">
          <a:xfrm>
            <a:off x="1282700" y="2374900"/>
            <a:ext cx="3425825" cy="87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 flipV="1">
            <a:off x="4733925" y="2122488"/>
            <a:ext cx="0" cy="32496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1303338" y="2555875"/>
            <a:ext cx="3424237" cy="873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4740275" y="3154363"/>
            <a:ext cx="3384550" cy="50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4740275" y="3933825"/>
            <a:ext cx="3384550" cy="508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2409825" y="4530725"/>
            <a:ext cx="503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1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7586663" y="4592638"/>
            <a:ext cx="503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2</a:t>
            </a: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6557963" y="4848225"/>
            <a:ext cx="100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955675" y="1908175"/>
            <a:ext cx="773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EGL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1066800" y="2592388"/>
            <a:ext cx="808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HGL</a:t>
            </a:r>
          </a:p>
        </p:txBody>
      </p:sp>
      <p:sp>
        <p:nvSpPr>
          <p:cNvPr id="177171" name="Freeform 19"/>
          <p:cNvSpPr>
            <a:spLocks/>
          </p:cNvSpPr>
          <p:nvPr/>
        </p:nvSpPr>
        <p:spPr bwMode="auto">
          <a:xfrm>
            <a:off x="4154488" y="2649538"/>
            <a:ext cx="1524000" cy="150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6" y="38"/>
              </a:cxn>
              <a:cxn ang="0">
                <a:pos x="277" y="101"/>
              </a:cxn>
              <a:cxn ang="0">
                <a:pos x="353" y="176"/>
              </a:cxn>
              <a:cxn ang="0">
                <a:pos x="365" y="352"/>
              </a:cxn>
              <a:cxn ang="0">
                <a:pos x="447" y="908"/>
              </a:cxn>
              <a:cxn ang="0">
                <a:pos x="543" y="947"/>
              </a:cxn>
              <a:cxn ang="0">
                <a:pos x="702" y="947"/>
              </a:cxn>
              <a:cxn ang="0">
                <a:pos x="855" y="916"/>
              </a:cxn>
              <a:cxn ang="0">
                <a:pos x="959" y="900"/>
              </a:cxn>
            </a:cxnLst>
            <a:rect l="0" t="0" r="r" b="b"/>
            <a:pathLst>
              <a:path w="960" h="948">
                <a:moveTo>
                  <a:pt x="0" y="0"/>
                </a:moveTo>
                <a:lnTo>
                  <a:pt x="176" y="38"/>
                </a:lnTo>
                <a:lnTo>
                  <a:pt x="277" y="101"/>
                </a:lnTo>
                <a:lnTo>
                  <a:pt x="353" y="176"/>
                </a:lnTo>
                <a:lnTo>
                  <a:pt x="365" y="352"/>
                </a:lnTo>
                <a:lnTo>
                  <a:pt x="447" y="908"/>
                </a:lnTo>
                <a:lnTo>
                  <a:pt x="543" y="947"/>
                </a:lnTo>
                <a:lnTo>
                  <a:pt x="702" y="947"/>
                </a:lnTo>
                <a:lnTo>
                  <a:pt x="855" y="916"/>
                </a:lnTo>
                <a:lnTo>
                  <a:pt x="959" y="900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4740275" y="3148013"/>
            <a:ext cx="162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4740275" y="2468563"/>
            <a:ext cx="162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74" name="Freeform 22"/>
          <p:cNvSpPr>
            <a:spLocks/>
          </p:cNvSpPr>
          <p:nvPr/>
        </p:nvSpPr>
        <p:spPr bwMode="auto">
          <a:xfrm>
            <a:off x="4114800" y="2451100"/>
            <a:ext cx="1627188" cy="852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4"/>
              </a:cxn>
              <a:cxn ang="0">
                <a:pos x="472" y="96"/>
              </a:cxn>
              <a:cxn ang="0">
                <a:pos x="664" y="264"/>
              </a:cxn>
              <a:cxn ang="0">
                <a:pos x="776" y="424"/>
              </a:cxn>
              <a:cxn ang="0">
                <a:pos x="896" y="496"/>
              </a:cxn>
              <a:cxn ang="0">
                <a:pos x="1024" y="536"/>
              </a:cxn>
            </a:cxnLst>
            <a:rect l="0" t="0" r="r" b="b"/>
            <a:pathLst>
              <a:path w="1025" h="537">
                <a:moveTo>
                  <a:pt x="0" y="0"/>
                </a:moveTo>
                <a:lnTo>
                  <a:pt x="272" y="24"/>
                </a:lnTo>
                <a:lnTo>
                  <a:pt x="472" y="96"/>
                </a:lnTo>
                <a:lnTo>
                  <a:pt x="664" y="264"/>
                </a:lnTo>
                <a:lnTo>
                  <a:pt x="776" y="424"/>
                </a:lnTo>
                <a:lnTo>
                  <a:pt x="896" y="496"/>
                </a:lnTo>
                <a:lnTo>
                  <a:pt x="1024" y="536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5649913" y="5319713"/>
            <a:ext cx="19986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/>
              <a:t>vena contracta</a:t>
            </a: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5264150" y="4984750"/>
            <a:ext cx="4826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5207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Losses are reduced with a gradual contraction</a:t>
            </a:r>
          </a:p>
          <a:p>
            <a:pPr>
              <a:lnSpc>
                <a:spcPct val="90000"/>
              </a:lnSpc>
            </a:pPr>
            <a:r>
              <a:rPr lang="en-US" sz="2400"/>
              <a:t>Equation has same form as expansion equation!</a:t>
            </a:r>
          </a:p>
        </p:txBody>
      </p:sp>
      <p:graphicFrame>
        <p:nvGraphicFramePr>
          <p:cNvPr id="177179" name="Object 27"/>
          <p:cNvGraphicFramePr>
            <a:graphicFrameLocks noChangeAspect="1"/>
          </p:cNvGraphicFramePr>
          <p:nvPr/>
        </p:nvGraphicFramePr>
        <p:xfrm>
          <a:off x="5973763" y="2178050"/>
          <a:ext cx="2798762" cy="1135063"/>
        </p:xfrm>
        <a:graphic>
          <a:graphicData uri="http://schemas.openxmlformats.org/presentationml/2006/ole">
            <p:oleObj spid="_x0000_s177179" name="Equation" r:id="rId4" imgW="2133360" imgH="1130040" progId="Equation.DSMT4">
              <p:embed/>
            </p:oleObj>
          </a:graphicData>
        </a:graphic>
      </p:graphicFrame>
      <p:graphicFrame>
        <p:nvGraphicFramePr>
          <p:cNvPr id="177181" name="Object 29"/>
          <p:cNvGraphicFramePr>
            <a:graphicFrameLocks noChangeAspect="1"/>
          </p:cNvGraphicFramePr>
          <p:nvPr/>
        </p:nvGraphicFramePr>
        <p:xfrm>
          <a:off x="163513" y="3043238"/>
          <a:ext cx="1312862" cy="904875"/>
        </p:xfrm>
        <a:graphic>
          <a:graphicData uri="http://schemas.openxmlformats.org/presentationml/2006/ole">
            <p:oleObj spid="_x0000_s177181" name="Equation" r:id="rId5" imgW="1002960" imgH="901440" progId="Equation.DSMT4">
              <p:embed/>
            </p:oleObj>
          </a:graphicData>
        </a:graphic>
      </p:graphicFrame>
      <p:sp>
        <p:nvSpPr>
          <p:cNvPr id="177182" name="Freeform 30"/>
          <p:cNvSpPr>
            <a:spLocks/>
          </p:cNvSpPr>
          <p:nvPr/>
        </p:nvSpPr>
        <p:spPr bwMode="auto">
          <a:xfrm>
            <a:off x="4724400" y="4597400"/>
            <a:ext cx="1168400" cy="14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88"/>
              </a:cxn>
              <a:cxn ang="0">
                <a:pos x="736" y="8"/>
              </a:cxn>
            </a:cxnLst>
            <a:rect l="0" t="0" r="r" b="b"/>
            <a:pathLst>
              <a:path w="736" h="89">
                <a:moveTo>
                  <a:pt x="0" y="0"/>
                </a:moveTo>
                <a:cubicBezTo>
                  <a:pt x="62" y="43"/>
                  <a:pt x="125" y="87"/>
                  <a:pt x="248" y="88"/>
                </a:cubicBezTo>
                <a:cubicBezTo>
                  <a:pt x="371" y="89"/>
                  <a:pt x="464" y="8"/>
                  <a:pt x="736" y="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183" name="Freeform 31"/>
          <p:cNvSpPr>
            <a:spLocks/>
          </p:cNvSpPr>
          <p:nvPr/>
        </p:nvSpPr>
        <p:spPr bwMode="auto">
          <a:xfrm flipV="1">
            <a:off x="4737100" y="4953000"/>
            <a:ext cx="1168400" cy="14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88"/>
              </a:cxn>
              <a:cxn ang="0">
                <a:pos x="736" y="8"/>
              </a:cxn>
            </a:cxnLst>
            <a:rect l="0" t="0" r="r" b="b"/>
            <a:pathLst>
              <a:path w="736" h="89">
                <a:moveTo>
                  <a:pt x="0" y="0"/>
                </a:moveTo>
                <a:cubicBezTo>
                  <a:pt x="62" y="43"/>
                  <a:pt x="125" y="87"/>
                  <a:pt x="248" y="88"/>
                </a:cubicBezTo>
                <a:cubicBezTo>
                  <a:pt x="371" y="89"/>
                  <a:pt x="464" y="8"/>
                  <a:pt x="736" y="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7239" name="Picture 8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3850" y="2827338"/>
            <a:ext cx="2933700" cy="1608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77242" name="Line 90"/>
          <p:cNvSpPr>
            <a:spLocks noChangeShapeType="1"/>
          </p:cNvSpPr>
          <p:nvPr/>
        </p:nvSpPr>
        <p:spPr bwMode="auto">
          <a:xfrm>
            <a:off x="5105400" y="4737100"/>
            <a:ext cx="0" cy="2540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243" name="Line 91"/>
          <p:cNvSpPr>
            <a:spLocks noChangeShapeType="1"/>
          </p:cNvSpPr>
          <p:nvPr/>
        </p:nvSpPr>
        <p:spPr bwMode="auto">
          <a:xfrm>
            <a:off x="6985000" y="4610100"/>
            <a:ext cx="0" cy="5080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7244" name="Text Box 92"/>
          <p:cNvSpPr txBox="1">
            <a:spLocks noChangeArrowheads="1"/>
          </p:cNvSpPr>
          <p:nvPr/>
        </p:nvSpPr>
        <p:spPr bwMode="auto">
          <a:xfrm>
            <a:off x="4949825" y="42068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177245" name="Text Box 93"/>
          <p:cNvSpPr txBox="1">
            <a:spLocks noChangeArrowheads="1"/>
          </p:cNvSpPr>
          <p:nvPr/>
        </p:nvSpPr>
        <p:spPr bwMode="auto">
          <a:xfrm>
            <a:off x="6791325" y="42195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2</a:t>
            </a:r>
          </a:p>
        </p:txBody>
      </p:sp>
      <p:graphicFrame>
        <p:nvGraphicFramePr>
          <p:cNvPr id="177246" name="Object 94"/>
          <p:cNvGraphicFramePr>
            <a:graphicFrameLocks noChangeAspect="1"/>
          </p:cNvGraphicFramePr>
          <p:nvPr/>
        </p:nvGraphicFramePr>
        <p:xfrm>
          <a:off x="5675313" y="-19050"/>
          <a:ext cx="3121025" cy="969963"/>
        </p:xfrm>
        <a:graphic>
          <a:graphicData uri="http://schemas.openxmlformats.org/presentationml/2006/ole">
            <p:oleObj spid="_x0000_s177246" name="Equation" r:id="rId7" imgW="2374560" imgH="965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42" grpId="0" animBg="1"/>
      <p:bldP spid="177243" grpId="0" animBg="1"/>
      <p:bldP spid="177244" grpId="0" build="p" autoUpdateAnimBg="0"/>
      <p:bldP spid="17724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Line 4"/>
          <p:cNvSpPr>
            <a:spLocks noChangeShapeType="1"/>
          </p:cNvSpPr>
          <p:nvPr/>
        </p:nvSpPr>
        <p:spPr bwMode="auto">
          <a:xfrm>
            <a:off x="4311650" y="2070100"/>
            <a:ext cx="138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 rot="10800000" flipH="1">
            <a:off x="4984750" y="1924050"/>
            <a:ext cx="279400" cy="1397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4959350" y="2133600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5010150" y="22098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086350" y="2286000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5410200" y="2590800"/>
            <a:ext cx="1665288" cy="200025"/>
            <a:chOff x="477" y="3138"/>
            <a:chExt cx="1049" cy="126"/>
          </a:xfrm>
        </p:grpSpPr>
        <p:sp>
          <p:nvSpPr>
            <p:cNvPr id="178190" name="Line 14"/>
            <p:cNvSpPr>
              <a:spLocks noChangeShapeType="1"/>
            </p:cNvSpPr>
            <p:nvPr/>
          </p:nvSpPr>
          <p:spPr bwMode="auto">
            <a:xfrm>
              <a:off x="477" y="3138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>
              <a:off x="480" y="3264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92" name="Group 16"/>
          <p:cNvGrpSpPr>
            <a:grpSpLocks/>
          </p:cNvGrpSpPr>
          <p:nvPr/>
        </p:nvGrpSpPr>
        <p:grpSpPr bwMode="auto">
          <a:xfrm>
            <a:off x="5715000" y="4579938"/>
            <a:ext cx="2033588" cy="933450"/>
            <a:chOff x="3600" y="2885"/>
            <a:chExt cx="1281" cy="588"/>
          </a:xfrm>
        </p:grpSpPr>
        <p:sp>
          <p:nvSpPr>
            <p:cNvPr id="178193" name="Arc 17"/>
            <p:cNvSpPr>
              <a:spLocks/>
            </p:cNvSpPr>
            <p:nvPr/>
          </p:nvSpPr>
          <p:spPr bwMode="auto">
            <a:xfrm rot="10800000">
              <a:off x="3600" y="2885"/>
              <a:ext cx="236" cy="2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4" name="Arc 18"/>
            <p:cNvSpPr>
              <a:spLocks/>
            </p:cNvSpPr>
            <p:nvPr/>
          </p:nvSpPr>
          <p:spPr bwMode="auto">
            <a:xfrm>
              <a:off x="3605" y="3237"/>
              <a:ext cx="236" cy="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195" name="Group 19"/>
            <p:cNvGrpSpPr>
              <a:grpSpLocks/>
            </p:cNvGrpSpPr>
            <p:nvPr/>
          </p:nvGrpSpPr>
          <p:grpSpPr bwMode="auto">
            <a:xfrm>
              <a:off x="3832" y="3120"/>
              <a:ext cx="1049" cy="126"/>
              <a:chOff x="477" y="3138"/>
              <a:chExt cx="1049" cy="126"/>
            </a:xfrm>
          </p:grpSpPr>
          <p:sp>
            <p:nvSpPr>
              <p:cNvPr id="178196" name="Line 20"/>
              <p:cNvSpPr>
                <a:spLocks noChangeShapeType="1"/>
              </p:cNvSpPr>
              <p:nvPr/>
            </p:nvSpPr>
            <p:spPr bwMode="auto">
              <a:xfrm>
                <a:off x="477" y="3138"/>
                <a:ext cx="10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197" name="Line 21"/>
              <p:cNvSpPr>
                <a:spLocks noChangeShapeType="1"/>
              </p:cNvSpPr>
              <p:nvPr/>
            </p:nvSpPr>
            <p:spPr bwMode="auto">
              <a:xfrm>
                <a:off x="480" y="3264"/>
                <a:ext cx="10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8198" name="Group 22"/>
          <p:cNvGrpSpPr>
            <a:grpSpLocks/>
          </p:cNvGrpSpPr>
          <p:nvPr/>
        </p:nvGrpSpPr>
        <p:grpSpPr bwMode="auto">
          <a:xfrm>
            <a:off x="5708650" y="3659188"/>
            <a:ext cx="1665288" cy="200025"/>
            <a:chOff x="477" y="3138"/>
            <a:chExt cx="1049" cy="126"/>
          </a:xfrm>
        </p:grpSpPr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>
              <a:off x="477" y="3138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0" name="Line 24"/>
            <p:cNvSpPr>
              <a:spLocks noChangeShapeType="1"/>
            </p:cNvSpPr>
            <p:nvPr/>
          </p:nvSpPr>
          <p:spPr bwMode="auto">
            <a:xfrm>
              <a:off x="480" y="3264"/>
              <a:ext cx="1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01" name="Line 25"/>
          <p:cNvSpPr>
            <a:spLocks noChangeShapeType="1"/>
          </p:cNvSpPr>
          <p:nvPr/>
        </p:nvSpPr>
        <p:spPr bwMode="auto">
          <a:xfrm>
            <a:off x="57150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5715000" y="2819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3" name="Line 27"/>
          <p:cNvSpPr>
            <a:spLocks noChangeShapeType="1"/>
          </p:cNvSpPr>
          <p:nvPr/>
        </p:nvSpPr>
        <p:spPr bwMode="auto">
          <a:xfrm>
            <a:off x="5715000" y="3886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>
            <a:off x="5715000" y="5486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3584" name="Object 1024"/>
          <p:cNvGraphicFramePr>
            <a:graphicFrameLocks noChangeAspect="1"/>
          </p:cNvGraphicFramePr>
          <p:nvPr/>
        </p:nvGraphicFramePr>
        <p:xfrm>
          <a:off x="7159625" y="1827213"/>
          <a:ext cx="1784350" cy="931862"/>
        </p:xfrm>
        <a:graphic>
          <a:graphicData uri="http://schemas.openxmlformats.org/presentationml/2006/ole">
            <p:oleObj spid="_x0000_s323584" name="Equation" r:id="rId4" imgW="1358640" imgH="927000" progId="Equation.DSMT4">
              <p:embed/>
            </p:oleObj>
          </a:graphicData>
        </a:graphic>
      </p:graphicFrame>
      <p:graphicFrame>
        <p:nvGraphicFramePr>
          <p:cNvPr id="323585" name="Object 1025"/>
          <p:cNvGraphicFramePr>
            <a:graphicFrameLocks noChangeAspect="1"/>
          </p:cNvGraphicFramePr>
          <p:nvPr/>
        </p:nvGraphicFramePr>
        <p:xfrm>
          <a:off x="3962400" y="2528888"/>
          <a:ext cx="1366838" cy="382587"/>
        </p:xfrm>
        <a:graphic>
          <a:graphicData uri="http://schemas.openxmlformats.org/presentationml/2006/ole">
            <p:oleObj spid="_x0000_s323585" name="Equation" r:id="rId5" imgW="1041120" imgH="380880" progId="Equation.DSMT4">
              <p:embed/>
            </p:oleObj>
          </a:graphicData>
        </a:graphic>
      </p:graphicFrame>
      <p:graphicFrame>
        <p:nvGraphicFramePr>
          <p:cNvPr id="323586" name="Object 1026"/>
          <p:cNvGraphicFramePr>
            <a:graphicFrameLocks noChangeAspect="1"/>
          </p:cNvGraphicFramePr>
          <p:nvPr/>
        </p:nvGraphicFramePr>
        <p:xfrm>
          <a:off x="4229100" y="3532188"/>
          <a:ext cx="1400175" cy="382587"/>
        </p:xfrm>
        <a:graphic>
          <a:graphicData uri="http://schemas.openxmlformats.org/presentationml/2006/ole">
            <p:oleObj spid="_x0000_s323586" name="Equation" r:id="rId6" imgW="1066680" imgH="380880" progId="Equation.DSMT4">
              <p:embed/>
            </p:oleObj>
          </a:graphicData>
        </a:graphic>
      </p:graphicFrame>
      <p:graphicFrame>
        <p:nvGraphicFramePr>
          <p:cNvPr id="323587" name="Object 1027"/>
          <p:cNvGraphicFramePr>
            <a:graphicFrameLocks noChangeAspect="1"/>
          </p:cNvGraphicFramePr>
          <p:nvPr/>
        </p:nvGraphicFramePr>
        <p:xfrm>
          <a:off x="4106863" y="4824413"/>
          <a:ext cx="1600200" cy="384175"/>
        </p:xfrm>
        <a:graphic>
          <a:graphicData uri="http://schemas.openxmlformats.org/presentationml/2006/ole">
            <p:oleObj spid="_x0000_s323587" name="Equation" r:id="rId7" imgW="1218960" imgH="380880" progId="Equation.DSMT4">
              <p:embed/>
            </p:oleObj>
          </a:graphicData>
        </a:graphic>
      </p:graphicFrame>
      <p:sp>
        <p:nvSpPr>
          <p:cNvPr id="178210" name="Rectangle 3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Entrance Losses</a:t>
            </a:r>
          </a:p>
        </p:txBody>
      </p:sp>
      <p:sp>
        <p:nvSpPr>
          <p:cNvPr id="17821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8453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/>
              <a:t>Losses can be reduced by accelerating the flow gradually and eliminating the</a:t>
            </a:r>
          </a:p>
        </p:txBody>
      </p:sp>
      <p:sp>
        <p:nvSpPr>
          <p:cNvPr id="178214" name="Line 38"/>
          <p:cNvSpPr>
            <a:spLocks noChangeShapeType="1"/>
          </p:cNvSpPr>
          <p:nvPr/>
        </p:nvSpPr>
        <p:spPr bwMode="auto">
          <a:xfrm>
            <a:off x="692150" y="4603750"/>
            <a:ext cx="245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213" name="Comment 37"/>
          <p:cNvSpPr>
            <a:spLocks noChangeArrowheads="1"/>
          </p:cNvSpPr>
          <p:nvPr/>
        </p:nvSpPr>
        <p:spPr bwMode="auto">
          <a:xfrm>
            <a:off x="685800" y="4098925"/>
            <a:ext cx="25447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vena contracta</a:t>
            </a:r>
          </a:p>
        </p:txBody>
      </p:sp>
      <p:sp>
        <p:nvSpPr>
          <p:cNvPr id="178215" name="Oval 39"/>
          <p:cNvSpPr>
            <a:spLocks noChangeArrowheads="1"/>
          </p:cNvSpPr>
          <p:nvPr/>
        </p:nvSpPr>
        <p:spPr bwMode="auto">
          <a:xfrm>
            <a:off x="4102100" y="3403600"/>
            <a:ext cx="1600200" cy="5842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835650" y="2886075"/>
            <a:ext cx="3308350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Estimate based on contraction equations!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3" grpId="0" autoUpdateAnimBg="0"/>
      <p:bldP spid="178215" grpId="0" animBg="1"/>
      <p:bldP spid="17821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 in Bends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33888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Head loss is a function of the ratio of the bend radius to the pipe diameter (R/D)</a:t>
            </a:r>
          </a:p>
          <a:p>
            <a:r>
              <a:rPr lang="en-US"/>
              <a:t>Velocity distribution returns to normal several pipe diameters downstream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7418388" y="1881188"/>
            <a:ext cx="784225" cy="669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259388" y="4041775"/>
            <a:ext cx="669925" cy="7381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6" name="Arc 6"/>
          <p:cNvSpPr>
            <a:spLocks/>
          </p:cNvSpPr>
          <p:nvPr/>
        </p:nvSpPr>
        <p:spPr bwMode="auto">
          <a:xfrm rot="16200000">
            <a:off x="5253831" y="1881982"/>
            <a:ext cx="2176463" cy="217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207" name="Arc 7"/>
          <p:cNvSpPr>
            <a:spLocks/>
          </p:cNvSpPr>
          <p:nvPr/>
        </p:nvSpPr>
        <p:spPr bwMode="auto">
          <a:xfrm rot="16200000">
            <a:off x="5934870" y="2564606"/>
            <a:ext cx="1497012" cy="1495425"/>
          </a:xfrm>
          <a:custGeom>
            <a:avLst/>
            <a:gdLst>
              <a:gd name="G0" fmla="+- 23 0 0"/>
              <a:gd name="G1" fmla="+- 21600 0 0"/>
              <a:gd name="G2" fmla="+- 21600 0 0"/>
              <a:gd name="T0" fmla="*/ 0 w 21623"/>
              <a:gd name="T1" fmla="*/ 0 h 21600"/>
              <a:gd name="T2" fmla="*/ 21623 w 21623"/>
              <a:gd name="T3" fmla="*/ 21577 h 21600"/>
              <a:gd name="T4" fmla="*/ 23 w 216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23" h="21600" fill="none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11943" y="0"/>
                  <a:pt x="21610" y="9656"/>
                  <a:pt x="21622" y="21577"/>
                </a:cubicBezTo>
              </a:path>
              <a:path w="21623" h="21600" stroke="0" extrusionOk="0">
                <a:moveTo>
                  <a:pt x="0" y="0"/>
                </a:moveTo>
                <a:cubicBezTo>
                  <a:pt x="7" y="0"/>
                  <a:pt x="15" y="-1"/>
                  <a:pt x="23" y="0"/>
                </a:cubicBezTo>
                <a:cubicBezTo>
                  <a:pt x="11943" y="0"/>
                  <a:pt x="21610" y="9656"/>
                  <a:pt x="21622" y="21577"/>
                </a:cubicBezTo>
                <a:lnTo>
                  <a:pt x="23" y="21600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5207000" y="4764088"/>
            <a:ext cx="796925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8185150" y="1828800"/>
            <a:ext cx="114300" cy="796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4621213" y="1674813"/>
            <a:ext cx="1882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High pressure</a:t>
            </a: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6119813" y="4646613"/>
            <a:ext cx="183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Low pressure</a:t>
            </a: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7405688" y="2614613"/>
            <a:ext cx="16859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Possible separation from wall</a:t>
            </a:r>
          </a:p>
        </p:txBody>
      </p:sp>
      <p:sp>
        <p:nvSpPr>
          <p:cNvPr id="179213" name="Line 13"/>
          <p:cNvSpPr>
            <a:spLocks noChangeShapeType="1"/>
          </p:cNvSpPr>
          <p:nvPr/>
        </p:nvSpPr>
        <p:spPr bwMode="auto">
          <a:xfrm>
            <a:off x="5492750" y="2012950"/>
            <a:ext cx="3683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H="1" flipV="1">
            <a:off x="6051550" y="3473450"/>
            <a:ext cx="8001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5" name="Line 15"/>
          <p:cNvSpPr>
            <a:spLocks noChangeShapeType="1"/>
          </p:cNvSpPr>
          <p:nvPr/>
        </p:nvSpPr>
        <p:spPr bwMode="auto">
          <a:xfrm flipH="1" flipV="1">
            <a:off x="6864350" y="2673350"/>
            <a:ext cx="40640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5264150" y="4356100"/>
            <a:ext cx="66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5448300" y="4229100"/>
            <a:ext cx="266700" cy="3175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400"/>
              <a:t>D</a:t>
            </a:r>
          </a:p>
        </p:txBody>
      </p:sp>
      <p:grpSp>
        <p:nvGrpSpPr>
          <p:cNvPr id="179227" name="Group 27"/>
          <p:cNvGrpSpPr>
            <a:grpSpLocks/>
          </p:cNvGrpSpPr>
          <p:nvPr/>
        </p:nvGrpSpPr>
        <p:grpSpPr bwMode="auto">
          <a:xfrm>
            <a:off x="6062663" y="2849563"/>
            <a:ext cx="1209675" cy="1209675"/>
            <a:chOff x="3819" y="1795"/>
            <a:chExt cx="762" cy="762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3819" y="1795"/>
              <a:ext cx="762" cy="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Rectangle 20"/>
            <p:cNvSpPr>
              <a:spLocks noChangeArrowheads="1"/>
            </p:cNvSpPr>
            <p:nvPr/>
          </p:nvSpPr>
          <p:spPr bwMode="auto">
            <a:xfrm>
              <a:off x="4160" y="2104"/>
              <a:ext cx="168" cy="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2400"/>
                <a:t>R</a:t>
              </a:r>
            </a:p>
          </p:txBody>
        </p:sp>
      </p:grpSp>
      <p:graphicFrame>
        <p:nvGraphicFramePr>
          <p:cNvPr id="324608" name="Object 0"/>
          <p:cNvGraphicFramePr>
            <a:graphicFrameLocks noChangeAspect="1"/>
          </p:cNvGraphicFramePr>
          <p:nvPr/>
        </p:nvGraphicFramePr>
        <p:xfrm>
          <a:off x="5573713" y="5189538"/>
          <a:ext cx="1800225" cy="933450"/>
        </p:xfrm>
        <a:graphic>
          <a:graphicData uri="http://schemas.openxmlformats.org/presentationml/2006/ole">
            <p:oleObj spid="_x0000_s324608" name="Equation" r:id="rId4" imgW="1371600" imgH="927000" progId="Equation.DSMT4">
              <p:embed/>
            </p:oleObj>
          </a:graphicData>
        </a:graphic>
      </p:graphicFrame>
      <p:sp>
        <p:nvSpPr>
          <p:cNvPr id="179223" name="Comment 23"/>
          <p:cNvSpPr>
            <a:spLocks noChangeArrowheads="1"/>
          </p:cNvSpPr>
          <p:nvPr/>
        </p:nvSpPr>
        <p:spPr bwMode="auto">
          <a:xfrm>
            <a:off x="1768475" y="6076950"/>
            <a:ext cx="400843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 i="1">
                <a:solidFill>
                  <a:schemeClr val="folHlink"/>
                </a:solidFill>
              </a:rPr>
              <a:t>K</a:t>
            </a:r>
            <a:r>
              <a:rPr lang="en-US" sz="3200" i="1" baseline="-25000">
                <a:solidFill>
                  <a:schemeClr val="folHlink"/>
                </a:solidFill>
              </a:rPr>
              <a:t>b</a:t>
            </a:r>
            <a:r>
              <a:rPr lang="en-US" sz="3200">
                <a:solidFill>
                  <a:schemeClr val="folHlink"/>
                </a:solidFill>
              </a:rPr>
              <a:t> varies from 0.6 - 0.9</a:t>
            </a:r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1789113" y="6610350"/>
            <a:ext cx="3895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4609" name="Object 1"/>
          <p:cNvGraphicFramePr>
            <a:graphicFrameLocks noChangeAspect="1"/>
          </p:cNvGraphicFramePr>
          <p:nvPr/>
        </p:nvGraphicFramePr>
        <p:xfrm>
          <a:off x="7015163" y="4094163"/>
          <a:ext cx="1946275" cy="584200"/>
        </p:xfrm>
        <a:graphic>
          <a:graphicData uri="http://schemas.openxmlformats.org/presentationml/2006/ole">
            <p:oleObj spid="_x0000_s324609" name="Equation" r:id="rId5" imgW="2755800" imgH="825480" progId="Equation.DSMT4">
              <p:embed/>
            </p:oleObj>
          </a:graphicData>
        </a:graphic>
      </p:graphicFrame>
      <p:sp>
        <p:nvSpPr>
          <p:cNvPr id="179229" name="Line 29"/>
          <p:cNvSpPr>
            <a:spLocks noChangeShapeType="1"/>
          </p:cNvSpPr>
          <p:nvPr/>
        </p:nvSpPr>
        <p:spPr bwMode="auto">
          <a:xfrm rot="32400000">
            <a:off x="6075363" y="2430463"/>
            <a:ext cx="1489075" cy="161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 rot="21600000">
            <a:off x="6831013" y="3122613"/>
            <a:ext cx="266700" cy="317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400"/>
              <a:t>n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 rot="-1370019">
            <a:off x="6353175" y="2312988"/>
            <a:ext cx="7175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79234" name="Text Box 34"/>
          <p:cNvSpPr txBox="1">
            <a:spLocks noChangeArrowheads="1"/>
          </p:cNvSpPr>
          <p:nvPr/>
        </p:nvSpPr>
        <p:spPr bwMode="auto">
          <a:xfrm>
            <a:off x="8126413" y="1997075"/>
            <a:ext cx="8159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Head Loss in Valves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981200"/>
            <a:ext cx="5754688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Function of valve type and valve position</a:t>
            </a:r>
          </a:p>
          <a:p>
            <a:r>
              <a:rPr lang="en-US"/>
              <a:t>The complex flow path through valves can result in high head loss (of course, one of the purposes of a valve is to create head loss when it is not fully open)</a:t>
            </a:r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6594475" y="2684463"/>
          <a:ext cx="1784350" cy="931862"/>
        </p:xfrm>
        <a:graphic>
          <a:graphicData uri="http://schemas.openxmlformats.org/presentationml/2006/ole">
            <p:oleObj spid="_x0000_s180229" name="Equation" r:id="rId4" imgW="1358640" imgH="927000" progId="Equation.DSMT4">
              <p:embed/>
            </p:oleObj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6100763" y="4792663"/>
          <a:ext cx="1733550" cy="1838325"/>
        </p:xfrm>
        <a:graphic>
          <a:graphicData uri="http://schemas.openxmlformats.org/presentationml/2006/ole">
            <p:oleObj spid="_x0000_s180232" name="Photo Editor Photo" r:id="rId5" imgW="1733333" imgH="1838095" progId="MSPhotoEd.3">
              <p:embed/>
            </p:oleObj>
          </a:graphicData>
        </a:graphic>
      </p:graphicFrame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7943850" y="4684713"/>
          <a:ext cx="1200150" cy="1943100"/>
        </p:xfrm>
        <a:graphic>
          <a:graphicData uri="http://schemas.openxmlformats.org/presentationml/2006/ole">
            <p:oleObj spid="_x0000_s180234" name="Photo Editor Photo" r:id="rId6" imgW="1200318" imgH="1943371" progId="MSPhotoEd.3">
              <p:embed/>
            </p:oleObj>
          </a:graphicData>
        </a:graphic>
      </p:graphicFrame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504825" y="6124575"/>
            <a:ext cx="42354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Can K</a:t>
            </a:r>
            <a:r>
              <a:rPr lang="en-US" sz="2400" baseline="-25000"/>
              <a:t>v</a:t>
            </a:r>
            <a:r>
              <a:rPr lang="en-US" sz="2400"/>
              <a:t>be greater than 1? ______</a:t>
            </a:r>
          </a:p>
        </p:txBody>
      </p:sp>
      <p:graphicFrame>
        <p:nvGraphicFramePr>
          <p:cNvPr id="180239" name="Object 15"/>
          <p:cNvGraphicFramePr>
            <a:graphicFrameLocks noChangeAspect="1"/>
          </p:cNvGraphicFramePr>
          <p:nvPr/>
        </p:nvGraphicFramePr>
        <p:xfrm>
          <a:off x="6429375" y="3741738"/>
          <a:ext cx="2457450" cy="827087"/>
        </p:xfrm>
        <a:graphic>
          <a:graphicData uri="http://schemas.openxmlformats.org/presentationml/2006/ole">
            <p:oleObj spid="_x0000_s180239" name="Equation" r:id="rId7" imgW="1879560" imgH="825480" progId="Equation.DSMT4">
              <p:embed/>
            </p:oleObj>
          </a:graphicData>
        </a:graphic>
      </p:graphicFrame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626225" y="1908175"/>
            <a:ext cx="1781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is V?</a:t>
            </a:r>
          </a:p>
        </p:txBody>
      </p:sp>
      <p:sp>
        <p:nvSpPr>
          <p:cNvPr id="180241" name="Oval 17"/>
          <p:cNvSpPr>
            <a:spLocks noChangeArrowheads="1"/>
          </p:cNvSpPr>
          <p:nvPr/>
        </p:nvSpPr>
        <p:spPr bwMode="auto">
          <a:xfrm>
            <a:off x="7721600" y="2578100"/>
            <a:ext cx="749300" cy="5461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3887788" y="5997575"/>
            <a:ext cx="8556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Yes!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build="p" autoUpdateAnimBg="0"/>
      <p:bldP spid="180240" grpId="0"/>
      <p:bldP spid="180241" grpId="0" animBg="1"/>
      <p:bldP spid="180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838200" y="2895600"/>
            <a:ext cx="4419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 Techniques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Neglect minor losses</a:t>
            </a:r>
          </a:p>
          <a:p>
            <a:r>
              <a:rPr lang="en-US"/>
              <a:t>Equivalent pipe lengths</a:t>
            </a:r>
          </a:p>
          <a:p>
            <a:r>
              <a:rPr lang="en-US"/>
              <a:t>Iterative Techniques</a:t>
            </a:r>
          </a:p>
          <a:p>
            <a:pPr lvl="1"/>
            <a:r>
              <a:rPr lang="en-US"/>
              <a:t>Using Swamee-Jain equations for D and Q</a:t>
            </a:r>
          </a:p>
          <a:p>
            <a:pPr lvl="1"/>
            <a:r>
              <a:rPr lang="en-US"/>
              <a:t>Using Swamee-Jain equations for head loss</a:t>
            </a:r>
          </a:p>
          <a:p>
            <a:pPr lvl="1"/>
            <a:r>
              <a:rPr lang="en-US"/>
              <a:t>Assume a friction factor</a:t>
            </a:r>
          </a:p>
          <a:p>
            <a:r>
              <a:rPr lang="en-US"/>
              <a:t>Pipe Network Software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 Technique: Head Loss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60400"/>
          </a:xfrm>
        </p:spPr>
        <p:txBody>
          <a:bodyPr/>
          <a:lstStyle/>
          <a:p>
            <a:r>
              <a:rPr lang="en-US"/>
              <a:t>Can be solved explicitly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76238" y="5946775"/>
          <a:ext cx="3189287" cy="436563"/>
        </p:xfrm>
        <a:graphic>
          <a:graphicData uri="http://schemas.openxmlformats.org/presentationml/2006/ole">
            <p:oleObj spid="_x0000_s202756" name="Equation" r:id="rId4" imgW="2412720" imgH="431640" progId="Equation.DSMT4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565150" y="3043238"/>
          <a:ext cx="2600325" cy="830262"/>
        </p:xfrm>
        <a:graphic>
          <a:graphicData uri="http://schemas.openxmlformats.org/presentationml/2006/ole">
            <p:oleObj spid="_x0000_s202757" name="Equation" r:id="rId5" imgW="1981080" imgH="825480" progId="Equation.DSMT4">
              <p:embed/>
            </p:oleObj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6334125" y="4400550"/>
          <a:ext cx="2582863" cy="830263"/>
        </p:xfrm>
        <a:graphic>
          <a:graphicData uri="http://schemas.openxmlformats.org/presentationml/2006/ole">
            <p:oleObj spid="_x0000_s202759" name="Equation" r:id="rId6" imgW="1968480" imgH="825480" progId="Equation.DSMT4">
              <p:embed/>
            </p:oleObj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2616200" y="4297363"/>
          <a:ext cx="3117850" cy="1039812"/>
        </p:xfrm>
        <a:graphic>
          <a:graphicData uri="http://schemas.openxmlformats.org/presentationml/2006/ole">
            <p:oleObj spid="_x0000_s202760" name="Equation" r:id="rId7" imgW="3213000" imgH="1396800" progId="Equation.DSMT4">
              <p:embed/>
            </p:oleObj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4471988" y="3016250"/>
          <a:ext cx="3035300" cy="830263"/>
        </p:xfrm>
        <a:graphic>
          <a:graphicData uri="http://schemas.openxmlformats.org/presentationml/2006/ole">
            <p:oleObj spid="_x0000_s202761" name="Equation" r:id="rId8" imgW="2311200" imgH="825480" progId="Equation.DSMT4">
              <p:embed/>
            </p:oleObj>
          </a:graphicData>
        </a:graphic>
      </p:graphicFrame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341313" y="4395788"/>
          <a:ext cx="1682750" cy="842962"/>
        </p:xfrm>
        <a:graphic>
          <a:graphicData uri="http://schemas.openxmlformats.org/presentationml/2006/ole">
            <p:oleObj spid="_x0000_s202762" name="Equation" r:id="rId9" imgW="128268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Find D or Q </a:t>
            </a:r>
            <a:br>
              <a:rPr lang="en-US"/>
            </a:br>
            <a:r>
              <a:rPr lang="en-US"/>
              <a:t>Solution Technique 1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all head loss is major head loss</a:t>
            </a:r>
          </a:p>
          <a:p>
            <a:r>
              <a:rPr lang="en-US"/>
              <a:t>Calculate D or Q using Swamee-Jain equations</a:t>
            </a:r>
          </a:p>
          <a:p>
            <a:r>
              <a:rPr lang="en-US"/>
              <a:t>Calculate minor losses</a:t>
            </a:r>
          </a:p>
          <a:p>
            <a:r>
              <a:rPr lang="en-US"/>
              <a:t>Find new major losses by subtracting minor losses from total head loss </a:t>
            </a:r>
          </a:p>
        </p:txBody>
      </p:sp>
      <p:sp>
        <p:nvSpPr>
          <p:cNvPr id="211972" name="Freeform 4"/>
          <p:cNvSpPr>
            <a:spLocks/>
          </p:cNvSpPr>
          <p:nvPr/>
        </p:nvSpPr>
        <p:spPr bwMode="auto">
          <a:xfrm>
            <a:off x="174625" y="2930525"/>
            <a:ext cx="533400" cy="1660525"/>
          </a:xfrm>
          <a:custGeom>
            <a:avLst/>
            <a:gdLst/>
            <a:ahLst/>
            <a:cxnLst>
              <a:cxn ang="0">
                <a:pos x="308" y="1064"/>
              </a:cxn>
              <a:cxn ang="0">
                <a:pos x="27" y="482"/>
              </a:cxn>
              <a:cxn ang="0">
                <a:pos x="472" y="0"/>
              </a:cxn>
            </a:cxnLst>
            <a:rect l="0" t="0" r="r" b="b"/>
            <a:pathLst>
              <a:path w="472" h="1091">
                <a:moveTo>
                  <a:pt x="308" y="1064"/>
                </a:moveTo>
                <a:cubicBezTo>
                  <a:pt x="27" y="1091"/>
                  <a:pt x="0" y="659"/>
                  <a:pt x="27" y="482"/>
                </a:cubicBezTo>
                <a:cubicBezTo>
                  <a:pt x="54" y="305"/>
                  <a:pt x="145" y="9"/>
                  <a:pt x="472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4819650" y="5291138"/>
          <a:ext cx="4329113" cy="896937"/>
        </p:xfrm>
        <a:graphic>
          <a:graphicData uri="http://schemas.openxmlformats.org/presentationml/2006/ole">
            <p:oleObj spid="_x0000_s211974" name="Equation" r:id="rId4" imgW="5460840" imgH="1130040" progId="Equation.DSMT4">
              <p:embed/>
            </p:oleObj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5624513" y="3513138"/>
          <a:ext cx="2441575" cy="827087"/>
        </p:xfrm>
        <a:graphic>
          <a:graphicData uri="http://schemas.openxmlformats.org/presentationml/2006/ole">
            <p:oleObj spid="_x0000_s211975" name="Equation" r:id="rId5" imgW="1866600" imgH="825480" progId="Equation.DSMT4">
              <p:embed/>
            </p:oleObj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6027738" y="4727575"/>
          <a:ext cx="2351087" cy="436563"/>
        </p:xfrm>
        <a:graphic>
          <a:graphicData uri="http://schemas.openxmlformats.org/presentationml/2006/ole">
            <p:oleObj spid="_x0000_s211976" name="Equation" r:id="rId6" imgW="1777680" imgH="431640" progId="Equation.DSMT4">
              <p:embed/>
            </p:oleObj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38100" y="6124575"/>
          <a:ext cx="5670550" cy="695325"/>
        </p:xfrm>
        <a:graphic>
          <a:graphicData uri="http://schemas.openxmlformats.org/presentationml/2006/ole">
            <p:oleObj spid="_x0000_s211978" name="Equation" r:id="rId7" imgW="58672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Find D or Q </a:t>
            </a:r>
            <a:br>
              <a:rPr lang="en-US"/>
            </a:br>
            <a:r>
              <a:rPr lang="en-US"/>
              <a:t>Solution Technique 2: Solver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Iterative technique</a:t>
            </a:r>
          </a:p>
          <a:p>
            <a:r>
              <a:rPr lang="en-US"/>
              <a:t>Solve these equations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923925" y="5930900"/>
          <a:ext cx="3190875" cy="436563"/>
        </p:xfrm>
        <a:graphic>
          <a:graphicData uri="http://schemas.openxmlformats.org/presentationml/2006/ole">
            <p:oleObj spid="_x0000_s197637" name="Equation" r:id="rId4" imgW="2412720" imgH="431640" progId="Equation.DSMT4">
              <p:embed/>
            </p:oleObj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823913" y="4487863"/>
          <a:ext cx="2835275" cy="931862"/>
        </p:xfrm>
        <a:graphic>
          <a:graphicData uri="http://schemas.openxmlformats.org/presentationml/2006/ole">
            <p:oleObj spid="_x0000_s197639" name="Equation" r:id="rId5" imgW="2158920" imgH="927000" progId="Equation.DSMT4">
              <p:embed/>
            </p:oleObj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6183313" y="3305175"/>
          <a:ext cx="2566987" cy="831850"/>
        </p:xfrm>
        <a:graphic>
          <a:graphicData uri="http://schemas.openxmlformats.org/presentationml/2006/ole">
            <p:oleObj spid="_x0000_s197640" name="Equation" r:id="rId6" imgW="1955520" imgH="825480" progId="Equation.DSMT4">
              <p:embed/>
            </p:oleObj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2513013" y="3300413"/>
          <a:ext cx="3092450" cy="927100"/>
        </p:xfrm>
        <a:graphic>
          <a:graphicData uri="http://schemas.openxmlformats.org/presentationml/2006/ole">
            <p:oleObj spid="_x0000_s197641" name="Equation" r:id="rId7" imgW="3187440" imgH="1244520" progId="Equation.DSMT4">
              <p:embed/>
            </p:oleObj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312738" y="3359150"/>
          <a:ext cx="1682750" cy="842963"/>
        </p:xfrm>
        <a:graphic>
          <a:graphicData uri="http://schemas.openxmlformats.org/presentationml/2006/ole">
            <p:oleObj spid="_x0000_s197642" name="Equation" r:id="rId8" imgW="1282680" imgH="838080" progId="Equation.DSMT4">
              <p:embed/>
            </p:oleObj>
          </a:graphicData>
        </a:graphic>
      </p:graphicFrame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4708525" y="4462463"/>
            <a:ext cx="3798888" cy="1552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Use goal seek or Solver to find discharge that makes the calculated head loss equal the given head loss. </a:t>
            </a:r>
          </a:p>
        </p:txBody>
      </p:sp>
      <p:sp>
        <p:nvSpPr>
          <p:cNvPr id="197644" name="Text Box 12">
            <a:hlinkClick r:id="rId9"/>
          </p:cNvPr>
          <p:cNvSpPr txBox="1">
            <a:spLocks noChangeArrowheads="1"/>
          </p:cNvSpPr>
          <p:nvPr/>
        </p:nvSpPr>
        <p:spPr bwMode="auto">
          <a:xfrm>
            <a:off x="5811838" y="6078538"/>
            <a:ext cx="19002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hlinkClick r:id="rId10"/>
              </a:rPr>
              <a:t>Spreadsheet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Find D or Q</a:t>
            </a:r>
            <a:br>
              <a:rPr lang="en-US"/>
            </a:br>
            <a:r>
              <a:rPr lang="en-US"/>
              <a:t>Solution Technique 3: assume f</a:t>
            </a:r>
          </a:p>
        </p:txBody>
      </p:sp>
      <p:sp>
        <p:nvSpPr>
          <p:cNvPr id="2478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7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friction factor doesn’t vary greatly</a:t>
            </a:r>
          </a:p>
          <a:p>
            <a:pPr>
              <a:lnSpc>
                <a:spcPct val="90000"/>
              </a:lnSpc>
            </a:pPr>
            <a:r>
              <a:rPr lang="en-US"/>
              <a:t>If Q is known assume f is 0.02, if D is known assume rough pipe law</a:t>
            </a:r>
          </a:p>
          <a:p>
            <a:pPr>
              <a:lnSpc>
                <a:spcPct val="90000"/>
              </a:lnSpc>
            </a:pPr>
            <a:r>
              <a:rPr lang="en-US"/>
              <a:t>Use Darcy Weisbach and minor loss equations</a:t>
            </a:r>
          </a:p>
          <a:p>
            <a:pPr>
              <a:lnSpc>
                <a:spcPct val="90000"/>
              </a:lnSpc>
            </a:pPr>
            <a:r>
              <a:rPr lang="en-US"/>
              <a:t>Solve for Q or D</a:t>
            </a:r>
          </a:p>
          <a:p>
            <a:pPr>
              <a:lnSpc>
                <a:spcPct val="90000"/>
              </a:lnSpc>
            </a:pPr>
            <a:r>
              <a:rPr lang="en-US"/>
              <a:t>Calculate Re and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/D</a:t>
            </a:r>
          </a:p>
          <a:p>
            <a:pPr>
              <a:lnSpc>
                <a:spcPct val="90000"/>
              </a:lnSpc>
            </a:pPr>
            <a:r>
              <a:rPr lang="en-US"/>
              <a:t>Find new f on Moody diagram</a:t>
            </a:r>
          </a:p>
          <a:p>
            <a:pPr>
              <a:lnSpc>
                <a:spcPct val="90000"/>
              </a:lnSpc>
            </a:pPr>
            <a:r>
              <a:rPr lang="en-US"/>
              <a:t>Iterate </a:t>
            </a:r>
          </a:p>
        </p:txBody>
      </p:sp>
      <p:sp>
        <p:nvSpPr>
          <p:cNvPr id="247812" name="Freeform 1028"/>
          <p:cNvSpPr>
            <a:spLocks/>
          </p:cNvSpPr>
          <p:nvPr/>
        </p:nvSpPr>
        <p:spPr bwMode="auto">
          <a:xfrm>
            <a:off x="84138" y="3784600"/>
            <a:ext cx="652462" cy="1930400"/>
          </a:xfrm>
          <a:custGeom>
            <a:avLst/>
            <a:gdLst/>
            <a:ahLst/>
            <a:cxnLst>
              <a:cxn ang="0">
                <a:pos x="347" y="1408"/>
              </a:cxn>
              <a:cxn ang="0">
                <a:pos x="11" y="672"/>
              </a:cxn>
              <a:cxn ang="0">
                <a:pos x="411" y="0"/>
              </a:cxn>
            </a:cxnLst>
            <a:rect l="0" t="0" r="r" b="b"/>
            <a:pathLst>
              <a:path w="411" h="1408">
                <a:moveTo>
                  <a:pt x="347" y="1408"/>
                </a:moveTo>
                <a:cubicBezTo>
                  <a:pt x="75" y="1360"/>
                  <a:pt x="0" y="907"/>
                  <a:pt x="11" y="672"/>
                </a:cubicBezTo>
                <a:cubicBezTo>
                  <a:pt x="22" y="437"/>
                  <a:pt x="139" y="16"/>
                  <a:pt x="411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5632" name="Object 1024"/>
          <p:cNvGraphicFramePr>
            <a:graphicFrameLocks noChangeAspect="1"/>
          </p:cNvGraphicFramePr>
          <p:nvPr/>
        </p:nvGraphicFramePr>
        <p:xfrm>
          <a:off x="6981825" y="3005138"/>
          <a:ext cx="2139950" cy="566737"/>
        </p:xfrm>
        <a:graphic>
          <a:graphicData uri="http://schemas.openxmlformats.org/presentationml/2006/ole">
            <p:oleObj spid="_x0000_s325632" name="Equation" r:id="rId4" imgW="234936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Viscous Flow in Pipes: Overview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Boundary Layer Development</a:t>
            </a:r>
          </a:p>
          <a:p>
            <a:r>
              <a:rPr lang="en-US"/>
              <a:t>Turbulence</a:t>
            </a:r>
          </a:p>
          <a:p>
            <a:r>
              <a:rPr lang="en-US"/>
              <a:t>Velocity Distributions</a:t>
            </a:r>
          </a:p>
          <a:p>
            <a:r>
              <a:rPr lang="en-US"/>
              <a:t>Energy Losses</a:t>
            </a:r>
          </a:p>
          <a:p>
            <a:pPr lvl="1"/>
            <a:r>
              <a:rPr lang="en-US"/>
              <a:t>Major</a:t>
            </a:r>
          </a:p>
          <a:p>
            <a:pPr lvl="1"/>
            <a:r>
              <a:rPr lang="en-US"/>
              <a:t>Minor</a:t>
            </a:r>
          </a:p>
          <a:p>
            <a:r>
              <a:rPr lang="en-US"/>
              <a:t>Solution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Minor and Major Losses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76400"/>
            <a:ext cx="8407400" cy="106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Find the maximum dependable flow between the reservoirs for a water temperature range of 4ºC to 20ºC. </a:t>
            </a:r>
          </a:p>
        </p:txBody>
      </p:sp>
      <p:grpSp>
        <p:nvGrpSpPr>
          <p:cNvPr id="196631" name="Group 23"/>
          <p:cNvGrpSpPr>
            <a:grpSpLocks/>
          </p:cNvGrpSpPr>
          <p:nvPr/>
        </p:nvGrpSpPr>
        <p:grpSpPr bwMode="auto">
          <a:xfrm>
            <a:off x="606425" y="2763838"/>
            <a:ext cx="8001000" cy="3584575"/>
            <a:chOff x="382" y="1741"/>
            <a:chExt cx="5040" cy="2258"/>
          </a:xfrm>
        </p:grpSpPr>
        <p:grpSp>
          <p:nvGrpSpPr>
            <p:cNvPr id="196614" name="Group 6"/>
            <p:cNvGrpSpPr>
              <a:grpSpLocks/>
            </p:cNvGrpSpPr>
            <p:nvPr/>
          </p:nvGrpSpPr>
          <p:grpSpPr bwMode="auto">
            <a:xfrm>
              <a:off x="382" y="1741"/>
              <a:ext cx="763" cy="882"/>
              <a:chOff x="382" y="1755"/>
              <a:chExt cx="763" cy="882"/>
            </a:xfrm>
          </p:grpSpPr>
          <p:sp>
            <p:nvSpPr>
              <p:cNvPr id="196613" name="Rectangle 5"/>
              <p:cNvSpPr>
                <a:spLocks noChangeArrowheads="1"/>
              </p:cNvSpPr>
              <p:nvPr/>
            </p:nvSpPr>
            <p:spPr bwMode="auto">
              <a:xfrm>
                <a:off x="382" y="1873"/>
                <a:ext cx="763" cy="764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612" name="Freeform 4"/>
              <p:cNvSpPr>
                <a:spLocks/>
              </p:cNvSpPr>
              <p:nvPr/>
            </p:nvSpPr>
            <p:spPr bwMode="auto">
              <a:xfrm>
                <a:off x="382" y="1755"/>
                <a:ext cx="763" cy="8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2"/>
                  </a:cxn>
                  <a:cxn ang="0">
                    <a:pos x="763" y="882"/>
                  </a:cxn>
                  <a:cxn ang="0">
                    <a:pos x="763" y="0"/>
                  </a:cxn>
                </a:cxnLst>
                <a:rect l="0" t="0" r="r" b="b"/>
                <a:pathLst>
                  <a:path w="763" h="882">
                    <a:moveTo>
                      <a:pt x="0" y="0"/>
                    </a:moveTo>
                    <a:lnTo>
                      <a:pt x="0" y="882"/>
                    </a:lnTo>
                    <a:lnTo>
                      <a:pt x="763" y="882"/>
                    </a:lnTo>
                    <a:lnTo>
                      <a:pt x="763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4659" y="2638"/>
              <a:ext cx="763" cy="50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6617" name="Freeform 9"/>
            <p:cNvSpPr>
              <a:spLocks/>
            </p:cNvSpPr>
            <p:nvPr/>
          </p:nvSpPr>
          <p:spPr bwMode="auto">
            <a:xfrm>
              <a:off x="4659" y="2265"/>
              <a:ext cx="763" cy="8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2"/>
                </a:cxn>
                <a:cxn ang="0">
                  <a:pos x="763" y="882"/>
                </a:cxn>
                <a:cxn ang="0">
                  <a:pos x="763" y="0"/>
                </a:cxn>
              </a:cxnLst>
              <a:rect l="0" t="0" r="r" b="b"/>
              <a:pathLst>
                <a:path w="763" h="882">
                  <a:moveTo>
                    <a:pt x="0" y="0"/>
                  </a:moveTo>
                  <a:lnTo>
                    <a:pt x="0" y="882"/>
                  </a:lnTo>
                  <a:lnTo>
                    <a:pt x="763" y="882"/>
                  </a:lnTo>
                  <a:lnTo>
                    <a:pt x="763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618" name="Freeform 10"/>
            <p:cNvSpPr>
              <a:spLocks/>
            </p:cNvSpPr>
            <p:nvPr/>
          </p:nvSpPr>
          <p:spPr bwMode="auto">
            <a:xfrm>
              <a:off x="704" y="2532"/>
              <a:ext cx="4386" cy="14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60"/>
                </a:cxn>
                <a:cxn ang="0">
                  <a:pos x="2132" y="260"/>
                </a:cxn>
                <a:cxn ang="0">
                  <a:pos x="2132" y="752"/>
                </a:cxn>
                <a:cxn ang="0">
                  <a:pos x="2164" y="752"/>
                </a:cxn>
                <a:cxn ang="0">
                  <a:pos x="2159" y="1428"/>
                </a:cxn>
                <a:cxn ang="0">
                  <a:pos x="4386" y="1428"/>
                </a:cxn>
                <a:cxn ang="0">
                  <a:pos x="4386" y="546"/>
                </a:cxn>
              </a:cxnLst>
              <a:rect l="0" t="0" r="r" b="b"/>
              <a:pathLst>
                <a:path w="4386" h="1428">
                  <a:moveTo>
                    <a:pt x="0" y="0"/>
                  </a:moveTo>
                  <a:lnTo>
                    <a:pt x="4" y="260"/>
                  </a:lnTo>
                  <a:lnTo>
                    <a:pt x="2132" y="260"/>
                  </a:lnTo>
                  <a:lnTo>
                    <a:pt x="2132" y="752"/>
                  </a:lnTo>
                  <a:lnTo>
                    <a:pt x="2164" y="752"/>
                  </a:lnTo>
                  <a:lnTo>
                    <a:pt x="2159" y="1428"/>
                  </a:lnTo>
                  <a:lnTo>
                    <a:pt x="4386" y="1428"/>
                  </a:lnTo>
                  <a:lnTo>
                    <a:pt x="4386" y="54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619" name="Freeform 11"/>
            <p:cNvSpPr>
              <a:spLocks/>
            </p:cNvSpPr>
            <p:nvPr/>
          </p:nvSpPr>
          <p:spPr bwMode="auto">
            <a:xfrm>
              <a:off x="804" y="2524"/>
              <a:ext cx="4250" cy="1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2120" y="188"/>
                </a:cxn>
                <a:cxn ang="0">
                  <a:pos x="2120" y="760"/>
                </a:cxn>
                <a:cxn ang="0">
                  <a:pos x="2097" y="763"/>
                </a:cxn>
                <a:cxn ang="0">
                  <a:pos x="2097" y="1400"/>
                </a:cxn>
                <a:cxn ang="0">
                  <a:pos x="4250" y="1400"/>
                </a:cxn>
                <a:cxn ang="0">
                  <a:pos x="4250" y="554"/>
                </a:cxn>
              </a:cxnLst>
              <a:rect l="0" t="0" r="r" b="b"/>
              <a:pathLst>
                <a:path w="4250" h="1400">
                  <a:moveTo>
                    <a:pt x="0" y="0"/>
                  </a:moveTo>
                  <a:lnTo>
                    <a:pt x="0" y="184"/>
                  </a:lnTo>
                  <a:lnTo>
                    <a:pt x="2120" y="188"/>
                  </a:lnTo>
                  <a:lnTo>
                    <a:pt x="2120" y="760"/>
                  </a:lnTo>
                  <a:lnTo>
                    <a:pt x="2097" y="763"/>
                  </a:lnTo>
                  <a:lnTo>
                    <a:pt x="2097" y="1400"/>
                  </a:lnTo>
                  <a:lnTo>
                    <a:pt x="4250" y="1400"/>
                  </a:lnTo>
                  <a:lnTo>
                    <a:pt x="4250" y="55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26656" name="Object 1024"/>
            <p:cNvGraphicFramePr>
              <a:graphicFrameLocks noChangeAspect="1"/>
            </p:cNvGraphicFramePr>
            <p:nvPr/>
          </p:nvGraphicFramePr>
          <p:xfrm>
            <a:off x="3860" y="3715"/>
            <a:ext cx="175" cy="284"/>
          </p:xfrm>
          <a:graphic>
            <a:graphicData uri="http://schemas.openxmlformats.org/presentationml/2006/ole">
              <p:oleObj spid="_x0000_s326656" name="Photo Editor Photo" r:id="rId4" imgW="1200318" imgH="1943371" progId="MSPhotoEd.3">
                <p:embed/>
              </p:oleObj>
            </a:graphicData>
          </a:graphic>
        </p:graphicFrame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482" y="2016"/>
              <a:ext cx="5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Water</a:t>
              </a:r>
            </a:p>
          </p:txBody>
        </p:sp>
      </p:grp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808038" y="4629150"/>
            <a:ext cx="3070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2500 m of 8” PVC pipe</a:t>
            </a: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901700" y="5618163"/>
            <a:ext cx="30702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1500 m of 6” PVC pipe</a:t>
            </a:r>
          </a:p>
        </p:txBody>
      </p: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4913313" y="5422900"/>
            <a:ext cx="28305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Gate valve wide open</a:t>
            </a: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4733925" y="4210050"/>
            <a:ext cx="22066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Standard elbows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2238375" y="3590925"/>
            <a:ext cx="36591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Reentrant pipes at reservoirs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1919288" y="3051175"/>
            <a:ext cx="63119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25 m elevation difference in reservoir water levels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751388" y="4932363"/>
            <a:ext cx="2543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Sudden contraction</a:t>
            </a:r>
          </a:p>
        </p:txBody>
      </p:sp>
      <p:sp>
        <p:nvSpPr>
          <p:cNvPr id="196629" name="AutoShape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18413" y="6334125"/>
            <a:ext cx="1522412" cy="523875"/>
          </a:xfrm>
          <a:prstGeom prst="actionButtonBlank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Directions</a:t>
            </a:r>
          </a:p>
        </p:txBody>
      </p:sp>
      <p:sp>
        <p:nvSpPr>
          <p:cNvPr id="196632" name="Text Box 24">
            <a:hlinkClick r:id="rId6"/>
          </p:cNvPr>
          <p:cNvSpPr txBox="1">
            <a:spLocks noChangeArrowheads="1"/>
          </p:cNvSpPr>
          <p:nvPr/>
        </p:nvSpPr>
        <p:spPr bwMode="auto">
          <a:xfrm>
            <a:off x="769938" y="6129338"/>
            <a:ext cx="19002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hlinkClick r:id="rId7"/>
              </a:rPr>
              <a:t>Spreadsheet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 (Continued)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Reynolds numbers in the two pipes?</a:t>
            </a:r>
          </a:p>
          <a:p>
            <a:r>
              <a:rPr lang="en-US"/>
              <a:t>Where are we on the Moody Diagram?</a:t>
            </a:r>
          </a:p>
          <a:p>
            <a:r>
              <a:rPr lang="en-US"/>
              <a:t>What is the effect of temperature?</a:t>
            </a:r>
          </a:p>
          <a:p>
            <a:r>
              <a:rPr lang="en-US"/>
              <a:t>Why is the effect of temperature so small?</a:t>
            </a:r>
          </a:p>
          <a:p>
            <a:r>
              <a:rPr lang="en-US"/>
              <a:t>What value of K would the valve have to produce to reduce the discharge by 50%?</a:t>
            </a:r>
          </a:p>
        </p:txBody>
      </p:sp>
      <p:pic>
        <p:nvPicPr>
          <p:cNvPr id="214020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5575" y="3043238"/>
            <a:ext cx="1127125" cy="777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359025" y="2530475"/>
            <a:ext cx="27717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90,000 &amp; 125,000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8099425" y="5375275"/>
            <a:ext cx="717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140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5356225" y="2524125"/>
            <a:ext cx="31178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e</a:t>
            </a:r>
            <a:r>
              <a:rPr lang="en-US">
                <a:solidFill>
                  <a:schemeClr val="folHlink"/>
                </a:solidFill>
              </a:rPr>
              <a:t>/D= 0.0006, 0.0008</a:t>
            </a:r>
          </a:p>
        </p:txBody>
      </p:sp>
      <p:sp>
        <p:nvSpPr>
          <p:cNvPr id="214024" name="Text Box 8">
            <a:hlinkClick r:id="rId5"/>
          </p:cNvPr>
          <p:cNvSpPr txBox="1">
            <a:spLocks noChangeArrowheads="1"/>
          </p:cNvSpPr>
          <p:nvPr/>
        </p:nvSpPr>
        <p:spPr bwMode="auto">
          <a:xfrm>
            <a:off x="5943600" y="6072188"/>
            <a:ext cx="19002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hlinkClick r:id="rId6"/>
              </a:rPr>
              <a:t>Spreadsheet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  <p:bldP spid="214021" grpId="0" build="p" autoUpdateAnimBg="0"/>
      <p:bldP spid="214022" grpId="0" build="p" autoUpdateAnimBg="0"/>
      <p:bldP spid="214023" grpId="0" build="p" autoUpdateAnimBg="0"/>
      <p:bldP spid="2140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 (Continued)</a:t>
            </a: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Were the minor losses negligible?</a:t>
            </a:r>
          </a:p>
          <a:p>
            <a:r>
              <a:rPr lang="en-US"/>
              <a:t>Accuracy of head loss calculations?</a:t>
            </a:r>
          </a:p>
          <a:p>
            <a:r>
              <a:rPr lang="en-US"/>
              <a:t>What happens if the roughness increases by a factor of 10?</a:t>
            </a:r>
          </a:p>
          <a:p>
            <a:r>
              <a:rPr lang="en-US"/>
              <a:t>If you needed to increase the flow by 30% what could you do?</a:t>
            </a:r>
          </a:p>
        </p:txBody>
      </p:sp>
      <p:pic>
        <p:nvPicPr>
          <p:cNvPr id="230405" name="Picture 1029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2675" y="3678238"/>
            <a:ext cx="796925" cy="5492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30406" name="Text Box 1030"/>
          <p:cNvSpPr txBox="1">
            <a:spLocks noChangeArrowheads="1"/>
          </p:cNvSpPr>
          <p:nvPr/>
        </p:nvSpPr>
        <p:spPr bwMode="auto">
          <a:xfrm>
            <a:off x="7299325" y="1971675"/>
            <a:ext cx="7366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Yes</a:t>
            </a:r>
          </a:p>
        </p:txBody>
      </p:sp>
      <p:sp>
        <p:nvSpPr>
          <p:cNvPr id="230407" name="Text Box 1031"/>
          <p:cNvSpPr txBox="1">
            <a:spLocks noChangeArrowheads="1"/>
          </p:cNvSpPr>
          <p:nvPr/>
        </p:nvSpPr>
        <p:spPr bwMode="auto">
          <a:xfrm>
            <a:off x="7350125" y="2581275"/>
            <a:ext cx="6588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5%</a:t>
            </a:r>
          </a:p>
        </p:txBody>
      </p:sp>
      <p:sp>
        <p:nvSpPr>
          <p:cNvPr id="230408" name="Text Box 1032"/>
          <p:cNvSpPr txBox="1">
            <a:spLocks noChangeArrowheads="1"/>
          </p:cNvSpPr>
          <p:nvPr/>
        </p:nvSpPr>
        <p:spPr bwMode="auto">
          <a:xfrm>
            <a:off x="5153025" y="3622675"/>
            <a:ext cx="37893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 goes from 0.02 to 0.035</a:t>
            </a:r>
          </a:p>
        </p:txBody>
      </p:sp>
      <p:sp>
        <p:nvSpPr>
          <p:cNvPr id="230409" name="Text Box 1033"/>
          <p:cNvSpPr txBox="1">
            <a:spLocks noChangeArrowheads="1"/>
          </p:cNvSpPr>
          <p:nvPr/>
        </p:nvSpPr>
        <p:spPr bwMode="auto">
          <a:xfrm>
            <a:off x="4670425" y="4714875"/>
            <a:ext cx="42545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Increase small pipe diameter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  <p:bldP spid="230406" grpId="0" build="p" autoUpdateAnimBg="0"/>
      <p:bldP spid="230407" grpId="0" build="p" autoUpdateAnimBg="0"/>
      <p:bldP spid="230408" grpId="0" build="p" autoUpdateAnimBg="0"/>
      <p:bldP spid="23040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 Summary (1)</a:t>
            </a:r>
          </a:p>
        </p:txBody>
      </p:sp>
      <p:sp>
        <p:nvSpPr>
          <p:cNvPr id="216068" name="Comment 1028"/>
          <p:cNvSpPr>
            <a:spLocks noChangeArrowheads="1"/>
          </p:cNvSpPr>
          <p:nvPr/>
        </p:nvSpPr>
        <p:spPr bwMode="auto">
          <a:xfrm>
            <a:off x="3905250" y="2035175"/>
            <a:ext cx="14255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linearly</a:t>
            </a:r>
          </a:p>
        </p:txBody>
      </p:sp>
      <p:sp>
        <p:nvSpPr>
          <p:cNvPr id="216069" name="Comment 1029"/>
          <p:cNvSpPr>
            <a:spLocks noChangeArrowheads="1"/>
          </p:cNvSpPr>
          <p:nvPr/>
        </p:nvSpPr>
        <p:spPr bwMode="auto">
          <a:xfrm>
            <a:off x="4533900" y="6091238"/>
            <a:ext cx="2306638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experimental</a:t>
            </a:r>
          </a:p>
        </p:txBody>
      </p:sp>
      <p:sp>
        <p:nvSpPr>
          <p:cNvPr id="216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876800"/>
          </a:xfrm>
        </p:spPr>
        <p:txBody>
          <a:bodyPr/>
          <a:lstStyle/>
          <a:p>
            <a:r>
              <a:rPr lang="en-US"/>
              <a:t>Shear increases _________ with distance from the center of the pipe (for both laminar and turbulent flow)</a:t>
            </a:r>
          </a:p>
          <a:p>
            <a:r>
              <a:rPr lang="en-US"/>
              <a:t>Laminar flow losses and velocity distributions can be derived based on momentum (Navier Stokes) and energy conservation</a:t>
            </a:r>
          </a:p>
          <a:p>
            <a:r>
              <a:rPr lang="en-US"/>
              <a:t>Turbulent flow losses and velocity distributions require ___________ results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utoUpdateAnimBg="0"/>
      <p:bldP spid="21606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 Summary (2)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Energy equation left us with the elusive head loss term</a:t>
            </a:r>
          </a:p>
          <a:p>
            <a:r>
              <a:rPr lang="en-US" sz="2800"/>
              <a:t>Dimensional analysis gave us the form of the head loss term (pressure coefficient)</a:t>
            </a:r>
          </a:p>
          <a:p>
            <a:r>
              <a:rPr lang="en-US" sz="2800"/>
              <a:t>Experiments gave us the relationship between the pressure coefficient and the geometric parameters and the Reynolds number (results summarized on Moody diagram)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 Summary (3)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/>
              <a:t>Dimensionally correct equations fit to the empirical results can be incorporated into computer or calculator solution techniques</a:t>
            </a:r>
          </a:p>
          <a:p>
            <a:r>
              <a:rPr lang="en-US"/>
              <a:t>Minor losses are obtained from the pressure coefficient based on the fact that the pressure coefficient is _______ at high Reynolds numbers</a:t>
            </a:r>
          </a:p>
          <a:p>
            <a:r>
              <a:rPr lang="en-US"/>
              <a:t>Solutions for discharge or pipe diameter often require iterative or computer solutions</a:t>
            </a:r>
          </a:p>
        </p:txBody>
      </p:sp>
      <p:sp>
        <p:nvSpPr>
          <p:cNvPr id="215044" name="Comment 4"/>
          <p:cNvSpPr>
            <a:spLocks noChangeArrowheads="1"/>
          </p:cNvSpPr>
          <p:nvPr/>
        </p:nvSpPr>
        <p:spPr bwMode="auto">
          <a:xfrm>
            <a:off x="4756150" y="4532313"/>
            <a:ext cx="153987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Coefficient for a Venturi Meter</a:t>
            </a:r>
          </a:p>
        </p:txBody>
      </p:sp>
      <p:grpSp>
        <p:nvGrpSpPr>
          <p:cNvPr id="226418" name="Group 114"/>
          <p:cNvGrpSpPr>
            <a:grpSpLocks/>
          </p:cNvGrpSpPr>
          <p:nvPr/>
        </p:nvGrpSpPr>
        <p:grpSpPr bwMode="auto">
          <a:xfrm>
            <a:off x="2273300" y="1916113"/>
            <a:ext cx="5632450" cy="3230562"/>
            <a:chOff x="1432" y="1207"/>
            <a:chExt cx="3548" cy="2035"/>
          </a:xfrm>
        </p:grpSpPr>
        <p:sp>
          <p:nvSpPr>
            <p:cNvPr id="226307" name="Rectangle 3"/>
            <p:cNvSpPr>
              <a:spLocks noChangeArrowheads="1"/>
            </p:cNvSpPr>
            <p:nvPr/>
          </p:nvSpPr>
          <p:spPr bwMode="auto">
            <a:xfrm>
              <a:off x="1480" y="1207"/>
              <a:ext cx="3499" cy="199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08" name="Line 4"/>
            <p:cNvSpPr>
              <a:spLocks noChangeShapeType="1"/>
            </p:cNvSpPr>
            <p:nvPr/>
          </p:nvSpPr>
          <p:spPr bwMode="auto">
            <a:xfrm>
              <a:off x="1480" y="1207"/>
              <a:ext cx="3499" cy="1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09" name="Line 5"/>
            <p:cNvSpPr>
              <a:spLocks noChangeShapeType="1"/>
            </p:cNvSpPr>
            <p:nvPr/>
          </p:nvSpPr>
          <p:spPr bwMode="auto">
            <a:xfrm>
              <a:off x="2062" y="1207"/>
              <a:ext cx="1" cy="199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0" name="Line 6"/>
            <p:cNvSpPr>
              <a:spLocks noChangeShapeType="1"/>
            </p:cNvSpPr>
            <p:nvPr/>
          </p:nvSpPr>
          <p:spPr bwMode="auto">
            <a:xfrm>
              <a:off x="2644" y="1207"/>
              <a:ext cx="1" cy="199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1" name="Line 7"/>
            <p:cNvSpPr>
              <a:spLocks noChangeShapeType="1"/>
            </p:cNvSpPr>
            <p:nvPr/>
          </p:nvSpPr>
          <p:spPr bwMode="auto">
            <a:xfrm>
              <a:off x="3233" y="1207"/>
              <a:ext cx="1" cy="199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2" name="Line 8"/>
            <p:cNvSpPr>
              <a:spLocks noChangeShapeType="1"/>
            </p:cNvSpPr>
            <p:nvPr/>
          </p:nvSpPr>
          <p:spPr bwMode="auto">
            <a:xfrm>
              <a:off x="3815" y="1207"/>
              <a:ext cx="1" cy="199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3" name="Line 9"/>
            <p:cNvSpPr>
              <a:spLocks noChangeShapeType="1"/>
            </p:cNvSpPr>
            <p:nvPr/>
          </p:nvSpPr>
          <p:spPr bwMode="auto">
            <a:xfrm>
              <a:off x="4397" y="1207"/>
              <a:ext cx="1" cy="199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4979" y="1207"/>
              <a:ext cx="1" cy="199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5" name="Rectangle 11"/>
            <p:cNvSpPr>
              <a:spLocks noChangeArrowheads="1"/>
            </p:cNvSpPr>
            <p:nvPr/>
          </p:nvSpPr>
          <p:spPr bwMode="auto">
            <a:xfrm>
              <a:off x="1480" y="1207"/>
              <a:ext cx="3499" cy="199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>
              <a:off x="1480" y="1207"/>
              <a:ext cx="1" cy="199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>
              <a:off x="1444" y="3200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1444" y="2600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19" name="Line 15"/>
            <p:cNvSpPr>
              <a:spLocks noChangeShapeType="1"/>
            </p:cNvSpPr>
            <p:nvPr/>
          </p:nvSpPr>
          <p:spPr bwMode="auto">
            <a:xfrm>
              <a:off x="1444" y="2251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0" name="Line 16"/>
            <p:cNvSpPr>
              <a:spLocks noChangeShapeType="1"/>
            </p:cNvSpPr>
            <p:nvPr/>
          </p:nvSpPr>
          <p:spPr bwMode="auto">
            <a:xfrm>
              <a:off x="1444" y="1999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1" name="Line 17"/>
            <p:cNvSpPr>
              <a:spLocks noChangeShapeType="1"/>
            </p:cNvSpPr>
            <p:nvPr/>
          </p:nvSpPr>
          <p:spPr bwMode="auto">
            <a:xfrm>
              <a:off x="1444" y="1807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2" name="Line 18"/>
            <p:cNvSpPr>
              <a:spLocks noChangeShapeType="1"/>
            </p:cNvSpPr>
            <p:nvPr/>
          </p:nvSpPr>
          <p:spPr bwMode="auto">
            <a:xfrm>
              <a:off x="1444" y="1651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3" name="Line 19"/>
            <p:cNvSpPr>
              <a:spLocks noChangeShapeType="1"/>
            </p:cNvSpPr>
            <p:nvPr/>
          </p:nvSpPr>
          <p:spPr bwMode="auto">
            <a:xfrm>
              <a:off x="1444" y="1513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444" y="1399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1444" y="1297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1444" y="1207"/>
              <a:ext cx="7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7" name="Line 23"/>
            <p:cNvSpPr>
              <a:spLocks noChangeShapeType="1"/>
            </p:cNvSpPr>
            <p:nvPr/>
          </p:nvSpPr>
          <p:spPr bwMode="auto">
            <a:xfrm>
              <a:off x="1432" y="3200"/>
              <a:ext cx="4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8" name="Line 24"/>
            <p:cNvSpPr>
              <a:spLocks noChangeShapeType="1"/>
            </p:cNvSpPr>
            <p:nvPr/>
          </p:nvSpPr>
          <p:spPr bwMode="auto">
            <a:xfrm>
              <a:off x="1432" y="1207"/>
              <a:ext cx="4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29" name="Line 25"/>
            <p:cNvSpPr>
              <a:spLocks noChangeShapeType="1"/>
            </p:cNvSpPr>
            <p:nvPr/>
          </p:nvSpPr>
          <p:spPr bwMode="auto">
            <a:xfrm>
              <a:off x="1480" y="3200"/>
              <a:ext cx="3499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0" name="Line 26"/>
            <p:cNvSpPr>
              <a:spLocks noChangeShapeType="1"/>
            </p:cNvSpPr>
            <p:nvPr/>
          </p:nvSpPr>
          <p:spPr bwMode="auto">
            <a:xfrm flipV="1">
              <a:off x="1480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1" name="Line 27"/>
            <p:cNvSpPr>
              <a:spLocks noChangeShapeType="1"/>
            </p:cNvSpPr>
            <p:nvPr/>
          </p:nvSpPr>
          <p:spPr bwMode="auto">
            <a:xfrm flipV="1">
              <a:off x="1654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2" name="Line 28"/>
            <p:cNvSpPr>
              <a:spLocks noChangeShapeType="1"/>
            </p:cNvSpPr>
            <p:nvPr/>
          </p:nvSpPr>
          <p:spPr bwMode="auto">
            <a:xfrm flipV="1">
              <a:off x="1756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3" name="Line 29"/>
            <p:cNvSpPr>
              <a:spLocks noChangeShapeType="1"/>
            </p:cNvSpPr>
            <p:nvPr/>
          </p:nvSpPr>
          <p:spPr bwMode="auto">
            <a:xfrm flipV="1">
              <a:off x="1834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4" name="Line 30"/>
            <p:cNvSpPr>
              <a:spLocks noChangeShapeType="1"/>
            </p:cNvSpPr>
            <p:nvPr/>
          </p:nvSpPr>
          <p:spPr bwMode="auto">
            <a:xfrm flipV="1">
              <a:off x="1888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5" name="Line 31"/>
            <p:cNvSpPr>
              <a:spLocks noChangeShapeType="1"/>
            </p:cNvSpPr>
            <p:nvPr/>
          </p:nvSpPr>
          <p:spPr bwMode="auto">
            <a:xfrm flipV="1">
              <a:off x="1936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6" name="Line 32"/>
            <p:cNvSpPr>
              <a:spLocks noChangeShapeType="1"/>
            </p:cNvSpPr>
            <p:nvPr/>
          </p:nvSpPr>
          <p:spPr bwMode="auto">
            <a:xfrm flipV="1">
              <a:off x="1972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7" name="Line 33"/>
            <p:cNvSpPr>
              <a:spLocks noChangeShapeType="1"/>
            </p:cNvSpPr>
            <p:nvPr/>
          </p:nvSpPr>
          <p:spPr bwMode="auto">
            <a:xfrm flipV="1">
              <a:off x="2008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8" name="Line 34"/>
            <p:cNvSpPr>
              <a:spLocks noChangeShapeType="1"/>
            </p:cNvSpPr>
            <p:nvPr/>
          </p:nvSpPr>
          <p:spPr bwMode="auto">
            <a:xfrm flipV="1">
              <a:off x="2038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39" name="Line 35"/>
            <p:cNvSpPr>
              <a:spLocks noChangeShapeType="1"/>
            </p:cNvSpPr>
            <p:nvPr/>
          </p:nvSpPr>
          <p:spPr bwMode="auto">
            <a:xfrm flipV="1">
              <a:off x="2062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0" name="Line 36"/>
            <p:cNvSpPr>
              <a:spLocks noChangeShapeType="1"/>
            </p:cNvSpPr>
            <p:nvPr/>
          </p:nvSpPr>
          <p:spPr bwMode="auto">
            <a:xfrm flipV="1">
              <a:off x="2236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1" name="Line 37"/>
            <p:cNvSpPr>
              <a:spLocks noChangeShapeType="1"/>
            </p:cNvSpPr>
            <p:nvPr/>
          </p:nvSpPr>
          <p:spPr bwMode="auto">
            <a:xfrm flipV="1">
              <a:off x="2344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2" name="Line 38"/>
            <p:cNvSpPr>
              <a:spLocks noChangeShapeType="1"/>
            </p:cNvSpPr>
            <p:nvPr/>
          </p:nvSpPr>
          <p:spPr bwMode="auto">
            <a:xfrm flipV="1">
              <a:off x="2416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3" name="Line 39"/>
            <p:cNvSpPr>
              <a:spLocks noChangeShapeType="1"/>
            </p:cNvSpPr>
            <p:nvPr/>
          </p:nvSpPr>
          <p:spPr bwMode="auto">
            <a:xfrm flipV="1">
              <a:off x="2470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4" name="Line 40"/>
            <p:cNvSpPr>
              <a:spLocks noChangeShapeType="1"/>
            </p:cNvSpPr>
            <p:nvPr/>
          </p:nvSpPr>
          <p:spPr bwMode="auto">
            <a:xfrm flipV="1">
              <a:off x="2518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5" name="Line 41"/>
            <p:cNvSpPr>
              <a:spLocks noChangeShapeType="1"/>
            </p:cNvSpPr>
            <p:nvPr/>
          </p:nvSpPr>
          <p:spPr bwMode="auto">
            <a:xfrm flipV="1">
              <a:off x="2554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6" name="Line 42"/>
            <p:cNvSpPr>
              <a:spLocks noChangeShapeType="1"/>
            </p:cNvSpPr>
            <p:nvPr/>
          </p:nvSpPr>
          <p:spPr bwMode="auto">
            <a:xfrm flipV="1">
              <a:off x="2590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7" name="Line 43"/>
            <p:cNvSpPr>
              <a:spLocks noChangeShapeType="1"/>
            </p:cNvSpPr>
            <p:nvPr/>
          </p:nvSpPr>
          <p:spPr bwMode="auto">
            <a:xfrm flipV="1">
              <a:off x="2620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8" name="Line 44"/>
            <p:cNvSpPr>
              <a:spLocks noChangeShapeType="1"/>
            </p:cNvSpPr>
            <p:nvPr/>
          </p:nvSpPr>
          <p:spPr bwMode="auto">
            <a:xfrm flipV="1">
              <a:off x="2644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49" name="Line 45"/>
            <p:cNvSpPr>
              <a:spLocks noChangeShapeType="1"/>
            </p:cNvSpPr>
            <p:nvPr/>
          </p:nvSpPr>
          <p:spPr bwMode="auto">
            <a:xfrm flipV="1">
              <a:off x="2824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0" name="Line 46"/>
            <p:cNvSpPr>
              <a:spLocks noChangeShapeType="1"/>
            </p:cNvSpPr>
            <p:nvPr/>
          </p:nvSpPr>
          <p:spPr bwMode="auto">
            <a:xfrm flipV="1">
              <a:off x="292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1" name="Line 47"/>
            <p:cNvSpPr>
              <a:spLocks noChangeShapeType="1"/>
            </p:cNvSpPr>
            <p:nvPr/>
          </p:nvSpPr>
          <p:spPr bwMode="auto">
            <a:xfrm flipV="1">
              <a:off x="2999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2" name="Line 48"/>
            <p:cNvSpPr>
              <a:spLocks noChangeShapeType="1"/>
            </p:cNvSpPr>
            <p:nvPr/>
          </p:nvSpPr>
          <p:spPr bwMode="auto">
            <a:xfrm flipV="1">
              <a:off x="305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3" name="Line 49"/>
            <p:cNvSpPr>
              <a:spLocks noChangeShapeType="1"/>
            </p:cNvSpPr>
            <p:nvPr/>
          </p:nvSpPr>
          <p:spPr bwMode="auto">
            <a:xfrm flipV="1">
              <a:off x="3101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4" name="Line 50"/>
            <p:cNvSpPr>
              <a:spLocks noChangeShapeType="1"/>
            </p:cNvSpPr>
            <p:nvPr/>
          </p:nvSpPr>
          <p:spPr bwMode="auto">
            <a:xfrm flipV="1">
              <a:off x="313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5" name="Line 51"/>
            <p:cNvSpPr>
              <a:spLocks noChangeShapeType="1"/>
            </p:cNvSpPr>
            <p:nvPr/>
          </p:nvSpPr>
          <p:spPr bwMode="auto">
            <a:xfrm flipV="1">
              <a:off x="317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6" name="Line 52"/>
            <p:cNvSpPr>
              <a:spLocks noChangeShapeType="1"/>
            </p:cNvSpPr>
            <p:nvPr/>
          </p:nvSpPr>
          <p:spPr bwMode="auto">
            <a:xfrm flipV="1">
              <a:off x="320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7" name="Line 53"/>
            <p:cNvSpPr>
              <a:spLocks noChangeShapeType="1"/>
            </p:cNvSpPr>
            <p:nvPr/>
          </p:nvSpPr>
          <p:spPr bwMode="auto">
            <a:xfrm flipV="1">
              <a:off x="323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8" name="Line 54"/>
            <p:cNvSpPr>
              <a:spLocks noChangeShapeType="1"/>
            </p:cNvSpPr>
            <p:nvPr/>
          </p:nvSpPr>
          <p:spPr bwMode="auto">
            <a:xfrm flipV="1">
              <a:off x="340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59" name="Line 55"/>
            <p:cNvSpPr>
              <a:spLocks noChangeShapeType="1"/>
            </p:cNvSpPr>
            <p:nvPr/>
          </p:nvSpPr>
          <p:spPr bwMode="auto">
            <a:xfrm flipV="1">
              <a:off x="3509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0" name="Line 56"/>
            <p:cNvSpPr>
              <a:spLocks noChangeShapeType="1"/>
            </p:cNvSpPr>
            <p:nvPr/>
          </p:nvSpPr>
          <p:spPr bwMode="auto">
            <a:xfrm flipV="1">
              <a:off x="3581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1" name="Line 57"/>
            <p:cNvSpPr>
              <a:spLocks noChangeShapeType="1"/>
            </p:cNvSpPr>
            <p:nvPr/>
          </p:nvSpPr>
          <p:spPr bwMode="auto">
            <a:xfrm flipV="1">
              <a:off x="363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2" name="Line 58"/>
            <p:cNvSpPr>
              <a:spLocks noChangeShapeType="1"/>
            </p:cNvSpPr>
            <p:nvPr/>
          </p:nvSpPr>
          <p:spPr bwMode="auto">
            <a:xfrm flipV="1">
              <a:off x="368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3" name="Line 59"/>
            <p:cNvSpPr>
              <a:spLocks noChangeShapeType="1"/>
            </p:cNvSpPr>
            <p:nvPr/>
          </p:nvSpPr>
          <p:spPr bwMode="auto">
            <a:xfrm flipV="1">
              <a:off x="372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4" name="Line 60"/>
            <p:cNvSpPr>
              <a:spLocks noChangeShapeType="1"/>
            </p:cNvSpPr>
            <p:nvPr/>
          </p:nvSpPr>
          <p:spPr bwMode="auto">
            <a:xfrm flipV="1">
              <a:off x="375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5" name="Line 61"/>
            <p:cNvSpPr>
              <a:spLocks noChangeShapeType="1"/>
            </p:cNvSpPr>
            <p:nvPr/>
          </p:nvSpPr>
          <p:spPr bwMode="auto">
            <a:xfrm flipV="1">
              <a:off x="378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6" name="Line 62"/>
            <p:cNvSpPr>
              <a:spLocks noChangeShapeType="1"/>
            </p:cNvSpPr>
            <p:nvPr/>
          </p:nvSpPr>
          <p:spPr bwMode="auto">
            <a:xfrm flipV="1">
              <a:off x="381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7" name="Line 63"/>
            <p:cNvSpPr>
              <a:spLocks noChangeShapeType="1"/>
            </p:cNvSpPr>
            <p:nvPr/>
          </p:nvSpPr>
          <p:spPr bwMode="auto">
            <a:xfrm flipV="1">
              <a:off x="3989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8" name="Line 64"/>
            <p:cNvSpPr>
              <a:spLocks noChangeShapeType="1"/>
            </p:cNvSpPr>
            <p:nvPr/>
          </p:nvSpPr>
          <p:spPr bwMode="auto">
            <a:xfrm flipV="1">
              <a:off x="4091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69" name="Line 65"/>
            <p:cNvSpPr>
              <a:spLocks noChangeShapeType="1"/>
            </p:cNvSpPr>
            <p:nvPr/>
          </p:nvSpPr>
          <p:spPr bwMode="auto">
            <a:xfrm flipV="1">
              <a:off x="416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0" name="Line 66"/>
            <p:cNvSpPr>
              <a:spLocks noChangeShapeType="1"/>
            </p:cNvSpPr>
            <p:nvPr/>
          </p:nvSpPr>
          <p:spPr bwMode="auto">
            <a:xfrm flipV="1">
              <a:off x="422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1" name="Line 67"/>
            <p:cNvSpPr>
              <a:spLocks noChangeShapeType="1"/>
            </p:cNvSpPr>
            <p:nvPr/>
          </p:nvSpPr>
          <p:spPr bwMode="auto">
            <a:xfrm flipV="1">
              <a:off x="426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2" name="Line 68"/>
            <p:cNvSpPr>
              <a:spLocks noChangeShapeType="1"/>
            </p:cNvSpPr>
            <p:nvPr/>
          </p:nvSpPr>
          <p:spPr bwMode="auto">
            <a:xfrm flipV="1">
              <a:off x="430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3" name="Line 69"/>
            <p:cNvSpPr>
              <a:spLocks noChangeShapeType="1"/>
            </p:cNvSpPr>
            <p:nvPr/>
          </p:nvSpPr>
          <p:spPr bwMode="auto">
            <a:xfrm flipV="1">
              <a:off x="433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4" name="Line 70"/>
            <p:cNvSpPr>
              <a:spLocks noChangeShapeType="1"/>
            </p:cNvSpPr>
            <p:nvPr/>
          </p:nvSpPr>
          <p:spPr bwMode="auto">
            <a:xfrm flipV="1">
              <a:off x="436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5" name="Line 71"/>
            <p:cNvSpPr>
              <a:spLocks noChangeShapeType="1"/>
            </p:cNvSpPr>
            <p:nvPr/>
          </p:nvSpPr>
          <p:spPr bwMode="auto">
            <a:xfrm flipV="1">
              <a:off x="439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6" name="Line 72"/>
            <p:cNvSpPr>
              <a:spLocks noChangeShapeType="1"/>
            </p:cNvSpPr>
            <p:nvPr/>
          </p:nvSpPr>
          <p:spPr bwMode="auto">
            <a:xfrm flipV="1">
              <a:off x="4571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7" name="Line 73"/>
            <p:cNvSpPr>
              <a:spLocks noChangeShapeType="1"/>
            </p:cNvSpPr>
            <p:nvPr/>
          </p:nvSpPr>
          <p:spPr bwMode="auto">
            <a:xfrm flipV="1">
              <a:off x="4673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8" name="Line 74"/>
            <p:cNvSpPr>
              <a:spLocks noChangeShapeType="1"/>
            </p:cNvSpPr>
            <p:nvPr/>
          </p:nvSpPr>
          <p:spPr bwMode="auto">
            <a:xfrm flipV="1">
              <a:off x="474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79" name="Line 75"/>
            <p:cNvSpPr>
              <a:spLocks noChangeShapeType="1"/>
            </p:cNvSpPr>
            <p:nvPr/>
          </p:nvSpPr>
          <p:spPr bwMode="auto">
            <a:xfrm flipV="1">
              <a:off x="480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0" name="Line 76"/>
            <p:cNvSpPr>
              <a:spLocks noChangeShapeType="1"/>
            </p:cNvSpPr>
            <p:nvPr/>
          </p:nvSpPr>
          <p:spPr bwMode="auto">
            <a:xfrm flipV="1">
              <a:off x="4847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1" name="Line 77"/>
            <p:cNvSpPr>
              <a:spLocks noChangeShapeType="1"/>
            </p:cNvSpPr>
            <p:nvPr/>
          </p:nvSpPr>
          <p:spPr bwMode="auto">
            <a:xfrm flipV="1">
              <a:off x="4889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2" name="Line 78"/>
            <p:cNvSpPr>
              <a:spLocks noChangeShapeType="1"/>
            </p:cNvSpPr>
            <p:nvPr/>
          </p:nvSpPr>
          <p:spPr bwMode="auto">
            <a:xfrm flipV="1">
              <a:off x="492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3" name="Line 79"/>
            <p:cNvSpPr>
              <a:spLocks noChangeShapeType="1"/>
            </p:cNvSpPr>
            <p:nvPr/>
          </p:nvSpPr>
          <p:spPr bwMode="auto">
            <a:xfrm flipV="1">
              <a:off x="4955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4" name="Line 80"/>
            <p:cNvSpPr>
              <a:spLocks noChangeShapeType="1"/>
            </p:cNvSpPr>
            <p:nvPr/>
          </p:nvSpPr>
          <p:spPr bwMode="auto">
            <a:xfrm flipV="1">
              <a:off x="4979" y="3170"/>
              <a:ext cx="1" cy="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5" name="Line 81"/>
            <p:cNvSpPr>
              <a:spLocks noChangeShapeType="1"/>
            </p:cNvSpPr>
            <p:nvPr/>
          </p:nvSpPr>
          <p:spPr bwMode="auto">
            <a:xfrm flipV="1">
              <a:off x="1480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6" name="Line 82"/>
            <p:cNvSpPr>
              <a:spLocks noChangeShapeType="1"/>
            </p:cNvSpPr>
            <p:nvPr/>
          </p:nvSpPr>
          <p:spPr bwMode="auto">
            <a:xfrm flipV="1">
              <a:off x="2062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7" name="Line 83"/>
            <p:cNvSpPr>
              <a:spLocks noChangeShapeType="1"/>
            </p:cNvSpPr>
            <p:nvPr/>
          </p:nvSpPr>
          <p:spPr bwMode="auto">
            <a:xfrm flipV="1">
              <a:off x="2644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8" name="Line 84"/>
            <p:cNvSpPr>
              <a:spLocks noChangeShapeType="1"/>
            </p:cNvSpPr>
            <p:nvPr/>
          </p:nvSpPr>
          <p:spPr bwMode="auto">
            <a:xfrm flipV="1">
              <a:off x="3233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89" name="Line 85"/>
            <p:cNvSpPr>
              <a:spLocks noChangeShapeType="1"/>
            </p:cNvSpPr>
            <p:nvPr/>
          </p:nvSpPr>
          <p:spPr bwMode="auto">
            <a:xfrm flipV="1">
              <a:off x="3815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0" name="Line 86"/>
            <p:cNvSpPr>
              <a:spLocks noChangeShapeType="1"/>
            </p:cNvSpPr>
            <p:nvPr/>
          </p:nvSpPr>
          <p:spPr bwMode="auto">
            <a:xfrm flipV="1">
              <a:off x="4397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1" name="Line 87"/>
            <p:cNvSpPr>
              <a:spLocks noChangeShapeType="1"/>
            </p:cNvSpPr>
            <p:nvPr/>
          </p:nvSpPr>
          <p:spPr bwMode="auto">
            <a:xfrm flipV="1">
              <a:off x="4979" y="3200"/>
              <a:ext cx="1" cy="4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392" name="Group 88"/>
          <p:cNvGrpSpPr>
            <a:grpSpLocks/>
          </p:cNvGrpSpPr>
          <p:nvPr/>
        </p:nvGrpSpPr>
        <p:grpSpPr bwMode="auto">
          <a:xfrm>
            <a:off x="2349500" y="2506663"/>
            <a:ext cx="5554663" cy="2574925"/>
            <a:chOff x="1480" y="1579"/>
            <a:chExt cx="3499" cy="1622"/>
          </a:xfrm>
        </p:grpSpPr>
        <p:sp>
          <p:nvSpPr>
            <p:cNvPr id="226393" name="Freeform 89"/>
            <p:cNvSpPr>
              <a:spLocks/>
            </p:cNvSpPr>
            <p:nvPr/>
          </p:nvSpPr>
          <p:spPr bwMode="auto">
            <a:xfrm>
              <a:off x="1480" y="1579"/>
              <a:ext cx="582" cy="10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32"/>
                </a:cxn>
                <a:cxn ang="0">
                  <a:pos x="150" y="270"/>
                </a:cxn>
                <a:cxn ang="0">
                  <a:pos x="234" y="414"/>
                </a:cxn>
                <a:cxn ang="0">
                  <a:pos x="312" y="558"/>
                </a:cxn>
                <a:cxn ang="0">
                  <a:pos x="384" y="696"/>
                </a:cxn>
                <a:cxn ang="0">
                  <a:pos x="456" y="823"/>
                </a:cxn>
                <a:cxn ang="0">
                  <a:pos x="492" y="877"/>
                </a:cxn>
                <a:cxn ang="0">
                  <a:pos x="522" y="931"/>
                </a:cxn>
                <a:cxn ang="0">
                  <a:pos x="552" y="979"/>
                </a:cxn>
                <a:cxn ang="0">
                  <a:pos x="582" y="1021"/>
                </a:cxn>
              </a:cxnLst>
              <a:rect l="0" t="0" r="r" b="b"/>
              <a:pathLst>
                <a:path w="582" h="1021">
                  <a:moveTo>
                    <a:pt x="0" y="0"/>
                  </a:moveTo>
                  <a:lnTo>
                    <a:pt x="72" y="132"/>
                  </a:lnTo>
                  <a:lnTo>
                    <a:pt x="150" y="270"/>
                  </a:lnTo>
                  <a:lnTo>
                    <a:pt x="234" y="414"/>
                  </a:lnTo>
                  <a:lnTo>
                    <a:pt x="312" y="558"/>
                  </a:lnTo>
                  <a:lnTo>
                    <a:pt x="384" y="696"/>
                  </a:lnTo>
                  <a:lnTo>
                    <a:pt x="456" y="823"/>
                  </a:lnTo>
                  <a:lnTo>
                    <a:pt x="492" y="877"/>
                  </a:lnTo>
                  <a:lnTo>
                    <a:pt x="522" y="931"/>
                  </a:lnTo>
                  <a:lnTo>
                    <a:pt x="552" y="979"/>
                  </a:lnTo>
                  <a:lnTo>
                    <a:pt x="582" y="1021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4" name="Freeform 90"/>
            <p:cNvSpPr>
              <a:spLocks/>
            </p:cNvSpPr>
            <p:nvPr/>
          </p:nvSpPr>
          <p:spPr bwMode="auto">
            <a:xfrm>
              <a:off x="2062" y="2600"/>
              <a:ext cx="282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54"/>
                </a:cxn>
                <a:cxn ang="0">
                  <a:pos x="78" y="96"/>
                </a:cxn>
                <a:cxn ang="0">
                  <a:pos x="120" y="138"/>
                </a:cxn>
                <a:cxn ang="0">
                  <a:pos x="156" y="168"/>
                </a:cxn>
                <a:cxn ang="0">
                  <a:pos x="192" y="192"/>
                </a:cxn>
                <a:cxn ang="0">
                  <a:pos x="222" y="216"/>
                </a:cxn>
                <a:cxn ang="0">
                  <a:pos x="282" y="252"/>
                </a:cxn>
              </a:cxnLst>
              <a:rect l="0" t="0" r="r" b="b"/>
              <a:pathLst>
                <a:path w="282" h="252">
                  <a:moveTo>
                    <a:pt x="0" y="0"/>
                  </a:moveTo>
                  <a:lnTo>
                    <a:pt x="42" y="54"/>
                  </a:lnTo>
                  <a:lnTo>
                    <a:pt x="78" y="96"/>
                  </a:lnTo>
                  <a:lnTo>
                    <a:pt x="120" y="138"/>
                  </a:lnTo>
                  <a:lnTo>
                    <a:pt x="156" y="168"/>
                  </a:lnTo>
                  <a:lnTo>
                    <a:pt x="192" y="192"/>
                  </a:lnTo>
                  <a:lnTo>
                    <a:pt x="222" y="216"/>
                  </a:lnTo>
                  <a:lnTo>
                    <a:pt x="282" y="252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5" name="Freeform 91"/>
            <p:cNvSpPr>
              <a:spLocks/>
            </p:cNvSpPr>
            <p:nvPr/>
          </p:nvSpPr>
          <p:spPr bwMode="auto">
            <a:xfrm>
              <a:off x="2344" y="2852"/>
              <a:ext cx="300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42"/>
                </a:cxn>
                <a:cxn ang="0">
                  <a:pos x="132" y="78"/>
                </a:cxn>
                <a:cxn ang="0">
                  <a:pos x="168" y="96"/>
                </a:cxn>
                <a:cxn ang="0">
                  <a:pos x="204" y="114"/>
                </a:cxn>
                <a:cxn ang="0">
                  <a:pos x="246" y="126"/>
                </a:cxn>
                <a:cxn ang="0">
                  <a:pos x="300" y="144"/>
                </a:cxn>
              </a:cxnLst>
              <a:rect l="0" t="0" r="r" b="b"/>
              <a:pathLst>
                <a:path w="300" h="144">
                  <a:moveTo>
                    <a:pt x="0" y="0"/>
                  </a:moveTo>
                  <a:lnTo>
                    <a:pt x="66" y="42"/>
                  </a:lnTo>
                  <a:lnTo>
                    <a:pt x="132" y="78"/>
                  </a:lnTo>
                  <a:lnTo>
                    <a:pt x="168" y="96"/>
                  </a:lnTo>
                  <a:lnTo>
                    <a:pt x="204" y="114"/>
                  </a:lnTo>
                  <a:lnTo>
                    <a:pt x="246" y="126"/>
                  </a:lnTo>
                  <a:lnTo>
                    <a:pt x="300" y="144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6" name="Freeform 92"/>
            <p:cNvSpPr>
              <a:spLocks/>
            </p:cNvSpPr>
            <p:nvPr/>
          </p:nvSpPr>
          <p:spPr bwMode="auto">
            <a:xfrm>
              <a:off x="2644" y="2996"/>
              <a:ext cx="589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8"/>
                </a:cxn>
                <a:cxn ang="0">
                  <a:pos x="126" y="30"/>
                </a:cxn>
                <a:cxn ang="0">
                  <a:pos x="198" y="48"/>
                </a:cxn>
                <a:cxn ang="0">
                  <a:pos x="277" y="60"/>
                </a:cxn>
                <a:cxn ang="0">
                  <a:pos x="433" y="90"/>
                </a:cxn>
                <a:cxn ang="0">
                  <a:pos x="511" y="102"/>
                </a:cxn>
                <a:cxn ang="0">
                  <a:pos x="589" y="114"/>
                </a:cxn>
              </a:cxnLst>
              <a:rect l="0" t="0" r="r" b="b"/>
              <a:pathLst>
                <a:path w="589" h="114">
                  <a:moveTo>
                    <a:pt x="0" y="0"/>
                  </a:moveTo>
                  <a:lnTo>
                    <a:pt x="60" y="18"/>
                  </a:lnTo>
                  <a:lnTo>
                    <a:pt x="126" y="30"/>
                  </a:lnTo>
                  <a:lnTo>
                    <a:pt x="198" y="48"/>
                  </a:lnTo>
                  <a:lnTo>
                    <a:pt x="277" y="60"/>
                  </a:lnTo>
                  <a:lnTo>
                    <a:pt x="433" y="90"/>
                  </a:lnTo>
                  <a:lnTo>
                    <a:pt x="511" y="102"/>
                  </a:lnTo>
                  <a:lnTo>
                    <a:pt x="589" y="114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7" name="Freeform 93"/>
            <p:cNvSpPr>
              <a:spLocks/>
            </p:cNvSpPr>
            <p:nvPr/>
          </p:nvSpPr>
          <p:spPr bwMode="auto">
            <a:xfrm>
              <a:off x="3233" y="3110"/>
              <a:ext cx="58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6"/>
                </a:cxn>
                <a:cxn ang="0">
                  <a:pos x="582" y="66"/>
                </a:cxn>
              </a:cxnLst>
              <a:rect l="0" t="0" r="r" b="b"/>
              <a:pathLst>
                <a:path w="582" h="66">
                  <a:moveTo>
                    <a:pt x="0" y="0"/>
                  </a:moveTo>
                  <a:lnTo>
                    <a:pt x="294" y="36"/>
                  </a:lnTo>
                  <a:lnTo>
                    <a:pt x="582" y="66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8" name="Freeform 94"/>
            <p:cNvSpPr>
              <a:spLocks/>
            </p:cNvSpPr>
            <p:nvPr/>
          </p:nvSpPr>
          <p:spPr bwMode="auto">
            <a:xfrm>
              <a:off x="3815" y="3176"/>
              <a:ext cx="58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8"/>
                </a:cxn>
                <a:cxn ang="0">
                  <a:pos x="582" y="24"/>
                </a:cxn>
              </a:cxnLst>
              <a:rect l="0" t="0" r="r" b="b"/>
              <a:pathLst>
                <a:path w="582" h="24">
                  <a:moveTo>
                    <a:pt x="0" y="0"/>
                  </a:moveTo>
                  <a:lnTo>
                    <a:pt x="288" y="18"/>
                  </a:lnTo>
                  <a:lnTo>
                    <a:pt x="582" y="24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399" name="Freeform 95"/>
            <p:cNvSpPr>
              <a:spLocks/>
            </p:cNvSpPr>
            <p:nvPr/>
          </p:nvSpPr>
          <p:spPr bwMode="auto">
            <a:xfrm>
              <a:off x="4397" y="3200"/>
              <a:ext cx="5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582" y="0"/>
                </a:cxn>
              </a:cxnLst>
              <a:rect l="0" t="0" r="r" b="b"/>
              <a:pathLst>
                <a:path w="582">
                  <a:moveTo>
                    <a:pt x="0" y="0"/>
                  </a:moveTo>
                  <a:lnTo>
                    <a:pt x="288" y="0"/>
                  </a:lnTo>
                  <a:lnTo>
                    <a:pt x="582" y="0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419" name="Group 115"/>
          <p:cNvGrpSpPr>
            <a:grpSpLocks/>
          </p:cNvGrpSpPr>
          <p:nvPr/>
        </p:nvGrpSpPr>
        <p:grpSpPr bwMode="auto">
          <a:xfrm>
            <a:off x="1374775" y="1792288"/>
            <a:ext cx="6831013" cy="4211637"/>
            <a:chOff x="866" y="1129"/>
            <a:chExt cx="4303" cy="2653"/>
          </a:xfrm>
        </p:grpSpPr>
        <p:sp>
          <p:nvSpPr>
            <p:cNvPr id="226400" name="Rectangle 96"/>
            <p:cNvSpPr>
              <a:spLocks noChangeArrowheads="1"/>
            </p:cNvSpPr>
            <p:nvPr/>
          </p:nvSpPr>
          <p:spPr bwMode="auto">
            <a:xfrm>
              <a:off x="1282" y="312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1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1" name="Rectangle 97"/>
            <p:cNvSpPr>
              <a:spLocks noChangeArrowheads="1"/>
            </p:cNvSpPr>
            <p:nvPr/>
          </p:nvSpPr>
          <p:spPr bwMode="auto">
            <a:xfrm>
              <a:off x="1204" y="1129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10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2" name="Rectangle 98"/>
            <p:cNvSpPr>
              <a:spLocks noChangeArrowheads="1"/>
            </p:cNvSpPr>
            <p:nvPr/>
          </p:nvSpPr>
          <p:spPr bwMode="auto">
            <a:xfrm>
              <a:off x="1306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1E+00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3" name="Rectangle 99"/>
            <p:cNvSpPr>
              <a:spLocks noChangeArrowheads="1"/>
            </p:cNvSpPr>
            <p:nvPr/>
          </p:nvSpPr>
          <p:spPr bwMode="auto">
            <a:xfrm>
              <a:off x="1888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1E+01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4" name="Rectangle 100"/>
            <p:cNvSpPr>
              <a:spLocks noChangeArrowheads="1"/>
            </p:cNvSpPr>
            <p:nvPr/>
          </p:nvSpPr>
          <p:spPr bwMode="auto">
            <a:xfrm>
              <a:off x="2470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1E+02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5" name="Rectangle 101"/>
            <p:cNvSpPr>
              <a:spLocks noChangeArrowheads="1"/>
            </p:cNvSpPr>
            <p:nvPr/>
          </p:nvSpPr>
          <p:spPr bwMode="auto">
            <a:xfrm>
              <a:off x="3059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1E+03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6" name="Rectangle 102"/>
            <p:cNvSpPr>
              <a:spLocks noChangeArrowheads="1"/>
            </p:cNvSpPr>
            <p:nvPr/>
          </p:nvSpPr>
          <p:spPr bwMode="auto">
            <a:xfrm>
              <a:off x="3641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1E+04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7" name="Rectangle 103"/>
            <p:cNvSpPr>
              <a:spLocks noChangeArrowheads="1"/>
            </p:cNvSpPr>
            <p:nvPr/>
          </p:nvSpPr>
          <p:spPr bwMode="auto">
            <a:xfrm>
              <a:off x="4223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1E+05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8" name="Rectangle 104"/>
            <p:cNvSpPr>
              <a:spLocks noChangeArrowheads="1"/>
            </p:cNvSpPr>
            <p:nvPr/>
          </p:nvSpPr>
          <p:spPr bwMode="auto">
            <a:xfrm>
              <a:off x="4805" y="3338"/>
              <a:ext cx="36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tx2"/>
                  </a:solidFill>
                </a:rPr>
                <a:t>1E+06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09" name="Rectangle 105"/>
            <p:cNvSpPr>
              <a:spLocks noChangeArrowheads="1"/>
            </p:cNvSpPr>
            <p:nvPr/>
          </p:nvSpPr>
          <p:spPr bwMode="auto">
            <a:xfrm>
              <a:off x="3179" y="359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Re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10" name="Rectangle 106"/>
            <p:cNvSpPr>
              <a:spLocks noChangeArrowheads="1"/>
            </p:cNvSpPr>
            <p:nvPr/>
          </p:nvSpPr>
          <p:spPr bwMode="auto">
            <a:xfrm rot="16200000">
              <a:off x="908" y="213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C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226411" name="Rectangle 107"/>
            <p:cNvSpPr>
              <a:spLocks noChangeArrowheads="1"/>
            </p:cNvSpPr>
            <p:nvPr/>
          </p:nvSpPr>
          <p:spPr bwMode="auto">
            <a:xfrm rot="16200000">
              <a:off x="963" y="2088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chemeClr val="tx2"/>
                  </a:solidFill>
                </a:rPr>
                <a:t>p</a:t>
              </a:r>
              <a:endParaRPr lang="en-US" sz="240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26412" name="Object 108"/>
          <p:cNvGraphicFramePr>
            <a:graphicFrameLocks noChangeAspect="1"/>
          </p:cNvGraphicFramePr>
          <p:nvPr/>
        </p:nvGraphicFramePr>
        <p:xfrm>
          <a:off x="4624388" y="5918200"/>
          <a:ext cx="1193800" cy="787400"/>
        </p:xfrm>
        <a:graphic>
          <a:graphicData uri="http://schemas.openxmlformats.org/presentationml/2006/ole">
            <p:oleObj spid="_x0000_s226412" name="Equation" r:id="rId4" imgW="1193760" imgH="787320" progId="Equation.DSMT4">
              <p:embed/>
            </p:oleObj>
          </a:graphicData>
        </a:graphic>
      </p:graphicFrame>
      <p:graphicFrame>
        <p:nvGraphicFramePr>
          <p:cNvPr id="226413" name="Object 109"/>
          <p:cNvGraphicFramePr>
            <a:graphicFrameLocks noChangeAspect="1"/>
          </p:cNvGraphicFramePr>
          <p:nvPr/>
        </p:nvGraphicFramePr>
        <p:xfrm>
          <a:off x="152400" y="3829050"/>
          <a:ext cx="1460500" cy="787400"/>
        </p:xfrm>
        <a:graphic>
          <a:graphicData uri="http://schemas.openxmlformats.org/presentationml/2006/ole">
            <p:oleObj spid="_x0000_s226413" name="Equation" r:id="rId5" imgW="1460160" imgH="787320" progId="Equation.DSMT4">
              <p:embed/>
            </p:oleObj>
          </a:graphicData>
        </a:graphic>
      </p:graphicFrame>
      <p:pic>
        <p:nvPicPr>
          <p:cNvPr id="226420" name="Picture 116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6875" y="6080125"/>
            <a:ext cx="1127125" cy="777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Moody Diagram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1935163" y="1946275"/>
            <a:ext cx="5326062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1935163" y="48720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1935163" y="413702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1935163" y="361315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1935163" y="320357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1935163" y="287020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1935163" y="259397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39" name="Line 11"/>
          <p:cNvSpPr>
            <a:spLocks noChangeShapeType="1"/>
          </p:cNvSpPr>
          <p:nvPr/>
        </p:nvSpPr>
        <p:spPr bwMode="auto">
          <a:xfrm>
            <a:off x="1935163" y="235585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0" name="Line 12"/>
          <p:cNvSpPr>
            <a:spLocks noChangeShapeType="1"/>
          </p:cNvSpPr>
          <p:nvPr/>
        </p:nvSpPr>
        <p:spPr bwMode="auto">
          <a:xfrm>
            <a:off x="1935163" y="2136775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1" name="Line 13"/>
          <p:cNvSpPr>
            <a:spLocks noChangeShapeType="1"/>
          </p:cNvSpPr>
          <p:nvPr/>
        </p:nvSpPr>
        <p:spPr bwMode="auto">
          <a:xfrm>
            <a:off x="1935163" y="1946275"/>
            <a:ext cx="5326062" cy="1588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2" name="Line 14"/>
          <p:cNvSpPr>
            <a:spLocks noChangeShapeType="1"/>
          </p:cNvSpPr>
          <p:nvPr/>
        </p:nvSpPr>
        <p:spPr bwMode="auto">
          <a:xfrm>
            <a:off x="22590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>
            <a:off x="24399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4" name="Line 16"/>
          <p:cNvSpPr>
            <a:spLocks noChangeShapeType="1"/>
          </p:cNvSpPr>
          <p:nvPr/>
        </p:nvSpPr>
        <p:spPr bwMode="auto">
          <a:xfrm>
            <a:off x="25733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5" name="Line 17"/>
          <p:cNvSpPr>
            <a:spLocks noChangeShapeType="1"/>
          </p:cNvSpPr>
          <p:nvPr/>
        </p:nvSpPr>
        <p:spPr bwMode="auto">
          <a:xfrm>
            <a:off x="26781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6" name="Line 18"/>
          <p:cNvSpPr>
            <a:spLocks noChangeShapeType="1"/>
          </p:cNvSpPr>
          <p:nvPr/>
        </p:nvSpPr>
        <p:spPr bwMode="auto">
          <a:xfrm>
            <a:off x="27638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7" name="Line 19"/>
          <p:cNvSpPr>
            <a:spLocks noChangeShapeType="1"/>
          </p:cNvSpPr>
          <p:nvPr/>
        </p:nvSpPr>
        <p:spPr bwMode="auto">
          <a:xfrm>
            <a:off x="28305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8" name="Line 20"/>
          <p:cNvSpPr>
            <a:spLocks noChangeShapeType="1"/>
          </p:cNvSpPr>
          <p:nvPr/>
        </p:nvSpPr>
        <p:spPr bwMode="auto">
          <a:xfrm>
            <a:off x="28971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49" name="Line 21"/>
          <p:cNvSpPr>
            <a:spLocks noChangeShapeType="1"/>
          </p:cNvSpPr>
          <p:nvPr/>
        </p:nvSpPr>
        <p:spPr bwMode="auto">
          <a:xfrm>
            <a:off x="29543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0" name="Line 22"/>
          <p:cNvSpPr>
            <a:spLocks noChangeShapeType="1"/>
          </p:cNvSpPr>
          <p:nvPr/>
        </p:nvSpPr>
        <p:spPr bwMode="auto">
          <a:xfrm>
            <a:off x="33162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1" name="Line 23"/>
          <p:cNvSpPr>
            <a:spLocks noChangeShapeType="1"/>
          </p:cNvSpPr>
          <p:nvPr/>
        </p:nvSpPr>
        <p:spPr bwMode="auto">
          <a:xfrm>
            <a:off x="35067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2" name="Line 24"/>
          <p:cNvSpPr>
            <a:spLocks noChangeShapeType="1"/>
          </p:cNvSpPr>
          <p:nvPr/>
        </p:nvSpPr>
        <p:spPr bwMode="auto">
          <a:xfrm>
            <a:off x="36401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3" name="Line 25"/>
          <p:cNvSpPr>
            <a:spLocks noChangeShapeType="1"/>
          </p:cNvSpPr>
          <p:nvPr/>
        </p:nvSpPr>
        <p:spPr bwMode="auto">
          <a:xfrm>
            <a:off x="37449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4" name="Line 26"/>
          <p:cNvSpPr>
            <a:spLocks noChangeShapeType="1"/>
          </p:cNvSpPr>
          <p:nvPr/>
        </p:nvSpPr>
        <p:spPr bwMode="auto">
          <a:xfrm>
            <a:off x="383063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5" name="Line 27"/>
          <p:cNvSpPr>
            <a:spLocks noChangeShapeType="1"/>
          </p:cNvSpPr>
          <p:nvPr/>
        </p:nvSpPr>
        <p:spPr bwMode="auto">
          <a:xfrm>
            <a:off x="38973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39639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7" name="Line 29"/>
          <p:cNvSpPr>
            <a:spLocks noChangeShapeType="1"/>
          </p:cNvSpPr>
          <p:nvPr/>
        </p:nvSpPr>
        <p:spPr bwMode="auto">
          <a:xfrm>
            <a:off x="4011613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8" name="Line 30"/>
          <p:cNvSpPr>
            <a:spLocks noChangeShapeType="1"/>
          </p:cNvSpPr>
          <p:nvPr/>
        </p:nvSpPr>
        <p:spPr bwMode="auto">
          <a:xfrm>
            <a:off x="43830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59" name="Line 31"/>
          <p:cNvSpPr>
            <a:spLocks noChangeShapeType="1"/>
          </p:cNvSpPr>
          <p:nvPr/>
        </p:nvSpPr>
        <p:spPr bwMode="auto">
          <a:xfrm>
            <a:off x="4573588" y="1946275"/>
            <a:ext cx="1587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0" name="Line 32"/>
          <p:cNvSpPr>
            <a:spLocks noChangeShapeType="1"/>
          </p:cNvSpPr>
          <p:nvPr/>
        </p:nvSpPr>
        <p:spPr bwMode="auto">
          <a:xfrm>
            <a:off x="47085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1" name="Line 33"/>
          <p:cNvSpPr>
            <a:spLocks noChangeShapeType="1"/>
          </p:cNvSpPr>
          <p:nvPr/>
        </p:nvSpPr>
        <p:spPr bwMode="auto">
          <a:xfrm>
            <a:off x="48133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2" name="Line 34"/>
          <p:cNvSpPr>
            <a:spLocks noChangeShapeType="1"/>
          </p:cNvSpPr>
          <p:nvPr/>
        </p:nvSpPr>
        <p:spPr bwMode="auto">
          <a:xfrm>
            <a:off x="48990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49657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4" name="Line 36"/>
          <p:cNvSpPr>
            <a:spLocks noChangeShapeType="1"/>
          </p:cNvSpPr>
          <p:nvPr/>
        </p:nvSpPr>
        <p:spPr bwMode="auto">
          <a:xfrm>
            <a:off x="50323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5" name="Line 37"/>
          <p:cNvSpPr>
            <a:spLocks noChangeShapeType="1"/>
          </p:cNvSpPr>
          <p:nvPr/>
        </p:nvSpPr>
        <p:spPr bwMode="auto">
          <a:xfrm>
            <a:off x="50800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6" name="Line 38"/>
          <p:cNvSpPr>
            <a:spLocks noChangeShapeType="1"/>
          </p:cNvSpPr>
          <p:nvPr/>
        </p:nvSpPr>
        <p:spPr bwMode="auto">
          <a:xfrm>
            <a:off x="54514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7" name="Line 39"/>
          <p:cNvSpPr>
            <a:spLocks noChangeShapeType="1"/>
          </p:cNvSpPr>
          <p:nvPr/>
        </p:nvSpPr>
        <p:spPr bwMode="auto">
          <a:xfrm>
            <a:off x="56419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8" name="Line 40"/>
          <p:cNvSpPr>
            <a:spLocks noChangeShapeType="1"/>
          </p:cNvSpPr>
          <p:nvPr/>
        </p:nvSpPr>
        <p:spPr bwMode="auto">
          <a:xfrm>
            <a:off x="57753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69" name="Line 41"/>
          <p:cNvSpPr>
            <a:spLocks noChangeShapeType="1"/>
          </p:cNvSpPr>
          <p:nvPr/>
        </p:nvSpPr>
        <p:spPr bwMode="auto">
          <a:xfrm>
            <a:off x="58801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0" name="Line 42"/>
          <p:cNvSpPr>
            <a:spLocks noChangeShapeType="1"/>
          </p:cNvSpPr>
          <p:nvPr/>
        </p:nvSpPr>
        <p:spPr bwMode="auto">
          <a:xfrm>
            <a:off x="59563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1" name="Line 43"/>
          <p:cNvSpPr>
            <a:spLocks noChangeShapeType="1"/>
          </p:cNvSpPr>
          <p:nvPr/>
        </p:nvSpPr>
        <p:spPr bwMode="auto">
          <a:xfrm>
            <a:off x="60325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2" name="Line 44"/>
          <p:cNvSpPr>
            <a:spLocks noChangeShapeType="1"/>
          </p:cNvSpPr>
          <p:nvPr/>
        </p:nvSpPr>
        <p:spPr bwMode="auto">
          <a:xfrm>
            <a:off x="608965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3" name="Line 45"/>
          <p:cNvSpPr>
            <a:spLocks noChangeShapeType="1"/>
          </p:cNvSpPr>
          <p:nvPr/>
        </p:nvSpPr>
        <p:spPr bwMode="auto">
          <a:xfrm>
            <a:off x="61468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4" name="Line 46"/>
          <p:cNvSpPr>
            <a:spLocks noChangeShapeType="1"/>
          </p:cNvSpPr>
          <p:nvPr/>
        </p:nvSpPr>
        <p:spPr bwMode="auto">
          <a:xfrm>
            <a:off x="65182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5" name="Line 47"/>
          <p:cNvSpPr>
            <a:spLocks noChangeShapeType="1"/>
          </p:cNvSpPr>
          <p:nvPr/>
        </p:nvSpPr>
        <p:spPr bwMode="auto">
          <a:xfrm>
            <a:off x="67087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6" name="Line 48"/>
          <p:cNvSpPr>
            <a:spLocks noChangeShapeType="1"/>
          </p:cNvSpPr>
          <p:nvPr/>
        </p:nvSpPr>
        <p:spPr bwMode="auto">
          <a:xfrm>
            <a:off x="684212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7" name="Line 49"/>
          <p:cNvSpPr>
            <a:spLocks noChangeShapeType="1"/>
          </p:cNvSpPr>
          <p:nvPr/>
        </p:nvSpPr>
        <p:spPr bwMode="auto">
          <a:xfrm>
            <a:off x="6937375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8" name="Line 50"/>
          <p:cNvSpPr>
            <a:spLocks noChangeShapeType="1"/>
          </p:cNvSpPr>
          <p:nvPr/>
        </p:nvSpPr>
        <p:spPr bwMode="auto">
          <a:xfrm>
            <a:off x="70231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9" name="Line 51"/>
          <p:cNvSpPr>
            <a:spLocks noChangeShapeType="1"/>
          </p:cNvSpPr>
          <p:nvPr/>
        </p:nvSpPr>
        <p:spPr bwMode="auto">
          <a:xfrm>
            <a:off x="70993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0" name="Line 52"/>
          <p:cNvSpPr>
            <a:spLocks noChangeShapeType="1"/>
          </p:cNvSpPr>
          <p:nvPr/>
        </p:nvSpPr>
        <p:spPr bwMode="auto">
          <a:xfrm>
            <a:off x="715645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1" name="Line 53"/>
          <p:cNvSpPr>
            <a:spLocks noChangeShapeType="1"/>
          </p:cNvSpPr>
          <p:nvPr/>
        </p:nvSpPr>
        <p:spPr bwMode="auto">
          <a:xfrm>
            <a:off x="7213600" y="1946275"/>
            <a:ext cx="1588" cy="4183063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2" name="Line 54"/>
          <p:cNvSpPr>
            <a:spLocks noChangeShapeType="1"/>
          </p:cNvSpPr>
          <p:nvPr/>
        </p:nvSpPr>
        <p:spPr bwMode="auto">
          <a:xfrm>
            <a:off x="3001963" y="1946275"/>
            <a:ext cx="1587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3" name="Line 55"/>
          <p:cNvSpPr>
            <a:spLocks noChangeShapeType="1"/>
          </p:cNvSpPr>
          <p:nvPr/>
        </p:nvSpPr>
        <p:spPr bwMode="auto">
          <a:xfrm>
            <a:off x="4068763" y="1946275"/>
            <a:ext cx="1587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4" name="Line 56"/>
          <p:cNvSpPr>
            <a:spLocks noChangeShapeType="1"/>
          </p:cNvSpPr>
          <p:nvPr/>
        </p:nvSpPr>
        <p:spPr bwMode="auto">
          <a:xfrm>
            <a:off x="5127625" y="1946275"/>
            <a:ext cx="1588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5" name="Line 57"/>
          <p:cNvSpPr>
            <a:spLocks noChangeShapeType="1"/>
          </p:cNvSpPr>
          <p:nvPr/>
        </p:nvSpPr>
        <p:spPr bwMode="auto">
          <a:xfrm>
            <a:off x="6194425" y="1946275"/>
            <a:ext cx="1588" cy="4183063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6" name="Line 58"/>
          <p:cNvSpPr>
            <a:spLocks noChangeShapeType="1"/>
          </p:cNvSpPr>
          <p:nvPr/>
        </p:nvSpPr>
        <p:spPr bwMode="auto">
          <a:xfrm>
            <a:off x="7261225" y="1946275"/>
            <a:ext cx="1588" cy="4183063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7" name="Line 59"/>
          <p:cNvSpPr>
            <a:spLocks noChangeShapeType="1"/>
          </p:cNvSpPr>
          <p:nvPr/>
        </p:nvSpPr>
        <p:spPr bwMode="auto">
          <a:xfrm>
            <a:off x="1935163" y="1946275"/>
            <a:ext cx="1587" cy="4183063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8" name="Line 60"/>
          <p:cNvSpPr>
            <a:spLocks noChangeShapeType="1"/>
          </p:cNvSpPr>
          <p:nvPr/>
        </p:nvSpPr>
        <p:spPr bwMode="auto">
          <a:xfrm>
            <a:off x="1878013" y="61293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9" name="Line 61"/>
          <p:cNvSpPr>
            <a:spLocks noChangeShapeType="1"/>
          </p:cNvSpPr>
          <p:nvPr/>
        </p:nvSpPr>
        <p:spPr bwMode="auto">
          <a:xfrm>
            <a:off x="1878013" y="48720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0" name="Line 62"/>
          <p:cNvSpPr>
            <a:spLocks noChangeShapeType="1"/>
          </p:cNvSpPr>
          <p:nvPr/>
        </p:nvSpPr>
        <p:spPr bwMode="auto">
          <a:xfrm>
            <a:off x="1878013" y="413702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1" name="Line 63"/>
          <p:cNvSpPr>
            <a:spLocks noChangeShapeType="1"/>
          </p:cNvSpPr>
          <p:nvPr/>
        </p:nvSpPr>
        <p:spPr bwMode="auto">
          <a:xfrm>
            <a:off x="1878013" y="361315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2" name="Line 64"/>
          <p:cNvSpPr>
            <a:spLocks noChangeShapeType="1"/>
          </p:cNvSpPr>
          <p:nvPr/>
        </p:nvSpPr>
        <p:spPr bwMode="auto">
          <a:xfrm>
            <a:off x="1878013" y="32035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3" name="Line 65"/>
          <p:cNvSpPr>
            <a:spLocks noChangeShapeType="1"/>
          </p:cNvSpPr>
          <p:nvPr/>
        </p:nvSpPr>
        <p:spPr bwMode="auto">
          <a:xfrm>
            <a:off x="1878013" y="287020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4" name="Line 66"/>
          <p:cNvSpPr>
            <a:spLocks noChangeShapeType="1"/>
          </p:cNvSpPr>
          <p:nvPr/>
        </p:nvSpPr>
        <p:spPr bwMode="auto">
          <a:xfrm>
            <a:off x="1878013" y="25939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5" name="Line 67"/>
          <p:cNvSpPr>
            <a:spLocks noChangeShapeType="1"/>
          </p:cNvSpPr>
          <p:nvPr/>
        </p:nvSpPr>
        <p:spPr bwMode="auto">
          <a:xfrm>
            <a:off x="1878013" y="235585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6" name="Line 68"/>
          <p:cNvSpPr>
            <a:spLocks noChangeShapeType="1"/>
          </p:cNvSpPr>
          <p:nvPr/>
        </p:nvSpPr>
        <p:spPr bwMode="auto">
          <a:xfrm>
            <a:off x="1878013" y="21367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7" name="Line 69"/>
          <p:cNvSpPr>
            <a:spLocks noChangeShapeType="1"/>
          </p:cNvSpPr>
          <p:nvPr/>
        </p:nvSpPr>
        <p:spPr bwMode="auto">
          <a:xfrm>
            <a:off x="1878013" y="1946275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8" name="Line 70"/>
          <p:cNvSpPr>
            <a:spLocks noChangeShapeType="1"/>
          </p:cNvSpPr>
          <p:nvPr/>
        </p:nvSpPr>
        <p:spPr bwMode="auto">
          <a:xfrm>
            <a:off x="1849438" y="6129338"/>
            <a:ext cx="85725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99" name="Line 71"/>
          <p:cNvSpPr>
            <a:spLocks noChangeShapeType="1"/>
          </p:cNvSpPr>
          <p:nvPr/>
        </p:nvSpPr>
        <p:spPr bwMode="auto">
          <a:xfrm>
            <a:off x="1849438" y="1946275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0" name="Line 72"/>
          <p:cNvSpPr>
            <a:spLocks noChangeShapeType="1"/>
          </p:cNvSpPr>
          <p:nvPr/>
        </p:nvSpPr>
        <p:spPr bwMode="auto">
          <a:xfrm>
            <a:off x="1935163" y="6129338"/>
            <a:ext cx="5326062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1" name="Line 73"/>
          <p:cNvSpPr>
            <a:spLocks noChangeShapeType="1"/>
          </p:cNvSpPr>
          <p:nvPr/>
        </p:nvSpPr>
        <p:spPr bwMode="auto">
          <a:xfrm flipV="1">
            <a:off x="1935163" y="6129338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2" name="Line 74"/>
          <p:cNvSpPr>
            <a:spLocks noChangeShapeType="1"/>
          </p:cNvSpPr>
          <p:nvPr/>
        </p:nvSpPr>
        <p:spPr bwMode="auto">
          <a:xfrm flipV="1">
            <a:off x="3001963" y="6129338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3" name="Line 75"/>
          <p:cNvSpPr>
            <a:spLocks noChangeShapeType="1"/>
          </p:cNvSpPr>
          <p:nvPr/>
        </p:nvSpPr>
        <p:spPr bwMode="auto">
          <a:xfrm flipV="1">
            <a:off x="4068763" y="6129338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4" name="Line 76"/>
          <p:cNvSpPr>
            <a:spLocks noChangeShapeType="1"/>
          </p:cNvSpPr>
          <p:nvPr/>
        </p:nvSpPr>
        <p:spPr bwMode="auto">
          <a:xfrm flipV="1">
            <a:off x="5127625" y="6129338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5" name="Line 77"/>
          <p:cNvSpPr>
            <a:spLocks noChangeShapeType="1"/>
          </p:cNvSpPr>
          <p:nvPr/>
        </p:nvSpPr>
        <p:spPr bwMode="auto">
          <a:xfrm flipV="1">
            <a:off x="6194425" y="6129338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6" name="Line 78"/>
          <p:cNvSpPr>
            <a:spLocks noChangeShapeType="1"/>
          </p:cNvSpPr>
          <p:nvPr/>
        </p:nvSpPr>
        <p:spPr bwMode="auto">
          <a:xfrm flipV="1">
            <a:off x="7261225" y="6129338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7" name="Line 79"/>
          <p:cNvSpPr>
            <a:spLocks noChangeShapeType="1"/>
          </p:cNvSpPr>
          <p:nvPr/>
        </p:nvSpPr>
        <p:spPr bwMode="auto">
          <a:xfrm>
            <a:off x="1935163" y="2746375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08" name="Rectangle 80"/>
          <p:cNvSpPr>
            <a:spLocks noChangeArrowheads="1"/>
          </p:cNvSpPr>
          <p:nvPr/>
        </p:nvSpPr>
        <p:spPr bwMode="auto">
          <a:xfrm>
            <a:off x="1258888" y="5995988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/>
          </a:p>
        </p:txBody>
      </p:sp>
      <p:sp>
        <p:nvSpPr>
          <p:cNvPr id="227409" name="Rectangle 81"/>
          <p:cNvSpPr>
            <a:spLocks noChangeArrowheads="1"/>
          </p:cNvSpPr>
          <p:nvPr/>
        </p:nvSpPr>
        <p:spPr bwMode="auto">
          <a:xfrm>
            <a:off x="1392238" y="1812925"/>
            <a:ext cx="31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</a:t>
            </a:r>
            <a:endParaRPr lang="en-US" sz="2400"/>
          </a:p>
        </p:txBody>
      </p:sp>
      <p:sp>
        <p:nvSpPr>
          <p:cNvPr id="227410" name="Rectangle 82"/>
          <p:cNvSpPr>
            <a:spLocks noChangeArrowheads="1"/>
          </p:cNvSpPr>
          <p:nvPr/>
        </p:nvSpPr>
        <p:spPr bwMode="auto">
          <a:xfrm>
            <a:off x="1582738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/>
          </a:p>
        </p:txBody>
      </p:sp>
      <p:sp>
        <p:nvSpPr>
          <p:cNvPr id="227411" name="Rectangle 83"/>
          <p:cNvSpPr>
            <a:spLocks noChangeArrowheads="1"/>
          </p:cNvSpPr>
          <p:nvPr/>
        </p:nvSpPr>
        <p:spPr bwMode="auto">
          <a:xfrm>
            <a:off x="2649538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/>
          </a:p>
        </p:txBody>
      </p:sp>
      <p:sp>
        <p:nvSpPr>
          <p:cNvPr id="227412" name="Rectangle 84"/>
          <p:cNvSpPr>
            <a:spLocks noChangeArrowheads="1"/>
          </p:cNvSpPr>
          <p:nvPr/>
        </p:nvSpPr>
        <p:spPr bwMode="auto">
          <a:xfrm>
            <a:off x="3716338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/>
          </a:p>
        </p:txBody>
      </p:sp>
      <p:sp>
        <p:nvSpPr>
          <p:cNvPr id="227413" name="Rectangle 85"/>
          <p:cNvSpPr>
            <a:spLocks noChangeArrowheads="1"/>
          </p:cNvSpPr>
          <p:nvPr/>
        </p:nvSpPr>
        <p:spPr bwMode="auto">
          <a:xfrm>
            <a:off x="4775200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/>
          </a:p>
        </p:txBody>
      </p:sp>
      <p:sp>
        <p:nvSpPr>
          <p:cNvPr id="227414" name="Rectangle 86"/>
          <p:cNvSpPr>
            <a:spLocks noChangeArrowheads="1"/>
          </p:cNvSpPr>
          <p:nvPr/>
        </p:nvSpPr>
        <p:spPr bwMode="auto">
          <a:xfrm>
            <a:off x="5842000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/>
          </a:p>
        </p:txBody>
      </p:sp>
      <p:sp>
        <p:nvSpPr>
          <p:cNvPr id="227415" name="Rectangle 87"/>
          <p:cNvSpPr>
            <a:spLocks noChangeArrowheads="1"/>
          </p:cNvSpPr>
          <p:nvPr/>
        </p:nvSpPr>
        <p:spPr bwMode="auto">
          <a:xfrm>
            <a:off x="6908800" y="6396038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/>
          </a:p>
        </p:txBody>
      </p:sp>
      <p:sp>
        <p:nvSpPr>
          <p:cNvPr id="227416" name="Rectangle 88"/>
          <p:cNvSpPr>
            <a:spLocks noChangeArrowheads="1"/>
          </p:cNvSpPr>
          <p:nvPr/>
        </p:nvSpPr>
        <p:spPr bwMode="auto">
          <a:xfrm>
            <a:off x="4506913" y="65484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/>
              <a:t>Re</a:t>
            </a:r>
            <a:endParaRPr lang="en-US" sz="2400"/>
          </a:p>
        </p:txBody>
      </p:sp>
      <p:sp>
        <p:nvSpPr>
          <p:cNvPr id="227417" name="Rectangle 89"/>
          <p:cNvSpPr>
            <a:spLocks noChangeArrowheads="1"/>
          </p:cNvSpPr>
          <p:nvPr/>
        </p:nvSpPr>
        <p:spPr bwMode="auto">
          <a:xfrm rot="16200000">
            <a:off x="270669" y="3893344"/>
            <a:ext cx="1398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/>
          </a:p>
        </p:txBody>
      </p:sp>
      <p:sp>
        <p:nvSpPr>
          <p:cNvPr id="227418" name="Line 90"/>
          <p:cNvSpPr>
            <a:spLocks noChangeShapeType="1"/>
          </p:cNvSpPr>
          <p:nvPr/>
        </p:nvSpPr>
        <p:spPr bwMode="auto">
          <a:xfrm>
            <a:off x="2120900" y="4406900"/>
            <a:ext cx="22860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19" name="Rectangle 91"/>
          <p:cNvSpPr>
            <a:spLocks noChangeArrowheads="1"/>
          </p:cNvSpPr>
          <p:nvPr/>
        </p:nvSpPr>
        <p:spPr bwMode="auto">
          <a:xfrm>
            <a:off x="2387600" y="4311650"/>
            <a:ext cx="4683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/>
          </a:p>
        </p:txBody>
      </p:sp>
      <p:sp>
        <p:nvSpPr>
          <p:cNvPr id="227420" name="Line 92"/>
          <p:cNvSpPr>
            <a:spLocks noChangeShapeType="1"/>
          </p:cNvSpPr>
          <p:nvPr/>
        </p:nvSpPr>
        <p:spPr bwMode="auto">
          <a:xfrm>
            <a:off x="7366000" y="2546350"/>
            <a:ext cx="228600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21" name="Rectangle 93"/>
          <p:cNvSpPr>
            <a:spLocks noChangeArrowheads="1"/>
          </p:cNvSpPr>
          <p:nvPr/>
        </p:nvSpPr>
        <p:spPr bwMode="auto">
          <a:xfrm>
            <a:off x="7632700" y="2451100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0.05</a:t>
            </a:r>
            <a:endParaRPr lang="en-US" sz="2400"/>
          </a:p>
        </p:txBody>
      </p:sp>
      <p:sp>
        <p:nvSpPr>
          <p:cNvPr id="227422" name="Line 94"/>
          <p:cNvSpPr>
            <a:spLocks noChangeShapeType="1"/>
          </p:cNvSpPr>
          <p:nvPr/>
        </p:nvSpPr>
        <p:spPr bwMode="auto">
          <a:xfrm>
            <a:off x="7366000" y="2743200"/>
            <a:ext cx="228600" cy="15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23" name="Rectangle 95"/>
          <p:cNvSpPr>
            <a:spLocks noChangeArrowheads="1"/>
          </p:cNvSpPr>
          <p:nvPr/>
        </p:nvSpPr>
        <p:spPr bwMode="auto">
          <a:xfrm>
            <a:off x="7632700" y="2647950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/>
          </a:p>
        </p:txBody>
      </p:sp>
      <p:sp>
        <p:nvSpPr>
          <p:cNvPr id="227424" name="Line 96"/>
          <p:cNvSpPr>
            <a:spLocks noChangeShapeType="1"/>
          </p:cNvSpPr>
          <p:nvPr/>
        </p:nvSpPr>
        <p:spPr bwMode="auto">
          <a:xfrm>
            <a:off x="7366000" y="2968625"/>
            <a:ext cx="228600" cy="158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25" name="Rectangle 97"/>
          <p:cNvSpPr>
            <a:spLocks noChangeArrowheads="1"/>
          </p:cNvSpPr>
          <p:nvPr/>
        </p:nvSpPr>
        <p:spPr bwMode="auto">
          <a:xfrm>
            <a:off x="7632700" y="2873375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/>
          </a:p>
        </p:txBody>
      </p:sp>
      <p:sp>
        <p:nvSpPr>
          <p:cNvPr id="227426" name="Line 98"/>
          <p:cNvSpPr>
            <a:spLocks noChangeShapeType="1"/>
          </p:cNvSpPr>
          <p:nvPr/>
        </p:nvSpPr>
        <p:spPr bwMode="auto">
          <a:xfrm>
            <a:off x="7366000" y="3254375"/>
            <a:ext cx="2286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27" name="Rectangle 99"/>
          <p:cNvSpPr>
            <a:spLocks noChangeArrowheads="1"/>
          </p:cNvSpPr>
          <p:nvPr/>
        </p:nvSpPr>
        <p:spPr bwMode="auto">
          <a:xfrm>
            <a:off x="7632700" y="3159125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/>
          </a:p>
        </p:txBody>
      </p:sp>
      <p:sp>
        <p:nvSpPr>
          <p:cNvPr id="227428" name="Line 100"/>
          <p:cNvSpPr>
            <a:spLocks noChangeShapeType="1"/>
          </p:cNvSpPr>
          <p:nvPr/>
        </p:nvSpPr>
        <p:spPr bwMode="auto">
          <a:xfrm>
            <a:off x="7366000" y="3451225"/>
            <a:ext cx="228600" cy="15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29" name="Rectangle 101"/>
          <p:cNvSpPr>
            <a:spLocks noChangeArrowheads="1"/>
          </p:cNvSpPr>
          <p:nvPr/>
        </p:nvSpPr>
        <p:spPr bwMode="auto">
          <a:xfrm>
            <a:off x="7632700" y="3355975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/>
          </a:p>
        </p:txBody>
      </p:sp>
      <p:sp>
        <p:nvSpPr>
          <p:cNvPr id="227430" name="Line 102"/>
          <p:cNvSpPr>
            <a:spLocks noChangeShapeType="1"/>
          </p:cNvSpPr>
          <p:nvPr/>
        </p:nvSpPr>
        <p:spPr bwMode="auto">
          <a:xfrm>
            <a:off x="7366000" y="3711575"/>
            <a:ext cx="228600" cy="1588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31" name="Rectangle 103"/>
          <p:cNvSpPr>
            <a:spLocks noChangeArrowheads="1"/>
          </p:cNvSpPr>
          <p:nvPr/>
        </p:nvSpPr>
        <p:spPr bwMode="auto">
          <a:xfrm>
            <a:off x="7632700" y="3616325"/>
            <a:ext cx="266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/>
          </a:p>
        </p:txBody>
      </p:sp>
      <p:sp>
        <p:nvSpPr>
          <p:cNvPr id="227432" name="Line 104"/>
          <p:cNvSpPr>
            <a:spLocks noChangeShapeType="1"/>
          </p:cNvSpPr>
          <p:nvPr/>
        </p:nvSpPr>
        <p:spPr bwMode="auto">
          <a:xfrm>
            <a:off x="7366000" y="3844925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33" name="Rectangle 105"/>
          <p:cNvSpPr>
            <a:spLocks noChangeArrowheads="1"/>
          </p:cNvSpPr>
          <p:nvPr/>
        </p:nvSpPr>
        <p:spPr bwMode="auto">
          <a:xfrm>
            <a:off x="7632700" y="3749675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/>
          </a:p>
        </p:txBody>
      </p:sp>
      <p:sp>
        <p:nvSpPr>
          <p:cNvPr id="227434" name="Line 106"/>
          <p:cNvSpPr>
            <a:spLocks noChangeShapeType="1"/>
          </p:cNvSpPr>
          <p:nvPr/>
        </p:nvSpPr>
        <p:spPr bwMode="auto">
          <a:xfrm>
            <a:off x="7366000" y="4017963"/>
            <a:ext cx="228600" cy="1587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35" name="Rectangle 107"/>
          <p:cNvSpPr>
            <a:spLocks noChangeArrowheads="1"/>
          </p:cNvSpPr>
          <p:nvPr/>
        </p:nvSpPr>
        <p:spPr bwMode="auto">
          <a:xfrm>
            <a:off x="7632700" y="3921125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/>
          </a:p>
        </p:txBody>
      </p:sp>
      <p:sp>
        <p:nvSpPr>
          <p:cNvPr id="227436" name="Line 108"/>
          <p:cNvSpPr>
            <a:spLocks noChangeShapeType="1"/>
          </p:cNvSpPr>
          <p:nvPr/>
        </p:nvSpPr>
        <p:spPr bwMode="auto">
          <a:xfrm>
            <a:off x="7366000" y="4230688"/>
            <a:ext cx="228600" cy="1587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37" name="Rectangle 109"/>
          <p:cNvSpPr>
            <a:spLocks noChangeArrowheads="1"/>
          </p:cNvSpPr>
          <p:nvPr/>
        </p:nvSpPr>
        <p:spPr bwMode="auto">
          <a:xfrm>
            <a:off x="7632700" y="41354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/>
          </a:p>
        </p:txBody>
      </p:sp>
      <p:sp>
        <p:nvSpPr>
          <p:cNvPr id="227438" name="Line 110"/>
          <p:cNvSpPr>
            <a:spLocks noChangeShapeType="1"/>
          </p:cNvSpPr>
          <p:nvPr/>
        </p:nvSpPr>
        <p:spPr bwMode="auto">
          <a:xfrm>
            <a:off x="7366000" y="4579938"/>
            <a:ext cx="228600" cy="1587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39" name="Rectangle 111"/>
          <p:cNvSpPr>
            <a:spLocks noChangeArrowheads="1"/>
          </p:cNvSpPr>
          <p:nvPr/>
        </p:nvSpPr>
        <p:spPr bwMode="auto">
          <a:xfrm>
            <a:off x="7632700" y="448468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/>
          </a:p>
        </p:txBody>
      </p:sp>
      <p:sp>
        <p:nvSpPr>
          <p:cNvPr id="227440" name="Line 112"/>
          <p:cNvSpPr>
            <a:spLocks noChangeShapeType="1"/>
          </p:cNvSpPr>
          <p:nvPr/>
        </p:nvSpPr>
        <p:spPr bwMode="auto">
          <a:xfrm>
            <a:off x="7366000" y="4878388"/>
            <a:ext cx="228600" cy="1587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41" name="Rectangle 113"/>
          <p:cNvSpPr>
            <a:spLocks noChangeArrowheads="1"/>
          </p:cNvSpPr>
          <p:nvPr/>
        </p:nvSpPr>
        <p:spPr bwMode="auto">
          <a:xfrm>
            <a:off x="7632700" y="47831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/>
          </a:p>
        </p:txBody>
      </p:sp>
      <p:sp>
        <p:nvSpPr>
          <p:cNvPr id="227442" name="Line 114"/>
          <p:cNvSpPr>
            <a:spLocks noChangeShapeType="1"/>
          </p:cNvSpPr>
          <p:nvPr/>
        </p:nvSpPr>
        <p:spPr bwMode="auto">
          <a:xfrm>
            <a:off x="7366000" y="4999038"/>
            <a:ext cx="228600" cy="1587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43" name="Rectangle 115"/>
          <p:cNvSpPr>
            <a:spLocks noChangeArrowheads="1"/>
          </p:cNvSpPr>
          <p:nvPr/>
        </p:nvSpPr>
        <p:spPr bwMode="auto">
          <a:xfrm>
            <a:off x="7632700" y="4903788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0.0008</a:t>
            </a:r>
            <a:endParaRPr lang="en-US" sz="2400"/>
          </a:p>
        </p:txBody>
      </p:sp>
      <p:sp>
        <p:nvSpPr>
          <p:cNvPr id="227444" name="Line 116"/>
          <p:cNvSpPr>
            <a:spLocks noChangeShapeType="1"/>
          </p:cNvSpPr>
          <p:nvPr/>
        </p:nvSpPr>
        <p:spPr bwMode="auto">
          <a:xfrm>
            <a:off x="7366000" y="5297488"/>
            <a:ext cx="228600" cy="1587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45" name="Rectangle 117"/>
          <p:cNvSpPr>
            <a:spLocks noChangeArrowheads="1"/>
          </p:cNvSpPr>
          <p:nvPr/>
        </p:nvSpPr>
        <p:spPr bwMode="auto">
          <a:xfrm>
            <a:off x="7632700" y="5202238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/>
          </a:p>
        </p:txBody>
      </p:sp>
      <p:sp>
        <p:nvSpPr>
          <p:cNvPr id="227446" name="Line 118"/>
          <p:cNvSpPr>
            <a:spLocks noChangeShapeType="1"/>
          </p:cNvSpPr>
          <p:nvPr/>
        </p:nvSpPr>
        <p:spPr bwMode="auto">
          <a:xfrm>
            <a:off x="7366000" y="5545138"/>
            <a:ext cx="228600" cy="1587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47" name="Rectangle 119"/>
          <p:cNvSpPr>
            <a:spLocks noChangeArrowheads="1"/>
          </p:cNvSpPr>
          <p:nvPr/>
        </p:nvSpPr>
        <p:spPr bwMode="auto">
          <a:xfrm>
            <a:off x="7632700" y="5449888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/>
          </a:p>
        </p:txBody>
      </p:sp>
      <p:sp>
        <p:nvSpPr>
          <p:cNvPr id="227448" name="Line 120"/>
          <p:cNvSpPr>
            <a:spLocks noChangeShapeType="1"/>
          </p:cNvSpPr>
          <p:nvPr/>
        </p:nvSpPr>
        <p:spPr bwMode="auto">
          <a:xfrm>
            <a:off x="7366000" y="5783263"/>
            <a:ext cx="228600" cy="1587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49" name="Rectangle 121"/>
          <p:cNvSpPr>
            <a:spLocks noChangeArrowheads="1"/>
          </p:cNvSpPr>
          <p:nvPr/>
        </p:nvSpPr>
        <p:spPr bwMode="auto">
          <a:xfrm>
            <a:off x="7632700" y="5688013"/>
            <a:ext cx="419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/>
          </a:p>
        </p:txBody>
      </p:sp>
      <p:sp>
        <p:nvSpPr>
          <p:cNvPr id="227450" name="Line 122"/>
          <p:cNvSpPr>
            <a:spLocks noChangeShapeType="1"/>
          </p:cNvSpPr>
          <p:nvPr/>
        </p:nvSpPr>
        <p:spPr bwMode="auto">
          <a:xfrm>
            <a:off x="7366000" y="6018213"/>
            <a:ext cx="228600" cy="1587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51" name="Rectangle 123"/>
          <p:cNvSpPr>
            <a:spLocks noChangeArrowheads="1"/>
          </p:cNvSpPr>
          <p:nvPr/>
        </p:nvSpPr>
        <p:spPr bwMode="auto">
          <a:xfrm>
            <a:off x="7632700" y="5922963"/>
            <a:ext cx="4953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/>
          </a:p>
        </p:txBody>
      </p:sp>
      <p:sp>
        <p:nvSpPr>
          <p:cNvPr id="227452" name="Line 124"/>
          <p:cNvSpPr>
            <a:spLocks noChangeShapeType="1"/>
          </p:cNvSpPr>
          <p:nvPr/>
        </p:nvSpPr>
        <p:spPr bwMode="auto">
          <a:xfrm>
            <a:off x="7366000" y="6253163"/>
            <a:ext cx="228600" cy="1587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453" name="Rectangle 125"/>
          <p:cNvSpPr>
            <a:spLocks noChangeArrowheads="1"/>
          </p:cNvSpPr>
          <p:nvPr/>
        </p:nvSpPr>
        <p:spPr bwMode="auto">
          <a:xfrm>
            <a:off x="7632700" y="6157913"/>
            <a:ext cx="449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/>
          </a:p>
        </p:txBody>
      </p:sp>
      <p:graphicFrame>
        <p:nvGraphicFramePr>
          <p:cNvPr id="227454" name="Object 126"/>
          <p:cNvGraphicFramePr>
            <a:graphicFrameLocks noChangeAspect="1"/>
          </p:cNvGraphicFramePr>
          <p:nvPr/>
        </p:nvGraphicFramePr>
        <p:xfrm>
          <a:off x="254000" y="2346325"/>
          <a:ext cx="1422400" cy="787400"/>
        </p:xfrm>
        <a:graphic>
          <a:graphicData uri="http://schemas.openxmlformats.org/presentationml/2006/ole">
            <p:oleObj spid="_x0000_s227454" name="Equation" r:id="rId4" imgW="1422360" imgH="787320" progId="Equation.DSMT4">
              <p:embed/>
            </p:oleObj>
          </a:graphicData>
        </a:graphic>
      </p:graphicFrame>
      <p:grpSp>
        <p:nvGrpSpPr>
          <p:cNvPr id="227455" name="Group 127"/>
          <p:cNvGrpSpPr>
            <a:grpSpLocks/>
          </p:cNvGrpSpPr>
          <p:nvPr/>
        </p:nvGrpSpPr>
        <p:grpSpPr bwMode="auto">
          <a:xfrm>
            <a:off x="2439988" y="2317750"/>
            <a:ext cx="4897437" cy="3868738"/>
            <a:chOff x="1537" y="1460"/>
            <a:chExt cx="3085" cy="2437"/>
          </a:xfrm>
        </p:grpSpPr>
        <p:grpSp>
          <p:nvGrpSpPr>
            <p:cNvPr id="227456" name="Group 128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227457" name="Line 129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58" name="Line 130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59" name="Line 131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0" name="Line 132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1" name="Line 133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2" name="Line 134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3" name="Line 135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4" name="Line 136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5" name="Line 137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6" name="Line 138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7" name="Line 139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8" name="Line 140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9" name="Line 141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0" name="Line 142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1" name="Line 143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2" name="Freeform 144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3" name="Line 145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4" name="Line 146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5" name="Freeform 147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6" name="Line 148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7" name="Line 149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8" name="Line 150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9" name="Line 151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0" name="Line 152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1" name="Line 153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2" name="Line 154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3" name="Line 155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4" name="Freeform 156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5" name="Line 157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6" name="Line 158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7" name="Line 159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8" name="Line 160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9" name="Line 161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0" name="Line 162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1" name="Line 163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2" name="Line 164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3" name="Line 165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4" name="Line 166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5" name="Line 167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6" name="Line 168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7" name="Line 169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8" name="Line 170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9" name="Line 171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0" name="Line 172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1" name="Line 173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2" name="Line 174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3" name="Line 175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4" name="Line 176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5" name="Line 177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6" name="Line 178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7" name="Line 179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8" name="Line 180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9" name="Line 181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0" name="Line 182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1" name="Line 183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2" name="Line 184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3" name="Line 185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4" name="Line 186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1" name="Line 193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4" name="Line 196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5" name="Line 197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6" name="Line 198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7" name="Line 199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8" name="Freeform 200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0" name="Freeform 202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3" name="Freeform 205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4" name="Line 206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5" name="Line 207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6" name="Line 208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7" name="Line 209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39" name="Freeform 211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0" name="Line 212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3" name="Line 215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5" name="Line 217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8" name="Line 220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9" name="Line 221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0" name="Line 222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1" name="Line 233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2" name="Line 234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3" name="Line 235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4" name="Line 236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5" name="Line 237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6" name="Line 238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7" name="Line 239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8" name="Line 240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69" name="Line 241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0" name="Line 242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1" name="Line 243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2" name="Line 244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3" name="Line 245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4" name="Line 246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5" name="Line 247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6" name="Line 248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7" name="Line 249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8" name="Line 250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79" name="Line 251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0" name="Line 252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1" name="Line 253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2" name="Line 254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3" name="Line 255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4" name="Line 256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5" name="Line 257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6" name="Line 258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7" name="Line 259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8" name="Line 260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89" name="Line 261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0" name="Line 262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1" name="Freeform 263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2" name="Line 264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3" name="Line 265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4" name="Line 266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5" name="Freeform 267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6" name="Line 268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7" name="Line 269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8" name="Line 270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99" name="Line 271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0" name="Line 272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1" name="Line 273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2" name="Line 274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3" name="Line 275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4" name="Line 276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5" name="Line 277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6" name="Line 278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7" name="Line 279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8" name="Line 280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09" name="Line 281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0" name="Freeform 282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1" name="Line 283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2" name="Line 284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3" name="Line 285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4" name="Line 286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5" name="Line 287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6" name="Line 288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7" name="Line 289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8" name="Line 290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19" name="Line 291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0" name="Line 292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1" name="Line 293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2" name="Line 294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3" name="Line 295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4" name="Line 296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5" name="Line 297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6" name="Line 298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7" name="Line 299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8" name="Line 300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29" name="Line 301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0" name="Line 302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1" name="Line 303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2" name="Line 304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3" name="Line 305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4" name="Line 306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5" name="Line 307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6" name="Line 308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7" name="Line 309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8" name="Line 310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39" name="Line 311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0" name="Line 312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1" name="Line 313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2" name="Line 314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3" name="Line 315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4" name="Line 316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5" name="Line 317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6" name="Line 318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7" name="Freeform 319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8" name="Line 320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49" name="Freeform 321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0" name="Line 322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1" name="Freeform 323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2" name="Line 324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3" name="Line 325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4" name="Line 326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5" name="Line 327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6" name="Freeform 328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7" name="Line 329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8" name="Line 330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59" name="Line 331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0" name="Line 332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1" name="Line 333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2" name="Line 334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3" name="Line 335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4" name="Line 336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5" name="Line 337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6" name="Line 338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7" name="Line 339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8" name="Line 340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69" name="Line 341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0" name="Line 342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1" name="Line 343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2" name="Line 344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3" name="Line 345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4" name="Line 346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5" name="Line 347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6" name="Line 348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7" name="Line 349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8" name="Line 350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79" name="Line 351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0" name="Line 352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1" name="Line 353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2" name="Line 354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3" name="Line 355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4" name="Line 356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5" name="Line 357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6" name="Line 358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7" name="Line 359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8" name="Line 360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89" name="Line 361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0" name="Line 362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1" name="Line 363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2" name="Line 364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3" name="Freeform 365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4" name="Freeform 366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5" name="Line 367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6" name="Line 368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7" name="Line 369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8" name="Line 370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699" name="Line 371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0" name="Line 372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1" name="Line 373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2" name="Line 374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3" name="Line 375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4" name="Line 376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5" name="Line 377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6" name="Line 378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7" name="Freeform 379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8" name="Line 380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09" name="Freeform 381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0" name="Line 382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1" name="Line 383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2" name="Line 384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3" name="Freeform 385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4" name="Line 386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5" name="Line 387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6" name="Line 388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7" name="Line 389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8" name="Line 390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19" name="Line 391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0" name="Line 392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1" name="Freeform 393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2" name="Line 394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3" name="Line 395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4" name="Line 396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5" name="Line 397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6" name="Line 398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7" name="Line 399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8" name="Line 400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29" name="Line 401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0" name="Line 402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1" name="Line 403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2" name="Line 404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3" name="Line 405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4" name="Line 406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5" name="Line 407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6" name="Line 408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7" name="Line 409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8" name="Line 410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39" name="Line 411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0" name="Line 412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1" name="Line 413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2" name="Line 414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3" name="Line 415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4" name="Line 416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5" name="Line 417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6" name="Line 418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7" name="Line 419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8" name="Line 420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49" name="Line 421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0" name="Line 422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1" name="Line 423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2" name="Line 424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3" name="Line 425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4" name="Line 426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5" name="Freeform 427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6" name="Freeform 428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7" name="Freeform 429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8" name="Line 430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59" name="Line 431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0" name="Line 432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1" name="Line 433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2" name="Line 434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3" name="Line 435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4" name="Line 436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5" name="Line 437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6" name="Line 438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7" name="Freeform 439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8" name="Line 440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69" name="Freeform 441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0" name="Line 442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1" name="Line 443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2" name="Freeform 444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3" name="Line 445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4" name="Line 446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5" name="Line 447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6" name="Line 448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7" name="Line 449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8" name="Line 450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79" name="Freeform 451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0" name="Line 452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1" name="Line 453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2" name="Line 454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3" name="Line 455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4" name="Line 456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5" name="Line 457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6" name="Line 458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7" name="Line 459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8" name="Line 460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89" name="Line 461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0" name="Line 462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1" name="Line 463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2" name="Line 464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3" name="Line 465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4" name="Line 466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5" name="Line 467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6" name="Line 468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7" name="Line 469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8" name="Line 470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799" name="Line 471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0" name="Line 472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1" name="Line 473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2" name="Line 474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3" name="Line 475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4" name="Line 476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5" name="Line 477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6" name="Line 478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7" name="Line 479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8" name="Freeform 480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09" name="Freeform 481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0" name="Line 482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1" name="Line 483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2" name="Line 484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3" name="Line 485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4" name="Line 486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5" name="Line 487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6" name="Line 488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7" name="Line 489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8" name="Line 490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19" name="Line 491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0" name="Line 492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1" name="Line 493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2" name="Line 494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3" name="Line 495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4" name="Line 496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5" name="Line 497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6" name="Freeform 498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7" name="Line 499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8" name="Freeform 500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29" name="Line 501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0" name="Line 502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1" name="Freeform 503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2" name="Line 504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3" name="Line 505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4" name="Line 506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5" name="Line 507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6" name="Line 508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7" name="Freeform 509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8" name="Line 510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39" name="Line 511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0" name="Line 512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1" name="Line 513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2" name="Line 514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3" name="Line 515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4" name="Line 516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5" name="Line 517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6" name="Line 518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7" name="Line 519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8" name="Line 520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49" name="Line 521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0" name="Line 522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1" name="Line 523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2" name="Line 524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3" name="Line 525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4" name="Line 526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5" name="Line 527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6" name="Line 528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7" name="Line 529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8" name="Line 530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59" name="Line 531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0" name="Line 532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1" name="Line 533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2" name="Line 534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3" name="Line 535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4" name="Line 536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5" name="Line 537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6" name="Line 538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7" name="Line 539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8" name="Line 540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69" name="Line 541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0" name="Line 542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1" name="Freeform 543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2" name="Freeform 544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3" name="Freeform 545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4" name="Line 546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5" name="Line 547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6" name="Line 548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7" name="Line 549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8" name="Line 550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79" name="Line 551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0" name="Line 552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1" name="Line 553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2" name="Line 554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3" name="Line 555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4" name="Line 556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5" name="Line 557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6" name="Line 558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7" name="Line 559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8" name="Line 560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89" name="Freeform 561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0" name="Line 562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1" name="Line 563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2" name="Line 564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3" name="Freeform 565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4" name="Line 566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5" name="Line 567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6" name="Line 568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7" name="Line 569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8" name="Line 570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899" name="Line 571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0" name="Line 572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1" name="Line 573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2" name="Line 574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3" name="Line 575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4" name="Line 576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5" name="Line 577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6" name="Line 578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7" name="Line 579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8" name="Line 580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09" name="Line 581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0" name="Line 582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1" name="Freeform 583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2" name="Line 584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3" name="Line 585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4" name="Line 586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5" name="Line 587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6" name="Line 588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7" name="Line 589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8" name="Line 590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19" name="Line 591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0" name="Line 592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1" name="Freeform 593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2" name="Freeform 594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3" name="Line 595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4" name="Line 596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5" name="Line 597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6" name="Line 598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7" name="Line 599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8" name="Line 600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29" name="Line 601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0" name="Line 602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1" name="Line 603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2" name="Line 604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3" name="Line 605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4" name="Line 606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5" name="Line 607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6" name="Freeform 608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7" name="Line 609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8" name="Line 610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39" name="Line 611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0" name="Line 612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1" name="Line 613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2" name="Line 614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3" name="Line 615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4" name="Line 616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5" name="Line 617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6" name="Freeform 618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7" name="Line 619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8" name="Freeform 620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49" name="Line 621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0" name="Line 622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1" name="Freeform 623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2" name="Line 624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3" name="Line 625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4" name="Line 626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5" name="Line 627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6" name="Line 628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7" name="Line 629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8" name="Line 630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59" name="Freeform 631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0" name="Line 632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1" name="Line 633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2" name="Line 634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3" name="Line 635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4" name="Line 636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5" name="Line 637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6" name="Line 638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7" name="Line 639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8" name="Line 640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69" name="Line 641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0" name="Line 642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1" name="Line 643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2" name="Line 644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3" name="Line 645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4" name="Line 646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5" name="Line 647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6" name="Line 648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7" name="Line 649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8" name="Line 650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79" name="Line 651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0" name="Line 652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1" name="Line 653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2" name="Line 654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3" name="Line 655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4" name="Line 656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5" name="Line 657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6" name="Line 658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7" name="Line 659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8" name="Line 660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89" name="Line 661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0" name="Line 662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1" name="Line 663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2" name="Line 664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3" name="Line 665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4" name="Line 666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5" name="Line 667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6" name="Line 668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7" name="Line 669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8" name="Line 670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999" name="Line 671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0" name="Line 672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1" name="Line 673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2" name="Line 674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3" name="Line 675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4" name="Line 676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5" name="Line 677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6" name="Line 678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7" name="Line 679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8" name="Freeform 680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09" name="Line 681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0" name="Freeform 682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1" name="Line 683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2" name="Line 684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3" name="Line 685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4" name="Freeform 686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5" name="Line 687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6" name="Line 688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7" name="Line 689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8" name="Line 690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19" name="Line 691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0" name="Line 692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1" name="Line 693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2" name="Line 694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3" name="Line 695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4" name="Freeform 696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5" name="Line 697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6" name="Line 698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7" name="Line 699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8" name="Line 700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29" name="Line 701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0" name="Line 702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1" name="Line 703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2" name="Line 704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3" name="Line 705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4" name="Line 706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5" name="Line 707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6" name="Line 708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7" name="Line 709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8" name="Line 710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39" name="Line 711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0" name="Line 712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1" name="Freeform 713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2" name="Freeform 714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3" name="Freeform 715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4" name="Freeform 716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5" name="Line 717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6" name="Line 718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7" name="Line 719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8" name="Line 720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49" name="Line 721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0" name="Line 722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1" name="Line 723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2" name="Line 724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3" name="Freeform 725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4" name="Freeform 726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5" name="Freeform 727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6" name="Line 728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7" name="Line 729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8" name="Line 730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59" name="Line 731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0" name="Line 732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1" name="Line 733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2" name="Line 734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3" name="Line 735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4" name="Line 736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5" name="Line 737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6" name="Line 738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7" name="Line 739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8" name="Line 740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69" name="Line 741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0" name="Freeform 742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1" name="Line 743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2" name="Line 744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3" name="Freeform 745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4" name="Line 746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5" name="Line 747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6" name="Line 748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7" name="Line 749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8" name="Freeform 750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79" name="Line 751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0" name="Line 752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1" name="Line 753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2" name="Line 754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3" name="Line 755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4" name="Line 756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5" name="Line 757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6" name="Line 758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7" name="Line 759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8" name="Line 760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89" name="Line 761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0" name="Line 762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1" name="Line 763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2" name="Line 764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3" name="Line 765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4" name="Line 766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5" name="Line 767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6" name="Line 768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7" name="Line 769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8" name="Line 770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099" name="Line 771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0" name="Line 772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1" name="Line 773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2" name="Line 774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3" name="Line 775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4" name="Line 776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5" name="Line 777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6" name="Line 778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7" name="Line 779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8" name="Line 780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09" name="Line 781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0" name="Line 782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1" name="Line 783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2" name="Line 784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3" name="Line 785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4" name="Line 786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5" name="Line 787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6" name="Line 788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7" name="Line 789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8" name="Freeform 790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19" name="Line 791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0" name="Line 792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1" name="Line 793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2" name="Line 794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3" name="Line 795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4" name="Line 796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5" name="Line 797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6" name="Line 798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7" name="Line 799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8" name="Line 800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29" name="Freeform 801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0" name="Line 802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1" name="Freeform 803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2" name="Line 804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3" name="Line 805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4" name="Line 806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5" name="Freeform 807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6" name="Line 808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7" name="Line 809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8" name="Line 810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39" name="Line 811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0" name="Line 812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1" name="Line 813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2" name="Line 814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3" name="Line 815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4" name="Line 816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5" name="Line 817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6" name="Line 818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7" name="Line 819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8" name="Line 820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49" name="Line 821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0" name="Line 822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1" name="Line 823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2" name="Line 824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3" name="Line 825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4" name="Line 826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5" name="Line 827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6" name="Line 828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7" name="Line 829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8" name="Freeform 830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59" name="Line 831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0" name="Line 832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1" name="Freeform 833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2" name="Line 834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3" name="Line 835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4" name="Line 836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5" name="Line 837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6" name="Line 838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7" name="Line 839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8" name="Line 840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69" name="Line 841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0" name="Freeform 842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1" name="Line 843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2" name="Line 844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3" name="Line 845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4" name="Line 846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5" name="Line 847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6" name="Line 848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7" name="Line 849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8" name="Line 850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79" name="Line 851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0" name="Line 852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1" name="Line 853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2" name="Line 854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3" name="Line 855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4" name="Line 856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5" name="Line 857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6" name="Line 858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7" name="Line 859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8" name="Line 860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89" name="Line 861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0" name="Line 862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1" name="Line 863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2" name="Line 864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3" name="Freeform 865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4" name="Line 866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5" name="Line 867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6" name="Line 868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7" name="Freeform 869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8" name="Line 870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199" name="Line 871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0" name="Line 872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1" name="Line 873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2" name="Line 874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3" name="Line 875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4" name="Line 876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5" name="Line 877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6" name="Line 878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7" name="Line 879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8" name="Freeform 880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09" name="Line 881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0" name="Line 882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1" name="Line 883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2" name="Line 884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3" name="Line 885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4" name="Line 886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5" name="Line 887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6" name="Line 888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7" name="Line 889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8" name="Line 890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19" name="Line 891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0" name="Line 892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1" name="Line 893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2" name="Line 894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3" name="Line 895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4" name="Line 896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5" name="Freeform 897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6" name="Freeform 898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7" name="Freeform 899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8" name="Line 900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29" name="Line 901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0" name="Line 902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1" name="Line 903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2" name="Line 904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3" name="Line 905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4" name="Line 906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5" name="Line 907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6" name="Line 908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7" name="Line 909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8" name="Line 910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39" name="Line 911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0" name="Line 912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1" name="Line 913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2" name="Line 914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3" name="Line 915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4" name="Line 916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5" name="Line 917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6" name="Line 918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7" name="Line 919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8" name="Line 920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49" name="Line 921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0" name="Line 922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1" name="Line 923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2" name="Line 924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3" name="Line 925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4" name="Line 926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5" name="Freeform 927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6" name="Line 928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7" name="Line 929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8" name="Line 930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59" name="Freeform 931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0" name="Line 932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1" name="Line 933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2" name="Line 934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3" name="Line 935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4" name="Line 936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5" name="Line 937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6" name="Line 938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7" name="Line 939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8" name="Line 940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69" name="Line 941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0" name="Line 942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1" name="Line 943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2" name="Line 944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3" name="Line 945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4" name="Line 946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5" name="Line 947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6" name="Line 948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7" name="Line 949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8" name="Line 950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79" name="Line 951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0" name="Freeform 952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1" name="Line 953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2" name="Line 954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3" name="Line 955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4" name="Line 956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5" name="Line 957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6" name="Line 958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7" name="Line 959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8" name="Line 960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89" name="Line 961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0" name="Line 962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1" name="Line 963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2" name="Line 964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3" name="Line 965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4" name="Line 966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5" name="Line 967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6" name="Line 968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7" name="Line 969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8" name="Line 970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299" name="Line 971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0" name="Line 972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1" name="Line 973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2" name="Line 974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3" name="Line 975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4" name="Line 976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5" name="Line 977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6" name="Line 978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7" name="Line 979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8" name="Line 980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09" name="Line 981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0" name="Line 982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1" name="Line 983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2" name="Line 984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3" name="Line 985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4" name="Freeform 986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5" name="Line 987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6" name="Line 988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7" name="Freeform 989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8" name="Line 990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19" name="Line 991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0" name="Line 992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1" name="Freeform 993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2" name="Line 994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3" name="Line 995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4" name="Line 996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5" name="Line 997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6" name="Line 998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7" name="Line 999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8" name="Line 1000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29" name="Line 1001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0" name="Line 1002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1" name="Line 1003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2" name="Line 1004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3" name="Line 1005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4" name="Line 1006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5" name="Line 1007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6" name="Line 1008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7" name="Line 1009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8" name="Freeform 1010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39" name="Line 1011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0" name="Line 1012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1" name="Line 1013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2" name="Line 1014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3" name="Line 1015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4" name="Line 1016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5" name="Line 1017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6" name="Line 1018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7" name="Freeform 1019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8" name="Line 1020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49" name="Line 1021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0" name="Line 1022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1" name="Line 1023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2" name="Line 0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3" name="Line 1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4" name="Line 2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5" name="Line 3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6" name="Line 4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7" name="Line 5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8" name="Line 6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59" name="Line 7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0" name="Line 8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1" name="Line 9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2" name="Line 10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4" name="Line 12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8" name="Line 16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69" name="Line 17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0" name="Line 18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1" name="Line 19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3" name="Line 21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6" name="Line 24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7" name="Line 25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8" name="Freeform 26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0" name="Line 28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1" name="Freeform 29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2" name="Line 30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3" name="Line 31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5" name="Line 33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6" name="Line 34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7" name="Line 35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8" name="Line 36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89" name="Line 37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0" name="Line 38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1" name="Line 39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2" name="Freeform 40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3" name="Line 41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4" name="Line 42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5" name="Line 43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6" name="Freeform 44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7" name="Line 45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8" name="Line 46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99" name="Line 47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0" name="Line 48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1" name="Line 49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2" name="Line 50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3" name="Line 51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4" name="Line 52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5" name="Line 53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6" name="Line 54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7" name="Line 55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8" name="Line 56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09" name="Line 57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0" name="Freeform 58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1" name="Line 59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2" name="Line 60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3" name="Line 61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4" name="Freeform 62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5" name="Line 63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6" name="Line 64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7" name="Line 65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8" name="Line 66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19" name="Line 67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20" name="Line 68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21" name="Freeform 69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422" name="Line 70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27680" name="Object 1024"/>
          <p:cNvGraphicFramePr>
            <a:graphicFrameLocks noChangeAspect="1"/>
          </p:cNvGraphicFramePr>
          <p:nvPr/>
        </p:nvGraphicFramePr>
        <p:xfrm>
          <a:off x="8235950" y="3394075"/>
          <a:ext cx="303213" cy="825500"/>
        </p:xfrm>
        <a:graphic>
          <a:graphicData uri="http://schemas.openxmlformats.org/presentationml/2006/ole">
            <p:oleObj spid="_x0000_s327680" name="Equation" r:id="rId5" imgW="304560" imgH="825480" progId="Equation.DSMT4">
              <p:embed/>
            </p:oleObj>
          </a:graphicData>
        </a:graphic>
      </p:graphicFrame>
      <p:sp>
        <p:nvSpPr>
          <p:cNvPr id="228424" name="AutoShape 7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04150" y="6486525"/>
            <a:ext cx="1339850" cy="371475"/>
          </a:xfrm>
          <a:prstGeom prst="actionButtonForwardNext">
            <a:avLst/>
          </a:prstGeom>
          <a:solidFill>
            <a:schemeClr val="fol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hlink"/>
                </a:solidFill>
              </a:rPr>
              <a:t>Minor Losses</a:t>
            </a:r>
          </a:p>
        </p:txBody>
      </p:sp>
      <p:sp>
        <p:nvSpPr>
          <p:cNvPr id="228425" name="AutoShape 7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67700" y="5562600"/>
            <a:ext cx="876300" cy="7620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LSC Pipeline</a:t>
            </a:r>
          </a:p>
        </p:txBody>
      </p:sp>
      <p:sp>
        <p:nvSpPr>
          <p:cNvPr id="235525" name="Freeform 1029"/>
          <p:cNvSpPr>
            <a:spLocks/>
          </p:cNvSpPr>
          <p:nvPr/>
        </p:nvSpPr>
        <p:spPr bwMode="auto">
          <a:xfrm>
            <a:off x="3302000" y="2044700"/>
            <a:ext cx="5626100" cy="1295400"/>
          </a:xfrm>
          <a:custGeom>
            <a:avLst/>
            <a:gdLst/>
            <a:ahLst/>
            <a:cxnLst>
              <a:cxn ang="0">
                <a:pos x="3544" y="8"/>
              </a:cxn>
              <a:cxn ang="0">
                <a:pos x="8" y="8"/>
              </a:cxn>
              <a:cxn ang="0">
                <a:pos x="8" y="816"/>
              </a:cxn>
              <a:cxn ang="0">
                <a:pos x="3544" y="8"/>
              </a:cxn>
            </a:cxnLst>
            <a:rect l="0" t="0" r="r" b="b"/>
            <a:pathLst>
              <a:path w="3544" h="816">
                <a:moveTo>
                  <a:pt x="3544" y="8"/>
                </a:moveTo>
                <a:cubicBezTo>
                  <a:pt x="120" y="0"/>
                  <a:pt x="3456" y="8"/>
                  <a:pt x="8" y="8"/>
                </a:cubicBezTo>
                <a:cubicBezTo>
                  <a:pt x="0" y="712"/>
                  <a:pt x="16" y="64"/>
                  <a:pt x="8" y="816"/>
                </a:cubicBezTo>
                <a:cubicBezTo>
                  <a:pt x="2600" y="672"/>
                  <a:pt x="2806" y="178"/>
                  <a:pt x="3544" y="8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26" name="Freeform 1030"/>
          <p:cNvSpPr>
            <a:spLocks/>
          </p:cNvSpPr>
          <p:nvPr/>
        </p:nvSpPr>
        <p:spPr bwMode="auto">
          <a:xfrm>
            <a:off x="3327400" y="2057400"/>
            <a:ext cx="5613400" cy="1282700"/>
          </a:xfrm>
          <a:custGeom>
            <a:avLst/>
            <a:gdLst/>
            <a:ahLst/>
            <a:cxnLst>
              <a:cxn ang="0">
                <a:pos x="0" y="808"/>
              </a:cxn>
              <a:cxn ang="0">
                <a:pos x="3536" y="0"/>
              </a:cxn>
            </a:cxnLst>
            <a:rect l="0" t="0" r="r" b="b"/>
            <a:pathLst>
              <a:path w="3536" h="808">
                <a:moveTo>
                  <a:pt x="0" y="808"/>
                </a:moveTo>
                <a:cubicBezTo>
                  <a:pt x="2592" y="664"/>
                  <a:pt x="2798" y="170"/>
                  <a:pt x="3536" y="0"/>
                </a:cubicBezTo>
              </a:path>
            </a:pathLst>
          </a:custGeom>
          <a:noFill/>
          <a:ln w="76200" cap="flat" cmpd="sng">
            <a:pattFill prst="dkUpDiag">
              <a:fgClr>
                <a:schemeClr val="accent1"/>
              </a:fgClr>
              <a:bgClr>
                <a:schemeClr val="bg1"/>
              </a:bgClr>
            </a:patt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35530" name="Group 1034"/>
          <p:cNvGrpSpPr>
            <a:grpSpLocks/>
          </p:cNvGrpSpPr>
          <p:nvPr/>
        </p:nvGrpSpPr>
        <p:grpSpPr bwMode="auto">
          <a:xfrm>
            <a:off x="3517900" y="2209800"/>
            <a:ext cx="4572000" cy="901700"/>
            <a:chOff x="936" y="1392"/>
            <a:chExt cx="3360" cy="568"/>
          </a:xfrm>
        </p:grpSpPr>
        <p:sp>
          <p:nvSpPr>
            <p:cNvPr id="235528" name="Line 1032"/>
            <p:cNvSpPr>
              <a:spLocks noChangeShapeType="1"/>
            </p:cNvSpPr>
            <p:nvPr/>
          </p:nvSpPr>
          <p:spPr bwMode="auto">
            <a:xfrm flipV="1">
              <a:off x="936" y="1448"/>
              <a:ext cx="3360" cy="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29" name="Line 1033"/>
            <p:cNvSpPr>
              <a:spLocks noChangeShapeType="1"/>
            </p:cNvSpPr>
            <p:nvPr/>
          </p:nvSpPr>
          <p:spPr bwMode="auto">
            <a:xfrm flipV="1">
              <a:off x="936" y="1392"/>
              <a:ext cx="3360" cy="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531" name="Line 1035"/>
          <p:cNvSpPr>
            <a:spLocks noChangeShapeType="1"/>
          </p:cNvSpPr>
          <p:nvPr/>
        </p:nvSpPr>
        <p:spPr bwMode="auto">
          <a:xfrm>
            <a:off x="8064500" y="2209800"/>
            <a:ext cx="1066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32" name="Line 1036"/>
          <p:cNvSpPr>
            <a:spLocks noChangeShapeType="1"/>
          </p:cNvSpPr>
          <p:nvPr/>
        </p:nvSpPr>
        <p:spPr bwMode="auto">
          <a:xfrm>
            <a:off x="8089900" y="2298700"/>
            <a:ext cx="1066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33" name="Line 1037"/>
          <p:cNvSpPr>
            <a:spLocks noChangeShapeType="1"/>
          </p:cNvSpPr>
          <p:nvPr/>
        </p:nvSpPr>
        <p:spPr bwMode="auto">
          <a:xfrm>
            <a:off x="3517900" y="2911475"/>
            <a:ext cx="0" cy="330200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34" name="Line 1038"/>
          <p:cNvSpPr>
            <a:spLocks noChangeShapeType="1"/>
          </p:cNvSpPr>
          <p:nvPr/>
        </p:nvSpPr>
        <p:spPr bwMode="auto">
          <a:xfrm>
            <a:off x="8051800" y="2070100"/>
            <a:ext cx="0" cy="330200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35" name="Text Box 1039"/>
          <p:cNvSpPr txBox="1">
            <a:spLocks noChangeArrowheads="1"/>
          </p:cNvSpPr>
          <p:nvPr/>
        </p:nvSpPr>
        <p:spPr bwMode="auto">
          <a:xfrm>
            <a:off x="3295650" y="2332038"/>
            <a:ext cx="6000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cs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35536" name="Text Box 1040"/>
          <p:cNvSpPr txBox="1">
            <a:spLocks noChangeArrowheads="1"/>
          </p:cNvSpPr>
          <p:nvPr/>
        </p:nvSpPr>
        <p:spPr bwMode="auto">
          <a:xfrm>
            <a:off x="7794625" y="2386013"/>
            <a:ext cx="6000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cs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graphicFrame>
        <p:nvGraphicFramePr>
          <p:cNvPr id="235538" name="Object 1042"/>
          <p:cNvGraphicFramePr>
            <a:graphicFrameLocks noChangeAspect="1"/>
          </p:cNvGraphicFramePr>
          <p:nvPr/>
        </p:nvGraphicFramePr>
        <p:xfrm>
          <a:off x="355600" y="3498850"/>
          <a:ext cx="4521200" cy="825500"/>
        </p:xfrm>
        <a:graphic>
          <a:graphicData uri="http://schemas.openxmlformats.org/presentationml/2006/ole">
            <p:oleObj spid="_x0000_s235538" name="Equation" r:id="rId4" imgW="4520880" imgH="825480" progId="Equation.DSMT4">
              <p:embed/>
            </p:oleObj>
          </a:graphicData>
        </a:graphic>
      </p:graphicFrame>
      <p:sp>
        <p:nvSpPr>
          <p:cNvPr id="235539" name="Text Box 1043"/>
          <p:cNvSpPr txBox="1">
            <a:spLocks noChangeArrowheads="1"/>
          </p:cNvSpPr>
          <p:nvPr/>
        </p:nvSpPr>
        <p:spPr bwMode="auto">
          <a:xfrm>
            <a:off x="1114425" y="1811338"/>
            <a:ext cx="8969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z = 0</a:t>
            </a:r>
          </a:p>
        </p:txBody>
      </p:sp>
      <p:sp>
        <p:nvSpPr>
          <p:cNvPr id="235540" name="Line 1044"/>
          <p:cNvSpPr>
            <a:spLocks noChangeShapeType="1"/>
          </p:cNvSpPr>
          <p:nvPr/>
        </p:nvSpPr>
        <p:spPr bwMode="auto">
          <a:xfrm flipH="1">
            <a:off x="2044700" y="2057400"/>
            <a:ext cx="124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1" name="Text Box 1045"/>
          <p:cNvSpPr txBox="1">
            <a:spLocks noChangeArrowheads="1"/>
          </p:cNvSpPr>
          <p:nvPr/>
        </p:nvSpPr>
        <p:spPr bwMode="auto">
          <a:xfrm>
            <a:off x="5994400" y="2984500"/>
            <a:ext cx="29876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Ignore minor losses</a:t>
            </a:r>
          </a:p>
        </p:txBody>
      </p:sp>
      <p:grpSp>
        <p:nvGrpSpPr>
          <p:cNvPr id="235553" name="Group 1057"/>
          <p:cNvGrpSpPr>
            <a:grpSpLocks/>
          </p:cNvGrpSpPr>
          <p:nvPr/>
        </p:nvGrpSpPr>
        <p:grpSpPr bwMode="auto">
          <a:xfrm>
            <a:off x="139700" y="3124200"/>
            <a:ext cx="2095500" cy="1447800"/>
            <a:chOff x="376" y="2064"/>
            <a:chExt cx="592" cy="736"/>
          </a:xfrm>
        </p:grpSpPr>
        <p:sp>
          <p:nvSpPr>
            <p:cNvPr id="235542" name="Oval 1046"/>
            <p:cNvSpPr>
              <a:spLocks noChangeArrowheads="1"/>
            </p:cNvSpPr>
            <p:nvPr/>
          </p:nvSpPr>
          <p:spPr bwMode="auto">
            <a:xfrm>
              <a:off x="376" y="2168"/>
              <a:ext cx="592" cy="63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43" name="Line 1047"/>
            <p:cNvSpPr>
              <a:spLocks noChangeShapeType="1"/>
            </p:cNvSpPr>
            <p:nvPr/>
          </p:nvSpPr>
          <p:spPr bwMode="auto">
            <a:xfrm flipV="1">
              <a:off x="808" y="2064"/>
              <a:ext cx="144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544" name="Text Box 1048"/>
          <p:cNvSpPr txBox="1">
            <a:spLocks noChangeArrowheads="1"/>
          </p:cNvSpPr>
          <p:nvPr/>
        </p:nvSpPr>
        <p:spPr bwMode="auto">
          <a:xfrm>
            <a:off x="2346325" y="289083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35545" name="Rectangle 1049"/>
          <p:cNvSpPr>
            <a:spLocks noChangeArrowheads="1"/>
          </p:cNvSpPr>
          <p:nvPr/>
        </p:nvSpPr>
        <p:spPr bwMode="auto">
          <a:xfrm>
            <a:off x="273050" y="4641850"/>
            <a:ext cx="3771900" cy="3667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28 kPa is equivalent to 2.85 m of water</a:t>
            </a:r>
          </a:p>
        </p:txBody>
      </p:sp>
      <p:grpSp>
        <p:nvGrpSpPr>
          <p:cNvPr id="235554" name="Group 1058"/>
          <p:cNvGrpSpPr>
            <a:grpSpLocks/>
          </p:cNvGrpSpPr>
          <p:nvPr/>
        </p:nvGrpSpPr>
        <p:grpSpPr bwMode="auto">
          <a:xfrm>
            <a:off x="2438400" y="3479800"/>
            <a:ext cx="1016000" cy="1104900"/>
            <a:chOff x="1712" y="2192"/>
            <a:chExt cx="640" cy="696"/>
          </a:xfrm>
        </p:grpSpPr>
        <p:sp>
          <p:nvSpPr>
            <p:cNvPr id="235546" name="Oval 1050"/>
            <p:cNvSpPr>
              <a:spLocks noChangeArrowheads="1"/>
            </p:cNvSpPr>
            <p:nvPr/>
          </p:nvSpPr>
          <p:spPr bwMode="auto">
            <a:xfrm>
              <a:off x="1712" y="2192"/>
              <a:ext cx="592" cy="63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47" name="Line 1051"/>
            <p:cNvSpPr>
              <a:spLocks noChangeShapeType="1"/>
            </p:cNvSpPr>
            <p:nvPr/>
          </p:nvSpPr>
          <p:spPr bwMode="auto">
            <a:xfrm rot="5400000" flipV="1">
              <a:off x="2208" y="2744"/>
              <a:ext cx="144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548" name="Text Box 1052"/>
          <p:cNvSpPr txBox="1">
            <a:spLocks noChangeArrowheads="1"/>
          </p:cNvSpPr>
          <p:nvPr/>
        </p:nvSpPr>
        <p:spPr bwMode="auto">
          <a:xfrm>
            <a:off x="3305175" y="4338638"/>
            <a:ext cx="12906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-2.85 m</a:t>
            </a:r>
          </a:p>
        </p:txBody>
      </p:sp>
      <p:sp>
        <p:nvSpPr>
          <p:cNvPr id="235550" name="Line 1054"/>
          <p:cNvSpPr>
            <a:spLocks noChangeShapeType="1"/>
          </p:cNvSpPr>
          <p:nvPr/>
        </p:nvSpPr>
        <p:spPr bwMode="auto">
          <a:xfrm flipV="1">
            <a:off x="3733800" y="3403600"/>
            <a:ext cx="698500" cy="901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1" name="Object 1055"/>
          <p:cNvGraphicFramePr>
            <a:graphicFrameLocks noChangeAspect="1"/>
          </p:cNvGraphicFramePr>
          <p:nvPr/>
        </p:nvGraphicFramePr>
        <p:xfrm>
          <a:off x="328613" y="6305550"/>
          <a:ext cx="1231900" cy="228600"/>
        </p:xfrm>
        <a:graphic>
          <a:graphicData uri="http://schemas.openxmlformats.org/presentationml/2006/ole">
            <p:oleObj spid="_x0000_s235551" name="Equation" r:id="rId5" imgW="1231560" imgH="228600" progId="Equation.DSMT4">
              <p:embed/>
            </p:oleObj>
          </a:graphicData>
        </a:graphic>
      </p:graphicFrame>
      <p:sp>
        <p:nvSpPr>
          <p:cNvPr id="235555" name="AutoShape 105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1700" y="6311900"/>
            <a:ext cx="622300" cy="5461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6" name="Object 1060"/>
          <p:cNvGraphicFramePr>
            <a:graphicFrameLocks noChangeAspect="1"/>
          </p:cNvGraphicFramePr>
          <p:nvPr/>
        </p:nvGraphicFramePr>
        <p:xfrm>
          <a:off x="260350" y="4916488"/>
          <a:ext cx="5499100" cy="1206500"/>
        </p:xfrm>
        <a:graphic>
          <a:graphicData uri="http://schemas.openxmlformats.org/presentationml/2006/ole">
            <p:oleObj spid="_x0000_s235556" name="Equation" r:id="rId7" imgW="5499000" imgH="1206360" progId="Equation.DSMT4">
              <p:embed/>
            </p:oleObj>
          </a:graphicData>
        </a:graphic>
      </p:graphicFrame>
      <p:graphicFrame>
        <p:nvGraphicFramePr>
          <p:cNvPr id="235557" name="Object 1061"/>
          <p:cNvGraphicFramePr>
            <a:graphicFrameLocks noChangeAspect="1"/>
          </p:cNvGraphicFramePr>
          <p:nvPr/>
        </p:nvGraphicFramePr>
        <p:xfrm>
          <a:off x="6889750" y="4248150"/>
          <a:ext cx="1663700" cy="2324100"/>
        </p:xfrm>
        <a:graphic>
          <a:graphicData uri="http://schemas.openxmlformats.org/presentationml/2006/ole">
            <p:oleObj spid="_x0000_s235557" name="Equation" r:id="rId8" imgW="1663560" imgH="2323800" progId="Equation.DSMT4">
              <p:embed/>
            </p:oleObj>
          </a:graphicData>
        </a:graphic>
      </p:graphicFrame>
      <p:graphicFrame>
        <p:nvGraphicFramePr>
          <p:cNvPr id="235559" name="Object 1063"/>
          <p:cNvGraphicFramePr>
            <a:graphicFrameLocks noChangeAspect="1"/>
          </p:cNvGraphicFramePr>
          <p:nvPr/>
        </p:nvGraphicFramePr>
        <p:xfrm>
          <a:off x="1992313" y="6292850"/>
          <a:ext cx="1587500" cy="279400"/>
        </p:xfrm>
        <a:graphic>
          <a:graphicData uri="http://schemas.openxmlformats.org/presentationml/2006/ole">
            <p:oleObj spid="_x0000_s235559" name="Equation" r:id="rId9" imgW="1587240" imgH="279360" progId="Equation.DSMT4">
              <p:embed/>
            </p:oleObj>
          </a:graphicData>
        </a:graphic>
      </p:graphicFrame>
      <p:sp>
        <p:nvSpPr>
          <p:cNvPr id="235560" name="Line 1064"/>
          <p:cNvSpPr>
            <a:spLocks noChangeShapeType="1"/>
          </p:cNvSpPr>
          <p:nvPr/>
        </p:nvSpPr>
        <p:spPr bwMode="auto">
          <a:xfrm flipV="1">
            <a:off x="3338513" y="2065338"/>
            <a:ext cx="5324475" cy="4762"/>
          </a:xfrm>
          <a:prstGeom prst="line">
            <a:avLst/>
          </a:prstGeom>
          <a:noFill/>
          <a:ln w="5715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61" name="Text Box 1065"/>
          <p:cNvSpPr txBox="1">
            <a:spLocks noChangeArrowheads="1"/>
          </p:cNvSpPr>
          <p:nvPr/>
        </p:nvSpPr>
        <p:spPr bwMode="auto">
          <a:xfrm>
            <a:off x="6202363" y="3521075"/>
            <a:ext cx="25812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 will be small</a:t>
            </a:r>
          </a:p>
        </p:txBody>
      </p:sp>
      <p:graphicFrame>
        <p:nvGraphicFramePr>
          <p:cNvPr id="235562" name="Object 1066"/>
          <p:cNvGraphicFramePr>
            <a:graphicFrameLocks noChangeAspect="1"/>
          </p:cNvGraphicFramePr>
          <p:nvPr/>
        </p:nvGraphicFramePr>
        <p:xfrm>
          <a:off x="3900488" y="6032500"/>
          <a:ext cx="1905000" cy="825500"/>
        </p:xfrm>
        <a:graphic>
          <a:graphicData uri="http://schemas.openxmlformats.org/presentationml/2006/ole">
            <p:oleObj spid="_x0000_s235562" name="Equation" r:id="rId10" imgW="190476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3" grpId="0" animBg="1"/>
      <p:bldP spid="235533" grpId="1" animBg="1"/>
      <p:bldP spid="235534" grpId="0" animBg="1"/>
      <p:bldP spid="235535" grpId="0" build="p" autoUpdateAnimBg="0"/>
      <p:bldP spid="235536" grpId="0" build="p" autoUpdateAnimBg="0"/>
      <p:bldP spid="235539" grpId="0" build="p" autoUpdateAnimBg="0"/>
      <p:bldP spid="235541" grpId="0" build="p" autoUpdateAnimBg="0"/>
      <p:bldP spid="235544" grpId="0" build="p" autoUpdateAnimBg="0"/>
      <p:bldP spid="235545" grpId="0" build="p" autoUpdateAnimBg="0"/>
      <p:bldP spid="235548" grpId="0" build="p" autoUpdateAnimBg="0"/>
      <p:bldP spid="235550" grpId="0" animBg="1"/>
      <p:bldP spid="235555" grpId="0" animBg="1"/>
      <p:bldP spid="235560" grpId="0" animBg="1"/>
      <p:bldP spid="2355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Directions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fully turbulent (rough pipe law)</a:t>
            </a:r>
          </a:p>
          <a:p>
            <a:pPr lvl="1"/>
            <a:r>
              <a:rPr lang="en-US"/>
              <a:t>find f from Moody (or from von Karman)</a:t>
            </a:r>
          </a:p>
          <a:p>
            <a:r>
              <a:rPr lang="en-US"/>
              <a:t>Find total head loss (draw control volume)</a:t>
            </a:r>
          </a:p>
          <a:p>
            <a:r>
              <a:rPr lang="en-US"/>
              <a:t>Solve for Q using symbols (must include minor losses) (no iteration required)</a:t>
            </a:r>
          </a:p>
        </p:txBody>
      </p:sp>
      <p:pic>
        <p:nvPicPr>
          <p:cNvPr id="229381" name="Picture 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6675" y="5481638"/>
            <a:ext cx="1127125" cy="777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29382" name="AutoShape 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454400" y="5643563"/>
            <a:ext cx="2108200" cy="523875"/>
          </a:xfrm>
          <a:prstGeom prst="actionButtonBlank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Pipe roughness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1179513" y="4762500"/>
          <a:ext cx="3192462" cy="436563"/>
        </p:xfrm>
        <a:graphic>
          <a:graphicData uri="http://schemas.openxmlformats.org/presentationml/2006/ole">
            <p:oleObj spid="_x0000_s229384" name="Equation" r:id="rId7" imgW="2412720" imgH="431640" progId="Equation.DSMT4">
              <p:embed/>
            </p:oleObj>
          </a:graphicData>
        </a:graphic>
      </p:graphicFrame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4899025" y="4714875"/>
            <a:ext cx="14779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hlinkClick r:id="rId8" action="ppaction://hlinksldjump"/>
              </a:rPr>
              <a:t>Solution </a:t>
            </a:r>
            <a:endParaRPr lang="en-US"/>
          </a:p>
        </p:txBody>
      </p:sp>
      <p:pic>
        <p:nvPicPr>
          <p:cNvPr id="229386" name="Picture 10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1238" y="5386388"/>
            <a:ext cx="2879725" cy="1292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3" name="Comment 43"/>
          <p:cNvSpPr>
            <a:spLocks noChangeArrowheads="1"/>
          </p:cNvSpPr>
          <p:nvPr/>
        </p:nvSpPr>
        <p:spPr bwMode="auto">
          <a:xfrm>
            <a:off x="2528888" y="5716588"/>
            <a:ext cx="4140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Transition at </a:t>
            </a:r>
            <a:r>
              <a:rPr lang="en-US" b="1">
                <a:solidFill>
                  <a:schemeClr val="folHlink"/>
                </a:solidFill>
              </a:rPr>
              <a:t>Re</a:t>
            </a:r>
            <a:r>
              <a:rPr lang="en-US">
                <a:solidFill>
                  <a:schemeClr val="folHlink"/>
                </a:solidFill>
              </a:rPr>
              <a:t> of 2000</a:t>
            </a:r>
            <a:endParaRPr lang="en-US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Laminar and Turbulent Flows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67150" cy="742950"/>
          </a:xfrm>
        </p:spPr>
        <p:txBody>
          <a:bodyPr/>
          <a:lstStyle/>
          <a:p>
            <a:r>
              <a:rPr lang="en-US"/>
              <a:t>Reynolds apparatus</a:t>
            </a: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 flipH="1">
            <a:off x="704850" y="3390900"/>
            <a:ext cx="154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AutoShape 5"/>
          <p:cNvSpPr>
            <a:spLocks noChangeArrowheads="1"/>
          </p:cNvSpPr>
          <p:nvPr/>
        </p:nvSpPr>
        <p:spPr bwMode="auto">
          <a:xfrm rot="10800000" flipH="1">
            <a:off x="577850" y="3270250"/>
            <a:ext cx="190500" cy="101600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Freeform 8"/>
          <p:cNvSpPr>
            <a:spLocks/>
          </p:cNvSpPr>
          <p:nvPr/>
        </p:nvSpPr>
        <p:spPr bwMode="auto">
          <a:xfrm>
            <a:off x="482600" y="3390900"/>
            <a:ext cx="1752600" cy="2832100"/>
          </a:xfrm>
          <a:custGeom>
            <a:avLst/>
            <a:gdLst/>
            <a:ahLst/>
            <a:cxnLst>
              <a:cxn ang="0">
                <a:pos x="1104" y="0"/>
              </a:cxn>
              <a:cxn ang="0">
                <a:pos x="1104" y="1784"/>
              </a:cxn>
              <a:cxn ang="0">
                <a:pos x="0" y="1784"/>
              </a:cxn>
              <a:cxn ang="0">
                <a:pos x="0" y="0"/>
              </a:cxn>
            </a:cxnLst>
            <a:rect l="0" t="0" r="r" b="b"/>
            <a:pathLst>
              <a:path w="1104" h="1784">
                <a:moveTo>
                  <a:pt x="1104" y="0"/>
                </a:moveTo>
                <a:lnTo>
                  <a:pt x="1104" y="1784"/>
                </a:lnTo>
                <a:lnTo>
                  <a:pt x="0" y="1784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1892300" y="5019675"/>
            <a:ext cx="4584700" cy="165100"/>
          </a:xfrm>
          <a:prstGeom prst="rect">
            <a:avLst/>
          </a:prstGeom>
          <a:solidFill>
            <a:schemeClr val="hlink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4" name="Arc 14"/>
          <p:cNvSpPr>
            <a:spLocks/>
          </p:cNvSpPr>
          <p:nvPr/>
        </p:nvSpPr>
        <p:spPr bwMode="auto">
          <a:xfrm flipH="1">
            <a:off x="1546225" y="5175250"/>
            <a:ext cx="406400" cy="279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3375" name="Arc 15"/>
          <p:cNvSpPr>
            <a:spLocks/>
          </p:cNvSpPr>
          <p:nvPr/>
        </p:nvSpPr>
        <p:spPr bwMode="auto">
          <a:xfrm flipH="1" flipV="1">
            <a:off x="1565275" y="4724400"/>
            <a:ext cx="406400" cy="279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77" name="Group 17"/>
          <p:cNvGrpSpPr>
            <a:grpSpLocks/>
          </p:cNvGrpSpPr>
          <p:nvPr/>
        </p:nvGrpSpPr>
        <p:grpSpPr bwMode="auto">
          <a:xfrm>
            <a:off x="6311900" y="4832350"/>
            <a:ext cx="152400" cy="203200"/>
            <a:chOff x="4080" y="2668"/>
            <a:chExt cx="96" cy="208"/>
          </a:xfrm>
        </p:grpSpPr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>
              <a:off x="4128" y="266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4080" y="27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393" name="Group 33"/>
          <p:cNvGrpSpPr>
            <a:grpSpLocks/>
          </p:cNvGrpSpPr>
          <p:nvPr/>
        </p:nvGrpSpPr>
        <p:grpSpPr bwMode="auto">
          <a:xfrm>
            <a:off x="981075" y="2952750"/>
            <a:ext cx="560388" cy="2181225"/>
            <a:chOff x="618" y="1860"/>
            <a:chExt cx="353" cy="1374"/>
          </a:xfrm>
        </p:grpSpPr>
        <p:sp>
          <p:nvSpPr>
            <p:cNvPr id="143379" name="Freeform 19"/>
            <p:cNvSpPr>
              <a:spLocks/>
            </p:cNvSpPr>
            <p:nvPr/>
          </p:nvSpPr>
          <p:spPr bwMode="auto">
            <a:xfrm>
              <a:off x="618" y="1860"/>
              <a:ext cx="176" cy="200"/>
            </a:xfrm>
            <a:custGeom>
              <a:avLst/>
              <a:gdLst/>
              <a:ahLst/>
              <a:cxnLst>
                <a:cxn ang="0">
                  <a:pos x="1104" y="0"/>
                </a:cxn>
                <a:cxn ang="0">
                  <a:pos x="1104" y="1784"/>
                </a:cxn>
                <a:cxn ang="0">
                  <a:pos x="0" y="1784"/>
                </a:cxn>
                <a:cxn ang="0">
                  <a:pos x="0" y="0"/>
                </a:cxn>
              </a:cxnLst>
              <a:rect l="0" t="0" r="r" b="b"/>
              <a:pathLst>
                <a:path w="1104" h="1784">
                  <a:moveTo>
                    <a:pt x="1104" y="0"/>
                  </a:moveTo>
                  <a:lnTo>
                    <a:pt x="1104" y="1784"/>
                  </a:lnTo>
                  <a:lnTo>
                    <a:pt x="0" y="178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2" name="Rectangle 22"/>
            <p:cNvSpPr>
              <a:spLocks noChangeArrowheads="1"/>
            </p:cNvSpPr>
            <p:nvPr/>
          </p:nvSpPr>
          <p:spPr bwMode="auto">
            <a:xfrm rot="-5400000">
              <a:off x="118" y="2616"/>
              <a:ext cx="1172" cy="43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6" name="Line 26"/>
            <p:cNvSpPr>
              <a:spLocks noChangeShapeType="1"/>
            </p:cNvSpPr>
            <p:nvPr/>
          </p:nvSpPr>
          <p:spPr bwMode="auto">
            <a:xfrm rot="-5400000">
              <a:off x="87" y="2643"/>
              <a:ext cx="1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 rot="-5400000">
              <a:off x="160" y="2616"/>
              <a:ext cx="1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717" y="3189"/>
              <a:ext cx="254" cy="43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1" name="Line 31"/>
            <p:cNvSpPr>
              <a:spLocks noChangeShapeType="1"/>
            </p:cNvSpPr>
            <p:nvPr/>
          </p:nvSpPr>
          <p:spPr bwMode="auto">
            <a:xfrm>
              <a:off x="717" y="3185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2" name="Line 32"/>
            <p:cNvSpPr>
              <a:spLocks noChangeShapeType="1"/>
            </p:cNvSpPr>
            <p:nvPr/>
          </p:nvSpPr>
          <p:spPr bwMode="auto">
            <a:xfrm>
              <a:off x="671" y="3231"/>
              <a:ext cx="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94" name="Line 34"/>
          <p:cNvSpPr>
            <a:spLocks noChangeShapeType="1"/>
          </p:cNvSpPr>
          <p:nvPr/>
        </p:nvSpPr>
        <p:spPr bwMode="auto">
          <a:xfrm>
            <a:off x="1498600" y="5086350"/>
            <a:ext cx="495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01" name="Group 41"/>
          <p:cNvGrpSpPr>
            <a:grpSpLocks/>
          </p:cNvGrpSpPr>
          <p:nvPr/>
        </p:nvGrpSpPr>
        <p:grpSpPr bwMode="auto">
          <a:xfrm>
            <a:off x="6400800" y="5054600"/>
            <a:ext cx="977900" cy="1511300"/>
            <a:chOff x="4032" y="3184"/>
            <a:chExt cx="616" cy="992"/>
          </a:xfrm>
        </p:grpSpPr>
        <p:sp>
          <p:nvSpPr>
            <p:cNvPr id="143395" name="Freeform 35"/>
            <p:cNvSpPr>
              <a:spLocks/>
            </p:cNvSpPr>
            <p:nvPr/>
          </p:nvSpPr>
          <p:spPr bwMode="auto">
            <a:xfrm>
              <a:off x="4040" y="3232"/>
              <a:ext cx="608" cy="9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248"/>
                </a:cxn>
                <a:cxn ang="0">
                  <a:pos x="608" y="944"/>
                </a:cxn>
              </a:cxnLst>
              <a:rect l="0" t="0" r="r" b="b"/>
              <a:pathLst>
                <a:path w="608" h="944">
                  <a:moveTo>
                    <a:pt x="0" y="0"/>
                  </a:moveTo>
                  <a:cubicBezTo>
                    <a:pt x="232" y="8"/>
                    <a:pt x="313" y="92"/>
                    <a:pt x="408" y="248"/>
                  </a:cubicBezTo>
                  <a:cubicBezTo>
                    <a:pt x="509" y="405"/>
                    <a:pt x="566" y="799"/>
                    <a:pt x="608" y="94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0" name="Freeform 40"/>
            <p:cNvSpPr>
              <a:spLocks/>
            </p:cNvSpPr>
            <p:nvPr/>
          </p:nvSpPr>
          <p:spPr bwMode="auto">
            <a:xfrm>
              <a:off x="4032" y="3184"/>
              <a:ext cx="608" cy="9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8" y="248"/>
                </a:cxn>
                <a:cxn ang="0">
                  <a:pos x="608" y="944"/>
                </a:cxn>
              </a:cxnLst>
              <a:rect l="0" t="0" r="r" b="b"/>
              <a:pathLst>
                <a:path w="608" h="944">
                  <a:moveTo>
                    <a:pt x="0" y="0"/>
                  </a:moveTo>
                  <a:cubicBezTo>
                    <a:pt x="232" y="8"/>
                    <a:pt x="313" y="92"/>
                    <a:pt x="408" y="248"/>
                  </a:cubicBezTo>
                  <a:cubicBezTo>
                    <a:pt x="509" y="405"/>
                    <a:pt x="566" y="799"/>
                    <a:pt x="608" y="94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4" name="Object 44"/>
          <p:cNvGraphicFramePr>
            <a:graphicFrameLocks noChangeAspect="1"/>
          </p:cNvGraphicFramePr>
          <p:nvPr/>
        </p:nvGraphicFramePr>
        <p:xfrm>
          <a:off x="3297238" y="3895725"/>
          <a:ext cx="3073400" cy="787400"/>
        </p:xfrm>
        <a:graphic>
          <a:graphicData uri="http://schemas.openxmlformats.org/presentationml/2006/ole">
            <p:oleObj spid="_x0000_s143404" name="Equation" r:id="rId4" imgW="3073320" imgH="787320" progId="Equation.DSMT4">
              <p:embed/>
            </p:oleObj>
          </a:graphicData>
        </a:graphic>
      </p:graphicFrame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1981200" y="5010150"/>
            <a:ext cx="443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1981200" y="5181600"/>
            <a:ext cx="443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2640013" y="6148388"/>
            <a:ext cx="337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05" name="Comment 45"/>
          <p:cNvSpPr>
            <a:spLocks noChangeArrowheads="1"/>
          </p:cNvSpPr>
          <p:nvPr/>
        </p:nvSpPr>
        <p:spPr bwMode="auto">
          <a:xfrm>
            <a:off x="4864100" y="4194175"/>
            <a:ext cx="15875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damping</a:t>
            </a:r>
            <a:endParaRPr lang="en-US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43406" name="Comment 46"/>
          <p:cNvSpPr>
            <a:spLocks noChangeArrowheads="1"/>
          </p:cNvSpPr>
          <p:nvPr/>
        </p:nvSpPr>
        <p:spPr bwMode="auto">
          <a:xfrm>
            <a:off x="4929188" y="3763963"/>
            <a:ext cx="1587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inertia</a:t>
            </a:r>
            <a:endParaRPr lang="en-US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43415" name="Freeform 55"/>
          <p:cNvSpPr>
            <a:spLocks/>
          </p:cNvSpPr>
          <p:nvPr/>
        </p:nvSpPr>
        <p:spPr bwMode="auto">
          <a:xfrm>
            <a:off x="6394450" y="5080000"/>
            <a:ext cx="965200" cy="143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248"/>
              </a:cxn>
              <a:cxn ang="0">
                <a:pos x="608" y="944"/>
              </a:cxn>
            </a:cxnLst>
            <a:rect l="0" t="0" r="r" b="b"/>
            <a:pathLst>
              <a:path w="608" h="944">
                <a:moveTo>
                  <a:pt x="0" y="0"/>
                </a:moveTo>
                <a:cubicBezTo>
                  <a:pt x="232" y="8"/>
                  <a:pt x="313" y="92"/>
                  <a:pt x="408" y="248"/>
                </a:cubicBezTo>
                <a:cubicBezTo>
                  <a:pt x="509" y="405"/>
                  <a:pt x="566" y="799"/>
                  <a:pt x="608" y="94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6388100" y="4978400"/>
            <a:ext cx="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18" name="Picture 5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 t="36667" b="46666"/>
          <a:stretch>
            <a:fillRect/>
          </a:stretch>
        </p:blipFill>
        <p:spPr bwMode="auto">
          <a:xfrm>
            <a:off x="4521200" y="2025650"/>
            <a:ext cx="4419600" cy="552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3" grpId="0" autoUpdateAnimBg="0"/>
      <p:bldP spid="143394" grpId="0" animBg="1"/>
      <p:bldP spid="143405" grpId="0" autoUpdateAnimBg="0"/>
      <p:bldP spid="143406" grpId="0" autoUpdateAnimBg="0"/>
      <p:bldP spid="143415" grpId="0" animBg="1"/>
      <p:bldP spid="1434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Find Q given pipe system</a:t>
            </a:r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720725" y="2908300"/>
          <a:ext cx="3190875" cy="436563"/>
        </p:xfrm>
        <a:graphic>
          <a:graphicData uri="http://schemas.openxmlformats.org/presentationml/2006/ole">
            <p:oleObj spid="_x0000_s246788" name="Equation" r:id="rId4" imgW="2412720" imgH="431640" progId="Equation.DSMT4">
              <p:embed/>
            </p:oleObj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747713" y="1820863"/>
          <a:ext cx="2835275" cy="931862"/>
        </p:xfrm>
        <a:graphic>
          <a:graphicData uri="http://schemas.openxmlformats.org/presentationml/2006/ole">
            <p:oleObj spid="_x0000_s246789" name="Equation" r:id="rId5" imgW="2158920" imgH="927000" progId="Equation.DSMT4">
              <p:embed/>
            </p:oleObj>
          </a:graphicData>
        </a:graphic>
      </p:graphicFrame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4659313" y="1908175"/>
          <a:ext cx="2616200" cy="830263"/>
        </p:xfrm>
        <a:graphic>
          <a:graphicData uri="http://schemas.openxmlformats.org/presentationml/2006/ole">
            <p:oleObj spid="_x0000_s246790" name="Equation" r:id="rId6" imgW="1993680" imgH="825480" progId="Equation.DSMT4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527050" y="3751263"/>
          <a:ext cx="5257800" cy="833437"/>
        </p:xfrm>
        <a:graphic>
          <a:graphicData uri="http://schemas.openxmlformats.org/presentationml/2006/ole">
            <p:oleObj spid="_x0000_s246791" name="Equation" r:id="rId7" imgW="3974760" imgH="825480" progId="Equation.DSMT4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52450" y="5222875"/>
          <a:ext cx="5308600" cy="1270000"/>
        </p:xfrm>
        <a:graphic>
          <a:graphicData uri="http://schemas.openxmlformats.org/presentationml/2006/ole">
            <p:oleObj spid="_x0000_s246792" name="Equation" r:id="rId8" imgW="4012920" imgH="1257120" progId="Equation.DSMT4">
              <p:embed/>
            </p:oleObj>
          </a:graphicData>
        </a:graphic>
      </p:graphicFrame>
      <p:pic>
        <p:nvPicPr>
          <p:cNvPr id="246794" name="Picture 10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1238" y="5386388"/>
            <a:ext cx="2879725" cy="1292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Boundary layer growth: Transition length</a:t>
            </a:r>
          </a:p>
        </p:txBody>
      </p:sp>
      <p:grpSp>
        <p:nvGrpSpPr>
          <p:cNvPr id="145426" name="Group 18"/>
          <p:cNvGrpSpPr>
            <a:grpSpLocks/>
          </p:cNvGrpSpPr>
          <p:nvPr/>
        </p:nvGrpSpPr>
        <p:grpSpPr bwMode="auto">
          <a:xfrm>
            <a:off x="166688" y="4095750"/>
            <a:ext cx="6524625" cy="2108200"/>
            <a:chOff x="1082" y="1916"/>
            <a:chExt cx="4110" cy="1520"/>
          </a:xfrm>
        </p:grpSpPr>
        <p:sp>
          <p:nvSpPr>
            <p:cNvPr id="145415" name="Arc 7"/>
            <p:cNvSpPr>
              <a:spLocks/>
            </p:cNvSpPr>
            <p:nvPr/>
          </p:nvSpPr>
          <p:spPr bwMode="auto">
            <a:xfrm flipH="1" flipV="1">
              <a:off x="1082" y="1916"/>
              <a:ext cx="256" cy="1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25" name="Group 17"/>
            <p:cNvGrpSpPr>
              <a:grpSpLocks/>
            </p:cNvGrpSpPr>
            <p:nvPr/>
          </p:nvGrpSpPr>
          <p:grpSpPr bwMode="auto">
            <a:xfrm>
              <a:off x="1336" y="2088"/>
              <a:ext cx="3856" cy="1184"/>
              <a:chOff x="1336" y="3160"/>
              <a:chExt cx="2864" cy="112"/>
            </a:xfrm>
          </p:grpSpPr>
          <p:sp>
            <p:nvSpPr>
              <p:cNvPr id="145420" name="Line 12"/>
              <p:cNvSpPr>
                <a:spLocks noChangeShapeType="1"/>
              </p:cNvSpPr>
              <p:nvPr/>
            </p:nvSpPr>
            <p:spPr bwMode="auto">
              <a:xfrm>
                <a:off x="1336" y="3160"/>
                <a:ext cx="2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21" name="Line 13"/>
              <p:cNvSpPr>
                <a:spLocks noChangeShapeType="1"/>
              </p:cNvSpPr>
              <p:nvPr/>
            </p:nvSpPr>
            <p:spPr bwMode="auto">
              <a:xfrm>
                <a:off x="1336" y="3272"/>
                <a:ext cx="2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422" name="Arc 14"/>
            <p:cNvSpPr>
              <a:spLocks/>
            </p:cNvSpPr>
            <p:nvPr/>
          </p:nvSpPr>
          <p:spPr bwMode="auto">
            <a:xfrm flipH="1">
              <a:off x="1082" y="3260"/>
              <a:ext cx="256" cy="1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223838" y="1933575"/>
            <a:ext cx="8164512" cy="180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What does the water near the pipe wall experience? _________________________</a:t>
            </a:r>
          </a:p>
          <a:p>
            <a:r>
              <a:rPr lang="en-US"/>
              <a:t>Why does the water in the center of the pipe speed up? _________________________</a:t>
            </a:r>
          </a:p>
        </p:txBody>
      </p:sp>
      <p:grpSp>
        <p:nvGrpSpPr>
          <p:cNvPr id="145467" name="Group 59"/>
          <p:cNvGrpSpPr>
            <a:grpSpLocks/>
          </p:cNvGrpSpPr>
          <p:nvPr/>
        </p:nvGrpSpPr>
        <p:grpSpPr bwMode="auto">
          <a:xfrm>
            <a:off x="436563" y="4364038"/>
            <a:ext cx="1319212" cy="2049462"/>
            <a:chOff x="1267" y="2482"/>
            <a:chExt cx="831" cy="1512"/>
          </a:xfrm>
        </p:grpSpPr>
        <p:sp>
          <p:nvSpPr>
            <p:cNvPr id="145465" name="Rectangle 57" descr="Dark horizontal"/>
            <p:cNvSpPr>
              <a:spLocks noChangeArrowheads="1"/>
            </p:cNvSpPr>
            <p:nvPr/>
          </p:nvSpPr>
          <p:spPr bwMode="auto">
            <a:xfrm>
              <a:off x="1267" y="2482"/>
              <a:ext cx="727" cy="1164"/>
            </a:xfrm>
            <a:prstGeom prst="rect">
              <a:avLst/>
            </a:prstGeom>
            <a:pattFill prst="dkHorz">
              <a:fgClr>
                <a:schemeClr val="bg1"/>
              </a:fgClr>
              <a:bgClr>
                <a:schemeClr val="tx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Text Box 33"/>
            <p:cNvSpPr txBox="1">
              <a:spLocks noChangeArrowheads="1"/>
            </p:cNvSpPr>
            <p:nvPr/>
          </p:nvSpPr>
          <p:spPr bwMode="auto">
            <a:xfrm>
              <a:off x="1886" y="3656"/>
              <a:ext cx="212" cy="3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v</a:t>
              </a:r>
            </a:p>
          </p:txBody>
        </p:sp>
      </p:grp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506413" y="4178300"/>
            <a:ext cx="2768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45469" name="Group 61"/>
          <p:cNvGrpSpPr>
            <a:grpSpLocks/>
          </p:cNvGrpSpPr>
          <p:nvPr/>
        </p:nvGrpSpPr>
        <p:grpSpPr bwMode="auto">
          <a:xfrm>
            <a:off x="5183188" y="4364038"/>
            <a:ext cx="1371600" cy="2009775"/>
            <a:chOff x="4257" y="2500"/>
            <a:chExt cx="864" cy="1482"/>
          </a:xfrm>
        </p:grpSpPr>
        <p:sp>
          <p:nvSpPr>
            <p:cNvPr id="145442" name="Text Box 34"/>
            <p:cNvSpPr txBox="1">
              <a:spLocks noChangeArrowheads="1"/>
            </p:cNvSpPr>
            <p:nvPr/>
          </p:nvSpPr>
          <p:spPr bwMode="auto">
            <a:xfrm>
              <a:off x="4898" y="3645"/>
              <a:ext cx="212" cy="3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v</a:t>
              </a:r>
            </a:p>
          </p:txBody>
        </p:sp>
        <p:grpSp>
          <p:nvGrpSpPr>
            <p:cNvPr id="145464" name="Group 56"/>
            <p:cNvGrpSpPr>
              <a:grpSpLocks/>
            </p:cNvGrpSpPr>
            <p:nvPr/>
          </p:nvGrpSpPr>
          <p:grpSpPr bwMode="auto">
            <a:xfrm>
              <a:off x="4257" y="2500"/>
              <a:ext cx="864" cy="1133"/>
              <a:chOff x="4050" y="2500"/>
              <a:chExt cx="864" cy="1133"/>
            </a:xfrm>
          </p:grpSpPr>
          <p:sp>
            <p:nvSpPr>
              <p:cNvPr id="145461" name="Freeform 53" descr="Dark horizontal"/>
              <p:cNvSpPr>
                <a:spLocks/>
              </p:cNvSpPr>
              <p:nvPr/>
            </p:nvSpPr>
            <p:spPr bwMode="auto">
              <a:xfrm>
                <a:off x="4056" y="2500"/>
                <a:ext cx="858" cy="583"/>
              </a:xfrm>
              <a:custGeom>
                <a:avLst/>
                <a:gdLst/>
                <a:ahLst/>
                <a:cxnLst>
                  <a:cxn ang="0">
                    <a:pos x="1565" y="583"/>
                  </a:cxn>
                  <a:cxn ang="0">
                    <a:pos x="1565" y="555"/>
                  </a:cxn>
                  <a:cxn ang="0">
                    <a:pos x="1565" y="539"/>
                  </a:cxn>
                  <a:cxn ang="0">
                    <a:pos x="1552" y="526"/>
                  </a:cxn>
                  <a:cxn ang="0">
                    <a:pos x="1552" y="498"/>
                  </a:cxn>
                  <a:cxn ang="0">
                    <a:pos x="1540" y="466"/>
                  </a:cxn>
                  <a:cxn ang="0">
                    <a:pos x="1527" y="438"/>
                  </a:cxn>
                  <a:cxn ang="0">
                    <a:pos x="1527" y="409"/>
                  </a:cxn>
                  <a:cxn ang="0">
                    <a:pos x="1515" y="381"/>
                  </a:cxn>
                  <a:cxn ang="0">
                    <a:pos x="1502" y="353"/>
                  </a:cxn>
                  <a:cxn ang="0">
                    <a:pos x="1490" y="324"/>
                  </a:cxn>
                  <a:cxn ang="0">
                    <a:pos x="1490" y="312"/>
                  </a:cxn>
                  <a:cxn ang="0">
                    <a:pos x="1490" y="296"/>
                  </a:cxn>
                  <a:cxn ang="0">
                    <a:pos x="1477" y="280"/>
                  </a:cxn>
                  <a:cxn ang="0">
                    <a:pos x="1465" y="263"/>
                  </a:cxn>
                  <a:cxn ang="0">
                    <a:pos x="1452" y="234"/>
                  </a:cxn>
                  <a:cxn ang="0">
                    <a:pos x="1439" y="206"/>
                  </a:cxn>
                  <a:cxn ang="0">
                    <a:pos x="1427" y="178"/>
                  </a:cxn>
                  <a:cxn ang="0">
                    <a:pos x="1402" y="149"/>
                  </a:cxn>
                  <a:cxn ang="0">
                    <a:pos x="1377" y="121"/>
                  </a:cxn>
                  <a:cxn ang="0">
                    <a:pos x="1339" y="89"/>
                  </a:cxn>
                  <a:cxn ang="0">
                    <a:pos x="1314" y="73"/>
                  </a:cxn>
                  <a:cxn ang="0">
                    <a:pos x="1289" y="61"/>
                  </a:cxn>
                  <a:cxn ang="0">
                    <a:pos x="1276" y="57"/>
                  </a:cxn>
                  <a:cxn ang="0">
                    <a:pos x="1264" y="48"/>
                  </a:cxn>
                  <a:cxn ang="0">
                    <a:pos x="1239" y="45"/>
                  </a:cxn>
                  <a:cxn ang="0">
                    <a:pos x="1226" y="41"/>
                  </a:cxn>
                  <a:cxn ang="0">
                    <a:pos x="1201" y="32"/>
                  </a:cxn>
                  <a:cxn ang="0">
                    <a:pos x="1176" y="29"/>
                  </a:cxn>
                  <a:cxn ang="0">
                    <a:pos x="1138" y="20"/>
                  </a:cxn>
                  <a:cxn ang="0">
                    <a:pos x="1113" y="16"/>
                  </a:cxn>
                  <a:cxn ang="0">
                    <a:pos x="1088" y="16"/>
                  </a:cxn>
                  <a:cxn ang="0">
                    <a:pos x="1063" y="16"/>
                  </a:cxn>
                  <a:cxn ang="0">
                    <a:pos x="1038" y="13"/>
                  </a:cxn>
                  <a:cxn ang="0">
                    <a:pos x="1013" y="8"/>
                  </a:cxn>
                  <a:cxn ang="0">
                    <a:pos x="1000" y="8"/>
                  </a:cxn>
                  <a:cxn ang="0">
                    <a:pos x="988" y="8"/>
                  </a:cxn>
                  <a:cxn ang="0">
                    <a:pos x="975" y="8"/>
                  </a:cxn>
                  <a:cxn ang="0">
                    <a:pos x="962" y="8"/>
                  </a:cxn>
                  <a:cxn ang="0">
                    <a:pos x="937" y="8"/>
                  </a:cxn>
                  <a:cxn ang="0">
                    <a:pos x="925" y="8"/>
                  </a:cxn>
                  <a:cxn ang="0">
                    <a:pos x="912" y="8"/>
                  </a:cxn>
                  <a:cxn ang="0">
                    <a:pos x="887" y="8"/>
                  </a:cxn>
                  <a:cxn ang="0">
                    <a:pos x="875" y="4"/>
                  </a:cxn>
                  <a:cxn ang="0">
                    <a:pos x="862" y="4"/>
                  </a:cxn>
                  <a:cxn ang="0">
                    <a:pos x="849" y="4"/>
                  </a:cxn>
                  <a:cxn ang="0">
                    <a:pos x="812" y="4"/>
                  </a:cxn>
                  <a:cxn ang="0">
                    <a:pos x="749" y="4"/>
                  </a:cxn>
                  <a:cxn ang="0">
                    <a:pos x="661" y="4"/>
                  </a:cxn>
                  <a:cxn ang="0">
                    <a:pos x="573" y="4"/>
                  </a:cxn>
                  <a:cxn ang="0">
                    <a:pos x="460" y="4"/>
                  </a:cxn>
                  <a:cxn ang="0">
                    <a:pos x="234" y="4"/>
                  </a:cxn>
                  <a:cxn ang="0">
                    <a:pos x="121" y="4"/>
                  </a:cxn>
                  <a:cxn ang="0">
                    <a:pos x="4" y="0"/>
                  </a:cxn>
                  <a:cxn ang="0">
                    <a:pos x="0" y="581"/>
                  </a:cxn>
                </a:cxnLst>
                <a:rect l="0" t="0" r="r" b="b"/>
                <a:pathLst>
                  <a:path w="1565" h="583">
                    <a:moveTo>
                      <a:pt x="1565" y="583"/>
                    </a:moveTo>
                    <a:lnTo>
                      <a:pt x="1565" y="555"/>
                    </a:lnTo>
                    <a:lnTo>
                      <a:pt x="1565" y="539"/>
                    </a:lnTo>
                    <a:lnTo>
                      <a:pt x="1552" y="526"/>
                    </a:lnTo>
                    <a:lnTo>
                      <a:pt x="1552" y="498"/>
                    </a:lnTo>
                    <a:lnTo>
                      <a:pt x="1540" y="466"/>
                    </a:lnTo>
                    <a:lnTo>
                      <a:pt x="1527" y="438"/>
                    </a:lnTo>
                    <a:lnTo>
                      <a:pt x="1527" y="409"/>
                    </a:lnTo>
                    <a:lnTo>
                      <a:pt x="1515" y="381"/>
                    </a:lnTo>
                    <a:lnTo>
                      <a:pt x="1502" y="353"/>
                    </a:lnTo>
                    <a:lnTo>
                      <a:pt x="1490" y="324"/>
                    </a:lnTo>
                    <a:lnTo>
                      <a:pt x="1490" y="312"/>
                    </a:lnTo>
                    <a:lnTo>
                      <a:pt x="1490" y="296"/>
                    </a:lnTo>
                    <a:lnTo>
                      <a:pt x="1477" y="280"/>
                    </a:lnTo>
                    <a:lnTo>
                      <a:pt x="1465" y="263"/>
                    </a:lnTo>
                    <a:lnTo>
                      <a:pt x="1452" y="234"/>
                    </a:lnTo>
                    <a:lnTo>
                      <a:pt x="1439" y="206"/>
                    </a:lnTo>
                    <a:lnTo>
                      <a:pt x="1427" y="178"/>
                    </a:lnTo>
                    <a:lnTo>
                      <a:pt x="1402" y="149"/>
                    </a:lnTo>
                    <a:lnTo>
                      <a:pt x="1377" y="121"/>
                    </a:lnTo>
                    <a:lnTo>
                      <a:pt x="1339" y="89"/>
                    </a:lnTo>
                    <a:lnTo>
                      <a:pt x="1314" y="73"/>
                    </a:lnTo>
                    <a:lnTo>
                      <a:pt x="1289" y="61"/>
                    </a:lnTo>
                    <a:lnTo>
                      <a:pt x="1276" y="57"/>
                    </a:lnTo>
                    <a:lnTo>
                      <a:pt x="1264" y="48"/>
                    </a:lnTo>
                    <a:lnTo>
                      <a:pt x="1239" y="45"/>
                    </a:lnTo>
                    <a:lnTo>
                      <a:pt x="1226" y="41"/>
                    </a:lnTo>
                    <a:lnTo>
                      <a:pt x="1201" y="32"/>
                    </a:lnTo>
                    <a:lnTo>
                      <a:pt x="1176" y="29"/>
                    </a:lnTo>
                    <a:lnTo>
                      <a:pt x="1138" y="20"/>
                    </a:lnTo>
                    <a:lnTo>
                      <a:pt x="1113" y="16"/>
                    </a:lnTo>
                    <a:lnTo>
                      <a:pt x="1088" y="16"/>
                    </a:lnTo>
                    <a:lnTo>
                      <a:pt x="1063" y="16"/>
                    </a:lnTo>
                    <a:lnTo>
                      <a:pt x="1038" y="13"/>
                    </a:lnTo>
                    <a:lnTo>
                      <a:pt x="1013" y="8"/>
                    </a:lnTo>
                    <a:lnTo>
                      <a:pt x="1000" y="8"/>
                    </a:lnTo>
                    <a:lnTo>
                      <a:pt x="988" y="8"/>
                    </a:lnTo>
                    <a:lnTo>
                      <a:pt x="975" y="8"/>
                    </a:lnTo>
                    <a:lnTo>
                      <a:pt x="962" y="8"/>
                    </a:lnTo>
                    <a:lnTo>
                      <a:pt x="937" y="8"/>
                    </a:lnTo>
                    <a:lnTo>
                      <a:pt x="925" y="8"/>
                    </a:lnTo>
                    <a:lnTo>
                      <a:pt x="912" y="8"/>
                    </a:lnTo>
                    <a:lnTo>
                      <a:pt x="887" y="8"/>
                    </a:lnTo>
                    <a:lnTo>
                      <a:pt x="875" y="4"/>
                    </a:lnTo>
                    <a:lnTo>
                      <a:pt x="862" y="4"/>
                    </a:lnTo>
                    <a:lnTo>
                      <a:pt x="849" y="4"/>
                    </a:lnTo>
                    <a:lnTo>
                      <a:pt x="812" y="4"/>
                    </a:lnTo>
                    <a:lnTo>
                      <a:pt x="749" y="4"/>
                    </a:lnTo>
                    <a:lnTo>
                      <a:pt x="661" y="4"/>
                    </a:lnTo>
                    <a:lnTo>
                      <a:pt x="573" y="4"/>
                    </a:lnTo>
                    <a:lnTo>
                      <a:pt x="460" y="4"/>
                    </a:lnTo>
                    <a:lnTo>
                      <a:pt x="234" y="4"/>
                    </a:lnTo>
                    <a:lnTo>
                      <a:pt x="121" y="4"/>
                    </a:lnTo>
                    <a:lnTo>
                      <a:pt x="4" y="0"/>
                    </a:lnTo>
                    <a:lnTo>
                      <a:pt x="0" y="581"/>
                    </a:lnTo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 w="381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62" name="Freeform 54" descr="Dark horizontal"/>
              <p:cNvSpPr>
                <a:spLocks/>
              </p:cNvSpPr>
              <p:nvPr/>
            </p:nvSpPr>
            <p:spPr bwMode="auto">
              <a:xfrm flipV="1">
                <a:off x="4050" y="3050"/>
                <a:ext cx="858" cy="583"/>
              </a:xfrm>
              <a:custGeom>
                <a:avLst/>
                <a:gdLst/>
                <a:ahLst/>
                <a:cxnLst>
                  <a:cxn ang="0">
                    <a:pos x="1565" y="583"/>
                  </a:cxn>
                  <a:cxn ang="0">
                    <a:pos x="1565" y="555"/>
                  </a:cxn>
                  <a:cxn ang="0">
                    <a:pos x="1565" y="539"/>
                  </a:cxn>
                  <a:cxn ang="0">
                    <a:pos x="1552" y="526"/>
                  </a:cxn>
                  <a:cxn ang="0">
                    <a:pos x="1552" y="498"/>
                  </a:cxn>
                  <a:cxn ang="0">
                    <a:pos x="1540" y="466"/>
                  </a:cxn>
                  <a:cxn ang="0">
                    <a:pos x="1527" y="438"/>
                  </a:cxn>
                  <a:cxn ang="0">
                    <a:pos x="1527" y="409"/>
                  </a:cxn>
                  <a:cxn ang="0">
                    <a:pos x="1515" y="381"/>
                  </a:cxn>
                  <a:cxn ang="0">
                    <a:pos x="1502" y="353"/>
                  </a:cxn>
                  <a:cxn ang="0">
                    <a:pos x="1490" y="324"/>
                  </a:cxn>
                  <a:cxn ang="0">
                    <a:pos x="1490" y="312"/>
                  </a:cxn>
                  <a:cxn ang="0">
                    <a:pos x="1490" y="296"/>
                  </a:cxn>
                  <a:cxn ang="0">
                    <a:pos x="1477" y="280"/>
                  </a:cxn>
                  <a:cxn ang="0">
                    <a:pos x="1465" y="263"/>
                  </a:cxn>
                  <a:cxn ang="0">
                    <a:pos x="1452" y="234"/>
                  </a:cxn>
                  <a:cxn ang="0">
                    <a:pos x="1439" y="206"/>
                  </a:cxn>
                  <a:cxn ang="0">
                    <a:pos x="1427" y="178"/>
                  </a:cxn>
                  <a:cxn ang="0">
                    <a:pos x="1402" y="149"/>
                  </a:cxn>
                  <a:cxn ang="0">
                    <a:pos x="1377" y="121"/>
                  </a:cxn>
                  <a:cxn ang="0">
                    <a:pos x="1339" y="89"/>
                  </a:cxn>
                  <a:cxn ang="0">
                    <a:pos x="1314" y="73"/>
                  </a:cxn>
                  <a:cxn ang="0">
                    <a:pos x="1289" y="61"/>
                  </a:cxn>
                  <a:cxn ang="0">
                    <a:pos x="1276" y="57"/>
                  </a:cxn>
                  <a:cxn ang="0">
                    <a:pos x="1264" y="48"/>
                  </a:cxn>
                  <a:cxn ang="0">
                    <a:pos x="1239" y="45"/>
                  </a:cxn>
                  <a:cxn ang="0">
                    <a:pos x="1226" y="41"/>
                  </a:cxn>
                  <a:cxn ang="0">
                    <a:pos x="1201" y="32"/>
                  </a:cxn>
                  <a:cxn ang="0">
                    <a:pos x="1176" y="29"/>
                  </a:cxn>
                  <a:cxn ang="0">
                    <a:pos x="1138" y="20"/>
                  </a:cxn>
                  <a:cxn ang="0">
                    <a:pos x="1113" y="16"/>
                  </a:cxn>
                  <a:cxn ang="0">
                    <a:pos x="1088" y="16"/>
                  </a:cxn>
                  <a:cxn ang="0">
                    <a:pos x="1063" y="16"/>
                  </a:cxn>
                  <a:cxn ang="0">
                    <a:pos x="1038" y="13"/>
                  </a:cxn>
                  <a:cxn ang="0">
                    <a:pos x="1013" y="8"/>
                  </a:cxn>
                  <a:cxn ang="0">
                    <a:pos x="1000" y="8"/>
                  </a:cxn>
                  <a:cxn ang="0">
                    <a:pos x="988" y="8"/>
                  </a:cxn>
                  <a:cxn ang="0">
                    <a:pos x="975" y="8"/>
                  </a:cxn>
                  <a:cxn ang="0">
                    <a:pos x="962" y="8"/>
                  </a:cxn>
                  <a:cxn ang="0">
                    <a:pos x="937" y="8"/>
                  </a:cxn>
                  <a:cxn ang="0">
                    <a:pos x="925" y="8"/>
                  </a:cxn>
                  <a:cxn ang="0">
                    <a:pos x="912" y="8"/>
                  </a:cxn>
                  <a:cxn ang="0">
                    <a:pos x="887" y="8"/>
                  </a:cxn>
                  <a:cxn ang="0">
                    <a:pos x="875" y="4"/>
                  </a:cxn>
                  <a:cxn ang="0">
                    <a:pos x="862" y="4"/>
                  </a:cxn>
                  <a:cxn ang="0">
                    <a:pos x="849" y="4"/>
                  </a:cxn>
                  <a:cxn ang="0">
                    <a:pos x="812" y="4"/>
                  </a:cxn>
                  <a:cxn ang="0">
                    <a:pos x="749" y="4"/>
                  </a:cxn>
                  <a:cxn ang="0">
                    <a:pos x="661" y="4"/>
                  </a:cxn>
                  <a:cxn ang="0">
                    <a:pos x="573" y="4"/>
                  </a:cxn>
                  <a:cxn ang="0">
                    <a:pos x="460" y="4"/>
                  </a:cxn>
                  <a:cxn ang="0">
                    <a:pos x="234" y="4"/>
                  </a:cxn>
                  <a:cxn ang="0">
                    <a:pos x="121" y="4"/>
                  </a:cxn>
                  <a:cxn ang="0">
                    <a:pos x="4" y="0"/>
                  </a:cxn>
                  <a:cxn ang="0">
                    <a:pos x="0" y="581"/>
                  </a:cxn>
                </a:cxnLst>
                <a:rect l="0" t="0" r="r" b="b"/>
                <a:pathLst>
                  <a:path w="1565" h="583">
                    <a:moveTo>
                      <a:pt x="1565" y="583"/>
                    </a:moveTo>
                    <a:lnTo>
                      <a:pt x="1565" y="555"/>
                    </a:lnTo>
                    <a:lnTo>
                      <a:pt x="1565" y="539"/>
                    </a:lnTo>
                    <a:lnTo>
                      <a:pt x="1552" y="526"/>
                    </a:lnTo>
                    <a:lnTo>
                      <a:pt x="1552" y="498"/>
                    </a:lnTo>
                    <a:lnTo>
                      <a:pt x="1540" y="466"/>
                    </a:lnTo>
                    <a:lnTo>
                      <a:pt x="1527" y="438"/>
                    </a:lnTo>
                    <a:lnTo>
                      <a:pt x="1527" y="409"/>
                    </a:lnTo>
                    <a:lnTo>
                      <a:pt x="1515" y="381"/>
                    </a:lnTo>
                    <a:lnTo>
                      <a:pt x="1502" y="353"/>
                    </a:lnTo>
                    <a:lnTo>
                      <a:pt x="1490" y="324"/>
                    </a:lnTo>
                    <a:lnTo>
                      <a:pt x="1490" y="312"/>
                    </a:lnTo>
                    <a:lnTo>
                      <a:pt x="1490" y="296"/>
                    </a:lnTo>
                    <a:lnTo>
                      <a:pt x="1477" y="280"/>
                    </a:lnTo>
                    <a:lnTo>
                      <a:pt x="1465" y="263"/>
                    </a:lnTo>
                    <a:lnTo>
                      <a:pt x="1452" y="234"/>
                    </a:lnTo>
                    <a:lnTo>
                      <a:pt x="1439" y="206"/>
                    </a:lnTo>
                    <a:lnTo>
                      <a:pt x="1427" y="178"/>
                    </a:lnTo>
                    <a:lnTo>
                      <a:pt x="1402" y="149"/>
                    </a:lnTo>
                    <a:lnTo>
                      <a:pt x="1377" y="121"/>
                    </a:lnTo>
                    <a:lnTo>
                      <a:pt x="1339" y="89"/>
                    </a:lnTo>
                    <a:lnTo>
                      <a:pt x="1314" y="73"/>
                    </a:lnTo>
                    <a:lnTo>
                      <a:pt x="1289" y="61"/>
                    </a:lnTo>
                    <a:lnTo>
                      <a:pt x="1276" y="57"/>
                    </a:lnTo>
                    <a:lnTo>
                      <a:pt x="1264" y="48"/>
                    </a:lnTo>
                    <a:lnTo>
                      <a:pt x="1239" y="45"/>
                    </a:lnTo>
                    <a:lnTo>
                      <a:pt x="1226" y="41"/>
                    </a:lnTo>
                    <a:lnTo>
                      <a:pt x="1201" y="32"/>
                    </a:lnTo>
                    <a:lnTo>
                      <a:pt x="1176" y="29"/>
                    </a:lnTo>
                    <a:lnTo>
                      <a:pt x="1138" y="20"/>
                    </a:lnTo>
                    <a:lnTo>
                      <a:pt x="1113" y="16"/>
                    </a:lnTo>
                    <a:lnTo>
                      <a:pt x="1088" y="16"/>
                    </a:lnTo>
                    <a:lnTo>
                      <a:pt x="1063" y="16"/>
                    </a:lnTo>
                    <a:lnTo>
                      <a:pt x="1038" y="13"/>
                    </a:lnTo>
                    <a:lnTo>
                      <a:pt x="1013" y="8"/>
                    </a:lnTo>
                    <a:lnTo>
                      <a:pt x="1000" y="8"/>
                    </a:lnTo>
                    <a:lnTo>
                      <a:pt x="988" y="8"/>
                    </a:lnTo>
                    <a:lnTo>
                      <a:pt x="975" y="8"/>
                    </a:lnTo>
                    <a:lnTo>
                      <a:pt x="962" y="8"/>
                    </a:lnTo>
                    <a:lnTo>
                      <a:pt x="937" y="8"/>
                    </a:lnTo>
                    <a:lnTo>
                      <a:pt x="925" y="8"/>
                    </a:lnTo>
                    <a:lnTo>
                      <a:pt x="912" y="8"/>
                    </a:lnTo>
                    <a:lnTo>
                      <a:pt x="887" y="8"/>
                    </a:lnTo>
                    <a:lnTo>
                      <a:pt x="875" y="4"/>
                    </a:lnTo>
                    <a:lnTo>
                      <a:pt x="862" y="4"/>
                    </a:lnTo>
                    <a:lnTo>
                      <a:pt x="849" y="4"/>
                    </a:lnTo>
                    <a:lnTo>
                      <a:pt x="812" y="4"/>
                    </a:lnTo>
                    <a:lnTo>
                      <a:pt x="749" y="4"/>
                    </a:lnTo>
                    <a:lnTo>
                      <a:pt x="661" y="4"/>
                    </a:lnTo>
                    <a:lnTo>
                      <a:pt x="573" y="4"/>
                    </a:lnTo>
                    <a:lnTo>
                      <a:pt x="460" y="4"/>
                    </a:lnTo>
                    <a:lnTo>
                      <a:pt x="234" y="4"/>
                    </a:lnTo>
                    <a:lnTo>
                      <a:pt x="121" y="4"/>
                    </a:lnTo>
                    <a:lnTo>
                      <a:pt x="4" y="0"/>
                    </a:lnTo>
                    <a:lnTo>
                      <a:pt x="0" y="581"/>
                    </a:lnTo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 w="381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5443" name="Comment 35"/>
          <p:cNvSpPr>
            <a:spLocks noChangeArrowheads="1"/>
          </p:cNvSpPr>
          <p:nvPr/>
        </p:nvSpPr>
        <p:spPr bwMode="auto">
          <a:xfrm>
            <a:off x="401638" y="2370138"/>
            <a:ext cx="22764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Drag or shear</a:t>
            </a:r>
            <a:endParaRPr lang="en-US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45444" name="Comment 36"/>
          <p:cNvSpPr>
            <a:spLocks noChangeArrowheads="1"/>
          </p:cNvSpPr>
          <p:nvPr/>
        </p:nvSpPr>
        <p:spPr bwMode="auto">
          <a:xfrm>
            <a:off x="866775" y="3211513"/>
            <a:ext cx="3429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Conservation of mass</a:t>
            </a:r>
            <a:endParaRPr lang="en-US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45450" name="Comment 42"/>
          <p:cNvSpPr>
            <a:spLocks noChangeArrowheads="1"/>
          </p:cNvSpPr>
          <p:nvPr/>
        </p:nvSpPr>
        <p:spPr bwMode="auto">
          <a:xfrm>
            <a:off x="419100" y="3760788"/>
            <a:ext cx="3251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Non-Uniform Flow</a:t>
            </a:r>
            <a:endParaRPr lang="en-US">
              <a:solidFill>
                <a:schemeClr val="folHlink"/>
              </a:solidFill>
              <a:latin typeface="Book Antiqua" pitchFamily="18" charset="0"/>
            </a:endParaRPr>
          </a:p>
        </p:txBody>
      </p:sp>
      <p:grpSp>
        <p:nvGrpSpPr>
          <p:cNvPr id="145468" name="Group 60"/>
          <p:cNvGrpSpPr>
            <a:grpSpLocks/>
          </p:cNvGrpSpPr>
          <p:nvPr/>
        </p:nvGrpSpPr>
        <p:grpSpPr bwMode="auto">
          <a:xfrm>
            <a:off x="2789238" y="4364038"/>
            <a:ext cx="1284287" cy="2033587"/>
            <a:chOff x="2749" y="2480"/>
            <a:chExt cx="809" cy="1500"/>
          </a:xfrm>
        </p:grpSpPr>
        <p:sp>
          <p:nvSpPr>
            <p:cNvPr id="145427" name="Freeform 19" descr="Dark horizontal"/>
            <p:cNvSpPr>
              <a:spLocks/>
            </p:cNvSpPr>
            <p:nvPr/>
          </p:nvSpPr>
          <p:spPr bwMode="auto">
            <a:xfrm>
              <a:off x="2749" y="2480"/>
              <a:ext cx="809" cy="116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80" y="48"/>
                </a:cxn>
                <a:cxn ang="0">
                  <a:pos x="784" y="584"/>
                </a:cxn>
                <a:cxn ang="0">
                  <a:pos x="680" y="1096"/>
                </a:cxn>
                <a:cxn ang="0">
                  <a:pos x="0" y="1168"/>
                </a:cxn>
              </a:cxnLst>
              <a:rect l="0" t="0" r="r" b="b"/>
              <a:pathLst>
                <a:path w="809" h="1168">
                  <a:moveTo>
                    <a:pt x="0" y="16"/>
                  </a:moveTo>
                  <a:cubicBezTo>
                    <a:pt x="376" y="16"/>
                    <a:pt x="496" y="0"/>
                    <a:pt x="680" y="48"/>
                  </a:cubicBezTo>
                  <a:cubicBezTo>
                    <a:pt x="809" y="151"/>
                    <a:pt x="783" y="405"/>
                    <a:pt x="784" y="584"/>
                  </a:cubicBezTo>
                  <a:cubicBezTo>
                    <a:pt x="784" y="759"/>
                    <a:pt x="808" y="1024"/>
                    <a:pt x="680" y="1096"/>
                  </a:cubicBezTo>
                  <a:cubicBezTo>
                    <a:pt x="552" y="1168"/>
                    <a:pt x="592" y="1128"/>
                    <a:pt x="0" y="1168"/>
                  </a:cubicBezTo>
                </a:path>
              </a:pathLst>
            </a:custGeom>
            <a:pattFill prst="dkHorz">
              <a:fgClr>
                <a:schemeClr val="bg1"/>
              </a:fgClr>
              <a:bgClr>
                <a:schemeClr val="tx1"/>
              </a:bgClr>
            </a:patt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Text Box 58"/>
            <p:cNvSpPr txBox="1">
              <a:spLocks noChangeArrowheads="1"/>
            </p:cNvSpPr>
            <p:nvPr/>
          </p:nvSpPr>
          <p:spPr bwMode="auto">
            <a:xfrm>
              <a:off x="3282" y="3642"/>
              <a:ext cx="212" cy="3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v</a:t>
              </a:r>
            </a:p>
          </p:txBody>
        </p:sp>
      </p:grpSp>
      <p:grpSp>
        <p:nvGrpSpPr>
          <p:cNvPr id="145449" name="Group 41"/>
          <p:cNvGrpSpPr>
            <a:grpSpLocks/>
          </p:cNvGrpSpPr>
          <p:nvPr/>
        </p:nvGrpSpPr>
        <p:grpSpPr bwMode="auto">
          <a:xfrm>
            <a:off x="387350" y="4364038"/>
            <a:ext cx="6334125" cy="1611312"/>
            <a:chOff x="1218" y="2353"/>
            <a:chExt cx="3990" cy="1290"/>
          </a:xfrm>
        </p:grpSpPr>
        <p:graphicFrame>
          <p:nvGraphicFramePr>
            <p:cNvPr id="145445" name="Object 37"/>
            <p:cNvGraphicFramePr>
              <a:graphicFrameLocks noChangeAspect="1"/>
            </p:cNvGraphicFramePr>
            <p:nvPr/>
          </p:nvGraphicFramePr>
          <p:xfrm>
            <a:off x="1218" y="2997"/>
            <a:ext cx="3988" cy="646"/>
          </p:xfrm>
          <a:graphic>
            <a:graphicData uri="http://schemas.openxmlformats.org/presentationml/2006/ole">
              <p:oleObj spid="_x0000_s145445" name="Photo Editor Photo" r:id="rId4" imgW="6752381" imgH="3057143" progId="MSPhotoEd.3">
                <p:embed/>
              </p:oleObj>
            </a:graphicData>
          </a:graphic>
        </p:graphicFrame>
        <p:graphicFrame>
          <p:nvGraphicFramePr>
            <p:cNvPr id="145448" name="Object 40"/>
            <p:cNvGraphicFramePr>
              <a:graphicFrameLocks/>
            </p:cNvGraphicFramePr>
            <p:nvPr/>
          </p:nvGraphicFramePr>
          <p:xfrm>
            <a:off x="1218" y="2353"/>
            <a:ext cx="3990" cy="645"/>
          </p:xfrm>
          <a:graphic>
            <a:graphicData uri="http://schemas.openxmlformats.org/presentationml/2006/ole">
              <p:oleObj spid="_x0000_s145448" name="Photo Editor Photo" r:id="rId5" imgW="6601746" imgH="2943636" progId="MSPhotoEd.3">
                <p:embed/>
              </p:oleObj>
            </a:graphicData>
          </a:graphic>
        </p:graphicFrame>
      </p:grpSp>
      <p:sp>
        <p:nvSpPr>
          <p:cNvPr id="145472" name="Text Box 64"/>
          <p:cNvSpPr txBox="1">
            <a:spLocks noChangeArrowheads="1"/>
          </p:cNvSpPr>
          <p:nvPr/>
        </p:nvSpPr>
        <p:spPr bwMode="auto">
          <a:xfrm>
            <a:off x="6143625" y="6072188"/>
            <a:ext cx="1841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3" grpId="0" autoUpdateAnimBg="0"/>
      <p:bldP spid="145444" grpId="0" autoUpdateAnimBg="0"/>
      <p:bldP spid="1454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Entrance Region Length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617663" y="2489200"/>
          <a:ext cx="6461125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5678488" y="1949450"/>
          <a:ext cx="1866900" cy="723900"/>
        </p:xfrm>
        <a:graphic>
          <a:graphicData uri="http://schemas.openxmlformats.org/presentationml/2006/ole">
            <p:oleObj spid="_x0000_s242694" name="Equation" r:id="rId5" imgW="1866600" imgH="723600" progId="Equation.DSMT4">
              <p:embed/>
            </p:oleObj>
          </a:graphicData>
        </a:graphic>
      </p:graphicFrame>
      <p:graphicFrame>
        <p:nvGraphicFramePr>
          <p:cNvPr id="242695" name="Object 7"/>
          <p:cNvGraphicFramePr>
            <a:graphicFrameLocks noChangeAspect="1"/>
          </p:cNvGraphicFramePr>
          <p:nvPr/>
        </p:nvGraphicFramePr>
        <p:xfrm>
          <a:off x="2998788" y="1898650"/>
          <a:ext cx="1536700" cy="723900"/>
        </p:xfrm>
        <a:graphic>
          <a:graphicData uri="http://schemas.openxmlformats.org/presentationml/2006/ole">
            <p:oleObj spid="_x0000_s242695" name="Equation" r:id="rId6" imgW="1536480" imgH="723600" progId="Equation.DSMT4">
              <p:embed/>
            </p:oleObj>
          </a:graphicData>
        </a:graphic>
      </p:graphicFrame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3108325" y="6086475"/>
            <a:ext cx="11128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laminar</a:t>
            </a: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6588125" y="6086475"/>
            <a:ext cx="1282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turbulent</a:t>
            </a:r>
          </a:p>
        </p:txBody>
      </p:sp>
      <p:graphicFrame>
        <p:nvGraphicFramePr>
          <p:cNvPr id="242698" name="Object 10"/>
          <p:cNvGraphicFramePr>
            <a:graphicFrameLocks noChangeAspect="1"/>
          </p:cNvGraphicFramePr>
          <p:nvPr/>
        </p:nvGraphicFramePr>
        <p:xfrm>
          <a:off x="579438" y="1898650"/>
          <a:ext cx="1447800" cy="723900"/>
        </p:xfrm>
        <a:graphic>
          <a:graphicData uri="http://schemas.openxmlformats.org/presentationml/2006/ole">
            <p:oleObj spid="_x0000_s242698" name="Equation" r:id="rId7" imgW="1447560" imgH="723600" progId="Equation.DSMT4">
              <p:embed/>
            </p:oleObj>
          </a:graphicData>
        </a:graphic>
      </p:graphicFrame>
      <p:sp>
        <p:nvSpPr>
          <p:cNvPr id="242700" name="Line 12"/>
          <p:cNvSpPr>
            <a:spLocks noChangeShapeType="1"/>
          </p:cNvSpPr>
          <p:nvPr/>
        </p:nvSpPr>
        <p:spPr bwMode="auto">
          <a:xfrm>
            <a:off x="2159000" y="2311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263525" y="2873375"/>
            <a:ext cx="1509713" cy="22272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Distance for velocity profile to develop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0" y="5484813"/>
            <a:ext cx="3098800" cy="13731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Shear in the entrance region vs shear in long pipes?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Velocity Distributions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876800"/>
          </a:xfrm>
        </p:spPr>
        <p:txBody>
          <a:bodyPr/>
          <a:lstStyle/>
          <a:p>
            <a:r>
              <a:rPr lang="en-US"/>
              <a:t>Turbulence causes transfer of momentum from center of pipe to fluid closer to the pipe wall.</a:t>
            </a:r>
          </a:p>
          <a:p>
            <a:r>
              <a:rPr lang="en-US"/>
              <a:t>Mixing of fluid (transfer of momentum) causes the central region of the pipe to have relatively _______velocity (compared to laminar flow)</a:t>
            </a:r>
          </a:p>
          <a:p>
            <a:r>
              <a:rPr lang="en-US"/>
              <a:t>Close to the pipe wall, eddies are smaller (size proportional to distance to the boundary)</a:t>
            </a:r>
          </a:p>
        </p:txBody>
      </p:sp>
      <p:sp>
        <p:nvSpPr>
          <p:cNvPr id="166916" name="Comment 4"/>
          <p:cNvSpPr>
            <a:spLocks noChangeArrowheads="1"/>
          </p:cNvSpPr>
          <p:nvPr/>
        </p:nvSpPr>
        <p:spPr bwMode="auto">
          <a:xfrm>
            <a:off x="2655888" y="4510088"/>
            <a:ext cx="14922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uniform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51" name="Comment 1051"/>
          <p:cNvSpPr>
            <a:spLocks noChangeArrowheads="1"/>
          </p:cNvSpPr>
          <p:nvPr/>
        </p:nvSpPr>
        <p:spPr bwMode="auto">
          <a:xfrm>
            <a:off x="2209800" y="3541713"/>
            <a:ext cx="22256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Shear velocity</a:t>
            </a:r>
            <a:endParaRPr lang="en-US" sz="2400"/>
          </a:p>
        </p:txBody>
      </p:sp>
      <p:sp>
        <p:nvSpPr>
          <p:cNvPr id="205853" name="Comment 1053"/>
          <p:cNvSpPr>
            <a:spLocks noChangeArrowheads="1"/>
          </p:cNvSpPr>
          <p:nvPr/>
        </p:nvSpPr>
        <p:spPr bwMode="auto">
          <a:xfrm>
            <a:off x="2794000" y="1855788"/>
            <a:ext cx="595153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Dimensional analysis and measurements</a:t>
            </a:r>
            <a:endParaRPr lang="en-US" sz="2400"/>
          </a:p>
        </p:txBody>
      </p:sp>
      <p:sp>
        <p:nvSpPr>
          <p:cNvPr id="205878" name="Comment 1078"/>
          <p:cNvSpPr>
            <a:spLocks noChangeArrowheads="1"/>
          </p:cNvSpPr>
          <p:nvPr/>
        </p:nvSpPr>
        <p:spPr bwMode="auto">
          <a:xfrm>
            <a:off x="4737100" y="3490913"/>
            <a:ext cx="358616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Velocity of large eddies</a:t>
            </a:r>
            <a:endParaRPr lang="en-US" sz="2400"/>
          </a:p>
        </p:txBody>
      </p:sp>
      <p:sp>
        <p:nvSpPr>
          <p:cNvPr id="205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9900" y="304800"/>
            <a:ext cx="8407400" cy="1143000"/>
          </a:xfrm>
          <a:effectLst/>
        </p:spPr>
        <p:txBody>
          <a:bodyPr/>
          <a:lstStyle/>
          <a:p>
            <a:r>
              <a:rPr lang="en-US"/>
              <a:t>Log Law for Turbulent, Established Flow, Velocity Profiles</a:t>
            </a:r>
          </a:p>
        </p:txBody>
      </p:sp>
      <p:graphicFrame>
        <p:nvGraphicFramePr>
          <p:cNvPr id="205836" name="Object 1036"/>
          <p:cNvGraphicFramePr>
            <a:graphicFrameLocks noChangeAspect="1"/>
          </p:cNvGraphicFramePr>
          <p:nvPr/>
        </p:nvGraphicFramePr>
        <p:xfrm>
          <a:off x="306388" y="1811338"/>
          <a:ext cx="2438400" cy="800100"/>
        </p:xfrm>
        <a:graphic>
          <a:graphicData uri="http://schemas.openxmlformats.org/presentationml/2006/ole">
            <p:oleObj spid="_x0000_s205836" name="Equation" r:id="rId4" imgW="2438280" imgH="799920" progId="Equation.DSMT4">
              <p:embed/>
            </p:oleObj>
          </a:graphicData>
        </a:graphic>
      </p:graphicFrame>
      <p:graphicFrame>
        <p:nvGraphicFramePr>
          <p:cNvPr id="205837" name="Object 1037"/>
          <p:cNvGraphicFramePr>
            <a:graphicFrameLocks noChangeAspect="1"/>
          </p:cNvGraphicFramePr>
          <p:nvPr/>
        </p:nvGraphicFramePr>
        <p:xfrm>
          <a:off x="365125" y="2998788"/>
          <a:ext cx="1104900" cy="927100"/>
        </p:xfrm>
        <a:graphic>
          <a:graphicData uri="http://schemas.openxmlformats.org/presentationml/2006/ole">
            <p:oleObj spid="_x0000_s205837" name="Equation" r:id="rId5" imgW="1104840" imgH="927000" progId="Equation.DSMT4">
              <p:embed/>
            </p:oleObj>
          </a:graphicData>
        </a:graphic>
      </p:graphicFrame>
      <p:sp>
        <p:nvSpPr>
          <p:cNvPr id="205852" name="Line 1052"/>
          <p:cNvSpPr>
            <a:spLocks noChangeShapeType="1"/>
          </p:cNvSpPr>
          <p:nvPr/>
        </p:nvSpPr>
        <p:spPr bwMode="auto">
          <a:xfrm>
            <a:off x="2243138" y="3962400"/>
            <a:ext cx="2049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54" name="Line 1054"/>
          <p:cNvSpPr>
            <a:spLocks noChangeShapeType="1"/>
          </p:cNvSpPr>
          <p:nvPr/>
        </p:nvSpPr>
        <p:spPr bwMode="auto">
          <a:xfrm>
            <a:off x="2865438" y="2317750"/>
            <a:ext cx="583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855" name="Oval 1055"/>
          <p:cNvSpPr>
            <a:spLocks noChangeArrowheads="1"/>
          </p:cNvSpPr>
          <p:nvPr/>
        </p:nvSpPr>
        <p:spPr bwMode="auto">
          <a:xfrm>
            <a:off x="7548563" y="4938713"/>
            <a:ext cx="296862" cy="1701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56" name="Rectangle 1056"/>
          <p:cNvSpPr>
            <a:spLocks noChangeArrowheads="1"/>
          </p:cNvSpPr>
          <p:nvPr/>
        </p:nvSpPr>
        <p:spPr bwMode="auto">
          <a:xfrm>
            <a:off x="3605213" y="4938713"/>
            <a:ext cx="4086225" cy="1701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57" name="Oval 1057"/>
          <p:cNvSpPr>
            <a:spLocks noChangeArrowheads="1"/>
          </p:cNvSpPr>
          <p:nvPr/>
        </p:nvSpPr>
        <p:spPr bwMode="auto">
          <a:xfrm>
            <a:off x="3451225" y="4938713"/>
            <a:ext cx="296863" cy="1701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58" name="Rectangle 1058"/>
          <p:cNvSpPr>
            <a:spLocks noChangeArrowheads="1"/>
          </p:cNvSpPr>
          <p:nvPr/>
        </p:nvSpPr>
        <p:spPr bwMode="auto">
          <a:xfrm>
            <a:off x="7605713" y="4945063"/>
            <a:ext cx="106362" cy="16891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59" name="Rectangle 1059"/>
          <p:cNvSpPr>
            <a:spLocks noChangeArrowheads="1"/>
          </p:cNvSpPr>
          <p:nvPr/>
        </p:nvSpPr>
        <p:spPr bwMode="auto">
          <a:xfrm>
            <a:off x="7805738" y="6410325"/>
            <a:ext cx="920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u/u</a:t>
            </a:r>
            <a:r>
              <a:rPr lang="en-US" sz="2400" baseline="-25000"/>
              <a:t>max</a:t>
            </a:r>
          </a:p>
        </p:txBody>
      </p:sp>
      <p:sp>
        <p:nvSpPr>
          <p:cNvPr id="205860" name="Line 1060"/>
          <p:cNvSpPr>
            <a:spLocks noChangeShapeType="1"/>
          </p:cNvSpPr>
          <p:nvPr/>
        </p:nvSpPr>
        <p:spPr bwMode="auto">
          <a:xfrm>
            <a:off x="4956175" y="6030913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61" name="Line 1061"/>
          <p:cNvSpPr>
            <a:spLocks noChangeShapeType="1"/>
          </p:cNvSpPr>
          <p:nvPr/>
        </p:nvSpPr>
        <p:spPr bwMode="auto">
          <a:xfrm>
            <a:off x="4975225" y="6646863"/>
            <a:ext cx="293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863" name="Group 1063"/>
          <p:cNvGrpSpPr>
            <a:grpSpLocks/>
          </p:cNvGrpSpPr>
          <p:nvPr/>
        </p:nvGrpSpPr>
        <p:grpSpPr bwMode="auto">
          <a:xfrm>
            <a:off x="4956175" y="4932363"/>
            <a:ext cx="2452688" cy="1716087"/>
            <a:chOff x="3320" y="2152"/>
            <a:chExt cx="1545" cy="1081"/>
          </a:xfrm>
        </p:grpSpPr>
        <p:sp>
          <p:nvSpPr>
            <p:cNvPr id="205864" name="Freeform 1064"/>
            <p:cNvSpPr>
              <a:spLocks/>
            </p:cNvSpPr>
            <p:nvPr/>
          </p:nvSpPr>
          <p:spPr bwMode="auto">
            <a:xfrm>
              <a:off x="3320" y="2152"/>
              <a:ext cx="1545" cy="539"/>
            </a:xfrm>
            <a:custGeom>
              <a:avLst/>
              <a:gdLst/>
              <a:ahLst/>
              <a:cxnLst>
                <a:cxn ang="0">
                  <a:pos x="1544" y="538"/>
                </a:cxn>
                <a:cxn ang="0">
                  <a:pos x="1533" y="512"/>
                </a:cxn>
                <a:cxn ang="0">
                  <a:pos x="1521" y="485"/>
                </a:cxn>
                <a:cxn ang="0">
                  <a:pos x="1499" y="459"/>
                </a:cxn>
                <a:cxn ang="0">
                  <a:pos x="1488" y="429"/>
                </a:cxn>
                <a:cxn ang="0">
                  <a:pos x="1476" y="403"/>
                </a:cxn>
                <a:cxn ang="0">
                  <a:pos x="1454" y="376"/>
                </a:cxn>
                <a:cxn ang="0">
                  <a:pos x="1443" y="350"/>
                </a:cxn>
                <a:cxn ang="0">
                  <a:pos x="1420" y="324"/>
                </a:cxn>
                <a:cxn ang="0">
                  <a:pos x="1397" y="297"/>
                </a:cxn>
                <a:cxn ang="0">
                  <a:pos x="1375" y="271"/>
                </a:cxn>
                <a:cxn ang="0">
                  <a:pos x="1352" y="241"/>
                </a:cxn>
                <a:cxn ang="0">
                  <a:pos x="1319" y="214"/>
                </a:cxn>
                <a:cxn ang="0">
                  <a:pos x="1285" y="188"/>
                </a:cxn>
                <a:cxn ang="0">
                  <a:pos x="1251" y="162"/>
                </a:cxn>
                <a:cxn ang="0">
                  <a:pos x="1206" y="135"/>
                </a:cxn>
                <a:cxn ang="0">
                  <a:pos x="1150" y="109"/>
                </a:cxn>
                <a:cxn ang="0">
                  <a:pos x="1082" y="79"/>
                </a:cxn>
                <a:cxn ang="0">
                  <a:pos x="1037" y="64"/>
                </a:cxn>
                <a:cxn ang="0">
                  <a:pos x="1014" y="56"/>
                </a:cxn>
                <a:cxn ang="0">
                  <a:pos x="992" y="53"/>
                </a:cxn>
                <a:cxn ang="0">
                  <a:pos x="969" y="49"/>
                </a:cxn>
                <a:cxn ang="0">
                  <a:pos x="958" y="49"/>
                </a:cxn>
                <a:cxn ang="0">
                  <a:pos x="935" y="41"/>
                </a:cxn>
                <a:cxn ang="0">
                  <a:pos x="902" y="38"/>
                </a:cxn>
                <a:cxn ang="0">
                  <a:pos x="868" y="34"/>
                </a:cxn>
                <a:cxn ang="0">
                  <a:pos x="823" y="26"/>
                </a:cxn>
                <a:cxn ang="0">
                  <a:pos x="766" y="23"/>
                </a:cxn>
                <a:cxn ang="0">
                  <a:pos x="733" y="19"/>
                </a:cxn>
                <a:cxn ang="0">
                  <a:pos x="699" y="15"/>
                </a:cxn>
                <a:cxn ang="0">
                  <a:pos x="654" y="11"/>
                </a:cxn>
                <a:cxn ang="0">
                  <a:pos x="597" y="11"/>
                </a:cxn>
                <a:cxn ang="0">
                  <a:pos x="552" y="11"/>
                </a:cxn>
                <a:cxn ang="0">
                  <a:pos x="507" y="8"/>
                </a:cxn>
                <a:cxn ang="0">
                  <a:pos x="462" y="4"/>
                </a:cxn>
                <a:cxn ang="0">
                  <a:pos x="428" y="4"/>
                </a:cxn>
                <a:cxn ang="0">
                  <a:pos x="417" y="4"/>
                </a:cxn>
                <a:cxn ang="0">
                  <a:pos x="406" y="4"/>
                </a:cxn>
                <a:cxn ang="0">
                  <a:pos x="383" y="4"/>
                </a:cxn>
                <a:cxn ang="0">
                  <a:pos x="349" y="4"/>
                </a:cxn>
                <a:cxn ang="0">
                  <a:pos x="327" y="4"/>
                </a:cxn>
                <a:cxn ang="0">
                  <a:pos x="304" y="4"/>
                </a:cxn>
                <a:cxn ang="0">
                  <a:pos x="293" y="4"/>
                </a:cxn>
                <a:cxn ang="0">
                  <a:pos x="270" y="4"/>
                </a:cxn>
                <a:cxn ang="0">
                  <a:pos x="248" y="4"/>
                </a:cxn>
                <a:cxn ang="0">
                  <a:pos x="214" y="4"/>
                </a:cxn>
                <a:cxn ang="0">
                  <a:pos x="180" y="0"/>
                </a:cxn>
                <a:cxn ang="0">
                  <a:pos x="147" y="0"/>
                </a:cxn>
                <a:cxn ang="0">
                  <a:pos x="90" y="0"/>
                </a:cxn>
                <a:cxn ang="0">
                  <a:pos x="68" y="0"/>
                </a:cxn>
                <a:cxn ang="0">
                  <a:pos x="45" y="0"/>
                </a:cxn>
                <a:cxn ang="0">
                  <a:pos x="23" y="0"/>
                </a:cxn>
                <a:cxn ang="0">
                  <a:pos x="0" y="0"/>
                </a:cxn>
              </a:cxnLst>
              <a:rect l="0" t="0" r="r" b="b"/>
              <a:pathLst>
                <a:path w="1545" h="539">
                  <a:moveTo>
                    <a:pt x="1544" y="538"/>
                  </a:moveTo>
                  <a:lnTo>
                    <a:pt x="1533" y="512"/>
                  </a:lnTo>
                  <a:lnTo>
                    <a:pt x="1521" y="485"/>
                  </a:lnTo>
                  <a:lnTo>
                    <a:pt x="1499" y="459"/>
                  </a:lnTo>
                  <a:lnTo>
                    <a:pt x="1488" y="429"/>
                  </a:lnTo>
                  <a:lnTo>
                    <a:pt x="1476" y="403"/>
                  </a:lnTo>
                  <a:lnTo>
                    <a:pt x="1454" y="376"/>
                  </a:lnTo>
                  <a:lnTo>
                    <a:pt x="1443" y="350"/>
                  </a:lnTo>
                  <a:lnTo>
                    <a:pt x="1420" y="324"/>
                  </a:lnTo>
                  <a:lnTo>
                    <a:pt x="1397" y="297"/>
                  </a:lnTo>
                  <a:lnTo>
                    <a:pt x="1375" y="271"/>
                  </a:lnTo>
                  <a:lnTo>
                    <a:pt x="1352" y="241"/>
                  </a:lnTo>
                  <a:lnTo>
                    <a:pt x="1319" y="214"/>
                  </a:lnTo>
                  <a:lnTo>
                    <a:pt x="1285" y="188"/>
                  </a:lnTo>
                  <a:lnTo>
                    <a:pt x="1251" y="162"/>
                  </a:lnTo>
                  <a:lnTo>
                    <a:pt x="1206" y="135"/>
                  </a:lnTo>
                  <a:lnTo>
                    <a:pt x="1150" y="109"/>
                  </a:lnTo>
                  <a:lnTo>
                    <a:pt x="1082" y="79"/>
                  </a:lnTo>
                  <a:lnTo>
                    <a:pt x="1037" y="64"/>
                  </a:lnTo>
                  <a:lnTo>
                    <a:pt x="1014" y="56"/>
                  </a:lnTo>
                  <a:lnTo>
                    <a:pt x="992" y="53"/>
                  </a:lnTo>
                  <a:lnTo>
                    <a:pt x="969" y="49"/>
                  </a:lnTo>
                  <a:lnTo>
                    <a:pt x="958" y="49"/>
                  </a:lnTo>
                  <a:lnTo>
                    <a:pt x="935" y="41"/>
                  </a:lnTo>
                  <a:lnTo>
                    <a:pt x="902" y="38"/>
                  </a:lnTo>
                  <a:lnTo>
                    <a:pt x="868" y="34"/>
                  </a:lnTo>
                  <a:lnTo>
                    <a:pt x="823" y="26"/>
                  </a:lnTo>
                  <a:lnTo>
                    <a:pt x="766" y="23"/>
                  </a:lnTo>
                  <a:lnTo>
                    <a:pt x="733" y="19"/>
                  </a:lnTo>
                  <a:lnTo>
                    <a:pt x="699" y="15"/>
                  </a:lnTo>
                  <a:lnTo>
                    <a:pt x="654" y="11"/>
                  </a:lnTo>
                  <a:lnTo>
                    <a:pt x="597" y="11"/>
                  </a:lnTo>
                  <a:lnTo>
                    <a:pt x="552" y="11"/>
                  </a:lnTo>
                  <a:lnTo>
                    <a:pt x="507" y="8"/>
                  </a:lnTo>
                  <a:lnTo>
                    <a:pt x="462" y="4"/>
                  </a:lnTo>
                  <a:lnTo>
                    <a:pt x="428" y="4"/>
                  </a:lnTo>
                  <a:lnTo>
                    <a:pt x="417" y="4"/>
                  </a:lnTo>
                  <a:lnTo>
                    <a:pt x="406" y="4"/>
                  </a:lnTo>
                  <a:lnTo>
                    <a:pt x="383" y="4"/>
                  </a:lnTo>
                  <a:lnTo>
                    <a:pt x="349" y="4"/>
                  </a:lnTo>
                  <a:lnTo>
                    <a:pt x="327" y="4"/>
                  </a:lnTo>
                  <a:lnTo>
                    <a:pt x="304" y="4"/>
                  </a:lnTo>
                  <a:lnTo>
                    <a:pt x="293" y="4"/>
                  </a:lnTo>
                  <a:lnTo>
                    <a:pt x="270" y="4"/>
                  </a:lnTo>
                  <a:lnTo>
                    <a:pt x="248" y="4"/>
                  </a:lnTo>
                  <a:lnTo>
                    <a:pt x="214" y="4"/>
                  </a:lnTo>
                  <a:lnTo>
                    <a:pt x="180" y="0"/>
                  </a:lnTo>
                  <a:lnTo>
                    <a:pt x="147" y="0"/>
                  </a:lnTo>
                  <a:lnTo>
                    <a:pt x="90" y="0"/>
                  </a:lnTo>
                  <a:lnTo>
                    <a:pt x="68" y="0"/>
                  </a:lnTo>
                  <a:lnTo>
                    <a:pt x="45" y="0"/>
                  </a:ln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5" name="Freeform 1065"/>
            <p:cNvSpPr>
              <a:spLocks/>
            </p:cNvSpPr>
            <p:nvPr/>
          </p:nvSpPr>
          <p:spPr bwMode="auto">
            <a:xfrm>
              <a:off x="3320" y="2694"/>
              <a:ext cx="1545" cy="539"/>
            </a:xfrm>
            <a:custGeom>
              <a:avLst/>
              <a:gdLst/>
              <a:ahLst/>
              <a:cxnLst>
                <a:cxn ang="0">
                  <a:pos x="1544" y="0"/>
                </a:cxn>
                <a:cxn ang="0">
                  <a:pos x="1533" y="26"/>
                </a:cxn>
                <a:cxn ang="0">
                  <a:pos x="1521" y="53"/>
                </a:cxn>
                <a:cxn ang="0">
                  <a:pos x="1499" y="79"/>
                </a:cxn>
                <a:cxn ang="0">
                  <a:pos x="1488" y="109"/>
                </a:cxn>
                <a:cxn ang="0">
                  <a:pos x="1476" y="135"/>
                </a:cxn>
                <a:cxn ang="0">
                  <a:pos x="1454" y="162"/>
                </a:cxn>
                <a:cxn ang="0">
                  <a:pos x="1443" y="188"/>
                </a:cxn>
                <a:cxn ang="0">
                  <a:pos x="1420" y="214"/>
                </a:cxn>
                <a:cxn ang="0">
                  <a:pos x="1397" y="241"/>
                </a:cxn>
                <a:cxn ang="0">
                  <a:pos x="1375" y="267"/>
                </a:cxn>
                <a:cxn ang="0">
                  <a:pos x="1352" y="297"/>
                </a:cxn>
                <a:cxn ang="0">
                  <a:pos x="1319" y="324"/>
                </a:cxn>
                <a:cxn ang="0">
                  <a:pos x="1285" y="350"/>
                </a:cxn>
                <a:cxn ang="0">
                  <a:pos x="1251" y="376"/>
                </a:cxn>
                <a:cxn ang="0">
                  <a:pos x="1206" y="403"/>
                </a:cxn>
                <a:cxn ang="0">
                  <a:pos x="1150" y="429"/>
                </a:cxn>
                <a:cxn ang="0">
                  <a:pos x="1082" y="459"/>
                </a:cxn>
                <a:cxn ang="0">
                  <a:pos x="1037" y="474"/>
                </a:cxn>
                <a:cxn ang="0">
                  <a:pos x="1014" y="482"/>
                </a:cxn>
                <a:cxn ang="0">
                  <a:pos x="992" y="485"/>
                </a:cxn>
                <a:cxn ang="0">
                  <a:pos x="969" y="489"/>
                </a:cxn>
                <a:cxn ang="0">
                  <a:pos x="958" y="489"/>
                </a:cxn>
                <a:cxn ang="0">
                  <a:pos x="935" y="497"/>
                </a:cxn>
                <a:cxn ang="0">
                  <a:pos x="902" y="500"/>
                </a:cxn>
                <a:cxn ang="0">
                  <a:pos x="868" y="504"/>
                </a:cxn>
                <a:cxn ang="0">
                  <a:pos x="823" y="512"/>
                </a:cxn>
                <a:cxn ang="0">
                  <a:pos x="766" y="515"/>
                </a:cxn>
                <a:cxn ang="0">
                  <a:pos x="733" y="519"/>
                </a:cxn>
                <a:cxn ang="0">
                  <a:pos x="699" y="523"/>
                </a:cxn>
                <a:cxn ang="0">
                  <a:pos x="654" y="527"/>
                </a:cxn>
                <a:cxn ang="0">
                  <a:pos x="597" y="527"/>
                </a:cxn>
                <a:cxn ang="0">
                  <a:pos x="552" y="527"/>
                </a:cxn>
                <a:cxn ang="0">
                  <a:pos x="507" y="530"/>
                </a:cxn>
                <a:cxn ang="0">
                  <a:pos x="462" y="534"/>
                </a:cxn>
                <a:cxn ang="0">
                  <a:pos x="428" y="534"/>
                </a:cxn>
                <a:cxn ang="0">
                  <a:pos x="417" y="534"/>
                </a:cxn>
                <a:cxn ang="0">
                  <a:pos x="406" y="534"/>
                </a:cxn>
                <a:cxn ang="0">
                  <a:pos x="383" y="534"/>
                </a:cxn>
                <a:cxn ang="0">
                  <a:pos x="349" y="534"/>
                </a:cxn>
                <a:cxn ang="0">
                  <a:pos x="327" y="534"/>
                </a:cxn>
                <a:cxn ang="0">
                  <a:pos x="304" y="534"/>
                </a:cxn>
                <a:cxn ang="0">
                  <a:pos x="293" y="534"/>
                </a:cxn>
                <a:cxn ang="0">
                  <a:pos x="270" y="534"/>
                </a:cxn>
                <a:cxn ang="0">
                  <a:pos x="248" y="534"/>
                </a:cxn>
                <a:cxn ang="0">
                  <a:pos x="214" y="534"/>
                </a:cxn>
                <a:cxn ang="0">
                  <a:pos x="180" y="538"/>
                </a:cxn>
                <a:cxn ang="0">
                  <a:pos x="147" y="538"/>
                </a:cxn>
                <a:cxn ang="0">
                  <a:pos x="90" y="538"/>
                </a:cxn>
                <a:cxn ang="0">
                  <a:pos x="68" y="538"/>
                </a:cxn>
                <a:cxn ang="0">
                  <a:pos x="45" y="538"/>
                </a:cxn>
                <a:cxn ang="0">
                  <a:pos x="23" y="538"/>
                </a:cxn>
                <a:cxn ang="0">
                  <a:pos x="0" y="538"/>
                </a:cxn>
              </a:cxnLst>
              <a:rect l="0" t="0" r="r" b="b"/>
              <a:pathLst>
                <a:path w="1545" h="539">
                  <a:moveTo>
                    <a:pt x="1544" y="0"/>
                  </a:moveTo>
                  <a:lnTo>
                    <a:pt x="1533" y="26"/>
                  </a:lnTo>
                  <a:lnTo>
                    <a:pt x="1521" y="53"/>
                  </a:lnTo>
                  <a:lnTo>
                    <a:pt x="1499" y="79"/>
                  </a:lnTo>
                  <a:lnTo>
                    <a:pt x="1488" y="109"/>
                  </a:lnTo>
                  <a:lnTo>
                    <a:pt x="1476" y="135"/>
                  </a:lnTo>
                  <a:lnTo>
                    <a:pt x="1454" y="162"/>
                  </a:lnTo>
                  <a:lnTo>
                    <a:pt x="1443" y="188"/>
                  </a:lnTo>
                  <a:lnTo>
                    <a:pt x="1420" y="214"/>
                  </a:lnTo>
                  <a:lnTo>
                    <a:pt x="1397" y="241"/>
                  </a:lnTo>
                  <a:lnTo>
                    <a:pt x="1375" y="267"/>
                  </a:lnTo>
                  <a:lnTo>
                    <a:pt x="1352" y="297"/>
                  </a:lnTo>
                  <a:lnTo>
                    <a:pt x="1319" y="324"/>
                  </a:lnTo>
                  <a:lnTo>
                    <a:pt x="1285" y="350"/>
                  </a:lnTo>
                  <a:lnTo>
                    <a:pt x="1251" y="376"/>
                  </a:lnTo>
                  <a:lnTo>
                    <a:pt x="1206" y="403"/>
                  </a:lnTo>
                  <a:lnTo>
                    <a:pt x="1150" y="429"/>
                  </a:lnTo>
                  <a:lnTo>
                    <a:pt x="1082" y="459"/>
                  </a:lnTo>
                  <a:lnTo>
                    <a:pt x="1037" y="474"/>
                  </a:lnTo>
                  <a:lnTo>
                    <a:pt x="1014" y="482"/>
                  </a:lnTo>
                  <a:lnTo>
                    <a:pt x="992" y="485"/>
                  </a:lnTo>
                  <a:lnTo>
                    <a:pt x="969" y="489"/>
                  </a:lnTo>
                  <a:lnTo>
                    <a:pt x="958" y="489"/>
                  </a:lnTo>
                  <a:lnTo>
                    <a:pt x="935" y="497"/>
                  </a:lnTo>
                  <a:lnTo>
                    <a:pt x="902" y="500"/>
                  </a:lnTo>
                  <a:lnTo>
                    <a:pt x="868" y="504"/>
                  </a:lnTo>
                  <a:lnTo>
                    <a:pt x="823" y="512"/>
                  </a:lnTo>
                  <a:lnTo>
                    <a:pt x="766" y="515"/>
                  </a:lnTo>
                  <a:lnTo>
                    <a:pt x="733" y="519"/>
                  </a:lnTo>
                  <a:lnTo>
                    <a:pt x="699" y="523"/>
                  </a:lnTo>
                  <a:lnTo>
                    <a:pt x="654" y="527"/>
                  </a:lnTo>
                  <a:lnTo>
                    <a:pt x="597" y="527"/>
                  </a:lnTo>
                  <a:lnTo>
                    <a:pt x="552" y="527"/>
                  </a:lnTo>
                  <a:lnTo>
                    <a:pt x="507" y="530"/>
                  </a:lnTo>
                  <a:lnTo>
                    <a:pt x="462" y="534"/>
                  </a:lnTo>
                  <a:lnTo>
                    <a:pt x="428" y="534"/>
                  </a:lnTo>
                  <a:lnTo>
                    <a:pt x="417" y="534"/>
                  </a:lnTo>
                  <a:lnTo>
                    <a:pt x="406" y="534"/>
                  </a:lnTo>
                  <a:lnTo>
                    <a:pt x="383" y="534"/>
                  </a:lnTo>
                  <a:lnTo>
                    <a:pt x="349" y="534"/>
                  </a:lnTo>
                  <a:lnTo>
                    <a:pt x="327" y="534"/>
                  </a:lnTo>
                  <a:lnTo>
                    <a:pt x="304" y="534"/>
                  </a:lnTo>
                  <a:lnTo>
                    <a:pt x="293" y="534"/>
                  </a:lnTo>
                  <a:lnTo>
                    <a:pt x="270" y="534"/>
                  </a:lnTo>
                  <a:lnTo>
                    <a:pt x="248" y="534"/>
                  </a:lnTo>
                  <a:lnTo>
                    <a:pt x="214" y="534"/>
                  </a:lnTo>
                  <a:lnTo>
                    <a:pt x="180" y="538"/>
                  </a:lnTo>
                  <a:lnTo>
                    <a:pt x="147" y="538"/>
                  </a:lnTo>
                  <a:lnTo>
                    <a:pt x="90" y="538"/>
                  </a:lnTo>
                  <a:lnTo>
                    <a:pt x="68" y="538"/>
                  </a:lnTo>
                  <a:lnTo>
                    <a:pt x="45" y="538"/>
                  </a:lnTo>
                  <a:lnTo>
                    <a:pt x="23" y="538"/>
                  </a:lnTo>
                  <a:lnTo>
                    <a:pt x="0" y="538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66" name="Group 1066"/>
          <p:cNvGrpSpPr>
            <a:grpSpLocks/>
          </p:cNvGrpSpPr>
          <p:nvPr/>
        </p:nvGrpSpPr>
        <p:grpSpPr bwMode="auto">
          <a:xfrm>
            <a:off x="4956175" y="4932363"/>
            <a:ext cx="2452688" cy="1716087"/>
            <a:chOff x="3320" y="2152"/>
            <a:chExt cx="1545" cy="1081"/>
          </a:xfrm>
        </p:grpSpPr>
        <p:sp>
          <p:nvSpPr>
            <p:cNvPr id="205867" name="Freeform 1067"/>
            <p:cNvSpPr>
              <a:spLocks/>
            </p:cNvSpPr>
            <p:nvPr/>
          </p:nvSpPr>
          <p:spPr bwMode="auto">
            <a:xfrm>
              <a:off x="3320" y="2152"/>
              <a:ext cx="1545" cy="539"/>
            </a:xfrm>
            <a:custGeom>
              <a:avLst/>
              <a:gdLst/>
              <a:ahLst/>
              <a:cxnLst>
                <a:cxn ang="0">
                  <a:pos x="1544" y="538"/>
                </a:cxn>
                <a:cxn ang="0">
                  <a:pos x="1544" y="512"/>
                </a:cxn>
                <a:cxn ang="0">
                  <a:pos x="1544" y="497"/>
                </a:cxn>
                <a:cxn ang="0">
                  <a:pos x="1531" y="485"/>
                </a:cxn>
                <a:cxn ang="0">
                  <a:pos x="1531" y="459"/>
                </a:cxn>
                <a:cxn ang="0">
                  <a:pos x="1519" y="429"/>
                </a:cxn>
                <a:cxn ang="0">
                  <a:pos x="1506" y="403"/>
                </a:cxn>
                <a:cxn ang="0">
                  <a:pos x="1506" y="376"/>
                </a:cxn>
                <a:cxn ang="0">
                  <a:pos x="1494" y="350"/>
                </a:cxn>
                <a:cxn ang="0">
                  <a:pos x="1481" y="324"/>
                </a:cxn>
                <a:cxn ang="0">
                  <a:pos x="1469" y="297"/>
                </a:cxn>
                <a:cxn ang="0">
                  <a:pos x="1469" y="286"/>
                </a:cxn>
                <a:cxn ang="0">
                  <a:pos x="1469" y="271"/>
                </a:cxn>
                <a:cxn ang="0">
                  <a:pos x="1456" y="256"/>
                </a:cxn>
                <a:cxn ang="0">
                  <a:pos x="1444" y="241"/>
                </a:cxn>
                <a:cxn ang="0">
                  <a:pos x="1431" y="214"/>
                </a:cxn>
                <a:cxn ang="0">
                  <a:pos x="1418" y="188"/>
                </a:cxn>
                <a:cxn ang="0">
                  <a:pos x="1406" y="162"/>
                </a:cxn>
                <a:cxn ang="0">
                  <a:pos x="1381" y="135"/>
                </a:cxn>
                <a:cxn ang="0">
                  <a:pos x="1356" y="109"/>
                </a:cxn>
                <a:cxn ang="0">
                  <a:pos x="1318" y="79"/>
                </a:cxn>
                <a:cxn ang="0">
                  <a:pos x="1293" y="64"/>
                </a:cxn>
                <a:cxn ang="0">
                  <a:pos x="1268" y="53"/>
                </a:cxn>
                <a:cxn ang="0">
                  <a:pos x="1255" y="49"/>
                </a:cxn>
                <a:cxn ang="0">
                  <a:pos x="1243" y="41"/>
                </a:cxn>
                <a:cxn ang="0">
                  <a:pos x="1218" y="38"/>
                </a:cxn>
                <a:cxn ang="0">
                  <a:pos x="1205" y="34"/>
                </a:cxn>
                <a:cxn ang="0">
                  <a:pos x="1180" y="26"/>
                </a:cxn>
                <a:cxn ang="0">
                  <a:pos x="1155" y="23"/>
                </a:cxn>
                <a:cxn ang="0">
                  <a:pos x="1117" y="15"/>
                </a:cxn>
                <a:cxn ang="0">
                  <a:pos x="1092" y="11"/>
                </a:cxn>
                <a:cxn ang="0">
                  <a:pos x="1067" y="11"/>
                </a:cxn>
                <a:cxn ang="0">
                  <a:pos x="1042" y="11"/>
                </a:cxn>
                <a:cxn ang="0">
                  <a:pos x="1017" y="8"/>
                </a:cxn>
                <a:cxn ang="0">
                  <a:pos x="992" y="4"/>
                </a:cxn>
                <a:cxn ang="0">
                  <a:pos x="979" y="4"/>
                </a:cxn>
                <a:cxn ang="0">
                  <a:pos x="967" y="4"/>
                </a:cxn>
                <a:cxn ang="0">
                  <a:pos x="954" y="4"/>
                </a:cxn>
                <a:cxn ang="0">
                  <a:pos x="941" y="4"/>
                </a:cxn>
                <a:cxn ang="0">
                  <a:pos x="916" y="4"/>
                </a:cxn>
                <a:cxn ang="0">
                  <a:pos x="904" y="4"/>
                </a:cxn>
                <a:cxn ang="0">
                  <a:pos x="891" y="4"/>
                </a:cxn>
                <a:cxn ang="0">
                  <a:pos x="866" y="4"/>
                </a:cxn>
                <a:cxn ang="0">
                  <a:pos x="854" y="0"/>
                </a:cxn>
                <a:cxn ang="0">
                  <a:pos x="841" y="0"/>
                </a:cxn>
                <a:cxn ang="0">
                  <a:pos x="828" y="0"/>
                </a:cxn>
                <a:cxn ang="0">
                  <a:pos x="791" y="0"/>
                </a:cxn>
                <a:cxn ang="0">
                  <a:pos x="728" y="0"/>
                </a:cxn>
                <a:cxn ang="0">
                  <a:pos x="640" y="0"/>
                </a:cxn>
                <a:cxn ang="0">
                  <a:pos x="552" y="0"/>
                </a:cxn>
                <a:cxn ang="0">
                  <a:pos x="439" y="0"/>
                </a:cxn>
                <a:cxn ang="0">
                  <a:pos x="213" y="0"/>
                </a:cxn>
                <a:cxn ang="0">
                  <a:pos x="100" y="0"/>
                </a:cxn>
                <a:cxn ang="0">
                  <a:pos x="0" y="0"/>
                </a:cxn>
              </a:cxnLst>
              <a:rect l="0" t="0" r="r" b="b"/>
              <a:pathLst>
                <a:path w="1545" h="539">
                  <a:moveTo>
                    <a:pt x="1544" y="538"/>
                  </a:moveTo>
                  <a:lnTo>
                    <a:pt x="1544" y="512"/>
                  </a:lnTo>
                  <a:lnTo>
                    <a:pt x="1544" y="497"/>
                  </a:lnTo>
                  <a:lnTo>
                    <a:pt x="1531" y="485"/>
                  </a:lnTo>
                  <a:lnTo>
                    <a:pt x="1531" y="459"/>
                  </a:lnTo>
                  <a:lnTo>
                    <a:pt x="1519" y="429"/>
                  </a:lnTo>
                  <a:lnTo>
                    <a:pt x="1506" y="403"/>
                  </a:lnTo>
                  <a:lnTo>
                    <a:pt x="1506" y="376"/>
                  </a:lnTo>
                  <a:lnTo>
                    <a:pt x="1494" y="350"/>
                  </a:lnTo>
                  <a:lnTo>
                    <a:pt x="1481" y="324"/>
                  </a:lnTo>
                  <a:lnTo>
                    <a:pt x="1469" y="297"/>
                  </a:lnTo>
                  <a:lnTo>
                    <a:pt x="1469" y="286"/>
                  </a:lnTo>
                  <a:lnTo>
                    <a:pt x="1469" y="271"/>
                  </a:lnTo>
                  <a:lnTo>
                    <a:pt x="1456" y="256"/>
                  </a:lnTo>
                  <a:lnTo>
                    <a:pt x="1444" y="241"/>
                  </a:lnTo>
                  <a:lnTo>
                    <a:pt x="1431" y="214"/>
                  </a:lnTo>
                  <a:lnTo>
                    <a:pt x="1418" y="188"/>
                  </a:lnTo>
                  <a:lnTo>
                    <a:pt x="1406" y="162"/>
                  </a:lnTo>
                  <a:lnTo>
                    <a:pt x="1381" y="135"/>
                  </a:lnTo>
                  <a:lnTo>
                    <a:pt x="1356" y="109"/>
                  </a:lnTo>
                  <a:lnTo>
                    <a:pt x="1318" y="79"/>
                  </a:lnTo>
                  <a:lnTo>
                    <a:pt x="1293" y="64"/>
                  </a:lnTo>
                  <a:lnTo>
                    <a:pt x="1268" y="53"/>
                  </a:lnTo>
                  <a:lnTo>
                    <a:pt x="1255" y="49"/>
                  </a:lnTo>
                  <a:lnTo>
                    <a:pt x="1243" y="41"/>
                  </a:lnTo>
                  <a:lnTo>
                    <a:pt x="1218" y="38"/>
                  </a:lnTo>
                  <a:lnTo>
                    <a:pt x="1205" y="34"/>
                  </a:lnTo>
                  <a:lnTo>
                    <a:pt x="1180" y="26"/>
                  </a:lnTo>
                  <a:lnTo>
                    <a:pt x="1155" y="23"/>
                  </a:lnTo>
                  <a:lnTo>
                    <a:pt x="1117" y="15"/>
                  </a:lnTo>
                  <a:lnTo>
                    <a:pt x="1092" y="11"/>
                  </a:lnTo>
                  <a:lnTo>
                    <a:pt x="1067" y="11"/>
                  </a:lnTo>
                  <a:lnTo>
                    <a:pt x="1042" y="11"/>
                  </a:lnTo>
                  <a:lnTo>
                    <a:pt x="1017" y="8"/>
                  </a:lnTo>
                  <a:lnTo>
                    <a:pt x="992" y="4"/>
                  </a:lnTo>
                  <a:lnTo>
                    <a:pt x="979" y="4"/>
                  </a:lnTo>
                  <a:lnTo>
                    <a:pt x="967" y="4"/>
                  </a:lnTo>
                  <a:lnTo>
                    <a:pt x="954" y="4"/>
                  </a:lnTo>
                  <a:lnTo>
                    <a:pt x="941" y="4"/>
                  </a:lnTo>
                  <a:lnTo>
                    <a:pt x="916" y="4"/>
                  </a:lnTo>
                  <a:lnTo>
                    <a:pt x="904" y="4"/>
                  </a:lnTo>
                  <a:lnTo>
                    <a:pt x="891" y="4"/>
                  </a:lnTo>
                  <a:lnTo>
                    <a:pt x="866" y="4"/>
                  </a:lnTo>
                  <a:lnTo>
                    <a:pt x="854" y="0"/>
                  </a:lnTo>
                  <a:lnTo>
                    <a:pt x="841" y="0"/>
                  </a:lnTo>
                  <a:lnTo>
                    <a:pt x="828" y="0"/>
                  </a:lnTo>
                  <a:lnTo>
                    <a:pt x="791" y="0"/>
                  </a:lnTo>
                  <a:lnTo>
                    <a:pt x="728" y="0"/>
                  </a:lnTo>
                  <a:lnTo>
                    <a:pt x="640" y="0"/>
                  </a:lnTo>
                  <a:lnTo>
                    <a:pt x="552" y="0"/>
                  </a:lnTo>
                  <a:lnTo>
                    <a:pt x="439" y="0"/>
                  </a:lnTo>
                  <a:lnTo>
                    <a:pt x="213" y="0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68" name="Freeform 1068"/>
            <p:cNvSpPr>
              <a:spLocks/>
            </p:cNvSpPr>
            <p:nvPr/>
          </p:nvSpPr>
          <p:spPr bwMode="auto">
            <a:xfrm>
              <a:off x="3320" y="2694"/>
              <a:ext cx="1545" cy="539"/>
            </a:xfrm>
            <a:custGeom>
              <a:avLst/>
              <a:gdLst/>
              <a:ahLst/>
              <a:cxnLst>
                <a:cxn ang="0">
                  <a:pos x="1544" y="0"/>
                </a:cxn>
                <a:cxn ang="0">
                  <a:pos x="1544" y="26"/>
                </a:cxn>
                <a:cxn ang="0">
                  <a:pos x="1544" y="41"/>
                </a:cxn>
                <a:cxn ang="0">
                  <a:pos x="1531" y="53"/>
                </a:cxn>
                <a:cxn ang="0">
                  <a:pos x="1531" y="79"/>
                </a:cxn>
                <a:cxn ang="0">
                  <a:pos x="1519" y="109"/>
                </a:cxn>
                <a:cxn ang="0">
                  <a:pos x="1506" y="135"/>
                </a:cxn>
                <a:cxn ang="0">
                  <a:pos x="1506" y="162"/>
                </a:cxn>
                <a:cxn ang="0">
                  <a:pos x="1494" y="188"/>
                </a:cxn>
                <a:cxn ang="0">
                  <a:pos x="1481" y="214"/>
                </a:cxn>
                <a:cxn ang="0">
                  <a:pos x="1469" y="241"/>
                </a:cxn>
                <a:cxn ang="0">
                  <a:pos x="1469" y="252"/>
                </a:cxn>
                <a:cxn ang="0">
                  <a:pos x="1469" y="267"/>
                </a:cxn>
                <a:cxn ang="0">
                  <a:pos x="1456" y="282"/>
                </a:cxn>
                <a:cxn ang="0">
                  <a:pos x="1444" y="297"/>
                </a:cxn>
                <a:cxn ang="0">
                  <a:pos x="1431" y="324"/>
                </a:cxn>
                <a:cxn ang="0">
                  <a:pos x="1418" y="350"/>
                </a:cxn>
                <a:cxn ang="0">
                  <a:pos x="1406" y="376"/>
                </a:cxn>
                <a:cxn ang="0">
                  <a:pos x="1381" y="403"/>
                </a:cxn>
                <a:cxn ang="0">
                  <a:pos x="1356" y="429"/>
                </a:cxn>
                <a:cxn ang="0">
                  <a:pos x="1318" y="459"/>
                </a:cxn>
                <a:cxn ang="0">
                  <a:pos x="1293" y="474"/>
                </a:cxn>
                <a:cxn ang="0">
                  <a:pos x="1268" y="485"/>
                </a:cxn>
                <a:cxn ang="0">
                  <a:pos x="1255" y="489"/>
                </a:cxn>
                <a:cxn ang="0">
                  <a:pos x="1243" y="497"/>
                </a:cxn>
                <a:cxn ang="0">
                  <a:pos x="1218" y="500"/>
                </a:cxn>
                <a:cxn ang="0">
                  <a:pos x="1205" y="504"/>
                </a:cxn>
                <a:cxn ang="0">
                  <a:pos x="1180" y="512"/>
                </a:cxn>
                <a:cxn ang="0">
                  <a:pos x="1155" y="515"/>
                </a:cxn>
                <a:cxn ang="0">
                  <a:pos x="1117" y="523"/>
                </a:cxn>
                <a:cxn ang="0">
                  <a:pos x="1092" y="527"/>
                </a:cxn>
                <a:cxn ang="0">
                  <a:pos x="1067" y="527"/>
                </a:cxn>
                <a:cxn ang="0">
                  <a:pos x="1042" y="527"/>
                </a:cxn>
                <a:cxn ang="0">
                  <a:pos x="1017" y="530"/>
                </a:cxn>
                <a:cxn ang="0">
                  <a:pos x="992" y="534"/>
                </a:cxn>
                <a:cxn ang="0">
                  <a:pos x="979" y="534"/>
                </a:cxn>
                <a:cxn ang="0">
                  <a:pos x="967" y="534"/>
                </a:cxn>
                <a:cxn ang="0">
                  <a:pos x="954" y="534"/>
                </a:cxn>
                <a:cxn ang="0">
                  <a:pos x="941" y="534"/>
                </a:cxn>
                <a:cxn ang="0">
                  <a:pos x="916" y="534"/>
                </a:cxn>
                <a:cxn ang="0">
                  <a:pos x="904" y="534"/>
                </a:cxn>
                <a:cxn ang="0">
                  <a:pos x="891" y="534"/>
                </a:cxn>
                <a:cxn ang="0">
                  <a:pos x="866" y="534"/>
                </a:cxn>
                <a:cxn ang="0">
                  <a:pos x="854" y="538"/>
                </a:cxn>
                <a:cxn ang="0">
                  <a:pos x="841" y="538"/>
                </a:cxn>
                <a:cxn ang="0">
                  <a:pos x="828" y="538"/>
                </a:cxn>
                <a:cxn ang="0">
                  <a:pos x="791" y="538"/>
                </a:cxn>
                <a:cxn ang="0">
                  <a:pos x="728" y="538"/>
                </a:cxn>
                <a:cxn ang="0">
                  <a:pos x="640" y="538"/>
                </a:cxn>
                <a:cxn ang="0">
                  <a:pos x="552" y="538"/>
                </a:cxn>
                <a:cxn ang="0">
                  <a:pos x="439" y="538"/>
                </a:cxn>
                <a:cxn ang="0">
                  <a:pos x="213" y="538"/>
                </a:cxn>
                <a:cxn ang="0">
                  <a:pos x="100" y="538"/>
                </a:cxn>
                <a:cxn ang="0">
                  <a:pos x="0" y="538"/>
                </a:cxn>
              </a:cxnLst>
              <a:rect l="0" t="0" r="r" b="b"/>
              <a:pathLst>
                <a:path w="1545" h="539">
                  <a:moveTo>
                    <a:pt x="1544" y="0"/>
                  </a:moveTo>
                  <a:lnTo>
                    <a:pt x="1544" y="26"/>
                  </a:lnTo>
                  <a:lnTo>
                    <a:pt x="1544" y="41"/>
                  </a:lnTo>
                  <a:lnTo>
                    <a:pt x="1531" y="53"/>
                  </a:lnTo>
                  <a:lnTo>
                    <a:pt x="1531" y="79"/>
                  </a:lnTo>
                  <a:lnTo>
                    <a:pt x="1519" y="109"/>
                  </a:lnTo>
                  <a:lnTo>
                    <a:pt x="1506" y="135"/>
                  </a:lnTo>
                  <a:lnTo>
                    <a:pt x="1506" y="162"/>
                  </a:lnTo>
                  <a:lnTo>
                    <a:pt x="1494" y="188"/>
                  </a:lnTo>
                  <a:lnTo>
                    <a:pt x="1481" y="214"/>
                  </a:lnTo>
                  <a:lnTo>
                    <a:pt x="1469" y="241"/>
                  </a:lnTo>
                  <a:lnTo>
                    <a:pt x="1469" y="252"/>
                  </a:lnTo>
                  <a:lnTo>
                    <a:pt x="1469" y="267"/>
                  </a:lnTo>
                  <a:lnTo>
                    <a:pt x="1456" y="282"/>
                  </a:lnTo>
                  <a:lnTo>
                    <a:pt x="1444" y="297"/>
                  </a:lnTo>
                  <a:lnTo>
                    <a:pt x="1431" y="324"/>
                  </a:lnTo>
                  <a:lnTo>
                    <a:pt x="1418" y="350"/>
                  </a:lnTo>
                  <a:lnTo>
                    <a:pt x="1406" y="376"/>
                  </a:lnTo>
                  <a:lnTo>
                    <a:pt x="1381" y="403"/>
                  </a:lnTo>
                  <a:lnTo>
                    <a:pt x="1356" y="429"/>
                  </a:lnTo>
                  <a:lnTo>
                    <a:pt x="1318" y="459"/>
                  </a:lnTo>
                  <a:lnTo>
                    <a:pt x="1293" y="474"/>
                  </a:lnTo>
                  <a:lnTo>
                    <a:pt x="1268" y="485"/>
                  </a:lnTo>
                  <a:lnTo>
                    <a:pt x="1255" y="489"/>
                  </a:lnTo>
                  <a:lnTo>
                    <a:pt x="1243" y="497"/>
                  </a:lnTo>
                  <a:lnTo>
                    <a:pt x="1218" y="500"/>
                  </a:lnTo>
                  <a:lnTo>
                    <a:pt x="1205" y="504"/>
                  </a:lnTo>
                  <a:lnTo>
                    <a:pt x="1180" y="512"/>
                  </a:lnTo>
                  <a:lnTo>
                    <a:pt x="1155" y="515"/>
                  </a:lnTo>
                  <a:lnTo>
                    <a:pt x="1117" y="523"/>
                  </a:lnTo>
                  <a:lnTo>
                    <a:pt x="1092" y="527"/>
                  </a:lnTo>
                  <a:lnTo>
                    <a:pt x="1067" y="527"/>
                  </a:lnTo>
                  <a:lnTo>
                    <a:pt x="1042" y="527"/>
                  </a:lnTo>
                  <a:lnTo>
                    <a:pt x="1017" y="530"/>
                  </a:lnTo>
                  <a:lnTo>
                    <a:pt x="992" y="534"/>
                  </a:lnTo>
                  <a:lnTo>
                    <a:pt x="979" y="534"/>
                  </a:lnTo>
                  <a:lnTo>
                    <a:pt x="967" y="534"/>
                  </a:lnTo>
                  <a:lnTo>
                    <a:pt x="954" y="534"/>
                  </a:lnTo>
                  <a:lnTo>
                    <a:pt x="941" y="534"/>
                  </a:lnTo>
                  <a:lnTo>
                    <a:pt x="916" y="534"/>
                  </a:lnTo>
                  <a:lnTo>
                    <a:pt x="904" y="534"/>
                  </a:lnTo>
                  <a:lnTo>
                    <a:pt x="891" y="534"/>
                  </a:lnTo>
                  <a:lnTo>
                    <a:pt x="866" y="534"/>
                  </a:lnTo>
                  <a:lnTo>
                    <a:pt x="854" y="538"/>
                  </a:lnTo>
                  <a:lnTo>
                    <a:pt x="841" y="538"/>
                  </a:lnTo>
                  <a:lnTo>
                    <a:pt x="828" y="538"/>
                  </a:lnTo>
                  <a:lnTo>
                    <a:pt x="791" y="538"/>
                  </a:lnTo>
                  <a:lnTo>
                    <a:pt x="728" y="538"/>
                  </a:lnTo>
                  <a:lnTo>
                    <a:pt x="640" y="538"/>
                  </a:lnTo>
                  <a:lnTo>
                    <a:pt x="552" y="538"/>
                  </a:lnTo>
                  <a:lnTo>
                    <a:pt x="439" y="538"/>
                  </a:lnTo>
                  <a:lnTo>
                    <a:pt x="213" y="538"/>
                  </a:lnTo>
                  <a:lnTo>
                    <a:pt x="100" y="538"/>
                  </a:lnTo>
                  <a:lnTo>
                    <a:pt x="0" y="5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869" name="Rectangle 1069"/>
          <p:cNvSpPr>
            <a:spLocks noChangeArrowheads="1"/>
          </p:cNvSpPr>
          <p:nvPr/>
        </p:nvSpPr>
        <p:spPr bwMode="auto">
          <a:xfrm>
            <a:off x="6019800" y="39354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rough</a:t>
            </a:r>
          </a:p>
        </p:txBody>
      </p:sp>
      <p:sp>
        <p:nvSpPr>
          <p:cNvPr id="205870" name="Rectangle 1070"/>
          <p:cNvSpPr>
            <a:spLocks noChangeArrowheads="1"/>
          </p:cNvSpPr>
          <p:nvPr/>
        </p:nvSpPr>
        <p:spPr bwMode="auto">
          <a:xfrm>
            <a:off x="7048500" y="3919538"/>
            <a:ext cx="1077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smooth</a:t>
            </a:r>
          </a:p>
        </p:txBody>
      </p:sp>
      <p:sp>
        <p:nvSpPr>
          <p:cNvPr id="205871" name="Line 1071"/>
          <p:cNvSpPr>
            <a:spLocks noChangeShapeType="1"/>
          </p:cNvSpPr>
          <p:nvPr/>
        </p:nvSpPr>
        <p:spPr bwMode="auto">
          <a:xfrm flipH="1">
            <a:off x="7239000" y="4487863"/>
            <a:ext cx="395288" cy="715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72" name="Line 1072"/>
          <p:cNvSpPr>
            <a:spLocks noChangeShapeType="1"/>
          </p:cNvSpPr>
          <p:nvPr/>
        </p:nvSpPr>
        <p:spPr bwMode="auto">
          <a:xfrm>
            <a:off x="6457950" y="4298950"/>
            <a:ext cx="269875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74" name="Rectangle 1074"/>
          <p:cNvSpPr>
            <a:spLocks noChangeArrowheads="1"/>
          </p:cNvSpPr>
          <p:nvPr/>
        </p:nvSpPr>
        <p:spPr bwMode="auto">
          <a:xfrm>
            <a:off x="4808538" y="56483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y</a:t>
            </a:r>
          </a:p>
        </p:txBody>
      </p:sp>
      <p:graphicFrame>
        <p:nvGraphicFramePr>
          <p:cNvPr id="205876" name="Object 1076"/>
          <p:cNvGraphicFramePr>
            <a:graphicFrameLocks noChangeAspect="1"/>
          </p:cNvGraphicFramePr>
          <p:nvPr/>
        </p:nvGraphicFramePr>
        <p:xfrm>
          <a:off x="469900" y="4210050"/>
          <a:ext cx="1206500" cy="722313"/>
        </p:xfrm>
        <a:graphic>
          <a:graphicData uri="http://schemas.openxmlformats.org/presentationml/2006/ole">
            <p:oleObj spid="_x0000_s205876" name="Equation" r:id="rId6" imgW="1206360" imgH="723600" progId="Equation.DSMT4">
              <p:embed/>
            </p:oleObj>
          </a:graphicData>
        </a:graphic>
      </p:graphicFrame>
      <p:sp>
        <p:nvSpPr>
          <p:cNvPr id="205877" name="Line 1077"/>
          <p:cNvSpPr>
            <a:spLocks noChangeShapeType="1"/>
          </p:cNvSpPr>
          <p:nvPr/>
        </p:nvSpPr>
        <p:spPr bwMode="auto">
          <a:xfrm>
            <a:off x="4876800" y="3984625"/>
            <a:ext cx="336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5879" name="Object 1079"/>
          <p:cNvGraphicFramePr>
            <a:graphicFrameLocks noChangeAspect="1"/>
          </p:cNvGraphicFramePr>
          <p:nvPr/>
        </p:nvGraphicFramePr>
        <p:xfrm>
          <a:off x="365125" y="5005388"/>
          <a:ext cx="1460500" cy="825500"/>
        </p:xfrm>
        <a:graphic>
          <a:graphicData uri="http://schemas.openxmlformats.org/presentationml/2006/ole">
            <p:oleObj spid="_x0000_s205879" name="Equation" r:id="rId7" imgW="1460160" imgH="825480" progId="Equation.DSMT4">
              <p:embed/>
            </p:oleObj>
          </a:graphicData>
        </a:graphic>
      </p:graphicFrame>
      <p:sp>
        <p:nvSpPr>
          <p:cNvPr id="205880" name="Line 1080"/>
          <p:cNvSpPr>
            <a:spLocks noChangeShapeType="1"/>
          </p:cNvSpPr>
          <p:nvPr/>
        </p:nvSpPr>
        <p:spPr bwMode="auto">
          <a:xfrm>
            <a:off x="2032000" y="4622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81" name="Text Box 1081"/>
          <p:cNvSpPr txBox="1">
            <a:spLocks noChangeArrowheads="1"/>
          </p:cNvSpPr>
          <p:nvPr/>
        </p:nvSpPr>
        <p:spPr bwMode="auto">
          <a:xfrm>
            <a:off x="2041525" y="4181475"/>
            <a:ext cx="18827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Force balance</a:t>
            </a:r>
          </a:p>
        </p:txBody>
      </p:sp>
      <p:sp>
        <p:nvSpPr>
          <p:cNvPr id="205882" name="Text Box 1082"/>
          <p:cNvSpPr txBox="1">
            <a:spLocks noChangeArrowheads="1"/>
          </p:cNvSpPr>
          <p:nvPr/>
        </p:nvSpPr>
        <p:spPr bwMode="auto">
          <a:xfrm>
            <a:off x="2143125" y="3035300"/>
            <a:ext cx="39814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Turbulence produced by shear!</a:t>
            </a:r>
          </a:p>
        </p:txBody>
      </p:sp>
      <p:cxnSp>
        <p:nvCxnSpPr>
          <p:cNvPr id="205883" name="AutoShape 1083"/>
          <p:cNvCxnSpPr>
            <a:cxnSpLocks noChangeShapeType="1"/>
            <a:stCxn id="0" idx="0"/>
            <a:endCxn id="205882" idx="1"/>
          </p:cNvCxnSpPr>
          <p:nvPr/>
        </p:nvCxnSpPr>
        <p:spPr bwMode="auto">
          <a:xfrm rot="5400000" flipV="1">
            <a:off x="1397794" y="2518569"/>
            <a:ext cx="265112" cy="1225550"/>
          </a:xfrm>
          <a:prstGeom prst="curvedConnector4">
            <a:avLst>
              <a:gd name="adj1" fmla="val -86227"/>
              <a:gd name="adj2" fmla="val 72537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205884" name="Line 1084"/>
          <p:cNvSpPr>
            <a:spLocks noChangeShapeType="1"/>
          </p:cNvSpPr>
          <p:nvPr/>
        </p:nvSpPr>
        <p:spPr bwMode="auto">
          <a:xfrm>
            <a:off x="2209800" y="3425825"/>
            <a:ext cx="383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85" name="Object 1085"/>
          <p:cNvGraphicFramePr>
            <a:graphicFrameLocks noChangeAspect="1"/>
          </p:cNvGraphicFramePr>
          <p:nvPr/>
        </p:nvGraphicFramePr>
        <p:xfrm>
          <a:off x="485775" y="5842000"/>
          <a:ext cx="1219200" cy="825500"/>
        </p:xfrm>
        <a:graphic>
          <a:graphicData uri="http://schemas.openxmlformats.org/presentationml/2006/ole">
            <p:oleObj spid="_x0000_s205885" name="Equation" r:id="rId8" imgW="1218960" imgH="825480" progId="Equation.DSMT4">
              <p:embed/>
            </p:oleObj>
          </a:graphicData>
        </a:graphic>
      </p:graphicFrame>
      <p:sp>
        <p:nvSpPr>
          <p:cNvPr id="205886" name="Line 1086"/>
          <p:cNvSpPr>
            <a:spLocks noChangeShapeType="1"/>
          </p:cNvSpPr>
          <p:nvPr/>
        </p:nvSpPr>
        <p:spPr bwMode="auto">
          <a:xfrm>
            <a:off x="508000" y="6680200"/>
            <a:ext cx="116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88" name="Comment 1088"/>
          <p:cNvSpPr>
            <a:spLocks noChangeArrowheads="1"/>
          </p:cNvSpPr>
          <p:nvPr/>
        </p:nvSpPr>
        <p:spPr bwMode="auto">
          <a:xfrm>
            <a:off x="2736850" y="2459038"/>
            <a:ext cx="156686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Valid for</a:t>
            </a:r>
            <a:r>
              <a:rPr lang="en-US">
                <a:solidFill>
                  <a:schemeClr val="folHlink"/>
                </a:solidFill>
              </a:rPr>
              <a:t> </a:t>
            </a:r>
            <a:endParaRPr lang="en-US" sz="2400"/>
          </a:p>
        </p:txBody>
      </p:sp>
      <p:graphicFrame>
        <p:nvGraphicFramePr>
          <p:cNvPr id="205889" name="Object 1089"/>
          <p:cNvGraphicFramePr>
            <a:graphicFrameLocks noChangeAspect="1"/>
          </p:cNvGraphicFramePr>
          <p:nvPr/>
        </p:nvGraphicFramePr>
        <p:xfrm>
          <a:off x="4221163" y="2366963"/>
          <a:ext cx="1117600" cy="736600"/>
        </p:xfrm>
        <a:graphic>
          <a:graphicData uri="http://schemas.openxmlformats.org/presentationml/2006/ole">
            <p:oleObj spid="_x0000_s205889" name="Equation" r:id="rId9" imgW="111744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1" grpId="0" autoUpdateAnimBg="0"/>
      <p:bldP spid="205853" grpId="0" autoUpdateAnimBg="0"/>
      <p:bldP spid="205878" grpId="0" autoUpdateAnimBg="0"/>
      <p:bldP spid="205881" grpId="0" build="p" autoUpdateAnimBg="0"/>
      <p:bldP spid="2058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Pipe Flow: The Problem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the control volume energy equation for pipe flow</a:t>
            </a:r>
          </a:p>
          <a:p>
            <a:r>
              <a:rPr lang="en-US"/>
              <a:t>We need to be able to predict the head loss term.</a:t>
            </a:r>
          </a:p>
          <a:p>
            <a:r>
              <a:rPr lang="en-US"/>
              <a:t>We will use the results we obtained using dimensional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teaching2</Template>
  <TotalTime>32306</TotalTime>
  <Words>1566</Words>
  <Application>Microsoft Office PowerPoint</Application>
  <PresentationFormat>On-screen Show (4:3)</PresentationFormat>
  <Paragraphs>385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Times New Roman</vt:lpstr>
      <vt:lpstr>Wingdings</vt:lpstr>
      <vt:lpstr>Arial</vt:lpstr>
      <vt:lpstr>MT Extra</vt:lpstr>
      <vt:lpstr>Book Antiqua</vt:lpstr>
      <vt:lpstr>Monotype Sorts</vt:lpstr>
      <vt:lpstr>Symbol</vt:lpstr>
      <vt:lpstr>1_teaching</vt:lpstr>
      <vt:lpstr>MathType 5.0 Equation</vt:lpstr>
      <vt:lpstr>Microsoft Photo Editor 3.0 Photo</vt:lpstr>
      <vt:lpstr>MathType 6.0 Equation</vt:lpstr>
      <vt:lpstr>MathType Equation</vt:lpstr>
      <vt:lpstr>Viscous Flow in Pipes</vt:lpstr>
      <vt:lpstr>Types of Engineering Problems</vt:lpstr>
      <vt:lpstr>Viscous Flow in Pipes: Overview</vt:lpstr>
      <vt:lpstr>Laminar and Turbulent Flows</vt:lpstr>
      <vt:lpstr>Boundary layer growth: Transition length</vt:lpstr>
      <vt:lpstr>Entrance Region Length</vt:lpstr>
      <vt:lpstr>Velocity Distributions</vt:lpstr>
      <vt:lpstr>Log Law for Turbulent, Established Flow, Velocity Profiles</vt:lpstr>
      <vt:lpstr>Pipe Flow: The Problem</vt:lpstr>
      <vt:lpstr>Viscous Flow: Dimensional Analysis</vt:lpstr>
      <vt:lpstr>Pipe Flow Energy Losses</vt:lpstr>
      <vt:lpstr>Friction Factor : Major losses</vt:lpstr>
      <vt:lpstr>Laminar Flow Friction Factor</vt:lpstr>
      <vt:lpstr>Turbulent Flow: Smooth, Rough, Transition </vt:lpstr>
      <vt:lpstr>Moody Diagram</vt:lpstr>
      <vt:lpstr>Swamee-Jain</vt:lpstr>
      <vt:lpstr>Pipe roughness</vt:lpstr>
      <vt:lpstr>Solution Techniques</vt:lpstr>
      <vt:lpstr>Example: Find a pipe diameter</vt:lpstr>
      <vt:lpstr>Minor Losses: Expansions!</vt:lpstr>
      <vt:lpstr>Sudden Contraction</vt:lpstr>
      <vt:lpstr>Entrance Losses</vt:lpstr>
      <vt:lpstr>Head Loss in Bends</vt:lpstr>
      <vt:lpstr>Head Loss in Valves</vt:lpstr>
      <vt:lpstr>Solution Techniques</vt:lpstr>
      <vt:lpstr>Solution Technique: Head Loss</vt:lpstr>
      <vt:lpstr>Find D or Q  Solution Technique 1</vt:lpstr>
      <vt:lpstr>Find D or Q  Solution Technique 2: Solver </vt:lpstr>
      <vt:lpstr>Find D or Q Solution Technique 3: assume f</vt:lpstr>
      <vt:lpstr>Example: Minor and Major Losses</vt:lpstr>
      <vt:lpstr>Example (Continued)</vt:lpstr>
      <vt:lpstr>Example (Continued)</vt:lpstr>
      <vt:lpstr>Pipe Flow Summary (1)</vt:lpstr>
      <vt:lpstr>Pipe Flow Summary (2)</vt:lpstr>
      <vt:lpstr>Pipe Flow Summary (3)</vt:lpstr>
      <vt:lpstr>Pressure Coefficient for a Venturi Meter</vt:lpstr>
      <vt:lpstr>Moody Diagram</vt:lpstr>
      <vt:lpstr>LSC Pipeline</vt:lpstr>
      <vt:lpstr>Directions</vt:lpstr>
      <vt:lpstr>Find Q given pipe system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Flow Concepts and Basic Control Volume Equations</dc:title>
  <dc:creator>Monroe L. Weber-Shirk</dc:creator>
  <cp:lastModifiedBy>mw24</cp:lastModifiedBy>
  <cp:revision>194</cp:revision>
  <cp:lastPrinted>1999-06-18T18:36:30Z</cp:lastPrinted>
  <dcterms:created xsi:type="dcterms:W3CDTF">1998-06-02T18:15:32Z</dcterms:created>
  <dcterms:modified xsi:type="dcterms:W3CDTF">2012-12-18T18:23:35Z</dcterms:modified>
</cp:coreProperties>
</file>