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66" r:id="rId1"/>
  </p:sldMasterIdLst>
  <p:notesMasterIdLst>
    <p:notesMasterId r:id="rId52"/>
  </p:notesMasterIdLst>
  <p:handoutMasterIdLst>
    <p:handoutMasterId r:id="rId53"/>
  </p:handoutMasterIdLst>
  <p:sldIdLst>
    <p:sldId id="256" r:id="rId2"/>
    <p:sldId id="261" r:id="rId3"/>
    <p:sldId id="297" r:id="rId4"/>
    <p:sldId id="300" r:id="rId5"/>
    <p:sldId id="260" r:id="rId6"/>
    <p:sldId id="263" r:id="rId7"/>
    <p:sldId id="264" r:id="rId8"/>
    <p:sldId id="284" r:id="rId9"/>
    <p:sldId id="299" r:id="rId10"/>
    <p:sldId id="301" r:id="rId11"/>
    <p:sldId id="265" r:id="rId12"/>
    <p:sldId id="293" r:id="rId13"/>
    <p:sldId id="309" r:id="rId14"/>
    <p:sldId id="292" r:id="rId15"/>
    <p:sldId id="296" r:id="rId16"/>
    <p:sldId id="283" r:id="rId17"/>
    <p:sldId id="269" r:id="rId18"/>
    <p:sldId id="302" r:id="rId19"/>
    <p:sldId id="303" r:id="rId20"/>
    <p:sldId id="280" r:id="rId21"/>
    <p:sldId id="281" r:id="rId22"/>
    <p:sldId id="282" r:id="rId23"/>
    <p:sldId id="294" r:id="rId24"/>
    <p:sldId id="270" r:id="rId25"/>
    <p:sldId id="310" r:id="rId26"/>
    <p:sldId id="286" r:id="rId27"/>
    <p:sldId id="289" r:id="rId28"/>
    <p:sldId id="266" r:id="rId29"/>
    <p:sldId id="274" r:id="rId30"/>
    <p:sldId id="275" r:id="rId31"/>
    <p:sldId id="276" r:id="rId32"/>
    <p:sldId id="277" r:id="rId33"/>
    <p:sldId id="278" r:id="rId34"/>
    <p:sldId id="257" r:id="rId35"/>
    <p:sldId id="311" r:id="rId36"/>
    <p:sldId id="285" r:id="rId37"/>
    <p:sldId id="304" r:id="rId38"/>
    <p:sldId id="306" r:id="rId39"/>
    <p:sldId id="258" r:id="rId40"/>
    <p:sldId id="307" r:id="rId41"/>
    <p:sldId id="315" r:id="rId42"/>
    <p:sldId id="313" r:id="rId43"/>
    <p:sldId id="316" r:id="rId44"/>
    <p:sldId id="317" r:id="rId45"/>
    <p:sldId id="295" r:id="rId46"/>
    <p:sldId id="279" r:id="rId47"/>
    <p:sldId id="287" r:id="rId48"/>
    <p:sldId id="308" r:id="rId49"/>
    <p:sldId id="312" r:id="rId50"/>
    <p:sldId id="290" r:id="rId51"/>
  </p:sldIdLst>
  <p:sldSz cx="9144000" cy="6858000" type="screen4x3"/>
  <p:notesSz cx="6858000" cy="9144000"/>
  <p:embeddedFontLst>
    <p:embeddedFont>
      <p:font typeface="MT Extra" pitchFamily="18" charset="2"/>
      <p:regular r:id="rId54"/>
    </p:embeddedFont>
    <p:embeddedFont>
      <p:font typeface="Monotype Sorts" pitchFamily="2" charset="2"/>
      <p:regular r:id="rId55"/>
    </p:embeddedFont>
  </p:embeddedFontLst>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8000"/>
    <a:srgbClr val="66FF33"/>
    <a:srgbClr val="FFFF00"/>
    <a:srgbClr val="FFFFFF"/>
    <a:srgbClr val="0000C6"/>
    <a:srgbClr val="330086"/>
    <a:srgbClr val="0000A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94637" autoAdjust="0"/>
  </p:normalViewPr>
  <p:slideViewPr>
    <p:cSldViewPr snapToGrid="0">
      <p:cViewPr>
        <p:scale>
          <a:sx n="75" d="100"/>
          <a:sy n="75" d="100"/>
        </p:scale>
        <p:origin x="-1596" y="-3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5606060606060609"/>
          <c:y val="5.5062166962699832E-2"/>
          <c:w val="0.61363636363636354"/>
          <c:h val="0.79751332149200693"/>
        </c:manualLayout>
      </c:layout>
      <c:scatterChart>
        <c:scatterStyle val="smoothMarker"/>
        <c:ser>
          <c:idx val="0"/>
          <c:order val="0"/>
          <c:tx>
            <c:v>laminar</c:v>
          </c:tx>
          <c:spPr>
            <a:ln w="34575">
              <a:solidFill>
                <a:srgbClr val="000080"/>
              </a:solidFill>
              <a:prstDash val="solid"/>
            </a:ln>
          </c:spPr>
          <c:marker>
            <c:symbol val="none"/>
          </c:marker>
          <c:xVal>
            <c:numRef>
              <c:f>Sheet1!$A$7:$A$47</c:f>
              <c:numCache>
                <c:formatCode>General</c:formatCode>
                <c:ptCount val="41"/>
                <c:pt idx="0">
                  <c:v>0</c:v>
                </c:pt>
                <c:pt idx="1">
                  <c:v>0.1</c:v>
                </c:pt>
                <c:pt idx="2">
                  <c:v>0.2</c:v>
                </c:pt>
                <c:pt idx="3">
                  <c:v>0.30000000000000004</c:v>
                </c:pt>
                <c:pt idx="4">
                  <c:v>0.4</c:v>
                </c:pt>
                <c:pt idx="5">
                  <c:v>0.5</c:v>
                </c:pt>
                <c:pt idx="6">
                  <c:v>0.60000000000000009</c:v>
                </c:pt>
                <c:pt idx="7">
                  <c:v>0.70000000000000007</c:v>
                </c:pt>
                <c:pt idx="8">
                  <c:v>0.8</c:v>
                </c:pt>
                <c:pt idx="9">
                  <c:v>0.9</c:v>
                </c:pt>
                <c:pt idx="10">
                  <c:v>1</c:v>
                </c:pt>
                <c:pt idx="11">
                  <c:v>1.1000000000000001</c:v>
                </c:pt>
                <c:pt idx="12">
                  <c:v>1.2</c:v>
                </c:pt>
                <c:pt idx="13">
                  <c:v>1.3</c:v>
                </c:pt>
                <c:pt idx="14">
                  <c:v>1.4</c:v>
                </c:pt>
                <c:pt idx="15">
                  <c:v>1.5</c:v>
                </c:pt>
                <c:pt idx="16">
                  <c:v>1.6</c:v>
                </c:pt>
                <c:pt idx="17">
                  <c:v>1.7000000000000002</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3.2</c:v>
                </c:pt>
                <c:pt idx="32">
                  <c:v>3.4</c:v>
                </c:pt>
                <c:pt idx="33">
                  <c:v>3.6</c:v>
                </c:pt>
                <c:pt idx="34">
                  <c:v>3.8</c:v>
                </c:pt>
                <c:pt idx="35">
                  <c:v>4</c:v>
                </c:pt>
                <c:pt idx="36">
                  <c:v>4.2</c:v>
                </c:pt>
                <c:pt idx="37">
                  <c:v>4.4000000000000004</c:v>
                </c:pt>
                <c:pt idx="38">
                  <c:v>4.5999999999999996</c:v>
                </c:pt>
                <c:pt idx="39">
                  <c:v>4.8</c:v>
                </c:pt>
                <c:pt idx="40">
                  <c:v>5</c:v>
                </c:pt>
              </c:numCache>
            </c:numRef>
          </c:xVal>
          <c:yVal>
            <c:numRef>
              <c:f>Sheet1!$B$7:$B$47</c:f>
              <c:numCache>
                <c:formatCode>General</c:formatCode>
                <c:ptCount val="41"/>
                <c:pt idx="0">
                  <c:v>0</c:v>
                </c:pt>
                <c:pt idx="1">
                  <c:v>1.4704591119782972E-3</c:v>
                </c:pt>
                <c:pt idx="2">
                  <c:v>2.0795432190748048E-3</c:v>
                </c:pt>
                <c:pt idx="3">
                  <c:v>2.5469098923990236E-3</c:v>
                </c:pt>
                <c:pt idx="4">
                  <c:v>2.940918223956594E-3</c:v>
                </c:pt>
                <c:pt idx="5">
                  <c:v>3.2880465325174474E-3</c:v>
                </c:pt>
                <c:pt idx="6">
                  <c:v>3.6018745119728991E-3</c:v>
                </c:pt>
                <c:pt idx="7">
                  <c:v>3.8904691233834516E-3</c:v>
                </c:pt>
                <c:pt idx="8">
                  <c:v>4.1590864381496105E-3</c:v>
                </c:pt>
                <c:pt idx="9">
                  <c:v>4.4113773359348921E-3</c:v>
                </c:pt>
                <c:pt idx="10">
                  <c:v>4.6500000000000014E-3</c:v>
                </c:pt>
                <c:pt idx="11">
                  <c:v>4.8769611439912069E-3</c:v>
                </c:pt>
                <c:pt idx="12">
                  <c:v>5.0938197847980472E-3</c:v>
                </c:pt>
                <c:pt idx="13">
                  <c:v>5.3018157267109914E-3</c:v>
                </c:pt>
                <c:pt idx="14">
                  <c:v>5.5019541982826445E-3</c:v>
                </c:pt>
                <c:pt idx="15">
                  <c:v>5.6950636519708915E-3</c:v>
                </c:pt>
                <c:pt idx="16">
                  <c:v>5.881836447913188E-3</c:v>
                </c:pt>
                <c:pt idx="17">
                  <c:v>6.0628582368384629E-3</c:v>
                </c:pt>
                <c:pt idx="18">
                  <c:v>6.2386296572244154E-3</c:v>
                </c:pt>
                <c:pt idx="19">
                  <c:v>6.4095826697219546E-3</c:v>
                </c:pt>
                <c:pt idx="20">
                  <c:v>6.5760930650348949E-3</c:v>
                </c:pt>
                <c:pt idx="21">
                  <c:v>6.7384901869780908E-3</c:v>
                </c:pt>
                <c:pt idx="22">
                  <c:v>6.8970645929989681E-3</c:v>
                </c:pt>
                <c:pt idx="23">
                  <c:v>7.0520741629679423E-3</c:v>
                </c:pt>
                <c:pt idx="24">
                  <c:v>7.2037490239457982E-3</c:v>
                </c:pt>
                <c:pt idx="25">
                  <c:v>7.352295559891483E-3</c:v>
                </c:pt>
                <c:pt idx="26">
                  <c:v>7.4978997059176539E-3</c:v>
                </c:pt>
                <c:pt idx="27">
                  <c:v>7.6407296771970699E-3</c:v>
                </c:pt>
                <c:pt idx="28">
                  <c:v>7.7809382467669032E-3</c:v>
                </c:pt>
                <c:pt idx="29">
                  <c:v>7.9186646601557796E-3</c:v>
                </c:pt>
                <c:pt idx="30">
                  <c:v>8.0540362551952856E-3</c:v>
                </c:pt>
                <c:pt idx="31">
                  <c:v>8.3181728762992228E-3</c:v>
                </c:pt>
                <c:pt idx="32">
                  <c:v>8.5741763452823871E-3</c:v>
                </c:pt>
                <c:pt idx="33">
                  <c:v>8.8227546718697841E-3</c:v>
                </c:pt>
                <c:pt idx="34">
                  <c:v>9.0645187406723365E-3</c:v>
                </c:pt>
                <c:pt idx="35">
                  <c:v>9.3000000000000044E-3</c:v>
                </c:pt>
                <c:pt idx="36">
                  <c:v>9.5296642123424286E-3</c:v>
                </c:pt>
                <c:pt idx="37">
                  <c:v>9.7539222879824122E-3</c:v>
                </c:pt>
                <c:pt idx="38">
                  <c:v>9.9731389241301573E-3</c:v>
                </c:pt>
                <c:pt idx="39">
                  <c:v>1.0187639569596093E-2</c:v>
                </c:pt>
                <c:pt idx="40">
                  <c:v>1.0397716095374021E-2</c:v>
                </c:pt>
              </c:numCache>
            </c:numRef>
          </c:yVal>
          <c:smooth val="1"/>
        </c:ser>
        <c:ser>
          <c:idx val="1"/>
          <c:order val="1"/>
          <c:tx>
            <c:v>turbulent</c:v>
          </c:tx>
          <c:spPr>
            <a:ln w="34575">
              <a:solidFill>
                <a:srgbClr val="FF00FF"/>
              </a:solidFill>
              <a:prstDash val="solid"/>
            </a:ln>
          </c:spPr>
          <c:marker>
            <c:symbol val="none"/>
          </c:marker>
          <c:xVal>
            <c:numRef>
              <c:f>Sheet1!$A$7:$A$47</c:f>
              <c:numCache>
                <c:formatCode>General</c:formatCode>
                <c:ptCount val="41"/>
                <c:pt idx="0">
                  <c:v>0</c:v>
                </c:pt>
                <c:pt idx="1">
                  <c:v>0.1</c:v>
                </c:pt>
                <c:pt idx="2">
                  <c:v>0.2</c:v>
                </c:pt>
                <c:pt idx="3">
                  <c:v>0.30000000000000004</c:v>
                </c:pt>
                <c:pt idx="4">
                  <c:v>0.4</c:v>
                </c:pt>
                <c:pt idx="5">
                  <c:v>0.5</c:v>
                </c:pt>
                <c:pt idx="6">
                  <c:v>0.60000000000000009</c:v>
                </c:pt>
                <c:pt idx="7">
                  <c:v>0.70000000000000007</c:v>
                </c:pt>
                <c:pt idx="8">
                  <c:v>0.8</c:v>
                </c:pt>
                <c:pt idx="9">
                  <c:v>0.9</c:v>
                </c:pt>
                <c:pt idx="10">
                  <c:v>1</c:v>
                </c:pt>
                <c:pt idx="11">
                  <c:v>1.1000000000000001</c:v>
                </c:pt>
                <c:pt idx="12">
                  <c:v>1.2</c:v>
                </c:pt>
                <c:pt idx="13">
                  <c:v>1.3</c:v>
                </c:pt>
                <c:pt idx="14">
                  <c:v>1.4</c:v>
                </c:pt>
                <c:pt idx="15">
                  <c:v>1.5</c:v>
                </c:pt>
                <c:pt idx="16">
                  <c:v>1.6</c:v>
                </c:pt>
                <c:pt idx="17">
                  <c:v>1.7000000000000002</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3.2</c:v>
                </c:pt>
                <c:pt idx="32">
                  <c:v>3.4</c:v>
                </c:pt>
                <c:pt idx="33">
                  <c:v>3.6</c:v>
                </c:pt>
                <c:pt idx="34">
                  <c:v>3.8</c:v>
                </c:pt>
                <c:pt idx="35">
                  <c:v>4</c:v>
                </c:pt>
                <c:pt idx="36">
                  <c:v>4.2</c:v>
                </c:pt>
                <c:pt idx="37">
                  <c:v>4.4000000000000004</c:v>
                </c:pt>
                <c:pt idx="38">
                  <c:v>4.5999999999999996</c:v>
                </c:pt>
                <c:pt idx="39">
                  <c:v>4.8</c:v>
                </c:pt>
                <c:pt idx="40">
                  <c:v>5</c:v>
                </c:pt>
              </c:numCache>
            </c:numRef>
          </c:xVal>
          <c:yVal>
            <c:numRef>
              <c:f>Sheet1!$C$7:$C$47</c:f>
              <c:numCache>
                <c:formatCode>General</c:formatCode>
                <c:ptCount val="41"/>
                <c:pt idx="0">
                  <c:v>0</c:v>
                </c:pt>
                <c:pt idx="1">
                  <c:v>3.7000000000000006E-3</c:v>
                </c:pt>
                <c:pt idx="2">
                  <c:v>6.4420741683913181E-3</c:v>
                </c:pt>
                <c:pt idx="3">
                  <c:v>8.9104313355385604E-3</c:v>
                </c:pt>
                <c:pt idx="4">
                  <c:v>1.1216302592176944E-2</c:v>
                </c:pt>
                <c:pt idx="5">
                  <c:v>1.3408423778037372E-2</c:v>
                </c:pt>
                <c:pt idx="6">
                  <c:v>1.5513962036729055E-2</c:v>
                </c:pt>
                <c:pt idx="7">
                  <c:v>1.755012265707246E-2</c:v>
                </c:pt>
                <c:pt idx="8">
                  <c:v>1.9528717079438838E-2</c:v>
                </c:pt>
                <c:pt idx="9">
                  <c:v>2.1458320698742574E-2</c:v>
                </c:pt>
                <c:pt idx="10">
                  <c:v>2.3345421745767148E-2</c:v>
                </c:pt>
                <c:pt idx="11">
                  <c:v>2.5195087571832524E-2</c:v>
                </c:pt>
                <c:pt idx="12">
                  <c:v>2.7011376780058348E-2</c:v>
                </c:pt>
                <c:pt idx="13">
                  <c:v>2.8797607351546042E-2</c:v>
                </c:pt>
                <c:pt idx="14">
                  <c:v>3.0556538330060994E-2</c:v>
                </c:pt>
                <c:pt idx="15">
                  <c:v>3.2290497132974189E-2</c:v>
                </c:pt>
                <c:pt idx="16">
                  <c:v>3.4001471307912236E-2</c:v>
                </c:pt>
                <c:pt idx="17">
                  <c:v>3.5691176268742388E-2</c:v>
                </c:pt>
                <c:pt idx="18">
                  <c:v>3.7361106343358444E-2</c:v>
                </c:pt>
                <c:pt idx="19">
                  <c:v>3.9012573943833312E-2</c:v>
                </c:pt>
                <c:pt idx="20">
                  <c:v>4.0646740102326363E-2</c:v>
                </c:pt>
                <c:pt idx="21">
                  <c:v>4.226463861246587E-2</c:v>
                </c:pt>
                <c:pt idx="22">
                  <c:v>4.3867195355907961E-2</c:v>
                </c:pt>
                <c:pt idx="23">
                  <c:v>4.545524394944303E-2</c:v>
                </c:pt>
                <c:pt idx="24">
                  <c:v>4.7029538542567265E-2</c:v>
                </c:pt>
                <c:pt idx="25">
                  <c:v>4.8590764381469684E-2</c:v>
                </c:pt>
                <c:pt idx="26">
                  <c:v>5.0139546602938019E-2</c:v>
                </c:pt>
                <c:pt idx="27">
                  <c:v>5.1676457611381482E-2</c:v>
                </c:pt>
                <c:pt idx="28">
                  <c:v>5.3202023311228426E-2</c:v>
                </c:pt>
                <c:pt idx="29">
                  <c:v>5.4716728406792176E-2</c:v>
                </c:pt>
                <c:pt idx="30">
                  <c:v>5.6221020936445119E-2</c:v>
                </c:pt>
                <c:pt idx="31">
                  <c:v>5.9200000000000003E-2</c:v>
                </c:pt>
                <c:pt idx="32">
                  <c:v>6.2141947210909883E-2</c:v>
                </c:pt>
                <c:pt idx="33">
                  <c:v>6.504946434515417E-2</c:v>
                </c:pt>
                <c:pt idx="34">
                  <c:v>6.7924836444871559E-2</c:v>
                </c:pt>
                <c:pt idx="35">
                  <c:v>7.0770084984462744E-2</c:v>
                </c:pt>
                <c:pt idx="36">
                  <c:v>7.3587009903178555E-2</c:v>
                </c:pt>
                <c:pt idx="37">
                  <c:v>7.6377223254613588E-2</c:v>
                </c:pt>
                <c:pt idx="38">
                  <c:v>7.9142176449900736E-2</c:v>
                </c:pt>
                <c:pt idx="39">
                  <c:v>8.1883182539577423E-2</c:v>
                </c:pt>
                <c:pt idx="40">
                  <c:v>8.4601434606555351E-2</c:v>
                </c:pt>
              </c:numCache>
            </c:numRef>
          </c:yVal>
          <c:smooth val="1"/>
        </c:ser>
        <c:axId val="328830336"/>
        <c:axId val="341825408"/>
      </c:scatterChart>
      <c:scatterChart>
        <c:scatterStyle val="lineMarker"/>
        <c:ser>
          <c:idx val="2"/>
          <c:order val="2"/>
          <c:tx>
            <c:v>Reynolds Number</c:v>
          </c:tx>
          <c:spPr>
            <a:ln w="34575">
              <a:solidFill>
                <a:srgbClr val="FFFF00"/>
              </a:solidFill>
              <a:prstDash val="solid"/>
            </a:ln>
          </c:spPr>
          <c:marker>
            <c:symbol val="none"/>
          </c:marker>
          <c:xVal>
            <c:numRef>
              <c:f>Sheet1!$A$7:$A$47</c:f>
              <c:numCache>
                <c:formatCode>General</c:formatCode>
                <c:ptCount val="41"/>
                <c:pt idx="0">
                  <c:v>0</c:v>
                </c:pt>
                <c:pt idx="1">
                  <c:v>0.1</c:v>
                </c:pt>
                <c:pt idx="2">
                  <c:v>0.2</c:v>
                </c:pt>
                <c:pt idx="3">
                  <c:v>0.30000000000000004</c:v>
                </c:pt>
                <c:pt idx="4">
                  <c:v>0.4</c:v>
                </c:pt>
                <c:pt idx="5">
                  <c:v>0.5</c:v>
                </c:pt>
                <c:pt idx="6">
                  <c:v>0.60000000000000009</c:v>
                </c:pt>
                <c:pt idx="7">
                  <c:v>0.70000000000000007</c:v>
                </c:pt>
                <c:pt idx="8">
                  <c:v>0.8</c:v>
                </c:pt>
                <c:pt idx="9">
                  <c:v>0.9</c:v>
                </c:pt>
                <c:pt idx="10">
                  <c:v>1</c:v>
                </c:pt>
                <c:pt idx="11">
                  <c:v>1.1000000000000001</c:v>
                </c:pt>
                <c:pt idx="12">
                  <c:v>1.2</c:v>
                </c:pt>
                <c:pt idx="13">
                  <c:v>1.3</c:v>
                </c:pt>
                <c:pt idx="14">
                  <c:v>1.4</c:v>
                </c:pt>
                <c:pt idx="15">
                  <c:v>1.5</c:v>
                </c:pt>
                <c:pt idx="16">
                  <c:v>1.6</c:v>
                </c:pt>
                <c:pt idx="17">
                  <c:v>1.7000000000000002</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3.2</c:v>
                </c:pt>
                <c:pt idx="32">
                  <c:v>3.4</c:v>
                </c:pt>
                <c:pt idx="33">
                  <c:v>3.6</c:v>
                </c:pt>
                <c:pt idx="34">
                  <c:v>3.8</c:v>
                </c:pt>
                <c:pt idx="35">
                  <c:v>4</c:v>
                </c:pt>
                <c:pt idx="36">
                  <c:v>4.2</c:v>
                </c:pt>
                <c:pt idx="37">
                  <c:v>4.4000000000000004</c:v>
                </c:pt>
                <c:pt idx="38">
                  <c:v>4.5999999999999996</c:v>
                </c:pt>
                <c:pt idx="39">
                  <c:v>4.8</c:v>
                </c:pt>
                <c:pt idx="40">
                  <c:v>5</c:v>
                </c:pt>
              </c:numCache>
            </c:numRef>
          </c:xVal>
          <c:yVal>
            <c:numRef>
              <c:f>Sheet1!$D$7:$D$47</c:f>
              <c:numCache>
                <c:formatCode>_(* #,##0_);_(* \(#,##0\);_(* "-"??_);_(@_)</c:formatCode>
                <c:ptCount val="41"/>
                <c:pt idx="0">
                  <c:v>0</c:v>
                </c:pt>
                <c:pt idx="1">
                  <c:v>100000.00000000001</c:v>
                </c:pt>
                <c:pt idx="2">
                  <c:v>200000.00000000003</c:v>
                </c:pt>
                <c:pt idx="3">
                  <c:v>300000</c:v>
                </c:pt>
                <c:pt idx="4">
                  <c:v>400000.00000000006</c:v>
                </c:pt>
                <c:pt idx="5">
                  <c:v>500000</c:v>
                </c:pt>
                <c:pt idx="6">
                  <c:v>600000</c:v>
                </c:pt>
                <c:pt idx="7">
                  <c:v>700000</c:v>
                </c:pt>
                <c:pt idx="8">
                  <c:v>800000.00000000012</c:v>
                </c:pt>
                <c:pt idx="9">
                  <c:v>900000.00000000012</c:v>
                </c:pt>
                <c:pt idx="10">
                  <c:v>1000000</c:v>
                </c:pt>
                <c:pt idx="11">
                  <c:v>1100000.0000000002</c:v>
                </c:pt>
                <c:pt idx="12">
                  <c:v>1200000</c:v>
                </c:pt>
                <c:pt idx="13">
                  <c:v>1300000</c:v>
                </c:pt>
                <c:pt idx="14">
                  <c:v>1400000</c:v>
                </c:pt>
                <c:pt idx="15">
                  <c:v>1500000</c:v>
                </c:pt>
                <c:pt idx="16">
                  <c:v>1600000.0000000002</c:v>
                </c:pt>
                <c:pt idx="17">
                  <c:v>1700000</c:v>
                </c:pt>
                <c:pt idx="18">
                  <c:v>1800000.0000000002</c:v>
                </c:pt>
                <c:pt idx="19">
                  <c:v>1900000</c:v>
                </c:pt>
                <c:pt idx="20">
                  <c:v>2000000</c:v>
                </c:pt>
                <c:pt idx="21">
                  <c:v>2100000</c:v>
                </c:pt>
                <c:pt idx="22">
                  <c:v>2200000.0000000005</c:v>
                </c:pt>
                <c:pt idx="23">
                  <c:v>2300000</c:v>
                </c:pt>
                <c:pt idx="24">
                  <c:v>2400000</c:v>
                </c:pt>
                <c:pt idx="25">
                  <c:v>2500000</c:v>
                </c:pt>
                <c:pt idx="26">
                  <c:v>2600000</c:v>
                </c:pt>
                <c:pt idx="27">
                  <c:v>2700000.0000000005</c:v>
                </c:pt>
                <c:pt idx="28">
                  <c:v>2800000</c:v>
                </c:pt>
                <c:pt idx="29">
                  <c:v>2900000</c:v>
                </c:pt>
                <c:pt idx="30">
                  <c:v>3000000</c:v>
                </c:pt>
                <c:pt idx="31">
                  <c:v>3200000.0000000005</c:v>
                </c:pt>
                <c:pt idx="32">
                  <c:v>3400000</c:v>
                </c:pt>
                <c:pt idx="33">
                  <c:v>3600000.0000000005</c:v>
                </c:pt>
                <c:pt idx="34">
                  <c:v>3800000</c:v>
                </c:pt>
                <c:pt idx="35">
                  <c:v>4000000</c:v>
                </c:pt>
                <c:pt idx="36">
                  <c:v>4200000</c:v>
                </c:pt>
                <c:pt idx="37">
                  <c:v>4400000.0000000009</c:v>
                </c:pt>
                <c:pt idx="38">
                  <c:v>4600000</c:v>
                </c:pt>
                <c:pt idx="39">
                  <c:v>4800000</c:v>
                </c:pt>
                <c:pt idx="40">
                  <c:v>5000000</c:v>
                </c:pt>
              </c:numCache>
            </c:numRef>
          </c:yVal>
          <c:smooth val="1"/>
        </c:ser>
        <c:axId val="341832832"/>
        <c:axId val="343412096"/>
      </c:scatterChart>
      <c:valAx>
        <c:axId val="328830336"/>
        <c:scaling>
          <c:orientation val="minMax"/>
          <c:max val="2"/>
        </c:scaling>
        <c:axPos val="b"/>
        <c:title>
          <c:tx>
            <c:rich>
              <a:bodyPr/>
              <a:lstStyle/>
              <a:p>
                <a:pPr>
                  <a:defRPr sz="1475" b="0" i="0" u="none" strike="noStrike" baseline="0">
                    <a:solidFill>
                      <a:srgbClr val="000000"/>
                    </a:solidFill>
                    <a:latin typeface="Times New Roman"/>
                    <a:ea typeface="Times New Roman"/>
                    <a:cs typeface="Times New Roman"/>
                  </a:defRPr>
                </a:pPr>
                <a:r>
                  <a:t>length along plate (m)</a:t>
                </a:r>
              </a:p>
            </c:rich>
          </c:tx>
          <c:layout>
            <c:manualLayout>
              <c:xMode val="edge"/>
              <c:yMode val="edge"/>
              <c:x val="0.31212121212121219"/>
              <c:y val="0.93250444049733561"/>
            </c:manualLayout>
          </c:layout>
          <c:spPr>
            <a:noFill/>
            <a:ln w="23050">
              <a:noFill/>
            </a:ln>
          </c:spPr>
        </c:title>
        <c:numFmt formatCode="General" sourceLinked="1"/>
        <c:tickLblPos val="nextTo"/>
        <c:spPr>
          <a:ln w="2881">
            <a:solidFill>
              <a:srgbClr val="000000"/>
            </a:solidFill>
            <a:prstDash val="solid"/>
          </a:ln>
        </c:spPr>
        <c:txPr>
          <a:bodyPr rot="0" vert="horz"/>
          <a:lstStyle/>
          <a:p>
            <a:pPr>
              <a:defRPr sz="1475" b="0" i="0" u="none" strike="noStrike" baseline="0">
                <a:solidFill>
                  <a:srgbClr val="000000"/>
                </a:solidFill>
                <a:latin typeface="Times New Roman"/>
                <a:ea typeface="Times New Roman"/>
                <a:cs typeface="Times New Roman"/>
              </a:defRPr>
            </a:pPr>
            <a:endParaRPr lang="en-US"/>
          </a:p>
        </c:txPr>
        <c:crossAx val="341825408"/>
        <c:crosses val="autoZero"/>
        <c:crossBetween val="midCat"/>
      </c:valAx>
      <c:valAx>
        <c:axId val="341825408"/>
        <c:scaling>
          <c:orientation val="minMax"/>
          <c:max val="2.0000000000000004E-2"/>
        </c:scaling>
        <c:axPos val="l"/>
        <c:title>
          <c:tx>
            <c:rich>
              <a:bodyPr/>
              <a:lstStyle/>
              <a:p>
                <a:pPr>
                  <a:defRPr sz="1475" b="0" i="0" u="none" strike="noStrike" baseline="0">
                    <a:solidFill>
                      <a:srgbClr val="000000"/>
                    </a:solidFill>
                    <a:latin typeface="Times New Roman"/>
                    <a:ea typeface="Times New Roman"/>
                    <a:cs typeface="Times New Roman"/>
                  </a:defRPr>
                </a:pPr>
                <a:r>
                  <a:t>boundary layer thickness (m)   .</a:t>
                </a:r>
              </a:p>
            </c:rich>
          </c:tx>
          <c:layout>
            <c:manualLayout>
              <c:xMode val="edge"/>
              <c:yMode val="edge"/>
              <c:x val="0"/>
              <c:y val="0.18294849023090595"/>
            </c:manualLayout>
          </c:layout>
          <c:spPr>
            <a:noFill/>
            <a:ln w="23050">
              <a:noFill/>
            </a:ln>
          </c:spPr>
        </c:title>
        <c:numFmt formatCode="General" sourceLinked="1"/>
        <c:tickLblPos val="nextTo"/>
        <c:spPr>
          <a:ln w="2881">
            <a:solidFill>
              <a:srgbClr val="000000"/>
            </a:solidFill>
            <a:prstDash val="solid"/>
          </a:ln>
        </c:spPr>
        <c:txPr>
          <a:bodyPr rot="0" vert="horz"/>
          <a:lstStyle/>
          <a:p>
            <a:pPr>
              <a:defRPr sz="1475" b="0" i="0" u="none" strike="noStrike" baseline="0">
                <a:solidFill>
                  <a:srgbClr val="000000"/>
                </a:solidFill>
                <a:latin typeface="Times New Roman"/>
                <a:ea typeface="Times New Roman"/>
                <a:cs typeface="Times New Roman"/>
              </a:defRPr>
            </a:pPr>
            <a:endParaRPr lang="en-US"/>
          </a:p>
        </c:txPr>
        <c:crossAx val="328830336"/>
        <c:crosses val="autoZero"/>
        <c:crossBetween val="midCat"/>
      </c:valAx>
      <c:valAx>
        <c:axId val="341832832"/>
        <c:scaling>
          <c:orientation val="minMax"/>
        </c:scaling>
        <c:delete val="1"/>
        <c:axPos val="b"/>
        <c:numFmt formatCode="General" sourceLinked="1"/>
        <c:tickLblPos val="none"/>
        <c:crossAx val="343412096"/>
        <c:crosses val="autoZero"/>
        <c:crossBetween val="midCat"/>
      </c:valAx>
      <c:valAx>
        <c:axId val="343412096"/>
        <c:scaling>
          <c:orientation val="minMax"/>
          <c:max val="2000000"/>
        </c:scaling>
        <c:axPos val="r"/>
        <c:title>
          <c:tx>
            <c:rich>
              <a:bodyPr/>
              <a:lstStyle/>
              <a:p>
                <a:pPr>
                  <a:defRPr sz="1475" b="0" i="0" u="none" strike="noStrike" baseline="0">
                    <a:solidFill>
                      <a:srgbClr val="000000"/>
                    </a:solidFill>
                    <a:latin typeface="Times New Roman"/>
                    <a:ea typeface="Times New Roman"/>
                    <a:cs typeface="Times New Roman"/>
                  </a:defRPr>
                </a:pPr>
                <a:r>
                  <a:t>Reynolds Number</a:t>
                </a:r>
              </a:p>
            </c:rich>
          </c:tx>
          <c:layout>
            <c:manualLayout>
              <c:xMode val="edge"/>
              <c:yMode val="edge"/>
              <c:x val="0.9424242424242425"/>
              <c:y val="0.30550621669626998"/>
            </c:manualLayout>
          </c:layout>
          <c:spPr>
            <a:noFill/>
            <a:ln w="23050">
              <a:noFill/>
            </a:ln>
          </c:spPr>
        </c:title>
        <c:numFmt formatCode="_(* #,##0_);_(* \(#,##0\);_(* &quot;-&quot;??_);_(@_)" sourceLinked="1"/>
        <c:majorTickMark val="cross"/>
        <c:tickLblPos val="nextTo"/>
        <c:spPr>
          <a:ln w="2881">
            <a:solidFill>
              <a:srgbClr val="000000"/>
            </a:solidFill>
            <a:prstDash val="solid"/>
          </a:ln>
        </c:spPr>
        <c:txPr>
          <a:bodyPr rot="0" vert="horz"/>
          <a:lstStyle/>
          <a:p>
            <a:pPr>
              <a:defRPr sz="1475" b="0" i="0" u="none" strike="noStrike" baseline="0">
                <a:solidFill>
                  <a:srgbClr val="000000"/>
                </a:solidFill>
                <a:latin typeface="Times New Roman"/>
                <a:ea typeface="Times New Roman"/>
                <a:cs typeface="Times New Roman"/>
              </a:defRPr>
            </a:pPr>
            <a:endParaRPr lang="en-US"/>
          </a:p>
        </c:txPr>
        <c:crossAx val="341832832"/>
        <c:crosses val="max"/>
        <c:crossBetween val="midCat"/>
      </c:valAx>
      <c:spPr>
        <a:noFill/>
        <a:ln w="11525">
          <a:solidFill>
            <a:srgbClr val="808080"/>
          </a:solidFill>
          <a:prstDash val="solid"/>
        </a:ln>
      </c:spPr>
    </c:plotArea>
    <c:legend>
      <c:legendPos val="r"/>
      <c:layout>
        <c:manualLayout>
          <c:xMode val="edge"/>
          <c:yMode val="edge"/>
          <c:x val="0.42575757575757583"/>
          <c:y val="6.5719360568383678E-2"/>
          <c:w val="0.33484848484848495"/>
          <c:h val="0.1420959147424512"/>
        </c:manualLayout>
      </c:layout>
      <c:spPr>
        <a:solidFill>
          <a:srgbClr val="FFFFFF"/>
        </a:solidFill>
        <a:ln w="23050">
          <a:noFill/>
        </a:ln>
      </c:spPr>
      <c:txPr>
        <a:bodyPr/>
        <a:lstStyle/>
        <a:p>
          <a:pPr>
            <a:defRPr sz="1357" b="0" i="0" u="none" strike="noStrike" baseline="0">
              <a:solidFill>
                <a:srgbClr val="000000"/>
              </a:solidFill>
              <a:latin typeface="Times New Roman"/>
              <a:ea typeface="Times New Roman"/>
              <a:cs typeface="Times New Roman"/>
            </a:defRPr>
          </a:pPr>
          <a:endParaRPr lang="en-US"/>
        </a:p>
      </c:txPr>
    </c:legend>
    <c:plotVisOnly val="1"/>
    <c:dispBlanksAs val="gap"/>
  </c:chart>
  <c:spPr>
    <a:noFill/>
    <a:ln>
      <a:noFill/>
    </a:ln>
  </c:spPr>
  <c:txPr>
    <a:bodyPr/>
    <a:lstStyle/>
    <a:p>
      <a:pPr>
        <a:defRPr sz="1475" b="0" i="0" u="none" strike="noStrike" baseline="0">
          <a:solidFill>
            <a:srgbClr val="000000"/>
          </a:solidFill>
          <a:latin typeface="Times New Roman"/>
          <a:ea typeface="Times New Roman"/>
          <a:cs typeface="Times New Roman"/>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9550173010380623"/>
          <c:y val="7.2681704260651625E-2"/>
          <c:w val="0.78892733564013851"/>
          <c:h val="0.60902255639097769"/>
        </c:manualLayout>
      </c:layout>
      <c:scatterChart>
        <c:scatterStyle val="smoothMarker"/>
        <c:ser>
          <c:idx val="1"/>
          <c:order val="0"/>
          <c:tx>
            <c:strRef>
              <c:f>Sheet1!$B$5</c:f>
              <c:strCache>
                <c:ptCount val="1"/>
                <c:pt idx="0">
                  <c:v>laminar flow</c:v>
                </c:pt>
              </c:strCache>
            </c:strRef>
          </c:tx>
          <c:spPr>
            <a:ln w="39308">
              <a:solidFill>
                <a:schemeClr val="tx2"/>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Sheet1!$B$6:$B$100</c:f>
              <c:numCache>
                <c:formatCode>General</c:formatCode>
                <c:ptCount val="95"/>
                <c:pt idx="0">
                  <c:v>1.3280000000000002E-2</c:v>
                </c:pt>
                <c:pt idx="1">
                  <c:v>1.2122925939447679E-2</c:v>
                </c:pt>
                <c:pt idx="2">
                  <c:v>1.1066666666666667E-2</c:v>
                </c:pt>
                <c:pt idx="3">
                  <c:v>1.0102438282873067E-2</c:v>
                </c:pt>
                <c:pt idx="4">
                  <c:v>9.2222222222222254E-3</c:v>
                </c:pt>
                <c:pt idx="5">
                  <c:v>8.4186985690608857E-3</c:v>
                </c:pt>
                <c:pt idx="6">
                  <c:v>7.6851851851851864E-3</c:v>
                </c:pt>
                <c:pt idx="7">
                  <c:v>7.0155821408840737E-3</c:v>
                </c:pt>
                <c:pt idx="8">
                  <c:v>6.4043209876543244E-3</c:v>
                </c:pt>
                <c:pt idx="9">
                  <c:v>5.846318450736728E-3</c:v>
                </c:pt>
                <c:pt idx="10">
                  <c:v>5.3369341563786008E-3</c:v>
                </c:pt>
                <c:pt idx="11">
                  <c:v>4.8719320422806077E-3</c:v>
                </c:pt>
                <c:pt idx="12">
                  <c:v>4.4474451303155018E-3</c:v>
                </c:pt>
                <c:pt idx="13">
                  <c:v>4.0599433685671723E-3</c:v>
                </c:pt>
                <c:pt idx="14">
                  <c:v>3.7062042752629195E-3</c:v>
                </c:pt>
                <c:pt idx="15">
                  <c:v>3.3832861404726445E-3</c:v>
                </c:pt>
                <c:pt idx="16">
                  <c:v>3.0885035627190994E-3</c:v>
                </c:pt>
                <c:pt idx="17">
                  <c:v>2.8194051170605367E-3</c:v>
                </c:pt>
                <c:pt idx="18">
                  <c:v>2.5737529689325829E-3</c:v>
                </c:pt>
                <c:pt idx="19">
                  <c:v>2.3495042642171149E-3</c:v>
                </c:pt>
                <c:pt idx="20">
                  <c:v>2.1447941407771532E-3</c:v>
                </c:pt>
                <c:pt idx="21">
                  <c:v>1.9579202201809283E-3</c:v>
                </c:pt>
              </c:numCache>
            </c:numRef>
          </c:yVal>
          <c:smooth val="1"/>
        </c:ser>
        <c:ser>
          <c:idx val="2"/>
          <c:order val="1"/>
          <c:tx>
            <c:strRef>
              <c:f>Sheet1!$C$5</c:f>
              <c:strCache>
                <c:ptCount val="1"/>
                <c:pt idx="0">
                  <c:v>Transitional</c:v>
                </c:pt>
              </c:strCache>
            </c:strRef>
          </c:tx>
          <c:spPr>
            <a:ln w="39308">
              <a:solidFill>
                <a:schemeClr val="accent1"/>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Sheet1!$C$6:$C$100</c:f>
              <c:numCache>
                <c:formatCode>General</c:formatCode>
                <c:ptCount val="95"/>
                <c:pt idx="22">
                  <c:v>1.9282463936960634E-3</c:v>
                </c:pt>
                <c:pt idx="23">
                  <c:v>2.2676209682534944E-3</c:v>
                </c:pt>
                <c:pt idx="24">
                  <c:v>2.529721426129017E-3</c:v>
                </c:pt>
                <c:pt idx="25">
                  <c:v>2.7283081593840902E-3</c:v>
                </c:pt>
                <c:pt idx="26">
                  <c:v>2.8748012963128009E-3</c:v>
                </c:pt>
                <c:pt idx="27">
                  <c:v>2.9786737036534201E-3</c:v>
                </c:pt>
                <c:pt idx="28">
                  <c:v>3.0477782746153943E-3</c:v>
                </c:pt>
                <c:pt idx="29">
                  <c:v>3.0886204722830688E-3</c:v>
                </c:pt>
                <c:pt idx="30">
                  <c:v>3.1065852681974901E-3</c:v>
                </c:pt>
                <c:pt idx="31">
                  <c:v>3.1061260912551981E-3</c:v>
                </c:pt>
                <c:pt idx="32">
                  <c:v>3.09092213163641E-3</c:v>
                </c:pt>
                <c:pt idx="33">
                  <c:v>3.0640092858991675E-3</c:v>
                </c:pt>
                <c:pt idx="34">
                  <c:v>3.0278891473325743E-3</c:v>
                </c:pt>
                <c:pt idx="35">
                  <c:v>2.9846197107185469E-3</c:v>
                </c:pt>
                <c:pt idx="36">
                  <c:v>2.9358908482830536E-3</c:v>
                </c:pt>
                <c:pt idx="37">
                  <c:v>2.8830871033865249E-3</c:v>
                </c:pt>
                <c:pt idx="38">
                  <c:v>2.8273399233796842E-3</c:v>
                </c:pt>
                <c:pt idx="39">
                  <c:v>2.769571098843801E-3</c:v>
                </c:pt>
                <c:pt idx="40">
                  <c:v>2.710528881318315E-3</c:v>
                </c:pt>
                <c:pt idx="41">
                  <c:v>2.6508180057399832E-3</c:v>
                </c:pt>
                <c:pt idx="42">
                  <c:v>2.5909246389651079E-3</c:v>
                </c:pt>
                <c:pt idx="43">
                  <c:v>2.5312371050781129E-3</c:v>
                </c:pt>
                <c:pt idx="44">
                  <c:v>2.472063096004261E-3</c:v>
                </c:pt>
                <c:pt idx="45">
                  <c:v>2.4136439574911918E-3</c:v>
                </c:pt>
                <c:pt idx="46">
                  <c:v>2.3561665418442681E-3</c:v>
                </c:pt>
                <c:pt idx="47">
                  <c:v>2.2997730365966413E-3</c:v>
                </c:pt>
                <c:pt idx="48">
                  <c:v>2.2445691098169677E-3</c:v>
                </c:pt>
                <c:pt idx="49">
                  <c:v>2.1906306557168396E-3</c:v>
                </c:pt>
                <c:pt idx="50">
                  <c:v>2.1380093767071622E-3</c:v>
                </c:pt>
                <c:pt idx="51">
                  <c:v>2.086737398478253E-3</c:v>
                </c:pt>
                <c:pt idx="52">
                  <c:v>2.0368310817176251E-3</c:v>
                </c:pt>
                <c:pt idx="53">
                  <c:v>1.988294166628257E-3</c:v>
                </c:pt>
                <c:pt idx="54">
                  <c:v>1.9411203635489524E-3</c:v>
                </c:pt>
                <c:pt idx="55">
                  <c:v>1.8952954839409923E-3</c:v>
                </c:pt>
                <c:pt idx="56">
                  <c:v>1.85079919015296E-3</c:v>
                </c:pt>
                <c:pt idx="57">
                  <c:v>1.8076064291768291E-3</c:v>
                </c:pt>
                <c:pt idx="58">
                  <c:v>1.7656886046194576E-3</c:v>
                </c:pt>
                <c:pt idx="59">
                  <c:v>1.7250145319657772E-3</c:v>
                </c:pt>
                <c:pt idx="60">
                  <c:v>1.6855512145953185E-3</c:v>
                </c:pt>
                <c:pt idx="61">
                  <c:v>1.64726447167599E-3</c:v>
                </c:pt>
                <c:pt idx="62">
                  <c:v>1.6101194437849111E-3</c:v>
                </c:pt>
                <c:pt idx="63">
                  <c:v>1.5740809977176163E-3</c:v>
                </c:pt>
                <c:pt idx="64">
                  <c:v>1.5391140482958591E-3</c:v>
                </c:pt>
                <c:pt idx="65">
                  <c:v>1.5051838119474041E-3</c:v>
                </c:pt>
                <c:pt idx="66">
                  <c:v>1.4722560043054587E-3</c:v>
                </c:pt>
                <c:pt idx="67">
                  <c:v>1.4402969919754531E-3</c:v>
                </c:pt>
                <c:pt idx="68">
                  <c:v>1.4092739068711693E-3</c:v>
                </c:pt>
                <c:pt idx="69">
                  <c:v>1.379154730071461E-3</c:v>
                </c:pt>
                <c:pt idx="70">
                  <c:v>1.3499083509435485E-3</c:v>
                </c:pt>
                <c:pt idx="71">
                  <c:v>1.3215046062777949E-3</c:v>
                </c:pt>
                <c:pt idx="72">
                  <c:v>1.2939143033478173E-3</c:v>
                </c:pt>
                <c:pt idx="73">
                  <c:v>1.2671092301200515E-3</c:v>
                </c:pt>
                <c:pt idx="74">
                  <c:v>1.241062155264806E-3</c:v>
                </c:pt>
                <c:pt idx="75">
                  <c:v>1.2157468201465023E-3</c:v>
                </c:pt>
                <c:pt idx="76">
                  <c:v>1.1911379245777985E-3</c:v>
                </c:pt>
                <c:pt idx="77">
                  <c:v>1.1672111077968778E-3</c:v>
                </c:pt>
                <c:pt idx="78">
                  <c:v>1.1439429258579151E-3</c:v>
                </c:pt>
                <c:pt idx="79">
                  <c:v>1.1213108264021207E-3</c:v>
                </c:pt>
                <c:pt idx="80">
                  <c:v>1.0992931215929275E-3</c:v>
                </c:pt>
                <c:pt idx="81">
                  <c:v>1.0778689598471914E-3</c:v>
                </c:pt>
                <c:pt idx="82">
                  <c:v>1.0570182968693059E-3</c:v>
                </c:pt>
                <c:pt idx="83">
                  <c:v>1.0367218663922342E-3</c:v>
                </c:pt>
                <c:pt idx="84">
                  <c:v>1.016961150945038E-3</c:v>
                </c:pt>
                <c:pt idx="85">
                  <c:v>9.977183528971647E-4</c:v>
                </c:pt>
                <c:pt idx="86">
                  <c:v>9.7897636597305427E-4</c:v>
                </c:pt>
                <c:pt idx="87">
                  <c:v>9.6071874738440702E-4</c:v>
                </c:pt>
                <c:pt idx="88">
                  <c:v>9.429296906897438E-4</c:v>
                </c:pt>
                <c:pt idx="89">
                  <c:v>9.2559399946042658E-4</c:v>
                </c:pt>
                <c:pt idx="90">
                  <c:v>9.0869706180753465E-4</c:v>
                </c:pt>
                <c:pt idx="91">
                  <c:v>8.9222482580429555E-4</c:v>
                </c:pt>
                <c:pt idx="92">
                  <c:v>8.7616377582279241E-4</c:v>
                </c:pt>
                <c:pt idx="93">
                  <c:v>8.6050090979119208E-4</c:v>
                </c:pt>
                <c:pt idx="94">
                  <c:v>8.4522371736778809E-4</c:v>
                </c:pt>
              </c:numCache>
            </c:numRef>
          </c:yVal>
          <c:smooth val="1"/>
        </c:ser>
        <c:ser>
          <c:idx val="3"/>
          <c:order val="2"/>
          <c:tx>
            <c:strRef>
              <c:f>Sheet1!$D$5</c:f>
              <c:strCache>
                <c:ptCount val="1"/>
                <c:pt idx="0">
                  <c:v>limited</c:v>
                </c:pt>
              </c:strCache>
            </c:strRef>
          </c:tx>
          <c:spPr>
            <a:ln w="39308">
              <a:solidFill>
                <a:schemeClr val="accent2"/>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Sheet1!$D$6:$D$100</c:f>
              <c:numCache>
                <c:formatCode>General</c:formatCode>
                <c:ptCount val="95"/>
                <c:pt idx="22">
                  <c:v>5.1160527514033253E-3</c:v>
                </c:pt>
                <c:pt idx="23">
                  <c:v>4.9328597129851036E-3</c:v>
                </c:pt>
                <c:pt idx="24">
                  <c:v>4.7562263585567872E-3</c:v>
                </c:pt>
                <c:pt idx="25">
                  <c:v>4.5859178022601673E-3</c:v>
                </c:pt>
                <c:pt idx="26">
                  <c:v>4.4217075689114557E-3</c:v>
                </c:pt>
                <c:pt idx="27">
                  <c:v>4.2633772928361048E-3</c:v>
                </c:pt>
                <c:pt idx="28">
                  <c:v>4.1107164274875856E-3</c:v>
                </c:pt>
                <c:pt idx="29">
                  <c:v>3.9635219654639885E-3</c:v>
                </c:pt>
                <c:pt idx="30">
                  <c:v>3.8215981685501403E-3</c:v>
                </c:pt>
                <c:pt idx="31">
                  <c:v>3.6847563074262134E-3</c:v>
                </c:pt>
                <c:pt idx="32">
                  <c:v>3.552814410696754E-3</c:v>
                </c:pt>
                <c:pt idx="33">
                  <c:v>3.4255970229063234E-3</c:v>
                </c:pt>
                <c:pt idx="34">
                  <c:v>3.3029349712199911E-3</c:v>
                </c:pt>
                <c:pt idx="35">
                  <c:v>3.1846651404584488E-3</c:v>
                </c:pt>
                <c:pt idx="36">
                  <c:v>3.0706302561885096E-3</c:v>
                </c:pt>
                <c:pt idx="37">
                  <c:v>2.9606786755806288E-3</c:v>
                </c:pt>
                <c:pt idx="38">
                  <c:v>2.8546641857552678E-3</c:v>
                </c:pt>
              </c:numCache>
            </c:numRef>
          </c:yVal>
          <c:smooth val="1"/>
        </c:ser>
        <c:ser>
          <c:idx val="6"/>
          <c:order val="3"/>
          <c:tx>
            <c:strRef>
              <c:f>Sheet1!$E$5</c:f>
              <c:strCache>
                <c:ptCount val="1"/>
                <c:pt idx="0">
                  <c:v>Smooth</c:v>
                </c:pt>
              </c:strCache>
            </c:strRef>
          </c:tx>
          <c:spPr>
            <a:ln w="13103">
              <a:solidFill>
                <a:srgbClr val="008000"/>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Sheet1!$E$6:$E$100</c:f>
              <c:numCache>
                <c:formatCode>General</c:formatCode>
                <c:ptCount val="95"/>
                <c:pt idx="22">
                  <c:v>5.0076137977100258E-3</c:v>
                </c:pt>
                <c:pt idx="23">
                  <c:v>4.833760471598462E-3</c:v>
                </c:pt>
                <c:pt idx="24">
                  <c:v>4.6681710122498223E-3</c:v>
                </c:pt>
                <c:pt idx="25">
                  <c:v>4.5103494811514306E-3</c:v>
                </c:pt>
                <c:pt idx="26">
                  <c:v>4.3598357311189157E-3</c:v>
                </c:pt>
                <c:pt idx="27">
                  <c:v>4.2162023993251845E-3</c:v>
                </c:pt>
                <c:pt idx="28">
                  <c:v>4.0790521876751971E-3</c:v>
                </c:pt>
                <c:pt idx="29">
                  <c:v>3.9480153998329047E-3</c:v>
                </c:pt>
                <c:pt idx="30">
                  <c:v>3.8227477078223524E-3</c:v>
                </c:pt>
                <c:pt idx="31">
                  <c:v>3.7029281242759167E-3</c:v>
                </c:pt>
                <c:pt idx="32">
                  <c:v>3.5882571591536751E-3</c:v>
                </c:pt>
                <c:pt idx="33">
                  <c:v>3.4784551421635558E-3</c:v>
                </c:pt>
                <c:pt idx="34">
                  <c:v>3.3732606942195628E-3</c:v>
                </c:pt>
                <c:pt idx="35">
                  <c:v>3.2724293331243721E-3</c:v>
                </c:pt>
                <c:pt idx="36">
                  <c:v>3.1757322002879088E-3</c:v>
                </c:pt>
                <c:pt idx="37">
                  <c:v>3.0829548967239036E-3</c:v>
                </c:pt>
                <c:pt idx="38">
                  <c:v>2.9938964178275007E-3</c:v>
                </c:pt>
                <c:pt idx="39">
                  <c:v>2.9083681775503144E-3</c:v>
                </c:pt>
                <c:pt idx="40">
                  <c:v>2.8261931135737405E-3</c:v>
                </c:pt>
                <c:pt idx="41">
                  <c:v>2.7472048659528403E-3</c:v>
                </c:pt>
                <c:pt idx="42">
                  <c:v>2.6712470224758205E-3</c:v>
                </c:pt>
                <c:pt idx="43">
                  <c:v>2.5981724246703745E-3</c:v>
                </c:pt>
                <c:pt idx="44">
                  <c:v>2.5278425289978132E-3</c:v>
                </c:pt>
                <c:pt idx="45">
                  <c:v>2.4601268183191516E-3</c:v>
                </c:pt>
                <c:pt idx="46">
                  <c:v>2.3949022592009012E-3</c:v>
                </c:pt>
                <c:pt idx="47">
                  <c:v>2.3320528010605007E-3</c:v>
                </c:pt>
                <c:pt idx="48">
                  <c:v>2.2714689135368508E-3</c:v>
                </c:pt>
                <c:pt idx="49">
                  <c:v>2.2130471588167428E-3</c:v>
                </c:pt>
                <c:pt idx="50">
                  <c:v>2.1566897959570813E-3</c:v>
                </c:pt>
                <c:pt idx="51">
                  <c:v>2.1023044145198513E-3</c:v>
                </c:pt>
                <c:pt idx="52">
                  <c:v>2.0498035950856242E-3</c:v>
                </c:pt>
                <c:pt idx="53">
                  <c:v>1.9991045944349225E-3</c:v>
                </c:pt>
                <c:pt idx="54">
                  <c:v>1.9501290533878407E-3</c:v>
                </c:pt>
                <c:pt idx="55">
                  <c:v>1.9028027254733995E-3</c:v>
                </c:pt>
                <c:pt idx="56">
                  <c:v>1.8570552247632996E-3</c:v>
                </c:pt>
                <c:pt idx="57">
                  <c:v>1.8128197913521117E-3</c:v>
                </c:pt>
                <c:pt idx="58">
                  <c:v>1.7700330730988601E-3</c:v>
                </c:pt>
                <c:pt idx="59">
                  <c:v>1.7286349223652789E-3</c:v>
                </c:pt>
                <c:pt idx="60">
                  <c:v>1.6885682065949036E-3</c:v>
                </c:pt>
                <c:pt idx="61">
                  <c:v>1.649778631675644E-3</c:v>
                </c:pt>
                <c:pt idx="62">
                  <c:v>1.6122145771179561E-3</c:v>
                </c:pt>
                <c:pt idx="63">
                  <c:v>1.5758269421618206E-3</c:v>
                </c:pt>
                <c:pt idx="64">
                  <c:v>1.5405690019993628E-3</c:v>
                </c:pt>
                <c:pt idx="65">
                  <c:v>1.5063962733669904E-3</c:v>
                </c:pt>
                <c:pt idx="66">
                  <c:v>1.4732663888217803E-3</c:v>
                </c:pt>
                <c:pt idx="67">
                  <c:v>1.4411389790723881E-3</c:v>
                </c:pt>
                <c:pt idx="68">
                  <c:v>1.4099755627852816E-3</c:v>
                </c:pt>
                <c:pt idx="69">
                  <c:v>1.3797394433332213E-3</c:v>
                </c:pt>
                <c:pt idx="70">
                  <c:v>1.3503956119950155E-3</c:v>
                </c:pt>
                <c:pt idx="71">
                  <c:v>1.3219106571540171E-3</c:v>
                </c:pt>
                <c:pt idx="72">
                  <c:v>1.2942526790780031E-3</c:v>
                </c:pt>
                <c:pt idx="73">
                  <c:v>1.2673912098952061E-3</c:v>
                </c:pt>
                <c:pt idx="74">
                  <c:v>1.2412971384107682E-3</c:v>
                </c:pt>
                <c:pt idx="75">
                  <c:v>1.2159426394348035E-3</c:v>
                </c:pt>
                <c:pt idx="76">
                  <c:v>1.1913011073180495E-3</c:v>
                </c:pt>
                <c:pt idx="77">
                  <c:v>1.1673470934137539E-3</c:v>
                </c:pt>
                <c:pt idx="78">
                  <c:v>1.1440562472053116E-3</c:v>
                </c:pt>
                <c:pt idx="79">
                  <c:v>1.1214052608582846E-3</c:v>
                </c:pt>
                <c:pt idx="80">
                  <c:v>1.0993718169730641E-3</c:v>
                </c:pt>
                <c:pt idx="81">
                  <c:v>1.0779345393306383E-3</c:v>
                </c:pt>
                <c:pt idx="82">
                  <c:v>1.057072946438846E-3</c:v>
                </c:pt>
                <c:pt idx="83">
                  <c:v>1.0367674077001831E-3</c:v>
                </c:pt>
                <c:pt idx="84">
                  <c:v>1.0169991020349957E-3</c:v>
                </c:pt>
                <c:pt idx="85">
                  <c:v>9.9774997880546293E-4</c:v>
                </c:pt>
                <c:pt idx="86">
                  <c:v>9.7900272089663652E-4</c:v>
                </c:pt>
                <c:pt idx="87">
                  <c:v>9.6074070982072549E-4</c:v>
                </c:pt>
                <c:pt idx="88">
                  <c:v>9.4294799272000914E-4</c:v>
                </c:pt>
                <c:pt idx="89">
                  <c:v>9.2560925115231399E-4</c:v>
                </c:pt>
                <c:pt idx="90">
                  <c:v>9.0870977155077461E-4</c:v>
                </c:pt>
                <c:pt idx="91">
                  <c:v>8.9223541725699535E-4</c:v>
                </c:pt>
                <c:pt idx="92">
                  <c:v>8.7617260203337523E-4</c:v>
                </c:pt>
                <c:pt idx="93">
                  <c:v>8.6050826496667789E-4</c:v>
                </c:pt>
                <c:pt idx="94">
                  <c:v>8.4522984668069319E-4</c:v>
                </c:pt>
              </c:numCache>
            </c:numRef>
          </c:yVal>
          <c:smooth val="1"/>
        </c:ser>
        <c:ser>
          <c:idx val="7"/>
          <c:order val="4"/>
          <c:tx>
            <c:strRef>
              <c:f>Sheet1!$F$5</c:f>
              <c:strCache>
                <c:ptCount val="1"/>
                <c:pt idx="0">
                  <c:v>1E-03</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Sheet1!$F$6:$F$100</c:f>
              <c:numCache>
                <c:formatCode>General</c:formatCode>
                <c:ptCount val="95"/>
                <c:pt idx="22">
                  <c:v>8.4477405642743569E-3</c:v>
                </c:pt>
                <c:pt idx="23">
                  <c:v>8.4477405642743569E-3</c:v>
                </c:pt>
                <c:pt idx="24">
                  <c:v>8.4477405642743569E-3</c:v>
                </c:pt>
                <c:pt idx="25">
                  <c:v>8.4477405642743569E-3</c:v>
                </c:pt>
                <c:pt idx="26">
                  <c:v>8.4477405642743569E-3</c:v>
                </c:pt>
                <c:pt idx="27">
                  <c:v>8.4477405642743569E-3</c:v>
                </c:pt>
                <c:pt idx="28">
                  <c:v>8.4477405642743569E-3</c:v>
                </c:pt>
                <c:pt idx="29">
                  <c:v>8.4477405642743569E-3</c:v>
                </c:pt>
                <c:pt idx="30">
                  <c:v>8.4477405642743569E-3</c:v>
                </c:pt>
                <c:pt idx="31">
                  <c:v>8.4477405642743569E-3</c:v>
                </c:pt>
                <c:pt idx="32">
                  <c:v>8.4477405642743569E-3</c:v>
                </c:pt>
                <c:pt idx="33">
                  <c:v>8.4477405642743569E-3</c:v>
                </c:pt>
                <c:pt idx="34">
                  <c:v>8.4477405642743569E-3</c:v>
                </c:pt>
                <c:pt idx="35">
                  <c:v>8.4477405642743569E-3</c:v>
                </c:pt>
                <c:pt idx="36">
                  <c:v>8.4477405642743569E-3</c:v>
                </c:pt>
                <c:pt idx="37">
                  <c:v>8.4477405642743569E-3</c:v>
                </c:pt>
                <c:pt idx="38">
                  <c:v>8.4477405642743569E-3</c:v>
                </c:pt>
                <c:pt idx="39">
                  <c:v>8.4477405642743569E-3</c:v>
                </c:pt>
                <c:pt idx="40">
                  <c:v>8.4477405642743569E-3</c:v>
                </c:pt>
                <c:pt idx="41">
                  <c:v>8.4477405642743569E-3</c:v>
                </c:pt>
                <c:pt idx="42">
                  <c:v>8.4477405642743569E-3</c:v>
                </c:pt>
                <c:pt idx="43">
                  <c:v>8.4477405642743569E-3</c:v>
                </c:pt>
                <c:pt idx="44">
                  <c:v>8.4477405642743569E-3</c:v>
                </c:pt>
                <c:pt idx="45">
                  <c:v>8.4477405642743569E-3</c:v>
                </c:pt>
                <c:pt idx="46">
                  <c:v>8.4477405642743569E-3</c:v>
                </c:pt>
                <c:pt idx="47">
                  <c:v>8.4477405642743569E-3</c:v>
                </c:pt>
                <c:pt idx="48">
                  <c:v>8.4477405642743569E-3</c:v>
                </c:pt>
                <c:pt idx="49">
                  <c:v>8.4477405642743569E-3</c:v>
                </c:pt>
                <c:pt idx="50">
                  <c:v>8.4477405642743569E-3</c:v>
                </c:pt>
                <c:pt idx="51">
                  <c:v>8.4477405642743569E-3</c:v>
                </c:pt>
                <c:pt idx="52">
                  <c:v>8.4477405642743569E-3</c:v>
                </c:pt>
                <c:pt idx="53">
                  <c:v>8.4477405642743569E-3</c:v>
                </c:pt>
                <c:pt idx="54">
                  <c:v>8.4477405642743569E-3</c:v>
                </c:pt>
                <c:pt idx="55">
                  <c:v>8.4477405642743569E-3</c:v>
                </c:pt>
                <c:pt idx="56">
                  <c:v>8.4477405642743569E-3</c:v>
                </c:pt>
                <c:pt idx="57">
                  <c:v>8.4477405642743569E-3</c:v>
                </c:pt>
                <c:pt idx="58">
                  <c:v>8.4477405642743569E-3</c:v>
                </c:pt>
                <c:pt idx="59">
                  <c:v>8.4477405642743569E-3</c:v>
                </c:pt>
                <c:pt idx="60">
                  <c:v>8.4477405642743569E-3</c:v>
                </c:pt>
                <c:pt idx="61">
                  <c:v>8.4477405642743569E-3</c:v>
                </c:pt>
                <c:pt idx="62">
                  <c:v>8.4477405642743569E-3</c:v>
                </c:pt>
                <c:pt idx="63">
                  <c:v>8.4477405642743569E-3</c:v>
                </c:pt>
                <c:pt idx="64">
                  <c:v>8.4477405642743569E-3</c:v>
                </c:pt>
                <c:pt idx="65">
                  <c:v>8.4477405642743569E-3</c:v>
                </c:pt>
                <c:pt idx="66">
                  <c:v>8.4477405642743569E-3</c:v>
                </c:pt>
                <c:pt idx="67">
                  <c:v>8.4477405642743569E-3</c:v>
                </c:pt>
                <c:pt idx="68">
                  <c:v>8.4477405642743569E-3</c:v>
                </c:pt>
                <c:pt idx="69">
                  <c:v>8.4477405642743569E-3</c:v>
                </c:pt>
                <c:pt idx="70">
                  <c:v>8.4477405642743569E-3</c:v>
                </c:pt>
                <c:pt idx="71">
                  <c:v>8.4477405642743569E-3</c:v>
                </c:pt>
                <c:pt idx="72">
                  <c:v>8.4477405642743569E-3</c:v>
                </c:pt>
                <c:pt idx="73">
                  <c:v>8.4477405642743569E-3</c:v>
                </c:pt>
                <c:pt idx="74">
                  <c:v>8.4477405642743569E-3</c:v>
                </c:pt>
                <c:pt idx="75">
                  <c:v>8.4477405642743569E-3</c:v>
                </c:pt>
                <c:pt idx="76">
                  <c:v>8.4477405642743569E-3</c:v>
                </c:pt>
                <c:pt idx="77">
                  <c:v>8.4477405642743569E-3</c:v>
                </c:pt>
                <c:pt idx="78">
                  <c:v>8.4477405642743569E-3</c:v>
                </c:pt>
                <c:pt idx="79">
                  <c:v>8.4477405642743569E-3</c:v>
                </c:pt>
                <c:pt idx="80">
                  <c:v>8.4477405642743569E-3</c:v>
                </c:pt>
                <c:pt idx="81">
                  <c:v>8.4477405642743569E-3</c:v>
                </c:pt>
                <c:pt idx="82">
                  <c:v>8.4477405642743569E-3</c:v>
                </c:pt>
                <c:pt idx="83">
                  <c:v>8.4477405642743569E-3</c:v>
                </c:pt>
                <c:pt idx="84">
                  <c:v>8.4477405642743569E-3</c:v>
                </c:pt>
                <c:pt idx="85">
                  <c:v>8.4477405642743569E-3</c:v>
                </c:pt>
                <c:pt idx="86">
                  <c:v>8.4477405642743569E-3</c:v>
                </c:pt>
                <c:pt idx="87">
                  <c:v>8.4477405642743569E-3</c:v>
                </c:pt>
                <c:pt idx="88">
                  <c:v>8.4477405642743569E-3</c:v>
                </c:pt>
                <c:pt idx="89">
                  <c:v>8.4477405642743569E-3</c:v>
                </c:pt>
                <c:pt idx="90">
                  <c:v>8.4477405642743569E-3</c:v>
                </c:pt>
                <c:pt idx="91">
                  <c:v>8.4477405642743569E-3</c:v>
                </c:pt>
                <c:pt idx="92">
                  <c:v>8.4477405642743569E-3</c:v>
                </c:pt>
                <c:pt idx="93">
                  <c:v>8.4477405642743569E-3</c:v>
                </c:pt>
                <c:pt idx="94">
                  <c:v>8.4477405642743569E-3</c:v>
                </c:pt>
              </c:numCache>
            </c:numRef>
          </c:yVal>
          <c:smooth val="1"/>
        </c:ser>
        <c:ser>
          <c:idx val="8"/>
          <c:order val="5"/>
          <c:tx>
            <c:strRef>
              <c:f>Sheet1!$G$5</c:f>
              <c:strCache>
                <c:ptCount val="1"/>
                <c:pt idx="0">
                  <c:v>5E-04</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Sheet1!$G$6:$G$100</c:f>
              <c:numCache>
                <c:formatCode>General</c:formatCode>
                <c:ptCount val="95"/>
                <c:pt idx="22">
                  <c:v>7.095831056822436E-3</c:v>
                </c:pt>
                <c:pt idx="23">
                  <c:v>7.095831056822436E-3</c:v>
                </c:pt>
                <c:pt idx="24">
                  <c:v>7.095831056822436E-3</c:v>
                </c:pt>
                <c:pt idx="25">
                  <c:v>7.095831056822436E-3</c:v>
                </c:pt>
                <c:pt idx="26">
                  <c:v>7.095831056822436E-3</c:v>
                </c:pt>
                <c:pt idx="27">
                  <c:v>7.095831056822436E-3</c:v>
                </c:pt>
                <c:pt idx="28">
                  <c:v>7.095831056822436E-3</c:v>
                </c:pt>
                <c:pt idx="29">
                  <c:v>7.095831056822436E-3</c:v>
                </c:pt>
                <c:pt idx="30">
                  <c:v>7.095831056822436E-3</c:v>
                </c:pt>
                <c:pt idx="31">
                  <c:v>7.095831056822436E-3</c:v>
                </c:pt>
                <c:pt idx="32">
                  <c:v>7.095831056822436E-3</c:v>
                </c:pt>
                <c:pt idx="33">
                  <c:v>7.095831056822436E-3</c:v>
                </c:pt>
                <c:pt idx="34">
                  <c:v>7.095831056822436E-3</c:v>
                </c:pt>
                <c:pt idx="35">
                  <c:v>7.095831056822436E-3</c:v>
                </c:pt>
                <c:pt idx="36">
                  <c:v>7.095831056822436E-3</c:v>
                </c:pt>
                <c:pt idx="37">
                  <c:v>7.095831056822436E-3</c:v>
                </c:pt>
                <c:pt idx="38">
                  <c:v>7.095831056822436E-3</c:v>
                </c:pt>
                <c:pt idx="39">
                  <c:v>7.095831056822436E-3</c:v>
                </c:pt>
                <c:pt idx="40">
                  <c:v>7.095831056822436E-3</c:v>
                </c:pt>
                <c:pt idx="41">
                  <c:v>7.095831056822436E-3</c:v>
                </c:pt>
                <c:pt idx="42">
                  <c:v>7.095831056822436E-3</c:v>
                </c:pt>
                <c:pt idx="43">
                  <c:v>7.095831056822436E-3</c:v>
                </c:pt>
                <c:pt idx="44">
                  <c:v>7.095831056822436E-3</c:v>
                </c:pt>
                <c:pt idx="45">
                  <c:v>7.095831056822436E-3</c:v>
                </c:pt>
                <c:pt idx="46">
                  <c:v>7.095831056822436E-3</c:v>
                </c:pt>
                <c:pt idx="47">
                  <c:v>7.095831056822436E-3</c:v>
                </c:pt>
                <c:pt idx="48">
                  <c:v>7.095831056822436E-3</c:v>
                </c:pt>
                <c:pt idx="49">
                  <c:v>7.095831056822436E-3</c:v>
                </c:pt>
                <c:pt idx="50">
                  <c:v>7.095831056822436E-3</c:v>
                </c:pt>
                <c:pt idx="51">
                  <c:v>7.095831056822436E-3</c:v>
                </c:pt>
                <c:pt idx="52">
                  <c:v>7.095831056822436E-3</c:v>
                </c:pt>
                <c:pt idx="53">
                  <c:v>7.095831056822436E-3</c:v>
                </c:pt>
                <c:pt idx="54">
                  <c:v>7.095831056822436E-3</c:v>
                </c:pt>
                <c:pt idx="55">
                  <c:v>7.095831056822436E-3</c:v>
                </c:pt>
                <c:pt idx="56">
                  <c:v>7.095831056822436E-3</c:v>
                </c:pt>
                <c:pt idx="57">
                  <c:v>7.095831056822436E-3</c:v>
                </c:pt>
                <c:pt idx="58">
                  <c:v>7.095831056822436E-3</c:v>
                </c:pt>
                <c:pt idx="59">
                  <c:v>7.095831056822436E-3</c:v>
                </c:pt>
                <c:pt idx="60">
                  <c:v>7.095831056822436E-3</c:v>
                </c:pt>
                <c:pt idx="61">
                  <c:v>7.095831056822436E-3</c:v>
                </c:pt>
                <c:pt idx="62">
                  <c:v>7.095831056822436E-3</c:v>
                </c:pt>
                <c:pt idx="63">
                  <c:v>7.095831056822436E-3</c:v>
                </c:pt>
                <c:pt idx="64">
                  <c:v>7.095831056822436E-3</c:v>
                </c:pt>
                <c:pt idx="65">
                  <c:v>7.095831056822436E-3</c:v>
                </c:pt>
                <c:pt idx="66">
                  <c:v>7.095831056822436E-3</c:v>
                </c:pt>
                <c:pt idx="67">
                  <c:v>7.095831056822436E-3</c:v>
                </c:pt>
                <c:pt idx="68">
                  <c:v>7.095831056822436E-3</c:v>
                </c:pt>
                <c:pt idx="69">
                  <c:v>7.095831056822436E-3</c:v>
                </c:pt>
                <c:pt idx="70">
                  <c:v>7.095831056822436E-3</c:v>
                </c:pt>
                <c:pt idx="71">
                  <c:v>7.095831056822436E-3</c:v>
                </c:pt>
                <c:pt idx="72">
                  <c:v>7.095831056822436E-3</c:v>
                </c:pt>
                <c:pt idx="73">
                  <c:v>7.095831056822436E-3</c:v>
                </c:pt>
                <c:pt idx="74">
                  <c:v>7.095831056822436E-3</c:v>
                </c:pt>
                <c:pt idx="75">
                  <c:v>7.095831056822436E-3</c:v>
                </c:pt>
                <c:pt idx="76">
                  <c:v>7.095831056822436E-3</c:v>
                </c:pt>
                <c:pt idx="77">
                  <c:v>7.095831056822436E-3</c:v>
                </c:pt>
                <c:pt idx="78">
                  <c:v>7.095831056822436E-3</c:v>
                </c:pt>
                <c:pt idx="79">
                  <c:v>7.095831056822436E-3</c:v>
                </c:pt>
                <c:pt idx="80">
                  <c:v>7.095831056822436E-3</c:v>
                </c:pt>
                <c:pt idx="81">
                  <c:v>7.095831056822436E-3</c:v>
                </c:pt>
                <c:pt idx="82">
                  <c:v>7.095831056822436E-3</c:v>
                </c:pt>
                <c:pt idx="83">
                  <c:v>7.095831056822436E-3</c:v>
                </c:pt>
                <c:pt idx="84">
                  <c:v>7.095831056822436E-3</c:v>
                </c:pt>
                <c:pt idx="85">
                  <c:v>7.095831056822436E-3</c:v>
                </c:pt>
                <c:pt idx="86">
                  <c:v>7.095831056822436E-3</c:v>
                </c:pt>
                <c:pt idx="87">
                  <c:v>7.095831056822436E-3</c:v>
                </c:pt>
                <c:pt idx="88">
                  <c:v>7.095831056822436E-3</c:v>
                </c:pt>
                <c:pt idx="89">
                  <c:v>7.095831056822436E-3</c:v>
                </c:pt>
                <c:pt idx="90">
                  <c:v>7.095831056822436E-3</c:v>
                </c:pt>
                <c:pt idx="91">
                  <c:v>7.095831056822436E-3</c:v>
                </c:pt>
                <c:pt idx="92">
                  <c:v>7.095831056822436E-3</c:v>
                </c:pt>
                <c:pt idx="93">
                  <c:v>7.095831056822436E-3</c:v>
                </c:pt>
                <c:pt idx="94">
                  <c:v>7.095831056822436E-3</c:v>
                </c:pt>
              </c:numCache>
            </c:numRef>
          </c:yVal>
          <c:smooth val="1"/>
        </c:ser>
        <c:ser>
          <c:idx val="9"/>
          <c:order val="6"/>
          <c:tx>
            <c:strRef>
              <c:f>Sheet1!$H$5</c:f>
              <c:strCache>
                <c:ptCount val="1"/>
                <c:pt idx="0">
                  <c:v>2E-04</c:v>
                </c:pt>
              </c:strCache>
            </c:strRef>
          </c:tx>
          <c:spPr>
            <a:ln w="2620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Sheet1!$H$6:$H$100</c:f>
              <c:numCache>
                <c:formatCode>General</c:formatCode>
                <c:ptCount val="95"/>
                <c:pt idx="22">
                  <c:v>5.7327535733815464E-3</c:v>
                </c:pt>
                <c:pt idx="23">
                  <c:v>5.7327535733815464E-3</c:v>
                </c:pt>
                <c:pt idx="24">
                  <c:v>5.7327535733815464E-3</c:v>
                </c:pt>
                <c:pt idx="25">
                  <c:v>5.7327535733815464E-3</c:v>
                </c:pt>
                <c:pt idx="26">
                  <c:v>5.7327535733815464E-3</c:v>
                </c:pt>
                <c:pt idx="27">
                  <c:v>5.7327535733815464E-3</c:v>
                </c:pt>
                <c:pt idx="28">
                  <c:v>5.7327535733815464E-3</c:v>
                </c:pt>
                <c:pt idx="29">
                  <c:v>5.7327535733815464E-3</c:v>
                </c:pt>
                <c:pt idx="30">
                  <c:v>5.7327535733815464E-3</c:v>
                </c:pt>
                <c:pt idx="31">
                  <c:v>5.7327535733815464E-3</c:v>
                </c:pt>
                <c:pt idx="32">
                  <c:v>5.7327535733815464E-3</c:v>
                </c:pt>
                <c:pt idx="33">
                  <c:v>5.7327535733815464E-3</c:v>
                </c:pt>
                <c:pt idx="34">
                  <c:v>5.7327535733815464E-3</c:v>
                </c:pt>
                <c:pt idx="35">
                  <c:v>5.7327535733815464E-3</c:v>
                </c:pt>
                <c:pt idx="36">
                  <c:v>5.7327535733815464E-3</c:v>
                </c:pt>
                <c:pt idx="37">
                  <c:v>5.7327535733815464E-3</c:v>
                </c:pt>
                <c:pt idx="38">
                  <c:v>5.7327535733815464E-3</c:v>
                </c:pt>
                <c:pt idx="39">
                  <c:v>5.7327535733815464E-3</c:v>
                </c:pt>
                <c:pt idx="40">
                  <c:v>5.7327535733815464E-3</c:v>
                </c:pt>
                <c:pt idx="41">
                  <c:v>5.7327535733815464E-3</c:v>
                </c:pt>
                <c:pt idx="42">
                  <c:v>5.7327535733815464E-3</c:v>
                </c:pt>
                <c:pt idx="43">
                  <c:v>5.7327535733815464E-3</c:v>
                </c:pt>
                <c:pt idx="44">
                  <c:v>5.7327535733815464E-3</c:v>
                </c:pt>
                <c:pt idx="45">
                  <c:v>5.7327535733815464E-3</c:v>
                </c:pt>
                <c:pt idx="46">
                  <c:v>5.7327535733815464E-3</c:v>
                </c:pt>
                <c:pt idx="47">
                  <c:v>5.7327535733815464E-3</c:v>
                </c:pt>
                <c:pt idx="48">
                  <c:v>5.7327535733815464E-3</c:v>
                </c:pt>
                <c:pt idx="49">
                  <c:v>5.7327535733815464E-3</c:v>
                </c:pt>
                <c:pt idx="50">
                  <c:v>5.7327535733815464E-3</c:v>
                </c:pt>
                <c:pt idx="51">
                  <c:v>5.7327535733815464E-3</c:v>
                </c:pt>
                <c:pt idx="52">
                  <c:v>5.7327535733815464E-3</c:v>
                </c:pt>
                <c:pt idx="53">
                  <c:v>5.7327535733815464E-3</c:v>
                </c:pt>
                <c:pt idx="54">
                  <c:v>5.7327535733815464E-3</c:v>
                </c:pt>
                <c:pt idx="55">
                  <c:v>5.7327535733815464E-3</c:v>
                </c:pt>
                <c:pt idx="56">
                  <c:v>5.7327535733815464E-3</c:v>
                </c:pt>
                <c:pt idx="57">
                  <c:v>5.7327535733815464E-3</c:v>
                </c:pt>
                <c:pt idx="58">
                  <c:v>5.7327535733815464E-3</c:v>
                </c:pt>
                <c:pt idx="59">
                  <c:v>5.7327535733815464E-3</c:v>
                </c:pt>
                <c:pt idx="60">
                  <c:v>5.7327535733815464E-3</c:v>
                </c:pt>
                <c:pt idx="61">
                  <c:v>5.7327535733815464E-3</c:v>
                </c:pt>
                <c:pt idx="62">
                  <c:v>5.7327535733815464E-3</c:v>
                </c:pt>
                <c:pt idx="63">
                  <c:v>5.7327535733815464E-3</c:v>
                </c:pt>
                <c:pt idx="64">
                  <c:v>5.7327535733815464E-3</c:v>
                </c:pt>
                <c:pt idx="65">
                  <c:v>5.7327535733815464E-3</c:v>
                </c:pt>
                <c:pt idx="66">
                  <c:v>5.7327535733815464E-3</c:v>
                </c:pt>
                <c:pt idx="67">
                  <c:v>5.7327535733815464E-3</c:v>
                </c:pt>
                <c:pt idx="68">
                  <c:v>5.7327535733815464E-3</c:v>
                </c:pt>
                <c:pt idx="69">
                  <c:v>5.7327535733815464E-3</c:v>
                </c:pt>
                <c:pt idx="70">
                  <c:v>5.7327535733815464E-3</c:v>
                </c:pt>
                <c:pt idx="71">
                  <c:v>5.7327535733815464E-3</c:v>
                </c:pt>
                <c:pt idx="72">
                  <c:v>5.7327535733815464E-3</c:v>
                </c:pt>
                <c:pt idx="73">
                  <c:v>5.7327535733815464E-3</c:v>
                </c:pt>
                <c:pt idx="74">
                  <c:v>5.7327535733815464E-3</c:v>
                </c:pt>
                <c:pt idx="75">
                  <c:v>5.7327535733815464E-3</c:v>
                </c:pt>
                <c:pt idx="76">
                  <c:v>5.7327535733815464E-3</c:v>
                </c:pt>
                <c:pt idx="77">
                  <c:v>5.7327535733815464E-3</c:v>
                </c:pt>
                <c:pt idx="78">
                  <c:v>5.7327535733815464E-3</c:v>
                </c:pt>
                <c:pt idx="79">
                  <c:v>5.7327535733815464E-3</c:v>
                </c:pt>
                <c:pt idx="80">
                  <c:v>5.7327535733815464E-3</c:v>
                </c:pt>
                <c:pt idx="81">
                  <c:v>5.7327535733815464E-3</c:v>
                </c:pt>
                <c:pt idx="82">
                  <c:v>5.7327535733815464E-3</c:v>
                </c:pt>
                <c:pt idx="83">
                  <c:v>5.7327535733815464E-3</c:v>
                </c:pt>
                <c:pt idx="84">
                  <c:v>5.7327535733815464E-3</c:v>
                </c:pt>
                <c:pt idx="85">
                  <c:v>5.7327535733815464E-3</c:v>
                </c:pt>
                <c:pt idx="86">
                  <c:v>5.7327535733815464E-3</c:v>
                </c:pt>
                <c:pt idx="87">
                  <c:v>5.7327535733815464E-3</c:v>
                </c:pt>
                <c:pt idx="88">
                  <c:v>5.7327535733815464E-3</c:v>
                </c:pt>
                <c:pt idx="89">
                  <c:v>5.7327535733815464E-3</c:v>
                </c:pt>
                <c:pt idx="90">
                  <c:v>5.7327535733815464E-3</c:v>
                </c:pt>
                <c:pt idx="91">
                  <c:v>5.7327535733815464E-3</c:v>
                </c:pt>
                <c:pt idx="92">
                  <c:v>5.7327535733815464E-3</c:v>
                </c:pt>
                <c:pt idx="93">
                  <c:v>5.7327535733815464E-3</c:v>
                </c:pt>
                <c:pt idx="94">
                  <c:v>5.7327535733815464E-3</c:v>
                </c:pt>
              </c:numCache>
            </c:numRef>
          </c:yVal>
          <c:smooth val="1"/>
        </c:ser>
        <c:ser>
          <c:idx val="10"/>
          <c:order val="7"/>
          <c:tx>
            <c:strRef>
              <c:f>Sheet1!$I$5</c:f>
              <c:strCache>
                <c:ptCount val="1"/>
                <c:pt idx="0">
                  <c:v>1E-04</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Sheet1!$I$6:$I$100</c:f>
              <c:numCache>
                <c:formatCode>General</c:formatCode>
                <c:ptCount val="95"/>
                <c:pt idx="22">
                  <c:v>0</c:v>
                </c:pt>
                <c:pt idx="23">
                  <c:v>4.9338546939722092E-3</c:v>
                </c:pt>
                <c:pt idx="24">
                  <c:v>4.9338546939722092E-3</c:v>
                </c:pt>
                <c:pt idx="25">
                  <c:v>4.9338546939722092E-3</c:v>
                </c:pt>
                <c:pt idx="26">
                  <c:v>4.9338546939722092E-3</c:v>
                </c:pt>
                <c:pt idx="27">
                  <c:v>4.9338546939722092E-3</c:v>
                </c:pt>
                <c:pt idx="28">
                  <c:v>4.9338546939722092E-3</c:v>
                </c:pt>
                <c:pt idx="29">
                  <c:v>4.9338546939722092E-3</c:v>
                </c:pt>
                <c:pt idx="30">
                  <c:v>4.9338546939722092E-3</c:v>
                </c:pt>
                <c:pt idx="31">
                  <c:v>4.9338546939722092E-3</c:v>
                </c:pt>
                <c:pt idx="32">
                  <c:v>4.9338546939722092E-3</c:v>
                </c:pt>
                <c:pt idx="33">
                  <c:v>4.9338546939722092E-3</c:v>
                </c:pt>
                <c:pt idx="34">
                  <c:v>4.9338546939722092E-3</c:v>
                </c:pt>
                <c:pt idx="35">
                  <c:v>4.9338546939722092E-3</c:v>
                </c:pt>
                <c:pt idx="36">
                  <c:v>4.9338546939722092E-3</c:v>
                </c:pt>
                <c:pt idx="37">
                  <c:v>4.9338546939722092E-3</c:v>
                </c:pt>
                <c:pt idx="38">
                  <c:v>4.9338546939722092E-3</c:v>
                </c:pt>
                <c:pt idx="39">
                  <c:v>4.9338546939722092E-3</c:v>
                </c:pt>
                <c:pt idx="40">
                  <c:v>4.9338546939722092E-3</c:v>
                </c:pt>
                <c:pt idx="41">
                  <c:v>4.9338546939722092E-3</c:v>
                </c:pt>
                <c:pt idx="42">
                  <c:v>4.9338546939722092E-3</c:v>
                </c:pt>
                <c:pt idx="43">
                  <c:v>4.9338546939722092E-3</c:v>
                </c:pt>
                <c:pt idx="44">
                  <c:v>4.9338546939722092E-3</c:v>
                </c:pt>
                <c:pt idx="45">
                  <c:v>4.9338546939722092E-3</c:v>
                </c:pt>
                <c:pt idx="46">
                  <c:v>4.9338546939722092E-3</c:v>
                </c:pt>
                <c:pt idx="47">
                  <c:v>4.9338546939722092E-3</c:v>
                </c:pt>
                <c:pt idx="48">
                  <c:v>4.9338546939722092E-3</c:v>
                </c:pt>
                <c:pt idx="49">
                  <c:v>4.9338546939722092E-3</c:v>
                </c:pt>
                <c:pt idx="50">
                  <c:v>4.9338546939722092E-3</c:v>
                </c:pt>
                <c:pt idx="51">
                  <c:v>4.9338546939722092E-3</c:v>
                </c:pt>
                <c:pt idx="52">
                  <c:v>4.9338546939722092E-3</c:v>
                </c:pt>
                <c:pt idx="53">
                  <c:v>4.9338546939722092E-3</c:v>
                </c:pt>
                <c:pt idx="54">
                  <c:v>4.9338546939722092E-3</c:v>
                </c:pt>
                <c:pt idx="55">
                  <c:v>4.9338546939722092E-3</c:v>
                </c:pt>
                <c:pt idx="56">
                  <c:v>4.9338546939722092E-3</c:v>
                </c:pt>
                <c:pt idx="57">
                  <c:v>4.9338546939722092E-3</c:v>
                </c:pt>
                <c:pt idx="58">
                  <c:v>4.9338546939722092E-3</c:v>
                </c:pt>
                <c:pt idx="59">
                  <c:v>4.9338546939722092E-3</c:v>
                </c:pt>
                <c:pt idx="60">
                  <c:v>4.9338546939722092E-3</c:v>
                </c:pt>
                <c:pt idx="61">
                  <c:v>4.9338546939722092E-3</c:v>
                </c:pt>
                <c:pt idx="62">
                  <c:v>4.9338546939722092E-3</c:v>
                </c:pt>
                <c:pt idx="63">
                  <c:v>4.9338546939722092E-3</c:v>
                </c:pt>
                <c:pt idx="64">
                  <c:v>4.9338546939722092E-3</c:v>
                </c:pt>
                <c:pt idx="65">
                  <c:v>4.9338546939722092E-3</c:v>
                </c:pt>
                <c:pt idx="66">
                  <c:v>4.9338546939722092E-3</c:v>
                </c:pt>
                <c:pt idx="67">
                  <c:v>4.9338546939722092E-3</c:v>
                </c:pt>
                <c:pt idx="68">
                  <c:v>4.9338546939722092E-3</c:v>
                </c:pt>
                <c:pt idx="69">
                  <c:v>4.9338546939722092E-3</c:v>
                </c:pt>
                <c:pt idx="70">
                  <c:v>4.9338546939722092E-3</c:v>
                </c:pt>
                <c:pt idx="71">
                  <c:v>4.9338546939722092E-3</c:v>
                </c:pt>
                <c:pt idx="72">
                  <c:v>4.9338546939722092E-3</c:v>
                </c:pt>
                <c:pt idx="73">
                  <c:v>4.9338546939722092E-3</c:v>
                </c:pt>
                <c:pt idx="74">
                  <c:v>4.9338546939722092E-3</c:v>
                </c:pt>
                <c:pt idx="75">
                  <c:v>4.9338546939722092E-3</c:v>
                </c:pt>
                <c:pt idx="76">
                  <c:v>4.9338546939722092E-3</c:v>
                </c:pt>
                <c:pt idx="77">
                  <c:v>4.9338546939722092E-3</c:v>
                </c:pt>
                <c:pt idx="78">
                  <c:v>4.9338546939722092E-3</c:v>
                </c:pt>
                <c:pt idx="79">
                  <c:v>4.9338546939722092E-3</c:v>
                </c:pt>
                <c:pt idx="80">
                  <c:v>4.9338546939722092E-3</c:v>
                </c:pt>
                <c:pt idx="81">
                  <c:v>4.9338546939722092E-3</c:v>
                </c:pt>
                <c:pt idx="82">
                  <c:v>4.9338546939722092E-3</c:v>
                </c:pt>
                <c:pt idx="83">
                  <c:v>4.9338546939722092E-3</c:v>
                </c:pt>
                <c:pt idx="84">
                  <c:v>4.9338546939722092E-3</c:v>
                </c:pt>
                <c:pt idx="85">
                  <c:v>4.9338546939722092E-3</c:v>
                </c:pt>
                <c:pt idx="86">
                  <c:v>4.9338546939722092E-3</c:v>
                </c:pt>
                <c:pt idx="87">
                  <c:v>4.9338546939722092E-3</c:v>
                </c:pt>
                <c:pt idx="88">
                  <c:v>4.9338546939722092E-3</c:v>
                </c:pt>
                <c:pt idx="89">
                  <c:v>4.9338546939722092E-3</c:v>
                </c:pt>
                <c:pt idx="90">
                  <c:v>4.9338546939722092E-3</c:v>
                </c:pt>
                <c:pt idx="91">
                  <c:v>4.9338546939722092E-3</c:v>
                </c:pt>
                <c:pt idx="92">
                  <c:v>4.9338546939722092E-3</c:v>
                </c:pt>
                <c:pt idx="93">
                  <c:v>4.9338546939722092E-3</c:v>
                </c:pt>
                <c:pt idx="94">
                  <c:v>4.9338546939722092E-3</c:v>
                </c:pt>
              </c:numCache>
            </c:numRef>
          </c:yVal>
          <c:smooth val="1"/>
        </c:ser>
        <c:ser>
          <c:idx val="11"/>
          <c:order val="8"/>
          <c:tx>
            <c:strRef>
              <c:f>Sheet1!$J$5</c:f>
              <c:strCache>
                <c:ptCount val="1"/>
                <c:pt idx="0">
                  <c:v>5E-05</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Sheet1!$J$6:$J$100</c:f>
              <c:numCache>
                <c:formatCode>General</c:formatCode>
                <c:ptCount val="95"/>
                <c:pt idx="22">
                  <c:v>0</c:v>
                </c:pt>
                <c:pt idx="23">
                  <c:v>0</c:v>
                </c:pt>
                <c:pt idx="24">
                  <c:v>0</c:v>
                </c:pt>
                <c:pt idx="25">
                  <c:v>0</c:v>
                </c:pt>
                <c:pt idx="26">
                  <c:v>0</c:v>
                </c:pt>
                <c:pt idx="27">
                  <c:v>4.282540037351925E-3</c:v>
                </c:pt>
                <c:pt idx="28">
                  <c:v>4.282540037351925E-3</c:v>
                </c:pt>
                <c:pt idx="29">
                  <c:v>4.282540037351925E-3</c:v>
                </c:pt>
                <c:pt idx="30">
                  <c:v>4.282540037351925E-3</c:v>
                </c:pt>
                <c:pt idx="31">
                  <c:v>4.282540037351925E-3</c:v>
                </c:pt>
                <c:pt idx="32">
                  <c:v>4.282540037351925E-3</c:v>
                </c:pt>
                <c:pt idx="33">
                  <c:v>4.282540037351925E-3</c:v>
                </c:pt>
                <c:pt idx="34">
                  <c:v>4.282540037351925E-3</c:v>
                </c:pt>
                <c:pt idx="35">
                  <c:v>4.282540037351925E-3</c:v>
                </c:pt>
                <c:pt idx="36">
                  <c:v>4.282540037351925E-3</c:v>
                </c:pt>
                <c:pt idx="37">
                  <c:v>4.282540037351925E-3</c:v>
                </c:pt>
                <c:pt idx="38">
                  <c:v>4.282540037351925E-3</c:v>
                </c:pt>
                <c:pt idx="39">
                  <c:v>4.282540037351925E-3</c:v>
                </c:pt>
                <c:pt idx="40">
                  <c:v>4.282540037351925E-3</c:v>
                </c:pt>
                <c:pt idx="41">
                  <c:v>4.282540037351925E-3</c:v>
                </c:pt>
                <c:pt idx="42">
                  <c:v>4.282540037351925E-3</c:v>
                </c:pt>
                <c:pt idx="43">
                  <c:v>4.282540037351925E-3</c:v>
                </c:pt>
                <c:pt idx="44">
                  <c:v>4.282540037351925E-3</c:v>
                </c:pt>
                <c:pt idx="45">
                  <c:v>4.282540037351925E-3</c:v>
                </c:pt>
                <c:pt idx="46">
                  <c:v>4.282540037351925E-3</c:v>
                </c:pt>
                <c:pt idx="47">
                  <c:v>4.282540037351925E-3</c:v>
                </c:pt>
                <c:pt idx="48">
                  <c:v>4.282540037351925E-3</c:v>
                </c:pt>
                <c:pt idx="49">
                  <c:v>4.282540037351925E-3</c:v>
                </c:pt>
                <c:pt idx="50">
                  <c:v>4.282540037351925E-3</c:v>
                </c:pt>
                <c:pt idx="51">
                  <c:v>4.282540037351925E-3</c:v>
                </c:pt>
                <c:pt idx="52">
                  <c:v>4.282540037351925E-3</c:v>
                </c:pt>
                <c:pt idx="53">
                  <c:v>4.282540037351925E-3</c:v>
                </c:pt>
                <c:pt idx="54">
                  <c:v>4.282540037351925E-3</c:v>
                </c:pt>
                <c:pt idx="55">
                  <c:v>4.282540037351925E-3</c:v>
                </c:pt>
                <c:pt idx="56">
                  <c:v>4.282540037351925E-3</c:v>
                </c:pt>
                <c:pt idx="57">
                  <c:v>4.282540037351925E-3</c:v>
                </c:pt>
                <c:pt idx="58">
                  <c:v>4.282540037351925E-3</c:v>
                </c:pt>
                <c:pt idx="59">
                  <c:v>4.282540037351925E-3</c:v>
                </c:pt>
                <c:pt idx="60">
                  <c:v>4.282540037351925E-3</c:v>
                </c:pt>
                <c:pt idx="61">
                  <c:v>4.282540037351925E-3</c:v>
                </c:pt>
                <c:pt idx="62">
                  <c:v>4.282540037351925E-3</c:v>
                </c:pt>
                <c:pt idx="63">
                  <c:v>4.282540037351925E-3</c:v>
                </c:pt>
                <c:pt idx="64">
                  <c:v>4.282540037351925E-3</c:v>
                </c:pt>
                <c:pt idx="65">
                  <c:v>4.282540037351925E-3</c:v>
                </c:pt>
                <c:pt idx="66">
                  <c:v>4.282540037351925E-3</c:v>
                </c:pt>
                <c:pt idx="67">
                  <c:v>4.282540037351925E-3</c:v>
                </c:pt>
                <c:pt idx="68">
                  <c:v>4.282540037351925E-3</c:v>
                </c:pt>
                <c:pt idx="69">
                  <c:v>4.282540037351925E-3</c:v>
                </c:pt>
                <c:pt idx="70">
                  <c:v>4.282540037351925E-3</c:v>
                </c:pt>
                <c:pt idx="71">
                  <c:v>4.282540037351925E-3</c:v>
                </c:pt>
                <c:pt idx="72">
                  <c:v>4.282540037351925E-3</c:v>
                </c:pt>
                <c:pt idx="73">
                  <c:v>4.282540037351925E-3</c:v>
                </c:pt>
                <c:pt idx="74">
                  <c:v>4.282540037351925E-3</c:v>
                </c:pt>
                <c:pt idx="75">
                  <c:v>4.282540037351925E-3</c:v>
                </c:pt>
                <c:pt idx="76">
                  <c:v>4.282540037351925E-3</c:v>
                </c:pt>
                <c:pt idx="77">
                  <c:v>4.282540037351925E-3</c:v>
                </c:pt>
                <c:pt idx="78">
                  <c:v>4.282540037351925E-3</c:v>
                </c:pt>
                <c:pt idx="79">
                  <c:v>4.282540037351925E-3</c:v>
                </c:pt>
                <c:pt idx="80">
                  <c:v>4.282540037351925E-3</c:v>
                </c:pt>
                <c:pt idx="81">
                  <c:v>4.282540037351925E-3</c:v>
                </c:pt>
                <c:pt idx="82">
                  <c:v>4.282540037351925E-3</c:v>
                </c:pt>
                <c:pt idx="83">
                  <c:v>4.282540037351925E-3</c:v>
                </c:pt>
                <c:pt idx="84">
                  <c:v>4.282540037351925E-3</c:v>
                </c:pt>
                <c:pt idx="85">
                  <c:v>4.282540037351925E-3</c:v>
                </c:pt>
                <c:pt idx="86">
                  <c:v>4.282540037351925E-3</c:v>
                </c:pt>
                <c:pt idx="87">
                  <c:v>4.282540037351925E-3</c:v>
                </c:pt>
                <c:pt idx="88">
                  <c:v>4.282540037351925E-3</c:v>
                </c:pt>
                <c:pt idx="89">
                  <c:v>4.282540037351925E-3</c:v>
                </c:pt>
                <c:pt idx="90">
                  <c:v>4.282540037351925E-3</c:v>
                </c:pt>
                <c:pt idx="91">
                  <c:v>4.282540037351925E-3</c:v>
                </c:pt>
                <c:pt idx="92">
                  <c:v>4.282540037351925E-3</c:v>
                </c:pt>
                <c:pt idx="93">
                  <c:v>4.282540037351925E-3</c:v>
                </c:pt>
                <c:pt idx="94">
                  <c:v>4.282540037351925E-3</c:v>
                </c:pt>
              </c:numCache>
            </c:numRef>
          </c:yVal>
          <c:smooth val="1"/>
        </c:ser>
        <c:ser>
          <c:idx val="12"/>
          <c:order val="9"/>
          <c:tx>
            <c:strRef>
              <c:f>Sheet1!$K$5</c:f>
              <c:strCache>
                <c:ptCount val="1"/>
                <c:pt idx="0">
                  <c:v>2E-05</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Sheet1!$K$6:$K$100</c:f>
              <c:numCache>
                <c:formatCode>General</c:formatCode>
                <c:ptCount val="95"/>
                <c:pt idx="22">
                  <c:v>0</c:v>
                </c:pt>
                <c:pt idx="23">
                  <c:v>0</c:v>
                </c:pt>
                <c:pt idx="24">
                  <c:v>0</c:v>
                </c:pt>
                <c:pt idx="25">
                  <c:v>0</c:v>
                </c:pt>
                <c:pt idx="26">
                  <c:v>0</c:v>
                </c:pt>
                <c:pt idx="27">
                  <c:v>0</c:v>
                </c:pt>
                <c:pt idx="28">
                  <c:v>0</c:v>
                </c:pt>
                <c:pt idx="29">
                  <c:v>0</c:v>
                </c:pt>
                <c:pt idx="30">
                  <c:v>0</c:v>
                </c:pt>
                <c:pt idx="31">
                  <c:v>0</c:v>
                </c:pt>
                <c:pt idx="32">
                  <c:v>3.5927298935916853E-3</c:v>
                </c:pt>
                <c:pt idx="33">
                  <c:v>3.5927298935916853E-3</c:v>
                </c:pt>
                <c:pt idx="34">
                  <c:v>3.5927298935916853E-3</c:v>
                </c:pt>
                <c:pt idx="35">
                  <c:v>3.5927298935916853E-3</c:v>
                </c:pt>
                <c:pt idx="36">
                  <c:v>3.5927298935916853E-3</c:v>
                </c:pt>
                <c:pt idx="37">
                  <c:v>3.5927298935916853E-3</c:v>
                </c:pt>
                <c:pt idx="38">
                  <c:v>3.5927298935916853E-3</c:v>
                </c:pt>
                <c:pt idx="39">
                  <c:v>3.5927298935916853E-3</c:v>
                </c:pt>
                <c:pt idx="40">
                  <c:v>3.5927298935916853E-3</c:v>
                </c:pt>
                <c:pt idx="41">
                  <c:v>3.5927298935916853E-3</c:v>
                </c:pt>
                <c:pt idx="42">
                  <c:v>3.5927298935916853E-3</c:v>
                </c:pt>
                <c:pt idx="43">
                  <c:v>3.5927298935916853E-3</c:v>
                </c:pt>
                <c:pt idx="44">
                  <c:v>3.5927298935916853E-3</c:v>
                </c:pt>
                <c:pt idx="45">
                  <c:v>3.5927298935916853E-3</c:v>
                </c:pt>
                <c:pt idx="46">
                  <c:v>3.5927298935916853E-3</c:v>
                </c:pt>
                <c:pt idx="47">
                  <c:v>3.5927298935916853E-3</c:v>
                </c:pt>
                <c:pt idx="48">
                  <c:v>3.5927298935916853E-3</c:v>
                </c:pt>
                <c:pt idx="49">
                  <c:v>3.5927298935916853E-3</c:v>
                </c:pt>
                <c:pt idx="50">
                  <c:v>3.5927298935916853E-3</c:v>
                </c:pt>
                <c:pt idx="51">
                  <c:v>3.5927298935916853E-3</c:v>
                </c:pt>
                <c:pt idx="52">
                  <c:v>3.5927298935916853E-3</c:v>
                </c:pt>
                <c:pt idx="53">
                  <c:v>3.5927298935916853E-3</c:v>
                </c:pt>
                <c:pt idx="54">
                  <c:v>3.5927298935916853E-3</c:v>
                </c:pt>
                <c:pt idx="55">
                  <c:v>3.5927298935916853E-3</c:v>
                </c:pt>
                <c:pt idx="56">
                  <c:v>3.5927298935916853E-3</c:v>
                </c:pt>
                <c:pt idx="57">
                  <c:v>3.5927298935916853E-3</c:v>
                </c:pt>
                <c:pt idx="58">
                  <c:v>3.5927298935916853E-3</c:v>
                </c:pt>
                <c:pt idx="59">
                  <c:v>3.5927298935916853E-3</c:v>
                </c:pt>
                <c:pt idx="60">
                  <c:v>3.5927298935916853E-3</c:v>
                </c:pt>
                <c:pt idx="61">
                  <c:v>3.5927298935916853E-3</c:v>
                </c:pt>
                <c:pt idx="62">
                  <c:v>3.5927298935916853E-3</c:v>
                </c:pt>
                <c:pt idx="63">
                  <c:v>3.5927298935916853E-3</c:v>
                </c:pt>
                <c:pt idx="64">
                  <c:v>3.5927298935916853E-3</c:v>
                </c:pt>
                <c:pt idx="65">
                  <c:v>3.5927298935916853E-3</c:v>
                </c:pt>
                <c:pt idx="66">
                  <c:v>3.5927298935916853E-3</c:v>
                </c:pt>
                <c:pt idx="67">
                  <c:v>3.5927298935916853E-3</c:v>
                </c:pt>
                <c:pt idx="68">
                  <c:v>3.5927298935916853E-3</c:v>
                </c:pt>
                <c:pt idx="69">
                  <c:v>3.5927298935916853E-3</c:v>
                </c:pt>
                <c:pt idx="70">
                  <c:v>3.5927298935916853E-3</c:v>
                </c:pt>
                <c:pt idx="71">
                  <c:v>3.5927298935916853E-3</c:v>
                </c:pt>
                <c:pt idx="72">
                  <c:v>3.5927298935916853E-3</c:v>
                </c:pt>
                <c:pt idx="73">
                  <c:v>3.5927298935916853E-3</c:v>
                </c:pt>
                <c:pt idx="74">
                  <c:v>3.5927298935916853E-3</c:v>
                </c:pt>
                <c:pt idx="75">
                  <c:v>3.5927298935916853E-3</c:v>
                </c:pt>
                <c:pt idx="76">
                  <c:v>3.5927298935916853E-3</c:v>
                </c:pt>
                <c:pt idx="77">
                  <c:v>3.5927298935916853E-3</c:v>
                </c:pt>
                <c:pt idx="78">
                  <c:v>3.5927298935916853E-3</c:v>
                </c:pt>
                <c:pt idx="79">
                  <c:v>3.5927298935916853E-3</c:v>
                </c:pt>
                <c:pt idx="80">
                  <c:v>3.5927298935916853E-3</c:v>
                </c:pt>
                <c:pt idx="81">
                  <c:v>3.5927298935916853E-3</c:v>
                </c:pt>
                <c:pt idx="82">
                  <c:v>3.5927298935916853E-3</c:v>
                </c:pt>
                <c:pt idx="83">
                  <c:v>3.5927298935916853E-3</c:v>
                </c:pt>
                <c:pt idx="84">
                  <c:v>3.5927298935916853E-3</c:v>
                </c:pt>
                <c:pt idx="85">
                  <c:v>3.5927298935916853E-3</c:v>
                </c:pt>
                <c:pt idx="86">
                  <c:v>3.5927298935916853E-3</c:v>
                </c:pt>
                <c:pt idx="87">
                  <c:v>3.5927298935916853E-3</c:v>
                </c:pt>
                <c:pt idx="88">
                  <c:v>3.5927298935916853E-3</c:v>
                </c:pt>
                <c:pt idx="89">
                  <c:v>3.5927298935916853E-3</c:v>
                </c:pt>
                <c:pt idx="90">
                  <c:v>3.5927298935916853E-3</c:v>
                </c:pt>
                <c:pt idx="91">
                  <c:v>3.5927298935916853E-3</c:v>
                </c:pt>
                <c:pt idx="92">
                  <c:v>3.5927298935916853E-3</c:v>
                </c:pt>
                <c:pt idx="93">
                  <c:v>3.5927298935916853E-3</c:v>
                </c:pt>
                <c:pt idx="94">
                  <c:v>3.5927298935916853E-3</c:v>
                </c:pt>
              </c:numCache>
            </c:numRef>
          </c:yVal>
          <c:smooth val="1"/>
        </c:ser>
        <c:ser>
          <c:idx val="13"/>
          <c:order val="10"/>
          <c:tx>
            <c:strRef>
              <c:f>Sheet1!$L$5</c:f>
              <c:strCache>
                <c:ptCount val="1"/>
                <c:pt idx="0">
                  <c:v>1E-05</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Sheet1!$L$6:$L$100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3.170197210064579E-3</c:v>
                </c:pt>
                <c:pt idx="38">
                  <c:v>3.170197210064579E-3</c:v>
                </c:pt>
                <c:pt idx="39">
                  <c:v>3.170197210064579E-3</c:v>
                </c:pt>
                <c:pt idx="40">
                  <c:v>3.170197210064579E-3</c:v>
                </c:pt>
                <c:pt idx="41">
                  <c:v>3.170197210064579E-3</c:v>
                </c:pt>
                <c:pt idx="42">
                  <c:v>3.170197210064579E-3</c:v>
                </c:pt>
                <c:pt idx="43">
                  <c:v>3.170197210064579E-3</c:v>
                </c:pt>
                <c:pt idx="44">
                  <c:v>3.170197210064579E-3</c:v>
                </c:pt>
                <c:pt idx="45">
                  <c:v>3.170197210064579E-3</c:v>
                </c:pt>
                <c:pt idx="46">
                  <c:v>3.170197210064579E-3</c:v>
                </c:pt>
                <c:pt idx="47">
                  <c:v>3.170197210064579E-3</c:v>
                </c:pt>
                <c:pt idx="48">
                  <c:v>3.170197210064579E-3</c:v>
                </c:pt>
                <c:pt idx="49">
                  <c:v>3.170197210064579E-3</c:v>
                </c:pt>
                <c:pt idx="50">
                  <c:v>3.170197210064579E-3</c:v>
                </c:pt>
                <c:pt idx="51">
                  <c:v>3.170197210064579E-3</c:v>
                </c:pt>
                <c:pt idx="52">
                  <c:v>3.170197210064579E-3</c:v>
                </c:pt>
                <c:pt idx="53">
                  <c:v>3.170197210064579E-3</c:v>
                </c:pt>
                <c:pt idx="54">
                  <c:v>3.170197210064579E-3</c:v>
                </c:pt>
                <c:pt idx="55">
                  <c:v>3.170197210064579E-3</c:v>
                </c:pt>
                <c:pt idx="56">
                  <c:v>3.170197210064579E-3</c:v>
                </c:pt>
                <c:pt idx="57">
                  <c:v>3.170197210064579E-3</c:v>
                </c:pt>
                <c:pt idx="58">
                  <c:v>3.170197210064579E-3</c:v>
                </c:pt>
                <c:pt idx="59">
                  <c:v>3.170197210064579E-3</c:v>
                </c:pt>
                <c:pt idx="60">
                  <c:v>3.170197210064579E-3</c:v>
                </c:pt>
                <c:pt idx="61">
                  <c:v>3.170197210064579E-3</c:v>
                </c:pt>
                <c:pt idx="62">
                  <c:v>3.170197210064579E-3</c:v>
                </c:pt>
                <c:pt idx="63">
                  <c:v>3.170197210064579E-3</c:v>
                </c:pt>
                <c:pt idx="64">
                  <c:v>3.170197210064579E-3</c:v>
                </c:pt>
                <c:pt idx="65">
                  <c:v>3.170197210064579E-3</c:v>
                </c:pt>
                <c:pt idx="66">
                  <c:v>3.170197210064579E-3</c:v>
                </c:pt>
                <c:pt idx="67">
                  <c:v>3.170197210064579E-3</c:v>
                </c:pt>
                <c:pt idx="68">
                  <c:v>3.170197210064579E-3</c:v>
                </c:pt>
                <c:pt idx="69">
                  <c:v>3.170197210064579E-3</c:v>
                </c:pt>
                <c:pt idx="70">
                  <c:v>3.170197210064579E-3</c:v>
                </c:pt>
                <c:pt idx="71">
                  <c:v>3.170197210064579E-3</c:v>
                </c:pt>
                <c:pt idx="72">
                  <c:v>3.170197210064579E-3</c:v>
                </c:pt>
                <c:pt idx="73">
                  <c:v>3.170197210064579E-3</c:v>
                </c:pt>
                <c:pt idx="74">
                  <c:v>3.170197210064579E-3</c:v>
                </c:pt>
                <c:pt idx="75">
                  <c:v>3.170197210064579E-3</c:v>
                </c:pt>
                <c:pt idx="76">
                  <c:v>3.170197210064579E-3</c:v>
                </c:pt>
                <c:pt idx="77">
                  <c:v>3.170197210064579E-3</c:v>
                </c:pt>
                <c:pt idx="78">
                  <c:v>3.170197210064579E-3</c:v>
                </c:pt>
                <c:pt idx="79">
                  <c:v>3.170197210064579E-3</c:v>
                </c:pt>
                <c:pt idx="80">
                  <c:v>3.170197210064579E-3</c:v>
                </c:pt>
                <c:pt idx="81">
                  <c:v>3.170197210064579E-3</c:v>
                </c:pt>
                <c:pt idx="82">
                  <c:v>3.170197210064579E-3</c:v>
                </c:pt>
                <c:pt idx="83">
                  <c:v>3.170197210064579E-3</c:v>
                </c:pt>
                <c:pt idx="84">
                  <c:v>3.170197210064579E-3</c:v>
                </c:pt>
                <c:pt idx="85">
                  <c:v>3.170197210064579E-3</c:v>
                </c:pt>
                <c:pt idx="86">
                  <c:v>3.170197210064579E-3</c:v>
                </c:pt>
                <c:pt idx="87">
                  <c:v>3.170197210064579E-3</c:v>
                </c:pt>
                <c:pt idx="88">
                  <c:v>3.170197210064579E-3</c:v>
                </c:pt>
                <c:pt idx="89">
                  <c:v>3.170197210064579E-3</c:v>
                </c:pt>
                <c:pt idx="90">
                  <c:v>3.170197210064579E-3</c:v>
                </c:pt>
                <c:pt idx="91">
                  <c:v>3.170197210064579E-3</c:v>
                </c:pt>
                <c:pt idx="92">
                  <c:v>3.170197210064579E-3</c:v>
                </c:pt>
                <c:pt idx="93">
                  <c:v>3.170197210064579E-3</c:v>
                </c:pt>
                <c:pt idx="94">
                  <c:v>3.170197210064579E-3</c:v>
                </c:pt>
              </c:numCache>
            </c:numRef>
          </c:yVal>
          <c:smooth val="1"/>
        </c:ser>
        <c:ser>
          <c:idx val="14"/>
          <c:order val="11"/>
          <c:tx>
            <c:strRef>
              <c:f>Sheet1!$M$5</c:f>
              <c:strCache>
                <c:ptCount val="1"/>
                <c:pt idx="0">
                  <c:v>5E-06</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Sheet1!$M$6:$M$100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2.8140924166111039E-3</c:v>
                </c:pt>
                <c:pt idx="42">
                  <c:v>2.8140924166111039E-3</c:v>
                </c:pt>
                <c:pt idx="43">
                  <c:v>2.8140924166111039E-3</c:v>
                </c:pt>
                <c:pt idx="44">
                  <c:v>2.8140924166111039E-3</c:v>
                </c:pt>
                <c:pt idx="45">
                  <c:v>2.8140924166111039E-3</c:v>
                </c:pt>
                <c:pt idx="46">
                  <c:v>2.8140924166111039E-3</c:v>
                </c:pt>
                <c:pt idx="47">
                  <c:v>2.8140924166111039E-3</c:v>
                </c:pt>
                <c:pt idx="48">
                  <c:v>2.8140924166111039E-3</c:v>
                </c:pt>
                <c:pt idx="49">
                  <c:v>2.8140924166111039E-3</c:v>
                </c:pt>
                <c:pt idx="50">
                  <c:v>2.8140924166111039E-3</c:v>
                </c:pt>
                <c:pt idx="51">
                  <c:v>2.8140924166111039E-3</c:v>
                </c:pt>
                <c:pt idx="52">
                  <c:v>2.8140924166111039E-3</c:v>
                </c:pt>
                <c:pt idx="53">
                  <c:v>2.8140924166111039E-3</c:v>
                </c:pt>
                <c:pt idx="54">
                  <c:v>2.8140924166111039E-3</c:v>
                </c:pt>
                <c:pt idx="55">
                  <c:v>2.8140924166111039E-3</c:v>
                </c:pt>
                <c:pt idx="56">
                  <c:v>2.8140924166111039E-3</c:v>
                </c:pt>
                <c:pt idx="57">
                  <c:v>2.8140924166111039E-3</c:v>
                </c:pt>
                <c:pt idx="58">
                  <c:v>2.8140924166111039E-3</c:v>
                </c:pt>
                <c:pt idx="59">
                  <c:v>2.8140924166111039E-3</c:v>
                </c:pt>
                <c:pt idx="60">
                  <c:v>2.8140924166111039E-3</c:v>
                </c:pt>
                <c:pt idx="61">
                  <c:v>2.8140924166111039E-3</c:v>
                </c:pt>
                <c:pt idx="62">
                  <c:v>2.8140924166111039E-3</c:v>
                </c:pt>
                <c:pt idx="63">
                  <c:v>2.8140924166111039E-3</c:v>
                </c:pt>
                <c:pt idx="64">
                  <c:v>2.8140924166111039E-3</c:v>
                </c:pt>
                <c:pt idx="65">
                  <c:v>2.8140924166111039E-3</c:v>
                </c:pt>
                <c:pt idx="66">
                  <c:v>2.8140924166111039E-3</c:v>
                </c:pt>
                <c:pt idx="67">
                  <c:v>2.8140924166111039E-3</c:v>
                </c:pt>
                <c:pt idx="68">
                  <c:v>2.8140924166111039E-3</c:v>
                </c:pt>
                <c:pt idx="69">
                  <c:v>2.8140924166111039E-3</c:v>
                </c:pt>
                <c:pt idx="70">
                  <c:v>2.8140924166111039E-3</c:v>
                </c:pt>
                <c:pt idx="71">
                  <c:v>2.8140924166111039E-3</c:v>
                </c:pt>
                <c:pt idx="72">
                  <c:v>2.8140924166111039E-3</c:v>
                </c:pt>
                <c:pt idx="73">
                  <c:v>2.8140924166111039E-3</c:v>
                </c:pt>
                <c:pt idx="74">
                  <c:v>2.8140924166111039E-3</c:v>
                </c:pt>
                <c:pt idx="75">
                  <c:v>2.8140924166111039E-3</c:v>
                </c:pt>
                <c:pt idx="76">
                  <c:v>2.8140924166111039E-3</c:v>
                </c:pt>
                <c:pt idx="77">
                  <c:v>2.8140924166111039E-3</c:v>
                </c:pt>
                <c:pt idx="78">
                  <c:v>2.8140924166111039E-3</c:v>
                </c:pt>
                <c:pt idx="79">
                  <c:v>2.8140924166111039E-3</c:v>
                </c:pt>
                <c:pt idx="80">
                  <c:v>2.8140924166111039E-3</c:v>
                </c:pt>
                <c:pt idx="81">
                  <c:v>2.8140924166111039E-3</c:v>
                </c:pt>
                <c:pt idx="82">
                  <c:v>2.8140924166111039E-3</c:v>
                </c:pt>
                <c:pt idx="83">
                  <c:v>2.8140924166111039E-3</c:v>
                </c:pt>
                <c:pt idx="84">
                  <c:v>2.8140924166111039E-3</c:v>
                </c:pt>
                <c:pt idx="85">
                  <c:v>2.8140924166111039E-3</c:v>
                </c:pt>
                <c:pt idx="86">
                  <c:v>2.8140924166111039E-3</c:v>
                </c:pt>
                <c:pt idx="87">
                  <c:v>2.8140924166111039E-3</c:v>
                </c:pt>
                <c:pt idx="88">
                  <c:v>2.8140924166111039E-3</c:v>
                </c:pt>
                <c:pt idx="89">
                  <c:v>2.8140924166111039E-3</c:v>
                </c:pt>
                <c:pt idx="90">
                  <c:v>2.8140924166111039E-3</c:v>
                </c:pt>
                <c:pt idx="91">
                  <c:v>2.8140924166111039E-3</c:v>
                </c:pt>
                <c:pt idx="92">
                  <c:v>2.8140924166111039E-3</c:v>
                </c:pt>
                <c:pt idx="93">
                  <c:v>2.8140924166111039E-3</c:v>
                </c:pt>
                <c:pt idx="94">
                  <c:v>2.8140924166111039E-3</c:v>
                </c:pt>
              </c:numCache>
            </c:numRef>
          </c:yVal>
          <c:smooth val="1"/>
        </c:ser>
        <c:ser>
          <c:idx val="15"/>
          <c:order val="12"/>
          <c:tx>
            <c:strRef>
              <c:f>Sheet1!$N$5</c:f>
              <c:strCache>
                <c:ptCount val="1"/>
                <c:pt idx="0">
                  <c:v>2E-06</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Sheet1!$N$6:$N$100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2.4238761280259372E-3</c:v>
                </c:pt>
                <c:pt idx="47">
                  <c:v>2.4238761280259372E-3</c:v>
                </c:pt>
                <c:pt idx="48">
                  <c:v>2.4238761280259372E-3</c:v>
                </c:pt>
                <c:pt idx="49">
                  <c:v>2.4238761280259372E-3</c:v>
                </c:pt>
                <c:pt idx="50">
                  <c:v>2.4238761280259372E-3</c:v>
                </c:pt>
                <c:pt idx="51">
                  <c:v>2.4238761280259372E-3</c:v>
                </c:pt>
                <c:pt idx="52">
                  <c:v>2.4238761280259372E-3</c:v>
                </c:pt>
                <c:pt idx="53">
                  <c:v>2.4238761280259372E-3</c:v>
                </c:pt>
                <c:pt idx="54">
                  <c:v>2.4238761280259372E-3</c:v>
                </c:pt>
                <c:pt idx="55">
                  <c:v>2.4238761280259372E-3</c:v>
                </c:pt>
                <c:pt idx="56">
                  <c:v>2.4238761280259372E-3</c:v>
                </c:pt>
                <c:pt idx="57">
                  <c:v>2.4238761280259372E-3</c:v>
                </c:pt>
                <c:pt idx="58">
                  <c:v>2.4238761280259372E-3</c:v>
                </c:pt>
                <c:pt idx="59">
                  <c:v>2.4238761280259372E-3</c:v>
                </c:pt>
                <c:pt idx="60">
                  <c:v>2.4238761280259372E-3</c:v>
                </c:pt>
                <c:pt idx="61">
                  <c:v>2.4238761280259372E-3</c:v>
                </c:pt>
                <c:pt idx="62">
                  <c:v>2.4238761280259372E-3</c:v>
                </c:pt>
                <c:pt idx="63">
                  <c:v>2.4238761280259372E-3</c:v>
                </c:pt>
                <c:pt idx="64">
                  <c:v>2.4238761280259372E-3</c:v>
                </c:pt>
                <c:pt idx="65">
                  <c:v>2.4238761280259372E-3</c:v>
                </c:pt>
                <c:pt idx="66">
                  <c:v>2.4238761280259372E-3</c:v>
                </c:pt>
                <c:pt idx="67">
                  <c:v>2.4238761280259372E-3</c:v>
                </c:pt>
                <c:pt idx="68">
                  <c:v>2.4238761280259372E-3</c:v>
                </c:pt>
                <c:pt idx="69">
                  <c:v>2.4238761280259372E-3</c:v>
                </c:pt>
                <c:pt idx="70">
                  <c:v>2.4238761280259372E-3</c:v>
                </c:pt>
                <c:pt idx="71">
                  <c:v>2.4238761280259372E-3</c:v>
                </c:pt>
                <c:pt idx="72">
                  <c:v>2.4238761280259372E-3</c:v>
                </c:pt>
                <c:pt idx="73">
                  <c:v>2.4238761280259372E-3</c:v>
                </c:pt>
                <c:pt idx="74">
                  <c:v>2.4238761280259372E-3</c:v>
                </c:pt>
                <c:pt idx="75">
                  <c:v>2.4238761280259372E-3</c:v>
                </c:pt>
                <c:pt idx="76">
                  <c:v>2.4238761280259372E-3</c:v>
                </c:pt>
                <c:pt idx="77">
                  <c:v>2.4238761280259372E-3</c:v>
                </c:pt>
                <c:pt idx="78">
                  <c:v>2.4238761280259372E-3</c:v>
                </c:pt>
                <c:pt idx="79">
                  <c:v>2.4238761280259372E-3</c:v>
                </c:pt>
                <c:pt idx="80">
                  <c:v>2.4238761280259372E-3</c:v>
                </c:pt>
                <c:pt idx="81">
                  <c:v>2.4238761280259372E-3</c:v>
                </c:pt>
                <c:pt idx="82">
                  <c:v>2.4238761280259372E-3</c:v>
                </c:pt>
                <c:pt idx="83">
                  <c:v>2.4238761280259372E-3</c:v>
                </c:pt>
                <c:pt idx="84">
                  <c:v>2.4238761280259372E-3</c:v>
                </c:pt>
                <c:pt idx="85">
                  <c:v>2.4238761280259372E-3</c:v>
                </c:pt>
                <c:pt idx="86">
                  <c:v>2.4238761280259372E-3</c:v>
                </c:pt>
                <c:pt idx="87">
                  <c:v>2.4238761280259372E-3</c:v>
                </c:pt>
                <c:pt idx="88">
                  <c:v>2.4238761280259372E-3</c:v>
                </c:pt>
                <c:pt idx="89">
                  <c:v>2.4238761280259372E-3</c:v>
                </c:pt>
                <c:pt idx="90">
                  <c:v>2.4238761280259372E-3</c:v>
                </c:pt>
                <c:pt idx="91">
                  <c:v>2.4238761280259372E-3</c:v>
                </c:pt>
                <c:pt idx="92">
                  <c:v>2.4238761280259372E-3</c:v>
                </c:pt>
                <c:pt idx="93">
                  <c:v>2.4238761280259372E-3</c:v>
                </c:pt>
                <c:pt idx="94">
                  <c:v>2.4238761280259372E-3</c:v>
                </c:pt>
              </c:numCache>
            </c:numRef>
          </c:yVal>
          <c:smooth val="1"/>
        </c:ser>
        <c:ser>
          <c:idx val="0"/>
          <c:order val="13"/>
          <c:tx>
            <c:strRef>
              <c:f>Sheet1!$O$5:$O$55</c:f>
              <c:strCache>
                <c:ptCount val="1"/>
                <c:pt idx="0">
                  <c:v>1E-06</c:v>
                </c:pt>
              </c:strCache>
            </c:strRef>
          </c:tx>
          <c:spPr>
            <a:ln w="39308">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Sheet1!$O$6:$O$100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2.177305906220576E-3</c:v>
                </c:pt>
                <c:pt idx="51">
                  <c:v>2.177305906220576E-3</c:v>
                </c:pt>
                <c:pt idx="52">
                  <c:v>2.177305906220576E-3</c:v>
                </c:pt>
                <c:pt idx="53">
                  <c:v>2.177305906220576E-3</c:v>
                </c:pt>
                <c:pt idx="54">
                  <c:v>2.177305906220576E-3</c:v>
                </c:pt>
                <c:pt idx="55">
                  <c:v>2.177305906220576E-3</c:v>
                </c:pt>
                <c:pt idx="56">
                  <c:v>2.177305906220576E-3</c:v>
                </c:pt>
                <c:pt idx="57">
                  <c:v>2.177305906220576E-3</c:v>
                </c:pt>
                <c:pt idx="58">
                  <c:v>2.177305906220576E-3</c:v>
                </c:pt>
                <c:pt idx="59">
                  <c:v>2.177305906220576E-3</c:v>
                </c:pt>
                <c:pt idx="60">
                  <c:v>2.177305906220576E-3</c:v>
                </c:pt>
                <c:pt idx="61">
                  <c:v>2.177305906220576E-3</c:v>
                </c:pt>
                <c:pt idx="62">
                  <c:v>2.177305906220576E-3</c:v>
                </c:pt>
                <c:pt idx="63">
                  <c:v>2.177305906220576E-3</c:v>
                </c:pt>
                <c:pt idx="64">
                  <c:v>2.177305906220576E-3</c:v>
                </c:pt>
                <c:pt idx="65">
                  <c:v>2.177305906220576E-3</c:v>
                </c:pt>
                <c:pt idx="66">
                  <c:v>2.177305906220576E-3</c:v>
                </c:pt>
                <c:pt idx="67">
                  <c:v>2.177305906220576E-3</c:v>
                </c:pt>
                <c:pt idx="68">
                  <c:v>2.177305906220576E-3</c:v>
                </c:pt>
                <c:pt idx="69">
                  <c:v>2.177305906220576E-3</c:v>
                </c:pt>
                <c:pt idx="70">
                  <c:v>2.177305906220576E-3</c:v>
                </c:pt>
                <c:pt idx="71">
                  <c:v>2.177305906220576E-3</c:v>
                </c:pt>
                <c:pt idx="72">
                  <c:v>2.177305906220576E-3</c:v>
                </c:pt>
                <c:pt idx="73">
                  <c:v>2.177305906220576E-3</c:v>
                </c:pt>
                <c:pt idx="74">
                  <c:v>2.177305906220576E-3</c:v>
                </c:pt>
                <c:pt idx="75">
                  <c:v>2.177305906220576E-3</c:v>
                </c:pt>
                <c:pt idx="76">
                  <c:v>2.177305906220576E-3</c:v>
                </c:pt>
                <c:pt idx="77">
                  <c:v>2.177305906220576E-3</c:v>
                </c:pt>
                <c:pt idx="78">
                  <c:v>2.177305906220576E-3</c:v>
                </c:pt>
                <c:pt idx="79">
                  <c:v>2.177305906220576E-3</c:v>
                </c:pt>
                <c:pt idx="80">
                  <c:v>2.177305906220576E-3</c:v>
                </c:pt>
                <c:pt idx="81">
                  <c:v>2.177305906220576E-3</c:v>
                </c:pt>
                <c:pt idx="82">
                  <c:v>2.177305906220576E-3</c:v>
                </c:pt>
                <c:pt idx="83">
                  <c:v>2.177305906220576E-3</c:v>
                </c:pt>
                <c:pt idx="84">
                  <c:v>2.177305906220576E-3</c:v>
                </c:pt>
                <c:pt idx="85">
                  <c:v>2.177305906220576E-3</c:v>
                </c:pt>
                <c:pt idx="86">
                  <c:v>2.177305906220576E-3</c:v>
                </c:pt>
                <c:pt idx="87">
                  <c:v>2.177305906220576E-3</c:v>
                </c:pt>
                <c:pt idx="88">
                  <c:v>2.177305906220576E-3</c:v>
                </c:pt>
                <c:pt idx="89">
                  <c:v>2.177305906220576E-3</c:v>
                </c:pt>
                <c:pt idx="90">
                  <c:v>2.177305906220576E-3</c:v>
                </c:pt>
                <c:pt idx="91">
                  <c:v>2.177305906220576E-3</c:v>
                </c:pt>
                <c:pt idx="92">
                  <c:v>2.177305906220576E-3</c:v>
                </c:pt>
                <c:pt idx="93">
                  <c:v>2.177305906220576E-3</c:v>
                </c:pt>
                <c:pt idx="94">
                  <c:v>2.177305906220576E-3</c:v>
                </c:pt>
              </c:numCache>
            </c:numRef>
          </c:yVal>
          <c:smooth val="1"/>
        </c:ser>
        <c:axId val="360849792"/>
        <c:axId val="360878080"/>
      </c:scatterChart>
      <c:valAx>
        <c:axId val="360849792"/>
        <c:scaling>
          <c:logBase val="10"/>
          <c:orientation val="minMax"/>
          <c:max val="10000000000"/>
          <c:min val="10000"/>
        </c:scaling>
        <c:axPos val="b"/>
        <c:majorGridlines>
          <c:spPr>
            <a:ln w="3276">
              <a:solidFill>
                <a:schemeClr val="tx1"/>
              </a:solidFill>
              <a:prstDash val="sysDash"/>
            </a:ln>
          </c:spPr>
        </c:majorGridlines>
        <c:numFmt formatCode="General" sourceLinked="0"/>
        <c:tickLblPos val="nextTo"/>
        <c:spPr>
          <a:ln w="3276">
            <a:solidFill>
              <a:schemeClr val="tx2"/>
            </a:solidFill>
            <a:prstDash val="solid"/>
          </a:ln>
        </c:spPr>
        <c:txPr>
          <a:bodyPr rot="-2700000" vert="horz"/>
          <a:lstStyle/>
          <a:p>
            <a:pPr>
              <a:defRPr sz="1522" b="0" i="0" u="none" strike="noStrike" baseline="0">
                <a:solidFill>
                  <a:schemeClr val="tx2"/>
                </a:solidFill>
                <a:latin typeface="Times New Roman"/>
                <a:ea typeface="Times New Roman"/>
                <a:cs typeface="Times New Roman"/>
              </a:defRPr>
            </a:pPr>
            <a:endParaRPr lang="en-US"/>
          </a:p>
        </c:txPr>
        <c:crossAx val="360878080"/>
        <c:crossesAt val="1.0000000000000002E-3"/>
        <c:crossBetween val="midCat"/>
      </c:valAx>
      <c:valAx>
        <c:axId val="360878080"/>
        <c:scaling>
          <c:logBase val="10"/>
          <c:orientation val="minMax"/>
          <c:max val="1.0000000000000002E-2"/>
          <c:min val="1.0000000000000002E-3"/>
        </c:scaling>
        <c:axPos val="l"/>
        <c:majorGridlines>
          <c:spPr>
            <a:ln w="3276">
              <a:solidFill>
                <a:schemeClr val="tx2"/>
              </a:solidFill>
              <a:prstDash val="solid"/>
            </a:ln>
          </c:spPr>
        </c:majorGridlines>
        <c:minorGridlines>
          <c:spPr>
            <a:ln w="3276">
              <a:solidFill>
                <a:schemeClr val="tx1"/>
              </a:solidFill>
              <a:prstDash val="sysDash"/>
            </a:ln>
          </c:spPr>
        </c:minorGridlines>
        <c:numFmt formatCode="General" sourceLinked="1"/>
        <c:minorTickMark val="cross"/>
        <c:tickLblPos val="nextTo"/>
        <c:spPr>
          <a:ln w="3276">
            <a:solidFill>
              <a:schemeClr val="tx2"/>
            </a:solidFill>
            <a:prstDash val="solid"/>
          </a:ln>
        </c:spPr>
        <c:txPr>
          <a:bodyPr rot="0" vert="horz"/>
          <a:lstStyle/>
          <a:p>
            <a:pPr>
              <a:defRPr sz="1522" b="0" i="0" u="none" strike="noStrike" baseline="0">
                <a:solidFill>
                  <a:schemeClr val="tx2"/>
                </a:solidFill>
                <a:latin typeface="Times New Roman"/>
                <a:ea typeface="Times New Roman"/>
                <a:cs typeface="Times New Roman"/>
              </a:defRPr>
            </a:pPr>
            <a:endParaRPr lang="en-US"/>
          </a:p>
        </c:txPr>
        <c:crossAx val="360849792"/>
        <c:crosses val="autoZero"/>
        <c:crossBetween val="midCat"/>
      </c:valAx>
      <c:spPr>
        <a:noFill/>
        <a:ln w="13103">
          <a:solidFill>
            <a:schemeClr val="tx2"/>
          </a:solidFill>
          <a:prstDash val="solid"/>
        </a:ln>
      </c:spPr>
    </c:plotArea>
    <c:plotVisOnly val="1"/>
    <c:dispBlanksAs val="gap"/>
  </c:chart>
  <c:spPr>
    <a:noFill/>
    <a:ln>
      <a:noFill/>
    </a:ln>
  </c:spPr>
  <c:txPr>
    <a:bodyPr/>
    <a:lstStyle/>
    <a:p>
      <a:pPr>
        <a:defRPr sz="1522" b="0" i="0" u="none" strike="noStrike" baseline="0">
          <a:solidFill>
            <a:schemeClr val="hlink"/>
          </a:solidFill>
          <a:latin typeface="Times New Roman"/>
          <a:ea typeface="Times New Roman"/>
          <a:cs typeface="Times New Roman"/>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9550173010380625"/>
          <c:y val="7.2681704260651639E-2"/>
          <c:w val="0.78892733564013851"/>
          <c:h val="0.60902255639097769"/>
        </c:manualLayout>
      </c:layout>
      <c:scatterChart>
        <c:scatterStyle val="smoothMarker"/>
        <c:ser>
          <c:idx val="1"/>
          <c:order val="0"/>
          <c:tx>
            <c:strRef>
              <c:f>Sheet1!$B$5</c:f>
              <c:strCache>
                <c:ptCount val="1"/>
                <c:pt idx="0">
                  <c:v>laminar flow</c:v>
                </c:pt>
              </c:strCache>
            </c:strRef>
          </c:tx>
          <c:spPr>
            <a:ln w="28866">
              <a:solidFill>
                <a:schemeClr val="tx2"/>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Sheet1!$B$6:$B$100</c:f>
              <c:numCache>
                <c:formatCode>General</c:formatCode>
                <c:ptCount val="95"/>
                <c:pt idx="0">
                  <c:v>1.3280000000000004E-2</c:v>
                </c:pt>
                <c:pt idx="1">
                  <c:v>1.2122925939447679E-2</c:v>
                </c:pt>
                <c:pt idx="2">
                  <c:v>1.1066666666666669E-2</c:v>
                </c:pt>
                <c:pt idx="3">
                  <c:v>1.0102438282873067E-2</c:v>
                </c:pt>
                <c:pt idx="4">
                  <c:v>9.2222222222222254E-3</c:v>
                </c:pt>
                <c:pt idx="5">
                  <c:v>8.4186985690608875E-3</c:v>
                </c:pt>
                <c:pt idx="6">
                  <c:v>7.6851851851851873E-3</c:v>
                </c:pt>
                <c:pt idx="7">
                  <c:v>7.0155821408840746E-3</c:v>
                </c:pt>
                <c:pt idx="8">
                  <c:v>6.4043209876543244E-3</c:v>
                </c:pt>
                <c:pt idx="9">
                  <c:v>5.8463184507367288E-3</c:v>
                </c:pt>
                <c:pt idx="10">
                  <c:v>5.3369341563786017E-3</c:v>
                </c:pt>
                <c:pt idx="11">
                  <c:v>4.8719320422806077E-3</c:v>
                </c:pt>
                <c:pt idx="12">
                  <c:v>4.4474451303155018E-3</c:v>
                </c:pt>
                <c:pt idx="13">
                  <c:v>4.0599433685671732E-3</c:v>
                </c:pt>
                <c:pt idx="14">
                  <c:v>3.7062042752629195E-3</c:v>
                </c:pt>
                <c:pt idx="15">
                  <c:v>3.3832861404726445E-3</c:v>
                </c:pt>
                <c:pt idx="16">
                  <c:v>3.0885035627190999E-3</c:v>
                </c:pt>
                <c:pt idx="17">
                  <c:v>2.8194051170605367E-3</c:v>
                </c:pt>
                <c:pt idx="18">
                  <c:v>2.5737529689325829E-3</c:v>
                </c:pt>
                <c:pt idx="19">
                  <c:v>2.3495042642171149E-3</c:v>
                </c:pt>
                <c:pt idx="20">
                  <c:v>2.1447941407771532E-3</c:v>
                </c:pt>
                <c:pt idx="21">
                  <c:v>1.9579202201809283E-3</c:v>
                </c:pt>
              </c:numCache>
            </c:numRef>
          </c:yVal>
          <c:smooth val="1"/>
        </c:ser>
        <c:ser>
          <c:idx val="2"/>
          <c:order val="1"/>
          <c:tx>
            <c:strRef>
              <c:f>Sheet1!$C$5</c:f>
              <c:strCache>
                <c:ptCount val="1"/>
                <c:pt idx="0">
                  <c:v>Transitional</c:v>
                </c:pt>
              </c:strCache>
            </c:strRef>
          </c:tx>
          <c:spPr>
            <a:ln w="28866">
              <a:solidFill>
                <a:schemeClr val="accent1"/>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Sheet1!$C$6:$C$100</c:f>
              <c:numCache>
                <c:formatCode>General</c:formatCode>
                <c:ptCount val="95"/>
                <c:pt idx="22">
                  <c:v>1.9282463936960632E-3</c:v>
                </c:pt>
                <c:pt idx="23">
                  <c:v>2.2676209682534949E-3</c:v>
                </c:pt>
                <c:pt idx="24">
                  <c:v>2.529721426129017E-3</c:v>
                </c:pt>
                <c:pt idx="25">
                  <c:v>2.7283081593840902E-3</c:v>
                </c:pt>
                <c:pt idx="26">
                  <c:v>2.8748012963128009E-3</c:v>
                </c:pt>
                <c:pt idx="27">
                  <c:v>2.9786737036534205E-3</c:v>
                </c:pt>
                <c:pt idx="28">
                  <c:v>3.0477782746153943E-3</c:v>
                </c:pt>
                <c:pt idx="29">
                  <c:v>3.0886204722830692E-3</c:v>
                </c:pt>
                <c:pt idx="30">
                  <c:v>3.1065852681974901E-3</c:v>
                </c:pt>
                <c:pt idx="31">
                  <c:v>3.1061260912551986E-3</c:v>
                </c:pt>
                <c:pt idx="32">
                  <c:v>3.09092213163641E-3</c:v>
                </c:pt>
                <c:pt idx="33">
                  <c:v>3.0640092858991675E-3</c:v>
                </c:pt>
                <c:pt idx="34">
                  <c:v>3.0278891473325743E-3</c:v>
                </c:pt>
                <c:pt idx="35">
                  <c:v>2.9846197107185474E-3</c:v>
                </c:pt>
                <c:pt idx="36">
                  <c:v>2.9358908482830541E-3</c:v>
                </c:pt>
                <c:pt idx="37">
                  <c:v>2.8830871033865249E-3</c:v>
                </c:pt>
                <c:pt idx="38">
                  <c:v>2.8273399233796842E-3</c:v>
                </c:pt>
                <c:pt idx="39">
                  <c:v>2.7695710988438014E-3</c:v>
                </c:pt>
                <c:pt idx="40">
                  <c:v>2.710528881318315E-3</c:v>
                </c:pt>
                <c:pt idx="41">
                  <c:v>2.6508180057399837E-3</c:v>
                </c:pt>
                <c:pt idx="42">
                  <c:v>2.5909246389651079E-3</c:v>
                </c:pt>
                <c:pt idx="43">
                  <c:v>2.5312371050781129E-3</c:v>
                </c:pt>
                <c:pt idx="44">
                  <c:v>2.472063096004261E-3</c:v>
                </c:pt>
                <c:pt idx="45">
                  <c:v>2.4136439574911923E-3</c:v>
                </c:pt>
                <c:pt idx="46">
                  <c:v>2.3561665418442681E-3</c:v>
                </c:pt>
                <c:pt idx="47">
                  <c:v>2.2997730365966413E-3</c:v>
                </c:pt>
                <c:pt idx="48">
                  <c:v>2.2445691098169677E-3</c:v>
                </c:pt>
                <c:pt idx="49">
                  <c:v>2.1906306557168396E-3</c:v>
                </c:pt>
                <c:pt idx="50">
                  <c:v>2.1380093767071622E-3</c:v>
                </c:pt>
                <c:pt idx="51">
                  <c:v>2.086737398478253E-3</c:v>
                </c:pt>
                <c:pt idx="52">
                  <c:v>2.0368310817176255E-3</c:v>
                </c:pt>
                <c:pt idx="53">
                  <c:v>1.9882941666282566E-3</c:v>
                </c:pt>
                <c:pt idx="54">
                  <c:v>1.9411203635489522E-3</c:v>
                </c:pt>
                <c:pt idx="55">
                  <c:v>1.8952954839409923E-3</c:v>
                </c:pt>
                <c:pt idx="56">
                  <c:v>1.8507991901529602E-3</c:v>
                </c:pt>
                <c:pt idx="57">
                  <c:v>1.8076064291768293E-3</c:v>
                </c:pt>
                <c:pt idx="58">
                  <c:v>1.7656886046194579E-3</c:v>
                </c:pt>
                <c:pt idx="59">
                  <c:v>1.7250145319657774E-3</c:v>
                </c:pt>
                <c:pt idx="60">
                  <c:v>1.6855512145953187E-3</c:v>
                </c:pt>
                <c:pt idx="61">
                  <c:v>1.64726447167599E-3</c:v>
                </c:pt>
                <c:pt idx="62">
                  <c:v>1.6101194437849113E-3</c:v>
                </c:pt>
                <c:pt idx="63">
                  <c:v>1.5740809977176165E-3</c:v>
                </c:pt>
                <c:pt idx="64">
                  <c:v>1.5391140482958593E-3</c:v>
                </c:pt>
                <c:pt idx="65">
                  <c:v>1.5051838119474043E-3</c:v>
                </c:pt>
                <c:pt idx="66">
                  <c:v>1.4722560043054589E-3</c:v>
                </c:pt>
                <c:pt idx="67">
                  <c:v>1.4402969919754531E-3</c:v>
                </c:pt>
                <c:pt idx="68">
                  <c:v>1.4092739068711695E-3</c:v>
                </c:pt>
                <c:pt idx="69">
                  <c:v>1.3791547300714612E-3</c:v>
                </c:pt>
                <c:pt idx="70">
                  <c:v>1.3499083509435487E-3</c:v>
                </c:pt>
                <c:pt idx="71">
                  <c:v>1.3215046062777949E-3</c:v>
                </c:pt>
                <c:pt idx="72">
                  <c:v>1.2939143033478173E-3</c:v>
                </c:pt>
                <c:pt idx="73">
                  <c:v>1.2671092301200515E-3</c:v>
                </c:pt>
                <c:pt idx="74">
                  <c:v>1.241062155264806E-3</c:v>
                </c:pt>
                <c:pt idx="75">
                  <c:v>1.2157468201465023E-3</c:v>
                </c:pt>
                <c:pt idx="76">
                  <c:v>1.1911379245777988E-3</c:v>
                </c:pt>
                <c:pt idx="77">
                  <c:v>1.167211107796878E-3</c:v>
                </c:pt>
                <c:pt idx="78">
                  <c:v>1.1439429258579151E-3</c:v>
                </c:pt>
                <c:pt idx="79">
                  <c:v>1.1213108264021207E-3</c:v>
                </c:pt>
                <c:pt idx="80">
                  <c:v>1.0992931215929277E-3</c:v>
                </c:pt>
                <c:pt idx="81">
                  <c:v>1.0778689598471914E-3</c:v>
                </c:pt>
                <c:pt idx="82">
                  <c:v>1.0570182968693061E-3</c:v>
                </c:pt>
                <c:pt idx="83">
                  <c:v>1.0367218663922342E-3</c:v>
                </c:pt>
                <c:pt idx="84">
                  <c:v>1.016961150945038E-3</c:v>
                </c:pt>
                <c:pt idx="85">
                  <c:v>9.9771835289716492E-4</c:v>
                </c:pt>
                <c:pt idx="86">
                  <c:v>9.7897636597305449E-4</c:v>
                </c:pt>
                <c:pt idx="87">
                  <c:v>9.6071874738440702E-4</c:v>
                </c:pt>
                <c:pt idx="88">
                  <c:v>9.4292969068974391E-4</c:v>
                </c:pt>
                <c:pt idx="89">
                  <c:v>9.2559399946042669E-4</c:v>
                </c:pt>
                <c:pt idx="90">
                  <c:v>9.0869706180753476E-4</c:v>
                </c:pt>
                <c:pt idx="91">
                  <c:v>8.9222482580429566E-4</c:v>
                </c:pt>
                <c:pt idx="92">
                  <c:v>8.7616377582279241E-4</c:v>
                </c:pt>
                <c:pt idx="93">
                  <c:v>8.6050090979119219E-4</c:v>
                </c:pt>
                <c:pt idx="94">
                  <c:v>8.452237173677882E-4</c:v>
                </c:pt>
              </c:numCache>
            </c:numRef>
          </c:yVal>
          <c:smooth val="1"/>
        </c:ser>
        <c:ser>
          <c:idx val="3"/>
          <c:order val="2"/>
          <c:tx>
            <c:strRef>
              <c:f>Sheet1!$D$5</c:f>
              <c:strCache>
                <c:ptCount val="1"/>
                <c:pt idx="0">
                  <c:v>limited</c:v>
                </c:pt>
              </c:strCache>
            </c:strRef>
          </c:tx>
          <c:spPr>
            <a:ln w="28866">
              <a:solidFill>
                <a:schemeClr val="accent2"/>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Sheet1!$D$6:$D$100</c:f>
              <c:numCache>
                <c:formatCode>General</c:formatCode>
                <c:ptCount val="95"/>
                <c:pt idx="22">
                  <c:v>5.1160527514033253E-3</c:v>
                </c:pt>
                <c:pt idx="23">
                  <c:v>4.9328597129851036E-3</c:v>
                </c:pt>
                <c:pt idx="24">
                  <c:v>4.7562263585567881E-3</c:v>
                </c:pt>
                <c:pt idx="25">
                  <c:v>4.5859178022601673E-3</c:v>
                </c:pt>
                <c:pt idx="26">
                  <c:v>4.4217075689114566E-3</c:v>
                </c:pt>
                <c:pt idx="27">
                  <c:v>4.2633772928361048E-3</c:v>
                </c:pt>
                <c:pt idx="28">
                  <c:v>4.1107164274875856E-3</c:v>
                </c:pt>
                <c:pt idx="29">
                  <c:v>3.9635219654639885E-3</c:v>
                </c:pt>
                <c:pt idx="30">
                  <c:v>3.8215981685501403E-3</c:v>
                </c:pt>
                <c:pt idx="31">
                  <c:v>3.6847563074262134E-3</c:v>
                </c:pt>
                <c:pt idx="32">
                  <c:v>3.5528144106967544E-3</c:v>
                </c:pt>
                <c:pt idx="33">
                  <c:v>3.4255970229063238E-3</c:v>
                </c:pt>
                <c:pt idx="34">
                  <c:v>3.3029349712199916E-3</c:v>
                </c:pt>
                <c:pt idx="35">
                  <c:v>3.1846651404584488E-3</c:v>
                </c:pt>
                <c:pt idx="36">
                  <c:v>3.0706302561885096E-3</c:v>
                </c:pt>
                <c:pt idx="37">
                  <c:v>2.9606786755806292E-3</c:v>
                </c:pt>
                <c:pt idx="38">
                  <c:v>2.8546641857552678E-3</c:v>
                </c:pt>
              </c:numCache>
            </c:numRef>
          </c:yVal>
          <c:smooth val="1"/>
        </c:ser>
        <c:ser>
          <c:idx val="6"/>
          <c:order val="3"/>
          <c:tx>
            <c:strRef>
              <c:f>Sheet1!$E$5</c:f>
              <c:strCache>
                <c:ptCount val="1"/>
                <c:pt idx="0">
                  <c:v>Smooth</c:v>
                </c:pt>
              </c:strCache>
            </c:strRef>
          </c:tx>
          <c:spPr>
            <a:ln w="9622">
              <a:solidFill>
                <a:srgbClr val="008000"/>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Sheet1!$E$6:$E$100</c:f>
              <c:numCache>
                <c:formatCode>General</c:formatCode>
                <c:ptCount val="95"/>
                <c:pt idx="22">
                  <c:v>5.0076137977100267E-3</c:v>
                </c:pt>
                <c:pt idx="23">
                  <c:v>4.8337604715984629E-3</c:v>
                </c:pt>
                <c:pt idx="24">
                  <c:v>4.6681710122498232E-3</c:v>
                </c:pt>
                <c:pt idx="25">
                  <c:v>4.5103494811514306E-3</c:v>
                </c:pt>
                <c:pt idx="26">
                  <c:v>4.3598357311189165E-3</c:v>
                </c:pt>
                <c:pt idx="27">
                  <c:v>4.2162023993251845E-3</c:v>
                </c:pt>
                <c:pt idx="28">
                  <c:v>4.0790521876751971E-3</c:v>
                </c:pt>
                <c:pt idx="29">
                  <c:v>3.9480153998329047E-3</c:v>
                </c:pt>
                <c:pt idx="30">
                  <c:v>3.8227477078223529E-3</c:v>
                </c:pt>
                <c:pt idx="31">
                  <c:v>3.7029281242759171E-3</c:v>
                </c:pt>
                <c:pt idx="32">
                  <c:v>3.5882571591536756E-3</c:v>
                </c:pt>
                <c:pt idx="33">
                  <c:v>3.4784551421635558E-3</c:v>
                </c:pt>
                <c:pt idx="34">
                  <c:v>3.3732606942195632E-3</c:v>
                </c:pt>
                <c:pt idx="35">
                  <c:v>3.2724293331243721E-3</c:v>
                </c:pt>
                <c:pt idx="36">
                  <c:v>3.1757322002879088E-3</c:v>
                </c:pt>
                <c:pt idx="37">
                  <c:v>3.0829548967239036E-3</c:v>
                </c:pt>
                <c:pt idx="38">
                  <c:v>2.9938964178275007E-3</c:v>
                </c:pt>
                <c:pt idx="39">
                  <c:v>2.9083681775503144E-3</c:v>
                </c:pt>
                <c:pt idx="40">
                  <c:v>2.826193113573741E-3</c:v>
                </c:pt>
                <c:pt idx="41">
                  <c:v>2.7472048659528403E-3</c:v>
                </c:pt>
                <c:pt idx="42">
                  <c:v>2.6712470224758205E-3</c:v>
                </c:pt>
                <c:pt idx="43">
                  <c:v>2.5981724246703745E-3</c:v>
                </c:pt>
                <c:pt idx="44">
                  <c:v>2.5278425289978132E-3</c:v>
                </c:pt>
                <c:pt idx="45">
                  <c:v>2.460126818319152E-3</c:v>
                </c:pt>
                <c:pt idx="46">
                  <c:v>2.3949022592009016E-3</c:v>
                </c:pt>
                <c:pt idx="47">
                  <c:v>2.3320528010605007E-3</c:v>
                </c:pt>
                <c:pt idx="48">
                  <c:v>2.2714689135368508E-3</c:v>
                </c:pt>
                <c:pt idx="49">
                  <c:v>2.2130471588167428E-3</c:v>
                </c:pt>
                <c:pt idx="50">
                  <c:v>2.1566897959570813E-3</c:v>
                </c:pt>
                <c:pt idx="51">
                  <c:v>2.1023044145198518E-3</c:v>
                </c:pt>
                <c:pt idx="52">
                  <c:v>2.0498035950856242E-3</c:v>
                </c:pt>
                <c:pt idx="53">
                  <c:v>1.9991045944349225E-3</c:v>
                </c:pt>
                <c:pt idx="54">
                  <c:v>1.9501290533878407E-3</c:v>
                </c:pt>
                <c:pt idx="55">
                  <c:v>1.9028027254733995E-3</c:v>
                </c:pt>
                <c:pt idx="56">
                  <c:v>1.8570552247632996E-3</c:v>
                </c:pt>
                <c:pt idx="57">
                  <c:v>1.8128197913521117E-3</c:v>
                </c:pt>
                <c:pt idx="58">
                  <c:v>1.7700330730988604E-3</c:v>
                </c:pt>
                <c:pt idx="59">
                  <c:v>1.7286349223652791E-3</c:v>
                </c:pt>
                <c:pt idx="60">
                  <c:v>1.6885682065949036E-3</c:v>
                </c:pt>
                <c:pt idx="61">
                  <c:v>1.649778631675644E-3</c:v>
                </c:pt>
                <c:pt idx="62">
                  <c:v>1.6122145771179563E-3</c:v>
                </c:pt>
                <c:pt idx="63">
                  <c:v>1.5758269421618206E-3</c:v>
                </c:pt>
                <c:pt idx="64">
                  <c:v>1.5405690019993628E-3</c:v>
                </c:pt>
                <c:pt idx="65">
                  <c:v>1.5063962733669906E-3</c:v>
                </c:pt>
                <c:pt idx="66">
                  <c:v>1.4732663888217803E-3</c:v>
                </c:pt>
                <c:pt idx="67">
                  <c:v>1.4411389790723883E-3</c:v>
                </c:pt>
                <c:pt idx="68">
                  <c:v>1.4099755627852819E-3</c:v>
                </c:pt>
                <c:pt idx="69">
                  <c:v>1.3797394433332213E-3</c:v>
                </c:pt>
                <c:pt idx="70">
                  <c:v>1.3503956119950158E-3</c:v>
                </c:pt>
                <c:pt idx="71">
                  <c:v>1.3219106571540171E-3</c:v>
                </c:pt>
                <c:pt idx="72">
                  <c:v>1.2942526790780031E-3</c:v>
                </c:pt>
                <c:pt idx="73">
                  <c:v>1.2673912098952061E-3</c:v>
                </c:pt>
                <c:pt idx="74">
                  <c:v>1.2412971384107685E-3</c:v>
                </c:pt>
                <c:pt idx="75">
                  <c:v>1.2159426394348037E-3</c:v>
                </c:pt>
                <c:pt idx="76">
                  <c:v>1.1913011073180495E-3</c:v>
                </c:pt>
                <c:pt idx="77">
                  <c:v>1.1673470934137539E-3</c:v>
                </c:pt>
                <c:pt idx="78">
                  <c:v>1.1440562472053118E-3</c:v>
                </c:pt>
                <c:pt idx="79">
                  <c:v>1.1214052608582849E-3</c:v>
                </c:pt>
                <c:pt idx="80">
                  <c:v>1.0993718169730643E-3</c:v>
                </c:pt>
                <c:pt idx="81">
                  <c:v>1.0779345393306383E-3</c:v>
                </c:pt>
                <c:pt idx="82">
                  <c:v>1.057072946438846E-3</c:v>
                </c:pt>
                <c:pt idx="83">
                  <c:v>1.0367674077001831E-3</c:v>
                </c:pt>
                <c:pt idx="84">
                  <c:v>1.0169991020349959E-3</c:v>
                </c:pt>
                <c:pt idx="85">
                  <c:v>9.9774997880546315E-4</c:v>
                </c:pt>
                <c:pt idx="86">
                  <c:v>9.7900272089663652E-4</c:v>
                </c:pt>
                <c:pt idx="87">
                  <c:v>9.6074070982072549E-4</c:v>
                </c:pt>
                <c:pt idx="88">
                  <c:v>9.4294799272000925E-4</c:v>
                </c:pt>
                <c:pt idx="89">
                  <c:v>9.2560925115231399E-4</c:v>
                </c:pt>
                <c:pt idx="90">
                  <c:v>9.0870977155077461E-4</c:v>
                </c:pt>
                <c:pt idx="91">
                  <c:v>8.9223541725699546E-4</c:v>
                </c:pt>
                <c:pt idx="92">
                  <c:v>8.7617260203337534E-4</c:v>
                </c:pt>
                <c:pt idx="93">
                  <c:v>8.6050826496667789E-4</c:v>
                </c:pt>
                <c:pt idx="94">
                  <c:v>8.452298466806933E-4</c:v>
                </c:pt>
              </c:numCache>
            </c:numRef>
          </c:yVal>
          <c:smooth val="1"/>
        </c:ser>
        <c:ser>
          <c:idx val="7"/>
          <c:order val="4"/>
          <c:tx>
            <c:strRef>
              <c:f>Sheet1!$F$5</c:f>
              <c:strCache>
                <c:ptCount val="1"/>
                <c:pt idx="0">
                  <c:v>1E-03</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Sheet1!$F$6:$F$100</c:f>
              <c:numCache>
                <c:formatCode>General</c:formatCode>
                <c:ptCount val="95"/>
                <c:pt idx="22">
                  <c:v>8.4477405642743569E-3</c:v>
                </c:pt>
                <c:pt idx="23">
                  <c:v>8.4477405642743569E-3</c:v>
                </c:pt>
                <c:pt idx="24">
                  <c:v>8.4477405642743569E-3</c:v>
                </c:pt>
                <c:pt idx="25">
                  <c:v>8.4477405642743569E-3</c:v>
                </c:pt>
                <c:pt idx="26">
                  <c:v>8.4477405642743569E-3</c:v>
                </c:pt>
                <c:pt idx="27">
                  <c:v>8.4477405642743569E-3</c:v>
                </c:pt>
                <c:pt idx="28">
                  <c:v>8.4477405642743569E-3</c:v>
                </c:pt>
                <c:pt idx="29">
                  <c:v>8.4477405642743569E-3</c:v>
                </c:pt>
                <c:pt idx="30">
                  <c:v>8.4477405642743569E-3</c:v>
                </c:pt>
                <c:pt idx="31">
                  <c:v>8.4477405642743569E-3</c:v>
                </c:pt>
                <c:pt idx="32">
                  <c:v>8.4477405642743569E-3</c:v>
                </c:pt>
                <c:pt idx="33">
                  <c:v>8.4477405642743569E-3</c:v>
                </c:pt>
                <c:pt idx="34">
                  <c:v>8.4477405642743569E-3</c:v>
                </c:pt>
                <c:pt idx="35">
                  <c:v>8.4477405642743569E-3</c:v>
                </c:pt>
                <c:pt idx="36">
                  <c:v>8.4477405642743569E-3</c:v>
                </c:pt>
                <c:pt idx="37">
                  <c:v>8.4477405642743569E-3</c:v>
                </c:pt>
                <c:pt idx="38">
                  <c:v>8.4477405642743569E-3</c:v>
                </c:pt>
                <c:pt idx="39">
                  <c:v>8.4477405642743569E-3</c:v>
                </c:pt>
                <c:pt idx="40">
                  <c:v>8.4477405642743569E-3</c:v>
                </c:pt>
                <c:pt idx="41">
                  <c:v>8.4477405642743569E-3</c:v>
                </c:pt>
                <c:pt idx="42">
                  <c:v>8.4477405642743569E-3</c:v>
                </c:pt>
                <c:pt idx="43">
                  <c:v>8.4477405642743569E-3</c:v>
                </c:pt>
                <c:pt idx="44">
                  <c:v>8.4477405642743569E-3</c:v>
                </c:pt>
                <c:pt idx="45">
                  <c:v>8.4477405642743569E-3</c:v>
                </c:pt>
                <c:pt idx="46">
                  <c:v>8.4477405642743569E-3</c:v>
                </c:pt>
                <c:pt idx="47">
                  <c:v>8.4477405642743569E-3</c:v>
                </c:pt>
                <c:pt idx="48">
                  <c:v>8.4477405642743569E-3</c:v>
                </c:pt>
                <c:pt idx="49">
                  <c:v>8.4477405642743569E-3</c:v>
                </c:pt>
                <c:pt idx="50">
                  <c:v>8.4477405642743569E-3</c:v>
                </c:pt>
                <c:pt idx="51">
                  <c:v>8.4477405642743569E-3</c:v>
                </c:pt>
                <c:pt idx="52">
                  <c:v>8.4477405642743569E-3</c:v>
                </c:pt>
                <c:pt idx="53">
                  <c:v>8.4477405642743569E-3</c:v>
                </c:pt>
                <c:pt idx="54">
                  <c:v>8.4477405642743569E-3</c:v>
                </c:pt>
                <c:pt idx="55">
                  <c:v>8.4477405642743569E-3</c:v>
                </c:pt>
                <c:pt idx="56">
                  <c:v>8.4477405642743569E-3</c:v>
                </c:pt>
                <c:pt idx="57">
                  <c:v>8.4477405642743569E-3</c:v>
                </c:pt>
                <c:pt idx="58">
                  <c:v>8.4477405642743569E-3</c:v>
                </c:pt>
                <c:pt idx="59">
                  <c:v>8.4477405642743569E-3</c:v>
                </c:pt>
                <c:pt idx="60">
                  <c:v>8.4477405642743569E-3</c:v>
                </c:pt>
                <c:pt idx="61">
                  <c:v>8.4477405642743569E-3</c:v>
                </c:pt>
                <c:pt idx="62">
                  <c:v>8.4477405642743569E-3</c:v>
                </c:pt>
                <c:pt idx="63">
                  <c:v>8.4477405642743569E-3</c:v>
                </c:pt>
                <c:pt idx="64">
                  <c:v>8.4477405642743569E-3</c:v>
                </c:pt>
                <c:pt idx="65">
                  <c:v>8.4477405642743569E-3</c:v>
                </c:pt>
                <c:pt idx="66">
                  <c:v>8.4477405642743569E-3</c:v>
                </c:pt>
                <c:pt idx="67">
                  <c:v>8.4477405642743569E-3</c:v>
                </c:pt>
                <c:pt idx="68">
                  <c:v>8.4477405642743569E-3</c:v>
                </c:pt>
                <c:pt idx="69">
                  <c:v>8.4477405642743569E-3</c:v>
                </c:pt>
                <c:pt idx="70">
                  <c:v>8.4477405642743569E-3</c:v>
                </c:pt>
                <c:pt idx="71">
                  <c:v>8.4477405642743569E-3</c:v>
                </c:pt>
                <c:pt idx="72">
                  <c:v>8.4477405642743569E-3</c:v>
                </c:pt>
                <c:pt idx="73">
                  <c:v>8.4477405642743569E-3</c:v>
                </c:pt>
                <c:pt idx="74">
                  <c:v>8.4477405642743569E-3</c:v>
                </c:pt>
                <c:pt idx="75">
                  <c:v>8.4477405642743569E-3</c:v>
                </c:pt>
                <c:pt idx="76">
                  <c:v>8.4477405642743569E-3</c:v>
                </c:pt>
                <c:pt idx="77">
                  <c:v>8.4477405642743569E-3</c:v>
                </c:pt>
                <c:pt idx="78">
                  <c:v>8.4477405642743569E-3</c:v>
                </c:pt>
                <c:pt idx="79">
                  <c:v>8.4477405642743569E-3</c:v>
                </c:pt>
                <c:pt idx="80">
                  <c:v>8.4477405642743569E-3</c:v>
                </c:pt>
                <c:pt idx="81">
                  <c:v>8.4477405642743569E-3</c:v>
                </c:pt>
                <c:pt idx="82">
                  <c:v>8.4477405642743569E-3</c:v>
                </c:pt>
                <c:pt idx="83">
                  <c:v>8.4477405642743569E-3</c:v>
                </c:pt>
                <c:pt idx="84">
                  <c:v>8.4477405642743569E-3</c:v>
                </c:pt>
                <c:pt idx="85">
                  <c:v>8.4477405642743569E-3</c:v>
                </c:pt>
                <c:pt idx="86">
                  <c:v>8.4477405642743569E-3</c:v>
                </c:pt>
                <c:pt idx="87">
                  <c:v>8.4477405642743569E-3</c:v>
                </c:pt>
                <c:pt idx="88">
                  <c:v>8.4477405642743569E-3</c:v>
                </c:pt>
                <c:pt idx="89">
                  <c:v>8.4477405642743569E-3</c:v>
                </c:pt>
                <c:pt idx="90">
                  <c:v>8.4477405642743569E-3</c:v>
                </c:pt>
                <c:pt idx="91">
                  <c:v>8.4477405642743569E-3</c:v>
                </c:pt>
                <c:pt idx="92">
                  <c:v>8.4477405642743569E-3</c:v>
                </c:pt>
                <c:pt idx="93">
                  <c:v>8.4477405642743569E-3</c:v>
                </c:pt>
                <c:pt idx="94">
                  <c:v>8.4477405642743569E-3</c:v>
                </c:pt>
              </c:numCache>
            </c:numRef>
          </c:yVal>
          <c:smooth val="1"/>
        </c:ser>
        <c:ser>
          <c:idx val="8"/>
          <c:order val="5"/>
          <c:tx>
            <c:strRef>
              <c:f>Sheet1!$G$5</c:f>
              <c:strCache>
                <c:ptCount val="1"/>
                <c:pt idx="0">
                  <c:v>5E-04</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Sheet1!$G$6:$G$100</c:f>
              <c:numCache>
                <c:formatCode>General</c:formatCode>
                <c:ptCount val="95"/>
                <c:pt idx="22">
                  <c:v>7.0958310568224369E-3</c:v>
                </c:pt>
                <c:pt idx="23">
                  <c:v>7.0958310568224369E-3</c:v>
                </c:pt>
                <c:pt idx="24">
                  <c:v>7.0958310568224369E-3</c:v>
                </c:pt>
                <c:pt idx="25">
                  <c:v>7.0958310568224369E-3</c:v>
                </c:pt>
                <c:pt idx="26">
                  <c:v>7.0958310568224369E-3</c:v>
                </c:pt>
                <c:pt idx="27">
                  <c:v>7.0958310568224369E-3</c:v>
                </c:pt>
                <c:pt idx="28">
                  <c:v>7.0958310568224369E-3</c:v>
                </c:pt>
                <c:pt idx="29">
                  <c:v>7.0958310568224369E-3</c:v>
                </c:pt>
                <c:pt idx="30">
                  <c:v>7.0958310568224369E-3</c:v>
                </c:pt>
                <c:pt idx="31">
                  <c:v>7.0958310568224369E-3</c:v>
                </c:pt>
                <c:pt idx="32">
                  <c:v>7.0958310568224369E-3</c:v>
                </c:pt>
                <c:pt idx="33">
                  <c:v>7.0958310568224369E-3</c:v>
                </c:pt>
                <c:pt idx="34">
                  <c:v>7.0958310568224369E-3</c:v>
                </c:pt>
                <c:pt idx="35">
                  <c:v>7.0958310568224369E-3</c:v>
                </c:pt>
                <c:pt idx="36">
                  <c:v>7.0958310568224369E-3</c:v>
                </c:pt>
                <c:pt idx="37">
                  <c:v>7.0958310568224369E-3</c:v>
                </c:pt>
                <c:pt idx="38">
                  <c:v>7.0958310568224369E-3</c:v>
                </c:pt>
                <c:pt idx="39">
                  <c:v>7.0958310568224369E-3</c:v>
                </c:pt>
                <c:pt idx="40">
                  <c:v>7.0958310568224369E-3</c:v>
                </c:pt>
                <c:pt idx="41">
                  <c:v>7.0958310568224369E-3</c:v>
                </c:pt>
                <c:pt idx="42">
                  <c:v>7.0958310568224369E-3</c:v>
                </c:pt>
                <c:pt idx="43">
                  <c:v>7.0958310568224369E-3</c:v>
                </c:pt>
                <c:pt idx="44">
                  <c:v>7.0958310568224369E-3</c:v>
                </c:pt>
                <c:pt idx="45">
                  <c:v>7.0958310568224369E-3</c:v>
                </c:pt>
                <c:pt idx="46">
                  <c:v>7.0958310568224369E-3</c:v>
                </c:pt>
                <c:pt idx="47">
                  <c:v>7.0958310568224369E-3</c:v>
                </c:pt>
                <c:pt idx="48">
                  <c:v>7.0958310568224369E-3</c:v>
                </c:pt>
                <c:pt idx="49">
                  <c:v>7.0958310568224369E-3</c:v>
                </c:pt>
                <c:pt idx="50">
                  <c:v>7.0958310568224369E-3</c:v>
                </c:pt>
                <c:pt idx="51">
                  <c:v>7.0958310568224369E-3</c:v>
                </c:pt>
                <c:pt idx="52">
                  <c:v>7.0958310568224369E-3</c:v>
                </c:pt>
                <c:pt idx="53">
                  <c:v>7.0958310568224369E-3</c:v>
                </c:pt>
                <c:pt idx="54">
                  <c:v>7.0958310568224369E-3</c:v>
                </c:pt>
                <c:pt idx="55">
                  <c:v>7.0958310568224369E-3</c:v>
                </c:pt>
                <c:pt idx="56">
                  <c:v>7.0958310568224369E-3</c:v>
                </c:pt>
                <c:pt idx="57">
                  <c:v>7.0958310568224369E-3</c:v>
                </c:pt>
                <c:pt idx="58">
                  <c:v>7.0958310568224369E-3</c:v>
                </c:pt>
                <c:pt idx="59">
                  <c:v>7.0958310568224369E-3</c:v>
                </c:pt>
                <c:pt idx="60">
                  <c:v>7.0958310568224369E-3</c:v>
                </c:pt>
                <c:pt idx="61">
                  <c:v>7.0958310568224369E-3</c:v>
                </c:pt>
                <c:pt idx="62">
                  <c:v>7.0958310568224369E-3</c:v>
                </c:pt>
                <c:pt idx="63">
                  <c:v>7.0958310568224369E-3</c:v>
                </c:pt>
                <c:pt idx="64">
                  <c:v>7.0958310568224369E-3</c:v>
                </c:pt>
                <c:pt idx="65">
                  <c:v>7.0958310568224369E-3</c:v>
                </c:pt>
                <c:pt idx="66">
                  <c:v>7.0958310568224369E-3</c:v>
                </c:pt>
                <c:pt idx="67">
                  <c:v>7.0958310568224369E-3</c:v>
                </c:pt>
                <c:pt idx="68">
                  <c:v>7.0958310568224369E-3</c:v>
                </c:pt>
                <c:pt idx="69">
                  <c:v>7.0958310568224369E-3</c:v>
                </c:pt>
                <c:pt idx="70">
                  <c:v>7.0958310568224369E-3</c:v>
                </c:pt>
                <c:pt idx="71">
                  <c:v>7.0958310568224369E-3</c:v>
                </c:pt>
                <c:pt idx="72">
                  <c:v>7.0958310568224369E-3</c:v>
                </c:pt>
                <c:pt idx="73">
                  <c:v>7.0958310568224369E-3</c:v>
                </c:pt>
                <c:pt idx="74">
                  <c:v>7.0958310568224369E-3</c:v>
                </c:pt>
                <c:pt idx="75">
                  <c:v>7.0958310568224369E-3</c:v>
                </c:pt>
                <c:pt idx="76">
                  <c:v>7.0958310568224369E-3</c:v>
                </c:pt>
                <c:pt idx="77">
                  <c:v>7.0958310568224369E-3</c:v>
                </c:pt>
                <c:pt idx="78">
                  <c:v>7.0958310568224369E-3</c:v>
                </c:pt>
                <c:pt idx="79">
                  <c:v>7.0958310568224369E-3</c:v>
                </c:pt>
                <c:pt idx="80">
                  <c:v>7.0958310568224369E-3</c:v>
                </c:pt>
                <c:pt idx="81">
                  <c:v>7.0958310568224369E-3</c:v>
                </c:pt>
                <c:pt idx="82">
                  <c:v>7.0958310568224369E-3</c:v>
                </c:pt>
                <c:pt idx="83">
                  <c:v>7.0958310568224369E-3</c:v>
                </c:pt>
                <c:pt idx="84">
                  <c:v>7.0958310568224369E-3</c:v>
                </c:pt>
                <c:pt idx="85">
                  <c:v>7.0958310568224369E-3</c:v>
                </c:pt>
                <c:pt idx="86">
                  <c:v>7.0958310568224369E-3</c:v>
                </c:pt>
                <c:pt idx="87">
                  <c:v>7.0958310568224369E-3</c:v>
                </c:pt>
                <c:pt idx="88">
                  <c:v>7.0958310568224369E-3</c:v>
                </c:pt>
                <c:pt idx="89">
                  <c:v>7.0958310568224369E-3</c:v>
                </c:pt>
                <c:pt idx="90">
                  <c:v>7.0958310568224369E-3</c:v>
                </c:pt>
                <c:pt idx="91">
                  <c:v>7.0958310568224369E-3</c:v>
                </c:pt>
                <c:pt idx="92">
                  <c:v>7.0958310568224369E-3</c:v>
                </c:pt>
                <c:pt idx="93">
                  <c:v>7.0958310568224369E-3</c:v>
                </c:pt>
                <c:pt idx="94">
                  <c:v>7.0958310568224369E-3</c:v>
                </c:pt>
              </c:numCache>
            </c:numRef>
          </c:yVal>
          <c:smooth val="1"/>
        </c:ser>
        <c:ser>
          <c:idx val="9"/>
          <c:order val="6"/>
          <c:tx>
            <c:strRef>
              <c:f>Sheet1!$H$5</c:f>
              <c:strCache>
                <c:ptCount val="1"/>
                <c:pt idx="0">
                  <c:v>2E-04</c:v>
                </c:pt>
              </c:strCache>
            </c:strRef>
          </c:tx>
          <c:spPr>
            <a:ln w="19244">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Sheet1!$H$6:$H$100</c:f>
              <c:numCache>
                <c:formatCode>General</c:formatCode>
                <c:ptCount val="95"/>
                <c:pt idx="22">
                  <c:v>5.7327535733815473E-3</c:v>
                </c:pt>
                <c:pt idx="23">
                  <c:v>5.7327535733815473E-3</c:v>
                </c:pt>
                <c:pt idx="24">
                  <c:v>5.7327535733815473E-3</c:v>
                </c:pt>
                <c:pt idx="25">
                  <c:v>5.7327535733815473E-3</c:v>
                </c:pt>
                <c:pt idx="26">
                  <c:v>5.7327535733815473E-3</c:v>
                </c:pt>
                <c:pt idx="27">
                  <c:v>5.7327535733815473E-3</c:v>
                </c:pt>
                <c:pt idx="28">
                  <c:v>5.7327535733815473E-3</c:v>
                </c:pt>
                <c:pt idx="29">
                  <c:v>5.7327535733815473E-3</c:v>
                </c:pt>
                <c:pt idx="30">
                  <c:v>5.7327535733815473E-3</c:v>
                </c:pt>
                <c:pt idx="31">
                  <c:v>5.7327535733815473E-3</c:v>
                </c:pt>
                <c:pt idx="32">
                  <c:v>5.7327535733815473E-3</c:v>
                </c:pt>
                <c:pt idx="33">
                  <c:v>5.7327535733815473E-3</c:v>
                </c:pt>
                <c:pt idx="34">
                  <c:v>5.7327535733815473E-3</c:v>
                </c:pt>
                <c:pt idx="35">
                  <c:v>5.7327535733815473E-3</c:v>
                </c:pt>
                <c:pt idx="36">
                  <c:v>5.7327535733815473E-3</c:v>
                </c:pt>
                <c:pt idx="37">
                  <c:v>5.7327535733815473E-3</c:v>
                </c:pt>
                <c:pt idx="38">
                  <c:v>5.7327535733815473E-3</c:v>
                </c:pt>
                <c:pt idx="39">
                  <c:v>5.7327535733815473E-3</c:v>
                </c:pt>
                <c:pt idx="40">
                  <c:v>5.7327535733815473E-3</c:v>
                </c:pt>
                <c:pt idx="41">
                  <c:v>5.7327535733815473E-3</c:v>
                </c:pt>
                <c:pt idx="42">
                  <c:v>5.7327535733815473E-3</c:v>
                </c:pt>
                <c:pt idx="43">
                  <c:v>5.7327535733815473E-3</c:v>
                </c:pt>
                <c:pt idx="44">
                  <c:v>5.7327535733815473E-3</c:v>
                </c:pt>
                <c:pt idx="45">
                  <c:v>5.7327535733815473E-3</c:v>
                </c:pt>
                <c:pt idx="46">
                  <c:v>5.7327535733815473E-3</c:v>
                </c:pt>
                <c:pt idx="47">
                  <c:v>5.7327535733815473E-3</c:v>
                </c:pt>
                <c:pt idx="48">
                  <c:v>5.7327535733815473E-3</c:v>
                </c:pt>
                <c:pt idx="49">
                  <c:v>5.7327535733815473E-3</c:v>
                </c:pt>
                <c:pt idx="50">
                  <c:v>5.7327535733815473E-3</c:v>
                </c:pt>
                <c:pt idx="51">
                  <c:v>5.7327535733815473E-3</c:v>
                </c:pt>
                <c:pt idx="52">
                  <c:v>5.7327535733815473E-3</c:v>
                </c:pt>
                <c:pt idx="53">
                  <c:v>5.7327535733815473E-3</c:v>
                </c:pt>
                <c:pt idx="54">
                  <c:v>5.7327535733815473E-3</c:v>
                </c:pt>
                <c:pt idx="55">
                  <c:v>5.7327535733815473E-3</c:v>
                </c:pt>
                <c:pt idx="56">
                  <c:v>5.7327535733815473E-3</c:v>
                </c:pt>
                <c:pt idx="57">
                  <c:v>5.7327535733815473E-3</c:v>
                </c:pt>
                <c:pt idx="58">
                  <c:v>5.7327535733815473E-3</c:v>
                </c:pt>
                <c:pt idx="59">
                  <c:v>5.7327535733815473E-3</c:v>
                </c:pt>
                <c:pt idx="60">
                  <c:v>5.7327535733815473E-3</c:v>
                </c:pt>
                <c:pt idx="61">
                  <c:v>5.7327535733815473E-3</c:v>
                </c:pt>
                <c:pt idx="62">
                  <c:v>5.7327535733815473E-3</c:v>
                </c:pt>
                <c:pt idx="63">
                  <c:v>5.7327535733815473E-3</c:v>
                </c:pt>
                <c:pt idx="64">
                  <c:v>5.7327535733815473E-3</c:v>
                </c:pt>
                <c:pt idx="65">
                  <c:v>5.7327535733815473E-3</c:v>
                </c:pt>
                <c:pt idx="66">
                  <c:v>5.7327535733815473E-3</c:v>
                </c:pt>
                <c:pt idx="67">
                  <c:v>5.7327535733815473E-3</c:v>
                </c:pt>
                <c:pt idx="68">
                  <c:v>5.7327535733815473E-3</c:v>
                </c:pt>
                <c:pt idx="69">
                  <c:v>5.7327535733815473E-3</c:v>
                </c:pt>
                <c:pt idx="70">
                  <c:v>5.7327535733815473E-3</c:v>
                </c:pt>
                <c:pt idx="71">
                  <c:v>5.7327535733815473E-3</c:v>
                </c:pt>
                <c:pt idx="72">
                  <c:v>5.7327535733815473E-3</c:v>
                </c:pt>
                <c:pt idx="73">
                  <c:v>5.7327535733815473E-3</c:v>
                </c:pt>
                <c:pt idx="74">
                  <c:v>5.7327535733815473E-3</c:v>
                </c:pt>
                <c:pt idx="75">
                  <c:v>5.7327535733815473E-3</c:v>
                </c:pt>
                <c:pt idx="76">
                  <c:v>5.7327535733815473E-3</c:v>
                </c:pt>
                <c:pt idx="77">
                  <c:v>5.7327535733815473E-3</c:v>
                </c:pt>
                <c:pt idx="78">
                  <c:v>5.7327535733815473E-3</c:v>
                </c:pt>
                <c:pt idx="79">
                  <c:v>5.7327535733815473E-3</c:v>
                </c:pt>
                <c:pt idx="80">
                  <c:v>5.7327535733815473E-3</c:v>
                </c:pt>
                <c:pt idx="81">
                  <c:v>5.7327535733815473E-3</c:v>
                </c:pt>
                <c:pt idx="82">
                  <c:v>5.7327535733815473E-3</c:v>
                </c:pt>
                <c:pt idx="83">
                  <c:v>5.7327535733815473E-3</c:v>
                </c:pt>
                <c:pt idx="84">
                  <c:v>5.7327535733815473E-3</c:v>
                </c:pt>
                <c:pt idx="85">
                  <c:v>5.7327535733815473E-3</c:v>
                </c:pt>
                <c:pt idx="86">
                  <c:v>5.7327535733815473E-3</c:v>
                </c:pt>
                <c:pt idx="87">
                  <c:v>5.7327535733815473E-3</c:v>
                </c:pt>
                <c:pt idx="88">
                  <c:v>5.7327535733815473E-3</c:v>
                </c:pt>
                <c:pt idx="89">
                  <c:v>5.7327535733815473E-3</c:v>
                </c:pt>
                <c:pt idx="90">
                  <c:v>5.7327535733815473E-3</c:v>
                </c:pt>
                <c:pt idx="91">
                  <c:v>5.7327535733815473E-3</c:v>
                </c:pt>
                <c:pt idx="92">
                  <c:v>5.7327535733815473E-3</c:v>
                </c:pt>
                <c:pt idx="93">
                  <c:v>5.7327535733815473E-3</c:v>
                </c:pt>
                <c:pt idx="94">
                  <c:v>5.7327535733815473E-3</c:v>
                </c:pt>
              </c:numCache>
            </c:numRef>
          </c:yVal>
          <c:smooth val="1"/>
        </c:ser>
        <c:ser>
          <c:idx val="10"/>
          <c:order val="7"/>
          <c:tx>
            <c:strRef>
              <c:f>Sheet1!$I$5</c:f>
              <c:strCache>
                <c:ptCount val="1"/>
                <c:pt idx="0">
                  <c:v>1E-04</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Sheet1!$I$6:$I$100</c:f>
              <c:numCache>
                <c:formatCode>General</c:formatCode>
                <c:ptCount val="95"/>
                <c:pt idx="22">
                  <c:v>0</c:v>
                </c:pt>
                <c:pt idx="23">
                  <c:v>4.9338546939722101E-3</c:v>
                </c:pt>
                <c:pt idx="24">
                  <c:v>4.9338546939722101E-3</c:v>
                </c:pt>
                <c:pt idx="25">
                  <c:v>4.9338546939722101E-3</c:v>
                </c:pt>
                <c:pt idx="26">
                  <c:v>4.9338546939722101E-3</c:v>
                </c:pt>
                <c:pt idx="27">
                  <c:v>4.9338546939722101E-3</c:v>
                </c:pt>
                <c:pt idx="28">
                  <c:v>4.9338546939722101E-3</c:v>
                </c:pt>
                <c:pt idx="29">
                  <c:v>4.9338546939722101E-3</c:v>
                </c:pt>
                <c:pt idx="30">
                  <c:v>4.9338546939722101E-3</c:v>
                </c:pt>
                <c:pt idx="31">
                  <c:v>4.9338546939722101E-3</c:v>
                </c:pt>
                <c:pt idx="32">
                  <c:v>4.9338546939722101E-3</c:v>
                </c:pt>
                <c:pt idx="33">
                  <c:v>4.9338546939722101E-3</c:v>
                </c:pt>
                <c:pt idx="34">
                  <c:v>4.9338546939722101E-3</c:v>
                </c:pt>
                <c:pt idx="35">
                  <c:v>4.9338546939722101E-3</c:v>
                </c:pt>
                <c:pt idx="36">
                  <c:v>4.9338546939722101E-3</c:v>
                </c:pt>
                <c:pt idx="37">
                  <c:v>4.9338546939722101E-3</c:v>
                </c:pt>
                <c:pt idx="38">
                  <c:v>4.9338546939722101E-3</c:v>
                </c:pt>
                <c:pt idx="39">
                  <c:v>4.9338546939722101E-3</c:v>
                </c:pt>
                <c:pt idx="40">
                  <c:v>4.9338546939722101E-3</c:v>
                </c:pt>
                <c:pt idx="41">
                  <c:v>4.9338546939722101E-3</c:v>
                </c:pt>
                <c:pt idx="42">
                  <c:v>4.9338546939722101E-3</c:v>
                </c:pt>
                <c:pt idx="43">
                  <c:v>4.9338546939722101E-3</c:v>
                </c:pt>
                <c:pt idx="44">
                  <c:v>4.9338546939722101E-3</c:v>
                </c:pt>
                <c:pt idx="45">
                  <c:v>4.9338546939722101E-3</c:v>
                </c:pt>
                <c:pt idx="46">
                  <c:v>4.9338546939722101E-3</c:v>
                </c:pt>
                <c:pt idx="47">
                  <c:v>4.9338546939722101E-3</c:v>
                </c:pt>
                <c:pt idx="48">
                  <c:v>4.9338546939722101E-3</c:v>
                </c:pt>
                <c:pt idx="49">
                  <c:v>4.9338546939722101E-3</c:v>
                </c:pt>
                <c:pt idx="50">
                  <c:v>4.9338546939722101E-3</c:v>
                </c:pt>
                <c:pt idx="51">
                  <c:v>4.9338546939722101E-3</c:v>
                </c:pt>
                <c:pt idx="52">
                  <c:v>4.9338546939722101E-3</c:v>
                </c:pt>
                <c:pt idx="53">
                  <c:v>4.9338546939722101E-3</c:v>
                </c:pt>
                <c:pt idx="54">
                  <c:v>4.9338546939722101E-3</c:v>
                </c:pt>
                <c:pt idx="55">
                  <c:v>4.9338546939722101E-3</c:v>
                </c:pt>
                <c:pt idx="56">
                  <c:v>4.9338546939722101E-3</c:v>
                </c:pt>
                <c:pt idx="57">
                  <c:v>4.9338546939722101E-3</c:v>
                </c:pt>
                <c:pt idx="58">
                  <c:v>4.9338546939722101E-3</c:v>
                </c:pt>
                <c:pt idx="59">
                  <c:v>4.9338546939722101E-3</c:v>
                </c:pt>
                <c:pt idx="60">
                  <c:v>4.9338546939722101E-3</c:v>
                </c:pt>
                <c:pt idx="61">
                  <c:v>4.9338546939722101E-3</c:v>
                </c:pt>
                <c:pt idx="62">
                  <c:v>4.9338546939722101E-3</c:v>
                </c:pt>
                <c:pt idx="63">
                  <c:v>4.9338546939722101E-3</c:v>
                </c:pt>
                <c:pt idx="64">
                  <c:v>4.9338546939722101E-3</c:v>
                </c:pt>
                <c:pt idx="65">
                  <c:v>4.9338546939722101E-3</c:v>
                </c:pt>
                <c:pt idx="66">
                  <c:v>4.9338546939722101E-3</c:v>
                </c:pt>
                <c:pt idx="67">
                  <c:v>4.9338546939722101E-3</c:v>
                </c:pt>
                <c:pt idx="68">
                  <c:v>4.9338546939722101E-3</c:v>
                </c:pt>
                <c:pt idx="69">
                  <c:v>4.9338546939722101E-3</c:v>
                </c:pt>
                <c:pt idx="70">
                  <c:v>4.9338546939722101E-3</c:v>
                </c:pt>
                <c:pt idx="71">
                  <c:v>4.9338546939722101E-3</c:v>
                </c:pt>
                <c:pt idx="72">
                  <c:v>4.9338546939722101E-3</c:v>
                </c:pt>
                <c:pt idx="73">
                  <c:v>4.9338546939722101E-3</c:v>
                </c:pt>
                <c:pt idx="74">
                  <c:v>4.9338546939722101E-3</c:v>
                </c:pt>
                <c:pt idx="75">
                  <c:v>4.9338546939722101E-3</c:v>
                </c:pt>
                <c:pt idx="76">
                  <c:v>4.9338546939722101E-3</c:v>
                </c:pt>
                <c:pt idx="77">
                  <c:v>4.9338546939722101E-3</c:v>
                </c:pt>
                <c:pt idx="78">
                  <c:v>4.9338546939722101E-3</c:v>
                </c:pt>
                <c:pt idx="79">
                  <c:v>4.9338546939722101E-3</c:v>
                </c:pt>
                <c:pt idx="80">
                  <c:v>4.9338546939722101E-3</c:v>
                </c:pt>
                <c:pt idx="81">
                  <c:v>4.9338546939722101E-3</c:v>
                </c:pt>
                <c:pt idx="82">
                  <c:v>4.9338546939722101E-3</c:v>
                </c:pt>
                <c:pt idx="83">
                  <c:v>4.9338546939722101E-3</c:v>
                </c:pt>
                <c:pt idx="84">
                  <c:v>4.9338546939722101E-3</c:v>
                </c:pt>
                <c:pt idx="85">
                  <c:v>4.9338546939722101E-3</c:v>
                </c:pt>
                <c:pt idx="86">
                  <c:v>4.9338546939722101E-3</c:v>
                </c:pt>
                <c:pt idx="87">
                  <c:v>4.9338546939722101E-3</c:v>
                </c:pt>
                <c:pt idx="88">
                  <c:v>4.9338546939722101E-3</c:v>
                </c:pt>
                <c:pt idx="89">
                  <c:v>4.9338546939722101E-3</c:v>
                </c:pt>
                <c:pt idx="90">
                  <c:v>4.9338546939722101E-3</c:v>
                </c:pt>
                <c:pt idx="91">
                  <c:v>4.9338546939722101E-3</c:v>
                </c:pt>
                <c:pt idx="92">
                  <c:v>4.9338546939722101E-3</c:v>
                </c:pt>
                <c:pt idx="93">
                  <c:v>4.9338546939722101E-3</c:v>
                </c:pt>
                <c:pt idx="94">
                  <c:v>4.9338546939722101E-3</c:v>
                </c:pt>
              </c:numCache>
            </c:numRef>
          </c:yVal>
          <c:smooth val="1"/>
        </c:ser>
        <c:ser>
          <c:idx val="11"/>
          <c:order val="8"/>
          <c:tx>
            <c:strRef>
              <c:f>Sheet1!$J$5</c:f>
              <c:strCache>
                <c:ptCount val="1"/>
                <c:pt idx="0">
                  <c:v>5E-05</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Sheet1!$J$6:$J$100</c:f>
              <c:numCache>
                <c:formatCode>General</c:formatCode>
                <c:ptCount val="95"/>
                <c:pt idx="22">
                  <c:v>0</c:v>
                </c:pt>
                <c:pt idx="23">
                  <c:v>0</c:v>
                </c:pt>
                <c:pt idx="24">
                  <c:v>0</c:v>
                </c:pt>
                <c:pt idx="25">
                  <c:v>0</c:v>
                </c:pt>
                <c:pt idx="26">
                  <c:v>0</c:v>
                </c:pt>
                <c:pt idx="27">
                  <c:v>4.282540037351925E-3</c:v>
                </c:pt>
                <c:pt idx="28">
                  <c:v>4.282540037351925E-3</c:v>
                </c:pt>
                <c:pt idx="29">
                  <c:v>4.282540037351925E-3</c:v>
                </c:pt>
                <c:pt idx="30">
                  <c:v>4.282540037351925E-3</c:v>
                </c:pt>
                <c:pt idx="31">
                  <c:v>4.282540037351925E-3</c:v>
                </c:pt>
                <c:pt idx="32">
                  <c:v>4.282540037351925E-3</c:v>
                </c:pt>
                <c:pt idx="33">
                  <c:v>4.282540037351925E-3</c:v>
                </c:pt>
                <c:pt idx="34">
                  <c:v>4.282540037351925E-3</c:v>
                </c:pt>
                <c:pt idx="35">
                  <c:v>4.282540037351925E-3</c:v>
                </c:pt>
                <c:pt idx="36">
                  <c:v>4.282540037351925E-3</c:v>
                </c:pt>
                <c:pt idx="37">
                  <c:v>4.282540037351925E-3</c:v>
                </c:pt>
                <c:pt idx="38">
                  <c:v>4.282540037351925E-3</c:v>
                </c:pt>
                <c:pt idx="39">
                  <c:v>4.282540037351925E-3</c:v>
                </c:pt>
                <c:pt idx="40">
                  <c:v>4.282540037351925E-3</c:v>
                </c:pt>
                <c:pt idx="41">
                  <c:v>4.282540037351925E-3</c:v>
                </c:pt>
                <c:pt idx="42">
                  <c:v>4.282540037351925E-3</c:v>
                </c:pt>
                <c:pt idx="43">
                  <c:v>4.282540037351925E-3</c:v>
                </c:pt>
                <c:pt idx="44">
                  <c:v>4.282540037351925E-3</c:v>
                </c:pt>
                <c:pt idx="45">
                  <c:v>4.282540037351925E-3</c:v>
                </c:pt>
                <c:pt idx="46">
                  <c:v>4.282540037351925E-3</c:v>
                </c:pt>
                <c:pt idx="47">
                  <c:v>4.282540037351925E-3</c:v>
                </c:pt>
                <c:pt idx="48">
                  <c:v>4.282540037351925E-3</c:v>
                </c:pt>
                <c:pt idx="49">
                  <c:v>4.282540037351925E-3</c:v>
                </c:pt>
                <c:pt idx="50">
                  <c:v>4.282540037351925E-3</c:v>
                </c:pt>
                <c:pt idx="51">
                  <c:v>4.282540037351925E-3</c:v>
                </c:pt>
                <c:pt idx="52">
                  <c:v>4.282540037351925E-3</c:v>
                </c:pt>
                <c:pt idx="53">
                  <c:v>4.282540037351925E-3</c:v>
                </c:pt>
                <c:pt idx="54">
                  <c:v>4.282540037351925E-3</c:v>
                </c:pt>
                <c:pt idx="55">
                  <c:v>4.282540037351925E-3</c:v>
                </c:pt>
                <c:pt idx="56">
                  <c:v>4.282540037351925E-3</c:v>
                </c:pt>
                <c:pt idx="57">
                  <c:v>4.282540037351925E-3</c:v>
                </c:pt>
                <c:pt idx="58">
                  <c:v>4.282540037351925E-3</c:v>
                </c:pt>
                <c:pt idx="59">
                  <c:v>4.282540037351925E-3</c:v>
                </c:pt>
                <c:pt idx="60">
                  <c:v>4.282540037351925E-3</c:v>
                </c:pt>
                <c:pt idx="61">
                  <c:v>4.282540037351925E-3</c:v>
                </c:pt>
                <c:pt idx="62">
                  <c:v>4.282540037351925E-3</c:v>
                </c:pt>
                <c:pt idx="63">
                  <c:v>4.282540037351925E-3</c:v>
                </c:pt>
                <c:pt idx="64">
                  <c:v>4.282540037351925E-3</c:v>
                </c:pt>
                <c:pt idx="65">
                  <c:v>4.282540037351925E-3</c:v>
                </c:pt>
                <c:pt idx="66">
                  <c:v>4.282540037351925E-3</c:v>
                </c:pt>
                <c:pt idx="67">
                  <c:v>4.282540037351925E-3</c:v>
                </c:pt>
                <c:pt idx="68">
                  <c:v>4.282540037351925E-3</c:v>
                </c:pt>
                <c:pt idx="69">
                  <c:v>4.282540037351925E-3</c:v>
                </c:pt>
                <c:pt idx="70">
                  <c:v>4.282540037351925E-3</c:v>
                </c:pt>
                <c:pt idx="71">
                  <c:v>4.282540037351925E-3</c:v>
                </c:pt>
                <c:pt idx="72">
                  <c:v>4.282540037351925E-3</c:v>
                </c:pt>
                <c:pt idx="73">
                  <c:v>4.282540037351925E-3</c:v>
                </c:pt>
                <c:pt idx="74">
                  <c:v>4.282540037351925E-3</c:v>
                </c:pt>
                <c:pt idx="75">
                  <c:v>4.282540037351925E-3</c:v>
                </c:pt>
                <c:pt idx="76">
                  <c:v>4.282540037351925E-3</c:v>
                </c:pt>
                <c:pt idx="77">
                  <c:v>4.282540037351925E-3</c:v>
                </c:pt>
                <c:pt idx="78">
                  <c:v>4.282540037351925E-3</c:v>
                </c:pt>
                <c:pt idx="79">
                  <c:v>4.282540037351925E-3</c:v>
                </c:pt>
                <c:pt idx="80">
                  <c:v>4.282540037351925E-3</c:v>
                </c:pt>
                <c:pt idx="81">
                  <c:v>4.282540037351925E-3</c:v>
                </c:pt>
                <c:pt idx="82">
                  <c:v>4.282540037351925E-3</c:v>
                </c:pt>
                <c:pt idx="83">
                  <c:v>4.282540037351925E-3</c:v>
                </c:pt>
                <c:pt idx="84">
                  <c:v>4.282540037351925E-3</c:v>
                </c:pt>
                <c:pt idx="85">
                  <c:v>4.282540037351925E-3</c:v>
                </c:pt>
                <c:pt idx="86">
                  <c:v>4.282540037351925E-3</c:v>
                </c:pt>
                <c:pt idx="87">
                  <c:v>4.282540037351925E-3</c:v>
                </c:pt>
                <c:pt idx="88">
                  <c:v>4.282540037351925E-3</c:v>
                </c:pt>
                <c:pt idx="89">
                  <c:v>4.282540037351925E-3</c:v>
                </c:pt>
                <c:pt idx="90">
                  <c:v>4.282540037351925E-3</c:v>
                </c:pt>
                <c:pt idx="91">
                  <c:v>4.282540037351925E-3</c:v>
                </c:pt>
                <c:pt idx="92">
                  <c:v>4.282540037351925E-3</c:v>
                </c:pt>
                <c:pt idx="93">
                  <c:v>4.282540037351925E-3</c:v>
                </c:pt>
                <c:pt idx="94">
                  <c:v>4.282540037351925E-3</c:v>
                </c:pt>
              </c:numCache>
            </c:numRef>
          </c:yVal>
          <c:smooth val="1"/>
        </c:ser>
        <c:ser>
          <c:idx val="12"/>
          <c:order val="9"/>
          <c:tx>
            <c:strRef>
              <c:f>Sheet1!$K$5</c:f>
              <c:strCache>
                <c:ptCount val="1"/>
                <c:pt idx="0">
                  <c:v>2E-05</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Sheet1!$K$6:$K$100</c:f>
              <c:numCache>
                <c:formatCode>General</c:formatCode>
                <c:ptCount val="95"/>
                <c:pt idx="22">
                  <c:v>0</c:v>
                </c:pt>
                <c:pt idx="23">
                  <c:v>0</c:v>
                </c:pt>
                <c:pt idx="24">
                  <c:v>0</c:v>
                </c:pt>
                <c:pt idx="25">
                  <c:v>0</c:v>
                </c:pt>
                <c:pt idx="26">
                  <c:v>0</c:v>
                </c:pt>
                <c:pt idx="27">
                  <c:v>0</c:v>
                </c:pt>
                <c:pt idx="28">
                  <c:v>0</c:v>
                </c:pt>
                <c:pt idx="29">
                  <c:v>0</c:v>
                </c:pt>
                <c:pt idx="30">
                  <c:v>0</c:v>
                </c:pt>
                <c:pt idx="31">
                  <c:v>0</c:v>
                </c:pt>
                <c:pt idx="32">
                  <c:v>3.5927298935916853E-3</c:v>
                </c:pt>
                <c:pt idx="33">
                  <c:v>3.5927298935916853E-3</c:v>
                </c:pt>
                <c:pt idx="34">
                  <c:v>3.5927298935916853E-3</c:v>
                </c:pt>
                <c:pt idx="35">
                  <c:v>3.5927298935916853E-3</c:v>
                </c:pt>
                <c:pt idx="36">
                  <c:v>3.5927298935916853E-3</c:v>
                </c:pt>
                <c:pt idx="37">
                  <c:v>3.5927298935916853E-3</c:v>
                </c:pt>
                <c:pt idx="38">
                  <c:v>3.5927298935916853E-3</c:v>
                </c:pt>
                <c:pt idx="39">
                  <c:v>3.5927298935916853E-3</c:v>
                </c:pt>
                <c:pt idx="40">
                  <c:v>3.5927298935916853E-3</c:v>
                </c:pt>
                <c:pt idx="41">
                  <c:v>3.5927298935916853E-3</c:v>
                </c:pt>
                <c:pt idx="42">
                  <c:v>3.5927298935916853E-3</c:v>
                </c:pt>
                <c:pt idx="43">
                  <c:v>3.5927298935916853E-3</c:v>
                </c:pt>
                <c:pt idx="44">
                  <c:v>3.5927298935916853E-3</c:v>
                </c:pt>
                <c:pt idx="45">
                  <c:v>3.5927298935916853E-3</c:v>
                </c:pt>
                <c:pt idx="46">
                  <c:v>3.5927298935916853E-3</c:v>
                </c:pt>
                <c:pt idx="47">
                  <c:v>3.5927298935916853E-3</c:v>
                </c:pt>
                <c:pt idx="48">
                  <c:v>3.5927298935916853E-3</c:v>
                </c:pt>
                <c:pt idx="49">
                  <c:v>3.5927298935916853E-3</c:v>
                </c:pt>
                <c:pt idx="50">
                  <c:v>3.5927298935916853E-3</c:v>
                </c:pt>
                <c:pt idx="51">
                  <c:v>3.5927298935916853E-3</c:v>
                </c:pt>
                <c:pt idx="52">
                  <c:v>3.5927298935916853E-3</c:v>
                </c:pt>
                <c:pt idx="53">
                  <c:v>3.5927298935916853E-3</c:v>
                </c:pt>
                <c:pt idx="54">
                  <c:v>3.5927298935916853E-3</c:v>
                </c:pt>
                <c:pt idx="55">
                  <c:v>3.5927298935916853E-3</c:v>
                </c:pt>
                <c:pt idx="56">
                  <c:v>3.5927298935916853E-3</c:v>
                </c:pt>
                <c:pt idx="57">
                  <c:v>3.5927298935916853E-3</c:v>
                </c:pt>
                <c:pt idx="58">
                  <c:v>3.5927298935916853E-3</c:v>
                </c:pt>
                <c:pt idx="59">
                  <c:v>3.5927298935916853E-3</c:v>
                </c:pt>
                <c:pt idx="60">
                  <c:v>3.5927298935916853E-3</c:v>
                </c:pt>
                <c:pt idx="61">
                  <c:v>3.5927298935916853E-3</c:v>
                </c:pt>
                <c:pt idx="62">
                  <c:v>3.5927298935916853E-3</c:v>
                </c:pt>
                <c:pt idx="63">
                  <c:v>3.5927298935916853E-3</c:v>
                </c:pt>
                <c:pt idx="64">
                  <c:v>3.5927298935916853E-3</c:v>
                </c:pt>
                <c:pt idx="65">
                  <c:v>3.5927298935916853E-3</c:v>
                </c:pt>
                <c:pt idx="66">
                  <c:v>3.5927298935916853E-3</c:v>
                </c:pt>
                <c:pt idx="67">
                  <c:v>3.5927298935916853E-3</c:v>
                </c:pt>
                <c:pt idx="68">
                  <c:v>3.5927298935916853E-3</c:v>
                </c:pt>
                <c:pt idx="69">
                  <c:v>3.5927298935916853E-3</c:v>
                </c:pt>
                <c:pt idx="70">
                  <c:v>3.5927298935916853E-3</c:v>
                </c:pt>
                <c:pt idx="71">
                  <c:v>3.5927298935916853E-3</c:v>
                </c:pt>
                <c:pt idx="72">
                  <c:v>3.5927298935916853E-3</c:v>
                </c:pt>
                <c:pt idx="73">
                  <c:v>3.5927298935916853E-3</c:v>
                </c:pt>
                <c:pt idx="74">
                  <c:v>3.5927298935916853E-3</c:v>
                </c:pt>
                <c:pt idx="75">
                  <c:v>3.5927298935916853E-3</c:v>
                </c:pt>
                <c:pt idx="76">
                  <c:v>3.5927298935916853E-3</c:v>
                </c:pt>
                <c:pt idx="77">
                  <c:v>3.5927298935916853E-3</c:v>
                </c:pt>
                <c:pt idx="78">
                  <c:v>3.5927298935916853E-3</c:v>
                </c:pt>
                <c:pt idx="79">
                  <c:v>3.5927298935916853E-3</c:v>
                </c:pt>
                <c:pt idx="80">
                  <c:v>3.5927298935916853E-3</c:v>
                </c:pt>
                <c:pt idx="81">
                  <c:v>3.5927298935916853E-3</c:v>
                </c:pt>
                <c:pt idx="82">
                  <c:v>3.5927298935916853E-3</c:v>
                </c:pt>
                <c:pt idx="83">
                  <c:v>3.5927298935916853E-3</c:v>
                </c:pt>
                <c:pt idx="84">
                  <c:v>3.5927298935916853E-3</c:v>
                </c:pt>
                <c:pt idx="85">
                  <c:v>3.5927298935916853E-3</c:v>
                </c:pt>
                <c:pt idx="86">
                  <c:v>3.5927298935916853E-3</c:v>
                </c:pt>
                <c:pt idx="87">
                  <c:v>3.5927298935916853E-3</c:v>
                </c:pt>
                <c:pt idx="88">
                  <c:v>3.5927298935916853E-3</c:v>
                </c:pt>
                <c:pt idx="89">
                  <c:v>3.5927298935916853E-3</c:v>
                </c:pt>
                <c:pt idx="90">
                  <c:v>3.5927298935916853E-3</c:v>
                </c:pt>
                <c:pt idx="91">
                  <c:v>3.5927298935916853E-3</c:v>
                </c:pt>
                <c:pt idx="92">
                  <c:v>3.5927298935916853E-3</c:v>
                </c:pt>
                <c:pt idx="93">
                  <c:v>3.5927298935916853E-3</c:v>
                </c:pt>
                <c:pt idx="94">
                  <c:v>3.5927298935916853E-3</c:v>
                </c:pt>
              </c:numCache>
            </c:numRef>
          </c:yVal>
          <c:smooth val="1"/>
        </c:ser>
        <c:ser>
          <c:idx val="13"/>
          <c:order val="10"/>
          <c:tx>
            <c:strRef>
              <c:f>Sheet1!$L$5</c:f>
              <c:strCache>
                <c:ptCount val="1"/>
                <c:pt idx="0">
                  <c:v>1E-05</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Sheet1!$L$6:$L$100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3.1701972100645795E-3</c:v>
                </c:pt>
                <c:pt idx="38">
                  <c:v>3.1701972100645795E-3</c:v>
                </c:pt>
                <c:pt idx="39">
                  <c:v>3.1701972100645795E-3</c:v>
                </c:pt>
                <c:pt idx="40">
                  <c:v>3.1701972100645795E-3</c:v>
                </c:pt>
                <c:pt idx="41">
                  <c:v>3.1701972100645795E-3</c:v>
                </c:pt>
                <c:pt idx="42">
                  <c:v>3.1701972100645795E-3</c:v>
                </c:pt>
                <c:pt idx="43">
                  <c:v>3.1701972100645795E-3</c:v>
                </c:pt>
                <c:pt idx="44">
                  <c:v>3.1701972100645795E-3</c:v>
                </c:pt>
                <c:pt idx="45">
                  <c:v>3.1701972100645795E-3</c:v>
                </c:pt>
                <c:pt idx="46">
                  <c:v>3.1701972100645795E-3</c:v>
                </c:pt>
                <c:pt idx="47">
                  <c:v>3.1701972100645795E-3</c:v>
                </c:pt>
                <c:pt idx="48">
                  <c:v>3.1701972100645795E-3</c:v>
                </c:pt>
                <c:pt idx="49">
                  <c:v>3.1701972100645795E-3</c:v>
                </c:pt>
                <c:pt idx="50">
                  <c:v>3.1701972100645795E-3</c:v>
                </c:pt>
                <c:pt idx="51">
                  <c:v>3.1701972100645795E-3</c:v>
                </c:pt>
                <c:pt idx="52">
                  <c:v>3.1701972100645795E-3</c:v>
                </c:pt>
                <c:pt idx="53">
                  <c:v>3.1701972100645795E-3</c:v>
                </c:pt>
                <c:pt idx="54">
                  <c:v>3.1701972100645795E-3</c:v>
                </c:pt>
                <c:pt idx="55">
                  <c:v>3.1701972100645795E-3</c:v>
                </c:pt>
                <c:pt idx="56">
                  <c:v>3.1701972100645795E-3</c:v>
                </c:pt>
                <c:pt idx="57">
                  <c:v>3.1701972100645795E-3</c:v>
                </c:pt>
                <c:pt idx="58">
                  <c:v>3.1701972100645795E-3</c:v>
                </c:pt>
                <c:pt idx="59">
                  <c:v>3.1701972100645795E-3</c:v>
                </c:pt>
                <c:pt idx="60">
                  <c:v>3.1701972100645795E-3</c:v>
                </c:pt>
                <c:pt idx="61">
                  <c:v>3.1701972100645795E-3</c:v>
                </c:pt>
                <c:pt idx="62">
                  <c:v>3.1701972100645795E-3</c:v>
                </c:pt>
                <c:pt idx="63">
                  <c:v>3.1701972100645795E-3</c:v>
                </c:pt>
                <c:pt idx="64">
                  <c:v>3.1701972100645795E-3</c:v>
                </c:pt>
                <c:pt idx="65">
                  <c:v>3.1701972100645795E-3</c:v>
                </c:pt>
                <c:pt idx="66">
                  <c:v>3.1701972100645795E-3</c:v>
                </c:pt>
                <c:pt idx="67">
                  <c:v>3.1701972100645795E-3</c:v>
                </c:pt>
                <c:pt idx="68">
                  <c:v>3.1701972100645795E-3</c:v>
                </c:pt>
                <c:pt idx="69">
                  <c:v>3.1701972100645795E-3</c:v>
                </c:pt>
                <c:pt idx="70">
                  <c:v>3.1701972100645795E-3</c:v>
                </c:pt>
                <c:pt idx="71">
                  <c:v>3.1701972100645795E-3</c:v>
                </c:pt>
                <c:pt idx="72">
                  <c:v>3.1701972100645795E-3</c:v>
                </c:pt>
                <c:pt idx="73">
                  <c:v>3.1701972100645795E-3</c:v>
                </c:pt>
                <c:pt idx="74">
                  <c:v>3.1701972100645795E-3</c:v>
                </c:pt>
                <c:pt idx="75">
                  <c:v>3.1701972100645795E-3</c:v>
                </c:pt>
                <c:pt idx="76">
                  <c:v>3.1701972100645795E-3</c:v>
                </c:pt>
                <c:pt idx="77">
                  <c:v>3.1701972100645795E-3</c:v>
                </c:pt>
                <c:pt idx="78">
                  <c:v>3.1701972100645795E-3</c:v>
                </c:pt>
                <c:pt idx="79">
                  <c:v>3.1701972100645795E-3</c:v>
                </c:pt>
                <c:pt idx="80">
                  <c:v>3.1701972100645795E-3</c:v>
                </c:pt>
                <c:pt idx="81">
                  <c:v>3.1701972100645795E-3</c:v>
                </c:pt>
                <c:pt idx="82">
                  <c:v>3.1701972100645795E-3</c:v>
                </c:pt>
                <c:pt idx="83">
                  <c:v>3.1701972100645795E-3</c:v>
                </c:pt>
                <c:pt idx="84">
                  <c:v>3.1701972100645795E-3</c:v>
                </c:pt>
                <c:pt idx="85">
                  <c:v>3.1701972100645795E-3</c:v>
                </c:pt>
                <c:pt idx="86">
                  <c:v>3.1701972100645795E-3</c:v>
                </c:pt>
                <c:pt idx="87">
                  <c:v>3.1701972100645795E-3</c:v>
                </c:pt>
                <c:pt idx="88">
                  <c:v>3.1701972100645795E-3</c:v>
                </c:pt>
                <c:pt idx="89">
                  <c:v>3.1701972100645795E-3</c:v>
                </c:pt>
                <c:pt idx="90">
                  <c:v>3.1701972100645795E-3</c:v>
                </c:pt>
                <c:pt idx="91">
                  <c:v>3.1701972100645795E-3</c:v>
                </c:pt>
                <c:pt idx="92">
                  <c:v>3.1701972100645795E-3</c:v>
                </c:pt>
                <c:pt idx="93">
                  <c:v>3.1701972100645795E-3</c:v>
                </c:pt>
                <c:pt idx="94">
                  <c:v>3.1701972100645795E-3</c:v>
                </c:pt>
              </c:numCache>
            </c:numRef>
          </c:yVal>
          <c:smooth val="1"/>
        </c:ser>
        <c:ser>
          <c:idx val="14"/>
          <c:order val="11"/>
          <c:tx>
            <c:strRef>
              <c:f>Sheet1!$M$5</c:f>
              <c:strCache>
                <c:ptCount val="1"/>
                <c:pt idx="0">
                  <c:v>5E-06</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Sheet1!$M$6:$M$100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2.8140924166111039E-3</c:v>
                </c:pt>
                <c:pt idx="42">
                  <c:v>2.8140924166111039E-3</c:v>
                </c:pt>
                <c:pt idx="43">
                  <c:v>2.8140924166111039E-3</c:v>
                </c:pt>
                <c:pt idx="44">
                  <c:v>2.8140924166111039E-3</c:v>
                </c:pt>
                <c:pt idx="45">
                  <c:v>2.8140924166111039E-3</c:v>
                </c:pt>
                <c:pt idx="46">
                  <c:v>2.8140924166111039E-3</c:v>
                </c:pt>
                <c:pt idx="47">
                  <c:v>2.8140924166111039E-3</c:v>
                </c:pt>
                <c:pt idx="48">
                  <c:v>2.8140924166111039E-3</c:v>
                </c:pt>
                <c:pt idx="49">
                  <c:v>2.8140924166111039E-3</c:v>
                </c:pt>
                <c:pt idx="50">
                  <c:v>2.8140924166111039E-3</c:v>
                </c:pt>
                <c:pt idx="51">
                  <c:v>2.8140924166111039E-3</c:v>
                </c:pt>
                <c:pt idx="52">
                  <c:v>2.8140924166111039E-3</c:v>
                </c:pt>
                <c:pt idx="53">
                  <c:v>2.8140924166111039E-3</c:v>
                </c:pt>
                <c:pt idx="54">
                  <c:v>2.8140924166111039E-3</c:v>
                </c:pt>
                <c:pt idx="55">
                  <c:v>2.8140924166111039E-3</c:v>
                </c:pt>
                <c:pt idx="56">
                  <c:v>2.8140924166111039E-3</c:v>
                </c:pt>
                <c:pt idx="57">
                  <c:v>2.8140924166111039E-3</c:v>
                </c:pt>
                <c:pt idx="58">
                  <c:v>2.8140924166111039E-3</c:v>
                </c:pt>
                <c:pt idx="59">
                  <c:v>2.8140924166111039E-3</c:v>
                </c:pt>
                <c:pt idx="60">
                  <c:v>2.8140924166111039E-3</c:v>
                </c:pt>
                <c:pt idx="61">
                  <c:v>2.8140924166111039E-3</c:v>
                </c:pt>
                <c:pt idx="62">
                  <c:v>2.8140924166111039E-3</c:v>
                </c:pt>
                <c:pt idx="63">
                  <c:v>2.8140924166111039E-3</c:v>
                </c:pt>
                <c:pt idx="64">
                  <c:v>2.8140924166111039E-3</c:v>
                </c:pt>
                <c:pt idx="65">
                  <c:v>2.8140924166111039E-3</c:v>
                </c:pt>
                <c:pt idx="66">
                  <c:v>2.8140924166111039E-3</c:v>
                </c:pt>
                <c:pt idx="67">
                  <c:v>2.8140924166111039E-3</c:v>
                </c:pt>
                <c:pt idx="68">
                  <c:v>2.8140924166111039E-3</c:v>
                </c:pt>
                <c:pt idx="69">
                  <c:v>2.8140924166111039E-3</c:v>
                </c:pt>
                <c:pt idx="70">
                  <c:v>2.8140924166111039E-3</c:v>
                </c:pt>
                <c:pt idx="71">
                  <c:v>2.8140924166111039E-3</c:v>
                </c:pt>
                <c:pt idx="72">
                  <c:v>2.8140924166111039E-3</c:v>
                </c:pt>
                <c:pt idx="73">
                  <c:v>2.8140924166111039E-3</c:v>
                </c:pt>
                <c:pt idx="74">
                  <c:v>2.8140924166111039E-3</c:v>
                </c:pt>
                <c:pt idx="75">
                  <c:v>2.8140924166111039E-3</c:v>
                </c:pt>
                <c:pt idx="76">
                  <c:v>2.8140924166111039E-3</c:v>
                </c:pt>
                <c:pt idx="77">
                  <c:v>2.8140924166111039E-3</c:v>
                </c:pt>
                <c:pt idx="78">
                  <c:v>2.8140924166111039E-3</c:v>
                </c:pt>
                <c:pt idx="79">
                  <c:v>2.8140924166111039E-3</c:v>
                </c:pt>
                <c:pt idx="80">
                  <c:v>2.8140924166111039E-3</c:v>
                </c:pt>
                <c:pt idx="81">
                  <c:v>2.8140924166111039E-3</c:v>
                </c:pt>
                <c:pt idx="82">
                  <c:v>2.8140924166111039E-3</c:v>
                </c:pt>
                <c:pt idx="83">
                  <c:v>2.8140924166111039E-3</c:v>
                </c:pt>
                <c:pt idx="84">
                  <c:v>2.8140924166111039E-3</c:v>
                </c:pt>
                <c:pt idx="85">
                  <c:v>2.8140924166111039E-3</c:v>
                </c:pt>
                <c:pt idx="86">
                  <c:v>2.8140924166111039E-3</c:v>
                </c:pt>
                <c:pt idx="87">
                  <c:v>2.8140924166111039E-3</c:v>
                </c:pt>
                <c:pt idx="88">
                  <c:v>2.8140924166111039E-3</c:v>
                </c:pt>
                <c:pt idx="89">
                  <c:v>2.8140924166111039E-3</c:v>
                </c:pt>
                <c:pt idx="90">
                  <c:v>2.8140924166111039E-3</c:v>
                </c:pt>
                <c:pt idx="91">
                  <c:v>2.8140924166111039E-3</c:v>
                </c:pt>
                <c:pt idx="92">
                  <c:v>2.8140924166111039E-3</c:v>
                </c:pt>
                <c:pt idx="93">
                  <c:v>2.8140924166111039E-3</c:v>
                </c:pt>
                <c:pt idx="94">
                  <c:v>2.8140924166111039E-3</c:v>
                </c:pt>
              </c:numCache>
            </c:numRef>
          </c:yVal>
          <c:smooth val="1"/>
        </c:ser>
        <c:ser>
          <c:idx val="15"/>
          <c:order val="12"/>
          <c:tx>
            <c:strRef>
              <c:f>Sheet1!$N$5</c:f>
              <c:strCache>
                <c:ptCount val="1"/>
                <c:pt idx="0">
                  <c:v>2E-06</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Sheet1!$N$6:$N$100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2.4238761280259377E-3</c:v>
                </c:pt>
                <c:pt idx="47">
                  <c:v>2.4238761280259377E-3</c:v>
                </c:pt>
                <c:pt idx="48">
                  <c:v>2.4238761280259377E-3</c:v>
                </c:pt>
                <c:pt idx="49">
                  <c:v>2.4238761280259377E-3</c:v>
                </c:pt>
                <c:pt idx="50">
                  <c:v>2.4238761280259377E-3</c:v>
                </c:pt>
                <c:pt idx="51">
                  <c:v>2.4238761280259377E-3</c:v>
                </c:pt>
                <c:pt idx="52">
                  <c:v>2.4238761280259377E-3</c:v>
                </c:pt>
                <c:pt idx="53">
                  <c:v>2.4238761280259377E-3</c:v>
                </c:pt>
                <c:pt idx="54">
                  <c:v>2.4238761280259377E-3</c:v>
                </c:pt>
                <c:pt idx="55">
                  <c:v>2.4238761280259377E-3</c:v>
                </c:pt>
                <c:pt idx="56">
                  <c:v>2.4238761280259377E-3</c:v>
                </c:pt>
                <c:pt idx="57">
                  <c:v>2.4238761280259377E-3</c:v>
                </c:pt>
                <c:pt idx="58">
                  <c:v>2.4238761280259377E-3</c:v>
                </c:pt>
                <c:pt idx="59">
                  <c:v>2.4238761280259377E-3</c:v>
                </c:pt>
                <c:pt idx="60">
                  <c:v>2.4238761280259377E-3</c:v>
                </c:pt>
                <c:pt idx="61">
                  <c:v>2.4238761280259377E-3</c:v>
                </c:pt>
                <c:pt idx="62">
                  <c:v>2.4238761280259377E-3</c:v>
                </c:pt>
                <c:pt idx="63">
                  <c:v>2.4238761280259377E-3</c:v>
                </c:pt>
                <c:pt idx="64">
                  <c:v>2.4238761280259377E-3</c:v>
                </c:pt>
                <c:pt idx="65">
                  <c:v>2.4238761280259377E-3</c:v>
                </c:pt>
                <c:pt idx="66">
                  <c:v>2.4238761280259377E-3</c:v>
                </c:pt>
                <c:pt idx="67">
                  <c:v>2.4238761280259377E-3</c:v>
                </c:pt>
                <c:pt idx="68">
                  <c:v>2.4238761280259377E-3</c:v>
                </c:pt>
                <c:pt idx="69">
                  <c:v>2.4238761280259377E-3</c:v>
                </c:pt>
                <c:pt idx="70">
                  <c:v>2.4238761280259377E-3</c:v>
                </c:pt>
                <c:pt idx="71">
                  <c:v>2.4238761280259377E-3</c:v>
                </c:pt>
                <c:pt idx="72">
                  <c:v>2.4238761280259377E-3</c:v>
                </c:pt>
                <c:pt idx="73">
                  <c:v>2.4238761280259377E-3</c:v>
                </c:pt>
                <c:pt idx="74">
                  <c:v>2.4238761280259377E-3</c:v>
                </c:pt>
                <c:pt idx="75">
                  <c:v>2.4238761280259377E-3</c:v>
                </c:pt>
                <c:pt idx="76">
                  <c:v>2.4238761280259377E-3</c:v>
                </c:pt>
                <c:pt idx="77">
                  <c:v>2.4238761280259377E-3</c:v>
                </c:pt>
                <c:pt idx="78">
                  <c:v>2.4238761280259377E-3</c:v>
                </c:pt>
                <c:pt idx="79">
                  <c:v>2.4238761280259377E-3</c:v>
                </c:pt>
                <c:pt idx="80">
                  <c:v>2.4238761280259377E-3</c:v>
                </c:pt>
                <c:pt idx="81">
                  <c:v>2.4238761280259377E-3</c:v>
                </c:pt>
                <c:pt idx="82">
                  <c:v>2.4238761280259377E-3</c:v>
                </c:pt>
                <c:pt idx="83">
                  <c:v>2.4238761280259377E-3</c:v>
                </c:pt>
                <c:pt idx="84">
                  <c:v>2.4238761280259377E-3</c:v>
                </c:pt>
                <c:pt idx="85">
                  <c:v>2.4238761280259377E-3</c:v>
                </c:pt>
                <c:pt idx="86">
                  <c:v>2.4238761280259377E-3</c:v>
                </c:pt>
                <c:pt idx="87">
                  <c:v>2.4238761280259377E-3</c:v>
                </c:pt>
                <c:pt idx="88">
                  <c:v>2.4238761280259377E-3</c:v>
                </c:pt>
                <c:pt idx="89">
                  <c:v>2.4238761280259377E-3</c:v>
                </c:pt>
                <c:pt idx="90">
                  <c:v>2.4238761280259377E-3</c:v>
                </c:pt>
                <c:pt idx="91">
                  <c:v>2.4238761280259377E-3</c:v>
                </c:pt>
                <c:pt idx="92">
                  <c:v>2.4238761280259377E-3</c:v>
                </c:pt>
                <c:pt idx="93">
                  <c:v>2.4238761280259377E-3</c:v>
                </c:pt>
                <c:pt idx="94">
                  <c:v>2.4238761280259377E-3</c:v>
                </c:pt>
              </c:numCache>
            </c:numRef>
          </c:yVal>
          <c:smooth val="1"/>
        </c:ser>
        <c:ser>
          <c:idx val="0"/>
          <c:order val="13"/>
          <c:tx>
            <c:strRef>
              <c:f>Sheet1!$O$5:$O$55</c:f>
              <c:strCache>
                <c:ptCount val="1"/>
                <c:pt idx="0">
                  <c:v>1E-06</c:v>
                </c:pt>
              </c:strCache>
            </c:strRef>
          </c:tx>
          <c:spPr>
            <a:ln w="28866">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Sheet1!$O$6:$O$100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2.177305906220576E-3</c:v>
                </c:pt>
                <c:pt idx="51">
                  <c:v>2.177305906220576E-3</c:v>
                </c:pt>
                <c:pt idx="52">
                  <c:v>2.177305906220576E-3</c:v>
                </c:pt>
                <c:pt idx="53">
                  <c:v>2.177305906220576E-3</c:v>
                </c:pt>
                <c:pt idx="54">
                  <c:v>2.177305906220576E-3</c:v>
                </c:pt>
                <c:pt idx="55">
                  <c:v>2.177305906220576E-3</c:v>
                </c:pt>
                <c:pt idx="56">
                  <c:v>2.177305906220576E-3</c:v>
                </c:pt>
                <c:pt idx="57">
                  <c:v>2.177305906220576E-3</c:v>
                </c:pt>
                <c:pt idx="58">
                  <c:v>2.177305906220576E-3</c:v>
                </c:pt>
                <c:pt idx="59">
                  <c:v>2.177305906220576E-3</c:v>
                </c:pt>
                <c:pt idx="60">
                  <c:v>2.177305906220576E-3</c:v>
                </c:pt>
                <c:pt idx="61">
                  <c:v>2.177305906220576E-3</c:v>
                </c:pt>
                <c:pt idx="62">
                  <c:v>2.177305906220576E-3</c:v>
                </c:pt>
                <c:pt idx="63">
                  <c:v>2.177305906220576E-3</c:v>
                </c:pt>
                <c:pt idx="64">
                  <c:v>2.177305906220576E-3</c:v>
                </c:pt>
                <c:pt idx="65">
                  <c:v>2.177305906220576E-3</c:v>
                </c:pt>
                <c:pt idx="66">
                  <c:v>2.177305906220576E-3</c:v>
                </c:pt>
                <c:pt idx="67">
                  <c:v>2.177305906220576E-3</c:v>
                </c:pt>
                <c:pt idx="68">
                  <c:v>2.177305906220576E-3</c:v>
                </c:pt>
                <c:pt idx="69">
                  <c:v>2.177305906220576E-3</c:v>
                </c:pt>
                <c:pt idx="70">
                  <c:v>2.177305906220576E-3</c:v>
                </c:pt>
                <c:pt idx="71">
                  <c:v>2.177305906220576E-3</c:v>
                </c:pt>
                <c:pt idx="72">
                  <c:v>2.177305906220576E-3</c:v>
                </c:pt>
                <c:pt idx="73">
                  <c:v>2.177305906220576E-3</c:v>
                </c:pt>
                <c:pt idx="74">
                  <c:v>2.177305906220576E-3</c:v>
                </c:pt>
                <c:pt idx="75">
                  <c:v>2.177305906220576E-3</c:v>
                </c:pt>
                <c:pt idx="76">
                  <c:v>2.177305906220576E-3</c:v>
                </c:pt>
                <c:pt idx="77">
                  <c:v>2.177305906220576E-3</c:v>
                </c:pt>
                <c:pt idx="78">
                  <c:v>2.177305906220576E-3</c:v>
                </c:pt>
                <c:pt idx="79">
                  <c:v>2.177305906220576E-3</c:v>
                </c:pt>
                <c:pt idx="80">
                  <c:v>2.177305906220576E-3</c:v>
                </c:pt>
                <c:pt idx="81">
                  <c:v>2.177305906220576E-3</c:v>
                </c:pt>
                <c:pt idx="82">
                  <c:v>2.177305906220576E-3</c:v>
                </c:pt>
                <c:pt idx="83">
                  <c:v>2.177305906220576E-3</c:v>
                </c:pt>
                <c:pt idx="84">
                  <c:v>2.177305906220576E-3</c:v>
                </c:pt>
                <c:pt idx="85">
                  <c:v>2.177305906220576E-3</c:v>
                </c:pt>
                <c:pt idx="86">
                  <c:v>2.177305906220576E-3</c:v>
                </c:pt>
                <c:pt idx="87">
                  <c:v>2.177305906220576E-3</c:v>
                </c:pt>
                <c:pt idx="88">
                  <c:v>2.177305906220576E-3</c:v>
                </c:pt>
                <c:pt idx="89">
                  <c:v>2.177305906220576E-3</c:v>
                </c:pt>
                <c:pt idx="90">
                  <c:v>2.177305906220576E-3</c:v>
                </c:pt>
                <c:pt idx="91">
                  <c:v>2.177305906220576E-3</c:v>
                </c:pt>
                <c:pt idx="92">
                  <c:v>2.177305906220576E-3</c:v>
                </c:pt>
                <c:pt idx="93">
                  <c:v>2.177305906220576E-3</c:v>
                </c:pt>
                <c:pt idx="94">
                  <c:v>2.177305906220576E-3</c:v>
                </c:pt>
              </c:numCache>
            </c:numRef>
          </c:yVal>
          <c:smooth val="1"/>
        </c:ser>
        <c:axId val="232024704"/>
        <c:axId val="232059264"/>
      </c:scatterChart>
      <c:valAx>
        <c:axId val="232024704"/>
        <c:scaling>
          <c:logBase val="10"/>
          <c:orientation val="minMax"/>
          <c:max val="10000000000"/>
          <c:min val="10000"/>
        </c:scaling>
        <c:axPos val="b"/>
        <c:majorGridlines>
          <c:spPr>
            <a:ln w="2405">
              <a:solidFill>
                <a:schemeClr val="tx1"/>
              </a:solidFill>
              <a:prstDash val="sysDash"/>
            </a:ln>
          </c:spPr>
        </c:majorGridlines>
        <c:numFmt formatCode="General" sourceLinked="0"/>
        <c:tickLblPos val="nextTo"/>
        <c:spPr>
          <a:ln w="2405">
            <a:solidFill>
              <a:schemeClr val="tx2"/>
            </a:solidFill>
            <a:prstDash val="solid"/>
          </a:ln>
        </c:spPr>
        <c:txPr>
          <a:bodyPr rot="-2700000" vert="horz"/>
          <a:lstStyle/>
          <a:p>
            <a:pPr>
              <a:defRPr sz="1118" b="0" i="0" u="none" strike="noStrike" baseline="0">
                <a:solidFill>
                  <a:schemeClr val="tx2"/>
                </a:solidFill>
                <a:latin typeface="Times New Roman"/>
                <a:ea typeface="Times New Roman"/>
                <a:cs typeface="Times New Roman"/>
              </a:defRPr>
            </a:pPr>
            <a:endParaRPr lang="en-US"/>
          </a:p>
        </c:txPr>
        <c:crossAx val="232059264"/>
        <c:crossesAt val="1.0000000000000002E-3"/>
        <c:crossBetween val="midCat"/>
      </c:valAx>
      <c:valAx>
        <c:axId val="232059264"/>
        <c:scaling>
          <c:logBase val="10"/>
          <c:orientation val="minMax"/>
          <c:max val="1.0000000000000002E-2"/>
          <c:min val="1.0000000000000002E-3"/>
        </c:scaling>
        <c:axPos val="l"/>
        <c:majorGridlines>
          <c:spPr>
            <a:ln w="2405">
              <a:solidFill>
                <a:schemeClr val="tx2"/>
              </a:solidFill>
              <a:prstDash val="solid"/>
            </a:ln>
          </c:spPr>
        </c:majorGridlines>
        <c:minorGridlines>
          <c:spPr>
            <a:ln w="2405">
              <a:solidFill>
                <a:schemeClr val="tx1"/>
              </a:solidFill>
              <a:prstDash val="sysDash"/>
            </a:ln>
          </c:spPr>
        </c:minorGridlines>
        <c:numFmt formatCode="General" sourceLinked="1"/>
        <c:minorTickMark val="cross"/>
        <c:tickLblPos val="nextTo"/>
        <c:spPr>
          <a:ln w="2405">
            <a:solidFill>
              <a:schemeClr val="tx2"/>
            </a:solidFill>
            <a:prstDash val="solid"/>
          </a:ln>
        </c:spPr>
        <c:txPr>
          <a:bodyPr rot="0" vert="horz"/>
          <a:lstStyle/>
          <a:p>
            <a:pPr>
              <a:defRPr sz="1118" b="0" i="0" u="none" strike="noStrike" baseline="0">
                <a:solidFill>
                  <a:schemeClr val="tx2"/>
                </a:solidFill>
                <a:latin typeface="Times New Roman"/>
                <a:ea typeface="Times New Roman"/>
                <a:cs typeface="Times New Roman"/>
              </a:defRPr>
            </a:pPr>
            <a:endParaRPr lang="en-US"/>
          </a:p>
        </c:txPr>
        <c:crossAx val="232024704"/>
        <c:crosses val="autoZero"/>
        <c:crossBetween val="midCat"/>
      </c:valAx>
      <c:spPr>
        <a:noFill/>
        <a:ln w="9622">
          <a:solidFill>
            <a:schemeClr val="tx2"/>
          </a:solidFill>
          <a:prstDash val="solid"/>
        </a:ln>
      </c:spPr>
    </c:plotArea>
    <c:plotVisOnly val="1"/>
    <c:dispBlanksAs val="gap"/>
  </c:chart>
  <c:spPr>
    <a:noFill/>
    <a:ln>
      <a:noFill/>
    </a:ln>
  </c:spPr>
  <c:txPr>
    <a:bodyPr/>
    <a:lstStyle/>
    <a:p>
      <a:pPr>
        <a:defRPr sz="1118" b="0" i="0" u="none" strike="noStrike" baseline="0">
          <a:solidFill>
            <a:schemeClr val="hlink"/>
          </a:solidFill>
          <a:latin typeface="Times New Roman"/>
          <a:ea typeface="Times New Roman"/>
          <a:cs typeface="Times New Roman"/>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9550173010380625"/>
          <c:y val="7.2681704260651639E-2"/>
          <c:w val="0.78892733564013851"/>
          <c:h val="0.60902255639097769"/>
        </c:manualLayout>
      </c:layout>
      <c:scatterChart>
        <c:scatterStyle val="smoothMarker"/>
        <c:ser>
          <c:idx val="1"/>
          <c:order val="0"/>
          <c:tx>
            <c:strRef>
              <c:f>Sheet1!$B$5</c:f>
              <c:strCache>
                <c:ptCount val="1"/>
                <c:pt idx="0">
                  <c:v>laminar flow</c:v>
                </c:pt>
              </c:strCache>
            </c:strRef>
          </c:tx>
          <c:spPr>
            <a:ln w="20043">
              <a:solidFill>
                <a:schemeClr val="tx2"/>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Sheet1!$B$6:$B$100</c:f>
              <c:numCache>
                <c:formatCode>General</c:formatCode>
                <c:ptCount val="95"/>
                <c:pt idx="0">
                  <c:v>1.3280000000000004E-2</c:v>
                </c:pt>
                <c:pt idx="1">
                  <c:v>1.2122925939447679E-2</c:v>
                </c:pt>
                <c:pt idx="2">
                  <c:v>1.1066666666666669E-2</c:v>
                </c:pt>
                <c:pt idx="3">
                  <c:v>1.0102438282873067E-2</c:v>
                </c:pt>
                <c:pt idx="4">
                  <c:v>9.2222222222222254E-3</c:v>
                </c:pt>
                <c:pt idx="5">
                  <c:v>8.4186985690608875E-3</c:v>
                </c:pt>
                <c:pt idx="6">
                  <c:v>7.6851851851851873E-3</c:v>
                </c:pt>
                <c:pt idx="7">
                  <c:v>7.0155821408840746E-3</c:v>
                </c:pt>
                <c:pt idx="8">
                  <c:v>6.4043209876543244E-3</c:v>
                </c:pt>
                <c:pt idx="9">
                  <c:v>5.8463184507367288E-3</c:v>
                </c:pt>
                <c:pt idx="10">
                  <c:v>5.3369341563786017E-3</c:v>
                </c:pt>
                <c:pt idx="11">
                  <c:v>4.8719320422806077E-3</c:v>
                </c:pt>
                <c:pt idx="12">
                  <c:v>4.4474451303155018E-3</c:v>
                </c:pt>
                <c:pt idx="13">
                  <c:v>4.0599433685671732E-3</c:v>
                </c:pt>
                <c:pt idx="14">
                  <c:v>3.7062042752629195E-3</c:v>
                </c:pt>
                <c:pt idx="15">
                  <c:v>3.3832861404726445E-3</c:v>
                </c:pt>
                <c:pt idx="16">
                  <c:v>3.0885035627190999E-3</c:v>
                </c:pt>
                <c:pt idx="17">
                  <c:v>2.8194051170605367E-3</c:v>
                </c:pt>
                <c:pt idx="18">
                  <c:v>2.5737529689325829E-3</c:v>
                </c:pt>
                <c:pt idx="19">
                  <c:v>2.3495042642171149E-3</c:v>
                </c:pt>
                <c:pt idx="20">
                  <c:v>2.1447941407771532E-3</c:v>
                </c:pt>
                <c:pt idx="21">
                  <c:v>1.9579202201809283E-3</c:v>
                </c:pt>
              </c:numCache>
            </c:numRef>
          </c:yVal>
          <c:smooth val="1"/>
        </c:ser>
        <c:ser>
          <c:idx val="2"/>
          <c:order val="1"/>
          <c:tx>
            <c:strRef>
              <c:f>Sheet1!$C$5</c:f>
              <c:strCache>
                <c:ptCount val="1"/>
                <c:pt idx="0">
                  <c:v>Transitional</c:v>
                </c:pt>
              </c:strCache>
            </c:strRef>
          </c:tx>
          <c:spPr>
            <a:ln w="20043">
              <a:solidFill>
                <a:schemeClr val="accent1"/>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Sheet1!$C$6:$C$100</c:f>
              <c:numCache>
                <c:formatCode>General</c:formatCode>
                <c:ptCount val="95"/>
                <c:pt idx="22">
                  <c:v>1.9282463936960632E-3</c:v>
                </c:pt>
                <c:pt idx="23">
                  <c:v>2.2676209682534949E-3</c:v>
                </c:pt>
                <c:pt idx="24">
                  <c:v>2.529721426129017E-3</c:v>
                </c:pt>
                <c:pt idx="25">
                  <c:v>2.7283081593840902E-3</c:v>
                </c:pt>
                <c:pt idx="26">
                  <c:v>2.8748012963128009E-3</c:v>
                </c:pt>
                <c:pt idx="27">
                  <c:v>2.9786737036534205E-3</c:v>
                </c:pt>
                <c:pt idx="28">
                  <c:v>3.0477782746153943E-3</c:v>
                </c:pt>
                <c:pt idx="29">
                  <c:v>3.0886204722830692E-3</c:v>
                </c:pt>
                <c:pt idx="30">
                  <c:v>3.1065852681974901E-3</c:v>
                </c:pt>
                <c:pt idx="31">
                  <c:v>3.1061260912551986E-3</c:v>
                </c:pt>
                <c:pt idx="32">
                  <c:v>3.09092213163641E-3</c:v>
                </c:pt>
                <c:pt idx="33">
                  <c:v>3.0640092858991675E-3</c:v>
                </c:pt>
                <c:pt idx="34">
                  <c:v>3.0278891473325743E-3</c:v>
                </c:pt>
                <c:pt idx="35">
                  <c:v>2.9846197107185474E-3</c:v>
                </c:pt>
                <c:pt idx="36">
                  <c:v>2.9358908482830541E-3</c:v>
                </c:pt>
                <c:pt idx="37">
                  <c:v>2.8830871033865249E-3</c:v>
                </c:pt>
                <c:pt idx="38">
                  <c:v>2.8273399233796842E-3</c:v>
                </c:pt>
                <c:pt idx="39">
                  <c:v>2.7695710988438014E-3</c:v>
                </c:pt>
                <c:pt idx="40">
                  <c:v>2.710528881318315E-3</c:v>
                </c:pt>
                <c:pt idx="41">
                  <c:v>2.6508180057399837E-3</c:v>
                </c:pt>
                <c:pt idx="42">
                  <c:v>2.5909246389651079E-3</c:v>
                </c:pt>
                <c:pt idx="43">
                  <c:v>2.5312371050781129E-3</c:v>
                </c:pt>
                <c:pt idx="44">
                  <c:v>2.472063096004261E-3</c:v>
                </c:pt>
                <c:pt idx="45">
                  <c:v>2.4136439574911923E-3</c:v>
                </c:pt>
                <c:pt idx="46">
                  <c:v>2.3561665418442681E-3</c:v>
                </c:pt>
                <c:pt idx="47">
                  <c:v>2.2997730365966413E-3</c:v>
                </c:pt>
                <c:pt idx="48">
                  <c:v>2.2445691098169677E-3</c:v>
                </c:pt>
                <c:pt idx="49">
                  <c:v>2.1906306557168396E-3</c:v>
                </c:pt>
                <c:pt idx="50">
                  <c:v>2.1380093767071622E-3</c:v>
                </c:pt>
                <c:pt idx="51">
                  <c:v>2.086737398478253E-3</c:v>
                </c:pt>
                <c:pt idx="52">
                  <c:v>2.0368310817176255E-3</c:v>
                </c:pt>
                <c:pt idx="53">
                  <c:v>1.9882941666282566E-3</c:v>
                </c:pt>
                <c:pt idx="54">
                  <c:v>1.9411203635489522E-3</c:v>
                </c:pt>
                <c:pt idx="55">
                  <c:v>1.8952954839409923E-3</c:v>
                </c:pt>
                <c:pt idx="56">
                  <c:v>1.8507991901529602E-3</c:v>
                </c:pt>
                <c:pt idx="57">
                  <c:v>1.8076064291768293E-3</c:v>
                </c:pt>
                <c:pt idx="58">
                  <c:v>1.7656886046194579E-3</c:v>
                </c:pt>
                <c:pt idx="59">
                  <c:v>1.7250145319657774E-3</c:v>
                </c:pt>
                <c:pt idx="60">
                  <c:v>1.6855512145953187E-3</c:v>
                </c:pt>
                <c:pt idx="61">
                  <c:v>1.64726447167599E-3</c:v>
                </c:pt>
                <c:pt idx="62">
                  <c:v>1.6101194437849113E-3</c:v>
                </c:pt>
                <c:pt idx="63">
                  <c:v>1.5740809977176165E-3</c:v>
                </c:pt>
                <c:pt idx="64">
                  <c:v>1.5391140482958593E-3</c:v>
                </c:pt>
                <c:pt idx="65">
                  <c:v>1.5051838119474043E-3</c:v>
                </c:pt>
                <c:pt idx="66">
                  <c:v>1.4722560043054589E-3</c:v>
                </c:pt>
                <c:pt idx="67">
                  <c:v>1.4402969919754531E-3</c:v>
                </c:pt>
                <c:pt idx="68">
                  <c:v>1.4092739068711695E-3</c:v>
                </c:pt>
                <c:pt idx="69">
                  <c:v>1.3791547300714612E-3</c:v>
                </c:pt>
                <c:pt idx="70">
                  <c:v>1.3499083509435487E-3</c:v>
                </c:pt>
                <c:pt idx="71">
                  <c:v>1.3215046062777949E-3</c:v>
                </c:pt>
                <c:pt idx="72">
                  <c:v>1.2939143033478173E-3</c:v>
                </c:pt>
                <c:pt idx="73">
                  <c:v>1.2671092301200515E-3</c:v>
                </c:pt>
                <c:pt idx="74">
                  <c:v>1.241062155264806E-3</c:v>
                </c:pt>
                <c:pt idx="75">
                  <c:v>1.2157468201465023E-3</c:v>
                </c:pt>
                <c:pt idx="76">
                  <c:v>1.1911379245777988E-3</c:v>
                </c:pt>
                <c:pt idx="77">
                  <c:v>1.167211107796878E-3</c:v>
                </c:pt>
                <c:pt idx="78">
                  <c:v>1.1439429258579151E-3</c:v>
                </c:pt>
                <c:pt idx="79">
                  <c:v>1.1213108264021207E-3</c:v>
                </c:pt>
                <c:pt idx="80">
                  <c:v>1.0992931215929277E-3</c:v>
                </c:pt>
                <c:pt idx="81">
                  <c:v>1.0778689598471914E-3</c:v>
                </c:pt>
                <c:pt idx="82">
                  <c:v>1.0570182968693061E-3</c:v>
                </c:pt>
                <c:pt idx="83">
                  <c:v>1.0367218663922342E-3</c:v>
                </c:pt>
                <c:pt idx="84">
                  <c:v>1.016961150945038E-3</c:v>
                </c:pt>
                <c:pt idx="85">
                  <c:v>9.9771835289716492E-4</c:v>
                </c:pt>
                <c:pt idx="86">
                  <c:v>9.7897636597305449E-4</c:v>
                </c:pt>
                <c:pt idx="87">
                  <c:v>9.6071874738440702E-4</c:v>
                </c:pt>
                <c:pt idx="88">
                  <c:v>9.4292969068974391E-4</c:v>
                </c:pt>
                <c:pt idx="89">
                  <c:v>9.2559399946042669E-4</c:v>
                </c:pt>
                <c:pt idx="90">
                  <c:v>9.0869706180753476E-4</c:v>
                </c:pt>
                <c:pt idx="91">
                  <c:v>8.9222482580429566E-4</c:v>
                </c:pt>
                <c:pt idx="92">
                  <c:v>8.7616377582279241E-4</c:v>
                </c:pt>
                <c:pt idx="93">
                  <c:v>8.6050090979119219E-4</c:v>
                </c:pt>
                <c:pt idx="94">
                  <c:v>8.452237173677882E-4</c:v>
                </c:pt>
              </c:numCache>
            </c:numRef>
          </c:yVal>
          <c:smooth val="1"/>
        </c:ser>
        <c:ser>
          <c:idx val="3"/>
          <c:order val="2"/>
          <c:tx>
            <c:strRef>
              <c:f>Sheet1!$D$5</c:f>
              <c:strCache>
                <c:ptCount val="1"/>
                <c:pt idx="0">
                  <c:v>limited</c:v>
                </c:pt>
              </c:strCache>
            </c:strRef>
          </c:tx>
          <c:spPr>
            <a:ln w="20043">
              <a:solidFill>
                <a:schemeClr val="accent2"/>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Sheet1!$D$6:$D$100</c:f>
              <c:numCache>
                <c:formatCode>General</c:formatCode>
                <c:ptCount val="95"/>
                <c:pt idx="22">
                  <c:v>5.1160527514033253E-3</c:v>
                </c:pt>
                <c:pt idx="23">
                  <c:v>4.9328597129851036E-3</c:v>
                </c:pt>
                <c:pt idx="24">
                  <c:v>4.7562263585567881E-3</c:v>
                </c:pt>
                <c:pt idx="25">
                  <c:v>4.5859178022601673E-3</c:v>
                </c:pt>
                <c:pt idx="26">
                  <c:v>4.4217075689114566E-3</c:v>
                </c:pt>
                <c:pt idx="27">
                  <c:v>4.2633772928361048E-3</c:v>
                </c:pt>
                <c:pt idx="28">
                  <c:v>4.1107164274875856E-3</c:v>
                </c:pt>
                <c:pt idx="29">
                  <c:v>3.9635219654639885E-3</c:v>
                </c:pt>
                <c:pt idx="30">
                  <c:v>3.8215981685501403E-3</c:v>
                </c:pt>
                <c:pt idx="31">
                  <c:v>3.6847563074262134E-3</c:v>
                </c:pt>
                <c:pt idx="32">
                  <c:v>3.5528144106967544E-3</c:v>
                </c:pt>
                <c:pt idx="33">
                  <c:v>3.4255970229063238E-3</c:v>
                </c:pt>
                <c:pt idx="34">
                  <c:v>3.3029349712199916E-3</c:v>
                </c:pt>
                <c:pt idx="35">
                  <c:v>3.1846651404584488E-3</c:v>
                </c:pt>
                <c:pt idx="36">
                  <c:v>3.0706302561885096E-3</c:v>
                </c:pt>
                <c:pt idx="37">
                  <c:v>2.9606786755806292E-3</c:v>
                </c:pt>
                <c:pt idx="38">
                  <c:v>2.8546641857552678E-3</c:v>
                </c:pt>
              </c:numCache>
            </c:numRef>
          </c:yVal>
          <c:smooth val="1"/>
        </c:ser>
        <c:ser>
          <c:idx val="6"/>
          <c:order val="3"/>
          <c:tx>
            <c:strRef>
              <c:f>Sheet1!$E$5</c:f>
              <c:strCache>
                <c:ptCount val="1"/>
                <c:pt idx="0">
                  <c:v>Smooth</c:v>
                </c:pt>
              </c:strCache>
            </c:strRef>
          </c:tx>
          <c:spPr>
            <a:ln w="6681">
              <a:solidFill>
                <a:srgbClr val="008000"/>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Sheet1!$E$6:$E$100</c:f>
              <c:numCache>
                <c:formatCode>General</c:formatCode>
                <c:ptCount val="95"/>
                <c:pt idx="22">
                  <c:v>5.0076137977100267E-3</c:v>
                </c:pt>
                <c:pt idx="23">
                  <c:v>4.8337604715984629E-3</c:v>
                </c:pt>
                <c:pt idx="24">
                  <c:v>4.6681710122498232E-3</c:v>
                </c:pt>
                <c:pt idx="25">
                  <c:v>4.5103494811514306E-3</c:v>
                </c:pt>
                <c:pt idx="26">
                  <c:v>4.3598357311189165E-3</c:v>
                </c:pt>
                <c:pt idx="27">
                  <c:v>4.2162023993251845E-3</c:v>
                </c:pt>
                <c:pt idx="28">
                  <c:v>4.0790521876751971E-3</c:v>
                </c:pt>
                <c:pt idx="29">
                  <c:v>3.9480153998329047E-3</c:v>
                </c:pt>
                <c:pt idx="30">
                  <c:v>3.8227477078223529E-3</c:v>
                </c:pt>
                <c:pt idx="31">
                  <c:v>3.7029281242759171E-3</c:v>
                </c:pt>
                <c:pt idx="32">
                  <c:v>3.5882571591536756E-3</c:v>
                </c:pt>
                <c:pt idx="33">
                  <c:v>3.4784551421635558E-3</c:v>
                </c:pt>
                <c:pt idx="34">
                  <c:v>3.3732606942195632E-3</c:v>
                </c:pt>
                <c:pt idx="35">
                  <c:v>3.2724293331243721E-3</c:v>
                </c:pt>
                <c:pt idx="36">
                  <c:v>3.1757322002879088E-3</c:v>
                </c:pt>
                <c:pt idx="37">
                  <c:v>3.0829548967239036E-3</c:v>
                </c:pt>
                <c:pt idx="38">
                  <c:v>2.9938964178275007E-3</c:v>
                </c:pt>
                <c:pt idx="39">
                  <c:v>2.9083681775503144E-3</c:v>
                </c:pt>
                <c:pt idx="40">
                  <c:v>2.826193113573741E-3</c:v>
                </c:pt>
                <c:pt idx="41">
                  <c:v>2.7472048659528403E-3</c:v>
                </c:pt>
                <c:pt idx="42">
                  <c:v>2.6712470224758205E-3</c:v>
                </c:pt>
                <c:pt idx="43">
                  <c:v>2.5981724246703745E-3</c:v>
                </c:pt>
                <c:pt idx="44">
                  <c:v>2.5278425289978132E-3</c:v>
                </c:pt>
                <c:pt idx="45">
                  <c:v>2.460126818319152E-3</c:v>
                </c:pt>
                <c:pt idx="46">
                  <c:v>2.3949022592009016E-3</c:v>
                </c:pt>
                <c:pt idx="47">
                  <c:v>2.3320528010605007E-3</c:v>
                </c:pt>
                <c:pt idx="48">
                  <c:v>2.2714689135368508E-3</c:v>
                </c:pt>
                <c:pt idx="49">
                  <c:v>2.2130471588167428E-3</c:v>
                </c:pt>
                <c:pt idx="50">
                  <c:v>2.1566897959570813E-3</c:v>
                </c:pt>
                <c:pt idx="51">
                  <c:v>2.1023044145198518E-3</c:v>
                </c:pt>
                <c:pt idx="52">
                  <c:v>2.0498035950856242E-3</c:v>
                </c:pt>
                <c:pt idx="53">
                  <c:v>1.9991045944349225E-3</c:v>
                </c:pt>
                <c:pt idx="54">
                  <c:v>1.9501290533878407E-3</c:v>
                </c:pt>
                <c:pt idx="55">
                  <c:v>1.9028027254733995E-3</c:v>
                </c:pt>
                <c:pt idx="56">
                  <c:v>1.8570552247632996E-3</c:v>
                </c:pt>
                <c:pt idx="57">
                  <c:v>1.8128197913521117E-3</c:v>
                </c:pt>
                <c:pt idx="58">
                  <c:v>1.7700330730988604E-3</c:v>
                </c:pt>
                <c:pt idx="59">
                  <c:v>1.7286349223652791E-3</c:v>
                </c:pt>
                <c:pt idx="60">
                  <c:v>1.6885682065949036E-3</c:v>
                </c:pt>
                <c:pt idx="61">
                  <c:v>1.649778631675644E-3</c:v>
                </c:pt>
                <c:pt idx="62">
                  <c:v>1.6122145771179563E-3</c:v>
                </c:pt>
                <c:pt idx="63">
                  <c:v>1.5758269421618206E-3</c:v>
                </c:pt>
                <c:pt idx="64">
                  <c:v>1.5405690019993628E-3</c:v>
                </c:pt>
                <c:pt idx="65">
                  <c:v>1.5063962733669906E-3</c:v>
                </c:pt>
                <c:pt idx="66">
                  <c:v>1.4732663888217803E-3</c:v>
                </c:pt>
                <c:pt idx="67">
                  <c:v>1.4411389790723883E-3</c:v>
                </c:pt>
                <c:pt idx="68">
                  <c:v>1.4099755627852819E-3</c:v>
                </c:pt>
                <c:pt idx="69">
                  <c:v>1.3797394433332213E-3</c:v>
                </c:pt>
                <c:pt idx="70">
                  <c:v>1.3503956119950158E-3</c:v>
                </c:pt>
                <c:pt idx="71">
                  <c:v>1.3219106571540171E-3</c:v>
                </c:pt>
                <c:pt idx="72">
                  <c:v>1.2942526790780031E-3</c:v>
                </c:pt>
                <c:pt idx="73">
                  <c:v>1.2673912098952061E-3</c:v>
                </c:pt>
                <c:pt idx="74">
                  <c:v>1.2412971384107685E-3</c:v>
                </c:pt>
                <c:pt idx="75">
                  <c:v>1.2159426394348037E-3</c:v>
                </c:pt>
                <c:pt idx="76">
                  <c:v>1.1913011073180495E-3</c:v>
                </c:pt>
                <c:pt idx="77">
                  <c:v>1.1673470934137539E-3</c:v>
                </c:pt>
                <c:pt idx="78">
                  <c:v>1.1440562472053118E-3</c:v>
                </c:pt>
                <c:pt idx="79">
                  <c:v>1.1214052608582849E-3</c:v>
                </c:pt>
                <c:pt idx="80">
                  <c:v>1.0993718169730643E-3</c:v>
                </c:pt>
                <c:pt idx="81">
                  <c:v>1.0779345393306383E-3</c:v>
                </c:pt>
                <c:pt idx="82">
                  <c:v>1.057072946438846E-3</c:v>
                </c:pt>
                <c:pt idx="83">
                  <c:v>1.0367674077001831E-3</c:v>
                </c:pt>
                <c:pt idx="84">
                  <c:v>1.0169991020349959E-3</c:v>
                </c:pt>
                <c:pt idx="85">
                  <c:v>9.9774997880546315E-4</c:v>
                </c:pt>
                <c:pt idx="86">
                  <c:v>9.7900272089663652E-4</c:v>
                </c:pt>
                <c:pt idx="87">
                  <c:v>9.6074070982072549E-4</c:v>
                </c:pt>
                <c:pt idx="88">
                  <c:v>9.4294799272000925E-4</c:v>
                </c:pt>
                <c:pt idx="89">
                  <c:v>9.2560925115231399E-4</c:v>
                </c:pt>
                <c:pt idx="90">
                  <c:v>9.0870977155077461E-4</c:v>
                </c:pt>
                <c:pt idx="91">
                  <c:v>8.9223541725699546E-4</c:v>
                </c:pt>
                <c:pt idx="92">
                  <c:v>8.7617260203337534E-4</c:v>
                </c:pt>
                <c:pt idx="93">
                  <c:v>8.6050826496667789E-4</c:v>
                </c:pt>
                <c:pt idx="94">
                  <c:v>8.452298466806933E-4</c:v>
                </c:pt>
              </c:numCache>
            </c:numRef>
          </c:yVal>
          <c:smooth val="1"/>
        </c:ser>
        <c:ser>
          <c:idx val="7"/>
          <c:order val="4"/>
          <c:tx>
            <c:strRef>
              <c:f>Sheet1!$F$5</c:f>
              <c:strCache>
                <c:ptCount val="1"/>
                <c:pt idx="0">
                  <c:v>1E-03</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Sheet1!$F$6:$F$100</c:f>
              <c:numCache>
                <c:formatCode>General</c:formatCode>
                <c:ptCount val="95"/>
                <c:pt idx="22">
                  <c:v>8.4477405642743569E-3</c:v>
                </c:pt>
                <c:pt idx="23">
                  <c:v>8.4477405642743569E-3</c:v>
                </c:pt>
                <c:pt idx="24">
                  <c:v>8.4477405642743569E-3</c:v>
                </c:pt>
                <c:pt idx="25">
                  <c:v>8.4477405642743569E-3</c:v>
                </c:pt>
                <c:pt idx="26">
                  <c:v>8.4477405642743569E-3</c:v>
                </c:pt>
                <c:pt idx="27">
                  <c:v>8.4477405642743569E-3</c:v>
                </c:pt>
                <c:pt idx="28">
                  <c:v>8.4477405642743569E-3</c:v>
                </c:pt>
                <c:pt idx="29">
                  <c:v>8.4477405642743569E-3</c:v>
                </c:pt>
                <c:pt idx="30">
                  <c:v>8.4477405642743569E-3</c:v>
                </c:pt>
                <c:pt idx="31">
                  <c:v>8.4477405642743569E-3</c:v>
                </c:pt>
                <c:pt idx="32">
                  <c:v>8.4477405642743569E-3</c:v>
                </c:pt>
                <c:pt idx="33">
                  <c:v>8.4477405642743569E-3</c:v>
                </c:pt>
                <c:pt idx="34">
                  <c:v>8.4477405642743569E-3</c:v>
                </c:pt>
                <c:pt idx="35">
                  <c:v>8.4477405642743569E-3</c:v>
                </c:pt>
                <c:pt idx="36">
                  <c:v>8.4477405642743569E-3</c:v>
                </c:pt>
                <c:pt idx="37">
                  <c:v>8.4477405642743569E-3</c:v>
                </c:pt>
                <c:pt idx="38">
                  <c:v>8.4477405642743569E-3</c:v>
                </c:pt>
                <c:pt idx="39">
                  <c:v>8.4477405642743569E-3</c:v>
                </c:pt>
                <c:pt idx="40">
                  <c:v>8.4477405642743569E-3</c:v>
                </c:pt>
                <c:pt idx="41">
                  <c:v>8.4477405642743569E-3</c:v>
                </c:pt>
                <c:pt idx="42">
                  <c:v>8.4477405642743569E-3</c:v>
                </c:pt>
                <c:pt idx="43">
                  <c:v>8.4477405642743569E-3</c:v>
                </c:pt>
                <c:pt idx="44">
                  <c:v>8.4477405642743569E-3</c:v>
                </c:pt>
                <c:pt idx="45">
                  <c:v>8.4477405642743569E-3</c:v>
                </c:pt>
                <c:pt idx="46">
                  <c:v>8.4477405642743569E-3</c:v>
                </c:pt>
                <c:pt idx="47">
                  <c:v>8.4477405642743569E-3</c:v>
                </c:pt>
                <c:pt idx="48">
                  <c:v>8.4477405642743569E-3</c:v>
                </c:pt>
                <c:pt idx="49">
                  <c:v>8.4477405642743569E-3</c:v>
                </c:pt>
                <c:pt idx="50">
                  <c:v>8.4477405642743569E-3</c:v>
                </c:pt>
                <c:pt idx="51">
                  <c:v>8.4477405642743569E-3</c:v>
                </c:pt>
                <c:pt idx="52">
                  <c:v>8.4477405642743569E-3</c:v>
                </c:pt>
                <c:pt idx="53">
                  <c:v>8.4477405642743569E-3</c:v>
                </c:pt>
                <c:pt idx="54">
                  <c:v>8.4477405642743569E-3</c:v>
                </c:pt>
                <c:pt idx="55">
                  <c:v>8.4477405642743569E-3</c:v>
                </c:pt>
                <c:pt idx="56">
                  <c:v>8.4477405642743569E-3</c:v>
                </c:pt>
                <c:pt idx="57">
                  <c:v>8.4477405642743569E-3</c:v>
                </c:pt>
                <c:pt idx="58">
                  <c:v>8.4477405642743569E-3</c:v>
                </c:pt>
                <c:pt idx="59">
                  <c:v>8.4477405642743569E-3</c:v>
                </c:pt>
                <c:pt idx="60">
                  <c:v>8.4477405642743569E-3</c:v>
                </c:pt>
                <c:pt idx="61">
                  <c:v>8.4477405642743569E-3</c:v>
                </c:pt>
                <c:pt idx="62">
                  <c:v>8.4477405642743569E-3</c:v>
                </c:pt>
                <c:pt idx="63">
                  <c:v>8.4477405642743569E-3</c:v>
                </c:pt>
                <c:pt idx="64">
                  <c:v>8.4477405642743569E-3</c:v>
                </c:pt>
                <c:pt idx="65">
                  <c:v>8.4477405642743569E-3</c:v>
                </c:pt>
                <c:pt idx="66">
                  <c:v>8.4477405642743569E-3</c:v>
                </c:pt>
                <c:pt idx="67">
                  <c:v>8.4477405642743569E-3</c:v>
                </c:pt>
                <c:pt idx="68">
                  <c:v>8.4477405642743569E-3</c:v>
                </c:pt>
                <c:pt idx="69">
                  <c:v>8.4477405642743569E-3</c:v>
                </c:pt>
                <c:pt idx="70">
                  <c:v>8.4477405642743569E-3</c:v>
                </c:pt>
                <c:pt idx="71">
                  <c:v>8.4477405642743569E-3</c:v>
                </c:pt>
                <c:pt idx="72">
                  <c:v>8.4477405642743569E-3</c:v>
                </c:pt>
                <c:pt idx="73">
                  <c:v>8.4477405642743569E-3</c:v>
                </c:pt>
                <c:pt idx="74">
                  <c:v>8.4477405642743569E-3</c:v>
                </c:pt>
                <c:pt idx="75">
                  <c:v>8.4477405642743569E-3</c:v>
                </c:pt>
                <c:pt idx="76">
                  <c:v>8.4477405642743569E-3</c:v>
                </c:pt>
                <c:pt idx="77">
                  <c:v>8.4477405642743569E-3</c:v>
                </c:pt>
                <c:pt idx="78">
                  <c:v>8.4477405642743569E-3</c:v>
                </c:pt>
                <c:pt idx="79">
                  <c:v>8.4477405642743569E-3</c:v>
                </c:pt>
                <c:pt idx="80">
                  <c:v>8.4477405642743569E-3</c:v>
                </c:pt>
                <c:pt idx="81">
                  <c:v>8.4477405642743569E-3</c:v>
                </c:pt>
                <c:pt idx="82">
                  <c:v>8.4477405642743569E-3</c:v>
                </c:pt>
                <c:pt idx="83">
                  <c:v>8.4477405642743569E-3</c:v>
                </c:pt>
                <c:pt idx="84">
                  <c:v>8.4477405642743569E-3</c:v>
                </c:pt>
                <c:pt idx="85">
                  <c:v>8.4477405642743569E-3</c:v>
                </c:pt>
                <c:pt idx="86">
                  <c:v>8.4477405642743569E-3</c:v>
                </c:pt>
                <c:pt idx="87">
                  <c:v>8.4477405642743569E-3</c:v>
                </c:pt>
                <c:pt idx="88">
                  <c:v>8.4477405642743569E-3</c:v>
                </c:pt>
                <c:pt idx="89">
                  <c:v>8.4477405642743569E-3</c:v>
                </c:pt>
                <c:pt idx="90">
                  <c:v>8.4477405642743569E-3</c:v>
                </c:pt>
                <c:pt idx="91">
                  <c:v>8.4477405642743569E-3</c:v>
                </c:pt>
                <c:pt idx="92">
                  <c:v>8.4477405642743569E-3</c:v>
                </c:pt>
                <c:pt idx="93">
                  <c:v>8.4477405642743569E-3</c:v>
                </c:pt>
                <c:pt idx="94">
                  <c:v>8.4477405642743569E-3</c:v>
                </c:pt>
              </c:numCache>
            </c:numRef>
          </c:yVal>
          <c:smooth val="1"/>
        </c:ser>
        <c:ser>
          <c:idx val="8"/>
          <c:order val="5"/>
          <c:tx>
            <c:strRef>
              <c:f>Sheet1!$G$5</c:f>
              <c:strCache>
                <c:ptCount val="1"/>
                <c:pt idx="0">
                  <c:v>5E-04</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Sheet1!$G$6:$G$100</c:f>
              <c:numCache>
                <c:formatCode>General</c:formatCode>
                <c:ptCount val="95"/>
                <c:pt idx="22">
                  <c:v>7.0958310568224369E-3</c:v>
                </c:pt>
                <c:pt idx="23">
                  <c:v>7.0958310568224369E-3</c:v>
                </c:pt>
                <c:pt idx="24">
                  <c:v>7.0958310568224369E-3</c:v>
                </c:pt>
                <c:pt idx="25">
                  <c:v>7.0958310568224369E-3</c:v>
                </c:pt>
                <c:pt idx="26">
                  <c:v>7.0958310568224369E-3</c:v>
                </c:pt>
                <c:pt idx="27">
                  <c:v>7.0958310568224369E-3</c:v>
                </c:pt>
                <c:pt idx="28">
                  <c:v>7.0958310568224369E-3</c:v>
                </c:pt>
                <c:pt idx="29">
                  <c:v>7.0958310568224369E-3</c:v>
                </c:pt>
                <c:pt idx="30">
                  <c:v>7.0958310568224369E-3</c:v>
                </c:pt>
                <c:pt idx="31">
                  <c:v>7.0958310568224369E-3</c:v>
                </c:pt>
                <c:pt idx="32">
                  <c:v>7.0958310568224369E-3</c:v>
                </c:pt>
                <c:pt idx="33">
                  <c:v>7.0958310568224369E-3</c:v>
                </c:pt>
                <c:pt idx="34">
                  <c:v>7.0958310568224369E-3</c:v>
                </c:pt>
                <c:pt idx="35">
                  <c:v>7.0958310568224369E-3</c:v>
                </c:pt>
                <c:pt idx="36">
                  <c:v>7.0958310568224369E-3</c:v>
                </c:pt>
                <c:pt idx="37">
                  <c:v>7.0958310568224369E-3</c:v>
                </c:pt>
                <c:pt idx="38">
                  <c:v>7.0958310568224369E-3</c:v>
                </c:pt>
                <c:pt idx="39">
                  <c:v>7.0958310568224369E-3</c:v>
                </c:pt>
                <c:pt idx="40">
                  <c:v>7.0958310568224369E-3</c:v>
                </c:pt>
                <c:pt idx="41">
                  <c:v>7.0958310568224369E-3</c:v>
                </c:pt>
                <c:pt idx="42">
                  <c:v>7.0958310568224369E-3</c:v>
                </c:pt>
                <c:pt idx="43">
                  <c:v>7.0958310568224369E-3</c:v>
                </c:pt>
                <c:pt idx="44">
                  <c:v>7.0958310568224369E-3</c:v>
                </c:pt>
                <c:pt idx="45">
                  <c:v>7.0958310568224369E-3</c:v>
                </c:pt>
                <c:pt idx="46">
                  <c:v>7.0958310568224369E-3</c:v>
                </c:pt>
                <c:pt idx="47">
                  <c:v>7.0958310568224369E-3</c:v>
                </c:pt>
                <c:pt idx="48">
                  <c:v>7.0958310568224369E-3</c:v>
                </c:pt>
                <c:pt idx="49">
                  <c:v>7.0958310568224369E-3</c:v>
                </c:pt>
                <c:pt idx="50">
                  <c:v>7.0958310568224369E-3</c:v>
                </c:pt>
                <c:pt idx="51">
                  <c:v>7.0958310568224369E-3</c:v>
                </c:pt>
                <c:pt idx="52">
                  <c:v>7.0958310568224369E-3</c:v>
                </c:pt>
                <c:pt idx="53">
                  <c:v>7.0958310568224369E-3</c:v>
                </c:pt>
                <c:pt idx="54">
                  <c:v>7.0958310568224369E-3</c:v>
                </c:pt>
                <c:pt idx="55">
                  <c:v>7.0958310568224369E-3</c:v>
                </c:pt>
                <c:pt idx="56">
                  <c:v>7.0958310568224369E-3</c:v>
                </c:pt>
                <c:pt idx="57">
                  <c:v>7.0958310568224369E-3</c:v>
                </c:pt>
                <c:pt idx="58">
                  <c:v>7.0958310568224369E-3</c:v>
                </c:pt>
                <c:pt idx="59">
                  <c:v>7.0958310568224369E-3</c:v>
                </c:pt>
                <c:pt idx="60">
                  <c:v>7.0958310568224369E-3</c:v>
                </c:pt>
                <c:pt idx="61">
                  <c:v>7.0958310568224369E-3</c:v>
                </c:pt>
                <c:pt idx="62">
                  <c:v>7.0958310568224369E-3</c:v>
                </c:pt>
                <c:pt idx="63">
                  <c:v>7.0958310568224369E-3</c:v>
                </c:pt>
                <c:pt idx="64">
                  <c:v>7.0958310568224369E-3</c:v>
                </c:pt>
                <c:pt idx="65">
                  <c:v>7.0958310568224369E-3</c:v>
                </c:pt>
                <c:pt idx="66">
                  <c:v>7.0958310568224369E-3</c:v>
                </c:pt>
                <c:pt idx="67">
                  <c:v>7.0958310568224369E-3</c:v>
                </c:pt>
                <c:pt idx="68">
                  <c:v>7.0958310568224369E-3</c:v>
                </c:pt>
                <c:pt idx="69">
                  <c:v>7.0958310568224369E-3</c:v>
                </c:pt>
                <c:pt idx="70">
                  <c:v>7.0958310568224369E-3</c:v>
                </c:pt>
                <c:pt idx="71">
                  <c:v>7.0958310568224369E-3</c:v>
                </c:pt>
                <c:pt idx="72">
                  <c:v>7.0958310568224369E-3</c:v>
                </c:pt>
                <c:pt idx="73">
                  <c:v>7.0958310568224369E-3</c:v>
                </c:pt>
                <c:pt idx="74">
                  <c:v>7.0958310568224369E-3</c:v>
                </c:pt>
                <c:pt idx="75">
                  <c:v>7.0958310568224369E-3</c:v>
                </c:pt>
                <c:pt idx="76">
                  <c:v>7.0958310568224369E-3</c:v>
                </c:pt>
                <c:pt idx="77">
                  <c:v>7.0958310568224369E-3</c:v>
                </c:pt>
                <c:pt idx="78">
                  <c:v>7.0958310568224369E-3</c:v>
                </c:pt>
                <c:pt idx="79">
                  <c:v>7.0958310568224369E-3</c:v>
                </c:pt>
                <c:pt idx="80">
                  <c:v>7.0958310568224369E-3</c:v>
                </c:pt>
                <c:pt idx="81">
                  <c:v>7.0958310568224369E-3</c:v>
                </c:pt>
                <c:pt idx="82">
                  <c:v>7.0958310568224369E-3</c:v>
                </c:pt>
                <c:pt idx="83">
                  <c:v>7.0958310568224369E-3</c:v>
                </c:pt>
                <c:pt idx="84">
                  <c:v>7.0958310568224369E-3</c:v>
                </c:pt>
                <c:pt idx="85">
                  <c:v>7.0958310568224369E-3</c:v>
                </c:pt>
                <c:pt idx="86">
                  <c:v>7.0958310568224369E-3</c:v>
                </c:pt>
                <c:pt idx="87">
                  <c:v>7.0958310568224369E-3</c:v>
                </c:pt>
                <c:pt idx="88">
                  <c:v>7.0958310568224369E-3</c:v>
                </c:pt>
                <c:pt idx="89">
                  <c:v>7.0958310568224369E-3</c:v>
                </c:pt>
                <c:pt idx="90">
                  <c:v>7.0958310568224369E-3</c:v>
                </c:pt>
                <c:pt idx="91">
                  <c:v>7.0958310568224369E-3</c:v>
                </c:pt>
                <c:pt idx="92">
                  <c:v>7.0958310568224369E-3</c:v>
                </c:pt>
                <c:pt idx="93">
                  <c:v>7.0958310568224369E-3</c:v>
                </c:pt>
                <c:pt idx="94">
                  <c:v>7.0958310568224369E-3</c:v>
                </c:pt>
              </c:numCache>
            </c:numRef>
          </c:yVal>
          <c:smooth val="1"/>
        </c:ser>
        <c:ser>
          <c:idx val="9"/>
          <c:order val="6"/>
          <c:tx>
            <c:strRef>
              <c:f>Sheet1!$H$5</c:f>
              <c:strCache>
                <c:ptCount val="1"/>
                <c:pt idx="0">
                  <c:v>2E-04</c:v>
                </c:pt>
              </c:strCache>
            </c:strRef>
          </c:tx>
          <c:spPr>
            <a:ln w="13362">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Sheet1!$H$6:$H$100</c:f>
              <c:numCache>
                <c:formatCode>General</c:formatCode>
                <c:ptCount val="95"/>
                <c:pt idx="22">
                  <c:v>5.7327535733815473E-3</c:v>
                </c:pt>
                <c:pt idx="23">
                  <c:v>5.7327535733815473E-3</c:v>
                </c:pt>
                <c:pt idx="24">
                  <c:v>5.7327535733815473E-3</c:v>
                </c:pt>
                <c:pt idx="25">
                  <c:v>5.7327535733815473E-3</c:v>
                </c:pt>
                <c:pt idx="26">
                  <c:v>5.7327535733815473E-3</c:v>
                </c:pt>
                <c:pt idx="27">
                  <c:v>5.7327535733815473E-3</c:v>
                </c:pt>
                <c:pt idx="28">
                  <c:v>5.7327535733815473E-3</c:v>
                </c:pt>
                <c:pt idx="29">
                  <c:v>5.7327535733815473E-3</c:v>
                </c:pt>
                <c:pt idx="30">
                  <c:v>5.7327535733815473E-3</c:v>
                </c:pt>
                <c:pt idx="31">
                  <c:v>5.7327535733815473E-3</c:v>
                </c:pt>
                <c:pt idx="32">
                  <c:v>5.7327535733815473E-3</c:v>
                </c:pt>
                <c:pt idx="33">
                  <c:v>5.7327535733815473E-3</c:v>
                </c:pt>
                <c:pt idx="34">
                  <c:v>5.7327535733815473E-3</c:v>
                </c:pt>
                <c:pt idx="35">
                  <c:v>5.7327535733815473E-3</c:v>
                </c:pt>
                <c:pt idx="36">
                  <c:v>5.7327535733815473E-3</c:v>
                </c:pt>
                <c:pt idx="37">
                  <c:v>5.7327535733815473E-3</c:v>
                </c:pt>
                <c:pt idx="38">
                  <c:v>5.7327535733815473E-3</c:v>
                </c:pt>
                <c:pt idx="39">
                  <c:v>5.7327535733815473E-3</c:v>
                </c:pt>
                <c:pt idx="40">
                  <c:v>5.7327535733815473E-3</c:v>
                </c:pt>
                <c:pt idx="41">
                  <c:v>5.7327535733815473E-3</c:v>
                </c:pt>
                <c:pt idx="42">
                  <c:v>5.7327535733815473E-3</c:v>
                </c:pt>
                <c:pt idx="43">
                  <c:v>5.7327535733815473E-3</c:v>
                </c:pt>
                <c:pt idx="44">
                  <c:v>5.7327535733815473E-3</c:v>
                </c:pt>
                <c:pt idx="45">
                  <c:v>5.7327535733815473E-3</c:v>
                </c:pt>
                <c:pt idx="46">
                  <c:v>5.7327535733815473E-3</c:v>
                </c:pt>
                <c:pt idx="47">
                  <c:v>5.7327535733815473E-3</c:v>
                </c:pt>
                <c:pt idx="48">
                  <c:v>5.7327535733815473E-3</c:v>
                </c:pt>
                <c:pt idx="49">
                  <c:v>5.7327535733815473E-3</c:v>
                </c:pt>
                <c:pt idx="50">
                  <c:v>5.7327535733815473E-3</c:v>
                </c:pt>
                <c:pt idx="51">
                  <c:v>5.7327535733815473E-3</c:v>
                </c:pt>
                <c:pt idx="52">
                  <c:v>5.7327535733815473E-3</c:v>
                </c:pt>
                <c:pt idx="53">
                  <c:v>5.7327535733815473E-3</c:v>
                </c:pt>
                <c:pt idx="54">
                  <c:v>5.7327535733815473E-3</c:v>
                </c:pt>
                <c:pt idx="55">
                  <c:v>5.7327535733815473E-3</c:v>
                </c:pt>
                <c:pt idx="56">
                  <c:v>5.7327535733815473E-3</c:v>
                </c:pt>
                <c:pt idx="57">
                  <c:v>5.7327535733815473E-3</c:v>
                </c:pt>
                <c:pt idx="58">
                  <c:v>5.7327535733815473E-3</c:v>
                </c:pt>
                <c:pt idx="59">
                  <c:v>5.7327535733815473E-3</c:v>
                </c:pt>
                <c:pt idx="60">
                  <c:v>5.7327535733815473E-3</c:v>
                </c:pt>
                <c:pt idx="61">
                  <c:v>5.7327535733815473E-3</c:v>
                </c:pt>
                <c:pt idx="62">
                  <c:v>5.7327535733815473E-3</c:v>
                </c:pt>
                <c:pt idx="63">
                  <c:v>5.7327535733815473E-3</c:v>
                </c:pt>
                <c:pt idx="64">
                  <c:v>5.7327535733815473E-3</c:v>
                </c:pt>
                <c:pt idx="65">
                  <c:v>5.7327535733815473E-3</c:v>
                </c:pt>
                <c:pt idx="66">
                  <c:v>5.7327535733815473E-3</c:v>
                </c:pt>
                <c:pt idx="67">
                  <c:v>5.7327535733815473E-3</c:v>
                </c:pt>
                <c:pt idx="68">
                  <c:v>5.7327535733815473E-3</c:v>
                </c:pt>
                <c:pt idx="69">
                  <c:v>5.7327535733815473E-3</c:v>
                </c:pt>
                <c:pt idx="70">
                  <c:v>5.7327535733815473E-3</c:v>
                </c:pt>
                <c:pt idx="71">
                  <c:v>5.7327535733815473E-3</c:v>
                </c:pt>
                <c:pt idx="72">
                  <c:v>5.7327535733815473E-3</c:v>
                </c:pt>
                <c:pt idx="73">
                  <c:v>5.7327535733815473E-3</c:v>
                </c:pt>
                <c:pt idx="74">
                  <c:v>5.7327535733815473E-3</c:v>
                </c:pt>
                <c:pt idx="75">
                  <c:v>5.7327535733815473E-3</c:v>
                </c:pt>
                <c:pt idx="76">
                  <c:v>5.7327535733815473E-3</c:v>
                </c:pt>
                <c:pt idx="77">
                  <c:v>5.7327535733815473E-3</c:v>
                </c:pt>
                <c:pt idx="78">
                  <c:v>5.7327535733815473E-3</c:v>
                </c:pt>
                <c:pt idx="79">
                  <c:v>5.7327535733815473E-3</c:v>
                </c:pt>
                <c:pt idx="80">
                  <c:v>5.7327535733815473E-3</c:v>
                </c:pt>
                <c:pt idx="81">
                  <c:v>5.7327535733815473E-3</c:v>
                </c:pt>
                <c:pt idx="82">
                  <c:v>5.7327535733815473E-3</c:v>
                </c:pt>
                <c:pt idx="83">
                  <c:v>5.7327535733815473E-3</c:v>
                </c:pt>
                <c:pt idx="84">
                  <c:v>5.7327535733815473E-3</c:v>
                </c:pt>
                <c:pt idx="85">
                  <c:v>5.7327535733815473E-3</c:v>
                </c:pt>
                <c:pt idx="86">
                  <c:v>5.7327535733815473E-3</c:v>
                </c:pt>
                <c:pt idx="87">
                  <c:v>5.7327535733815473E-3</c:v>
                </c:pt>
                <c:pt idx="88">
                  <c:v>5.7327535733815473E-3</c:v>
                </c:pt>
                <c:pt idx="89">
                  <c:v>5.7327535733815473E-3</c:v>
                </c:pt>
                <c:pt idx="90">
                  <c:v>5.7327535733815473E-3</c:v>
                </c:pt>
                <c:pt idx="91">
                  <c:v>5.7327535733815473E-3</c:v>
                </c:pt>
                <c:pt idx="92">
                  <c:v>5.7327535733815473E-3</c:v>
                </c:pt>
                <c:pt idx="93">
                  <c:v>5.7327535733815473E-3</c:v>
                </c:pt>
                <c:pt idx="94">
                  <c:v>5.7327535733815473E-3</c:v>
                </c:pt>
              </c:numCache>
            </c:numRef>
          </c:yVal>
          <c:smooth val="1"/>
        </c:ser>
        <c:ser>
          <c:idx val="10"/>
          <c:order val="7"/>
          <c:tx>
            <c:strRef>
              <c:f>Sheet1!$I$5</c:f>
              <c:strCache>
                <c:ptCount val="1"/>
                <c:pt idx="0">
                  <c:v>1E-04</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Sheet1!$I$6:$I$100</c:f>
              <c:numCache>
                <c:formatCode>General</c:formatCode>
                <c:ptCount val="95"/>
                <c:pt idx="22">
                  <c:v>0</c:v>
                </c:pt>
                <c:pt idx="23">
                  <c:v>4.9338546939722101E-3</c:v>
                </c:pt>
                <c:pt idx="24">
                  <c:v>4.9338546939722101E-3</c:v>
                </c:pt>
                <c:pt idx="25">
                  <c:v>4.9338546939722101E-3</c:v>
                </c:pt>
                <c:pt idx="26">
                  <c:v>4.9338546939722101E-3</c:v>
                </c:pt>
                <c:pt idx="27">
                  <c:v>4.9338546939722101E-3</c:v>
                </c:pt>
                <c:pt idx="28">
                  <c:v>4.9338546939722101E-3</c:v>
                </c:pt>
                <c:pt idx="29">
                  <c:v>4.9338546939722101E-3</c:v>
                </c:pt>
                <c:pt idx="30">
                  <c:v>4.9338546939722101E-3</c:v>
                </c:pt>
                <c:pt idx="31">
                  <c:v>4.9338546939722101E-3</c:v>
                </c:pt>
                <c:pt idx="32">
                  <c:v>4.9338546939722101E-3</c:v>
                </c:pt>
                <c:pt idx="33">
                  <c:v>4.9338546939722101E-3</c:v>
                </c:pt>
                <c:pt idx="34">
                  <c:v>4.9338546939722101E-3</c:v>
                </c:pt>
                <c:pt idx="35">
                  <c:v>4.9338546939722101E-3</c:v>
                </c:pt>
                <c:pt idx="36">
                  <c:v>4.9338546939722101E-3</c:v>
                </c:pt>
                <c:pt idx="37">
                  <c:v>4.9338546939722101E-3</c:v>
                </c:pt>
                <c:pt idx="38">
                  <c:v>4.9338546939722101E-3</c:v>
                </c:pt>
                <c:pt idx="39">
                  <c:v>4.9338546939722101E-3</c:v>
                </c:pt>
                <c:pt idx="40">
                  <c:v>4.9338546939722101E-3</c:v>
                </c:pt>
                <c:pt idx="41">
                  <c:v>4.9338546939722101E-3</c:v>
                </c:pt>
                <c:pt idx="42">
                  <c:v>4.9338546939722101E-3</c:v>
                </c:pt>
                <c:pt idx="43">
                  <c:v>4.9338546939722101E-3</c:v>
                </c:pt>
                <c:pt idx="44">
                  <c:v>4.9338546939722101E-3</c:v>
                </c:pt>
                <c:pt idx="45">
                  <c:v>4.9338546939722101E-3</c:v>
                </c:pt>
                <c:pt idx="46">
                  <c:v>4.9338546939722101E-3</c:v>
                </c:pt>
                <c:pt idx="47">
                  <c:v>4.9338546939722101E-3</c:v>
                </c:pt>
                <c:pt idx="48">
                  <c:v>4.9338546939722101E-3</c:v>
                </c:pt>
                <c:pt idx="49">
                  <c:v>4.9338546939722101E-3</c:v>
                </c:pt>
                <c:pt idx="50">
                  <c:v>4.9338546939722101E-3</c:v>
                </c:pt>
                <c:pt idx="51">
                  <c:v>4.9338546939722101E-3</c:v>
                </c:pt>
                <c:pt idx="52">
                  <c:v>4.9338546939722101E-3</c:v>
                </c:pt>
                <c:pt idx="53">
                  <c:v>4.9338546939722101E-3</c:v>
                </c:pt>
                <c:pt idx="54">
                  <c:v>4.9338546939722101E-3</c:v>
                </c:pt>
                <c:pt idx="55">
                  <c:v>4.9338546939722101E-3</c:v>
                </c:pt>
                <c:pt idx="56">
                  <c:v>4.9338546939722101E-3</c:v>
                </c:pt>
                <c:pt idx="57">
                  <c:v>4.9338546939722101E-3</c:v>
                </c:pt>
                <c:pt idx="58">
                  <c:v>4.9338546939722101E-3</c:v>
                </c:pt>
                <c:pt idx="59">
                  <c:v>4.9338546939722101E-3</c:v>
                </c:pt>
                <c:pt idx="60">
                  <c:v>4.9338546939722101E-3</c:v>
                </c:pt>
                <c:pt idx="61">
                  <c:v>4.9338546939722101E-3</c:v>
                </c:pt>
                <c:pt idx="62">
                  <c:v>4.9338546939722101E-3</c:v>
                </c:pt>
                <c:pt idx="63">
                  <c:v>4.9338546939722101E-3</c:v>
                </c:pt>
                <c:pt idx="64">
                  <c:v>4.9338546939722101E-3</c:v>
                </c:pt>
                <c:pt idx="65">
                  <c:v>4.9338546939722101E-3</c:v>
                </c:pt>
                <c:pt idx="66">
                  <c:v>4.9338546939722101E-3</c:v>
                </c:pt>
                <c:pt idx="67">
                  <c:v>4.9338546939722101E-3</c:v>
                </c:pt>
                <c:pt idx="68">
                  <c:v>4.9338546939722101E-3</c:v>
                </c:pt>
                <c:pt idx="69">
                  <c:v>4.9338546939722101E-3</c:v>
                </c:pt>
                <c:pt idx="70">
                  <c:v>4.9338546939722101E-3</c:v>
                </c:pt>
                <c:pt idx="71">
                  <c:v>4.9338546939722101E-3</c:v>
                </c:pt>
                <c:pt idx="72">
                  <c:v>4.9338546939722101E-3</c:v>
                </c:pt>
                <c:pt idx="73">
                  <c:v>4.9338546939722101E-3</c:v>
                </c:pt>
                <c:pt idx="74">
                  <c:v>4.9338546939722101E-3</c:v>
                </c:pt>
                <c:pt idx="75">
                  <c:v>4.9338546939722101E-3</c:v>
                </c:pt>
                <c:pt idx="76">
                  <c:v>4.9338546939722101E-3</c:v>
                </c:pt>
                <c:pt idx="77">
                  <c:v>4.9338546939722101E-3</c:v>
                </c:pt>
                <c:pt idx="78">
                  <c:v>4.9338546939722101E-3</c:v>
                </c:pt>
                <c:pt idx="79">
                  <c:v>4.9338546939722101E-3</c:v>
                </c:pt>
                <c:pt idx="80">
                  <c:v>4.9338546939722101E-3</c:v>
                </c:pt>
                <c:pt idx="81">
                  <c:v>4.9338546939722101E-3</c:v>
                </c:pt>
                <c:pt idx="82">
                  <c:v>4.9338546939722101E-3</c:v>
                </c:pt>
                <c:pt idx="83">
                  <c:v>4.9338546939722101E-3</c:v>
                </c:pt>
                <c:pt idx="84">
                  <c:v>4.9338546939722101E-3</c:v>
                </c:pt>
                <c:pt idx="85">
                  <c:v>4.9338546939722101E-3</c:v>
                </c:pt>
                <c:pt idx="86">
                  <c:v>4.9338546939722101E-3</c:v>
                </c:pt>
                <c:pt idx="87">
                  <c:v>4.9338546939722101E-3</c:v>
                </c:pt>
                <c:pt idx="88">
                  <c:v>4.9338546939722101E-3</c:v>
                </c:pt>
                <c:pt idx="89">
                  <c:v>4.9338546939722101E-3</c:v>
                </c:pt>
                <c:pt idx="90">
                  <c:v>4.9338546939722101E-3</c:v>
                </c:pt>
                <c:pt idx="91">
                  <c:v>4.9338546939722101E-3</c:v>
                </c:pt>
                <c:pt idx="92">
                  <c:v>4.9338546939722101E-3</c:v>
                </c:pt>
                <c:pt idx="93">
                  <c:v>4.9338546939722101E-3</c:v>
                </c:pt>
                <c:pt idx="94">
                  <c:v>4.9338546939722101E-3</c:v>
                </c:pt>
              </c:numCache>
            </c:numRef>
          </c:yVal>
          <c:smooth val="1"/>
        </c:ser>
        <c:ser>
          <c:idx val="11"/>
          <c:order val="8"/>
          <c:tx>
            <c:strRef>
              <c:f>Sheet1!$J$5</c:f>
              <c:strCache>
                <c:ptCount val="1"/>
                <c:pt idx="0">
                  <c:v>5E-05</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Sheet1!$J$6:$J$100</c:f>
              <c:numCache>
                <c:formatCode>General</c:formatCode>
                <c:ptCount val="95"/>
                <c:pt idx="22">
                  <c:v>0</c:v>
                </c:pt>
                <c:pt idx="23">
                  <c:v>0</c:v>
                </c:pt>
                <c:pt idx="24">
                  <c:v>0</c:v>
                </c:pt>
                <c:pt idx="25">
                  <c:v>0</c:v>
                </c:pt>
                <c:pt idx="26">
                  <c:v>0</c:v>
                </c:pt>
                <c:pt idx="27">
                  <c:v>4.282540037351925E-3</c:v>
                </c:pt>
                <c:pt idx="28">
                  <c:v>4.282540037351925E-3</c:v>
                </c:pt>
                <c:pt idx="29">
                  <c:v>4.282540037351925E-3</c:v>
                </c:pt>
                <c:pt idx="30">
                  <c:v>4.282540037351925E-3</c:v>
                </c:pt>
                <c:pt idx="31">
                  <c:v>4.282540037351925E-3</c:v>
                </c:pt>
                <c:pt idx="32">
                  <c:v>4.282540037351925E-3</c:v>
                </c:pt>
                <c:pt idx="33">
                  <c:v>4.282540037351925E-3</c:v>
                </c:pt>
                <c:pt idx="34">
                  <c:v>4.282540037351925E-3</c:v>
                </c:pt>
                <c:pt idx="35">
                  <c:v>4.282540037351925E-3</c:v>
                </c:pt>
                <c:pt idx="36">
                  <c:v>4.282540037351925E-3</c:v>
                </c:pt>
                <c:pt idx="37">
                  <c:v>4.282540037351925E-3</c:v>
                </c:pt>
                <c:pt idx="38">
                  <c:v>4.282540037351925E-3</c:v>
                </c:pt>
                <c:pt idx="39">
                  <c:v>4.282540037351925E-3</c:v>
                </c:pt>
                <c:pt idx="40">
                  <c:v>4.282540037351925E-3</c:v>
                </c:pt>
                <c:pt idx="41">
                  <c:v>4.282540037351925E-3</c:v>
                </c:pt>
                <c:pt idx="42">
                  <c:v>4.282540037351925E-3</c:v>
                </c:pt>
                <c:pt idx="43">
                  <c:v>4.282540037351925E-3</c:v>
                </c:pt>
                <c:pt idx="44">
                  <c:v>4.282540037351925E-3</c:v>
                </c:pt>
                <c:pt idx="45">
                  <c:v>4.282540037351925E-3</c:v>
                </c:pt>
                <c:pt idx="46">
                  <c:v>4.282540037351925E-3</c:v>
                </c:pt>
                <c:pt idx="47">
                  <c:v>4.282540037351925E-3</c:v>
                </c:pt>
                <c:pt idx="48">
                  <c:v>4.282540037351925E-3</c:v>
                </c:pt>
                <c:pt idx="49">
                  <c:v>4.282540037351925E-3</c:v>
                </c:pt>
                <c:pt idx="50">
                  <c:v>4.282540037351925E-3</c:v>
                </c:pt>
                <c:pt idx="51">
                  <c:v>4.282540037351925E-3</c:v>
                </c:pt>
                <c:pt idx="52">
                  <c:v>4.282540037351925E-3</c:v>
                </c:pt>
                <c:pt idx="53">
                  <c:v>4.282540037351925E-3</c:v>
                </c:pt>
                <c:pt idx="54">
                  <c:v>4.282540037351925E-3</c:v>
                </c:pt>
                <c:pt idx="55">
                  <c:v>4.282540037351925E-3</c:v>
                </c:pt>
                <c:pt idx="56">
                  <c:v>4.282540037351925E-3</c:v>
                </c:pt>
                <c:pt idx="57">
                  <c:v>4.282540037351925E-3</c:v>
                </c:pt>
                <c:pt idx="58">
                  <c:v>4.282540037351925E-3</c:v>
                </c:pt>
                <c:pt idx="59">
                  <c:v>4.282540037351925E-3</c:v>
                </c:pt>
                <c:pt idx="60">
                  <c:v>4.282540037351925E-3</c:v>
                </c:pt>
                <c:pt idx="61">
                  <c:v>4.282540037351925E-3</c:v>
                </c:pt>
                <c:pt idx="62">
                  <c:v>4.282540037351925E-3</c:v>
                </c:pt>
                <c:pt idx="63">
                  <c:v>4.282540037351925E-3</c:v>
                </c:pt>
                <c:pt idx="64">
                  <c:v>4.282540037351925E-3</c:v>
                </c:pt>
                <c:pt idx="65">
                  <c:v>4.282540037351925E-3</c:v>
                </c:pt>
                <c:pt idx="66">
                  <c:v>4.282540037351925E-3</c:v>
                </c:pt>
                <c:pt idx="67">
                  <c:v>4.282540037351925E-3</c:v>
                </c:pt>
                <c:pt idx="68">
                  <c:v>4.282540037351925E-3</c:v>
                </c:pt>
                <c:pt idx="69">
                  <c:v>4.282540037351925E-3</c:v>
                </c:pt>
                <c:pt idx="70">
                  <c:v>4.282540037351925E-3</c:v>
                </c:pt>
                <c:pt idx="71">
                  <c:v>4.282540037351925E-3</c:v>
                </c:pt>
                <c:pt idx="72">
                  <c:v>4.282540037351925E-3</c:v>
                </c:pt>
                <c:pt idx="73">
                  <c:v>4.282540037351925E-3</c:v>
                </c:pt>
                <c:pt idx="74">
                  <c:v>4.282540037351925E-3</c:v>
                </c:pt>
                <c:pt idx="75">
                  <c:v>4.282540037351925E-3</c:v>
                </c:pt>
                <c:pt idx="76">
                  <c:v>4.282540037351925E-3</c:v>
                </c:pt>
                <c:pt idx="77">
                  <c:v>4.282540037351925E-3</c:v>
                </c:pt>
                <c:pt idx="78">
                  <c:v>4.282540037351925E-3</c:v>
                </c:pt>
                <c:pt idx="79">
                  <c:v>4.282540037351925E-3</c:v>
                </c:pt>
                <c:pt idx="80">
                  <c:v>4.282540037351925E-3</c:v>
                </c:pt>
                <c:pt idx="81">
                  <c:v>4.282540037351925E-3</c:v>
                </c:pt>
                <c:pt idx="82">
                  <c:v>4.282540037351925E-3</c:v>
                </c:pt>
                <c:pt idx="83">
                  <c:v>4.282540037351925E-3</c:v>
                </c:pt>
                <c:pt idx="84">
                  <c:v>4.282540037351925E-3</c:v>
                </c:pt>
                <c:pt idx="85">
                  <c:v>4.282540037351925E-3</c:v>
                </c:pt>
                <c:pt idx="86">
                  <c:v>4.282540037351925E-3</c:v>
                </c:pt>
                <c:pt idx="87">
                  <c:v>4.282540037351925E-3</c:v>
                </c:pt>
                <c:pt idx="88">
                  <c:v>4.282540037351925E-3</c:v>
                </c:pt>
                <c:pt idx="89">
                  <c:v>4.282540037351925E-3</c:v>
                </c:pt>
                <c:pt idx="90">
                  <c:v>4.282540037351925E-3</c:v>
                </c:pt>
                <c:pt idx="91">
                  <c:v>4.282540037351925E-3</c:v>
                </c:pt>
                <c:pt idx="92">
                  <c:v>4.282540037351925E-3</c:v>
                </c:pt>
                <c:pt idx="93">
                  <c:v>4.282540037351925E-3</c:v>
                </c:pt>
                <c:pt idx="94">
                  <c:v>4.282540037351925E-3</c:v>
                </c:pt>
              </c:numCache>
            </c:numRef>
          </c:yVal>
          <c:smooth val="1"/>
        </c:ser>
        <c:ser>
          <c:idx val="12"/>
          <c:order val="9"/>
          <c:tx>
            <c:strRef>
              <c:f>Sheet1!$K$5</c:f>
              <c:strCache>
                <c:ptCount val="1"/>
                <c:pt idx="0">
                  <c:v>2E-05</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Sheet1!$K$6:$K$100</c:f>
              <c:numCache>
                <c:formatCode>General</c:formatCode>
                <c:ptCount val="95"/>
                <c:pt idx="22">
                  <c:v>0</c:v>
                </c:pt>
                <c:pt idx="23">
                  <c:v>0</c:v>
                </c:pt>
                <c:pt idx="24">
                  <c:v>0</c:v>
                </c:pt>
                <c:pt idx="25">
                  <c:v>0</c:v>
                </c:pt>
                <c:pt idx="26">
                  <c:v>0</c:v>
                </c:pt>
                <c:pt idx="27">
                  <c:v>0</c:v>
                </c:pt>
                <c:pt idx="28">
                  <c:v>0</c:v>
                </c:pt>
                <c:pt idx="29">
                  <c:v>0</c:v>
                </c:pt>
                <c:pt idx="30">
                  <c:v>0</c:v>
                </c:pt>
                <c:pt idx="31">
                  <c:v>0</c:v>
                </c:pt>
                <c:pt idx="32">
                  <c:v>3.5927298935916853E-3</c:v>
                </c:pt>
                <c:pt idx="33">
                  <c:v>3.5927298935916853E-3</c:v>
                </c:pt>
                <c:pt idx="34">
                  <c:v>3.5927298935916853E-3</c:v>
                </c:pt>
                <c:pt idx="35">
                  <c:v>3.5927298935916853E-3</c:v>
                </c:pt>
                <c:pt idx="36">
                  <c:v>3.5927298935916853E-3</c:v>
                </c:pt>
                <c:pt idx="37">
                  <c:v>3.5927298935916853E-3</c:v>
                </c:pt>
                <c:pt idx="38">
                  <c:v>3.5927298935916853E-3</c:v>
                </c:pt>
                <c:pt idx="39">
                  <c:v>3.5927298935916853E-3</c:v>
                </c:pt>
                <c:pt idx="40">
                  <c:v>3.5927298935916853E-3</c:v>
                </c:pt>
                <c:pt idx="41">
                  <c:v>3.5927298935916853E-3</c:v>
                </c:pt>
                <c:pt idx="42">
                  <c:v>3.5927298935916853E-3</c:v>
                </c:pt>
                <c:pt idx="43">
                  <c:v>3.5927298935916853E-3</c:v>
                </c:pt>
                <c:pt idx="44">
                  <c:v>3.5927298935916853E-3</c:v>
                </c:pt>
                <c:pt idx="45">
                  <c:v>3.5927298935916853E-3</c:v>
                </c:pt>
                <c:pt idx="46">
                  <c:v>3.5927298935916853E-3</c:v>
                </c:pt>
                <c:pt idx="47">
                  <c:v>3.5927298935916853E-3</c:v>
                </c:pt>
                <c:pt idx="48">
                  <c:v>3.5927298935916853E-3</c:v>
                </c:pt>
                <c:pt idx="49">
                  <c:v>3.5927298935916853E-3</c:v>
                </c:pt>
                <c:pt idx="50">
                  <c:v>3.5927298935916853E-3</c:v>
                </c:pt>
                <c:pt idx="51">
                  <c:v>3.5927298935916853E-3</c:v>
                </c:pt>
                <c:pt idx="52">
                  <c:v>3.5927298935916853E-3</c:v>
                </c:pt>
                <c:pt idx="53">
                  <c:v>3.5927298935916853E-3</c:v>
                </c:pt>
                <c:pt idx="54">
                  <c:v>3.5927298935916853E-3</c:v>
                </c:pt>
                <c:pt idx="55">
                  <c:v>3.5927298935916853E-3</c:v>
                </c:pt>
                <c:pt idx="56">
                  <c:v>3.5927298935916853E-3</c:v>
                </c:pt>
                <c:pt idx="57">
                  <c:v>3.5927298935916853E-3</c:v>
                </c:pt>
                <c:pt idx="58">
                  <c:v>3.5927298935916853E-3</c:v>
                </c:pt>
                <c:pt idx="59">
                  <c:v>3.5927298935916853E-3</c:v>
                </c:pt>
                <c:pt idx="60">
                  <c:v>3.5927298935916853E-3</c:v>
                </c:pt>
                <c:pt idx="61">
                  <c:v>3.5927298935916853E-3</c:v>
                </c:pt>
                <c:pt idx="62">
                  <c:v>3.5927298935916853E-3</c:v>
                </c:pt>
                <c:pt idx="63">
                  <c:v>3.5927298935916853E-3</c:v>
                </c:pt>
                <c:pt idx="64">
                  <c:v>3.5927298935916853E-3</c:v>
                </c:pt>
                <c:pt idx="65">
                  <c:v>3.5927298935916853E-3</c:v>
                </c:pt>
                <c:pt idx="66">
                  <c:v>3.5927298935916853E-3</c:v>
                </c:pt>
                <c:pt idx="67">
                  <c:v>3.5927298935916853E-3</c:v>
                </c:pt>
                <c:pt idx="68">
                  <c:v>3.5927298935916853E-3</c:v>
                </c:pt>
                <c:pt idx="69">
                  <c:v>3.5927298935916853E-3</c:v>
                </c:pt>
                <c:pt idx="70">
                  <c:v>3.5927298935916853E-3</c:v>
                </c:pt>
                <c:pt idx="71">
                  <c:v>3.5927298935916853E-3</c:v>
                </c:pt>
                <c:pt idx="72">
                  <c:v>3.5927298935916853E-3</c:v>
                </c:pt>
                <c:pt idx="73">
                  <c:v>3.5927298935916853E-3</c:v>
                </c:pt>
                <c:pt idx="74">
                  <c:v>3.5927298935916853E-3</c:v>
                </c:pt>
                <c:pt idx="75">
                  <c:v>3.5927298935916853E-3</c:v>
                </c:pt>
                <c:pt idx="76">
                  <c:v>3.5927298935916853E-3</c:v>
                </c:pt>
                <c:pt idx="77">
                  <c:v>3.5927298935916853E-3</c:v>
                </c:pt>
                <c:pt idx="78">
                  <c:v>3.5927298935916853E-3</c:v>
                </c:pt>
                <c:pt idx="79">
                  <c:v>3.5927298935916853E-3</c:v>
                </c:pt>
                <c:pt idx="80">
                  <c:v>3.5927298935916853E-3</c:v>
                </c:pt>
                <c:pt idx="81">
                  <c:v>3.5927298935916853E-3</c:v>
                </c:pt>
                <c:pt idx="82">
                  <c:v>3.5927298935916853E-3</c:v>
                </c:pt>
                <c:pt idx="83">
                  <c:v>3.5927298935916853E-3</c:v>
                </c:pt>
                <c:pt idx="84">
                  <c:v>3.5927298935916853E-3</c:v>
                </c:pt>
                <c:pt idx="85">
                  <c:v>3.5927298935916853E-3</c:v>
                </c:pt>
                <c:pt idx="86">
                  <c:v>3.5927298935916853E-3</c:v>
                </c:pt>
                <c:pt idx="87">
                  <c:v>3.5927298935916853E-3</c:v>
                </c:pt>
                <c:pt idx="88">
                  <c:v>3.5927298935916853E-3</c:v>
                </c:pt>
                <c:pt idx="89">
                  <c:v>3.5927298935916853E-3</c:v>
                </c:pt>
                <c:pt idx="90">
                  <c:v>3.5927298935916853E-3</c:v>
                </c:pt>
                <c:pt idx="91">
                  <c:v>3.5927298935916853E-3</c:v>
                </c:pt>
                <c:pt idx="92">
                  <c:v>3.5927298935916853E-3</c:v>
                </c:pt>
                <c:pt idx="93">
                  <c:v>3.5927298935916853E-3</c:v>
                </c:pt>
                <c:pt idx="94">
                  <c:v>3.5927298935916853E-3</c:v>
                </c:pt>
              </c:numCache>
            </c:numRef>
          </c:yVal>
          <c:smooth val="1"/>
        </c:ser>
        <c:ser>
          <c:idx val="13"/>
          <c:order val="10"/>
          <c:tx>
            <c:strRef>
              <c:f>Sheet1!$L$5</c:f>
              <c:strCache>
                <c:ptCount val="1"/>
                <c:pt idx="0">
                  <c:v>1E-05</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Sheet1!$L$6:$L$100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3.1701972100645795E-3</c:v>
                </c:pt>
                <c:pt idx="38">
                  <c:v>3.1701972100645795E-3</c:v>
                </c:pt>
                <c:pt idx="39">
                  <c:v>3.1701972100645795E-3</c:v>
                </c:pt>
                <c:pt idx="40">
                  <c:v>3.1701972100645795E-3</c:v>
                </c:pt>
                <c:pt idx="41">
                  <c:v>3.1701972100645795E-3</c:v>
                </c:pt>
                <c:pt idx="42">
                  <c:v>3.1701972100645795E-3</c:v>
                </c:pt>
                <c:pt idx="43">
                  <c:v>3.1701972100645795E-3</c:v>
                </c:pt>
                <c:pt idx="44">
                  <c:v>3.1701972100645795E-3</c:v>
                </c:pt>
                <c:pt idx="45">
                  <c:v>3.1701972100645795E-3</c:v>
                </c:pt>
                <c:pt idx="46">
                  <c:v>3.1701972100645795E-3</c:v>
                </c:pt>
                <c:pt idx="47">
                  <c:v>3.1701972100645795E-3</c:v>
                </c:pt>
                <c:pt idx="48">
                  <c:v>3.1701972100645795E-3</c:v>
                </c:pt>
                <c:pt idx="49">
                  <c:v>3.1701972100645795E-3</c:v>
                </c:pt>
                <c:pt idx="50">
                  <c:v>3.1701972100645795E-3</c:v>
                </c:pt>
                <c:pt idx="51">
                  <c:v>3.1701972100645795E-3</c:v>
                </c:pt>
                <c:pt idx="52">
                  <c:v>3.1701972100645795E-3</c:v>
                </c:pt>
                <c:pt idx="53">
                  <c:v>3.1701972100645795E-3</c:v>
                </c:pt>
                <c:pt idx="54">
                  <c:v>3.1701972100645795E-3</c:v>
                </c:pt>
                <c:pt idx="55">
                  <c:v>3.1701972100645795E-3</c:v>
                </c:pt>
                <c:pt idx="56">
                  <c:v>3.1701972100645795E-3</c:v>
                </c:pt>
                <c:pt idx="57">
                  <c:v>3.1701972100645795E-3</c:v>
                </c:pt>
                <c:pt idx="58">
                  <c:v>3.1701972100645795E-3</c:v>
                </c:pt>
                <c:pt idx="59">
                  <c:v>3.1701972100645795E-3</c:v>
                </c:pt>
                <c:pt idx="60">
                  <c:v>3.1701972100645795E-3</c:v>
                </c:pt>
                <c:pt idx="61">
                  <c:v>3.1701972100645795E-3</c:v>
                </c:pt>
                <c:pt idx="62">
                  <c:v>3.1701972100645795E-3</c:v>
                </c:pt>
                <c:pt idx="63">
                  <c:v>3.1701972100645795E-3</c:v>
                </c:pt>
                <c:pt idx="64">
                  <c:v>3.1701972100645795E-3</c:v>
                </c:pt>
                <c:pt idx="65">
                  <c:v>3.1701972100645795E-3</c:v>
                </c:pt>
                <c:pt idx="66">
                  <c:v>3.1701972100645795E-3</c:v>
                </c:pt>
                <c:pt idx="67">
                  <c:v>3.1701972100645795E-3</c:v>
                </c:pt>
                <c:pt idx="68">
                  <c:v>3.1701972100645795E-3</c:v>
                </c:pt>
                <c:pt idx="69">
                  <c:v>3.1701972100645795E-3</c:v>
                </c:pt>
                <c:pt idx="70">
                  <c:v>3.1701972100645795E-3</c:v>
                </c:pt>
                <c:pt idx="71">
                  <c:v>3.1701972100645795E-3</c:v>
                </c:pt>
                <c:pt idx="72">
                  <c:v>3.1701972100645795E-3</c:v>
                </c:pt>
                <c:pt idx="73">
                  <c:v>3.1701972100645795E-3</c:v>
                </c:pt>
                <c:pt idx="74">
                  <c:v>3.1701972100645795E-3</c:v>
                </c:pt>
                <c:pt idx="75">
                  <c:v>3.1701972100645795E-3</c:v>
                </c:pt>
                <c:pt idx="76">
                  <c:v>3.1701972100645795E-3</c:v>
                </c:pt>
                <c:pt idx="77">
                  <c:v>3.1701972100645795E-3</c:v>
                </c:pt>
                <c:pt idx="78">
                  <c:v>3.1701972100645795E-3</c:v>
                </c:pt>
                <c:pt idx="79">
                  <c:v>3.1701972100645795E-3</c:v>
                </c:pt>
                <c:pt idx="80">
                  <c:v>3.1701972100645795E-3</c:v>
                </c:pt>
                <c:pt idx="81">
                  <c:v>3.1701972100645795E-3</c:v>
                </c:pt>
                <c:pt idx="82">
                  <c:v>3.1701972100645795E-3</c:v>
                </c:pt>
                <c:pt idx="83">
                  <c:v>3.1701972100645795E-3</c:v>
                </c:pt>
                <c:pt idx="84">
                  <c:v>3.1701972100645795E-3</c:v>
                </c:pt>
                <c:pt idx="85">
                  <c:v>3.1701972100645795E-3</c:v>
                </c:pt>
                <c:pt idx="86">
                  <c:v>3.1701972100645795E-3</c:v>
                </c:pt>
                <c:pt idx="87">
                  <c:v>3.1701972100645795E-3</c:v>
                </c:pt>
                <c:pt idx="88">
                  <c:v>3.1701972100645795E-3</c:v>
                </c:pt>
                <c:pt idx="89">
                  <c:v>3.1701972100645795E-3</c:v>
                </c:pt>
                <c:pt idx="90">
                  <c:v>3.1701972100645795E-3</c:v>
                </c:pt>
                <c:pt idx="91">
                  <c:v>3.1701972100645795E-3</c:v>
                </c:pt>
                <c:pt idx="92">
                  <c:v>3.1701972100645795E-3</c:v>
                </c:pt>
                <c:pt idx="93">
                  <c:v>3.1701972100645795E-3</c:v>
                </c:pt>
                <c:pt idx="94">
                  <c:v>3.1701972100645795E-3</c:v>
                </c:pt>
              </c:numCache>
            </c:numRef>
          </c:yVal>
          <c:smooth val="1"/>
        </c:ser>
        <c:ser>
          <c:idx val="14"/>
          <c:order val="11"/>
          <c:tx>
            <c:strRef>
              <c:f>Sheet1!$M$5</c:f>
              <c:strCache>
                <c:ptCount val="1"/>
                <c:pt idx="0">
                  <c:v>5E-06</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Sheet1!$M$6:$M$100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2.8140924166111039E-3</c:v>
                </c:pt>
                <c:pt idx="42">
                  <c:v>2.8140924166111039E-3</c:v>
                </c:pt>
                <c:pt idx="43">
                  <c:v>2.8140924166111039E-3</c:v>
                </c:pt>
                <c:pt idx="44">
                  <c:v>2.8140924166111039E-3</c:v>
                </c:pt>
                <c:pt idx="45">
                  <c:v>2.8140924166111039E-3</c:v>
                </c:pt>
                <c:pt idx="46">
                  <c:v>2.8140924166111039E-3</c:v>
                </c:pt>
                <c:pt idx="47">
                  <c:v>2.8140924166111039E-3</c:v>
                </c:pt>
                <c:pt idx="48">
                  <c:v>2.8140924166111039E-3</c:v>
                </c:pt>
                <c:pt idx="49">
                  <c:v>2.8140924166111039E-3</c:v>
                </c:pt>
                <c:pt idx="50">
                  <c:v>2.8140924166111039E-3</c:v>
                </c:pt>
                <c:pt idx="51">
                  <c:v>2.8140924166111039E-3</c:v>
                </c:pt>
                <c:pt idx="52">
                  <c:v>2.8140924166111039E-3</c:v>
                </c:pt>
                <c:pt idx="53">
                  <c:v>2.8140924166111039E-3</c:v>
                </c:pt>
                <c:pt idx="54">
                  <c:v>2.8140924166111039E-3</c:v>
                </c:pt>
                <c:pt idx="55">
                  <c:v>2.8140924166111039E-3</c:v>
                </c:pt>
                <c:pt idx="56">
                  <c:v>2.8140924166111039E-3</c:v>
                </c:pt>
                <c:pt idx="57">
                  <c:v>2.8140924166111039E-3</c:v>
                </c:pt>
                <c:pt idx="58">
                  <c:v>2.8140924166111039E-3</c:v>
                </c:pt>
                <c:pt idx="59">
                  <c:v>2.8140924166111039E-3</c:v>
                </c:pt>
                <c:pt idx="60">
                  <c:v>2.8140924166111039E-3</c:v>
                </c:pt>
                <c:pt idx="61">
                  <c:v>2.8140924166111039E-3</c:v>
                </c:pt>
                <c:pt idx="62">
                  <c:v>2.8140924166111039E-3</c:v>
                </c:pt>
                <c:pt idx="63">
                  <c:v>2.8140924166111039E-3</c:v>
                </c:pt>
                <c:pt idx="64">
                  <c:v>2.8140924166111039E-3</c:v>
                </c:pt>
                <c:pt idx="65">
                  <c:v>2.8140924166111039E-3</c:v>
                </c:pt>
                <c:pt idx="66">
                  <c:v>2.8140924166111039E-3</c:v>
                </c:pt>
                <c:pt idx="67">
                  <c:v>2.8140924166111039E-3</c:v>
                </c:pt>
                <c:pt idx="68">
                  <c:v>2.8140924166111039E-3</c:v>
                </c:pt>
                <c:pt idx="69">
                  <c:v>2.8140924166111039E-3</c:v>
                </c:pt>
                <c:pt idx="70">
                  <c:v>2.8140924166111039E-3</c:v>
                </c:pt>
                <c:pt idx="71">
                  <c:v>2.8140924166111039E-3</c:v>
                </c:pt>
                <c:pt idx="72">
                  <c:v>2.8140924166111039E-3</c:v>
                </c:pt>
                <c:pt idx="73">
                  <c:v>2.8140924166111039E-3</c:v>
                </c:pt>
                <c:pt idx="74">
                  <c:v>2.8140924166111039E-3</c:v>
                </c:pt>
                <c:pt idx="75">
                  <c:v>2.8140924166111039E-3</c:v>
                </c:pt>
                <c:pt idx="76">
                  <c:v>2.8140924166111039E-3</c:v>
                </c:pt>
                <c:pt idx="77">
                  <c:v>2.8140924166111039E-3</c:v>
                </c:pt>
                <c:pt idx="78">
                  <c:v>2.8140924166111039E-3</c:v>
                </c:pt>
                <c:pt idx="79">
                  <c:v>2.8140924166111039E-3</c:v>
                </c:pt>
                <c:pt idx="80">
                  <c:v>2.8140924166111039E-3</c:v>
                </c:pt>
                <c:pt idx="81">
                  <c:v>2.8140924166111039E-3</c:v>
                </c:pt>
                <c:pt idx="82">
                  <c:v>2.8140924166111039E-3</c:v>
                </c:pt>
                <c:pt idx="83">
                  <c:v>2.8140924166111039E-3</c:v>
                </c:pt>
                <c:pt idx="84">
                  <c:v>2.8140924166111039E-3</c:v>
                </c:pt>
                <c:pt idx="85">
                  <c:v>2.8140924166111039E-3</c:v>
                </c:pt>
                <c:pt idx="86">
                  <c:v>2.8140924166111039E-3</c:v>
                </c:pt>
                <c:pt idx="87">
                  <c:v>2.8140924166111039E-3</c:v>
                </c:pt>
                <c:pt idx="88">
                  <c:v>2.8140924166111039E-3</c:v>
                </c:pt>
                <c:pt idx="89">
                  <c:v>2.8140924166111039E-3</c:v>
                </c:pt>
                <c:pt idx="90">
                  <c:v>2.8140924166111039E-3</c:v>
                </c:pt>
                <c:pt idx="91">
                  <c:v>2.8140924166111039E-3</c:v>
                </c:pt>
                <c:pt idx="92">
                  <c:v>2.8140924166111039E-3</c:v>
                </c:pt>
                <c:pt idx="93">
                  <c:v>2.8140924166111039E-3</c:v>
                </c:pt>
                <c:pt idx="94">
                  <c:v>2.8140924166111039E-3</c:v>
                </c:pt>
              </c:numCache>
            </c:numRef>
          </c:yVal>
          <c:smooth val="1"/>
        </c:ser>
        <c:ser>
          <c:idx val="15"/>
          <c:order val="12"/>
          <c:tx>
            <c:strRef>
              <c:f>Sheet1!$N$5</c:f>
              <c:strCache>
                <c:ptCount val="1"/>
                <c:pt idx="0">
                  <c:v>2E-06</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Sheet1!$N$6:$N$100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2.4238761280259377E-3</c:v>
                </c:pt>
                <c:pt idx="47">
                  <c:v>2.4238761280259377E-3</c:v>
                </c:pt>
                <c:pt idx="48">
                  <c:v>2.4238761280259377E-3</c:v>
                </c:pt>
                <c:pt idx="49">
                  <c:v>2.4238761280259377E-3</c:v>
                </c:pt>
                <c:pt idx="50">
                  <c:v>2.4238761280259377E-3</c:v>
                </c:pt>
                <c:pt idx="51">
                  <c:v>2.4238761280259377E-3</c:v>
                </c:pt>
                <c:pt idx="52">
                  <c:v>2.4238761280259377E-3</c:v>
                </c:pt>
                <c:pt idx="53">
                  <c:v>2.4238761280259377E-3</c:v>
                </c:pt>
                <c:pt idx="54">
                  <c:v>2.4238761280259377E-3</c:v>
                </c:pt>
                <c:pt idx="55">
                  <c:v>2.4238761280259377E-3</c:v>
                </c:pt>
                <c:pt idx="56">
                  <c:v>2.4238761280259377E-3</c:v>
                </c:pt>
                <c:pt idx="57">
                  <c:v>2.4238761280259377E-3</c:v>
                </c:pt>
                <c:pt idx="58">
                  <c:v>2.4238761280259377E-3</c:v>
                </c:pt>
                <c:pt idx="59">
                  <c:v>2.4238761280259377E-3</c:v>
                </c:pt>
                <c:pt idx="60">
                  <c:v>2.4238761280259377E-3</c:v>
                </c:pt>
                <c:pt idx="61">
                  <c:v>2.4238761280259377E-3</c:v>
                </c:pt>
                <c:pt idx="62">
                  <c:v>2.4238761280259377E-3</c:v>
                </c:pt>
                <c:pt idx="63">
                  <c:v>2.4238761280259377E-3</c:v>
                </c:pt>
                <c:pt idx="64">
                  <c:v>2.4238761280259377E-3</c:v>
                </c:pt>
                <c:pt idx="65">
                  <c:v>2.4238761280259377E-3</c:v>
                </c:pt>
                <c:pt idx="66">
                  <c:v>2.4238761280259377E-3</c:v>
                </c:pt>
                <c:pt idx="67">
                  <c:v>2.4238761280259377E-3</c:v>
                </c:pt>
                <c:pt idx="68">
                  <c:v>2.4238761280259377E-3</c:v>
                </c:pt>
                <c:pt idx="69">
                  <c:v>2.4238761280259377E-3</c:v>
                </c:pt>
                <c:pt idx="70">
                  <c:v>2.4238761280259377E-3</c:v>
                </c:pt>
                <c:pt idx="71">
                  <c:v>2.4238761280259377E-3</c:v>
                </c:pt>
                <c:pt idx="72">
                  <c:v>2.4238761280259377E-3</c:v>
                </c:pt>
                <c:pt idx="73">
                  <c:v>2.4238761280259377E-3</c:v>
                </c:pt>
                <c:pt idx="74">
                  <c:v>2.4238761280259377E-3</c:v>
                </c:pt>
                <c:pt idx="75">
                  <c:v>2.4238761280259377E-3</c:v>
                </c:pt>
                <c:pt idx="76">
                  <c:v>2.4238761280259377E-3</c:v>
                </c:pt>
                <c:pt idx="77">
                  <c:v>2.4238761280259377E-3</c:v>
                </c:pt>
                <c:pt idx="78">
                  <c:v>2.4238761280259377E-3</c:v>
                </c:pt>
                <c:pt idx="79">
                  <c:v>2.4238761280259377E-3</c:v>
                </c:pt>
                <c:pt idx="80">
                  <c:v>2.4238761280259377E-3</c:v>
                </c:pt>
                <c:pt idx="81">
                  <c:v>2.4238761280259377E-3</c:v>
                </c:pt>
                <c:pt idx="82">
                  <c:v>2.4238761280259377E-3</c:v>
                </c:pt>
                <c:pt idx="83">
                  <c:v>2.4238761280259377E-3</c:v>
                </c:pt>
                <c:pt idx="84">
                  <c:v>2.4238761280259377E-3</c:v>
                </c:pt>
                <c:pt idx="85">
                  <c:v>2.4238761280259377E-3</c:v>
                </c:pt>
                <c:pt idx="86">
                  <c:v>2.4238761280259377E-3</c:v>
                </c:pt>
                <c:pt idx="87">
                  <c:v>2.4238761280259377E-3</c:v>
                </c:pt>
                <c:pt idx="88">
                  <c:v>2.4238761280259377E-3</c:v>
                </c:pt>
                <c:pt idx="89">
                  <c:v>2.4238761280259377E-3</c:v>
                </c:pt>
                <c:pt idx="90">
                  <c:v>2.4238761280259377E-3</c:v>
                </c:pt>
                <c:pt idx="91">
                  <c:v>2.4238761280259377E-3</c:v>
                </c:pt>
                <c:pt idx="92">
                  <c:v>2.4238761280259377E-3</c:v>
                </c:pt>
                <c:pt idx="93">
                  <c:v>2.4238761280259377E-3</c:v>
                </c:pt>
                <c:pt idx="94">
                  <c:v>2.4238761280259377E-3</c:v>
                </c:pt>
              </c:numCache>
            </c:numRef>
          </c:yVal>
          <c:smooth val="1"/>
        </c:ser>
        <c:ser>
          <c:idx val="0"/>
          <c:order val="13"/>
          <c:tx>
            <c:strRef>
              <c:f>Sheet1!$O$5:$O$55</c:f>
              <c:strCache>
                <c:ptCount val="1"/>
                <c:pt idx="0">
                  <c:v>1E-06</c:v>
                </c:pt>
              </c:strCache>
            </c:strRef>
          </c:tx>
          <c:spPr>
            <a:ln w="20043">
              <a:solidFill>
                <a:schemeClr val="hlink"/>
              </a:solidFill>
              <a:prstDash val="solid"/>
            </a:ln>
          </c:spPr>
          <c:marker>
            <c:symbol val="none"/>
          </c:marker>
          <c:xVal>
            <c:numRef>
              <c:f>Sheet1!$A$6:$A$100</c:f>
              <c:numCache>
                <c:formatCode>General</c:formatCode>
                <c:ptCount val="95"/>
                <c:pt idx="0">
                  <c:v>10000</c:v>
                </c:pt>
                <c:pt idx="1">
                  <c:v>12000</c:v>
                </c:pt>
                <c:pt idx="2">
                  <c:v>14400</c:v>
                </c:pt>
                <c:pt idx="3">
                  <c:v>17280</c:v>
                </c:pt>
                <c:pt idx="4">
                  <c:v>20736</c:v>
                </c:pt>
                <c:pt idx="5">
                  <c:v>24883.200000000001</c:v>
                </c:pt>
                <c:pt idx="6">
                  <c:v>29859.84</c:v>
                </c:pt>
                <c:pt idx="7">
                  <c:v>35831.808000000005</c:v>
                </c:pt>
                <c:pt idx="8">
                  <c:v>42998.169600000001</c:v>
                </c:pt>
                <c:pt idx="9">
                  <c:v>51597.803520000009</c:v>
                </c:pt>
                <c:pt idx="10">
                  <c:v>61917.364223999997</c:v>
                </c:pt>
                <c:pt idx="11">
                  <c:v>74300.837068799985</c:v>
                </c:pt>
                <c:pt idx="12">
                  <c:v>89161.004482559976</c:v>
                </c:pt>
                <c:pt idx="13">
                  <c:v>106993.20537907197</c:v>
                </c:pt>
                <c:pt idx="14">
                  <c:v>128391.84645488637</c:v>
                </c:pt>
                <c:pt idx="15">
                  <c:v>154070.21574586371</c:v>
                </c:pt>
                <c:pt idx="16">
                  <c:v>184884.25889503633</c:v>
                </c:pt>
                <c:pt idx="17">
                  <c:v>221861.11067404359</c:v>
                </c:pt>
                <c:pt idx="18">
                  <c:v>266233.33280885225</c:v>
                </c:pt>
                <c:pt idx="19">
                  <c:v>319479.99937062286</c:v>
                </c:pt>
                <c:pt idx="20">
                  <c:v>383375.99924474728</c:v>
                </c:pt>
                <c:pt idx="21">
                  <c:v>460051.19909369672</c:v>
                </c:pt>
                <c:pt idx="22">
                  <c:v>552061.43891243613</c:v>
                </c:pt>
                <c:pt idx="23">
                  <c:v>662473.72669492336</c:v>
                </c:pt>
                <c:pt idx="24">
                  <c:v>794968.47203390789</c:v>
                </c:pt>
                <c:pt idx="25">
                  <c:v>953962.16644068947</c:v>
                </c:pt>
                <c:pt idx="26">
                  <c:v>1144754.5997288276</c:v>
                </c:pt>
                <c:pt idx="27">
                  <c:v>1373705.5196745931</c:v>
                </c:pt>
                <c:pt idx="28">
                  <c:v>1648446.6236095114</c:v>
                </c:pt>
                <c:pt idx="29">
                  <c:v>1978135.9483314136</c:v>
                </c:pt>
                <c:pt idx="30">
                  <c:v>2373763.1379976957</c:v>
                </c:pt>
                <c:pt idx="31">
                  <c:v>2848515.7655972354</c:v>
                </c:pt>
                <c:pt idx="32">
                  <c:v>3418218.9187166821</c:v>
                </c:pt>
                <c:pt idx="33">
                  <c:v>4101862.7024600185</c:v>
                </c:pt>
                <c:pt idx="34">
                  <c:v>4922235.2429520227</c:v>
                </c:pt>
                <c:pt idx="35">
                  <c:v>5906682.2915424258</c:v>
                </c:pt>
                <c:pt idx="36">
                  <c:v>7088018.7498509111</c:v>
                </c:pt>
                <c:pt idx="37">
                  <c:v>8505622.4998210929</c:v>
                </c:pt>
                <c:pt idx="38">
                  <c:v>10206746.999785313</c:v>
                </c:pt>
                <c:pt idx="39">
                  <c:v>12248096.399742378</c:v>
                </c:pt>
                <c:pt idx="40">
                  <c:v>14697715.679690851</c:v>
                </c:pt>
                <c:pt idx="41">
                  <c:v>17637258.81562902</c:v>
                </c:pt>
                <c:pt idx="42">
                  <c:v>21164710.578754827</c:v>
                </c:pt>
                <c:pt idx="43">
                  <c:v>25397652.694505788</c:v>
                </c:pt>
                <c:pt idx="44">
                  <c:v>30477183.23340695</c:v>
                </c:pt>
                <c:pt idx="45">
                  <c:v>36572619.880088329</c:v>
                </c:pt>
                <c:pt idx="46">
                  <c:v>43887143.856105998</c:v>
                </c:pt>
                <c:pt idx="47">
                  <c:v>52664572.627327211</c:v>
                </c:pt>
                <c:pt idx="48">
                  <c:v>63197487.152792633</c:v>
                </c:pt>
                <c:pt idx="49">
                  <c:v>75836984.583351165</c:v>
                </c:pt>
                <c:pt idx="50">
                  <c:v>91004381.500021398</c:v>
                </c:pt>
                <c:pt idx="51">
                  <c:v>109205257.80002567</c:v>
                </c:pt>
                <c:pt idx="52">
                  <c:v>131046309.3600308</c:v>
                </c:pt>
                <c:pt idx="53">
                  <c:v>157255571.23203695</c:v>
                </c:pt>
                <c:pt idx="54">
                  <c:v>188706685.47844431</c:v>
                </c:pt>
                <c:pt idx="55">
                  <c:v>226448022.57413319</c:v>
                </c:pt>
                <c:pt idx="56">
                  <c:v>271737627.08895975</c:v>
                </c:pt>
                <c:pt idx="57">
                  <c:v>326085152.50675178</c:v>
                </c:pt>
                <c:pt idx="58">
                  <c:v>391302183.00810218</c:v>
                </c:pt>
                <c:pt idx="59">
                  <c:v>469562619.60972261</c:v>
                </c:pt>
                <c:pt idx="60">
                  <c:v>563475143.53166699</c:v>
                </c:pt>
                <c:pt idx="61">
                  <c:v>676170172.23800051</c:v>
                </c:pt>
                <c:pt idx="62">
                  <c:v>811404206.6856004</c:v>
                </c:pt>
                <c:pt idx="63">
                  <c:v>973685048.02272046</c:v>
                </c:pt>
                <c:pt idx="64">
                  <c:v>1168422057.6272645</c:v>
                </c:pt>
                <c:pt idx="65">
                  <c:v>1402106469.1527174</c:v>
                </c:pt>
                <c:pt idx="66">
                  <c:v>1682527762.9832611</c:v>
                </c:pt>
                <c:pt idx="67">
                  <c:v>2019033315.5799129</c:v>
                </c:pt>
                <c:pt idx="68">
                  <c:v>2422839978.6958952</c:v>
                </c:pt>
                <c:pt idx="69">
                  <c:v>2907407974.4350748</c:v>
                </c:pt>
                <c:pt idx="70">
                  <c:v>3488889569.3220892</c:v>
                </c:pt>
                <c:pt idx="71">
                  <c:v>4186667483.1865067</c:v>
                </c:pt>
                <c:pt idx="72">
                  <c:v>5024000979.8238087</c:v>
                </c:pt>
                <c:pt idx="73">
                  <c:v>6028801175.7885695</c:v>
                </c:pt>
                <c:pt idx="74">
                  <c:v>7234561410.9462824</c:v>
                </c:pt>
                <c:pt idx="75">
                  <c:v>8681473693.13554</c:v>
                </c:pt>
                <c:pt idx="76">
                  <c:v>10417768431.76265</c:v>
                </c:pt>
                <c:pt idx="77">
                  <c:v>12501322118.115177</c:v>
                </c:pt>
                <c:pt idx="78">
                  <c:v>15001586541.738214</c:v>
                </c:pt>
                <c:pt idx="79">
                  <c:v>18001903850.085857</c:v>
                </c:pt>
                <c:pt idx="80">
                  <c:v>21602284620.10302</c:v>
                </c:pt>
                <c:pt idx="81">
                  <c:v>25922741544.123623</c:v>
                </c:pt>
                <c:pt idx="82">
                  <c:v>31107289852.948349</c:v>
                </c:pt>
                <c:pt idx="83">
                  <c:v>37328747823.538017</c:v>
                </c:pt>
                <c:pt idx="84">
                  <c:v>44794497388.245621</c:v>
                </c:pt>
                <c:pt idx="85">
                  <c:v>53753396865.894745</c:v>
                </c:pt>
                <c:pt idx="86">
                  <c:v>64504076239.073692</c:v>
                </c:pt>
                <c:pt idx="87">
                  <c:v>77404891486.888428</c:v>
                </c:pt>
                <c:pt idx="88">
                  <c:v>92885869784.266113</c:v>
                </c:pt>
                <c:pt idx="89">
                  <c:v>111463043741.11935</c:v>
                </c:pt>
                <c:pt idx="90">
                  <c:v>133755652489.3432</c:v>
                </c:pt>
                <c:pt idx="91">
                  <c:v>160506782987.21185</c:v>
                </c:pt>
                <c:pt idx="92">
                  <c:v>192608139584.65414</c:v>
                </c:pt>
                <c:pt idx="93">
                  <c:v>231129767501.58496</c:v>
                </c:pt>
                <c:pt idx="94">
                  <c:v>277355721001.90198</c:v>
                </c:pt>
              </c:numCache>
            </c:numRef>
          </c:xVal>
          <c:yVal>
            <c:numRef>
              <c:f>Sheet1!$O$6:$O$100</c:f>
              <c:numCache>
                <c:formatCode>General</c:formatCode>
                <c:ptCount val="95"/>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2.177305906220576E-3</c:v>
                </c:pt>
                <c:pt idx="51">
                  <c:v>2.177305906220576E-3</c:v>
                </c:pt>
                <c:pt idx="52">
                  <c:v>2.177305906220576E-3</c:v>
                </c:pt>
                <c:pt idx="53">
                  <c:v>2.177305906220576E-3</c:v>
                </c:pt>
                <c:pt idx="54">
                  <c:v>2.177305906220576E-3</c:v>
                </c:pt>
                <c:pt idx="55">
                  <c:v>2.177305906220576E-3</c:v>
                </c:pt>
                <c:pt idx="56">
                  <c:v>2.177305906220576E-3</c:v>
                </c:pt>
                <c:pt idx="57">
                  <c:v>2.177305906220576E-3</c:v>
                </c:pt>
                <c:pt idx="58">
                  <c:v>2.177305906220576E-3</c:v>
                </c:pt>
                <c:pt idx="59">
                  <c:v>2.177305906220576E-3</c:v>
                </c:pt>
                <c:pt idx="60">
                  <c:v>2.177305906220576E-3</c:v>
                </c:pt>
                <c:pt idx="61">
                  <c:v>2.177305906220576E-3</c:v>
                </c:pt>
                <c:pt idx="62">
                  <c:v>2.177305906220576E-3</c:v>
                </c:pt>
                <c:pt idx="63">
                  <c:v>2.177305906220576E-3</c:v>
                </c:pt>
                <c:pt idx="64">
                  <c:v>2.177305906220576E-3</c:v>
                </c:pt>
                <c:pt idx="65">
                  <c:v>2.177305906220576E-3</c:v>
                </c:pt>
                <c:pt idx="66">
                  <c:v>2.177305906220576E-3</c:v>
                </c:pt>
                <c:pt idx="67">
                  <c:v>2.177305906220576E-3</c:v>
                </c:pt>
                <c:pt idx="68">
                  <c:v>2.177305906220576E-3</c:v>
                </c:pt>
                <c:pt idx="69">
                  <c:v>2.177305906220576E-3</c:v>
                </c:pt>
                <c:pt idx="70">
                  <c:v>2.177305906220576E-3</c:v>
                </c:pt>
                <c:pt idx="71">
                  <c:v>2.177305906220576E-3</c:v>
                </c:pt>
                <c:pt idx="72">
                  <c:v>2.177305906220576E-3</c:v>
                </c:pt>
                <c:pt idx="73">
                  <c:v>2.177305906220576E-3</c:v>
                </c:pt>
                <c:pt idx="74">
                  <c:v>2.177305906220576E-3</c:v>
                </c:pt>
                <c:pt idx="75">
                  <c:v>2.177305906220576E-3</c:v>
                </c:pt>
                <c:pt idx="76">
                  <c:v>2.177305906220576E-3</c:v>
                </c:pt>
                <c:pt idx="77">
                  <c:v>2.177305906220576E-3</c:v>
                </c:pt>
                <c:pt idx="78">
                  <c:v>2.177305906220576E-3</c:v>
                </c:pt>
                <c:pt idx="79">
                  <c:v>2.177305906220576E-3</c:v>
                </c:pt>
                <c:pt idx="80">
                  <c:v>2.177305906220576E-3</c:v>
                </c:pt>
                <c:pt idx="81">
                  <c:v>2.177305906220576E-3</c:v>
                </c:pt>
                <c:pt idx="82">
                  <c:v>2.177305906220576E-3</c:v>
                </c:pt>
                <c:pt idx="83">
                  <c:v>2.177305906220576E-3</c:v>
                </c:pt>
                <c:pt idx="84">
                  <c:v>2.177305906220576E-3</c:v>
                </c:pt>
                <c:pt idx="85">
                  <c:v>2.177305906220576E-3</c:v>
                </c:pt>
                <c:pt idx="86">
                  <c:v>2.177305906220576E-3</c:v>
                </c:pt>
                <c:pt idx="87">
                  <c:v>2.177305906220576E-3</c:v>
                </c:pt>
                <c:pt idx="88">
                  <c:v>2.177305906220576E-3</c:v>
                </c:pt>
                <c:pt idx="89">
                  <c:v>2.177305906220576E-3</c:v>
                </c:pt>
                <c:pt idx="90">
                  <c:v>2.177305906220576E-3</c:v>
                </c:pt>
                <c:pt idx="91">
                  <c:v>2.177305906220576E-3</c:v>
                </c:pt>
                <c:pt idx="92">
                  <c:v>2.177305906220576E-3</c:v>
                </c:pt>
                <c:pt idx="93">
                  <c:v>2.177305906220576E-3</c:v>
                </c:pt>
                <c:pt idx="94">
                  <c:v>2.177305906220576E-3</c:v>
                </c:pt>
              </c:numCache>
            </c:numRef>
          </c:yVal>
          <c:smooth val="1"/>
        </c:ser>
        <c:axId val="308970240"/>
        <c:axId val="308971776"/>
      </c:scatterChart>
      <c:valAx>
        <c:axId val="308970240"/>
        <c:scaling>
          <c:logBase val="10"/>
          <c:orientation val="minMax"/>
          <c:max val="10000000000"/>
          <c:min val="10000"/>
        </c:scaling>
        <c:axPos val="b"/>
        <c:majorGridlines>
          <c:spPr>
            <a:ln w="1670">
              <a:solidFill>
                <a:schemeClr val="tx1"/>
              </a:solidFill>
              <a:prstDash val="sysDash"/>
            </a:ln>
          </c:spPr>
        </c:majorGridlines>
        <c:numFmt formatCode="General" sourceLinked="0"/>
        <c:tickLblPos val="nextTo"/>
        <c:spPr>
          <a:ln w="1670">
            <a:solidFill>
              <a:schemeClr val="tx2"/>
            </a:solidFill>
            <a:prstDash val="solid"/>
          </a:ln>
        </c:spPr>
        <c:txPr>
          <a:bodyPr rot="-2700000" vert="horz"/>
          <a:lstStyle/>
          <a:p>
            <a:pPr>
              <a:defRPr sz="776" b="0" i="0" u="none" strike="noStrike" baseline="0">
                <a:solidFill>
                  <a:schemeClr val="tx2"/>
                </a:solidFill>
                <a:latin typeface="Times New Roman"/>
                <a:ea typeface="Times New Roman"/>
                <a:cs typeface="Times New Roman"/>
              </a:defRPr>
            </a:pPr>
            <a:endParaRPr lang="en-US"/>
          </a:p>
        </c:txPr>
        <c:crossAx val="308971776"/>
        <c:crossesAt val="1.0000000000000002E-3"/>
        <c:crossBetween val="midCat"/>
      </c:valAx>
      <c:valAx>
        <c:axId val="308971776"/>
        <c:scaling>
          <c:logBase val="10"/>
          <c:orientation val="minMax"/>
          <c:max val="1.0000000000000002E-2"/>
          <c:min val="1.0000000000000002E-3"/>
        </c:scaling>
        <c:axPos val="l"/>
        <c:majorGridlines>
          <c:spPr>
            <a:ln w="1670">
              <a:solidFill>
                <a:schemeClr val="tx2"/>
              </a:solidFill>
              <a:prstDash val="solid"/>
            </a:ln>
          </c:spPr>
        </c:majorGridlines>
        <c:minorGridlines>
          <c:spPr>
            <a:ln w="1670">
              <a:solidFill>
                <a:schemeClr val="tx1"/>
              </a:solidFill>
              <a:prstDash val="sysDash"/>
            </a:ln>
          </c:spPr>
        </c:minorGridlines>
        <c:numFmt formatCode="General" sourceLinked="1"/>
        <c:minorTickMark val="cross"/>
        <c:tickLblPos val="nextTo"/>
        <c:spPr>
          <a:ln w="1670">
            <a:solidFill>
              <a:schemeClr val="tx2"/>
            </a:solidFill>
            <a:prstDash val="solid"/>
          </a:ln>
        </c:spPr>
        <c:txPr>
          <a:bodyPr rot="0" vert="horz"/>
          <a:lstStyle/>
          <a:p>
            <a:pPr>
              <a:defRPr sz="776" b="0" i="0" u="none" strike="noStrike" baseline="0">
                <a:solidFill>
                  <a:schemeClr val="tx2"/>
                </a:solidFill>
                <a:latin typeface="Times New Roman"/>
                <a:ea typeface="Times New Roman"/>
                <a:cs typeface="Times New Roman"/>
              </a:defRPr>
            </a:pPr>
            <a:endParaRPr lang="en-US"/>
          </a:p>
        </c:txPr>
        <c:crossAx val="308970240"/>
        <c:crosses val="autoZero"/>
        <c:crossBetween val="midCat"/>
      </c:valAx>
      <c:spPr>
        <a:noFill/>
        <a:ln w="6681">
          <a:solidFill>
            <a:schemeClr val="tx2"/>
          </a:solidFill>
          <a:prstDash val="solid"/>
        </a:ln>
      </c:spPr>
    </c:plotArea>
    <c:plotVisOnly val="1"/>
    <c:dispBlanksAs val="gap"/>
  </c:chart>
  <c:spPr>
    <a:noFill/>
    <a:ln>
      <a:noFill/>
    </a:ln>
  </c:spPr>
  <c:txPr>
    <a:bodyPr/>
    <a:lstStyle/>
    <a:p>
      <a:pPr>
        <a:defRPr sz="776" b="0" i="0" u="none" strike="noStrike" baseline="0">
          <a:solidFill>
            <a:schemeClr val="hlink"/>
          </a:solidFill>
          <a:latin typeface="Times New Roman"/>
          <a:ea typeface="Times New Roman"/>
          <a:cs typeface="Times New Roman"/>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56.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12" Type="http://schemas.openxmlformats.org/officeDocument/2006/relationships/image" Target="../media/image93.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11" Type="http://schemas.openxmlformats.org/officeDocument/2006/relationships/image" Target="../media/image92.wmf"/><Relationship Id="rId5" Type="http://schemas.openxmlformats.org/officeDocument/2006/relationships/image" Target="../media/image86.wmf"/><Relationship Id="rId10" Type="http://schemas.openxmlformats.org/officeDocument/2006/relationships/image" Target="../media/image91.wmf"/><Relationship Id="rId4" Type="http://schemas.openxmlformats.org/officeDocument/2006/relationships/image" Target="../media/image85.wmf"/><Relationship Id="rId9"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image" Target="../media/image12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71.wmf"/><Relationship Id="rId4" Type="http://schemas.openxmlformats.org/officeDocument/2006/relationships/image" Target="../media/image1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49.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8.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effectLst>
                  <a:outerShdw blurRad="38100" dist="38100" dir="2700000" algn="tl">
                    <a:srgbClr val="C0C0C0"/>
                  </a:outerShdw>
                </a:effectLst>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effectLst>
                  <a:outerShdw blurRad="38100" dist="38100" dir="2700000" algn="tl">
                    <a:srgbClr val="C0C0C0"/>
                  </a:outerShdw>
                </a:effectLst>
              </a:defRPr>
            </a:lvl1pPr>
          </a:lstStyle>
          <a:p>
            <a:pPr>
              <a:defRPr/>
            </a:pPr>
            <a:endParaRPr lang="en-US"/>
          </a:p>
        </p:txBody>
      </p:sp>
      <p:sp>
        <p:nvSpPr>
          <p:cNvPr id="4100" name="Rectangle 4"/>
          <p:cNvSpPr>
            <a:spLocks noGrp="1" noChangeArrowheads="1"/>
          </p:cNvSpPr>
          <p:nvPr>
            <p:ph type="ftr" sz="quarter" idx="2"/>
          </p:nvPr>
        </p:nvSpPr>
        <p:spPr bwMode="auto">
          <a:xfrm>
            <a:off x="0" y="8686800"/>
            <a:ext cx="36576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effectLst>
                  <a:outerShdw blurRad="38100" dist="38100" dir="2700000" algn="tl">
                    <a:srgbClr val="C0C0C0"/>
                  </a:outerShdw>
                </a:effectLst>
              </a:defRPr>
            </a:lvl1pPr>
          </a:lstStyle>
          <a:p>
            <a:pPr>
              <a:defRPr/>
            </a:pPr>
            <a:r>
              <a:rPr lang="en-US"/>
              <a:t>CEE 331 Fluid Mechanics</a:t>
            </a:r>
          </a:p>
          <a:p>
            <a:pPr>
              <a:defRPr/>
            </a:pPr>
            <a:r>
              <a:rPr lang="en-US"/>
              <a:t>Monroe Weber-Shirk                      </a:t>
            </a:r>
            <a:fld id="{9133D746-9725-4C19-94E8-A6C0939B077F}" type="datetime4">
              <a:rPr lang="en-US"/>
              <a:pPr>
                <a:defRPr/>
              </a:pPr>
              <a:t>December 18, 2012</a:t>
            </a:fld>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effectLst>
                  <a:outerShdw blurRad="38100" dist="38100" dir="2700000" algn="tl">
                    <a:srgbClr val="C0C0C0"/>
                  </a:outerShdw>
                </a:effectLst>
              </a:defRPr>
            </a:lvl1pPr>
          </a:lstStyle>
          <a:p>
            <a:pPr>
              <a:defRPr/>
            </a:pPr>
            <a:fld id="{3DE954C1-7518-4C32-BD91-CA92E0B3210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90488"/>
            <a:ext cx="693738" cy="2746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lvl1pPr>
              <a:defRPr sz="1200" smtClean="0"/>
            </a:lvl1pPr>
          </a:lstStyle>
          <a:p>
            <a:pPr>
              <a:defRPr/>
            </a:pPr>
            <a:endParaRPr lang="en-US"/>
          </a:p>
        </p:txBody>
      </p:sp>
      <p:sp>
        <p:nvSpPr>
          <p:cNvPr id="252931" name="Rectangle 3"/>
          <p:cNvSpPr>
            <a:spLocks noGrp="1" noChangeArrowheads="1"/>
          </p:cNvSpPr>
          <p:nvPr>
            <p:ph type="dt" idx="1"/>
          </p:nvPr>
        </p:nvSpPr>
        <p:spPr bwMode="auto">
          <a:xfrm>
            <a:off x="6000750" y="90488"/>
            <a:ext cx="857250" cy="2746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lvl1pPr algn="r">
              <a:defRPr sz="1200" smtClean="0"/>
            </a:lvl1pPr>
          </a:lstStyle>
          <a:p>
            <a:pPr>
              <a:defRPr/>
            </a:pPr>
            <a:endParaRPr lang="en-US"/>
          </a:p>
        </p:txBody>
      </p:sp>
      <p:sp>
        <p:nvSpPr>
          <p:cNvPr id="542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2933" name="Rectangle 5"/>
          <p:cNvSpPr>
            <a:spLocks noGrp="1" noChangeArrowheads="1"/>
          </p:cNvSpPr>
          <p:nvPr>
            <p:ph type="body" sz="quarter" idx="3"/>
          </p:nvPr>
        </p:nvSpPr>
        <p:spPr bwMode="auto">
          <a:xfrm>
            <a:off x="914400" y="5786438"/>
            <a:ext cx="2646363" cy="1227137"/>
          </a:xfrm>
          <a:prstGeom prst="rect">
            <a:avLst/>
          </a:prstGeom>
          <a:noFill/>
          <a:ln w="12700">
            <a:noFill/>
            <a:miter lim="800000"/>
            <a:headEnd type="none" w="lg" len="med"/>
            <a:tailEnd type="none" w="lg" len="med"/>
          </a:ln>
          <a:effectLst/>
        </p:spPr>
        <p:txBody>
          <a:bodyPr vert="horz" wrap="none" lIns="91440" tIns="45720" rIns="91440" bIns="45720" numCol="1" anchor="ctr"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2934" name="Rectangle 6"/>
          <p:cNvSpPr>
            <a:spLocks noGrp="1" noChangeArrowheads="1"/>
          </p:cNvSpPr>
          <p:nvPr>
            <p:ph type="ftr" sz="quarter" idx="4"/>
          </p:nvPr>
        </p:nvSpPr>
        <p:spPr bwMode="auto">
          <a:xfrm>
            <a:off x="0" y="8869363"/>
            <a:ext cx="650875" cy="274637"/>
          </a:xfrm>
          <a:prstGeom prst="rect">
            <a:avLst/>
          </a:prstGeom>
          <a:noFill/>
          <a:ln w="12700">
            <a:noFill/>
            <a:miter lim="800000"/>
            <a:headEnd type="none" w="lg" len="med"/>
            <a:tailEnd type="none" w="lg" len="med"/>
          </a:ln>
          <a:effectLst/>
        </p:spPr>
        <p:txBody>
          <a:bodyPr vert="horz" wrap="none" lIns="91440" tIns="45720" rIns="91440" bIns="45720" numCol="1" anchor="b" anchorCtr="0" compatLnSpc="1">
            <a:prstTxWarp prst="textNoShape">
              <a:avLst/>
            </a:prstTxWarp>
            <a:spAutoFit/>
          </a:bodyPr>
          <a:lstStyle>
            <a:lvl1pPr>
              <a:defRPr sz="1200" smtClean="0"/>
            </a:lvl1pPr>
          </a:lstStyle>
          <a:p>
            <a:pPr>
              <a:defRPr/>
            </a:pPr>
            <a:endParaRPr lang="en-US"/>
          </a:p>
        </p:txBody>
      </p:sp>
      <p:sp>
        <p:nvSpPr>
          <p:cNvPr id="252935" name="Rectangle 7"/>
          <p:cNvSpPr>
            <a:spLocks noGrp="1" noChangeArrowheads="1"/>
          </p:cNvSpPr>
          <p:nvPr>
            <p:ph type="sldNum" sz="quarter" idx="5"/>
          </p:nvPr>
        </p:nvSpPr>
        <p:spPr bwMode="auto">
          <a:xfrm>
            <a:off x="6496050" y="8869363"/>
            <a:ext cx="361950" cy="274637"/>
          </a:xfrm>
          <a:prstGeom prst="rect">
            <a:avLst/>
          </a:prstGeom>
          <a:noFill/>
          <a:ln w="12700">
            <a:noFill/>
            <a:miter lim="800000"/>
            <a:headEnd type="none" w="lg" len="med"/>
            <a:tailEnd type="none" w="lg" len="med"/>
          </a:ln>
          <a:effectLst/>
        </p:spPr>
        <p:txBody>
          <a:bodyPr vert="horz" wrap="none" lIns="91440" tIns="45720" rIns="91440" bIns="45720" numCol="1" anchor="b" anchorCtr="0" compatLnSpc="1">
            <a:prstTxWarp prst="textNoShape">
              <a:avLst/>
            </a:prstTxWarp>
            <a:spAutoFit/>
          </a:bodyPr>
          <a:lstStyle>
            <a:lvl1pPr algn="r">
              <a:defRPr sz="1200" smtClean="0"/>
            </a:lvl1pPr>
          </a:lstStyle>
          <a:p>
            <a:pPr>
              <a:defRPr/>
            </a:pPr>
            <a:fld id="{8DABAFFD-3261-4589-9A04-C6433246A9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A0A0163-CAAC-462F-A832-F6950BCD9CB0}" type="slidenum">
              <a:rPr lang="en-US"/>
              <a:pPr/>
              <a:t>1</a:t>
            </a:fld>
            <a:endParaRPr 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8BAE5A0-48C0-4B59-81F2-7E5DED58427F}" type="slidenum">
              <a:rPr lang="en-US"/>
              <a:pPr/>
              <a:t>10</a:t>
            </a:fld>
            <a:endParaRPr lang="en-US"/>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E2FD239-0056-4356-A2D3-EEF15616827C}" type="slidenum">
              <a:rPr lang="en-US"/>
              <a:pPr/>
              <a:t>11</a:t>
            </a:fld>
            <a:endParaRPr lang="en-US"/>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315257B-F88F-413B-8E38-38FD3FA15E6E}" type="slidenum">
              <a:rPr lang="en-US"/>
              <a:pPr/>
              <a:t>12</a:t>
            </a:fld>
            <a:endParaRPr lang="en-US"/>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4FECD19-2EFD-4EB6-80EB-46F1C443355B}" type="slidenum">
              <a:rPr lang="en-US"/>
              <a:pPr/>
              <a:t>13</a:t>
            </a:fld>
            <a:endParaRPr lang="en-US"/>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D77DFFD-620F-471A-AA49-9CCA6227E219}" type="slidenum">
              <a:rPr lang="en-US"/>
              <a:pPr/>
              <a:t>14</a:t>
            </a:fld>
            <a:endParaRPr lang="en-US"/>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321870D-A151-40EA-833E-DE691FEEBAF3}" type="slidenum">
              <a:rPr lang="en-US"/>
              <a:pPr/>
              <a:t>15</a:t>
            </a:fld>
            <a:endParaRPr lang="en-US"/>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0B6BC47-92F5-4AA5-A990-79AE25C4205A}" type="slidenum">
              <a:rPr lang="en-US"/>
              <a:pPr/>
              <a:t>16</a:t>
            </a:fld>
            <a:endParaRPr lang="en-US"/>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853532B-11CC-4516-89D5-1A2E7AD94CB5}" type="slidenum">
              <a:rPr lang="en-US"/>
              <a:pPr/>
              <a:t>17</a:t>
            </a:fld>
            <a:endParaRPr lang="en-US"/>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2CE39D7-67FA-44AE-ABF0-ABD953906C14}" type="slidenum">
              <a:rPr lang="en-US"/>
              <a:pPr/>
              <a:t>18</a:t>
            </a:fld>
            <a:endParaRPr lang="en-US"/>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3BC799E-EC82-49E1-B82F-5C8FB6022334}" type="slidenum">
              <a:rPr lang="en-US"/>
              <a:pPr/>
              <a:t>19</a:t>
            </a:fld>
            <a:endParaRPr lang="en-US"/>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B75A5EF-AB06-4E74-B30A-EFA9F98788DB}" type="slidenum">
              <a:rPr lang="en-US"/>
              <a:pPr/>
              <a:t>2</a:t>
            </a:fld>
            <a:endParaRPr lang="en-US"/>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AF5C0E0-6D8D-468B-A094-1A8370451F89}" type="slidenum">
              <a:rPr lang="en-US"/>
              <a:pPr/>
              <a:t>20</a:t>
            </a:fld>
            <a:endParaRPr lang="en-US"/>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649A7D6-F026-4360-BE08-7E811E2FF9BD}" type="slidenum">
              <a:rPr lang="en-US"/>
              <a:pPr/>
              <a:t>21</a:t>
            </a:fld>
            <a:endParaRPr lang="en-US"/>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1816CBC-B96F-4E0C-96B8-6A4792356E8C}" type="slidenum">
              <a:rPr lang="en-US"/>
              <a:pPr/>
              <a:t>22</a:t>
            </a:fld>
            <a:endParaRPr lang="en-US"/>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9C03630-9F76-474A-AEF8-7F7554D18C13}" type="slidenum">
              <a:rPr lang="en-US"/>
              <a:pPr/>
              <a:t>23</a:t>
            </a:fld>
            <a:endParaRPr lang="en-US"/>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8FC8E44-0462-4D09-B092-C9E250BDD3A4}" type="slidenum">
              <a:rPr lang="en-US"/>
              <a:pPr/>
              <a:t>24</a:t>
            </a:fld>
            <a:endParaRPr lang="en-US"/>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D8F473A-1E3C-4997-B317-593E79386F09}" type="slidenum">
              <a:rPr lang="en-US"/>
              <a:pPr/>
              <a:t>25</a:t>
            </a:fld>
            <a:endParaRPr lang="en-US"/>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A147485-755E-4C76-8AC4-E3625FEF685B}" type="slidenum">
              <a:rPr lang="en-US"/>
              <a:pPr/>
              <a:t>26</a:t>
            </a:fld>
            <a:endParaRPr lang="en-US"/>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B89BBC2-9204-4687-B91C-A090F5D7C48A}" type="slidenum">
              <a:rPr lang="en-US"/>
              <a:pPr/>
              <a:t>27</a:t>
            </a:fld>
            <a:endParaRPr lang="en-US"/>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77C6DC8-0A77-4269-8371-2268AE149DB2}" type="slidenum">
              <a:rPr lang="en-US"/>
              <a:pPr/>
              <a:t>28</a:t>
            </a:fld>
            <a:endParaRPr lang="en-US"/>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5D98A2D-DE0A-4071-A1BA-F10B76C44338}" type="slidenum">
              <a:rPr lang="en-US"/>
              <a:pPr/>
              <a:t>29</a:t>
            </a:fld>
            <a:endParaRPr lang="en-US"/>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D6FA9B1-7674-48A9-ADA6-E72EDBF82673}" type="slidenum">
              <a:rPr lang="en-US"/>
              <a:pPr/>
              <a:t>3</a:t>
            </a:fld>
            <a:endParaRPr 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905EF50-1A58-456C-AD6F-1425F71BEE5A}" type="slidenum">
              <a:rPr lang="en-US"/>
              <a:pPr/>
              <a:t>30</a:t>
            </a:fld>
            <a:endParaRPr lang="en-US"/>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292F0DE-172C-4F22-AC70-EB07F78DB932}" type="slidenum">
              <a:rPr lang="en-US"/>
              <a:pPr/>
              <a:t>31</a:t>
            </a:fld>
            <a:endParaRPr lang="en-US"/>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1C02A0F-7556-468F-A954-537803B68B88}" type="slidenum">
              <a:rPr lang="en-US"/>
              <a:pPr/>
              <a:t>32</a:t>
            </a:fld>
            <a:endParaRPr lang="en-US"/>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D9949BB-5A8F-46BC-954B-E7F8EBE41CB0}" type="slidenum">
              <a:rPr lang="en-US"/>
              <a:pPr/>
              <a:t>33</a:t>
            </a:fld>
            <a:endParaRPr lang="en-US"/>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7D7ACBC-100D-483A-A4C5-20E528B3ADF2}" type="slidenum">
              <a:rPr lang="en-US"/>
              <a:pPr/>
              <a:t>34</a:t>
            </a:fld>
            <a:endParaRPr lang="en-US"/>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922B435-E7E9-41A5-B3FC-1DF1E05FA97B}" type="slidenum">
              <a:rPr lang="en-US"/>
              <a:pPr/>
              <a:t>35</a:t>
            </a:fld>
            <a:endParaRPr lang="en-US"/>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233DA2B-6D16-46E7-A94D-2C48B5E5FCC8}" type="slidenum">
              <a:rPr lang="en-US"/>
              <a:pPr/>
              <a:t>36</a:t>
            </a:fld>
            <a:endParaRPr lang="en-US"/>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7605AAB-4942-4525-A39E-33B2CC4F6E55}" type="slidenum">
              <a:rPr lang="en-US"/>
              <a:pPr/>
              <a:t>37</a:t>
            </a:fld>
            <a:endParaRPr lang="en-US"/>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BABFABF-276C-4A6E-8A38-7E04B1FC2048}" type="slidenum">
              <a:rPr lang="en-US"/>
              <a:pPr/>
              <a:t>38</a:t>
            </a:fld>
            <a:endParaRPr lang="en-US"/>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1AD1B05-4936-447B-A471-97332B7C00B9}" type="slidenum">
              <a:rPr lang="en-US"/>
              <a:pPr/>
              <a:t>39</a:t>
            </a:fld>
            <a:endParaRPr lang="en-US"/>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7BD057B-22C2-4DB5-A1FB-54FB6A51713D}" type="slidenum">
              <a:rPr lang="en-US"/>
              <a:pPr/>
              <a:t>4</a:t>
            </a:fld>
            <a:endParaRPr lang="en-US"/>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F865AFA-1DF5-4024-804F-BB2491713294}" type="slidenum">
              <a:rPr lang="en-US"/>
              <a:pPr/>
              <a:t>40</a:t>
            </a:fld>
            <a:endParaRPr lang="en-US"/>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704FFB4-3273-4A3B-A5E4-085E3DE995CB}" type="slidenum">
              <a:rPr lang="en-US"/>
              <a:pPr/>
              <a:t>41</a:t>
            </a:fld>
            <a:endParaRPr lang="en-US"/>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EC03E33-A65E-4D6B-A387-24AB4B56B30E}" type="slidenum">
              <a:rPr lang="en-US"/>
              <a:pPr/>
              <a:t>42</a:t>
            </a:fld>
            <a:endParaRPr lang="en-US"/>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C5EC60E0-8787-4524-88C7-B2FC2F5FE673}" type="slidenum">
              <a:rPr lang="en-US"/>
              <a:pPr/>
              <a:t>43</a:t>
            </a:fld>
            <a:endParaRPr lang="en-US"/>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E9E9C8C-A694-404D-93B4-0F193A276B86}" type="slidenum">
              <a:rPr lang="en-US"/>
              <a:pPr/>
              <a:t>44</a:t>
            </a:fld>
            <a:endParaRPr lang="en-US"/>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91E11FE-93A2-4068-ADEE-A4E5A206CDB7}" type="slidenum">
              <a:rPr lang="en-US"/>
              <a:pPr/>
              <a:t>45</a:t>
            </a:fld>
            <a:endParaRPr lang="en-US"/>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49CD57B-B478-471E-A1E0-94010CB29F15}" type="slidenum">
              <a:rPr lang="en-US"/>
              <a:pPr/>
              <a:t>46</a:t>
            </a:fld>
            <a:endParaRPr lang="en-US"/>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922836A-F79D-4DC9-A616-58AA1BC4BF8B}" type="slidenum">
              <a:rPr lang="en-US"/>
              <a:pPr/>
              <a:t>47</a:t>
            </a:fld>
            <a:endParaRPr lang="en-US"/>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B081CE5-2BDD-4E85-A14D-76DD4122AF11}" type="slidenum">
              <a:rPr lang="en-US"/>
              <a:pPr/>
              <a:t>48</a:t>
            </a:fld>
            <a:endParaRPr lang="en-US"/>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947F19A-4F4E-4268-A2AA-85778854CE23}" type="slidenum">
              <a:rPr lang="en-US"/>
              <a:pPr/>
              <a:t>49</a:t>
            </a:fld>
            <a:endParaRPr lang="en-US"/>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F7361B9-A980-426E-9EC0-07A3261D5799}" type="slidenum">
              <a:rPr lang="en-US"/>
              <a:pPr/>
              <a:t>5</a:t>
            </a:fld>
            <a:endParaRPr lang="en-US"/>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6607A40-F670-43D8-8F60-ADA7FE02E1BD}" type="slidenum">
              <a:rPr lang="en-US"/>
              <a:pPr/>
              <a:t>50</a:t>
            </a:fld>
            <a:endParaRPr lang="en-US"/>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A73EB5D-DF9E-4371-B66C-E52ECC90A828}" type="slidenum">
              <a:rPr lang="en-US"/>
              <a:pPr/>
              <a:t>6</a:t>
            </a:fld>
            <a:endParaRPr lang="en-US"/>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D06548D-071F-441E-A2AE-0EDE9733879F}" type="slidenum">
              <a:rPr lang="en-US"/>
              <a:pPr/>
              <a:t>7</a:t>
            </a:fld>
            <a:endParaRPr lang="en-US"/>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9CF61C5-6988-4BEF-B1F9-2E4E01B42828}" type="slidenum">
              <a:rPr lang="en-US"/>
              <a:pPr/>
              <a:t>8</a:t>
            </a:fld>
            <a:endParaRPr lang="en-US"/>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0897883-074D-496A-B5DC-80DD601C1C08}" type="slidenum">
              <a:rPr lang="en-US"/>
              <a:pPr/>
              <a:t>9</a:t>
            </a:fld>
            <a:endParaRPr lang="en-US"/>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2.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defRPr/>
            </a:pPr>
            <a:endParaRPr lang="en-US"/>
          </a:p>
        </p:txBody>
      </p:sp>
      <p:sp>
        <p:nvSpPr>
          <p:cNvPr id="5"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defRPr/>
            </a:pPr>
            <a:endParaRPr lang="en-US"/>
          </a:p>
        </p:txBody>
      </p:sp>
      <p:sp>
        <p:nvSpPr>
          <p:cNvPr id="6"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pPr>
              <a:defRPr/>
            </a:pPr>
            <a:r>
              <a:rPr lang="en-US" sz="2000">
                <a:hlinkClick r:id="rId2"/>
              </a:rPr>
              <a:t>Monroe L. Weber-Shirk </a:t>
            </a:r>
            <a:endParaRPr lang="en-US" sz="2000"/>
          </a:p>
        </p:txBody>
      </p:sp>
      <p:sp>
        <p:nvSpPr>
          <p:cNvPr id="7"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pPr>
              <a:defRPr/>
            </a:pPr>
            <a:endParaRPr lang="en-US"/>
          </a:p>
        </p:txBody>
      </p:sp>
      <p:pic>
        <p:nvPicPr>
          <p:cNvPr id="8"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a:ln w="9525">
            <a:noFill/>
            <a:miter lim="800000"/>
            <a:headEnd/>
            <a:tailEnd/>
          </a:ln>
        </p:spPr>
      </p:pic>
      <p:sp>
        <p:nvSpPr>
          <p:cNvPr id="9"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pPr>
              <a:defRPr/>
            </a:pPr>
            <a:endParaRPr lang="en-US"/>
          </a:p>
        </p:txBody>
      </p:sp>
      <p:sp>
        <p:nvSpPr>
          <p:cNvPr id="10"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a:defRPr/>
            </a:pPr>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11"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a:ln w="9525">
            <a:noFill/>
            <a:miter lim="800000"/>
            <a:headEnd/>
            <a:tailEnd/>
          </a:ln>
        </p:spPr>
      </p:pic>
      <p:sp>
        <p:nvSpPr>
          <p:cNvPr id="279556" name="Rectangle 4"/>
          <p:cNvSpPr>
            <a:spLocks noGrp="1" noChangeArrowheads="1"/>
          </p:cNvSpPr>
          <p:nvPr>
            <p:ph type="ctrTitle" sz="quarter"/>
          </p:nvPr>
        </p:nvSpPr>
        <p:spPr>
          <a:xfrm>
            <a:off x="762000" y="1905000"/>
            <a:ext cx="7772400" cy="1143000"/>
          </a:xfrm>
        </p:spPr>
        <p:txBody>
          <a:bodyPr/>
          <a:lstStyle>
            <a:lvl1pPr>
              <a:defRPr/>
            </a:lvl1pPr>
          </a:lstStyle>
          <a:p>
            <a:r>
              <a:rPr lang="en-US"/>
              <a:t>Click to edit Master title style</a:t>
            </a:r>
          </a:p>
        </p:txBody>
      </p:sp>
      <p:sp>
        <p:nvSpPr>
          <p:cNvPr id="279557"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6"/>
          <p:cNvSpPr>
            <a:spLocks noGrp="1" noChangeArrowheads="1"/>
          </p:cNvSpPr>
          <p:nvPr>
            <p:ph type="dt" sz="quarter" idx="10"/>
          </p:nvPr>
        </p:nvSpPr>
        <p:spPr>
          <a:xfrm>
            <a:off x="1212850" y="6232525"/>
            <a:ext cx="1905000" cy="457200"/>
          </a:xfrm>
        </p:spPr>
        <p:txBody>
          <a:bodyPr/>
          <a:lstStyle>
            <a:lvl1pPr>
              <a:defRPr smtClean="0"/>
            </a:lvl1pPr>
          </a:lstStyle>
          <a:p>
            <a:pPr>
              <a:defRPr/>
            </a:pPr>
            <a:endParaRPr lang="en-US"/>
          </a:p>
        </p:txBody>
      </p:sp>
      <p:sp>
        <p:nvSpPr>
          <p:cNvPr id="13" name="Rectangle 7"/>
          <p:cNvSpPr>
            <a:spLocks noGrp="1" noChangeArrowheads="1"/>
          </p:cNvSpPr>
          <p:nvPr>
            <p:ph type="ftr" sz="quarter" idx="11"/>
          </p:nvPr>
        </p:nvSpPr>
        <p:spPr>
          <a:xfrm>
            <a:off x="3651250" y="6232525"/>
            <a:ext cx="2895600" cy="457200"/>
          </a:xfrm>
        </p:spPr>
        <p:txBody>
          <a:bodyPr/>
          <a:lstStyle>
            <a:lvl1pPr>
              <a:defRPr smtClean="0"/>
            </a:lvl1pPr>
          </a:lstStyle>
          <a:p>
            <a:pPr>
              <a:defRPr/>
            </a:pPr>
            <a:endParaRPr lang="en-US"/>
          </a:p>
        </p:txBody>
      </p:sp>
      <p:sp>
        <p:nvSpPr>
          <p:cNvPr id="14" name="Rectangle 8"/>
          <p:cNvSpPr>
            <a:spLocks noGrp="1" noChangeArrowheads="1"/>
          </p:cNvSpPr>
          <p:nvPr>
            <p:ph type="sldNum" sz="quarter" idx="12"/>
          </p:nvPr>
        </p:nvSpPr>
        <p:spPr>
          <a:xfrm>
            <a:off x="7080250" y="6232525"/>
            <a:ext cx="1905000" cy="457200"/>
          </a:xfrm>
        </p:spPr>
        <p:txBody>
          <a:bodyPr/>
          <a:lstStyle>
            <a:lvl1pPr>
              <a:defRPr smtClean="0"/>
            </a:lvl1pPr>
          </a:lstStyle>
          <a:p>
            <a:pPr>
              <a:defRPr/>
            </a:pPr>
            <a:fld id="{01A7FDCB-29BF-4B04-8928-CEFF35F5C04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176C54A-0CBA-4D63-B663-2FD0628665D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3877CC1-D69A-466C-8956-6F87205445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A93FEB9-0368-43AC-A592-FF34A4ED1E1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123C088-64B7-4726-A3BE-AEB8159D1C8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ED0689D-93D3-4449-B010-DDECF87D6F2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A0F96173-100E-46CE-B64C-38128C82DA2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8CEF9141-F655-4CB2-861C-C7EA1D7FF06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D67C5687-D355-4FA5-8B05-8599EBE089C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D3A0501-9132-4C12-B474-749BA58BDAD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A201AA1-E149-4D0A-99D5-65AF8C0CA0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defRPr/>
            </a:pPr>
            <a:endParaRPr lang="en-US"/>
          </a:p>
        </p:txBody>
      </p:sp>
      <p:sp>
        <p:nvSpPr>
          <p:cNvPr id="278531"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defRPr/>
            </a:pPr>
            <a:endParaRPr lang="en-US"/>
          </a:p>
        </p:txBody>
      </p:sp>
      <p:sp>
        <p:nvSpPr>
          <p:cNvPr id="278532"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35845"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8534"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effectLst>
                  <a:outerShdw blurRad="38100" dist="38100" dir="2700000" algn="tl">
                    <a:srgbClr val="C0C0C0"/>
                  </a:outerShdw>
                </a:effectLst>
                <a:latin typeface="Arial" pitchFamily="34" charset="0"/>
              </a:defRPr>
            </a:lvl1pPr>
          </a:lstStyle>
          <a:p>
            <a:pPr>
              <a:defRPr/>
            </a:pPr>
            <a:endParaRPr lang="en-US"/>
          </a:p>
        </p:txBody>
      </p:sp>
      <p:sp>
        <p:nvSpPr>
          <p:cNvPr id="278535"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effectLst>
                  <a:outerShdw blurRad="38100" dist="38100" dir="2700000" algn="tl">
                    <a:srgbClr val="C0C0C0"/>
                  </a:outerShdw>
                </a:effectLst>
                <a:latin typeface="Arial" pitchFamily="34" charset="0"/>
              </a:defRPr>
            </a:lvl1pPr>
          </a:lstStyle>
          <a:p>
            <a:pPr>
              <a:defRPr/>
            </a:pPr>
            <a:endParaRPr lang="en-US"/>
          </a:p>
        </p:txBody>
      </p:sp>
      <p:sp>
        <p:nvSpPr>
          <p:cNvPr id="278536"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effectLst>
                  <a:outerShdw blurRad="38100" dist="38100" dir="2700000" algn="tl">
                    <a:srgbClr val="C0C0C0"/>
                  </a:outerShdw>
                </a:effectLst>
                <a:latin typeface="Arial" pitchFamily="34" charset="0"/>
              </a:defRPr>
            </a:lvl1pPr>
          </a:lstStyle>
          <a:p>
            <a:pPr>
              <a:defRPr/>
            </a:pPr>
            <a:fld id="{C2D9F15E-A1CA-436A-A441-E0B79EAE77A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file:///F:\Movies\V9_2.mov" TargetMode="External"/><Relationship Id="rId7" Type="http://schemas.openxmlformats.org/officeDocument/2006/relationships/hyperlink" Target="file:///F:\Movies\V9_1.m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file:///F:\Movies\V9_6.mov"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1.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3.bin"/><Relationship Id="rId5" Type="http://schemas.openxmlformats.org/officeDocument/2006/relationships/oleObject" Target="../embeddings/oleObject22.bin"/><Relationship Id="rId10" Type="http://schemas.openxmlformats.org/officeDocument/2006/relationships/oleObject" Target="../embeddings/oleObject27.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notesSlide" Target="../notesSlides/notesSlide12.xml"/><Relationship Id="rId7"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0.bin"/><Relationship Id="rId5" Type="http://schemas.openxmlformats.org/officeDocument/2006/relationships/oleObject" Target="../embeddings/oleObject29.bin"/><Relationship Id="rId10" Type="http://schemas.openxmlformats.org/officeDocument/2006/relationships/oleObject" Target="../embeddings/oleObject32.bin"/><Relationship Id="rId4" Type="http://schemas.openxmlformats.org/officeDocument/2006/relationships/oleObject" Target="../embeddings/oleObject28.bin"/><Relationship Id="rId9"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slide" Target="slide49.xml"/><Relationship Id="rId3" Type="http://schemas.openxmlformats.org/officeDocument/2006/relationships/notesSlide" Target="../notesSlides/notesSlide13.xml"/><Relationship Id="rId7" Type="http://schemas.openxmlformats.org/officeDocument/2006/relationships/oleObject" Target="../embeddings/oleObject35.bin"/><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oleObject" Target="../embeddings/oleObject33.bin"/><Relationship Id="rId10" Type="http://schemas.openxmlformats.org/officeDocument/2006/relationships/oleObject" Target="../embeddings/oleObject38.bin"/><Relationship Id="rId4" Type="http://schemas.openxmlformats.org/officeDocument/2006/relationships/chart" Target="../charts/chart2.xml"/><Relationship Id="rId9"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45.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15.xml"/><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3.bin"/><Relationship Id="rId5" Type="http://schemas.openxmlformats.org/officeDocument/2006/relationships/oleObject" Target="../embeddings/oleObject42.bin"/><Relationship Id="rId10" Type="http://schemas.openxmlformats.org/officeDocument/2006/relationships/image" Target="../media/image53.wmf"/><Relationship Id="rId4" Type="http://schemas.openxmlformats.org/officeDocument/2006/relationships/oleObject" Target="../embeddings/oleObject41.bin"/><Relationship Id="rId9"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4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4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21.xml"/><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22.xml"/><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6.bin"/><Relationship Id="rId5" Type="http://schemas.openxmlformats.org/officeDocument/2006/relationships/oleObject" Target="../embeddings/oleObject55.bin"/><Relationship Id="rId10" Type="http://schemas.openxmlformats.org/officeDocument/2006/relationships/oleObject" Target="../embeddings/oleObject60.bin"/><Relationship Id="rId4" Type="http://schemas.openxmlformats.org/officeDocument/2006/relationships/oleObject" Target="../embeddings/oleObject54.bin"/><Relationship Id="rId9" Type="http://schemas.openxmlformats.org/officeDocument/2006/relationships/oleObject" Target="../embeddings/oleObject5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1.bin"/><Relationship Id="rId5" Type="http://schemas.openxmlformats.org/officeDocument/2006/relationships/image" Target="../media/image68.jpeg"/><Relationship Id="rId4" Type="http://schemas.openxmlformats.org/officeDocument/2006/relationships/hyperlink" Target="http://www.princeton.edu/~asmits/Bicycle_web/blunt.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6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3.jpe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image" Target="../media/image7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5.bin"/><Relationship Id="rId5" Type="http://schemas.openxmlformats.org/officeDocument/2006/relationships/image" Target="../media/image76.jpeg"/><Relationship Id="rId4" Type="http://schemas.openxmlformats.org/officeDocument/2006/relationships/slide" Target="slide47.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oleObject" Target="../embeddings/oleObject80.bin"/><Relationship Id="rId3" Type="http://schemas.openxmlformats.org/officeDocument/2006/relationships/notesSlide" Target="../notesSlides/notesSlide29.xml"/><Relationship Id="rId7" Type="http://schemas.openxmlformats.org/officeDocument/2006/relationships/oleObject" Target="../embeddings/oleObject74.bin"/><Relationship Id="rId12"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73.bin"/><Relationship Id="rId11" Type="http://schemas.openxmlformats.org/officeDocument/2006/relationships/oleObject" Target="../embeddings/oleObject78.bin"/><Relationship Id="rId5" Type="http://schemas.openxmlformats.org/officeDocument/2006/relationships/oleObject" Target="../embeddings/oleObject72.bin"/><Relationship Id="rId15" Type="http://schemas.openxmlformats.org/officeDocument/2006/relationships/oleObject" Target="../embeddings/oleObject82.bin"/><Relationship Id="rId10" Type="http://schemas.openxmlformats.org/officeDocument/2006/relationships/oleObject" Target="../embeddings/oleObject77.bin"/><Relationship Id="rId4" Type="http://schemas.openxmlformats.org/officeDocument/2006/relationships/oleObject" Target="../embeddings/oleObject71.bin"/><Relationship Id="rId9" Type="http://schemas.openxmlformats.org/officeDocument/2006/relationships/oleObject" Target="../embeddings/oleObject76.bin"/><Relationship Id="rId14" Type="http://schemas.openxmlformats.org/officeDocument/2006/relationships/oleObject" Target="../embeddings/oleObject81.bin"/></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30.xml"/><Relationship Id="rId7" Type="http://schemas.openxmlformats.org/officeDocument/2006/relationships/oleObject" Target="../embeddings/oleObject86.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 Id="rId9" Type="http://schemas.openxmlformats.org/officeDocument/2006/relationships/oleObject" Target="../embeddings/oleObject8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oleObject" Target="../embeddings/oleObject8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32.xml"/><Relationship Id="rId7" Type="http://schemas.openxmlformats.org/officeDocument/2006/relationships/oleObject" Target="../embeddings/oleObject93.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oleObject90.bin"/><Relationship Id="rId9" Type="http://schemas.openxmlformats.org/officeDocument/2006/relationships/oleObject" Target="../embeddings/oleObject9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notesSlide" Target="../notesSlides/notesSlide33.xml"/><Relationship Id="rId7" Type="http://schemas.openxmlformats.org/officeDocument/2006/relationships/oleObject" Target="../embeddings/oleObject99.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 Id="rId9" Type="http://schemas.openxmlformats.org/officeDocument/2006/relationships/slide" Target="slide46.xml"/></Relationships>
</file>

<file path=ppt/slides/_rels/slide3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35.xml"/><Relationship Id="rId7" Type="http://schemas.openxmlformats.org/officeDocument/2006/relationships/oleObject" Target="../embeddings/oleObject104.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oleObject" Target="../embeddings/oleObject103.bin"/><Relationship Id="rId5" Type="http://schemas.openxmlformats.org/officeDocument/2006/relationships/oleObject" Target="../embeddings/oleObject102.bin"/><Relationship Id="rId4" Type="http://schemas.openxmlformats.org/officeDocument/2006/relationships/oleObject" Target="../embeddings/oleObject101.bin"/><Relationship Id="rId9" Type="http://schemas.openxmlformats.org/officeDocument/2006/relationships/oleObject" Target="../embeddings/oleObject10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3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s>
</file>

<file path=ppt/slides/_rels/slide3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10.bin"/><Relationship Id="rId5" Type="http://schemas.openxmlformats.org/officeDocument/2006/relationships/image" Target="../media/image132.jpeg"/><Relationship Id="rId4" Type="http://schemas.openxmlformats.org/officeDocument/2006/relationships/image" Target="../media/image13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111.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43.xml"/><Relationship Id="rId7"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13.bin"/><Relationship Id="rId5" Type="http://schemas.openxmlformats.org/officeDocument/2006/relationships/chart" Target="../charts/chart3.xml"/><Relationship Id="rId4" Type="http://schemas.openxmlformats.org/officeDocument/2006/relationships/oleObject" Target="../embeddings/oleObject112.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44.xml"/><Relationship Id="rId7" Type="http://schemas.openxmlformats.org/officeDocument/2006/relationships/oleObject" Target="../embeddings/oleObject119.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118.bin"/><Relationship Id="rId11" Type="http://schemas.openxmlformats.org/officeDocument/2006/relationships/oleObject" Target="../embeddings/oleObject123.bin"/><Relationship Id="rId5" Type="http://schemas.openxmlformats.org/officeDocument/2006/relationships/oleObject" Target="../embeddings/oleObject117.bin"/><Relationship Id="rId10" Type="http://schemas.openxmlformats.org/officeDocument/2006/relationships/oleObject" Target="../embeddings/oleObject122.bin"/><Relationship Id="rId4" Type="http://schemas.openxmlformats.org/officeDocument/2006/relationships/oleObject" Target="../embeddings/oleObject116.bin"/><Relationship Id="rId9" Type="http://schemas.openxmlformats.org/officeDocument/2006/relationships/oleObject" Target="../embeddings/oleObject121.bin"/></Relationships>
</file>

<file path=ppt/slides/_rels/slide45.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notesSlide" Target="../notesSlides/notesSlide45.xml"/><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26.bin"/><Relationship Id="rId11" Type="http://schemas.openxmlformats.org/officeDocument/2006/relationships/image" Target="../media/image53.wmf"/><Relationship Id="rId5" Type="http://schemas.openxmlformats.org/officeDocument/2006/relationships/oleObject" Target="../embeddings/oleObject125.bin"/><Relationship Id="rId10" Type="http://schemas.openxmlformats.org/officeDocument/2006/relationships/slide" Target="slide13.xml"/><Relationship Id="rId4" Type="http://schemas.openxmlformats.org/officeDocument/2006/relationships/oleObject" Target="../embeddings/oleObject124.bin"/><Relationship Id="rId9" Type="http://schemas.openxmlformats.org/officeDocument/2006/relationships/oleObject" Target="../embeddings/oleObject12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slide" Target="slide33.xml"/><Relationship Id="rId5" Type="http://schemas.openxmlformats.org/officeDocument/2006/relationships/oleObject" Target="../embeddings/oleObject130.bin"/><Relationship Id="rId4" Type="http://schemas.openxmlformats.org/officeDocument/2006/relationships/oleObject" Target="../embeddings/oleObject129.bin"/></Relationships>
</file>

<file path=ppt/slides/_rels/slide47.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notesSlide" Target="../notesSlides/notesSlide47.xml"/><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33.bin"/><Relationship Id="rId5" Type="http://schemas.openxmlformats.org/officeDocument/2006/relationships/oleObject" Target="../embeddings/oleObject132.bin"/><Relationship Id="rId4" Type="http://schemas.openxmlformats.org/officeDocument/2006/relationships/oleObject" Target="../embeddings/oleObject131.bin"/><Relationship Id="rId9" Type="http://schemas.openxmlformats.org/officeDocument/2006/relationships/image" Target="../media/image76.jpeg"/></Relationships>
</file>

<file path=ppt/slides/_rels/slide48.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slide" Target="slide12.xml"/></Relationships>
</file>

<file path=ppt/slides/_rels/slide4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7.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8.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9.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6">
            <a:hlinkClick r:id="rId3" action="ppaction://hlinkfile"/>
          </p:cNvPr>
          <p:cNvPicPr>
            <a:picLocks noChangeAspect="1" noChangeArrowheads="1"/>
          </p:cNvPicPr>
          <p:nvPr/>
        </p:nvPicPr>
        <p:blipFill>
          <a:blip r:embed="rId4" cstate="print"/>
          <a:srcRect/>
          <a:stretch>
            <a:fillRect/>
          </a:stretch>
        </p:blipFill>
        <p:spPr bwMode="auto">
          <a:xfrm>
            <a:off x="1651000" y="736600"/>
            <a:ext cx="6097588" cy="4572000"/>
          </a:xfrm>
          <a:prstGeom prst="rect">
            <a:avLst/>
          </a:prstGeom>
          <a:noFill/>
          <a:ln w="12700">
            <a:noFill/>
            <a:miter lim="800000"/>
            <a:headEnd type="none" w="lg" len="med"/>
            <a:tailEnd type="none" w="lg" len="med"/>
          </a:ln>
        </p:spPr>
      </p:pic>
      <p:sp>
        <p:nvSpPr>
          <p:cNvPr id="37891" name="Rectangle 11"/>
          <p:cNvSpPr>
            <a:spLocks noGrp="1" noChangeArrowheads="1"/>
          </p:cNvSpPr>
          <p:nvPr>
            <p:ph type="ctrTitle"/>
          </p:nvPr>
        </p:nvSpPr>
        <p:spPr>
          <a:xfrm>
            <a:off x="711200" y="863600"/>
            <a:ext cx="7772400" cy="1143000"/>
          </a:xfrm>
        </p:spPr>
        <p:txBody>
          <a:bodyPr/>
          <a:lstStyle/>
          <a:p>
            <a:r>
              <a:rPr lang="en-US" smtClean="0"/>
              <a:t>External Flows</a:t>
            </a:r>
          </a:p>
        </p:txBody>
      </p:sp>
      <p:sp>
        <p:nvSpPr>
          <p:cNvPr id="37892" name="Rectangle 12"/>
          <p:cNvSpPr>
            <a:spLocks noGrp="1" noChangeArrowheads="1"/>
          </p:cNvSpPr>
          <p:nvPr>
            <p:ph type="subTitle" idx="1"/>
          </p:nvPr>
        </p:nvSpPr>
        <p:spPr>
          <a:xfrm>
            <a:off x="1839913" y="4749800"/>
            <a:ext cx="6400800" cy="1117600"/>
          </a:xfrm>
        </p:spPr>
        <p:txBody>
          <a:bodyPr/>
          <a:lstStyle/>
          <a:p>
            <a:r>
              <a:rPr lang="en-US" smtClean="0"/>
              <a:t>CEE 331</a:t>
            </a:r>
          </a:p>
          <a:p>
            <a:fld id="{70E71473-F95F-415E-9428-268F698F2124}" type="datetime4">
              <a:rPr lang="en-US" smtClean="0"/>
              <a:pPr/>
              <a:t>December 18, 2012</a:t>
            </a:fld>
            <a:endParaRPr lang="en-US" smtClean="0"/>
          </a:p>
        </p:txBody>
      </p:sp>
      <p:pic>
        <p:nvPicPr>
          <p:cNvPr id="37893" name="Picture 4">
            <a:hlinkClick r:id="rId5" action="ppaction://hlinkfile"/>
          </p:cNvPr>
          <p:cNvPicPr>
            <a:picLocks noChangeAspect="1" noChangeArrowheads="1"/>
          </p:cNvPicPr>
          <p:nvPr/>
        </p:nvPicPr>
        <p:blipFill>
          <a:blip r:embed="rId6" cstate="print"/>
          <a:srcRect l="13333"/>
          <a:stretch>
            <a:fillRect/>
          </a:stretch>
        </p:blipFill>
        <p:spPr bwMode="auto">
          <a:xfrm>
            <a:off x="6502400" y="2857500"/>
            <a:ext cx="2641600" cy="2286000"/>
          </a:xfrm>
          <a:prstGeom prst="rect">
            <a:avLst/>
          </a:prstGeom>
          <a:noFill/>
          <a:ln w="12700">
            <a:noFill/>
            <a:miter lim="800000"/>
            <a:headEnd type="none" w="lg" len="med"/>
            <a:tailEnd type="none" w="lg" len="med"/>
          </a:ln>
        </p:spPr>
      </p:pic>
      <p:pic>
        <p:nvPicPr>
          <p:cNvPr id="37894" name="Picture 5">
            <a:hlinkClick r:id="rId7" action="ppaction://hlinkfile"/>
          </p:cNvPr>
          <p:cNvPicPr>
            <a:picLocks noChangeAspect="1" noChangeArrowheads="1"/>
          </p:cNvPicPr>
          <p:nvPr/>
        </p:nvPicPr>
        <p:blipFill>
          <a:blip r:embed="rId8" cstate="print"/>
          <a:srcRect/>
          <a:stretch>
            <a:fillRect/>
          </a:stretch>
        </p:blipFill>
        <p:spPr bwMode="auto">
          <a:xfrm>
            <a:off x="0" y="2895600"/>
            <a:ext cx="3048000" cy="2286000"/>
          </a:xfrm>
          <a:prstGeom prst="rect">
            <a:avLst/>
          </a:prstGeom>
          <a:noFill/>
          <a:ln w="12700">
            <a:noFill/>
            <a:miter lim="800000"/>
            <a:headEnd type="none" w="lg" len="med"/>
            <a:tailEnd type="none" w="lg" len="med"/>
          </a:ln>
        </p:spPr>
      </p:pic>
      <p:sp>
        <p:nvSpPr>
          <p:cNvPr id="37895" name="Text Box 8"/>
          <p:cNvSpPr txBox="1">
            <a:spLocks noChangeArrowheads="1"/>
          </p:cNvSpPr>
          <p:nvPr/>
        </p:nvSpPr>
        <p:spPr bwMode="auto">
          <a:xfrm>
            <a:off x="0" y="0"/>
            <a:ext cx="962025" cy="519113"/>
          </a:xfrm>
          <a:prstGeom prst="rect">
            <a:avLst/>
          </a:prstGeom>
          <a:noFill/>
          <a:ln w="12700">
            <a:noFill/>
            <a:miter lim="800000"/>
            <a:headEnd type="none" w="lg" len="med"/>
            <a:tailEnd type="none" w="lg" len="med"/>
          </a:ln>
        </p:spPr>
        <p:txBody>
          <a:bodyPr>
            <a:spAutoFit/>
          </a:bodyPr>
          <a:lstStyle/>
          <a:p>
            <a:r>
              <a:rPr lang="en-US">
                <a:latin typeface="MT Extra" pitchFamily="18" charset="2"/>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Boundary Layer Transition to Turbulence</a:t>
            </a:r>
          </a:p>
        </p:txBody>
      </p:sp>
      <p:grpSp>
        <p:nvGrpSpPr>
          <p:cNvPr id="43011" name="Group 4"/>
          <p:cNvGrpSpPr>
            <a:grpSpLocks/>
          </p:cNvGrpSpPr>
          <p:nvPr/>
        </p:nvGrpSpPr>
        <p:grpSpPr bwMode="auto">
          <a:xfrm>
            <a:off x="279400" y="2324100"/>
            <a:ext cx="901700" cy="3937000"/>
            <a:chOff x="368" y="1464"/>
            <a:chExt cx="768" cy="2480"/>
          </a:xfrm>
        </p:grpSpPr>
        <p:sp>
          <p:nvSpPr>
            <p:cNvPr id="43050" name="Line 5"/>
            <p:cNvSpPr>
              <a:spLocks noChangeShapeType="1"/>
            </p:cNvSpPr>
            <p:nvPr/>
          </p:nvSpPr>
          <p:spPr bwMode="auto">
            <a:xfrm>
              <a:off x="368" y="146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51" name="Line 6"/>
            <p:cNvSpPr>
              <a:spLocks noChangeShapeType="1"/>
            </p:cNvSpPr>
            <p:nvPr/>
          </p:nvSpPr>
          <p:spPr bwMode="auto">
            <a:xfrm>
              <a:off x="368" y="2290"/>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52" name="Line 7"/>
            <p:cNvSpPr>
              <a:spLocks noChangeShapeType="1"/>
            </p:cNvSpPr>
            <p:nvPr/>
          </p:nvSpPr>
          <p:spPr bwMode="auto">
            <a:xfrm>
              <a:off x="368" y="270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53" name="Line 8"/>
            <p:cNvSpPr>
              <a:spLocks noChangeShapeType="1"/>
            </p:cNvSpPr>
            <p:nvPr/>
          </p:nvSpPr>
          <p:spPr bwMode="auto">
            <a:xfrm>
              <a:off x="368" y="3117"/>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54" name="Line 9"/>
            <p:cNvSpPr>
              <a:spLocks noChangeShapeType="1"/>
            </p:cNvSpPr>
            <p:nvPr/>
          </p:nvSpPr>
          <p:spPr bwMode="auto">
            <a:xfrm>
              <a:off x="368" y="3530"/>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55" name="Line 10"/>
            <p:cNvSpPr>
              <a:spLocks noChangeShapeType="1"/>
            </p:cNvSpPr>
            <p:nvPr/>
          </p:nvSpPr>
          <p:spPr bwMode="auto">
            <a:xfrm>
              <a:off x="368" y="394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56" name="Text Box 11"/>
            <p:cNvSpPr txBox="1">
              <a:spLocks noChangeArrowheads="1"/>
            </p:cNvSpPr>
            <p:nvPr/>
          </p:nvSpPr>
          <p:spPr bwMode="auto">
            <a:xfrm>
              <a:off x="515" y="1936"/>
              <a:ext cx="345" cy="288"/>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sp>
          <p:nvSpPr>
            <p:cNvPr id="43057" name="Line 12"/>
            <p:cNvSpPr>
              <a:spLocks noChangeShapeType="1"/>
            </p:cNvSpPr>
            <p:nvPr/>
          </p:nvSpPr>
          <p:spPr bwMode="auto">
            <a:xfrm>
              <a:off x="368" y="1877"/>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pSp>
      <p:sp>
        <p:nvSpPr>
          <p:cNvPr id="43012" name="Line 13"/>
          <p:cNvSpPr>
            <a:spLocks noChangeShapeType="1"/>
          </p:cNvSpPr>
          <p:nvPr/>
        </p:nvSpPr>
        <p:spPr bwMode="auto">
          <a:xfrm>
            <a:off x="1498600" y="3632200"/>
            <a:ext cx="4953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13" name="Text Box 14"/>
          <p:cNvSpPr txBox="1">
            <a:spLocks noChangeArrowheads="1"/>
          </p:cNvSpPr>
          <p:nvPr/>
        </p:nvSpPr>
        <p:spPr bwMode="auto">
          <a:xfrm>
            <a:off x="2079625" y="3378200"/>
            <a:ext cx="336550" cy="457200"/>
          </a:xfrm>
          <a:prstGeom prst="rect">
            <a:avLst/>
          </a:prstGeom>
          <a:noFill/>
          <a:ln w="12700">
            <a:noFill/>
            <a:miter lim="800000"/>
            <a:headEnd type="none" w="lg" len="med"/>
            <a:tailEnd type="none" w="lg" len="med"/>
          </a:ln>
        </p:spPr>
        <p:txBody>
          <a:bodyPr wrap="none" anchor="ctr">
            <a:spAutoFit/>
          </a:bodyPr>
          <a:lstStyle/>
          <a:p>
            <a:pPr algn="ctr"/>
            <a:r>
              <a:rPr lang="en-US" sz="2400"/>
              <a:t>x</a:t>
            </a:r>
          </a:p>
        </p:txBody>
      </p:sp>
      <p:sp>
        <p:nvSpPr>
          <p:cNvPr id="43014" name="Line 15"/>
          <p:cNvSpPr>
            <a:spLocks noChangeShapeType="1"/>
          </p:cNvSpPr>
          <p:nvPr/>
        </p:nvSpPr>
        <p:spPr bwMode="auto">
          <a:xfrm flipV="1">
            <a:off x="1371600" y="2933700"/>
            <a:ext cx="0" cy="5842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15" name="Text Box 16"/>
          <p:cNvSpPr txBox="1">
            <a:spLocks noChangeArrowheads="1"/>
          </p:cNvSpPr>
          <p:nvPr/>
        </p:nvSpPr>
        <p:spPr bwMode="auto">
          <a:xfrm>
            <a:off x="1393825" y="2794000"/>
            <a:ext cx="336550" cy="457200"/>
          </a:xfrm>
          <a:prstGeom prst="rect">
            <a:avLst/>
          </a:prstGeom>
          <a:noFill/>
          <a:ln w="12700">
            <a:noFill/>
            <a:miter lim="800000"/>
            <a:headEnd type="none" w="lg" len="med"/>
            <a:tailEnd type="none" w="lg" len="med"/>
          </a:ln>
        </p:spPr>
        <p:txBody>
          <a:bodyPr wrap="none" anchor="ctr">
            <a:spAutoFit/>
          </a:bodyPr>
          <a:lstStyle/>
          <a:p>
            <a:pPr algn="ctr"/>
            <a:r>
              <a:rPr lang="en-US" sz="2400"/>
              <a:t>y</a:t>
            </a:r>
          </a:p>
        </p:txBody>
      </p:sp>
      <p:grpSp>
        <p:nvGrpSpPr>
          <p:cNvPr id="43016" name="Group 17"/>
          <p:cNvGrpSpPr>
            <a:grpSpLocks/>
          </p:cNvGrpSpPr>
          <p:nvPr/>
        </p:nvGrpSpPr>
        <p:grpSpPr bwMode="auto">
          <a:xfrm>
            <a:off x="2806700" y="1803400"/>
            <a:ext cx="1168400" cy="2438400"/>
            <a:chOff x="1768" y="1136"/>
            <a:chExt cx="736" cy="1536"/>
          </a:xfrm>
        </p:grpSpPr>
        <p:grpSp>
          <p:nvGrpSpPr>
            <p:cNvPr id="43046" name="Group 18"/>
            <p:cNvGrpSpPr>
              <a:grpSpLocks/>
            </p:cNvGrpSpPr>
            <p:nvPr/>
          </p:nvGrpSpPr>
          <p:grpSpPr bwMode="auto">
            <a:xfrm>
              <a:off x="1768" y="1432"/>
              <a:ext cx="610" cy="1240"/>
              <a:chOff x="1768" y="1432"/>
              <a:chExt cx="610" cy="1240"/>
            </a:xfrm>
          </p:grpSpPr>
          <p:sp>
            <p:nvSpPr>
              <p:cNvPr id="43048" name="Freeform 19" descr="Dark horizontal"/>
              <p:cNvSpPr>
                <a:spLocks/>
              </p:cNvSpPr>
              <p:nvPr/>
            </p:nvSpPr>
            <p:spPr bwMode="auto">
              <a:xfrm>
                <a:off x="1768" y="2424"/>
                <a:ext cx="608" cy="248"/>
              </a:xfrm>
              <a:custGeom>
                <a:avLst/>
                <a:gdLst>
                  <a:gd name="T0" fmla="*/ 0 w 608"/>
                  <a:gd name="T1" fmla="*/ 3 h 416"/>
                  <a:gd name="T2" fmla="*/ 0 w 608"/>
                  <a:gd name="T3" fmla="*/ 416 h 416"/>
                  <a:gd name="T4" fmla="*/ 608 w 608"/>
                  <a:gd name="T5" fmla="*/ 3 h 416"/>
                  <a:gd name="T6" fmla="*/ 0 w 608"/>
                  <a:gd name="T7" fmla="*/ 3 h 416"/>
                  <a:gd name="T8" fmla="*/ 0 60000 65536"/>
                  <a:gd name="T9" fmla="*/ 0 60000 65536"/>
                  <a:gd name="T10" fmla="*/ 0 60000 65536"/>
                  <a:gd name="T11" fmla="*/ 0 60000 65536"/>
                  <a:gd name="T12" fmla="*/ 0 w 608"/>
                  <a:gd name="T13" fmla="*/ 0 h 416"/>
                  <a:gd name="T14" fmla="*/ 608 w 608"/>
                  <a:gd name="T15" fmla="*/ 416 h 416"/>
                </a:gdLst>
                <a:ahLst/>
                <a:cxnLst>
                  <a:cxn ang="T8">
                    <a:pos x="T0" y="T1"/>
                  </a:cxn>
                  <a:cxn ang="T9">
                    <a:pos x="T2" y="T3"/>
                  </a:cxn>
                  <a:cxn ang="T10">
                    <a:pos x="T4" y="T5"/>
                  </a:cxn>
                  <a:cxn ang="T11">
                    <a:pos x="T6" y="T7"/>
                  </a:cxn>
                </a:cxnLst>
                <a:rect l="T12" t="T13" r="T14" b="T15"/>
                <a:pathLst>
                  <a:path w="608" h="416">
                    <a:moveTo>
                      <a:pt x="0" y="3"/>
                    </a:moveTo>
                    <a:cubicBezTo>
                      <a:pt x="0" y="365"/>
                      <a:pt x="0" y="29"/>
                      <a:pt x="0" y="416"/>
                    </a:cubicBezTo>
                    <a:cubicBezTo>
                      <a:pt x="180" y="334"/>
                      <a:pt x="606" y="172"/>
                      <a:pt x="608" y="3"/>
                    </a:cubicBezTo>
                    <a:cubicBezTo>
                      <a:pt x="46" y="3"/>
                      <a:pt x="567" y="0"/>
                      <a:pt x="0" y="3"/>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p:spPr>
            <p:txBody>
              <a:bodyPr anchor="ctr">
                <a:spAutoFit/>
              </a:bodyPr>
              <a:lstStyle/>
              <a:p>
                <a:endParaRPr lang="en-US"/>
              </a:p>
            </p:txBody>
          </p:sp>
          <p:sp>
            <p:nvSpPr>
              <p:cNvPr id="43049" name="Rectangle 20" descr="Dark horizontal"/>
              <p:cNvSpPr>
                <a:spLocks noChangeArrowheads="1"/>
              </p:cNvSpPr>
              <p:nvPr/>
            </p:nvSpPr>
            <p:spPr bwMode="auto">
              <a:xfrm>
                <a:off x="1768" y="1432"/>
                <a:ext cx="610" cy="992"/>
              </a:xfrm>
              <a:prstGeom prst="rect">
                <a:avLst/>
              </a:prstGeom>
              <a:pattFill prst="dkHorz">
                <a:fgClr>
                  <a:schemeClr val="tx1"/>
                </a:fgClr>
                <a:bgClr>
                  <a:schemeClr val="bg1"/>
                </a:bgClr>
              </a:pattFill>
              <a:ln w="3175">
                <a:solidFill>
                  <a:schemeClr val="tx1"/>
                </a:solidFill>
                <a:miter lim="800000"/>
                <a:headEnd type="none" w="lg" len="med"/>
                <a:tailEnd type="none" w="lg" len="med"/>
              </a:ln>
            </p:spPr>
            <p:txBody>
              <a:bodyPr anchor="ctr">
                <a:spAutoFit/>
              </a:bodyPr>
              <a:lstStyle/>
              <a:p>
                <a:endParaRPr lang="en-US"/>
              </a:p>
            </p:txBody>
          </p:sp>
        </p:grpSp>
        <p:sp>
          <p:nvSpPr>
            <p:cNvPr id="43047" name="Rectangle 21"/>
            <p:cNvSpPr>
              <a:spLocks noChangeArrowheads="1"/>
            </p:cNvSpPr>
            <p:nvPr/>
          </p:nvSpPr>
          <p:spPr bwMode="auto">
            <a:xfrm>
              <a:off x="2249" y="1136"/>
              <a:ext cx="255" cy="288"/>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grpSp>
      <p:sp>
        <p:nvSpPr>
          <p:cNvPr id="43017" name="Freeform 24" descr="Dark horizontal"/>
          <p:cNvSpPr>
            <a:spLocks/>
          </p:cNvSpPr>
          <p:nvPr/>
        </p:nvSpPr>
        <p:spPr bwMode="auto">
          <a:xfrm>
            <a:off x="4368800" y="4067175"/>
            <a:ext cx="635000" cy="161925"/>
          </a:xfrm>
          <a:custGeom>
            <a:avLst/>
            <a:gdLst>
              <a:gd name="T0" fmla="*/ 0 w 400"/>
              <a:gd name="T1" fmla="*/ 1 h 144"/>
              <a:gd name="T2" fmla="*/ 0 w 400"/>
              <a:gd name="T3" fmla="*/ 144 h 144"/>
              <a:gd name="T4" fmla="*/ 400 w 400"/>
              <a:gd name="T5" fmla="*/ 1 h 144"/>
              <a:gd name="T6" fmla="*/ 0 w 400"/>
              <a:gd name="T7" fmla="*/ 1 h 144"/>
              <a:gd name="T8" fmla="*/ 0 60000 65536"/>
              <a:gd name="T9" fmla="*/ 0 60000 65536"/>
              <a:gd name="T10" fmla="*/ 0 60000 65536"/>
              <a:gd name="T11" fmla="*/ 0 60000 65536"/>
              <a:gd name="T12" fmla="*/ 0 w 400"/>
              <a:gd name="T13" fmla="*/ 0 h 144"/>
              <a:gd name="T14" fmla="*/ 400 w 400"/>
              <a:gd name="T15" fmla="*/ 144 h 144"/>
            </a:gdLst>
            <a:ahLst/>
            <a:cxnLst>
              <a:cxn ang="T8">
                <a:pos x="T0" y="T1"/>
              </a:cxn>
              <a:cxn ang="T9">
                <a:pos x="T2" y="T3"/>
              </a:cxn>
              <a:cxn ang="T10">
                <a:pos x="T4" y="T5"/>
              </a:cxn>
              <a:cxn ang="T11">
                <a:pos x="T6" y="T7"/>
              </a:cxn>
            </a:cxnLst>
            <a:rect l="T12" t="T13" r="T14" b="T15"/>
            <a:pathLst>
              <a:path w="400" h="144">
                <a:moveTo>
                  <a:pt x="0" y="1"/>
                </a:moveTo>
                <a:cubicBezTo>
                  <a:pt x="0" y="126"/>
                  <a:pt x="0" y="10"/>
                  <a:pt x="0" y="144"/>
                </a:cubicBezTo>
                <a:cubicBezTo>
                  <a:pt x="118" y="116"/>
                  <a:pt x="332" y="72"/>
                  <a:pt x="400" y="1"/>
                </a:cubicBezTo>
                <a:cubicBezTo>
                  <a:pt x="30" y="1"/>
                  <a:pt x="373" y="0"/>
                  <a:pt x="0" y="1"/>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p:spPr>
        <p:txBody>
          <a:bodyPr anchor="ctr">
            <a:spAutoFit/>
          </a:bodyPr>
          <a:lstStyle/>
          <a:p>
            <a:endParaRPr lang="en-US"/>
          </a:p>
        </p:txBody>
      </p:sp>
      <p:sp>
        <p:nvSpPr>
          <p:cNvPr id="43018" name="Rectangle 25" descr="Dark horizontal"/>
          <p:cNvSpPr>
            <a:spLocks noChangeArrowheads="1"/>
          </p:cNvSpPr>
          <p:nvPr/>
        </p:nvSpPr>
        <p:spPr bwMode="auto">
          <a:xfrm>
            <a:off x="4368800" y="2260600"/>
            <a:ext cx="968375" cy="660400"/>
          </a:xfrm>
          <a:prstGeom prst="rect">
            <a:avLst/>
          </a:prstGeom>
          <a:pattFill prst="dkHorz">
            <a:fgClr>
              <a:schemeClr val="tx1"/>
            </a:fgClr>
            <a:bgClr>
              <a:schemeClr val="bg1"/>
            </a:bgClr>
          </a:pattFill>
          <a:ln w="3175">
            <a:solidFill>
              <a:schemeClr val="tx1"/>
            </a:solidFill>
            <a:miter lim="800000"/>
            <a:headEnd type="none" w="lg" len="med"/>
            <a:tailEnd type="none" w="lg" len="med"/>
          </a:ln>
        </p:spPr>
        <p:txBody>
          <a:bodyPr anchor="ctr">
            <a:spAutoFit/>
          </a:bodyPr>
          <a:lstStyle/>
          <a:p>
            <a:endParaRPr lang="en-US"/>
          </a:p>
        </p:txBody>
      </p:sp>
      <p:sp>
        <p:nvSpPr>
          <p:cNvPr id="43019" name="Rectangle 26"/>
          <p:cNvSpPr>
            <a:spLocks noChangeArrowheads="1"/>
          </p:cNvSpPr>
          <p:nvPr/>
        </p:nvSpPr>
        <p:spPr bwMode="auto">
          <a:xfrm>
            <a:off x="5106988" y="1828800"/>
            <a:ext cx="404812" cy="457200"/>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sp>
        <p:nvSpPr>
          <p:cNvPr id="43020" name="Text Box 33"/>
          <p:cNvSpPr txBox="1">
            <a:spLocks noChangeArrowheads="1"/>
          </p:cNvSpPr>
          <p:nvPr/>
        </p:nvSpPr>
        <p:spPr bwMode="auto">
          <a:xfrm>
            <a:off x="5495925" y="2070100"/>
            <a:ext cx="347663" cy="457200"/>
          </a:xfrm>
          <a:prstGeom prst="rect">
            <a:avLst/>
          </a:prstGeom>
          <a:noFill/>
          <a:ln w="12700">
            <a:noFill/>
            <a:miter lim="800000"/>
            <a:headEnd type="none" w="lg" len="med"/>
            <a:tailEnd type="none" w="lg" len="med"/>
          </a:ln>
        </p:spPr>
        <p:txBody>
          <a:bodyPr anchor="ctr">
            <a:spAutoFit/>
          </a:bodyPr>
          <a:lstStyle/>
          <a:p>
            <a:pPr algn="ctr"/>
            <a:r>
              <a:rPr lang="en-US" sz="2400">
                <a:latin typeface="Symbol" pitchFamily="18" charset="2"/>
              </a:rPr>
              <a:t>d</a:t>
            </a:r>
          </a:p>
        </p:txBody>
      </p:sp>
      <p:sp>
        <p:nvSpPr>
          <p:cNvPr id="43021" name="Freeform 127" descr="Dark horizontal"/>
          <p:cNvSpPr>
            <a:spLocks/>
          </p:cNvSpPr>
          <p:nvPr/>
        </p:nvSpPr>
        <p:spPr bwMode="auto">
          <a:xfrm>
            <a:off x="4365625" y="2955925"/>
            <a:ext cx="971550" cy="1133475"/>
          </a:xfrm>
          <a:custGeom>
            <a:avLst/>
            <a:gdLst>
              <a:gd name="T0" fmla="*/ 2 w 614"/>
              <a:gd name="T1" fmla="*/ 0 h 254"/>
              <a:gd name="T2" fmla="*/ 2 w 614"/>
              <a:gd name="T3" fmla="*/ 242 h 254"/>
              <a:gd name="T4" fmla="*/ 408 w 614"/>
              <a:gd name="T5" fmla="*/ 240 h 254"/>
              <a:gd name="T6" fmla="*/ 614 w 614"/>
              <a:gd name="T7" fmla="*/ 2 h 254"/>
              <a:gd name="T8" fmla="*/ 2 w 614"/>
              <a:gd name="T9" fmla="*/ 0 h 254"/>
              <a:gd name="T10" fmla="*/ 0 60000 65536"/>
              <a:gd name="T11" fmla="*/ 0 60000 65536"/>
              <a:gd name="T12" fmla="*/ 0 60000 65536"/>
              <a:gd name="T13" fmla="*/ 0 60000 65536"/>
              <a:gd name="T14" fmla="*/ 0 60000 65536"/>
              <a:gd name="T15" fmla="*/ 0 w 614"/>
              <a:gd name="T16" fmla="*/ 0 h 254"/>
              <a:gd name="T17" fmla="*/ 614 w 614"/>
              <a:gd name="T18" fmla="*/ 254 h 254"/>
            </a:gdLst>
            <a:ahLst/>
            <a:cxnLst>
              <a:cxn ang="T10">
                <a:pos x="T0" y="T1"/>
              </a:cxn>
              <a:cxn ang="T11">
                <a:pos x="T2" y="T3"/>
              </a:cxn>
              <a:cxn ang="T12">
                <a:pos x="T4" y="T5"/>
              </a:cxn>
              <a:cxn ang="T13">
                <a:pos x="T6" y="T7"/>
              </a:cxn>
              <a:cxn ang="T14">
                <a:pos x="T8" y="T9"/>
              </a:cxn>
            </a:cxnLst>
            <a:rect l="T15" t="T16" r="T17" b="T18"/>
            <a:pathLst>
              <a:path w="614" h="254">
                <a:moveTo>
                  <a:pt x="2" y="0"/>
                </a:moveTo>
                <a:cubicBezTo>
                  <a:pt x="2" y="254"/>
                  <a:pt x="0" y="24"/>
                  <a:pt x="2" y="242"/>
                </a:cubicBezTo>
                <a:cubicBezTo>
                  <a:pt x="168" y="242"/>
                  <a:pt x="96" y="240"/>
                  <a:pt x="408" y="240"/>
                </a:cubicBezTo>
                <a:cubicBezTo>
                  <a:pt x="512" y="168"/>
                  <a:pt x="608" y="126"/>
                  <a:pt x="614" y="2"/>
                </a:cubicBezTo>
                <a:cubicBezTo>
                  <a:pt x="326" y="2"/>
                  <a:pt x="442" y="2"/>
                  <a:pt x="2" y="0"/>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p:spPr>
        <p:txBody>
          <a:bodyPr anchor="ctr">
            <a:spAutoFit/>
          </a:bodyPr>
          <a:lstStyle/>
          <a:p>
            <a:endParaRPr lang="en-US"/>
          </a:p>
        </p:txBody>
      </p:sp>
      <p:sp>
        <p:nvSpPr>
          <p:cNvPr id="43022" name="Freeform 129" descr="Dark horizontal"/>
          <p:cNvSpPr>
            <a:spLocks/>
          </p:cNvSpPr>
          <p:nvPr/>
        </p:nvSpPr>
        <p:spPr bwMode="auto">
          <a:xfrm>
            <a:off x="6172200" y="4054475"/>
            <a:ext cx="635000" cy="174625"/>
          </a:xfrm>
          <a:custGeom>
            <a:avLst/>
            <a:gdLst>
              <a:gd name="T0" fmla="*/ 0 w 400"/>
              <a:gd name="T1" fmla="*/ 1 h 144"/>
              <a:gd name="T2" fmla="*/ 0 w 400"/>
              <a:gd name="T3" fmla="*/ 144 h 144"/>
              <a:gd name="T4" fmla="*/ 400 w 400"/>
              <a:gd name="T5" fmla="*/ 1 h 144"/>
              <a:gd name="T6" fmla="*/ 0 w 400"/>
              <a:gd name="T7" fmla="*/ 1 h 144"/>
              <a:gd name="T8" fmla="*/ 0 60000 65536"/>
              <a:gd name="T9" fmla="*/ 0 60000 65536"/>
              <a:gd name="T10" fmla="*/ 0 60000 65536"/>
              <a:gd name="T11" fmla="*/ 0 60000 65536"/>
              <a:gd name="T12" fmla="*/ 0 w 400"/>
              <a:gd name="T13" fmla="*/ 0 h 144"/>
              <a:gd name="T14" fmla="*/ 400 w 400"/>
              <a:gd name="T15" fmla="*/ 144 h 144"/>
            </a:gdLst>
            <a:ahLst/>
            <a:cxnLst>
              <a:cxn ang="T8">
                <a:pos x="T0" y="T1"/>
              </a:cxn>
              <a:cxn ang="T9">
                <a:pos x="T2" y="T3"/>
              </a:cxn>
              <a:cxn ang="T10">
                <a:pos x="T4" y="T5"/>
              </a:cxn>
              <a:cxn ang="T11">
                <a:pos x="T6" y="T7"/>
              </a:cxn>
            </a:cxnLst>
            <a:rect l="T12" t="T13" r="T14" b="T15"/>
            <a:pathLst>
              <a:path w="400" h="144">
                <a:moveTo>
                  <a:pt x="0" y="1"/>
                </a:moveTo>
                <a:cubicBezTo>
                  <a:pt x="0" y="126"/>
                  <a:pt x="0" y="10"/>
                  <a:pt x="0" y="144"/>
                </a:cubicBezTo>
                <a:cubicBezTo>
                  <a:pt x="118" y="116"/>
                  <a:pt x="332" y="72"/>
                  <a:pt x="400" y="1"/>
                </a:cubicBezTo>
                <a:cubicBezTo>
                  <a:pt x="30" y="1"/>
                  <a:pt x="373" y="0"/>
                  <a:pt x="0" y="1"/>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p:spPr>
        <p:txBody>
          <a:bodyPr anchor="ctr">
            <a:spAutoFit/>
          </a:bodyPr>
          <a:lstStyle/>
          <a:p>
            <a:endParaRPr lang="en-US"/>
          </a:p>
        </p:txBody>
      </p:sp>
      <p:sp>
        <p:nvSpPr>
          <p:cNvPr id="43023" name="Freeform 131" descr="Dark horizontal"/>
          <p:cNvSpPr>
            <a:spLocks/>
          </p:cNvSpPr>
          <p:nvPr/>
        </p:nvSpPr>
        <p:spPr bwMode="auto">
          <a:xfrm>
            <a:off x="6169025" y="2270125"/>
            <a:ext cx="971550" cy="1844675"/>
          </a:xfrm>
          <a:custGeom>
            <a:avLst/>
            <a:gdLst>
              <a:gd name="T0" fmla="*/ 2 w 614"/>
              <a:gd name="T1" fmla="*/ 0 h 254"/>
              <a:gd name="T2" fmla="*/ 2 w 614"/>
              <a:gd name="T3" fmla="*/ 242 h 254"/>
              <a:gd name="T4" fmla="*/ 408 w 614"/>
              <a:gd name="T5" fmla="*/ 240 h 254"/>
              <a:gd name="T6" fmla="*/ 614 w 614"/>
              <a:gd name="T7" fmla="*/ 2 h 254"/>
              <a:gd name="T8" fmla="*/ 2 w 614"/>
              <a:gd name="T9" fmla="*/ 0 h 254"/>
              <a:gd name="T10" fmla="*/ 0 60000 65536"/>
              <a:gd name="T11" fmla="*/ 0 60000 65536"/>
              <a:gd name="T12" fmla="*/ 0 60000 65536"/>
              <a:gd name="T13" fmla="*/ 0 60000 65536"/>
              <a:gd name="T14" fmla="*/ 0 60000 65536"/>
              <a:gd name="T15" fmla="*/ 0 w 614"/>
              <a:gd name="T16" fmla="*/ 0 h 254"/>
              <a:gd name="T17" fmla="*/ 614 w 614"/>
              <a:gd name="T18" fmla="*/ 254 h 254"/>
            </a:gdLst>
            <a:ahLst/>
            <a:cxnLst>
              <a:cxn ang="T10">
                <a:pos x="T0" y="T1"/>
              </a:cxn>
              <a:cxn ang="T11">
                <a:pos x="T2" y="T3"/>
              </a:cxn>
              <a:cxn ang="T12">
                <a:pos x="T4" y="T5"/>
              </a:cxn>
              <a:cxn ang="T13">
                <a:pos x="T6" y="T7"/>
              </a:cxn>
              <a:cxn ang="T14">
                <a:pos x="T8" y="T9"/>
              </a:cxn>
            </a:cxnLst>
            <a:rect l="T15" t="T16" r="T17" b="T18"/>
            <a:pathLst>
              <a:path w="614" h="254">
                <a:moveTo>
                  <a:pt x="2" y="0"/>
                </a:moveTo>
                <a:cubicBezTo>
                  <a:pt x="2" y="254"/>
                  <a:pt x="0" y="24"/>
                  <a:pt x="2" y="242"/>
                </a:cubicBezTo>
                <a:cubicBezTo>
                  <a:pt x="168" y="242"/>
                  <a:pt x="96" y="240"/>
                  <a:pt x="408" y="240"/>
                </a:cubicBezTo>
                <a:cubicBezTo>
                  <a:pt x="512" y="168"/>
                  <a:pt x="608" y="126"/>
                  <a:pt x="614" y="2"/>
                </a:cubicBezTo>
                <a:cubicBezTo>
                  <a:pt x="326" y="2"/>
                  <a:pt x="442" y="2"/>
                  <a:pt x="2" y="0"/>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p:spPr>
        <p:txBody>
          <a:bodyPr anchor="ctr">
            <a:spAutoFit/>
          </a:bodyPr>
          <a:lstStyle/>
          <a:p>
            <a:endParaRPr lang="en-US"/>
          </a:p>
        </p:txBody>
      </p:sp>
      <p:sp>
        <p:nvSpPr>
          <p:cNvPr id="43024" name="Line 134"/>
          <p:cNvSpPr>
            <a:spLocks noChangeShapeType="1"/>
          </p:cNvSpPr>
          <p:nvPr/>
        </p:nvSpPr>
        <p:spPr bwMode="auto">
          <a:xfrm flipV="1">
            <a:off x="1854200" y="4457700"/>
            <a:ext cx="0" cy="21209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25" name="Text Box 136"/>
          <p:cNvSpPr txBox="1">
            <a:spLocks noChangeArrowheads="1"/>
          </p:cNvSpPr>
          <p:nvPr/>
        </p:nvSpPr>
        <p:spPr bwMode="auto">
          <a:xfrm>
            <a:off x="1450975" y="4554538"/>
            <a:ext cx="420688" cy="519112"/>
          </a:xfrm>
          <a:prstGeom prst="rect">
            <a:avLst/>
          </a:prstGeom>
          <a:noFill/>
          <a:ln w="12700">
            <a:noFill/>
            <a:miter lim="800000"/>
            <a:headEnd type="none" w="lg" len="med"/>
            <a:tailEnd type="none" w="lg" len="med"/>
          </a:ln>
        </p:spPr>
        <p:txBody>
          <a:bodyPr wrap="none" anchor="ctr">
            <a:spAutoFit/>
          </a:bodyPr>
          <a:lstStyle/>
          <a:p>
            <a:pPr algn="ctr"/>
            <a:r>
              <a:rPr lang="en-US">
                <a:latin typeface="Symbol" pitchFamily="18" charset="2"/>
              </a:rPr>
              <a:t>t</a:t>
            </a:r>
            <a:r>
              <a:rPr lang="en-US" sz="2400" baseline="-25000">
                <a:latin typeface="MT Extra" pitchFamily="18" charset="2"/>
              </a:rPr>
              <a:t>o</a:t>
            </a:r>
            <a:endParaRPr lang="en-US" sz="2400"/>
          </a:p>
        </p:txBody>
      </p:sp>
      <p:sp>
        <p:nvSpPr>
          <p:cNvPr id="43026" name="Rectangle 140"/>
          <p:cNvSpPr>
            <a:spLocks noChangeArrowheads="1"/>
          </p:cNvSpPr>
          <p:nvPr/>
        </p:nvSpPr>
        <p:spPr bwMode="auto">
          <a:xfrm>
            <a:off x="6999288" y="1854200"/>
            <a:ext cx="404812" cy="457200"/>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sp>
        <p:nvSpPr>
          <p:cNvPr id="233613" name="Text Box 141"/>
          <p:cNvSpPr txBox="1">
            <a:spLocks noChangeArrowheads="1"/>
          </p:cNvSpPr>
          <p:nvPr/>
        </p:nvSpPr>
        <p:spPr bwMode="auto">
          <a:xfrm>
            <a:off x="7326313" y="2882900"/>
            <a:ext cx="128270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turbulent</a:t>
            </a:r>
          </a:p>
        </p:txBody>
      </p:sp>
      <p:sp>
        <p:nvSpPr>
          <p:cNvPr id="43028" name="Line 142"/>
          <p:cNvSpPr>
            <a:spLocks noChangeShapeType="1"/>
          </p:cNvSpPr>
          <p:nvPr/>
        </p:nvSpPr>
        <p:spPr bwMode="auto">
          <a:xfrm>
            <a:off x="7366000" y="3302000"/>
            <a:ext cx="11557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43029" name="AutoShape 143"/>
          <p:cNvSpPr>
            <a:spLocks/>
          </p:cNvSpPr>
          <p:nvPr/>
        </p:nvSpPr>
        <p:spPr bwMode="auto">
          <a:xfrm>
            <a:off x="7213600" y="2273300"/>
            <a:ext cx="127000" cy="1727200"/>
          </a:xfrm>
          <a:prstGeom prst="rightBrace">
            <a:avLst>
              <a:gd name="adj1" fmla="val 113333"/>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3616" name="Text Box 144"/>
          <p:cNvSpPr txBox="1">
            <a:spLocks noChangeArrowheads="1"/>
          </p:cNvSpPr>
          <p:nvPr/>
        </p:nvSpPr>
        <p:spPr bwMode="auto">
          <a:xfrm>
            <a:off x="7402513" y="3729038"/>
            <a:ext cx="1243012" cy="822325"/>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Viscous </a:t>
            </a:r>
          </a:p>
          <a:p>
            <a:r>
              <a:rPr lang="en-US" sz="2400">
                <a:solidFill>
                  <a:schemeClr val="folHlink"/>
                </a:solidFill>
              </a:rPr>
              <a:t>sublayer</a:t>
            </a:r>
          </a:p>
        </p:txBody>
      </p:sp>
      <p:sp>
        <p:nvSpPr>
          <p:cNvPr id="43031" name="Line 145"/>
          <p:cNvSpPr>
            <a:spLocks noChangeShapeType="1"/>
          </p:cNvSpPr>
          <p:nvPr/>
        </p:nvSpPr>
        <p:spPr bwMode="auto">
          <a:xfrm>
            <a:off x="7442200" y="4089400"/>
            <a:ext cx="11557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43032" name="AutoShape 146"/>
          <p:cNvSpPr>
            <a:spLocks/>
          </p:cNvSpPr>
          <p:nvPr/>
        </p:nvSpPr>
        <p:spPr bwMode="auto">
          <a:xfrm>
            <a:off x="7226300" y="4013200"/>
            <a:ext cx="152400" cy="190500"/>
          </a:xfrm>
          <a:prstGeom prst="rightBrace">
            <a:avLst>
              <a:gd name="adj1" fmla="val 10417"/>
              <a:gd name="adj2" fmla="val 50000"/>
            </a:avLst>
          </a:prstGeom>
          <a:noFill/>
          <a:ln w="12700">
            <a:solidFill>
              <a:schemeClr val="tx1"/>
            </a:solidFill>
            <a:round/>
            <a:headEnd type="none" w="lg" len="med"/>
            <a:tailEnd type="none" w="lg" len="med"/>
          </a:ln>
        </p:spPr>
        <p:txBody>
          <a:bodyPr anchor="ctr">
            <a:spAutoFit/>
          </a:bodyPr>
          <a:lstStyle/>
          <a:p>
            <a:endParaRPr lang="en-US"/>
          </a:p>
        </p:txBody>
      </p:sp>
      <p:sp>
        <p:nvSpPr>
          <p:cNvPr id="43033" name="Line 147"/>
          <p:cNvSpPr>
            <a:spLocks noChangeShapeType="1"/>
          </p:cNvSpPr>
          <p:nvPr/>
        </p:nvSpPr>
        <p:spPr bwMode="auto">
          <a:xfrm>
            <a:off x="7454900" y="4508500"/>
            <a:ext cx="11557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43034" name="Text Box 148"/>
          <p:cNvSpPr txBox="1">
            <a:spLocks noChangeArrowheads="1"/>
          </p:cNvSpPr>
          <p:nvPr/>
        </p:nvSpPr>
        <p:spPr bwMode="auto">
          <a:xfrm>
            <a:off x="4160838" y="4716463"/>
            <a:ext cx="3243262" cy="396875"/>
          </a:xfrm>
          <a:prstGeom prst="rect">
            <a:avLst/>
          </a:prstGeom>
          <a:noFill/>
          <a:ln w="12700">
            <a:noFill/>
            <a:miter lim="800000"/>
            <a:headEnd type="none" w="lg" len="med"/>
            <a:tailEnd type="none" w="lg" len="med"/>
          </a:ln>
        </p:spPr>
        <p:txBody>
          <a:bodyPr wrap="none" anchor="ctr">
            <a:spAutoFit/>
          </a:bodyPr>
          <a:lstStyle/>
          <a:p>
            <a:pPr algn="ctr"/>
            <a:r>
              <a:rPr lang="en-US" sz="2000"/>
              <a:t>This slope (du/dy) controls </a:t>
            </a:r>
            <a:r>
              <a:rPr lang="en-US" sz="2000">
                <a:latin typeface="Symbol" pitchFamily="18" charset="2"/>
              </a:rPr>
              <a:t>t</a:t>
            </a:r>
            <a:r>
              <a:rPr lang="en-US" sz="2000" baseline="-25000"/>
              <a:t>0</a:t>
            </a:r>
            <a:r>
              <a:rPr lang="en-US" sz="2000"/>
              <a:t>.</a:t>
            </a:r>
          </a:p>
        </p:txBody>
      </p:sp>
      <p:sp>
        <p:nvSpPr>
          <p:cNvPr id="43035" name="Line 150"/>
          <p:cNvSpPr>
            <a:spLocks noChangeShapeType="1"/>
          </p:cNvSpPr>
          <p:nvPr/>
        </p:nvSpPr>
        <p:spPr bwMode="auto">
          <a:xfrm>
            <a:off x="3619500" y="5905500"/>
            <a:ext cx="47117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233610" name="Comment 138"/>
          <p:cNvSpPr>
            <a:spLocks noChangeArrowheads="1"/>
          </p:cNvSpPr>
          <p:nvPr/>
        </p:nvSpPr>
        <p:spPr bwMode="auto">
          <a:xfrm>
            <a:off x="3517900" y="5462588"/>
            <a:ext cx="4902200" cy="519112"/>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a:solidFill>
                  <a:schemeClr val="folHlink"/>
                </a:solidFill>
              </a:rPr>
              <a:t>Transition (analogy to pipe flow)</a:t>
            </a:r>
            <a:endParaRPr lang="en-US">
              <a:solidFill>
                <a:schemeClr val="folHlink"/>
              </a:solidFill>
              <a:latin typeface="MT Extra" pitchFamily="18" charset="2"/>
            </a:endParaRPr>
          </a:p>
        </p:txBody>
      </p:sp>
      <p:sp>
        <p:nvSpPr>
          <p:cNvPr id="233623" name="Oval 151"/>
          <p:cNvSpPr>
            <a:spLocks noChangeArrowheads="1"/>
          </p:cNvSpPr>
          <p:nvPr/>
        </p:nvSpPr>
        <p:spPr bwMode="auto">
          <a:xfrm>
            <a:off x="2844800" y="3187700"/>
            <a:ext cx="698500" cy="3517900"/>
          </a:xfrm>
          <a:prstGeom prst="ellipse">
            <a:avLst/>
          </a:prstGeom>
          <a:noFill/>
          <a:ln w="28575">
            <a:solidFill>
              <a:schemeClr val="folHlink"/>
            </a:solidFill>
            <a:round/>
            <a:headEnd type="none" w="lg" len="med"/>
            <a:tailEnd type="none" w="lg" len="med"/>
          </a:ln>
        </p:spPr>
        <p:txBody>
          <a:bodyPr anchor="ctr">
            <a:spAutoFit/>
          </a:bodyPr>
          <a:lstStyle/>
          <a:p>
            <a:endParaRPr lang="en-US"/>
          </a:p>
        </p:txBody>
      </p:sp>
      <p:sp>
        <p:nvSpPr>
          <p:cNvPr id="43038" name="Rectangle 3" descr="Wide downward diagonal"/>
          <p:cNvSpPr>
            <a:spLocks noChangeArrowheads="1"/>
          </p:cNvSpPr>
          <p:nvPr/>
        </p:nvSpPr>
        <p:spPr bwMode="auto">
          <a:xfrm rot="-5400000">
            <a:off x="4439443" y="1675607"/>
            <a:ext cx="74613" cy="5232400"/>
          </a:xfrm>
          <a:prstGeom prst="rect">
            <a:avLst/>
          </a:prstGeom>
          <a:pattFill prst="wdDnDiag">
            <a:fgClr>
              <a:schemeClr val="accent1"/>
            </a:fgClr>
            <a:bgClr>
              <a:schemeClr val="bg1"/>
            </a:bgClr>
          </a:pattFill>
          <a:ln w="25400">
            <a:solidFill>
              <a:schemeClr val="accent1"/>
            </a:solidFill>
            <a:miter lim="800000"/>
            <a:headEnd type="none" w="lg" len="med"/>
            <a:tailEnd type="none" w="lg" len="med"/>
          </a:ln>
        </p:spPr>
        <p:txBody>
          <a:bodyPr anchor="ctr">
            <a:spAutoFit/>
          </a:bodyPr>
          <a:lstStyle/>
          <a:p>
            <a:endParaRPr lang="en-US"/>
          </a:p>
        </p:txBody>
      </p:sp>
      <p:sp>
        <p:nvSpPr>
          <p:cNvPr id="43039" name="Freeform 39"/>
          <p:cNvSpPr>
            <a:spLocks/>
          </p:cNvSpPr>
          <p:nvPr/>
        </p:nvSpPr>
        <p:spPr bwMode="auto">
          <a:xfrm>
            <a:off x="1854200" y="3937000"/>
            <a:ext cx="1752600" cy="304800"/>
          </a:xfrm>
          <a:custGeom>
            <a:avLst/>
            <a:gdLst>
              <a:gd name="T0" fmla="*/ 0 w 3224"/>
              <a:gd name="T1" fmla="*/ 976 h 976"/>
              <a:gd name="T2" fmla="*/ 3224 w 3224"/>
              <a:gd name="T3" fmla="*/ 0 h 976"/>
              <a:gd name="T4" fmla="*/ 0 60000 65536"/>
              <a:gd name="T5" fmla="*/ 0 60000 65536"/>
              <a:gd name="T6" fmla="*/ 0 w 3224"/>
              <a:gd name="T7" fmla="*/ 0 h 976"/>
              <a:gd name="T8" fmla="*/ 3224 w 3224"/>
              <a:gd name="T9" fmla="*/ 976 h 976"/>
            </a:gdLst>
            <a:ahLst/>
            <a:cxnLst>
              <a:cxn ang="T4">
                <a:pos x="T0" y="T1"/>
              </a:cxn>
              <a:cxn ang="T5">
                <a:pos x="T2" y="T3"/>
              </a:cxn>
            </a:cxnLst>
            <a:rect l="T6" t="T7" r="T8" b="T9"/>
            <a:pathLst>
              <a:path w="3224" h="976">
                <a:moveTo>
                  <a:pt x="0" y="976"/>
                </a:moveTo>
                <a:cubicBezTo>
                  <a:pt x="0" y="552"/>
                  <a:pt x="1984" y="200"/>
                  <a:pt x="3224" y="0"/>
                </a:cubicBezTo>
              </a:path>
            </a:pathLst>
          </a:custGeom>
          <a:noFill/>
          <a:ln w="38100" cap="flat" cmpd="sng">
            <a:solidFill>
              <a:schemeClr val="accent2"/>
            </a:solidFill>
            <a:prstDash val="solid"/>
            <a:round/>
            <a:headEnd type="none" w="lg" len="med"/>
            <a:tailEnd type="none" w="lg" len="med"/>
          </a:ln>
        </p:spPr>
        <p:txBody>
          <a:bodyPr anchor="ctr">
            <a:spAutoFit/>
          </a:bodyPr>
          <a:lstStyle/>
          <a:p>
            <a:endParaRPr lang="en-US"/>
          </a:p>
        </p:txBody>
      </p:sp>
      <p:sp>
        <p:nvSpPr>
          <p:cNvPr id="43040" name="Freeform 128"/>
          <p:cNvSpPr>
            <a:spLocks/>
          </p:cNvSpPr>
          <p:nvPr/>
        </p:nvSpPr>
        <p:spPr bwMode="auto">
          <a:xfrm>
            <a:off x="1854200" y="1905000"/>
            <a:ext cx="5410200" cy="2336800"/>
          </a:xfrm>
          <a:custGeom>
            <a:avLst/>
            <a:gdLst>
              <a:gd name="T0" fmla="*/ 0 w 2248"/>
              <a:gd name="T1" fmla="*/ 1920 h 1920"/>
              <a:gd name="T2" fmla="*/ 952 w 2248"/>
              <a:gd name="T3" fmla="*/ 944 h 1920"/>
              <a:gd name="T4" fmla="*/ 2248 w 2248"/>
              <a:gd name="T5" fmla="*/ 0 h 1920"/>
              <a:gd name="T6" fmla="*/ 0 60000 65536"/>
              <a:gd name="T7" fmla="*/ 0 60000 65536"/>
              <a:gd name="T8" fmla="*/ 0 60000 65536"/>
              <a:gd name="T9" fmla="*/ 0 w 2248"/>
              <a:gd name="T10" fmla="*/ 0 h 1920"/>
              <a:gd name="T11" fmla="*/ 2248 w 2248"/>
              <a:gd name="T12" fmla="*/ 1920 h 1920"/>
            </a:gdLst>
            <a:ahLst/>
            <a:cxnLst>
              <a:cxn ang="T6">
                <a:pos x="T0" y="T1"/>
              </a:cxn>
              <a:cxn ang="T7">
                <a:pos x="T2" y="T3"/>
              </a:cxn>
              <a:cxn ang="T8">
                <a:pos x="T4" y="T5"/>
              </a:cxn>
            </a:cxnLst>
            <a:rect l="T9" t="T10" r="T11" b="T12"/>
            <a:pathLst>
              <a:path w="2248" h="1920">
                <a:moveTo>
                  <a:pt x="0" y="1920"/>
                </a:moveTo>
                <a:cubicBezTo>
                  <a:pt x="168" y="1560"/>
                  <a:pt x="577" y="1264"/>
                  <a:pt x="952" y="944"/>
                </a:cubicBezTo>
                <a:cubicBezTo>
                  <a:pt x="1327" y="624"/>
                  <a:pt x="2032" y="157"/>
                  <a:pt x="2248" y="0"/>
                </a:cubicBezTo>
              </a:path>
            </a:pathLst>
          </a:custGeom>
          <a:noFill/>
          <a:ln w="38100" cap="flat" cmpd="sng">
            <a:solidFill>
              <a:schemeClr val="tx2"/>
            </a:solidFill>
            <a:prstDash val="solid"/>
            <a:round/>
            <a:headEnd type="none" w="lg" len="med"/>
            <a:tailEnd type="none" w="lg" len="med"/>
          </a:ln>
        </p:spPr>
        <p:txBody>
          <a:bodyPr anchor="ctr">
            <a:spAutoFit/>
          </a:bodyPr>
          <a:lstStyle/>
          <a:p>
            <a:endParaRPr lang="en-US"/>
          </a:p>
        </p:txBody>
      </p:sp>
      <p:sp>
        <p:nvSpPr>
          <p:cNvPr id="43041" name="Freeform 133"/>
          <p:cNvSpPr>
            <a:spLocks/>
          </p:cNvSpPr>
          <p:nvPr/>
        </p:nvSpPr>
        <p:spPr bwMode="auto">
          <a:xfrm flipV="1">
            <a:off x="1879600" y="4495800"/>
            <a:ext cx="4965700" cy="1841500"/>
          </a:xfrm>
          <a:custGeom>
            <a:avLst/>
            <a:gdLst>
              <a:gd name="T0" fmla="*/ 0 w 3128"/>
              <a:gd name="T1" fmla="*/ 1160 h 1160"/>
              <a:gd name="T2" fmla="*/ 904 w 3128"/>
              <a:gd name="T3" fmla="*/ 248 h 1160"/>
              <a:gd name="T4" fmla="*/ 3128 w 3128"/>
              <a:gd name="T5" fmla="*/ 0 h 1160"/>
              <a:gd name="T6" fmla="*/ 0 60000 65536"/>
              <a:gd name="T7" fmla="*/ 0 60000 65536"/>
              <a:gd name="T8" fmla="*/ 0 60000 65536"/>
              <a:gd name="T9" fmla="*/ 0 w 3128"/>
              <a:gd name="T10" fmla="*/ 0 h 1160"/>
              <a:gd name="T11" fmla="*/ 3128 w 3128"/>
              <a:gd name="T12" fmla="*/ 1160 h 1160"/>
            </a:gdLst>
            <a:ahLst/>
            <a:cxnLst>
              <a:cxn ang="T6">
                <a:pos x="T0" y="T1"/>
              </a:cxn>
              <a:cxn ang="T7">
                <a:pos x="T2" y="T3"/>
              </a:cxn>
              <a:cxn ang="T8">
                <a:pos x="T4" y="T5"/>
              </a:cxn>
            </a:cxnLst>
            <a:rect l="T9" t="T10" r="T11" b="T12"/>
            <a:pathLst>
              <a:path w="3128" h="1160">
                <a:moveTo>
                  <a:pt x="0" y="1160"/>
                </a:moveTo>
                <a:cubicBezTo>
                  <a:pt x="104" y="616"/>
                  <a:pt x="352" y="384"/>
                  <a:pt x="904" y="248"/>
                </a:cubicBezTo>
                <a:cubicBezTo>
                  <a:pt x="1456" y="112"/>
                  <a:pt x="2276" y="27"/>
                  <a:pt x="3128" y="0"/>
                </a:cubicBezTo>
              </a:path>
            </a:pathLst>
          </a:custGeom>
          <a:noFill/>
          <a:ln w="38100" cap="flat" cmpd="sng">
            <a:solidFill>
              <a:schemeClr val="accent2"/>
            </a:solidFill>
            <a:prstDash val="solid"/>
            <a:round/>
            <a:headEnd type="none" w="lg" len="med"/>
            <a:tailEnd type="none" w="lg" len="med"/>
          </a:ln>
        </p:spPr>
        <p:txBody>
          <a:bodyPr wrap="none" anchor="ctr">
            <a:spAutoFit/>
          </a:bodyPr>
          <a:lstStyle/>
          <a:p>
            <a:endParaRPr lang="en-US"/>
          </a:p>
        </p:txBody>
      </p:sp>
      <p:sp>
        <p:nvSpPr>
          <p:cNvPr id="43042" name="Line 135"/>
          <p:cNvSpPr>
            <a:spLocks noChangeShapeType="1"/>
          </p:cNvSpPr>
          <p:nvPr/>
        </p:nvSpPr>
        <p:spPr bwMode="auto">
          <a:xfrm>
            <a:off x="1841500" y="6578600"/>
            <a:ext cx="55499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3043" name="Freeform 137"/>
          <p:cNvSpPr>
            <a:spLocks/>
          </p:cNvSpPr>
          <p:nvPr/>
        </p:nvSpPr>
        <p:spPr bwMode="auto">
          <a:xfrm>
            <a:off x="2895600" y="4914900"/>
            <a:ext cx="2997200" cy="1028700"/>
          </a:xfrm>
          <a:custGeom>
            <a:avLst/>
            <a:gdLst>
              <a:gd name="T0" fmla="*/ 0 w 1888"/>
              <a:gd name="T1" fmla="*/ 560 h 648"/>
              <a:gd name="T2" fmla="*/ 504 w 1888"/>
              <a:gd name="T3" fmla="*/ 16 h 648"/>
              <a:gd name="T4" fmla="*/ 1888 w 1888"/>
              <a:gd name="T5" fmla="*/ 424 h 648"/>
              <a:gd name="T6" fmla="*/ 0 60000 65536"/>
              <a:gd name="T7" fmla="*/ 0 60000 65536"/>
              <a:gd name="T8" fmla="*/ 0 60000 65536"/>
              <a:gd name="T9" fmla="*/ 0 w 1888"/>
              <a:gd name="T10" fmla="*/ 0 h 648"/>
              <a:gd name="T11" fmla="*/ 1888 w 1888"/>
              <a:gd name="T12" fmla="*/ 648 h 648"/>
            </a:gdLst>
            <a:ahLst/>
            <a:cxnLst>
              <a:cxn ang="T6">
                <a:pos x="T0" y="T1"/>
              </a:cxn>
              <a:cxn ang="T7">
                <a:pos x="T2" y="T3"/>
              </a:cxn>
              <a:cxn ang="T8">
                <a:pos x="T4" y="T5"/>
              </a:cxn>
            </a:cxnLst>
            <a:rect l="T9" t="T10" r="T11" b="T12"/>
            <a:pathLst>
              <a:path w="1888" h="648">
                <a:moveTo>
                  <a:pt x="0" y="560"/>
                </a:moveTo>
                <a:cubicBezTo>
                  <a:pt x="256" y="648"/>
                  <a:pt x="376" y="32"/>
                  <a:pt x="504" y="16"/>
                </a:cubicBezTo>
                <a:cubicBezTo>
                  <a:pt x="632" y="0"/>
                  <a:pt x="800" y="344"/>
                  <a:pt x="1888" y="424"/>
                </a:cubicBezTo>
              </a:path>
            </a:pathLst>
          </a:custGeom>
          <a:noFill/>
          <a:ln w="38100" cap="flat" cmpd="sng">
            <a:solidFill>
              <a:schemeClr val="tx2"/>
            </a:solidFill>
            <a:prstDash val="solid"/>
            <a:round/>
            <a:headEnd type="none" w="lg" len="med"/>
            <a:tailEnd type="none" w="lg" len="med"/>
          </a:ln>
        </p:spPr>
        <p:txBody>
          <a:bodyPr wrap="none" anchor="ctr">
            <a:spAutoFit/>
          </a:bodyPr>
          <a:lstStyle/>
          <a:p>
            <a:endParaRPr lang="en-US"/>
          </a:p>
        </p:txBody>
      </p:sp>
      <p:sp>
        <p:nvSpPr>
          <p:cNvPr id="43044" name="Line 139"/>
          <p:cNvSpPr>
            <a:spLocks noChangeShapeType="1"/>
          </p:cNvSpPr>
          <p:nvPr/>
        </p:nvSpPr>
        <p:spPr bwMode="auto">
          <a:xfrm flipH="1">
            <a:off x="3175000" y="5740400"/>
            <a:ext cx="355600" cy="88900"/>
          </a:xfrm>
          <a:prstGeom prst="line">
            <a:avLst/>
          </a:prstGeom>
          <a:noFill/>
          <a:ln w="12700">
            <a:solidFill>
              <a:schemeClr val="tx1"/>
            </a:solidFill>
            <a:round/>
            <a:headEnd type="none" w="lg" len="med"/>
            <a:tailEnd type="triangle" w="lg" len="med"/>
          </a:ln>
        </p:spPr>
        <p:txBody>
          <a:bodyPr anchor="ctr">
            <a:spAutoFit/>
          </a:bodyPr>
          <a:lstStyle/>
          <a:p>
            <a:endParaRPr lang="en-US"/>
          </a:p>
        </p:txBody>
      </p:sp>
      <p:sp>
        <p:nvSpPr>
          <p:cNvPr id="43045" name="Line 149"/>
          <p:cNvSpPr>
            <a:spLocks noChangeShapeType="1"/>
          </p:cNvSpPr>
          <p:nvPr/>
        </p:nvSpPr>
        <p:spPr bwMode="auto">
          <a:xfrm flipH="1" flipV="1">
            <a:off x="4737100" y="4191000"/>
            <a:ext cx="342900" cy="685800"/>
          </a:xfrm>
          <a:prstGeom prst="line">
            <a:avLst/>
          </a:prstGeom>
          <a:noFill/>
          <a:ln w="28575">
            <a:solidFill>
              <a:schemeClr val="tx2"/>
            </a:solidFill>
            <a:round/>
            <a:headEnd type="none" w="lg" len="med"/>
            <a:tailEnd type="triangle" w="lg"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6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36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36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3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13" grpId="0" build="p" autoUpdateAnimBg="0"/>
      <p:bldP spid="233616" grpId="0" autoUpdateAnimBg="0"/>
      <p:bldP spid="233610" grpId="0" autoUpdateAnimBg="0"/>
      <p:bldP spid="2336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11" name="Rectangle 27"/>
          <p:cNvSpPr>
            <a:spLocks noChangeArrowheads="1"/>
          </p:cNvSpPr>
          <p:nvPr/>
        </p:nvSpPr>
        <p:spPr bwMode="auto">
          <a:xfrm>
            <a:off x="4995863" y="2946400"/>
            <a:ext cx="1747837"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more rapidly</a:t>
            </a:r>
          </a:p>
        </p:txBody>
      </p:sp>
      <p:sp>
        <p:nvSpPr>
          <p:cNvPr id="195609" name="Line 25"/>
          <p:cNvSpPr>
            <a:spLocks noChangeShapeType="1"/>
          </p:cNvSpPr>
          <p:nvPr/>
        </p:nvSpPr>
        <p:spPr bwMode="auto">
          <a:xfrm>
            <a:off x="8864600" y="5346700"/>
            <a:ext cx="0" cy="1219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5131" name="Rectangle 2"/>
          <p:cNvSpPr>
            <a:spLocks noGrp="1" noChangeArrowheads="1"/>
          </p:cNvSpPr>
          <p:nvPr>
            <p:ph type="title"/>
          </p:nvPr>
        </p:nvSpPr>
        <p:spPr/>
        <p:txBody>
          <a:bodyPr/>
          <a:lstStyle/>
          <a:p>
            <a:r>
              <a:rPr lang="en-US" smtClean="0"/>
              <a:t>Turbulent Boundary Layer: (Smooth Plates)</a:t>
            </a:r>
          </a:p>
        </p:txBody>
      </p:sp>
      <p:graphicFrame>
        <p:nvGraphicFramePr>
          <p:cNvPr id="195588" name="Object 4"/>
          <p:cNvGraphicFramePr>
            <a:graphicFrameLocks noChangeAspect="1"/>
          </p:cNvGraphicFramePr>
          <p:nvPr/>
        </p:nvGraphicFramePr>
        <p:xfrm>
          <a:off x="933450" y="2108200"/>
          <a:ext cx="1231900" cy="812800"/>
        </p:xfrm>
        <a:graphic>
          <a:graphicData uri="http://schemas.openxmlformats.org/presentationml/2006/ole">
            <p:oleObj spid="_x0000_s5122" name="Equation" r:id="rId4" imgW="1231560" imgH="812520" progId="Equation.DSMT4">
              <p:embed/>
            </p:oleObj>
          </a:graphicData>
        </a:graphic>
      </p:graphicFrame>
      <p:graphicFrame>
        <p:nvGraphicFramePr>
          <p:cNvPr id="195591" name="Object 7"/>
          <p:cNvGraphicFramePr>
            <a:graphicFrameLocks noChangeAspect="1"/>
          </p:cNvGraphicFramePr>
          <p:nvPr/>
        </p:nvGraphicFramePr>
        <p:xfrm>
          <a:off x="781050" y="3297238"/>
          <a:ext cx="2781300" cy="1001712"/>
        </p:xfrm>
        <a:graphic>
          <a:graphicData uri="http://schemas.openxmlformats.org/presentationml/2006/ole">
            <p:oleObj spid="_x0000_s5123" name="Equation" r:id="rId5" imgW="2781000" imgH="1002960" progId="Equation.DSMT4">
              <p:embed/>
            </p:oleObj>
          </a:graphicData>
        </a:graphic>
      </p:graphicFrame>
      <p:graphicFrame>
        <p:nvGraphicFramePr>
          <p:cNvPr id="195592" name="Object 8"/>
          <p:cNvGraphicFramePr>
            <a:graphicFrameLocks noChangeAspect="1"/>
          </p:cNvGraphicFramePr>
          <p:nvPr/>
        </p:nvGraphicFramePr>
        <p:xfrm>
          <a:off x="679450" y="4491038"/>
          <a:ext cx="4330700" cy="1001712"/>
        </p:xfrm>
        <a:graphic>
          <a:graphicData uri="http://schemas.openxmlformats.org/presentationml/2006/ole">
            <p:oleObj spid="_x0000_s5124" name="Equation" r:id="rId6" imgW="4330440" imgH="1002960" progId="Equation.DSMT4">
              <p:embed/>
            </p:oleObj>
          </a:graphicData>
        </a:graphic>
      </p:graphicFrame>
      <p:graphicFrame>
        <p:nvGraphicFramePr>
          <p:cNvPr id="195593" name="Object 9"/>
          <p:cNvGraphicFramePr>
            <a:graphicFrameLocks noChangeAspect="1"/>
          </p:cNvGraphicFramePr>
          <p:nvPr/>
        </p:nvGraphicFramePr>
        <p:xfrm>
          <a:off x="590550" y="5861050"/>
          <a:ext cx="2108200" cy="419100"/>
        </p:xfrm>
        <a:graphic>
          <a:graphicData uri="http://schemas.openxmlformats.org/presentationml/2006/ole">
            <p:oleObj spid="_x0000_s5125" name="Equation" r:id="rId7" imgW="2108160" imgH="419040" progId="Equation.DSMT4">
              <p:embed/>
            </p:oleObj>
          </a:graphicData>
        </a:graphic>
      </p:graphicFrame>
      <p:graphicFrame>
        <p:nvGraphicFramePr>
          <p:cNvPr id="195596" name="Object 12"/>
          <p:cNvGraphicFramePr>
            <a:graphicFrameLocks noChangeAspect="1"/>
          </p:cNvGraphicFramePr>
          <p:nvPr/>
        </p:nvGraphicFramePr>
        <p:xfrm>
          <a:off x="6140450" y="5546725"/>
          <a:ext cx="2997200" cy="812800"/>
        </p:xfrm>
        <a:graphic>
          <a:graphicData uri="http://schemas.openxmlformats.org/presentationml/2006/ole">
            <p:oleObj spid="_x0000_s5126" name="Equation" r:id="rId8" imgW="2997000" imgH="812520" progId="Equation.DSMT4">
              <p:embed/>
            </p:oleObj>
          </a:graphicData>
        </a:graphic>
      </p:graphicFrame>
      <p:sp>
        <p:nvSpPr>
          <p:cNvPr id="5132" name="Line 13"/>
          <p:cNvSpPr>
            <a:spLocks noChangeShapeType="1"/>
          </p:cNvSpPr>
          <p:nvPr/>
        </p:nvSpPr>
        <p:spPr bwMode="auto">
          <a:xfrm>
            <a:off x="3390900" y="6223000"/>
            <a:ext cx="21717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aphicFrame>
        <p:nvGraphicFramePr>
          <p:cNvPr id="195598" name="Object 14"/>
          <p:cNvGraphicFramePr>
            <a:graphicFrameLocks noChangeAspect="1"/>
          </p:cNvGraphicFramePr>
          <p:nvPr/>
        </p:nvGraphicFramePr>
        <p:xfrm>
          <a:off x="3416300" y="2133600"/>
          <a:ext cx="1193800" cy="736600"/>
        </p:xfrm>
        <a:graphic>
          <a:graphicData uri="http://schemas.openxmlformats.org/presentationml/2006/ole">
            <p:oleObj spid="_x0000_s5127" name="Equation" r:id="rId9" imgW="1193760" imgH="736560" progId="Equation.DSMT4">
              <p:embed/>
            </p:oleObj>
          </a:graphicData>
        </a:graphic>
      </p:graphicFrame>
      <p:graphicFrame>
        <p:nvGraphicFramePr>
          <p:cNvPr id="195599" name="Object 15"/>
          <p:cNvGraphicFramePr>
            <a:graphicFrameLocks noChangeAspect="1"/>
          </p:cNvGraphicFramePr>
          <p:nvPr/>
        </p:nvGraphicFramePr>
        <p:xfrm>
          <a:off x="5772150" y="1963738"/>
          <a:ext cx="2374900" cy="1001712"/>
        </p:xfrm>
        <a:graphic>
          <a:graphicData uri="http://schemas.openxmlformats.org/presentationml/2006/ole">
            <p:oleObj spid="_x0000_s5128" name="Equation" r:id="rId10" imgW="2374560" imgH="1002960" progId="Equation.DSMT4">
              <p:embed/>
            </p:oleObj>
          </a:graphicData>
        </a:graphic>
      </p:graphicFrame>
      <p:grpSp>
        <p:nvGrpSpPr>
          <p:cNvPr id="2" name="Group 31"/>
          <p:cNvGrpSpPr>
            <a:grpSpLocks/>
          </p:cNvGrpSpPr>
          <p:nvPr/>
        </p:nvGrpSpPr>
        <p:grpSpPr bwMode="auto">
          <a:xfrm>
            <a:off x="2197100" y="2489200"/>
            <a:ext cx="6629400" cy="1770063"/>
            <a:chOff x="1384" y="1568"/>
            <a:chExt cx="4176" cy="1115"/>
          </a:xfrm>
        </p:grpSpPr>
        <p:sp>
          <p:nvSpPr>
            <p:cNvPr id="5148" name="Text Box 16"/>
            <p:cNvSpPr txBox="1">
              <a:spLocks noChangeArrowheads="1"/>
            </p:cNvSpPr>
            <p:nvPr/>
          </p:nvSpPr>
          <p:spPr bwMode="auto">
            <a:xfrm>
              <a:off x="2379" y="2165"/>
              <a:ext cx="3181" cy="518"/>
            </a:xfrm>
            <a:prstGeom prst="rect">
              <a:avLst/>
            </a:prstGeom>
            <a:noFill/>
            <a:ln w="12700">
              <a:noFill/>
              <a:miter lim="800000"/>
              <a:headEnd type="none" w="lg" len="med"/>
              <a:tailEnd type="none" w="lg" len="med"/>
            </a:ln>
          </p:spPr>
          <p:txBody>
            <a:bodyPr anchor="ctr">
              <a:spAutoFit/>
            </a:bodyPr>
            <a:lstStyle/>
            <a:p>
              <a:r>
                <a:rPr lang="en-US" sz="2400"/>
                <a:t>Derived from momentum conservation and assumed velocity distribution</a:t>
              </a:r>
            </a:p>
          </p:txBody>
        </p:sp>
        <p:sp>
          <p:nvSpPr>
            <p:cNvPr id="5149" name="Line 18"/>
            <p:cNvSpPr>
              <a:spLocks noChangeShapeType="1"/>
            </p:cNvSpPr>
            <p:nvPr/>
          </p:nvSpPr>
          <p:spPr bwMode="auto">
            <a:xfrm flipH="1">
              <a:off x="2136" y="2432"/>
              <a:ext cx="28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5150" name="Freeform 20"/>
            <p:cNvSpPr>
              <a:spLocks/>
            </p:cNvSpPr>
            <p:nvPr/>
          </p:nvSpPr>
          <p:spPr bwMode="auto">
            <a:xfrm>
              <a:off x="1384" y="1568"/>
              <a:ext cx="1032" cy="864"/>
            </a:xfrm>
            <a:custGeom>
              <a:avLst/>
              <a:gdLst>
                <a:gd name="T0" fmla="*/ 1032 w 1032"/>
                <a:gd name="T1" fmla="*/ 864 h 864"/>
                <a:gd name="T2" fmla="*/ 832 w 1032"/>
                <a:gd name="T3" fmla="*/ 312 h 864"/>
                <a:gd name="T4" fmla="*/ 0 w 1032"/>
                <a:gd name="T5" fmla="*/ 0 h 864"/>
                <a:gd name="T6" fmla="*/ 0 60000 65536"/>
                <a:gd name="T7" fmla="*/ 0 60000 65536"/>
                <a:gd name="T8" fmla="*/ 0 60000 65536"/>
                <a:gd name="T9" fmla="*/ 0 w 1032"/>
                <a:gd name="T10" fmla="*/ 0 h 864"/>
                <a:gd name="T11" fmla="*/ 1032 w 1032"/>
                <a:gd name="T12" fmla="*/ 864 h 864"/>
              </a:gdLst>
              <a:ahLst/>
              <a:cxnLst>
                <a:cxn ang="T6">
                  <a:pos x="T0" y="T1"/>
                </a:cxn>
                <a:cxn ang="T7">
                  <a:pos x="T2" y="T3"/>
                </a:cxn>
                <a:cxn ang="T8">
                  <a:pos x="T4" y="T5"/>
                </a:cxn>
              </a:cxnLst>
              <a:rect l="T9" t="T10" r="T11" b="T12"/>
              <a:pathLst>
                <a:path w="1032" h="864">
                  <a:moveTo>
                    <a:pt x="1032" y="864"/>
                  </a:moveTo>
                  <a:cubicBezTo>
                    <a:pt x="999" y="772"/>
                    <a:pt x="1004" y="456"/>
                    <a:pt x="832" y="312"/>
                  </a:cubicBezTo>
                  <a:cubicBezTo>
                    <a:pt x="660" y="168"/>
                    <a:pt x="173" y="65"/>
                    <a:pt x="0" y="0"/>
                  </a:cubicBezTo>
                </a:path>
              </a:pathLst>
            </a:custGeom>
            <a:noFill/>
            <a:ln w="12700" cap="flat" cmpd="sng">
              <a:solidFill>
                <a:schemeClr val="tx1"/>
              </a:solidFill>
              <a:prstDash val="solid"/>
              <a:round/>
              <a:headEnd type="none" w="lg" len="med"/>
              <a:tailEnd type="triangle" w="lg" len="med"/>
            </a:ln>
          </p:spPr>
          <p:txBody>
            <a:bodyPr wrap="none" anchor="ctr">
              <a:spAutoFit/>
            </a:bodyPr>
            <a:lstStyle/>
            <a:p>
              <a:endParaRPr lang="en-US"/>
            </a:p>
          </p:txBody>
        </p:sp>
      </p:grpSp>
      <p:sp>
        <p:nvSpPr>
          <p:cNvPr id="195605" name="Oval 21"/>
          <p:cNvSpPr>
            <a:spLocks noChangeArrowheads="1"/>
          </p:cNvSpPr>
          <p:nvPr/>
        </p:nvSpPr>
        <p:spPr bwMode="auto">
          <a:xfrm>
            <a:off x="6921500" y="2108200"/>
            <a:ext cx="406400" cy="406400"/>
          </a:xfrm>
          <a:prstGeom prst="ellips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95607" name="Rectangle 23"/>
          <p:cNvSpPr>
            <a:spLocks noChangeArrowheads="1"/>
          </p:cNvSpPr>
          <p:nvPr/>
        </p:nvSpPr>
        <p:spPr bwMode="auto">
          <a:xfrm>
            <a:off x="5668963" y="4724400"/>
            <a:ext cx="3268662"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Integrate shear over plate</a:t>
            </a:r>
          </a:p>
        </p:txBody>
      </p:sp>
      <p:grpSp>
        <p:nvGrpSpPr>
          <p:cNvPr id="3" name="Group 32"/>
          <p:cNvGrpSpPr>
            <a:grpSpLocks/>
          </p:cNvGrpSpPr>
          <p:nvPr/>
        </p:nvGrpSpPr>
        <p:grpSpPr bwMode="auto">
          <a:xfrm>
            <a:off x="3975100" y="2590800"/>
            <a:ext cx="4508500" cy="800100"/>
            <a:chOff x="2504" y="1632"/>
            <a:chExt cx="2840" cy="504"/>
          </a:xfrm>
        </p:grpSpPr>
        <p:sp>
          <p:nvSpPr>
            <p:cNvPr id="5146" name="Text Box 22"/>
            <p:cNvSpPr txBox="1">
              <a:spLocks noChangeArrowheads="1"/>
            </p:cNvSpPr>
            <p:nvPr/>
          </p:nvSpPr>
          <p:spPr bwMode="auto">
            <a:xfrm>
              <a:off x="2504" y="1848"/>
              <a:ext cx="2840" cy="288"/>
            </a:xfrm>
            <a:prstGeom prst="rect">
              <a:avLst/>
            </a:prstGeom>
            <a:noFill/>
            <a:ln w="12700">
              <a:noFill/>
              <a:miter lim="800000"/>
              <a:headEnd type="none" w="lg" len="med"/>
              <a:tailEnd type="none" w="lg" len="med"/>
            </a:ln>
          </p:spPr>
          <p:txBody>
            <a:bodyPr wrap="none" anchor="ctr">
              <a:spAutoFit/>
            </a:bodyPr>
            <a:lstStyle/>
            <a:p>
              <a:pPr algn="ctr"/>
              <a:r>
                <a:rPr lang="en-US" sz="2400"/>
                <a:t>Grows ____________ than laminar</a:t>
              </a:r>
            </a:p>
          </p:txBody>
        </p:sp>
        <p:sp>
          <p:nvSpPr>
            <p:cNvPr id="5147" name="Line 24"/>
            <p:cNvSpPr>
              <a:spLocks noChangeShapeType="1"/>
            </p:cNvSpPr>
            <p:nvPr/>
          </p:nvSpPr>
          <p:spPr bwMode="auto">
            <a:xfrm flipV="1">
              <a:off x="4064" y="1632"/>
              <a:ext cx="368" cy="232"/>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pSp>
      <p:sp>
        <p:nvSpPr>
          <p:cNvPr id="195595" name="Comment 11"/>
          <p:cNvSpPr>
            <a:spLocks noChangeArrowheads="1"/>
          </p:cNvSpPr>
          <p:nvPr/>
        </p:nvSpPr>
        <p:spPr bwMode="auto">
          <a:xfrm>
            <a:off x="3289300" y="5818188"/>
            <a:ext cx="251460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5 x 10</a:t>
            </a:r>
            <a:r>
              <a:rPr lang="en-US" sz="2400" baseline="30000">
                <a:solidFill>
                  <a:schemeClr val="folHlink"/>
                </a:solidFill>
              </a:rPr>
              <a:t>5</a:t>
            </a:r>
            <a:r>
              <a:rPr lang="en-US" sz="2400">
                <a:solidFill>
                  <a:schemeClr val="folHlink"/>
                </a:solidFill>
              </a:rPr>
              <a:t> &lt; </a:t>
            </a:r>
            <a:r>
              <a:rPr lang="en-US" sz="2400" b="1">
                <a:solidFill>
                  <a:schemeClr val="folHlink"/>
                </a:solidFill>
              </a:rPr>
              <a:t>Re</a:t>
            </a:r>
            <a:r>
              <a:rPr lang="en-US" sz="2400" b="1" i="1" baseline="-25000">
                <a:solidFill>
                  <a:schemeClr val="folHlink"/>
                </a:solidFill>
              </a:rPr>
              <a:t>l</a:t>
            </a:r>
            <a:r>
              <a:rPr lang="en-US" sz="2400">
                <a:solidFill>
                  <a:schemeClr val="folHlink"/>
                </a:solidFill>
              </a:rPr>
              <a:t> &lt; 10</a:t>
            </a:r>
            <a:r>
              <a:rPr lang="en-US" sz="2400" baseline="30000">
                <a:solidFill>
                  <a:schemeClr val="folHlink"/>
                </a:solidFill>
              </a:rPr>
              <a:t>7</a:t>
            </a:r>
            <a:endParaRPr lang="en-US" sz="2400">
              <a:solidFill>
                <a:schemeClr val="folHlink"/>
              </a:solidFill>
              <a:latin typeface="MT Extra" pitchFamily="18" charset="2"/>
            </a:endParaRPr>
          </a:p>
        </p:txBody>
      </p:sp>
      <p:sp>
        <p:nvSpPr>
          <p:cNvPr id="5138" name="Line 26"/>
          <p:cNvSpPr>
            <a:spLocks noChangeShapeType="1"/>
          </p:cNvSpPr>
          <p:nvPr/>
        </p:nvSpPr>
        <p:spPr bwMode="auto">
          <a:xfrm>
            <a:off x="5765800" y="5130800"/>
            <a:ext cx="31115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195613" name="Freeform 29"/>
          <p:cNvSpPr>
            <a:spLocks/>
          </p:cNvSpPr>
          <p:nvPr/>
        </p:nvSpPr>
        <p:spPr bwMode="auto">
          <a:xfrm>
            <a:off x="1854200" y="2489200"/>
            <a:ext cx="1524000" cy="703263"/>
          </a:xfrm>
          <a:custGeom>
            <a:avLst/>
            <a:gdLst>
              <a:gd name="T0" fmla="*/ 960 w 960"/>
              <a:gd name="T1" fmla="*/ 0 h 443"/>
              <a:gd name="T2" fmla="*/ 192 w 960"/>
              <a:gd name="T3" fmla="*/ 400 h 443"/>
              <a:gd name="T4" fmla="*/ 0 w 960"/>
              <a:gd name="T5" fmla="*/ 256 h 443"/>
              <a:gd name="T6" fmla="*/ 0 60000 65536"/>
              <a:gd name="T7" fmla="*/ 0 60000 65536"/>
              <a:gd name="T8" fmla="*/ 0 60000 65536"/>
              <a:gd name="T9" fmla="*/ 0 w 960"/>
              <a:gd name="T10" fmla="*/ 0 h 443"/>
              <a:gd name="T11" fmla="*/ 960 w 960"/>
              <a:gd name="T12" fmla="*/ 443 h 443"/>
            </a:gdLst>
            <a:ahLst/>
            <a:cxnLst>
              <a:cxn ang="T6">
                <a:pos x="T0" y="T1"/>
              </a:cxn>
              <a:cxn ang="T7">
                <a:pos x="T2" y="T3"/>
              </a:cxn>
              <a:cxn ang="T8">
                <a:pos x="T4" y="T5"/>
              </a:cxn>
            </a:cxnLst>
            <a:rect l="T9" t="T10" r="T11" b="T12"/>
            <a:pathLst>
              <a:path w="960" h="443">
                <a:moveTo>
                  <a:pt x="960" y="0"/>
                </a:moveTo>
                <a:cubicBezTo>
                  <a:pt x="480" y="32"/>
                  <a:pt x="352" y="357"/>
                  <a:pt x="192" y="400"/>
                </a:cubicBezTo>
                <a:cubicBezTo>
                  <a:pt x="32" y="443"/>
                  <a:pt x="57" y="286"/>
                  <a:pt x="0" y="256"/>
                </a:cubicBezTo>
              </a:path>
            </a:pathLst>
          </a:custGeom>
          <a:noFill/>
          <a:ln w="12700" cap="flat" cmpd="sng">
            <a:solidFill>
              <a:schemeClr val="folHlink"/>
            </a:solidFill>
            <a:prstDash val="solid"/>
            <a:round/>
            <a:headEnd type="none" w="lg" len="med"/>
            <a:tailEnd type="triangle" w="lg" len="med"/>
          </a:ln>
        </p:spPr>
        <p:txBody>
          <a:bodyPr wrap="none" anchor="ctr">
            <a:spAutoFit/>
          </a:bodyPr>
          <a:lstStyle/>
          <a:p>
            <a:endParaRPr lang="en-US"/>
          </a:p>
        </p:txBody>
      </p:sp>
      <p:sp>
        <p:nvSpPr>
          <p:cNvPr id="195614" name="Freeform 30"/>
          <p:cNvSpPr>
            <a:spLocks/>
          </p:cNvSpPr>
          <p:nvPr/>
        </p:nvSpPr>
        <p:spPr bwMode="auto">
          <a:xfrm>
            <a:off x="1117600" y="1574800"/>
            <a:ext cx="5054600" cy="736600"/>
          </a:xfrm>
          <a:custGeom>
            <a:avLst/>
            <a:gdLst>
              <a:gd name="T0" fmla="*/ 0 w 3184"/>
              <a:gd name="T1" fmla="*/ 320 h 464"/>
              <a:gd name="T2" fmla="*/ 2208 w 3184"/>
              <a:gd name="T3" fmla="*/ 176 h 464"/>
              <a:gd name="T4" fmla="*/ 3184 w 3184"/>
              <a:gd name="T5" fmla="*/ 464 h 464"/>
              <a:gd name="T6" fmla="*/ 0 60000 65536"/>
              <a:gd name="T7" fmla="*/ 0 60000 65536"/>
              <a:gd name="T8" fmla="*/ 0 60000 65536"/>
              <a:gd name="T9" fmla="*/ 0 w 3184"/>
              <a:gd name="T10" fmla="*/ 0 h 464"/>
              <a:gd name="T11" fmla="*/ 3184 w 3184"/>
              <a:gd name="T12" fmla="*/ 464 h 464"/>
            </a:gdLst>
            <a:ahLst/>
            <a:cxnLst>
              <a:cxn ang="T6">
                <a:pos x="T0" y="T1"/>
              </a:cxn>
              <a:cxn ang="T7">
                <a:pos x="T2" y="T3"/>
              </a:cxn>
              <a:cxn ang="T8">
                <a:pos x="T4" y="T5"/>
              </a:cxn>
            </a:cxnLst>
            <a:rect l="T9" t="T10" r="T11" b="T12"/>
            <a:pathLst>
              <a:path w="3184" h="464">
                <a:moveTo>
                  <a:pt x="0" y="320"/>
                </a:moveTo>
                <a:cubicBezTo>
                  <a:pt x="0" y="0"/>
                  <a:pt x="1776" y="160"/>
                  <a:pt x="2208" y="176"/>
                </a:cubicBezTo>
                <a:cubicBezTo>
                  <a:pt x="2640" y="192"/>
                  <a:pt x="3184" y="240"/>
                  <a:pt x="3184" y="464"/>
                </a:cubicBezTo>
              </a:path>
            </a:pathLst>
          </a:custGeom>
          <a:noFill/>
          <a:ln w="12700" cap="flat" cmpd="sng">
            <a:solidFill>
              <a:schemeClr val="folHlink"/>
            </a:solidFill>
            <a:prstDash val="solid"/>
            <a:round/>
            <a:headEnd type="none" w="lg" len="med"/>
            <a:tailEnd type="triangle" w="lg" len="med"/>
          </a:ln>
        </p:spPr>
        <p:txBody>
          <a:bodyPr anchor="ctr">
            <a:spAutoFit/>
          </a:bodyPr>
          <a:lstStyle/>
          <a:p>
            <a:endParaRPr lang="en-US"/>
          </a:p>
        </p:txBody>
      </p:sp>
      <p:grpSp>
        <p:nvGrpSpPr>
          <p:cNvPr id="4" name="Group 37"/>
          <p:cNvGrpSpPr>
            <a:grpSpLocks/>
          </p:cNvGrpSpPr>
          <p:nvPr/>
        </p:nvGrpSpPr>
        <p:grpSpPr bwMode="auto">
          <a:xfrm>
            <a:off x="1384300" y="3949700"/>
            <a:ext cx="1854200" cy="1193800"/>
            <a:chOff x="872" y="2488"/>
            <a:chExt cx="1168" cy="752"/>
          </a:xfrm>
        </p:grpSpPr>
        <p:sp>
          <p:nvSpPr>
            <p:cNvPr id="5143" name="Line 34"/>
            <p:cNvSpPr>
              <a:spLocks noChangeShapeType="1"/>
            </p:cNvSpPr>
            <p:nvPr/>
          </p:nvSpPr>
          <p:spPr bwMode="auto">
            <a:xfrm>
              <a:off x="872" y="2488"/>
              <a:ext cx="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5144" name="Line 35"/>
            <p:cNvSpPr>
              <a:spLocks noChangeShapeType="1"/>
            </p:cNvSpPr>
            <p:nvPr/>
          </p:nvSpPr>
          <p:spPr bwMode="auto">
            <a:xfrm>
              <a:off x="1592" y="3240"/>
              <a:ext cx="448"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5145" name="Line 36"/>
            <p:cNvSpPr>
              <a:spLocks noChangeShapeType="1"/>
            </p:cNvSpPr>
            <p:nvPr/>
          </p:nvSpPr>
          <p:spPr bwMode="auto">
            <a:xfrm>
              <a:off x="1064" y="2488"/>
              <a:ext cx="624" cy="528"/>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pSp>
      <p:sp>
        <p:nvSpPr>
          <p:cNvPr id="195617" name="Text Box 33"/>
          <p:cNvSpPr txBox="1">
            <a:spLocks noChangeArrowheads="1"/>
          </p:cNvSpPr>
          <p:nvPr/>
        </p:nvSpPr>
        <p:spPr bwMode="auto">
          <a:xfrm>
            <a:off x="1673225" y="4054475"/>
            <a:ext cx="904875" cy="519113"/>
          </a:xfrm>
          <a:prstGeom prst="rect">
            <a:avLst/>
          </a:prstGeom>
          <a:solidFill>
            <a:schemeClr val="bg1"/>
          </a:solidFill>
          <a:ln w="12700">
            <a:noFill/>
            <a:miter lim="800000"/>
            <a:headEnd type="none" w="lg" len="med"/>
            <a:tailEnd type="none" w="lg" len="med"/>
          </a:ln>
        </p:spPr>
        <p:txBody>
          <a:bodyPr wrap="none">
            <a:spAutoFit/>
          </a:bodyPr>
          <a:lstStyle/>
          <a:p>
            <a:r>
              <a:rPr lang="en-US">
                <a:solidFill>
                  <a:schemeClr val="folHlink"/>
                </a:solidFill>
              </a:rPr>
              <a:t>x 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55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55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6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56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955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56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56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55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955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956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9560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955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955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955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9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11" grpId="0" build="p" autoUpdateAnimBg="0"/>
      <p:bldP spid="195609" grpId="0" animBg="1"/>
      <p:bldP spid="195605" grpId="0" animBg="1"/>
      <p:bldP spid="195607" grpId="0" build="p" autoUpdateAnimBg="0"/>
      <p:bldP spid="195595" grpId="0" autoUpdateAnimBg="0"/>
      <p:bldP spid="195613" grpId="0" animBg="1"/>
      <p:bldP spid="195614" grpId="0" animBg="1"/>
      <p:bldP spid="19561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2"/>
          <p:cNvSpPr>
            <a:spLocks noGrp="1" noChangeArrowheads="1"/>
          </p:cNvSpPr>
          <p:nvPr>
            <p:ph type="title"/>
          </p:nvPr>
        </p:nvSpPr>
        <p:spPr/>
        <p:txBody>
          <a:bodyPr/>
          <a:lstStyle/>
          <a:p>
            <a:r>
              <a:rPr lang="en-US" smtClean="0"/>
              <a:t>Boundary Layer Thickness</a:t>
            </a:r>
          </a:p>
        </p:txBody>
      </p:sp>
      <p:sp>
        <p:nvSpPr>
          <p:cNvPr id="6153" name="Rectangle 3"/>
          <p:cNvSpPr>
            <a:spLocks noGrp="1" noChangeArrowheads="1"/>
          </p:cNvSpPr>
          <p:nvPr>
            <p:ph type="body" idx="1"/>
          </p:nvPr>
        </p:nvSpPr>
        <p:spPr>
          <a:xfrm>
            <a:off x="330200" y="1714500"/>
            <a:ext cx="7772400" cy="419100"/>
          </a:xfrm>
        </p:spPr>
        <p:txBody>
          <a:bodyPr/>
          <a:lstStyle/>
          <a:p>
            <a:pPr>
              <a:lnSpc>
                <a:spcPct val="80000"/>
              </a:lnSpc>
            </a:pPr>
            <a:r>
              <a:rPr lang="en-US" sz="2000" smtClean="0"/>
              <a:t>Water flows over a flat plate at 1 m/s. How long is the laminar region?</a:t>
            </a:r>
          </a:p>
        </p:txBody>
      </p:sp>
      <p:sp>
        <p:nvSpPr>
          <p:cNvPr id="6154" name="Line 8"/>
          <p:cNvSpPr>
            <a:spLocks noChangeShapeType="1"/>
          </p:cNvSpPr>
          <p:nvPr/>
        </p:nvSpPr>
        <p:spPr bwMode="auto">
          <a:xfrm>
            <a:off x="2297113" y="5576888"/>
            <a:ext cx="4297362" cy="1587"/>
          </a:xfrm>
          <a:prstGeom prst="line">
            <a:avLst/>
          </a:prstGeom>
          <a:noFill/>
          <a:ln w="9525">
            <a:noFill/>
            <a:round/>
            <a:headEnd/>
            <a:tailEnd/>
          </a:ln>
        </p:spPr>
        <p:txBody>
          <a:bodyPr/>
          <a:lstStyle/>
          <a:p>
            <a:endParaRPr lang="en-US"/>
          </a:p>
        </p:txBody>
      </p:sp>
      <p:sp>
        <p:nvSpPr>
          <p:cNvPr id="6155" name="Line 9"/>
          <p:cNvSpPr>
            <a:spLocks noChangeShapeType="1"/>
          </p:cNvSpPr>
          <p:nvPr/>
        </p:nvSpPr>
        <p:spPr bwMode="auto">
          <a:xfrm>
            <a:off x="2297113" y="5214938"/>
            <a:ext cx="4297362" cy="1587"/>
          </a:xfrm>
          <a:prstGeom prst="line">
            <a:avLst/>
          </a:prstGeom>
          <a:noFill/>
          <a:ln w="9525">
            <a:noFill/>
            <a:round/>
            <a:headEnd/>
            <a:tailEnd/>
          </a:ln>
        </p:spPr>
        <p:txBody>
          <a:bodyPr/>
          <a:lstStyle/>
          <a:p>
            <a:endParaRPr lang="en-US"/>
          </a:p>
        </p:txBody>
      </p:sp>
      <p:sp>
        <p:nvSpPr>
          <p:cNvPr id="6156" name="Line 10"/>
          <p:cNvSpPr>
            <a:spLocks noChangeShapeType="1"/>
          </p:cNvSpPr>
          <p:nvPr/>
        </p:nvSpPr>
        <p:spPr bwMode="auto">
          <a:xfrm>
            <a:off x="2297113" y="4862513"/>
            <a:ext cx="4297362" cy="1587"/>
          </a:xfrm>
          <a:prstGeom prst="line">
            <a:avLst/>
          </a:prstGeom>
          <a:noFill/>
          <a:ln w="9525">
            <a:noFill/>
            <a:round/>
            <a:headEnd/>
            <a:tailEnd/>
          </a:ln>
        </p:spPr>
        <p:txBody>
          <a:bodyPr/>
          <a:lstStyle/>
          <a:p>
            <a:endParaRPr lang="en-US"/>
          </a:p>
        </p:txBody>
      </p:sp>
      <p:sp>
        <p:nvSpPr>
          <p:cNvPr id="6157" name="Line 12"/>
          <p:cNvSpPr>
            <a:spLocks noChangeShapeType="1"/>
          </p:cNvSpPr>
          <p:nvPr/>
        </p:nvSpPr>
        <p:spPr bwMode="auto">
          <a:xfrm>
            <a:off x="2297113" y="4137025"/>
            <a:ext cx="4297362" cy="1588"/>
          </a:xfrm>
          <a:prstGeom prst="line">
            <a:avLst/>
          </a:prstGeom>
          <a:noFill/>
          <a:ln w="9525">
            <a:noFill/>
            <a:round/>
            <a:headEnd/>
            <a:tailEnd/>
          </a:ln>
        </p:spPr>
        <p:txBody>
          <a:bodyPr/>
          <a:lstStyle/>
          <a:p>
            <a:endParaRPr lang="en-US"/>
          </a:p>
        </p:txBody>
      </p:sp>
      <p:sp>
        <p:nvSpPr>
          <p:cNvPr id="6158" name="Line 13"/>
          <p:cNvSpPr>
            <a:spLocks noChangeShapeType="1"/>
          </p:cNvSpPr>
          <p:nvPr/>
        </p:nvSpPr>
        <p:spPr bwMode="auto">
          <a:xfrm>
            <a:off x="2297113" y="3775075"/>
            <a:ext cx="4297362" cy="1588"/>
          </a:xfrm>
          <a:prstGeom prst="line">
            <a:avLst/>
          </a:prstGeom>
          <a:noFill/>
          <a:ln w="9525">
            <a:noFill/>
            <a:round/>
            <a:headEnd/>
            <a:tailEnd/>
          </a:ln>
        </p:spPr>
        <p:txBody>
          <a:bodyPr/>
          <a:lstStyle/>
          <a:p>
            <a:endParaRPr lang="en-US"/>
          </a:p>
        </p:txBody>
      </p:sp>
      <p:sp>
        <p:nvSpPr>
          <p:cNvPr id="6159" name="Line 14"/>
          <p:cNvSpPr>
            <a:spLocks noChangeShapeType="1"/>
          </p:cNvSpPr>
          <p:nvPr/>
        </p:nvSpPr>
        <p:spPr bwMode="auto">
          <a:xfrm>
            <a:off x="2297113" y="3413125"/>
            <a:ext cx="4297362" cy="1588"/>
          </a:xfrm>
          <a:prstGeom prst="line">
            <a:avLst/>
          </a:prstGeom>
          <a:noFill/>
          <a:ln w="9525">
            <a:noFill/>
            <a:round/>
            <a:headEnd/>
            <a:tailEnd/>
          </a:ln>
        </p:spPr>
        <p:txBody>
          <a:bodyPr/>
          <a:lstStyle/>
          <a:p>
            <a:endParaRPr lang="en-US"/>
          </a:p>
        </p:txBody>
      </p:sp>
      <p:sp>
        <p:nvSpPr>
          <p:cNvPr id="6160" name="Line 15"/>
          <p:cNvSpPr>
            <a:spLocks noChangeShapeType="1"/>
          </p:cNvSpPr>
          <p:nvPr/>
        </p:nvSpPr>
        <p:spPr bwMode="auto">
          <a:xfrm>
            <a:off x="2297113" y="3060700"/>
            <a:ext cx="4297362" cy="1588"/>
          </a:xfrm>
          <a:prstGeom prst="line">
            <a:avLst/>
          </a:prstGeom>
          <a:noFill/>
          <a:ln w="9525">
            <a:noFill/>
            <a:round/>
            <a:headEnd/>
            <a:tailEnd/>
          </a:ln>
        </p:spPr>
        <p:txBody>
          <a:bodyPr/>
          <a:lstStyle/>
          <a:p>
            <a:endParaRPr lang="en-US"/>
          </a:p>
        </p:txBody>
      </p:sp>
      <p:sp>
        <p:nvSpPr>
          <p:cNvPr id="6161" name="Line 16"/>
          <p:cNvSpPr>
            <a:spLocks noChangeShapeType="1"/>
          </p:cNvSpPr>
          <p:nvPr/>
        </p:nvSpPr>
        <p:spPr bwMode="auto">
          <a:xfrm>
            <a:off x="2297113" y="2698750"/>
            <a:ext cx="4297362" cy="1588"/>
          </a:xfrm>
          <a:prstGeom prst="line">
            <a:avLst/>
          </a:prstGeom>
          <a:noFill/>
          <a:ln w="9525">
            <a:noFill/>
            <a:round/>
            <a:headEnd/>
            <a:tailEnd/>
          </a:ln>
        </p:spPr>
        <p:txBody>
          <a:bodyPr/>
          <a:lstStyle/>
          <a:p>
            <a:endParaRPr lang="en-US"/>
          </a:p>
        </p:txBody>
      </p:sp>
      <p:sp>
        <p:nvSpPr>
          <p:cNvPr id="6162" name="Line 17"/>
          <p:cNvSpPr>
            <a:spLocks noChangeShapeType="1"/>
          </p:cNvSpPr>
          <p:nvPr/>
        </p:nvSpPr>
        <p:spPr bwMode="auto">
          <a:xfrm>
            <a:off x="2297113" y="2336800"/>
            <a:ext cx="4297362" cy="1588"/>
          </a:xfrm>
          <a:prstGeom prst="line">
            <a:avLst/>
          </a:prstGeom>
          <a:noFill/>
          <a:ln w="9525">
            <a:noFill/>
            <a:round/>
            <a:headEnd/>
            <a:tailEnd/>
          </a:ln>
        </p:spPr>
        <p:txBody>
          <a:bodyPr/>
          <a:lstStyle/>
          <a:p>
            <a:endParaRPr lang="en-US"/>
          </a:p>
        </p:txBody>
      </p:sp>
      <p:graphicFrame>
        <p:nvGraphicFramePr>
          <p:cNvPr id="334850" name="Object 2"/>
          <p:cNvGraphicFramePr>
            <a:graphicFrameLocks noChangeAspect="1"/>
          </p:cNvGraphicFramePr>
          <p:nvPr/>
        </p:nvGraphicFramePr>
        <p:xfrm>
          <a:off x="7137400" y="2590800"/>
          <a:ext cx="1193800" cy="736600"/>
        </p:xfrm>
        <a:graphic>
          <a:graphicData uri="http://schemas.openxmlformats.org/presentationml/2006/ole">
            <p:oleObj spid="_x0000_s6146" name="Equation" r:id="rId4" imgW="1193760" imgH="736560" progId="Equation.DSMT4">
              <p:embed/>
            </p:oleObj>
          </a:graphicData>
        </a:graphic>
      </p:graphicFrame>
      <p:graphicFrame>
        <p:nvGraphicFramePr>
          <p:cNvPr id="334851" name="Object 3"/>
          <p:cNvGraphicFramePr>
            <a:graphicFrameLocks noChangeAspect="1"/>
          </p:cNvGraphicFramePr>
          <p:nvPr/>
        </p:nvGraphicFramePr>
        <p:xfrm>
          <a:off x="7175500" y="3594100"/>
          <a:ext cx="1219200" cy="736600"/>
        </p:xfrm>
        <a:graphic>
          <a:graphicData uri="http://schemas.openxmlformats.org/presentationml/2006/ole">
            <p:oleObj spid="_x0000_s6147" name="Equation" r:id="rId5" imgW="1218960" imgH="736560" progId="Equation.DSMT4">
              <p:embed/>
            </p:oleObj>
          </a:graphicData>
        </a:graphic>
      </p:graphicFrame>
      <p:graphicFrame>
        <p:nvGraphicFramePr>
          <p:cNvPr id="334852" name="Object 4"/>
          <p:cNvGraphicFramePr>
            <a:graphicFrameLocks noChangeAspect="1"/>
          </p:cNvGraphicFramePr>
          <p:nvPr/>
        </p:nvGraphicFramePr>
        <p:xfrm>
          <a:off x="6711950" y="4591050"/>
          <a:ext cx="2273300" cy="627063"/>
        </p:xfrm>
        <a:graphic>
          <a:graphicData uri="http://schemas.openxmlformats.org/presentationml/2006/ole">
            <p:oleObj spid="_x0000_s6148" name="Equation" r:id="rId6" imgW="3174840" imgH="876240" progId="Equation.DSMT4">
              <p:embed/>
            </p:oleObj>
          </a:graphicData>
        </a:graphic>
      </p:graphicFrame>
      <p:sp>
        <p:nvSpPr>
          <p:cNvPr id="6163" name="Line 218"/>
          <p:cNvSpPr>
            <a:spLocks noChangeShapeType="1"/>
          </p:cNvSpPr>
          <p:nvPr/>
        </p:nvSpPr>
        <p:spPr bwMode="auto">
          <a:xfrm>
            <a:off x="7086600" y="5867400"/>
            <a:ext cx="15875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aphicFrame>
        <p:nvGraphicFramePr>
          <p:cNvPr id="25" name="Object 5"/>
          <p:cNvGraphicFramePr>
            <a:graphicFrameLocks noChangeAspect="1"/>
          </p:cNvGraphicFramePr>
          <p:nvPr/>
        </p:nvGraphicFramePr>
        <p:xfrm>
          <a:off x="482600" y="1879600"/>
          <a:ext cx="6096000" cy="4851400"/>
        </p:xfrm>
        <a:graphic>
          <a:graphicData uri="http://schemas.openxmlformats.org/drawingml/2006/chart">
            <c:chart xmlns:c="http://schemas.openxmlformats.org/drawingml/2006/chart" xmlns:r="http://schemas.openxmlformats.org/officeDocument/2006/relationships" r:id="rId7"/>
          </a:graphicData>
        </a:graphic>
      </p:graphicFrame>
      <p:sp>
        <p:nvSpPr>
          <p:cNvPr id="224476" name="AutoShape 220">
            <a:hlinkClick r:id="rId8" action="ppaction://hlinksldjump" highlightClick="1"/>
          </p:cNvPr>
          <p:cNvSpPr>
            <a:spLocks noChangeArrowheads="1"/>
          </p:cNvSpPr>
          <p:nvPr/>
        </p:nvSpPr>
        <p:spPr bwMode="auto">
          <a:xfrm>
            <a:off x="7185025" y="6334125"/>
            <a:ext cx="1957388" cy="523875"/>
          </a:xfrm>
          <a:prstGeom prst="actionButtonBlank">
            <a:avLst/>
          </a:prstGeom>
          <a:noFill/>
          <a:ln w="12700">
            <a:solidFill>
              <a:schemeClr val="folHlink"/>
            </a:solidFill>
            <a:miter lim="800000"/>
            <a:headEnd type="none" w="lg" len="med"/>
            <a:tailEnd type="none" w="lg" len="med"/>
          </a:ln>
        </p:spPr>
        <p:txBody>
          <a:bodyPr wrap="none" anchor="ctr">
            <a:spAutoFit/>
          </a:bodyPr>
          <a:lstStyle/>
          <a:p>
            <a:pPr algn="ctr"/>
            <a:r>
              <a:rPr lang="en-US" sz="2400">
                <a:solidFill>
                  <a:schemeClr val="folHlink"/>
                </a:solidFill>
              </a:rPr>
              <a:t>Grand Coulee</a:t>
            </a:r>
          </a:p>
        </p:txBody>
      </p:sp>
      <p:sp>
        <p:nvSpPr>
          <p:cNvPr id="224473" name="Comment 217"/>
          <p:cNvSpPr>
            <a:spLocks noChangeArrowheads="1"/>
          </p:cNvSpPr>
          <p:nvPr/>
        </p:nvSpPr>
        <p:spPr bwMode="auto">
          <a:xfrm>
            <a:off x="7035800" y="5348288"/>
            <a:ext cx="1744663"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folHlink"/>
                </a:solidFill>
              </a:rPr>
              <a:t>x = 0.5 m</a:t>
            </a:r>
            <a:endParaRPr lang="en-US" sz="3200">
              <a:solidFill>
                <a:schemeClr val="folHlink"/>
              </a:solidFill>
              <a:latin typeface="MT Extra" pitchFamily="18" charset="2"/>
            </a:endParaRPr>
          </a:p>
        </p:txBody>
      </p:sp>
      <p:sp>
        <p:nvSpPr>
          <p:cNvPr id="224477" name="Line 221"/>
          <p:cNvSpPr>
            <a:spLocks noChangeShapeType="1"/>
          </p:cNvSpPr>
          <p:nvPr/>
        </p:nvSpPr>
        <p:spPr bwMode="auto">
          <a:xfrm flipH="1">
            <a:off x="2362200" y="5016500"/>
            <a:ext cx="2768600" cy="0"/>
          </a:xfrm>
          <a:prstGeom prst="line">
            <a:avLst/>
          </a:prstGeom>
          <a:noFill/>
          <a:ln w="28575">
            <a:solidFill>
              <a:schemeClr val="folHlink"/>
            </a:solidFill>
            <a:round/>
            <a:headEnd type="none" w="lg" len="med"/>
            <a:tailEnd type="triangle" w="lg" len="med"/>
          </a:ln>
        </p:spPr>
        <p:txBody>
          <a:bodyPr anchor="ctr">
            <a:spAutoFit/>
          </a:bodyPr>
          <a:lstStyle/>
          <a:p>
            <a:endParaRPr lang="en-US"/>
          </a:p>
        </p:txBody>
      </p:sp>
      <p:sp>
        <p:nvSpPr>
          <p:cNvPr id="224478" name="Line 222"/>
          <p:cNvSpPr>
            <a:spLocks noChangeShapeType="1"/>
          </p:cNvSpPr>
          <p:nvPr/>
        </p:nvSpPr>
        <p:spPr bwMode="auto">
          <a:xfrm rot="5400000" flipH="1">
            <a:off x="1060450" y="4730750"/>
            <a:ext cx="2578100" cy="0"/>
          </a:xfrm>
          <a:prstGeom prst="line">
            <a:avLst/>
          </a:prstGeom>
          <a:noFill/>
          <a:ln w="28575">
            <a:solidFill>
              <a:schemeClr val="folHlink"/>
            </a:solidFill>
            <a:round/>
            <a:headEnd type="none" w="lg" len="med"/>
            <a:tailEnd type="none" w="lg" len="med"/>
          </a:ln>
        </p:spPr>
        <p:txBody>
          <a:bodyPr anchor="ctr">
            <a:spAutoFit/>
          </a:bodyPr>
          <a:lstStyle/>
          <a:p>
            <a:endParaRPr lang="en-US"/>
          </a:p>
        </p:txBody>
      </p:sp>
      <p:graphicFrame>
        <p:nvGraphicFramePr>
          <p:cNvPr id="6150" name="Object 6"/>
          <p:cNvGraphicFramePr>
            <a:graphicFrameLocks noChangeAspect="1"/>
          </p:cNvGraphicFramePr>
          <p:nvPr/>
        </p:nvGraphicFramePr>
        <p:xfrm>
          <a:off x="1492250" y="2197100"/>
          <a:ext cx="1728788" cy="730250"/>
        </p:xfrm>
        <a:graphic>
          <a:graphicData uri="http://schemas.openxmlformats.org/presentationml/2006/ole">
            <p:oleObj spid="_x0000_s6150" name="Equation" r:id="rId9" imgW="2374560" imgH="1002960" progId="Equation.DSMT4">
              <p:embed/>
            </p:oleObj>
          </a:graphicData>
        </a:graphic>
      </p:graphicFrame>
      <p:graphicFrame>
        <p:nvGraphicFramePr>
          <p:cNvPr id="6151" name="Object 7"/>
          <p:cNvGraphicFramePr>
            <a:graphicFrameLocks noChangeAspect="1"/>
          </p:cNvGraphicFramePr>
          <p:nvPr/>
        </p:nvGraphicFramePr>
        <p:xfrm>
          <a:off x="3689350" y="3879850"/>
          <a:ext cx="1257300" cy="825500"/>
        </p:xfrm>
        <a:graphic>
          <a:graphicData uri="http://schemas.openxmlformats.org/presentationml/2006/ole">
            <p:oleObj spid="_x0000_s6151" name="Equation" r:id="rId10" imgW="1257120" imgH="825480" progId="Equation.DSMT4">
              <p:embed/>
            </p:oleObj>
          </a:graphicData>
        </a:graphic>
      </p:graphicFrame>
      <p:sp>
        <p:nvSpPr>
          <p:cNvPr id="224483" name="Line 227"/>
          <p:cNvSpPr>
            <a:spLocks noChangeShapeType="1"/>
          </p:cNvSpPr>
          <p:nvPr/>
        </p:nvSpPr>
        <p:spPr bwMode="auto">
          <a:xfrm flipH="1">
            <a:off x="1409700" y="3429000"/>
            <a:ext cx="927100" cy="0"/>
          </a:xfrm>
          <a:prstGeom prst="line">
            <a:avLst/>
          </a:prstGeom>
          <a:noFill/>
          <a:ln w="28575">
            <a:solidFill>
              <a:schemeClr val="folHlink"/>
            </a:solidFill>
            <a:round/>
            <a:headEnd type="none" w="lg" len="med"/>
            <a:tailEnd type="triangle" w="lg"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4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48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34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44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44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44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44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4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476" grpId="0" animBg="1" autoUpdateAnimBg="0"/>
      <p:bldP spid="224473" grpId="0" autoUpdateAnimBg="0"/>
      <p:bldP spid="224477" grpId="0" animBg="1"/>
      <p:bldP spid="224478" grpId="0" animBg="1"/>
      <p:bldP spid="2244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2"/>
          <p:cNvSpPr>
            <a:spLocks noGrp="1" noChangeArrowheads="1"/>
          </p:cNvSpPr>
          <p:nvPr>
            <p:ph type="title"/>
          </p:nvPr>
        </p:nvSpPr>
        <p:spPr/>
        <p:txBody>
          <a:bodyPr/>
          <a:lstStyle/>
          <a:p>
            <a:r>
              <a:rPr lang="en-US" smtClean="0"/>
              <a:t>Flat Plate Drag Coefficients</a:t>
            </a:r>
          </a:p>
        </p:txBody>
      </p:sp>
      <p:graphicFrame>
        <p:nvGraphicFramePr>
          <p:cNvPr id="32" name="Object 6"/>
          <p:cNvGraphicFramePr>
            <a:graphicFrameLocks noChangeAspect="1"/>
          </p:cNvGraphicFramePr>
          <p:nvPr/>
        </p:nvGraphicFramePr>
        <p:xfrm>
          <a:off x="762000" y="2019300"/>
          <a:ext cx="5676900" cy="42799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171" name="Object 7"/>
          <p:cNvGraphicFramePr>
            <a:graphicFrameLocks noChangeAspect="1"/>
          </p:cNvGraphicFramePr>
          <p:nvPr/>
        </p:nvGraphicFramePr>
        <p:xfrm>
          <a:off x="3295650" y="6127750"/>
          <a:ext cx="1130300" cy="736600"/>
        </p:xfrm>
        <a:graphic>
          <a:graphicData uri="http://schemas.openxmlformats.org/presentationml/2006/ole">
            <p:oleObj spid="_x0000_s7171" name="Equation" r:id="rId5" imgW="1130040" imgH="736560" progId="Equation.DSMT4">
              <p:embed/>
            </p:oleObj>
          </a:graphicData>
        </a:graphic>
      </p:graphicFrame>
      <p:graphicFrame>
        <p:nvGraphicFramePr>
          <p:cNvPr id="7172" name="Object 8"/>
          <p:cNvGraphicFramePr>
            <a:graphicFrameLocks noChangeAspect="1"/>
          </p:cNvGraphicFramePr>
          <p:nvPr/>
        </p:nvGraphicFramePr>
        <p:xfrm>
          <a:off x="7353300" y="2978150"/>
          <a:ext cx="254000" cy="723900"/>
        </p:xfrm>
        <a:graphic>
          <a:graphicData uri="http://schemas.openxmlformats.org/presentationml/2006/ole">
            <p:oleObj spid="_x0000_s7172" name="Equation" r:id="rId6" imgW="228600" imgH="723600" progId="Equation.DSMT4">
              <p:embed/>
            </p:oleObj>
          </a:graphicData>
        </a:graphic>
      </p:graphicFrame>
      <p:graphicFrame>
        <p:nvGraphicFramePr>
          <p:cNvPr id="7173" name="Object 9"/>
          <p:cNvGraphicFramePr>
            <a:graphicFrameLocks noChangeAspect="1"/>
          </p:cNvGraphicFramePr>
          <p:nvPr/>
        </p:nvGraphicFramePr>
        <p:xfrm>
          <a:off x="450850" y="3651250"/>
          <a:ext cx="444500" cy="457200"/>
        </p:xfrm>
        <a:graphic>
          <a:graphicData uri="http://schemas.openxmlformats.org/presentationml/2006/ole">
            <p:oleObj spid="_x0000_s7173" name="Equation" r:id="rId7" imgW="444240" imgH="457200" progId="Equation.DSMT4">
              <p:embed/>
            </p:oleObj>
          </a:graphicData>
        </a:graphic>
      </p:graphicFrame>
      <p:grpSp>
        <p:nvGrpSpPr>
          <p:cNvPr id="2" name="Group 31"/>
          <p:cNvGrpSpPr>
            <a:grpSpLocks/>
          </p:cNvGrpSpPr>
          <p:nvPr/>
        </p:nvGrpSpPr>
        <p:grpSpPr bwMode="auto">
          <a:xfrm>
            <a:off x="6473825" y="2322513"/>
            <a:ext cx="820738" cy="2025650"/>
            <a:chOff x="4078" y="1463"/>
            <a:chExt cx="517" cy="1276"/>
          </a:xfrm>
        </p:grpSpPr>
        <p:sp>
          <p:nvSpPr>
            <p:cNvPr id="7190" name="Text Box 10"/>
            <p:cNvSpPr txBox="1">
              <a:spLocks noChangeArrowheads="1"/>
            </p:cNvSpPr>
            <p:nvPr/>
          </p:nvSpPr>
          <p:spPr bwMode="auto">
            <a:xfrm>
              <a:off x="4086" y="1463"/>
              <a:ext cx="509" cy="212"/>
            </a:xfrm>
            <a:prstGeom prst="rect">
              <a:avLst/>
            </a:prstGeom>
            <a:noFill/>
            <a:ln w="12700">
              <a:noFill/>
              <a:miter lim="800000"/>
              <a:headEnd type="none" w="lg" len="med"/>
              <a:tailEnd type="none" w="lg" len="med"/>
            </a:ln>
          </p:spPr>
          <p:txBody>
            <a:bodyPr wrap="none">
              <a:spAutoFit/>
            </a:bodyPr>
            <a:lstStyle/>
            <a:p>
              <a:r>
                <a:rPr lang="en-US" sz="1600"/>
                <a:t>1 x 10</a:t>
              </a:r>
              <a:r>
                <a:rPr lang="en-US" sz="1600" baseline="30000"/>
                <a:t>-3</a:t>
              </a:r>
            </a:p>
          </p:txBody>
        </p:sp>
        <p:sp>
          <p:nvSpPr>
            <p:cNvPr id="7191" name="Text Box 12"/>
            <p:cNvSpPr txBox="1">
              <a:spLocks noChangeArrowheads="1"/>
            </p:cNvSpPr>
            <p:nvPr/>
          </p:nvSpPr>
          <p:spPr bwMode="auto">
            <a:xfrm>
              <a:off x="4086" y="1607"/>
              <a:ext cx="509" cy="212"/>
            </a:xfrm>
            <a:prstGeom prst="rect">
              <a:avLst/>
            </a:prstGeom>
            <a:noFill/>
            <a:ln w="12700">
              <a:noFill/>
              <a:miter lim="800000"/>
              <a:headEnd type="none" w="lg" len="med"/>
              <a:tailEnd type="none" w="lg" len="med"/>
            </a:ln>
          </p:spPr>
          <p:txBody>
            <a:bodyPr wrap="none">
              <a:spAutoFit/>
            </a:bodyPr>
            <a:lstStyle/>
            <a:p>
              <a:r>
                <a:rPr lang="en-US" sz="1600"/>
                <a:t>5 x 10</a:t>
              </a:r>
              <a:r>
                <a:rPr lang="en-US" sz="1600" baseline="30000"/>
                <a:t>-4</a:t>
              </a:r>
            </a:p>
          </p:txBody>
        </p:sp>
        <p:sp>
          <p:nvSpPr>
            <p:cNvPr id="7192" name="Text Box 13"/>
            <p:cNvSpPr txBox="1">
              <a:spLocks noChangeArrowheads="1"/>
            </p:cNvSpPr>
            <p:nvPr/>
          </p:nvSpPr>
          <p:spPr bwMode="auto">
            <a:xfrm>
              <a:off x="4086" y="1735"/>
              <a:ext cx="509" cy="212"/>
            </a:xfrm>
            <a:prstGeom prst="rect">
              <a:avLst/>
            </a:prstGeom>
            <a:noFill/>
            <a:ln w="12700">
              <a:noFill/>
              <a:miter lim="800000"/>
              <a:headEnd type="none" w="lg" len="med"/>
              <a:tailEnd type="none" w="lg" len="med"/>
            </a:ln>
          </p:spPr>
          <p:txBody>
            <a:bodyPr wrap="none">
              <a:spAutoFit/>
            </a:bodyPr>
            <a:lstStyle/>
            <a:p>
              <a:r>
                <a:rPr lang="en-US" sz="1600"/>
                <a:t>2 x 10</a:t>
              </a:r>
              <a:r>
                <a:rPr lang="en-US" sz="1600" baseline="30000"/>
                <a:t>-4</a:t>
              </a:r>
            </a:p>
          </p:txBody>
        </p:sp>
        <p:sp>
          <p:nvSpPr>
            <p:cNvPr id="7193" name="Text Box 14"/>
            <p:cNvSpPr txBox="1">
              <a:spLocks noChangeArrowheads="1"/>
            </p:cNvSpPr>
            <p:nvPr/>
          </p:nvSpPr>
          <p:spPr bwMode="auto">
            <a:xfrm>
              <a:off x="4078" y="1887"/>
              <a:ext cx="509" cy="212"/>
            </a:xfrm>
            <a:prstGeom prst="rect">
              <a:avLst/>
            </a:prstGeom>
            <a:noFill/>
            <a:ln w="12700">
              <a:noFill/>
              <a:miter lim="800000"/>
              <a:headEnd type="none" w="lg" len="med"/>
              <a:tailEnd type="none" w="lg" len="med"/>
            </a:ln>
          </p:spPr>
          <p:txBody>
            <a:bodyPr wrap="none">
              <a:spAutoFit/>
            </a:bodyPr>
            <a:lstStyle/>
            <a:p>
              <a:r>
                <a:rPr lang="en-US" sz="1600"/>
                <a:t>1 x 10</a:t>
              </a:r>
              <a:r>
                <a:rPr lang="en-US" sz="1600" baseline="30000"/>
                <a:t>-4</a:t>
              </a:r>
            </a:p>
          </p:txBody>
        </p:sp>
        <p:sp>
          <p:nvSpPr>
            <p:cNvPr id="7194" name="Text Box 15"/>
            <p:cNvSpPr txBox="1">
              <a:spLocks noChangeArrowheads="1"/>
            </p:cNvSpPr>
            <p:nvPr/>
          </p:nvSpPr>
          <p:spPr bwMode="auto">
            <a:xfrm>
              <a:off x="4078" y="1991"/>
              <a:ext cx="509" cy="212"/>
            </a:xfrm>
            <a:prstGeom prst="rect">
              <a:avLst/>
            </a:prstGeom>
            <a:noFill/>
            <a:ln w="12700">
              <a:noFill/>
              <a:miter lim="800000"/>
              <a:headEnd type="none" w="lg" len="med"/>
              <a:tailEnd type="none" w="lg" len="med"/>
            </a:ln>
          </p:spPr>
          <p:txBody>
            <a:bodyPr wrap="none">
              <a:spAutoFit/>
            </a:bodyPr>
            <a:lstStyle/>
            <a:p>
              <a:r>
                <a:rPr lang="en-US" sz="1600"/>
                <a:t>5 x 10</a:t>
              </a:r>
              <a:r>
                <a:rPr lang="en-US" sz="1600" baseline="30000"/>
                <a:t>-5</a:t>
              </a:r>
            </a:p>
          </p:txBody>
        </p:sp>
        <p:sp>
          <p:nvSpPr>
            <p:cNvPr id="7195" name="Text Box 16"/>
            <p:cNvSpPr txBox="1">
              <a:spLocks noChangeArrowheads="1"/>
            </p:cNvSpPr>
            <p:nvPr/>
          </p:nvSpPr>
          <p:spPr bwMode="auto">
            <a:xfrm>
              <a:off x="4078" y="2119"/>
              <a:ext cx="509" cy="212"/>
            </a:xfrm>
            <a:prstGeom prst="rect">
              <a:avLst/>
            </a:prstGeom>
            <a:noFill/>
            <a:ln w="12700">
              <a:noFill/>
              <a:miter lim="800000"/>
              <a:headEnd type="none" w="lg" len="med"/>
              <a:tailEnd type="none" w="lg" len="med"/>
            </a:ln>
          </p:spPr>
          <p:txBody>
            <a:bodyPr wrap="none">
              <a:spAutoFit/>
            </a:bodyPr>
            <a:lstStyle/>
            <a:p>
              <a:r>
                <a:rPr lang="en-US" sz="1600"/>
                <a:t>2 x 10</a:t>
              </a:r>
              <a:r>
                <a:rPr lang="en-US" sz="1600" baseline="30000"/>
                <a:t>-5</a:t>
              </a:r>
            </a:p>
          </p:txBody>
        </p:sp>
        <p:sp>
          <p:nvSpPr>
            <p:cNvPr id="7196" name="Text Box 17"/>
            <p:cNvSpPr txBox="1">
              <a:spLocks noChangeArrowheads="1"/>
            </p:cNvSpPr>
            <p:nvPr/>
          </p:nvSpPr>
          <p:spPr bwMode="auto">
            <a:xfrm>
              <a:off x="4086" y="2231"/>
              <a:ext cx="509" cy="212"/>
            </a:xfrm>
            <a:prstGeom prst="rect">
              <a:avLst/>
            </a:prstGeom>
            <a:noFill/>
            <a:ln w="12700">
              <a:noFill/>
              <a:miter lim="800000"/>
              <a:headEnd type="none" w="lg" len="med"/>
              <a:tailEnd type="none" w="lg" len="med"/>
            </a:ln>
          </p:spPr>
          <p:txBody>
            <a:bodyPr wrap="none">
              <a:spAutoFit/>
            </a:bodyPr>
            <a:lstStyle/>
            <a:p>
              <a:r>
                <a:rPr lang="en-US" sz="1600"/>
                <a:t>1 x 10</a:t>
              </a:r>
              <a:r>
                <a:rPr lang="en-US" sz="1600" baseline="30000"/>
                <a:t>-5</a:t>
              </a:r>
            </a:p>
          </p:txBody>
        </p:sp>
        <p:sp>
          <p:nvSpPr>
            <p:cNvPr id="7197" name="Text Box 18"/>
            <p:cNvSpPr txBox="1">
              <a:spLocks noChangeArrowheads="1"/>
            </p:cNvSpPr>
            <p:nvPr/>
          </p:nvSpPr>
          <p:spPr bwMode="auto">
            <a:xfrm>
              <a:off x="4086" y="2327"/>
              <a:ext cx="509" cy="212"/>
            </a:xfrm>
            <a:prstGeom prst="rect">
              <a:avLst/>
            </a:prstGeom>
            <a:noFill/>
            <a:ln w="12700">
              <a:noFill/>
              <a:miter lim="800000"/>
              <a:headEnd type="none" w="lg" len="med"/>
              <a:tailEnd type="none" w="lg" len="med"/>
            </a:ln>
          </p:spPr>
          <p:txBody>
            <a:bodyPr wrap="none">
              <a:spAutoFit/>
            </a:bodyPr>
            <a:lstStyle/>
            <a:p>
              <a:r>
                <a:rPr lang="en-US" sz="1600"/>
                <a:t>5 x 10</a:t>
              </a:r>
              <a:r>
                <a:rPr lang="en-US" sz="1600" baseline="30000"/>
                <a:t>-6</a:t>
              </a:r>
            </a:p>
          </p:txBody>
        </p:sp>
        <p:sp>
          <p:nvSpPr>
            <p:cNvPr id="7198" name="Text Box 19"/>
            <p:cNvSpPr txBox="1">
              <a:spLocks noChangeArrowheads="1"/>
            </p:cNvSpPr>
            <p:nvPr/>
          </p:nvSpPr>
          <p:spPr bwMode="auto">
            <a:xfrm>
              <a:off x="4086" y="2431"/>
              <a:ext cx="509" cy="212"/>
            </a:xfrm>
            <a:prstGeom prst="rect">
              <a:avLst/>
            </a:prstGeom>
            <a:noFill/>
            <a:ln w="12700">
              <a:noFill/>
              <a:miter lim="800000"/>
              <a:headEnd type="none" w="lg" len="med"/>
              <a:tailEnd type="none" w="lg" len="med"/>
            </a:ln>
          </p:spPr>
          <p:txBody>
            <a:bodyPr wrap="none">
              <a:spAutoFit/>
            </a:bodyPr>
            <a:lstStyle/>
            <a:p>
              <a:r>
                <a:rPr lang="en-US" sz="1600"/>
                <a:t>2 x 10</a:t>
              </a:r>
              <a:r>
                <a:rPr lang="en-US" sz="1600" baseline="30000"/>
                <a:t>-6</a:t>
              </a:r>
            </a:p>
          </p:txBody>
        </p:sp>
        <p:sp>
          <p:nvSpPr>
            <p:cNvPr id="7199" name="Text Box 20"/>
            <p:cNvSpPr txBox="1">
              <a:spLocks noChangeArrowheads="1"/>
            </p:cNvSpPr>
            <p:nvPr/>
          </p:nvSpPr>
          <p:spPr bwMode="auto">
            <a:xfrm>
              <a:off x="4086" y="2527"/>
              <a:ext cx="509" cy="212"/>
            </a:xfrm>
            <a:prstGeom prst="rect">
              <a:avLst/>
            </a:prstGeom>
            <a:noFill/>
            <a:ln w="12700">
              <a:noFill/>
              <a:miter lim="800000"/>
              <a:headEnd type="none" w="lg" len="med"/>
              <a:tailEnd type="none" w="lg" len="med"/>
            </a:ln>
          </p:spPr>
          <p:txBody>
            <a:bodyPr wrap="none">
              <a:spAutoFit/>
            </a:bodyPr>
            <a:lstStyle/>
            <a:p>
              <a:r>
                <a:rPr lang="en-US" sz="1600"/>
                <a:t>1 x 10</a:t>
              </a:r>
              <a:r>
                <a:rPr lang="en-US" sz="1600" baseline="30000"/>
                <a:t>-6</a:t>
              </a:r>
            </a:p>
          </p:txBody>
        </p:sp>
      </p:grpSp>
      <p:graphicFrame>
        <p:nvGraphicFramePr>
          <p:cNvPr id="253973" name="Object 21"/>
          <p:cNvGraphicFramePr>
            <a:graphicFrameLocks noChangeAspect="1"/>
          </p:cNvGraphicFramePr>
          <p:nvPr/>
        </p:nvGraphicFramePr>
        <p:xfrm>
          <a:off x="2736850" y="1739900"/>
          <a:ext cx="3759200" cy="571500"/>
        </p:xfrm>
        <a:graphic>
          <a:graphicData uri="http://schemas.openxmlformats.org/presentationml/2006/ole">
            <p:oleObj spid="_x0000_s7174" name="Equation" r:id="rId8" imgW="3759120" imgH="571320" progId="Equation.DSMT4">
              <p:embed/>
            </p:oleObj>
          </a:graphicData>
        </a:graphic>
      </p:graphicFrame>
      <p:graphicFrame>
        <p:nvGraphicFramePr>
          <p:cNvPr id="253975" name="Object 23"/>
          <p:cNvGraphicFramePr>
            <a:graphicFrameLocks noChangeAspect="1"/>
          </p:cNvGraphicFramePr>
          <p:nvPr/>
        </p:nvGraphicFramePr>
        <p:xfrm>
          <a:off x="263525" y="2565400"/>
          <a:ext cx="1289050" cy="635000"/>
        </p:xfrm>
        <a:graphic>
          <a:graphicData uri="http://schemas.openxmlformats.org/presentationml/2006/ole">
            <p:oleObj spid="_x0000_s7175" name="Equation" r:id="rId9" imgW="1726920" imgH="850680" progId="Equation.DSMT4">
              <p:embed/>
            </p:oleObj>
          </a:graphicData>
        </a:graphic>
      </p:graphicFrame>
      <p:graphicFrame>
        <p:nvGraphicFramePr>
          <p:cNvPr id="253976" name="Object 24"/>
          <p:cNvGraphicFramePr>
            <a:graphicFrameLocks noChangeAspect="1"/>
          </p:cNvGraphicFramePr>
          <p:nvPr/>
        </p:nvGraphicFramePr>
        <p:xfrm>
          <a:off x="2735263" y="4371975"/>
          <a:ext cx="2355850" cy="636588"/>
        </p:xfrm>
        <a:graphic>
          <a:graphicData uri="http://schemas.openxmlformats.org/presentationml/2006/ole">
            <p:oleObj spid="_x0000_s7176" name="Equation" r:id="rId10" imgW="3429000" imgH="927000" progId="Equation.DSMT4">
              <p:embed/>
            </p:oleObj>
          </a:graphicData>
        </a:graphic>
      </p:graphicFrame>
      <p:graphicFrame>
        <p:nvGraphicFramePr>
          <p:cNvPr id="253977" name="Object 25"/>
          <p:cNvGraphicFramePr>
            <a:graphicFrameLocks noChangeAspect="1"/>
          </p:cNvGraphicFramePr>
          <p:nvPr/>
        </p:nvGraphicFramePr>
        <p:xfrm>
          <a:off x="6538913" y="5159375"/>
          <a:ext cx="1922462" cy="701675"/>
        </p:xfrm>
        <a:graphic>
          <a:graphicData uri="http://schemas.openxmlformats.org/presentationml/2006/ole">
            <p:oleObj spid="_x0000_s7177" name="Equation" r:id="rId11" imgW="2539800" imgH="927000" progId="Equation.DSMT4">
              <p:embed/>
            </p:oleObj>
          </a:graphicData>
        </a:graphic>
      </p:graphicFrame>
      <p:graphicFrame>
        <p:nvGraphicFramePr>
          <p:cNvPr id="253978" name="Object 26"/>
          <p:cNvGraphicFramePr>
            <a:graphicFrameLocks noChangeAspect="1"/>
          </p:cNvGraphicFramePr>
          <p:nvPr/>
        </p:nvGraphicFramePr>
        <p:xfrm>
          <a:off x="6707188" y="4586288"/>
          <a:ext cx="1635125" cy="374650"/>
        </p:xfrm>
        <a:graphic>
          <a:graphicData uri="http://schemas.openxmlformats.org/presentationml/2006/ole">
            <p:oleObj spid="_x0000_s7178" name="Equation" r:id="rId12" imgW="2158920" imgH="495000" progId="Equation.DSMT4">
              <p:embed/>
            </p:oleObj>
          </a:graphicData>
        </a:graphic>
      </p:graphicFrame>
      <p:sp>
        <p:nvSpPr>
          <p:cNvPr id="7181" name="AutoShape 28">
            <a:hlinkClick r:id="" action="ppaction://hlinkshowjump?jump=lastslideviewed" highlightClick="1"/>
          </p:cNvPr>
          <p:cNvSpPr>
            <a:spLocks noChangeArrowheads="1"/>
          </p:cNvSpPr>
          <p:nvPr/>
        </p:nvSpPr>
        <p:spPr bwMode="auto">
          <a:xfrm>
            <a:off x="1511300" y="6235700"/>
            <a:ext cx="723900" cy="622300"/>
          </a:xfrm>
          <a:prstGeom prst="actionButtonReturn">
            <a:avLst/>
          </a:prstGeom>
          <a:noFill/>
          <a:ln w="12700">
            <a:solidFill>
              <a:schemeClr val="folHlink"/>
            </a:solidFill>
            <a:miter lim="800000"/>
            <a:headEnd type="none" w="lg" len="med"/>
            <a:tailEnd type="none" w="lg" len="med"/>
          </a:ln>
        </p:spPr>
        <p:txBody>
          <a:bodyPr wrap="none" anchor="ctr">
            <a:spAutoFit/>
          </a:bodyPr>
          <a:lstStyle/>
          <a:p>
            <a:endParaRPr lang="en-US"/>
          </a:p>
        </p:txBody>
      </p:sp>
      <p:sp>
        <p:nvSpPr>
          <p:cNvPr id="253982" name="AutoShape 30">
            <a:hlinkClick r:id="rId13" action="ppaction://hlinksldjump" highlightClick="1"/>
          </p:cNvPr>
          <p:cNvSpPr>
            <a:spLocks noChangeArrowheads="1"/>
          </p:cNvSpPr>
          <p:nvPr/>
        </p:nvSpPr>
        <p:spPr bwMode="auto">
          <a:xfrm>
            <a:off x="228600" y="6184900"/>
            <a:ext cx="558800" cy="673100"/>
          </a:xfrm>
          <a:prstGeom prst="actionButtonHelp">
            <a:avLst/>
          </a:prstGeom>
          <a:noFill/>
          <a:ln w="12700">
            <a:solidFill>
              <a:schemeClr val="folHlink"/>
            </a:solidFill>
            <a:miter lim="800000"/>
            <a:headEnd type="none" w="lg" len="med"/>
            <a:tailEnd type="none" w="lg" len="med"/>
          </a:ln>
        </p:spPr>
        <p:txBody>
          <a:bodyPr wrap="none" anchor="ctr">
            <a:spAutoFit/>
          </a:bodyPr>
          <a:lstStyle/>
          <a:p>
            <a:endParaRPr lang="en-US"/>
          </a:p>
        </p:txBody>
      </p:sp>
      <p:sp>
        <p:nvSpPr>
          <p:cNvPr id="253984" name="Text Box 32"/>
          <p:cNvSpPr txBox="1">
            <a:spLocks noChangeArrowheads="1"/>
          </p:cNvSpPr>
          <p:nvPr/>
        </p:nvSpPr>
        <p:spPr bwMode="auto">
          <a:xfrm>
            <a:off x="111125" y="3114675"/>
            <a:ext cx="1268413"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laminar</a:t>
            </a:r>
          </a:p>
        </p:txBody>
      </p:sp>
      <p:sp>
        <p:nvSpPr>
          <p:cNvPr id="253985" name="Text Box 33"/>
          <p:cNvSpPr txBox="1">
            <a:spLocks noChangeArrowheads="1"/>
          </p:cNvSpPr>
          <p:nvPr/>
        </p:nvSpPr>
        <p:spPr bwMode="auto">
          <a:xfrm>
            <a:off x="708025" y="4283075"/>
            <a:ext cx="1781175"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transitional</a:t>
            </a:r>
          </a:p>
        </p:txBody>
      </p:sp>
      <p:grpSp>
        <p:nvGrpSpPr>
          <p:cNvPr id="3" name="Group 37"/>
          <p:cNvGrpSpPr>
            <a:grpSpLocks/>
          </p:cNvGrpSpPr>
          <p:nvPr/>
        </p:nvGrpSpPr>
        <p:grpSpPr bwMode="auto">
          <a:xfrm>
            <a:off x="6126163" y="4432300"/>
            <a:ext cx="3017837" cy="2425700"/>
            <a:chOff x="3859" y="2792"/>
            <a:chExt cx="1901" cy="1528"/>
          </a:xfrm>
        </p:grpSpPr>
        <p:sp>
          <p:nvSpPr>
            <p:cNvPr id="7187" name="Text Box 34"/>
            <p:cNvSpPr txBox="1">
              <a:spLocks noChangeArrowheads="1"/>
            </p:cNvSpPr>
            <p:nvPr/>
          </p:nvSpPr>
          <p:spPr bwMode="auto">
            <a:xfrm>
              <a:off x="3859" y="3993"/>
              <a:ext cx="1901"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Turbulent boundary</a:t>
              </a:r>
            </a:p>
          </p:txBody>
        </p:sp>
        <p:sp>
          <p:nvSpPr>
            <p:cNvPr id="7188" name="AutoShape 35"/>
            <p:cNvSpPr>
              <a:spLocks/>
            </p:cNvSpPr>
            <p:nvPr/>
          </p:nvSpPr>
          <p:spPr bwMode="auto">
            <a:xfrm>
              <a:off x="5368" y="2792"/>
              <a:ext cx="184" cy="960"/>
            </a:xfrm>
            <a:prstGeom prst="rightBrace">
              <a:avLst>
                <a:gd name="adj1" fmla="val 43478"/>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cxnSp>
          <p:nvCxnSpPr>
            <p:cNvPr id="7189" name="AutoShape 36"/>
            <p:cNvCxnSpPr>
              <a:cxnSpLocks noChangeShapeType="1"/>
              <a:stCxn id="7188" idx="1"/>
              <a:endCxn id="7187" idx="0"/>
            </p:cNvCxnSpPr>
            <p:nvPr/>
          </p:nvCxnSpPr>
          <p:spPr bwMode="auto">
            <a:xfrm flipH="1">
              <a:off x="4810" y="3272"/>
              <a:ext cx="742" cy="721"/>
            </a:xfrm>
            <a:prstGeom prst="bentConnector4">
              <a:avLst>
                <a:gd name="adj1" fmla="val -19407"/>
                <a:gd name="adj2" fmla="val 83218"/>
              </a:avLst>
            </a:prstGeom>
            <a:noFill/>
            <a:ln w="12700">
              <a:solidFill>
                <a:schemeClr val="tx1"/>
              </a:solidFill>
              <a:miter lim="800000"/>
              <a:headEnd type="none" w="lg" len="med"/>
              <a:tailEnd type="triangle" w="lg" len="med"/>
            </a:ln>
          </p:spPr>
        </p:cxnSp>
      </p:grpSp>
      <p:sp>
        <p:nvSpPr>
          <p:cNvPr id="253990" name="Text Box 38"/>
          <p:cNvSpPr txBox="1">
            <a:spLocks noChangeArrowheads="1"/>
          </p:cNvSpPr>
          <p:nvPr/>
        </p:nvSpPr>
        <p:spPr bwMode="auto">
          <a:xfrm>
            <a:off x="6918325" y="1768475"/>
            <a:ext cx="1014413"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rough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graphicEl>
                                              <a:chart seriesIdx="3"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graphicEl>
                                              <a:chart seriesIdx="4" categoryIdx="-4" bldStep="series"/>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graphicEl>
                                              <a:chart seriesIdx="5" categoryIdx="-4" bldStep="series"/>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graphicEl>
                                              <a:chart seriesIdx="6" categoryIdx="-4" bldStep="series"/>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graphicEl>
                                              <a:chart seriesIdx="7" categoryIdx="-4" bldStep="series"/>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graphicEl>
                                              <a:chart seriesIdx="8" categoryIdx="-4" bldStep="series"/>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graphicEl>
                                              <a:chart seriesIdx="9" categoryIdx="-4" bldStep="series"/>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graphicEl>
                                              <a:chart seriesIdx="10" categoryIdx="-4" bldStep="series"/>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graphicEl>
                                              <a:chart seriesIdx="11" categoryIdx="-4" bldStep="series"/>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graphicEl>
                                              <a:chart seriesIdx="12" categoryIdx="-4" bldStep="series"/>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graphicEl>
                                              <a:chart seriesIdx="13" categoryIdx="-4" bldStep="series"/>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2539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39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25397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39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25397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2539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25397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5399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53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Sub>
          <a:bldChart bld="series"/>
        </p:bldSub>
      </p:bldGraphic>
      <p:bldP spid="253982" grpId="0" animBg="1"/>
      <p:bldP spid="253984" grpId="0"/>
      <p:bldP spid="253985" grpId="0"/>
      <p:bldP spid="2539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6"/>
          <p:cNvPicPr>
            <a:picLocks noChangeAspect="1" noChangeArrowheads="1"/>
          </p:cNvPicPr>
          <p:nvPr/>
        </p:nvPicPr>
        <p:blipFill>
          <a:blip r:embed="rId3" cstate="print"/>
          <a:srcRect/>
          <a:stretch>
            <a:fillRect/>
          </a:stretch>
        </p:blipFill>
        <p:spPr bwMode="auto">
          <a:xfrm>
            <a:off x="6877050" y="1781175"/>
            <a:ext cx="2292350" cy="3387725"/>
          </a:xfrm>
          <a:prstGeom prst="rect">
            <a:avLst/>
          </a:prstGeom>
          <a:noFill/>
          <a:ln w="12700">
            <a:noFill/>
            <a:miter lim="800000"/>
            <a:headEnd type="none" w="lg" len="med"/>
            <a:tailEnd type="none" w="lg" len="med"/>
          </a:ln>
        </p:spPr>
      </p:pic>
      <p:sp>
        <p:nvSpPr>
          <p:cNvPr id="44035" name="Rectangle 10"/>
          <p:cNvSpPr>
            <a:spLocks noGrp="1" noChangeArrowheads="1"/>
          </p:cNvSpPr>
          <p:nvPr>
            <p:ph type="title"/>
          </p:nvPr>
        </p:nvSpPr>
        <p:spPr/>
        <p:txBody>
          <a:bodyPr/>
          <a:lstStyle/>
          <a:p>
            <a:r>
              <a:rPr lang="en-US" smtClean="0"/>
              <a:t>Example: Solar Car </a:t>
            </a:r>
          </a:p>
        </p:txBody>
      </p:sp>
      <p:sp>
        <p:nvSpPr>
          <p:cNvPr id="44036" name="Rectangle 11"/>
          <p:cNvSpPr>
            <a:spLocks noGrp="1" noChangeArrowheads="1"/>
          </p:cNvSpPr>
          <p:nvPr>
            <p:ph type="body" idx="1"/>
          </p:nvPr>
        </p:nvSpPr>
        <p:spPr>
          <a:xfrm>
            <a:off x="266700" y="1981200"/>
            <a:ext cx="6540500" cy="4114800"/>
          </a:xfrm>
        </p:spPr>
        <p:txBody>
          <a:bodyPr/>
          <a:lstStyle/>
          <a:p>
            <a:r>
              <a:rPr lang="en-US" sz="2800" smtClean="0"/>
              <a:t>Solar cars need to be as efficient as possible. They also need a large surface area for the (smooth) solar array. Estimate the power required to counteract the viscous drag on the solar panel at 40 mph</a:t>
            </a:r>
          </a:p>
          <a:p>
            <a:r>
              <a:rPr lang="en-US" sz="2800" smtClean="0"/>
              <a:t>Dimensions: L: 5.9 m W: 2 m H: 1 m</a:t>
            </a:r>
          </a:p>
          <a:p>
            <a:r>
              <a:rPr lang="en-US" sz="2800" smtClean="0"/>
              <a:t>Max. speed: 40 mph on solar power alone</a:t>
            </a:r>
          </a:p>
          <a:p>
            <a:r>
              <a:rPr lang="en-US" sz="2800" smtClean="0"/>
              <a:t>Solar Array: 1200 W peak</a:t>
            </a:r>
          </a:p>
        </p:txBody>
      </p:sp>
      <p:sp>
        <p:nvSpPr>
          <p:cNvPr id="223245" name="AutoShape 13">
            <a:hlinkClick r:id="rId4" action="ppaction://hlinksldjump" highlightClick="1"/>
          </p:cNvPr>
          <p:cNvSpPr>
            <a:spLocks noChangeArrowheads="1"/>
          </p:cNvSpPr>
          <p:nvPr/>
        </p:nvSpPr>
        <p:spPr bwMode="auto">
          <a:xfrm>
            <a:off x="8597900" y="6403975"/>
            <a:ext cx="546100" cy="454025"/>
          </a:xfrm>
          <a:prstGeom prst="actionButtonForwardNext">
            <a:avLst/>
          </a:prstGeom>
          <a:solidFill>
            <a:schemeClr val="folHlink"/>
          </a:solidFill>
          <a:ln w="12700">
            <a:solidFill>
              <a:schemeClr val="folHlink"/>
            </a:solidFill>
            <a:miter lim="800000"/>
            <a:headEnd type="none" w="lg" len="med"/>
            <a:tailEnd type="none" w="lg" len="med"/>
          </a:ln>
        </p:spPr>
        <p:txBody>
          <a:bodyPr anchor="ctr">
            <a:spAutoFit/>
          </a:bodyPr>
          <a:lstStyle/>
          <a:p>
            <a:pPr algn="ctr"/>
            <a:endParaRPr lang="en-US" sz="2000"/>
          </a:p>
        </p:txBody>
      </p:sp>
      <p:sp>
        <p:nvSpPr>
          <p:cNvPr id="44038" name="Comment 8"/>
          <p:cNvSpPr>
            <a:spLocks noChangeArrowheads="1"/>
          </p:cNvSpPr>
          <p:nvPr/>
        </p:nvSpPr>
        <p:spPr bwMode="auto">
          <a:xfrm>
            <a:off x="241300" y="5818188"/>
            <a:ext cx="3576638"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latin typeface="Symbol" pitchFamily="18" charset="2"/>
              </a:rPr>
              <a:t>n</a:t>
            </a:r>
            <a:r>
              <a:rPr lang="en-US" sz="3200" baseline="-25000"/>
              <a:t>air</a:t>
            </a:r>
            <a:r>
              <a:rPr lang="en-US" sz="3200"/>
              <a:t> = 14.6 x10</a:t>
            </a:r>
            <a:r>
              <a:rPr lang="en-US" sz="3200" baseline="30000"/>
              <a:t>-6</a:t>
            </a:r>
            <a:r>
              <a:rPr lang="en-US" sz="3200"/>
              <a:t> m</a:t>
            </a:r>
            <a:r>
              <a:rPr lang="en-US" sz="3200" baseline="30000"/>
              <a:t>2</a:t>
            </a:r>
            <a:r>
              <a:rPr lang="en-US" sz="3200"/>
              <a:t>/s</a:t>
            </a:r>
            <a:endParaRPr lang="en-US" sz="3200">
              <a:latin typeface="MT Extra" pitchFamily="18" charset="2"/>
            </a:endParaRPr>
          </a:p>
        </p:txBody>
      </p:sp>
      <p:sp>
        <p:nvSpPr>
          <p:cNvPr id="44039" name="Comment 12"/>
          <p:cNvSpPr>
            <a:spLocks noChangeArrowheads="1"/>
          </p:cNvSpPr>
          <p:nvPr/>
        </p:nvSpPr>
        <p:spPr bwMode="auto">
          <a:xfrm>
            <a:off x="4386263" y="5780088"/>
            <a:ext cx="2903537"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latin typeface="Symbol" pitchFamily="18" charset="2"/>
              </a:rPr>
              <a:t>r</a:t>
            </a:r>
            <a:r>
              <a:rPr lang="en-US" sz="3200" baseline="-25000"/>
              <a:t>air</a:t>
            </a:r>
            <a:r>
              <a:rPr lang="en-US" sz="3200"/>
              <a:t> = 1.22 kg/m</a:t>
            </a:r>
            <a:r>
              <a:rPr lang="en-US" sz="3200" baseline="30000"/>
              <a:t>3</a:t>
            </a:r>
            <a:endParaRPr lang="en-US" sz="3200">
              <a:latin typeface="MT Extra" pitchFamily="18" charset="2"/>
            </a:endParaRPr>
          </a:p>
        </p:txBody>
      </p:sp>
      <p:sp>
        <p:nvSpPr>
          <p:cNvPr id="223248" name="Oval 16"/>
          <p:cNvSpPr>
            <a:spLocks noChangeArrowheads="1"/>
          </p:cNvSpPr>
          <p:nvPr/>
        </p:nvSpPr>
        <p:spPr bwMode="auto">
          <a:xfrm rot="-1706592">
            <a:off x="6783388" y="3006725"/>
            <a:ext cx="2111375" cy="558800"/>
          </a:xfrm>
          <a:prstGeom prst="ellipse">
            <a:avLst/>
          </a:prstGeom>
          <a:noFill/>
          <a:ln w="38100">
            <a:solidFill>
              <a:schemeClr val="folHlink"/>
            </a:solidFill>
            <a:round/>
            <a:headEnd type="none" w="lg" len="med"/>
            <a:tailEnd type="none" w="lg"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3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5" grpId="0" animBg="1" autoUpdateAnimBg="0"/>
      <p:bldP spid="2232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p:txBody>
          <a:bodyPr/>
          <a:lstStyle/>
          <a:p>
            <a:r>
              <a:rPr lang="en-US" smtClean="0"/>
              <a:t>Viscous Drag on Ships</a:t>
            </a:r>
          </a:p>
        </p:txBody>
      </p:sp>
      <p:sp>
        <p:nvSpPr>
          <p:cNvPr id="8200" name="Rectangle 3"/>
          <p:cNvSpPr>
            <a:spLocks noGrp="1" noChangeArrowheads="1"/>
          </p:cNvSpPr>
          <p:nvPr>
            <p:ph type="body" idx="1"/>
          </p:nvPr>
        </p:nvSpPr>
        <p:spPr/>
        <p:txBody>
          <a:bodyPr/>
          <a:lstStyle/>
          <a:p>
            <a:r>
              <a:rPr lang="en-US" smtClean="0"/>
              <a:t>The viscous drag on ships can be calculated by assuming a flat plate with the wetted area and length of the ship</a:t>
            </a:r>
          </a:p>
          <a:p>
            <a:pPr lvl="1"/>
            <a:endParaRPr lang="en-US" smtClean="0"/>
          </a:p>
        </p:txBody>
      </p:sp>
      <p:graphicFrame>
        <p:nvGraphicFramePr>
          <p:cNvPr id="8194" name="Object 4"/>
          <p:cNvGraphicFramePr>
            <a:graphicFrameLocks noChangeAspect="1"/>
          </p:cNvGraphicFramePr>
          <p:nvPr/>
        </p:nvGraphicFramePr>
        <p:xfrm>
          <a:off x="1244600" y="3810000"/>
          <a:ext cx="1879600" cy="455613"/>
        </p:xfrm>
        <a:graphic>
          <a:graphicData uri="http://schemas.openxmlformats.org/presentationml/2006/ole">
            <p:oleObj spid="_x0000_s8194" name="Equation" r:id="rId4" imgW="1879560" imgH="457200" progId="Equation.DSMT4">
              <p:embed/>
            </p:oleObj>
          </a:graphicData>
        </a:graphic>
      </p:graphicFrame>
      <p:graphicFrame>
        <p:nvGraphicFramePr>
          <p:cNvPr id="8195" name="Object 7"/>
          <p:cNvGraphicFramePr>
            <a:graphicFrameLocks noChangeAspect="1"/>
          </p:cNvGraphicFramePr>
          <p:nvPr/>
        </p:nvGraphicFramePr>
        <p:xfrm>
          <a:off x="292100" y="4683125"/>
          <a:ext cx="1485900" cy="889000"/>
        </p:xfrm>
        <a:graphic>
          <a:graphicData uri="http://schemas.openxmlformats.org/presentationml/2006/ole">
            <p:oleObj spid="_x0000_s8195" name="Equation" r:id="rId5" imgW="1485720" imgH="888840" progId="Equation.DSMT4">
              <p:embed/>
            </p:oleObj>
          </a:graphicData>
        </a:graphic>
      </p:graphicFrame>
      <p:graphicFrame>
        <p:nvGraphicFramePr>
          <p:cNvPr id="227336" name="Object 8"/>
          <p:cNvGraphicFramePr>
            <a:graphicFrameLocks noChangeAspect="1"/>
          </p:cNvGraphicFramePr>
          <p:nvPr/>
        </p:nvGraphicFramePr>
        <p:xfrm>
          <a:off x="5949950" y="5562600"/>
          <a:ext cx="1130300" cy="735013"/>
        </p:xfrm>
        <a:graphic>
          <a:graphicData uri="http://schemas.openxmlformats.org/presentationml/2006/ole">
            <p:oleObj spid="_x0000_s8196" name="Equation" r:id="rId6" imgW="1130040" imgH="736560" progId="Equation.DSMT4">
              <p:embed/>
            </p:oleObj>
          </a:graphicData>
        </a:graphic>
      </p:graphicFrame>
      <p:sp>
        <p:nvSpPr>
          <p:cNvPr id="227340" name="Text Box 12"/>
          <p:cNvSpPr txBox="1">
            <a:spLocks noChangeArrowheads="1"/>
          </p:cNvSpPr>
          <p:nvPr/>
        </p:nvSpPr>
        <p:spPr bwMode="auto">
          <a:xfrm>
            <a:off x="2563813" y="62611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L</a:t>
            </a:r>
            <a:r>
              <a:rPr lang="en-US" sz="2400" baseline="-25000">
                <a:solidFill>
                  <a:schemeClr val="folHlink"/>
                </a:solidFill>
              </a:rPr>
              <a:t>r</a:t>
            </a:r>
            <a:r>
              <a:rPr lang="en-US" sz="2400" baseline="30000">
                <a:solidFill>
                  <a:schemeClr val="folHlink"/>
                </a:solidFill>
              </a:rPr>
              <a:t>3</a:t>
            </a:r>
            <a:endParaRPr lang="en-US" sz="2400"/>
          </a:p>
        </p:txBody>
      </p:sp>
      <p:grpSp>
        <p:nvGrpSpPr>
          <p:cNvPr id="2" name="Group 21"/>
          <p:cNvGrpSpPr>
            <a:grpSpLocks/>
          </p:cNvGrpSpPr>
          <p:nvPr/>
        </p:nvGrpSpPr>
        <p:grpSpPr bwMode="auto">
          <a:xfrm>
            <a:off x="419100" y="6261100"/>
            <a:ext cx="6538913" cy="457200"/>
            <a:chOff x="464" y="3816"/>
            <a:chExt cx="4119" cy="288"/>
          </a:xfrm>
        </p:grpSpPr>
        <p:graphicFrame>
          <p:nvGraphicFramePr>
            <p:cNvPr id="8198" name="Object 10"/>
            <p:cNvGraphicFramePr>
              <a:graphicFrameLocks noChangeAspect="1"/>
            </p:cNvGraphicFramePr>
            <p:nvPr/>
          </p:nvGraphicFramePr>
          <p:xfrm>
            <a:off x="464" y="3860"/>
            <a:ext cx="352" cy="215"/>
          </p:xfrm>
          <a:graphic>
            <a:graphicData uri="http://schemas.openxmlformats.org/presentationml/2006/ole">
              <p:oleObj spid="_x0000_s8198" name="MathType Equation" r:id="rId7" imgW="558720" imgH="342720" progId="Equation">
                <p:embed/>
              </p:oleObj>
            </a:graphicData>
          </a:graphic>
        </p:graphicFrame>
        <p:sp>
          <p:nvSpPr>
            <p:cNvPr id="8212" name="Text Box 11"/>
            <p:cNvSpPr txBox="1">
              <a:spLocks noChangeArrowheads="1"/>
            </p:cNvSpPr>
            <p:nvPr/>
          </p:nvSpPr>
          <p:spPr bwMode="auto">
            <a:xfrm>
              <a:off x="833" y="3816"/>
              <a:ext cx="3750" cy="288"/>
            </a:xfrm>
            <a:prstGeom prst="rect">
              <a:avLst/>
            </a:prstGeom>
            <a:noFill/>
            <a:ln w="12700">
              <a:noFill/>
              <a:miter lim="800000"/>
              <a:headEnd type="none" w="lg" len="med"/>
              <a:tailEnd type="none" w="lg" len="med"/>
            </a:ln>
          </p:spPr>
          <p:txBody>
            <a:bodyPr wrap="none" anchor="ctr">
              <a:spAutoFit/>
            </a:bodyPr>
            <a:lstStyle/>
            <a:p>
              <a:r>
                <a:rPr lang="en-US" sz="2400">
                  <a:solidFill>
                    <a:schemeClr val="tx2"/>
                  </a:solidFill>
                </a:rPr>
                <a:t>scales with ____ (based on _______ similarity)</a:t>
              </a:r>
            </a:p>
          </p:txBody>
        </p:sp>
      </p:grpSp>
      <p:graphicFrame>
        <p:nvGraphicFramePr>
          <p:cNvPr id="227344" name="Object 16"/>
          <p:cNvGraphicFramePr>
            <a:graphicFrameLocks noChangeAspect="1"/>
          </p:cNvGraphicFramePr>
          <p:nvPr/>
        </p:nvGraphicFramePr>
        <p:xfrm>
          <a:off x="2832100" y="4683125"/>
          <a:ext cx="1841500" cy="762000"/>
        </p:xfrm>
        <a:graphic>
          <a:graphicData uri="http://schemas.openxmlformats.org/presentationml/2006/ole">
            <p:oleObj spid="_x0000_s8197" name="Equation" r:id="rId8" imgW="1841400" imgH="761760" progId="Equation.DSMT4">
              <p:embed/>
            </p:oleObj>
          </a:graphicData>
        </a:graphic>
      </p:graphicFrame>
      <p:sp>
        <p:nvSpPr>
          <p:cNvPr id="227345" name="Line 17"/>
          <p:cNvSpPr>
            <a:spLocks noChangeShapeType="1"/>
          </p:cNvSpPr>
          <p:nvPr/>
        </p:nvSpPr>
        <p:spPr bwMode="auto">
          <a:xfrm>
            <a:off x="1943100" y="5080000"/>
            <a:ext cx="584200" cy="0"/>
          </a:xfrm>
          <a:prstGeom prst="line">
            <a:avLst/>
          </a:prstGeom>
          <a:noFill/>
          <a:ln w="12700">
            <a:solidFill>
              <a:schemeClr val="folHlink"/>
            </a:solidFill>
            <a:round/>
            <a:headEnd type="none" w="lg" len="med"/>
            <a:tailEnd type="triangle" w="lg" len="med"/>
          </a:ln>
        </p:spPr>
        <p:txBody>
          <a:bodyPr wrap="none" anchor="ctr">
            <a:spAutoFit/>
          </a:bodyPr>
          <a:lstStyle/>
          <a:p>
            <a:endParaRPr lang="en-US"/>
          </a:p>
        </p:txBody>
      </p:sp>
      <p:sp>
        <p:nvSpPr>
          <p:cNvPr id="227346" name="Line 18"/>
          <p:cNvSpPr>
            <a:spLocks noChangeShapeType="1"/>
          </p:cNvSpPr>
          <p:nvPr/>
        </p:nvSpPr>
        <p:spPr bwMode="auto">
          <a:xfrm flipV="1">
            <a:off x="6515100" y="5321300"/>
            <a:ext cx="0" cy="304800"/>
          </a:xfrm>
          <a:prstGeom prst="line">
            <a:avLst/>
          </a:prstGeom>
          <a:noFill/>
          <a:ln w="12700">
            <a:solidFill>
              <a:schemeClr val="folHlink"/>
            </a:solidFill>
            <a:round/>
            <a:headEnd type="none" w="lg" len="med"/>
            <a:tailEnd type="triangle" w="lg" len="med"/>
          </a:ln>
        </p:spPr>
        <p:txBody>
          <a:bodyPr wrap="none" anchor="ctr">
            <a:spAutoFit/>
          </a:bodyPr>
          <a:lstStyle/>
          <a:p>
            <a:endParaRPr lang="en-US"/>
          </a:p>
        </p:txBody>
      </p:sp>
      <p:sp>
        <p:nvSpPr>
          <p:cNvPr id="227348" name="Freeform 20"/>
          <p:cNvSpPr>
            <a:spLocks/>
          </p:cNvSpPr>
          <p:nvPr/>
        </p:nvSpPr>
        <p:spPr bwMode="auto">
          <a:xfrm>
            <a:off x="3848100" y="4267200"/>
            <a:ext cx="1828800" cy="533400"/>
          </a:xfrm>
          <a:custGeom>
            <a:avLst/>
            <a:gdLst>
              <a:gd name="T0" fmla="*/ 1152 w 1152"/>
              <a:gd name="T1" fmla="*/ 336 h 336"/>
              <a:gd name="T2" fmla="*/ 608 w 1152"/>
              <a:gd name="T3" fmla="*/ 64 h 336"/>
              <a:gd name="T4" fmla="*/ 0 w 1152"/>
              <a:gd name="T5" fmla="*/ 256 h 336"/>
              <a:gd name="T6" fmla="*/ 0 60000 65536"/>
              <a:gd name="T7" fmla="*/ 0 60000 65536"/>
              <a:gd name="T8" fmla="*/ 0 60000 65536"/>
              <a:gd name="T9" fmla="*/ 0 w 1152"/>
              <a:gd name="T10" fmla="*/ 0 h 336"/>
              <a:gd name="T11" fmla="*/ 1152 w 1152"/>
              <a:gd name="T12" fmla="*/ 336 h 336"/>
            </a:gdLst>
            <a:ahLst/>
            <a:cxnLst>
              <a:cxn ang="T6">
                <a:pos x="T0" y="T1"/>
              </a:cxn>
              <a:cxn ang="T7">
                <a:pos x="T2" y="T3"/>
              </a:cxn>
              <a:cxn ang="T8">
                <a:pos x="T4" y="T5"/>
              </a:cxn>
            </a:cxnLst>
            <a:rect l="T9" t="T10" r="T11" b="T12"/>
            <a:pathLst>
              <a:path w="1152" h="336">
                <a:moveTo>
                  <a:pt x="1152" y="336"/>
                </a:moveTo>
                <a:cubicBezTo>
                  <a:pt x="880" y="336"/>
                  <a:pt x="928" y="64"/>
                  <a:pt x="608" y="64"/>
                </a:cubicBezTo>
                <a:cubicBezTo>
                  <a:pt x="288" y="64"/>
                  <a:pt x="32" y="0"/>
                  <a:pt x="0" y="256"/>
                </a:cubicBezTo>
              </a:path>
            </a:pathLst>
          </a:custGeom>
          <a:noFill/>
          <a:ln w="12700" cap="flat" cmpd="sng">
            <a:solidFill>
              <a:schemeClr val="folHlink"/>
            </a:solidFill>
            <a:prstDash val="solid"/>
            <a:round/>
            <a:headEnd type="none" w="lg" len="med"/>
            <a:tailEnd type="triangle" w="lg" len="med"/>
          </a:ln>
        </p:spPr>
        <p:txBody>
          <a:bodyPr wrap="none" anchor="ctr">
            <a:spAutoFit/>
          </a:bodyPr>
          <a:lstStyle/>
          <a:p>
            <a:endParaRPr lang="en-US"/>
          </a:p>
        </p:txBody>
      </p:sp>
      <p:sp>
        <p:nvSpPr>
          <p:cNvPr id="227351" name="Line 23"/>
          <p:cNvSpPr>
            <a:spLocks noChangeShapeType="1"/>
          </p:cNvSpPr>
          <p:nvPr/>
        </p:nvSpPr>
        <p:spPr bwMode="auto">
          <a:xfrm flipH="1">
            <a:off x="4826000" y="2933700"/>
            <a:ext cx="2159000" cy="1778000"/>
          </a:xfrm>
          <a:prstGeom prst="line">
            <a:avLst/>
          </a:prstGeom>
          <a:noFill/>
          <a:ln w="12700">
            <a:solidFill>
              <a:schemeClr val="folHlink"/>
            </a:solidFill>
            <a:round/>
            <a:headEnd type="none" w="lg" len="med"/>
            <a:tailEnd type="triangle" w="lg" len="med"/>
          </a:ln>
        </p:spPr>
        <p:txBody>
          <a:bodyPr wrap="none" anchor="ctr">
            <a:spAutoFit/>
          </a:bodyPr>
          <a:lstStyle/>
          <a:p>
            <a:endParaRPr lang="en-US"/>
          </a:p>
        </p:txBody>
      </p:sp>
      <p:sp>
        <p:nvSpPr>
          <p:cNvPr id="8207" name="Line 24"/>
          <p:cNvSpPr>
            <a:spLocks noChangeShapeType="1"/>
          </p:cNvSpPr>
          <p:nvPr/>
        </p:nvSpPr>
        <p:spPr bwMode="auto">
          <a:xfrm>
            <a:off x="2590800" y="3441700"/>
            <a:ext cx="1016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8208" name="Line 25"/>
          <p:cNvSpPr>
            <a:spLocks noChangeShapeType="1"/>
          </p:cNvSpPr>
          <p:nvPr/>
        </p:nvSpPr>
        <p:spPr bwMode="auto">
          <a:xfrm>
            <a:off x="6527800" y="2959100"/>
            <a:ext cx="10922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27354" name="Freeform 26"/>
          <p:cNvSpPr>
            <a:spLocks/>
          </p:cNvSpPr>
          <p:nvPr/>
        </p:nvSpPr>
        <p:spPr bwMode="auto">
          <a:xfrm>
            <a:off x="2870200" y="3441700"/>
            <a:ext cx="5748338" cy="2387600"/>
          </a:xfrm>
          <a:custGeom>
            <a:avLst/>
            <a:gdLst>
              <a:gd name="T0" fmla="*/ 96 w 3621"/>
              <a:gd name="T1" fmla="*/ 0 h 1504"/>
              <a:gd name="T2" fmla="*/ 528 w 3621"/>
              <a:gd name="T3" fmla="*/ 240 h 1504"/>
              <a:gd name="T4" fmla="*/ 3264 w 3621"/>
              <a:gd name="T5" fmla="*/ 384 h 1504"/>
              <a:gd name="T6" fmla="*/ 2672 w 3621"/>
              <a:gd name="T7" fmla="*/ 1504 h 1504"/>
              <a:gd name="T8" fmla="*/ 0 60000 65536"/>
              <a:gd name="T9" fmla="*/ 0 60000 65536"/>
              <a:gd name="T10" fmla="*/ 0 60000 65536"/>
              <a:gd name="T11" fmla="*/ 0 60000 65536"/>
              <a:gd name="T12" fmla="*/ 0 w 3621"/>
              <a:gd name="T13" fmla="*/ 0 h 1504"/>
              <a:gd name="T14" fmla="*/ 3621 w 3621"/>
              <a:gd name="T15" fmla="*/ 1504 h 1504"/>
            </a:gdLst>
            <a:ahLst/>
            <a:cxnLst>
              <a:cxn ang="T8">
                <a:pos x="T0" y="T1"/>
              </a:cxn>
              <a:cxn ang="T9">
                <a:pos x="T2" y="T3"/>
              </a:cxn>
              <a:cxn ang="T10">
                <a:pos x="T4" y="T5"/>
              </a:cxn>
              <a:cxn ang="T11">
                <a:pos x="T6" y="T7"/>
              </a:cxn>
            </a:cxnLst>
            <a:rect l="T12" t="T13" r="T14" b="T15"/>
            <a:pathLst>
              <a:path w="3621" h="1504">
                <a:moveTo>
                  <a:pt x="96" y="0"/>
                </a:moveTo>
                <a:cubicBezTo>
                  <a:pt x="168" y="40"/>
                  <a:pt x="0" y="176"/>
                  <a:pt x="528" y="240"/>
                </a:cubicBezTo>
                <a:cubicBezTo>
                  <a:pt x="1056" y="304"/>
                  <a:pt x="2907" y="173"/>
                  <a:pt x="3264" y="384"/>
                </a:cubicBezTo>
                <a:cubicBezTo>
                  <a:pt x="3621" y="595"/>
                  <a:pt x="3177" y="1057"/>
                  <a:pt x="2672" y="1504"/>
                </a:cubicBezTo>
              </a:path>
            </a:pathLst>
          </a:custGeom>
          <a:noFill/>
          <a:ln w="12700" cap="flat" cmpd="sng">
            <a:solidFill>
              <a:schemeClr val="folHlink"/>
            </a:solidFill>
            <a:prstDash val="solid"/>
            <a:round/>
            <a:headEnd type="none" w="lg" len="med"/>
            <a:tailEnd type="triangle" w="lg" len="med"/>
          </a:ln>
        </p:spPr>
        <p:txBody>
          <a:bodyPr wrap="none" anchor="ctr">
            <a:spAutoFit/>
          </a:bodyPr>
          <a:lstStyle/>
          <a:p>
            <a:endParaRPr lang="en-US"/>
          </a:p>
        </p:txBody>
      </p:sp>
      <p:pic>
        <p:nvPicPr>
          <p:cNvPr id="8210" name="Picture 27">
            <a:hlinkClick r:id="rId9" action="ppaction://hlinksldjump"/>
          </p:cNvPr>
          <p:cNvPicPr>
            <a:picLocks noChangeAspect="1" noChangeArrowheads="1"/>
          </p:cNvPicPr>
          <p:nvPr/>
        </p:nvPicPr>
        <p:blipFill>
          <a:blip r:embed="rId10" cstate="print"/>
          <a:srcRect/>
          <a:stretch>
            <a:fillRect/>
          </a:stretch>
        </p:blipFill>
        <p:spPr bwMode="auto">
          <a:xfrm>
            <a:off x="5699125" y="3937000"/>
            <a:ext cx="1851025" cy="1403350"/>
          </a:xfrm>
          <a:prstGeom prst="rect">
            <a:avLst/>
          </a:prstGeom>
          <a:noFill/>
          <a:ln w="12700">
            <a:noFill/>
            <a:miter lim="800000"/>
            <a:headEnd type="none" w="lg" len="med"/>
            <a:tailEnd type="none" w="lg" len="med"/>
          </a:ln>
        </p:spPr>
      </p:pic>
      <p:sp>
        <p:nvSpPr>
          <p:cNvPr id="227356" name="Text Box 28"/>
          <p:cNvSpPr txBox="1">
            <a:spLocks noChangeArrowheads="1"/>
          </p:cNvSpPr>
          <p:nvPr/>
        </p:nvSpPr>
        <p:spPr bwMode="auto">
          <a:xfrm>
            <a:off x="4405313" y="6261100"/>
            <a:ext cx="1047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Froude</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73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73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73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73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73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73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734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73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40" grpId="0" build="p" autoUpdateAnimBg="0"/>
      <p:bldP spid="227345" grpId="0" animBg="1"/>
      <p:bldP spid="227346" grpId="0" animBg="1"/>
      <p:bldP spid="227348" grpId="0" animBg="1"/>
      <p:bldP spid="227351" grpId="0" animBg="1"/>
      <p:bldP spid="227354" grpId="0" animBg="1"/>
      <p:bldP spid="22735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Separation and Wakes</a:t>
            </a:r>
          </a:p>
        </p:txBody>
      </p:sp>
      <p:sp>
        <p:nvSpPr>
          <p:cNvPr id="45059" name="Rectangle 3"/>
          <p:cNvSpPr>
            <a:spLocks noGrp="1" noChangeArrowheads="1"/>
          </p:cNvSpPr>
          <p:nvPr>
            <p:ph type="body" idx="1"/>
          </p:nvPr>
        </p:nvSpPr>
        <p:spPr>
          <a:xfrm>
            <a:off x="685800" y="1981200"/>
            <a:ext cx="7772400" cy="4521200"/>
          </a:xfrm>
        </p:spPr>
        <p:txBody>
          <a:bodyPr/>
          <a:lstStyle/>
          <a:p>
            <a:r>
              <a:rPr lang="en-US" smtClean="0"/>
              <a:t>Separation often occurs at sharp corners</a:t>
            </a:r>
          </a:p>
          <a:p>
            <a:pPr lvl="1"/>
            <a:r>
              <a:rPr lang="en-US" smtClean="0"/>
              <a:t>fluid can’t accelerate to go around a sharp corner</a:t>
            </a:r>
          </a:p>
          <a:p>
            <a:r>
              <a:rPr lang="en-US" smtClean="0"/>
              <a:t>Velocities in the Wake are ______ (relative to the free stream velocity)</a:t>
            </a:r>
          </a:p>
          <a:p>
            <a:r>
              <a:rPr lang="en-US" smtClean="0"/>
              <a:t>Pressure in the Wake is relatively ________ (determined by the pressure in the adjacent flow)</a:t>
            </a:r>
          </a:p>
        </p:txBody>
      </p:sp>
      <p:sp>
        <p:nvSpPr>
          <p:cNvPr id="214020" name="Comment 4"/>
          <p:cNvSpPr>
            <a:spLocks noChangeArrowheads="1"/>
          </p:cNvSpPr>
          <p:nvPr/>
        </p:nvSpPr>
        <p:spPr bwMode="auto">
          <a:xfrm>
            <a:off x="5626100" y="3544888"/>
            <a:ext cx="1065213"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folHlink"/>
                </a:solidFill>
              </a:rPr>
              <a:t>small</a:t>
            </a:r>
            <a:endParaRPr lang="en-US" sz="3200">
              <a:solidFill>
                <a:schemeClr val="folHlink"/>
              </a:solidFill>
              <a:latin typeface="MT Extra" pitchFamily="18" charset="2"/>
            </a:endParaRPr>
          </a:p>
        </p:txBody>
      </p:sp>
      <p:sp>
        <p:nvSpPr>
          <p:cNvPr id="214021" name="Comment 5"/>
          <p:cNvSpPr>
            <a:spLocks noChangeArrowheads="1"/>
          </p:cNvSpPr>
          <p:nvPr/>
        </p:nvSpPr>
        <p:spPr bwMode="auto">
          <a:xfrm>
            <a:off x="6692900" y="4598988"/>
            <a:ext cx="1539875"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folHlink"/>
                </a:solidFill>
              </a:rPr>
              <a:t>constant</a:t>
            </a:r>
            <a:endParaRPr lang="en-US" sz="3200">
              <a:solidFill>
                <a:schemeClr val="folHlink"/>
              </a:solidFill>
              <a:latin typeface="MT Extra" pitchFamily="18" charset="2"/>
            </a:endParaRPr>
          </a:p>
        </p:txBody>
      </p:sp>
      <p:pic>
        <p:nvPicPr>
          <p:cNvPr id="45062" name="Picture 17"/>
          <p:cNvPicPr>
            <a:picLocks noChangeAspect="1" noChangeArrowheads="1"/>
          </p:cNvPicPr>
          <p:nvPr/>
        </p:nvPicPr>
        <p:blipFill>
          <a:blip r:embed="rId3" cstate="print"/>
          <a:srcRect/>
          <a:stretch>
            <a:fillRect/>
          </a:stretch>
        </p:blipFill>
        <p:spPr bwMode="auto">
          <a:xfrm>
            <a:off x="7508875" y="244475"/>
            <a:ext cx="1263650" cy="1076325"/>
          </a:xfrm>
          <a:prstGeom prst="rect">
            <a:avLst/>
          </a:prstGeom>
          <a:noFill/>
          <a:ln w="12700">
            <a:noFill/>
            <a:miter lim="800000"/>
            <a:headEnd type="none" w="lg" len="med"/>
            <a:tailEnd type="none" w="lg"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autoUpdateAnimBg="0"/>
      <p:bldP spid="2140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10"/>
          <p:cNvGrpSpPr>
            <a:grpSpLocks/>
          </p:cNvGrpSpPr>
          <p:nvPr/>
        </p:nvGrpSpPr>
        <p:grpSpPr bwMode="auto">
          <a:xfrm>
            <a:off x="-12700" y="1555750"/>
            <a:ext cx="9169400" cy="5322888"/>
            <a:chOff x="224" y="1627"/>
            <a:chExt cx="2976" cy="1770"/>
          </a:xfrm>
        </p:grpSpPr>
        <p:graphicFrame>
          <p:nvGraphicFramePr>
            <p:cNvPr id="9218" name="Object 6"/>
            <p:cNvGraphicFramePr>
              <a:graphicFrameLocks noChangeAspect="1"/>
            </p:cNvGraphicFramePr>
            <p:nvPr/>
          </p:nvGraphicFramePr>
          <p:xfrm>
            <a:off x="224" y="1627"/>
            <a:ext cx="2976" cy="1770"/>
          </p:xfrm>
          <a:graphic>
            <a:graphicData uri="http://schemas.openxmlformats.org/presentationml/2006/ole">
              <p:oleObj spid="_x0000_s9218" name="Photo Editor Photo" r:id="rId4" imgW="4723810" imgH="2809524" progId="MSPhotoEd.3">
                <p:embed/>
              </p:oleObj>
            </a:graphicData>
          </a:graphic>
        </p:graphicFrame>
        <p:sp>
          <p:nvSpPr>
            <p:cNvPr id="9224" name="Freeform 9"/>
            <p:cNvSpPr>
              <a:spLocks/>
            </p:cNvSpPr>
            <p:nvPr/>
          </p:nvSpPr>
          <p:spPr bwMode="auto">
            <a:xfrm>
              <a:off x="570" y="2342"/>
              <a:ext cx="1830" cy="310"/>
            </a:xfrm>
            <a:custGeom>
              <a:avLst/>
              <a:gdLst>
                <a:gd name="T0" fmla="*/ 6 w 1830"/>
                <a:gd name="T1" fmla="*/ 90 h 310"/>
                <a:gd name="T2" fmla="*/ 454 w 1830"/>
                <a:gd name="T3" fmla="*/ 2 h 310"/>
                <a:gd name="T4" fmla="*/ 1830 w 1830"/>
                <a:gd name="T5" fmla="*/ 274 h 310"/>
                <a:gd name="T6" fmla="*/ 726 w 1830"/>
                <a:gd name="T7" fmla="*/ 282 h 310"/>
                <a:gd name="T8" fmla="*/ 6 w 1830"/>
                <a:gd name="T9" fmla="*/ 90 h 310"/>
                <a:gd name="T10" fmla="*/ 0 60000 65536"/>
                <a:gd name="T11" fmla="*/ 0 60000 65536"/>
                <a:gd name="T12" fmla="*/ 0 60000 65536"/>
                <a:gd name="T13" fmla="*/ 0 60000 65536"/>
                <a:gd name="T14" fmla="*/ 0 60000 65536"/>
                <a:gd name="T15" fmla="*/ 0 w 1830"/>
                <a:gd name="T16" fmla="*/ 0 h 310"/>
                <a:gd name="T17" fmla="*/ 1830 w 1830"/>
                <a:gd name="T18" fmla="*/ 310 h 310"/>
              </a:gdLst>
              <a:ahLst/>
              <a:cxnLst>
                <a:cxn ang="T10">
                  <a:pos x="T0" y="T1"/>
                </a:cxn>
                <a:cxn ang="T11">
                  <a:pos x="T2" y="T3"/>
                </a:cxn>
                <a:cxn ang="T12">
                  <a:pos x="T4" y="T5"/>
                </a:cxn>
                <a:cxn ang="T13">
                  <a:pos x="T6" y="T7"/>
                </a:cxn>
                <a:cxn ang="T14">
                  <a:pos x="T8" y="T9"/>
                </a:cxn>
              </a:cxnLst>
              <a:rect l="T15" t="T16" r="T17" b="T18"/>
              <a:pathLst>
                <a:path w="1830" h="310">
                  <a:moveTo>
                    <a:pt x="6" y="90"/>
                  </a:moveTo>
                  <a:cubicBezTo>
                    <a:pt x="0" y="61"/>
                    <a:pt x="147" y="4"/>
                    <a:pt x="454" y="2"/>
                  </a:cubicBezTo>
                  <a:cubicBezTo>
                    <a:pt x="761" y="0"/>
                    <a:pt x="1716" y="217"/>
                    <a:pt x="1830" y="274"/>
                  </a:cubicBezTo>
                  <a:cubicBezTo>
                    <a:pt x="1563" y="286"/>
                    <a:pt x="1030" y="310"/>
                    <a:pt x="726" y="282"/>
                  </a:cubicBezTo>
                  <a:cubicBezTo>
                    <a:pt x="422" y="254"/>
                    <a:pt x="102" y="202"/>
                    <a:pt x="6" y="90"/>
                  </a:cubicBezTo>
                  <a:close/>
                </a:path>
              </a:pathLst>
            </a:custGeom>
            <a:solidFill>
              <a:schemeClr val="accent1"/>
            </a:solidFill>
            <a:ln w="12700" cap="flat" cmpd="sng">
              <a:solidFill>
                <a:schemeClr val="accent2"/>
              </a:solidFill>
              <a:prstDash val="solid"/>
              <a:round/>
              <a:headEnd type="none" w="lg" len="med"/>
              <a:tailEnd type="none" w="lg" len="med"/>
            </a:ln>
          </p:spPr>
          <p:txBody>
            <a:bodyPr wrap="none" anchor="ctr">
              <a:spAutoFit/>
            </a:bodyPr>
            <a:lstStyle/>
            <a:p>
              <a:endParaRPr lang="en-US"/>
            </a:p>
          </p:txBody>
        </p:sp>
      </p:grpSp>
      <p:sp>
        <p:nvSpPr>
          <p:cNvPr id="9220" name="Rectangle 2"/>
          <p:cNvSpPr>
            <a:spLocks noGrp="1" noChangeArrowheads="1"/>
          </p:cNvSpPr>
          <p:nvPr>
            <p:ph type="title"/>
          </p:nvPr>
        </p:nvSpPr>
        <p:spPr/>
        <p:txBody>
          <a:bodyPr/>
          <a:lstStyle/>
          <a:p>
            <a:r>
              <a:rPr lang="en-US" smtClean="0"/>
              <a:t>Pressure Gradients: Separation and Wakes</a:t>
            </a:r>
          </a:p>
        </p:txBody>
      </p:sp>
      <p:sp>
        <p:nvSpPr>
          <p:cNvPr id="9221" name="Text Box 7"/>
          <p:cNvSpPr txBox="1">
            <a:spLocks noChangeArrowheads="1"/>
          </p:cNvSpPr>
          <p:nvPr/>
        </p:nvSpPr>
        <p:spPr bwMode="auto">
          <a:xfrm>
            <a:off x="152400" y="5811838"/>
            <a:ext cx="7323138" cy="822325"/>
          </a:xfrm>
          <a:prstGeom prst="rect">
            <a:avLst/>
          </a:prstGeom>
          <a:solidFill>
            <a:schemeClr val="bg1"/>
          </a:solidFill>
          <a:ln w="12700">
            <a:noFill/>
            <a:miter lim="800000"/>
            <a:headEnd type="none" w="lg" len="med"/>
            <a:tailEnd type="none" w="lg" len="med"/>
          </a:ln>
        </p:spPr>
        <p:txBody>
          <a:bodyPr anchor="ctr">
            <a:spAutoFit/>
          </a:bodyPr>
          <a:lstStyle/>
          <a:p>
            <a:r>
              <a:rPr lang="en-US" sz="2400">
                <a:solidFill>
                  <a:schemeClr val="folHlink"/>
                </a:solidFill>
              </a:rPr>
              <a:t>Van Dyke, M. 1982. An Album of Fluid Motion. Stanford: Parabolic Press.</a:t>
            </a:r>
          </a:p>
        </p:txBody>
      </p:sp>
      <p:sp>
        <p:nvSpPr>
          <p:cNvPr id="9222" name="Text Box 11"/>
          <p:cNvSpPr txBox="1">
            <a:spLocks noChangeArrowheads="1"/>
          </p:cNvSpPr>
          <p:nvPr/>
        </p:nvSpPr>
        <p:spPr bwMode="auto">
          <a:xfrm>
            <a:off x="2286000" y="2616200"/>
            <a:ext cx="2881313" cy="457200"/>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tx2"/>
                </a:solidFill>
              </a:rPr>
              <a:t>Diverging streamlines</a:t>
            </a:r>
          </a:p>
        </p:txBody>
      </p:sp>
      <p:sp>
        <p:nvSpPr>
          <p:cNvPr id="9223" name="Line 12"/>
          <p:cNvSpPr>
            <a:spLocks noChangeShapeType="1"/>
          </p:cNvSpPr>
          <p:nvPr/>
        </p:nvSpPr>
        <p:spPr bwMode="auto">
          <a:xfrm flipH="1">
            <a:off x="3162300" y="3035300"/>
            <a:ext cx="127000" cy="698500"/>
          </a:xfrm>
          <a:prstGeom prst="line">
            <a:avLst/>
          </a:prstGeom>
          <a:noFill/>
          <a:ln w="38100">
            <a:solidFill>
              <a:schemeClr val="tx2"/>
            </a:solidFill>
            <a:round/>
            <a:headEnd type="none" w="lg" len="med"/>
            <a:tailEnd type="triangle" w="lg" len="me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Adverse Pressure Gradients</a:t>
            </a:r>
          </a:p>
        </p:txBody>
      </p:sp>
      <p:sp>
        <p:nvSpPr>
          <p:cNvPr id="10244" name="Rectangle 3"/>
          <p:cNvSpPr>
            <a:spLocks noGrp="1" noChangeArrowheads="1"/>
          </p:cNvSpPr>
          <p:nvPr>
            <p:ph type="body" idx="1"/>
          </p:nvPr>
        </p:nvSpPr>
        <p:spPr/>
        <p:txBody>
          <a:bodyPr/>
          <a:lstStyle/>
          <a:p>
            <a:r>
              <a:rPr lang="en-US" smtClean="0"/>
              <a:t>Increasing pressure in direction of flow</a:t>
            </a:r>
          </a:p>
          <a:p>
            <a:r>
              <a:rPr lang="en-US" smtClean="0"/>
              <a:t>Fluid is being decelerated</a:t>
            </a:r>
          </a:p>
          <a:p>
            <a:r>
              <a:rPr lang="en-US" smtClean="0"/>
              <a:t>Fluid in boundary layer has less ______ than the main flow and may be completely stopped.</a:t>
            </a:r>
          </a:p>
          <a:p>
            <a:r>
              <a:rPr lang="en-US" smtClean="0"/>
              <a:t>If boundary layer stops flowing then separation occurs</a:t>
            </a:r>
          </a:p>
        </p:txBody>
      </p:sp>
      <p:sp>
        <p:nvSpPr>
          <p:cNvPr id="234500" name="Rectangle 4"/>
          <p:cNvSpPr>
            <a:spLocks noChangeArrowheads="1"/>
          </p:cNvSpPr>
          <p:nvPr/>
        </p:nvSpPr>
        <p:spPr bwMode="auto">
          <a:xfrm>
            <a:off x="6351588" y="3221038"/>
            <a:ext cx="1090612" cy="519112"/>
          </a:xfrm>
          <a:prstGeom prst="rect">
            <a:avLst/>
          </a:prstGeom>
          <a:noFill/>
          <a:ln w="12700">
            <a:noFill/>
            <a:miter lim="800000"/>
            <a:headEnd type="none" w="lg" len="med"/>
            <a:tailEnd type="none" w="lg" len="med"/>
          </a:ln>
        </p:spPr>
        <p:txBody>
          <a:bodyPr wrap="none" anchor="ctr">
            <a:spAutoFit/>
          </a:bodyPr>
          <a:lstStyle/>
          <a:p>
            <a:r>
              <a:rPr lang="en-US">
                <a:solidFill>
                  <a:schemeClr val="folHlink"/>
                </a:solidFill>
              </a:rPr>
              <a:t>inertia</a:t>
            </a:r>
          </a:p>
        </p:txBody>
      </p:sp>
      <p:sp>
        <p:nvSpPr>
          <p:cNvPr id="234501" name="Text Box 5"/>
          <p:cNvSpPr txBox="1">
            <a:spLocks noChangeArrowheads="1"/>
          </p:cNvSpPr>
          <p:nvPr/>
        </p:nvSpPr>
        <p:spPr bwMode="auto">
          <a:xfrm>
            <a:off x="2384425" y="1701800"/>
            <a:ext cx="4333875"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Streamlines diverge behind object</a:t>
            </a:r>
          </a:p>
        </p:txBody>
      </p:sp>
      <p:sp>
        <p:nvSpPr>
          <p:cNvPr id="10247" name="Line 6"/>
          <p:cNvSpPr>
            <a:spLocks noChangeShapeType="1"/>
          </p:cNvSpPr>
          <p:nvPr/>
        </p:nvSpPr>
        <p:spPr bwMode="auto">
          <a:xfrm>
            <a:off x="2438400" y="2082800"/>
            <a:ext cx="4178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aphicFrame>
        <p:nvGraphicFramePr>
          <p:cNvPr id="10242" name="Object 7"/>
          <p:cNvGraphicFramePr>
            <a:graphicFrameLocks noChangeAspect="1"/>
          </p:cNvGraphicFramePr>
          <p:nvPr/>
        </p:nvGraphicFramePr>
        <p:xfrm>
          <a:off x="7088188" y="2424113"/>
          <a:ext cx="1892300" cy="825500"/>
        </p:xfrm>
        <a:graphic>
          <a:graphicData uri="http://schemas.openxmlformats.org/presentationml/2006/ole">
            <p:oleObj spid="_x0000_s10242" name="Equation" r:id="rId4" imgW="1892160" imgH="825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5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build="p" autoUpdateAnimBg="0"/>
      <p:bldP spid="23450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Point of Separation</a:t>
            </a:r>
          </a:p>
        </p:txBody>
      </p:sp>
      <p:sp>
        <p:nvSpPr>
          <p:cNvPr id="46083" name="Rectangle 3"/>
          <p:cNvSpPr>
            <a:spLocks noGrp="1" noChangeArrowheads="1"/>
          </p:cNvSpPr>
          <p:nvPr>
            <p:ph type="body" idx="1"/>
          </p:nvPr>
        </p:nvSpPr>
        <p:spPr/>
        <p:txBody>
          <a:bodyPr/>
          <a:lstStyle/>
          <a:p>
            <a:r>
              <a:rPr lang="en-US" smtClean="0"/>
              <a:t>Predicting the point of separation on smooth bodies is beyond the scope of this course.</a:t>
            </a:r>
          </a:p>
          <a:p>
            <a:r>
              <a:rPr lang="en-US" smtClean="0"/>
              <a:t>Expect separation to occur where streamlines are diverging (flow is slowing down)</a:t>
            </a:r>
          </a:p>
          <a:p>
            <a:r>
              <a:rPr lang="en-US" smtClean="0"/>
              <a:t>Separation can be expected to occur around any sharp corners</a:t>
            </a:r>
          </a:p>
        </p:txBody>
      </p:sp>
      <p:sp>
        <p:nvSpPr>
          <p:cNvPr id="235524" name="Text Box 4"/>
          <p:cNvSpPr txBox="1">
            <a:spLocks noChangeArrowheads="1"/>
          </p:cNvSpPr>
          <p:nvPr/>
        </p:nvSpPr>
        <p:spPr bwMode="auto">
          <a:xfrm>
            <a:off x="1085850" y="5654675"/>
            <a:ext cx="524510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(where streamlines diverge rapidly)</a:t>
            </a:r>
          </a:p>
        </p:txBody>
      </p:sp>
      <p:sp>
        <p:nvSpPr>
          <p:cNvPr id="46085" name="Line 5"/>
          <p:cNvSpPr>
            <a:spLocks noChangeShapeType="1"/>
          </p:cNvSpPr>
          <p:nvPr/>
        </p:nvSpPr>
        <p:spPr bwMode="auto">
          <a:xfrm>
            <a:off x="1320800" y="6121400"/>
            <a:ext cx="4927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Overview</a:t>
            </a:r>
          </a:p>
        </p:txBody>
      </p:sp>
      <p:sp>
        <p:nvSpPr>
          <p:cNvPr id="38915" name="Rectangle 3"/>
          <p:cNvSpPr>
            <a:spLocks noGrp="1" noChangeArrowheads="1"/>
          </p:cNvSpPr>
          <p:nvPr>
            <p:ph type="body" idx="1"/>
          </p:nvPr>
        </p:nvSpPr>
        <p:spPr/>
        <p:txBody>
          <a:bodyPr/>
          <a:lstStyle/>
          <a:p>
            <a:pPr>
              <a:lnSpc>
                <a:spcPct val="90000"/>
              </a:lnSpc>
            </a:pPr>
            <a:r>
              <a:rPr lang="en-US" smtClean="0"/>
              <a:t>The F</a:t>
            </a:r>
            <a:r>
              <a:rPr lang="en-US" baseline="-25000" smtClean="0"/>
              <a:t>ss</a:t>
            </a:r>
            <a:r>
              <a:rPr lang="en-US" smtClean="0"/>
              <a:t> connection to Drag</a:t>
            </a:r>
          </a:p>
          <a:p>
            <a:pPr>
              <a:lnSpc>
                <a:spcPct val="90000"/>
              </a:lnSpc>
            </a:pPr>
            <a:r>
              <a:rPr lang="en-US" smtClean="0"/>
              <a:t>Boundary Layer Concepts</a:t>
            </a:r>
          </a:p>
          <a:p>
            <a:pPr>
              <a:lnSpc>
                <a:spcPct val="90000"/>
              </a:lnSpc>
            </a:pPr>
            <a:r>
              <a:rPr lang="en-US" smtClean="0"/>
              <a:t>Drag</a:t>
            </a:r>
          </a:p>
          <a:p>
            <a:pPr lvl="1">
              <a:lnSpc>
                <a:spcPct val="90000"/>
              </a:lnSpc>
            </a:pPr>
            <a:r>
              <a:rPr lang="en-US" smtClean="0"/>
              <a:t>Shear Drag</a:t>
            </a:r>
          </a:p>
          <a:p>
            <a:pPr lvl="1">
              <a:lnSpc>
                <a:spcPct val="90000"/>
              </a:lnSpc>
            </a:pPr>
            <a:r>
              <a:rPr lang="en-US" smtClean="0"/>
              <a:t>Pressure Drag</a:t>
            </a:r>
          </a:p>
          <a:p>
            <a:pPr lvl="2">
              <a:lnSpc>
                <a:spcPct val="90000"/>
              </a:lnSpc>
            </a:pPr>
            <a:r>
              <a:rPr lang="en-US" smtClean="0"/>
              <a:t>Pressure Gradients: Separation and Wakes</a:t>
            </a:r>
          </a:p>
          <a:p>
            <a:pPr lvl="1">
              <a:lnSpc>
                <a:spcPct val="90000"/>
              </a:lnSpc>
            </a:pPr>
            <a:r>
              <a:rPr lang="en-US" smtClean="0"/>
              <a:t>Drag coefficients</a:t>
            </a:r>
          </a:p>
          <a:p>
            <a:pPr>
              <a:lnSpc>
                <a:spcPct val="90000"/>
              </a:lnSpc>
            </a:pPr>
            <a:r>
              <a:rPr lang="en-US" smtClean="0"/>
              <a:t>Vortex Shedding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Flat Plate:</a:t>
            </a:r>
            <a:br>
              <a:rPr lang="en-US" smtClean="0"/>
            </a:br>
            <a:r>
              <a:rPr lang="en-US" smtClean="0"/>
              <a:t>Streamlines</a:t>
            </a:r>
          </a:p>
        </p:txBody>
      </p:sp>
      <p:sp>
        <p:nvSpPr>
          <p:cNvPr id="11268" name="Rectangle 4" descr="Wide downward diagonal"/>
          <p:cNvSpPr>
            <a:spLocks noChangeArrowheads="1"/>
          </p:cNvSpPr>
          <p:nvPr/>
        </p:nvSpPr>
        <p:spPr bwMode="auto">
          <a:xfrm>
            <a:off x="4140200" y="2571750"/>
            <a:ext cx="76200" cy="3441700"/>
          </a:xfrm>
          <a:prstGeom prst="rect">
            <a:avLst/>
          </a:prstGeom>
          <a:pattFill prst="wdDnDiag">
            <a:fgClr>
              <a:schemeClr val="tx1"/>
            </a:fgClr>
            <a:bgClr>
              <a:schemeClr val="bg1"/>
            </a:bgClr>
          </a:pattFill>
          <a:ln w="25400">
            <a:solidFill>
              <a:schemeClr val="tx1"/>
            </a:solidFill>
            <a:miter lim="800000"/>
            <a:headEnd type="none" w="lg" len="med"/>
            <a:tailEnd type="none" w="lg" len="med"/>
          </a:ln>
        </p:spPr>
        <p:txBody>
          <a:bodyPr wrap="none" anchor="ctr">
            <a:spAutoFit/>
          </a:bodyPr>
          <a:lstStyle/>
          <a:p>
            <a:endParaRPr lang="en-US"/>
          </a:p>
        </p:txBody>
      </p:sp>
      <p:grpSp>
        <p:nvGrpSpPr>
          <p:cNvPr id="11269" name="Group 27"/>
          <p:cNvGrpSpPr>
            <a:grpSpLocks/>
          </p:cNvGrpSpPr>
          <p:nvPr/>
        </p:nvGrpSpPr>
        <p:grpSpPr bwMode="auto">
          <a:xfrm>
            <a:off x="279400" y="2324100"/>
            <a:ext cx="1219200" cy="3937000"/>
            <a:chOff x="368" y="1464"/>
            <a:chExt cx="768" cy="2480"/>
          </a:xfrm>
        </p:grpSpPr>
        <p:sp>
          <p:nvSpPr>
            <p:cNvPr id="11314" name="Line 6"/>
            <p:cNvSpPr>
              <a:spLocks noChangeShapeType="1"/>
            </p:cNvSpPr>
            <p:nvPr/>
          </p:nvSpPr>
          <p:spPr bwMode="auto">
            <a:xfrm>
              <a:off x="368" y="146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1315" name="Line 7"/>
            <p:cNvSpPr>
              <a:spLocks noChangeShapeType="1"/>
            </p:cNvSpPr>
            <p:nvPr/>
          </p:nvSpPr>
          <p:spPr bwMode="auto">
            <a:xfrm>
              <a:off x="368" y="2290"/>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1316" name="Line 8"/>
            <p:cNvSpPr>
              <a:spLocks noChangeShapeType="1"/>
            </p:cNvSpPr>
            <p:nvPr/>
          </p:nvSpPr>
          <p:spPr bwMode="auto">
            <a:xfrm>
              <a:off x="368" y="270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1317" name="Line 9"/>
            <p:cNvSpPr>
              <a:spLocks noChangeShapeType="1"/>
            </p:cNvSpPr>
            <p:nvPr/>
          </p:nvSpPr>
          <p:spPr bwMode="auto">
            <a:xfrm>
              <a:off x="368" y="3117"/>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1318" name="Line 10"/>
            <p:cNvSpPr>
              <a:spLocks noChangeShapeType="1"/>
            </p:cNvSpPr>
            <p:nvPr/>
          </p:nvSpPr>
          <p:spPr bwMode="auto">
            <a:xfrm>
              <a:off x="368" y="3530"/>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1319" name="Line 11"/>
            <p:cNvSpPr>
              <a:spLocks noChangeShapeType="1"/>
            </p:cNvSpPr>
            <p:nvPr/>
          </p:nvSpPr>
          <p:spPr bwMode="auto">
            <a:xfrm>
              <a:off x="368" y="394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1320" name="Text Box 12"/>
            <p:cNvSpPr txBox="1">
              <a:spLocks noChangeArrowheads="1"/>
            </p:cNvSpPr>
            <p:nvPr/>
          </p:nvSpPr>
          <p:spPr bwMode="auto">
            <a:xfrm>
              <a:off x="560" y="1936"/>
              <a:ext cx="255" cy="288"/>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sp>
          <p:nvSpPr>
            <p:cNvPr id="11321" name="Line 13"/>
            <p:cNvSpPr>
              <a:spLocks noChangeShapeType="1"/>
            </p:cNvSpPr>
            <p:nvPr/>
          </p:nvSpPr>
          <p:spPr bwMode="auto">
            <a:xfrm>
              <a:off x="368" y="1877"/>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pSp>
      <p:sp>
        <p:nvSpPr>
          <p:cNvPr id="11270" name="Line 15"/>
          <p:cNvSpPr>
            <a:spLocks noChangeShapeType="1"/>
          </p:cNvSpPr>
          <p:nvPr/>
        </p:nvSpPr>
        <p:spPr bwMode="auto">
          <a:xfrm>
            <a:off x="1625600" y="4292600"/>
            <a:ext cx="2501900" cy="0"/>
          </a:xfrm>
          <a:prstGeom prst="line">
            <a:avLst/>
          </a:prstGeom>
          <a:noFill/>
          <a:ln w="25400">
            <a:solidFill>
              <a:schemeClr val="tx1"/>
            </a:solidFill>
            <a:prstDash val="lgDash"/>
            <a:round/>
            <a:headEnd type="none" w="lg" len="med"/>
            <a:tailEnd type="none" w="lg" len="med"/>
          </a:ln>
        </p:spPr>
        <p:txBody>
          <a:bodyPr anchor="ctr">
            <a:spAutoFit/>
          </a:bodyPr>
          <a:lstStyle/>
          <a:p>
            <a:endParaRPr lang="en-US"/>
          </a:p>
        </p:txBody>
      </p:sp>
      <p:grpSp>
        <p:nvGrpSpPr>
          <p:cNvPr id="11271" name="Group 71"/>
          <p:cNvGrpSpPr>
            <a:grpSpLocks/>
          </p:cNvGrpSpPr>
          <p:nvPr/>
        </p:nvGrpSpPr>
        <p:grpSpPr bwMode="auto">
          <a:xfrm>
            <a:off x="1485900" y="1524000"/>
            <a:ext cx="5397500" cy="2170113"/>
            <a:chOff x="936" y="960"/>
            <a:chExt cx="3400" cy="1367"/>
          </a:xfrm>
        </p:grpSpPr>
        <p:sp>
          <p:nvSpPr>
            <p:cNvPr id="11311" name="Freeform 17"/>
            <p:cNvSpPr>
              <a:spLocks/>
            </p:cNvSpPr>
            <p:nvPr/>
          </p:nvSpPr>
          <p:spPr bwMode="auto">
            <a:xfrm>
              <a:off x="936" y="1344"/>
              <a:ext cx="3400" cy="983"/>
            </a:xfrm>
            <a:custGeom>
              <a:avLst/>
              <a:gdLst>
                <a:gd name="T0" fmla="*/ 0 w 3400"/>
                <a:gd name="T1" fmla="*/ 943 h 983"/>
                <a:gd name="T2" fmla="*/ 1216 w 3400"/>
                <a:gd name="T3" fmla="*/ 852 h 983"/>
                <a:gd name="T4" fmla="*/ 1712 w 3400"/>
                <a:gd name="T5" fmla="*/ 160 h 983"/>
                <a:gd name="T6" fmla="*/ 3400 w 3400"/>
                <a:gd name="T7" fmla="*/ 0 h 983"/>
                <a:gd name="T8" fmla="*/ 0 60000 65536"/>
                <a:gd name="T9" fmla="*/ 0 60000 65536"/>
                <a:gd name="T10" fmla="*/ 0 60000 65536"/>
                <a:gd name="T11" fmla="*/ 0 60000 65536"/>
                <a:gd name="T12" fmla="*/ 0 w 3400"/>
                <a:gd name="T13" fmla="*/ 0 h 983"/>
                <a:gd name="T14" fmla="*/ 3400 w 3400"/>
                <a:gd name="T15" fmla="*/ 983 h 983"/>
              </a:gdLst>
              <a:ahLst/>
              <a:cxnLst>
                <a:cxn ang="T8">
                  <a:pos x="T0" y="T1"/>
                </a:cxn>
                <a:cxn ang="T9">
                  <a:pos x="T2" y="T3"/>
                </a:cxn>
                <a:cxn ang="T10">
                  <a:pos x="T4" y="T5"/>
                </a:cxn>
                <a:cxn ang="T11">
                  <a:pos x="T6" y="T7"/>
                </a:cxn>
              </a:cxnLst>
              <a:rect l="T12" t="T13" r="T14" b="T15"/>
              <a:pathLst>
                <a:path w="3400" h="983">
                  <a:moveTo>
                    <a:pt x="0" y="943"/>
                  </a:moveTo>
                  <a:cubicBezTo>
                    <a:pt x="474" y="953"/>
                    <a:pt x="931" y="983"/>
                    <a:pt x="1216" y="852"/>
                  </a:cubicBezTo>
                  <a:cubicBezTo>
                    <a:pt x="1501" y="721"/>
                    <a:pt x="1368" y="216"/>
                    <a:pt x="1712" y="160"/>
                  </a:cubicBezTo>
                  <a:cubicBezTo>
                    <a:pt x="2056" y="104"/>
                    <a:pt x="3096" y="24"/>
                    <a:pt x="3400" y="0"/>
                  </a:cubicBezTo>
                </a:path>
              </a:pathLst>
            </a:custGeom>
            <a:noFill/>
            <a:ln w="12700" cap="flat" cmpd="sng">
              <a:solidFill>
                <a:schemeClr val="tx1"/>
              </a:solidFill>
              <a:prstDash val="solid"/>
              <a:round/>
              <a:headEnd type="none" w="lg" len="med"/>
              <a:tailEnd type="triangle" w="lg" len="med"/>
            </a:ln>
          </p:spPr>
          <p:txBody>
            <a:bodyPr anchor="ctr">
              <a:spAutoFit/>
            </a:bodyPr>
            <a:lstStyle/>
            <a:p>
              <a:endParaRPr lang="en-US"/>
            </a:p>
          </p:txBody>
        </p:sp>
        <p:sp>
          <p:nvSpPr>
            <p:cNvPr id="11312" name="Freeform 18"/>
            <p:cNvSpPr>
              <a:spLocks/>
            </p:cNvSpPr>
            <p:nvPr/>
          </p:nvSpPr>
          <p:spPr bwMode="auto">
            <a:xfrm>
              <a:off x="952" y="1176"/>
              <a:ext cx="3360" cy="715"/>
            </a:xfrm>
            <a:custGeom>
              <a:avLst/>
              <a:gdLst>
                <a:gd name="T0" fmla="*/ 0 w 3360"/>
                <a:gd name="T1" fmla="*/ 704 h 715"/>
                <a:gd name="T2" fmla="*/ 1056 w 3360"/>
                <a:gd name="T3" fmla="*/ 632 h 715"/>
                <a:gd name="T4" fmla="*/ 1696 w 3360"/>
                <a:gd name="T5" fmla="*/ 208 h 715"/>
                <a:gd name="T6" fmla="*/ 3360 w 3360"/>
                <a:gd name="T7" fmla="*/ 0 h 715"/>
                <a:gd name="T8" fmla="*/ 0 60000 65536"/>
                <a:gd name="T9" fmla="*/ 0 60000 65536"/>
                <a:gd name="T10" fmla="*/ 0 60000 65536"/>
                <a:gd name="T11" fmla="*/ 0 60000 65536"/>
                <a:gd name="T12" fmla="*/ 0 w 3360"/>
                <a:gd name="T13" fmla="*/ 0 h 715"/>
                <a:gd name="T14" fmla="*/ 3360 w 3360"/>
                <a:gd name="T15" fmla="*/ 715 h 715"/>
              </a:gdLst>
              <a:ahLst/>
              <a:cxnLst>
                <a:cxn ang="T8">
                  <a:pos x="T0" y="T1"/>
                </a:cxn>
                <a:cxn ang="T9">
                  <a:pos x="T2" y="T3"/>
                </a:cxn>
                <a:cxn ang="T10">
                  <a:pos x="T4" y="T5"/>
                </a:cxn>
                <a:cxn ang="T11">
                  <a:pos x="T6" y="T7"/>
                </a:cxn>
              </a:cxnLst>
              <a:rect l="T12" t="T13" r="T14" b="T15"/>
              <a:pathLst>
                <a:path w="3360" h="715">
                  <a:moveTo>
                    <a:pt x="0" y="704"/>
                  </a:moveTo>
                  <a:cubicBezTo>
                    <a:pt x="176" y="692"/>
                    <a:pt x="773" y="715"/>
                    <a:pt x="1056" y="632"/>
                  </a:cubicBezTo>
                  <a:cubicBezTo>
                    <a:pt x="1339" y="549"/>
                    <a:pt x="1312" y="313"/>
                    <a:pt x="1696" y="208"/>
                  </a:cubicBezTo>
                  <a:cubicBezTo>
                    <a:pt x="2039" y="163"/>
                    <a:pt x="3013" y="43"/>
                    <a:pt x="3360" y="0"/>
                  </a:cubicBezTo>
                </a:path>
              </a:pathLst>
            </a:custGeom>
            <a:noFill/>
            <a:ln w="12700" cap="flat" cmpd="sng">
              <a:solidFill>
                <a:schemeClr val="tx1"/>
              </a:solidFill>
              <a:prstDash val="solid"/>
              <a:round/>
              <a:headEnd type="none" w="lg" len="med"/>
              <a:tailEnd type="triangle" w="lg" len="med"/>
            </a:ln>
          </p:spPr>
          <p:txBody>
            <a:bodyPr wrap="none" anchor="ctr">
              <a:spAutoFit/>
            </a:bodyPr>
            <a:lstStyle/>
            <a:p>
              <a:endParaRPr lang="en-US"/>
            </a:p>
          </p:txBody>
        </p:sp>
        <p:sp>
          <p:nvSpPr>
            <p:cNvPr id="11313" name="Freeform 19"/>
            <p:cNvSpPr>
              <a:spLocks/>
            </p:cNvSpPr>
            <p:nvPr/>
          </p:nvSpPr>
          <p:spPr bwMode="auto">
            <a:xfrm>
              <a:off x="944" y="960"/>
              <a:ext cx="3336" cy="515"/>
            </a:xfrm>
            <a:custGeom>
              <a:avLst/>
              <a:gdLst>
                <a:gd name="T0" fmla="*/ 0 w 3336"/>
                <a:gd name="T1" fmla="*/ 509 h 515"/>
                <a:gd name="T2" fmla="*/ 1056 w 3336"/>
                <a:gd name="T3" fmla="*/ 468 h 515"/>
                <a:gd name="T4" fmla="*/ 1696 w 3336"/>
                <a:gd name="T5" fmla="*/ 228 h 515"/>
                <a:gd name="T6" fmla="*/ 3336 w 3336"/>
                <a:gd name="T7" fmla="*/ 0 h 515"/>
                <a:gd name="T8" fmla="*/ 0 60000 65536"/>
                <a:gd name="T9" fmla="*/ 0 60000 65536"/>
                <a:gd name="T10" fmla="*/ 0 60000 65536"/>
                <a:gd name="T11" fmla="*/ 0 60000 65536"/>
                <a:gd name="T12" fmla="*/ 0 w 3336"/>
                <a:gd name="T13" fmla="*/ 0 h 515"/>
                <a:gd name="T14" fmla="*/ 3336 w 3336"/>
                <a:gd name="T15" fmla="*/ 515 h 515"/>
              </a:gdLst>
              <a:ahLst/>
              <a:cxnLst>
                <a:cxn ang="T8">
                  <a:pos x="T0" y="T1"/>
                </a:cxn>
                <a:cxn ang="T9">
                  <a:pos x="T2" y="T3"/>
                </a:cxn>
                <a:cxn ang="T10">
                  <a:pos x="T4" y="T5"/>
                </a:cxn>
                <a:cxn ang="T11">
                  <a:pos x="T6" y="T7"/>
                </a:cxn>
              </a:cxnLst>
              <a:rect l="T12" t="T13" r="T14" b="T15"/>
              <a:pathLst>
                <a:path w="3336" h="515">
                  <a:moveTo>
                    <a:pt x="0" y="509"/>
                  </a:moveTo>
                  <a:cubicBezTo>
                    <a:pt x="176" y="502"/>
                    <a:pt x="773" y="515"/>
                    <a:pt x="1056" y="468"/>
                  </a:cubicBezTo>
                  <a:cubicBezTo>
                    <a:pt x="1339" y="421"/>
                    <a:pt x="1316" y="306"/>
                    <a:pt x="1696" y="228"/>
                  </a:cubicBezTo>
                  <a:cubicBezTo>
                    <a:pt x="2039" y="203"/>
                    <a:pt x="2994" y="48"/>
                    <a:pt x="3336" y="0"/>
                  </a:cubicBezTo>
                </a:path>
              </a:pathLst>
            </a:custGeom>
            <a:noFill/>
            <a:ln w="12700" cap="flat" cmpd="sng">
              <a:solidFill>
                <a:schemeClr val="tx1"/>
              </a:solidFill>
              <a:prstDash val="solid"/>
              <a:round/>
              <a:headEnd type="none" w="lg" len="med"/>
              <a:tailEnd type="triangle" w="lg" len="med"/>
            </a:ln>
          </p:spPr>
          <p:txBody>
            <a:bodyPr anchor="ctr">
              <a:spAutoFit/>
            </a:bodyPr>
            <a:lstStyle/>
            <a:p>
              <a:endParaRPr lang="en-US"/>
            </a:p>
          </p:txBody>
        </p:sp>
      </p:grpSp>
      <p:grpSp>
        <p:nvGrpSpPr>
          <p:cNvPr id="11272" name="Group 30"/>
          <p:cNvGrpSpPr>
            <a:grpSpLocks/>
          </p:cNvGrpSpPr>
          <p:nvPr/>
        </p:nvGrpSpPr>
        <p:grpSpPr bwMode="auto">
          <a:xfrm>
            <a:off x="4064000" y="2641600"/>
            <a:ext cx="0" cy="1409700"/>
            <a:chOff x="2752" y="1776"/>
            <a:chExt cx="0" cy="888"/>
          </a:xfrm>
        </p:grpSpPr>
        <p:sp>
          <p:nvSpPr>
            <p:cNvPr id="11309" name="Line 16"/>
            <p:cNvSpPr>
              <a:spLocks noChangeShapeType="1"/>
            </p:cNvSpPr>
            <p:nvPr/>
          </p:nvSpPr>
          <p:spPr bwMode="auto">
            <a:xfrm flipV="1">
              <a:off x="2752" y="2320"/>
              <a:ext cx="0" cy="344"/>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1310" name="Line 28"/>
            <p:cNvSpPr>
              <a:spLocks noChangeShapeType="1"/>
            </p:cNvSpPr>
            <p:nvPr/>
          </p:nvSpPr>
          <p:spPr bwMode="auto">
            <a:xfrm flipV="1">
              <a:off x="2752" y="1776"/>
              <a:ext cx="0" cy="344"/>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pSp>
      <p:grpSp>
        <p:nvGrpSpPr>
          <p:cNvPr id="11273" name="Group 31"/>
          <p:cNvGrpSpPr>
            <a:grpSpLocks/>
          </p:cNvGrpSpPr>
          <p:nvPr/>
        </p:nvGrpSpPr>
        <p:grpSpPr bwMode="auto">
          <a:xfrm flipV="1">
            <a:off x="4064000" y="4521200"/>
            <a:ext cx="0" cy="1409700"/>
            <a:chOff x="2752" y="1776"/>
            <a:chExt cx="0" cy="888"/>
          </a:xfrm>
        </p:grpSpPr>
        <p:sp>
          <p:nvSpPr>
            <p:cNvPr id="11307" name="Line 32"/>
            <p:cNvSpPr>
              <a:spLocks noChangeShapeType="1"/>
            </p:cNvSpPr>
            <p:nvPr/>
          </p:nvSpPr>
          <p:spPr bwMode="auto">
            <a:xfrm flipV="1">
              <a:off x="2752" y="2320"/>
              <a:ext cx="0" cy="344"/>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1308" name="Line 33"/>
            <p:cNvSpPr>
              <a:spLocks noChangeShapeType="1"/>
            </p:cNvSpPr>
            <p:nvPr/>
          </p:nvSpPr>
          <p:spPr bwMode="auto">
            <a:xfrm flipV="1">
              <a:off x="2752" y="1776"/>
              <a:ext cx="0" cy="344"/>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pSp>
      <p:sp>
        <p:nvSpPr>
          <p:cNvPr id="11274" name="Text Box 35"/>
          <p:cNvSpPr txBox="1">
            <a:spLocks noChangeArrowheads="1"/>
          </p:cNvSpPr>
          <p:nvPr/>
        </p:nvSpPr>
        <p:spPr bwMode="auto">
          <a:xfrm>
            <a:off x="136525" y="38735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0</a:t>
            </a:r>
          </a:p>
        </p:txBody>
      </p:sp>
      <p:sp>
        <p:nvSpPr>
          <p:cNvPr id="11275" name="Text Box 40"/>
          <p:cNvSpPr txBox="1">
            <a:spLocks noChangeArrowheads="1"/>
          </p:cNvSpPr>
          <p:nvPr/>
        </p:nvSpPr>
        <p:spPr bwMode="auto">
          <a:xfrm>
            <a:off x="3667125" y="39624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1</a:t>
            </a:r>
          </a:p>
        </p:txBody>
      </p:sp>
      <p:sp>
        <p:nvSpPr>
          <p:cNvPr id="11276" name="Text Box 41"/>
          <p:cNvSpPr txBox="1">
            <a:spLocks noChangeArrowheads="1"/>
          </p:cNvSpPr>
          <p:nvPr/>
        </p:nvSpPr>
        <p:spPr bwMode="auto">
          <a:xfrm>
            <a:off x="3679825" y="32385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2</a:t>
            </a:r>
          </a:p>
        </p:txBody>
      </p:sp>
      <p:sp>
        <p:nvSpPr>
          <p:cNvPr id="11277" name="Text Box 42"/>
          <p:cNvSpPr txBox="1">
            <a:spLocks noChangeArrowheads="1"/>
          </p:cNvSpPr>
          <p:nvPr/>
        </p:nvSpPr>
        <p:spPr bwMode="auto">
          <a:xfrm>
            <a:off x="3844925" y="22860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3</a:t>
            </a:r>
          </a:p>
        </p:txBody>
      </p:sp>
      <p:sp>
        <p:nvSpPr>
          <p:cNvPr id="11278" name="Oval 43"/>
          <p:cNvSpPr>
            <a:spLocks noChangeArrowheads="1"/>
          </p:cNvSpPr>
          <p:nvPr/>
        </p:nvSpPr>
        <p:spPr bwMode="auto">
          <a:xfrm>
            <a:off x="266700" y="4254500"/>
            <a:ext cx="101600" cy="101600"/>
          </a:xfrm>
          <a:prstGeom prst="ellipse">
            <a:avLst/>
          </a:prstGeom>
          <a:solidFill>
            <a:schemeClr val="accent2"/>
          </a:solidFill>
          <a:ln w="25400">
            <a:solidFill>
              <a:schemeClr val="accent1"/>
            </a:solidFill>
            <a:round/>
            <a:headEnd type="none" w="lg" len="med"/>
            <a:tailEnd type="none" w="lg" len="med"/>
          </a:ln>
        </p:spPr>
        <p:txBody>
          <a:bodyPr wrap="none" anchor="ctr">
            <a:spAutoFit/>
          </a:bodyPr>
          <a:lstStyle/>
          <a:p>
            <a:endParaRPr lang="en-US"/>
          </a:p>
        </p:txBody>
      </p:sp>
      <p:sp>
        <p:nvSpPr>
          <p:cNvPr id="11279" name="Oval 44"/>
          <p:cNvSpPr>
            <a:spLocks noChangeArrowheads="1"/>
          </p:cNvSpPr>
          <p:nvPr/>
        </p:nvSpPr>
        <p:spPr bwMode="auto">
          <a:xfrm>
            <a:off x="3975100" y="4229100"/>
            <a:ext cx="101600" cy="101600"/>
          </a:xfrm>
          <a:prstGeom prst="ellipse">
            <a:avLst/>
          </a:prstGeom>
          <a:solidFill>
            <a:schemeClr val="accent2"/>
          </a:solidFill>
          <a:ln w="25400">
            <a:solidFill>
              <a:schemeClr val="accent1"/>
            </a:solidFill>
            <a:round/>
            <a:headEnd type="none" w="lg" len="med"/>
            <a:tailEnd type="none" w="lg" len="med"/>
          </a:ln>
        </p:spPr>
        <p:txBody>
          <a:bodyPr wrap="none" anchor="ctr">
            <a:spAutoFit/>
          </a:bodyPr>
          <a:lstStyle/>
          <a:p>
            <a:endParaRPr lang="en-US"/>
          </a:p>
        </p:txBody>
      </p:sp>
      <p:sp>
        <p:nvSpPr>
          <p:cNvPr id="11280" name="Oval 45"/>
          <p:cNvSpPr>
            <a:spLocks noChangeArrowheads="1"/>
          </p:cNvSpPr>
          <p:nvPr/>
        </p:nvSpPr>
        <p:spPr bwMode="auto">
          <a:xfrm>
            <a:off x="3987800" y="3378200"/>
            <a:ext cx="101600" cy="101600"/>
          </a:xfrm>
          <a:prstGeom prst="ellipse">
            <a:avLst/>
          </a:prstGeom>
          <a:solidFill>
            <a:schemeClr val="accent2"/>
          </a:solidFill>
          <a:ln w="25400">
            <a:solidFill>
              <a:schemeClr val="accent1"/>
            </a:solidFill>
            <a:round/>
            <a:headEnd type="none" w="lg" len="med"/>
            <a:tailEnd type="none" w="lg" len="med"/>
          </a:ln>
        </p:spPr>
        <p:txBody>
          <a:bodyPr wrap="none" anchor="ctr">
            <a:spAutoFit/>
          </a:bodyPr>
          <a:lstStyle/>
          <a:p>
            <a:endParaRPr lang="en-US"/>
          </a:p>
        </p:txBody>
      </p:sp>
      <p:sp>
        <p:nvSpPr>
          <p:cNvPr id="11281" name="Oval 46"/>
          <p:cNvSpPr>
            <a:spLocks noChangeArrowheads="1"/>
          </p:cNvSpPr>
          <p:nvPr/>
        </p:nvSpPr>
        <p:spPr bwMode="auto">
          <a:xfrm>
            <a:off x="4025900" y="2451100"/>
            <a:ext cx="101600" cy="101600"/>
          </a:xfrm>
          <a:prstGeom prst="ellipse">
            <a:avLst/>
          </a:prstGeom>
          <a:solidFill>
            <a:schemeClr val="accent2"/>
          </a:solidFill>
          <a:ln w="25400">
            <a:solidFill>
              <a:schemeClr val="accent1"/>
            </a:solidFill>
            <a:round/>
            <a:headEnd type="none" w="lg" len="med"/>
            <a:tailEnd type="none" w="lg" len="med"/>
          </a:ln>
        </p:spPr>
        <p:txBody>
          <a:bodyPr wrap="none" anchor="ctr">
            <a:spAutoFit/>
          </a:bodyPr>
          <a:lstStyle/>
          <a:p>
            <a:endParaRPr lang="en-US"/>
          </a:p>
        </p:txBody>
      </p:sp>
      <p:sp>
        <p:nvSpPr>
          <p:cNvPr id="11282" name="Oval 47"/>
          <p:cNvSpPr>
            <a:spLocks noChangeArrowheads="1"/>
          </p:cNvSpPr>
          <p:nvPr/>
        </p:nvSpPr>
        <p:spPr bwMode="auto">
          <a:xfrm>
            <a:off x="4267200" y="3721100"/>
            <a:ext cx="101600" cy="101600"/>
          </a:xfrm>
          <a:prstGeom prst="ellipse">
            <a:avLst/>
          </a:prstGeom>
          <a:solidFill>
            <a:schemeClr val="accent2"/>
          </a:solidFill>
          <a:ln w="25400">
            <a:solidFill>
              <a:schemeClr val="accent1"/>
            </a:solidFill>
            <a:round/>
            <a:headEnd type="none" w="lg" len="med"/>
            <a:tailEnd type="none" w="lg" len="med"/>
          </a:ln>
        </p:spPr>
        <p:txBody>
          <a:bodyPr wrap="none" anchor="ctr">
            <a:spAutoFit/>
          </a:bodyPr>
          <a:lstStyle/>
          <a:p>
            <a:endParaRPr lang="en-US"/>
          </a:p>
        </p:txBody>
      </p:sp>
      <p:sp>
        <p:nvSpPr>
          <p:cNvPr id="11283" name="Text Box 48"/>
          <p:cNvSpPr txBox="1">
            <a:spLocks noChangeArrowheads="1"/>
          </p:cNvSpPr>
          <p:nvPr/>
        </p:nvSpPr>
        <p:spPr bwMode="auto">
          <a:xfrm>
            <a:off x="4302125" y="35306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4</a:t>
            </a:r>
          </a:p>
        </p:txBody>
      </p:sp>
      <p:graphicFrame>
        <p:nvGraphicFramePr>
          <p:cNvPr id="210993" name="Object 49"/>
          <p:cNvGraphicFramePr>
            <a:graphicFrameLocks noChangeAspect="1"/>
          </p:cNvGraphicFramePr>
          <p:nvPr/>
        </p:nvGraphicFramePr>
        <p:xfrm>
          <a:off x="5975350" y="2781300"/>
          <a:ext cx="3009900" cy="1168400"/>
        </p:xfrm>
        <a:graphic>
          <a:graphicData uri="http://schemas.openxmlformats.org/presentationml/2006/ole">
            <p:oleObj spid="_x0000_s11266" name="Equation" r:id="rId4" imgW="3009600" imgH="1168200" progId="Equation.DSMT4">
              <p:embed/>
            </p:oleObj>
          </a:graphicData>
        </a:graphic>
      </p:graphicFrame>
      <p:sp>
        <p:nvSpPr>
          <p:cNvPr id="11284" name="Text Box 50"/>
          <p:cNvSpPr txBox="1">
            <a:spLocks noChangeArrowheads="1"/>
          </p:cNvSpPr>
          <p:nvPr/>
        </p:nvSpPr>
        <p:spPr bwMode="auto">
          <a:xfrm>
            <a:off x="4392613" y="3878263"/>
            <a:ext cx="4273550" cy="2103437"/>
          </a:xfrm>
          <a:prstGeom prst="rect">
            <a:avLst/>
          </a:prstGeom>
          <a:noFill/>
          <a:ln w="25400">
            <a:noFill/>
            <a:miter lim="800000"/>
            <a:headEnd type="none" w="lg" len="med"/>
            <a:tailEnd type="none" w="lg" len="med"/>
          </a:ln>
        </p:spPr>
        <p:txBody>
          <a:bodyPr anchor="ctr">
            <a:spAutoFit/>
          </a:bodyPr>
          <a:lstStyle/>
          <a:p>
            <a:pPr>
              <a:tabLst>
                <a:tab pos="1143000" algn="ctr"/>
                <a:tab pos="2349500" algn="ctr"/>
                <a:tab pos="3492500" algn="ctr"/>
              </a:tabLst>
            </a:pPr>
            <a:r>
              <a:rPr lang="en-US" sz="2400"/>
              <a:t>Point	</a:t>
            </a:r>
            <a:r>
              <a:rPr lang="en-US" sz="2400" i="1"/>
              <a:t>v	C</a:t>
            </a:r>
            <a:r>
              <a:rPr lang="en-US" sz="2400" i="1" baseline="-25000"/>
              <a:t>p	</a:t>
            </a:r>
            <a:r>
              <a:rPr lang="en-US" sz="2400" i="1"/>
              <a:t> p</a:t>
            </a:r>
            <a:endParaRPr lang="en-US" sz="2400" u="sng"/>
          </a:p>
          <a:p>
            <a:pPr>
              <a:tabLst>
                <a:tab pos="1143000" algn="ctr"/>
                <a:tab pos="2349500" algn="ctr"/>
                <a:tab pos="3492500" algn="ctr"/>
              </a:tabLst>
            </a:pPr>
            <a:r>
              <a:rPr lang="en-US" sz="2400"/>
              <a:t>1       ______   ________    ____</a:t>
            </a:r>
          </a:p>
          <a:p>
            <a:pPr>
              <a:tabLst>
                <a:tab pos="1143000" algn="ctr"/>
                <a:tab pos="2349500" algn="ctr"/>
                <a:tab pos="3492500" algn="ctr"/>
              </a:tabLst>
            </a:pPr>
            <a:r>
              <a:rPr lang="en-US" sz="2400"/>
              <a:t>2 </a:t>
            </a:r>
            <a:r>
              <a:rPr lang="en-US"/>
              <a:t>______   ________    ____</a:t>
            </a:r>
            <a:endParaRPr lang="en-US" sz="2400"/>
          </a:p>
          <a:p>
            <a:pPr>
              <a:tabLst>
                <a:tab pos="1143000" algn="ctr"/>
                <a:tab pos="2349500" algn="ctr"/>
                <a:tab pos="3492500" algn="ctr"/>
              </a:tabLst>
            </a:pPr>
            <a:r>
              <a:rPr lang="en-US" sz="2400"/>
              <a:t>3 </a:t>
            </a:r>
            <a:r>
              <a:rPr lang="en-US"/>
              <a:t>______   ________    ____</a:t>
            </a:r>
            <a:endParaRPr lang="en-US" sz="2400"/>
          </a:p>
          <a:p>
            <a:pPr>
              <a:tabLst>
                <a:tab pos="1143000" algn="ctr"/>
                <a:tab pos="2349500" algn="ctr"/>
                <a:tab pos="3492500" algn="ctr"/>
              </a:tabLst>
            </a:pPr>
            <a:r>
              <a:rPr lang="en-US" sz="2400"/>
              <a:t>4 </a:t>
            </a:r>
            <a:r>
              <a:rPr lang="en-US"/>
              <a:t>______   ________    ____</a:t>
            </a:r>
          </a:p>
        </p:txBody>
      </p:sp>
      <p:sp>
        <p:nvSpPr>
          <p:cNvPr id="11285" name="Line 51"/>
          <p:cNvSpPr>
            <a:spLocks noChangeShapeType="1"/>
          </p:cNvSpPr>
          <p:nvPr/>
        </p:nvSpPr>
        <p:spPr bwMode="auto">
          <a:xfrm>
            <a:off x="4495800" y="4318000"/>
            <a:ext cx="40132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211014" name="AutoShape 70">
            <a:hlinkClick r:id="" action="ppaction://hlinkshowjump?jump=nextslide" highlightClick="1"/>
          </p:cNvPr>
          <p:cNvSpPr>
            <a:spLocks noChangeArrowheads="1"/>
          </p:cNvSpPr>
          <p:nvPr/>
        </p:nvSpPr>
        <p:spPr bwMode="auto">
          <a:xfrm>
            <a:off x="8605838" y="6311900"/>
            <a:ext cx="538162" cy="546100"/>
          </a:xfrm>
          <a:prstGeom prst="actionButtonForwardNext">
            <a:avLst/>
          </a:prstGeom>
          <a:solidFill>
            <a:schemeClr val="folHlink"/>
          </a:solidFill>
          <a:ln w="12700">
            <a:solidFill>
              <a:schemeClr val="folHlink"/>
            </a:solidFill>
            <a:miter lim="800000"/>
            <a:headEnd type="none" w="lg" len="med"/>
            <a:tailEnd type="none" w="lg" len="med"/>
          </a:ln>
        </p:spPr>
        <p:txBody>
          <a:bodyPr anchor="ctr">
            <a:spAutoFit/>
          </a:bodyPr>
          <a:lstStyle/>
          <a:p>
            <a:endParaRPr lang="en-US"/>
          </a:p>
        </p:txBody>
      </p:sp>
      <p:grpSp>
        <p:nvGrpSpPr>
          <p:cNvPr id="11287" name="Group 72"/>
          <p:cNvGrpSpPr>
            <a:grpSpLocks/>
          </p:cNvGrpSpPr>
          <p:nvPr/>
        </p:nvGrpSpPr>
        <p:grpSpPr bwMode="auto">
          <a:xfrm flipV="1">
            <a:off x="1524000" y="4889500"/>
            <a:ext cx="5397500" cy="2170113"/>
            <a:chOff x="936" y="960"/>
            <a:chExt cx="3400" cy="1367"/>
          </a:xfrm>
        </p:grpSpPr>
        <p:sp>
          <p:nvSpPr>
            <p:cNvPr id="11304" name="Freeform 73"/>
            <p:cNvSpPr>
              <a:spLocks/>
            </p:cNvSpPr>
            <p:nvPr/>
          </p:nvSpPr>
          <p:spPr bwMode="auto">
            <a:xfrm>
              <a:off x="936" y="1344"/>
              <a:ext cx="3400" cy="983"/>
            </a:xfrm>
            <a:custGeom>
              <a:avLst/>
              <a:gdLst>
                <a:gd name="T0" fmla="*/ 0 w 3400"/>
                <a:gd name="T1" fmla="*/ 943 h 983"/>
                <a:gd name="T2" fmla="*/ 1216 w 3400"/>
                <a:gd name="T3" fmla="*/ 852 h 983"/>
                <a:gd name="T4" fmla="*/ 1712 w 3400"/>
                <a:gd name="T5" fmla="*/ 160 h 983"/>
                <a:gd name="T6" fmla="*/ 3400 w 3400"/>
                <a:gd name="T7" fmla="*/ 0 h 983"/>
                <a:gd name="T8" fmla="*/ 0 60000 65536"/>
                <a:gd name="T9" fmla="*/ 0 60000 65536"/>
                <a:gd name="T10" fmla="*/ 0 60000 65536"/>
                <a:gd name="T11" fmla="*/ 0 60000 65536"/>
                <a:gd name="T12" fmla="*/ 0 w 3400"/>
                <a:gd name="T13" fmla="*/ 0 h 983"/>
                <a:gd name="T14" fmla="*/ 3400 w 3400"/>
                <a:gd name="T15" fmla="*/ 983 h 983"/>
              </a:gdLst>
              <a:ahLst/>
              <a:cxnLst>
                <a:cxn ang="T8">
                  <a:pos x="T0" y="T1"/>
                </a:cxn>
                <a:cxn ang="T9">
                  <a:pos x="T2" y="T3"/>
                </a:cxn>
                <a:cxn ang="T10">
                  <a:pos x="T4" y="T5"/>
                </a:cxn>
                <a:cxn ang="T11">
                  <a:pos x="T6" y="T7"/>
                </a:cxn>
              </a:cxnLst>
              <a:rect l="T12" t="T13" r="T14" b="T15"/>
              <a:pathLst>
                <a:path w="3400" h="983">
                  <a:moveTo>
                    <a:pt x="0" y="943"/>
                  </a:moveTo>
                  <a:cubicBezTo>
                    <a:pt x="474" y="953"/>
                    <a:pt x="931" y="983"/>
                    <a:pt x="1216" y="852"/>
                  </a:cubicBezTo>
                  <a:cubicBezTo>
                    <a:pt x="1501" y="721"/>
                    <a:pt x="1368" y="216"/>
                    <a:pt x="1712" y="160"/>
                  </a:cubicBezTo>
                  <a:cubicBezTo>
                    <a:pt x="2056" y="104"/>
                    <a:pt x="3096" y="24"/>
                    <a:pt x="3400" y="0"/>
                  </a:cubicBezTo>
                </a:path>
              </a:pathLst>
            </a:custGeom>
            <a:noFill/>
            <a:ln w="12700" cap="flat" cmpd="sng">
              <a:solidFill>
                <a:schemeClr val="tx1"/>
              </a:solidFill>
              <a:prstDash val="solid"/>
              <a:round/>
              <a:headEnd type="none" w="lg" len="med"/>
              <a:tailEnd type="triangle" w="lg" len="med"/>
            </a:ln>
          </p:spPr>
          <p:txBody>
            <a:bodyPr anchor="ctr">
              <a:spAutoFit/>
            </a:bodyPr>
            <a:lstStyle/>
            <a:p>
              <a:endParaRPr lang="en-US"/>
            </a:p>
          </p:txBody>
        </p:sp>
        <p:sp>
          <p:nvSpPr>
            <p:cNvPr id="11305" name="Freeform 74"/>
            <p:cNvSpPr>
              <a:spLocks/>
            </p:cNvSpPr>
            <p:nvPr/>
          </p:nvSpPr>
          <p:spPr bwMode="auto">
            <a:xfrm>
              <a:off x="952" y="1176"/>
              <a:ext cx="3360" cy="715"/>
            </a:xfrm>
            <a:custGeom>
              <a:avLst/>
              <a:gdLst>
                <a:gd name="T0" fmla="*/ 0 w 3360"/>
                <a:gd name="T1" fmla="*/ 704 h 715"/>
                <a:gd name="T2" fmla="*/ 1056 w 3360"/>
                <a:gd name="T3" fmla="*/ 632 h 715"/>
                <a:gd name="T4" fmla="*/ 1696 w 3360"/>
                <a:gd name="T5" fmla="*/ 208 h 715"/>
                <a:gd name="T6" fmla="*/ 3360 w 3360"/>
                <a:gd name="T7" fmla="*/ 0 h 715"/>
                <a:gd name="T8" fmla="*/ 0 60000 65536"/>
                <a:gd name="T9" fmla="*/ 0 60000 65536"/>
                <a:gd name="T10" fmla="*/ 0 60000 65536"/>
                <a:gd name="T11" fmla="*/ 0 60000 65536"/>
                <a:gd name="T12" fmla="*/ 0 w 3360"/>
                <a:gd name="T13" fmla="*/ 0 h 715"/>
                <a:gd name="T14" fmla="*/ 3360 w 3360"/>
                <a:gd name="T15" fmla="*/ 715 h 715"/>
              </a:gdLst>
              <a:ahLst/>
              <a:cxnLst>
                <a:cxn ang="T8">
                  <a:pos x="T0" y="T1"/>
                </a:cxn>
                <a:cxn ang="T9">
                  <a:pos x="T2" y="T3"/>
                </a:cxn>
                <a:cxn ang="T10">
                  <a:pos x="T4" y="T5"/>
                </a:cxn>
                <a:cxn ang="T11">
                  <a:pos x="T6" y="T7"/>
                </a:cxn>
              </a:cxnLst>
              <a:rect l="T12" t="T13" r="T14" b="T15"/>
              <a:pathLst>
                <a:path w="3360" h="715">
                  <a:moveTo>
                    <a:pt x="0" y="704"/>
                  </a:moveTo>
                  <a:cubicBezTo>
                    <a:pt x="176" y="692"/>
                    <a:pt x="773" y="715"/>
                    <a:pt x="1056" y="632"/>
                  </a:cubicBezTo>
                  <a:cubicBezTo>
                    <a:pt x="1339" y="549"/>
                    <a:pt x="1312" y="313"/>
                    <a:pt x="1696" y="208"/>
                  </a:cubicBezTo>
                  <a:cubicBezTo>
                    <a:pt x="2039" y="163"/>
                    <a:pt x="3013" y="43"/>
                    <a:pt x="3360" y="0"/>
                  </a:cubicBezTo>
                </a:path>
              </a:pathLst>
            </a:custGeom>
            <a:noFill/>
            <a:ln w="12700" cap="flat" cmpd="sng">
              <a:solidFill>
                <a:schemeClr val="tx1"/>
              </a:solidFill>
              <a:prstDash val="solid"/>
              <a:round/>
              <a:headEnd type="none" w="lg" len="med"/>
              <a:tailEnd type="triangle" w="lg" len="med"/>
            </a:ln>
          </p:spPr>
          <p:txBody>
            <a:bodyPr wrap="none" anchor="ctr">
              <a:spAutoFit/>
            </a:bodyPr>
            <a:lstStyle/>
            <a:p>
              <a:endParaRPr lang="en-US"/>
            </a:p>
          </p:txBody>
        </p:sp>
        <p:sp>
          <p:nvSpPr>
            <p:cNvPr id="11306" name="Freeform 75"/>
            <p:cNvSpPr>
              <a:spLocks/>
            </p:cNvSpPr>
            <p:nvPr/>
          </p:nvSpPr>
          <p:spPr bwMode="auto">
            <a:xfrm>
              <a:off x="944" y="960"/>
              <a:ext cx="3336" cy="515"/>
            </a:xfrm>
            <a:custGeom>
              <a:avLst/>
              <a:gdLst>
                <a:gd name="T0" fmla="*/ 0 w 3336"/>
                <a:gd name="T1" fmla="*/ 509 h 515"/>
                <a:gd name="T2" fmla="*/ 1056 w 3336"/>
                <a:gd name="T3" fmla="*/ 468 h 515"/>
                <a:gd name="T4" fmla="*/ 1696 w 3336"/>
                <a:gd name="T5" fmla="*/ 228 h 515"/>
                <a:gd name="T6" fmla="*/ 3336 w 3336"/>
                <a:gd name="T7" fmla="*/ 0 h 515"/>
                <a:gd name="T8" fmla="*/ 0 60000 65536"/>
                <a:gd name="T9" fmla="*/ 0 60000 65536"/>
                <a:gd name="T10" fmla="*/ 0 60000 65536"/>
                <a:gd name="T11" fmla="*/ 0 60000 65536"/>
                <a:gd name="T12" fmla="*/ 0 w 3336"/>
                <a:gd name="T13" fmla="*/ 0 h 515"/>
                <a:gd name="T14" fmla="*/ 3336 w 3336"/>
                <a:gd name="T15" fmla="*/ 515 h 515"/>
              </a:gdLst>
              <a:ahLst/>
              <a:cxnLst>
                <a:cxn ang="T8">
                  <a:pos x="T0" y="T1"/>
                </a:cxn>
                <a:cxn ang="T9">
                  <a:pos x="T2" y="T3"/>
                </a:cxn>
                <a:cxn ang="T10">
                  <a:pos x="T4" y="T5"/>
                </a:cxn>
                <a:cxn ang="T11">
                  <a:pos x="T6" y="T7"/>
                </a:cxn>
              </a:cxnLst>
              <a:rect l="T12" t="T13" r="T14" b="T15"/>
              <a:pathLst>
                <a:path w="3336" h="515">
                  <a:moveTo>
                    <a:pt x="0" y="509"/>
                  </a:moveTo>
                  <a:cubicBezTo>
                    <a:pt x="176" y="502"/>
                    <a:pt x="773" y="515"/>
                    <a:pt x="1056" y="468"/>
                  </a:cubicBezTo>
                  <a:cubicBezTo>
                    <a:pt x="1339" y="421"/>
                    <a:pt x="1316" y="306"/>
                    <a:pt x="1696" y="228"/>
                  </a:cubicBezTo>
                  <a:cubicBezTo>
                    <a:pt x="2039" y="203"/>
                    <a:pt x="2994" y="48"/>
                    <a:pt x="3336" y="0"/>
                  </a:cubicBezTo>
                </a:path>
              </a:pathLst>
            </a:custGeom>
            <a:noFill/>
            <a:ln w="12700" cap="flat" cmpd="sng">
              <a:solidFill>
                <a:schemeClr val="tx1"/>
              </a:solidFill>
              <a:prstDash val="solid"/>
              <a:round/>
              <a:headEnd type="none" w="lg" len="med"/>
              <a:tailEnd type="triangle" w="lg" len="med"/>
            </a:ln>
          </p:spPr>
          <p:txBody>
            <a:bodyPr anchor="ctr">
              <a:spAutoFit/>
            </a:bodyPr>
            <a:lstStyle/>
            <a:p>
              <a:endParaRPr lang="en-US"/>
            </a:p>
          </p:txBody>
        </p:sp>
      </p:grpSp>
      <p:sp>
        <p:nvSpPr>
          <p:cNvPr id="210996" name="Comment 52"/>
          <p:cNvSpPr>
            <a:spLocks noChangeArrowheads="1"/>
          </p:cNvSpPr>
          <p:nvPr/>
        </p:nvSpPr>
        <p:spPr bwMode="auto">
          <a:xfrm>
            <a:off x="5295900" y="4268788"/>
            <a:ext cx="33655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0</a:t>
            </a:r>
            <a:endParaRPr lang="en-US" sz="2400">
              <a:solidFill>
                <a:schemeClr val="folHlink"/>
              </a:solidFill>
              <a:latin typeface="MT Extra" pitchFamily="18" charset="2"/>
            </a:endParaRPr>
          </a:p>
        </p:txBody>
      </p:sp>
      <p:sp>
        <p:nvSpPr>
          <p:cNvPr id="210997" name="Comment 53"/>
          <p:cNvSpPr>
            <a:spLocks noChangeArrowheads="1"/>
          </p:cNvSpPr>
          <p:nvPr/>
        </p:nvSpPr>
        <p:spPr bwMode="auto">
          <a:xfrm>
            <a:off x="6378575" y="4217988"/>
            <a:ext cx="93980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C</a:t>
            </a:r>
            <a:r>
              <a:rPr lang="en-US" sz="2400" baseline="-25000">
                <a:solidFill>
                  <a:schemeClr val="folHlink"/>
                </a:solidFill>
              </a:rPr>
              <a:t>p </a:t>
            </a:r>
            <a:r>
              <a:rPr lang="en-US" sz="2400">
                <a:solidFill>
                  <a:schemeClr val="folHlink"/>
                </a:solidFill>
              </a:rPr>
              <a:t>= 1</a:t>
            </a:r>
          </a:p>
        </p:txBody>
      </p:sp>
      <p:sp>
        <p:nvSpPr>
          <p:cNvPr id="210998" name="Comment 54"/>
          <p:cNvSpPr>
            <a:spLocks noChangeArrowheads="1"/>
          </p:cNvSpPr>
          <p:nvPr/>
        </p:nvSpPr>
        <p:spPr bwMode="auto">
          <a:xfrm>
            <a:off x="5295900" y="4637088"/>
            <a:ext cx="576263"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&lt;U</a:t>
            </a:r>
            <a:endParaRPr lang="en-US" sz="2400">
              <a:solidFill>
                <a:schemeClr val="folHlink"/>
              </a:solidFill>
              <a:latin typeface="MT Extra" pitchFamily="18" charset="2"/>
            </a:endParaRPr>
          </a:p>
        </p:txBody>
      </p:sp>
      <p:sp>
        <p:nvSpPr>
          <p:cNvPr id="210999" name="Comment 55"/>
          <p:cNvSpPr>
            <a:spLocks noChangeArrowheads="1"/>
          </p:cNvSpPr>
          <p:nvPr/>
        </p:nvSpPr>
        <p:spPr bwMode="auto">
          <a:xfrm>
            <a:off x="6127750" y="4687888"/>
            <a:ext cx="144145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0 &lt; C</a:t>
            </a:r>
            <a:r>
              <a:rPr lang="en-US" sz="2400" baseline="-25000">
                <a:solidFill>
                  <a:schemeClr val="folHlink"/>
                </a:solidFill>
              </a:rPr>
              <a:t>p</a:t>
            </a:r>
            <a:r>
              <a:rPr lang="en-US" sz="2400">
                <a:solidFill>
                  <a:schemeClr val="folHlink"/>
                </a:solidFill>
              </a:rPr>
              <a:t> &lt; 1</a:t>
            </a:r>
            <a:endParaRPr lang="en-US" sz="2400">
              <a:solidFill>
                <a:schemeClr val="folHlink"/>
              </a:solidFill>
              <a:latin typeface="MT Extra" pitchFamily="18" charset="2"/>
            </a:endParaRPr>
          </a:p>
        </p:txBody>
      </p:sp>
      <p:sp>
        <p:nvSpPr>
          <p:cNvPr id="211000" name="Comment 56"/>
          <p:cNvSpPr>
            <a:spLocks noChangeArrowheads="1"/>
          </p:cNvSpPr>
          <p:nvPr/>
        </p:nvSpPr>
        <p:spPr bwMode="auto">
          <a:xfrm>
            <a:off x="5270500" y="5119688"/>
            <a:ext cx="576263"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&gt;U</a:t>
            </a:r>
            <a:endParaRPr lang="en-US" sz="2400">
              <a:solidFill>
                <a:schemeClr val="folHlink"/>
              </a:solidFill>
              <a:latin typeface="MT Extra" pitchFamily="18" charset="2"/>
            </a:endParaRPr>
          </a:p>
        </p:txBody>
      </p:sp>
      <p:sp>
        <p:nvSpPr>
          <p:cNvPr id="211001" name="Comment 57"/>
          <p:cNvSpPr>
            <a:spLocks noChangeArrowheads="1"/>
          </p:cNvSpPr>
          <p:nvPr/>
        </p:nvSpPr>
        <p:spPr bwMode="auto">
          <a:xfrm>
            <a:off x="6365875" y="5119688"/>
            <a:ext cx="96520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C</a:t>
            </a:r>
            <a:r>
              <a:rPr lang="en-US" sz="2400" baseline="-25000">
                <a:solidFill>
                  <a:schemeClr val="folHlink"/>
                </a:solidFill>
              </a:rPr>
              <a:t>p</a:t>
            </a:r>
            <a:r>
              <a:rPr lang="en-US" sz="2400">
                <a:solidFill>
                  <a:schemeClr val="folHlink"/>
                </a:solidFill>
              </a:rPr>
              <a:t> &lt; 0</a:t>
            </a:r>
            <a:endParaRPr lang="en-US" sz="2400">
              <a:solidFill>
                <a:schemeClr val="folHlink"/>
              </a:solidFill>
              <a:latin typeface="MT Extra" pitchFamily="18" charset="2"/>
            </a:endParaRPr>
          </a:p>
        </p:txBody>
      </p:sp>
      <p:sp>
        <p:nvSpPr>
          <p:cNvPr id="211002" name="Comment 58"/>
          <p:cNvSpPr>
            <a:spLocks noChangeArrowheads="1"/>
          </p:cNvSpPr>
          <p:nvPr/>
        </p:nvSpPr>
        <p:spPr bwMode="auto">
          <a:xfrm>
            <a:off x="7899400" y="4256088"/>
            <a:ext cx="60960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&gt;p</a:t>
            </a:r>
            <a:r>
              <a:rPr lang="en-US" sz="2400" baseline="-25000">
                <a:solidFill>
                  <a:schemeClr val="folHlink"/>
                </a:solidFill>
              </a:rPr>
              <a:t>0</a:t>
            </a:r>
            <a:endParaRPr lang="en-US" sz="2400">
              <a:solidFill>
                <a:schemeClr val="folHlink"/>
              </a:solidFill>
              <a:latin typeface="MT Extra" pitchFamily="18" charset="2"/>
            </a:endParaRPr>
          </a:p>
        </p:txBody>
      </p:sp>
      <p:sp>
        <p:nvSpPr>
          <p:cNvPr id="211004" name="Comment 60"/>
          <p:cNvSpPr>
            <a:spLocks noChangeArrowheads="1"/>
          </p:cNvSpPr>
          <p:nvPr/>
        </p:nvSpPr>
        <p:spPr bwMode="auto">
          <a:xfrm>
            <a:off x="7912100" y="4675188"/>
            <a:ext cx="60960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&gt;p</a:t>
            </a:r>
            <a:r>
              <a:rPr lang="en-US" sz="2400" baseline="-25000">
                <a:solidFill>
                  <a:schemeClr val="folHlink"/>
                </a:solidFill>
              </a:rPr>
              <a:t>0</a:t>
            </a:r>
            <a:endParaRPr lang="en-US" sz="2400">
              <a:solidFill>
                <a:schemeClr val="folHlink"/>
              </a:solidFill>
              <a:latin typeface="MT Extra" pitchFamily="18" charset="2"/>
            </a:endParaRPr>
          </a:p>
        </p:txBody>
      </p:sp>
      <p:sp>
        <p:nvSpPr>
          <p:cNvPr id="211005" name="Comment 61"/>
          <p:cNvSpPr>
            <a:spLocks noChangeArrowheads="1"/>
          </p:cNvSpPr>
          <p:nvPr/>
        </p:nvSpPr>
        <p:spPr bwMode="auto">
          <a:xfrm>
            <a:off x="7912100" y="5094288"/>
            <a:ext cx="60960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&lt;p</a:t>
            </a:r>
            <a:r>
              <a:rPr lang="en-US" sz="2400" baseline="-25000">
                <a:solidFill>
                  <a:schemeClr val="folHlink"/>
                </a:solidFill>
              </a:rPr>
              <a:t>0</a:t>
            </a:r>
            <a:endParaRPr lang="en-US" sz="2400">
              <a:solidFill>
                <a:schemeClr val="folHlink"/>
              </a:solidFill>
              <a:latin typeface="MT Extra" pitchFamily="18" charset="2"/>
            </a:endParaRPr>
          </a:p>
        </p:txBody>
      </p:sp>
      <p:sp>
        <p:nvSpPr>
          <p:cNvPr id="211008" name="Comment 64"/>
          <p:cNvSpPr>
            <a:spLocks noChangeArrowheads="1"/>
          </p:cNvSpPr>
          <p:nvPr/>
        </p:nvSpPr>
        <p:spPr bwMode="auto">
          <a:xfrm>
            <a:off x="7912100" y="5513388"/>
            <a:ext cx="60960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&lt;p</a:t>
            </a:r>
            <a:r>
              <a:rPr lang="en-US" sz="2400" baseline="-25000">
                <a:solidFill>
                  <a:schemeClr val="folHlink"/>
                </a:solidFill>
              </a:rPr>
              <a:t>0</a:t>
            </a:r>
            <a:endParaRPr lang="en-US" sz="2400">
              <a:solidFill>
                <a:schemeClr val="folHlink"/>
              </a:solidFill>
              <a:latin typeface="MT Extra" pitchFamily="18" charset="2"/>
            </a:endParaRPr>
          </a:p>
        </p:txBody>
      </p:sp>
      <p:sp>
        <p:nvSpPr>
          <p:cNvPr id="11298" name="Text Box 76"/>
          <p:cNvSpPr txBox="1">
            <a:spLocks noChangeArrowheads="1"/>
          </p:cNvSpPr>
          <p:nvPr/>
        </p:nvSpPr>
        <p:spPr bwMode="auto">
          <a:xfrm>
            <a:off x="4833938" y="5854700"/>
            <a:ext cx="3914775" cy="457200"/>
          </a:xfrm>
          <a:prstGeom prst="rect">
            <a:avLst/>
          </a:prstGeom>
          <a:noFill/>
          <a:ln w="12700">
            <a:noFill/>
            <a:miter lim="800000"/>
            <a:headEnd type="none" w="lg" len="med"/>
            <a:tailEnd type="none" w="lg" len="med"/>
          </a:ln>
        </p:spPr>
        <p:txBody>
          <a:bodyPr wrap="none" anchor="ctr">
            <a:spAutoFit/>
          </a:bodyPr>
          <a:lstStyle/>
          <a:p>
            <a:pPr algn="ctr"/>
            <a:r>
              <a:rPr lang="en-US" sz="2400"/>
              <a:t>Points outside boundary layer!</a:t>
            </a:r>
          </a:p>
        </p:txBody>
      </p:sp>
      <p:sp>
        <p:nvSpPr>
          <p:cNvPr id="211021" name="Comment 77"/>
          <p:cNvSpPr>
            <a:spLocks noChangeArrowheads="1"/>
          </p:cNvSpPr>
          <p:nvPr/>
        </p:nvSpPr>
        <p:spPr bwMode="auto">
          <a:xfrm>
            <a:off x="5143500" y="5475288"/>
            <a:ext cx="576263"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&lt;U</a:t>
            </a:r>
            <a:endParaRPr lang="en-US" sz="2400">
              <a:solidFill>
                <a:schemeClr val="folHlink"/>
              </a:solidFill>
              <a:latin typeface="MT Extra" pitchFamily="18" charset="2"/>
            </a:endParaRPr>
          </a:p>
        </p:txBody>
      </p:sp>
      <p:sp>
        <p:nvSpPr>
          <p:cNvPr id="211022" name="Comment 78"/>
          <p:cNvSpPr>
            <a:spLocks noChangeArrowheads="1"/>
          </p:cNvSpPr>
          <p:nvPr/>
        </p:nvSpPr>
        <p:spPr bwMode="auto">
          <a:xfrm>
            <a:off x="6276975" y="5538788"/>
            <a:ext cx="96520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C</a:t>
            </a:r>
            <a:r>
              <a:rPr lang="en-US" sz="2400" baseline="-25000">
                <a:solidFill>
                  <a:schemeClr val="folHlink"/>
                </a:solidFill>
              </a:rPr>
              <a:t>p</a:t>
            </a:r>
            <a:r>
              <a:rPr lang="en-US" sz="2400">
                <a:solidFill>
                  <a:schemeClr val="folHlink"/>
                </a:solidFill>
              </a:rPr>
              <a:t> &lt; 0</a:t>
            </a:r>
            <a:endParaRPr lang="en-US" sz="2400">
              <a:solidFill>
                <a:schemeClr val="folHlink"/>
              </a:solidFill>
              <a:latin typeface="MT Extra" pitchFamily="18" charset="2"/>
            </a:endParaRPr>
          </a:p>
        </p:txBody>
      </p:sp>
      <p:cxnSp>
        <p:nvCxnSpPr>
          <p:cNvPr id="211023" name="AutoShape 79"/>
          <p:cNvCxnSpPr>
            <a:cxnSpLocks noChangeShapeType="1"/>
            <a:stCxn id="211001" idx="3"/>
            <a:endCxn id="211022" idx="3"/>
          </p:cNvCxnSpPr>
          <p:nvPr/>
        </p:nvCxnSpPr>
        <p:spPr bwMode="auto">
          <a:xfrm flipH="1">
            <a:off x="7242175" y="5348288"/>
            <a:ext cx="88900" cy="419100"/>
          </a:xfrm>
          <a:prstGeom prst="curvedConnector3">
            <a:avLst>
              <a:gd name="adj1" fmla="val -257144"/>
            </a:avLst>
          </a:prstGeom>
          <a:noFill/>
          <a:ln w="12700">
            <a:solidFill>
              <a:schemeClr val="folHlink"/>
            </a:solidFill>
            <a:round/>
            <a:headEnd type="none" w="lg" len="med"/>
            <a:tailEnd type="triangle" w="lg" len="med"/>
          </a:ln>
        </p:spPr>
      </p:cxnSp>
      <p:cxnSp>
        <p:nvCxnSpPr>
          <p:cNvPr id="211024" name="AutoShape 80"/>
          <p:cNvCxnSpPr>
            <a:cxnSpLocks noChangeShapeType="1"/>
            <a:stCxn id="211005" idx="3"/>
            <a:endCxn id="211008" idx="3"/>
          </p:cNvCxnSpPr>
          <p:nvPr/>
        </p:nvCxnSpPr>
        <p:spPr bwMode="auto">
          <a:xfrm>
            <a:off x="8521700" y="5322888"/>
            <a:ext cx="1588" cy="419100"/>
          </a:xfrm>
          <a:prstGeom prst="curvedConnector3">
            <a:avLst>
              <a:gd name="adj1" fmla="val 14400005"/>
            </a:avLst>
          </a:prstGeom>
          <a:noFill/>
          <a:ln w="12700">
            <a:solidFill>
              <a:schemeClr val="folHlink"/>
            </a:solidFill>
            <a:round/>
            <a:headEnd type="none" w="lg" len="med"/>
            <a:tailEnd type="triangle" w="lg" len="med"/>
          </a:ln>
        </p:spPr>
      </p:cxnSp>
      <p:sp>
        <p:nvSpPr>
          <p:cNvPr id="211025" name="Text Box 81"/>
          <p:cNvSpPr txBox="1">
            <a:spLocks noChangeArrowheads="1"/>
          </p:cNvSpPr>
          <p:nvPr/>
        </p:nvSpPr>
        <p:spPr bwMode="auto">
          <a:xfrm>
            <a:off x="187325" y="6338888"/>
            <a:ext cx="3125788"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p in wake is uniform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0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09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9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0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09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09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10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100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10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1100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110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110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1100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10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10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014" grpId="0" animBg="1"/>
      <p:bldP spid="210996" grpId="0" autoUpdateAnimBg="0"/>
      <p:bldP spid="210997" grpId="0" autoUpdateAnimBg="0"/>
      <p:bldP spid="210998" grpId="0" autoUpdateAnimBg="0"/>
      <p:bldP spid="210999" grpId="0" autoUpdateAnimBg="0"/>
      <p:bldP spid="211000" grpId="0" autoUpdateAnimBg="0"/>
      <p:bldP spid="211001" grpId="0" autoUpdateAnimBg="0"/>
      <p:bldP spid="211002" grpId="0" autoUpdateAnimBg="0"/>
      <p:bldP spid="211004" grpId="0" autoUpdateAnimBg="0"/>
      <p:bldP spid="211005" grpId="0" autoUpdateAnimBg="0"/>
      <p:bldP spid="211008" grpId="0" autoUpdateAnimBg="0"/>
      <p:bldP spid="211021" grpId="0" autoUpdateAnimBg="0"/>
      <p:bldP spid="211022" grpId="0" autoUpdateAnimBg="0"/>
      <p:bldP spid="2110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2"/>
          <p:cNvSpPr>
            <a:spLocks noGrp="1" noChangeArrowheads="1"/>
          </p:cNvSpPr>
          <p:nvPr>
            <p:ph type="title"/>
          </p:nvPr>
        </p:nvSpPr>
        <p:spPr/>
        <p:txBody>
          <a:bodyPr/>
          <a:lstStyle/>
          <a:p>
            <a:r>
              <a:rPr lang="en-US" smtClean="0"/>
              <a:t>Application of Bernoulli Equation</a:t>
            </a:r>
          </a:p>
        </p:txBody>
      </p:sp>
      <p:graphicFrame>
        <p:nvGraphicFramePr>
          <p:cNvPr id="333826" name="Object 2"/>
          <p:cNvGraphicFramePr>
            <a:graphicFrameLocks noChangeAspect="1"/>
          </p:cNvGraphicFramePr>
          <p:nvPr/>
        </p:nvGraphicFramePr>
        <p:xfrm>
          <a:off x="2209800" y="2997200"/>
          <a:ext cx="2222500" cy="965200"/>
        </p:xfrm>
        <a:graphic>
          <a:graphicData uri="http://schemas.openxmlformats.org/presentationml/2006/ole">
            <p:oleObj spid="_x0000_s12290" name="Equation" r:id="rId4" imgW="2222280" imgH="965160" progId="Equation.DSMT4">
              <p:embed/>
            </p:oleObj>
          </a:graphicData>
        </a:graphic>
      </p:graphicFrame>
      <p:graphicFrame>
        <p:nvGraphicFramePr>
          <p:cNvPr id="333827" name="Object 3"/>
          <p:cNvGraphicFramePr>
            <a:graphicFrameLocks noChangeAspect="1"/>
          </p:cNvGraphicFramePr>
          <p:nvPr/>
        </p:nvGraphicFramePr>
        <p:xfrm>
          <a:off x="1987550" y="5473700"/>
          <a:ext cx="2349500" cy="939800"/>
        </p:xfrm>
        <a:graphic>
          <a:graphicData uri="http://schemas.openxmlformats.org/presentationml/2006/ole">
            <p:oleObj spid="_x0000_s12291" name="Equation" r:id="rId5" imgW="2349360" imgH="939600" progId="Equation.DSMT4">
              <p:embed/>
            </p:oleObj>
          </a:graphicData>
        </a:graphic>
      </p:graphicFrame>
      <p:sp>
        <p:nvSpPr>
          <p:cNvPr id="211977" name="AutoShape 9">
            <a:hlinkClick r:id="" action="ppaction://hlinkshowjump?jump=previousslide" highlightClick="1"/>
          </p:cNvPr>
          <p:cNvSpPr>
            <a:spLocks noChangeArrowheads="1"/>
          </p:cNvSpPr>
          <p:nvPr/>
        </p:nvSpPr>
        <p:spPr bwMode="auto">
          <a:xfrm>
            <a:off x="0" y="6337300"/>
            <a:ext cx="508000" cy="520700"/>
          </a:xfrm>
          <a:prstGeom prst="actionButtonBackPrevious">
            <a:avLst/>
          </a:prstGeom>
          <a:solidFill>
            <a:schemeClr val="folHlink"/>
          </a:solidFill>
          <a:ln w="12700">
            <a:solidFill>
              <a:schemeClr val="folHlink"/>
            </a:solidFill>
            <a:miter lim="800000"/>
            <a:headEnd type="none" w="lg" len="med"/>
            <a:tailEnd type="none" w="lg" len="med"/>
          </a:ln>
        </p:spPr>
        <p:txBody>
          <a:bodyPr anchor="ctr">
            <a:spAutoFit/>
          </a:bodyPr>
          <a:lstStyle/>
          <a:p>
            <a:endParaRPr lang="en-US"/>
          </a:p>
        </p:txBody>
      </p:sp>
      <p:sp>
        <p:nvSpPr>
          <p:cNvPr id="211978" name="Line 10"/>
          <p:cNvSpPr>
            <a:spLocks noChangeShapeType="1"/>
          </p:cNvSpPr>
          <p:nvPr/>
        </p:nvSpPr>
        <p:spPr bwMode="auto">
          <a:xfrm flipV="1">
            <a:off x="1765300" y="2171700"/>
            <a:ext cx="203200" cy="6731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211979" name="Line 11"/>
          <p:cNvSpPr>
            <a:spLocks noChangeShapeType="1"/>
          </p:cNvSpPr>
          <p:nvPr/>
        </p:nvSpPr>
        <p:spPr bwMode="auto">
          <a:xfrm flipV="1">
            <a:off x="3556000" y="2146300"/>
            <a:ext cx="203200" cy="6731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2299" name="Text Box 12"/>
          <p:cNvSpPr txBox="1">
            <a:spLocks noChangeArrowheads="1"/>
          </p:cNvSpPr>
          <p:nvPr/>
        </p:nvSpPr>
        <p:spPr bwMode="auto">
          <a:xfrm>
            <a:off x="5084763" y="2087563"/>
            <a:ext cx="3221037" cy="701675"/>
          </a:xfrm>
          <a:prstGeom prst="rect">
            <a:avLst/>
          </a:prstGeom>
          <a:noFill/>
          <a:ln w="12700">
            <a:noFill/>
            <a:miter lim="800000"/>
            <a:headEnd type="none" w="lg" len="med"/>
            <a:tailEnd type="none" w="lg" len="med"/>
          </a:ln>
        </p:spPr>
        <p:txBody>
          <a:bodyPr anchor="ctr">
            <a:spAutoFit/>
          </a:bodyPr>
          <a:lstStyle/>
          <a:p>
            <a:r>
              <a:rPr lang="en-US" sz="2000"/>
              <a:t>In air pressure change due to elevation is small</a:t>
            </a:r>
          </a:p>
        </p:txBody>
      </p:sp>
      <p:sp>
        <p:nvSpPr>
          <p:cNvPr id="12300" name="Text Box 13"/>
          <p:cNvSpPr txBox="1">
            <a:spLocks noChangeArrowheads="1"/>
          </p:cNvSpPr>
          <p:nvPr/>
        </p:nvSpPr>
        <p:spPr bwMode="auto">
          <a:xfrm>
            <a:off x="4813300" y="3179763"/>
            <a:ext cx="3924300" cy="396875"/>
          </a:xfrm>
          <a:prstGeom prst="rect">
            <a:avLst/>
          </a:prstGeom>
          <a:noFill/>
          <a:ln w="12700">
            <a:noFill/>
            <a:miter lim="800000"/>
            <a:headEnd type="none" w="lg" len="med"/>
            <a:tailEnd type="none" w="lg" len="med"/>
          </a:ln>
        </p:spPr>
        <p:txBody>
          <a:bodyPr wrap="none" anchor="ctr">
            <a:spAutoFit/>
          </a:bodyPr>
          <a:lstStyle/>
          <a:p>
            <a:r>
              <a:rPr lang="en-US" sz="2000"/>
              <a:t>U = velocity of body relative to fluid</a:t>
            </a:r>
          </a:p>
        </p:txBody>
      </p:sp>
      <p:graphicFrame>
        <p:nvGraphicFramePr>
          <p:cNvPr id="333828" name="Object 4"/>
          <p:cNvGraphicFramePr>
            <a:graphicFrameLocks noChangeAspect="1"/>
          </p:cNvGraphicFramePr>
          <p:nvPr/>
        </p:nvGraphicFramePr>
        <p:xfrm>
          <a:off x="1130300" y="2051050"/>
          <a:ext cx="3403600" cy="825500"/>
        </p:xfrm>
        <a:graphic>
          <a:graphicData uri="http://schemas.openxmlformats.org/presentationml/2006/ole">
            <p:oleObj spid="_x0000_s12292" name="Equation" r:id="rId6" imgW="3403440" imgH="825480" progId="Equation.DSMT4">
              <p:embed/>
            </p:oleObj>
          </a:graphicData>
        </a:graphic>
      </p:graphicFrame>
      <p:graphicFrame>
        <p:nvGraphicFramePr>
          <p:cNvPr id="333829" name="Object 5"/>
          <p:cNvGraphicFramePr>
            <a:graphicFrameLocks noChangeAspect="1"/>
          </p:cNvGraphicFramePr>
          <p:nvPr/>
        </p:nvGraphicFramePr>
        <p:xfrm>
          <a:off x="2228850" y="4152900"/>
          <a:ext cx="2209800" cy="862013"/>
        </p:xfrm>
        <a:graphic>
          <a:graphicData uri="http://schemas.openxmlformats.org/presentationml/2006/ole">
            <p:oleObj spid="_x0000_s12293" name="Equation" r:id="rId7" imgW="2209680" imgH="863280" progId="Equation.DSMT4">
              <p:embed/>
            </p:oleObj>
          </a:graphicData>
        </a:graphic>
      </p:graphicFrame>
      <p:graphicFrame>
        <p:nvGraphicFramePr>
          <p:cNvPr id="333830" name="Object 6"/>
          <p:cNvGraphicFramePr>
            <a:graphicFrameLocks noChangeAspect="1"/>
          </p:cNvGraphicFramePr>
          <p:nvPr/>
        </p:nvGraphicFramePr>
        <p:xfrm>
          <a:off x="4386263" y="5734050"/>
          <a:ext cx="596900" cy="419100"/>
        </p:xfrm>
        <a:graphic>
          <a:graphicData uri="http://schemas.openxmlformats.org/presentationml/2006/ole">
            <p:oleObj spid="_x0000_s12294" name="Equation" r:id="rId8" imgW="596880" imgH="419040" progId="Equation.3">
              <p:embed/>
            </p:oleObj>
          </a:graphicData>
        </a:graphic>
      </p:graphicFrame>
      <p:sp>
        <p:nvSpPr>
          <p:cNvPr id="12301" name="Line 16"/>
          <p:cNvSpPr>
            <a:spLocks noChangeShapeType="1"/>
          </p:cNvSpPr>
          <p:nvPr/>
        </p:nvSpPr>
        <p:spPr bwMode="auto">
          <a:xfrm>
            <a:off x="4381500" y="6146800"/>
            <a:ext cx="5969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38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38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338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338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338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1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7" grpId="0" animBg="1"/>
      <p:bldP spid="211978" grpId="0" animBg="1"/>
      <p:bldP spid="2119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Line 26"/>
          <p:cNvSpPr>
            <a:spLocks noChangeShapeType="1"/>
          </p:cNvSpPr>
          <p:nvPr/>
        </p:nvSpPr>
        <p:spPr bwMode="auto">
          <a:xfrm flipH="1">
            <a:off x="152400" y="6311900"/>
            <a:ext cx="5156200"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3322" name="Rectangle 2"/>
          <p:cNvSpPr>
            <a:spLocks noGrp="1" noChangeArrowheads="1"/>
          </p:cNvSpPr>
          <p:nvPr>
            <p:ph type="title"/>
          </p:nvPr>
        </p:nvSpPr>
        <p:spPr/>
        <p:txBody>
          <a:bodyPr/>
          <a:lstStyle/>
          <a:p>
            <a:r>
              <a:rPr lang="en-US" smtClean="0"/>
              <a:t>Flat Plate:</a:t>
            </a:r>
            <a:br>
              <a:rPr lang="en-US" smtClean="0"/>
            </a:br>
            <a:r>
              <a:rPr lang="en-US" smtClean="0"/>
              <a:t>Pressure Distribution</a:t>
            </a:r>
          </a:p>
        </p:txBody>
      </p:sp>
      <p:sp>
        <p:nvSpPr>
          <p:cNvPr id="13323" name="Rectangle 4" descr="Wide downward diagonal"/>
          <p:cNvSpPr>
            <a:spLocks noChangeArrowheads="1"/>
          </p:cNvSpPr>
          <p:nvPr/>
        </p:nvSpPr>
        <p:spPr bwMode="auto">
          <a:xfrm>
            <a:off x="2454275" y="2876550"/>
            <a:ext cx="76200" cy="3441700"/>
          </a:xfrm>
          <a:prstGeom prst="rect">
            <a:avLst/>
          </a:prstGeom>
          <a:pattFill prst="wdDnDiag">
            <a:fgClr>
              <a:schemeClr val="tx1"/>
            </a:fgClr>
            <a:bgClr>
              <a:schemeClr val="bg1"/>
            </a:bgClr>
          </a:pattFill>
          <a:ln w="25400">
            <a:solidFill>
              <a:schemeClr val="tx1"/>
            </a:solidFill>
            <a:miter lim="800000"/>
            <a:headEnd type="none" w="lg" len="med"/>
            <a:tailEnd type="none" w="lg" len="med"/>
          </a:ln>
        </p:spPr>
        <p:txBody>
          <a:bodyPr wrap="none" anchor="ctr">
            <a:spAutoFit/>
          </a:bodyPr>
          <a:lstStyle/>
          <a:p>
            <a:endParaRPr lang="en-US"/>
          </a:p>
        </p:txBody>
      </p:sp>
      <p:sp>
        <p:nvSpPr>
          <p:cNvPr id="13324" name="Freeform 5"/>
          <p:cNvSpPr>
            <a:spLocks/>
          </p:cNvSpPr>
          <p:nvPr/>
        </p:nvSpPr>
        <p:spPr bwMode="auto">
          <a:xfrm>
            <a:off x="180975" y="2895600"/>
            <a:ext cx="5130800" cy="3416300"/>
          </a:xfrm>
          <a:custGeom>
            <a:avLst/>
            <a:gdLst>
              <a:gd name="T0" fmla="*/ 3232 w 3232"/>
              <a:gd name="T1" fmla="*/ 2152 h 2152"/>
              <a:gd name="T2" fmla="*/ 0 w 3232"/>
              <a:gd name="T3" fmla="*/ 1064 h 2152"/>
              <a:gd name="T4" fmla="*/ 3230 w 3232"/>
              <a:gd name="T5" fmla="*/ 0 h 2152"/>
              <a:gd name="T6" fmla="*/ 0 60000 65536"/>
              <a:gd name="T7" fmla="*/ 0 60000 65536"/>
              <a:gd name="T8" fmla="*/ 0 60000 65536"/>
              <a:gd name="T9" fmla="*/ 0 w 3232"/>
              <a:gd name="T10" fmla="*/ 0 h 2152"/>
              <a:gd name="T11" fmla="*/ 3232 w 3232"/>
              <a:gd name="T12" fmla="*/ 2152 h 2152"/>
            </a:gdLst>
            <a:ahLst/>
            <a:cxnLst>
              <a:cxn ang="T6">
                <a:pos x="T0" y="T1"/>
              </a:cxn>
              <a:cxn ang="T7">
                <a:pos x="T2" y="T3"/>
              </a:cxn>
              <a:cxn ang="T8">
                <a:pos x="T4" y="T5"/>
              </a:cxn>
            </a:cxnLst>
            <a:rect l="T9" t="T10" r="T11" b="T12"/>
            <a:pathLst>
              <a:path w="3232" h="2152">
                <a:moveTo>
                  <a:pt x="3232" y="2152"/>
                </a:moveTo>
                <a:cubicBezTo>
                  <a:pt x="480" y="2152"/>
                  <a:pt x="0" y="2104"/>
                  <a:pt x="0" y="1064"/>
                </a:cubicBezTo>
                <a:cubicBezTo>
                  <a:pt x="0" y="24"/>
                  <a:pt x="318" y="0"/>
                  <a:pt x="3230" y="0"/>
                </a:cubicBezTo>
              </a:path>
            </a:pathLst>
          </a:custGeom>
          <a:noFill/>
          <a:ln w="25400" cap="flat" cmpd="sng">
            <a:solidFill>
              <a:schemeClr val="accent1"/>
            </a:solidFill>
            <a:prstDash val="solid"/>
            <a:round/>
            <a:headEnd type="none" w="lg" len="med"/>
            <a:tailEnd type="none" w="lg" len="med"/>
          </a:ln>
        </p:spPr>
        <p:txBody>
          <a:bodyPr wrap="none" anchor="ctr">
            <a:spAutoFit/>
          </a:bodyPr>
          <a:lstStyle/>
          <a:p>
            <a:endParaRPr lang="en-US"/>
          </a:p>
        </p:txBody>
      </p:sp>
      <p:graphicFrame>
        <p:nvGraphicFramePr>
          <p:cNvPr id="13314" name="Object 7"/>
          <p:cNvGraphicFramePr>
            <a:graphicFrameLocks noChangeAspect="1"/>
          </p:cNvGraphicFramePr>
          <p:nvPr/>
        </p:nvGraphicFramePr>
        <p:xfrm>
          <a:off x="635000" y="1651000"/>
          <a:ext cx="3009900" cy="1168400"/>
        </p:xfrm>
        <a:graphic>
          <a:graphicData uri="http://schemas.openxmlformats.org/presentationml/2006/ole">
            <p:oleObj spid="_x0000_s13314" name="Equation" r:id="rId4" imgW="3009600" imgH="1168200" progId="Equation.DSMT4">
              <p:embed/>
            </p:oleObj>
          </a:graphicData>
        </a:graphic>
      </p:graphicFrame>
      <p:sp>
        <p:nvSpPr>
          <p:cNvPr id="13325" name="Text Box 8"/>
          <p:cNvSpPr txBox="1">
            <a:spLocks noChangeArrowheads="1"/>
          </p:cNvSpPr>
          <p:nvPr/>
        </p:nvSpPr>
        <p:spPr bwMode="auto">
          <a:xfrm>
            <a:off x="0" y="62738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1</a:t>
            </a:r>
          </a:p>
        </p:txBody>
      </p:sp>
      <p:sp>
        <p:nvSpPr>
          <p:cNvPr id="13326" name="Text Box 9"/>
          <p:cNvSpPr txBox="1">
            <a:spLocks noChangeArrowheads="1"/>
          </p:cNvSpPr>
          <p:nvPr/>
        </p:nvSpPr>
        <p:spPr bwMode="auto">
          <a:xfrm>
            <a:off x="2311400" y="62738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0</a:t>
            </a:r>
          </a:p>
        </p:txBody>
      </p:sp>
      <p:sp>
        <p:nvSpPr>
          <p:cNvPr id="13327" name="Text Box 10"/>
          <p:cNvSpPr txBox="1">
            <a:spLocks noChangeArrowheads="1"/>
          </p:cNvSpPr>
          <p:nvPr/>
        </p:nvSpPr>
        <p:spPr bwMode="auto">
          <a:xfrm>
            <a:off x="4432300" y="6273800"/>
            <a:ext cx="438150" cy="457200"/>
          </a:xfrm>
          <a:prstGeom prst="rect">
            <a:avLst/>
          </a:prstGeom>
          <a:noFill/>
          <a:ln w="25400">
            <a:noFill/>
            <a:miter lim="800000"/>
            <a:headEnd type="none" w="lg" len="med"/>
            <a:tailEnd type="none" w="lg" len="med"/>
          </a:ln>
        </p:spPr>
        <p:txBody>
          <a:bodyPr wrap="none" anchor="ctr">
            <a:spAutoFit/>
          </a:bodyPr>
          <a:lstStyle/>
          <a:p>
            <a:pPr algn="ctr"/>
            <a:r>
              <a:rPr lang="en-US" sz="2400"/>
              <a:t>-1</a:t>
            </a:r>
          </a:p>
        </p:txBody>
      </p:sp>
      <p:sp>
        <p:nvSpPr>
          <p:cNvPr id="13328" name="Text Box 11"/>
          <p:cNvSpPr txBox="1">
            <a:spLocks noChangeArrowheads="1"/>
          </p:cNvSpPr>
          <p:nvPr/>
        </p:nvSpPr>
        <p:spPr bwMode="auto">
          <a:xfrm>
            <a:off x="4902200" y="6273800"/>
            <a:ext cx="666750" cy="457200"/>
          </a:xfrm>
          <a:prstGeom prst="rect">
            <a:avLst/>
          </a:prstGeom>
          <a:noFill/>
          <a:ln w="25400">
            <a:noFill/>
            <a:miter lim="800000"/>
            <a:headEnd type="none" w="lg" len="med"/>
            <a:tailEnd type="none" w="lg" len="med"/>
          </a:ln>
        </p:spPr>
        <p:txBody>
          <a:bodyPr wrap="none" anchor="ctr">
            <a:spAutoFit/>
          </a:bodyPr>
          <a:lstStyle/>
          <a:p>
            <a:pPr algn="ctr"/>
            <a:r>
              <a:rPr lang="en-US" sz="2400"/>
              <a:t>-1.2</a:t>
            </a:r>
          </a:p>
        </p:txBody>
      </p:sp>
      <p:graphicFrame>
        <p:nvGraphicFramePr>
          <p:cNvPr id="213004" name="Object 12"/>
          <p:cNvGraphicFramePr>
            <a:graphicFrameLocks noChangeAspect="1"/>
          </p:cNvGraphicFramePr>
          <p:nvPr/>
        </p:nvGraphicFramePr>
        <p:xfrm>
          <a:off x="6623050" y="2813050"/>
          <a:ext cx="2057400" cy="442913"/>
        </p:xfrm>
        <a:graphic>
          <a:graphicData uri="http://schemas.openxmlformats.org/presentationml/2006/ole">
            <p:oleObj spid="_x0000_s13315" name="Equation" r:id="rId5" imgW="2057400" imgH="444240" progId="Equation.DSMT4">
              <p:embed/>
            </p:oleObj>
          </a:graphicData>
        </a:graphic>
      </p:graphicFrame>
      <p:graphicFrame>
        <p:nvGraphicFramePr>
          <p:cNvPr id="213006" name="Object 14"/>
          <p:cNvGraphicFramePr>
            <a:graphicFrameLocks noChangeAspect="1"/>
          </p:cNvGraphicFramePr>
          <p:nvPr/>
        </p:nvGraphicFramePr>
        <p:xfrm>
          <a:off x="6394450" y="3482975"/>
          <a:ext cx="2489200" cy="419100"/>
        </p:xfrm>
        <a:graphic>
          <a:graphicData uri="http://schemas.openxmlformats.org/presentationml/2006/ole">
            <p:oleObj spid="_x0000_s13316" name="Equation" r:id="rId6" imgW="2489040" imgH="419040" progId="Equation.DSMT4">
              <p:embed/>
            </p:oleObj>
          </a:graphicData>
        </a:graphic>
      </p:graphicFrame>
      <p:graphicFrame>
        <p:nvGraphicFramePr>
          <p:cNvPr id="213007" name="Object 15"/>
          <p:cNvGraphicFramePr>
            <a:graphicFrameLocks noChangeAspect="1"/>
          </p:cNvGraphicFramePr>
          <p:nvPr/>
        </p:nvGraphicFramePr>
        <p:xfrm>
          <a:off x="5721350" y="4119563"/>
          <a:ext cx="3200400" cy="800100"/>
        </p:xfrm>
        <a:graphic>
          <a:graphicData uri="http://schemas.openxmlformats.org/presentationml/2006/ole">
            <p:oleObj spid="_x0000_s13317" name="Equation" r:id="rId7" imgW="3200400" imgH="799920" progId="Equation.DSMT4">
              <p:embed/>
            </p:oleObj>
          </a:graphicData>
        </a:graphic>
      </p:graphicFrame>
      <p:sp>
        <p:nvSpPr>
          <p:cNvPr id="13329" name="Text Box 16"/>
          <p:cNvSpPr txBox="1">
            <a:spLocks noChangeArrowheads="1"/>
          </p:cNvSpPr>
          <p:nvPr/>
        </p:nvSpPr>
        <p:spPr bwMode="auto">
          <a:xfrm>
            <a:off x="2933700" y="6273800"/>
            <a:ext cx="488950" cy="457200"/>
          </a:xfrm>
          <a:prstGeom prst="rect">
            <a:avLst/>
          </a:prstGeom>
          <a:noFill/>
          <a:ln w="12700">
            <a:noFill/>
            <a:miter lim="800000"/>
            <a:headEnd type="none" w="lg" len="med"/>
            <a:tailEnd type="none" w="lg" len="med"/>
          </a:ln>
        </p:spPr>
        <p:txBody>
          <a:bodyPr wrap="none" anchor="ctr">
            <a:spAutoFit/>
          </a:bodyPr>
          <a:lstStyle/>
          <a:p>
            <a:pPr algn="ctr"/>
            <a:r>
              <a:rPr lang="en-US" sz="2400" i="1"/>
              <a:t>C</a:t>
            </a:r>
            <a:r>
              <a:rPr lang="en-US" sz="2400" i="1" baseline="-25000"/>
              <a:t>p</a:t>
            </a:r>
            <a:endParaRPr lang="en-US" sz="2400" i="1"/>
          </a:p>
        </p:txBody>
      </p:sp>
      <p:graphicFrame>
        <p:nvGraphicFramePr>
          <p:cNvPr id="213009" name="Object 17"/>
          <p:cNvGraphicFramePr>
            <a:graphicFrameLocks noChangeAspect="1"/>
          </p:cNvGraphicFramePr>
          <p:nvPr/>
        </p:nvGraphicFramePr>
        <p:xfrm>
          <a:off x="3987800" y="1600200"/>
          <a:ext cx="1943100" cy="1168400"/>
        </p:xfrm>
        <a:graphic>
          <a:graphicData uri="http://schemas.openxmlformats.org/presentationml/2006/ole">
            <p:oleObj spid="_x0000_s13318" name="Equation" r:id="rId8" imgW="1942920" imgH="1168200" progId="Equation.DSMT4">
              <p:embed/>
            </p:oleObj>
          </a:graphicData>
        </a:graphic>
      </p:graphicFrame>
      <p:graphicFrame>
        <p:nvGraphicFramePr>
          <p:cNvPr id="213010" name="Object 18"/>
          <p:cNvGraphicFramePr>
            <a:graphicFrameLocks noChangeAspect="1"/>
          </p:cNvGraphicFramePr>
          <p:nvPr/>
        </p:nvGraphicFramePr>
        <p:xfrm>
          <a:off x="6648450" y="1746250"/>
          <a:ext cx="2032000" cy="901700"/>
        </p:xfrm>
        <a:graphic>
          <a:graphicData uri="http://schemas.openxmlformats.org/presentationml/2006/ole">
            <p:oleObj spid="_x0000_s13319" name="Equation" r:id="rId9" imgW="2031840" imgH="901440" progId="Equation.DSMT4">
              <p:embed/>
            </p:oleObj>
          </a:graphicData>
        </a:graphic>
      </p:graphicFrame>
      <p:sp>
        <p:nvSpPr>
          <p:cNvPr id="213011" name="Line 19"/>
          <p:cNvSpPr>
            <a:spLocks noChangeShapeType="1"/>
          </p:cNvSpPr>
          <p:nvPr/>
        </p:nvSpPr>
        <p:spPr bwMode="auto">
          <a:xfrm>
            <a:off x="549275" y="2870200"/>
            <a:ext cx="0" cy="3454400"/>
          </a:xfrm>
          <a:prstGeom prst="line">
            <a:avLst/>
          </a:prstGeom>
          <a:noFill/>
          <a:ln w="28575">
            <a:solidFill>
              <a:schemeClr val="accent1"/>
            </a:solidFill>
            <a:prstDash val="dashDot"/>
            <a:round/>
            <a:headEnd type="none" w="lg" len="med"/>
            <a:tailEnd type="none" w="lg" len="med"/>
          </a:ln>
        </p:spPr>
        <p:txBody>
          <a:bodyPr wrap="none" anchor="ctr">
            <a:spAutoFit/>
          </a:bodyPr>
          <a:lstStyle/>
          <a:p>
            <a:endParaRPr lang="en-US"/>
          </a:p>
        </p:txBody>
      </p:sp>
      <p:sp>
        <p:nvSpPr>
          <p:cNvPr id="13331" name="Text Box 20"/>
          <p:cNvSpPr txBox="1">
            <a:spLocks noChangeArrowheads="1"/>
          </p:cNvSpPr>
          <p:nvPr/>
        </p:nvSpPr>
        <p:spPr bwMode="auto">
          <a:xfrm>
            <a:off x="317500" y="6273800"/>
            <a:ext cx="565150" cy="457200"/>
          </a:xfrm>
          <a:prstGeom prst="rect">
            <a:avLst/>
          </a:prstGeom>
          <a:noFill/>
          <a:ln w="25400">
            <a:noFill/>
            <a:miter lim="800000"/>
            <a:headEnd type="none" w="lg" len="med"/>
            <a:tailEnd type="none" w="lg" len="med"/>
          </a:ln>
        </p:spPr>
        <p:txBody>
          <a:bodyPr wrap="none" anchor="ctr">
            <a:spAutoFit/>
          </a:bodyPr>
          <a:lstStyle/>
          <a:p>
            <a:pPr algn="ctr"/>
            <a:r>
              <a:rPr lang="en-US" sz="2400"/>
              <a:t>0.8</a:t>
            </a:r>
          </a:p>
        </p:txBody>
      </p:sp>
      <p:graphicFrame>
        <p:nvGraphicFramePr>
          <p:cNvPr id="213013" name="Object 21"/>
          <p:cNvGraphicFramePr>
            <a:graphicFrameLocks noChangeAspect="1"/>
          </p:cNvGraphicFramePr>
          <p:nvPr/>
        </p:nvGraphicFramePr>
        <p:xfrm>
          <a:off x="6083300" y="5143500"/>
          <a:ext cx="2730500" cy="901700"/>
        </p:xfrm>
        <a:graphic>
          <a:graphicData uri="http://schemas.openxmlformats.org/presentationml/2006/ole">
            <p:oleObj spid="_x0000_s13320" name="Equation" r:id="rId10" imgW="2730240" imgH="901440" progId="Equation.DSMT4">
              <p:embed/>
            </p:oleObj>
          </a:graphicData>
        </a:graphic>
      </p:graphicFrame>
      <p:sp>
        <p:nvSpPr>
          <p:cNvPr id="13332" name="Line 23"/>
          <p:cNvSpPr>
            <a:spLocks noChangeShapeType="1"/>
          </p:cNvSpPr>
          <p:nvPr/>
        </p:nvSpPr>
        <p:spPr bwMode="auto">
          <a:xfrm>
            <a:off x="6870700" y="6692900"/>
            <a:ext cx="1143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3333" name="AutoShape 25"/>
          <p:cNvSpPr>
            <a:spLocks/>
          </p:cNvSpPr>
          <p:nvPr/>
        </p:nvSpPr>
        <p:spPr bwMode="auto">
          <a:xfrm rot="-5400000">
            <a:off x="7239000" y="5397500"/>
            <a:ext cx="190500" cy="1016000"/>
          </a:xfrm>
          <a:prstGeom prst="leftBrace">
            <a:avLst>
              <a:gd name="adj1" fmla="val 44444"/>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13014" name="Comment 22"/>
          <p:cNvSpPr>
            <a:spLocks noChangeArrowheads="1"/>
          </p:cNvSpPr>
          <p:nvPr/>
        </p:nvSpPr>
        <p:spPr bwMode="auto">
          <a:xfrm>
            <a:off x="6781800" y="6084888"/>
            <a:ext cx="1223963"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folHlink"/>
                </a:solidFill>
              </a:rPr>
              <a:t>C</a:t>
            </a:r>
            <a:r>
              <a:rPr lang="en-US" sz="3200" baseline="-25000">
                <a:solidFill>
                  <a:schemeClr val="folHlink"/>
                </a:solidFill>
              </a:rPr>
              <a:t>d</a:t>
            </a:r>
            <a:r>
              <a:rPr lang="en-US" sz="3200">
                <a:solidFill>
                  <a:schemeClr val="folHlink"/>
                </a:solidFill>
              </a:rPr>
              <a:t> = 2</a:t>
            </a:r>
            <a:endParaRPr lang="en-US" sz="3200">
              <a:solidFill>
                <a:schemeClr val="folHlink"/>
              </a:solidFill>
              <a:latin typeface="MT Extra" pitchFamily="18" charset="2"/>
            </a:endParaRPr>
          </a:p>
        </p:txBody>
      </p:sp>
      <p:sp>
        <p:nvSpPr>
          <p:cNvPr id="213019" name="Comment 27"/>
          <p:cNvSpPr>
            <a:spLocks noChangeArrowheads="1"/>
          </p:cNvSpPr>
          <p:nvPr/>
        </p:nvSpPr>
        <p:spPr bwMode="auto">
          <a:xfrm>
            <a:off x="1638300" y="4230688"/>
            <a:ext cx="336550"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0</a:t>
            </a:r>
            <a:endParaRPr lang="en-US" sz="2400">
              <a:solidFill>
                <a:schemeClr val="folHlink"/>
              </a:solidFill>
              <a:latin typeface="MT Extra" pitchFamily="18" charset="2"/>
            </a:endParaRPr>
          </a:p>
        </p:txBody>
      </p:sp>
      <p:sp>
        <p:nvSpPr>
          <p:cNvPr id="213020" name="Comment 28"/>
          <p:cNvSpPr>
            <a:spLocks noChangeArrowheads="1"/>
          </p:cNvSpPr>
          <p:nvPr/>
        </p:nvSpPr>
        <p:spPr bwMode="auto">
          <a:xfrm>
            <a:off x="1485900" y="3430588"/>
            <a:ext cx="576263"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&lt;U</a:t>
            </a:r>
            <a:endParaRPr lang="en-US" sz="2400">
              <a:solidFill>
                <a:schemeClr val="folHlink"/>
              </a:solidFill>
              <a:latin typeface="MT Extra" pitchFamily="18" charset="2"/>
            </a:endParaRPr>
          </a:p>
        </p:txBody>
      </p:sp>
      <p:sp>
        <p:nvSpPr>
          <p:cNvPr id="213021" name="Comment 29"/>
          <p:cNvSpPr>
            <a:spLocks noChangeArrowheads="1"/>
          </p:cNvSpPr>
          <p:nvPr/>
        </p:nvSpPr>
        <p:spPr bwMode="auto">
          <a:xfrm>
            <a:off x="1536700" y="2566988"/>
            <a:ext cx="576263"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&gt;U</a:t>
            </a:r>
            <a:endParaRPr lang="en-US" sz="2400">
              <a:solidFill>
                <a:schemeClr val="folHlink"/>
              </a:solidFill>
              <a:latin typeface="MT Extra" pitchFamily="18" charset="2"/>
            </a:endParaRPr>
          </a:p>
        </p:txBody>
      </p:sp>
      <p:sp>
        <p:nvSpPr>
          <p:cNvPr id="13338" name="Text Box 33"/>
          <p:cNvSpPr txBox="1">
            <a:spLocks noChangeArrowheads="1"/>
          </p:cNvSpPr>
          <p:nvPr/>
        </p:nvSpPr>
        <p:spPr bwMode="auto">
          <a:xfrm>
            <a:off x="1978025" y="42164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1</a:t>
            </a:r>
          </a:p>
        </p:txBody>
      </p:sp>
      <p:sp>
        <p:nvSpPr>
          <p:cNvPr id="13339" name="Text Box 34"/>
          <p:cNvSpPr txBox="1">
            <a:spLocks noChangeArrowheads="1"/>
          </p:cNvSpPr>
          <p:nvPr/>
        </p:nvSpPr>
        <p:spPr bwMode="auto">
          <a:xfrm>
            <a:off x="1978025" y="34925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2</a:t>
            </a:r>
          </a:p>
        </p:txBody>
      </p:sp>
      <p:sp>
        <p:nvSpPr>
          <p:cNvPr id="13340" name="Text Box 35"/>
          <p:cNvSpPr txBox="1">
            <a:spLocks noChangeArrowheads="1"/>
          </p:cNvSpPr>
          <p:nvPr/>
        </p:nvSpPr>
        <p:spPr bwMode="auto">
          <a:xfrm>
            <a:off x="2054225" y="2540000"/>
            <a:ext cx="336550" cy="457200"/>
          </a:xfrm>
          <a:prstGeom prst="rect">
            <a:avLst/>
          </a:prstGeom>
          <a:noFill/>
          <a:ln w="25400">
            <a:noFill/>
            <a:miter lim="800000"/>
            <a:headEnd type="none" w="lg" len="med"/>
            <a:tailEnd type="none" w="lg" len="med"/>
          </a:ln>
        </p:spPr>
        <p:txBody>
          <a:bodyPr wrap="none" anchor="ctr">
            <a:spAutoFit/>
          </a:bodyPr>
          <a:lstStyle/>
          <a:p>
            <a:pPr algn="ctr"/>
            <a:r>
              <a:rPr lang="en-US" sz="2400"/>
              <a:t>3</a:t>
            </a:r>
          </a:p>
        </p:txBody>
      </p:sp>
      <p:sp>
        <p:nvSpPr>
          <p:cNvPr id="13341" name="Oval 36"/>
          <p:cNvSpPr>
            <a:spLocks noChangeArrowheads="1"/>
          </p:cNvSpPr>
          <p:nvPr/>
        </p:nvSpPr>
        <p:spPr bwMode="auto">
          <a:xfrm>
            <a:off x="2286000" y="4483100"/>
            <a:ext cx="101600" cy="101600"/>
          </a:xfrm>
          <a:prstGeom prst="ellipse">
            <a:avLst/>
          </a:prstGeom>
          <a:solidFill>
            <a:schemeClr val="accent2"/>
          </a:solidFill>
          <a:ln w="25400">
            <a:solidFill>
              <a:schemeClr val="accent1"/>
            </a:solidFill>
            <a:round/>
            <a:headEnd type="none" w="lg" len="med"/>
            <a:tailEnd type="none" w="lg" len="med"/>
          </a:ln>
        </p:spPr>
        <p:txBody>
          <a:bodyPr wrap="none" anchor="ctr">
            <a:spAutoFit/>
          </a:bodyPr>
          <a:lstStyle/>
          <a:p>
            <a:endParaRPr lang="en-US"/>
          </a:p>
        </p:txBody>
      </p:sp>
      <p:sp>
        <p:nvSpPr>
          <p:cNvPr id="13342" name="Oval 37"/>
          <p:cNvSpPr>
            <a:spLocks noChangeArrowheads="1"/>
          </p:cNvSpPr>
          <p:nvPr/>
        </p:nvSpPr>
        <p:spPr bwMode="auto">
          <a:xfrm>
            <a:off x="2286000" y="3632200"/>
            <a:ext cx="101600" cy="101600"/>
          </a:xfrm>
          <a:prstGeom prst="ellipse">
            <a:avLst/>
          </a:prstGeom>
          <a:solidFill>
            <a:schemeClr val="accent2"/>
          </a:solidFill>
          <a:ln w="25400">
            <a:solidFill>
              <a:schemeClr val="accent1"/>
            </a:solidFill>
            <a:round/>
            <a:headEnd type="none" w="lg" len="med"/>
            <a:tailEnd type="none" w="lg" len="med"/>
          </a:ln>
        </p:spPr>
        <p:txBody>
          <a:bodyPr wrap="none" anchor="ctr">
            <a:spAutoFit/>
          </a:bodyPr>
          <a:lstStyle/>
          <a:p>
            <a:endParaRPr lang="en-US"/>
          </a:p>
        </p:txBody>
      </p:sp>
      <p:sp>
        <p:nvSpPr>
          <p:cNvPr id="13343" name="Oval 38"/>
          <p:cNvSpPr>
            <a:spLocks noChangeArrowheads="1"/>
          </p:cNvSpPr>
          <p:nvPr/>
        </p:nvSpPr>
        <p:spPr bwMode="auto">
          <a:xfrm>
            <a:off x="2336800" y="2705100"/>
            <a:ext cx="101600" cy="101600"/>
          </a:xfrm>
          <a:prstGeom prst="ellipse">
            <a:avLst/>
          </a:prstGeom>
          <a:solidFill>
            <a:schemeClr val="accent2"/>
          </a:solidFill>
          <a:ln w="25400">
            <a:solidFill>
              <a:schemeClr val="accent1"/>
            </a:solidFill>
            <a:round/>
            <a:headEnd type="none" w="lg" len="med"/>
            <a:tailEnd type="none" w="lg" len="med"/>
          </a:ln>
        </p:spPr>
        <p:txBody>
          <a:bodyPr wrap="none" anchor="ctr">
            <a:spAutoFit/>
          </a:bodyPr>
          <a:lstStyle/>
          <a:p>
            <a:endParaRPr lang="en-US"/>
          </a:p>
        </p:txBody>
      </p:sp>
      <p:sp>
        <p:nvSpPr>
          <p:cNvPr id="13344" name="Text Box 39"/>
          <p:cNvSpPr txBox="1">
            <a:spLocks noChangeArrowheads="1"/>
          </p:cNvSpPr>
          <p:nvPr/>
        </p:nvSpPr>
        <p:spPr bwMode="auto">
          <a:xfrm>
            <a:off x="2841625" y="3432175"/>
            <a:ext cx="2119313" cy="519113"/>
          </a:xfrm>
          <a:prstGeom prst="rect">
            <a:avLst/>
          </a:prstGeom>
          <a:noFill/>
          <a:ln w="12700">
            <a:noFill/>
            <a:miter lim="800000"/>
            <a:headEnd type="none" w="lg" len="med"/>
            <a:tailEnd type="none" w="lg" len="med"/>
          </a:ln>
        </p:spPr>
        <p:txBody>
          <a:bodyPr wrap="none">
            <a:spAutoFit/>
          </a:bodyPr>
          <a:lstStyle/>
          <a:p>
            <a:r>
              <a:rPr lang="en-US">
                <a:solidFill>
                  <a:schemeClr val="accent1"/>
                </a:solidFill>
              </a:rPr>
              <a:t>Front of plate</a:t>
            </a:r>
          </a:p>
        </p:txBody>
      </p:sp>
      <p:sp>
        <p:nvSpPr>
          <p:cNvPr id="13345" name="Text Box 40"/>
          <p:cNvSpPr txBox="1">
            <a:spLocks noChangeArrowheads="1"/>
          </p:cNvSpPr>
          <p:nvPr/>
        </p:nvSpPr>
        <p:spPr bwMode="auto">
          <a:xfrm>
            <a:off x="2879725" y="4460875"/>
            <a:ext cx="2076450" cy="519113"/>
          </a:xfrm>
          <a:prstGeom prst="rect">
            <a:avLst/>
          </a:prstGeom>
          <a:noFill/>
          <a:ln w="12700">
            <a:noFill/>
            <a:miter lim="800000"/>
            <a:headEnd type="none" w="lg" len="med"/>
            <a:tailEnd type="none" w="lg" len="med"/>
          </a:ln>
        </p:spPr>
        <p:txBody>
          <a:bodyPr wrap="none">
            <a:spAutoFit/>
          </a:bodyPr>
          <a:lstStyle/>
          <a:p>
            <a:r>
              <a:rPr lang="en-US">
                <a:solidFill>
                  <a:schemeClr val="hlink"/>
                </a:solidFill>
              </a:rPr>
              <a:t>Back of plate</a:t>
            </a:r>
          </a:p>
        </p:txBody>
      </p:sp>
      <p:sp>
        <p:nvSpPr>
          <p:cNvPr id="13346" name="Line 41"/>
          <p:cNvSpPr>
            <a:spLocks noChangeShapeType="1"/>
          </p:cNvSpPr>
          <p:nvPr/>
        </p:nvSpPr>
        <p:spPr bwMode="auto">
          <a:xfrm flipH="1" flipV="1">
            <a:off x="3441700" y="2908300"/>
            <a:ext cx="88900" cy="622300"/>
          </a:xfrm>
          <a:prstGeom prst="line">
            <a:avLst/>
          </a:prstGeom>
          <a:noFill/>
          <a:ln w="12700">
            <a:solidFill>
              <a:schemeClr val="accent1"/>
            </a:solidFill>
            <a:round/>
            <a:headEnd type="none" w="lg" len="med"/>
            <a:tailEnd type="triangle" w="lg" len="med"/>
          </a:ln>
        </p:spPr>
        <p:txBody>
          <a:bodyPr wrap="none" anchor="ctr">
            <a:spAutoFit/>
          </a:bodyPr>
          <a:lstStyle/>
          <a:p>
            <a:endParaRPr lang="en-US"/>
          </a:p>
        </p:txBody>
      </p:sp>
      <p:sp>
        <p:nvSpPr>
          <p:cNvPr id="13347" name="Line 42"/>
          <p:cNvSpPr>
            <a:spLocks noChangeShapeType="1"/>
          </p:cNvSpPr>
          <p:nvPr/>
        </p:nvSpPr>
        <p:spPr bwMode="auto">
          <a:xfrm>
            <a:off x="5308600" y="2895600"/>
            <a:ext cx="0" cy="3416300"/>
          </a:xfrm>
          <a:prstGeom prst="line">
            <a:avLst/>
          </a:prstGeom>
          <a:noFill/>
          <a:ln w="38100">
            <a:solidFill>
              <a:schemeClr val="hlink"/>
            </a:solidFill>
            <a:round/>
            <a:headEnd type="none" w="lg" len="med"/>
            <a:tailEnd type="none" w="lg" len="med"/>
          </a:ln>
        </p:spPr>
        <p:txBody>
          <a:bodyPr wrap="none" anchor="ctr">
            <a:spAutoFit/>
          </a:bodyPr>
          <a:lstStyle/>
          <a:p>
            <a:endParaRPr lang="en-US"/>
          </a:p>
        </p:txBody>
      </p:sp>
      <p:sp>
        <p:nvSpPr>
          <p:cNvPr id="13348" name="Line 43"/>
          <p:cNvSpPr>
            <a:spLocks noChangeShapeType="1"/>
          </p:cNvSpPr>
          <p:nvPr/>
        </p:nvSpPr>
        <p:spPr bwMode="auto">
          <a:xfrm flipV="1">
            <a:off x="4851400" y="4267200"/>
            <a:ext cx="419100" cy="431800"/>
          </a:xfrm>
          <a:prstGeom prst="line">
            <a:avLst/>
          </a:prstGeom>
          <a:noFill/>
          <a:ln w="12700">
            <a:solidFill>
              <a:schemeClr val="hlink"/>
            </a:solidFill>
            <a:round/>
            <a:headEnd type="none" w="lg" len="med"/>
            <a:tailEnd type="triangle" w="lg"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30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30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30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30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130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30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130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130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130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30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13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11" grpId="0" animBg="1"/>
      <p:bldP spid="213014" grpId="0" autoUpdateAnimBg="0"/>
      <p:bldP spid="213019" grpId="0" autoUpdateAnimBg="0"/>
      <p:bldP spid="213020" grpId="0" autoUpdateAnimBg="0"/>
      <p:bldP spid="21302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8"/>
          <p:cNvSpPr>
            <a:spLocks noChangeArrowheads="1"/>
          </p:cNvSpPr>
          <p:nvPr/>
        </p:nvSpPr>
        <p:spPr bwMode="auto">
          <a:xfrm>
            <a:off x="5586413" y="6369050"/>
            <a:ext cx="3302000" cy="457200"/>
          </a:xfrm>
          <a:prstGeom prst="rect">
            <a:avLst/>
          </a:prstGeom>
          <a:noFill/>
          <a:ln w="12700">
            <a:noFill/>
            <a:miter lim="800000"/>
            <a:headEnd type="none" w="lg" len="med"/>
            <a:tailEnd type="none" w="lg" len="med"/>
          </a:ln>
        </p:spPr>
        <p:txBody>
          <a:bodyPr wrap="none" anchor="ctr">
            <a:spAutoFit/>
          </a:bodyPr>
          <a:lstStyle/>
          <a:p>
            <a:pPr algn="ctr">
              <a:spcBef>
                <a:spcPts val="500"/>
              </a:spcBef>
              <a:spcAft>
                <a:spcPts val="500"/>
              </a:spcAft>
            </a:pPr>
            <a:r>
              <a:rPr lang="en-US" sz="2400">
                <a:hlinkClick r:id="rId4"/>
              </a:rPr>
              <a:t>Bicycle page at Princeton</a:t>
            </a:r>
            <a:endParaRPr lang="en-US" sz="2400"/>
          </a:p>
        </p:txBody>
      </p:sp>
      <p:sp>
        <p:nvSpPr>
          <p:cNvPr id="14340" name="Rectangle 1030"/>
          <p:cNvSpPr>
            <a:spLocks noGrp="1" noChangeArrowheads="1"/>
          </p:cNvSpPr>
          <p:nvPr>
            <p:ph type="title"/>
          </p:nvPr>
        </p:nvSpPr>
        <p:spPr/>
        <p:txBody>
          <a:bodyPr/>
          <a:lstStyle/>
          <a:p>
            <a:r>
              <a:rPr lang="en-US" smtClean="0"/>
              <a:t>Drag Coefficient of Blunt and Streamlined Bodies</a:t>
            </a:r>
          </a:p>
        </p:txBody>
      </p:sp>
      <p:sp>
        <p:nvSpPr>
          <p:cNvPr id="14341" name="Rectangle 1031"/>
          <p:cNvSpPr>
            <a:spLocks noGrp="1" noChangeArrowheads="1"/>
          </p:cNvSpPr>
          <p:nvPr>
            <p:ph type="body" idx="1"/>
          </p:nvPr>
        </p:nvSpPr>
        <p:spPr>
          <a:xfrm>
            <a:off x="88900" y="1981200"/>
            <a:ext cx="4445000" cy="4826000"/>
          </a:xfrm>
        </p:spPr>
        <p:txBody>
          <a:bodyPr/>
          <a:lstStyle/>
          <a:p>
            <a:pPr>
              <a:lnSpc>
                <a:spcPct val="90000"/>
              </a:lnSpc>
            </a:pPr>
            <a:r>
              <a:rPr lang="en-US" sz="2400" smtClean="0"/>
              <a:t>Drag dominated by viscous drag, the body is __________.</a:t>
            </a:r>
          </a:p>
          <a:p>
            <a:pPr>
              <a:lnSpc>
                <a:spcPct val="90000"/>
              </a:lnSpc>
            </a:pPr>
            <a:r>
              <a:rPr lang="en-US" sz="2400" smtClean="0"/>
              <a:t>Drag dominated by pressure drag, the body is _______. </a:t>
            </a:r>
          </a:p>
          <a:p>
            <a:pPr>
              <a:lnSpc>
                <a:spcPct val="90000"/>
              </a:lnSpc>
            </a:pPr>
            <a:r>
              <a:rPr lang="en-US" sz="2400" smtClean="0"/>
              <a:t>Whether the flow is viscous-drag dominated or pressure-drag dominated depends entirely on the shape of the body. </a:t>
            </a:r>
          </a:p>
          <a:p>
            <a:pPr>
              <a:lnSpc>
                <a:spcPct val="90000"/>
              </a:lnSpc>
            </a:pPr>
            <a:r>
              <a:rPr lang="en-US" sz="2400" smtClean="0"/>
              <a:t>This drag coefficient is calculated from a measured value of ____</a:t>
            </a:r>
            <a:endParaRPr lang="en-US" sz="2400" baseline="-25000" smtClean="0"/>
          </a:p>
        </p:txBody>
      </p:sp>
      <p:sp>
        <p:nvSpPr>
          <p:cNvPr id="225288" name="Comment 1032"/>
          <p:cNvSpPr>
            <a:spLocks noChangeArrowheads="1"/>
          </p:cNvSpPr>
          <p:nvPr/>
        </p:nvSpPr>
        <p:spPr bwMode="auto">
          <a:xfrm>
            <a:off x="2565400" y="2351088"/>
            <a:ext cx="1603375"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streamlined</a:t>
            </a:r>
            <a:endParaRPr lang="en-US" sz="2400">
              <a:solidFill>
                <a:schemeClr val="folHlink"/>
              </a:solidFill>
              <a:latin typeface="MT Extra" pitchFamily="18" charset="2"/>
            </a:endParaRPr>
          </a:p>
        </p:txBody>
      </p:sp>
      <p:sp>
        <p:nvSpPr>
          <p:cNvPr id="225289" name="Comment 1033"/>
          <p:cNvSpPr>
            <a:spLocks noChangeArrowheads="1"/>
          </p:cNvSpPr>
          <p:nvPr/>
        </p:nvSpPr>
        <p:spPr bwMode="auto">
          <a:xfrm>
            <a:off x="2654300" y="3087688"/>
            <a:ext cx="776288" cy="457200"/>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400">
                <a:solidFill>
                  <a:schemeClr val="folHlink"/>
                </a:solidFill>
              </a:rPr>
              <a:t>bluff</a:t>
            </a:r>
            <a:endParaRPr lang="en-US" sz="2400">
              <a:solidFill>
                <a:schemeClr val="folHlink"/>
              </a:solidFill>
              <a:latin typeface="MT Extra" pitchFamily="18" charset="2"/>
            </a:endParaRPr>
          </a:p>
        </p:txBody>
      </p:sp>
      <p:pic>
        <p:nvPicPr>
          <p:cNvPr id="14344" name="Picture 1034" descr="9-22"/>
          <p:cNvPicPr>
            <a:picLocks noChangeAspect="1" noChangeArrowheads="1"/>
          </p:cNvPicPr>
          <p:nvPr/>
        </p:nvPicPr>
        <p:blipFill>
          <a:blip r:embed="rId5" cstate="print"/>
          <a:srcRect b="22260"/>
          <a:stretch>
            <a:fillRect/>
          </a:stretch>
        </p:blipFill>
        <p:spPr bwMode="auto">
          <a:xfrm>
            <a:off x="4064000" y="1898650"/>
            <a:ext cx="5080000" cy="4213225"/>
          </a:xfrm>
          <a:prstGeom prst="rect">
            <a:avLst/>
          </a:prstGeom>
          <a:noFill/>
          <a:ln w="9525">
            <a:noFill/>
            <a:miter lim="800000"/>
            <a:headEnd/>
            <a:tailEnd/>
          </a:ln>
        </p:spPr>
      </p:pic>
      <p:sp>
        <p:nvSpPr>
          <p:cNvPr id="14345" name="Rectangle 1036"/>
          <p:cNvSpPr>
            <a:spLocks noChangeArrowheads="1"/>
          </p:cNvSpPr>
          <p:nvPr/>
        </p:nvSpPr>
        <p:spPr bwMode="auto">
          <a:xfrm>
            <a:off x="5448300" y="4292600"/>
            <a:ext cx="596900" cy="152400"/>
          </a:xfrm>
          <a:prstGeom prst="rect">
            <a:avLst/>
          </a:prstGeom>
          <a:solidFill>
            <a:schemeClr val="bg1"/>
          </a:solidFill>
          <a:ln w="12700">
            <a:noFill/>
            <a:miter lim="800000"/>
            <a:headEnd type="none" w="lg" len="med"/>
            <a:tailEnd type="none" w="lg" len="med"/>
          </a:ln>
        </p:spPr>
        <p:txBody>
          <a:bodyPr wrap="none" anchor="ctr">
            <a:spAutoFit/>
          </a:bodyPr>
          <a:lstStyle/>
          <a:p>
            <a:endParaRPr lang="en-US"/>
          </a:p>
        </p:txBody>
      </p:sp>
      <p:sp>
        <p:nvSpPr>
          <p:cNvPr id="14346" name="Text Box 1035"/>
          <p:cNvSpPr txBox="1">
            <a:spLocks noChangeArrowheads="1"/>
          </p:cNvSpPr>
          <p:nvPr/>
        </p:nvSpPr>
        <p:spPr bwMode="auto">
          <a:xfrm>
            <a:off x="5381625" y="4214813"/>
            <a:ext cx="876300" cy="274637"/>
          </a:xfrm>
          <a:prstGeom prst="rect">
            <a:avLst/>
          </a:prstGeom>
          <a:noFill/>
          <a:ln w="12700">
            <a:noFill/>
            <a:miter lim="800000"/>
            <a:headEnd type="none" w="lg" len="med"/>
            <a:tailEnd type="none" w="lg" len="med"/>
          </a:ln>
        </p:spPr>
        <p:txBody>
          <a:bodyPr>
            <a:spAutoFit/>
          </a:bodyPr>
          <a:lstStyle/>
          <a:p>
            <a:r>
              <a:rPr lang="en-US" sz="1200">
                <a:solidFill>
                  <a:schemeClr val="bg2"/>
                </a:solidFill>
              </a:rPr>
              <a:t>Flat plate</a:t>
            </a:r>
          </a:p>
        </p:txBody>
      </p:sp>
      <p:graphicFrame>
        <p:nvGraphicFramePr>
          <p:cNvPr id="14338" name="Object 25"/>
          <p:cNvGraphicFramePr>
            <a:graphicFrameLocks noChangeAspect="1"/>
          </p:cNvGraphicFramePr>
          <p:nvPr/>
        </p:nvGraphicFramePr>
        <p:xfrm>
          <a:off x="4695825" y="4792663"/>
          <a:ext cx="1028700" cy="614362"/>
        </p:xfrm>
        <a:graphic>
          <a:graphicData uri="http://schemas.openxmlformats.org/presentationml/2006/ole">
            <p:oleObj spid="_x0000_s14338" name="Equation" r:id="rId6" imgW="1485720" imgH="888840" progId="Equation.3">
              <p:embed/>
            </p:oleObj>
          </a:graphicData>
        </a:graphic>
      </p:graphicFrame>
      <p:sp>
        <p:nvSpPr>
          <p:cNvPr id="225295" name="Rectangle 1039"/>
          <p:cNvSpPr>
            <a:spLocks noChangeArrowheads="1"/>
          </p:cNvSpPr>
          <p:nvPr/>
        </p:nvSpPr>
        <p:spPr bwMode="auto">
          <a:xfrm>
            <a:off x="1589088" y="5761038"/>
            <a:ext cx="658812"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Fss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2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2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8" grpId="0" autoUpdateAnimBg="0"/>
      <p:bldP spid="225289" grpId="0" autoUpdateAnimBg="0"/>
      <p:bldP spid="2252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Drag Coefficient at High Reynolds Numbers</a:t>
            </a:r>
          </a:p>
        </p:txBody>
      </p:sp>
      <p:sp>
        <p:nvSpPr>
          <p:cNvPr id="15364" name="Rectangle 3"/>
          <p:cNvSpPr>
            <a:spLocks noGrp="1" noChangeArrowheads="1"/>
          </p:cNvSpPr>
          <p:nvPr>
            <p:ph type="body" idx="1"/>
          </p:nvPr>
        </p:nvSpPr>
        <p:spPr/>
        <p:txBody>
          <a:bodyPr/>
          <a:lstStyle/>
          <a:p>
            <a:pPr>
              <a:tabLst>
                <a:tab pos="4864100" algn="l"/>
              </a:tabLst>
            </a:pPr>
            <a:r>
              <a:rPr lang="en-US" smtClean="0"/>
              <a:t>Figures 9.28-9.30 bodies with drag coefficients on p 593-595 in text.</a:t>
            </a:r>
          </a:p>
          <a:p>
            <a:pPr lvl="1">
              <a:tabLst>
                <a:tab pos="4864100" algn="l"/>
              </a:tabLst>
            </a:pPr>
            <a:r>
              <a:rPr lang="en-US" smtClean="0"/>
              <a:t>hemispherical shell	0.38</a:t>
            </a:r>
          </a:p>
          <a:p>
            <a:pPr lvl="1">
              <a:tabLst>
                <a:tab pos="4864100" algn="l"/>
              </a:tabLst>
            </a:pPr>
            <a:r>
              <a:rPr lang="en-US" smtClean="0"/>
              <a:t>hemispherical shell	1.42</a:t>
            </a:r>
          </a:p>
          <a:p>
            <a:pPr lvl="1">
              <a:tabLst>
                <a:tab pos="4864100" algn="l"/>
              </a:tabLst>
            </a:pPr>
            <a:r>
              <a:rPr lang="en-US" smtClean="0"/>
              <a:t>cube	1.1</a:t>
            </a:r>
          </a:p>
          <a:p>
            <a:pPr lvl="1">
              <a:tabLst>
                <a:tab pos="4864100" algn="l"/>
              </a:tabLst>
            </a:pPr>
            <a:r>
              <a:rPr lang="en-US" smtClean="0"/>
              <a:t>parachute	1.4</a:t>
            </a:r>
          </a:p>
        </p:txBody>
      </p:sp>
      <p:sp>
        <p:nvSpPr>
          <p:cNvPr id="15365" name="Arc 5"/>
          <p:cNvSpPr>
            <a:spLocks/>
          </p:cNvSpPr>
          <p:nvPr/>
        </p:nvSpPr>
        <p:spPr bwMode="auto">
          <a:xfrm>
            <a:off x="4837113" y="3644900"/>
            <a:ext cx="214312" cy="419100"/>
          </a:xfrm>
          <a:custGeom>
            <a:avLst/>
            <a:gdLst>
              <a:gd name="T0" fmla="*/ 4981 w 22114"/>
              <a:gd name="T1" fmla="*/ 0 h 43200"/>
              <a:gd name="T2" fmla="*/ 0 w 22114"/>
              <a:gd name="T3" fmla="*/ 419042 h 43200"/>
              <a:gd name="T4" fmla="*/ 4981 w 22114"/>
              <a:gd name="T5" fmla="*/ 209550 h 43200"/>
              <a:gd name="T6" fmla="*/ 0 60000 65536"/>
              <a:gd name="T7" fmla="*/ 0 60000 65536"/>
              <a:gd name="T8" fmla="*/ 0 60000 65536"/>
              <a:gd name="T9" fmla="*/ 0 w 22114"/>
              <a:gd name="T10" fmla="*/ 0 h 43200"/>
              <a:gd name="T11" fmla="*/ 22114 w 22114"/>
              <a:gd name="T12" fmla="*/ 43200 h 43200"/>
            </a:gdLst>
            <a:ahLst/>
            <a:cxnLst>
              <a:cxn ang="T6">
                <a:pos x="T0" y="T1"/>
              </a:cxn>
              <a:cxn ang="T7">
                <a:pos x="T2" y="T3"/>
              </a:cxn>
              <a:cxn ang="T8">
                <a:pos x="T4" y="T5"/>
              </a:cxn>
            </a:cxnLst>
            <a:rect l="T9" t="T10" r="T11" b="T12"/>
            <a:pathLst>
              <a:path w="22114" h="43200" fill="none" extrusionOk="0">
                <a:moveTo>
                  <a:pt x="513" y="0"/>
                </a:moveTo>
                <a:cubicBezTo>
                  <a:pt x="12443" y="0"/>
                  <a:pt x="22114" y="9670"/>
                  <a:pt x="22114" y="21600"/>
                </a:cubicBezTo>
                <a:cubicBezTo>
                  <a:pt x="22114" y="33529"/>
                  <a:pt x="12443" y="43200"/>
                  <a:pt x="514" y="43200"/>
                </a:cubicBezTo>
                <a:cubicBezTo>
                  <a:pt x="342" y="43200"/>
                  <a:pt x="171" y="43197"/>
                  <a:pt x="0" y="43193"/>
                </a:cubicBezTo>
              </a:path>
              <a:path w="22114" h="43200" stroke="0" extrusionOk="0">
                <a:moveTo>
                  <a:pt x="513" y="0"/>
                </a:moveTo>
                <a:cubicBezTo>
                  <a:pt x="12443" y="0"/>
                  <a:pt x="22114" y="9670"/>
                  <a:pt x="22114" y="21600"/>
                </a:cubicBezTo>
                <a:cubicBezTo>
                  <a:pt x="22114" y="33529"/>
                  <a:pt x="12443" y="43200"/>
                  <a:pt x="514" y="43200"/>
                </a:cubicBezTo>
                <a:cubicBezTo>
                  <a:pt x="342" y="43200"/>
                  <a:pt x="171" y="43197"/>
                  <a:pt x="0" y="43193"/>
                </a:cubicBezTo>
                <a:lnTo>
                  <a:pt x="514" y="21600"/>
                </a:lnTo>
                <a:close/>
              </a:path>
            </a:pathLst>
          </a:custGeom>
          <a:noFill/>
          <a:ln w="12700">
            <a:solidFill>
              <a:schemeClr val="tx1"/>
            </a:solidFill>
            <a:round/>
            <a:headEnd type="none" w="lg" len="med"/>
            <a:tailEnd type="none" w="lg" len="med"/>
          </a:ln>
        </p:spPr>
        <p:txBody>
          <a:bodyPr anchor="ctr">
            <a:spAutoFit/>
          </a:bodyPr>
          <a:lstStyle/>
          <a:p>
            <a:endParaRPr lang="en-US"/>
          </a:p>
        </p:txBody>
      </p:sp>
      <p:sp>
        <p:nvSpPr>
          <p:cNvPr id="15366" name="Arc 7"/>
          <p:cNvSpPr>
            <a:spLocks/>
          </p:cNvSpPr>
          <p:nvPr/>
        </p:nvSpPr>
        <p:spPr bwMode="auto">
          <a:xfrm flipH="1">
            <a:off x="4811713" y="3124200"/>
            <a:ext cx="214312" cy="419100"/>
          </a:xfrm>
          <a:custGeom>
            <a:avLst/>
            <a:gdLst>
              <a:gd name="T0" fmla="*/ 4981 w 22114"/>
              <a:gd name="T1" fmla="*/ 0 h 43200"/>
              <a:gd name="T2" fmla="*/ 0 w 22114"/>
              <a:gd name="T3" fmla="*/ 419042 h 43200"/>
              <a:gd name="T4" fmla="*/ 4981 w 22114"/>
              <a:gd name="T5" fmla="*/ 209550 h 43200"/>
              <a:gd name="T6" fmla="*/ 0 60000 65536"/>
              <a:gd name="T7" fmla="*/ 0 60000 65536"/>
              <a:gd name="T8" fmla="*/ 0 60000 65536"/>
              <a:gd name="T9" fmla="*/ 0 w 22114"/>
              <a:gd name="T10" fmla="*/ 0 h 43200"/>
              <a:gd name="T11" fmla="*/ 22114 w 22114"/>
              <a:gd name="T12" fmla="*/ 43200 h 43200"/>
            </a:gdLst>
            <a:ahLst/>
            <a:cxnLst>
              <a:cxn ang="T6">
                <a:pos x="T0" y="T1"/>
              </a:cxn>
              <a:cxn ang="T7">
                <a:pos x="T2" y="T3"/>
              </a:cxn>
              <a:cxn ang="T8">
                <a:pos x="T4" y="T5"/>
              </a:cxn>
            </a:cxnLst>
            <a:rect l="T9" t="T10" r="T11" b="T12"/>
            <a:pathLst>
              <a:path w="22114" h="43200" fill="none" extrusionOk="0">
                <a:moveTo>
                  <a:pt x="513" y="0"/>
                </a:moveTo>
                <a:cubicBezTo>
                  <a:pt x="12443" y="0"/>
                  <a:pt x="22114" y="9670"/>
                  <a:pt x="22114" y="21600"/>
                </a:cubicBezTo>
                <a:cubicBezTo>
                  <a:pt x="22114" y="33529"/>
                  <a:pt x="12443" y="43200"/>
                  <a:pt x="514" y="43200"/>
                </a:cubicBezTo>
                <a:cubicBezTo>
                  <a:pt x="342" y="43200"/>
                  <a:pt x="171" y="43197"/>
                  <a:pt x="0" y="43193"/>
                </a:cubicBezTo>
              </a:path>
              <a:path w="22114" h="43200" stroke="0" extrusionOk="0">
                <a:moveTo>
                  <a:pt x="513" y="0"/>
                </a:moveTo>
                <a:cubicBezTo>
                  <a:pt x="12443" y="0"/>
                  <a:pt x="22114" y="9670"/>
                  <a:pt x="22114" y="21600"/>
                </a:cubicBezTo>
                <a:cubicBezTo>
                  <a:pt x="22114" y="33529"/>
                  <a:pt x="12443" y="43200"/>
                  <a:pt x="514" y="43200"/>
                </a:cubicBezTo>
                <a:cubicBezTo>
                  <a:pt x="342" y="43200"/>
                  <a:pt x="171" y="43197"/>
                  <a:pt x="0" y="43193"/>
                </a:cubicBezTo>
                <a:lnTo>
                  <a:pt x="514" y="21600"/>
                </a:lnTo>
                <a:close/>
              </a:path>
            </a:pathLst>
          </a:custGeom>
          <a:noFill/>
          <a:ln w="12700">
            <a:solidFill>
              <a:schemeClr val="tx1"/>
            </a:solidFill>
            <a:round/>
            <a:headEnd type="none" w="lg" len="med"/>
            <a:tailEnd type="none" w="lg" len="med"/>
          </a:ln>
        </p:spPr>
        <p:txBody>
          <a:bodyPr anchor="ctr">
            <a:spAutoFit/>
          </a:bodyPr>
          <a:lstStyle/>
          <a:p>
            <a:endParaRPr lang="en-US"/>
          </a:p>
        </p:txBody>
      </p:sp>
      <p:sp>
        <p:nvSpPr>
          <p:cNvPr id="15367" name="AutoShape 8"/>
          <p:cNvSpPr>
            <a:spLocks noChangeArrowheads="1"/>
          </p:cNvSpPr>
          <p:nvPr/>
        </p:nvSpPr>
        <p:spPr bwMode="auto">
          <a:xfrm>
            <a:off x="4702175" y="4165600"/>
            <a:ext cx="381000" cy="355600"/>
          </a:xfrm>
          <a:prstGeom prst="cube">
            <a:avLst>
              <a:gd name="adj" fmla="val 0"/>
            </a:avLst>
          </a:prstGeom>
          <a:noFill/>
          <a:ln w="12700">
            <a:solidFill>
              <a:schemeClr val="tx1"/>
            </a:solidFill>
            <a:miter lim="800000"/>
            <a:headEnd type="none" w="lg" len="med"/>
            <a:tailEnd type="none" w="lg" len="med"/>
          </a:ln>
        </p:spPr>
        <p:txBody>
          <a:bodyPr wrap="none" anchor="ctr">
            <a:spAutoFit/>
          </a:bodyPr>
          <a:lstStyle/>
          <a:p>
            <a:endParaRPr lang="en-US"/>
          </a:p>
        </p:txBody>
      </p:sp>
      <p:graphicFrame>
        <p:nvGraphicFramePr>
          <p:cNvPr id="15362" name="Object 9"/>
          <p:cNvGraphicFramePr>
            <a:graphicFrameLocks noChangeAspect="1"/>
          </p:cNvGraphicFramePr>
          <p:nvPr/>
        </p:nvGraphicFramePr>
        <p:xfrm>
          <a:off x="4270375" y="4627563"/>
          <a:ext cx="622300" cy="808037"/>
        </p:xfrm>
        <a:graphic>
          <a:graphicData uri="http://schemas.openxmlformats.org/presentationml/2006/ole">
            <p:oleObj spid="_x0000_s15362" name="Clip" r:id="rId4" imgW="2675160" imgH="3468960" progId="MS_ClipArt_Gallery.2">
              <p:embed/>
            </p:oleObj>
          </a:graphicData>
        </a:graphic>
      </p:graphicFrame>
      <p:sp>
        <p:nvSpPr>
          <p:cNvPr id="15368" name="Line 11"/>
          <p:cNvSpPr>
            <a:spLocks noChangeShapeType="1"/>
          </p:cNvSpPr>
          <p:nvPr/>
        </p:nvSpPr>
        <p:spPr bwMode="auto">
          <a:xfrm>
            <a:off x="4381500" y="3333750"/>
            <a:ext cx="3048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5369" name="Line 12"/>
          <p:cNvSpPr>
            <a:spLocks noChangeShapeType="1"/>
          </p:cNvSpPr>
          <p:nvPr/>
        </p:nvSpPr>
        <p:spPr bwMode="auto">
          <a:xfrm>
            <a:off x="4533900" y="3854450"/>
            <a:ext cx="3048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5370" name="Line 13"/>
          <p:cNvSpPr>
            <a:spLocks noChangeShapeType="1"/>
          </p:cNvSpPr>
          <p:nvPr/>
        </p:nvSpPr>
        <p:spPr bwMode="auto">
          <a:xfrm>
            <a:off x="4229100" y="4343400"/>
            <a:ext cx="3048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5371" name="AutoShape 14"/>
          <p:cNvSpPr>
            <a:spLocks/>
          </p:cNvSpPr>
          <p:nvPr/>
        </p:nvSpPr>
        <p:spPr bwMode="auto">
          <a:xfrm>
            <a:off x="6311900" y="3136900"/>
            <a:ext cx="203200" cy="850900"/>
          </a:xfrm>
          <a:prstGeom prst="rightBrace">
            <a:avLst>
              <a:gd name="adj1" fmla="val 34896"/>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15372" name="Text Box 15"/>
          <p:cNvSpPr txBox="1">
            <a:spLocks noChangeArrowheads="1"/>
          </p:cNvSpPr>
          <p:nvPr/>
        </p:nvSpPr>
        <p:spPr bwMode="auto">
          <a:xfrm>
            <a:off x="6454775" y="3352800"/>
            <a:ext cx="911225" cy="457200"/>
          </a:xfrm>
          <a:prstGeom prst="rect">
            <a:avLst/>
          </a:prstGeom>
          <a:noFill/>
          <a:ln w="12700">
            <a:noFill/>
            <a:miter lim="800000"/>
            <a:headEnd type="none" w="lg" len="med"/>
            <a:tailEnd type="none" w="lg" len="med"/>
          </a:ln>
        </p:spPr>
        <p:txBody>
          <a:bodyPr wrap="none" anchor="ctr">
            <a:spAutoFit/>
          </a:bodyPr>
          <a:lstStyle/>
          <a:p>
            <a:pPr algn="ctr"/>
            <a:r>
              <a:rPr lang="en-US" sz="2400"/>
              <a:t>Why?</a:t>
            </a:r>
          </a:p>
        </p:txBody>
      </p:sp>
      <p:sp>
        <p:nvSpPr>
          <p:cNvPr id="15373" name="Freeform 18"/>
          <p:cNvSpPr>
            <a:spLocks/>
          </p:cNvSpPr>
          <p:nvPr/>
        </p:nvSpPr>
        <p:spPr bwMode="auto">
          <a:xfrm>
            <a:off x="342900" y="5499100"/>
            <a:ext cx="927100" cy="1133475"/>
          </a:xfrm>
          <a:custGeom>
            <a:avLst/>
            <a:gdLst>
              <a:gd name="T0" fmla="*/ 562 w 584"/>
              <a:gd name="T1" fmla="*/ 0 h 714"/>
              <a:gd name="T2" fmla="*/ 562 w 584"/>
              <a:gd name="T3" fmla="*/ 714 h 714"/>
              <a:gd name="T4" fmla="*/ 288 w 584"/>
              <a:gd name="T5" fmla="*/ 360 h 714"/>
              <a:gd name="T6" fmla="*/ 562 w 584"/>
              <a:gd name="T7" fmla="*/ 0 h 714"/>
              <a:gd name="T8" fmla="*/ 0 60000 65536"/>
              <a:gd name="T9" fmla="*/ 0 60000 65536"/>
              <a:gd name="T10" fmla="*/ 0 60000 65536"/>
              <a:gd name="T11" fmla="*/ 0 60000 65536"/>
              <a:gd name="T12" fmla="*/ 0 w 584"/>
              <a:gd name="T13" fmla="*/ 0 h 714"/>
              <a:gd name="T14" fmla="*/ 584 w 584"/>
              <a:gd name="T15" fmla="*/ 714 h 714"/>
            </a:gdLst>
            <a:ahLst/>
            <a:cxnLst>
              <a:cxn ang="T8">
                <a:pos x="T0" y="T1"/>
              </a:cxn>
              <a:cxn ang="T9">
                <a:pos x="T2" y="T3"/>
              </a:cxn>
              <a:cxn ang="T10">
                <a:pos x="T4" y="T5"/>
              </a:cxn>
              <a:cxn ang="T11">
                <a:pos x="T6" y="T7"/>
              </a:cxn>
            </a:cxnLst>
            <a:rect l="T12" t="T13" r="T14" b="T15"/>
            <a:pathLst>
              <a:path w="584" h="714">
                <a:moveTo>
                  <a:pt x="562" y="0"/>
                </a:moveTo>
                <a:cubicBezTo>
                  <a:pt x="0" y="22"/>
                  <a:pt x="173" y="714"/>
                  <a:pt x="562" y="714"/>
                </a:cubicBezTo>
                <a:cubicBezTo>
                  <a:pt x="584" y="606"/>
                  <a:pt x="288" y="479"/>
                  <a:pt x="288" y="360"/>
                </a:cubicBezTo>
                <a:cubicBezTo>
                  <a:pt x="288" y="241"/>
                  <a:pt x="505" y="75"/>
                  <a:pt x="562" y="0"/>
                </a:cubicBezTo>
                <a:close/>
              </a:path>
            </a:pathLst>
          </a:custGeom>
          <a:solidFill>
            <a:schemeClr val="accent1"/>
          </a:solidFill>
          <a:ln w="12700" cap="flat" cmpd="sng">
            <a:solidFill>
              <a:schemeClr val="tx1"/>
            </a:solidFill>
            <a:prstDash val="solid"/>
            <a:round/>
            <a:headEnd type="none" w="lg" len="med"/>
            <a:tailEnd type="none" w="lg" len="med"/>
          </a:ln>
        </p:spPr>
        <p:txBody>
          <a:bodyPr anchor="ctr">
            <a:spAutoFit/>
          </a:bodyPr>
          <a:lstStyle/>
          <a:p>
            <a:endParaRPr lang="en-US"/>
          </a:p>
        </p:txBody>
      </p:sp>
      <p:sp>
        <p:nvSpPr>
          <p:cNvPr id="15374" name="Freeform 19"/>
          <p:cNvSpPr>
            <a:spLocks/>
          </p:cNvSpPr>
          <p:nvPr/>
        </p:nvSpPr>
        <p:spPr bwMode="auto">
          <a:xfrm>
            <a:off x="2019300" y="5486400"/>
            <a:ext cx="1168400" cy="1133475"/>
          </a:xfrm>
          <a:custGeom>
            <a:avLst/>
            <a:gdLst>
              <a:gd name="T0" fmla="*/ 562 w 736"/>
              <a:gd name="T1" fmla="*/ 0 h 714"/>
              <a:gd name="T2" fmla="*/ 562 w 736"/>
              <a:gd name="T3" fmla="*/ 714 h 714"/>
              <a:gd name="T4" fmla="*/ 736 w 736"/>
              <a:gd name="T5" fmla="*/ 312 h 714"/>
              <a:gd name="T6" fmla="*/ 562 w 736"/>
              <a:gd name="T7" fmla="*/ 0 h 714"/>
              <a:gd name="T8" fmla="*/ 0 60000 65536"/>
              <a:gd name="T9" fmla="*/ 0 60000 65536"/>
              <a:gd name="T10" fmla="*/ 0 60000 65536"/>
              <a:gd name="T11" fmla="*/ 0 60000 65536"/>
              <a:gd name="T12" fmla="*/ 0 w 736"/>
              <a:gd name="T13" fmla="*/ 0 h 714"/>
              <a:gd name="T14" fmla="*/ 736 w 736"/>
              <a:gd name="T15" fmla="*/ 714 h 714"/>
            </a:gdLst>
            <a:ahLst/>
            <a:cxnLst>
              <a:cxn ang="T8">
                <a:pos x="T0" y="T1"/>
              </a:cxn>
              <a:cxn ang="T9">
                <a:pos x="T2" y="T3"/>
              </a:cxn>
              <a:cxn ang="T10">
                <a:pos x="T4" y="T5"/>
              </a:cxn>
              <a:cxn ang="T11">
                <a:pos x="T6" y="T7"/>
              </a:cxn>
            </a:cxnLst>
            <a:rect l="T12" t="T13" r="T14" b="T15"/>
            <a:pathLst>
              <a:path w="736" h="714">
                <a:moveTo>
                  <a:pt x="562" y="0"/>
                </a:moveTo>
                <a:cubicBezTo>
                  <a:pt x="0" y="22"/>
                  <a:pt x="173" y="714"/>
                  <a:pt x="562" y="714"/>
                </a:cubicBezTo>
                <a:cubicBezTo>
                  <a:pt x="584" y="606"/>
                  <a:pt x="736" y="431"/>
                  <a:pt x="736" y="312"/>
                </a:cubicBezTo>
                <a:cubicBezTo>
                  <a:pt x="736" y="193"/>
                  <a:pt x="598" y="65"/>
                  <a:pt x="562" y="0"/>
                </a:cubicBezTo>
                <a:close/>
              </a:path>
            </a:pathLst>
          </a:custGeom>
          <a:solidFill>
            <a:schemeClr val="accent1"/>
          </a:solidFill>
          <a:ln w="12700" cap="flat" cmpd="sng">
            <a:solidFill>
              <a:schemeClr val="tx1"/>
            </a:solidFill>
            <a:prstDash val="solid"/>
            <a:round/>
            <a:headEnd type="none" w="lg" len="med"/>
            <a:tailEnd type="none" w="lg" len="med"/>
          </a:ln>
        </p:spPr>
        <p:txBody>
          <a:bodyPr anchor="ctr">
            <a:spAutoFit/>
          </a:bodyPr>
          <a:lstStyle/>
          <a:p>
            <a:endParaRPr lang="en-US"/>
          </a:p>
        </p:txBody>
      </p:sp>
      <p:sp>
        <p:nvSpPr>
          <p:cNvPr id="15375" name="Text Box 20"/>
          <p:cNvSpPr txBox="1">
            <a:spLocks noChangeArrowheads="1"/>
          </p:cNvSpPr>
          <p:nvPr/>
        </p:nvSpPr>
        <p:spPr bwMode="auto">
          <a:xfrm>
            <a:off x="1192213" y="5700713"/>
            <a:ext cx="692150" cy="641350"/>
          </a:xfrm>
          <a:prstGeom prst="rect">
            <a:avLst/>
          </a:prstGeom>
          <a:noFill/>
          <a:ln w="12700">
            <a:noFill/>
            <a:miter lim="800000"/>
            <a:headEnd type="none" w="lg" len="med"/>
            <a:tailEnd type="none" w="lg" len="med"/>
          </a:ln>
        </p:spPr>
        <p:txBody>
          <a:bodyPr wrap="none" anchor="ctr">
            <a:spAutoFit/>
          </a:bodyPr>
          <a:lstStyle/>
          <a:p>
            <a:pPr algn="ctr"/>
            <a:r>
              <a:rPr lang="en-US" sz="3600"/>
              <a:t>Vs</a:t>
            </a:r>
          </a:p>
        </p:txBody>
      </p:sp>
      <p:sp>
        <p:nvSpPr>
          <p:cNvPr id="15376" name="Line 21"/>
          <p:cNvSpPr>
            <a:spLocks noChangeShapeType="1"/>
          </p:cNvSpPr>
          <p:nvPr/>
        </p:nvSpPr>
        <p:spPr bwMode="auto">
          <a:xfrm>
            <a:off x="215900" y="6057900"/>
            <a:ext cx="3302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5377" name="Text Box 22"/>
          <p:cNvSpPr txBox="1">
            <a:spLocks noChangeArrowheads="1"/>
          </p:cNvSpPr>
          <p:nvPr/>
        </p:nvSpPr>
        <p:spPr bwMode="auto">
          <a:xfrm>
            <a:off x="3343275" y="5292725"/>
            <a:ext cx="635000" cy="1311275"/>
          </a:xfrm>
          <a:prstGeom prst="rect">
            <a:avLst/>
          </a:prstGeom>
          <a:noFill/>
          <a:ln w="12700">
            <a:noFill/>
            <a:miter lim="800000"/>
            <a:headEnd type="none" w="lg" len="med"/>
            <a:tailEnd type="none" w="lg" len="med"/>
          </a:ln>
        </p:spPr>
        <p:txBody>
          <a:bodyPr wrap="none" anchor="ctr">
            <a:spAutoFit/>
          </a:bodyPr>
          <a:lstStyle/>
          <a:p>
            <a:pPr algn="ctr"/>
            <a:r>
              <a:rPr lang="en-US" sz="8000"/>
              <a:t>?</a:t>
            </a:r>
          </a:p>
        </p:txBody>
      </p:sp>
      <p:sp>
        <p:nvSpPr>
          <p:cNvPr id="200727" name="Text Box 23"/>
          <p:cNvSpPr txBox="1">
            <a:spLocks noChangeArrowheads="1"/>
          </p:cNvSpPr>
          <p:nvPr/>
        </p:nvSpPr>
        <p:spPr bwMode="auto">
          <a:xfrm>
            <a:off x="6588125" y="3800475"/>
            <a:ext cx="2708275" cy="1552575"/>
          </a:xfrm>
          <a:prstGeom prst="rect">
            <a:avLst/>
          </a:prstGeom>
          <a:noFill/>
          <a:ln w="12700">
            <a:noFill/>
            <a:miter lim="800000"/>
            <a:headEnd type="none" w="lg" len="med"/>
            <a:tailEnd type="none" w="lg" len="med"/>
          </a:ln>
        </p:spPr>
        <p:txBody>
          <a:bodyPr>
            <a:spAutoFit/>
          </a:bodyPr>
          <a:lstStyle/>
          <a:p>
            <a:r>
              <a:rPr lang="en-US" sz="2400">
                <a:solidFill>
                  <a:schemeClr val="folHlink"/>
                </a:solidFill>
              </a:rPr>
              <a:t>Velocity at separation point determines pressure in wake.</a:t>
            </a:r>
          </a:p>
        </p:txBody>
      </p:sp>
      <p:sp>
        <p:nvSpPr>
          <p:cNvPr id="200728" name="Text Box 24"/>
          <p:cNvSpPr txBox="1">
            <a:spLocks noChangeArrowheads="1"/>
          </p:cNvSpPr>
          <p:nvPr/>
        </p:nvSpPr>
        <p:spPr bwMode="auto">
          <a:xfrm>
            <a:off x="4860925" y="6010275"/>
            <a:ext cx="191135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The same!!!</a:t>
            </a:r>
          </a:p>
        </p:txBody>
      </p:sp>
      <p:sp>
        <p:nvSpPr>
          <p:cNvPr id="15380" name="Line 26"/>
          <p:cNvSpPr>
            <a:spLocks noChangeShapeType="1"/>
          </p:cNvSpPr>
          <p:nvPr/>
        </p:nvSpPr>
        <p:spPr bwMode="auto">
          <a:xfrm>
            <a:off x="4927600" y="6502400"/>
            <a:ext cx="1752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07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7" grpId="0" build="p" autoUpdateAnimBg="0"/>
      <p:bldP spid="20072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smtClean="0"/>
              <a:t>SUVs have got Drag…</a:t>
            </a:r>
          </a:p>
        </p:txBody>
      </p:sp>
      <p:sp>
        <p:nvSpPr>
          <p:cNvPr id="16389" name="Rectangle 3"/>
          <p:cNvSpPr>
            <a:spLocks noGrp="1" noChangeArrowheads="1"/>
          </p:cNvSpPr>
          <p:nvPr>
            <p:ph type="body" idx="1"/>
          </p:nvPr>
        </p:nvSpPr>
        <p:spPr/>
        <p:txBody>
          <a:bodyPr/>
          <a:lstStyle/>
          <a:p>
            <a:r>
              <a:rPr lang="en-US" smtClean="0"/>
              <a:t>Ford Explorer 2002 C</a:t>
            </a:r>
            <a:r>
              <a:rPr lang="en-US" baseline="-25000" smtClean="0"/>
              <a:t>d</a:t>
            </a:r>
            <a:r>
              <a:rPr lang="en-US" smtClean="0"/>
              <a:t> = 0.41</a:t>
            </a:r>
          </a:p>
        </p:txBody>
      </p:sp>
      <p:pic>
        <p:nvPicPr>
          <p:cNvPr id="16390" name="Picture 4" descr="9-27"/>
          <p:cNvPicPr>
            <a:picLocks noChangeAspect="1" noChangeArrowheads="1"/>
          </p:cNvPicPr>
          <p:nvPr/>
        </p:nvPicPr>
        <p:blipFill>
          <a:blip r:embed="rId4" cstate="print"/>
          <a:srcRect b="27834"/>
          <a:stretch>
            <a:fillRect/>
          </a:stretch>
        </p:blipFill>
        <p:spPr bwMode="auto">
          <a:xfrm>
            <a:off x="474663" y="2644775"/>
            <a:ext cx="7151687" cy="4044950"/>
          </a:xfrm>
          <a:prstGeom prst="rect">
            <a:avLst/>
          </a:prstGeom>
          <a:noFill/>
          <a:ln w="9525">
            <a:noFill/>
            <a:miter lim="800000"/>
            <a:headEnd/>
            <a:tailEnd/>
          </a:ln>
        </p:spPr>
      </p:pic>
      <p:sp>
        <p:nvSpPr>
          <p:cNvPr id="16391" name="Freeform 5"/>
          <p:cNvSpPr>
            <a:spLocks/>
          </p:cNvSpPr>
          <p:nvPr/>
        </p:nvSpPr>
        <p:spPr bwMode="auto">
          <a:xfrm>
            <a:off x="7416800" y="4432300"/>
            <a:ext cx="635000" cy="393700"/>
          </a:xfrm>
          <a:custGeom>
            <a:avLst/>
            <a:gdLst>
              <a:gd name="T0" fmla="*/ 0 w 600"/>
              <a:gd name="T1" fmla="*/ 248 h 248"/>
              <a:gd name="T2" fmla="*/ 152 w 600"/>
              <a:gd name="T3" fmla="*/ 216 h 248"/>
              <a:gd name="T4" fmla="*/ 376 w 600"/>
              <a:gd name="T5" fmla="*/ 72 h 248"/>
              <a:gd name="T6" fmla="*/ 600 w 600"/>
              <a:gd name="T7" fmla="*/ 0 h 248"/>
              <a:gd name="T8" fmla="*/ 0 60000 65536"/>
              <a:gd name="T9" fmla="*/ 0 60000 65536"/>
              <a:gd name="T10" fmla="*/ 0 60000 65536"/>
              <a:gd name="T11" fmla="*/ 0 60000 65536"/>
              <a:gd name="T12" fmla="*/ 0 w 600"/>
              <a:gd name="T13" fmla="*/ 0 h 248"/>
              <a:gd name="T14" fmla="*/ 600 w 600"/>
              <a:gd name="T15" fmla="*/ 248 h 248"/>
            </a:gdLst>
            <a:ahLst/>
            <a:cxnLst>
              <a:cxn ang="T8">
                <a:pos x="T0" y="T1"/>
              </a:cxn>
              <a:cxn ang="T9">
                <a:pos x="T2" y="T3"/>
              </a:cxn>
              <a:cxn ang="T10">
                <a:pos x="T4" y="T5"/>
              </a:cxn>
              <a:cxn ang="T11">
                <a:pos x="T6" y="T7"/>
              </a:cxn>
            </a:cxnLst>
            <a:rect l="T12" t="T13" r="T14" b="T15"/>
            <a:pathLst>
              <a:path w="600" h="248">
                <a:moveTo>
                  <a:pt x="0" y="248"/>
                </a:moveTo>
                <a:cubicBezTo>
                  <a:pt x="25" y="243"/>
                  <a:pt x="89" y="245"/>
                  <a:pt x="152" y="216"/>
                </a:cubicBezTo>
                <a:cubicBezTo>
                  <a:pt x="215" y="187"/>
                  <a:pt x="301" y="108"/>
                  <a:pt x="376" y="72"/>
                </a:cubicBezTo>
                <a:cubicBezTo>
                  <a:pt x="451" y="36"/>
                  <a:pt x="553" y="15"/>
                  <a:pt x="600" y="0"/>
                </a:cubicBezTo>
              </a:path>
            </a:pathLst>
          </a:custGeom>
          <a:noFill/>
          <a:ln w="38100" cap="flat" cmpd="sng">
            <a:solidFill>
              <a:schemeClr val="tx2"/>
            </a:solidFill>
            <a:prstDash val="solid"/>
            <a:round/>
            <a:headEnd type="none" w="lg" len="med"/>
            <a:tailEnd type="triangle" w="lg" len="med"/>
          </a:ln>
        </p:spPr>
        <p:txBody>
          <a:bodyPr anchor="ctr">
            <a:spAutoFit/>
          </a:bodyPr>
          <a:lstStyle/>
          <a:p>
            <a:endParaRPr lang="en-US"/>
          </a:p>
        </p:txBody>
      </p:sp>
      <p:graphicFrame>
        <p:nvGraphicFramePr>
          <p:cNvPr id="273414" name="Object 6"/>
          <p:cNvGraphicFramePr>
            <a:graphicFrameLocks noChangeAspect="1"/>
          </p:cNvGraphicFramePr>
          <p:nvPr/>
        </p:nvGraphicFramePr>
        <p:xfrm>
          <a:off x="7258050" y="458788"/>
          <a:ext cx="1574800" cy="787400"/>
        </p:xfrm>
        <a:graphic>
          <a:graphicData uri="http://schemas.openxmlformats.org/presentationml/2006/ole">
            <p:oleObj spid="_x0000_s16386" name="Equation" r:id="rId5" imgW="1574640" imgH="787320" progId="Equation.DSMT4">
              <p:embed/>
            </p:oleObj>
          </a:graphicData>
        </a:graphic>
      </p:graphicFrame>
      <p:graphicFrame>
        <p:nvGraphicFramePr>
          <p:cNvPr id="273415" name="Object 7"/>
          <p:cNvGraphicFramePr>
            <a:graphicFrameLocks noChangeAspect="1"/>
          </p:cNvGraphicFramePr>
          <p:nvPr/>
        </p:nvGraphicFramePr>
        <p:xfrm>
          <a:off x="6654800" y="1855788"/>
          <a:ext cx="2146300" cy="762000"/>
        </p:xfrm>
        <a:graphic>
          <a:graphicData uri="http://schemas.openxmlformats.org/presentationml/2006/ole">
            <p:oleObj spid="_x0000_s16387" name="Equation" r:id="rId6" imgW="2145960" imgH="761760" progId="Equation.DSMT4">
              <p:embed/>
            </p:oleObj>
          </a:graphicData>
        </a:graphic>
      </p:graphicFrame>
      <p:sp>
        <p:nvSpPr>
          <p:cNvPr id="273416" name="Oval 8"/>
          <p:cNvSpPr>
            <a:spLocks noChangeArrowheads="1"/>
          </p:cNvSpPr>
          <p:nvPr/>
        </p:nvSpPr>
        <p:spPr bwMode="auto">
          <a:xfrm>
            <a:off x="8534400" y="1828800"/>
            <a:ext cx="419100" cy="469900"/>
          </a:xfrm>
          <a:prstGeom prst="ellipse">
            <a:avLst/>
          </a:prstGeom>
          <a:noFill/>
          <a:ln w="12700">
            <a:solidFill>
              <a:schemeClr val="folHlink"/>
            </a:solidFill>
            <a:round/>
            <a:headEnd type="none" w="lg" len="med"/>
            <a:tailEnd type="none" w="lg" len="med"/>
          </a:ln>
        </p:spPr>
        <p:txBody>
          <a:bodyPr wrap="none" anchor="ctr">
            <a:spAutoFit/>
          </a:bodyPr>
          <a:lstStyle/>
          <a:p>
            <a:endParaRPr lang="en-US"/>
          </a:p>
        </p:txBody>
      </p:sp>
      <p:pic>
        <p:nvPicPr>
          <p:cNvPr id="16393" name="Picture 10" descr="prius-insight-side.jpg (10193 bytes)"/>
          <p:cNvPicPr>
            <a:picLocks noChangeAspect="1" noChangeArrowheads="1"/>
          </p:cNvPicPr>
          <p:nvPr/>
        </p:nvPicPr>
        <p:blipFill>
          <a:blip r:embed="rId7" cstate="print"/>
          <a:srcRect/>
          <a:stretch>
            <a:fillRect/>
          </a:stretch>
        </p:blipFill>
        <p:spPr bwMode="auto">
          <a:xfrm>
            <a:off x="7472363" y="5240338"/>
            <a:ext cx="1671637" cy="644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3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34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3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584200" y="203200"/>
            <a:ext cx="7772400" cy="1143000"/>
          </a:xfrm>
        </p:spPr>
        <p:txBody>
          <a:bodyPr/>
          <a:lstStyle/>
          <a:p>
            <a:r>
              <a:rPr lang="en-US" sz="4000" smtClean="0"/>
              <a:t>Automobile Drag Coefficients </a:t>
            </a:r>
            <a:br>
              <a:rPr lang="en-US" sz="4000" smtClean="0"/>
            </a:br>
            <a:r>
              <a:rPr lang="en-US" sz="4000" smtClean="0"/>
              <a:t>(High Reynolds Number)</a:t>
            </a:r>
          </a:p>
        </p:txBody>
      </p:sp>
      <p:sp>
        <p:nvSpPr>
          <p:cNvPr id="17413" name="Text Box 8"/>
          <p:cNvSpPr txBox="1">
            <a:spLocks noChangeArrowheads="1"/>
          </p:cNvSpPr>
          <p:nvPr/>
        </p:nvSpPr>
        <p:spPr bwMode="auto">
          <a:xfrm>
            <a:off x="190500" y="1854200"/>
            <a:ext cx="1346200" cy="457200"/>
          </a:xfrm>
          <a:prstGeom prst="rect">
            <a:avLst/>
          </a:prstGeom>
          <a:noFill/>
          <a:ln w="12700">
            <a:noFill/>
            <a:miter lim="800000"/>
            <a:headEnd type="none" w="lg" len="med"/>
            <a:tailEnd type="none" w="lg" len="med"/>
          </a:ln>
        </p:spPr>
        <p:txBody>
          <a:bodyPr wrap="none" anchor="ctr">
            <a:spAutoFit/>
          </a:bodyPr>
          <a:lstStyle/>
          <a:p>
            <a:r>
              <a:rPr lang="en-US" sz="2400" i="1"/>
              <a:t>C</a:t>
            </a:r>
            <a:r>
              <a:rPr lang="en-US" sz="2400" i="1" baseline="-25000"/>
              <a:t>d</a:t>
            </a:r>
            <a:r>
              <a:rPr lang="en-US" sz="2400"/>
              <a:t> = 0.32</a:t>
            </a:r>
          </a:p>
        </p:txBody>
      </p:sp>
      <p:sp>
        <p:nvSpPr>
          <p:cNvPr id="17414" name="Text Box 9"/>
          <p:cNvSpPr txBox="1">
            <a:spLocks noChangeArrowheads="1"/>
          </p:cNvSpPr>
          <p:nvPr/>
        </p:nvSpPr>
        <p:spPr bwMode="auto">
          <a:xfrm>
            <a:off x="160338" y="2343150"/>
            <a:ext cx="3432175" cy="2647950"/>
          </a:xfrm>
          <a:prstGeom prst="rect">
            <a:avLst/>
          </a:prstGeom>
          <a:noFill/>
          <a:ln w="12700">
            <a:noFill/>
            <a:miter lim="800000"/>
            <a:headEnd type="none" w="lg" len="med"/>
            <a:tailEnd type="none" w="lg" len="med"/>
          </a:ln>
        </p:spPr>
        <p:txBody>
          <a:bodyPr wrap="none" anchor="ctr">
            <a:spAutoFit/>
          </a:bodyPr>
          <a:lstStyle/>
          <a:p>
            <a:r>
              <a:rPr lang="en-US" sz="2400" b="1" u="sng"/>
              <a:t>H</a:t>
            </a:r>
            <a:r>
              <a:rPr lang="en-US" sz="2400"/>
              <a:t>eight = 1.539 m</a:t>
            </a:r>
          </a:p>
          <a:p>
            <a:r>
              <a:rPr lang="en-US" sz="2400" b="1" u="sng"/>
              <a:t>W</a:t>
            </a:r>
            <a:r>
              <a:rPr lang="en-US" sz="2400"/>
              <a:t>idth = 1.775 m</a:t>
            </a:r>
          </a:p>
          <a:p>
            <a:r>
              <a:rPr lang="en-US" sz="2400"/>
              <a:t>Length = 4.351 m</a:t>
            </a:r>
          </a:p>
          <a:p>
            <a:r>
              <a:rPr lang="en-US" sz="2400" b="1" u="sng"/>
              <a:t>G</a:t>
            </a:r>
            <a:r>
              <a:rPr lang="en-US" sz="2400"/>
              <a:t>round clearance = 15 cm</a:t>
            </a:r>
          </a:p>
          <a:p>
            <a:r>
              <a:rPr lang="en-US" sz="2400"/>
              <a:t>100 kW at 6000 rpm</a:t>
            </a:r>
          </a:p>
          <a:p>
            <a:r>
              <a:rPr lang="en-US" sz="2400"/>
              <a:t>Max speed is 124 mph</a:t>
            </a:r>
          </a:p>
          <a:p>
            <a:endParaRPr lang="en-US" sz="2400"/>
          </a:p>
        </p:txBody>
      </p:sp>
      <p:sp>
        <p:nvSpPr>
          <p:cNvPr id="17415" name="Text Box 17"/>
          <p:cNvSpPr txBox="1">
            <a:spLocks noChangeArrowheads="1"/>
          </p:cNvSpPr>
          <p:nvPr/>
        </p:nvSpPr>
        <p:spPr bwMode="auto">
          <a:xfrm>
            <a:off x="192088" y="5232400"/>
            <a:ext cx="8951912" cy="457200"/>
          </a:xfrm>
          <a:prstGeom prst="rect">
            <a:avLst/>
          </a:prstGeom>
          <a:noFill/>
          <a:ln w="12700">
            <a:noFill/>
            <a:miter lim="800000"/>
            <a:headEnd type="none" w="lg" len="med"/>
            <a:tailEnd type="none" w="lg" len="med"/>
          </a:ln>
        </p:spPr>
        <p:txBody>
          <a:bodyPr wrap="none" anchor="ctr">
            <a:spAutoFit/>
          </a:bodyPr>
          <a:lstStyle/>
          <a:p>
            <a:r>
              <a:rPr lang="en-US" sz="2400"/>
              <a:t>Calculate the power required to overcome drag at 60 mph and 120 mph.</a:t>
            </a:r>
          </a:p>
        </p:txBody>
      </p:sp>
      <p:sp>
        <p:nvSpPr>
          <p:cNvPr id="217106" name="AutoShape 18">
            <a:hlinkClick r:id="rId4" action="ppaction://hlinksldjump" highlightClick="1"/>
          </p:cNvPr>
          <p:cNvSpPr>
            <a:spLocks noChangeArrowheads="1"/>
          </p:cNvSpPr>
          <p:nvPr/>
        </p:nvSpPr>
        <p:spPr bwMode="auto">
          <a:xfrm>
            <a:off x="8250238" y="6007100"/>
            <a:ext cx="893762" cy="850900"/>
          </a:xfrm>
          <a:prstGeom prst="actionButtonForwardNext">
            <a:avLst/>
          </a:prstGeom>
          <a:solidFill>
            <a:schemeClr val="folHlink"/>
          </a:solidFill>
          <a:ln w="12700">
            <a:solidFill>
              <a:schemeClr val="folHlink"/>
            </a:solidFill>
            <a:miter lim="800000"/>
            <a:headEnd type="none" w="lg" len="med"/>
            <a:tailEnd type="none" w="lg" len="med"/>
          </a:ln>
        </p:spPr>
        <p:txBody>
          <a:bodyPr wrap="none" anchor="ctr">
            <a:spAutoFit/>
          </a:bodyPr>
          <a:lstStyle/>
          <a:p>
            <a:endParaRPr lang="en-US"/>
          </a:p>
        </p:txBody>
      </p:sp>
      <p:sp>
        <p:nvSpPr>
          <p:cNvPr id="17417" name="Text Box 19"/>
          <p:cNvSpPr txBox="1">
            <a:spLocks noChangeArrowheads="1"/>
          </p:cNvSpPr>
          <p:nvPr/>
        </p:nvSpPr>
        <p:spPr bwMode="auto">
          <a:xfrm>
            <a:off x="203200" y="4724400"/>
            <a:ext cx="3844925" cy="457200"/>
          </a:xfrm>
          <a:prstGeom prst="rect">
            <a:avLst/>
          </a:prstGeom>
          <a:noFill/>
          <a:ln w="12700">
            <a:noFill/>
            <a:miter lim="800000"/>
            <a:headEnd type="none" w="lg" len="med"/>
            <a:tailEnd type="none" w="lg" len="med"/>
          </a:ln>
        </p:spPr>
        <p:txBody>
          <a:bodyPr wrap="none" anchor="ctr">
            <a:spAutoFit/>
          </a:bodyPr>
          <a:lstStyle/>
          <a:p>
            <a:r>
              <a:rPr lang="en-US" sz="2400"/>
              <a:t>Where does separation occur?</a:t>
            </a:r>
          </a:p>
        </p:txBody>
      </p:sp>
      <p:sp>
        <p:nvSpPr>
          <p:cNvPr id="17418" name="Rectangle 23"/>
          <p:cNvSpPr>
            <a:spLocks noChangeArrowheads="1"/>
          </p:cNvSpPr>
          <p:nvPr/>
        </p:nvSpPr>
        <p:spPr bwMode="auto">
          <a:xfrm>
            <a:off x="1649413" y="2806700"/>
            <a:ext cx="9144000" cy="0"/>
          </a:xfrm>
          <a:prstGeom prst="rect">
            <a:avLst/>
          </a:prstGeom>
          <a:noFill/>
          <a:ln w="12700">
            <a:noFill/>
            <a:miter lim="800000"/>
            <a:headEnd type="none" w="lg" len="med"/>
            <a:tailEnd type="none" w="lg" len="med"/>
          </a:ln>
        </p:spPr>
        <p:txBody>
          <a:bodyPr>
            <a:spAutoFit/>
          </a:bodyPr>
          <a:lstStyle/>
          <a:p>
            <a:endParaRPr lang="en-US"/>
          </a:p>
        </p:txBody>
      </p:sp>
      <p:sp>
        <p:nvSpPr>
          <p:cNvPr id="17419" name="Rectangle 26"/>
          <p:cNvSpPr>
            <a:spLocks noChangeArrowheads="1"/>
          </p:cNvSpPr>
          <p:nvPr/>
        </p:nvSpPr>
        <p:spPr bwMode="auto">
          <a:xfrm>
            <a:off x="-1547813" y="2954338"/>
            <a:ext cx="9144001" cy="0"/>
          </a:xfrm>
          <a:prstGeom prst="rect">
            <a:avLst/>
          </a:prstGeom>
          <a:noFill/>
          <a:ln w="12700">
            <a:noFill/>
            <a:miter lim="800000"/>
            <a:headEnd type="none" w="lg" len="med"/>
            <a:tailEnd type="none" w="lg" len="med"/>
          </a:ln>
        </p:spPr>
        <p:txBody>
          <a:bodyPr>
            <a:spAutoFit/>
          </a:bodyPr>
          <a:lstStyle/>
          <a:p>
            <a:endParaRPr lang="en-US"/>
          </a:p>
        </p:txBody>
      </p:sp>
      <p:pic>
        <p:nvPicPr>
          <p:cNvPr id="17420" name="Picture 33" descr="2003 Toyota Matrix&#10;"/>
          <p:cNvPicPr>
            <a:picLocks noChangeAspect="1" noChangeArrowheads="1"/>
          </p:cNvPicPr>
          <p:nvPr/>
        </p:nvPicPr>
        <p:blipFill>
          <a:blip r:embed="rId5" cstate="print"/>
          <a:srcRect/>
          <a:stretch>
            <a:fillRect/>
          </a:stretch>
        </p:blipFill>
        <p:spPr bwMode="auto">
          <a:xfrm>
            <a:off x="3827463" y="2112963"/>
            <a:ext cx="5316537" cy="2522537"/>
          </a:xfrm>
          <a:prstGeom prst="rect">
            <a:avLst/>
          </a:prstGeom>
          <a:noFill/>
          <a:ln w="9525">
            <a:noFill/>
            <a:miter lim="800000"/>
            <a:headEnd/>
            <a:tailEnd/>
          </a:ln>
        </p:spPr>
      </p:pic>
      <p:sp>
        <p:nvSpPr>
          <p:cNvPr id="17421" name="Text Box 45"/>
          <p:cNvSpPr txBox="1">
            <a:spLocks noChangeArrowheads="1"/>
          </p:cNvSpPr>
          <p:nvPr/>
        </p:nvSpPr>
        <p:spPr bwMode="auto">
          <a:xfrm>
            <a:off x="314325" y="5781675"/>
            <a:ext cx="4046538" cy="519113"/>
          </a:xfrm>
          <a:prstGeom prst="rect">
            <a:avLst/>
          </a:prstGeom>
          <a:noFill/>
          <a:ln w="12700">
            <a:noFill/>
            <a:miter lim="800000"/>
            <a:headEnd type="none" w="lg" len="med"/>
            <a:tailEnd type="none" w="lg" len="med"/>
          </a:ln>
        </p:spPr>
        <p:txBody>
          <a:bodyPr wrap="none">
            <a:spAutoFit/>
          </a:bodyPr>
          <a:lstStyle/>
          <a:p>
            <a:r>
              <a:rPr lang="en-US"/>
              <a:t>What is the projected area?</a:t>
            </a:r>
          </a:p>
        </p:txBody>
      </p:sp>
      <p:graphicFrame>
        <p:nvGraphicFramePr>
          <p:cNvPr id="17410" name="Object 46"/>
          <p:cNvGraphicFramePr>
            <a:graphicFrameLocks noChangeAspect="1"/>
          </p:cNvGraphicFramePr>
          <p:nvPr/>
        </p:nvGraphicFramePr>
        <p:xfrm>
          <a:off x="4618038" y="5897563"/>
          <a:ext cx="1854200" cy="431800"/>
        </p:xfrm>
        <a:graphic>
          <a:graphicData uri="http://schemas.openxmlformats.org/presentationml/2006/ole">
            <p:oleObj spid="_x0000_s17410" name="Equation" r:id="rId6" imgW="1854000" imgH="431640" progId="Equation.DSMT4">
              <p:embed/>
            </p:oleObj>
          </a:graphicData>
        </a:graphic>
      </p:graphicFrame>
      <p:graphicFrame>
        <p:nvGraphicFramePr>
          <p:cNvPr id="17411" name="Object 47"/>
          <p:cNvGraphicFramePr>
            <a:graphicFrameLocks noChangeAspect="1"/>
          </p:cNvGraphicFramePr>
          <p:nvPr/>
        </p:nvGraphicFramePr>
        <p:xfrm>
          <a:off x="401638" y="6426200"/>
          <a:ext cx="4597400" cy="444500"/>
        </p:xfrm>
        <a:graphic>
          <a:graphicData uri="http://schemas.openxmlformats.org/presentationml/2006/ole">
            <p:oleObj spid="_x0000_s17411" name="Equation" r:id="rId7" imgW="4597200" imgH="444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17106"/>
                                        </p:tgtEl>
                                        <p:attrNameLst>
                                          <p:attrName>style.visibility</p:attrName>
                                        </p:attrNameLst>
                                      </p:cBhvr>
                                      <p:to>
                                        <p:strVal val="visible"/>
                                      </p:to>
                                    </p:set>
                                    <p:anim calcmode="lin" valueType="num">
                                      <p:cBhvr>
                                        <p:cTn id="7" dur="1000" fill="hold"/>
                                        <p:tgtEl>
                                          <p:spTgt spid="217106"/>
                                        </p:tgtEl>
                                        <p:attrNameLst>
                                          <p:attrName>ppt_w</p:attrName>
                                        </p:attrNameLst>
                                      </p:cBhvr>
                                      <p:tavLst>
                                        <p:tav tm="0">
                                          <p:val>
                                            <p:fltVal val="0"/>
                                          </p:val>
                                        </p:tav>
                                        <p:tav tm="100000">
                                          <p:val>
                                            <p:strVal val="#ppt_w"/>
                                          </p:val>
                                        </p:tav>
                                      </p:tavLst>
                                    </p:anim>
                                    <p:anim calcmode="lin" valueType="num">
                                      <p:cBhvr>
                                        <p:cTn id="8" dur="1000" fill="hold"/>
                                        <p:tgtEl>
                                          <p:spTgt spid="217106"/>
                                        </p:tgtEl>
                                        <p:attrNameLst>
                                          <p:attrName>ppt_h</p:attrName>
                                        </p:attrNameLst>
                                      </p:cBhvr>
                                      <p:tavLst>
                                        <p:tav tm="0">
                                          <p:val>
                                            <p:fltVal val="0"/>
                                          </p:val>
                                        </p:tav>
                                        <p:tav tm="100000">
                                          <p:val>
                                            <p:strVal val="#ppt_h"/>
                                          </p:val>
                                        </p:tav>
                                      </p:tavLst>
                                    </p:anim>
                                    <p:anim calcmode="lin" valueType="num">
                                      <p:cBhvr>
                                        <p:cTn id="9" dur="1000" fill="hold"/>
                                        <p:tgtEl>
                                          <p:spTgt spid="2171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710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Electric Vehicles</a:t>
            </a:r>
          </a:p>
        </p:txBody>
      </p:sp>
      <p:sp>
        <p:nvSpPr>
          <p:cNvPr id="47107" name="Rectangle 3"/>
          <p:cNvSpPr>
            <a:spLocks noGrp="1" noChangeArrowheads="1"/>
          </p:cNvSpPr>
          <p:nvPr>
            <p:ph type="body" idx="1"/>
          </p:nvPr>
        </p:nvSpPr>
        <p:spPr>
          <a:xfrm>
            <a:off x="279400" y="1981200"/>
            <a:ext cx="8585200" cy="4114800"/>
          </a:xfrm>
        </p:spPr>
        <p:txBody>
          <a:bodyPr/>
          <a:lstStyle/>
          <a:p>
            <a:pPr>
              <a:spcBef>
                <a:spcPts val="500"/>
              </a:spcBef>
              <a:spcAft>
                <a:spcPts val="500"/>
              </a:spcAft>
            </a:pPr>
            <a:r>
              <a:rPr lang="en-US" smtClean="0"/>
              <a:t>Electric vehicles are designed to minimize drag. </a:t>
            </a:r>
          </a:p>
          <a:p>
            <a:pPr>
              <a:spcBef>
                <a:spcPts val="500"/>
              </a:spcBef>
              <a:spcAft>
                <a:spcPts val="500"/>
              </a:spcAft>
            </a:pPr>
            <a:r>
              <a:rPr lang="en-US" smtClean="0"/>
              <a:t>Typical cars have a coefficient drag of 0.30-0.40. </a:t>
            </a:r>
          </a:p>
          <a:p>
            <a:pPr>
              <a:spcBef>
                <a:spcPts val="500"/>
              </a:spcBef>
              <a:spcAft>
                <a:spcPts val="500"/>
              </a:spcAft>
            </a:pPr>
            <a:r>
              <a:rPr lang="en-US" smtClean="0"/>
              <a:t>The EV1 has a drag coefficient of 0.19. </a:t>
            </a:r>
          </a:p>
          <a:p>
            <a:endParaRPr lang="en-US" smtClean="0"/>
          </a:p>
        </p:txBody>
      </p:sp>
      <p:pic>
        <p:nvPicPr>
          <p:cNvPr id="47108" name="Picture 4"/>
          <p:cNvPicPr>
            <a:picLocks noChangeAspect="1" noChangeArrowheads="1"/>
          </p:cNvPicPr>
          <p:nvPr/>
        </p:nvPicPr>
        <p:blipFill>
          <a:blip r:embed="rId3" cstate="print"/>
          <a:srcRect/>
          <a:stretch>
            <a:fillRect/>
          </a:stretch>
        </p:blipFill>
        <p:spPr bwMode="auto">
          <a:xfrm>
            <a:off x="1635125" y="4217988"/>
            <a:ext cx="5848350" cy="2257425"/>
          </a:xfrm>
          <a:prstGeom prst="rect">
            <a:avLst/>
          </a:prstGeom>
          <a:noFill/>
          <a:ln w="12700">
            <a:noFill/>
            <a:miter lim="800000"/>
            <a:headEnd type="none" w="lg" len="med"/>
            <a:tailEnd type="none" w="lg" len="med"/>
          </a:ln>
        </p:spPr>
      </p:pic>
      <p:sp>
        <p:nvSpPr>
          <p:cNvPr id="220167" name="Oval 7"/>
          <p:cNvSpPr>
            <a:spLocks noChangeArrowheads="1"/>
          </p:cNvSpPr>
          <p:nvPr/>
        </p:nvSpPr>
        <p:spPr bwMode="auto">
          <a:xfrm>
            <a:off x="5511800" y="4178300"/>
            <a:ext cx="533400" cy="571500"/>
          </a:xfrm>
          <a:prstGeom prst="ellips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220168" name="Text Box 8"/>
          <p:cNvSpPr txBox="1">
            <a:spLocks noChangeArrowheads="1"/>
          </p:cNvSpPr>
          <p:nvPr/>
        </p:nvSpPr>
        <p:spPr bwMode="auto">
          <a:xfrm>
            <a:off x="4024313" y="3746500"/>
            <a:ext cx="4268787"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Smooth connection to windshield</a:t>
            </a:r>
          </a:p>
        </p:txBody>
      </p:sp>
      <p:sp>
        <p:nvSpPr>
          <p:cNvPr id="47111" name="Text Box 9"/>
          <p:cNvSpPr txBox="1">
            <a:spLocks noChangeArrowheads="1"/>
          </p:cNvSpPr>
          <p:nvPr/>
        </p:nvSpPr>
        <p:spPr bwMode="auto">
          <a:xfrm>
            <a:off x="3019425" y="6389688"/>
            <a:ext cx="2660650" cy="519112"/>
          </a:xfrm>
          <a:prstGeom prst="rect">
            <a:avLst/>
          </a:prstGeom>
          <a:noFill/>
          <a:ln w="12700">
            <a:noFill/>
            <a:miter lim="800000"/>
            <a:headEnd type="none" w="lg" len="med"/>
            <a:tailEnd type="none" w="lg" len="med"/>
          </a:ln>
        </p:spPr>
        <p:txBody>
          <a:bodyPr wrap="none">
            <a:spAutoFit/>
          </a:bodyPr>
          <a:lstStyle/>
          <a:p>
            <a:r>
              <a:rPr lang="en-US"/>
              <a:t>Plan view of car?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7" grpId="0" animBg="1"/>
      <p:bldP spid="22016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25" name="Line 17"/>
          <p:cNvSpPr>
            <a:spLocks noChangeShapeType="1"/>
          </p:cNvSpPr>
          <p:nvPr/>
        </p:nvSpPr>
        <p:spPr bwMode="auto">
          <a:xfrm flipV="1">
            <a:off x="1981200" y="2100263"/>
            <a:ext cx="304800" cy="528637"/>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96626" name="Line 18"/>
          <p:cNvSpPr>
            <a:spLocks noChangeShapeType="1"/>
          </p:cNvSpPr>
          <p:nvPr/>
        </p:nvSpPr>
        <p:spPr bwMode="auto">
          <a:xfrm flipV="1">
            <a:off x="2654300" y="2074863"/>
            <a:ext cx="304800" cy="528637"/>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96627" name="Line 19"/>
          <p:cNvSpPr>
            <a:spLocks noChangeShapeType="1"/>
          </p:cNvSpPr>
          <p:nvPr/>
        </p:nvSpPr>
        <p:spPr bwMode="auto">
          <a:xfrm flipV="1">
            <a:off x="3670300" y="2062163"/>
            <a:ext cx="304800" cy="528637"/>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8441" name="Rectangle 2"/>
          <p:cNvSpPr>
            <a:spLocks noGrp="1" noChangeArrowheads="1"/>
          </p:cNvSpPr>
          <p:nvPr>
            <p:ph type="title"/>
          </p:nvPr>
        </p:nvSpPr>
        <p:spPr/>
        <p:txBody>
          <a:bodyPr/>
          <a:lstStyle/>
          <a:p>
            <a:r>
              <a:rPr lang="en-US" smtClean="0"/>
              <a:t>Velocity and Drag: Spheres</a:t>
            </a:r>
          </a:p>
        </p:txBody>
      </p:sp>
      <p:graphicFrame>
        <p:nvGraphicFramePr>
          <p:cNvPr id="18434" name="Object 2"/>
          <p:cNvGraphicFramePr>
            <a:graphicFrameLocks noChangeAspect="1"/>
          </p:cNvGraphicFramePr>
          <p:nvPr/>
        </p:nvGraphicFramePr>
        <p:xfrm>
          <a:off x="58738" y="1968500"/>
          <a:ext cx="4686300" cy="812800"/>
        </p:xfrm>
        <a:graphic>
          <a:graphicData uri="http://schemas.openxmlformats.org/presentationml/2006/ole">
            <p:oleObj spid="_x0000_s18434" name="Equation" r:id="rId4" imgW="4686120" imgH="812520" progId="Equation.DSMT4">
              <p:embed/>
            </p:oleObj>
          </a:graphicData>
        </a:graphic>
      </p:graphicFrame>
      <p:graphicFrame>
        <p:nvGraphicFramePr>
          <p:cNvPr id="338947" name="Object 3"/>
          <p:cNvGraphicFramePr>
            <a:graphicFrameLocks noChangeAspect="1"/>
          </p:cNvGraphicFramePr>
          <p:nvPr/>
        </p:nvGraphicFramePr>
        <p:xfrm>
          <a:off x="1354138" y="3663950"/>
          <a:ext cx="1485900" cy="787400"/>
        </p:xfrm>
        <a:graphic>
          <a:graphicData uri="http://schemas.openxmlformats.org/presentationml/2006/ole">
            <p:oleObj spid="_x0000_s18435" name="Equation" r:id="rId5" imgW="1485720" imgH="787320" progId="Equation.DSMT4">
              <p:embed/>
            </p:oleObj>
          </a:graphicData>
        </a:graphic>
      </p:graphicFrame>
      <p:graphicFrame>
        <p:nvGraphicFramePr>
          <p:cNvPr id="338948" name="Object 4"/>
          <p:cNvGraphicFramePr>
            <a:graphicFrameLocks noChangeAspect="1"/>
          </p:cNvGraphicFramePr>
          <p:nvPr/>
        </p:nvGraphicFramePr>
        <p:xfrm>
          <a:off x="425450" y="5356225"/>
          <a:ext cx="2616200" cy="787400"/>
        </p:xfrm>
        <a:graphic>
          <a:graphicData uri="http://schemas.openxmlformats.org/presentationml/2006/ole">
            <p:oleObj spid="_x0000_s18436" name="Equation" r:id="rId6" imgW="2616120" imgH="787320" progId="Equation.DSMT4">
              <p:embed/>
            </p:oleObj>
          </a:graphicData>
        </a:graphic>
      </p:graphicFrame>
      <p:graphicFrame>
        <p:nvGraphicFramePr>
          <p:cNvPr id="338949" name="Object 5"/>
          <p:cNvGraphicFramePr>
            <a:graphicFrameLocks noChangeAspect="1"/>
          </p:cNvGraphicFramePr>
          <p:nvPr/>
        </p:nvGraphicFramePr>
        <p:xfrm>
          <a:off x="3371850" y="5330825"/>
          <a:ext cx="1752600" cy="760413"/>
        </p:xfrm>
        <a:graphic>
          <a:graphicData uri="http://schemas.openxmlformats.org/presentationml/2006/ole">
            <p:oleObj spid="_x0000_s18437" name="Equation" r:id="rId7" imgW="1752480" imgH="761760" progId="Equation.DSMT4">
              <p:embed/>
            </p:oleObj>
          </a:graphicData>
        </a:graphic>
      </p:graphicFrame>
      <p:sp>
        <p:nvSpPr>
          <p:cNvPr id="18442" name="AutoShape 14"/>
          <p:cNvSpPr>
            <a:spLocks/>
          </p:cNvSpPr>
          <p:nvPr/>
        </p:nvSpPr>
        <p:spPr bwMode="auto">
          <a:xfrm rot="5400000">
            <a:off x="3371850" y="1581150"/>
            <a:ext cx="228600" cy="2057400"/>
          </a:xfrm>
          <a:prstGeom prst="rightBrace">
            <a:avLst>
              <a:gd name="adj1" fmla="val 75000"/>
              <a:gd name="adj2" fmla="val 50000"/>
            </a:avLst>
          </a:prstGeom>
          <a:noFill/>
          <a:ln w="12700">
            <a:solidFill>
              <a:schemeClr val="tx1"/>
            </a:solidFill>
            <a:round/>
            <a:headEnd type="none" w="lg" len="med"/>
            <a:tailEnd type="none" w="lg" len="med"/>
          </a:ln>
        </p:spPr>
        <p:txBody>
          <a:bodyPr anchor="ctr">
            <a:spAutoFit/>
          </a:bodyPr>
          <a:lstStyle/>
          <a:p>
            <a:endParaRPr lang="en-US"/>
          </a:p>
        </p:txBody>
      </p:sp>
      <p:sp>
        <p:nvSpPr>
          <p:cNvPr id="196623" name="Text Box 15"/>
          <p:cNvSpPr txBox="1">
            <a:spLocks noChangeArrowheads="1"/>
          </p:cNvSpPr>
          <p:nvPr/>
        </p:nvSpPr>
        <p:spPr bwMode="auto">
          <a:xfrm>
            <a:off x="2490788" y="2806700"/>
            <a:ext cx="571500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Spheres only have one shape and orientation!</a:t>
            </a:r>
          </a:p>
        </p:txBody>
      </p:sp>
      <p:sp>
        <p:nvSpPr>
          <p:cNvPr id="18444" name="Line 16"/>
          <p:cNvSpPr>
            <a:spLocks noChangeShapeType="1"/>
          </p:cNvSpPr>
          <p:nvPr/>
        </p:nvSpPr>
        <p:spPr bwMode="auto">
          <a:xfrm>
            <a:off x="2552700" y="3187700"/>
            <a:ext cx="55372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96628" name="Text Box 20"/>
          <p:cNvSpPr txBox="1">
            <a:spLocks noChangeArrowheads="1"/>
          </p:cNvSpPr>
          <p:nvPr/>
        </p:nvSpPr>
        <p:spPr bwMode="auto">
          <a:xfrm>
            <a:off x="4841875" y="1976438"/>
            <a:ext cx="3525838" cy="822325"/>
          </a:xfrm>
          <a:prstGeom prst="rect">
            <a:avLst/>
          </a:prstGeom>
          <a:noFill/>
          <a:ln w="12700">
            <a:noFill/>
            <a:miter lim="800000"/>
            <a:headEnd type="none" w="lg" len="med"/>
            <a:tailEnd type="none" w="lg" len="med"/>
          </a:ln>
        </p:spPr>
        <p:txBody>
          <a:bodyPr anchor="ctr">
            <a:spAutoFit/>
          </a:bodyPr>
          <a:lstStyle/>
          <a:p>
            <a:r>
              <a:rPr lang="en-US" sz="2400">
                <a:solidFill>
                  <a:schemeClr val="folHlink"/>
                </a:solidFill>
              </a:rPr>
              <a:t>General relationship for submerged objects</a:t>
            </a:r>
          </a:p>
        </p:txBody>
      </p:sp>
      <p:sp>
        <p:nvSpPr>
          <p:cNvPr id="18446" name="Line 21"/>
          <p:cNvSpPr>
            <a:spLocks noChangeShapeType="1"/>
          </p:cNvSpPr>
          <p:nvPr/>
        </p:nvSpPr>
        <p:spPr bwMode="auto">
          <a:xfrm>
            <a:off x="4953000" y="2362200"/>
            <a:ext cx="2908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8447" name="Line 22"/>
          <p:cNvSpPr>
            <a:spLocks noChangeShapeType="1"/>
          </p:cNvSpPr>
          <p:nvPr/>
        </p:nvSpPr>
        <p:spPr bwMode="auto">
          <a:xfrm>
            <a:off x="4953000" y="2705100"/>
            <a:ext cx="2908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96631" name="Text Box 23"/>
          <p:cNvSpPr txBox="1">
            <a:spLocks noChangeArrowheads="1"/>
          </p:cNvSpPr>
          <p:nvPr/>
        </p:nvSpPr>
        <p:spPr bwMode="auto">
          <a:xfrm>
            <a:off x="5335588" y="5384800"/>
            <a:ext cx="37020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Where </a:t>
            </a:r>
            <a:r>
              <a:rPr lang="en-US" sz="2400" i="1">
                <a:solidFill>
                  <a:schemeClr val="folHlink"/>
                </a:solidFill>
              </a:rPr>
              <a:t>C</a:t>
            </a:r>
            <a:r>
              <a:rPr lang="en-US" sz="2400" i="1" baseline="-25000">
                <a:solidFill>
                  <a:schemeClr val="folHlink"/>
                </a:solidFill>
              </a:rPr>
              <a:t>d</a:t>
            </a:r>
            <a:r>
              <a:rPr lang="en-US" sz="2400">
                <a:solidFill>
                  <a:schemeClr val="folHlink"/>
                </a:solidFill>
              </a:rPr>
              <a:t> is a function of Re</a:t>
            </a:r>
          </a:p>
        </p:txBody>
      </p:sp>
      <p:sp>
        <p:nvSpPr>
          <p:cNvPr id="18449" name="Line 24"/>
          <p:cNvSpPr>
            <a:spLocks noChangeShapeType="1"/>
          </p:cNvSpPr>
          <p:nvPr/>
        </p:nvSpPr>
        <p:spPr bwMode="auto">
          <a:xfrm>
            <a:off x="5359400" y="5791200"/>
            <a:ext cx="3683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66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66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66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662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389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389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389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66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5" grpId="0" animBg="1"/>
      <p:bldP spid="196626" grpId="0" animBg="1"/>
      <p:bldP spid="196627" grpId="0" animBg="1"/>
      <p:bldP spid="196623" grpId="0" build="p" autoUpdateAnimBg="0"/>
      <p:bldP spid="196628" grpId="0" build="p" autoUpdateAnimBg="0"/>
      <p:bldP spid="19663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Rectangle 2"/>
          <p:cNvSpPr>
            <a:spLocks noGrp="1" noChangeArrowheads="1"/>
          </p:cNvSpPr>
          <p:nvPr>
            <p:ph type="title"/>
          </p:nvPr>
        </p:nvSpPr>
        <p:spPr>
          <a:noFill/>
        </p:spPr>
        <p:txBody>
          <a:bodyPr lIns="90488" tIns="44450" rIns="90488" bIns="44450" anchor="b"/>
          <a:lstStyle/>
          <a:p>
            <a:r>
              <a:rPr lang="en-US" smtClean="0"/>
              <a:t>Sphere Terminal Fall Velocity</a:t>
            </a:r>
          </a:p>
        </p:txBody>
      </p:sp>
      <p:sp>
        <p:nvSpPr>
          <p:cNvPr id="19471" name="Oval 8"/>
          <p:cNvSpPr>
            <a:spLocks noChangeArrowheads="1"/>
          </p:cNvSpPr>
          <p:nvPr/>
        </p:nvSpPr>
        <p:spPr bwMode="auto">
          <a:xfrm>
            <a:off x="3581400" y="3494088"/>
            <a:ext cx="828675" cy="760412"/>
          </a:xfrm>
          <a:prstGeom prst="ellipse">
            <a:avLst/>
          </a:prstGeom>
          <a:solidFill>
            <a:schemeClr val="accent1"/>
          </a:solidFill>
          <a:ln w="12700">
            <a:solidFill>
              <a:schemeClr val="accent1"/>
            </a:solidFill>
            <a:round/>
            <a:headEnd/>
            <a:tailEnd/>
          </a:ln>
        </p:spPr>
        <p:txBody>
          <a:bodyPr wrap="none" anchor="ctr"/>
          <a:lstStyle/>
          <a:p>
            <a:pPr algn="ctr"/>
            <a:endParaRPr lang="en-US" sz="2000"/>
          </a:p>
        </p:txBody>
      </p:sp>
      <p:sp>
        <p:nvSpPr>
          <p:cNvPr id="19472" name="Line 9"/>
          <p:cNvSpPr>
            <a:spLocks noChangeShapeType="1"/>
          </p:cNvSpPr>
          <p:nvPr/>
        </p:nvSpPr>
        <p:spPr bwMode="auto">
          <a:xfrm flipV="1">
            <a:off x="3995738" y="3162300"/>
            <a:ext cx="0" cy="350838"/>
          </a:xfrm>
          <a:prstGeom prst="line">
            <a:avLst/>
          </a:prstGeom>
          <a:noFill/>
          <a:ln w="38100">
            <a:solidFill>
              <a:schemeClr val="tx1"/>
            </a:solidFill>
            <a:round/>
            <a:headEnd/>
            <a:tailEnd type="triangle" w="med" len="med"/>
          </a:ln>
        </p:spPr>
        <p:txBody>
          <a:bodyPr wrap="none" anchor="ctr"/>
          <a:lstStyle/>
          <a:p>
            <a:endParaRPr lang="en-US"/>
          </a:p>
        </p:txBody>
      </p:sp>
      <p:sp>
        <p:nvSpPr>
          <p:cNvPr id="19473" name="Line 10"/>
          <p:cNvSpPr>
            <a:spLocks noChangeShapeType="1"/>
          </p:cNvSpPr>
          <p:nvPr/>
        </p:nvSpPr>
        <p:spPr bwMode="auto">
          <a:xfrm>
            <a:off x="3995738" y="4284663"/>
            <a:ext cx="0" cy="1049337"/>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19458" name="Object 15"/>
          <p:cNvGraphicFramePr>
            <a:graphicFrameLocks noChangeAspect="1"/>
          </p:cNvGraphicFramePr>
          <p:nvPr/>
        </p:nvGraphicFramePr>
        <p:xfrm>
          <a:off x="547688" y="2165350"/>
          <a:ext cx="1320800" cy="430213"/>
        </p:xfrm>
        <a:graphic>
          <a:graphicData uri="http://schemas.openxmlformats.org/presentationml/2006/ole">
            <p:oleObj spid="_x0000_s19458" name="Equation" r:id="rId4" imgW="1320480" imgH="431640" progId="Equation.DSMT4">
              <p:embed/>
            </p:oleObj>
          </a:graphicData>
        </a:graphic>
      </p:graphicFrame>
      <p:graphicFrame>
        <p:nvGraphicFramePr>
          <p:cNvPr id="19459" name="Object 16"/>
          <p:cNvGraphicFramePr>
            <a:graphicFrameLocks noChangeAspect="1"/>
          </p:cNvGraphicFramePr>
          <p:nvPr/>
        </p:nvGraphicFramePr>
        <p:xfrm>
          <a:off x="5189538" y="5657850"/>
          <a:ext cx="1485900" cy="787400"/>
        </p:xfrm>
        <a:graphic>
          <a:graphicData uri="http://schemas.openxmlformats.org/presentationml/2006/ole">
            <p:oleObj spid="_x0000_s19459" name="Equation" r:id="rId5" imgW="1485720" imgH="787320" progId="Equation.DSMT4">
              <p:embed/>
            </p:oleObj>
          </a:graphicData>
        </a:graphic>
      </p:graphicFrame>
      <p:graphicFrame>
        <p:nvGraphicFramePr>
          <p:cNvPr id="19460" name="Object 17"/>
          <p:cNvGraphicFramePr>
            <a:graphicFrameLocks noChangeAspect="1"/>
          </p:cNvGraphicFramePr>
          <p:nvPr/>
        </p:nvGraphicFramePr>
        <p:xfrm>
          <a:off x="198438" y="2836863"/>
          <a:ext cx="1917700" cy="381000"/>
        </p:xfrm>
        <a:graphic>
          <a:graphicData uri="http://schemas.openxmlformats.org/presentationml/2006/ole">
            <p:oleObj spid="_x0000_s19460" name="Equation" r:id="rId6" imgW="1917360" imgH="380880" progId="Equation.DSMT4">
              <p:embed/>
            </p:oleObj>
          </a:graphicData>
        </a:graphic>
      </p:graphicFrame>
      <p:graphicFrame>
        <p:nvGraphicFramePr>
          <p:cNvPr id="19461" name="Object 18"/>
          <p:cNvGraphicFramePr>
            <a:graphicFrameLocks noChangeAspect="1"/>
          </p:cNvGraphicFramePr>
          <p:nvPr/>
        </p:nvGraphicFramePr>
        <p:xfrm>
          <a:off x="617538" y="3313113"/>
          <a:ext cx="1485900" cy="419100"/>
        </p:xfrm>
        <a:graphic>
          <a:graphicData uri="http://schemas.openxmlformats.org/presentationml/2006/ole">
            <p:oleObj spid="_x0000_s19461" name="Equation" r:id="rId7" imgW="1485720" imgH="419040" progId="Equation.DSMT4">
              <p:embed/>
            </p:oleObj>
          </a:graphicData>
        </a:graphic>
      </p:graphicFrame>
      <p:graphicFrame>
        <p:nvGraphicFramePr>
          <p:cNvPr id="19462" name="Object 19"/>
          <p:cNvGraphicFramePr>
            <a:graphicFrameLocks noChangeAspect="1"/>
          </p:cNvGraphicFramePr>
          <p:nvPr/>
        </p:nvGraphicFramePr>
        <p:xfrm>
          <a:off x="471488" y="4552950"/>
          <a:ext cx="2057400" cy="760413"/>
        </p:xfrm>
        <a:graphic>
          <a:graphicData uri="http://schemas.openxmlformats.org/presentationml/2006/ole">
            <p:oleObj spid="_x0000_s19462" name="Equation" r:id="rId8" imgW="2057400" imgH="761760" progId="Equation.DSMT4">
              <p:embed/>
            </p:oleObj>
          </a:graphicData>
        </a:graphic>
      </p:graphicFrame>
      <p:graphicFrame>
        <p:nvGraphicFramePr>
          <p:cNvPr id="19463" name="Object 20"/>
          <p:cNvGraphicFramePr>
            <a:graphicFrameLocks noChangeAspect="1"/>
          </p:cNvGraphicFramePr>
          <p:nvPr/>
        </p:nvGraphicFramePr>
        <p:xfrm>
          <a:off x="503238" y="5668963"/>
          <a:ext cx="1308100" cy="838200"/>
        </p:xfrm>
        <a:graphic>
          <a:graphicData uri="http://schemas.openxmlformats.org/presentationml/2006/ole">
            <p:oleObj spid="_x0000_s19463" name="Equation" r:id="rId9" imgW="1307880" imgH="838080" progId="Equation.DSMT4">
              <p:embed/>
            </p:oleObj>
          </a:graphicData>
        </a:graphic>
      </p:graphicFrame>
      <p:graphicFrame>
        <p:nvGraphicFramePr>
          <p:cNvPr id="19464" name="Object 21"/>
          <p:cNvGraphicFramePr>
            <a:graphicFrameLocks noChangeAspect="1"/>
          </p:cNvGraphicFramePr>
          <p:nvPr/>
        </p:nvGraphicFramePr>
        <p:xfrm>
          <a:off x="2382838" y="5795963"/>
          <a:ext cx="1079500" cy="457200"/>
        </p:xfrm>
        <a:graphic>
          <a:graphicData uri="http://schemas.openxmlformats.org/presentationml/2006/ole">
            <p:oleObj spid="_x0000_s19464" name="Equation" r:id="rId10" imgW="1079280" imgH="457200" progId="Equation.DSMT4">
              <p:embed/>
            </p:oleObj>
          </a:graphicData>
        </a:graphic>
      </p:graphicFrame>
      <p:graphicFrame>
        <p:nvGraphicFramePr>
          <p:cNvPr id="19465" name="Object 22"/>
          <p:cNvGraphicFramePr>
            <a:graphicFrameLocks noChangeAspect="1"/>
          </p:cNvGraphicFramePr>
          <p:nvPr/>
        </p:nvGraphicFramePr>
        <p:xfrm>
          <a:off x="3875088" y="5516563"/>
          <a:ext cx="303212" cy="279400"/>
        </p:xfrm>
        <a:graphic>
          <a:graphicData uri="http://schemas.openxmlformats.org/presentationml/2006/ole">
            <p:oleObj spid="_x0000_s19465" name="Equation" r:id="rId11" imgW="304560" imgH="279360" progId="Equation.3">
              <p:embed/>
            </p:oleObj>
          </a:graphicData>
        </a:graphic>
      </p:graphicFrame>
      <p:graphicFrame>
        <p:nvGraphicFramePr>
          <p:cNvPr id="19466" name="Object 23"/>
          <p:cNvGraphicFramePr>
            <a:graphicFrameLocks noChangeAspect="1"/>
          </p:cNvGraphicFramePr>
          <p:nvPr/>
        </p:nvGraphicFramePr>
        <p:xfrm>
          <a:off x="3532188" y="3001963"/>
          <a:ext cx="330200" cy="381000"/>
        </p:xfrm>
        <a:graphic>
          <a:graphicData uri="http://schemas.openxmlformats.org/presentationml/2006/ole">
            <p:oleObj spid="_x0000_s19466" name="Equation" r:id="rId12" imgW="330120" imgH="380880" progId="Equation.3">
              <p:embed/>
            </p:oleObj>
          </a:graphicData>
        </a:graphic>
      </p:graphicFrame>
      <p:sp>
        <p:nvSpPr>
          <p:cNvPr id="19474" name="Line 24"/>
          <p:cNvSpPr>
            <a:spLocks noChangeShapeType="1"/>
          </p:cNvSpPr>
          <p:nvPr/>
        </p:nvSpPr>
        <p:spPr bwMode="auto">
          <a:xfrm flipV="1">
            <a:off x="4122738" y="2794000"/>
            <a:ext cx="0" cy="706438"/>
          </a:xfrm>
          <a:prstGeom prst="line">
            <a:avLst/>
          </a:prstGeom>
          <a:noFill/>
          <a:ln w="38100">
            <a:solidFill>
              <a:schemeClr val="tx1"/>
            </a:solidFill>
            <a:round/>
            <a:headEnd/>
            <a:tailEnd type="triangle" w="med" len="med"/>
          </a:ln>
        </p:spPr>
        <p:txBody>
          <a:bodyPr wrap="none" anchor="ctr"/>
          <a:lstStyle/>
          <a:p>
            <a:endParaRPr lang="en-US"/>
          </a:p>
        </p:txBody>
      </p:sp>
      <p:graphicFrame>
        <p:nvGraphicFramePr>
          <p:cNvPr id="19467" name="Object 25"/>
          <p:cNvGraphicFramePr>
            <a:graphicFrameLocks noChangeAspect="1"/>
          </p:cNvGraphicFramePr>
          <p:nvPr/>
        </p:nvGraphicFramePr>
        <p:xfrm>
          <a:off x="4027488" y="2392363"/>
          <a:ext cx="303212" cy="381000"/>
        </p:xfrm>
        <a:graphic>
          <a:graphicData uri="http://schemas.openxmlformats.org/presentationml/2006/ole">
            <p:oleObj spid="_x0000_s19467" name="Equation" r:id="rId13" imgW="304560" imgH="380880" progId="Equation.3">
              <p:embed/>
            </p:oleObj>
          </a:graphicData>
        </a:graphic>
      </p:graphicFrame>
      <p:graphicFrame>
        <p:nvGraphicFramePr>
          <p:cNvPr id="19468" name="Object 26"/>
          <p:cNvGraphicFramePr>
            <a:graphicFrameLocks noChangeAspect="1"/>
          </p:cNvGraphicFramePr>
          <p:nvPr/>
        </p:nvGraphicFramePr>
        <p:xfrm>
          <a:off x="579438" y="3935413"/>
          <a:ext cx="1511300" cy="419100"/>
        </p:xfrm>
        <a:graphic>
          <a:graphicData uri="http://schemas.openxmlformats.org/presentationml/2006/ole">
            <p:oleObj spid="_x0000_s19468" name="Equation" r:id="rId14" imgW="1511280" imgH="419040" progId="Equation.DSMT4">
              <p:embed/>
            </p:oleObj>
          </a:graphicData>
        </a:graphic>
      </p:graphicFrame>
      <p:graphicFrame>
        <p:nvGraphicFramePr>
          <p:cNvPr id="19469" name="Object 27"/>
          <p:cNvGraphicFramePr>
            <a:graphicFrameLocks noChangeAspect="1"/>
          </p:cNvGraphicFramePr>
          <p:nvPr/>
        </p:nvGraphicFramePr>
        <p:xfrm>
          <a:off x="4965700" y="1892300"/>
          <a:ext cx="3975100" cy="3263900"/>
        </p:xfrm>
        <a:graphic>
          <a:graphicData uri="http://schemas.openxmlformats.org/presentationml/2006/ole">
            <p:oleObj spid="_x0000_s19469" name="Equation" r:id="rId15" imgW="3974760" imgH="3263760" progId="Equation.3">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F</a:t>
            </a:r>
            <a:r>
              <a:rPr lang="en-US" baseline="-25000" smtClean="0"/>
              <a:t>ss</a:t>
            </a:r>
            <a:r>
              <a:rPr lang="en-US" smtClean="0"/>
              <a:t>: Shear and Pressure Forces</a:t>
            </a:r>
          </a:p>
        </p:txBody>
      </p:sp>
      <p:sp>
        <p:nvSpPr>
          <p:cNvPr id="39939" name="Rectangle 3"/>
          <p:cNvSpPr>
            <a:spLocks noGrp="1" noChangeArrowheads="1"/>
          </p:cNvSpPr>
          <p:nvPr>
            <p:ph type="body" idx="1"/>
          </p:nvPr>
        </p:nvSpPr>
        <p:spPr>
          <a:xfrm>
            <a:off x="685800" y="1981200"/>
            <a:ext cx="7772400" cy="4876800"/>
          </a:xfrm>
        </p:spPr>
        <p:txBody>
          <a:bodyPr/>
          <a:lstStyle/>
          <a:p>
            <a:r>
              <a:rPr lang="en-US" smtClean="0"/>
              <a:t>Shear forces:</a:t>
            </a:r>
          </a:p>
          <a:p>
            <a:pPr lvl="1"/>
            <a:r>
              <a:rPr lang="en-US" smtClean="0"/>
              <a:t>viscous drag, frictional drag, or skin friction</a:t>
            </a:r>
          </a:p>
          <a:p>
            <a:pPr lvl="1"/>
            <a:r>
              <a:rPr lang="en-US" smtClean="0"/>
              <a:t>caused by shear between the fluid and the solid surface</a:t>
            </a:r>
          </a:p>
          <a:p>
            <a:pPr lvl="1"/>
            <a:r>
              <a:rPr lang="en-US" smtClean="0"/>
              <a:t>function of ___________and ______of object </a:t>
            </a:r>
          </a:p>
          <a:p>
            <a:r>
              <a:rPr lang="en-US" smtClean="0"/>
              <a:t>Pressure forces</a:t>
            </a:r>
          </a:p>
          <a:p>
            <a:pPr lvl="1"/>
            <a:r>
              <a:rPr lang="en-US" smtClean="0"/>
              <a:t>pressure drag or form drag</a:t>
            </a:r>
          </a:p>
          <a:p>
            <a:pPr lvl="1"/>
            <a:r>
              <a:rPr lang="en-US" smtClean="0"/>
              <a:t>caused by _____________from the body</a:t>
            </a:r>
          </a:p>
          <a:p>
            <a:pPr lvl="1"/>
            <a:r>
              <a:rPr lang="en-US" smtClean="0"/>
              <a:t>function of area normal to the flow</a:t>
            </a:r>
          </a:p>
        </p:txBody>
      </p:sp>
      <p:sp>
        <p:nvSpPr>
          <p:cNvPr id="228356" name="Comment 4"/>
          <p:cNvSpPr>
            <a:spLocks noChangeArrowheads="1"/>
          </p:cNvSpPr>
          <p:nvPr/>
        </p:nvSpPr>
        <p:spPr bwMode="auto">
          <a:xfrm>
            <a:off x="3225800" y="4014788"/>
            <a:ext cx="1978025" cy="519112"/>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a:solidFill>
                  <a:schemeClr val="folHlink"/>
                </a:solidFill>
              </a:rPr>
              <a:t>surface area </a:t>
            </a:r>
          </a:p>
        </p:txBody>
      </p:sp>
      <p:sp>
        <p:nvSpPr>
          <p:cNvPr id="228357" name="Comment 5"/>
          <p:cNvSpPr>
            <a:spLocks noChangeArrowheads="1"/>
          </p:cNvSpPr>
          <p:nvPr/>
        </p:nvSpPr>
        <p:spPr bwMode="auto">
          <a:xfrm>
            <a:off x="5753100" y="3989388"/>
            <a:ext cx="1160463" cy="519112"/>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a:solidFill>
                  <a:schemeClr val="folHlink"/>
                </a:solidFill>
              </a:rPr>
              <a:t>length </a:t>
            </a:r>
          </a:p>
        </p:txBody>
      </p:sp>
      <p:sp>
        <p:nvSpPr>
          <p:cNvPr id="228358" name="Comment 6"/>
          <p:cNvSpPr>
            <a:spLocks noChangeArrowheads="1"/>
          </p:cNvSpPr>
          <p:nvPr/>
        </p:nvSpPr>
        <p:spPr bwMode="auto">
          <a:xfrm>
            <a:off x="2959100" y="5614988"/>
            <a:ext cx="2473325" cy="519112"/>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a:solidFill>
                  <a:schemeClr val="folHlink"/>
                </a:solidFill>
              </a:rPr>
              <a:t>flow separation </a:t>
            </a:r>
          </a:p>
        </p:txBody>
      </p:sp>
      <p:pic>
        <p:nvPicPr>
          <p:cNvPr id="39943" name="Picture 10"/>
          <p:cNvPicPr>
            <a:picLocks noChangeAspect="1" noChangeArrowheads="1"/>
          </p:cNvPicPr>
          <p:nvPr/>
        </p:nvPicPr>
        <p:blipFill>
          <a:blip r:embed="rId3" cstate="print"/>
          <a:srcRect/>
          <a:stretch>
            <a:fillRect/>
          </a:stretch>
        </p:blipFill>
        <p:spPr bwMode="auto">
          <a:xfrm>
            <a:off x="5895975" y="4587875"/>
            <a:ext cx="1263650" cy="1076325"/>
          </a:xfrm>
          <a:prstGeom prst="rect">
            <a:avLst/>
          </a:prstGeom>
          <a:noFill/>
          <a:ln w="12700">
            <a:noFill/>
            <a:miter lim="800000"/>
            <a:headEnd type="none" w="lg" len="med"/>
            <a:tailEnd type="none" w="lg" len="med"/>
          </a:ln>
        </p:spPr>
      </p:pic>
      <p:pic>
        <p:nvPicPr>
          <p:cNvPr id="39944" name="Picture 11"/>
          <p:cNvPicPr>
            <a:picLocks noChangeAspect="1" noChangeArrowheads="1"/>
          </p:cNvPicPr>
          <p:nvPr/>
        </p:nvPicPr>
        <p:blipFill>
          <a:blip r:embed="rId4" cstate="print"/>
          <a:srcRect/>
          <a:stretch>
            <a:fillRect/>
          </a:stretch>
        </p:blipFill>
        <p:spPr bwMode="auto">
          <a:xfrm>
            <a:off x="3727450" y="1798638"/>
            <a:ext cx="1320800" cy="788987"/>
          </a:xfrm>
          <a:prstGeom prst="rect">
            <a:avLst/>
          </a:prstGeom>
          <a:noFill/>
          <a:ln w="12700">
            <a:noFill/>
            <a:miter lim="800000"/>
            <a:headEnd type="none" w="lg" len="med"/>
            <a:tailEnd type="none" w="lg" len="med"/>
          </a:ln>
        </p:spPr>
      </p:pic>
      <p:sp>
        <p:nvSpPr>
          <p:cNvPr id="228364" name="Text Box 12"/>
          <p:cNvSpPr txBox="1">
            <a:spLocks noChangeArrowheads="1"/>
          </p:cNvSpPr>
          <p:nvPr/>
        </p:nvSpPr>
        <p:spPr bwMode="auto">
          <a:xfrm>
            <a:off x="5521325" y="1882775"/>
            <a:ext cx="3192463"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Major losses in pipes</a:t>
            </a:r>
          </a:p>
        </p:txBody>
      </p:sp>
      <p:sp>
        <p:nvSpPr>
          <p:cNvPr id="39946" name="Line 13"/>
          <p:cNvSpPr>
            <a:spLocks noChangeShapeType="1"/>
          </p:cNvSpPr>
          <p:nvPr/>
        </p:nvSpPr>
        <p:spPr bwMode="auto">
          <a:xfrm>
            <a:off x="5562600" y="2374900"/>
            <a:ext cx="3073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28366" name="Text Box 14"/>
          <p:cNvSpPr txBox="1">
            <a:spLocks noChangeArrowheads="1"/>
          </p:cNvSpPr>
          <p:nvPr/>
        </p:nvSpPr>
        <p:spPr bwMode="auto">
          <a:xfrm>
            <a:off x="7362825" y="4473575"/>
            <a:ext cx="1781175" cy="1373188"/>
          </a:xfrm>
          <a:prstGeom prst="rect">
            <a:avLst/>
          </a:prstGeom>
          <a:noFill/>
          <a:ln w="12700">
            <a:noFill/>
            <a:miter lim="800000"/>
            <a:headEnd type="none" w="lg" len="med"/>
            <a:tailEnd type="none" w="lg" len="med"/>
          </a:ln>
        </p:spPr>
        <p:txBody>
          <a:bodyPr>
            <a:spAutoFit/>
          </a:bodyPr>
          <a:lstStyle/>
          <a:p>
            <a:r>
              <a:rPr lang="en-US">
                <a:solidFill>
                  <a:schemeClr val="folHlink"/>
                </a:solidFill>
              </a:rPr>
              <a:t>Flow expansion losses</a:t>
            </a:r>
          </a:p>
        </p:txBody>
      </p:sp>
      <p:sp>
        <p:nvSpPr>
          <p:cNvPr id="228368" name="Text Box 16"/>
          <p:cNvSpPr txBox="1">
            <a:spLocks noChangeArrowheads="1"/>
          </p:cNvSpPr>
          <p:nvPr/>
        </p:nvSpPr>
        <p:spPr bwMode="auto">
          <a:xfrm>
            <a:off x="6702425" y="6111875"/>
            <a:ext cx="2251075" cy="519113"/>
          </a:xfrm>
          <a:prstGeom prst="rect">
            <a:avLst/>
          </a:prstGeom>
          <a:noFill/>
          <a:ln w="12700">
            <a:noFill/>
            <a:miter lim="800000"/>
            <a:headEnd type="none" w="lg" len="med"/>
            <a:tailEnd type="none" w="lg" len="med"/>
          </a:ln>
        </p:spPr>
        <p:txBody>
          <a:bodyPr>
            <a:spAutoFit/>
          </a:bodyPr>
          <a:lstStyle/>
          <a:p>
            <a:r>
              <a:rPr lang="en-US">
                <a:solidFill>
                  <a:schemeClr val="folHlink"/>
                </a:solidFill>
              </a:rPr>
              <a:t>Projected area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83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83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3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8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autoUpdateAnimBg="0"/>
      <p:bldP spid="228357" grpId="0" autoUpdateAnimBg="0"/>
      <p:bldP spid="228358" grpId="0" autoUpdateAnimBg="0"/>
      <p:bldP spid="228364" grpId="0"/>
      <p:bldP spid="228366" grpId="0"/>
      <p:bldP spid="2283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2"/>
          <p:cNvSpPr>
            <a:spLocks noGrp="1" noChangeArrowheads="1"/>
          </p:cNvSpPr>
          <p:nvPr>
            <p:ph type="title"/>
          </p:nvPr>
        </p:nvSpPr>
        <p:spPr/>
        <p:txBody>
          <a:bodyPr/>
          <a:lstStyle/>
          <a:p>
            <a:r>
              <a:rPr lang="en-US" smtClean="0"/>
              <a:t>Sphere Terminal Fall Velocity (continued)</a:t>
            </a:r>
          </a:p>
        </p:txBody>
      </p:sp>
      <p:graphicFrame>
        <p:nvGraphicFramePr>
          <p:cNvPr id="20482" name="Object 292"/>
          <p:cNvGraphicFramePr>
            <a:graphicFrameLocks noChangeAspect="1"/>
          </p:cNvGraphicFramePr>
          <p:nvPr/>
        </p:nvGraphicFramePr>
        <p:xfrm>
          <a:off x="1169988" y="1884363"/>
          <a:ext cx="1473200" cy="381000"/>
        </p:xfrm>
        <a:graphic>
          <a:graphicData uri="http://schemas.openxmlformats.org/presentationml/2006/ole">
            <p:oleObj spid="_x0000_s20482" name="Equation" r:id="rId4" imgW="1473120" imgH="380880" progId="Equation.DSMT4">
              <p:embed/>
            </p:oleObj>
          </a:graphicData>
        </a:graphic>
      </p:graphicFrame>
      <p:graphicFrame>
        <p:nvGraphicFramePr>
          <p:cNvPr id="20483" name="Object 293"/>
          <p:cNvGraphicFramePr>
            <a:graphicFrameLocks noChangeAspect="1"/>
          </p:cNvGraphicFramePr>
          <p:nvPr/>
        </p:nvGraphicFramePr>
        <p:xfrm>
          <a:off x="382588" y="2559050"/>
          <a:ext cx="3454400" cy="760413"/>
        </p:xfrm>
        <a:graphic>
          <a:graphicData uri="http://schemas.openxmlformats.org/presentationml/2006/ole">
            <p:oleObj spid="_x0000_s20483" name="Equation" r:id="rId5" imgW="3454200" imgH="761760" progId="Equation.DSMT4">
              <p:embed/>
            </p:oleObj>
          </a:graphicData>
        </a:graphic>
      </p:graphicFrame>
      <p:graphicFrame>
        <p:nvGraphicFramePr>
          <p:cNvPr id="20484" name="Object 294"/>
          <p:cNvGraphicFramePr>
            <a:graphicFrameLocks noChangeAspect="1"/>
          </p:cNvGraphicFramePr>
          <p:nvPr/>
        </p:nvGraphicFramePr>
        <p:xfrm>
          <a:off x="458788" y="3529013"/>
          <a:ext cx="2717800" cy="850900"/>
        </p:xfrm>
        <a:graphic>
          <a:graphicData uri="http://schemas.openxmlformats.org/presentationml/2006/ole">
            <p:oleObj spid="_x0000_s20484" name="Equation" r:id="rId6" imgW="2717640" imgH="850680" progId="Equation.DSMT4">
              <p:embed/>
            </p:oleObj>
          </a:graphicData>
        </a:graphic>
      </p:graphicFrame>
      <p:graphicFrame>
        <p:nvGraphicFramePr>
          <p:cNvPr id="20485" name="Object 295"/>
          <p:cNvGraphicFramePr>
            <a:graphicFrameLocks noChangeAspect="1"/>
          </p:cNvGraphicFramePr>
          <p:nvPr/>
        </p:nvGraphicFramePr>
        <p:xfrm>
          <a:off x="1144588" y="4545013"/>
          <a:ext cx="1143000" cy="977900"/>
        </p:xfrm>
        <a:graphic>
          <a:graphicData uri="http://schemas.openxmlformats.org/presentationml/2006/ole">
            <p:oleObj spid="_x0000_s20485" name="Equation" r:id="rId7" imgW="1143000" imgH="977760" progId="Equation.DSMT4">
              <p:embed/>
            </p:oleObj>
          </a:graphicData>
        </a:graphic>
      </p:graphicFrame>
      <p:graphicFrame>
        <p:nvGraphicFramePr>
          <p:cNvPr id="20486" name="Object 296"/>
          <p:cNvGraphicFramePr>
            <a:graphicFrameLocks noChangeAspect="1"/>
          </p:cNvGraphicFramePr>
          <p:nvPr/>
        </p:nvGraphicFramePr>
        <p:xfrm>
          <a:off x="350838" y="5630863"/>
          <a:ext cx="2679700" cy="939800"/>
        </p:xfrm>
        <a:graphic>
          <a:graphicData uri="http://schemas.openxmlformats.org/presentationml/2006/ole">
            <p:oleObj spid="_x0000_s20486" name="Equation" r:id="rId8" imgW="2679480" imgH="939600" progId="Equation.DSMT4">
              <p:embed/>
            </p:oleObj>
          </a:graphicData>
        </a:graphic>
      </p:graphicFrame>
      <p:graphicFrame>
        <p:nvGraphicFramePr>
          <p:cNvPr id="20487" name="Object 297"/>
          <p:cNvGraphicFramePr>
            <a:graphicFrameLocks noChangeAspect="1"/>
          </p:cNvGraphicFramePr>
          <p:nvPr/>
        </p:nvGraphicFramePr>
        <p:xfrm>
          <a:off x="4103688" y="5522913"/>
          <a:ext cx="2819400" cy="1028700"/>
        </p:xfrm>
        <a:graphic>
          <a:graphicData uri="http://schemas.openxmlformats.org/presentationml/2006/ole">
            <p:oleObj spid="_x0000_s20487" name="Equation" r:id="rId9" imgW="2819160" imgH="1028520" progId="Equation.DSMT4">
              <p:embed/>
            </p:oleObj>
          </a:graphicData>
        </a:graphic>
      </p:graphicFrame>
      <p:sp>
        <p:nvSpPr>
          <p:cNvPr id="205840" name="Text Box 16"/>
          <p:cNvSpPr txBox="1">
            <a:spLocks noChangeArrowheads="1"/>
          </p:cNvSpPr>
          <p:nvPr/>
        </p:nvSpPr>
        <p:spPr bwMode="auto">
          <a:xfrm>
            <a:off x="3448050" y="3632200"/>
            <a:ext cx="4511675"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General equation for falling objects</a:t>
            </a:r>
          </a:p>
        </p:txBody>
      </p:sp>
      <p:sp>
        <p:nvSpPr>
          <p:cNvPr id="20490" name="Line 17"/>
          <p:cNvSpPr>
            <a:spLocks noChangeShapeType="1"/>
          </p:cNvSpPr>
          <p:nvPr/>
        </p:nvSpPr>
        <p:spPr bwMode="auto">
          <a:xfrm>
            <a:off x="3517900" y="4013200"/>
            <a:ext cx="43180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205842" name="Text Box 18"/>
          <p:cNvSpPr txBox="1">
            <a:spLocks noChangeArrowheads="1"/>
          </p:cNvSpPr>
          <p:nvPr/>
        </p:nvSpPr>
        <p:spPr bwMode="auto">
          <a:xfrm>
            <a:off x="2660650" y="4648200"/>
            <a:ext cx="38290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Relationship valid for spheres</a:t>
            </a:r>
          </a:p>
        </p:txBody>
      </p:sp>
      <p:sp>
        <p:nvSpPr>
          <p:cNvPr id="20492" name="Line 19"/>
          <p:cNvSpPr>
            <a:spLocks noChangeShapeType="1"/>
          </p:cNvSpPr>
          <p:nvPr/>
        </p:nvSpPr>
        <p:spPr bwMode="auto">
          <a:xfrm>
            <a:off x="2730500" y="5029200"/>
            <a:ext cx="3683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8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build="p" autoUpdateAnimBg="0"/>
      <p:bldP spid="20584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37" name="Oval 289"/>
          <p:cNvSpPr>
            <a:spLocks noChangeArrowheads="1"/>
          </p:cNvSpPr>
          <p:nvPr/>
        </p:nvSpPr>
        <p:spPr bwMode="auto">
          <a:xfrm>
            <a:off x="6934200" y="4178300"/>
            <a:ext cx="381000" cy="1066800"/>
          </a:xfrm>
          <a:prstGeom prst="ellips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21508" name="Rectangle 2"/>
          <p:cNvSpPr>
            <a:spLocks noGrp="1" noChangeArrowheads="1"/>
          </p:cNvSpPr>
          <p:nvPr>
            <p:ph type="title"/>
          </p:nvPr>
        </p:nvSpPr>
        <p:spPr/>
        <p:txBody>
          <a:bodyPr/>
          <a:lstStyle/>
          <a:p>
            <a:r>
              <a:rPr lang="en-US" smtClean="0"/>
              <a:t>Drag Coefficient on a Sphere </a:t>
            </a:r>
          </a:p>
        </p:txBody>
      </p:sp>
      <p:grpSp>
        <p:nvGrpSpPr>
          <p:cNvPr id="21509" name="Group 286"/>
          <p:cNvGrpSpPr>
            <a:grpSpLocks/>
          </p:cNvGrpSpPr>
          <p:nvPr/>
        </p:nvGrpSpPr>
        <p:grpSpPr bwMode="auto">
          <a:xfrm>
            <a:off x="1763713" y="1844675"/>
            <a:ext cx="6718300" cy="3397250"/>
            <a:chOff x="1111" y="1306"/>
            <a:chExt cx="4232" cy="2140"/>
          </a:xfrm>
        </p:grpSpPr>
        <p:sp>
          <p:nvSpPr>
            <p:cNvPr id="21556" name="Rectangle 9"/>
            <p:cNvSpPr>
              <a:spLocks noChangeArrowheads="1"/>
            </p:cNvSpPr>
            <p:nvPr/>
          </p:nvSpPr>
          <p:spPr bwMode="auto">
            <a:xfrm>
              <a:off x="1173" y="1306"/>
              <a:ext cx="4169" cy="2078"/>
            </a:xfrm>
            <a:prstGeom prst="rect">
              <a:avLst/>
            </a:prstGeom>
            <a:noFill/>
            <a:ln w="3175">
              <a:solidFill>
                <a:schemeClr val="bg2"/>
              </a:solidFill>
              <a:miter lim="800000"/>
              <a:headEnd/>
              <a:tailEnd/>
            </a:ln>
          </p:spPr>
          <p:txBody>
            <a:bodyPr/>
            <a:lstStyle/>
            <a:p>
              <a:endParaRPr lang="en-US"/>
            </a:p>
          </p:txBody>
        </p:sp>
        <p:sp>
          <p:nvSpPr>
            <p:cNvPr id="21557" name="Line 10"/>
            <p:cNvSpPr>
              <a:spLocks noChangeShapeType="1"/>
            </p:cNvSpPr>
            <p:nvPr/>
          </p:nvSpPr>
          <p:spPr bwMode="auto">
            <a:xfrm>
              <a:off x="1173" y="3230"/>
              <a:ext cx="4169" cy="1"/>
            </a:xfrm>
            <a:prstGeom prst="line">
              <a:avLst/>
            </a:prstGeom>
            <a:noFill/>
            <a:ln w="3175" cap="sq">
              <a:solidFill>
                <a:schemeClr val="bg2"/>
              </a:solidFill>
              <a:miter lim="800000"/>
              <a:headEnd/>
              <a:tailEnd/>
            </a:ln>
          </p:spPr>
          <p:txBody>
            <a:bodyPr/>
            <a:lstStyle/>
            <a:p>
              <a:endParaRPr lang="en-US"/>
            </a:p>
          </p:txBody>
        </p:sp>
        <p:sp>
          <p:nvSpPr>
            <p:cNvPr id="21558" name="Line 11"/>
            <p:cNvSpPr>
              <a:spLocks noChangeShapeType="1"/>
            </p:cNvSpPr>
            <p:nvPr/>
          </p:nvSpPr>
          <p:spPr bwMode="auto">
            <a:xfrm>
              <a:off x="1173" y="3138"/>
              <a:ext cx="4169" cy="1"/>
            </a:xfrm>
            <a:prstGeom prst="line">
              <a:avLst/>
            </a:prstGeom>
            <a:noFill/>
            <a:ln w="3175" cap="sq">
              <a:solidFill>
                <a:schemeClr val="bg2"/>
              </a:solidFill>
              <a:miter lim="800000"/>
              <a:headEnd/>
              <a:tailEnd/>
            </a:ln>
          </p:spPr>
          <p:txBody>
            <a:bodyPr/>
            <a:lstStyle/>
            <a:p>
              <a:endParaRPr lang="en-US"/>
            </a:p>
          </p:txBody>
        </p:sp>
        <p:sp>
          <p:nvSpPr>
            <p:cNvPr id="21559" name="Line 12"/>
            <p:cNvSpPr>
              <a:spLocks noChangeShapeType="1"/>
            </p:cNvSpPr>
            <p:nvPr/>
          </p:nvSpPr>
          <p:spPr bwMode="auto">
            <a:xfrm>
              <a:off x="1173" y="3076"/>
              <a:ext cx="4169" cy="1"/>
            </a:xfrm>
            <a:prstGeom prst="line">
              <a:avLst/>
            </a:prstGeom>
            <a:noFill/>
            <a:ln w="3175" cap="sq">
              <a:solidFill>
                <a:schemeClr val="bg2"/>
              </a:solidFill>
              <a:miter lim="800000"/>
              <a:headEnd/>
              <a:tailEnd/>
            </a:ln>
          </p:spPr>
          <p:txBody>
            <a:bodyPr/>
            <a:lstStyle/>
            <a:p>
              <a:endParaRPr lang="en-US"/>
            </a:p>
          </p:txBody>
        </p:sp>
        <p:sp>
          <p:nvSpPr>
            <p:cNvPr id="21560" name="Line 13"/>
            <p:cNvSpPr>
              <a:spLocks noChangeShapeType="1"/>
            </p:cNvSpPr>
            <p:nvPr/>
          </p:nvSpPr>
          <p:spPr bwMode="auto">
            <a:xfrm>
              <a:off x="1173" y="3024"/>
              <a:ext cx="4169" cy="1"/>
            </a:xfrm>
            <a:prstGeom prst="line">
              <a:avLst/>
            </a:prstGeom>
            <a:noFill/>
            <a:ln w="3175" cap="sq">
              <a:solidFill>
                <a:schemeClr val="bg2"/>
              </a:solidFill>
              <a:miter lim="800000"/>
              <a:headEnd/>
              <a:tailEnd/>
            </a:ln>
          </p:spPr>
          <p:txBody>
            <a:bodyPr/>
            <a:lstStyle/>
            <a:p>
              <a:endParaRPr lang="en-US"/>
            </a:p>
          </p:txBody>
        </p:sp>
        <p:sp>
          <p:nvSpPr>
            <p:cNvPr id="21561" name="Line 14"/>
            <p:cNvSpPr>
              <a:spLocks noChangeShapeType="1"/>
            </p:cNvSpPr>
            <p:nvPr/>
          </p:nvSpPr>
          <p:spPr bwMode="auto">
            <a:xfrm>
              <a:off x="1173" y="2983"/>
              <a:ext cx="4169" cy="1"/>
            </a:xfrm>
            <a:prstGeom prst="line">
              <a:avLst/>
            </a:prstGeom>
            <a:noFill/>
            <a:ln w="3175" cap="sq">
              <a:solidFill>
                <a:schemeClr val="bg2"/>
              </a:solidFill>
              <a:miter lim="800000"/>
              <a:headEnd/>
              <a:tailEnd/>
            </a:ln>
          </p:spPr>
          <p:txBody>
            <a:bodyPr/>
            <a:lstStyle/>
            <a:p>
              <a:endParaRPr lang="en-US"/>
            </a:p>
          </p:txBody>
        </p:sp>
        <p:sp>
          <p:nvSpPr>
            <p:cNvPr id="21562" name="Line 15"/>
            <p:cNvSpPr>
              <a:spLocks noChangeShapeType="1"/>
            </p:cNvSpPr>
            <p:nvPr/>
          </p:nvSpPr>
          <p:spPr bwMode="auto">
            <a:xfrm>
              <a:off x="1173" y="2942"/>
              <a:ext cx="4169" cy="1"/>
            </a:xfrm>
            <a:prstGeom prst="line">
              <a:avLst/>
            </a:prstGeom>
            <a:noFill/>
            <a:ln w="3175" cap="sq">
              <a:solidFill>
                <a:schemeClr val="bg2"/>
              </a:solidFill>
              <a:miter lim="800000"/>
              <a:headEnd/>
              <a:tailEnd/>
            </a:ln>
          </p:spPr>
          <p:txBody>
            <a:bodyPr/>
            <a:lstStyle/>
            <a:p>
              <a:endParaRPr lang="en-US"/>
            </a:p>
          </p:txBody>
        </p:sp>
        <p:sp>
          <p:nvSpPr>
            <p:cNvPr id="21563" name="Line 16"/>
            <p:cNvSpPr>
              <a:spLocks noChangeShapeType="1"/>
            </p:cNvSpPr>
            <p:nvPr/>
          </p:nvSpPr>
          <p:spPr bwMode="auto">
            <a:xfrm>
              <a:off x="1173" y="2911"/>
              <a:ext cx="4169" cy="1"/>
            </a:xfrm>
            <a:prstGeom prst="line">
              <a:avLst/>
            </a:prstGeom>
            <a:noFill/>
            <a:ln w="3175" cap="sq">
              <a:solidFill>
                <a:schemeClr val="bg2"/>
              </a:solidFill>
              <a:miter lim="800000"/>
              <a:headEnd/>
              <a:tailEnd/>
            </a:ln>
          </p:spPr>
          <p:txBody>
            <a:bodyPr/>
            <a:lstStyle/>
            <a:p>
              <a:endParaRPr lang="en-US"/>
            </a:p>
          </p:txBody>
        </p:sp>
        <p:sp>
          <p:nvSpPr>
            <p:cNvPr id="21564" name="Line 17"/>
            <p:cNvSpPr>
              <a:spLocks noChangeShapeType="1"/>
            </p:cNvSpPr>
            <p:nvPr/>
          </p:nvSpPr>
          <p:spPr bwMode="auto">
            <a:xfrm>
              <a:off x="1173" y="2891"/>
              <a:ext cx="4169" cy="1"/>
            </a:xfrm>
            <a:prstGeom prst="line">
              <a:avLst/>
            </a:prstGeom>
            <a:noFill/>
            <a:ln w="3175" cap="sq">
              <a:solidFill>
                <a:schemeClr val="bg2"/>
              </a:solidFill>
              <a:miter lim="800000"/>
              <a:headEnd/>
              <a:tailEnd/>
            </a:ln>
          </p:spPr>
          <p:txBody>
            <a:bodyPr/>
            <a:lstStyle/>
            <a:p>
              <a:endParaRPr lang="en-US"/>
            </a:p>
          </p:txBody>
        </p:sp>
        <p:sp>
          <p:nvSpPr>
            <p:cNvPr id="21565" name="Line 18"/>
            <p:cNvSpPr>
              <a:spLocks noChangeShapeType="1"/>
            </p:cNvSpPr>
            <p:nvPr/>
          </p:nvSpPr>
          <p:spPr bwMode="auto">
            <a:xfrm>
              <a:off x="1173" y="2705"/>
              <a:ext cx="4169" cy="1"/>
            </a:xfrm>
            <a:prstGeom prst="line">
              <a:avLst/>
            </a:prstGeom>
            <a:noFill/>
            <a:ln w="3175" cap="sq">
              <a:solidFill>
                <a:schemeClr val="bg2"/>
              </a:solidFill>
              <a:miter lim="800000"/>
              <a:headEnd/>
              <a:tailEnd/>
            </a:ln>
          </p:spPr>
          <p:txBody>
            <a:bodyPr/>
            <a:lstStyle/>
            <a:p>
              <a:endParaRPr lang="en-US"/>
            </a:p>
          </p:txBody>
        </p:sp>
        <p:sp>
          <p:nvSpPr>
            <p:cNvPr id="21566" name="Line 19"/>
            <p:cNvSpPr>
              <a:spLocks noChangeShapeType="1"/>
            </p:cNvSpPr>
            <p:nvPr/>
          </p:nvSpPr>
          <p:spPr bwMode="auto">
            <a:xfrm>
              <a:off x="1173" y="2613"/>
              <a:ext cx="4169" cy="1"/>
            </a:xfrm>
            <a:prstGeom prst="line">
              <a:avLst/>
            </a:prstGeom>
            <a:noFill/>
            <a:ln w="3175" cap="sq">
              <a:solidFill>
                <a:schemeClr val="bg2"/>
              </a:solidFill>
              <a:miter lim="800000"/>
              <a:headEnd/>
              <a:tailEnd/>
            </a:ln>
          </p:spPr>
          <p:txBody>
            <a:bodyPr/>
            <a:lstStyle/>
            <a:p>
              <a:endParaRPr lang="en-US"/>
            </a:p>
          </p:txBody>
        </p:sp>
        <p:sp>
          <p:nvSpPr>
            <p:cNvPr id="21567" name="Line 20"/>
            <p:cNvSpPr>
              <a:spLocks noChangeShapeType="1"/>
            </p:cNvSpPr>
            <p:nvPr/>
          </p:nvSpPr>
          <p:spPr bwMode="auto">
            <a:xfrm>
              <a:off x="1173" y="2551"/>
              <a:ext cx="4169" cy="1"/>
            </a:xfrm>
            <a:prstGeom prst="line">
              <a:avLst/>
            </a:prstGeom>
            <a:noFill/>
            <a:ln w="3175" cap="sq">
              <a:solidFill>
                <a:schemeClr val="bg2"/>
              </a:solidFill>
              <a:miter lim="800000"/>
              <a:headEnd/>
              <a:tailEnd/>
            </a:ln>
          </p:spPr>
          <p:txBody>
            <a:bodyPr/>
            <a:lstStyle/>
            <a:p>
              <a:endParaRPr lang="en-US"/>
            </a:p>
          </p:txBody>
        </p:sp>
        <p:sp>
          <p:nvSpPr>
            <p:cNvPr id="21568" name="Line 21"/>
            <p:cNvSpPr>
              <a:spLocks noChangeShapeType="1"/>
            </p:cNvSpPr>
            <p:nvPr/>
          </p:nvSpPr>
          <p:spPr bwMode="auto">
            <a:xfrm>
              <a:off x="1173" y="2500"/>
              <a:ext cx="4169" cy="1"/>
            </a:xfrm>
            <a:prstGeom prst="line">
              <a:avLst/>
            </a:prstGeom>
            <a:noFill/>
            <a:ln w="3175" cap="sq">
              <a:solidFill>
                <a:schemeClr val="bg2"/>
              </a:solidFill>
              <a:miter lim="800000"/>
              <a:headEnd/>
              <a:tailEnd/>
            </a:ln>
          </p:spPr>
          <p:txBody>
            <a:bodyPr/>
            <a:lstStyle/>
            <a:p>
              <a:endParaRPr lang="en-US"/>
            </a:p>
          </p:txBody>
        </p:sp>
        <p:sp>
          <p:nvSpPr>
            <p:cNvPr id="21569" name="Line 22"/>
            <p:cNvSpPr>
              <a:spLocks noChangeShapeType="1"/>
            </p:cNvSpPr>
            <p:nvPr/>
          </p:nvSpPr>
          <p:spPr bwMode="auto">
            <a:xfrm>
              <a:off x="1173" y="2459"/>
              <a:ext cx="4169" cy="1"/>
            </a:xfrm>
            <a:prstGeom prst="line">
              <a:avLst/>
            </a:prstGeom>
            <a:noFill/>
            <a:ln w="3175" cap="sq">
              <a:solidFill>
                <a:schemeClr val="bg2"/>
              </a:solidFill>
              <a:miter lim="800000"/>
              <a:headEnd/>
              <a:tailEnd/>
            </a:ln>
          </p:spPr>
          <p:txBody>
            <a:bodyPr/>
            <a:lstStyle/>
            <a:p>
              <a:endParaRPr lang="en-US"/>
            </a:p>
          </p:txBody>
        </p:sp>
        <p:sp>
          <p:nvSpPr>
            <p:cNvPr id="21570" name="Line 23"/>
            <p:cNvSpPr>
              <a:spLocks noChangeShapeType="1"/>
            </p:cNvSpPr>
            <p:nvPr/>
          </p:nvSpPr>
          <p:spPr bwMode="auto">
            <a:xfrm>
              <a:off x="1173" y="2428"/>
              <a:ext cx="4169" cy="1"/>
            </a:xfrm>
            <a:prstGeom prst="line">
              <a:avLst/>
            </a:prstGeom>
            <a:noFill/>
            <a:ln w="3175" cap="sq">
              <a:solidFill>
                <a:schemeClr val="bg2"/>
              </a:solidFill>
              <a:miter lim="800000"/>
              <a:headEnd/>
              <a:tailEnd/>
            </a:ln>
          </p:spPr>
          <p:txBody>
            <a:bodyPr/>
            <a:lstStyle/>
            <a:p>
              <a:endParaRPr lang="en-US"/>
            </a:p>
          </p:txBody>
        </p:sp>
        <p:sp>
          <p:nvSpPr>
            <p:cNvPr id="21571" name="Line 24"/>
            <p:cNvSpPr>
              <a:spLocks noChangeShapeType="1"/>
            </p:cNvSpPr>
            <p:nvPr/>
          </p:nvSpPr>
          <p:spPr bwMode="auto">
            <a:xfrm>
              <a:off x="1173" y="2397"/>
              <a:ext cx="4169" cy="1"/>
            </a:xfrm>
            <a:prstGeom prst="line">
              <a:avLst/>
            </a:prstGeom>
            <a:noFill/>
            <a:ln w="3175" cap="sq">
              <a:solidFill>
                <a:schemeClr val="bg2"/>
              </a:solidFill>
              <a:miter lim="800000"/>
              <a:headEnd/>
              <a:tailEnd/>
            </a:ln>
          </p:spPr>
          <p:txBody>
            <a:bodyPr/>
            <a:lstStyle/>
            <a:p>
              <a:endParaRPr lang="en-US"/>
            </a:p>
          </p:txBody>
        </p:sp>
        <p:sp>
          <p:nvSpPr>
            <p:cNvPr id="21572" name="Line 25"/>
            <p:cNvSpPr>
              <a:spLocks noChangeShapeType="1"/>
            </p:cNvSpPr>
            <p:nvPr/>
          </p:nvSpPr>
          <p:spPr bwMode="auto">
            <a:xfrm>
              <a:off x="1173" y="2366"/>
              <a:ext cx="4169" cy="1"/>
            </a:xfrm>
            <a:prstGeom prst="line">
              <a:avLst/>
            </a:prstGeom>
            <a:noFill/>
            <a:ln w="3175" cap="sq">
              <a:solidFill>
                <a:schemeClr val="bg2"/>
              </a:solidFill>
              <a:miter lim="800000"/>
              <a:headEnd/>
              <a:tailEnd/>
            </a:ln>
          </p:spPr>
          <p:txBody>
            <a:bodyPr/>
            <a:lstStyle/>
            <a:p>
              <a:endParaRPr lang="en-US"/>
            </a:p>
          </p:txBody>
        </p:sp>
        <p:sp>
          <p:nvSpPr>
            <p:cNvPr id="21573" name="Line 26"/>
            <p:cNvSpPr>
              <a:spLocks noChangeShapeType="1"/>
            </p:cNvSpPr>
            <p:nvPr/>
          </p:nvSpPr>
          <p:spPr bwMode="auto">
            <a:xfrm>
              <a:off x="1173" y="2191"/>
              <a:ext cx="4169" cy="1"/>
            </a:xfrm>
            <a:prstGeom prst="line">
              <a:avLst/>
            </a:prstGeom>
            <a:noFill/>
            <a:ln w="3175" cap="sq">
              <a:solidFill>
                <a:schemeClr val="bg2"/>
              </a:solidFill>
              <a:miter lim="800000"/>
              <a:headEnd/>
              <a:tailEnd/>
            </a:ln>
          </p:spPr>
          <p:txBody>
            <a:bodyPr/>
            <a:lstStyle/>
            <a:p>
              <a:endParaRPr lang="en-US"/>
            </a:p>
          </p:txBody>
        </p:sp>
        <p:sp>
          <p:nvSpPr>
            <p:cNvPr id="21574" name="Line 27"/>
            <p:cNvSpPr>
              <a:spLocks noChangeShapeType="1"/>
            </p:cNvSpPr>
            <p:nvPr/>
          </p:nvSpPr>
          <p:spPr bwMode="auto">
            <a:xfrm>
              <a:off x="1173" y="2099"/>
              <a:ext cx="4169" cy="1"/>
            </a:xfrm>
            <a:prstGeom prst="line">
              <a:avLst/>
            </a:prstGeom>
            <a:noFill/>
            <a:ln w="3175" cap="sq">
              <a:solidFill>
                <a:schemeClr val="bg2"/>
              </a:solidFill>
              <a:miter lim="800000"/>
              <a:headEnd/>
              <a:tailEnd/>
            </a:ln>
          </p:spPr>
          <p:txBody>
            <a:bodyPr/>
            <a:lstStyle/>
            <a:p>
              <a:endParaRPr lang="en-US"/>
            </a:p>
          </p:txBody>
        </p:sp>
        <p:sp>
          <p:nvSpPr>
            <p:cNvPr id="21575" name="Line 28"/>
            <p:cNvSpPr>
              <a:spLocks noChangeShapeType="1"/>
            </p:cNvSpPr>
            <p:nvPr/>
          </p:nvSpPr>
          <p:spPr bwMode="auto">
            <a:xfrm>
              <a:off x="1173" y="2037"/>
              <a:ext cx="4169" cy="1"/>
            </a:xfrm>
            <a:prstGeom prst="line">
              <a:avLst/>
            </a:prstGeom>
            <a:noFill/>
            <a:ln w="3175" cap="sq">
              <a:solidFill>
                <a:schemeClr val="bg2"/>
              </a:solidFill>
              <a:miter lim="800000"/>
              <a:headEnd/>
              <a:tailEnd/>
            </a:ln>
          </p:spPr>
          <p:txBody>
            <a:bodyPr/>
            <a:lstStyle/>
            <a:p>
              <a:endParaRPr lang="en-US"/>
            </a:p>
          </p:txBody>
        </p:sp>
        <p:sp>
          <p:nvSpPr>
            <p:cNvPr id="21576" name="Line 29"/>
            <p:cNvSpPr>
              <a:spLocks noChangeShapeType="1"/>
            </p:cNvSpPr>
            <p:nvPr/>
          </p:nvSpPr>
          <p:spPr bwMode="auto">
            <a:xfrm>
              <a:off x="1173" y="1985"/>
              <a:ext cx="4169" cy="1"/>
            </a:xfrm>
            <a:prstGeom prst="line">
              <a:avLst/>
            </a:prstGeom>
            <a:noFill/>
            <a:ln w="3175" cap="sq">
              <a:solidFill>
                <a:schemeClr val="bg2"/>
              </a:solidFill>
              <a:miter lim="800000"/>
              <a:headEnd/>
              <a:tailEnd/>
            </a:ln>
          </p:spPr>
          <p:txBody>
            <a:bodyPr/>
            <a:lstStyle/>
            <a:p>
              <a:endParaRPr lang="en-US"/>
            </a:p>
          </p:txBody>
        </p:sp>
        <p:sp>
          <p:nvSpPr>
            <p:cNvPr id="21577" name="Line 30"/>
            <p:cNvSpPr>
              <a:spLocks noChangeShapeType="1"/>
            </p:cNvSpPr>
            <p:nvPr/>
          </p:nvSpPr>
          <p:spPr bwMode="auto">
            <a:xfrm>
              <a:off x="1173" y="1944"/>
              <a:ext cx="4169" cy="1"/>
            </a:xfrm>
            <a:prstGeom prst="line">
              <a:avLst/>
            </a:prstGeom>
            <a:noFill/>
            <a:ln w="3175" cap="sq">
              <a:solidFill>
                <a:schemeClr val="bg2"/>
              </a:solidFill>
              <a:miter lim="800000"/>
              <a:headEnd/>
              <a:tailEnd/>
            </a:ln>
          </p:spPr>
          <p:txBody>
            <a:bodyPr/>
            <a:lstStyle/>
            <a:p>
              <a:endParaRPr lang="en-US"/>
            </a:p>
          </p:txBody>
        </p:sp>
        <p:sp>
          <p:nvSpPr>
            <p:cNvPr id="21578" name="Line 31"/>
            <p:cNvSpPr>
              <a:spLocks noChangeShapeType="1"/>
            </p:cNvSpPr>
            <p:nvPr/>
          </p:nvSpPr>
          <p:spPr bwMode="auto">
            <a:xfrm>
              <a:off x="1173" y="1903"/>
              <a:ext cx="4169" cy="1"/>
            </a:xfrm>
            <a:prstGeom prst="line">
              <a:avLst/>
            </a:prstGeom>
            <a:noFill/>
            <a:ln w="3175" cap="sq">
              <a:solidFill>
                <a:schemeClr val="bg2"/>
              </a:solidFill>
              <a:miter lim="800000"/>
              <a:headEnd/>
              <a:tailEnd/>
            </a:ln>
          </p:spPr>
          <p:txBody>
            <a:bodyPr/>
            <a:lstStyle/>
            <a:p>
              <a:endParaRPr lang="en-US"/>
            </a:p>
          </p:txBody>
        </p:sp>
        <p:sp>
          <p:nvSpPr>
            <p:cNvPr id="21579" name="Line 32"/>
            <p:cNvSpPr>
              <a:spLocks noChangeShapeType="1"/>
            </p:cNvSpPr>
            <p:nvPr/>
          </p:nvSpPr>
          <p:spPr bwMode="auto">
            <a:xfrm>
              <a:off x="1173" y="1872"/>
              <a:ext cx="4169" cy="1"/>
            </a:xfrm>
            <a:prstGeom prst="line">
              <a:avLst/>
            </a:prstGeom>
            <a:noFill/>
            <a:ln w="3175" cap="sq">
              <a:solidFill>
                <a:schemeClr val="bg2"/>
              </a:solidFill>
              <a:miter lim="800000"/>
              <a:headEnd/>
              <a:tailEnd/>
            </a:ln>
          </p:spPr>
          <p:txBody>
            <a:bodyPr/>
            <a:lstStyle/>
            <a:p>
              <a:endParaRPr lang="en-US"/>
            </a:p>
          </p:txBody>
        </p:sp>
        <p:sp>
          <p:nvSpPr>
            <p:cNvPr id="21580" name="Line 33"/>
            <p:cNvSpPr>
              <a:spLocks noChangeShapeType="1"/>
            </p:cNvSpPr>
            <p:nvPr/>
          </p:nvSpPr>
          <p:spPr bwMode="auto">
            <a:xfrm>
              <a:off x="1173" y="1852"/>
              <a:ext cx="4169" cy="1"/>
            </a:xfrm>
            <a:prstGeom prst="line">
              <a:avLst/>
            </a:prstGeom>
            <a:noFill/>
            <a:ln w="3175" cap="sq">
              <a:solidFill>
                <a:schemeClr val="bg2"/>
              </a:solidFill>
              <a:miter lim="800000"/>
              <a:headEnd/>
              <a:tailEnd/>
            </a:ln>
          </p:spPr>
          <p:txBody>
            <a:bodyPr/>
            <a:lstStyle/>
            <a:p>
              <a:endParaRPr lang="en-US"/>
            </a:p>
          </p:txBody>
        </p:sp>
        <p:sp>
          <p:nvSpPr>
            <p:cNvPr id="21581" name="Line 34"/>
            <p:cNvSpPr>
              <a:spLocks noChangeShapeType="1"/>
            </p:cNvSpPr>
            <p:nvPr/>
          </p:nvSpPr>
          <p:spPr bwMode="auto">
            <a:xfrm>
              <a:off x="1173" y="1666"/>
              <a:ext cx="4169" cy="1"/>
            </a:xfrm>
            <a:prstGeom prst="line">
              <a:avLst/>
            </a:prstGeom>
            <a:noFill/>
            <a:ln w="3175" cap="sq">
              <a:solidFill>
                <a:schemeClr val="bg2"/>
              </a:solidFill>
              <a:miter lim="800000"/>
              <a:headEnd/>
              <a:tailEnd/>
            </a:ln>
          </p:spPr>
          <p:txBody>
            <a:bodyPr/>
            <a:lstStyle/>
            <a:p>
              <a:endParaRPr lang="en-US"/>
            </a:p>
          </p:txBody>
        </p:sp>
        <p:sp>
          <p:nvSpPr>
            <p:cNvPr id="21582" name="Line 35"/>
            <p:cNvSpPr>
              <a:spLocks noChangeShapeType="1"/>
            </p:cNvSpPr>
            <p:nvPr/>
          </p:nvSpPr>
          <p:spPr bwMode="auto">
            <a:xfrm>
              <a:off x="1173" y="1574"/>
              <a:ext cx="4169" cy="1"/>
            </a:xfrm>
            <a:prstGeom prst="line">
              <a:avLst/>
            </a:prstGeom>
            <a:noFill/>
            <a:ln w="3175" cap="sq">
              <a:solidFill>
                <a:schemeClr val="bg2"/>
              </a:solidFill>
              <a:miter lim="800000"/>
              <a:headEnd/>
              <a:tailEnd/>
            </a:ln>
          </p:spPr>
          <p:txBody>
            <a:bodyPr/>
            <a:lstStyle/>
            <a:p>
              <a:endParaRPr lang="en-US"/>
            </a:p>
          </p:txBody>
        </p:sp>
        <p:sp>
          <p:nvSpPr>
            <p:cNvPr id="21583" name="Line 36"/>
            <p:cNvSpPr>
              <a:spLocks noChangeShapeType="1"/>
            </p:cNvSpPr>
            <p:nvPr/>
          </p:nvSpPr>
          <p:spPr bwMode="auto">
            <a:xfrm>
              <a:off x="1173" y="1512"/>
              <a:ext cx="4169" cy="1"/>
            </a:xfrm>
            <a:prstGeom prst="line">
              <a:avLst/>
            </a:prstGeom>
            <a:noFill/>
            <a:ln w="3175" cap="sq">
              <a:solidFill>
                <a:schemeClr val="bg2"/>
              </a:solidFill>
              <a:miter lim="800000"/>
              <a:headEnd/>
              <a:tailEnd/>
            </a:ln>
          </p:spPr>
          <p:txBody>
            <a:bodyPr/>
            <a:lstStyle/>
            <a:p>
              <a:endParaRPr lang="en-US"/>
            </a:p>
          </p:txBody>
        </p:sp>
        <p:sp>
          <p:nvSpPr>
            <p:cNvPr id="21584" name="Line 37"/>
            <p:cNvSpPr>
              <a:spLocks noChangeShapeType="1"/>
            </p:cNvSpPr>
            <p:nvPr/>
          </p:nvSpPr>
          <p:spPr bwMode="auto">
            <a:xfrm>
              <a:off x="1173" y="1461"/>
              <a:ext cx="4169" cy="1"/>
            </a:xfrm>
            <a:prstGeom prst="line">
              <a:avLst/>
            </a:prstGeom>
            <a:noFill/>
            <a:ln w="3175" cap="sq">
              <a:solidFill>
                <a:schemeClr val="bg2"/>
              </a:solidFill>
              <a:miter lim="800000"/>
              <a:headEnd/>
              <a:tailEnd/>
            </a:ln>
          </p:spPr>
          <p:txBody>
            <a:bodyPr/>
            <a:lstStyle/>
            <a:p>
              <a:endParaRPr lang="en-US"/>
            </a:p>
          </p:txBody>
        </p:sp>
        <p:sp>
          <p:nvSpPr>
            <p:cNvPr id="21585" name="Line 38"/>
            <p:cNvSpPr>
              <a:spLocks noChangeShapeType="1"/>
            </p:cNvSpPr>
            <p:nvPr/>
          </p:nvSpPr>
          <p:spPr bwMode="auto">
            <a:xfrm>
              <a:off x="1173" y="1420"/>
              <a:ext cx="4169" cy="1"/>
            </a:xfrm>
            <a:prstGeom prst="line">
              <a:avLst/>
            </a:prstGeom>
            <a:noFill/>
            <a:ln w="3175" cap="sq">
              <a:solidFill>
                <a:schemeClr val="bg2"/>
              </a:solidFill>
              <a:miter lim="800000"/>
              <a:headEnd/>
              <a:tailEnd/>
            </a:ln>
          </p:spPr>
          <p:txBody>
            <a:bodyPr/>
            <a:lstStyle/>
            <a:p>
              <a:endParaRPr lang="en-US"/>
            </a:p>
          </p:txBody>
        </p:sp>
        <p:sp>
          <p:nvSpPr>
            <p:cNvPr id="21586" name="Line 39"/>
            <p:cNvSpPr>
              <a:spLocks noChangeShapeType="1"/>
            </p:cNvSpPr>
            <p:nvPr/>
          </p:nvSpPr>
          <p:spPr bwMode="auto">
            <a:xfrm>
              <a:off x="1173" y="1389"/>
              <a:ext cx="4169" cy="1"/>
            </a:xfrm>
            <a:prstGeom prst="line">
              <a:avLst/>
            </a:prstGeom>
            <a:noFill/>
            <a:ln w="3175" cap="sq">
              <a:solidFill>
                <a:schemeClr val="bg2"/>
              </a:solidFill>
              <a:miter lim="800000"/>
              <a:headEnd/>
              <a:tailEnd/>
            </a:ln>
          </p:spPr>
          <p:txBody>
            <a:bodyPr/>
            <a:lstStyle/>
            <a:p>
              <a:endParaRPr lang="en-US"/>
            </a:p>
          </p:txBody>
        </p:sp>
        <p:sp>
          <p:nvSpPr>
            <p:cNvPr id="21587" name="Line 40"/>
            <p:cNvSpPr>
              <a:spLocks noChangeShapeType="1"/>
            </p:cNvSpPr>
            <p:nvPr/>
          </p:nvSpPr>
          <p:spPr bwMode="auto">
            <a:xfrm>
              <a:off x="1173" y="1358"/>
              <a:ext cx="4169" cy="1"/>
            </a:xfrm>
            <a:prstGeom prst="line">
              <a:avLst/>
            </a:prstGeom>
            <a:noFill/>
            <a:ln w="3175" cap="sq">
              <a:solidFill>
                <a:schemeClr val="bg2"/>
              </a:solidFill>
              <a:miter lim="800000"/>
              <a:headEnd/>
              <a:tailEnd/>
            </a:ln>
          </p:spPr>
          <p:txBody>
            <a:bodyPr/>
            <a:lstStyle/>
            <a:p>
              <a:endParaRPr lang="en-US"/>
            </a:p>
          </p:txBody>
        </p:sp>
        <p:sp>
          <p:nvSpPr>
            <p:cNvPr id="21588" name="Line 41"/>
            <p:cNvSpPr>
              <a:spLocks noChangeShapeType="1"/>
            </p:cNvSpPr>
            <p:nvPr/>
          </p:nvSpPr>
          <p:spPr bwMode="auto">
            <a:xfrm>
              <a:off x="1173" y="1327"/>
              <a:ext cx="4169" cy="1"/>
            </a:xfrm>
            <a:prstGeom prst="line">
              <a:avLst/>
            </a:prstGeom>
            <a:noFill/>
            <a:ln w="3175" cap="sq">
              <a:solidFill>
                <a:schemeClr val="bg2"/>
              </a:solidFill>
              <a:miter lim="800000"/>
              <a:headEnd/>
              <a:tailEnd/>
            </a:ln>
          </p:spPr>
          <p:txBody>
            <a:bodyPr/>
            <a:lstStyle/>
            <a:p>
              <a:endParaRPr lang="en-US"/>
            </a:p>
          </p:txBody>
        </p:sp>
        <p:sp>
          <p:nvSpPr>
            <p:cNvPr id="21589" name="Line 42"/>
            <p:cNvSpPr>
              <a:spLocks noChangeShapeType="1"/>
            </p:cNvSpPr>
            <p:nvPr/>
          </p:nvSpPr>
          <p:spPr bwMode="auto">
            <a:xfrm>
              <a:off x="1173" y="2870"/>
              <a:ext cx="4169" cy="1"/>
            </a:xfrm>
            <a:prstGeom prst="line">
              <a:avLst/>
            </a:prstGeom>
            <a:noFill/>
            <a:ln w="3175" cap="sq">
              <a:solidFill>
                <a:schemeClr val="bg2"/>
              </a:solidFill>
              <a:miter lim="800000"/>
              <a:headEnd/>
              <a:tailEnd/>
            </a:ln>
          </p:spPr>
          <p:txBody>
            <a:bodyPr/>
            <a:lstStyle/>
            <a:p>
              <a:endParaRPr lang="en-US"/>
            </a:p>
          </p:txBody>
        </p:sp>
        <p:sp>
          <p:nvSpPr>
            <p:cNvPr id="21590" name="Line 43"/>
            <p:cNvSpPr>
              <a:spLocks noChangeShapeType="1"/>
            </p:cNvSpPr>
            <p:nvPr/>
          </p:nvSpPr>
          <p:spPr bwMode="auto">
            <a:xfrm>
              <a:off x="1173" y="2345"/>
              <a:ext cx="4169" cy="1"/>
            </a:xfrm>
            <a:prstGeom prst="line">
              <a:avLst/>
            </a:prstGeom>
            <a:noFill/>
            <a:ln w="3175" cap="sq">
              <a:solidFill>
                <a:schemeClr val="bg2"/>
              </a:solidFill>
              <a:miter lim="800000"/>
              <a:headEnd/>
              <a:tailEnd/>
            </a:ln>
          </p:spPr>
          <p:txBody>
            <a:bodyPr/>
            <a:lstStyle/>
            <a:p>
              <a:endParaRPr lang="en-US"/>
            </a:p>
          </p:txBody>
        </p:sp>
        <p:sp>
          <p:nvSpPr>
            <p:cNvPr id="21591" name="Line 44"/>
            <p:cNvSpPr>
              <a:spLocks noChangeShapeType="1"/>
            </p:cNvSpPr>
            <p:nvPr/>
          </p:nvSpPr>
          <p:spPr bwMode="auto">
            <a:xfrm>
              <a:off x="1173" y="1831"/>
              <a:ext cx="4169" cy="1"/>
            </a:xfrm>
            <a:prstGeom prst="line">
              <a:avLst/>
            </a:prstGeom>
            <a:noFill/>
            <a:ln w="3175" cap="sq">
              <a:solidFill>
                <a:schemeClr val="bg2"/>
              </a:solidFill>
              <a:miter lim="800000"/>
              <a:headEnd/>
              <a:tailEnd/>
            </a:ln>
          </p:spPr>
          <p:txBody>
            <a:bodyPr/>
            <a:lstStyle/>
            <a:p>
              <a:endParaRPr lang="en-US"/>
            </a:p>
          </p:txBody>
        </p:sp>
        <p:sp>
          <p:nvSpPr>
            <p:cNvPr id="21592" name="Line 45"/>
            <p:cNvSpPr>
              <a:spLocks noChangeShapeType="1"/>
            </p:cNvSpPr>
            <p:nvPr/>
          </p:nvSpPr>
          <p:spPr bwMode="auto">
            <a:xfrm>
              <a:off x="1173" y="1306"/>
              <a:ext cx="4169" cy="1"/>
            </a:xfrm>
            <a:prstGeom prst="line">
              <a:avLst/>
            </a:prstGeom>
            <a:noFill/>
            <a:ln w="3175" cap="sq">
              <a:solidFill>
                <a:schemeClr val="bg2"/>
              </a:solidFill>
              <a:miter lim="800000"/>
              <a:headEnd/>
              <a:tailEnd/>
            </a:ln>
          </p:spPr>
          <p:txBody>
            <a:bodyPr/>
            <a:lstStyle/>
            <a:p>
              <a:endParaRPr lang="en-US"/>
            </a:p>
          </p:txBody>
        </p:sp>
        <p:sp>
          <p:nvSpPr>
            <p:cNvPr id="21593" name="Line 46"/>
            <p:cNvSpPr>
              <a:spLocks noChangeShapeType="1"/>
            </p:cNvSpPr>
            <p:nvPr/>
          </p:nvSpPr>
          <p:spPr bwMode="auto">
            <a:xfrm>
              <a:off x="1328" y="1306"/>
              <a:ext cx="1" cy="2078"/>
            </a:xfrm>
            <a:prstGeom prst="line">
              <a:avLst/>
            </a:prstGeom>
            <a:noFill/>
            <a:ln w="3175" cap="sq">
              <a:solidFill>
                <a:schemeClr val="bg2"/>
              </a:solidFill>
              <a:miter lim="800000"/>
              <a:headEnd/>
              <a:tailEnd/>
            </a:ln>
          </p:spPr>
          <p:txBody>
            <a:bodyPr/>
            <a:lstStyle/>
            <a:p>
              <a:endParaRPr lang="en-US"/>
            </a:p>
          </p:txBody>
        </p:sp>
        <p:sp>
          <p:nvSpPr>
            <p:cNvPr id="21594" name="Line 47"/>
            <p:cNvSpPr>
              <a:spLocks noChangeShapeType="1"/>
            </p:cNvSpPr>
            <p:nvPr/>
          </p:nvSpPr>
          <p:spPr bwMode="auto">
            <a:xfrm>
              <a:off x="1420" y="1306"/>
              <a:ext cx="1" cy="2078"/>
            </a:xfrm>
            <a:prstGeom prst="line">
              <a:avLst/>
            </a:prstGeom>
            <a:noFill/>
            <a:ln w="3175" cap="sq">
              <a:solidFill>
                <a:schemeClr val="bg2"/>
              </a:solidFill>
              <a:miter lim="800000"/>
              <a:headEnd/>
              <a:tailEnd/>
            </a:ln>
          </p:spPr>
          <p:txBody>
            <a:bodyPr/>
            <a:lstStyle/>
            <a:p>
              <a:endParaRPr lang="en-US"/>
            </a:p>
          </p:txBody>
        </p:sp>
        <p:sp>
          <p:nvSpPr>
            <p:cNvPr id="21595" name="Line 48"/>
            <p:cNvSpPr>
              <a:spLocks noChangeShapeType="1"/>
            </p:cNvSpPr>
            <p:nvPr/>
          </p:nvSpPr>
          <p:spPr bwMode="auto">
            <a:xfrm>
              <a:off x="1482" y="1306"/>
              <a:ext cx="1" cy="2078"/>
            </a:xfrm>
            <a:prstGeom prst="line">
              <a:avLst/>
            </a:prstGeom>
            <a:noFill/>
            <a:ln w="3175" cap="sq">
              <a:solidFill>
                <a:schemeClr val="bg2"/>
              </a:solidFill>
              <a:miter lim="800000"/>
              <a:headEnd/>
              <a:tailEnd/>
            </a:ln>
          </p:spPr>
          <p:txBody>
            <a:bodyPr/>
            <a:lstStyle/>
            <a:p>
              <a:endParaRPr lang="en-US"/>
            </a:p>
          </p:txBody>
        </p:sp>
        <p:sp>
          <p:nvSpPr>
            <p:cNvPr id="21596" name="Line 49"/>
            <p:cNvSpPr>
              <a:spLocks noChangeShapeType="1"/>
            </p:cNvSpPr>
            <p:nvPr/>
          </p:nvSpPr>
          <p:spPr bwMode="auto">
            <a:xfrm>
              <a:off x="1533" y="1306"/>
              <a:ext cx="1" cy="2078"/>
            </a:xfrm>
            <a:prstGeom prst="line">
              <a:avLst/>
            </a:prstGeom>
            <a:noFill/>
            <a:ln w="3175" cap="sq">
              <a:solidFill>
                <a:schemeClr val="bg2"/>
              </a:solidFill>
              <a:miter lim="800000"/>
              <a:headEnd/>
              <a:tailEnd/>
            </a:ln>
          </p:spPr>
          <p:txBody>
            <a:bodyPr/>
            <a:lstStyle/>
            <a:p>
              <a:endParaRPr lang="en-US"/>
            </a:p>
          </p:txBody>
        </p:sp>
        <p:sp>
          <p:nvSpPr>
            <p:cNvPr id="21597" name="Line 50"/>
            <p:cNvSpPr>
              <a:spLocks noChangeShapeType="1"/>
            </p:cNvSpPr>
            <p:nvPr/>
          </p:nvSpPr>
          <p:spPr bwMode="auto">
            <a:xfrm>
              <a:off x="1575" y="1306"/>
              <a:ext cx="1" cy="2078"/>
            </a:xfrm>
            <a:prstGeom prst="line">
              <a:avLst/>
            </a:prstGeom>
            <a:noFill/>
            <a:ln w="3175" cap="sq">
              <a:solidFill>
                <a:schemeClr val="bg2"/>
              </a:solidFill>
              <a:miter lim="800000"/>
              <a:headEnd/>
              <a:tailEnd/>
            </a:ln>
          </p:spPr>
          <p:txBody>
            <a:bodyPr/>
            <a:lstStyle/>
            <a:p>
              <a:endParaRPr lang="en-US"/>
            </a:p>
          </p:txBody>
        </p:sp>
        <p:sp>
          <p:nvSpPr>
            <p:cNvPr id="21598" name="Line 51"/>
            <p:cNvSpPr>
              <a:spLocks noChangeShapeType="1"/>
            </p:cNvSpPr>
            <p:nvPr/>
          </p:nvSpPr>
          <p:spPr bwMode="auto">
            <a:xfrm>
              <a:off x="1616" y="1306"/>
              <a:ext cx="1" cy="2078"/>
            </a:xfrm>
            <a:prstGeom prst="line">
              <a:avLst/>
            </a:prstGeom>
            <a:noFill/>
            <a:ln w="3175" cap="sq">
              <a:solidFill>
                <a:schemeClr val="bg2"/>
              </a:solidFill>
              <a:miter lim="800000"/>
              <a:headEnd/>
              <a:tailEnd/>
            </a:ln>
          </p:spPr>
          <p:txBody>
            <a:bodyPr/>
            <a:lstStyle/>
            <a:p>
              <a:endParaRPr lang="en-US"/>
            </a:p>
          </p:txBody>
        </p:sp>
        <p:sp>
          <p:nvSpPr>
            <p:cNvPr id="21599" name="Line 52"/>
            <p:cNvSpPr>
              <a:spLocks noChangeShapeType="1"/>
            </p:cNvSpPr>
            <p:nvPr/>
          </p:nvSpPr>
          <p:spPr bwMode="auto">
            <a:xfrm>
              <a:off x="1647" y="1306"/>
              <a:ext cx="1" cy="2078"/>
            </a:xfrm>
            <a:prstGeom prst="line">
              <a:avLst/>
            </a:prstGeom>
            <a:noFill/>
            <a:ln w="3175" cap="sq">
              <a:solidFill>
                <a:schemeClr val="bg2"/>
              </a:solidFill>
              <a:miter lim="800000"/>
              <a:headEnd/>
              <a:tailEnd/>
            </a:ln>
          </p:spPr>
          <p:txBody>
            <a:bodyPr/>
            <a:lstStyle/>
            <a:p>
              <a:endParaRPr lang="en-US"/>
            </a:p>
          </p:txBody>
        </p:sp>
        <p:sp>
          <p:nvSpPr>
            <p:cNvPr id="21600" name="Line 53"/>
            <p:cNvSpPr>
              <a:spLocks noChangeShapeType="1"/>
            </p:cNvSpPr>
            <p:nvPr/>
          </p:nvSpPr>
          <p:spPr bwMode="auto">
            <a:xfrm>
              <a:off x="1667" y="1306"/>
              <a:ext cx="1" cy="2078"/>
            </a:xfrm>
            <a:prstGeom prst="line">
              <a:avLst/>
            </a:prstGeom>
            <a:noFill/>
            <a:ln w="3175" cap="sq">
              <a:solidFill>
                <a:schemeClr val="bg2"/>
              </a:solidFill>
              <a:miter lim="800000"/>
              <a:headEnd/>
              <a:tailEnd/>
            </a:ln>
          </p:spPr>
          <p:txBody>
            <a:bodyPr/>
            <a:lstStyle/>
            <a:p>
              <a:endParaRPr lang="en-US"/>
            </a:p>
          </p:txBody>
        </p:sp>
        <p:sp>
          <p:nvSpPr>
            <p:cNvPr id="21601" name="Line 54"/>
            <p:cNvSpPr>
              <a:spLocks noChangeShapeType="1"/>
            </p:cNvSpPr>
            <p:nvPr/>
          </p:nvSpPr>
          <p:spPr bwMode="auto">
            <a:xfrm>
              <a:off x="1853" y="1306"/>
              <a:ext cx="1" cy="2078"/>
            </a:xfrm>
            <a:prstGeom prst="line">
              <a:avLst/>
            </a:prstGeom>
            <a:noFill/>
            <a:ln w="3175" cap="sq">
              <a:solidFill>
                <a:schemeClr val="bg2"/>
              </a:solidFill>
              <a:miter lim="800000"/>
              <a:headEnd/>
              <a:tailEnd/>
            </a:ln>
          </p:spPr>
          <p:txBody>
            <a:bodyPr/>
            <a:lstStyle/>
            <a:p>
              <a:endParaRPr lang="en-US"/>
            </a:p>
          </p:txBody>
        </p:sp>
        <p:sp>
          <p:nvSpPr>
            <p:cNvPr id="21602" name="Line 55"/>
            <p:cNvSpPr>
              <a:spLocks noChangeShapeType="1"/>
            </p:cNvSpPr>
            <p:nvPr/>
          </p:nvSpPr>
          <p:spPr bwMode="auto">
            <a:xfrm>
              <a:off x="1945" y="1306"/>
              <a:ext cx="1" cy="2078"/>
            </a:xfrm>
            <a:prstGeom prst="line">
              <a:avLst/>
            </a:prstGeom>
            <a:noFill/>
            <a:ln w="3175" cap="sq">
              <a:solidFill>
                <a:schemeClr val="bg2"/>
              </a:solidFill>
              <a:miter lim="800000"/>
              <a:headEnd/>
              <a:tailEnd/>
            </a:ln>
          </p:spPr>
          <p:txBody>
            <a:bodyPr/>
            <a:lstStyle/>
            <a:p>
              <a:endParaRPr lang="en-US"/>
            </a:p>
          </p:txBody>
        </p:sp>
        <p:sp>
          <p:nvSpPr>
            <p:cNvPr id="21603" name="Line 56"/>
            <p:cNvSpPr>
              <a:spLocks noChangeShapeType="1"/>
            </p:cNvSpPr>
            <p:nvPr/>
          </p:nvSpPr>
          <p:spPr bwMode="auto">
            <a:xfrm>
              <a:off x="2007" y="1306"/>
              <a:ext cx="1" cy="2078"/>
            </a:xfrm>
            <a:prstGeom prst="line">
              <a:avLst/>
            </a:prstGeom>
            <a:noFill/>
            <a:ln w="3175" cap="sq">
              <a:solidFill>
                <a:schemeClr val="bg2"/>
              </a:solidFill>
              <a:miter lim="800000"/>
              <a:headEnd/>
              <a:tailEnd/>
            </a:ln>
          </p:spPr>
          <p:txBody>
            <a:bodyPr/>
            <a:lstStyle/>
            <a:p>
              <a:endParaRPr lang="en-US"/>
            </a:p>
          </p:txBody>
        </p:sp>
        <p:sp>
          <p:nvSpPr>
            <p:cNvPr id="21604" name="Line 57"/>
            <p:cNvSpPr>
              <a:spLocks noChangeShapeType="1"/>
            </p:cNvSpPr>
            <p:nvPr/>
          </p:nvSpPr>
          <p:spPr bwMode="auto">
            <a:xfrm>
              <a:off x="2058" y="1306"/>
              <a:ext cx="1" cy="2078"/>
            </a:xfrm>
            <a:prstGeom prst="line">
              <a:avLst/>
            </a:prstGeom>
            <a:noFill/>
            <a:ln w="3175" cap="sq">
              <a:solidFill>
                <a:schemeClr val="bg2"/>
              </a:solidFill>
              <a:miter lim="800000"/>
              <a:headEnd/>
              <a:tailEnd/>
            </a:ln>
          </p:spPr>
          <p:txBody>
            <a:bodyPr/>
            <a:lstStyle/>
            <a:p>
              <a:endParaRPr lang="en-US"/>
            </a:p>
          </p:txBody>
        </p:sp>
        <p:sp>
          <p:nvSpPr>
            <p:cNvPr id="21605" name="Line 58"/>
            <p:cNvSpPr>
              <a:spLocks noChangeShapeType="1"/>
            </p:cNvSpPr>
            <p:nvPr/>
          </p:nvSpPr>
          <p:spPr bwMode="auto">
            <a:xfrm>
              <a:off x="2100" y="1306"/>
              <a:ext cx="1" cy="2078"/>
            </a:xfrm>
            <a:prstGeom prst="line">
              <a:avLst/>
            </a:prstGeom>
            <a:noFill/>
            <a:ln w="3175" cap="sq">
              <a:solidFill>
                <a:schemeClr val="bg2"/>
              </a:solidFill>
              <a:miter lim="800000"/>
              <a:headEnd/>
              <a:tailEnd/>
            </a:ln>
          </p:spPr>
          <p:txBody>
            <a:bodyPr/>
            <a:lstStyle/>
            <a:p>
              <a:endParaRPr lang="en-US"/>
            </a:p>
          </p:txBody>
        </p:sp>
        <p:sp>
          <p:nvSpPr>
            <p:cNvPr id="21606" name="Line 59"/>
            <p:cNvSpPr>
              <a:spLocks noChangeShapeType="1"/>
            </p:cNvSpPr>
            <p:nvPr/>
          </p:nvSpPr>
          <p:spPr bwMode="auto">
            <a:xfrm>
              <a:off x="2130" y="1306"/>
              <a:ext cx="1" cy="2078"/>
            </a:xfrm>
            <a:prstGeom prst="line">
              <a:avLst/>
            </a:prstGeom>
            <a:noFill/>
            <a:ln w="3175" cap="sq">
              <a:solidFill>
                <a:schemeClr val="bg2"/>
              </a:solidFill>
              <a:miter lim="800000"/>
              <a:headEnd/>
              <a:tailEnd/>
            </a:ln>
          </p:spPr>
          <p:txBody>
            <a:bodyPr/>
            <a:lstStyle/>
            <a:p>
              <a:endParaRPr lang="en-US"/>
            </a:p>
          </p:txBody>
        </p:sp>
        <p:sp>
          <p:nvSpPr>
            <p:cNvPr id="21607" name="Line 60"/>
            <p:cNvSpPr>
              <a:spLocks noChangeShapeType="1"/>
            </p:cNvSpPr>
            <p:nvPr/>
          </p:nvSpPr>
          <p:spPr bwMode="auto">
            <a:xfrm>
              <a:off x="2161" y="1306"/>
              <a:ext cx="1" cy="2078"/>
            </a:xfrm>
            <a:prstGeom prst="line">
              <a:avLst/>
            </a:prstGeom>
            <a:noFill/>
            <a:ln w="3175" cap="sq">
              <a:solidFill>
                <a:schemeClr val="bg2"/>
              </a:solidFill>
              <a:miter lim="800000"/>
              <a:headEnd/>
              <a:tailEnd/>
            </a:ln>
          </p:spPr>
          <p:txBody>
            <a:bodyPr/>
            <a:lstStyle/>
            <a:p>
              <a:endParaRPr lang="en-US"/>
            </a:p>
          </p:txBody>
        </p:sp>
        <p:sp>
          <p:nvSpPr>
            <p:cNvPr id="21608" name="Line 61"/>
            <p:cNvSpPr>
              <a:spLocks noChangeShapeType="1"/>
            </p:cNvSpPr>
            <p:nvPr/>
          </p:nvSpPr>
          <p:spPr bwMode="auto">
            <a:xfrm>
              <a:off x="2192" y="1306"/>
              <a:ext cx="1" cy="2078"/>
            </a:xfrm>
            <a:prstGeom prst="line">
              <a:avLst/>
            </a:prstGeom>
            <a:noFill/>
            <a:ln w="3175" cap="sq">
              <a:solidFill>
                <a:schemeClr val="bg2"/>
              </a:solidFill>
              <a:miter lim="800000"/>
              <a:headEnd/>
              <a:tailEnd/>
            </a:ln>
          </p:spPr>
          <p:txBody>
            <a:bodyPr/>
            <a:lstStyle/>
            <a:p>
              <a:endParaRPr lang="en-US"/>
            </a:p>
          </p:txBody>
        </p:sp>
        <p:sp>
          <p:nvSpPr>
            <p:cNvPr id="21609" name="Line 62"/>
            <p:cNvSpPr>
              <a:spLocks noChangeShapeType="1"/>
            </p:cNvSpPr>
            <p:nvPr/>
          </p:nvSpPr>
          <p:spPr bwMode="auto">
            <a:xfrm>
              <a:off x="2367" y="1306"/>
              <a:ext cx="1" cy="2078"/>
            </a:xfrm>
            <a:prstGeom prst="line">
              <a:avLst/>
            </a:prstGeom>
            <a:noFill/>
            <a:ln w="3175" cap="sq">
              <a:solidFill>
                <a:schemeClr val="bg2"/>
              </a:solidFill>
              <a:miter lim="800000"/>
              <a:headEnd/>
              <a:tailEnd/>
            </a:ln>
          </p:spPr>
          <p:txBody>
            <a:bodyPr/>
            <a:lstStyle/>
            <a:p>
              <a:endParaRPr lang="en-US"/>
            </a:p>
          </p:txBody>
        </p:sp>
        <p:sp>
          <p:nvSpPr>
            <p:cNvPr id="21610" name="Line 63"/>
            <p:cNvSpPr>
              <a:spLocks noChangeShapeType="1"/>
            </p:cNvSpPr>
            <p:nvPr/>
          </p:nvSpPr>
          <p:spPr bwMode="auto">
            <a:xfrm>
              <a:off x="2460" y="1306"/>
              <a:ext cx="1" cy="2078"/>
            </a:xfrm>
            <a:prstGeom prst="line">
              <a:avLst/>
            </a:prstGeom>
            <a:noFill/>
            <a:ln w="3175" cap="sq">
              <a:solidFill>
                <a:schemeClr val="bg2"/>
              </a:solidFill>
              <a:miter lim="800000"/>
              <a:headEnd/>
              <a:tailEnd/>
            </a:ln>
          </p:spPr>
          <p:txBody>
            <a:bodyPr/>
            <a:lstStyle/>
            <a:p>
              <a:endParaRPr lang="en-US"/>
            </a:p>
          </p:txBody>
        </p:sp>
        <p:sp>
          <p:nvSpPr>
            <p:cNvPr id="21611" name="Line 64"/>
            <p:cNvSpPr>
              <a:spLocks noChangeShapeType="1"/>
            </p:cNvSpPr>
            <p:nvPr/>
          </p:nvSpPr>
          <p:spPr bwMode="auto">
            <a:xfrm>
              <a:off x="2532" y="1306"/>
              <a:ext cx="1" cy="2078"/>
            </a:xfrm>
            <a:prstGeom prst="line">
              <a:avLst/>
            </a:prstGeom>
            <a:noFill/>
            <a:ln w="3175" cap="sq">
              <a:solidFill>
                <a:schemeClr val="bg2"/>
              </a:solidFill>
              <a:miter lim="800000"/>
              <a:headEnd/>
              <a:tailEnd/>
            </a:ln>
          </p:spPr>
          <p:txBody>
            <a:bodyPr/>
            <a:lstStyle/>
            <a:p>
              <a:endParaRPr lang="en-US"/>
            </a:p>
          </p:txBody>
        </p:sp>
        <p:sp>
          <p:nvSpPr>
            <p:cNvPr id="21612" name="Line 65"/>
            <p:cNvSpPr>
              <a:spLocks noChangeShapeType="1"/>
            </p:cNvSpPr>
            <p:nvPr/>
          </p:nvSpPr>
          <p:spPr bwMode="auto">
            <a:xfrm>
              <a:off x="2583" y="1306"/>
              <a:ext cx="1" cy="2078"/>
            </a:xfrm>
            <a:prstGeom prst="line">
              <a:avLst/>
            </a:prstGeom>
            <a:noFill/>
            <a:ln w="3175" cap="sq">
              <a:solidFill>
                <a:schemeClr val="bg2"/>
              </a:solidFill>
              <a:miter lim="800000"/>
              <a:headEnd/>
              <a:tailEnd/>
            </a:ln>
          </p:spPr>
          <p:txBody>
            <a:bodyPr/>
            <a:lstStyle/>
            <a:p>
              <a:endParaRPr lang="en-US"/>
            </a:p>
          </p:txBody>
        </p:sp>
        <p:sp>
          <p:nvSpPr>
            <p:cNvPr id="21613" name="Line 66"/>
            <p:cNvSpPr>
              <a:spLocks noChangeShapeType="1"/>
            </p:cNvSpPr>
            <p:nvPr/>
          </p:nvSpPr>
          <p:spPr bwMode="auto">
            <a:xfrm>
              <a:off x="2624" y="1306"/>
              <a:ext cx="1" cy="2078"/>
            </a:xfrm>
            <a:prstGeom prst="line">
              <a:avLst/>
            </a:prstGeom>
            <a:noFill/>
            <a:ln w="3175" cap="sq">
              <a:solidFill>
                <a:schemeClr val="bg2"/>
              </a:solidFill>
              <a:miter lim="800000"/>
              <a:headEnd/>
              <a:tailEnd/>
            </a:ln>
          </p:spPr>
          <p:txBody>
            <a:bodyPr/>
            <a:lstStyle/>
            <a:p>
              <a:endParaRPr lang="en-US"/>
            </a:p>
          </p:txBody>
        </p:sp>
        <p:sp>
          <p:nvSpPr>
            <p:cNvPr id="21614" name="Line 67"/>
            <p:cNvSpPr>
              <a:spLocks noChangeShapeType="1"/>
            </p:cNvSpPr>
            <p:nvPr/>
          </p:nvSpPr>
          <p:spPr bwMode="auto">
            <a:xfrm>
              <a:off x="2655" y="1306"/>
              <a:ext cx="1" cy="2078"/>
            </a:xfrm>
            <a:prstGeom prst="line">
              <a:avLst/>
            </a:prstGeom>
            <a:noFill/>
            <a:ln w="3175" cap="sq">
              <a:solidFill>
                <a:schemeClr val="bg2"/>
              </a:solidFill>
              <a:miter lim="800000"/>
              <a:headEnd/>
              <a:tailEnd/>
            </a:ln>
          </p:spPr>
          <p:txBody>
            <a:bodyPr/>
            <a:lstStyle/>
            <a:p>
              <a:endParaRPr lang="en-US"/>
            </a:p>
          </p:txBody>
        </p:sp>
        <p:sp>
          <p:nvSpPr>
            <p:cNvPr id="21615" name="Line 68"/>
            <p:cNvSpPr>
              <a:spLocks noChangeShapeType="1"/>
            </p:cNvSpPr>
            <p:nvPr/>
          </p:nvSpPr>
          <p:spPr bwMode="auto">
            <a:xfrm>
              <a:off x="2686" y="1306"/>
              <a:ext cx="1" cy="2078"/>
            </a:xfrm>
            <a:prstGeom prst="line">
              <a:avLst/>
            </a:prstGeom>
            <a:noFill/>
            <a:ln w="3175" cap="sq">
              <a:solidFill>
                <a:schemeClr val="bg2"/>
              </a:solidFill>
              <a:miter lim="800000"/>
              <a:headEnd/>
              <a:tailEnd/>
            </a:ln>
          </p:spPr>
          <p:txBody>
            <a:bodyPr/>
            <a:lstStyle/>
            <a:p>
              <a:endParaRPr lang="en-US"/>
            </a:p>
          </p:txBody>
        </p:sp>
        <p:sp>
          <p:nvSpPr>
            <p:cNvPr id="21616" name="Line 69"/>
            <p:cNvSpPr>
              <a:spLocks noChangeShapeType="1"/>
            </p:cNvSpPr>
            <p:nvPr/>
          </p:nvSpPr>
          <p:spPr bwMode="auto">
            <a:xfrm>
              <a:off x="2717" y="1306"/>
              <a:ext cx="1" cy="2078"/>
            </a:xfrm>
            <a:prstGeom prst="line">
              <a:avLst/>
            </a:prstGeom>
            <a:noFill/>
            <a:ln w="3175" cap="sq">
              <a:solidFill>
                <a:schemeClr val="bg2"/>
              </a:solidFill>
              <a:miter lim="800000"/>
              <a:headEnd/>
              <a:tailEnd/>
            </a:ln>
          </p:spPr>
          <p:txBody>
            <a:bodyPr/>
            <a:lstStyle/>
            <a:p>
              <a:endParaRPr lang="en-US"/>
            </a:p>
          </p:txBody>
        </p:sp>
        <p:sp>
          <p:nvSpPr>
            <p:cNvPr id="21617" name="Line 70"/>
            <p:cNvSpPr>
              <a:spLocks noChangeShapeType="1"/>
            </p:cNvSpPr>
            <p:nvPr/>
          </p:nvSpPr>
          <p:spPr bwMode="auto">
            <a:xfrm>
              <a:off x="2892" y="1306"/>
              <a:ext cx="1" cy="2078"/>
            </a:xfrm>
            <a:prstGeom prst="line">
              <a:avLst/>
            </a:prstGeom>
            <a:noFill/>
            <a:ln w="3175" cap="sq">
              <a:solidFill>
                <a:schemeClr val="bg2"/>
              </a:solidFill>
              <a:miter lim="800000"/>
              <a:headEnd/>
              <a:tailEnd/>
            </a:ln>
          </p:spPr>
          <p:txBody>
            <a:bodyPr/>
            <a:lstStyle/>
            <a:p>
              <a:endParaRPr lang="en-US"/>
            </a:p>
          </p:txBody>
        </p:sp>
        <p:sp>
          <p:nvSpPr>
            <p:cNvPr id="21618" name="Line 71"/>
            <p:cNvSpPr>
              <a:spLocks noChangeShapeType="1"/>
            </p:cNvSpPr>
            <p:nvPr/>
          </p:nvSpPr>
          <p:spPr bwMode="auto">
            <a:xfrm>
              <a:off x="2985" y="1306"/>
              <a:ext cx="1" cy="2078"/>
            </a:xfrm>
            <a:prstGeom prst="line">
              <a:avLst/>
            </a:prstGeom>
            <a:noFill/>
            <a:ln w="3175" cap="sq">
              <a:solidFill>
                <a:schemeClr val="bg2"/>
              </a:solidFill>
              <a:miter lim="800000"/>
              <a:headEnd/>
              <a:tailEnd/>
            </a:ln>
          </p:spPr>
          <p:txBody>
            <a:bodyPr/>
            <a:lstStyle/>
            <a:p>
              <a:endParaRPr lang="en-US"/>
            </a:p>
          </p:txBody>
        </p:sp>
        <p:sp>
          <p:nvSpPr>
            <p:cNvPr id="21619" name="Line 72"/>
            <p:cNvSpPr>
              <a:spLocks noChangeShapeType="1"/>
            </p:cNvSpPr>
            <p:nvPr/>
          </p:nvSpPr>
          <p:spPr bwMode="auto">
            <a:xfrm>
              <a:off x="3046" y="1306"/>
              <a:ext cx="1" cy="2078"/>
            </a:xfrm>
            <a:prstGeom prst="line">
              <a:avLst/>
            </a:prstGeom>
            <a:noFill/>
            <a:ln w="3175" cap="sq">
              <a:solidFill>
                <a:schemeClr val="bg2"/>
              </a:solidFill>
              <a:miter lim="800000"/>
              <a:headEnd/>
              <a:tailEnd/>
            </a:ln>
          </p:spPr>
          <p:txBody>
            <a:bodyPr/>
            <a:lstStyle/>
            <a:p>
              <a:endParaRPr lang="en-US"/>
            </a:p>
          </p:txBody>
        </p:sp>
        <p:sp>
          <p:nvSpPr>
            <p:cNvPr id="21620" name="Line 73"/>
            <p:cNvSpPr>
              <a:spLocks noChangeShapeType="1"/>
            </p:cNvSpPr>
            <p:nvPr/>
          </p:nvSpPr>
          <p:spPr bwMode="auto">
            <a:xfrm>
              <a:off x="3098" y="1306"/>
              <a:ext cx="1" cy="2078"/>
            </a:xfrm>
            <a:prstGeom prst="line">
              <a:avLst/>
            </a:prstGeom>
            <a:noFill/>
            <a:ln w="3175" cap="sq">
              <a:solidFill>
                <a:schemeClr val="bg2"/>
              </a:solidFill>
              <a:miter lim="800000"/>
              <a:headEnd/>
              <a:tailEnd/>
            </a:ln>
          </p:spPr>
          <p:txBody>
            <a:bodyPr/>
            <a:lstStyle/>
            <a:p>
              <a:endParaRPr lang="en-US"/>
            </a:p>
          </p:txBody>
        </p:sp>
        <p:sp>
          <p:nvSpPr>
            <p:cNvPr id="21621" name="Line 74"/>
            <p:cNvSpPr>
              <a:spLocks noChangeShapeType="1"/>
            </p:cNvSpPr>
            <p:nvPr/>
          </p:nvSpPr>
          <p:spPr bwMode="auto">
            <a:xfrm>
              <a:off x="3139" y="1306"/>
              <a:ext cx="1" cy="2078"/>
            </a:xfrm>
            <a:prstGeom prst="line">
              <a:avLst/>
            </a:prstGeom>
            <a:noFill/>
            <a:ln w="3175" cap="sq">
              <a:solidFill>
                <a:schemeClr val="bg2"/>
              </a:solidFill>
              <a:miter lim="800000"/>
              <a:headEnd/>
              <a:tailEnd/>
            </a:ln>
          </p:spPr>
          <p:txBody>
            <a:bodyPr/>
            <a:lstStyle/>
            <a:p>
              <a:endParaRPr lang="en-US"/>
            </a:p>
          </p:txBody>
        </p:sp>
        <p:sp>
          <p:nvSpPr>
            <p:cNvPr id="21622" name="Line 75"/>
            <p:cNvSpPr>
              <a:spLocks noChangeShapeType="1"/>
            </p:cNvSpPr>
            <p:nvPr/>
          </p:nvSpPr>
          <p:spPr bwMode="auto">
            <a:xfrm>
              <a:off x="3180" y="1306"/>
              <a:ext cx="1" cy="2078"/>
            </a:xfrm>
            <a:prstGeom prst="line">
              <a:avLst/>
            </a:prstGeom>
            <a:noFill/>
            <a:ln w="3175" cap="sq">
              <a:solidFill>
                <a:schemeClr val="bg2"/>
              </a:solidFill>
              <a:miter lim="800000"/>
              <a:headEnd/>
              <a:tailEnd/>
            </a:ln>
          </p:spPr>
          <p:txBody>
            <a:bodyPr/>
            <a:lstStyle/>
            <a:p>
              <a:endParaRPr lang="en-US"/>
            </a:p>
          </p:txBody>
        </p:sp>
        <p:sp>
          <p:nvSpPr>
            <p:cNvPr id="21623" name="Line 76"/>
            <p:cNvSpPr>
              <a:spLocks noChangeShapeType="1"/>
            </p:cNvSpPr>
            <p:nvPr/>
          </p:nvSpPr>
          <p:spPr bwMode="auto">
            <a:xfrm>
              <a:off x="3211" y="1306"/>
              <a:ext cx="1" cy="2078"/>
            </a:xfrm>
            <a:prstGeom prst="line">
              <a:avLst/>
            </a:prstGeom>
            <a:noFill/>
            <a:ln w="3175" cap="sq">
              <a:solidFill>
                <a:schemeClr val="bg2"/>
              </a:solidFill>
              <a:miter lim="800000"/>
              <a:headEnd/>
              <a:tailEnd/>
            </a:ln>
          </p:spPr>
          <p:txBody>
            <a:bodyPr/>
            <a:lstStyle/>
            <a:p>
              <a:endParaRPr lang="en-US"/>
            </a:p>
          </p:txBody>
        </p:sp>
        <p:sp>
          <p:nvSpPr>
            <p:cNvPr id="21624" name="Line 77"/>
            <p:cNvSpPr>
              <a:spLocks noChangeShapeType="1"/>
            </p:cNvSpPr>
            <p:nvPr/>
          </p:nvSpPr>
          <p:spPr bwMode="auto">
            <a:xfrm>
              <a:off x="3232" y="1306"/>
              <a:ext cx="1" cy="2078"/>
            </a:xfrm>
            <a:prstGeom prst="line">
              <a:avLst/>
            </a:prstGeom>
            <a:noFill/>
            <a:ln w="3175" cap="sq">
              <a:solidFill>
                <a:schemeClr val="bg2"/>
              </a:solidFill>
              <a:miter lim="800000"/>
              <a:headEnd/>
              <a:tailEnd/>
            </a:ln>
          </p:spPr>
          <p:txBody>
            <a:bodyPr/>
            <a:lstStyle/>
            <a:p>
              <a:endParaRPr lang="en-US"/>
            </a:p>
          </p:txBody>
        </p:sp>
        <p:sp>
          <p:nvSpPr>
            <p:cNvPr id="21625" name="Line 78"/>
            <p:cNvSpPr>
              <a:spLocks noChangeShapeType="1"/>
            </p:cNvSpPr>
            <p:nvPr/>
          </p:nvSpPr>
          <p:spPr bwMode="auto">
            <a:xfrm>
              <a:off x="3417" y="1306"/>
              <a:ext cx="1" cy="2078"/>
            </a:xfrm>
            <a:prstGeom prst="line">
              <a:avLst/>
            </a:prstGeom>
            <a:noFill/>
            <a:ln w="3175" cap="sq">
              <a:solidFill>
                <a:schemeClr val="bg2"/>
              </a:solidFill>
              <a:miter lim="800000"/>
              <a:headEnd/>
              <a:tailEnd/>
            </a:ln>
          </p:spPr>
          <p:txBody>
            <a:bodyPr/>
            <a:lstStyle/>
            <a:p>
              <a:endParaRPr lang="en-US"/>
            </a:p>
          </p:txBody>
        </p:sp>
        <p:sp>
          <p:nvSpPr>
            <p:cNvPr id="21626" name="Line 79"/>
            <p:cNvSpPr>
              <a:spLocks noChangeShapeType="1"/>
            </p:cNvSpPr>
            <p:nvPr/>
          </p:nvSpPr>
          <p:spPr bwMode="auto">
            <a:xfrm>
              <a:off x="3510" y="1306"/>
              <a:ext cx="1" cy="2078"/>
            </a:xfrm>
            <a:prstGeom prst="line">
              <a:avLst/>
            </a:prstGeom>
            <a:noFill/>
            <a:ln w="3175" cap="sq">
              <a:solidFill>
                <a:schemeClr val="bg2"/>
              </a:solidFill>
              <a:miter lim="800000"/>
              <a:headEnd/>
              <a:tailEnd/>
            </a:ln>
          </p:spPr>
          <p:txBody>
            <a:bodyPr/>
            <a:lstStyle/>
            <a:p>
              <a:endParaRPr lang="en-US"/>
            </a:p>
          </p:txBody>
        </p:sp>
        <p:sp>
          <p:nvSpPr>
            <p:cNvPr id="21627" name="Line 80"/>
            <p:cNvSpPr>
              <a:spLocks noChangeShapeType="1"/>
            </p:cNvSpPr>
            <p:nvPr/>
          </p:nvSpPr>
          <p:spPr bwMode="auto">
            <a:xfrm>
              <a:off x="3571" y="1306"/>
              <a:ext cx="1" cy="2078"/>
            </a:xfrm>
            <a:prstGeom prst="line">
              <a:avLst/>
            </a:prstGeom>
            <a:noFill/>
            <a:ln w="3175" cap="sq">
              <a:solidFill>
                <a:schemeClr val="bg2"/>
              </a:solidFill>
              <a:miter lim="800000"/>
              <a:headEnd/>
              <a:tailEnd/>
            </a:ln>
          </p:spPr>
          <p:txBody>
            <a:bodyPr/>
            <a:lstStyle/>
            <a:p>
              <a:endParaRPr lang="en-US"/>
            </a:p>
          </p:txBody>
        </p:sp>
        <p:sp>
          <p:nvSpPr>
            <p:cNvPr id="21628" name="Line 81"/>
            <p:cNvSpPr>
              <a:spLocks noChangeShapeType="1"/>
            </p:cNvSpPr>
            <p:nvPr/>
          </p:nvSpPr>
          <p:spPr bwMode="auto">
            <a:xfrm>
              <a:off x="3623" y="1306"/>
              <a:ext cx="1" cy="2078"/>
            </a:xfrm>
            <a:prstGeom prst="line">
              <a:avLst/>
            </a:prstGeom>
            <a:noFill/>
            <a:ln w="3175" cap="sq">
              <a:solidFill>
                <a:schemeClr val="bg2"/>
              </a:solidFill>
              <a:miter lim="800000"/>
              <a:headEnd/>
              <a:tailEnd/>
            </a:ln>
          </p:spPr>
          <p:txBody>
            <a:bodyPr/>
            <a:lstStyle/>
            <a:p>
              <a:endParaRPr lang="en-US"/>
            </a:p>
          </p:txBody>
        </p:sp>
        <p:sp>
          <p:nvSpPr>
            <p:cNvPr id="21629" name="Line 82"/>
            <p:cNvSpPr>
              <a:spLocks noChangeShapeType="1"/>
            </p:cNvSpPr>
            <p:nvPr/>
          </p:nvSpPr>
          <p:spPr bwMode="auto">
            <a:xfrm>
              <a:off x="3664" y="1306"/>
              <a:ext cx="1" cy="2078"/>
            </a:xfrm>
            <a:prstGeom prst="line">
              <a:avLst/>
            </a:prstGeom>
            <a:noFill/>
            <a:ln w="3175" cap="sq">
              <a:solidFill>
                <a:schemeClr val="bg2"/>
              </a:solidFill>
              <a:miter lim="800000"/>
              <a:headEnd/>
              <a:tailEnd/>
            </a:ln>
          </p:spPr>
          <p:txBody>
            <a:bodyPr/>
            <a:lstStyle/>
            <a:p>
              <a:endParaRPr lang="en-US"/>
            </a:p>
          </p:txBody>
        </p:sp>
        <p:sp>
          <p:nvSpPr>
            <p:cNvPr id="21630" name="Line 83"/>
            <p:cNvSpPr>
              <a:spLocks noChangeShapeType="1"/>
            </p:cNvSpPr>
            <p:nvPr/>
          </p:nvSpPr>
          <p:spPr bwMode="auto">
            <a:xfrm>
              <a:off x="3695" y="1306"/>
              <a:ext cx="1" cy="2078"/>
            </a:xfrm>
            <a:prstGeom prst="line">
              <a:avLst/>
            </a:prstGeom>
            <a:noFill/>
            <a:ln w="3175" cap="sq">
              <a:solidFill>
                <a:schemeClr val="bg2"/>
              </a:solidFill>
              <a:miter lim="800000"/>
              <a:headEnd/>
              <a:tailEnd/>
            </a:ln>
          </p:spPr>
          <p:txBody>
            <a:bodyPr/>
            <a:lstStyle/>
            <a:p>
              <a:endParaRPr lang="en-US"/>
            </a:p>
          </p:txBody>
        </p:sp>
        <p:sp>
          <p:nvSpPr>
            <p:cNvPr id="21631" name="Line 84"/>
            <p:cNvSpPr>
              <a:spLocks noChangeShapeType="1"/>
            </p:cNvSpPr>
            <p:nvPr/>
          </p:nvSpPr>
          <p:spPr bwMode="auto">
            <a:xfrm>
              <a:off x="3726" y="1306"/>
              <a:ext cx="1" cy="2078"/>
            </a:xfrm>
            <a:prstGeom prst="line">
              <a:avLst/>
            </a:prstGeom>
            <a:noFill/>
            <a:ln w="3175" cap="sq">
              <a:solidFill>
                <a:schemeClr val="bg2"/>
              </a:solidFill>
              <a:miter lim="800000"/>
              <a:headEnd/>
              <a:tailEnd/>
            </a:ln>
          </p:spPr>
          <p:txBody>
            <a:bodyPr/>
            <a:lstStyle/>
            <a:p>
              <a:endParaRPr lang="en-US"/>
            </a:p>
          </p:txBody>
        </p:sp>
        <p:sp>
          <p:nvSpPr>
            <p:cNvPr id="21632" name="Line 85"/>
            <p:cNvSpPr>
              <a:spLocks noChangeShapeType="1"/>
            </p:cNvSpPr>
            <p:nvPr/>
          </p:nvSpPr>
          <p:spPr bwMode="auto">
            <a:xfrm>
              <a:off x="3757" y="1306"/>
              <a:ext cx="1" cy="2078"/>
            </a:xfrm>
            <a:prstGeom prst="line">
              <a:avLst/>
            </a:prstGeom>
            <a:noFill/>
            <a:ln w="3175" cap="sq">
              <a:solidFill>
                <a:schemeClr val="bg2"/>
              </a:solidFill>
              <a:miter lim="800000"/>
              <a:headEnd/>
              <a:tailEnd/>
            </a:ln>
          </p:spPr>
          <p:txBody>
            <a:bodyPr/>
            <a:lstStyle/>
            <a:p>
              <a:endParaRPr lang="en-US"/>
            </a:p>
          </p:txBody>
        </p:sp>
        <p:sp>
          <p:nvSpPr>
            <p:cNvPr id="21633" name="Line 86"/>
            <p:cNvSpPr>
              <a:spLocks noChangeShapeType="1"/>
            </p:cNvSpPr>
            <p:nvPr/>
          </p:nvSpPr>
          <p:spPr bwMode="auto">
            <a:xfrm>
              <a:off x="3932" y="1306"/>
              <a:ext cx="1" cy="2078"/>
            </a:xfrm>
            <a:prstGeom prst="line">
              <a:avLst/>
            </a:prstGeom>
            <a:noFill/>
            <a:ln w="3175" cap="sq">
              <a:solidFill>
                <a:schemeClr val="bg2"/>
              </a:solidFill>
              <a:miter lim="800000"/>
              <a:headEnd/>
              <a:tailEnd/>
            </a:ln>
          </p:spPr>
          <p:txBody>
            <a:bodyPr/>
            <a:lstStyle/>
            <a:p>
              <a:endParaRPr lang="en-US"/>
            </a:p>
          </p:txBody>
        </p:sp>
        <p:sp>
          <p:nvSpPr>
            <p:cNvPr id="21634" name="Line 87"/>
            <p:cNvSpPr>
              <a:spLocks noChangeShapeType="1"/>
            </p:cNvSpPr>
            <p:nvPr/>
          </p:nvSpPr>
          <p:spPr bwMode="auto">
            <a:xfrm>
              <a:off x="4024" y="1306"/>
              <a:ext cx="1" cy="2078"/>
            </a:xfrm>
            <a:prstGeom prst="line">
              <a:avLst/>
            </a:prstGeom>
            <a:noFill/>
            <a:ln w="3175" cap="sq">
              <a:solidFill>
                <a:schemeClr val="bg2"/>
              </a:solidFill>
              <a:miter lim="800000"/>
              <a:headEnd/>
              <a:tailEnd/>
            </a:ln>
          </p:spPr>
          <p:txBody>
            <a:bodyPr/>
            <a:lstStyle/>
            <a:p>
              <a:endParaRPr lang="en-US"/>
            </a:p>
          </p:txBody>
        </p:sp>
        <p:sp>
          <p:nvSpPr>
            <p:cNvPr id="21635" name="Line 88"/>
            <p:cNvSpPr>
              <a:spLocks noChangeShapeType="1"/>
            </p:cNvSpPr>
            <p:nvPr/>
          </p:nvSpPr>
          <p:spPr bwMode="auto">
            <a:xfrm>
              <a:off x="4096" y="1306"/>
              <a:ext cx="1" cy="2078"/>
            </a:xfrm>
            <a:prstGeom prst="line">
              <a:avLst/>
            </a:prstGeom>
            <a:noFill/>
            <a:ln w="3175" cap="sq">
              <a:solidFill>
                <a:schemeClr val="bg2"/>
              </a:solidFill>
              <a:miter lim="800000"/>
              <a:headEnd/>
              <a:tailEnd/>
            </a:ln>
          </p:spPr>
          <p:txBody>
            <a:bodyPr/>
            <a:lstStyle/>
            <a:p>
              <a:endParaRPr lang="en-US"/>
            </a:p>
          </p:txBody>
        </p:sp>
        <p:sp>
          <p:nvSpPr>
            <p:cNvPr id="21636" name="Line 89"/>
            <p:cNvSpPr>
              <a:spLocks noChangeShapeType="1"/>
            </p:cNvSpPr>
            <p:nvPr/>
          </p:nvSpPr>
          <p:spPr bwMode="auto">
            <a:xfrm>
              <a:off x="4148" y="1306"/>
              <a:ext cx="1" cy="2078"/>
            </a:xfrm>
            <a:prstGeom prst="line">
              <a:avLst/>
            </a:prstGeom>
            <a:noFill/>
            <a:ln w="3175" cap="sq">
              <a:solidFill>
                <a:schemeClr val="bg2"/>
              </a:solidFill>
              <a:miter lim="800000"/>
              <a:headEnd/>
              <a:tailEnd/>
            </a:ln>
          </p:spPr>
          <p:txBody>
            <a:bodyPr/>
            <a:lstStyle/>
            <a:p>
              <a:endParaRPr lang="en-US"/>
            </a:p>
          </p:txBody>
        </p:sp>
        <p:sp>
          <p:nvSpPr>
            <p:cNvPr id="21637" name="Line 90"/>
            <p:cNvSpPr>
              <a:spLocks noChangeShapeType="1"/>
            </p:cNvSpPr>
            <p:nvPr/>
          </p:nvSpPr>
          <p:spPr bwMode="auto">
            <a:xfrm>
              <a:off x="4189" y="1306"/>
              <a:ext cx="1" cy="2078"/>
            </a:xfrm>
            <a:prstGeom prst="line">
              <a:avLst/>
            </a:prstGeom>
            <a:noFill/>
            <a:ln w="3175" cap="sq">
              <a:solidFill>
                <a:schemeClr val="bg2"/>
              </a:solidFill>
              <a:miter lim="800000"/>
              <a:headEnd/>
              <a:tailEnd/>
            </a:ln>
          </p:spPr>
          <p:txBody>
            <a:bodyPr/>
            <a:lstStyle/>
            <a:p>
              <a:endParaRPr lang="en-US"/>
            </a:p>
          </p:txBody>
        </p:sp>
        <p:sp>
          <p:nvSpPr>
            <p:cNvPr id="21638" name="Line 91"/>
            <p:cNvSpPr>
              <a:spLocks noChangeShapeType="1"/>
            </p:cNvSpPr>
            <p:nvPr/>
          </p:nvSpPr>
          <p:spPr bwMode="auto">
            <a:xfrm>
              <a:off x="4220" y="1306"/>
              <a:ext cx="1" cy="2078"/>
            </a:xfrm>
            <a:prstGeom prst="line">
              <a:avLst/>
            </a:prstGeom>
            <a:noFill/>
            <a:ln w="3175" cap="sq">
              <a:solidFill>
                <a:schemeClr val="bg2"/>
              </a:solidFill>
              <a:miter lim="800000"/>
              <a:headEnd/>
              <a:tailEnd/>
            </a:ln>
          </p:spPr>
          <p:txBody>
            <a:bodyPr/>
            <a:lstStyle/>
            <a:p>
              <a:endParaRPr lang="en-US"/>
            </a:p>
          </p:txBody>
        </p:sp>
        <p:sp>
          <p:nvSpPr>
            <p:cNvPr id="21639" name="Line 92"/>
            <p:cNvSpPr>
              <a:spLocks noChangeShapeType="1"/>
            </p:cNvSpPr>
            <p:nvPr/>
          </p:nvSpPr>
          <p:spPr bwMode="auto">
            <a:xfrm>
              <a:off x="4251" y="1306"/>
              <a:ext cx="1" cy="2078"/>
            </a:xfrm>
            <a:prstGeom prst="line">
              <a:avLst/>
            </a:prstGeom>
            <a:noFill/>
            <a:ln w="3175" cap="sq">
              <a:solidFill>
                <a:schemeClr val="bg2"/>
              </a:solidFill>
              <a:miter lim="800000"/>
              <a:headEnd/>
              <a:tailEnd/>
            </a:ln>
          </p:spPr>
          <p:txBody>
            <a:bodyPr/>
            <a:lstStyle/>
            <a:p>
              <a:endParaRPr lang="en-US"/>
            </a:p>
          </p:txBody>
        </p:sp>
        <p:sp>
          <p:nvSpPr>
            <p:cNvPr id="21640" name="Line 93"/>
            <p:cNvSpPr>
              <a:spLocks noChangeShapeType="1"/>
            </p:cNvSpPr>
            <p:nvPr/>
          </p:nvSpPr>
          <p:spPr bwMode="auto">
            <a:xfrm>
              <a:off x="4271" y="1306"/>
              <a:ext cx="1" cy="2078"/>
            </a:xfrm>
            <a:prstGeom prst="line">
              <a:avLst/>
            </a:prstGeom>
            <a:noFill/>
            <a:ln w="3175" cap="sq">
              <a:solidFill>
                <a:schemeClr val="bg2"/>
              </a:solidFill>
              <a:miter lim="800000"/>
              <a:headEnd/>
              <a:tailEnd/>
            </a:ln>
          </p:spPr>
          <p:txBody>
            <a:bodyPr/>
            <a:lstStyle/>
            <a:p>
              <a:endParaRPr lang="en-US"/>
            </a:p>
          </p:txBody>
        </p:sp>
        <p:sp>
          <p:nvSpPr>
            <p:cNvPr id="21641" name="Line 94"/>
            <p:cNvSpPr>
              <a:spLocks noChangeShapeType="1"/>
            </p:cNvSpPr>
            <p:nvPr/>
          </p:nvSpPr>
          <p:spPr bwMode="auto">
            <a:xfrm>
              <a:off x="4456" y="1306"/>
              <a:ext cx="1" cy="2078"/>
            </a:xfrm>
            <a:prstGeom prst="line">
              <a:avLst/>
            </a:prstGeom>
            <a:noFill/>
            <a:ln w="3175" cap="sq">
              <a:solidFill>
                <a:schemeClr val="bg2"/>
              </a:solidFill>
              <a:miter lim="800000"/>
              <a:headEnd/>
              <a:tailEnd/>
            </a:ln>
          </p:spPr>
          <p:txBody>
            <a:bodyPr/>
            <a:lstStyle/>
            <a:p>
              <a:endParaRPr lang="en-US"/>
            </a:p>
          </p:txBody>
        </p:sp>
        <p:sp>
          <p:nvSpPr>
            <p:cNvPr id="21642" name="Line 95"/>
            <p:cNvSpPr>
              <a:spLocks noChangeShapeType="1"/>
            </p:cNvSpPr>
            <p:nvPr/>
          </p:nvSpPr>
          <p:spPr bwMode="auto">
            <a:xfrm>
              <a:off x="4549" y="1306"/>
              <a:ext cx="1" cy="2078"/>
            </a:xfrm>
            <a:prstGeom prst="line">
              <a:avLst/>
            </a:prstGeom>
            <a:noFill/>
            <a:ln w="3175" cap="sq">
              <a:solidFill>
                <a:schemeClr val="bg2"/>
              </a:solidFill>
              <a:miter lim="800000"/>
              <a:headEnd/>
              <a:tailEnd/>
            </a:ln>
          </p:spPr>
          <p:txBody>
            <a:bodyPr/>
            <a:lstStyle/>
            <a:p>
              <a:endParaRPr lang="en-US"/>
            </a:p>
          </p:txBody>
        </p:sp>
        <p:sp>
          <p:nvSpPr>
            <p:cNvPr id="21643" name="Line 96"/>
            <p:cNvSpPr>
              <a:spLocks noChangeShapeType="1"/>
            </p:cNvSpPr>
            <p:nvPr/>
          </p:nvSpPr>
          <p:spPr bwMode="auto">
            <a:xfrm>
              <a:off x="4611" y="1306"/>
              <a:ext cx="1" cy="2078"/>
            </a:xfrm>
            <a:prstGeom prst="line">
              <a:avLst/>
            </a:prstGeom>
            <a:noFill/>
            <a:ln w="3175" cap="sq">
              <a:solidFill>
                <a:schemeClr val="bg2"/>
              </a:solidFill>
              <a:miter lim="800000"/>
              <a:headEnd/>
              <a:tailEnd/>
            </a:ln>
          </p:spPr>
          <p:txBody>
            <a:bodyPr/>
            <a:lstStyle/>
            <a:p>
              <a:endParaRPr lang="en-US"/>
            </a:p>
          </p:txBody>
        </p:sp>
        <p:sp>
          <p:nvSpPr>
            <p:cNvPr id="21644" name="Line 97"/>
            <p:cNvSpPr>
              <a:spLocks noChangeShapeType="1"/>
            </p:cNvSpPr>
            <p:nvPr/>
          </p:nvSpPr>
          <p:spPr bwMode="auto">
            <a:xfrm>
              <a:off x="4662" y="1306"/>
              <a:ext cx="1" cy="2078"/>
            </a:xfrm>
            <a:prstGeom prst="line">
              <a:avLst/>
            </a:prstGeom>
            <a:noFill/>
            <a:ln w="3175" cap="sq">
              <a:solidFill>
                <a:schemeClr val="bg2"/>
              </a:solidFill>
              <a:miter lim="800000"/>
              <a:headEnd/>
              <a:tailEnd/>
            </a:ln>
          </p:spPr>
          <p:txBody>
            <a:bodyPr/>
            <a:lstStyle/>
            <a:p>
              <a:endParaRPr lang="en-US"/>
            </a:p>
          </p:txBody>
        </p:sp>
        <p:sp>
          <p:nvSpPr>
            <p:cNvPr id="21645" name="Line 98"/>
            <p:cNvSpPr>
              <a:spLocks noChangeShapeType="1"/>
            </p:cNvSpPr>
            <p:nvPr/>
          </p:nvSpPr>
          <p:spPr bwMode="auto">
            <a:xfrm>
              <a:off x="4703" y="1306"/>
              <a:ext cx="1" cy="2078"/>
            </a:xfrm>
            <a:prstGeom prst="line">
              <a:avLst/>
            </a:prstGeom>
            <a:noFill/>
            <a:ln w="3175" cap="sq">
              <a:solidFill>
                <a:schemeClr val="bg2"/>
              </a:solidFill>
              <a:miter lim="800000"/>
              <a:headEnd/>
              <a:tailEnd/>
            </a:ln>
          </p:spPr>
          <p:txBody>
            <a:bodyPr/>
            <a:lstStyle/>
            <a:p>
              <a:endParaRPr lang="en-US"/>
            </a:p>
          </p:txBody>
        </p:sp>
        <p:sp>
          <p:nvSpPr>
            <p:cNvPr id="21646" name="Line 99"/>
            <p:cNvSpPr>
              <a:spLocks noChangeShapeType="1"/>
            </p:cNvSpPr>
            <p:nvPr/>
          </p:nvSpPr>
          <p:spPr bwMode="auto">
            <a:xfrm>
              <a:off x="4745" y="1306"/>
              <a:ext cx="1" cy="2078"/>
            </a:xfrm>
            <a:prstGeom prst="line">
              <a:avLst/>
            </a:prstGeom>
            <a:noFill/>
            <a:ln w="3175" cap="sq">
              <a:solidFill>
                <a:schemeClr val="bg2"/>
              </a:solidFill>
              <a:miter lim="800000"/>
              <a:headEnd/>
              <a:tailEnd/>
            </a:ln>
          </p:spPr>
          <p:txBody>
            <a:bodyPr/>
            <a:lstStyle/>
            <a:p>
              <a:endParaRPr lang="en-US"/>
            </a:p>
          </p:txBody>
        </p:sp>
        <p:sp>
          <p:nvSpPr>
            <p:cNvPr id="21647" name="Line 100"/>
            <p:cNvSpPr>
              <a:spLocks noChangeShapeType="1"/>
            </p:cNvSpPr>
            <p:nvPr/>
          </p:nvSpPr>
          <p:spPr bwMode="auto">
            <a:xfrm>
              <a:off x="4765" y="1306"/>
              <a:ext cx="1" cy="2078"/>
            </a:xfrm>
            <a:prstGeom prst="line">
              <a:avLst/>
            </a:prstGeom>
            <a:noFill/>
            <a:ln w="3175" cap="sq">
              <a:solidFill>
                <a:schemeClr val="bg2"/>
              </a:solidFill>
              <a:miter lim="800000"/>
              <a:headEnd/>
              <a:tailEnd/>
            </a:ln>
          </p:spPr>
          <p:txBody>
            <a:bodyPr/>
            <a:lstStyle/>
            <a:p>
              <a:endParaRPr lang="en-US"/>
            </a:p>
          </p:txBody>
        </p:sp>
        <p:sp>
          <p:nvSpPr>
            <p:cNvPr id="21648" name="Line 101"/>
            <p:cNvSpPr>
              <a:spLocks noChangeShapeType="1"/>
            </p:cNvSpPr>
            <p:nvPr/>
          </p:nvSpPr>
          <p:spPr bwMode="auto">
            <a:xfrm>
              <a:off x="4796" y="1306"/>
              <a:ext cx="1" cy="2078"/>
            </a:xfrm>
            <a:prstGeom prst="line">
              <a:avLst/>
            </a:prstGeom>
            <a:noFill/>
            <a:ln w="3175" cap="sq">
              <a:solidFill>
                <a:schemeClr val="bg2"/>
              </a:solidFill>
              <a:miter lim="800000"/>
              <a:headEnd/>
              <a:tailEnd/>
            </a:ln>
          </p:spPr>
          <p:txBody>
            <a:bodyPr/>
            <a:lstStyle/>
            <a:p>
              <a:endParaRPr lang="en-US"/>
            </a:p>
          </p:txBody>
        </p:sp>
        <p:sp>
          <p:nvSpPr>
            <p:cNvPr id="21649" name="Line 102"/>
            <p:cNvSpPr>
              <a:spLocks noChangeShapeType="1"/>
            </p:cNvSpPr>
            <p:nvPr/>
          </p:nvSpPr>
          <p:spPr bwMode="auto">
            <a:xfrm>
              <a:off x="4981" y="1306"/>
              <a:ext cx="1" cy="2078"/>
            </a:xfrm>
            <a:prstGeom prst="line">
              <a:avLst/>
            </a:prstGeom>
            <a:noFill/>
            <a:ln w="3175" cap="sq">
              <a:solidFill>
                <a:schemeClr val="bg2"/>
              </a:solidFill>
              <a:miter lim="800000"/>
              <a:headEnd/>
              <a:tailEnd/>
            </a:ln>
          </p:spPr>
          <p:txBody>
            <a:bodyPr/>
            <a:lstStyle/>
            <a:p>
              <a:endParaRPr lang="en-US"/>
            </a:p>
          </p:txBody>
        </p:sp>
        <p:sp>
          <p:nvSpPr>
            <p:cNvPr id="21650" name="Line 103"/>
            <p:cNvSpPr>
              <a:spLocks noChangeShapeType="1"/>
            </p:cNvSpPr>
            <p:nvPr/>
          </p:nvSpPr>
          <p:spPr bwMode="auto">
            <a:xfrm>
              <a:off x="5074" y="1306"/>
              <a:ext cx="1" cy="2078"/>
            </a:xfrm>
            <a:prstGeom prst="line">
              <a:avLst/>
            </a:prstGeom>
            <a:noFill/>
            <a:ln w="3175" cap="sq">
              <a:solidFill>
                <a:schemeClr val="bg2"/>
              </a:solidFill>
              <a:miter lim="800000"/>
              <a:headEnd/>
              <a:tailEnd/>
            </a:ln>
          </p:spPr>
          <p:txBody>
            <a:bodyPr/>
            <a:lstStyle/>
            <a:p>
              <a:endParaRPr lang="en-US"/>
            </a:p>
          </p:txBody>
        </p:sp>
        <p:sp>
          <p:nvSpPr>
            <p:cNvPr id="21651" name="Line 104"/>
            <p:cNvSpPr>
              <a:spLocks noChangeShapeType="1"/>
            </p:cNvSpPr>
            <p:nvPr/>
          </p:nvSpPr>
          <p:spPr bwMode="auto">
            <a:xfrm>
              <a:off x="5136" y="1306"/>
              <a:ext cx="1" cy="2078"/>
            </a:xfrm>
            <a:prstGeom prst="line">
              <a:avLst/>
            </a:prstGeom>
            <a:noFill/>
            <a:ln w="3175" cap="sq">
              <a:solidFill>
                <a:schemeClr val="bg2"/>
              </a:solidFill>
              <a:miter lim="800000"/>
              <a:headEnd/>
              <a:tailEnd/>
            </a:ln>
          </p:spPr>
          <p:txBody>
            <a:bodyPr/>
            <a:lstStyle/>
            <a:p>
              <a:endParaRPr lang="en-US"/>
            </a:p>
          </p:txBody>
        </p:sp>
        <p:sp>
          <p:nvSpPr>
            <p:cNvPr id="21652" name="Line 105"/>
            <p:cNvSpPr>
              <a:spLocks noChangeShapeType="1"/>
            </p:cNvSpPr>
            <p:nvPr/>
          </p:nvSpPr>
          <p:spPr bwMode="auto">
            <a:xfrm>
              <a:off x="5187" y="1306"/>
              <a:ext cx="1" cy="2078"/>
            </a:xfrm>
            <a:prstGeom prst="line">
              <a:avLst/>
            </a:prstGeom>
            <a:noFill/>
            <a:ln w="3175" cap="sq">
              <a:solidFill>
                <a:schemeClr val="bg2"/>
              </a:solidFill>
              <a:miter lim="800000"/>
              <a:headEnd/>
              <a:tailEnd/>
            </a:ln>
          </p:spPr>
          <p:txBody>
            <a:bodyPr/>
            <a:lstStyle/>
            <a:p>
              <a:endParaRPr lang="en-US"/>
            </a:p>
          </p:txBody>
        </p:sp>
        <p:sp>
          <p:nvSpPr>
            <p:cNvPr id="21653" name="Line 106"/>
            <p:cNvSpPr>
              <a:spLocks noChangeShapeType="1"/>
            </p:cNvSpPr>
            <p:nvPr/>
          </p:nvSpPr>
          <p:spPr bwMode="auto">
            <a:xfrm>
              <a:off x="5228" y="1306"/>
              <a:ext cx="1" cy="2078"/>
            </a:xfrm>
            <a:prstGeom prst="line">
              <a:avLst/>
            </a:prstGeom>
            <a:noFill/>
            <a:ln w="3175" cap="sq">
              <a:solidFill>
                <a:schemeClr val="bg2"/>
              </a:solidFill>
              <a:miter lim="800000"/>
              <a:headEnd/>
              <a:tailEnd/>
            </a:ln>
          </p:spPr>
          <p:txBody>
            <a:bodyPr/>
            <a:lstStyle/>
            <a:p>
              <a:endParaRPr lang="en-US"/>
            </a:p>
          </p:txBody>
        </p:sp>
        <p:sp>
          <p:nvSpPr>
            <p:cNvPr id="21654" name="Line 107"/>
            <p:cNvSpPr>
              <a:spLocks noChangeShapeType="1"/>
            </p:cNvSpPr>
            <p:nvPr/>
          </p:nvSpPr>
          <p:spPr bwMode="auto">
            <a:xfrm>
              <a:off x="5259" y="1306"/>
              <a:ext cx="1" cy="2078"/>
            </a:xfrm>
            <a:prstGeom prst="line">
              <a:avLst/>
            </a:prstGeom>
            <a:noFill/>
            <a:ln w="3175" cap="sq">
              <a:solidFill>
                <a:schemeClr val="bg2"/>
              </a:solidFill>
              <a:miter lim="800000"/>
              <a:headEnd/>
              <a:tailEnd/>
            </a:ln>
          </p:spPr>
          <p:txBody>
            <a:bodyPr/>
            <a:lstStyle/>
            <a:p>
              <a:endParaRPr lang="en-US"/>
            </a:p>
          </p:txBody>
        </p:sp>
        <p:sp>
          <p:nvSpPr>
            <p:cNvPr id="21655" name="Line 108"/>
            <p:cNvSpPr>
              <a:spLocks noChangeShapeType="1"/>
            </p:cNvSpPr>
            <p:nvPr/>
          </p:nvSpPr>
          <p:spPr bwMode="auto">
            <a:xfrm>
              <a:off x="5290" y="1306"/>
              <a:ext cx="1" cy="2078"/>
            </a:xfrm>
            <a:prstGeom prst="line">
              <a:avLst/>
            </a:prstGeom>
            <a:noFill/>
            <a:ln w="3175" cap="sq">
              <a:solidFill>
                <a:schemeClr val="bg2"/>
              </a:solidFill>
              <a:miter lim="800000"/>
              <a:headEnd/>
              <a:tailEnd/>
            </a:ln>
          </p:spPr>
          <p:txBody>
            <a:bodyPr/>
            <a:lstStyle/>
            <a:p>
              <a:endParaRPr lang="en-US"/>
            </a:p>
          </p:txBody>
        </p:sp>
        <p:sp>
          <p:nvSpPr>
            <p:cNvPr id="21656" name="Line 109"/>
            <p:cNvSpPr>
              <a:spLocks noChangeShapeType="1"/>
            </p:cNvSpPr>
            <p:nvPr/>
          </p:nvSpPr>
          <p:spPr bwMode="auto">
            <a:xfrm>
              <a:off x="5321" y="1306"/>
              <a:ext cx="1" cy="2078"/>
            </a:xfrm>
            <a:prstGeom prst="line">
              <a:avLst/>
            </a:prstGeom>
            <a:noFill/>
            <a:ln w="3175" cap="sq">
              <a:solidFill>
                <a:schemeClr val="bg2"/>
              </a:solidFill>
              <a:miter lim="800000"/>
              <a:headEnd/>
              <a:tailEnd/>
            </a:ln>
          </p:spPr>
          <p:txBody>
            <a:bodyPr/>
            <a:lstStyle/>
            <a:p>
              <a:endParaRPr lang="en-US"/>
            </a:p>
          </p:txBody>
        </p:sp>
        <p:sp>
          <p:nvSpPr>
            <p:cNvPr id="21657" name="Line 110"/>
            <p:cNvSpPr>
              <a:spLocks noChangeShapeType="1"/>
            </p:cNvSpPr>
            <p:nvPr/>
          </p:nvSpPr>
          <p:spPr bwMode="auto">
            <a:xfrm>
              <a:off x="1698" y="1306"/>
              <a:ext cx="1" cy="2078"/>
            </a:xfrm>
            <a:prstGeom prst="line">
              <a:avLst/>
            </a:prstGeom>
            <a:noFill/>
            <a:ln w="3175" cap="sq">
              <a:solidFill>
                <a:schemeClr val="bg2"/>
              </a:solidFill>
              <a:miter lim="800000"/>
              <a:headEnd/>
              <a:tailEnd/>
            </a:ln>
          </p:spPr>
          <p:txBody>
            <a:bodyPr/>
            <a:lstStyle/>
            <a:p>
              <a:endParaRPr lang="en-US"/>
            </a:p>
          </p:txBody>
        </p:sp>
        <p:sp>
          <p:nvSpPr>
            <p:cNvPr id="21658" name="Line 111"/>
            <p:cNvSpPr>
              <a:spLocks noChangeShapeType="1"/>
            </p:cNvSpPr>
            <p:nvPr/>
          </p:nvSpPr>
          <p:spPr bwMode="auto">
            <a:xfrm>
              <a:off x="2213" y="1306"/>
              <a:ext cx="1" cy="2078"/>
            </a:xfrm>
            <a:prstGeom prst="line">
              <a:avLst/>
            </a:prstGeom>
            <a:noFill/>
            <a:ln w="3175" cap="sq">
              <a:solidFill>
                <a:schemeClr val="bg2"/>
              </a:solidFill>
              <a:miter lim="800000"/>
              <a:headEnd/>
              <a:tailEnd/>
            </a:ln>
          </p:spPr>
          <p:txBody>
            <a:bodyPr/>
            <a:lstStyle/>
            <a:p>
              <a:endParaRPr lang="en-US"/>
            </a:p>
          </p:txBody>
        </p:sp>
        <p:sp>
          <p:nvSpPr>
            <p:cNvPr id="21659" name="Line 112"/>
            <p:cNvSpPr>
              <a:spLocks noChangeShapeType="1"/>
            </p:cNvSpPr>
            <p:nvPr/>
          </p:nvSpPr>
          <p:spPr bwMode="auto">
            <a:xfrm>
              <a:off x="2738" y="1306"/>
              <a:ext cx="1" cy="2078"/>
            </a:xfrm>
            <a:prstGeom prst="line">
              <a:avLst/>
            </a:prstGeom>
            <a:noFill/>
            <a:ln w="3175" cap="sq">
              <a:solidFill>
                <a:schemeClr val="bg2"/>
              </a:solidFill>
              <a:miter lim="800000"/>
              <a:headEnd/>
              <a:tailEnd/>
            </a:ln>
          </p:spPr>
          <p:txBody>
            <a:bodyPr/>
            <a:lstStyle/>
            <a:p>
              <a:endParaRPr lang="en-US"/>
            </a:p>
          </p:txBody>
        </p:sp>
        <p:sp>
          <p:nvSpPr>
            <p:cNvPr id="21660" name="Line 113"/>
            <p:cNvSpPr>
              <a:spLocks noChangeShapeType="1"/>
            </p:cNvSpPr>
            <p:nvPr/>
          </p:nvSpPr>
          <p:spPr bwMode="auto">
            <a:xfrm>
              <a:off x="3263" y="1306"/>
              <a:ext cx="1" cy="2078"/>
            </a:xfrm>
            <a:prstGeom prst="line">
              <a:avLst/>
            </a:prstGeom>
            <a:noFill/>
            <a:ln w="3175" cap="sq">
              <a:solidFill>
                <a:schemeClr val="bg2"/>
              </a:solidFill>
              <a:miter lim="800000"/>
              <a:headEnd/>
              <a:tailEnd/>
            </a:ln>
          </p:spPr>
          <p:txBody>
            <a:bodyPr/>
            <a:lstStyle/>
            <a:p>
              <a:endParaRPr lang="en-US"/>
            </a:p>
          </p:txBody>
        </p:sp>
        <p:sp>
          <p:nvSpPr>
            <p:cNvPr id="21661" name="Line 114"/>
            <p:cNvSpPr>
              <a:spLocks noChangeShapeType="1"/>
            </p:cNvSpPr>
            <p:nvPr/>
          </p:nvSpPr>
          <p:spPr bwMode="auto">
            <a:xfrm>
              <a:off x="3777" y="1306"/>
              <a:ext cx="1" cy="2078"/>
            </a:xfrm>
            <a:prstGeom prst="line">
              <a:avLst/>
            </a:prstGeom>
            <a:noFill/>
            <a:ln w="3175" cap="sq">
              <a:solidFill>
                <a:schemeClr val="bg2"/>
              </a:solidFill>
              <a:miter lim="800000"/>
              <a:headEnd/>
              <a:tailEnd/>
            </a:ln>
          </p:spPr>
          <p:txBody>
            <a:bodyPr/>
            <a:lstStyle/>
            <a:p>
              <a:endParaRPr lang="en-US"/>
            </a:p>
          </p:txBody>
        </p:sp>
        <p:sp>
          <p:nvSpPr>
            <p:cNvPr id="21662" name="Line 115"/>
            <p:cNvSpPr>
              <a:spLocks noChangeShapeType="1"/>
            </p:cNvSpPr>
            <p:nvPr/>
          </p:nvSpPr>
          <p:spPr bwMode="auto">
            <a:xfrm>
              <a:off x="4302" y="1306"/>
              <a:ext cx="1" cy="2078"/>
            </a:xfrm>
            <a:prstGeom prst="line">
              <a:avLst/>
            </a:prstGeom>
            <a:noFill/>
            <a:ln w="3175" cap="sq">
              <a:solidFill>
                <a:schemeClr val="bg2"/>
              </a:solidFill>
              <a:miter lim="800000"/>
              <a:headEnd/>
              <a:tailEnd/>
            </a:ln>
          </p:spPr>
          <p:txBody>
            <a:bodyPr/>
            <a:lstStyle/>
            <a:p>
              <a:endParaRPr lang="en-US"/>
            </a:p>
          </p:txBody>
        </p:sp>
        <p:sp>
          <p:nvSpPr>
            <p:cNvPr id="21663" name="Line 116"/>
            <p:cNvSpPr>
              <a:spLocks noChangeShapeType="1"/>
            </p:cNvSpPr>
            <p:nvPr/>
          </p:nvSpPr>
          <p:spPr bwMode="auto">
            <a:xfrm>
              <a:off x="4817" y="1306"/>
              <a:ext cx="1" cy="2078"/>
            </a:xfrm>
            <a:prstGeom prst="line">
              <a:avLst/>
            </a:prstGeom>
            <a:noFill/>
            <a:ln w="3175" cap="sq">
              <a:solidFill>
                <a:schemeClr val="bg2"/>
              </a:solidFill>
              <a:miter lim="800000"/>
              <a:headEnd/>
              <a:tailEnd/>
            </a:ln>
          </p:spPr>
          <p:txBody>
            <a:bodyPr/>
            <a:lstStyle/>
            <a:p>
              <a:endParaRPr lang="en-US"/>
            </a:p>
          </p:txBody>
        </p:sp>
        <p:sp>
          <p:nvSpPr>
            <p:cNvPr id="21664" name="Line 117"/>
            <p:cNvSpPr>
              <a:spLocks noChangeShapeType="1"/>
            </p:cNvSpPr>
            <p:nvPr/>
          </p:nvSpPr>
          <p:spPr bwMode="auto">
            <a:xfrm>
              <a:off x="5342" y="1306"/>
              <a:ext cx="1" cy="2078"/>
            </a:xfrm>
            <a:prstGeom prst="line">
              <a:avLst/>
            </a:prstGeom>
            <a:noFill/>
            <a:ln w="3175" cap="sq">
              <a:solidFill>
                <a:schemeClr val="bg2"/>
              </a:solidFill>
              <a:miter lim="800000"/>
              <a:headEnd/>
              <a:tailEnd/>
            </a:ln>
          </p:spPr>
          <p:txBody>
            <a:bodyPr/>
            <a:lstStyle/>
            <a:p>
              <a:endParaRPr lang="en-US"/>
            </a:p>
          </p:txBody>
        </p:sp>
        <p:sp>
          <p:nvSpPr>
            <p:cNvPr id="21665" name="Rectangle 118"/>
            <p:cNvSpPr>
              <a:spLocks noChangeArrowheads="1"/>
            </p:cNvSpPr>
            <p:nvPr/>
          </p:nvSpPr>
          <p:spPr bwMode="auto">
            <a:xfrm>
              <a:off x="1173" y="1306"/>
              <a:ext cx="4169" cy="2078"/>
            </a:xfrm>
            <a:prstGeom prst="rect">
              <a:avLst/>
            </a:prstGeom>
            <a:noFill/>
            <a:ln w="3175">
              <a:solidFill>
                <a:schemeClr val="bg2"/>
              </a:solidFill>
              <a:miter lim="800000"/>
              <a:headEnd/>
              <a:tailEnd/>
            </a:ln>
          </p:spPr>
          <p:txBody>
            <a:bodyPr/>
            <a:lstStyle/>
            <a:p>
              <a:endParaRPr lang="en-US"/>
            </a:p>
          </p:txBody>
        </p:sp>
        <p:sp>
          <p:nvSpPr>
            <p:cNvPr id="21666" name="Line 119"/>
            <p:cNvSpPr>
              <a:spLocks noChangeShapeType="1"/>
            </p:cNvSpPr>
            <p:nvPr/>
          </p:nvSpPr>
          <p:spPr bwMode="auto">
            <a:xfrm>
              <a:off x="1173" y="1306"/>
              <a:ext cx="1" cy="2078"/>
            </a:xfrm>
            <a:prstGeom prst="line">
              <a:avLst/>
            </a:prstGeom>
            <a:noFill/>
            <a:ln w="3175" cap="sq">
              <a:solidFill>
                <a:schemeClr val="bg2"/>
              </a:solidFill>
              <a:miter lim="800000"/>
              <a:headEnd/>
              <a:tailEnd/>
            </a:ln>
          </p:spPr>
          <p:txBody>
            <a:bodyPr/>
            <a:lstStyle/>
            <a:p>
              <a:endParaRPr lang="en-US"/>
            </a:p>
          </p:txBody>
        </p:sp>
        <p:sp>
          <p:nvSpPr>
            <p:cNvPr id="21667" name="Line 120"/>
            <p:cNvSpPr>
              <a:spLocks noChangeShapeType="1"/>
            </p:cNvSpPr>
            <p:nvPr/>
          </p:nvSpPr>
          <p:spPr bwMode="auto">
            <a:xfrm>
              <a:off x="1132" y="3384"/>
              <a:ext cx="41" cy="1"/>
            </a:xfrm>
            <a:prstGeom prst="line">
              <a:avLst/>
            </a:prstGeom>
            <a:noFill/>
            <a:ln w="3175" cap="sq">
              <a:solidFill>
                <a:schemeClr val="bg2"/>
              </a:solidFill>
              <a:miter lim="800000"/>
              <a:headEnd/>
              <a:tailEnd/>
            </a:ln>
          </p:spPr>
          <p:txBody>
            <a:bodyPr/>
            <a:lstStyle/>
            <a:p>
              <a:endParaRPr lang="en-US"/>
            </a:p>
          </p:txBody>
        </p:sp>
        <p:sp>
          <p:nvSpPr>
            <p:cNvPr id="21668" name="Line 121"/>
            <p:cNvSpPr>
              <a:spLocks noChangeShapeType="1"/>
            </p:cNvSpPr>
            <p:nvPr/>
          </p:nvSpPr>
          <p:spPr bwMode="auto">
            <a:xfrm>
              <a:off x="1132" y="3230"/>
              <a:ext cx="41" cy="1"/>
            </a:xfrm>
            <a:prstGeom prst="line">
              <a:avLst/>
            </a:prstGeom>
            <a:noFill/>
            <a:ln w="3175" cap="sq">
              <a:solidFill>
                <a:schemeClr val="bg2"/>
              </a:solidFill>
              <a:miter lim="800000"/>
              <a:headEnd/>
              <a:tailEnd/>
            </a:ln>
          </p:spPr>
          <p:txBody>
            <a:bodyPr/>
            <a:lstStyle/>
            <a:p>
              <a:endParaRPr lang="en-US"/>
            </a:p>
          </p:txBody>
        </p:sp>
        <p:sp>
          <p:nvSpPr>
            <p:cNvPr id="21669" name="Line 122"/>
            <p:cNvSpPr>
              <a:spLocks noChangeShapeType="1"/>
            </p:cNvSpPr>
            <p:nvPr/>
          </p:nvSpPr>
          <p:spPr bwMode="auto">
            <a:xfrm>
              <a:off x="1132" y="3138"/>
              <a:ext cx="41" cy="1"/>
            </a:xfrm>
            <a:prstGeom prst="line">
              <a:avLst/>
            </a:prstGeom>
            <a:noFill/>
            <a:ln w="3175" cap="sq">
              <a:solidFill>
                <a:schemeClr val="bg2"/>
              </a:solidFill>
              <a:miter lim="800000"/>
              <a:headEnd/>
              <a:tailEnd/>
            </a:ln>
          </p:spPr>
          <p:txBody>
            <a:bodyPr/>
            <a:lstStyle/>
            <a:p>
              <a:endParaRPr lang="en-US"/>
            </a:p>
          </p:txBody>
        </p:sp>
        <p:sp>
          <p:nvSpPr>
            <p:cNvPr id="21670" name="Line 123"/>
            <p:cNvSpPr>
              <a:spLocks noChangeShapeType="1"/>
            </p:cNvSpPr>
            <p:nvPr/>
          </p:nvSpPr>
          <p:spPr bwMode="auto">
            <a:xfrm>
              <a:off x="1132" y="3076"/>
              <a:ext cx="41" cy="1"/>
            </a:xfrm>
            <a:prstGeom prst="line">
              <a:avLst/>
            </a:prstGeom>
            <a:noFill/>
            <a:ln w="3175" cap="sq">
              <a:solidFill>
                <a:schemeClr val="bg2"/>
              </a:solidFill>
              <a:miter lim="800000"/>
              <a:headEnd/>
              <a:tailEnd/>
            </a:ln>
          </p:spPr>
          <p:txBody>
            <a:bodyPr/>
            <a:lstStyle/>
            <a:p>
              <a:endParaRPr lang="en-US"/>
            </a:p>
          </p:txBody>
        </p:sp>
        <p:sp>
          <p:nvSpPr>
            <p:cNvPr id="21671" name="Line 124"/>
            <p:cNvSpPr>
              <a:spLocks noChangeShapeType="1"/>
            </p:cNvSpPr>
            <p:nvPr/>
          </p:nvSpPr>
          <p:spPr bwMode="auto">
            <a:xfrm>
              <a:off x="1132" y="3024"/>
              <a:ext cx="41" cy="1"/>
            </a:xfrm>
            <a:prstGeom prst="line">
              <a:avLst/>
            </a:prstGeom>
            <a:noFill/>
            <a:ln w="3175" cap="sq">
              <a:solidFill>
                <a:schemeClr val="bg2"/>
              </a:solidFill>
              <a:miter lim="800000"/>
              <a:headEnd/>
              <a:tailEnd/>
            </a:ln>
          </p:spPr>
          <p:txBody>
            <a:bodyPr/>
            <a:lstStyle/>
            <a:p>
              <a:endParaRPr lang="en-US"/>
            </a:p>
          </p:txBody>
        </p:sp>
        <p:sp>
          <p:nvSpPr>
            <p:cNvPr id="21672" name="Line 125"/>
            <p:cNvSpPr>
              <a:spLocks noChangeShapeType="1"/>
            </p:cNvSpPr>
            <p:nvPr/>
          </p:nvSpPr>
          <p:spPr bwMode="auto">
            <a:xfrm>
              <a:off x="1132" y="2983"/>
              <a:ext cx="41" cy="1"/>
            </a:xfrm>
            <a:prstGeom prst="line">
              <a:avLst/>
            </a:prstGeom>
            <a:noFill/>
            <a:ln w="3175" cap="sq">
              <a:solidFill>
                <a:schemeClr val="bg2"/>
              </a:solidFill>
              <a:miter lim="800000"/>
              <a:headEnd/>
              <a:tailEnd/>
            </a:ln>
          </p:spPr>
          <p:txBody>
            <a:bodyPr/>
            <a:lstStyle/>
            <a:p>
              <a:endParaRPr lang="en-US"/>
            </a:p>
          </p:txBody>
        </p:sp>
        <p:sp>
          <p:nvSpPr>
            <p:cNvPr id="21673" name="Line 126"/>
            <p:cNvSpPr>
              <a:spLocks noChangeShapeType="1"/>
            </p:cNvSpPr>
            <p:nvPr/>
          </p:nvSpPr>
          <p:spPr bwMode="auto">
            <a:xfrm>
              <a:off x="1132" y="2942"/>
              <a:ext cx="41" cy="1"/>
            </a:xfrm>
            <a:prstGeom prst="line">
              <a:avLst/>
            </a:prstGeom>
            <a:noFill/>
            <a:ln w="3175" cap="sq">
              <a:solidFill>
                <a:schemeClr val="bg2"/>
              </a:solidFill>
              <a:miter lim="800000"/>
              <a:headEnd/>
              <a:tailEnd/>
            </a:ln>
          </p:spPr>
          <p:txBody>
            <a:bodyPr/>
            <a:lstStyle/>
            <a:p>
              <a:endParaRPr lang="en-US"/>
            </a:p>
          </p:txBody>
        </p:sp>
        <p:sp>
          <p:nvSpPr>
            <p:cNvPr id="21674" name="Line 127"/>
            <p:cNvSpPr>
              <a:spLocks noChangeShapeType="1"/>
            </p:cNvSpPr>
            <p:nvPr/>
          </p:nvSpPr>
          <p:spPr bwMode="auto">
            <a:xfrm>
              <a:off x="1132" y="2911"/>
              <a:ext cx="41" cy="1"/>
            </a:xfrm>
            <a:prstGeom prst="line">
              <a:avLst/>
            </a:prstGeom>
            <a:noFill/>
            <a:ln w="3175" cap="sq">
              <a:solidFill>
                <a:schemeClr val="bg2"/>
              </a:solidFill>
              <a:miter lim="800000"/>
              <a:headEnd/>
              <a:tailEnd/>
            </a:ln>
          </p:spPr>
          <p:txBody>
            <a:bodyPr/>
            <a:lstStyle/>
            <a:p>
              <a:endParaRPr lang="en-US"/>
            </a:p>
          </p:txBody>
        </p:sp>
        <p:sp>
          <p:nvSpPr>
            <p:cNvPr id="21675" name="Line 128"/>
            <p:cNvSpPr>
              <a:spLocks noChangeShapeType="1"/>
            </p:cNvSpPr>
            <p:nvPr/>
          </p:nvSpPr>
          <p:spPr bwMode="auto">
            <a:xfrm>
              <a:off x="1132" y="2891"/>
              <a:ext cx="41" cy="1"/>
            </a:xfrm>
            <a:prstGeom prst="line">
              <a:avLst/>
            </a:prstGeom>
            <a:noFill/>
            <a:ln w="3175" cap="sq">
              <a:solidFill>
                <a:schemeClr val="bg2"/>
              </a:solidFill>
              <a:miter lim="800000"/>
              <a:headEnd/>
              <a:tailEnd/>
            </a:ln>
          </p:spPr>
          <p:txBody>
            <a:bodyPr/>
            <a:lstStyle/>
            <a:p>
              <a:endParaRPr lang="en-US"/>
            </a:p>
          </p:txBody>
        </p:sp>
        <p:sp>
          <p:nvSpPr>
            <p:cNvPr id="21676" name="Line 129"/>
            <p:cNvSpPr>
              <a:spLocks noChangeShapeType="1"/>
            </p:cNvSpPr>
            <p:nvPr/>
          </p:nvSpPr>
          <p:spPr bwMode="auto">
            <a:xfrm>
              <a:off x="1132" y="2870"/>
              <a:ext cx="41" cy="1"/>
            </a:xfrm>
            <a:prstGeom prst="line">
              <a:avLst/>
            </a:prstGeom>
            <a:noFill/>
            <a:ln w="3175" cap="sq">
              <a:solidFill>
                <a:schemeClr val="bg2"/>
              </a:solidFill>
              <a:miter lim="800000"/>
              <a:headEnd/>
              <a:tailEnd/>
            </a:ln>
          </p:spPr>
          <p:txBody>
            <a:bodyPr/>
            <a:lstStyle/>
            <a:p>
              <a:endParaRPr lang="en-US"/>
            </a:p>
          </p:txBody>
        </p:sp>
        <p:sp>
          <p:nvSpPr>
            <p:cNvPr id="21677" name="Line 130"/>
            <p:cNvSpPr>
              <a:spLocks noChangeShapeType="1"/>
            </p:cNvSpPr>
            <p:nvPr/>
          </p:nvSpPr>
          <p:spPr bwMode="auto">
            <a:xfrm>
              <a:off x="1132" y="2705"/>
              <a:ext cx="41" cy="1"/>
            </a:xfrm>
            <a:prstGeom prst="line">
              <a:avLst/>
            </a:prstGeom>
            <a:noFill/>
            <a:ln w="3175" cap="sq">
              <a:solidFill>
                <a:schemeClr val="bg2"/>
              </a:solidFill>
              <a:miter lim="800000"/>
              <a:headEnd/>
              <a:tailEnd/>
            </a:ln>
          </p:spPr>
          <p:txBody>
            <a:bodyPr/>
            <a:lstStyle/>
            <a:p>
              <a:endParaRPr lang="en-US"/>
            </a:p>
          </p:txBody>
        </p:sp>
        <p:sp>
          <p:nvSpPr>
            <p:cNvPr id="21678" name="Line 131"/>
            <p:cNvSpPr>
              <a:spLocks noChangeShapeType="1"/>
            </p:cNvSpPr>
            <p:nvPr/>
          </p:nvSpPr>
          <p:spPr bwMode="auto">
            <a:xfrm>
              <a:off x="1132" y="2613"/>
              <a:ext cx="41" cy="1"/>
            </a:xfrm>
            <a:prstGeom prst="line">
              <a:avLst/>
            </a:prstGeom>
            <a:noFill/>
            <a:ln w="3175" cap="sq">
              <a:solidFill>
                <a:schemeClr val="bg2"/>
              </a:solidFill>
              <a:miter lim="800000"/>
              <a:headEnd/>
              <a:tailEnd/>
            </a:ln>
          </p:spPr>
          <p:txBody>
            <a:bodyPr/>
            <a:lstStyle/>
            <a:p>
              <a:endParaRPr lang="en-US"/>
            </a:p>
          </p:txBody>
        </p:sp>
        <p:sp>
          <p:nvSpPr>
            <p:cNvPr id="21679" name="Line 132"/>
            <p:cNvSpPr>
              <a:spLocks noChangeShapeType="1"/>
            </p:cNvSpPr>
            <p:nvPr/>
          </p:nvSpPr>
          <p:spPr bwMode="auto">
            <a:xfrm>
              <a:off x="1132" y="2551"/>
              <a:ext cx="41" cy="1"/>
            </a:xfrm>
            <a:prstGeom prst="line">
              <a:avLst/>
            </a:prstGeom>
            <a:noFill/>
            <a:ln w="3175" cap="sq">
              <a:solidFill>
                <a:schemeClr val="bg2"/>
              </a:solidFill>
              <a:miter lim="800000"/>
              <a:headEnd/>
              <a:tailEnd/>
            </a:ln>
          </p:spPr>
          <p:txBody>
            <a:bodyPr/>
            <a:lstStyle/>
            <a:p>
              <a:endParaRPr lang="en-US"/>
            </a:p>
          </p:txBody>
        </p:sp>
        <p:sp>
          <p:nvSpPr>
            <p:cNvPr id="21680" name="Line 133"/>
            <p:cNvSpPr>
              <a:spLocks noChangeShapeType="1"/>
            </p:cNvSpPr>
            <p:nvPr/>
          </p:nvSpPr>
          <p:spPr bwMode="auto">
            <a:xfrm>
              <a:off x="1132" y="2500"/>
              <a:ext cx="41" cy="1"/>
            </a:xfrm>
            <a:prstGeom prst="line">
              <a:avLst/>
            </a:prstGeom>
            <a:noFill/>
            <a:ln w="3175" cap="sq">
              <a:solidFill>
                <a:schemeClr val="bg2"/>
              </a:solidFill>
              <a:miter lim="800000"/>
              <a:headEnd/>
              <a:tailEnd/>
            </a:ln>
          </p:spPr>
          <p:txBody>
            <a:bodyPr/>
            <a:lstStyle/>
            <a:p>
              <a:endParaRPr lang="en-US"/>
            </a:p>
          </p:txBody>
        </p:sp>
        <p:sp>
          <p:nvSpPr>
            <p:cNvPr id="21681" name="Line 134"/>
            <p:cNvSpPr>
              <a:spLocks noChangeShapeType="1"/>
            </p:cNvSpPr>
            <p:nvPr/>
          </p:nvSpPr>
          <p:spPr bwMode="auto">
            <a:xfrm>
              <a:off x="1132" y="2459"/>
              <a:ext cx="41" cy="1"/>
            </a:xfrm>
            <a:prstGeom prst="line">
              <a:avLst/>
            </a:prstGeom>
            <a:noFill/>
            <a:ln w="3175" cap="sq">
              <a:solidFill>
                <a:schemeClr val="bg2"/>
              </a:solidFill>
              <a:miter lim="800000"/>
              <a:headEnd/>
              <a:tailEnd/>
            </a:ln>
          </p:spPr>
          <p:txBody>
            <a:bodyPr/>
            <a:lstStyle/>
            <a:p>
              <a:endParaRPr lang="en-US"/>
            </a:p>
          </p:txBody>
        </p:sp>
        <p:sp>
          <p:nvSpPr>
            <p:cNvPr id="21682" name="Line 135"/>
            <p:cNvSpPr>
              <a:spLocks noChangeShapeType="1"/>
            </p:cNvSpPr>
            <p:nvPr/>
          </p:nvSpPr>
          <p:spPr bwMode="auto">
            <a:xfrm>
              <a:off x="1132" y="2428"/>
              <a:ext cx="41" cy="1"/>
            </a:xfrm>
            <a:prstGeom prst="line">
              <a:avLst/>
            </a:prstGeom>
            <a:noFill/>
            <a:ln w="3175" cap="sq">
              <a:solidFill>
                <a:schemeClr val="bg2"/>
              </a:solidFill>
              <a:miter lim="800000"/>
              <a:headEnd/>
              <a:tailEnd/>
            </a:ln>
          </p:spPr>
          <p:txBody>
            <a:bodyPr/>
            <a:lstStyle/>
            <a:p>
              <a:endParaRPr lang="en-US"/>
            </a:p>
          </p:txBody>
        </p:sp>
        <p:sp>
          <p:nvSpPr>
            <p:cNvPr id="21683" name="Line 136"/>
            <p:cNvSpPr>
              <a:spLocks noChangeShapeType="1"/>
            </p:cNvSpPr>
            <p:nvPr/>
          </p:nvSpPr>
          <p:spPr bwMode="auto">
            <a:xfrm>
              <a:off x="1132" y="2397"/>
              <a:ext cx="41" cy="1"/>
            </a:xfrm>
            <a:prstGeom prst="line">
              <a:avLst/>
            </a:prstGeom>
            <a:noFill/>
            <a:ln w="3175" cap="sq">
              <a:solidFill>
                <a:schemeClr val="bg2"/>
              </a:solidFill>
              <a:miter lim="800000"/>
              <a:headEnd/>
              <a:tailEnd/>
            </a:ln>
          </p:spPr>
          <p:txBody>
            <a:bodyPr/>
            <a:lstStyle/>
            <a:p>
              <a:endParaRPr lang="en-US"/>
            </a:p>
          </p:txBody>
        </p:sp>
        <p:sp>
          <p:nvSpPr>
            <p:cNvPr id="21684" name="Line 137"/>
            <p:cNvSpPr>
              <a:spLocks noChangeShapeType="1"/>
            </p:cNvSpPr>
            <p:nvPr/>
          </p:nvSpPr>
          <p:spPr bwMode="auto">
            <a:xfrm>
              <a:off x="1132" y="2366"/>
              <a:ext cx="41" cy="1"/>
            </a:xfrm>
            <a:prstGeom prst="line">
              <a:avLst/>
            </a:prstGeom>
            <a:noFill/>
            <a:ln w="3175" cap="sq">
              <a:solidFill>
                <a:schemeClr val="bg2"/>
              </a:solidFill>
              <a:miter lim="800000"/>
              <a:headEnd/>
              <a:tailEnd/>
            </a:ln>
          </p:spPr>
          <p:txBody>
            <a:bodyPr/>
            <a:lstStyle/>
            <a:p>
              <a:endParaRPr lang="en-US"/>
            </a:p>
          </p:txBody>
        </p:sp>
        <p:sp>
          <p:nvSpPr>
            <p:cNvPr id="21685" name="Line 138"/>
            <p:cNvSpPr>
              <a:spLocks noChangeShapeType="1"/>
            </p:cNvSpPr>
            <p:nvPr/>
          </p:nvSpPr>
          <p:spPr bwMode="auto">
            <a:xfrm>
              <a:off x="1132" y="2345"/>
              <a:ext cx="41" cy="1"/>
            </a:xfrm>
            <a:prstGeom prst="line">
              <a:avLst/>
            </a:prstGeom>
            <a:noFill/>
            <a:ln w="3175" cap="sq">
              <a:solidFill>
                <a:schemeClr val="bg2"/>
              </a:solidFill>
              <a:miter lim="800000"/>
              <a:headEnd/>
              <a:tailEnd/>
            </a:ln>
          </p:spPr>
          <p:txBody>
            <a:bodyPr/>
            <a:lstStyle/>
            <a:p>
              <a:endParaRPr lang="en-US"/>
            </a:p>
          </p:txBody>
        </p:sp>
        <p:sp>
          <p:nvSpPr>
            <p:cNvPr id="21686" name="Line 139"/>
            <p:cNvSpPr>
              <a:spLocks noChangeShapeType="1"/>
            </p:cNvSpPr>
            <p:nvPr/>
          </p:nvSpPr>
          <p:spPr bwMode="auto">
            <a:xfrm>
              <a:off x="1132" y="2191"/>
              <a:ext cx="41" cy="1"/>
            </a:xfrm>
            <a:prstGeom prst="line">
              <a:avLst/>
            </a:prstGeom>
            <a:noFill/>
            <a:ln w="3175" cap="sq">
              <a:solidFill>
                <a:schemeClr val="bg2"/>
              </a:solidFill>
              <a:miter lim="800000"/>
              <a:headEnd/>
              <a:tailEnd/>
            </a:ln>
          </p:spPr>
          <p:txBody>
            <a:bodyPr/>
            <a:lstStyle/>
            <a:p>
              <a:endParaRPr lang="en-US"/>
            </a:p>
          </p:txBody>
        </p:sp>
        <p:sp>
          <p:nvSpPr>
            <p:cNvPr id="21687" name="Line 140"/>
            <p:cNvSpPr>
              <a:spLocks noChangeShapeType="1"/>
            </p:cNvSpPr>
            <p:nvPr/>
          </p:nvSpPr>
          <p:spPr bwMode="auto">
            <a:xfrm>
              <a:off x="1132" y="2099"/>
              <a:ext cx="41" cy="1"/>
            </a:xfrm>
            <a:prstGeom prst="line">
              <a:avLst/>
            </a:prstGeom>
            <a:noFill/>
            <a:ln w="3175" cap="sq">
              <a:solidFill>
                <a:schemeClr val="bg2"/>
              </a:solidFill>
              <a:miter lim="800000"/>
              <a:headEnd/>
              <a:tailEnd/>
            </a:ln>
          </p:spPr>
          <p:txBody>
            <a:bodyPr/>
            <a:lstStyle/>
            <a:p>
              <a:endParaRPr lang="en-US"/>
            </a:p>
          </p:txBody>
        </p:sp>
        <p:sp>
          <p:nvSpPr>
            <p:cNvPr id="21688" name="Line 141"/>
            <p:cNvSpPr>
              <a:spLocks noChangeShapeType="1"/>
            </p:cNvSpPr>
            <p:nvPr/>
          </p:nvSpPr>
          <p:spPr bwMode="auto">
            <a:xfrm>
              <a:off x="1132" y="2037"/>
              <a:ext cx="41" cy="1"/>
            </a:xfrm>
            <a:prstGeom prst="line">
              <a:avLst/>
            </a:prstGeom>
            <a:noFill/>
            <a:ln w="3175" cap="sq">
              <a:solidFill>
                <a:schemeClr val="bg2"/>
              </a:solidFill>
              <a:miter lim="800000"/>
              <a:headEnd/>
              <a:tailEnd/>
            </a:ln>
          </p:spPr>
          <p:txBody>
            <a:bodyPr/>
            <a:lstStyle/>
            <a:p>
              <a:endParaRPr lang="en-US"/>
            </a:p>
          </p:txBody>
        </p:sp>
        <p:sp>
          <p:nvSpPr>
            <p:cNvPr id="21689" name="Line 142"/>
            <p:cNvSpPr>
              <a:spLocks noChangeShapeType="1"/>
            </p:cNvSpPr>
            <p:nvPr/>
          </p:nvSpPr>
          <p:spPr bwMode="auto">
            <a:xfrm>
              <a:off x="1132" y="1985"/>
              <a:ext cx="41" cy="1"/>
            </a:xfrm>
            <a:prstGeom prst="line">
              <a:avLst/>
            </a:prstGeom>
            <a:noFill/>
            <a:ln w="3175" cap="sq">
              <a:solidFill>
                <a:schemeClr val="bg2"/>
              </a:solidFill>
              <a:miter lim="800000"/>
              <a:headEnd/>
              <a:tailEnd/>
            </a:ln>
          </p:spPr>
          <p:txBody>
            <a:bodyPr/>
            <a:lstStyle/>
            <a:p>
              <a:endParaRPr lang="en-US"/>
            </a:p>
          </p:txBody>
        </p:sp>
        <p:sp>
          <p:nvSpPr>
            <p:cNvPr id="21690" name="Line 143"/>
            <p:cNvSpPr>
              <a:spLocks noChangeShapeType="1"/>
            </p:cNvSpPr>
            <p:nvPr/>
          </p:nvSpPr>
          <p:spPr bwMode="auto">
            <a:xfrm>
              <a:off x="1132" y="1944"/>
              <a:ext cx="41" cy="1"/>
            </a:xfrm>
            <a:prstGeom prst="line">
              <a:avLst/>
            </a:prstGeom>
            <a:noFill/>
            <a:ln w="3175" cap="sq">
              <a:solidFill>
                <a:schemeClr val="bg2"/>
              </a:solidFill>
              <a:miter lim="800000"/>
              <a:headEnd/>
              <a:tailEnd/>
            </a:ln>
          </p:spPr>
          <p:txBody>
            <a:bodyPr/>
            <a:lstStyle/>
            <a:p>
              <a:endParaRPr lang="en-US"/>
            </a:p>
          </p:txBody>
        </p:sp>
        <p:sp>
          <p:nvSpPr>
            <p:cNvPr id="21691" name="Line 144"/>
            <p:cNvSpPr>
              <a:spLocks noChangeShapeType="1"/>
            </p:cNvSpPr>
            <p:nvPr/>
          </p:nvSpPr>
          <p:spPr bwMode="auto">
            <a:xfrm>
              <a:off x="1132" y="1903"/>
              <a:ext cx="41" cy="1"/>
            </a:xfrm>
            <a:prstGeom prst="line">
              <a:avLst/>
            </a:prstGeom>
            <a:noFill/>
            <a:ln w="3175" cap="sq">
              <a:solidFill>
                <a:schemeClr val="bg2"/>
              </a:solidFill>
              <a:miter lim="800000"/>
              <a:headEnd/>
              <a:tailEnd/>
            </a:ln>
          </p:spPr>
          <p:txBody>
            <a:bodyPr/>
            <a:lstStyle/>
            <a:p>
              <a:endParaRPr lang="en-US"/>
            </a:p>
          </p:txBody>
        </p:sp>
        <p:sp>
          <p:nvSpPr>
            <p:cNvPr id="21692" name="Line 145"/>
            <p:cNvSpPr>
              <a:spLocks noChangeShapeType="1"/>
            </p:cNvSpPr>
            <p:nvPr/>
          </p:nvSpPr>
          <p:spPr bwMode="auto">
            <a:xfrm>
              <a:off x="1132" y="1872"/>
              <a:ext cx="41" cy="1"/>
            </a:xfrm>
            <a:prstGeom prst="line">
              <a:avLst/>
            </a:prstGeom>
            <a:noFill/>
            <a:ln w="3175" cap="sq">
              <a:solidFill>
                <a:schemeClr val="bg2"/>
              </a:solidFill>
              <a:miter lim="800000"/>
              <a:headEnd/>
              <a:tailEnd/>
            </a:ln>
          </p:spPr>
          <p:txBody>
            <a:bodyPr/>
            <a:lstStyle/>
            <a:p>
              <a:endParaRPr lang="en-US"/>
            </a:p>
          </p:txBody>
        </p:sp>
        <p:sp>
          <p:nvSpPr>
            <p:cNvPr id="21693" name="Line 146"/>
            <p:cNvSpPr>
              <a:spLocks noChangeShapeType="1"/>
            </p:cNvSpPr>
            <p:nvPr/>
          </p:nvSpPr>
          <p:spPr bwMode="auto">
            <a:xfrm>
              <a:off x="1132" y="1852"/>
              <a:ext cx="41" cy="1"/>
            </a:xfrm>
            <a:prstGeom prst="line">
              <a:avLst/>
            </a:prstGeom>
            <a:noFill/>
            <a:ln w="3175" cap="sq">
              <a:solidFill>
                <a:schemeClr val="bg2"/>
              </a:solidFill>
              <a:miter lim="800000"/>
              <a:headEnd/>
              <a:tailEnd/>
            </a:ln>
          </p:spPr>
          <p:txBody>
            <a:bodyPr/>
            <a:lstStyle/>
            <a:p>
              <a:endParaRPr lang="en-US"/>
            </a:p>
          </p:txBody>
        </p:sp>
        <p:sp>
          <p:nvSpPr>
            <p:cNvPr id="21694" name="Line 147"/>
            <p:cNvSpPr>
              <a:spLocks noChangeShapeType="1"/>
            </p:cNvSpPr>
            <p:nvPr/>
          </p:nvSpPr>
          <p:spPr bwMode="auto">
            <a:xfrm>
              <a:off x="1132" y="1821"/>
              <a:ext cx="41" cy="1"/>
            </a:xfrm>
            <a:prstGeom prst="line">
              <a:avLst/>
            </a:prstGeom>
            <a:noFill/>
            <a:ln w="3175" cap="sq">
              <a:solidFill>
                <a:schemeClr val="bg2"/>
              </a:solidFill>
              <a:miter lim="800000"/>
              <a:headEnd/>
              <a:tailEnd/>
            </a:ln>
          </p:spPr>
          <p:txBody>
            <a:bodyPr/>
            <a:lstStyle/>
            <a:p>
              <a:endParaRPr lang="en-US"/>
            </a:p>
          </p:txBody>
        </p:sp>
        <p:sp>
          <p:nvSpPr>
            <p:cNvPr id="21695" name="Line 148"/>
            <p:cNvSpPr>
              <a:spLocks noChangeShapeType="1"/>
            </p:cNvSpPr>
            <p:nvPr/>
          </p:nvSpPr>
          <p:spPr bwMode="auto">
            <a:xfrm>
              <a:off x="1132" y="1666"/>
              <a:ext cx="41" cy="1"/>
            </a:xfrm>
            <a:prstGeom prst="line">
              <a:avLst/>
            </a:prstGeom>
            <a:noFill/>
            <a:ln w="3175" cap="sq">
              <a:solidFill>
                <a:schemeClr val="bg2"/>
              </a:solidFill>
              <a:miter lim="800000"/>
              <a:headEnd/>
              <a:tailEnd/>
            </a:ln>
          </p:spPr>
          <p:txBody>
            <a:bodyPr/>
            <a:lstStyle/>
            <a:p>
              <a:endParaRPr lang="en-US"/>
            </a:p>
          </p:txBody>
        </p:sp>
        <p:sp>
          <p:nvSpPr>
            <p:cNvPr id="21696" name="Line 149"/>
            <p:cNvSpPr>
              <a:spLocks noChangeShapeType="1"/>
            </p:cNvSpPr>
            <p:nvPr/>
          </p:nvSpPr>
          <p:spPr bwMode="auto">
            <a:xfrm>
              <a:off x="1132" y="1574"/>
              <a:ext cx="41" cy="1"/>
            </a:xfrm>
            <a:prstGeom prst="line">
              <a:avLst/>
            </a:prstGeom>
            <a:noFill/>
            <a:ln w="3175" cap="sq">
              <a:solidFill>
                <a:schemeClr val="bg2"/>
              </a:solidFill>
              <a:miter lim="800000"/>
              <a:headEnd/>
              <a:tailEnd/>
            </a:ln>
          </p:spPr>
          <p:txBody>
            <a:bodyPr/>
            <a:lstStyle/>
            <a:p>
              <a:endParaRPr lang="en-US"/>
            </a:p>
          </p:txBody>
        </p:sp>
        <p:sp>
          <p:nvSpPr>
            <p:cNvPr id="21697" name="Line 150"/>
            <p:cNvSpPr>
              <a:spLocks noChangeShapeType="1"/>
            </p:cNvSpPr>
            <p:nvPr/>
          </p:nvSpPr>
          <p:spPr bwMode="auto">
            <a:xfrm>
              <a:off x="1132" y="1512"/>
              <a:ext cx="41" cy="1"/>
            </a:xfrm>
            <a:prstGeom prst="line">
              <a:avLst/>
            </a:prstGeom>
            <a:noFill/>
            <a:ln w="3175" cap="sq">
              <a:solidFill>
                <a:schemeClr val="bg2"/>
              </a:solidFill>
              <a:miter lim="800000"/>
              <a:headEnd/>
              <a:tailEnd/>
            </a:ln>
          </p:spPr>
          <p:txBody>
            <a:bodyPr/>
            <a:lstStyle/>
            <a:p>
              <a:endParaRPr lang="en-US"/>
            </a:p>
          </p:txBody>
        </p:sp>
        <p:sp>
          <p:nvSpPr>
            <p:cNvPr id="21698" name="Line 151"/>
            <p:cNvSpPr>
              <a:spLocks noChangeShapeType="1"/>
            </p:cNvSpPr>
            <p:nvPr/>
          </p:nvSpPr>
          <p:spPr bwMode="auto">
            <a:xfrm>
              <a:off x="1132" y="1461"/>
              <a:ext cx="41" cy="1"/>
            </a:xfrm>
            <a:prstGeom prst="line">
              <a:avLst/>
            </a:prstGeom>
            <a:noFill/>
            <a:ln w="3175" cap="sq">
              <a:solidFill>
                <a:schemeClr val="bg2"/>
              </a:solidFill>
              <a:miter lim="800000"/>
              <a:headEnd/>
              <a:tailEnd/>
            </a:ln>
          </p:spPr>
          <p:txBody>
            <a:bodyPr/>
            <a:lstStyle/>
            <a:p>
              <a:endParaRPr lang="en-US"/>
            </a:p>
          </p:txBody>
        </p:sp>
        <p:sp>
          <p:nvSpPr>
            <p:cNvPr id="21699" name="Line 152"/>
            <p:cNvSpPr>
              <a:spLocks noChangeShapeType="1"/>
            </p:cNvSpPr>
            <p:nvPr/>
          </p:nvSpPr>
          <p:spPr bwMode="auto">
            <a:xfrm>
              <a:off x="1132" y="1420"/>
              <a:ext cx="41" cy="1"/>
            </a:xfrm>
            <a:prstGeom prst="line">
              <a:avLst/>
            </a:prstGeom>
            <a:noFill/>
            <a:ln w="3175" cap="sq">
              <a:solidFill>
                <a:schemeClr val="bg2"/>
              </a:solidFill>
              <a:miter lim="800000"/>
              <a:headEnd/>
              <a:tailEnd/>
            </a:ln>
          </p:spPr>
          <p:txBody>
            <a:bodyPr/>
            <a:lstStyle/>
            <a:p>
              <a:endParaRPr lang="en-US"/>
            </a:p>
          </p:txBody>
        </p:sp>
        <p:sp>
          <p:nvSpPr>
            <p:cNvPr id="21700" name="Line 153"/>
            <p:cNvSpPr>
              <a:spLocks noChangeShapeType="1"/>
            </p:cNvSpPr>
            <p:nvPr/>
          </p:nvSpPr>
          <p:spPr bwMode="auto">
            <a:xfrm>
              <a:off x="1132" y="1389"/>
              <a:ext cx="41" cy="1"/>
            </a:xfrm>
            <a:prstGeom prst="line">
              <a:avLst/>
            </a:prstGeom>
            <a:noFill/>
            <a:ln w="3175" cap="sq">
              <a:solidFill>
                <a:schemeClr val="bg2"/>
              </a:solidFill>
              <a:miter lim="800000"/>
              <a:headEnd/>
              <a:tailEnd/>
            </a:ln>
          </p:spPr>
          <p:txBody>
            <a:bodyPr/>
            <a:lstStyle/>
            <a:p>
              <a:endParaRPr lang="en-US"/>
            </a:p>
          </p:txBody>
        </p:sp>
        <p:sp>
          <p:nvSpPr>
            <p:cNvPr id="21701" name="Line 154"/>
            <p:cNvSpPr>
              <a:spLocks noChangeShapeType="1"/>
            </p:cNvSpPr>
            <p:nvPr/>
          </p:nvSpPr>
          <p:spPr bwMode="auto">
            <a:xfrm>
              <a:off x="1132" y="1358"/>
              <a:ext cx="41" cy="1"/>
            </a:xfrm>
            <a:prstGeom prst="line">
              <a:avLst/>
            </a:prstGeom>
            <a:noFill/>
            <a:ln w="3175" cap="sq">
              <a:solidFill>
                <a:schemeClr val="bg2"/>
              </a:solidFill>
              <a:miter lim="800000"/>
              <a:headEnd/>
              <a:tailEnd/>
            </a:ln>
          </p:spPr>
          <p:txBody>
            <a:bodyPr/>
            <a:lstStyle/>
            <a:p>
              <a:endParaRPr lang="en-US"/>
            </a:p>
          </p:txBody>
        </p:sp>
        <p:sp>
          <p:nvSpPr>
            <p:cNvPr id="21702" name="Line 155"/>
            <p:cNvSpPr>
              <a:spLocks noChangeShapeType="1"/>
            </p:cNvSpPr>
            <p:nvPr/>
          </p:nvSpPr>
          <p:spPr bwMode="auto">
            <a:xfrm>
              <a:off x="1132" y="1327"/>
              <a:ext cx="41" cy="1"/>
            </a:xfrm>
            <a:prstGeom prst="line">
              <a:avLst/>
            </a:prstGeom>
            <a:noFill/>
            <a:ln w="3175" cap="sq">
              <a:solidFill>
                <a:schemeClr val="bg2"/>
              </a:solidFill>
              <a:miter lim="800000"/>
              <a:headEnd/>
              <a:tailEnd/>
            </a:ln>
          </p:spPr>
          <p:txBody>
            <a:bodyPr/>
            <a:lstStyle/>
            <a:p>
              <a:endParaRPr lang="en-US"/>
            </a:p>
          </p:txBody>
        </p:sp>
        <p:sp>
          <p:nvSpPr>
            <p:cNvPr id="21703" name="Line 156"/>
            <p:cNvSpPr>
              <a:spLocks noChangeShapeType="1"/>
            </p:cNvSpPr>
            <p:nvPr/>
          </p:nvSpPr>
          <p:spPr bwMode="auto">
            <a:xfrm>
              <a:off x="1132" y="1306"/>
              <a:ext cx="41" cy="1"/>
            </a:xfrm>
            <a:prstGeom prst="line">
              <a:avLst/>
            </a:prstGeom>
            <a:noFill/>
            <a:ln w="3175" cap="sq">
              <a:solidFill>
                <a:schemeClr val="bg2"/>
              </a:solidFill>
              <a:miter lim="800000"/>
              <a:headEnd/>
              <a:tailEnd/>
            </a:ln>
          </p:spPr>
          <p:txBody>
            <a:bodyPr/>
            <a:lstStyle/>
            <a:p>
              <a:endParaRPr lang="en-US"/>
            </a:p>
          </p:txBody>
        </p:sp>
        <p:sp>
          <p:nvSpPr>
            <p:cNvPr id="21704" name="Line 157"/>
            <p:cNvSpPr>
              <a:spLocks noChangeShapeType="1"/>
            </p:cNvSpPr>
            <p:nvPr/>
          </p:nvSpPr>
          <p:spPr bwMode="auto">
            <a:xfrm>
              <a:off x="1111" y="3384"/>
              <a:ext cx="62" cy="1"/>
            </a:xfrm>
            <a:prstGeom prst="line">
              <a:avLst/>
            </a:prstGeom>
            <a:noFill/>
            <a:ln w="3175" cap="sq">
              <a:solidFill>
                <a:schemeClr val="bg2"/>
              </a:solidFill>
              <a:miter lim="800000"/>
              <a:headEnd/>
              <a:tailEnd/>
            </a:ln>
          </p:spPr>
          <p:txBody>
            <a:bodyPr/>
            <a:lstStyle/>
            <a:p>
              <a:endParaRPr lang="en-US"/>
            </a:p>
          </p:txBody>
        </p:sp>
        <p:sp>
          <p:nvSpPr>
            <p:cNvPr id="21705" name="Line 158"/>
            <p:cNvSpPr>
              <a:spLocks noChangeShapeType="1"/>
            </p:cNvSpPr>
            <p:nvPr/>
          </p:nvSpPr>
          <p:spPr bwMode="auto">
            <a:xfrm>
              <a:off x="1111" y="2870"/>
              <a:ext cx="62" cy="1"/>
            </a:xfrm>
            <a:prstGeom prst="line">
              <a:avLst/>
            </a:prstGeom>
            <a:noFill/>
            <a:ln w="3175" cap="sq">
              <a:solidFill>
                <a:schemeClr val="bg2"/>
              </a:solidFill>
              <a:miter lim="800000"/>
              <a:headEnd/>
              <a:tailEnd/>
            </a:ln>
          </p:spPr>
          <p:txBody>
            <a:bodyPr/>
            <a:lstStyle/>
            <a:p>
              <a:endParaRPr lang="en-US"/>
            </a:p>
          </p:txBody>
        </p:sp>
        <p:sp>
          <p:nvSpPr>
            <p:cNvPr id="21706" name="Line 159"/>
            <p:cNvSpPr>
              <a:spLocks noChangeShapeType="1"/>
            </p:cNvSpPr>
            <p:nvPr/>
          </p:nvSpPr>
          <p:spPr bwMode="auto">
            <a:xfrm>
              <a:off x="1111" y="2345"/>
              <a:ext cx="62" cy="1"/>
            </a:xfrm>
            <a:prstGeom prst="line">
              <a:avLst/>
            </a:prstGeom>
            <a:noFill/>
            <a:ln w="3175" cap="sq">
              <a:solidFill>
                <a:schemeClr val="bg2"/>
              </a:solidFill>
              <a:miter lim="800000"/>
              <a:headEnd/>
              <a:tailEnd/>
            </a:ln>
          </p:spPr>
          <p:txBody>
            <a:bodyPr/>
            <a:lstStyle/>
            <a:p>
              <a:endParaRPr lang="en-US"/>
            </a:p>
          </p:txBody>
        </p:sp>
        <p:sp>
          <p:nvSpPr>
            <p:cNvPr id="21707" name="Line 160"/>
            <p:cNvSpPr>
              <a:spLocks noChangeShapeType="1"/>
            </p:cNvSpPr>
            <p:nvPr/>
          </p:nvSpPr>
          <p:spPr bwMode="auto">
            <a:xfrm>
              <a:off x="1111" y="1831"/>
              <a:ext cx="62" cy="1"/>
            </a:xfrm>
            <a:prstGeom prst="line">
              <a:avLst/>
            </a:prstGeom>
            <a:noFill/>
            <a:ln w="3175" cap="sq">
              <a:solidFill>
                <a:schemeClr val="bg2"/>
              </a:solidFill>
              <a:miter lim="800000"/>
              <a:headEnd/>
              <a:tailEnd/>
            </a:ln>
          </p:spPr>
          <p:txBody>
            <a:bodyPr/>
            <a:lstStyle/>
            <a:p>
              <a:endParaRPr lang="en-US"/>
            </a:p>
          </p:txBody>
        </p:sp>
        <p:sp>
          <p:nvSpPr>
            <p:cNvPr id="21708" name="Line 161"/>
            <p:cNvSpPr>
              <a:spLocks noChangeShapeType="1"/>
            </p:cNvSpPr>
            <p:nvPr/>
          </p:nvSpPr>
          <p:spPr bwMode="auto">
            <a:xfrm>
              <a:off x="1111" y="1306"/>
              <a:ext cx="62" cy="1"/>
            </a:xfrm>
            <a:prstGeom prst="line">
              <a:avLst/>
            </a:prstGeom>
            <a:noFill/>
            <a:ln w="3175" cap="sq">
              <a:solidFill>
                <a:schemeClr val="bg2"/>
              </a:solidFill>
              <a:miter lim="800000"/>
              <a:headEnd/>
              <a:tailEnd/>
            </a:ln>
          </p:spPr>
          <p:txBody>
            <a:bodyPr/>
            <a:lstStyle/>
            <a:p>
              <a:endParaRPr lang="en-US"/>
            </a:p>
          </p:txBody>
        </p:sp>
        <p:sp>
          <p:nvSpPr>
            <p:cNvPr id="21709" name="Line 162"/>
            <p:cNvSpPr>
              <a:spLocks noChangeShapeType="1"/>
            </p:cNvSpPr>
            <p:nvPr/>
          </p:nvSpPr>
          <p:spPr bwMode="auto">
            <a:xfrm>
              <a:off x="1173" y="3384"/>
              <a:ext cx="4169" cy="1"/>
            </a:xfrm>
            <a:prstGeom prst="line">
              <a:avLst/>
            </a:prstGeom>
            <a:noFill/>
            <a:ln w="3175" cap="sq">
              <a:solidFill>
                <a:schemeClr val="bg2"/>
              </a:solidFill>
              <a:miter lim="800000"/>
              <a:headEnd/>
              <a:tailEnd/>
            </a:ln>
          </p:spPr>
          <p:txBody>
            <a:bodyPr/>
            <a:lstStyle/>
            <a:p>
              <a:endParaRPr lang="en-US"/>
            </a:p>
          </p:txBody>
        </p:sp>
        <p:sp>
          <p:nvSpPr>
            <p:cNvPr id="21710" name="Line 163"/>
            <p:cNvSpPr>
              <a:spLocks noChangeShapeType="1"/>
            </p:cNvSpPr>
            <p:nvPr/>
          </p:nvSpPr>
          <p:spPr bwMode="auto">
            <a:xfrm flipV="1">
              <a:off x="1173" y="3343"/>
              <a:ext cx="1" cy="83"/>
            </a:xfrm>
            <a:prstGeom prst="line">
              <a:avLst/>
            </a:prstGeom>
            <a:noFill/>
            <a:ln w="3175" cap="sq">
              <a:solidFill>
                <a:schemeClr val="bg2"/>
              </a:solidFill>
              <a:miter lim="800000"/>
              <a:headEnd/>
              <a:tailEnd/>
            </a:ln>
          </p:spPr>
          <p:txBody>
            <a:bodyPr/>
            <a:lstStyle/>
            <a:p>
              <a:endParaRPr lang="en-US"/>
            </a:p>
          </p:txBody>
        </p:sp>
        <p:sp>
          <p:nvSpPr>
            <p:cNvPr id="21711" name="Line 164"/>
            <p:cNvSpPr>
              <a:spLocks noChangeShapeType="1"/>
            </p:cNvSpPr>
            <p:nvPr/>
          </p:nvSpPr>
          <p:spPr bwMode="auto">
            <a:xfrm flipV="1">
              <a:off x="1328" y="3343"/>
              <a:ext cx="1" cy="83"/>
            </a:xfrm>
            <a:prstGeom prst="line">
              <a:avLst/>
            </a:prstGeom>
            <a:noFill/>
            <a:ln w="3175" cap="sq">
              <a:solidFill>
                <a:schemeClr val="bg2"/>
              </a:solidFill>
              <a:miter lim="800000"/>
              <a:headEnd/>
              <a:tailEnd/>
            </a:ln>
          </p:spPr>
          <p:txBody>
            <a:bodyPr/>
            <a:lstStyle/>
            <a:p>
              <a:endParaRPr lang="en-US"/>
            </a:p>
          </p:txBody>
        </p:sp>
        <p:sp>
          <p:nvSpPr>
            <p:cNvPr id="21712" name="Line 165"/>
            <p:cNvSpPr>
              <a:spLocks noChangeShapeType="1"/>
            </p:cNvSpPr>
            <p:nvPr/>
          </p:nvSpPr>
          <p:spPr bwMode="auto">
            <a:xfrm flipV="1">
              <a:off x="1420" y="3343"/>
              <a:ext cx="1" cy="83"/>
            </a:xfrm>
            <a:prstGeom prst="line">
              <a:avLst/>
            </a:prstGeom>
            <a:noFill/>
            <a:ln w="3175" cap="sq">
              <a:solidFill>
                <a:schemeClr val="bg2"/>
              </a:solidFill>
              <a:miter lim="800000"/>
              <a:headEnd/>
              <a:tailEnd/>
            </a:ln>
          </p:spPr>
          <p:txBody>
            <a:bodyPr/>
            <a:lstStyle/>
            <a:p>
              <a:endParaRPr lang="en-US"/>
            </a:p>
          </p:txBody>
        </p:sp>
        <p:sp>
          <p:nvSpPr>
            <p:cNvPr id="21713" name="Line 166"/>
            <p:cNvSpPr>
              <a:spLocks noChangeShapeType="1"/>
            </p:cNvSpPr>
            <p:nvPr/>
          </p:nvSpPr>
          <p:spPr bwMode="auto">
            <a:xfrm flipV="1">
              <a:off x="1482" y="3343"/>
              <a:ext cx="1" cy="83"/>
            </a:xfrm>
            <a:prstGeom prst="line">
              <a:avLst/>
            </a:prstGeom>
            <a:noFill/>
            <a:ln w="3175" cap="sq">
              <a:solidFill>
                <a:schemeClr val="bg2"/>
              </a:solidFill>
              <a:miter lim="800000"/>
              <a:headEnd/>
              <a:tailEnd/>
            </a:ln>
          </p:spPr>
          <p:txBody>
            <a:bodyPr/>
            <a:lstStyle/>
            <a:p>
              <a:endParaRPr lang="en-US"/>
            </a:p>
          </p:txBody>
        </p:sp>
        <p:sp>
          <p:nvSpPr>
            <p:cNvPr id="21714" name="Line 167"/>
            <p:cNvSpPr>
              <a:spLocks noChangeShapeType="1"/>
            </p:cNvSpPr>
            <p:nvPr/>
          </p:nvSpPr>
          <p:spPr bwMode="auto">
            <a:xfrm flipV="1">
              <a:off x="1533" y="3343"/>
              <a:ext cx="1" cy="83"/>
            </a:xfrm>
            <a:prstGeom prst="line">
              <a:avLst/>
            </a:prstGeom>
            <a:noFill/>
            <a:ln w="3175" cap="sq">
              <a:solidFill>
                <a:schemeClr val="bg2"/>
              </a:solidFill>
              <a:miter lim="800000"/>
              <a:headEnd/>
              <a:tailEnd/>
            </a:ln>
          </p:spPr>
          <p:txBody>
            <a:bodyPr/>
            <a:lstStyle/>
            <a:p>
              <a:endParaRPr lang="en-US"/>
            </a:p>
          </p:txBody>
        </p:sp>
        <p:sp>
          <p:nvSpPr>
            <p:cNvPr id="21715" name="Line 168"/>
            <p:cNvSpPr>
              <a:spLocks noChangeShapeType="1"/>
            </p:cNvSpPr>
            <p:nvPr/>
          </p:nvSpPr>
          <p:spPr bwMode="auto">
            <a:xfrm flipV="1">
              <a:off x="1575" y="3343"/>
              <a:ext cx="1" cy="83"/>
            </a:xfrm>
            <a:prstGeom prst="line">
              <a:avLst/>
            </a:prstGeom>
            <a:noFill/>
            <a:ln w="3175" cap="sq">
              <a:solidFill>
                <a:schemeClr val="bg2"/>
              </a:solidFill>
              <a:miter lim="800000"/>
              <a:headEnd/>
              <a:tailEnd/>
            </a:ln>
          </p:spPr>
          <p:txBody>
            <a:bodyPr/>
            <a:lstStyle/>
            <a:p>
              <a:endParaRPr lang="en-US"/>
            </a:p>
          </p:txBody>
        </p:sp>
        <p:sp>
          <p:nvSpPr>
            <p:cNvPr id="21716" name="Line 169"/>
            <p:cNvSpPr>
              <a:spLocks noChangeShapeType="1"/>
            </p:cNvSpPr>
            <p:nvPr/>
          </p:nvSpPr>
          <p:spPr bwMode="auto">
            <a:xfrm flipV="1">
              <a:off x="1616" y="3343"/>
              <a:ext cx="1" cy="83"/>
            </a:xfrm>
            <a:prstGeom prst="line">
              <a:avLst/>
            </a:prstGeom>
            <a:noFill/>
            <a:ln w="3175" cap="sq">
              <a:solidFill>
                <a:schemeClr val="bg2"/>
              </a:solidFill>
              <a:miter lim="800000"/>
              <a:headEnd/>
              <a:tailEnd/>
            </a:ln>
          </p:spPr>
          <p:txBody>
            <a:bodyPr/>
            <a:lstStyle/>
            <a:p>
              <a:endParaRPr lang="en-US"/>
            </a:p>
          </p:txBody>
        </p:sp>
        <p:sp>
          <p:nvSpPr>
            <p:cNvPr id="21717" name="Line 170"/>
            <p:cNvSpPr>
              <a:spLocks noChangeShapeType="1"/>
            </p:cNvSpPr>
            <p:nvPr/>
          </p:nvSpPr>
          <p:spPr bwMode="auto">
            <a:xfrm flipV="1">
              <a:off x="1647" y="3343"/>
              <a:ext cx="1" cy="83"/>
            </a:xfrm>
            <a:prstGeom prst="line">
              <a:avLst/>
            </a:prstGeom>
            <a:noFill/>
            <a:ln w="3175" cap="sq">
              <a:solidFill>
                <a:schemeClr val="bg2"/>
              </a:solidFill>
              <a:miter lim="800000"/>
              <a:headEnd/>
              <a:tailEnd/>
            </a:ln>
          </p:spPr>
          <p:txBody>
            <a:bodyPr/>
            <a:lstStyle/>
            <a:p>
              <a:endParaRPr lang="en-US"/>
            </a:p>
          </p:txBody>
        </p:sp>
        <p:sp>
          <p:nvSpPr>
            <p:cNvPr id="21718" name="Line 171"/>
            <p:cNvSpPr>
              <a:spLocks noChangeShapeType="1"/>
            </p:cNvSpPr>
            <p:nvPr/>
          </p:nvSpPr>
          <p:spPr bwMode="auto">
            <a:xfrm flipV="1">
              <a:off x="1667" y="3343"/>
              <a:ext cx="1" cy="83"/>
            </a:xfrm>
            <a:prstGeom prst="line">
              <a:avLst/>
            </a:prstGeom>
            <a:noFill/>
            <a:ln w="3175" cap="sq">
              <a:solidFill>
                <a:schemeClr val="bg2"/>
              </a:solidFill>
              <a:miter lim="800000"/>
              <a:headEnd/>
              <a:tailEnd/>
            </a:ln>
          </p:spPr>
          <p:txBody>
            <a:bodyPr/>
            <a:lstStyle/>
            <a:p>
              <a:endParaRPr lang="en-US"/>
            </a:p>
          </p:txBody>
        </p:sp>
        <p:sp>
          <p:nvSpPr>
            <p:cNvPr id="21719" name="Line 172"/>
            <p:cNvSpPr>
              <a:spLocks noChangeShapeType="1"/>
            </p:cNvSpPr>
            <p:nvPr/>
          </p:nvSpPr>
          <p:spPr bwMode="auto">
            <a:xfrm flipV="1">
              <a:off x="1698" y="3343"/>
              <a:ext cx="1" cy="83"/>
            </a:xfrm>
            <a:prstGeom prst="line">
              <a:avLst/>
            </a:prstGeom>
            <a:noFill/>
            <a:ln w="3175" cap="sq">
              <a:solidFill>
                <a:schemeClr val="bg2"/>
              </a:solidFill>
              <a:miter lim="800000"/>
              <a:headEnd/>
              <a:tailEnd/>
            </a:ln>
          </p:spPr>
          <p:txBody>
            <a:bodyPr/>
            <a:lstStyle/>
            <a:p>
              <a:endParaRPr lang="en-US"/>
            </a:p>
          </p:txBody>
        </p:sp>
        <p:sp>
          <p:nvSpPr>
            <p:cNvPr id="21720" name="Line 173"/>
            <p:cNvSpPr>
              <a:spLocks noChangeShapeType="1"/>
            </p:cNvSpPr>
            <p:nvPr/>
          </p:nvSpPr>
          <p:spPr bwMode="auto">
            <a:xfrm flipV="1">
              <a:off x="1853" y="3343"/>
              <a:ext cx="1" cy="83"/>
            </a:xfrm>
            <a:prstGeom prst="line">
              <a:avLst/>
            </a:prstGeom>
            <a:noFill/>
            <a:ln w="3175" cap="sq">
              <a:solidFill>
                <a:schemeClr val="bg2"/>
              </a:solidFill>
              <a:miter lim="800000"/>
              <a:headEnd/>
              <a:tailEnd/>
            </a:ln>
          </p:spPr>
          <p:txBody>
            <a:bodyPr/>
            <a:lstStyle/>
            <a:p>
              <a:endParaRPr lang="en-US"/>
            </a:p>
          </p:txBody>
        </p:sp>
        <p:sp>
          <p:nvSpPr>
            <p:cNvPr id="21721" name="Line 174"/>
            <p:cNvSpPr>
              <a:spLocks noChangeShapeType="1"/>
            </p:cNvSpPr>
            <p:nvPr/>
          </p:nvSpPr>
          <p:spPr bwMode="auto">
            <a:xfrm flipV="1">
              <a:off x="1945" y="3343"/>
              <a:ext cx="1" cy="83"/>
            </a:xfrm>
            <a:prstGeom prst="line">
              <a:avLst/>
            </a:prstGeom>
            <a:noFill/>
            <a:ln w="3175" cap="sq">
              <a:solidFill>
                <a:schemeClr val="bg2"/>
              </a:solidFill>
              <a:miter lim="800000"/>
              <a:headEnd/>
              <a:tailEnd/>
            </a:ln>
          </p:spPr>
          <p:txBody>
            <a:bodyPr/>
            <a:lstStyle/>
            <a:p>
              <a:endParaRPr lang="en-US"/>
            </a:p>
          </p:txBody>
        </p:sp>
        <p:sp>
          <p:nvSpPr>
            <p:cNvPr id="21722" name="Line 175"/>
            <p:cNvSpPr>
              <a:spLocks noChangeShapeType="1"/>
            </p:cNvSpPr>
            <p:nvPr/>
          </p:nvSpPr>
          <p:spPr bwMode="auto">
            <a:xfrm flipV="1">
              <a:off x="2007" y="3343"/>
              <a:ext cx="1" cy="83"/>
            </a:xfrm>
            <a:prstGeom prst="line">
              <a:avLst/>
            </a:prstGeom>
            <a:noFill/>
            <a:ln w="3175" cap="sq">
              <a:solidFill>
                <a:schemeClr val="bg2"/>
              </a:solidFill>
              <a:miter lim="800000"/>
              <a:headEnd/>
              <a:tailEnd/>
            </a:ln>
          </p:spPr>
          <p:txBody>
            <a:bodyPr/>
            <a:lstStyle/>
            <a:p>
              <a:endParaRPr lang="en-US"/>
            </a:p>
          </p:txBody>
        </p:sp>
        <p:sp>
          <p:nvSpPr>
            <p:cNvPr id="21723" name="Line 176"/>
            <p:cNvSpPr>
              <a:spLocks noChangeShapeType="1"/>
            </p:cNvSpPr>
            <p:nvPr/>
          </p:nvSpPr>
          <p:spPr bwMode="auto">
            <a:xfrm flipV="1">
              <a:off x="2058" y="3343"/>
              <a:ext cx="1" cy="83"/>
            </a:xfrm>
            <a:prstGeom prst="line">
              <a:avLst/>
            </a:prstGeom>
            <a:noFill/>
            <a:ln w="3175" cap="sq">
              <a:solidFill>
                <a:schemeClr val="bg2"/>
              </a:solidFill>
              <a:miter lim="800000"/>
              <a:headEnd/>
              <a:tailEnd/>
            </a:ln>
          </p:spPr>
          <p:txBody>
            <a:bodyPr/>
            <a:lstStyle/>
            <a:p>
              <a:endParaRPr lang="en-US"/>
            </a:p>
          </p:txBody>
        </p:sp>
        <p:sp>
          <p:nvSpPr>
            <p:cNvPr id="21724" name="Line 177"/>
            <p:cNvSpPr>
              <a:spLocks noChangeShapeType="1"/>
            </p:cNvSpPr>
            <p:nvPr/>
          </p:nvSpPr>
          <p:spPr bwMode="auto">
            <a:xfrm flipV="1">
              <a:off x="2100" y="3343"/>
              <a:ext cx="1" cy="83"/>
            </a:xfrm>
            <a:prstGeom prst="line">
              <a:avLst/>
            </a:prstGeom>
            <a:noFill/>
            <a:ln w="3175" cap="sq">
              <a:solidFill>
                <a:schemeClr val="bg2"/>
              </a:solidFill>
              <a:miter lim="800000"/>
              <a:headEnd/>
              <a:tailEnd/>
            </a:ln>
          </p:spPr>
          <p:txBody>
            <a:bodyPr/>
            <a:lstStyle/>
            <a:p>
              <a:endParaRPr lang="en-US"/>
            </a:p>
          </p:txBody>
        </p:sp>
        <p:sp>
          <p:nvSpPr>
            <p:cNvPr id="21725" name="Line 178"/>
            <p:cNvSpPr>
              <a:spLocks noChangeShapeType="1"/>
            </p:cNvSpPr>
            <p:nvPr/>
          </p:nvSpPr>
          <p:spPr bwMode="auto">
            <a:xfrm flipV="1">
              <a:off x="2130" y="3343"/>
              <a:ext cx="1" cy="83"/>
            </a:xfrm>
            <a:prstGeom prst="line">
              <a:avLst/>
            </a:prstGeom>
            <a:noFill/>
            <a:ln w="3175" cap="sq">
              <a:solidFill>
                <a:schemeClr val="bg2"/>
              </a:solidFill>
              <a:miter lim="800000"/>
              <a:headEnd/>
              <a:tailEnd/>
            </a:ln>
          </p:spPr>
          <p:txBody>
            <a:bodyPr/>
            <a:lstStyle/>
            <a:p>
              <a:endParaRPr lang="en-US"/>
            </a:p>
          </p:txBody>
        </p:sp>
        <p:sp>
          <p:nvSpPr>
            <p:cNvPr id="21726" name="Line 179"/>
            <p:cNvSpPr>
              <a:spLocks noChangeShapeType="1"/>
            </p:cNvSpPr>
            <p:nvPr/>
          </p:nvSpPr>
          <p:spPr bwMode="auto">
            <a:xfrm flipV="1">
              <a:off x="2161" y="3343"/>
              <a:ext cx="1" cy="83"/>
            </a:xfrm>
            <a:prstGeom prst="line">
              <a:avLst/>
            </a:prstGeom>
            <a:noFill/>
            <a:ln w="3175" cap="sq">
              <a:solidFill>
                <a:schemeClr val="bg2"/>
              </a:solidFill>
              <a:miter lim="800000"/>
              <a:headEnd/>
              <a:tailEnd/>
            </a:ln>
          </p:spPr>
          <p:txBody>
            <a:bodyPr/>
            <a:lstStyle/>
            <a:p>
              <a:endParaRPr lang="en-US"/>
            </a:p>
          </p:txBody>
        </p:sp>
        <p:sp>
          <p:nvSpPr>
            <p:cNvPr id="21727" name="Line 180"/>
            <p:cNvSpPr>
              <a:spLocks noChangeShapeType="1"/>
            </p:cNvSpPr>
            <p:nvPr/>
          </p:nvSpPr>
          <p:spPr bwMode="auto">
            <a:xfrm flipV="1">
              <a:off x="2192" y="3343"/>
              <a:ext cx="1" cy="83"/>
            </a:xfrm>
            <a:prstGeom prst="line">
              <a:avLst/>
            </a:prstGeom>
            <a:noFill/>
            <a:ln w="3175" cap="sq">
              <a:solidFill>
                <a:schemeClr val="bg2"/>
              </a:solidFill>
              <a:miter lim="800000"/>
              <a:headEnd/>
              <a:tailEnd/>
            </a:ln>
          </p:spPr>
          <p:txBody>
            <a:bodyPr/>
            <a:lstStyle/>
            <a:p>
              <a:endParaRPr lang="en-US"/>
            </a:p>
          </p:txBody>
        </p:sp>
        <p:sp>
          <p:nvSpPr>
            <p:cNvPr id="21728" name="Line 181"/>
            <p:cNvSpPr>
              <a:spLocks noChangeShapeType="1"/>
            </p:cNvSpPr>
            <p:nvPr/>
          </p:nvSpPr>
          <p:spPr bwMode="auto">
            <a:xfrm flipV="1">
              <a:off x="2213" y="3343"/>
              <a:ext cx="1" cy="83"/>
            </a:xfrm>
            <a:prstGeom prst="line">
              <a:avLst/>
            </a:prstGeom>
            <a:noFill/>
            <a:ln w="3175" cap="sq">
              <a:solidFill>
                <a:schemeClr val="bg2"/>
              </a:solidFill>
              <a:miter lim="800000"/>
              <a:headEnd/>
              <a:tailEnd/>
            </a:ln>
          </p:spPr>
          <p:txBody>
            <a:bodyPr/>
            <a:lstStyle/>
            <a:p>
              <a:endParaRPr lang="en-US"/>
            </a:p>
          </p:txBody>
        </p:sp>
        <p:sp>
          <p:nvSpPr>
            <p:cNvPr id="21729" name="Line 182"/>
            <p:cNvSpPr>
              <a:spLocks noChangeShapeType="1"/>
            </p:cNvSpPr>
            <p:nvPr/>
          </p:nvSpPr>
          <p:spPr bwMode="auto">
            <a:xfrm flipV="1">
              <a:off x="2367" y="3343"/>
              <a:ext cx="1" cy="83"/>
            </a:xfrm>
            <a:prstGeom prst="line">
              <a:avLst/>
            </a:prstGeom>
            <a:noFill/>
            <a:ln w="3175" cap="sq">
              <a:solidFill>
                <a:schemeClr val="bg2"/>
              </a:solidFill>
              <a:miter lim="800000"/>
              <a:headEnd/>
              <a:tailEnd/>
            </a:ln>
          </p:spPr>
          <p:txBody>
            <a:bodyPr/>
            <a:lstStyle/>
            <a:p>
              <a:endParaRPr lang="en-US"/>
            </a:p>
          </p:txBody>
        </p:sp>
        <p:sp>
          <p:nvSpPr>
            <p:cNvPr id="21730" name="Line 183"/>
            <p:cNvSpPr>
              <a:spLocks noChangeShapeType="1"/>
            </p:cNvSpPr>
            <p:nvPr/>
          </p:nvSpPr>
          <p:spPr bwMode="auto">
            <a:xfrm flipV="1">
              <a:off x="2460" y="3343"/>
              <a:ext cx="1" cy="83"/>
            </a:xfrm>
            <a:prstGeom prst="line">
              <a:avLst/>
            </a:prstGeom>
            <a:noFill/>
            <a:ln w="3175" cap="sq">
              <a:solidFill>
                <a:schemeClr val="bg2"/>
              </a:solidFill>
              <a:miter lim="800000"/>
              <a:headEnd/>
              <a:tailEnd/>
            </a:ln>
          </p:spPr>
          <p:txBody>
            <a:bodyPr/>
            <a:lstStyle/>
            <a:p>
              <a:endParaRPr lang="en-US"/>
            </a:p>
          </p:txBody>
        </p:sp>
        <p:sp>
          <p:nvSpPr>
            <p:cNvPr id="21731" name="Line 184"/>
            <p:cNvSpPr>
              <a:spLocks noChangeShapeType="1"/>
            </p:cNvSpPr>
            <p:nvPr/>
          </p:nvSpPr>
          <p:spPr bwMode="auto">
            <a:xfrm flipV="1">
              <a:off x="2532" y="3343"/>
              <a:ext cx="1" cy="83"/>
            </a:xfrm>
            <a:prstGeom prst="line">
              <a:avLst/>
            </a:prstGeom>
            <a:noFill/>
            <a:ln w="3175" cap="sq">
              <a:solidFill>
                <a:schemeClr val="bg2"/>
              </a:solidFill>
              <a:miter lim="800000"/>
              <a:headEnd/>
              <a:tailEnd/>
            </a:ln>
          </p:spPr>
          <p:txBody>
            <a:bodyPr/>
            <a:lstStyle/>
            <a:p>
              <a:endParaRPr lang="en-US"/>
            </a:p>
          </p:txBody>
        </p:sp>
        <p:sp>
          <p:nvSpPr>
            <p:cNvPr id="21732" name="Line 185"/>
            <p:cNvSpPr>
              <a:spLocks noChangeShapeType="1"/>
            </p:cNvSpPr>
            <p:nvPr/>
          </p:nvSpPr>
          <p:spPr bwMode="auto">
            <a:xfrm flipV="1">
              <a:off x="2583" y="3343"/>
              <a:ext cx="1" cy="83"/>
            </a:xfrm>
            <a:prstGeom prst="line">
              <a:avLst/>
            </a:prstGeom>
            <a:noFill/>
            <a:ln w="3175" cap="sq">
              <a:solidFill>
                <a:schemeClr val="bg2"/>
              </a:solidFill>
              <a:miter lim="800000"/>
              <a:headEnd/>
              <a:tailEnd/>
            </a:ln>
          </p:spPr>
          <p:txBody>
            <a:bodyPr/>
            <a:lstStyle/>
            <a:p>
              <a:endParaRPr lang="en-US"/>
            </a:p>
          </p:txBody>
        </p:sp>
        <p:sp>
          <p:nvSpPr>
            <p:cNvPr id="21733" name="Line 186"/>
            <p:cNvSpPr>
              <a:spLocks noChangeShapeType="1"/>
            </p:cNvSpPr>
            <p:nvPr/>
          </p:nvSpPr>
          <p:spPr bwMode="auto">
            <a:xfrm flipV="1">
              <a:off x="2624" y="3343"/>
              <a:ext cx="1" cy="83"/>
            </a:xfrm>
            <a:prstGeom prst="line">
              <a:avLst/>
            </a:prstGeom>
            <a:noFill/>
            <a:ln w="3175" cap="sq">
              <a:solidFill>
                <a:schemeClr val="bg2"/>
              </a:solidFill>
              <a:miter lim="800000"/>
              <a:headEnd/>
              <a:tailEnd/>
            </a:ln>
          </p:spPr>
          <p:txBody>
            <a:bodyPr/>
            <a:lstStyle/>
            <a:p>
              <a:endParaRPr lang="en-US"/>
            </a:p>
          </p:txBody>
        </p:sp>
        <p:sp>
          <p:nvSpPr>
            <p:cNvPr id="21734" name="Line 187"/>
            <p:cNvSpPr>
              <a:spLocks noChangeShapeType="1"/>
            </p:cNvSpPr>
            <p:nvPr/>
          </p:nvSpPr>
          <p:spPr bwMode="auto">
            <a:xfrm flipV="1">
              <a:off x="2655" y="3343"/>
              <a:ext cx="1" cy="83"/>
            </a:xfrm>
            <a:prstGeom prst="line">
              <a:avLst/>
            </a:prstGeom>
            <a:noFill/>
            <a:ln w="3175" cap="sq">
              <a:solidFill>
                <a:schemeClr val="bg2"/>
              </a:solidFill>
              <a:miter lim="800000"/>
              <a:headEnd/>
              <a:tailEnd/>
            </a:ln>
          </p:spPr>
          <p:txBody>
            <a:bodyPr/>
            <a:lstStyle/>
            <a:p>
              <a:endParaRPr lang="en-US"/>
            </a:p>
          </p:txBody>
        </p:sp>
        <p:sp>
          <p:nvSpPr>
            <p:cNvPr id="21735" name="Line 188"/>
            <p:cNvSpPr>
              <a:spLocks noChangeShapeType="1"/>
            </p:cNvSpPr>
            <p:nvPr/>
          </p:nvSpPr>
          <p:spPr bwMode="auto">
            <a:xfrm flipV="1">
              <a:off x="2686" y="3343"/>
              <a:ext cx="1" cy="83"/>
            </a:xfrm>
            <a:prstGeom prst="line">
              <a:avLst/>
            </a:prstGeom>
            <a:noFill/>
            <a:ln w="3175" cap="sq">
              <a:solidFill>
                <a:schemeClr val="bg2"/>
              </a:solidFill>
              <a:miter lim="800000"/>
              <a:headEnd/>
              <a:tailEnd/>
            </a:ln>
          </p:spPr>
          <p:txBody>
            <a:bodyPr/>
            <a:lstStyle/>
            <a:p>
              <a:endParaRPr lang="en-US"/>
            </a:p>
          </p:txBody>
        </p:sp>
        <p:sp>
          <p:nvSpPr>
            <p:cNvPr id="21736" name="Line 189"/>
            <p:cNvSpPr>
              <a:spLocks noChangeShapeType="1"/>
            </p:cNvSpPr>
            <p:nvPr/>
          </p:nvSpPr>
          <p:spPr bwMode="auto">
            <a:xfrm flipV="1">
              <a:off x="2717" y="3343"/>
              <a:ext cx="1" cy="83"/>
            </a:xfrm>
            <a:prstGeom prst="line">
              <a:avLst/>
            </a:prstGeom>
            <a:noFill/>
            <a:ln w="3175" cap="sq">
              <a:solidFill>
                <a:schemeClr val="bg2"/>
              </a:solidFill>
              <a:miter lim="800000"/>
              <a:headEnd/>
              <a:tailEnd/>
            </a:ln>
          </p:spPr>
          <p:txBody>
            <a:bodyPr/>
            <a:lstStyle/>
            <a:p>
              <a:endParaRPr lang="en-US"/>
            </a:p>
          </p:txBody>
        </p:sp>
        <p:sp>
          <p:nvSpPr>
            <p:cNvPr id="21737" name="Line 190"/>
            <p:cNvSpPr>
              <a:spLocks noChangeShapeType="1"/>
            </p:cNvSpPr>
            <p:nvPr/>
          </p:nvSpPr>
          <p:spPr bwMode="auto">
            <a:xfrm flipV="1">
              <a:off x="2738" y="3343"/>
              <a:ext cx="1" cy="83"/>
            </a:xfrm>
            <a:prstGeom prst="line">
              <a:avLst/>
            </a:prstGeom>
            <a:noFill/>
            <a:ln w="3175" cap="sq">
              <a:solidFill>
                <a:schemeClr val="bg2"/>
              </a:solidFill>
              <a:miter lim="800000"/>
              <a:headEnd/>
              <a:tailEnd/>
            </a:ln>
          </p:spPr>
          <p:txBody>
            <a:bodyPr/>
            <a:lstStyle/>
            <a:p>
              <a:endParaRPr lang="en-US"/>
            </a:p>
          </p:txBody>
        </p:sp>
        <p:sp>
          <p:nvSpPr>
            <p:cNvPr id="21738" name="Line 191"/>
            <p:cNvSpPr>
              <a:spLocks noChangeShapeType="1"/>
            </p:cNvSpPr>
            <p:nvPr/>
          </p:nvSpPr>
          <p:spPr bwMode="auto">
            <a:xfrm flipV="1">
              <a:off x="2892" y="3343"/>
              <a:ext cx="1" cy="83"/>
            </a:xfrm>
            <a:prstGeom prst="line">
              <a:avLst/>
            </a:prstGeom>
            <a:noFill/>
            <a:ln w="3175" cap="sq">
              <a:solidFill>
                <a:schemeClr val="bg2"/>
              </a:solidFill>
              <a:miter lim="800000"/>
              <a:headEnd/>
              <a:tailEnd/>
            </a:ln>
          </p:spPr>
          <p:txBody>
            <a:bodyPr/>
            <a:lstStyle/>
            <a:p>
              <a:endParaRPr lang="en-US"/>
            </a:p>
          </p:txBody>
        </p:sp>
        <p:sp>
          <p:nvSpPr>
            <p:cNvPr id="21739" name="Line 192"/>
            <p:cNvSpPr>
              <a:spLocks noChangeShapeType="1"/>
            </p:cNvSpPr>
            <p:nvPr/>
          </p:nvSpPr>
          <p:spPr bwMode="auto">
            <a:xfrm flipV="1">
              <a:off x="2985" y="3343"/>
              <a:ext cx="1" cy="83"/>
            </a:xfrm>
            <a:prstGeom prst="line">
              <a:avLst/>
            </a:prstGeom>
            <a:noFill/>
            <a:ln w="3175" cap="sq">
              <a:solidFill>
                <a:schemeClr val="bg2"/>
              </a:solidFill>
              <a:miter lim="800000"/>
              <a:headEnd/>
              <a:tailEnd/>
            </a:ln>
          </p:spPr>
          <p:txBody>
            <a:bodyPr/>
            <a:lstStyle/>
            <a:p>
              <a:endParaRPr lang="en-US"/>
            </a:p>
          </p:txBody>
        </p:sp>
        <p:sp>
          <p:nvSpPr>
            <p:cNvPr id="21740" name="Line 193"/>
            <p:cNvSpPr>
              <a:spLocks noChangeShapeType="1"/>
            </p:cNvSpPr>
            <p:nvPr/>
          </p:nvSpPr>
          <p:spPr bwMode="auto">
            <a:xfrm flipV="1">
              <a:off x="3046" y="3343"/>
              <a:ext cx="1" cy="83"/>
            </a:xfrm>
            <a:prstGeom prst="line">
              <a:avLst/>
            </a:prstGeom>
            <a:noFill/>
            <a:ln w="3175" cap="sq">
              <a:solidFill>
                <a:schemeClr val="bg2"/>
              </a:solidFill>
              <a:miter lim="800000"/>
              <a:headEnd/>
              <a:tailEnd/>
            </a:ln>
          </p:spPr>
          <p:txBody>
            <a:bodyPr/>
            <a:lstStyle/>
            <a:p>
              <a:endParaRPr lang="en-US"/>
            </a:p>
          </p:txBody>
        </p:sp>
        <p:sp>
          <p:nvSpPr>
            <p:cNvPr id="21741" name="Line 194"/>
            <p:cNvSpPr>
              <a:spLocks noChangeShapeType="1"/>
            </p:cNvSpPr>
            <p:nvPr/>
          </p:nvSpPr>
          <p:spPr bwMode="auto">
            <a:xfrm flipV="1">
              <a:off x="3098" y="3343"/>
              <a:ext cx="1" cy="83"/>
            </a:xfrm>
            <a:prstGeom prst="line">
              <a:avLst/>
            </a:prstGeom>
            <a:noFill/>
            <a:ln w="3175" cap="sq">
              <a:solidFill>
                <a:schemeClr val="bg2"/>
              </a:solidFill>
              <a:miter lim="800000"/>
              <a:headEnd/>
              <a:tailEnd/>
            </a:ln>
          </p:spPr>
          <p:txBody>
            <a:bodyPr/>
            <a:lstStyle/>
            <a:p>
              <a:endParaRPr lang="en-US"/>
            </a:p>
          </p:txBody>
        </p:sp>
        <p:sp>
          <p:nvSpPr>
            <p:cNvPr id="21742" name="Line 195"/>
            <p:cNvSpPr>
              <a:spLocks noChangeShapeType="1"/>
            </p:cNvSpPr>
            <p:nvPr/>
          </p:nvSpPr>
          <p:spPr bwMode="auto">
            <a:xfrm flipV="1">
              <a:off x="3139" y="3343"/>
              <a:ext cx="1" cy="83"/>
            </a:xfrm>
            <a:prstGeom prst="line">
              <a:avLst/>
            </a:prstGeom>
            <a:noFill/>
            <a:ln w="3175" cap="sq">
              <a:solidFill>
                <a:schemeClr val="bg2"/>
              </a:solidFill>
              <a:miter lim="800000"/>
              <a:headEnd/>
              <a:tailEnd/>
            </a:ln>
          </p:spPr>
          <p:txBody>
            <a:bodyPr/>
            <a:lstStyle/>
            <a:p>
              <a:endParaRPr lang="en-US"/>
            </a:p>
          </p:txBody>
        </p:sp>
        <p:sp>
          <p:nvSpPr>
            <p:cNvPr id="21743" name="Line 196"/>
            <p:cNvSpPr>
              <a:spLocks noChangeShapeType="1"/>
            </p:cNvSpPr>
            <p:nvPr/>
          </p:nvSpPr>
          <p:spPr bwMode="auto">
            <a:xfrm flipV="1">
              <a:off x="3180" y="3343"/>
              <a:ext cx="1" cy="83"/>
            </a:xfrm>
            <a:prstGeom prst="line">
              <a:avLst/>
            </a:prstGeom>
            <a:noFill/>
            <a:ln w="3175" cap="sq">
              <a:solidFill>
                <a:schemeClr val="bg2"/>
              </a:solidFill>
              <a:miter lim="800000"/>
              <a:headEnd/>
              <a:tailEnd/>
            </a:ln>
          </p:spPr>
          <p:txBody>
            <a:bodyPr/>
            <a:lstStyle/>
            <a:p>
              <a:endParaRPr lang="en-US"/>
            </a:p>
          </p:txBody>
        </p:sp>
        <p:sp>
          <p:nvSpPr>
            <p:cNvPr id="21744" name="Line 197"/>
            <p:cNvSpPr>
              <a:spLocks noChangeShapeType="1"/>
            </p:cNvSpPr>
            <p:nvPr/>
          </p:nvSpPr>
          <p:spPr bwMode="auto">
            <a:xfrm flipV="1">
              <a:off x="3211" y="3343"/>
              <a:ext cx="1" cy="83"/>
            </a:xfrm>
            <a:prstGeom prst="line">
              <a:avLst/>
            </a:prstGeom>
            <a:noFill/>
            <a:ln w="3175" cap="sq">
              <a:solidFill>
                <a:schemeClr val="bg2"/>
              </a:solidFill>
              <a:miter lim="800000"/>
              <a:headEnd/>
              <a:tailEnd/>
            </a:ln>
          </p:spPr>
          <p:txBody>
            <a:bodyPr/>
            <a:lstStyle/>
            <a:p>
              <a:endParaRPr lang="en-US"/>
            </a:p>
          </p:txBody>
        </p:sp>
        <p:sp>
          <p:nvSpPr>
            <p:cNvPr id="21745" name="Line 198"/>
            <p:cNvSpPr>
              <a:spLocks noChangeShapeType="1"/>
            </p:cNvSpPr>
            <p:nvPr/>
          </p:nvSpPr>
          <p:spPr bwMode="auto">
            <a:xfrm flipV="1">
              <a:off x="3232" y="3343"/>
              <a:ext cx="1" cy="83"/>
            </a:xfrm>
            <a:prstGeom prst="line">
              <a:avLst/>
            </a:prstGeom>
            <a:noFill/>
            <a:ln w="3175" cap="sq">
              <a:solidFill>
                <a:schemeClr val="bg2"/>
              </a:solidFill>
              <a:miter lim="800000"/>
              <a:headEnd/>
              <a:tailEnd/>
            </a:ln>
          </p:spPr>
          <p:txBody>
            <a:bodyPr/>
            <a:lstStyle/>
            <a:p>
              <a:endParaRPr lang="en-US"/>
            </a:p>
          </p:txBody>
        </p:sp>
        <p:sp>
          <p:nvSpPr>
            <p:cNvPr id="21746" name="Line 199"/>
            <p:cNvSpPr>
              <a:spLocks noChangeShapeType="1"/>
            </p:cNvSpPr>
            <p:nvPr/>
          </p:nvSpPr>
          <p:spPr bwMode="auto">
            <a:xfrm flipV="1">
              <a:off x="3263" y="3343"/>
              <a:ext cx="1" cy="83"/>
            </a:xfrm>
            <a:prstGeom prst="line">
              <a:avLst/>
            </a:prstGeom>
            <a:noFill/>
            <a:ln w="3175" cap="sq">
              <a:solidFill>
                <a:schemeClr val="bg2"/>
              </a:solidFill>
              <a:miter lim="800000"/>
              <a:headEnd/>
              <a:tailEnd/>
            </a:ln>
          </p:spPr>
          <p:txBody>
            <a:bodyPr/>
            <a:lstStyle/>
            <a:p>
              <a:endParaRPr lang="en-US"/>
            </a:p>
          </p:txBody>
        </p:sp>
        <p:sp>
          <p:nvSpPr>
            <p:cNvPr id="21747" name="Line 200"/>
            <p:cNvSpPr>
              <a:spLocks noChangeShapeType="1"/>
            </p:cNvSpPr>
            <p:nvPr/>
          </p:nvSpPr>
          <p:spPr bwMode="auto">
            <a:xfrm flipV="1">
              <a:off x="3417" y="3343"/>
              <a:ext cx="1" cy="83"/>
            </a:xfrm>
            <a:prstGeom prst="line">
              <a:avLst/>
            </a:prstGeom>
            <a:noFill/>
            <a:ln w="3175" cap="sq">
              <a:solidFill>
                <a:schemeClr val="bg2"/>
              </a:solidFill>
              <a:miter lim="800000"/>
              <a:headEnd/>
              <a:tailEnd/>
            </a:ln>
          </p:spPr>
          <p:txBody>
            <a:bodyPr/>
            <a:lstStyle/>
            <a:p>
              <a:endParaRPr lang="en-US"/>
            </a:p>
          </p:txBody>
        </p:sp>
        <p:sp>
          <p:nvSpPr>
            <p:cNvPr id="21748" name="Line 201"/>
            <p:cNvSpPr>
              <a:spLocks noChangeShapeType="1"/>
            </p:cNvSpPr>
            <p:nvPr/>
          </p:nvSpPr>
          <p:spPr bwMode="auto">
            <a:xfrm flipV="1">
              <a:off x="3510" y="3343"/>
              <a:ext cx="1" cy="83"/>
            </a:xfrm>
            <a:prstGeom prst="line">
              <a:avLst/>
            </a:prstGeom>
            <a:noFill/>
            <a:ln w="3175" cap="sq">
              <a:solidFill>
                <a:schemeClr val="bg2"/>
              </a:solidFill>
              <a:miter lim="800000"/>
              <a:headEnd/>
              <a:tailEnd/>
            </a:ln>
          </p:spPr>
          <p:txBody>
            <a:bodyPr/>
            <a:lstStyle/>
            <a:p>
              <a:endParaRPr lang="en-US"/>
            </a:p>
          </p:txBody>
        </p:sp>
        <p:sp>
          <p:nvSpPr>
            <p:cNvPr id="21749" name="Line 202"/>
            <p:cNvSpPr>
              <a:spLocks noChangeShapeType="1"/>
            </p:cNvSpPr>
            <p:nvPr/>
          </p:nvSpPr>
          <p:spPr bwMode="auto">
            <a:xfrm flipV="1">
              <a:off x="3571" y="3343"/>
              <a:ext cx="1" cy="83"/>
            </a:xfrm>
            <a:prstGeom prst="line">
              <a:avLst/>
            </a:prstGeom>
            <a:noFill/>
            <a:ln w="3175" cap="sq">
              <a:solidFill>
                <a:schemeClr val="bg2"/>
              </a:solidFill>
              <a:miter lim="800000"/>
              <a:headEnd/>
              <a:tailEnd/>
            </a:ln>
          </p:spPr>
          <p:txBody>
            <a:bodyPr/>
            <a:lstStyle/>
            <a:p>
              <a:endParaRPr lang="en-US"/>
            </a:p>
          </p:txBody>
        </p:sp>
        <p:sp>
          <p:nvSpPr>
            <p:cNvPr id="21750" name="Line 203"/>
            <p:cNvSpPr>
              <a:spLocks noChangeShapeType="1"/>
            </p:cNvSpPr>
            <p:nvPr/>
          </p:nvSpPr>
          <p:spPr bwMode="auto">
            <a:xfrm flipV="1">
              <a:off x="3623" y="3343"/>
              <a:ext cx="1" cy="83"/>
            </a:xfrm>
            <a:prstGeom prst="line">
              <a:avLst/>
            </a:prstGeom>
            <a:noFill/>
            <a:ln w="3175" cap="sq">
              <a:solidFill>
                <a:schemeClr val="bg2"/>
              </a:solidFill>
              <a:miter lim="800000"/>
              <a:headEnd/>
              <a:tailEnd/>
            </a:ln>
          </p:spPr>
          <p:txBody>
            <a:bodyPr/>
            <a:lstStyle/>
            <a:p>
              <a:endParaRPr lang="en-US"/>
            </a:p>
          </p:txBody>
        </p:sp>
        <p:sp>
          <p:nvSpPr>
            <p:cNvPr id="21751" name="Line 204"/>
            <p:cNvSpPr>
              <a:spLocks noChangeShapeType="1"/>
            </p:cNvSpPr>
            <p:nvPr/>
          </p:nvSpPr>
          <p:spPr bwMode="auto">
            <a:xfrm flipV="1">
              <a:off x="3664" y="3343"/>
              <a:ext cx="1" cy="83"/>
            </a:xfrm>
            <a:prstGeom prst="line">
              <a:avLst/>
            </a:prstGeom>
            <a:noFill/>
            <a:ln w="3175" cap="sq">
              <a:solidFill>
                <a:schemeClr val="bg2"/>
              </a:solidFill>
              <a:miter lim="800000"/>
              <a:headEnd/>
              <a:tailEnd/>
            </a:ln>
          </p:spPr>
          <p:txBody>
            <a:bodyPr/>
            <a:lstStyle/>
            <a:p>
              <a:endParaRPr lang="en-US"/>
            </a:p>
          </p:txBody>
        </p:sp>
        <p:sp>
          <p:nvSpPr>
            <p:cNvPr id="21752" name="Line 205"/>
            <p:cNvSpPr>
              <a:spLocks noChangeShapeType="1"/>
            </p:cNvSpPr>
            <p:nvPr/>
          </p:nvSpPr>
          <p:spPr bwMode="auto">
            <a:xfrm flipV="1">
              <a:off x="3695" y="3343"/>
              <a:ext cx="1" cy="83"/>
            </a:xfrm>
            <a:prstGeom prst="line">
              <a:avLst/>
            </a:prstGeom>
            <a:noFill/>
            <a:ln w="3175" cap="sq">
              <a:solidFill>
                <a:schemeClr val="bg2"/>
              </a:solidFill>
              <a:miter lim="800000"/>
              <a:headEnd/>
              <a:tailEnd/>
            </a:ln>
          </p:spPr>
          <p:txBody>
            <a:bodyPr/>
            <a:lstStyle/>
            <a:p>
              <a:endParaRPr lang="en-US"/>
            </a:p>
          </p:txBody>
        </p:sp>
        <p:sp>
          <p:nvSpPr>
            <p:cNvPr id="21753" name="Line 206"/>
            <p:cNvSpPr>
              <a:spLocks noChangeShapeType="1"/>
            </p:cNvSpPr>
            <p:nvPr/>
          </p:nvSpPr>
          <p:spPr bwMode="auto">
            <a:xfrm flipV="1">
              <a:off x="3726" y="3343"/>
              <a:ext cx="1" cy="83"/>
            </a:xfrm>
            <a:prstGeom prst="line">
              <a:avLst/>
            </a:prstGeom>
            <a:noFill/>
            <a:ln w="3175" cap="sq">
              <a:solidFill>
                <a:schemeClr val="bg2"/>
              </a:solidFill>
              <a:miter lim="800000"/>
              <a:headEnd/>
              <a:tailEnd/>
            </a:ln>
          </p:spPr>
          <p:txBody>
            <a:bodyPr/>
            <a:lstStyle/>
            <a:p>
              <a:endParaRPr lang="en-US"/>
            </a:p>
          </p:txBody>
        </p:sp>
        <p:sp>
          <p:nvSpPr>
            <p:cNvPr id="21754" name="Line 207"/>
            <p:cNvSpPr>
              <a:spLocks noChangeShapeType="1"/>
            </p:cNvSpPr>
            <p:nvPr/>
          </p:nvSpPr>
          <p:spPr bwMode="auto">
            <a:xfrm flipV="1">
              <a:off x="3757" y="3343"/>
              <a:ext cx="1" cy="83"/>
            </a:xfrm>
            <a:prstGeom prst="line">
              <a:avLst/>
            </a:prstGeom>
            <a:noFill/>
            <a:ln w="3175" cap="sq">
              <a:solidFill>
                <a:schemeClr val="bg2"/>
              </a:solidFill>
              <a:miter lim="800000"/>
              <a:headEnd/>
              <a:tailEnd/>
            </a:ln>
          </p:spPr>
          <p:txBody>
            <a:bodyPr/>
            <a:lstStyle/>
            <a:p>
              <a:endParaRPr lang="en-US"/>
            </a:p>
          </p:txBody>
        </p:sp>
        <p:sp>
          <p:nvSpPr>
            <p:cNvPr id="21755" name="Line 208"/>
            <p:cNvSpPr>
              <a:spLocks noChangeShapeType="1"/>
            </p:cNvSpPr>
            <p:nvPr/>
          </p:nvSpPr>
          <p:spPr bwMode="auto">
            <a:xfrm flipV="1">
              <a:off x="3777" y="3343"/>
              <a:ext cx="1" cy="83"/>
            </a:xfrm>
            <a:prstGeom prst="line">
              <a:avLst/>
            </a:prstGeom>
            <a:noFill/>
            <a:ln w="3175" cap="sq">
              <a:solidFill>
                <a:schemeClr val="bg2"/>
              </a:solidFill>
              <a:miter lim="800000"/>
              <a:headEnd/>
              <a:tailEnd/>
            </a:ln>
          </p:spPr>
          <p:txBody>
            <a:bodyPr/>
            <a:lstStyle/>
            <a:p>
              <a:endParaRPr lang="en-US"/>
            </a:p>
          </p:txBody>
        </p:sp>
        <p:sp>
          <p:nvSpPr>
            <p:cNvPr id="21756" name="Line 210"/>
            <p:cNvSpPr>
              <a:spLocks noChangeShapeType="1"/>
            </p:cNvSpPr>
            <p:nvPr/>
          </p:nvSpPr>
          <p:spPr bwMode="auto">
            <a:xfrm flipV="1">
              <a:off x="3932" y="3343"/>
              <a:ext cx="1" cy="83"/>
            </a:xfrm>
            <a:prstGeom prst="line">
              <a:avLst/>
            </a:prstGeom>
            <a:noFill/>
            <a:ln w="3175" cap="sq">
              <a:solidFill>
                <a:schemeClr val="bg2"/>
              </a:solidFill>
              <a:miter lim="800000"/>
              <a:headEnd/>
              <a:tailEnd/>
            </a:ln>
          </p:spPr>
          <p:txBody>
            <a:bodyPr/>
            <a:lstStyle/>
            <a:p>
              <a:endParaRPr lang="en-US"/>
            </a:p>
          </p:txBody>
        </p:sp>
        <p:sp>
          <p:nvSpPr>
            <p:cNvPr id="21757" name="Line 211"/>
            <p:cNvSpPr>
              <a:spLocks noChangeShapeType="1"/>
            </p:cNvSpPr>
            <p:nvPr/>
          </p:nvSpPr>
          <p:spPr bwMode="auto">
            <a:xfrm flipV="1">
              <a:off x="4024" y="3343"/>
              <a:ext cx="1" cy="83"/>
            </a:xfrm>
            <a:prstGeom prst="line">
              <a:avLst/>
            </a:prstGeom>
            <a:noFill/>
            <a:ln w="3175" cap="sq">
              <a:solidFill>
                <a:schemeClr val="bg2"/>
              </a:solidFill>
              <a:miter lim="800000"/>
              <a:headEnd/>
              <a:tailEnd/>
            </a:ln>
          </p:spPr>
          <p:txBody>
            <a:bodyPr/>
            <a:lstStyle/>
            <a:p>
              <a:endParaRPr lang="en-US"/>
            </a:p>
          </p:txBody>
        </p:sp>
        <p:sp>
          <p:nvSpPr>
            <p:cNvPr id="21758" name="Line 212"/>
            <p:cNvSpPr>
              <a:spLocks noChangeShapeType="1"/>
            </p:cNvSpPr>
            <p:nvPr/>
          </p:nvSpPr>
          <p:spPr bwMode="auto">
            <a:xfrm flipV="1">
              <a:off x="4096" y="3343"/>
              <a:ext cx="1" cy="83"/>
            </a:xfrm>
            <a:prstGeom prst="line">
              <a:avLst/>
            </a:prstGeom>
            <a:noFill/>
            <a:ln w="3175" cap="sq">
              <a:solidFill>
                <a:schemeClr val="bg2"/>
              </a:solidFill>
              <a:miter lim="800000"/>
              <a:headEnd/>
              <a:tailEnd/>
            </a:ln>
          </p:spPr>
          <p:txBody>
            <a:bodyPr/>
            <a:lstStyle/>
            <a:p>
              <a:endParaRPr lang="en-US"/>
            </a:p>
          </p:txBody>
        </p:sp>
        <p:sp>
          <p:nvSpPr>
            <p:cNvPr id="21759" name="Line 213"/>
            <p:cNvSpPr>
              <a:spLocks noChangeShapeType="1"/>
            </p:cNvSpPr>
            <p:nvPr/>
          </p:nvSpPr>
          <p:spPr bwMode="auto">
            <a:xfrm flipV="1">
              <a:off x="4148" y="3343"/>
              <a:ext cx="1" cy="83"/>
            </a:xfrm>
            <a:prstGeom prst="line">
              <a:avLst/>
            </a:prstGeom>
            <a:noFill/>
            <a:ln w="3175" cap="sq">
              <a:solidFill>
                <a:schemeClr val="bg2"/>
              </a:solidFill>
              <a:miter lim="800000"/>
              <a:headEnd/>
              <a:tailEnd/>
            </a:ln>
          </p:spPr>
          <p:txBody>
            <a:bodyPr/>
            <a:lstStyle/>
            <a:p>
              <a:endParaRPr lang="en-US"/>
            </a:p>
          </p:txBody>
        </p:sp>
        <p:sp>
          <p:nvSpPr>
            <p:cNvPr id="21760" name="Line 214"/>
            <p:cNvSpPr>
              <a:spLocks noChangeShapeType="1"/>
            </p:cNvSpPr>
            <p:nvPr/>
          </p:nvSpPr>
          <p:spPr bwMode="auto">
            <a:xfrm flipV="1">
              <a:off x="4189" y="3343"/>
              <a:ext cx="1" cy="83"/>
            </a:xfrm>
            <a:prstGeom prst="line">
              <a:avLst/>
            </a:prstGeom>
            <a:noFill/>
            <a:ln w="3175" cap="sq">
              <a:solidFill>
                <a:schemeClr val="bg2"/>
              </a:solidFill>
              <a:miter lim="800000"/>
              <a:headEnd/>
              <a:tailEnd/>
            </a:ln>
          </p:spPr>
          <p:txBody>
            <a:bodyPr/>
            <a:lstStyle/>
            <a:p>
              <a:endParaRPr lang="en-US"/>
            </a:p>
          </p:txBody>
        </p:sp>
        <p:sp>
          <p:nvSpPr>
            <p:cNvPr id="21761" name="Line 215"/>
            <p:cNvSpPr>
              <a:spLocks noChangeShapeType="1"/>
            </p:cNvSpPr>
            <p:nvPr/>
          </p:nvSpPr>
          <p:spPr bwMode="auto">
            <a:xfrm flipV="1">
              <a:off x="4220" y="3343"/>
              <a:ext cx="1" cy="83"/>
            </a:xfrm>
            <a:prstGeom prst="line">
              <a:avLst/>
            </a:prstGeom>
            <a:noFill/>
            <a:ln w="3175" cap="sq">
              <a:solidFill>
                <a:schemeClr val="bg2"/>
              </a:solidFill>
              <a:miter lim="800000"/>
              <a:headEnd/>
              <a:tailEnd/>
            </a:ln>
          </p:spPr>
          <p:txBody>
            <a:bodyPr/>
            <a:lstStyle/>
            <a:p>
              <a:endParaRPr lang="en-US"/>
            </a:p>
          </p:txBody>
        </p:sp>
        <p:sp>
          <p:nvSpPr>
            <p:cNvPr id="21762" name="Line 216"/>
            <p:cNvSpPr>
              <a:spLocks noChangeShapeType="1"/>
            </p:cNvSpPr>
            <p:nvPr/>
          </p:nvSpPr>
          <p:spPr bwMode="auto">
            <a:xfrm flipV="1">
              <a:off x="4251" y="3343"/>
              <a:ext cx="1" cy="83"/>
            </a:xfrm>
            <a:prstGeom prst="line">
              <a:avLst/>
            </a:prstGeom>
            <a:noFill/>
            <a:ln w="3175" cap="sq">
              <a:solidFill>
                <a:schemeClr val="bg2"/>
              </a:solidFill>
              <a:miter lim="800000"/>
              <a:headEnd/>
              <a:tailEnd/>
            </a:ln>
          </p:spPr>
          <p:txBody>
            <a:bodyPr/>
            <a:lstStyle/>
            <a:p>
              <a:endParaRPr lang="en-US"/>
            </a:p>
          </p:txBody>
        </p:sp>
        <p:sp>
          <p:nvSpPr>
            <p:cNvPr id="21763" name="Line 217"/>
            <p:cNvSpPr>
              <a:spLocks noChangeShapeType="1"/>
            </p:cNvSpPr>
            <p:nvPr/>
          </p:nvSpPr>
          <p:spPr bwMode="auto">
            <a:xfrm flipV="1">
              <a:off x="4271" y="3343"/>
              <a:ext cx="1" cy="83"/>
            </a:xfrm>
            <a:prstGeom prst="line">
              <a:avLst/>
            </a:prstGeom>
            <a:noFill/>
            <a:ln w="3175" cap="sq">
              <a:solidFill>
                <a:schemeClr val="bg2"/>
              </a:solidFill>
              <a:miter lim="800000"/>
              <a:headEnd/>
              <a:tailEnd/>
            </a:ln>
          </p:spPr>
          <p:txBody>
            <a:bodyPr/>
            <a:lstStyle/>
            <a:p>
              <a:endParaRPr lang="en-US"/>
            </a:p>
          </p:txBody>
        </p:sp>
        <p:sp>
          <p:nvSpPr>
            <p:cNvPr id="21764" name="Line 218"/>
            <p:cNvSpPr>
              <a:spLocks noChangeShapeType="1"/>
            </p:cNvSpPr>
            <p:nvPr/>
          </p:nvSpPr>
          <p:spPr bwMode="auto">
            <a:xfrm flipV="1">
              <a:off x="4302" y="3343"/>
              <a:ext cx="1" cy="83"/>
            </a:xfrm>
            <a:prstGeom prst="line">
              <a:avLst/>
            </a:prstGeom>
            <a:noFill/>
            <a:ln w="3175" cap="sq">
              <a:solidFill>
                <a:schemeClr val="bg2"/>
              </a:solidFill>
              <a:miter lim="800000"/>
              <a:headEnd/>
              <a:tailEnd/>
            </a:ln>
          </p:spPr>
          <p:txBody>
            <a:bodyPr/>
            <a:lstStyle/>
            <a:p>
              <a:endParaRPr lang="en-US"/>
            </a:p>
          </p:txBody>
        </p:sp>
        <p:sp>
          <p:nvSpPr>
            <p:cNvPr id="21765" name="Line 219"/>
            <p:cNvSpPr>
              <a:spLocks noChangeShapeType="1"/>
            </p:cNvSpPr>
            <p:nvPr/>
          </p:nvSpPr>
          <p:spPr bwMode="auto">
            <a:xfrm flipV="1">
              <a:off x="4456" y="3343"/>
              <a:ext cx="1" cy="83"/>
            </a:xfrm>
            <a:prstGeom prst="line">
              <a:avLst/>
            </a:prstGeom>
            <a:noFill/>
            <a:ln w="3175" cap="sq">
              <a:solidFill>
                <a:schemeClr val="bg2"/>
              </a:solidFill>
              <a:miter lim="800000"/>
              <a:headEnd/>
              <a:tailEnd/>
            </a:ln>
          </p:spPr>
          <p:txBody>
            <a:bodyPr/>
            <a:lstStyle/>
            <a:p>
              <a:endParaRPr lang="en-US"/>
            </a:p>
          </p:txBody>
        </p:sp>
        <p:sp>
          <p:nvSpPr>
            <p:cNvPr id="21766" name="Line 220"/>
            <p:cNvSpPr>
              <a:spLocks noChangeShapeType="1"/>
            </p:cNvSpPr>
            <p:nvPr/>
          </p:nvSpPr>
          <p:spPr bwMode="auto">
            <a:xfrm flipV="1">
              <a:off x="4549" y="3343"/>
              <a:ext cx="1" cy="83"/>
            </a:xfrm>
            <a:prstGeom prst="line">
              <a:avLst/>
            </a:prstGeom>
            <a:noFill/>
            <a:ln w="3175" cap="sq">
              <a:solidFill>
                <a:schemeClr val="bg2"/>
              </a:solidFill>
              <a:miter lim="800000"/>
              <a:headEnd/>
              <a:tailEnd/>
            </a:ln>
          </p:spPr>
          <p:txBody>
            <a:bodyPr/>
            <a:lstStyle/>
            <a:p>
              <a:endParaRPr lang="en-US"/>
            </a:p>
          </p:txBody>
        </p:sp>
        <p:sp>
          <p:nvSpPr>
            <p:cNvPr id="21767" name="Line 221"/>
            <p:cNvSpPr>
              <a:spLocks noChangeShapeType="1"/>
            </p:cNvSpPr>
            <p:nvPr/>
          </p:nvSpPr>
          <p:spPr bwMode="auto">
            <a:xfrm flipV="1">
              <a:off x="4611" y="3343"/>
              <a:ext cx="1" cy="83"/>
            </a:xfrm>
            <a:prstGeom prst="line">
              <a:avLst/>
            </a:prstGeom>
            <a:noFill/>
            <a:ln w="3175" cap="sq">
              <a:solidFill>
                <a:schemeClr val="bg2"/>
              </a:solidFill>
              <a:miter lim="800000"/>
              <a:headEnd/>
              <a:tailEnd/>
            </a:ln>
          </p:spPr>
          <p:txBody>
            <a:bodyPr/>
            <a:lstStyle/>
            <a:p>
              <a:endParaRPr lang="en-US"/>
            </a:p>
          </p:txBody>
        </p:sp>
        <p:sp>
          <p:nvSpPr>
            <p:cNvPr id="21768" name="Line 222"/>
            <p:cNvSpPr>
              <a:spLocks noChangeShapeType="1"/>
            </p:cNvSpPr>
            <p:nvPr/>
          </p:nvSpPr>
          <p:spPr bwMode="auto">
            <a:xfrm flipV="1">
              <a:off x="4662" y="3343"/>
              <a:ext cx="1" cy="83"/>
            </a:xfrm>
            <a:prstGeom prst="line">
              <a:avLst/>
            </a:prstGeom>
            <a:noFill/>
            <a:ln w="3175" cap="sq">
              <a:solidFill>
                <a:schemeClr val="bg2"/>
              </a:solidFill>
              <a:miter lim="800000"/>
              <a:headEnd/>
              <a:tailEnd/>
            </a:ln>
          </p:spPr>
          <p:txBody>
            <a:bodyPr/>
            <a:lstStyle/>
            <a:p>
              <a:endParaRPr lang="en-US"/>
            </a:p>
          </p:txBody>
        </p:sp>
        <p:sp>
          <p:nvSpPr>
            <p:cNvPr id="21769" name="Line 223"/>
            <p:cNvSpPr>
              <a:spLocks noChangeShapeType="1"/>
            </p:cNvSpPr>
            <p:nvPr/>
          </p:nvSpPr>
          <p:spPr bwMode="auto">
            <a:xfrm flipV="1">
              <a:off x="4703" y="3343"/>
              <a:ext cx="1" cy="83"/>
            </a:xfrm>
            <a:prstGeom prst="line">
              <a:avLst/>
            </a:prstGeom>
            <a:noFill/>
            <a:ln w="3175" cap="sq">
              <a:solidFill>
                <a:schemeClr val="bg2"/>
              </a:solidFill>
              <a:miter lim="800000"/>
              <a:headEnd/>
              <a:tailEnd/>
            </a:ln>
          </p:spPr>
          <p:txBody>
            <a:bodyPr/>
            <a:lstStyle/>
            <a:p>
              <a:endParaRPr lang="en-US"/>
            </a:p>
          </p:txBody>
        </p:sp>
        <p:sp>
          <p:nvSpPr>
            <p:cNvPr id="21770" name="Line 224"/>
            <p:cNvSpPr>
              <a:spLocks noChangeShapeType="1"/>
            </p:cNvSpPr>
            <p:nvPr/>
          </p:nvSpPr>
          <p:spPr bwMode="auto">
            <a:xfrm flipV="1">
              <a:off x="4745" y="3343"/>
              <a:ext cx="1" cy="83"/>
            </a:xfrm>
            <a:prstGeom prst="line">
              <a:avLst/>
            </a:prstGeom>
            <a:noFill/>
            <a:ln w="3175" cap="sq">
              <a:solidFill>
                <a:schemeClr val="bg2"/>
              </a:solidFill>
              <a:miter lim="800000"/>
              <a:headEnd/>
              <a:tailEnd/>
            </a:ln>
          </p:spPr>
          <p:txBody>
            <a:bodyPr/>
            <a:lstStyle/>
            <a:p>
              <a:endParaRPr lang="en-US"/>
            </a:p>
          </p:txBody>
        </p:sp>
        <p:sp>
          <p:nvSpPr>
            <p:cNvPr id="21771" name="Line 225"/>
            <p:cNvSpPr>
              <a:spLocks noChangeShapeType="1"/>
            </p:cNvSpPr>
            <p:nvPr/>
          </p:nvSpPr>
          <p:spPr bwMode="auto">
            <a:xfrm flipV="1">
              <a:off x="4765" y="3343"/>
              <a:ext cx="1" cy="83"/>
            </a:xfrm>
            <a:prstGeom prst="line">
              <a:avLst/>
            </a:prstGeom>
            <a:noFill/>
            <a:ln w="3175" cap="sq">
              <a:solidFill>
                <a:schemeClr val="bg2"/>
              </a:solidFill>
              <a:miter lim="800000"/>
              <a:headEnd/>
              <a:tailEnd/>
            </a:ln>
          </p:spPr>
          <p:txBody>
            <a:bodyPr/>
            <a:lstStyle/>
            <a:p>
              <a:endParaRPr lang="en-US"/>
            </a:p>
          </p:txBody>
        </p:sp>
        <p:sp>
          <p:nvSpPr>
            <p:cNvPr id="21772" name="Line 226"/>
            <p:cNvSpPr>
              <a:spLocks noChangeShapeType="1"/>
            </p:cNvSpPr>
            <p:nvPr/>
          </p:nvSpPr>
          <p:spPr bwMode="auto">
            <a:xfrm flipV="1">
              <a:off x="4796" y="3343"/>
              <a:ext cx="1" cy="83"/>
            </a:xfrm>
            <a:prstGeom prst="line">
              <a:avLst/>
            </a:prstGeom>
            <a:noFill/>
            <a:ln w="3175" cap="sq">
              <a:solidFill>
                <a:schemeClr val="bg2"/>
              </a:solidFill>
              <a:miter lim="800000"/>
              <a:headEnd/>
              <a:tailEnd/>
            </a:ln>
          </p:spPr>
          <p:txBody>
            <a:bodyPr/>
            <a:lstStyle/>
            <a:p>
              <a:endParaRPr lang="en-US"/>
            </a:p>
          </p:txBody>
        </p:sp>
        <p:sp>
          <p:nvSpPr>
            <p:cNvPr id="21773" name="Line 227"/>
            <p:cNvSpPr>
              <a:spLocks noChangeShapeType="1"/>
            </p:cNvSpPr>
            <p:nvPr/>
          </p:nvSpPr>
          <p:spPr bwMode="auto">
            <a:xfrm flipV="1">
              <a:off x="4817" y="3343"/>
              <a:ext cx="1" cy="83"/>
            </a:xfrm>
            <a:prstGeom prst="line">
              <a:avLst/>
            </a:prstGeom>
            <a:noFill/>
            <a:ln w="3175" cap="sq">
              <a:solidFill>
                <a:schemeClr val="bg2"/>
              </a:solidFill>
              <a:miter lim="800000"/>
              <a:headEnd/>
              <a:tailEnd/>
            </a:ln>
          </p:spPr>
          <p:txBody>
            <a:bodyPr/>
            <a:lstStyle/>
            <a:p>
              <a:endParaRPr lang="en-US"/>
            </a:p>
          </p:txBody>
        </p:sp>
        <p:sp>
          <p:nvSpPr>
            <p:cNvPr id="21774" name="Line 228"/>
            <p:cNvSpPr>
              <a:spLocks noChangeShapeType="1"/>
            </p:cNvSpPr>
            <p:nvPr/>
          </p:nvSpPr>
          <p:spPr bwMode="auto">
            <a:xfrm flipV="1">
              <a:off x="4981" y="3343"/>
              <a:ext cx="1" cy="83"/>
            </a:xfrm>
            <a:prstGeom prst="line">
              <a:avLst/>
            </a:prstGeom>
            <a:noFill/>
            <a:ln w="3175" cap="sq">
              <a:solidFill>
                <a:schemeClr val="bg2"/>
              </a:solidFill>
              <a:miter lim="800000"/>
              <a:headEnd/>
              <a:tailEnd/>
            </a:ln>
          </p:spPr>
          <p:txBody>
            <a:bodyPr/>
            <a:lstStyle/>
            <a:p>
              <a:endParaRPr lang="en-US"/>
            </a:p>
          </p:txBody>
        </p:sp>
        <p:sp>
          <p:nvSpPr>
            <p:cNvPr id="21775" name="Line 229"/>
            <p:cNvSpPr>
              <a:spLocks noChangeShapeType="1"/>
            </p:cNvSpPr>
            <p:nvPr/>
          </p:nvSpPr>
          <p:spPr bwMode="auto">
            <a:xfrm flipV="1">
              <a:off x="5074" y="3343"/>
              <a:ext cx="1" cy="83"/>
            </a:xfrm>
            <a:prstGeom prst="line">
              <a:avLst/>
            </a:prstGeom>
            <a:noFill/>
            <a:ln w="3175" cap="sq">
              <a:solidFill>
                <a:schemeClr val="bg2"/>
              </a:solidFill>
              <a:miter lim="800000"/>
              <a:headEnd/>
              <a:tailEnd/>
            </a:ln>
          </p:spPr>
          <p:txBody>
            <a:bodyPr/>
            <a:lstStyle/>
            <a:p>
              <a:endParaRPr lang="en-US"/>
            </a:p>
          </p:txBody>
        </p:sp>
        <p:sp>
          <p:nvSpPr>
            <p:cNvPr id="21776" name="Line 230"/>
            <p:cNvSpPr>
              <a:spLocks noChangeShapeType="1"/>
            </p:cNvSpPr>
            <p:nvPr/>
          </p:nvSpPr>
          <p:spPr bwMode="auto">
            <a:xfrm flipV="1">
              <a:off x="5136" y="3343"/>
              <a:ext cx="1" cy="83"/>
            </a:xfrm>
            <a:prstGeom prst="line">
              <a:avLst/>
            </a:prstGeom>
            <a:noFill/>
            <a:ln w="3175" cap="sq">
              <a:solidFill>
                <a:schemeClr val="bg2"/>
              </a:solidFill>
              <a:miter lim="800000"/>
              <a:headEnd/>
              <a:tailEnd/>
            </a:ln>
          </p:spPr>
          <p:txBody>
            <a:bodyPr/>
            <a:lstStyle/>
            <a:p>
              <a:endParaRPr lang="en-US"/>
            </a:p>
          </p:txBody>
        </p:sp>
        <p:sp>
          <p:nvSpPr>
            <p:cNvPr id="21777" name="Line 231"/>
            <p:cNvSpPr>
              <a:spLocks noChangeShapeType="1"/>
            </p:cNvSpPr>
            <p:nvPr/>
          </p:nvSpPr>
          <p:spPr bwMode="auto">
            <a:xfrm flipV="1">
              <a:off x="5187" y="3343"/>
              <a:ext cx="1" cy="83"/>
            </a:xfrm>
            <a:prstGeom prst="line">
              <a:avLst/>
            </a:prstGeom>
            <a:noFill/>
            <a:ln w="3175" cap="sq">
              <a:solidFill>
                <a:schemeClr val="bg2"/>
              </a:solidFill>
              <a:miter lim="800000"/>
              <a:headEnd/>
              <a:tailEnd/>
            </a:ln>
          </p:spPr>
          <p:txBody>
            <a:bodyPr/>
            <a:lstStyle/>
            <a:p>
              <a:endParaRPr lang="en-US"/>
            </a:p>
          </p:txBody>
        </p:sp>
        <p:sp>
          <p:nvSpPr>
            <p:cNvPr id="21778" name="Line 232"/>
            <p:cNvSpPr>
              <a:spLocks noChangeShapeType="1"/>
            </p:cNvSpPr>
            <p:nvPr/>
          </p:nvSpPr>
          <p:spPr bwMode="auto">
            <a:xfrm flipV="1">
              <a:off x="5228" y="3343"/>
              <a:ext cx="1" cy="83"/>
            </a:xfrm>
            <a:prstGeom prst="line">
              <a:avLst/>
            </a:prstGeom>
            <a:noFill/>
            <a:ln w="3175" cap="sq">
              <a:solidFill>
                <a:schemeClr val="bg2"/>
              </a:solidFill>
              <a:miter lim="800000"/>
              <a:headEnd/>
              <a:tailEnd/>
            </a:ln>
          </p:spPr>
          <p:txBody>
            <a:bodyPr/>
            <a:lstStyle/>
            <a:p>
              <a:endParaRPr lang="en-US"/>
            </a:p>
          </p:txBody>
        </p:sp>
        <p:sp>
          <p:nvSpPr>
            <p:cNvPr id="21779" name="Line 233"/>
            <p:cNvSpPr>
              <a:spLocks noChangeShapeType="1"/>
            </p:cNvSpPr>
            <p:nvPr/>
          </p:nvSpPr>
          <p:spPr bwMode="auto">
            <a:xfrm flipV="1">
              <a:off x="5259" y="3343"/>
              <a:ext cx="1" cy="83"/>
            </a:xfrm>
            <a:prstGeom prst="line">
              <a:avLst/>
            </a:prstGeom>
            <a:noFill/>
            <a:ln w="3175" cap="sq">
              <a:solidFill>
                <a:schemeClr val="bg2"/>
              </a:solidFill>
              <a:miter lim="800000"/>
              <a:headEnd/>
              <a:tailEnd/>
            </a:ln>
          </p:spPr>
          <p:txBody>
            <a:bodyPr/>
            <a:lstStyle/>
            <a:p>
              <a:endParaRPr lang="en-US"/>
            </a:p>
          </p:txBody>
        </p:sp>
        <p:sp>
          <p:nvSpPr>
            <p:cNvPr id="21780" name="Line 234"/>
            <p:cNvSpPr>
              <a:spLocks noChangeShapeType="1"/>
            </p:cNvSpPr>
            <p:nvPr/>
          </p:nvSpPr>
          <p:spPr bwMode="auto">
            <a:xfrm flipV="1">
              <a:off x="5290" y="3343"/>
              <a:ext cx="1" cy="83"/>
            </a:xfrm>
            <a:prstGeom prst="line">
              <a:avLst/>
            </a:prstGeom>
            <a:noFill/>
            <a:ln w="3175" cap="sq">
              <a:solidFill>
                <a:schemeClr val="bg2"/>
              </a:solidFill>
              <a:miter lim="800000"/>
              <a:headEnd/>
              <a:tailEnd/>
            </a:ln>
          </p:spPr>
          <p:txBody>
            <a:bodyPr/>
            <a:lstStyle/>
            <a:p>
              <a:endParaRPr lang="en-US"/>
            </a:p>
          </p:txBody>
        </p:sp>
        <p:sp>
          <p:nvSpPr>
            <p:cNvPr id="21781" name="Line 235"/>
            <p:cNvSpPr>
              <a:spLocks noChangeShapeType="1"/>
            </p:cNvSpPr>
            <p:nvPr/>
          </p:nvSpPr>
          <p:spPr bwMode="auto">
            <a:xfrm flipV="1">
              <a:off x="5321" y="3343"/>
              <a:ext cx="1" cy="83"/>
            </a:xfrm>
            <a:prstGeom prst="line">
              <a:avLst/>
            </a:prstGeom>
            <a:noFill/>
            <a:ln w="3175" cap="sq">
              <a:solidFill>
                <a:schemeClr val="bg2"/>
              </a:solidFill>
              <a:miter lim="800000"/>
              <a:headEnd/>
              <a:tailEnd/>
            </a:ln>
          </p:spPr>
          <p:txBody>
            <a:bodyPr/>
            <a:lstStyle/>
            <a:p>
              <a:endParaRPr lang="en-US"/>
            </a:p>
          </p:txBody>
        </p:sp>
        <p:sp>
          <p:nvSpPr>
            <p:cNvPr id="21782" name="Line 236"/>
            <p:cNvSpPr>
              <a:spLocks noChangeShapeType="1"/>
            </p:cNvSpPr>
            <p:nvPr/>
          </p:nvSpPr>
          <p:spPr bwMode="auto">
            <a:xfrm flipV="1">
              <a:off x="5342" y="3343"/>
              <a:ext cx="1" cy="83"/>
            </a:xfrm>
            <a:prstGeom prst="line">
              <a:avLst/>
            </a:prstGeom>
            <a:noFill/>
            <a:ln w="3175" cap="sq">
              <a:solidFill>
                <a:schemeClr val="bg2"/>
              </a:solidFill>
              <a:miter lim="800000"/>
              <a:headEnd/>
              <a:tailEnd/>
            </a:ln>
          </p:spPr>
          <p:txBody>
            <a:bodyPr/>
            <a:lstStyle/>
            <a:p>
              <a:endParaRPr lang="en-US"/>
            </a:p>
          </p:txBody>
        </p:sp>
        <p:sp>
          <p:nvSpPr>
            <p:cNvPr id="21783" name="Line 237"/>
            <p:cNvSpPr>
              <a:spLocks noChangeShapeType="1"/>
            </p:cNvSpPr>
            <p:nvPr/>
          </p:nvSpPr>
          <p:spPr bwMode="auto">
            <a:xfrm flipV="1">
              <a:off x="1173" y="3384"/>
              <a:ext cx="1" cy="62"/>
            </a:xfrm>
            <a:prstGeom prst="line">
              <a:avLst/>
            </a:prstGeom>
            <a:noFill/>
            <a:ln w="3175" cap="sq">
              <a:solidFill>
                <a:schemeClr val="bg2"/>
              </a:solidFill>
              <a:miter lim="800000"/>
              <a:headEnd/>
              <a:tailEnd/>
            </a:ln>
          </p:spPr>
          <p:txBody>
            <a:bodyPr/>
            <a:lstStyle/>
            <a:p>
              <a:endParaRPr lang="en-US"/>
            </a:p>
          </p:txBody>
        </p:sp>
        <p:sp>
          <p:nvSpPr>
            <p:cNvPr id="21784" name="Line 238"/>
            <p:cNvSpPr>
              <a:spLocks noChangeShapeType="1"/>
            </p:cNvSpPr>
            <p:nvPr/>
          </p:nvSpPr>
          <p:spPr bwMode="auto">
            <a:xfrm flipV="1">
              <a:off x="1698" y="3384"/>
              <a:ext cx="1" cy="62"/>
            </a:xfrm>
            <a:prstGeom prst="line">
              <a:avLst/>
            </a:prstGeom>
            <a:noFill/>
            <a:ln w="3175" cap="sq">
              <a:solidFill>
                <a:schemeClr val="bg2"/>
              </a:solidFill>
              <a:miter lim="800000"/>
              <a:headEnd/>
              <a:tailEnd/>
            </a:ln>
          </p:spPr>
          <p:txBody>
            <a:bodyPr/>
            <a:lstStyle/>
            <a:p>
              <a:endParaRPr lang="en-US"/>
            </a:p>
          </p:txBody>
        </p:sp>
        <p:sp>
          <p:nvSpPr>
            <p:cNvPr id="21785" name="Line 239"/>
            <p:cNvSpPr>
              <a:spLocks noChangeShapeType="1"/>
            </p:cNvSpPr>
            <p:nvPr/>
          </p:nvSpPr>
          <p:spPr bwMode="auto">
            <a:xfrm flipV="1">
              <a:off x="2213" y="3384"/>
              <a:ext cx="1" cy="62"/>
            </a:xfrm>
            <a:prstGeom prst="line">
              <a:avLst/>
            </a:prstGeom>
            <a:noFill/>
            <a:ln w="3175" cap="sq">
              <a:solidFill>
                <a:schemeClr val="bg2"/>
              </a:solidFill>
              <a:miter lim="800000"/>
              <a:headEnd/>
              <a:tailEnd/>
            </a:ln>
          </p:spPr>
          <p:txBody>
            <a:bodyPr/>
            <a:lstStyle/>
            <a:p>
              <a:endParaRPr lang="en-US"/>
            </a:p>
          </p:txBody>
        </p:sp>
        <p:sp>
          <p:nvSpPr>
            <p:cNvPr id="21786" name="Line 240"/>
            <p:cNvSpPr>
              <a:spLocks noChangeShapeType="1"/>
            </p:cNvSpPr>
            <p:nvPr/>
          </p:nvSpPr>
          <p:spPr bwMode="auto">
            <a:xfrm flipV="1">
              <a:off x="2738" y="3384"/>
              <a:ext cx="1" cy="62"/>
            </a:xfrm>
            <a:prstGeom prst="line">
              <a:avLst/>
            </a:prstGeom>
            <a:noFill/>
            <a:ln w="3175" cap="sq">
              <a:solidFill>
                <a:schemeClr val="bg2"/>
              </a:solidFill>
              <a:miter lim="800000"/>
              <a:headEnd/>
              <a:tailEnd/>
            </a:ln>
          </p:spPr>
          <p:txBody>
            <a:bodyPr/>
            <a:lstStyle/>
            <a:p>
              <a:endParaRPr lang="en-US"/>
            </a:p>
          </p:txBody>
        </p:sp>
        <p:sp>
          <p:nvSpPr>
            <p:cNvPr id="21787" name="Line 241"/>
            <p:cNvSpPr>
              <a:spLocks noChangeShapeType="1"/>
            </p:cNvSpPr>
            <p:nvPr/>
          </p:nvSpPr>
          <p:spPr bwMode="auto">
            <a:xfrm flipV="1">
              <a:off x="3263" y="3384"/>
              <a:ext cx="1" cy="62"/>
            </a:xfrm>
            <a:prstGeom prst="line">
              <a:avLst/>
            </a:prstGeom>
            <a:noFill/>
            <a:ln w="3175" cap="sq">
              <a:solidFill>
                <a:schemeClr val="bg2"/>
              </a:solidFill>
              <a:miter lim="800000"/>
              <a:headEnd/>
              <a:tailEnd/>
            </a:ln>
          </p:spPr>
          <p:txBody>
            <a:bodyPr/>
            <a:lstStyle/>
            <a:p>
              <a:endParaRPr lang="en-US"/>
            </a:p>
          </p:txBody>
        </p:sp>
        <p:sp>
          <p:nvSpPr>
            <p:cNvPr id="21788" name="Line 242"/>
            <p:cNvSpPr>
              <a:spLocks noChangeShapeType="1"/>
            </p:cNvSpPr>
            <p:nvPr/>
          </p:nvSpPr>
          <p:spPr bwMode="auto">
            <a:xfrm flipV="1">
              <a:off x="3777" y="3384"/>
              <a:ext cx="1" cy="62"/>
            </a:xfrm>
            <a:prstGeom prst="line">
              <a:avLst/>
            </a:prstGeom>
            <a:noFill/>
            <a:ln w="3175" cap="sq">
              <a:solidFill>
                <a:schemeClr val="bg2"/>
              </a:solidFill>
              <a:miter lim="800000"/>
              <a:headEnd/>
              <a:tailEnd/>
            </a:ln>
          </p:spPr>
          <p:txBody>
            <a:bodyPr/>
            <a:lstStyle/>
            <a:p>
              <a:endParaRPr lang="en-US"/>
            </a:p>
          </p:txBody>
        </p:sp>
        <p:sp>
          <p:nvSpPr>
            <p:cNvPr id="21789" name="Line 243"/>
            <p:cNvSpPr>
              <a:spLocks noChangeShapeType="1"/>
            </p:cNvSpPr>
            <p:nvPr/>
          </p:nvSpPr>
          <p:spPr bwMode="auto">
            <a:xfrm flipV="1">
              <a:off x="4302" y="3384"/>
              <a:ext cx="1" cy="62"/>
            </a:xfrm>
            <a:prstGeom prst="line">
              <a:avLst/>
            </a:prstGeom>
            <a:noFill/>
            <a:ln w="3175" cap="sq">
              <a:solidFill>
                <a:schemeClr val="bg2"/>
              </a:solidFill>
              <a:miter lim="800000"/>
              <a:headEnd/>
              <a:tailEnd/>
            </a:ln>
          </p:spPr>
          <p:txBody>
            <a:bodyPr/>
            <a:lstStyle/>
            <a:p>
              <a:endParaRPr lang="en-US"/>
            </a:p>
          </p:txBody>
        </p:sp>
        <p:sp>
          <p:nvSpPr>
            <p:cNvPr id="21790" name="Line 244"/>
            <p:cNvSpPr>
              <a:spLocks noChangeShapeType="1"/>
            </p:cNvSpPr>
            <p:nvPr/>
          </p:nvSpPr>
          <p:spPr bwMode="auto">
            <a:xfrm flipV="1">
              <a:off x="4817" y="3384"/>
              <a:ext cx="1" cy="62"/>
            </a:xfrm>
            <a:prstGeom prst="line">
              <a:avLst/>
            </a:prstGeom>
            <a:noFill/>
            <a:ln w="3175" cap="sq">
              <a:solidFill>
                <a:schemeClr val="bg2"/>
              </a:solidFill>
              <a:miter lim="800000"/>
              <a:headEnd/>
              <a:tailEnd/>
            </a:ln>
          </p:spPr>
          <p:txBody>
            <a:bodyPr/>
            <a:lstStyle/>
            <a:p>
              <a:endParaRPr lang="en-US"/>
            </a:p>
          </p:txBody>
        </p:sp>
        <p:sp>
          <p:nvSpPr>
            <p:cNvPr id="21791" name="Line 245"/>
            <p:cNvSpPr>
              <a:spLocks noChangeShapeType="1"/>
            </p:cNvSpPr>
            <p:nvPr/>
          </p:nvSpPr>
          <p:spPr bwMode="auto">
            <a:xfrm flipV="1">
              <a:off x="5342" y="3384"/>
              <a:ext cx="1" cy="62"/>
            </a:xfrm>
            <a:prstGeom prst="line">
              <a:avLst/>
            </a:prstGeom>
            <a:noFill/>
            <a:ln w="3175" cap="sq">
              <a:solidFill>
                <a:schemeClr val="bg2"/>
              </a:solidFill>
              <a:miter lim="800000"/>
              <a:headEnd/>
              <a:tailEnd/>
            </a:ln>
          </p:spPr>
          <p:txBody>
            <a:bodyPr/>
            <a:lstStyle/>
            <a:p>
              <a:endParaRPr lang="en-US"/>
            </a:p>
          </p:txBody>
        </p:sp>
      </p:grpSp>
      <p:sp>
        <p:nvSpPr>
          <p:cNvPr id="21510" name="Line 265"/>
          <p:cNvSpPr>
            <a:spLocks noChangeShapeType="1"/>
          </p:cNvSpPr>
          <p:nvPr/>
        </p:nvSpPr>
        <p:spPr bwMode="auto">
          <a:xfrm>
            <a:off x="7189788" y="4932363"/>
            <a:ext cx="15875" cy="1587"/>
          </a:xfrm>
          <a:prstGeom prst="line">
            <a:avLst/>
          </a:prstGeom>
          <a:noFill/>
          <a:ln w="49213">
            <a:solidFill>
              <a:schemeClr val="tx1"/>
            </a:solidFill>
            <a:round/>
            <a:headEnd/>
            <a:tailEnd/>
          </a:ln>
        </p:spPr>
        <p:txBody>
          <a:bodyPr/>
          <a:lstStyle/>
          <a:p>
            <a:endParaRPr lang="en-US"/>
          </a:p>
        </p:txBody>
      </p:sp>
      <p:grpSp>
        <p:nvGrpSpPr>
          <p:cNvPr id="21511" name="Group 283"/>
          <p:cNvGrpSpPr>
            <a:grpSpLocks/>
          </p:cNvGrpSpPr>
          <p:nvPr/>
        </p:nvGrpSpPr>
        <p:grpSpPr bwMode="auto">
          <a:xfrm>
            <a:off x="1862138" y="2351088"/>
            <a:ext cx="6618287" cy="2581275"/>
            <a:chOff x="1173" y="1625"/>
            <a:chExt cx="4169" cy="1626"/>
          </a:xfrm>
        </p:grpSpPr>
        <p:sp>
          <p:nvSpPr>
            <p:cNvPr id="21542" name="Freeform 252"/>
            <p:cNvSpPr>
              <a:spLocks/>
            </p:cNvSpPr>
            <p:nvPr/>
          </p:nvSpPr>
          <p:spPr bwMode="auto">
            <a:xfrm>
              <a:off x="1173" y="1625"/>
              <a:ext cx="247" cy="247"/>
            </a:xfrm>
            <a:custGeom>
              <a:avLst/>
              <a:gdLst>
                <a:gd name="T0" fmla="*/ 0 w 247"/>
                <a:gd name="T1" fmla="*/ 0 h 247"/>
                <a:gd name="T2" fmla="*/ 124 w 247"/>
                <a:gd name="T3" fmla="*/ 124 h 247"/>
                <a:gd name="T4" fmla="*/ 247 w 247"/>
                <a:gd name="T5" fmla="*/ 247 h 247"/>
                <a:gd name="T6" fmla="*/ 0 60000 65536"/>
                <a:gd name="T7" fmla="*/ 0 60000 65536"/>
                <a:gd name="T8" fmla="*/ 0 60000 65536"/>
                <a:gd name="T9" fmla="*/ 0 w 247"/>
                <a:gd name="T10" fmla="*/ 0 h 247"/>
                <a:gd name="T11" fmla="*/ 247 w 247"/>
                <a:gd name="T12" fmla="*/ 247 h 247"/>
              </a:gdLst>
              <a:ahLst/>
              <a:cxnLst>
                <a:cxn ang="T6">
                  <a:pos x="T0" y="T1"/>
                </a:cxn>
                <a:cxn ang="T7">
                  <a:pos x="T2" y="T3"/>
                </a:cxn>
                <a:cxn ang="T8">
                  <a:pos x="T4" y="T5"/>
                </a:cxn>
              </a:cxnLst>
              <a:rect l="T9" t="T10" r="T11" b="T12"/>
              <a:pathLst>
                <a:path w="247" h="247">
                  <a:moveTo>
                    <a:pt x="0" y="0"/>
                  </a:moveTo>
                  <a:lnTo>
                    <a:pt x="124" y="124"/>
                  </a:lnTo>
                  <a:lnTo>
                    <a:pt x="247" y="247"/>
                  </a:lnTo>
                </a:path>
              </a:pathLst>
            </a:custGeom>
            <a:noFill/>
            <a:ln w="49213">
              <a:solidFill>
                <a:schemeClr val="accent2"/>
              </a:solidFill>
              <a:prstDash val="solid"/>
              <a:round/>
              <a:headEnd/>
              <a:tailEnd/>
            </a:ln>
          </p:spPr>
          <p:txBody>
            <a:bodyPr/>
            <a:lstStyle/>
            <a:p>
              <a:endParaRPr lang="en-US"/>
            </a:p>
          </p:txBody>
        </p:sp>
        <p:sp>
          <p:nvSpPr>
            <p:cNvPr id="21543" name="Freeform 253"/>
            <p:cNvSpPr>
              <a:spLocks/>
            </p:cNvSpPr>
            <p:nvPr/>
          </p:nvSpPr>
          <p:spPr bwMode="auto">
            <a:xfrm>
              <a:off x="1420" y="1872"/>
              <a:ext cx="278" cy="278"/>
            </a:xfrm>
            <a:custGeom>
              <a:avLst/>
              <a:gdLst>
                <a:gd name="T0" fmla="*/ 0 w 278"/>
                <a:gd name="T1" fmla="*/ 0 h 278"/>
                <a:gd name="T2" fmla="*/ 72 w 278"/>
                <a:gd name="T3" fmla="*/ 72 h 278"/>
                <a:gd name="T4" fmla="*/ 134 w 278"/>
                <a:gd name="T5" fmla="*/ 144 h 278"/>
                <a:gd name="T6" fmla="*/ 206 w 278"/>
                <a:gd name="T7" fmla="*/ 216 h 278"/>
                <a:gd name="T8" fmla="*/ 278 w 278"/>
                <a:gd name="T9" fmla="*/ 278 h 278"/>
                <a:gd name="T10" fmla="*/ 0 60000 65536"/>
                <a:gd name="T11" fmla="*/ 0 60000 65536"/>
                <a:gd name="T12" fmla="*/ 0 60000 65536"/>
                <a:gd name="T13" fmla="*/ 0 60000 65536"/>
                <a:gd name="T14" fmla="*/ 0 60000 65536"/>
                <a:gd name="T15" fmla="*/ 0 w 278"/>
                <a:gd name="T16" fmla="*/ 0 h 278"/>
                <a:gd name="T17" fmla="*/ 278 w 278"/>
                <a:gd name="T18" fmla="*/ 278 h 278"/>
              </a:gdLst>
              <a:ahLst/>
              <a:cxnLst>
                <a:cxn ang="T10">
                  <a:pos x="T0" y="T1"/>
                </a:cxn>
                <a:cxn ang="T11">
                  <a:pos x="T2" y="T3"/>
                </a:cxn>
                <a:cxn ang="T12">
                  <a:pos x="T4" y="T5"/>
                </a:cxn>
                <a:cxn ang="T13">
                  <a:pos x="T6" y="T7"/>
                </a:cxn>
                <a:cxn ang="T14">
                  <a:pos x="T8" y="T9"/>
                </a:cxn>
              </a:cxnLst>
              <a:rect l="T15" t="T16" r="T17" b="T18"/>
              <a:pathLst>
                <a:path w="278" h="278">
                  <a:moveTo>
                    <a:pt x="0" y="0"/>
                  </a:moveTo>
                  <a:lnTo>
                    <a:pt x="72" y="72"/>
                  </a:lnTo>
                  <a:lnTo>
                    <a:pt x="134" y="144"/>
                  </a:lnTo>
                  <a:lnTo>
                    <a:pt x="206" y="216"/>
                  </a:lnTo>
                  <a:lnTo>
                    <a:pt x="278" y="278"/>
                  </a:lnTo>
                </a:path>
              </a:pathLst>
            </a:custGeom>
            <a:noFill/>
            <a:ln w="49213">
              <a:solidFill>
                <a:schemeClr val="accent2"/>
              </a:solidFill>
              <a:prstDash val="solid"/>
              <a:round/>
              <a:headEnd/>
              <a:tailEnd/>
            </a:ln>
          </p:spPr>
          <p:txBody>
            <a:bodyPr/>
            <a:lstStyle/>
            <a:p>
              <a:endParaRPr lang="en-US"/>
            </a:p>
          </p:txBody>
        </p:sp>
        <p:sp>
          <p:nvSpPr>
            <p:cNvPr id="21544" name="Freeform 254"/>
            <p:cNvSpPr>
              <a:spLocks/>
            </p:cNvSpPr>
            <p:nvPr/>
          </p:nvSpPr>
          <p:spPr bwMode="auto">
            <a:xfrm>
              <a:off x="1698" y="2150"/>
              <a:ext cx="247" cy="195"/>
            </a:xfrm>
            <a:custGeom>
              <a:avLst/>
              <a:gdLst>
                <a:gd name="T0" fmla="*/ 0 w 247"/>
                <a:gd name="T1" fmla="*/ 0 h 195"/>
                <a:gd name="T2" fmla="*/ 62 w 247"/>
                <a:gd name="T3" fmla="*/ 51 h 195"/>
                <a:gd name="T4" fmla="*/ 124 w 247"/>
                <a:gd name="T5" fmla="*/ 103 h 195"/>
                <a:gd name="T6" fmla="*/ 247 w 247"/>
                <a:gd name="T7" fmla="*/ 195 h 195"/>
                <a:gd name="T8" fmla="*/ 0 60000 65536"/>
                <a:gd name="T9" fmla="*/ 0 60000 65536"/>
                <a:gd name="T10" fmla="*/ 0 60000 65536"/>
                <a:gd name="T11" fmla="*/ 0 60000 65536"/>
                <a:gd name="T12" fmla="*/ 0 w 247"/>
                <a:gd name="T13" fmla="*/ 0 h 195"/>
                <a:gd name="T14" fmla="*/ 247 w 247"/>
                <a:gd name="T15" fmla="*/ 195 h 195"/>
              </a:gdLst>
              <a:ahLst/>
              <a:cxnLst>
                <a:cxn ang="T8">
                  <a:pos x="T0" y="T1"/>
                </a:cxn>
                <a:cxn ang="T9">
                  <a:pos x="T2" y="T3"/>
                </a:cxn>
                <a:cxn ang="T10">
                  <a:pos x="T4" y="T5"/>
                </a:cxn>
                <a:cxn ang="T11">
                  <a:pos x="T6" y="T7"/>
                </a:cxn>
              </a:cxnLst>
              <a:rect l="T12" t="T13" r="T14" b="T15"/>
              <a:pathLst>
                <a:path w="247" h="195">
                  <a:moveTo>
                    <a:pt x="0" y="0"/>
                  </a:moveTo>
                  <a:lnTo>
                    <a:pt x="62" y="51"/>
                  </a:lnTo>
                  <a:lnTo>
                    <a:pt x="124" y="103"/>
                  </a:lnTo>
                  <a:lnTo>
                    <a:pt x="247" y="195"/>
                  </a:lnTo>
                </a:path>
              </a:pathLst>
            </a:custGeom>
            <a:noFill/>
            <a:ln w="49213">
              <a:solidFill>
                <a:schemeClr val="accent2"/>
              </a:solidFill>
              <a:prstDash val="solid"/>
              <a:round/>
              <a:headEnd/>
              <a:tailEnd/>
            </a:ln>
          </p:spPr>
          <p:txBody>
            <a:bodyPr/>
            <a:lstStyle/>
            <a:p>
              <a:endParaRPr lang="en-US"/>
            </a:p>
          </p:txBody>
        </p:sp>
        <p:sp>
          <p:nvSpPr>
            <p:cNvPr id="21545" name="Freeform 255"/>
            <p:cNvSpPr>
              <a:spLocks/>
            </p:cNvSpPr>
            <p:nvPr/>
          </p:nvSpPr>
          <p:spPr bwMode="auto">
            <a:xfrm>
              <a:off x="1945" y="2345"/>
              <a:ext cx="268" cy="206"/>
            </a:xfrm>
            <a:custGeom>
              <a:avLst/>
              <a:gdLst>
                <a:gd name="T0" fmla="*/ 0 w 268"/>
                <a:gd name="T1" fmla="*/ 0 h 206"/>
                <a:gd name="T2" fmla="*/ 134 w 268"/>
                <a:gd name="T3" fmla="*/ 103 h 206"/>
                <a:gd name="T4" fmla="*/ 268 w 268"/>
                <a:gd name="T5" fmla="*/ 206 h 206"/>
                <a:gd name="T6" fmla="*/ 0 60000 65536"/>
                <a:gd name="T7" fmla="*/ 0 60000 65536"/>
                <a:gd name="T8" fmla="*/ 0 60000 65536"/>
                <a:gd name="T9" fmla="*/ 0 w 268"/>
                <a:gd name="T10" fmla="*/ 0 h 206"/>
                <a:gd name="T11" fmla="*/ 268 w 268"/>
                <a:gd name="T12" fmla="*/ 206 h 206"/>
              </a:gdLst>
              <a:ahLst/>
              <a:cxnLst>
                <a:cxn ang="T6">
                  <a:pos x="T0" y="T1"/>
                </a:cxn>
                <a:cxn ang="T7">
                  <a:pos x="T2" y="T3"/>
                </a:cxn>
                <a:cxn ang="T8">
                  <a:pos x="T4" y="T5"/>
                </a:cxn>
              </a:cxnLst>
              <a:rect l="T9" t="T10" r="T11" b="T12"/>
              <a:pathLst>
                <a:path w="268" h="206">
                  <a:moveTo>
                    <a:pt x="0" y="0"/>
                  </a:moveTo>
                  <a:lnTo>
                    <a:pt x="134" y="103"/>
                  </a:lnTo>
                  <a:lnTo>
                    <a:pt x="268" y="206"/>
                  </a:lnTo>
                </a:path>
              </a:pathLst>
            </a:custGeom>
            <a:noFill/>
            <a:ln w="49213">
              <a:solidFill>
                <a:schemeClr val="accent2"/>
              </a:solidFill>
              <a:prstDash val="solid"/>
              <a:round/>
              <a:headEnd/>
              <a:tailEnd/>
            </a:ln>
          </p:spPr>
          <p:txBody>
            <a:bodyPr/>
            <a:lstStyle/>
            <a:p>
              <a:endParaRPr lang="en-US"/>
            </a:p>
          </p:txBody>
        </p:sp>
        <p:sp>
          <p:nvSpPr>
            <p:cNvPr id="21546" name="Freeform 256"/>
            <p:cNvSpPr>
              <a:spLocks/>
            </p:cNvSpPr>
            <p:nvPr/>
          </p:nvSpPr>
          <p:spPr bwMode="auto">
            <a:xfrm>
              <a:off x="2213" y="2551"/>
              <a:ext cx="247" cy="154"/>
            </a:xfrm>
            <a:custGeom>
              <a:avLst/>
              <a:gdLst>
                <a:gd name="T0" fmla="*/ 0 w 247"/>
                <a:gd name="T1" fmla="*/ 0 h 154"/>
                <a:gd name="T2" fmla="*/ 123 w 247"/>
                <a:gd name="T3" fmla="*/ 82 h 154"/>
                <a:gd name="T4" fmla="*/ 247 w 247"/>
                <a:gd name="T5" fmla="*/ 154 h 154"/>
                <a:gd name="T6" fmla="*/ 0 60000 65536"/>
                <a:gd name="T7" fmla="*/ 0 60000 65536"/>
                <a:gd name="T8" fmla="*/ 0 60000 65536"/>
                <a:gd name="T9" fmla="*/ 0 w 247"/>
                <a:gd name="T10" fmla="*/ 0 h 154"/>
                <a:gd name="T11" fmla="*/ 247 w 247"/>
                <a:gd name="T12" fmla="*/ 154 h 154"/>
              </a:gdLst>
              <a:ahLst/>
              <a:cxnLst>
                <a:cxn ang="T6">
                  <a:pos x="T0" y="T1"/>
                </a:cxn>
                <a:cxn ang="T7">
                  <a:pos x="T2" y="T3"/>
                </a:cxn>
                <a:cxn ang="T8">
                  <a:pos x="T4" y="T5"/>
                </a:cxn>
              </a:cxnLst>
              <a:rect l="T9" t="T10" r="T11" b="T12"/>
              <a:pathLst>
                <a:path w="247" h="154">
                  <a:moveTo>
                    <a:pt x="0" y="0"/>
                  </a:moveTo>
                  <a:lnTo>
                    <a:pt x="123" y="82"/>
                  </a:lnTo>
                  <a:lnTo>
                    <a:pt x="247" y="154"/>
                  </a:lnTo>
                </a:path>
              </a:pathLst>
            </a:custGeom>
            <a:noFill/>
            <a:ln w="49213">
              <a:solidFill>
                <a:schemeClr val="accent2"/>
              </a:solidFill>
              <a:prstDash val="solid"/>
              <a:round/>
              <a:headEnd/>
              <a:tailEnd/>
            </a:ln>
          </p:spPr>
          <p:txBody>
            <a:bodyPr/>
            <a:lstStyle/>
            <a:p>
              <a:endParaRPr lang="en-US"/>
            </a:p>
          </p:txBody>
        </p:sp>
        <p:sp>
          <p:nvSpPr>
            <p:cNvPr id="21547" name="Freeform 257"/>
            <p:cNvSpPr>
              <a:spLocks/>
            </p:cNvSpPr>
            <p:nvPr/>
          </p:nvSpPr>
          <p:spPr bwMode="auto">
            <a:xfrm>
              <a:off x="2460" y="2705"/>
              <a:ext cx="278" cy="165"/>
            </a:xfrm>
            <a:custGeom>
              <a:avLst/>
              <a:gdLst>
                <a:gd name="T0" fmla="*/ 0 w 278"/>
                <a:gd name="T1" fmla="*/ 0 h 165"/>
                <a:gd name="T2" fmla="*/ 134 w 278"/>
                <a:gd name="T3" fmla="*/ 83 h 165"/>
                <a:gd name="T4" fmla="*/ 206 w 278"/>
                <a:gd name="T5" fmla="*/ 124 h 165"/>
                <a:gd name="T6" fmla="*/ 278 w 278"/>
                <a:gd name="T7" fmla="*/ 165 h 165"/>
                <a:gd name="T8" fmla="*/ 0 60000 65536"/>
                <a:gd name="T9" fmla="*/ 0 60000 65536"/>
                <a:gd name="T10" fmla="*/ 0 60000 65536"/>
                <a:gd name="T11" fmla="*/ 0 60000 65536"/>
                <a:gd name="T12" fmla="*/ 0 w 278"/>
                <a:gd name="T13" fmla="*/ 0 h 165"/>
                <a:gd name="T14" fmla="*/ 278 w 278"/>
                <a:gd name="T15" fmla="*/ 165 h 165"/>
              </a:gdLst>
              <a:ahLst/>
              <a:cxnLst>
                <a:cxn ang="T8">
                  <a:pos x="T0" y="T1"/>
                </a:cxn>
                <a:cxn ang="T9">
                  <a:pos x="T2" y="T3"/>
                </a:cxn>
                <a:cxn ang="T10">
                  <a:pos x="T4" y="T5"/>
                </a:cxn>
                <a:cxn ang="T11">
                  <a:pos x="T6" y="T7"/>
                </a:cxn>
              </a:cxnLst>
              <a:rect l="T12" t="T13" r="T14" b="T15"/>
              <a:pathLst>
                <a:path w="278" h="165">
                  <a:moveTo>
                    <a:pt x="0" y="0"/>
                  </a:moveTo>
                  <a:lnTo>
                    <a:pt x="134" y="83"/>
                  </a:lnTo>
                  <a:lnTo>
                    <a:pt x="206" y="124"/>
                  </a:lnTo>
                  <a:lnTo>
                    <a:pt x="278" y="165"/>
                  </a:lnTo>
                </a:path>
              </a:pathLst>
            </a:custGeom>
            <a:noFill/>
            <a:ln w="49213">
              <a:solidFill>
                <a:schemeClr val="accent2"/>
              </a:solidFill>
              <a:prstDash val="solid"/>
              <a:round/>
              <a:headEnd/>
              <a:tailEnd/>
            </a:ln>
          </p:spPr>
          <p:txBody>
            <a:bodyPr/>
            <a:lstStyle/>
            <a:p>
              <a:endParaRPr lang="en-US"/>
            </a:p>
          </p:txBody>
        </p:sp>
        <p:sp>
          <p:nvSpPr>
            <p:cNvPr id="21548" name="Freeform 258"/>
            <p:cNvSpPr>
              <a:spLocks/>
            </p:cNvSpPr>
            <p:nvPr/>
          </p:nvSpPr>
          <p:spPr bwMode="auto">
            <a:xfrm>
              <a:off x="2738" y="2870"/>
              <a:ext cx="247" cy="93"/>
            </a:xfrm>
            <a:custGeom>
              <a:avLst/>
              <a:gdLst>
                <a:gd name="T0" fmla="*/ 0 w 247"/>
                <a:gd name="T1" fmla="*/ 0 h 93"/>
                <a:gd name="T2" fmla="*/ 123 w 247"/>
                <a:gd name="T3" fmla="*/ 52 h 93"/>
                <a:gd name="T4" fmla="*/ 247 w 247"/>
                <a:gd name="T5" fmla="*/ 93 h 93"/>
                <a:gd name="T6" fmla="*/ 0 60000 65536"/>
                <a:gd name="T7" fmla="*/ 0 60000 65536"/>
                <a:gd name="T8" fmla="*/ 0 60000 65536"/>
                <a:gd name="T9" fmla="*/ 0 w 247"/>
                <a:gd name="T10" fmla="*/ 0 h 93"/>
                <a:gd name="T11" fmla="*/ 247 w 247"/>
                <a:gd name="T12" fmla="*/ 93 h 93"/>
              </a:gdLst>
              <a:ahLst/>
              <a:cxnLst>
                <a:cxn ang="T6">
                  <a:pos x="T0" y="T1"/>
                </a:cxn>
                <a:cxn ang="T7">
                  <a:pos x="T2" y="T3"/>
                </a:cxn>
                <a:cxn ang="T8">
                  <a:pos x="T4" y="T5"/>
                </a:cxn>
              </a:cxnLst>
              <a:rect l="T9" t="T10" r="T11" b="T12"/>
              <a:pathLst>
                <a:path w="247" h="93">
                  <a:moveTo>
                    <a:pt x="0" y="0"/>
                  </a:moveTo>
                  <a:lnTo>
                    <a:pt x="123" y="52"/>
                  </a:lnTo>
                  <a:lnTo>
                    <a:pt x="247" y="93"/>
                  </a:lnTo>
                </a:path>
              </a:pathLst>
            </a:custGeom>
            <a:noFill/>
            <a:ln w="49213">
              <a:solidFill>
                <a:schemeClr val="accent2"/>
              </a:solidFill>
              <a:prstDash val="solid"/>
              <a:round/>
              <a:headEnd/>
              <a:tailEnd/>
            </a:ln>
          </p:spPr>
          <p:txBody>
            <a:bodyPr/>
            <a:lstStyle/>
            <a:p>
              <a:endParaRPr lang="en-US"/>
            </a:p>
          </p:txBody>
        </p:sp>
        <p:sp>
          <p:nvSpPr>
            <p:cNvPr id="21549" name="Freeform 259"/>
            <p:cNvSpPr>
              <a:spLocks/>
            </p:cNvSpPr>
            <p:nvPr/>
          </p:nvSpPr>
          <p:spPr bwMode="auto">
            <a:xfrm>
              <a:off x="2985" y="2963"/>
              <a:ext cx="278" cy="72"/>
            </a:xfrm>
            <a:custGeom>
              <a:avLst/>
              <a:gdLst>
                <a:gd name="T0" fmla="*/ 0 w 278"/>
                <a:gd name="T1" fmla="*/ 0 h 72"/>
                <a:gd name="T2" fmla="*/ 133 w 278"/>
                <a:gd name="T3" fmla="*/ 41 h 72"/>
                <a:gd name="T4" fmla="*/ 278 w 278"/>
                <a:gd name="T5" fmla="*/ 72 h 72"/>
                <a:gd name="T6" fmla="*/ 0 60000 65536"/>
                <a:gd name="T7" fmla="*/ 0 60000 65536"/>
                <a:gd name="T8" fmla="*/ 0 60000 65536"/>
                <a:gd name="T9" fmla="*/ 0 w 278"/>
                <a:gd name="T10" fmla="*/ 0 h 72"/>
                <a:gd name="T11" fmla="*/ 278 w 278"/>
                <a:gd name="T12" fmla="*/ 72 h 72"/>
              </a:gdLst>
              <a:ahLst/>
              <a:cxnLst>
                <a:cxn ang="T6">
                  <a:pos x="T0" y="T1"/>
                </a:cxn>
                <a:cxn ang="T7">
                  <a:pos x="T2" y="T3"/>
                </a:cxn>
                <a:cxn ang="T8">
                  <a:pos x="T4" y="T5"/>
                </a:cxn>
              </a:cxnLst>
              <a:rect l="T9" t="T10" r="T11" b="T12"/>
              <a:pathLst>
                <a:path w="278" h="72">
                  <a:moveTo>
                    <a:pt x="0" y="0"/>
                  </a:moveTo>
                  <a:lnTo>
                    <a:pt x="133" y="41"/>
                  </a:lnTo>
                  <a:lnTo>
                    <a:pt x="278" y="72"/>
                  </a:lnTo>
                </a:path>
              </a:pathLst>
            </a:custGeom>
            <a:noFill/>
            <a:ln w="49213">
              <a:solidFill>
                <a:schemeClr val="accent2"/>
              </a:solidFill>
              <a:prstDash val="solid"/>
              <a:round/>
              <a:headEnd/>
              <a:tailEnd/>
            </a:ln>
          </p:spPr>
          <p:txBody>
            <a:bodyPr/>
            <a:lstStyle/>
            <a:p>
              <a:endParaRPr lang="en-US"/>
            </a:p>
          </p:txBody>
        </p:sp>
        <p:sp>
          <p:nvSpPr>
            <p:cNvPr id="21550" name="Freeform 260"/>
            <p:cNvSpPr>
              <a:spLocks/>
            </p:cNvSpPr>
            <p:nvPr/>
          </p:nvSpPr>
          <p:spPr bwMode="auto">
            <a:xfrm>
              <a:off x="3263" y="3035"/>
              <a:ext cx="247" cy="41"/>
            </a:xfrm>
            <a:custGeom>
              <a:avLst/>
              <a:gdLst>
                <a:gd name="T0" fmla="*/ 0 w 247"/>
                <a:gd name="T1" fmla="*/ 0 h 41"/>
                <a:gd name="T2" fmla="*/ 123 w 247"/>
                <a:gd name="T3" fmla="*/ 20 h 41"/>
                <a:gd name="T4" fmla="*/ 247 w 247"/>
                <a:gd name="T5" fmla="*/ 41 h 41"/>
                <a:gd name="T6" fmla="*/ 0 60000 65536"/>
                <a:gd name="T7" fmla="*/ 0 60000 65536"/>
                <a:gd name="T8" fmla="*/ 0 60000 65536"/>
                <a:gd name="T9" fmla="*/ 0 w 247"/>
                <a:gd name="T10" fmla="*/ 0 h 41"/>
                <a:gd name="T11" fmla="*/ 247 w 247"/>
                <a:gd name="T12" fmla="*/ 41 h 41"/>
              </a:gdLst>
              <a:ahLst/>
              <a:cxnLst>
                <a:cxn ang="T6">
                  <a:pos x="T0" y="T1"/>
                </a:cxn>
                <a:cxn ang="T7">
                  <a:pos x="T2" y="T3"/>
                </a:cxn>
                <a:cxn ang="T8">
                  <a:pos x="T4" y="T5"/>
                </a:cxn>
              </a:cxnLst>
              <a:rect l="T9" t="T10" r="T11" b="T12"/>
              <a:pathLst>
                <a:path w="247" h="41">
                  <a:moveTo>
                    <a:pt x="0" y="0"/>
                  </a:moveTo>
                  <a:lnTo>
                    <a:pt x="123" y="20"/>
                  </a:lnTo>
                  <a:lnTo>
                    <a:pt x="247" y="41"/>
                  </a:lnTo>
                </a:path>
              </a:pathLst>
            </a:custGeom>
            <a:noFill/>
            <a:ln w="49213">
              <a:solidFill>
                <a:schemeClr val="accent2"/>
              </a:solidFill>
              <a:prstDash val="solid"/>
              <a:round/>
              <a:headEnd/>
              <a:tailEnd/>
            </a:ln>
          </p:spPr>
          <p:txBody>
            <a:bodyPr/>
            <a:lstStyle/>
            <a:p>
              <a:endParaRPr lang="en-US"/>
            </a:p>
          </p:txBody>
        </p:sp>
        <p:sp>
          <p:nvSpPr>
            <p:cNvPr id="21551" name="Freeform 261"/>
            <p:cNvSpPr>
              <a:spLocks/>
            </p:cNvSpPr>
            <p:nvPr/>
          </p:nvSpPr>
          <p:spPr bwMode="auto">
            <a:xfrm>
              <a:off x="3510" y="3076"/>
              <a:ext cx="267" cy="10"/>
            </a:xfrm>
            <a:custGeom>
              <a:avLst/>
              <a:gdLst>
                <a:gd name="T0" fmla="*/ 0 w 267"/>
                <a:gd name="T1" fmla="*/ 0 h 10"/>
                <a:gd name="T2" fmla="*/ 133 w 267"/>
                <a:gd name="T3" fmla="*/ 10 h 10"/>
                <a:gd name="T4" fmla="*/ 267 w 267"/>
                <a:gd name="T5" fmla="*/ 0 h 10"/>
                <a:gd name="T6" fmla="*/ 0 60000 65536"/>
                <a:gd name="T7" fmla="*/ 0 60000 65536"/>
                <a:gd name="T8" fmla="*/ 0 60000 65536"/>
                <a:gd name="T9" fmla="*/ 0 w 267"/>
                <a:gd name="T10" fmla="*/ 0 h 10"/>
                <a:gd name="T11" fmla="*/ 267 w 267"/>
                <a:gd name="T12" fmla="*/ 10 h 10"/>
              </a:gdLst>
              <a:ahLst/>
              <a:cxnLst>
                <a:cxn ang="T6">
                  <a:pos x="T0" y="T1"/>
                </a:cxn>
                <a:cxn ang="T7">
                  <a:pos x="T2" y="T3"/>
                </a:cxn>
                <a:cxn ang="T8">
                  <a:pos x="T4" y="T5"/>
                </a:cxn>
              </a:cxnLst>
              <a:rect l="T9" t="T10" r="T11" b="T12"/>
              <a:pathLst>
                <a:path w="267" h="10">
                  <a:moveTo>
                    <a:pt x="0" y="0"/>
                  </a:moveTo>
                  <a:lnTo>
                    <a:pt x="133" y="10"/>
                  </a:lnTo>
                  <a:lnTo>
                    <a:pt x="267" y="0"/>
                  </a:lnTo>
                </a:path>
              </a:pathLst>
            </a:custGeom>
            <a:noFill/>
            <a:ln w="49213">
              <a:solidFill>
                <a:schemeClr val="accent2"/>
              </a:solidFill>
              <a:prstDash val="solid"/>
              <a:round/>
              <a:headEnd/>
              <a:tailEnd/>
            </a:ln>
          </p:spPr>
          <p:txBody>
            <a:bodyPr/>
            <a:lstStyle/>
            <a:p>
              <a:endParaRPr lang="en-US"/>
            </a:p>
          </p:txBody>
        </p:sp>
        <p:sp>
          <p:nvSpPr>
            <p:cNvPr id="21552" name="Freeform 262"/>
            <p:cNvSpPr>
              <a:spLocks/>
            </p:cNvSpPr>
            <p:nvPr/>
          </p:nvSpPr>
          <p:spPr bwMode="auto">
            <a:xfrm>
              <a:off x="3777" y="3024"/>
              <a:ext cx="247" cy="52"/>
            </a:xfrm>
            <a:custGeom>
              <a:avLst/>
              <a:gdLst>
                <a:gd name="T0" fmla="*/ 0 w 247"/>
                <a:gd name="T1" fmla="*/ 52 h 52"/>
                <a:gd name="T2" fmla="*/ 62 w 247"/>
                <a:gd name="T3" fmla="*/ 42 h 52"/>
                <a:gd name="T4" fmla="*/ 124 w 247"/>
                <a:gd name="T5" fmla="*/ 31 h 52"/>
                <a:gd name="T6" fmla="*/ 247 w 247"/>
                <a:gd name="T7" fmla="*/ 0 h 52"/>
                <a:gd name="T8" fmla="*/ 0 60000 65536"/>
                <a:gd name="T9" fmla="*/ 0 60000 65536"/>
                <a:gd name="T10" fmla="*/ 0 60000 65536"/>
                <a:gd name="T11" fmla="*/ 0 60000 65536"/>
                <a:gd name="T12" fmla="*/ 0 w 247"/>
                <a:gd name="T13" fmla="*/ 0 h 52"/>
                <a:gd name="T14" fmla="*/ 247 w 247"/>
                <a:gd name="T15" fmla="*/ 52 h 52"/>
              </a:gdLst>
              <a:ahLst/>
              <a:cxnLst>
                <a:cxn ang="T8">
                  <a:pos x="T0" y="T1"/>
                </a:cxn>
                <a:cxn ang="T9">
                  <a:pos x="T2" y="T3"/>
                </a:cxn>
                <a:cxn ang="T10">
                  <a:pos x="T4" y="T5"/>
                </a:cxn>
                <a:cxn ang="T11">
                  <a:pos x="T6" y="T7"/>
                </a:cxn>
              </a:cxnLst>
              <a:rect l="T12" t="T13" r="T14" b="T15"/>
              <a:pathLst>
                <a:path w="247" h="52">
                  <a:moveTo>
                    <a:pt x="0" y="52"/>
                  </a:moveTo>
                  <a:lnTo>
                    <a:pt x="62" y="42"/>
                  </a:lnTo>
                  <a:lnTo>
                    <a:pt x="124" y="31"/>
                  </a:lnTo>
                  <a:lnTo>
                    <a:pt x="247" y="0"/>
                  </a:lnTo>
                </a:path>
              </a:pathLst>
            </a:custGeom>
            <a:noFill/>
            <a:ln w="49213">
              <a:solidFill>
                <a:schemeClr val="accent2"/>
              </a:solidFill>
              <a:prstDash val="solid"/>
              <a:round/>
              <a:headEnd/>
              <a:tailEnd/>
            </a:ln>
          </p:spPr>
          <p:txBody>
            <a:bodyPr/>
            <a:lstStyle/>
            <a:p>
              <a:endParaRPr lang="en-US"/>
            </a:p>
          </p:txBody>
        </p:sp>
        <p:sp>
          <p:nvSpPr>
            <p:cNvPr id="21553" name="Freeform 263"/>
            <p:cNvSpPr>
              <a:spLocks/>
            </p:cNvSpPr>
            <p:nvPr/>
          </p:nvSpPr>
          <p:spPr bwMode="auto">
            <a:xfrm>
              <a:off x="4024" y="2994"/>
              <a:ext cx="278" cy="30"/>
            </a:xfrm>
            <a:custGeom>
              <a:avLst/>
              <a:gdLst>
                <a:gd name="T0" fmla="*/ 0 w 278"/>
                <a:gd name="T1" fmla="*/ 30 h 30"/>
                <a:gd name="T2" fmla="*/ 72 w 278"/>
                <a:gd name="T3" fmla="*/ 20 h 30"/>
                <a:gd name="T4" fmla="*/ 144 w 278"/>
                <a:gd name="T5" fmla="*/ 0 h 30"/>
                <a:gd name="T6" fmla="*/ 216 w 278"/>
                <a:gd name="T7" fmla="*/ 0 h 30"/>
                <a:gd name="T8" fmla="*/ 247 w 278"/>
                <a:gd name="T9" fmla="*/ 0 h 30"/>
                <a:gd name="T10" fmla="*/ 278 w 278"/>
                <a:gd name="T11" fmla="*/ 10 h 30"/>
                <a:gd name="T12" fmla="*/ 0 60000 65536"/>
                <a:gd name="T13" fmla="*/ 0 60000 65536"/>
                <a:gd name="T14" fmla="*/ 0 60000 65536"/>
                <a:gd name="T15" fmla="*/ 0 60000 65536"/>
                <a:gd name="T16" fmla="*/ 0 60000 65536"/>
                <a:gd name="T17" fmla="*/ 0 60000 65536"/>
                <a:gd name="T18" fmla="*/ 0 w 278"/>
                <a:gd name="T19" fmla="*/ 0 h 30"/>
                <a:gd name="T20" fmla="*/ 278 w 278"/>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278" h="30">
                  <a:moveTo>
                    <a:pt x="0" y="30"/>
                  </a:moveTo>
                  <a:lnTo>
                    <a:pt x="72" y="20"/>
                  </a:lnTo>
                  <a:lnTo>
                    <a:pt x="144" y="0"/>
                  </a:lnTo>
                  <a:lnTo>
                    <a:pt x="216" y="0"/>
                  </a:lnTo>
                  <a:lnTo>
                    <a:pt x="247" y="0"/>
                  </a:lnTo>
                  <a:lnTo>
                    <a:pt x="278" y="10"/>
                  </a:lnTo>
                </a:path>
              </a:pathLst>
            </a:custGeom>
            <a:noFill/>
            <a:ln w="49213">
              <a:solidFill>
                <a:schemeClr val="accent2"/>
              </a:solidFill>
              <a:prstDash val="solid"/>
              <a:round/>
              <a:headEnd/>
              <a:tailEnd/>
            </a:ln>
          </p:spPr>
          <p:txBody>
            <a:bodyPr/>
            <a:lstStyle/>
            <a:p>
              <a:endParaRPr lang="en-US"/>
            </a:p>
          </p:txBody>
        </p:sp>
        <p:sp>
          <p:nvSpPr>
            <p:cNvPr id="21554" name="Freeform 264"/>
            <p:cNvSpPr>
              <a:spLocks/>
            </p:cNvSpPr>
            <p:nvPr/>
          </p:nvSpPr>
          <p:spPr bwMode="auto">
            <a:xfrm>
              <a:off x="4302" y="3004"/>
              <a:ext cx="227" cy="247"/>
            </a:xfrm>
            <a:custGeom>
              <a:avLst/>
              <a:gdLst>
                <a:gd name="T0" fmla="*/ 0 w 227"/>
                <a:gd name="T1" fmla="*/ 0 h 247"/>
                <a:gd name="T2" fmla="*/ 31 w 227"/>
                <a:gd name="T3" fmla="*/ 20 h 247"/>
                <a:gd name="T4" fmla="*/ 62 w 227"/>
                <a:gd name="T5" fmla="*/ 51 h 247"/>
                <a:gd name="T6" fmla="*/ 134 w 227"/>
                <a:gd name="T7" fmla="*/ 123 h 247"/>
                <a:gd name="T8" fmla="*/ 185 w 227"/>
                <a:gd name="T9" fmla="*/ 195 h 247"/>
                <a:gd name="T10" fmla="*/ 206 w 227"/>
                <a:gd name="T11" fmla="*/ 226 h 247"/>
                <a:gd name="T12" fmla="*/ 227 w 227"/>
                <a:gd name="T13" fmla="*/ 247 h 247"/>
                <a:gd name="T14" fmla="*/ 0 60000 65536"/>
                <a:gd name="T15" fmla="*/ 0 60000 65536"/>
                <a:gd name="T16" fmla="*/ 0 60000 65536"/>
                <a:gd name="T17" fmla="*/ 0 60000 65536"/>
                <a:gd name="T18" fmla="*/ 0 60000 65536"/>
                <a:gd name="T19" fmla="*/ 0 60000 65536"/>
                <a:gd name="T20" fmla="*/ 0 60000 65536"/>
                <a:gd name="T21" fmla="*/ 0 w 227"/>
                <a:gd name="T22" fmla="*/ 0 h 247"/>
                <a:gd name="T23" fmla="*/ 227 w 227"/>
                <a:gd name="T24" fmla="*/ 247 h 2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7" h="247">
                  <a:moveTo>
                    <a:pt x="0" y="0"/>
                  </a:moveTo>
                  <a:lnTo>
                    <a:pt x="31" y="20"/>
                  </a:lnTo>
                  <a:lnTo>
                    <a:pt x="62" y="51"/>
                  </a:lnTo>
                  <a:lnTo>
                    <a:pt x="134" y="123"/>
                  </a:lnTo>
                  <a:lnTo>
                    <a:pt x="185" y="195"/>
                  </a:lnTo>
                  <a:lnTo>
                    <a:pt x="206" y="226"/>
                  </a:lnTo>
                  <a:lnTo>
                    <a:pt x="227" y="247"/>
                  </a:lnTo>
                </a:path>
              </a:pathLst>
            </a:custGeom>
            <a:noFill/>
            <a:ln w="49213">
              <a:solidFill>
                <a:schemeClr val="accent2"/>
              </a:solidFill>
              <a:prstDash val="solid"/>
              <a:round/>
              <a:headEnd/>
              <a:tailEnd/>
            </a:ln>
          </p:spPr>
          <p:txBody>
            <a:bodyPr/>
            <a:lstStyle/>
            <a:p>
              <a:endParaRPr lang="en-US"/>
            </a:p>
          </p:txBody>
        </p:sp>
        <p:sp>
          <p:nvSpPr>
            <p:cNvPr id="21555" name="Freeform 266"/>
            <p:cNvSpPr>
              <a:spLocks/>
            </p:cNvSpPr>
            <p:nvPr/>
          </p:nvSpPr>
          <p:spPr bwMode="auto">
            <a:xfrm>
              <a:off x="4539" y="3199"/>
              <a:ext cx="803" cy="52"/>
            </a:xfrm>
            <a:custGeom>
              <a:avLst/>
              <a:gdLst>
                <a:gd name="T0" fmla="*/ 0 w 803"/>
                <a:gd name="T1" fmla="*/ 52 h 52"/>
                <a:gd name="T2" fmla="*/ 62 w 803"/>
                <a:gd name="T3" fmla="*/ 52 h 52"/>
                <a:gd name="T4" fmla="*/ 144 w 803"/>
                <a:gd name="T5" fmla="*/ 41 h 52"/>
                <a:gd name="T6" fmla="*/ 247 w 803"/>
                <a:gd name="T7" fmla="*/ 41 h 52"/>
                <a:gd name="T8" fmla="*/ 350 w 803"/>
                <a:gd name="T9" fmla="*/ 31 h 52"/>
                <a:gd name="T10" fmla="*/ 586 w 803"/>
                <a:gd name="T11" fmla="*/ 11 h 52"/>
                <a:gd name="T12" fmla="*/ 700 w 803"/>
                <a:gd name="T13" fmla="*/ 11 h 52"/>
                <a:gd name="T14" fmla="*/ 803 w 803"/>
                <a:gd name="T15" fmla="*/ 0 h 52"/>
                <a:gd name="T16" fmla="*/ 0 60000 65536"/>
                <a:gd name="T17" fmla="*/ 0 60000 65536"/>
                <a:gd name="T18" fmla="*/ 0 60000 65536"/>
                <a:gd name="T19" fmla="*/ 0 60000 65536"/>
                <a:gd name="T20" fmla="*/ 0 60000 65536"/>
                <a:gd name="T21" fmla="*/ 0 60000 65536"/>
                <a:gd name="T22" fmla="*/ 0 60000 65536"/>
                <a:gd name="T23" fmla="*/ 0 60000 65536"/>
                <a:gd name="T24" fmla="*/ 0 w 803"/>
                <a:gd name="T25" fmla="*/ 0 h 52"/>
                <a:gd name="T26" fmla="*/ 803 w 803"/>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3" h="52">
                  <a:moveTo>
                    <a:pt x="0" y="52"/>
                  </a:moveTo>
                  <a:lnTo>
                    <a:pt x="62" y="52"/>
                  </a:lnTo>
                  <a:lnTo>
                    <a:pt x="144" y="41"/>
                  </a:lnTo>
                  <a:lnTo>
                    <a:pt x="247" y="41"/>
                  </a:lnTo>
                  <a:lnTo>
                    <a:pt x="350" y="31"/>
                  </a:lnTo>
                  <a:lnTo>
                    <a:pt x="586" y="11"/>
                  </a:lnTo>
                  <a:lnTo>
                    <a:pt x="700" y="11"/>
                  </a:lnTo>
                  <a:lnTo>
                    <a:pt x="803" y="0"/>
                  </a:lnTo>
                </a:path>
              </a:pathLst>
            </a:custGeom>
            <a:noFill/>
            <a:ln w="49213">
              <a:solidFill>
                <a:schemeClr val="accent2"/>
              </a:solidFill>
              <a:prstDash val="solid"/>
              <a:round/>
              <a:headEnd/>
              <a:tailEnd/>
            </a:ln>
          </p:spPr>
          <p:txBody>
            <a:bodyPr/>
            <a:lstStyle/>
            <a:p>
              <a:endParaRPr lang="en-US"/>
            </a:p>
          </p:txBody>
        </p:sp>
      </p:grpSp>
      <p:sp>
        <p:nvSpPr>
          <p:cNvPr id="21512" name="Rectangle 267"/>
          <p:cNvSpPr>
            <a:spLocks noChangeArrowheads="1"/>
          </p:cNvSpPr>
          <p:nvPr/>
        </p:nvSpPr>
        <p:spPr bwMode="auto">
          <a:xfrm>
            <a:off x="1241425" y="4997450"/>
            <a:ext cx="365125" cy="350838"/>
          </a:xfrm>
          <a:prstGeom prst="rect">
            <a:avLst/>
          </a:prstGeom>
          <a:noFill/>
          <a:ln w="9525">
            <a:noFill/>
            <a:miter lim="800000"/>
            <a:headEnd/>
            <a:tailEnd/>
          </a:ln>
        </p:spPr>
        <p:txBody>
          <a:bodyPr wrap="none" lIns="0" tIns="0" rIns="0" bIns="0">
            <a:spAutoFit/>
          </a:bodyPr>
          <a:lstStyle/>
          <a:p>
            <a:r>
              <a:rPr lang="en-US" sz="2300">
                <a:solidFill>
                  <a:schemeClr val="tx2"/>
                </a:solidFill>
              </a:rPr>
              <a:t>0.1</a:t>
            </a:r>
            <a:endParaRPr lang="en-US" sz="2400">
              <a:solidFill>
                <a:schemeClr val="tx2"/>
              </a:solidFill>
            </a:endParaRPr>
          </a:p>
        </p:txBody>
      </p:sp>
      <p:sp>
        <p:nvSpPr>
          <p:cNvPr id="21513" name="Rectangle 268"/>
          <p:cNvSpPr>
            <a:spLocks noChangeArrowheads="1"/>
          </p:cNvSpPr>
          <p:nvPr/>
        </p:nvSpPr>
        <p:spPr bwMode="auto">
          <a:xfrm>
            <a:off x="1470025" y="4179888"/>
            <a:ext cx="146050" cy="350837"/>
          </a:xfrm>
          <a:prstGeom prst="rect">
            <a:avLst/>
          </a:prstGeom>
          <a:noFill/>
          <a:ln w="9525">
            <a:noFill/>
            <a:miter lim="800000"/>
            <a:headEnd/>
            <a:tailEnd/>
          </a:ln>
        </p:spPr>
        <p:txBody>
          <a:bodyPr wrap="none" lIns="0" tIns="0" rIns="0" bIns="0">
            <a:spAutoFit/>
          </a:bodyPr>
          <a:lstStyle/>
          <a:p>
            <a:r>
              <a:rPr lang="en-US" sz="2300">
                <a:solidFill>
                  <a:schemeClr val="tx2"/>
                </a:solidFill>
              </a:rPr>
              <a:t>1</a:t>
            </a:r>
            <a:endParaRPr lang="en-US" sz="2400">
              <a:solidFill>
                <a:schemeClr val="tx2"/>
              </a:solidFill>
            </a:endParaRPr>
          </a:p>
        </p:txBody>
      </p:sp>
      <p:sp>
        <p:nvSpPr>
          <p:cNvPr id="21514" name="Rectangle 269"/>
          <p:cNvSpPr>
            <a:spLocks noChangeArrowheads="1"/>
          </p:cNvSpPr>
          <p:nvPr/>
        </p:nvSpPr>
        <p:spPr bwMode="auto">
          <a:xfrm>
            <a:off x="1323975" y="3348038"/>
            <a:ext cx="292100" cy="350837"/>
          </a:xfrm>
          <a:prstGeom prst="rect">
            <a:avLst/>
          </a:prstGeom>
          <a:noFill/>
          <a:ln w="9525">
            <a:noFill/>
            <a:miter lim="800000"/>
            <a:headEnd/>
            <a:tailEnd/>
          </a:ln>
        </p:spPr>
        <p:txBody>
          <a:bodyPr wrap="none" lIns="0" tIns="0" rIns="0" bIns="0">
            <a:spAutoFit/>
          </a:bodyPr>
          <a:lstStyle/>
          <a:p>
            <a:r>
              <a:rPr lang="en-US" sz="2300">
                <a:solidFill>
                  <a:schemeClr val="tx2"/>
                </a:solidFill>
              </a:rPr>
              <a:t>10</a:t>
            </a:r>
            <a:endParaRPr lang="en-US" sz="2400">
              <a:solidFill>
                <a:schemeClr val="tx2"/>
              </a:solidFill>
            </a:endParaRPr>
          </a:p>
        </p:txBody>
      </p:sp>
      <p:sp>
        <p:nvSpPr>
          <p:cNvPr id="21515" name="Rectangle 270"/>
          <p:cNvSpPr>
            <a:spLocks noChangeArrowheads="1"/>
          </p:cNvSpPr>
          <p:nvPr/>
        </p:nvSpPr>
        <p:spPr bwMode="auto">
          <a:xfrm>
            <a:off x="1176338" y="2530475"/>
            <a:ext cx="438150" cy="350838"/>
          </a:xfrm>
          <a:prstGeom prst="rect">
            <a:avLst/>
          </a:prstGeom>
          <a:noFill/>
          <a:ln w="9525">
            <a:noFill/>
            <a:miter lim="800000"/>
            <a:headEnd/>
            <a:tailEnd/>
          </a:ln>
        </p:spPr>
        <p:txBody>
          <a:bodyPr wrap="none" lIns="0" tIns="0" rIns="0" bIns="0">
            <a:spAutoFit/>
          </a:bodyPr>
          <a:lstStyle/>
          <a:p>
            <a:r>
              <a:rPr lang="en-US" sz="2300">
                <a:solidFill>
                  <a:schemeClr val="tx2"/>
                </a:solidFill>
              </a:rPr>
              <a:t>100</a:t>
            </a:r>
            <a:endParaRPr lang="en-US" sz="2400">
              <a:solidFill>
                <a:schemeClr val="tx2"/>
              </a:solidFill>
            </a:endParaRPr>
          </a:p>
        </p:txBody>
      </p:sp>
      <p:sp>
        <p:nvSpPr>
          <p:cNvPr id="21516" name="Rectangle 271"/>
          <p:cNvSpPr>
            <a:spLocks noChangeArrowheads="1"/>
          </p:cNvSpPr>
          <p:nvPr/>
        </p:nvSpPr>
        <p:spPr bwMode="auto">
          <a:xfrm>
            <a:off x="1028700" y="1698625"/>
            <a:ext cx="584200" cy="350838"/>
          </a:xfrm>
          <a:prstGeom prst="rect">
            <a:avLst/>
          </a:prstGeom>
          <a:noFill/>
          <a:ln w="9525">
            <a:noFill/>
            <a:miter lim="800000"/>
            <a:headEnd/>
            <a:tailEnd/>
          </a:ln>
        </p:spPr>
        <p:txBody>
          <a:bodyPr wrap="none" lIns="0" tIns="0" rIns="0" bIns="0">
            <a:spAutoFit/>
          </a:bodyPr>
          <a:lstStyle/>
          <a:p>
            <a:r>
              <a:rPr lang="en-US" sz="2300">
                <a:solidFill>
                  <a:schemeClr val="tx2"/>
                </a:solidFill>
              </a:rPr>
              <a:t>1000</a:t>
            </a:r>
            <a:endParaRPr lang="en-US" sz="2400">
              <a:solidFill>
                <a:schemeClr val="tx2"/>
              </a:solidFill>
            </a:endParaRPr>
          </a:p>
        </p:txBody>
      </p:sp>
      <p:sp>
        <p:nvSpPr>
          <p:cNvPr id="21517" name="Rectangle 272"/>
          <p:cNvSpPr>
            <a:spLocks noChangeArrowheads="1"/>
          </p:cNvSpPr>
          <p:nvPr/>
        </p:nvSpPr>
        <p:spPr bwMode="auto">
          <a:xfrm>
            <a:off x="1635125" y="5438775"/>
            <a:ext cx="365125" cy="350838"/>
          </a:xfrm>
          <a:prstGeom prst="rect">
            <a:avLst/>
          </a:prstGeom>
          <a:noFill/>
          <a:ln w="9525">
            <a:noFill/>
            <a:miter lim="800000"/>
            <a:headEnd/>
            <a:tailEnd/>
          </a:ln>
        </p:spPr>
        <p:txBody>
          <a:bodyPr wrap="none" lIns="0" tIns="0" rIns="0" bIns="0">
            <a:spAutoFit/>
          </a:bodyPr>
          <a:lstStyle/>
          <a:p>
            <a:r>
              <a:rPr lang="en-US" sz="2300">
                <a:solidFill>
                  <a:schemeClr val="tx2"/>
                </a:solidFill>
              </a:rPr>
              <a:t>0.1</a:t>
            </a:r>
            <a:endParaRPr lang="en-US" sz="2400">
              <a:solidFill>
                <a:schemeClr val="tx2"/>
              </a:solidFill>
            </a:endParaRPr>
          </a:p>
        </p:txBody>
      </p:sp>
      <p:sp>
        <p:nvSpPr>
          <p:cNvPr id="21518" name="Rectangle 273"/>
          <p:cNvSpPr>
            <a:spLocks noChangeArrowheads="1"/>
          </p:cNvSpPr>
          <p:nvPr/>
        </p:nvSpPr>
        <p:spPr bwMode="auto">
          <a:xfrm>
            <a:off x="2601913" y="5438775"/>
            <a:ext cx="146050" cy="350838"/>
          </a:xfrm>
          <a:prstGeom prst="rect">
            <a:avLst/>
          </a:prstGeom>
          <a:noFill/>
          <a:ln w="9525">
            <a:noFill/>
            <a:miter lim="800000"/>
            <a:headEnd/>
            <a:tailEnd/>
          </a:ln>
        </p:spPr>
        <p:txBody>
          <a:bodyPr wrap="none" lIns="0" tIns="0" rIns="0" bIns="0">
            <a:spAutoFit/>
          </a:bodyPr>
          <a:lstStyle/>
          <a:p>
            <a:r>
              <a:rPr lang="en-US" sz="2300">
                <a:solidFill>
                  <a:schemeClr val="tx2"/>
                </a:solidFill>
              </a:rPr>
              <a:t>1</a:t>
            </a:r>
            <a:endParaRPr lang="en-US" sz="2400">
              <a:solidFill>
                <a:schemeClr val="tx2"/>
              </a:solidFill>
            </a:endParaRPr>
          </a:p>
        </p:txBody>
      </p:sp>
      <p:sp>
        <p:nvSpPr>
          <p:cNvPr id="21519" name="Rectangle 274"/>
          <p:cNvSpPr>
            <a:spLocks noChangeArrowheads="1"/>
          </p:cNvSpPr>
          <p:nvPr/>
        </p:nvSpPr>
        <p:spPr bwMode="auto">
          <a:xfrm>
            <a:off x="3341688" y="5438775"/>
            <a:ext cx="292100" cy="350838"/>
          </a:xfrm>
          <a:prstGeom prst="rect">
            <a:avLst/>
          </a:prstGeom>
          <a:noFill/>
          <a:ln w="9525">
            <a:noFill/>
            <a:miter lim="800000"/>
            <a:headEnd/>
            <a:tailEnd/>
          </a:ln>
        </p:spPr>
        <p:txBody>
          <a:bodyPr wrap="none" lIns="0" tIns="0" rIns="0" bIns="0">
            <a:spAutoFit/>
          </a:bodyPr>
          <a:lstStyle/>
          <a:p>
            <a:r>
              <a:rPr lang="en-US" sz="2300">
                <a:solidFill>
                  <a:schemeClr val="tx2"/>
                </a:solidFill>
              </a:rPr>
              <a:t>10</a:t>
            </a:r>
            <a:endParaRPr lang="en-US" sz="2400">
              <a:solidFill>
                <a:schemeClr val="tx2"/>
              </a:solidFill>
            </a:endParaRPr>
          </a:p>
        </p:txBody>
      </p:sp>
      <p:sp>
        <p:nvSpPr>
          <p:cNvPr id="21520" name="Rectangle 275"/>
          <p:cNvSpPr>
            <a:spLocks noChangeArrowheads="1"/>
          </p:cNvSpPr>
          <p:nvPr/>
        </p:nvSpPr>
        <p:spPr bwMode="auto">
          <a:xfrm>
            <a:off x="4175125" y="5438775"/>
            <a:ext cx="387350" cy="350838"/>
          </a:xfrm>
          <a:prstGeom prst="rect">
            <a:avLst/>
          </a:prstGeom>
          <a:noFill/>
          <a:ln w="9525">
            <a:noFill/>
            <a:miter lim="800000"/>
            <a:headEnd/>
            <a:tailEnd/>
          </a:ln>
        </p:spPr>
        <p:txBody>
          <a:bodyPr wrap="none" lIns="0" tIns="0" rIns="0" bIns="0">
            <a:spAutoFit/>
          </a:bodyPr>
          <a:lstStyle/>
          <a:p>
            <a:r>
              <a:rPr lang="en-US" sz="2300">
                <a:solidFill>
                  <a:schemeClr val="tx2"/>
                </a:solidFill>
              </a:rPr>
              <a:t>10</a:t>
            </a:r>
            <a:r>
              <a:rPr lang="en-US" sz="2300" baseline="30000">
                <a:solidFill>
                  <a:schemeClr val="tx2"/>
                </a:solidFill>
              </a:rPr>
              <a:t>2</a:t>
            </a:r>
            <a:endParaRPr lang="en-US" sz="2400">
              <a:solidFill>
                <a:schemeClr val="tx2"/>
              </a:solidFill>
            </a:endParaRPr>
          </a:p>
        </p:txBody>
      </p:sp>
      <p:sp>
        <p:nvSpPr>
          <p:cNvPr id="21521" name="Rectangle 276"/>
          <p:cNvSpPr>
            <a:spLocks noChangeArrowheads="1"/>
          </p:cNvSpPr>
          <p:nvPr/>
        </p:nvSpPr>
        <p:spPr bwMode="auto">
          <a:xfrm>
            <a:off x="5008563" y="5438775"/>
            <a:ext cx="387350" cy="350838"/>
          </a:xfrm>
          <a:prstGeom prst="rect">
            <a:avLst/>
          </a:prstGeom>
          <a:noFill/>
          <a:ln w="9525">
            <a:noFill/>
            <a:miter lim="800000"/>
            <a:headEnd/>
            <a:tailEnd/>
          </a:ln>
        </p:spPr>
        <p:txBody>
          <a:bodyPr wrap="none" lIns="0" tIns="0" rIns="0" bIns="0">
            <a:spAutoFit/>
          </a:bodyPr>
          <a:lstStyle/>
          <a:p>
            <a:r>
              <a:rPr lang="en-US" sz="2300">
                <a:solidFill>
                  <a:schemeClr val="tx2"/>
                </a:solidFill>
              </a:rPr>
              <a:t>10</a:t>
            </a:r>
            <a:r>
              <a:rPr lang="en-US" sz="2300" baseline="30000">
                <a:solidFill>
                  <a:schemeClr val="tx2"/>
                </a:solidFill>
              </a:rPr>
              <a:t>3</a:t>
            </a:r>
            <a:endParaRPr lang="en-US" sz="2400">
              <a:solidFill>
                <a:schemeClr val="tx2"/>
              </a:solidFill>
            </a:endParaRPr>
          </a:p>
        </p:txBody>
      </p:sp>
      <p:sp>
        <p:nvSpPr>
          <p:cNvPr id="21522" name="Rectangle 277"/>
          <p:cNvSpPr>
            <a:spLocks noChangeArrowheads="1"/>
          </p:cNvSpPr>
          <p:nvPr/>
        </p:nvSpPr>
        <p:spPr bwMode="auto">
          <a:xfrm>
            <a:off x="5826125" y="5438775"/>
            <a:ext cx="387350" cy="350838"/>
          </a:xfrm>
          <a:prstGeom prst="rect">
            <a:avLst/>
          </a:prstGeom>
          <a:noFill/>
          <a:ln w="9525">
            <a:noFill/>
            <a:miter lim="800000"/>
            <a:headEnd/>
            <a:tailEnd/>
          </a:ln>
        </p:spPr>
        <p:txBody>
          <a:bodyPr wrap="none" lIns="0" tIns="0" rIns="0" bIns="0">
            <a:spAutoFit/>
          </a:bodyPr>
          <a:lstStyle/>
          <a:p>
            <a:r>
              <a:rPr lang="en-US" sz="2300">
                <a:solidFill>
                  <a:schemeClr val="tx2"/>
                </a:solidFill>
              </a:rPr>
              <a:t>10</a:t>
            </a:r>
            <a:r>
              <a:rPr lang="en-US" sz="2300" baseline="30000">
                <a:solidFill>
                  <a:schemeClr val="tx2"/>
                </a:solidFill>
              </a:rPr>
              <a:t>4</a:t>
            </a:r>
            <a:endParaRPr lang="en-US" sz="2400">
              <a:solidFill>
                <a:schemeClr val="tx2"/>
              </a:solidFill>
            </a:endParaRPr>
          </a:p>
        </p:txBody>
      </p:sp>
      <p:sp>
        <p:nvSpPr>
          <p:cNvPr id="21523" name="Rectangle 278"/>
          <p:cNvSpPr>
            <a:spLocks noChangeArrowheads="1"/>
          </p:cNvSpPr>
          <p:nvPr/>
        </p:nvSpPr>
        <p:spPr bwMode="auto">
          <a:xfrm>
            <a:off x="6659563" y="5438775"/>
            <a:ext cx="387350" cy="350838"/>
          </a:xfrm>
          <a:prstGeom prst="rect">
            <a:avLst/>
          </a:prstGeom>
          <a:noFill/>
          <a:ln w="9525">
            <a:noFill/>
            <a:miter lim="800000"/>
            <a:headEnd/>
            <a:tailEnd/>
          </a:ln>
        </p:spPr>
        <p:txBody>
          <a:bodyPr wrap="none" lIns="0" tIns="0" rIns="0" bIns="0">
            <a:spAutoFit/>
          </a:bodyPr>
          <a:lstStyle/>
          <a:p>
            <a:r>
              <a:rPr lang="en-US" sz="2300">
                <a:solidFill>
                  <a:schemeClr val="tx2"/>
                </a:solidFill>
              </a:rPr>
              <a:t>10</a:t>
            </a:r>
            <a:r>
              <a:rPr lang="en-US" sz="2300" baseline="30000">
                <a:solidFill>
                  <a:schemeClr val="tx2"/>
                </a:solidFill>
              </a:rPr>
              <a:t>5</a:t>
            </a:r>
            <a:endParaRPr lang="en-US" sz="2400">
              <a:solidFill>
                <a:schemeClr val="tx2"/>
              </a:solidFill>
            </a:endParaRPr>
          </a:p>
        </p:txBody>
      </p:sp>
      <p:sp>
        <p:nvSpPr>
          <p:cNvPr id="21524" name="Rectangle 279"/>
          <p:cNvSpPr>
            <a:spLocks noChangeArrowheads="1"/>
          </p:cNvSpPr>
          <p:nvPr/>
        </p:nvSpPr>
        <p:spPr bwMode="auto">
          <a:xfrm>
            <a:off x="7475538" y="5438775"/>
            <a:ext cx="387350" cy="350838"/>
          </a:xfrm>
          <a:prstGeom prst="rect">
            <a:avLst/>
          </a:prstGeom>
          <a:noFill/>
          <a:ln w="9525">
            <a:noFill/>
            <a:miter lim="800000"/>
            <a:headEnd/>
            <a:tailEnd/>
          </a:ln>
        </p:spPr>
        <p:txBody>
          <a:bodyPr wrap="none" lIns="0" tIns="0" rIns="0" bIns="0">
            <a:spAutoFit/>
          </a:bodyPr>
          <a:lstStyle/>
          <a:p>
            <a:r>
              <a:rPr lang="en-US" sz="2300">
                <a:solidFill>
                  <a:schemeClr val="tx2"/>
                </a:solidFill>
              </a:rPr>
              <a:t>10</a:t>
            </a:r>
            <a:r>
              <a:rPr lang="en-US" sz="2300" baseline="30000">
                <a:solidFill>
                  <a:schemeClr val="tx2"/>
                </a:solidFill>
              </a:rPr>
              <a:t>6</a:t>
            </a:r>
            <a:endParaRPr lang="en-US" sz="2400">
              <a:solidFill>
                <a:schemeClr val="tx2"/>
              </a:solidFill>
            </a:endParaRPr>
          </a:p>
        </p:txBody>
      </p:sp>
      <p:sp>
        <p:nvSpPr>
          <p:cNvPr id="21525" name="Rectangle 280"/>
          <p:cNvSpPr>
            <a:spLocks noChangeArrowheads="1"/>
          </p:cNvSpPr>
          <p:nvPr/>
        </p:nvSpPr>
        <p:spPr bwMode="auto">
          <a:xfrm>
            <a:off x="8308975" y="5438775"/>
            <a:ext cx="387350" cy="350838"/>
          </a:xfrm>
          <a:prstGeom prst="rect">
            <a:avLst/>
          </a:prstGeom>
          <a:noFill/>
          <a:ln w="9525">
            <a:noFill/>
            <a:miter lim="800000"/>
            <a:headEnd/>
            <a:tailEnd/>
          </a:ln>
        </p:spPr>
        <p:txBody>
          <a:bodyPr wrap="none" lIns="0" tIns="0" rIns="0" bIns="0">
            <a:spAutoFit/>
          </a:bodyPr>
          <a:lstStyle/>
          <a:p>
            <a:r>
              <a:rPr lang="en-US" sz="2300">
                <a:solidFill>
                  <a:schemeClr val="tx2"/>
                </a:solidFill>
              </a:rPr>
              <a:t>10</a:t>
            </a:r>
            <a:r>
              <a:rPr lang="en-US" sz="2300" baseline="30000">
                <a:solidFill>
                  <a:schemeClr val="tx2"/>
                </a:solidFill>
              </a:rPr>
              <a:t>7</a:t>
            </a:r>
            <a:endParaRPr lang="en-US" sz="2400">
              <a:solidFill>
                <a:schemeClr val="tx2"/>
              </a:solidFill>
            </a:endParaRPr>
          </a:p>
        </p:txBody>
      </p:sp>
      <p:sp>
        <p:nvSpPr>
          <p:cNvPr id="21526" name="Rectangle 281"/>
          <p:cNvSpPr>
            <a:spLocks noChangeArrowheads="1"/>
          </p:cNvSpPr>
          <p:nvPr/>
        </p:nvSpPr>
        <p:spPr bwMode="auto">
          <a:xfrm>
            <a:off x="4151313" y="5945188"/>
            <a:ext cx="2135187" cy="350837"/>
          </a:xfrm>
          <a:prstGeom prst="rect">
            <a:avLst/>
          </a:prstGeom>
          <a:noFill/>
          <a:ln w="9525">
            <a:noFill/>
            <a:miter lim="800000"/>
            <a:headEnd/>
            <a:tailEnd/>
          </a:ln>
        </p:spPr>
        <p:txBody>
          <a:bodyPr wrap="none" lIns="0" tIns="0" rIns="0" bIns="0">
            <a:spAutoFit/>
          </a:bodyPr>
          <a:lstStyle/>
          <a:p>
            <a:r>
              <a:rPr lang="en-US" sz="2300">
                <a:solidFill>
                  <a:schemeClr val="tx2"/>
                </a:solidFill>
              </a:rPr>
              <a:t>Reynolds Number</a:t>
            </a:r>
            <a:endParaRPr lang="en-US" sz="2400">
              <a:solidFill>
                <a:schemeClr val="tx2"/>
              </a:solidFill>
            </a:endParaRPr>
          </a:p>
        </p:txBody>
      </p:sp>
      <p:sp>
        <p:nvSpPr>
          <p:cNvPr id="21527" name="Rectangle 282"/>
          <p:cNvSpPr>
            <a:spLocks noChangeArrowheads="1"/>
          </p:cNvSpPr>
          <p:nvPr/>
        </p:nvSpPr>
        <p:spPr bwMode="auto">
          <a:xfrm rot="-5400000">
            <a:off x="-262731" y="3302794"/>
            <a:ext cx="1971675" cy="350837"/>
          </a:xfrm>
          <a:prstGeom prst="rect">
            <a:avLst/>
          </a:prstGeom>
          <a:noFill/>
          <a:ln w="9525">
            <a:noFill/>
            <a:miter lim="800000"/>
            <a:headEnd/>
            <a:tailEnd/>
          </a:ln>
        </p:spPr>
        <p:txBody>
          <a:bodyPr wrap="none" lIns="0" tIns="0" rIns="0" bIns="0">
            <a:spAutoFit/>
          </a:bodyPr>
          <a:lstStyle/>
          <a:p>
            <a:r>
              <a:rPr lang="en-US" sz="2300">
                <a:solidFill>
                  <a:schemeClr val="tx2"/>
                </a:solidFill>
              </a:rPr>
              <a:t>Drag Coefficient</a:t>
            </a:r>
            <a:endParaRPr lang="en-US" sz="2400">
              <a:solidFill>
                <a:schemeClr val="tx2"/>
              </a:solidFill>
            </a:endParaRPr>
          </a:p>
        </p:txBody>
      </p:sp>
      <p:sp>
        <p:nvSpPr>
          <p:cNvPr id="21528" name="Line 6"/>
          <p:cNvSpPr>
            <a:spLocks noChangeShapeType="1"/>
          </p:cNvSpPr>
          <p:nvPr/>
        </p:nvSpPr>
        <p:spPr bwMode="auto">
          <a:xfrm flipH="1">
            <a:off x="3378200" y="2906713"/>
            <a:ext cx="647700" cy="977900"/>
          </a:xfrm>
          <a:prstGeom prst="line">
            <a:avLst/>
          </a:prstGeom>
          <a:noFill/>
          <a:ln w="50800">
            <a:solidFill>
              <a:schemeClr val="tx1"/>
            </a:solidFill>
            <a:round/>
            <a:headEnd type="none" w="sm" len="sm"/>
            <a:tailEnd type="triangle" w="med" len="sm"/>
          </a:ln>
        </p:spPr>
        <p:txBody>
          <a:bodyPr wrap="none" anchor="ctr"/>
          <a:lstStyle/>
          <a:p>
            <a:endParaRPr lang="en-US"/>
          </a:p>
        </p:txBody>
      </p:sp>
      <p:sp>
        <p:nvSpPr>
          <p:cNvPr id="21529" name="Line 8"/>
          <p:cNvSpPr>
            <a:spLocks noChangeShapeType="1"/>
          </p:cNvSpPr>
          <p:nvPr/>
        </p:nvSpPr>
        <p:spPr bwMode="auto">
          <a:xfrm>
            <a:off x="4102100" y="2843213"/>
            <a:ext cx="1230313" cy="0"/>
          </a:xfrm>
          <a:prstGeom prst="line">
            <a:avLst/>
          </a:prstGeom>
          <a:noFill/>
          <a:ln w="12700">
            <a:solidFill>
              <a:schemeClr val="tx1"/>
            </a:solidFill>
            <a:round/>
            <a:headEnd type="none" w="lg" len="med"/>
            <a:tailEnd type="none" w="lg" len="med"/>
          </a:ln>
        </p:spPr>
        <p:txBody>
          <a:bodyPr anchor="ctr">
            <a:spAutoFit/>
          </a:bodyPr>
          <a:lstStyle/>
          <a:p>
            <a:endParaRPr lang="en-US"/>
          </a:p>
        </p:txBody>
      </p:sp>
      <p:grpSp>
        <p:nvGrpSpPr>
          <p:cNvPr id="21530" name="Group 284"/>
          <p:cNvGrpSpPr>
            <a:grpSpLocks/>
          </p:cNvGrpSpPr>
          <p:nvPr/>
        </p:nvGrpSpPr>
        <p:grpSpPr bwMode="auto">
          <a:xfrm>
            <a:off x="1862138" y="2351088"/>
            <a:ext cx="2484437" cy="2482850"/>
            <a:chOff x="1173" y="1625"/>
            <a:chExt cx="1565" cy="1564"/>
          </a:xfrm>
        </p:grpSpPr>
        <p:sp>
          <p:nvSpPr>
            <p:cNvPr id="21536" name="Freeform 246"/>
            <p:cNvSpPr>
              <a:spLocks/>
            </p:cNvSpPr>
            <p:nvPr/>
          </p:nvSpPr>
          <p:spPr bwMode="auto">
            <a:xfrm>
              <a:off x="1173" y="1625"/>
              <a:ext cx="247" cy="247"/>
            </a:xfrm>
            <a:custGeom>
              <a:avLst/>
              <a:gdLst>
                <a:gd name="T0" fmla="*/ 0 w 247"/>
                <a:gd name="T1" fmla="*/ 0 h 247"/>
                <a:gd name="T2" fmla="*/ 124 w 247"/>
                <a:gd name="T3" fmla="*/ 124 h 247"/>
                <a:gd name="T4" fmla="*/ 247 w 247"/>
                <a:gd name="T5" fmla="*/ 247 h 247"/>
                <a:gd name="T6" fmla="*/ 0 60000 65536"/>
                <a:gd name="T7" fmla="*/ 0 60000 65536"/>
                <a:gd name="T8" fmla="*/ 0 60000 65536"/>
                <a:gd name="T9" fmla="*/ 0 w 247"/>
                <a:gd name="T10" fmla="*/ 0 h 247"/>
                <a:gd name="T11" fmla="*/ 247 w 247"/>
                <a:gd name="T12" fmla="*/ 247 h 247"/>
              </a:gdLst>
              <a:ahLst/>
              <a:cxnLst>
                <a:cxn ang="T6">
                  <a:pos x="T0" y="T1"/>
                </a:cxn>
                <a:cxn ang="T7">
                  <a:pos x="T2" y="T3"/>
                </a:cxn>
                <a:cxn ang="T8">
                  <a:pos x="T4" y="T5"/>
                </a:cxn>
              </a:cxnLst>
              <a:rect l="T9" t="T10" r="T11" b="T12"/>
              <a:pathLst>
                <a:path w="247" h="247">
                  <a:moveTo>
                    <a:pt x="0" y="0"/>
                  </a:moveTo>
                  <a:lnTo>
                    <a:pt x="124" y="124"/>
                  </a:lnTo>
                  <a:lnTo>
                    <a:pt x="247" y="247"/>
                  </a:lnTo>
                </a:path>
              </a:pathLst>
            </a:custGeom>
            <a:noFill/>
            <a:ln w="33338">
              <a:solidFill>
                <a:schemeClr val="accent1"/>
              </a:solidFill>
              <a:prstDash val="solid"/>
              <a:round/>
              <a:headEnd/>
              <a:tailEnd/>
            </a:ln>
          </p:spPr>
          <p:txBody>
            <a:bodyPr/>
            <a:lstStyle/>
            <a:p>
              <a:endParaRPr lang="en-US"/>
            </a:p>
          </p:txBody>
        </p:sp>
        <p:sp>
          <p:nvSpPr>
            <p:cNvPr id="21537" name="Freeform 247"/>
            <p:cNvSpPr>
              <a:spLocks/>
            </p:cNvSpPr>
            <p:nvPr/>
          </p:nvSpPr>
          <p:spPr bwMode="auto">
            <a:xfrm>
              <a:off x="1420" y="1872"/>
              <a:ext cx="278" cy="278"/>
            </a:xfrm>
            <a:custGeom>
              <a:avLst/>
              <a:gdLst>
                <a:gd name="T0" fmla="*/ 0 w 278"/>
                <a:gd name="T1" fmla="*/ 0 h 278"/>
                <a:gd name="T2" fmla="*/ 134 w 278"/>
                <a:gd name="T3" fmla="*/ 134 h 278"/>
                <a:gd name="T4" fmla="*/ 278 w 278"/>
                <a:gd name="T5" fmla="*/ 278 h 278"/>
                <a:gd name="T6" fmla="*/ 0 60000 65536"/>
                <a:gd name="T7" fmla="*/ 0 60000 65536"/>
                <a:gd name="T8" fmla="*/ 0 60000 65536"/>
                <a:gd name="T9" fmla="*/ 0 w 278"/>
                <a:gd name="T10" fmla="*/ 0 h 278"/>
                <a:gd name="T11" fmla="*/ 278 w 278"/>
                <a:gd name="T12" fmla="*/ 278 h 278"/>
              </a:gdLst>
              <a:ahLst/>
              <a:cxnLst>
                <a:cxn ang="T6">
                  <a:pos x="T0" y="T1"/>
                </a:cxn>
                <a:cxn ang="T7">
                  <a:pos x="T2" y="T3"/>
                </a:cxn>
                <a:cxn ang="T8">
                  <a:pos x="T4" y="T5"/>
                </a:cxn>
              </a:cxnLst>
              <a:rect l="T9" t="T10" r="T11" b="T12"/>
              <a:pathLst>
                <a:path w="278" h="278">
                  <a:moveTo>
                    <a:pt x="0" y="0"/>
                  </a:moveTo>
                  <a:lnTo>
                    <a:pt x="134" y="134"/>
                  </a:lnTo>
                  <a:lnTo>
                    <a:pt x="278" y="278"/>
                  </a:lnTo>
                </a:path>
              </a:pathLst>
            </a:custGeom>
            <a:noFill/>
            <a:ln w="33338">
              <a:solidFill>
                <a:schemeClr val="accent1"/>
              </a:solidFill>
              <a:prstDash val="solid"/>
              <a:round/>
              <a:headEnd/>
              <a:tailEnd/>
            </a:ln>
          </p:spPr>
          <p:txBody>
            <a:bodyPr/>
            <a:lstStyle/>
            <a:p>
              <a:endParaRPr lang="en-US"/>
            </a:p>
          </p:txBody>
        </p:sp>
        <p:sp>
          <p:nvSpPr>
            <p:cNvPr id="21538" name="Freeform 248"/>
            <p:cNvSpPr>
              <a:spLocks/>
            </p:cNvSpPr>
            <p:nvPr/>
          </p:nvSpPr>
          <p:spPr bwMode="auto">
            <a:xfrm>
              <a:off x="1698" y="2150"/>
              <a:ext cx="247" cy="247"/>
            </a:xfrm>
            <a:custGeom>
              <a:avLst/>
              <a:gdLst>
                <a:gd name="T0" fmla="*/ 0 w 247"/>
                <a:gd name="T1" fmla="*/ 0 h 247"/>
                <a:gd name="T2" fmla="*/ 124 w 247"/>
                <a:gd name="T3" fmla="*/ 123 h 247"/>
                <a:gd name="T4" fmla="*/ 247 w 247"/>
                <a:gd name="T5" fmla="*/ 247 h 247"/>
                <a:gd name="T6" fmla="*/ 0 60000 65536"/>
                <a:gd name="T7" fmla="*/ 0 60000 65536"/>
                <a:gd name="T8" fmla="*/ 0 60000 65536"/>
                <a:gd name="T9" fmla="*/ 0 w 247"/>
                <a:gd name="T10" fmla="*/ 0 h 247"/>
                <a:gd name="T11" fmla="*/ 247 w 247"/>
                <a:gd name="T12" fmla="*/ 247 h 247"/>
              </a:gdLst>
              <a:ahLst/>
              <a:cxnLst>
                <a:cxn ang="T6">
                  <a:pos x="T0" y="T1"/>
                </a:cxn>
                <a:cxn ang="T7">
                  <a:pos x="T2" y="T3"/>
                </a:cxn>
                <a:cxn ang="T8">
                  <a:pos x="T4" y="T5"/>
                </a:cxn>
              </a:cxnLst>
              <a:rect l="T9" t="T10" r="T11" b="T12"/>
              <a:pathLst>
                <a:path w="247" h="247">
                  <a:moveTo>
                    <a:pt x="0" y="0"/>
                  </a:moveTo>
                  <a:lnTo>
                    <a:pt x="124" y="123"/>
                  </a:lnTo>
                  <a:lnTo>
                    <a:pt x="247" y="247"/>
                  </a:lnTo>
                </a:path>
              </a:pathLst>
            </a:custGeom>
            <a:noFill/>
            <a:ln w="33338">
              <a:solidFill>
                <a:schemeClr val="accent1"/>
              </a:solidFill>
              <a:prstDash val="solid"/>
              <a:round/>
              <a:headEnd/>
              <a:tailEnd/>
            </a:ln>
          </p:spPr>
          <p:txBody>
            <a:bodyPr/>
            <a:lstStyle/>
            <a:p>
              <a:endParaRPr lang="en-US"/>
            </a:p>
          </p:txBody>
        </p:sp>
        <p:sp>
          <p:nvSpPr>
            <p:cNvPr id="21539" name="Freeform 249"/>
            <p:cNvSpPr>
              <a:spLocks/>
            </p:cNvSpPr>
            <p:nvPr/>
          </p:nvSpPr>
          <p:spPr bwMode="auto">
            <a:xfrm>
              <a:off x="1945" y="2397"/>
              <a:ext cx="268" cy="267"/>
            </a:xfrm>
            <a:custGeom>
              <a:avLst/>
              <a:gdLst>
                <a:gd name="T0" fmla="*/ 0 w 268"/>
                <a:gd name="T1" fmla="*/ 0 h 267"/>
                <a:gd name="T2" fmla="*/ 134 w 268"/>
                <a:gd name="T3" fmla="*/ 134 h 267"/>
                <a:gd name="T4" fmla="*/ 268 w 268"/>
                <a:gd name="T5" fmla="*/ 267 h 267"/>
                <a:gd name="T6" fmla="*/ 0 60000 65536"/>
                <a:gd name="T7" fmla="*/ 0 60000 65536"/>
                <a:gd name="T8" fmla="*/ 0 60000 65536"/>
                <a:gd name="T9" fmla="*/ 0 w 268"/>
                <a:gd name="T10" fmla="*/ 0 h 267"/>
                <a:gd name="T11" fmla="*/ 268 w 268"/>
                <a:gd name="T12" fmla="*/ 267 h 267"/>
              </a:gdLst>
              <a:ahLst/>
              <a:cxnLst>
                <a:cxn ang="T6">
                  <a:pos x="T0" y="T1"/>
                </a:cxn>
                <a:cxn ang="T7">
                  <a:pos x="T2" y="T3"/>
                </a:cxn>
                <a:cxn ang="T8">
                  <a:pos x="T4" y="T5"/>
                </a:cxn>
              </a:cxnLst>
              <a:rect l="T9" t="T10" r="T11" b="T12"/>
              <a:pathLst>
                <a:path w="268" h="267">
                  <a:moveTo>
                    <a:pt x="0" y="0"/>
                  </a:moveTo>
                  <a:lnTo>
                    <a:pt x="134" y="134"/>
                  </a:lnTo>
                  <a:lnTo>
                    <a:pt x="268" y="267"/>
                  </a:lnTo>
                </a:path>
              </a:pathLst>
            </a:custGeom>
            <a:noFill/>
            <a:ln w="33338">
              <a:solidFill>
                <a:schemeClr val="accent1"/>
              </a:solidFill>
              <a:prstDash val="solid"/>
              <a:round/>
              <a:headEnd/>
              <a:tailEnd/>
            </a:ln>
          </p:spPr>
          <p:txBody>
            <a:bodyPr/>
            <a:lstStyle/>
            <a:p>
              <a:endParaRPr lang="en-US"/>
            </a:p>
          </p:txBody>
        </p:sp>
        <p:sp>
          <p:nvSpPr>
            <p:cNvPr id="21540" name="Freeform 250"/>
            <p:cNvSpPr>
              <a:spLocks/>
            </p:cNvSpPr>
            <p:nvPr/>
          </p:nvSpPr>
          <p:spPr bwMode="auto">
            <a:xfrm>
              <a:off x="2213" y="2664"/>
              <a:ext cx="247" cy="247"/>
            </a:xfrm>
            <a:custGeom>
              <a:avLst/>
              <a:gdLst>
                <a:gd name="T0" fmla="*/ 0 w 247"/>
                <a:gd name="T1" fmla="*/ 0 h 247"/>
                <a:gd name="T2" fmla="*/ 123 w 247"/>
                <a:gd name="T3" fmla="*/ 124 h 247"/>
                <a:gd name="T4" fmla="*/ 247 w 247"/>
                <a:gd name="T5" fmla="*/ 247 h 247"/>
                <a:gd name="T6" fmla="*/ 0 60000 65536"/>
                <a:gd name="T7" fmla="*/ 0 60000 65536"/>
                <a:gd name="T8" fmla="*/ 0 60000 65536"/>
                <a:gd name="T9" fmla="*/ 0 w 247"/>
                <a:gd name="T10" fmla="*/ 0 h 247"/>
                <a:gd name="T11" fmla="*/ 247 w 247"/>
                <a:gd name="T12" fmla="*/ 247 h 247"/>
              </a:gdLst>
              <a:ahLst/>
              <a:cxnLst>
                <a:cxn ang="T6">
                  <a:pos x="T0" y="T1"/>
                </a:cxn>
                <a:cxn ang="T7">
                  <a:pos x="T2" y="T3"/>
                </a:cxn>
                <a:cxn ang="T8">
                  <a:pos x="T4" y="T5"/>
                </a:cxn>
              </a:cxnLst>
              <a:rect l="T9" t="T10" r="T11" b="T12"/>
              <a:pathLst>
                <a:path w="247" h="247">
                  <a:moveTo>
                    <a:pt x="0" y="0"/>
                  </a:moveTo>
                  <a:lnTo>
                    <a:pt x="123" y="124"/>
                  </a:lnTo>
                  <a:lnTo>
                    <a:pt x="247" y="247"/>
                  </a:lnTo>
                </a:path>
              </a:pathLst>
            </a:custGeom>
            <a:noFill/>
            <a:ln w="33338">
              <a:solidFill>
                <a:schemeClr val="accent1"/>
              </a:solidFill>
              <a:prstDash val="solid"/>
              <a:round/>
              <a:headEnd/>
              <a:tailEnd/>
            </a:ln>
          </p:spPr>
          <p:txBody>
            <a:bodyPr/>
            <a:lstStyle/>
            <a:p>
              <a:endParaRPr lang="en-US"/>
            </a:p>
          </p:txBody>
        </p:sp>
        <p:sp>
          <p:nvSpPr>
            <p:cNvPr id="21541" name="Freeform 251"/>
            <p:cNvSpPr>
              <a:spLocks/>
            </p:cNvSpPr>
            <p:nvPr/>
          </p:nvSpPr>
          <p:spPr bwMode="auto">
            <a:xfrm>
              <a:off x="2460" y="2911"/>
              <a:ext cx="278" cy="278"/>
            </a:xfrm>
            <a:custGeom>
              <a:avLst/>
              <a:gdLst>
                <a:gd name="T0" fmla="*/ 0 w 278"/>
                <a:gd name="T1" fmla="*/ 0 h 278"/>
                <a:gd name="T2" fmla="*/ 134 w 278"/>
                <a:gd name="T3" fmla="*/ 134 h 278"/>
                <a:gd name="T4" fmla="*/ 278 w 278"/>
                <a:gd name="T5" fmla="*/ 278 h 278"/>
                <a:gd name="T6" fmla="*/ 0 60000 65536"/>
                <a:gd name="T7" fmla="*/ 0 60000 65536"/>
                <a:gd name="T8" fmla="*/ 0 60000 65536"/>
                <a:gd name="T9" fmla="*/ 0 w 278"/>
                <a:gd name="T10" fmla="*/ 0 h 278"/>
                <a:gd name="T11" fmla="*/ 278 w 278"/>
                <a:gd name="T12" fmla="*/ 278 h 278"/>
              </a:gdLst>
              <a:ahLst/>
              <a:cxnLst>
                <a:cxn ang="T6">
                  <a:pos x="T0" y="T1"/>
                </a:cxn>
                <a:cxn ang="T7">
                  <a:pos x="T2" y="T3"/>
                </a:cxn>
                <a:cxn ang="T8">
                  <a:pos x="T4" y="T5"/>
                </a:cxn>
              </a:cxnLst>
              <a:rect l="T9" t="T10" r="T11" b="T12"/>
              <a:pathLst>
                <a:path w="278" h="278">
                  <a:moveTo>
                    <a:pt x="0" y="0"/>
                  </a:moveTo>
                  <a:lnTo>
                    <a:pt x="134" y="134"/>
                  </a:lnTo>
                  <a:lnTo>
                    <a:pt x="278" y="278"/>
                  </a:lnTo>
                </a:path>
              </a:pathLst>
            </a:custGeom>
            <a:noFill/>
            <a:ln w="33338">
              <a:solidFill>
                <a:schemeClr val="accent1"/>
              </a:solidFill>
              <a:prstDash val="solid"/>
              <a:round/>
              <a:headEnd/>
              <a:tailEnd/>
            </a:ln>
          </p:spPr>
          <p:txBody>
            <a:bodyPr/>
            <a:lstStyle/>
            <a:p>
              <a:endParaRPr lang="en-US"/>
            </a:p>
          </p:txBody>
        </p:sp>
      </p:grpSp>
      <p:sp>
        <p:nvSpPr>
          <p:cNvPr id="206855" name="Comment 7"/>
          <p:cNvSpPr>
            <a:spLocks noChangeArrowheads="1"/>
          </p:cNvSpPr>
          <p:nvPr/>
        </p:nvSpPr>
        <p:spPr bwMode="auto">
          <a:xfrm>
            <a:off x="4051300" y="2527300"/>
            <a:ext cx="1376363" cy="396875"/>
          </a:xfrm>
          <a:prstGeom prst="rect">
            <a:avLst/>
          </a:prstGeom>
          <a:solidFill>
            <a:schemeClr val="bg1"/>
          </a:solid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000">
                <a:solidFill>
                  <a:schemeClr val="folHlink"/>
                </a:solidFill>
              </a:rPr>
              <a:t>Stokes Law</a:t>
            </a:r>
            <a:endParaRPr lang="en-US" sz="2000">
              <a:solidFill>
                <a:schemeClr val="folHlink"/>
              </a:solidFill>
              <a:latin typeface="MT Extra" pitchFamily="18" charset="2"/>
            </a:endParaRPr>
          </a:p>
        </p:txBody>
      </p:sp>
      <p:graphicFrame>
        <p:nvGraphicFramePr>
          <p:cNvPr id="221191" name="Object 1031"/>
          <p:cNvGraphicFramePr>
            <a:graphicFrameLocks noChangeAspect="1"/>
          </p:cNvGraphicFramePr>
          <p:nvPr/>
        </p:nvGraphicFramePr>
        <p:xfrm>
          <a:off x="1754188" y="5799138"/>
          <a:ext cx="1066800" cy="735012"/>
        </p:xfrm>
        <a:graphic>
          <a:graphicData uri="http://schemas.openxmlformats.org/presentationml/2006/ole">
            <p:oleObj spid="_x0000_s21506" name="Equation" r:id="rId4" imgW="1066680" imgH="736560" progId="Equation.DSMT4">
              <p:embed/>
            </p:oleObj>
          </a:graphicData>
        </a:graphic>
      </p:graphicFrame>
      <p:sp>
        <p:nvSpPr>
          <p:cNvPr id="207135" name="Text Box 287"/>
          <p:cNvSpPr txBox="1">
            <a:spLocks noChangeArrowheads="1"/>
          </p:cNvSpPr>
          <p:nvPr/>
        </p:nvSpPr>
        <p:spPr bwMode="auto">
          <a:xfrm>
            <a:off x="6715125" y="5743575"/>
            <a:ext cx="1844675"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Re=500000</a:t>
            </a:r>
          </a:p>
        </p:txBody>
      </p:sp>
      <p:sp>
        <p:nvSpPr>
          <p:cNvPr id="207136" name="Text Box 288"/>
          <p:cNvSpPr txBox="1">
            <a:spLocks noChangeArrowheads="1"/>
          </p:cNvSpPr>
          <p:nvPr/>
        </p:nvSpPr>
        <p:spPr bwMode="auto">
          <a:xfrm>
            <a:off x="5114925" y="6276975"/>
            <a:ext cx="399415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Turbulent Boundary Layer</a:t>
            </a:r>
          </a:p>
        </p:txBody>
      </p:sp>
      <p:sp>
        <p:nvSpPr>
          <p:cNvPr id="21534" name="Line 290"/>
          <p:cNvSpPr>
            <a:spLocks noChangeShapeType="1"/>
          </p:cNvSpPr>
          <p:nvPr/>
        </p:nvSpPr>
        <p:spPr bwMode="auto">
          <a:xfrm>
            <a:off x="6807200" y="6184900"/>
            <a:ext cx="1676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1535" name="Line 291"/>
          <p:cNvSpPr>
            <a:spLocks noChangeShapeType="1"/>
          </p:cNvSpPr>
          <p:nvPr/>
        </p:nvSpPr>
        <p:spPr bwMode="auto">
          <a:xfrm>
            <a:off x="5207000" y="6692900"/>
            <a:ext cx="3937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11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13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71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37" grpId="0" animBg="1"/>
      <p:bldP spid="206855" grpId="0" animBg="1" autoUpdateAnimBg="0"/>
      <p:bldP spid="207135" grpId="0" build="p" autoUpdateAnimBg="0"/>
      <p:bldP spid="20713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2"/>
          <p:cNvSpPr>
            <a:spLocks noGrp="1" noChangeArrowheads="1"/>
          </p:cNvSpPr>
          <p:nvPr>
            <p:ph type="title"/>
          </p:nvPr>
        </p:nvSpPr>
        <p:spPr/>
        <p:txBody>
          <a:bodyPr/>
          <a:lstStyle/>
          <a:p>
            <a:r>
              <a:rPr lang="en-US" smtClean="0"/>
              <a:t>Drag Coefficient for a Sphere:</a:t>
            </a:r>
            <a:br>
              <a:rPr lang="en-US" smtClean="0"/>
            </a:br>
            <a:r>
              <a:rPr lang="en-US" smtClean="0"/>
              <a:t>Terminal Velocity Equations</a:t>
            </a:r>
          </a:p>
        </p:txBody>
      </p:sp>
      <p:sp>
        <p:nvSpPr>
          <p:cNvPr id="22537" name="Rectangle 4"/>
          <p:cNvSpPr>
            <a:spLocks noChangeArrowheads="1"/>
          </p:cNvSpPr>
          <p:nvPr/>
        </p:nvSpPr>
        <p:spPr bwMode="auto">
          <a:xfrm>
            <a:off x="1541463" y="3251200"/>
            <a:ext cx="2601912" cy="454025"/>
          </a:xfrm>
          <a:prstGeom prst="rect">
            <a:avLst/>
          </a:prstGeom>
          <a:noFill/>
          <a:ln w="12700">
            <a:noFill/>
            <a:miter lim="800000"/>
            <a:headEnd/>
            <a:tailEnd/>
          </a:ln>
        </p:spPr>
        <p:txBody>
          <a:bodyPr wrap="none" anchor="ctr"/>
          <a:lstStyle/>
          <a:p>
            <a:pPr algn="r"/>
            <a:r>
              <a:rPr lang="en-US" sz="2400"/>
              <a:t>Laminar flow R &lt; 1</a:t>
            </a:r>
          </a:p>
        </p:txBody>
      </p:sp>
      <p:sp>
        <p:nvSpPr>
          <p:cNvPr id="22538" name="Rectangle 5"/>
          <p:cNvSpPr>
            <a:spLocks noChangeArrowheads="1"/>
          </p:cNvSpPr>
          <p:nvPr/>
        </p:nvSpPr>
        <p:spPr bwMode="auto">
          <a:xfrm>
            <a:off x="498475" y="4140200"/>
            <a:ext cx="3771900" cy="454025"/>
          </a:xfrm>
          <a:prstGeom prst="rect">
            <a:avLst/>
          </a:prstGeom>
          <a:noFill/>
          <a:ln w="12700">
            <a:noFill/>
            <a:miter lim="800000"/>
            <a:headEnd/>
            <a:tailEnd/>
          </a:ln>
        </p:spPr>
        <p:txBody>
          <a:bodyPr wrap="none" anchor="ctr"/>
          <a:lstStyle/>
          <a:p>
            <a:pPr algn="r"/>
            <a:r>
              <a:rPr lang="en-US" sz="2400"/>
              <a:t>Transitional flow 1 &lt; R &lt; 10</a:t>
            </a:r>
            <a:r>
              <a:rPr lang="en-US" sz="2400" baseline="30000"/>
              <a:t>4</a:t>
            </a:r>
          </a:p>
        </p:txBody>
      </p:sp>
      <p:sp>
        <p:nvSpPr>
          <p:cNvPr id="22539" name="Rectangle 6"/>
          <p:cNvSpPr>
            <a:spLocks noChangeArrowheads="1"/>
          </p:cNvSpPr>
          <p:nvPr/>
        </p:nvSpPr>
        <p:spPr bwMode="auto">
          <a:xfrm>
            <a:off x="500063" y="4918075"/>
            <a:ext cx="3643312" cy="454025"/>
          </a:xfrm>
          <a:prstGeom prst="rect">
            <a:avLst/>
          </a:prstGeom>
          <a:noFill/>
          <a:ln w="12700">
            <a:noFill/>
            <a:miter lim="800000"/>
            <a:headEnd/>
            <a:tailEnd/>
          </a:ln>
        </p:spPr>
        <p:txBody>
          <a:bodyPr wrap="none" anchor="ctr"/>
          <a:lstStyle/>
          <a:p>
            <a:pPr algn="r"/>
            <a:r>
              <a:rPr lang="en-US" sz="2400"/>
              <a:t>Fully turbulent flow R &gt; 10</a:t>
            </a:r>
            <a:r>
              <a:rPr lang="en-US" sz="2400" baseline="30000"/>
              <a:t>4</a:t>
            </a:r>
          </a:p>
        </p:txBody>
      </p:sp>
      <p:sp>
        <p:nvSpPr>
          <p:cNvPr id="22540" name="Line 9"/>
          <p:cNvSpPr>
            <a:spLocks noChangeShapeType="1"/>
          </p:cNvSpPr>
          <p:nvPr/>
        </p:nvSpPr>
        <p:spPr bwMode="auto">
          <a:xfrm>
            <a:off x="6019800" y="3606800"/>
            <a:ext cx="304800" cy="0"/>
          </a:xfrm>
          <a:prstGeom prst="line">
            <a:avLst/>
          </a:prstGeom>
          <a:noFill/>
          <a:ln w="50800">
            <a:solidFill>
              <a:schemeClr val="tx1"/>
            </a:solidFill>
            <a:round/>
            <a:headEnd type="none" w="sm" len="sm"/>
            <a:tailEnd type="triangle" w="med" len="sm"/>
          </a:ln>
        </p:spPr>
        <p:txBody>
          <a:bodyPr wrap="none" anchor="ctr"/>
          <a:lstStyle/>
          <a:p>
            <a:endParaRPr lang="en-US"/>
          </a:p>
        </p:txBody>
      </p:sp>
      <p:sp>
        <p:nvSpPr>
          <p:cNvPr id="22541" name="Line 12"/>
          <p:cNvSpPr>
            <a:spLocks noChangeShapeType="1"/>
          </p:cNvSpPr>
          <p:nvPr/>
        </p:nvSpPr>
        <p:spPr bwMode="auto">
          <a:xfrm>
            <a:off x="5892800" y="5016500"/>
            <a:ext cx="304800" cy="0"/>
          </a:xfrm>
          <a:prstGeom prst="line">
            <a:avLst/>
          </a:prstGeom>
          <a:noFill/>
          <a:ln w="50800">
            <a:solidFill>
              <a:schemeClr val="tx1"/>
            </a:solidFill>
            <a:round/>
            <a:headEnd type="none" w="sm" len="sm"/>
            <a:tailEnd type="triangle" w="med" len="sm"/>
          </a:ln>
        </p:spPr>
        <p:txBody>
          <a:bodyPr wrap="none" anchor="ctr"/>
          <a:lstStyle/>
          <a:p>
            <a:endParaRPr lang="en-US"/>
          </a:p>
        </p:txBody>
      </p:sp>
      <p:graphicFrame>
        <p:nvGraphicFramePr>
          <p:cNvPr id="22530" name="Object 2"/>
          <p:cNvGraphicFramePr>
            <a:graphicFrameLocks noChangeAspect="1"/>
          </p:cNvGraphicFramePr>
          <p:nvPr/>
        </p:nvGraphicFramePr>
        <p:xfrm>
          <a:off x="4344988" y="3081338"/>
          <a:ext cx="1066800" cy="830262"/>
        </p:xfrm>
        <a:graphic>
          <a:graphicData uri="http://schemas.openxmlformats.org/presentationml/2006/ole">
            <p:oleObj spid="_x0000_s22530" name="Equation" r:id="rId4" imgW="1066680" imgH="736560" progId="Equation.DSMT4">
              <p:embed/>
            </p:oleObj>
          </a:graphicData>
        </a:graphic>
      </p:graphicFrame>
      <p:graphicFrame>
        <p:nvGraphicFramePr>
          <p:cNvPr id="22531" name="Object 3"/>
          <p:cNvGraphicFramePr>
            <a:graphicFrameLocks noChangeAspect="1"/>
          </p:cNvGraphicFramePr>
          <p:nvPr/>
        </p:nvGraphicFramePr>
        <p:xfrm>
          <a:off x="1981200" y="5848350"/>
          <a:ext cx="1333500" cy="787400"/>
        </p:xfrm>
        <a:graphic>
          <a:graphicData uri="http://schemas.openxmlformats.org/presentationml/2006/ole">
            <p:oleObj spid="_x0000_s22531" name="Equation" r:id="rId5" imgW="1333440" imgH="787320" progId="Equation.DSMT4">
              <p:embed/>
            </p:oleObj>
          </a:graphicData>
        </a:graphic>
      </p:graphicFrame>
      <p:graphicFrame>
        <p:nvGraphicFramePr>
          <p:cNvPr id="22532" name="Object 4"/>
          <p:cNvGraphicFramePr>
            <a:graphicFrameLocks noChangeAspect="1"/>
          </p:cNvGraphicFramePr>
          <p:nvPr/>
        </p:nvGraphicFramePr>
        <p:xfrm>
          <a:off x="6629400" y="3092450"/>
          <a:ext cx="2324100" cy="965200"/>
        </p:xfrm>
        <a:graphic>
          <a:graphicData uri="http://schemas.openxmlformats.org/presentationml/2006/ole">
            <p:oleObj spid="_x0000_s22532" name="Equation" r:id="rId6" imgW="2323800" imgH="965160" progId="Equation.DSMT4">
              <p:embed/>
            </p:oleObj>
          </a:graphicData>
        </a:graphic>
      </p:graphicFrame>
      <p:graphicFrame>
        <p:nvGraphicFramePr>
          <p:cNvPr id="22533" name="Object 5"/>
          <p:cNvGraphicFramePr>
            <a:graphicFrameLocks noChangeAspect="1"/>
          </p:cNvGraphicFramePr>
          <p:nvPr/>
        </p:nvGraphicFramePr>
        <p:xfrm>
          <a:off x="6445250" y="4584700"/>
          <a:ext cx="2590800" cy="1028700"/>
        </p:xfrm>
        <a:graphic>
          <a:graphicData uri="http://schemas.openxmlformats.org/presentationml/2006/ole">
            <p:oleObj spid="_x0000_s22533" name="Equation" r:id="rId7" imgW="2590560" imgH="1028520" progId="Equation.DSMT4">
              <p:embed/>
            </p:oleObj>
          </a:graphicData>
        </a:graphic>
      </p:graphicFrame>
      <p:graphicFrame>
        <p:nvGraphicFramePr>
          <p:cNvPr id="22534" name="Object 6"/>
          <p:cNvGraphicFramePr>
            <a:graphicFrameLocks noChangeAspect="1"/>
          </p:cNvGraphicFramePr>
          <p:nvPr/>
        </p:nvGraphicFramePr>
        <p:xfrm>
          <a:off x="4344988" y="4933950"/>
          <a:ext cx="1066800" cy="428625"/>
        </p:xfrm>
        <a:graphic>
          <a:graphicData uri="http://schemas.openxmlformats.org/presentationml/2006/ole">
            <p:oleObj spid="_x0000_s22534" name="Equation" r:id="rId8" imgW="1066680" imgH="380880" progId="Equation.DSMT4">
              <p:embed/>
            </p:oleObj>
          </a:graphicData>
        </a:graphic>
      </p:graphicFrame>
      <p:graphicFrame>
        <p:nvGraphicFramePr>
          <p:cNvPr id="22535" name="Object 7"/>
          <p:cNvGraphicFramePr>
            <a:graphicFrameLocks noChangeAspect="1"/>
          </p:cNvGraphicFramePr>
          <p:nvPr/>
        </p:nvGraphicFramePr>
        <p:xfrm>
          <a:off x="5437188" y="1801813"/>
          <a:ext cx="2819400" cy="1028700"/>
        </p:xfrm>
        <a:graphic>
          <a:graphicData uri="http://schemas.openxmlformats.org/presentationml/2006/ole">
            <p:oleObj spid="_x0000_s22535" name="Equation" r:id="rId9" imgW="2819160" imgH="1028520" progId="Equation.DSMT4">
              <p:embed/>
            </p:oleObj>
          </a:graphicData>
        </a:graphic>
      </p:graphicFrame>
      <p:sp>
        <p:nvSpPr>
          <p:cNvPr id="22542" name="Text Box 22"/>
          <p:cNvSpPr txBox="1">
            <a:spLocks noChangeArrowheads="1"/>
          </p:cNvSpPr>
          <p:nvPr/>
        </p:nvSpPr>
        <p:spPr bwMode="auto">
          <a:xfrm>
            <a:off x="504825" y="2009775"/>
            <a:ext cx="4624388" cy="519113"/>
          </a:xfrm>
          <a:prstGeom prst="rect">
            <a:avLst/>
          </a:prstGeom>
          <a:noFill/>
          <a:ln w="12700">
            <a:noFill/>
            <a:miter lim="800000"/>
            <a:headEnd type="none" w="lg" len="med"/>
            <a:tailEnd type="none" w="lg" len="med"/>
          </a:ln>
        </p:spPr>
        <p:txBody>
          <a:bodyPr wrap="none">
            <a:spAutoFit/>
          </a:bodyPr>
          <a:lstStyle/>
          <a:p>
            <a:r>
              <a:rPr lang="en-US"/>
              <a:t>Valid for laminar and turbulent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2"/>
          <p:cNvSpPr>
            <a:spLocks noGrp="1" noChangeArrowheads="1"/>
          </p:cNvSpPr>
          <p:nvPr>
            <p:ph type="title"/>
          </p:nvPr>
        </p:nvSpPr>
        <p:spPr/>
        <p:txBody>
          <a:bodyPr/>
          <a:lstStyle/>
          <a:p>
            <a:r>
              <a:rPr lang="en-US" smtClean="0"/>
              <a:t>Example Calculation of Terminal Velocity</a:t>
            </a:r>
          </a:p>
        </p:txBody>
      </p:sp>
      <p:sp>
        <p:nvSpPr>
          <p:cNvPr id="23560" name="Text Box 3"/>
          <p:cNvSpPr txBox="1">
            <a:spLocks noChangeArrowheads="1"/>
          </p:cNvSpPr>
          <p:nvPr/>
        </p:nvSpPr>
        <p:spPr bwMode="auto">
          <a:xfrm>
            <a:off x="533400" y="1844675"/>
            <a:ext cx="7924800" cy="1373188"/>
          </a:xfrm>
          <a:prstGeom prst="rect">
            <a:avLst/>
          </a:prstGeom>
          <a:noFill/>
          <a:ln w="50800">
            <a:noFill/>
            <a:miter lim="800000"/>
            <a:headEnd type="none" w="sm" len="sm"/>
            <a:tailEnd type="none" w="med" len="sm"/>
          </a:ln>
        </p:spPr>
        <p:txBody>
          <a:bodyPr anchor="ctr">
            <a:spAutoFit/>
          </a:bodyPr>
          <a:lstStyle/>
          <a:p>
            <a:r>
              <a:rPr lang="en-US"/>
              <a:t>Determine the terminal settling velocity of a </a:t>
            </a:r>
            <a:r>
              <a:rPr lang="en-US" i="1"/>
              <a:t>cryptosporidium</a:t>
            </a:r>
            <a:r>
              <a:rPr lang="en-US"/>
              <a:t> oocyst having a diameter of 4 </a:t>
            </a:r>
            <a:r>
              <a:rPr lang="en-US">
                <a:latin typeface="Symbol" pitchFamily="18" charset="2"/>
                <a:sym typeface="MT Extra" pitchFamily="18" charset="2"/>
              </a:rPr>
              <a:t>m</a:t>
            </a:r>
            <a:r>
              <a:rPr lang="en-US">
                <a:sym typeface="MT Extra" pitchFamily="18" charset="2"/>
              </a:rPr>
              <a:t>m and a density of 1.04 g/cm</a:t>
            </a:r>
            <a:r>
              <a:rPr lang="en-US" baseline="30000">
                <a:sym typeface="MT Extra" pitchFamily="18" charset="2"/>
              </a:rPr>
              <a:t>3</a:t>
            </a:r>
            <a:r>
              <a:rPr lang="en-US">
                <a:sym typeface="MT Extra" pitchFamily="18" charset="2"/>
              </a:rPr>
              <a:t> in water at 15°C.</a:t>
            </a:r>
            <a:endParaRPr lang="en-US"/>
          </a:p>
        </p:txBody>
      </p:sp>
      <p:graphicFrame>
        <p:nvGraphicFramePr>
          <p:cNvPr id="208905" name="Object 9"/>
          <p:cNvGraphicFramePr>
            <a:graphicFrameLocks noChangeAspect="1"/>
          </p:cNvGraphicFramePr>
          <p:nvPr/>
        </p:nvGraphicFramePr>
        <p:xfrm>
          <a:off x="3473450" y="4267200"/>
          <a:ext cx="4941888" cy="1066800"/>
        </p:xfrm>
        <a:graphic>
          <a:graphicData uri="http://schemas.openxmlformats.org/presentationml/2006/ole">
            <p:oleObj spid="_x0000_s23554" name="Equation" r:id="rId4" imgW="6527520" imgH="1409400" progId="Equation.DSMT4">
              <p:embed/>
            </p:oleObj>
          </a:graphicData>
        </a:graphic>
      </p:graphicFrame>
      <p:graphicFrame>
        <p:nvGraphicFramePr>
          <p:cNvPr id="208906" name="Object 10"/>
          <p:cNvGraphicFramePr>
            <a:graphicFrameLocks noChangeAspect="1"/>
          </p:cNvGraphicFramePr>
          <p:nvPr/>
        </p:nvGraphicFramePr>
        <p:xfrm>
          <a:off x="4622800" y="3168650"/>
          <a:ext cx="2324100" cy="965200"/>
        </p:xfrm>
        <a:graphic>
          <a:graphicData uri="http://schemas.openxmlformats.org/presentationml/2006/ole">
            <p:oleObj spid="_x0000_s23555" name="Equation" r:id="rId5" imgW="2323800" imgH="965160" progId="Equation.DSMT4">
              <p:embed/>
            </p:oleObj>
          </a:graphicData>
        </a:graphic>
      </p:graphicFrame>
      <p:graphicFrame>
        <p:nvGraphicFramePr>
          <p:cNvPr id="23556" name="Object 11"/>
          <p:cNvGraphicFramePr>
            <a:graphicFrameLocks noChangeAspect="1"/>
          </p:cNvGraphicFramePr>
          <p:nvPr/>
        </p:nvGraphicFramePr>
        <p:xfrm>
          <a:off x="768350" y="3327400"/>
          <a:ext cx="2311400" cy="2882900"/>
        </p:xfrm>
        <a:graphic>
          <a:graphicData uri="http://schemas.openxmlformats.org/presentationml/2006/ole">
            <p:oleObj spid="_x0000_s23556" name="Equation" r:id="rId6" imgW="2311200" imgH="2882880" progId="Equation.DSMT4">
              <p:embed/>
            </p:oleObj>
          </a:graphicData>
        </a:graphic>
      </p:graphicFrame>
      <p:graphicFrame>
        <p:nvGraphicFramePr>
          <p:cNvPr id="208908" name="Object 12"/>
          <p:cNvGraphicFramePr>
            <a:graphicFrameLocks noChangeAspect="1"/>
          </p:cNvGraphicFramePr>
          <p:nvPr/>
        </p:nvGraphicFramePr>
        <p:xfrm>
          <a:off x="4724400" y="5626100"/>
          <a:ext cx="2324100" cy="419100"/>
        </p:xfrm>
        <a:graphic>
          <a:graphicData uri="http://schemas.openxmlformats.org/presentationml/2006/ole">
            <p:oleObj spid="_x0000_s23557" name="Equation" r:id="rId7" imgW="2323800" imgH="419040" progId="Equation.DSMT4">
              <p:embed/>
            </p:oleObj>
          </a:graphicData>
        </a:graphic>
      </p:graphicFrame>
      <p:graphicFrame>
        <p:nvGraphicFramePr>
          <p:cNvPr id="208909" name="Object 13"/>
          <p:cNvGraphicFramePr>
            <a:graphicFrameLocks noChangeAspect="1"/>
          </p:cNvGraphicFramePr>
          <p:nvPr/>
        </p:nvGraphicFramePr>
        <p:xfrm>
          <a:off x="4851400" y="6242050"/>
          <a:ext cx="1993900" cy="381000"/>
        </p:xfrm>
        <a:graphic>
          <a:graphicData uri="http://schemas.openxmlformats.org/presentationml/2006/ole">
            <p:oleObj spid="_x0000_s23558" name="Equation" r:id="rId8" imgW="1993680" imgH="380880" progId="Equation.DSMT4">
              <p:embed/>
            </p:oleObj>
          </a:graphicData>
        </a:graphic>
      </p:graphicFrame>
      <p:sp>
        <p:nvSpPr>
          <p:cNvPr id="208911" name="AutoShape 15">
            <a:hlinkClick r:id="rId9" action="ppaction://hlinksldjump" highlightClick="1"/>
          </p:cNvPr>
          <p:cNvSpPr>
            <a:spLocks noChangeArrowheads="1"/>
          </p:cNvSpPr>
          <p:nvPr/>
        </p:nvSpPr>
        <p:spPr bwMode="auto">
          <a:xfrm>
            <a:off x="7751763" y="6334125"/>
            <a:ext cx="1404937" cy="523875"/>
          </a:xfrm>
          <a:prstGeom prst="actionButtonBlank">
            <a:avLst/>
          </a:prstGeom>
          <a:noFill/>
          <a:ln w="12700">
            <a:solidFill>
              <a:schemeClr val="folHlink"/>
            </a:solidFill>
            <a:miter lim="800000"/>
            <a:headEnd type="none" w="lg" len="med"/>
            <a:tailEnd type="none" w="lg" len="med"/>
          </a:ln>
        </p:spPr>
        <p:txBody>
          <a:bodyPr wrap="none" anchor="ctr">
            <a:spAutoFit/>
          </a:bodyPr>
          <a:lstStyle/>
          <a:p>
            <a:pPr algn="ctr"/>
            <a:r>
              <a:rPr lang="en-US" sz="2400">
                <a:solidFill>
                  <a:schemeClr val="folHlink"/>
                </a:solidFill>
              </a:rPr>
              <a:t>Reynolds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89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89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89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89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8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ChangeAspect="1" noChangeArrowheads="1"/>
          </p:cNvPicPr>
          <p:nvPr/>
        </p:nvPicPr>
        <p:blipFill>
          <a:blip r:embed="rId3" cstate="print"/>
          <a:srcRect/>
          <a:stretch>
            <a:fillRect/>
          </a:stretch>
        </p:blipFill>
        <p:spPr bwMode="auto">
          <a:xfrm>
            <a:off x="6805613" y="2592388"/>
            <a:ext cx="2162175" cy="2562225"/>
          </a:xfrm>
          <a:prstGeom prst="rect">
            <a:avLst/>
          </a:prstGeom>
          <a:noFill/>
          <a:ln w="28575">
            <a:noFill/>
            <a:miter lim="800000"/>
            <a:headEnd/>
            <a:tailEnd/>
          </a:ln>
        </p:spPr>
      </p:pic>
      <p:pic>
        <p:nvPicPr>
          <p:cNvPr id="48131" name="Picture 5"/>
          <p:cNvPicPr>
            <a:picLocks noChangeAspect="1" noChangeArrowheads="1"/>
          </p:cNvPicPr>
          <p:nvPr/>
        </p:nvPicPr>
        <p:blipFill>
          <a:blip r:embed="rId4" cstate="print"/>
          <a:srcRect/>
          <a:stretch>
            <a:fillRect/>
          </a:stretch>
        </p:blipFill>
        <p:spPr bwMode="auto">
          <a:xfrm>
            <a:off x="6629400" y="5248275"/>
            <a:ext cx="2514600" cy="1609725"/>
          </a:xfrm>
          <a:prstGeom prst="rect">
            <a:avLst/>
          </a:prstGeom>
          <a:noFill/>
          <a:ln w="28575">
            <a:noFill/>
            <a:miter lim="800000"/>
            <a:headEnd/>
            <a:tailEnd/>
          </a:ln>
        </p:spPr>
      </p:pic>
      <p:sp>
        <p:nvSpPr>
          <p:cNvPr id="48132" name="Rectangle 12"/>
          <p:cNvSpPr>
            <a:spLocks noGrp="1" noChangeArrowheads="1"/>
          </p:cNvSpPr>
          <p:nvPr>
            <p:ph type="title"/>
          </p:nvPr>
        </p:nvSpPr>
        <p:spPr/>
        <p:txBody>
          <a:bodyPr/>
          <a:lstStyle/>
          <a:p>
            <a:r>
              <a:rPr lang="en-US" smtClean="0"/>
              <a:t>Drag on a Golf Ball</a:t>
            </a:r>
          </a:p>
        </p:txBody>
      </p:sp>
      <p:sp>
        <p:nvSpPr>
          <p:cNvPr id="48133" name="Rectangle 13"/>
          <p:cNvSpPr>
            <a:spLocks noGrp="1" noChangeArrowheads="1"/>
          </p:cNvSpPr>
          <p:nvPr>
            <p:ph type="body" idx="1"/>
          </p:nvPr>
        </p:nvSpPr>
        <p:spPr>
          <a:xfrm>
            <a:off x="88900" y="1955800"/>
            <a:ext cx="6362700" cy="4114800"/>
          </a:xfrm>
        </p:spPr>
        <p:txBody>
          <a:bodyPr/>
          <a:lstStyle/>
          <a:p>
            <a:pPr>
              <a:lnSpc>
                <a:spcPct val="80000"/>
              </a:lnSpc>
            </a:pPr>
            <a:r>
              <a:rPr lang="en-US" sz="2400" smtClean="0"/>
              <a:t>Drag on a golf ball comes mainly from pressure drag. The only practical way of reducing pressure drag is to design the ball so that the point of separation moves back further on the ball. </a:t>
            </a:r>
          </a:p>
          <a:p>
            <a:pPr>
              <a:lnSpc>
                <a:spcPct val="80000"/>
              </a:lnSpc>
            </a:pPr>
            <a:r>
              <a:rPr lang="en-US" sz="2400" smtClean="0"/>
              <a:t>The golf ball's dimples increase the turbulence in the boundary layer, increase the _______ of the boundary layer, and delay the onset of separation.</a:t>
            </a:r>
          </a:p>
          <a:p>
            <a:pPr>
              <a:lnSpc>
                <a:spcPct val="80000"/>
              </a:lnSpc>
            </a:pPr>
            <a:r>
              <a:rPr lang="en-US" sz="2400" smtClean="0"/>
              <a:t>What is the Reynolds number where the boundary layer begins to become turbulent with a golf ball? _________</a:t>
            </a:r>
          </a:p>
          <a:p>
            <a:pPr>
              <a:lnSpc>
                <a:spcPct val="80000"/>
              </a:lnSpc>
            </a:pPr>
            <a:r>
              <a:rPr lang="en-US" sz="2400" smtClean="0"/>
              <a:t>Why not use this for aircraft or cars?</a:t>
            </a:r>
          </a:p>
          <a:p>
            <a:pPr>
              <a:lnSpc>
                <a:spcPct val="80000"/>
              </a:lnSpc>
            </a:pPr>
            <a:endParaRPr lang="en-US" sz="2400" smtClean="0"/>
          </a:p>
        </p:txBody>
      </p:sp>
      <p:pic>
        <p:nvPicPr>
          <p:cNvPr id="48134" name="Picture 9"/>
          <p:cNvPicPr>
            <a:picLocks noChangeAspect="1" noChangeArrowheads="1"/>
          </p:cNvPicPr>
          <p:nvPr/>
        </p:nvPicPr>
        <p:blipFill>
          <a:blip r:embed="rId5" cstate="print"/>
          <a:srcRect r="60968" b="38710"/>
          <a:stretch>
            <a:fillRect/>
          </a:stretch>
        </p:blipFill>
        <p:spPr bwMode="auto">
          <a:xfrm>
            <a:off x="6977063" y="1790700"/>
            <a:ext cx="1870075" cy="723900"/>
          </a:xfrm>
          <a:prstGeom prst="rect">
            <a:avLst/>
          </a:prstGeom>
          <a:noFill/>
          <a:ln w="12700">
            <a:noFill/>
            <a:miter lim="800000"/>
            <a:headEnd type="none" w="lg" len="med"/>
            <a:tailEnd type="none" w="lg" len="med"/>
          </a:ln>
        </p:spPr>
      </p:pic>
      <p:sp>
        <p:nvSpPr>
          <p:cNvPr id="182282" name="Rectangle 10"/>
          <p:cNvSpPr>
            <a:spLocks noChangeArrowheads="1"/>
          </p:cNvSpPr>
          <p:nvPr/>
        </p:nvSpPr>
        <p:spPr bwMode="auto">
          <a:xfrm>
            <a:off x="4873625" y="3683000"/>
            <a:ext cx="960438"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inertia</a:t>
            </a:r>
          </a:p>
        </p:txBody>
      </p:sp>
      <p:sp>
        <p:nvSpPr>
          <p:cNvPr id="182286" name="Rectangle 14"/>
          <p:cNvSpPr>
            <a:spLocks noChangeArrowheads="1"/>
          </p:cNvSpPr>
          <p:nvPr/>
        </p:nvSpPr>
        <p:spPr bwMode="auto">
          <a:xfrm>
            <a:off x="2181225" y="5257800"/>
            <a:ext cx="10223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40,000</a:t>
            </a:r>
          </a:p>
        </p:txBody>
      </p:sp>
      <p:sp>
        <p:nvSpPr>
          <p:cNvPr id="182291" name="Line 19"/>
          <p:cNvSpPr>
            <a:spLocks noChangeShapeType="1"/>
          </p:cNvSpPr>
          <p:nvPr/>
        </p:nvSpPr>
        <p:spPr bwMode="auto">
          <a:xfrm>
            <a:off x="7162800" y="5549900"/>
            <a:ext cx="0" cy="1155700"/>
          </a:xfrm>
          <a:prstGeom prst="line">
            <a:avLst/>
          </a:prstGeom>
          <a:noFill/>
          <a:ln w="28575">
            <a:solidFill>
              <a:schemeClr val="folHlink"/>
            </a:solidFill>
            <a:round/>
            <a:headEnd type="none" w="lg" len="med"/>
            <a:tailEnd type="none" w="lg" len="med"/>
          </a:ln>
        </p:spPr>
        <p:txBody>
          <a:bodyPr anchor="ctr">
            <a:spAutoFit/>
          </a:bodyPr>
          <a:lstStyle/>
          <a:p>
            <a:endParaRPr lang="en-US"/>
          </a:p>
        </p:txBody>
      </p:sp>
      <p:sp>
        <p:nvSpPr>
          <p:cNvPr id="182292" name="Text Box 20"/>
          <p:cNvSpPr txBox="1">
            <a:spLocks noChangeArrowheads="1"/>
          </p:cNvSpPr>
          <p:nvPr/>
        </p:nvSpPr>
        <p:spPr bwMode="auto">
          <a:xfrm>
            <a:off x="758825" y="6137275"/>
            <a:ext cx="5214938"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Boundary layer is already turbulent</a:t>
            </a:r>
          </a:p>
        </p:txBody>
      </p:sp>
      <p:sp>
        <p:nvSpPr>
          <p:cNvPr id="48139" name="Line 21"/>
          <p:cNvSpPr>
            <a:spLocks noChangeShapeType="1"/>
          </p:cNvSpPr>
          <p:nvPr/>
        </p:nvSpPr>
        <p:spPr bwMode="auto">
          <a:xfrm>
            <a:off x="850900" y="6578600"/>
            <a:ext cx="50927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2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228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build="p" autoUpdateAnimBg="0"/>
      <p:bldP spid="182286" grpId="0" build="p" autoUpdateAnimBg="0"/>
      <p:bldP spid="182291" grpId="0" animBg="1"/>
      <p:bldP spid="1822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2"/>
          <p:cNvSpPr>
            <a:spLocks noGrp="1" noChangeArrowheads="1"/>
          </p:cNvSpPr>
          <p:nvPr>
            <p:ph type="title"/>
          </p:nvPr>
        </p:nvSpPr>
        <p:spPr/>
        <p:txBody>
          <a:bodyPr/>
          <a:lstStyle/>
          <a:p>
            <a:r>
              <a:rPr lang="en-US" sz="4000" smtClean="0"/>
              <a:t>At what velocity is the boundary layer laminar for an automobile?</a:t>
            </a:r>
          </a:p>
        </p:txBody>
      </p:sp>
      <p:graphicFrame>
        <p:nvGraphicFramePr>
          <p:cNvPr id="274436" name="Object 4"/>
          <p:cNvGraphicFramePr>
            <a:graphicFrameLocks noChangeAspect="1"/>
          </p:cNvGraphicFramePr>
          <p:nvPr/>
        </p:nvGraphicFramePr>
        <p:xfrm>
          <a:off x="1035050" y="1930400"/>
          <a:ext cx="1130300" cy="735013"/>
        </p:xfrm>
        <a:graphic>
          <a:graphicData uri="http://schemas.openxmlformats.org/presentationml/2006/ole">
            <p:oleObj spid="_x0000_s24578" name="Equation" r:id="rId4" imgW="1130040" imgH="736560" progId="Equation.DSMT4">
              <p:embed/>
            </p:oleObj>
          </a:graphicData>
        </a:graphic>
      </p:graphicFrame>
      <p:graphicFrame>
        <p:nvGraphicFramePr>
          <p:cNvPr id="274437" name="Object 5"/>
          <p:cNvGraphicFramePr>
            <a:graphicFrameLocks noChangeAspect="1"/>
          </p:cNvGraphicFramePr>
          <p:nvPr/>
        </p:nvGraphicFramePr>
        <p:xfrm>
          <a:off x="6121400" y="1873250"/>
          <a:ext cx="2184400" cy="773113"/>
        </p:xfrm>
        <a:graphic>
          <a:graphicData uri="http://schemas.openxmlformats.org/presentationml/2006/ole">
            <p:oleObj spid="_x0000_s24579" name="Equation" r:id="rId5" imgW="2184120" imgH="774360" progId="Equation.DSMT4">
              <p:embed/>
            </p:oleObj>
          </a:graphicData>
        </a:graphic>
      </p:graphicFrame>
      <p:graphicFrame>
        <p:nvGraphicFramePr>
          <p:cNvPr id="274438" name="Object 6"/>
          <p:cNvGraphicFramePr>
            <a:graphicFrameLocks noChangeAspect="1"/>
          </p:cNvGraphicFramePr>
          <p:nvPr/>
        </p:nvGraphicFramePr>
        <p:xfrm>
          <a:off x="1022350" y="2895600"/>
          <a:ext cx="1257300" cy="735013"/>
        </p:xfrm>
        <a:graphic>
          <a:graphicData uri="http://schemas.openxmlformats.org/presentationml/2006/ole">
            <p:oleObj spid="_x0000_s24580" name="Equation" r:id="rId6" imgW="1257120" imgH="736560" progId="Equation.DSMT4">
              <p:embed/>
            </p:oleObj>
          </a:graphicData>
        </a:graphic>
      </p:graphicFrame>
      <p:graphicFrame>
        <p:nvGraphicFramePr>
          <p:cNvPr id="274439" name="Object 7"/>
          <p:cNvGraphicFramePr>
            <a:graphicFrameLocks noChangeAspect="1"/>
          </p:cNvGraphicFramePr>
          <p:nvPr/>
        </p:nvGraphicFramePr>
        <p:xfrm>
          <a:off x="6788150" y="3059113"/>
          <a:ext cx="825500" cy="279400"/>
        </p:xfrm>
        <a:graphic>
          <a:graphicData uri="http://schemas.openxmlformats.org/presentationml/2006/ole">
            <p:oleObj spid="_x0000_s24581" name="Equation" r:id="rId7" imgW="825480" imgH="279360" progId="Equation.DSMT4">
              <p:embed/>
            </p:oleObj>
          </a:graphicData>
        </a:graphic>
      </p:graphicFrame>
      <p:graphicFrame>
        <p:nvGraphicFramePr>
          <p:cNvPr id="274440" name="Object 8"/>
          <p:cNvGraphicFramePr>
            <a:graphicFrameLocks noChangeAspect="1"/>
          </p:cNvGraphicFramePr>
          <p:nvPr/>
        </p:nvGraphicFramePr>
        <p:xfrm>
          <a:off x="6318250" y="3924300"/>
          <a:ext cx="1790700" cy="379413"/>
        </p:xfrm>
        <a:graphic>
          <a:graphicData uri="http://schemas.openxmlformats.org/presentationml/2006/ole">
            <p:oleObj spid="_x0000_s24582" name="Equation" r:id="rId8" imgW="1790640" imgH="380880" progId="Equation.DSMT4">
              <p:embed/>
            </p:oleObj>
          </a:graphicData>
        </a:graphic>
      </p:graphicFrame>
      <p:graphicFrame>
        <p:nvGraphicFramePr>
          <p:cNvPr id="274441" name="Object 9"/>
          <p:cNvGraphicFramePr>
            <a:graphicFrameLocks noChangeAspect="1"/>
          </p:cNvGraphicFramePr>
          <p:nvPr/>
        </p:nvGraphicFramePr>
        <p:xfrm>
          <a:off x="419100" y="4586288"/>
          <a:ext cx="6223000" cy="1343025"/>
        </p:xfrm>
        <a:graphic>
          <a:graphicData uri="http://schemas.openxmlformats.org/presentationml/2006/ole">
            <p:oleObj spid="_x0000_s24583" name="Equation" r:id="rId9" imgW="6222960" imgH="1346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4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44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744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744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74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74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4" name="Group 20"/>
          <p:cNvGrpSpPr>
            <a:grpSpLocks/>
          </p:cNvGrpSpPr>
          <p:nvPr/>
        </p:nvGrpSpPr>
        <p:grpSpPr bwMode="auto">
          <a:xfrm>
            <a:off x="4289425" y="3902075"/>
            <a:ext cx="2571750" cy="1695450"/>
            <a:chOff x="2950" y="2578"/>
            <a:chExt cx="1620" cy="1068"/>
          </a:xfrm>
        </p:grpSpPr>
        <p:graphicFrame>
          <p:nvGraphicFramePr>
            <p:cNvPr id="25603" name="Object 18"/>
            <p:cNvGraphicFramePr>
              <a:graphicFrameLocks noChangeAspect="1"/>
            </p:cNvGraphicFramePr>
            <p:nvPr/>
          </p:nvGraphicFramePr>
          <p:xfrm>
            <a:off x="2950" y="2578"/>
            <a:ext cx="1620" cy="1068"/>
          </p:xfrm>
          <a:graphic>
            <a:graphicData uri="http://schemas.openxmlformats.org/presentationml/2006/ole">
              <p:oleObj spid="_x0000_s25603" name="Bitmap Image" r:id="rId4" imgW="2572109" imgH="1695687" progId="Paint.Picture">
                <p:embed/>
              </p:oleObj>
            </a:graphicData>
          </a:graphic>
        </p:graphicFrame>
        <p:sp>
          <p:nvSpPr>
            <p:cNvPr id="25617" name="Oval 19"/>
            <p:cNvSpPr>
              <a:spLocks noChangeArrowheads="1"/>
            </p:cNvSpPr>
            <p:nvPr/>
          </p:nvSpPr>
          <p:spPr bwMode="auto">
            <a:xfrm>
              <a:off x="2960" y="2824"/>
              <a:ext cx="664" cy="648"/>
            </a:xfrm>
            <a:prstGeom prst="ellipse">
              <a:avLst/>
            </a:prstGeom>
            <a:solidFill>
              <a:schemeClr val="accent1"/>
            </a:solidFill>
            <a:ln w="12700">
              <a:solidFill>
                <a:schemeClr val="hlink"/>
              </a:solidFill>
              <a:round/>
              <a:headEnd type="none" w="lg" len="med"/>
              <a:tailEnd type="none" w="lg" len="med"/>
            </a:ln>
          </p:spPr>
          <p:txBody>
            <a:bodyPr wrap="none" anchor="ctr">
              <a:spAutoFit/>
            </a:bodyPr>
            <a:lstStyle/>
            <a:p>
              <a:endParaRPr lang="en-US"/>
            </a:p>
          </p:txBody>
        </p:sp>
      </p:grpSp>
      <p:grpSp>
        <p:nvGrpSpPr>
          <p:cNvPr id="25605" name="Group 21"/>
          <p:cNvGrpSpPr>
            <a:grpSpLocks/>
          </p:cNvGrpSpPr>
          <p:nvPr/>
        </p:nvGrpSpPr>
        <p:grpSpPr bwMode="auto">
          <a:xfrm>
            <a:off x="1231900" y="3902075"/>
            <a:ext cx="2598738" cy="1695450"/>
            <a:chOff x="776" y="2490"/>
            <a:chExt cx="1637" cy="1068"/>
          </a:xfrm>
        </p:grpSpPr>
        <p:graphicFrame>
          <p:nvGraphicFramePr>
            <p:cNvPr id="25602" name="Object 16"/>
            <p:cNvGraphicFramePr>
              <a:graphicFrameLocks noChangeAspect="1"/>
            </p:cNvGraphicFramePr>
            <p:nvPr/>
          </p:nvGraphicFramePr>
          <p:xfrm>
            <a:off x="787" y="2490"/>
            <a:ext cx="1626" cy="1068"/>
          </p:xfrm>
          <a:graphic>
            <a:graphicData uri="http://schemas.openxmlformats.org/presentationml/2006/ole">
              <p:oleObj spid="_x0000_s25602" name="Bitmap Image" r:id="rId5" imgW="2580952" imgH="1695687" progId="Paint.Picture">
                <p:embed/>
              </p:oleObj>
            </a:graphicData>
          </a:graphic>
        </p:graphicFrame>
        <p:sp>
          <p:nvSpPr>
            <p:cNvPr id="25616" name="Oval 17"/>
            <p:cNvSpPr>
              <a:spLocks noChangeArrowheads="1"/>
            </p:cNvSpPr>
            <p:nvPr/>
          </p:nvSpPr>
          <p:spPr bwMode="auto">
            <a:xfrm>
              <a:off x="776" y="2672"/>
              <a:ext cx="664" cy="648"/>
            </a:xfrm>
            <a:prstGeom prst="ellipse">
              <a:avLst/>
            </a:prstGeom>
            <a:solidFill>
              <a:schemeClr val="accent1"/>
            </a:solidFill>
            <a:ln w="12700">
              <a:solidFill>
                <a:schemeClr val="hlink"/>
              </a:solidFill>
              <a:round/>
              <a:headEnd type="none" w="lg" len="med"/>
              <a:tailEnd type="none" w="lg" len="med"/>
            </a:ln>
          </p:spPr>
          <p:txBody>
            <a:bodyPr wrap="none" anchor="ctr">
              <a:spAutoFit/>
            </a:bodyPr>
            <a:lstStyle/>
            <a:p>
              <a:endParaRPr lang="en-US"/>
            </a:p>
          </p:txBody>
        </p:sp>
      </p:grpSp>
      <p:sp>
        <p:nvSpPr>
          <p:cNvPr id="25606" name="Rectangle 5"/>
          <p:cNvSpPr>
            <a:spLocks noGrp="1" noChangeArrowheads="1"/>
          </p:cNvSpPr>
          <p:nvPr>
            <p:ph type="title"/>
          </p:nvPr>
        </p:nvSpPr>
        <p:spPr/>
        <p:txBody>
          <a:bodyPr/>
          <a:lstStyle/>
          <a:p>
            <a:r>
              <a:rPr lang="en-US" smtClean="0"/>
              <a:t>Effect of Turbulence Levels on Drag</a:t>
            </a:r>
          </a:p>
        </p:txBody>
      </p:sp>
      <p:sp>
        <p:nvSpPr>
          <p:cNvPr id="25607" name="Rectangle 6"/>
          <p:cNvSpPr>
            <a:spLocks noGrp="1" noChangeArrowheads="1"/>
          </p:cNvSpPr>
          <p:nvPr>
            <p:ph type="body" idx="1"/>
          </p:nvPr>
        </p:nvSpPr>
        <p:spPr/>
        <p:txBody>
          <a:bodyPr/>
          <a:lstStyle/>
          <a:p>
            <a:r>
              <a:rPr lang="en-US" smtClean="0"/>
              <a:t>Flow over a sphere with a </a:t>
            </a:r>
            <a:r>
              <a:rPr lang="en-US" u="sng" smtClean="0"/>
              <a:t>trip</a:t>
            </a:r>
            <a:r>
              <a:rPr lang="en-US" smtClean="0"/>
              <a:t> wire. </a:t>
            </a:r>
          </a:p>
          <a:p>
            <a:endParaRPr lang="en-US" smtClean="0"/>
          </a:p>
        </p:txBody>
      </p:sp>
      <p:sp>
        <p:nvSpPr>
          <p:cNvPr id="25608" name="Line 7"/>
          <p:cNvSpPr>
            <a:spLocks noChangeShapeType="1"/>
          </p:cNvSpPr>
          <p:nvPr/>
        </p:nvSpPr>
        <p:spPr bwMode="auto">
          <a:xfrm flipH="1" flipV="1">
            <a:off x="1676400" y="5219700"/>
            <a:ext cx="406400" cy="952500"/>
          </a:xfrm>
          <a:prstGeom prst="line">
            <a:avLst/>
          </a:prstGeom>
          <a:noFill/>
          <a:ln w="28575">
            <a:solidFill>
              <a:schemeClr val="tx1"/>
            </a:solidFill>
            <a:round/>
            <a:headEnd type="none" w="lg" len="med"/>
            <a:tailEnd type="triangle" w="lg" len="med"/>
          </a:ln>
        </p:spPr>
        <p:txBody>
          <a:bodyPr anchor="ctr">
            <a:spAutoFit/>
          </a:bodyPr>
          <a:lstStyle/>
          <a:p>
            <a:endParaRPr lang="en-US"/>
          </a:p>
        </p:txBody>
      </p:sp>
      <p:sp>
        <p:nvSpPr>
          <p:cNvPr id="25609" name="Line 9"/>
          <p:cNvSpPr>
            <a:spLocks noChangeShapeType="1"/>
          </p:cNvSpPr>
          <p:nvPr/>
        </p:nvSpPr>
        <p:spPr bwMode="auto">
          <a:xfrm flipV="1">
            <a:off x="4914900" y="5194300"/>
            <a:ext cx="317500" cy="1079500"/>
          </a:xfrm>
          <a:prstGeom prst="line">
            <a:avLst/>
          </a:prstGeom>
          <a:noFill/>
          <a:ln w="28575">
            <a:solidFill>
              <a:schemeClr val="tx1"/>
            </a:solidFill>
            <a:round/>
            <a:headEnd type="none" w="lg" len="med"/>
            <a:tailEnd type="triangle" w="lg" len="med"/>
          </a:ln>
        </p:spPr>
        <p:txBody>
          <a:bodyPr anchor="ctr">
            <a:spAutoFit/>
          </a:bodyPr>
          <a:lstStyle/>
          <a:p>
            <a:endParaRPr lang="en-US"/>
          </a:p>
        </p:txBody>
      </p:sp>
      <p:sp>
        <p:nvSpPr>
          <p:cNvPr id="216074" name="Text Box 10"/>
          <p:cNvSpPr txBox="1">
            <a:spLocks noChangeArrowheads="1"/>
          </p:cNvSpPr>
          <p:nvPr/>
        </p:nvSpPr>
        <p:spPr bwMode="auto">
          <a:xfrm>
            <a:off x="2193925" y="6248400"/>
            <a:ext cx="2484438"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Point of separation</a:t>
            </a:r>
          </a:p>
        </p:txBody>
      </p:sp>
      <p:sp>
        <p:nvSpPr>
          <p:cNvPr id="25611" name="Line 12"/>
          <p:cNvSpPr>
            <a:spLocks noChangeShapeType="1"/>
          </p:cNvSpPr>
          <p:nvPr/>
        </p:nvSpPr>
        <p:spPr bwMode="auto">
          <a:xfrm>
            <a:off x="2260600" y="6642100"/>
            <a:ext cx="24257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16078" name="Text Box 14"/>
          <p:cNvSpPr txBox="1">
            <a:spLocks noChangeArrowheads="1"/>
          </p:cNvSpPr>
          <p:nvPr/>
        </p:nvSpPr>
        <p:spPr bwMode="auto">
          <a:xfrm>
            <a:off x="1216025" y="2603500"/>
            <a:ext cx="5468938"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Causes boundary layer to become turbulent</a:t>
            </a:r>
          </a:p>
        </p:txBody>
      </p:sp>
      <p:sp>
        <p:nvSpPr>
          <p:cNvPr id="25613" name="Line 15"/>
          <p:cNvSpPr>
            <a:spLocks noChangeShapeType="1"/>
          </p:cNvSpPr>
          <p:nvPr/>
        </p:nvSpPr>
        <p:spPr bwMode="auto">
          <a:xfrm>
            <a:off x="1308100" y="2984500"/>
            <a:ext cx="5308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5614" name="Text Box 22"/>
          <p:cNvSpPr txBox="1">
            <a:spLocks noChangeArrowheads="1"/>
          </p:cNvSpPr>
          <p:nvPr/>
        </p:nvSpPr>
        <p:spPr bwMode="auto">
          <a:xfrm>
            <a:off x="1127125" y="3559175"/>
            <a:ext cx="1755775" cy="519113"/>
          </a:xfrm>
          <a:prstGeom prst="rect">
            <a:avLst/>
          </a:prstGeom>
          <a:noFill/>
          <a:ln w="12700">
            <a:noFill/>
            <a:miter lim="800000"/>
            <a:headEnd type="none" w="lg" len="med"/>
            <a:tailEnd type="none" w="lg" len="med"/>
          </a:ln>
        </p:spPr>
        <p:txBody>
          <a:bodyPr wrap="none">
            <a:spAutoFit/>
          </a:bodyPr>
          <a:lstStyle/>
          <a:p>
            <a:r>
              <a:rPr lang="en-US"/>
              <a:t>Re=15,000</a:t>
            </a:r>
          </a:p>
        </p:txBody>
      </p:sp>
      <p:sp>
        <p:nvSpPr>
          <p:cNvPr id="25615" name="Text Box 23"/>
          <p:cNvSpPr txBox="1">
            <a:spLocks noChangeArrowheads="1"/>
          </p:cNvSpPr>
          <p:nvPr/>
        </p:nvSpPr>
        <p:spPr bwMode="auto">
          <a:xfrm>
            <a:off x="4162425" y="3533775"/>
            <a:ext cx="1755775" cy="519113"/>
          </a:xfrm>
          <a:prstGeom prst="rect">
            <a:avLst/>
          </a:prstGeom>
          <a:noFill/>
          <a:ln w="12700">
            <a:noFill/>
            <a:miter lim="800000"/>
            <a:headEnd type="none" w="lg" len="med"/>
            <a:tailEnd type="none" w="lg" len="med"/>
          </a:ln>
        </p:spPr>
        <p:txBody>
          <a:bodyPr wrap="none">
            <a:spAutoFit/>
          </a:bodyPr>
          <a:lstStyle/>
          <a:p>
            <a:r>
              <a:rPr lang="en-US"/>
              <a:t>Re=30,000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0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4" grpId="0" build="p" autoUpdateAnimBg="0"/>
      <p:bldP spid="21607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Effect of Boundary Layer Transition</a:t>
            </a:r>
          </a:p>
        </p:txBody>
      </p:sp>
      <p:pic>
        <p:nvPicPr>
          <p:cNvPr id="49155" name="Picture 4"/>
          <p:cNvPicPr>
            <a:picLocks noChangeAspect="1" noChangeArrowheads="1"/>
          </p:cNvPicPr>
          <p:nvPr/>
        </p:nvPicPr>
        <p:blipFill>
          <a:blip r:embed="rId3" cstate="print"/>
          <a:srcRect/>
          <a:stretch>
            <a:fillRect/>
          </a:stretch>
        </p:blipFill>
        <p:spPr bwMode="auto">
          <a:xfrm>
            <a:off x="101600" y="3430588"/>
            <a:ext cx="2722563" cy="2486025"/>
          </a:xfrm>
          <a:prstGeom prst="rect">
            <a:avLst/>
          </a:prstGeom>
          <a:noFill/>
          <a:ln w="12700">
            <a:noFill/>
            <a:miter lim="800000"/>
            <a:headEnd type="none" w="lg" len="med"/>
            <a:tailEnd type="none" w="lg" len="med"/>
          </a:ln>
        </p:spPr>
      </p:pic>
      <p:pic>
        <p:nvPicPr>
          <p:cNvPr id="49156" name="Picture 5"/>
          <p:cNvPicPr>
            <a:picLocks noChangeAspect="1" noChangeArrowheads="1"/>
          </p:cNvPicPr>
          <p:nvPr/>
        </p:nvPicPr>
        <p:blipFill>
          <a:blip r:embed="rId4" cstate="print"/>
          <a:srcRect/>
          <a:stretch>
            <a:fillRect/>
          </a:stretch>
        </p:blipFill>
        <p:spPr bwMode="auto">
          <a:xfrm>
            <a:off x="3224213" y="3430588"/>
            <a:ext cx="2708275" cy="2473325"/>
          </a:xfrm>
          <a:prstGeom prst="rect">
            <a:avLst/>
          </a:prstGeom>
          <a:noFill/>
          <a:ln w="12700">
            <a:noFill/>
            <a:miter lim="800000"/>
            <a:headEnd type="none" w="lg" len="med"/>
            <a:tailEnd type="none" w="lg" len="med"/>
          </a:ln>
        </p:spPr>
      </p:pic>
      <p:pic>
        <p:nvPicPr>
          <p:cNvPr id="49157" name="Picture 6"/>
          <p:cNvPicPr>
            <a:picLocks noChangeAspect="1" noChangeArrowheads="1"/>
          </p:cNvPicPr>
          <p:nvPr/>
        </p:nvPicPr>
        <p:blipFill>
          <a:blip r:embed="rId5" cstate="print"/>
          <a:srcRect/>
          <a:stretch>
            <a:fillRect/>
          </a:stretch>
        </p:blipFill>
        <p:spPr bwMode="auto">
          <a:xfrm>
            <a:off x="6334125" y="3430588"/>
            <a:ext cx="2709863" cy="2473325"/>
          </a:xfrm>
          <a:prstGeom prst="rect">
            <a:avLst/>
          </a:prstGeom>
          <a:noFill/>
          <a:ln w="12700">
            <a:noFill/>
            <a:miter lim="800000"/>
            <a:headEnd type="none" w="lg" len="med"/>
            <a:tailEnd type="none" w="lg" len="med"/>
          </a:ln>
        </p:spPr>
      </p:pic>
      <p:sp>
        <p:nvSpPr>
          <p:cNvPr id="49158" name="Text Box 7"/>
          <p:cNvSpPr txBox="1">
            <a:spLocks noChangeArrowheads="1"/>
          </p:cNvSpPr>
          <p:nvPr/>
        </p:nvSpPr>
        <p:spPr bwMode="auto">
          <a:xfrm>
            <a:off x="198438" y="1963738"/>
            <a:ext cx="2420937" cy="822325"/>
          </a:xfrm>
          <a:prstGeom prst="rect">
            <a:avLst/>
          </a:prstGeom>
          <a:noFill/>
          <a:ln w="12700">
            <a:noFill/>
            <a:miter lim="800000"/>
            <a:headEnd type="none" w="lg" len="med"/>
            <a:tailEnd type="none" w="lg" len="med"/>
          </a:ln>
        </p:spPr>
        <p:txBody>
          <a:bodyPr anchor="ctr">
            <a:spAutoFit/>
          </a:bodyPr>
          <a:lstStyle/>
          <a:p>
            <a:pPr algn="ctr"/>
            <a:r>
              <a:rPr lang="en-US" sz="2400"/>
              <a:t>Ideal (non viscous) fluid</a:t>
            </a:r>
          </a:p>
        </p:txBody>
      </p:sp>
      <p:sp>
        <p:nvSpPr>
          <p:cNvPr id="49159" name="Text Box 8"/>
          <p:cNvSpPr txBox="1">
            <a:spLocks noChangeArrowheads="1"/>
          </p:cNvSpPr>
          <p:nvPr/>
        </p:nvSpPr>
        <p:spPr bwMode="auto">
          <a:xfrm>
            <a:off x="3309938" y="1857375"/>
            <a:ext cx="2420937" cy="1187450"/>
          </a:xfrm>
          <a:prstGeom prst="rect">
            <a:avLst/>
          </a:prstGeom>
          <a:noFill/>
          <a:ln w="12700">
            <a:noFill/>
            <a:miter lim="800000"/>
            <a:headEnd type="none" w="lg" len="med"/>
            <a:tailEnd type="none" w="lg" len="med"/>
          </a:ln>
        </p:spPr>
        <p:txBody>
          <a:bodyPr anchor="ctr">
            <a:spAutoFit/>
          </a:bodyPr>
          <a:lstStyle/>
          <a:p>
            <a:pPr algn="ctr"/>
            <a:r>
              <a:rPr lang="en-US" sz="2400"/>
              <a:t>Real (viscous) fluid: laminar boundary layer</a:t>
            </a:r>
          </a:p>
        </p:txBody>
      </p:sp>
      <p:sp>
        <p:nvSpPr>
          <p:cNvPr id="49160" name="Text Box 9"/>
          <p:cNvSpPr txBox="1">
            <a:spLocks noChangeArrowheads="1"/>
          </p:cNvSpPr>
          <p:nvPr/>
        </p:nvSpPr>
        <p:spPr bwMode="auto">
          <a:xfrm>
            <a:off x="6396038" y="1933575"/>
            <a:ext cx="2420937" cy="1187450"/>
          </a:xfrm>
          <a:prstGeom prst="rect">
            <a:avLst/>
          </a:prstGeom>
          <a:noFill/>
          <a:ln w="12700">
            <a:noFill/>
            <a:miter lim="800000"/>
            <a:headEnd type="none" w="lg" len="med"/>
            <a:tailEnd type="none" w="lg" len="med"/>
          </a:ln>
        </p:spPr>
        <p:txBody>
          <a:bodyPr anchor="ctr">
            <a:spAutoFit/>
          </a:bodyPr>
          <a:lstStyle/>
          <a:p>
            <a:pPr algn="ctr"/>
            <a:r>
              <a:rPr lang="en-US" sz="2400"/>
              <a:t>Real (viscous) fluid: turbulent boundary layer</a:t>
            </a:r>
          </a:p>
        </p:txBody>
      </p:sp>
      <p:sp>
        <p:nvSpPr>
          <p:cNvPr id="236554" name="Text Box 10"/>
          <p:cNvSpPr txBox="1">
            <a:spLocks noChangeArrowheads="1"/>
          </p:cNvSpPr>
          <p:nvPr/>
        </p:nvSpPr>
        <p:spPr bwMode="auto">
          <a:xfrm>
            <a:off x="520700" y="6083300"/>
            <a:ext cx="1377950" cy="457200"/>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No shear!</a:t>
            </a:r>
          </a:p>
        </p:txBody>
      </p:sp>
      <p:sp>
        <p:nvSpPr>
          <p:cNvPr id="49162" name="Line 11"/>
          <p:cNvSpPr>
            <a:spLocks noChangeShapeType="1"/>
          </p:cNvSpPr>
          <p:nvPr/>
        </p:nvSpPr>
        <p:spPr bwMode="auto">
          <a:xfrm>
            <a:off x="584200" y="6451600"/>
            <a:ext cx="1193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36556" name="Text Box 12"/>
          <p:cNvSpPr txBox="1">
            <a:spLocks noChangeArrowheads="1"/>
          </p:cNvSpPr>
          <p:nvPr/>
        </p:nvSpPr>
        <p:spPr bwMode="auto">
          <a:xfrm>
            <a:off x="6386513" y="5883275"/>
            <a:ext cx="2605087" cy="822325"/>
          </a:xfrm>
          <a:prstGeom prst="rect">
            <a:avLst/>
          </a:prstGeom>
          <a:noFill/>
          <a:ln w="12700">
            <a:noFill/>
            <a:miter lim="800000"/>
            <a:headEnd type="none" w="lg" len="med"/>
            <a:tailEnd type="none" w="lg" len="med"/>
          </a:ln>
        </p:spPr>
        <p:txBody>
          <a:bodyPr>
            <a:spAutoFit/>
          </a:bodyPr>
          <a:lstStyle/>
          <a:p>
            <a:r>
              <a:rPr lang="en-US" sz="2400">
                <a:solidFill>
                  <a:schemeClr val="folHlink"/>
                </a:solidFill>
              </a:rPr>
              <a:t>Increased inertia in boundary layer</a:t>
            </a:r>
          </a:p>
        </p:txBody>
      </p:sp>
      <p:sp>
        <p:nvSpPr>
          <p:cNvPr id="49164" name="Line 13"/>
          <p:cNvSpPr>
            <a:spLocks noChangeShapeType="1"/>
          </p:cNvSpPr>
          <p:nvPr/>
        </p:nvSpPr>
        <p:spPr bwMode="auto">
          <a:xfrm>
            <a:off x="6477000" y="6286500"/>
            <a:ext cx="2336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49165" name="Line 14"/>
          <p:cNvSpPr>
            <a:spLocks noChangeShapeType="1"/>
          </p:cNvSpPr>
          <p:nvPr/>
        </p:nvSpPr>
        <p:spPr bwMode="auto">
          <a:xfrm>
            <a:off x="6477000" y="6642100"/>
            <a:ext cx="1828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5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4" grpId="0" build="p" autoUpdateAnimBg="0"/>
      <p:bldP spid="236556"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Spinning Spheres</a:t>
            </a:r>
          </a:p>
        </p:txBody>
      </p:sp>
      <p:sp>
        <p:nvSpPr>
          <p:cNvPr id="50179" name="Rectangle 3"/>
          <p:cNvSpPr>
            <a:spLocks noGrp="1" noChangeArrowheads="1"/>
          </p:cNvSpPr>
          <p:nvPr>
            <p:ph type="body" idx="1"/>
          </p:nvPr>
        </p:nvSpPr>
        <p:spPr>
          <a:xfrm>
            <a:off x="792163" y="1870075"/>
            <a:ext cx="7340600" cy="957263"/>
          </a:xfrm>
        </p:spPr>
        <p:txBody>
          <a:bodyPr/>
          <a:lstStyle/>
          <a:p>
            <a:pPr>
              <a:lnSpc>
                <a:spcPct val="90000"/>
              </a:lnSpc>
            </a:pPr>
            <a:r>
              <a:rPr lang="en-US" smtClean="0"/>
              <a:t>What happens to the separation points if we start spinning the sphere?</a:t>
            </a:r>
          </a:p>
        </p:txBody>
      </p:sp>
      <p:pic>
        <p:nvPicPr>
          <p:cNvPr id="50180" name="Picture 4"/>
          <p:cNvPicPr>
            <a:picLocks noChangeAspect="1" noChangeArrowheads="1"/>
          </p:cNvPicPr>
          <p:nvPr/>
        </p:nvPicPr>
        <p:blipFill>
          <a:blip r:embed="rId3" cstate="print"/>
          <a:srcRect/>
          <a:stretch>
            <a:fillRect/>
          </a:stretch>
        </p:blipFill>
        <p:spPr bwMode="auto">
          <a:xfrm>
            <a:off x="606425" y="3240088"/>
            <a:ext cx="2709863" cy="2473325"/>
          </a:xfrm>
          <a:prstGeom prst="rect">
            <a:avLst/>
          </a:prstGeom>
          <a:noFill/>
          <a:ln w="12700">
            <a:noFill/>
            <a:miter lim="800000"/>
            <a:headEnd type="none" w="lg" len="med"/>
            <a:tailEnd type="none" w="lg" len="med"/>
          </a:ln>
        </p:spPr>
      </p:pic>
      <p:grpSp>
        <p:nvGrpSpPr>
          <p:cNvPr id="50181" name="Group 9"/>
          <p:cNvGrpSpPr>
            <a:grpSpLocks/>
          </p:cNvGrpSpPr>
          <p:nvPr/>
        </p:nvGrpSpPr>
        <p:grpSpPr bwMode="auto">
          <a:xfrm>
            <a:off x="3659188" y="3568700"/>
            <a:ext cx="5048250" cy="3238500"/>
            <a:chOff x="2305" y="1944"/>
            <a:chExt cx="3180" cy="2040"/>
          </a:xfrm>
        </p:grpSpPr>
        <p:pic>
          <p:nvPicPr>
            <p:cNvPr id="50192" name="Picture 6"/>
            <p:cNvPicPr>
              <a:picLocks noChangeAspect="1" noChangeArrowheads="1"/>
            </p:cNvPicPr>
            <p:nvPr/>
          </p:nvPicPr>
          <p:blipFill>
            <a:blip r:embed="rId4" cstate="print"/>
            <a:srcRect l="17058" t="11980" r="34033" b="46179"/>
            <a:stretch>
              <a:fillRect/>
            </a:stretch>
          </p:blipFill>
          <p:spPr bwMode="auto">
            <a:xfrm>
              <a:off x="2305" y="1944"/>
              <a:ext cx="3180" cy="2040"/>
            </a:xfrm>
            <a:prstGeom prst="rect">
              <a:avLst/>
            </a:prstGeom>
            <a:noFill/>
            <a:ln w="12700">
              <a:noFill/>
              <a:miter lim="800000"/>
              <a:headEnd type="none" w="lg" len="med"/>
              <a:tailEnd type="none" w="lg" len="med"/>
            </a:ln>
          </p:spPr>
        </p:pic>
        <p:sp>
          <p:nvSpPr>
            <p:cNvPr id="50193" name="Oval 8"/>
            <p:cNvSpPr>
              <a:spLocks noChangeArrowheads="1"/>
            </p:cNvSpPr>
            <p:nvPr/>
          </p:nvSpPr>
          <p:spPr bwMode="auto">
            <a:xfrm>
              <a:off x="3328" y="2408"/>
              <a:ext cx="696" cy="696"/>
            </a:xfrm>
            <a:prstGeom prst="ellipse">
              <a:avLst/>
            </a:prstGeom>
            <a:solidFill>
              <a:schemeClr val="accent1"/>
            </a:solidFill>
            <a:ln w="12700">
              <a:solidFill>
                <a:schemeClr val="hlink"/>
              </a:solidFill>
              <a:round/>
              <a:headEnd type="none" w="lg" len="med"/>
              <a:tailEnd type="none" w="lg" len="med"/>
            </a:ln>
          </p:spPr>
          <p:txBody>
            <a:bodyPr wrap="none" anchor="ctr">
              <a:spAutoFit/>
            </a:bodyPr>
            <a:lstStyle/>
            <a:p>
              <a:endParaRPr lang="en-US"/>
            </a:p>
          </p:txBody>
        </p:sp>
      </p:grpSp>
      <p:sp>
        <p:nvSpPr>
          <p:cNvPr id="239623" name="Arc 7"/>
          <p:cNvSpPr>
            <a:spLocks/>
          </p:cNvSpPr>
          <p:nvPr/>
        </p:nvSpPr>
        <p:spPr bwMode="auto">
          <a:xfrm>
            <a:off x="5487988" y="4484688"/>
            <a:ext cx="723900" cy="723900"/>
          </a:xfrm>
          <a:custGeom>
            <a:avLst/>
            <a:gdLst>
              <a:gd name="T0" fmla="*/ 361950 w 43200"/>
              <a:gd name="T1" fmla="*/ 0 h 43200"/>
              <a:gd name="T2" fmla="*/ 28839 w 43200"/>
              <a:gd name="T3" fmla="*/ 220371 h 43200"/>
              <a:gd name="T4" fmla="*/ 361950 w 43200"/>
              <a:gd name="T5" fmla="*/ 36195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8696"/>
                  <a:pt x="585" y="15823"/>
                  <a:pt x="1721" y="13151"/>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8696"/>
                  <a:pt x="585" y="15823"/>
                  <a:pt x="1721" y="13151"/>
                </a:cubicBezTo>
                <a:lnTo>
                  <a:pt x="21600" y="21600"/>
                </a:lnTo>
                <a:close/>
              </a:path>
            </a:pathLst>
          </a:custGeom>
          <a:noFill/>
          <a:ln w="38100">
            <a:solidFill>
              <a:schemeClr val="folHlink"/>
            </a:solidFill>
            <a:round/>
            <a:headEnd type="none" w="lg" len="med"/>
            <a:tailEnd type="triangle" w="lg" len="med"/>
          </a:ln>
        </p:spPr>
        <p:txBody>
          <a:bodyPr anchor="ctr">
            <a:spAutoFit/>
          </a:bodyPr>
          <a:lstStyle/>
          <a:p>
            <a:endParaRPr lang="en-US"/>
          </a:p>
        </p:txBody>
      </p:sp>
      <p:sp>
        <p:nvSpPr>
          <p:cNvPr id="239626" name="Line 10"/>
          <p:cNvSpPr>
            <a:spLocks noChangeShapeType="1"/>
          </p:cNvSpPr>
          <p:nvPr/>
        </p:nvSpPr>
        <p:spPr bwMode="auto">
          <a:xfrm flipV="1">
            <a:off x="5829300" y="3263900"/>
            <a:ext cx="0" cy="160020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sp>
        <p:nvSpPr>
          <p:cNvPr id="239627" name="Text Box 11"/>
          <p:cNvSpPr txBox="1">
            <a:spLocks noChangeArrowheads="1"/>
          </p:cNvSpPr>
          <p:nvPr/>
        </p:nvSpPr>
        <p:spPr bwMode="auto">
          <a:xfrm>
            <a:off x="5329238" y="2755900"/>
            <a:ext cx="928687"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LIFT!</a:t>
            </a:r>
          </a:p>
        </p:txBody>
      </p:sp>
      <p:sp>
        <p:nvSpPr>
          <p:cNvPr id="50185" name="Line 12"/>
          <p:cNvSpPr>
            <a:spLocks noChangeShapeType="1"/>
          </p:cNvSpPr>
          <p:nvPr/>
        </p:nvSpPr>
        <p:spPr bwMode="auto">
          <a:xfrm>
            <a:off x="5372100" y="3162300"/>
            <a:ext cx="812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50186" name="Line 13"/>
          <p:cNvSpPr>
            <a:spLocks noChangeShapeType="1"/>
          </p:cNvSpPr>
          <p:nvPr/>
        </p:nvSpPr>
        <p:spPr bwMode="auto">
          <a:xfrm flipV="1">
            <a:off x="3632200" y="5232400"/>
            <a:ext cx="584200" cy="254000"/>
          </a:xfrm>
          <a:prstGeom prst="line">
            <a:avLst/>
          </a:prstGeom>
          <a:noFill/>
          <a:ln w="38100">
            <a:solidFill>
              <a:schemeClr val="tx2"/>
            </a:solidFill>
            <a:round/>
            <a:headEnd type="none" w="lg" len="med"/>
            <a:tailEnd type="triangle" w="lg" len="med"/>
          </a:ln>
        </p:spPr>
        <p:txBody>
          <a:bodyPr anchor="ctr">
            <a:spAutoFit/>
          </a:bodyPr>
          <a:lstStyle/>
          <a:p>
            <a:endParaRPr lang="en-US"/>
          </a:p>
        </p:txBody>
      </p:sp>
      <p:sp>
        <p:nvSpPr>
          <p:cNvPr id="50187" name="Line 14"/>
          <p:cNvSpPr>
            <a:spLocks noChangeShapeType="1"/>
          </p:cNvSpPr>
          <p:nvPr/>
        </p:nvSpPr>
        <p:spPr bwMode="auto">
          <a:xfrm flipV="1">
            <a:off x="3632200" y="5473700"/>
            <a:ext cx="584200" cy="228600"/>
          </a:xfrm>
          <a:prstGeom prst="line">
            <a:avLst/>
          </a:prstGeom>
          <a:noFill/>
          <a:ln w="38100">
            <a:solidFill>
              <a:schemeClr val="tx2"/>
            </a:solidFill>
            <a:round/>
            <a:headEnd type="none" w="lg" len="med"/>
            <a:tailEnd type="triangle" w="lg" len="med"/>
          </a:ln>
        </p:spPr>
        <p:txBody>
          <a:bodyPr anchor="ctr">
            <a:spAutoFit/>
          </a:bodyPr>
          <a:lstStyle/>
          <a:p>
            <a:endParaRPr lang="en-US"/>
          </a:p>
        </p:txBody>
      </p:sp>
      <p:sp>
        <p:nvSpPr>
          <p:cNvPr id="50188" name="Line 15"/>
          <p:cNvSpPr>
            <a:spLocks noChangeShapeType="1"/>
          </p:cNvSpPr>
          <p:nvPr/>
        </p:nvSpPr>
        <p:spPr bwMode="auto">
          <a:xfrm flipV="1">
            <a:off x="3632200" y="5753100"/>
            <a:ext cx="558800" cy="203200"/>
          </a:xfrm>
          <a:prstGeom prst="line">
            <a:avLst/>
          </a:prstGeom>
          <a:noFill/>
          <a:ln w="38100">
            <a:solidFill>
              <a:schemeClr val="tx2"/>
            </a:solidFill>
            <a:round/>
            <a:headEnd type="none" w="lg" len="med"/>
            <a:tailEnd type="triangle" w="lg" len="med"/>
          </a:ln>
        </p:spPr>
        <p:txBody>
          <a:bodyPr anchor="ctr">
            <a:spAutoFit/>
          </a:bodyPr>
          <a:lstStyle/>
          <a:p>
            <a:endParaRPr lang="en-US"/>
          </a:p>
        </p:txBody>
      </p:sp>
      <p:sp>
        <p:nvSpPr>
          <p:cNvPr id="50189" name="Line 16"/>
          <p:cNvSpPr>
            <a:spLocks noChangeShapeType="1"/>
          </p:cNvSpPr>
          <p:nvPr/>
        </p:nvSpPr>
        <p:spPr bwMode="auto">
          <a:xfrm flipV="1">
            <a:off x="3632200" y="6032500"/>
            <a:ext cx="584200" cy="228600"/>
          </a:xfrm>
          <a:prstGeom prst="line">
            <a:avLst/>
          </a:prstGeom>
          <a:noFill/>
          <a:ln w="38100">
            <a:solidFill>
              <a:schemeClr val="tx2"/>
            </a:solidFill>
            <a:round/>
            <a:headEnd type="none" w="lg" len="med"/>
            <a:tailEnd type="triangle" w="lg" len="med"/>
          </a:ln>
        </p:spPr>
        <p:txBody>
          <a:bodyPr anchor="ctr">
            <a:spAutoFit/>
          </a:bodyPr>
          <a:lstStyle/>
          <a:p>
            <a:endParaRPr lang="en-US"/>
          </a:p>
        </p:txBody>
      </p:sp>
      <p:sp>
        <p:nvSpPr>
          <p:cNvPr id="50190" name="Line 17"/>
          <p:cNvSpPr>
            <a:spLocks noChangeShapeType="1"/>
          </p:cNvSpPr>
          <p:nvPr/>
        </p:nvSpPr>
        <p:spPr bwMode="auto">
          <a:xfrm flipV="1">
            <a:off x="3632200" y="6337300"/>
            <a:ext cx="584200" cy="203200"/>
          </a:xfrm>
          <a:prstGeom prst="line">
            <a:avLst/>
          </a:prstGeom>
          <a:noFill/>
          <a:ln w="38100">
            <a:solidFill>
              <a:schemeClr val="tx2"/>
            </a:solidFill>
            <a:round/>
            <a:headEnd type="none" w="lg" len="med"/>
            <a:tailEnd type="triangle" w="lg" len="med"/>
          </a:ln>
        </p:spPr>
        <p:txBody>
          <a:bodyPr anchor="ctr">
            <a:spAutoFit/>
          </a:bodyPr>
          <a:lstStyle/>
          <a:p>
            <a:endParaRPr lang="en-US"/>
          </a:p>
        </p:txBody>
      </p:sp>
      <p:sp>
        <p:nvSpPr>
          <p:cNvPr id="50191" name="Line 18"/>
          <p:cNvSpPr>
            <a:spLocks noChangeShapeType="1"/>
          </p:cNvSpPr>
          <p:nvPr/>
        </p:nvSpPr>
        <p:spPr bwMode="auto">
          <a:xfrm flipV="1">
            <a:off x="3632200" y="6553200"/>
            <a:ext cx="584200" cy="203200"/>
          </a:xfrm>
          <a:prstGeom prst="line">
            <a:avLst/>
          </a:prstGeom>
          <a:noFill/>
          <a:ln w="38100">
            <a:solidFill>
              <a:schemeClr val="tx2"/>
            </a:solidFill>
            <a:round/>
            <a:headEnd type="none" w="lg" len="med"/>
            <a:tailEnd type="triangle" w="lg"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3" grpId="0" animBg="1"/>
      <p:bldP spid="239626" grpId="0" animBg="1"/>
      <p:bldP spid="23962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7"/>
          <p:cNvPicPr>
            <a:picLocks noChangeAspect="1" noChangeArrowheads="1"/>
          </p:cNvPicPr>
          <p:nvPr/>
        </p:nvPicPr>
        <p:blipFill>
          <a:blip r:embed="rId4" cstate="print"/>
          <a:srcRect/>
          <a:stretch>
            <a:fillRect/>
          </a:stretch>
        </p:blipFill>
        <p:spPr bwMode="auto">
          <a:xfrm>
            <a:off x="7272338" y="2043113"/>
            <a:ext cx="1533525" cy="1171575"/>
          </a:xfrm>
          <a:prstGeom prst="rect">
            <a:avLst/>
          </a:prstGeom>
          <a:noFill/>
          <a:ln w="28575">
            <a:noFill/>
            <a:miter lim="800000"/>
            <a:headEnd/>
            <a:tailEnd/>
          </a:ln>
        </p:spPr>
      </p:pic>
      <p:pic>
        <p:nvPicPr>
          <p:cNvPr id="26628" name="Picture 8"/>
          <p:cNvPicPr>
            <a:picLocks noChangeAspect="1" noChangeArrowheads="1"/>
          </p:cNvPicPr>
          <p:nvPr/>
        </p:nvPicPr>
        <p:blipFill>
          <a:blip r:embed="rId5" cstate="print"/>
          <a:srcRect/>
          <a:stretch>
            <a:fillRect/>
          </a:stretch>
        </p:blipFill>
        <p:spPr bwMode="auto">
          <a:xfrm>
            <a:off x="5253038" y="1919288"/>
            <a:ext cx="1533525" cy="1495425"/>
          </a:xfrm>
          <a:prstGeom prst="rect">
            <a:avLst/>
          </a:prstGeom>
          <a:noFill/>
          <a:ln w="28575">
            <a:noFill/>
            <a:miter lim="800000"/>
            <a:headEnd/>
            <a:tailEnd/>
          </a:ln>
        </p:spPr>
      </p:pic>
      <p:sp>
        <p:nvSpPr>
          <p:cNvPr id="26629" name="Rectangle 9"/>
          <p:cNvSpPr>
            <a:spLocks noGrp="1" noChangeArrowheads="1"/>
          </p:cNvSpPr>
          <p:nvPr>
            <p:ph type="title"/>
          </p:nvPr>
        </p:nvSpPr>
        <p:spPr/>
        <p:txBody>
          <a:bodyPr/>
          <a:lstStyle/>
          <a:p>
            <a:r>
              <a:rPr lang="en-US" smtClean="0"/>
              <a:t>Vortex Shedding</a:t>
            </a:r>
          </a:p>
        </p:txBody>
      </p:sp>
      <p:sp>
        <p:nvSpPr>
          <p:cNvPr id="26630" name="Rectangle 10"/>
          <p:cNvSpPr>
            <a:spLocks noGrp="1" noChangeArrowheads="1"/>
          </p:cNvSpPr>
          <p:nvPr>
            <p:ph type="body" idx="1"/>
          </p:nvPr>
        </p:nvSpPr>
        <p:spPr>
          <a:xfrm>
            <a:off x="0" y="2006600"/>
            <a:ext cx="5283200" cy="4114800"/>
          </a:xfrm>
        </p:spPr>
        <p:txBody>
          <a:bodyPr/>
          <a:lstStyle/>
          <a:p>
            <a:pPr>
              <a:lnSpc>
                <a:spcPct val="90000"/>
              </a:lnSpc>
            </a:pPr>
            <a:r>
              <a:rPr lang="en-US" sz="2800" smtClean="0"/>
              <a:t>Vortices are shed alternately from each side of a cylinder</a:t>
            </a:r>
          </a:p>
          <a:p>
            <a:pPr>
              <a:lnSpc>
                <a:spcPct val="90000"/>
              </a:lnSpc>
            </a:pPr>
            <a:r>
              <a:rPr lang="en-US" sz="2800" smtClean="0"/>
              <a:t>The separation point and thus the resultant drag force oscillates</a:t>
            </a:r>
          </a:p>
          <a:p>
            <a:pPr>
              <a:lnSpc>
                <a:spcPct val="90000"/>
              </a:lnSpc>
            </a:pPr>
            <a:r>
              <a:rPr lang="en-US" sz="2800" smtClean="0"/>
              <a:t>Frequency of shedding (n) given by Strouhal number S</a:t>
            </a:r>
          </a:p>
          <a:p>
            <a:pPr>
              <a:lnSpc>
                <a:spcPct val="90000"/>
              </a:lnSpc>
            </a:pPr>
            <a:r>
              <a:rPr lang="en-US" sz="2800" smtClean="0"/>
              <a:t>S is approximately 0.2 over a wide range of Reynolds numbers (100 - 1,000,000)</a:t>
            </a:r>
          </a:p>
        </p:txBody>
      </p:sp>
      <p:pic>
        <p:nvPicPr>
          <p:cNvPr id="26631" name="Picture 11"/>
          <p:cNvPicPr>
            <a:picLocks noChangeAspect="1" noChangeArrowheads="1"/>
          </p:cNvPicPr>
          <p:nvPr/>
        </p:nvPicPr>
        <p:blipFill>
          <a:blip r:embed="rId6" cstate="print"/>
          <a:srcRect/>
          <a:stretch>
            <a:fillRect/>
          </a:stretch>
        </p:blipFill>
        <p:spPr bwMode="auto">
          <a:xfrm>
            <a:off x="5270500" y="4124325"/>
            <a:ext cx="3594100" cy="2571750"/>
          </a:xfrm>
          <a:prstGeom prst="rect">
            <a:avLst/>
          </a:prstGeom>
          <a:noFill/>
          <a:ln w="12700">
            <a:noFill/>
            <a:miter lim="800000"/>
            <a:headEnd type="none" w="lg" len="med"/>
            <a:tailEnd type="none" w="lg" len="med"/>
          </a:ln>
        </p:spPr>
      </p:pic>
      <p:graphicFrame>
        <p:nvGraphicFramePr>
          <p:cNvPr id="183308" name="Object 12"/>
          <p:cNvGraphicFramePr>
            <a:graphicFrameLocks noChangeAspect="1"/>
          </p:cNvGraphicFramePr>
          <p:nvPr/>
        </p:nvGraphicFramePr>
        <p:xfrm>
          <a:off x="6427788" y="3308350"/>
          <a:ext cx="889000" cy="838200"/>
        </p:xfrm>
        <a:graphic>
          <a:graphicData uri="http://schemas.openxmlformats.org/presentationml/2006/ole">
            <p:oleObj spid="_x0000_s26626" name="Equation" r:id="rId7" imgW="888840" imgH="838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3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Non-Uniform Flow</a:t>
            </a:r>
          </a:p>
        </p:txBody>
      </p:sp>
      <p:sp>
        <p:nvSpPr>
          <p:cNvPr id="40963" name="Rectangle 3"/>
          <p:cNvSpPr>
            <a:spLocks noGrp="1" noChangeArrowheads="1"/>
          </p:cNvSpPr>
          <p:nvPr>
            <p:ph type="body" idx="1"/>
          </p:nvPr>
        </p:nvSpPr>
        <p:spPr>
          <a:xfrm>
            <a:off x="685800" y="1981200"/>
            <a:ext cx="7772400" cy="4521200"/>
          </a:xfrm>
        </p:spPr>
        <p:txBody>
          <a:bodyPr/>
          <a:lstStyle/>
          <a:p>
            <a:r>
              <a:rPr lang="en-US" sz="2800" smtClean="0"/>
              <a:t>In pipes and channels the velocity distribution was uniform (beyond a few pipe diameters or hydraulic radii from the entrance or any flow disturbance)</a:t>
            </a:r>
          </a:p>
          <a:p>
            <a:r>
              <a:rPr lang="en-US" sz="2800" smtClean="0"/>
              <a:t>In external flows the boundary layer (the flow influenced by the solid object) is always growing and the flow is non-uniform</a:t>
            </a:r>
          </a:p>
          <a:p>
            <a:r>
              <a:rPr lang="en-US" sz="2800" smtClean="0"/>
              <a:t>We need to calculate shear in this non-uniform flow!</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Summary: External Flows</a:t>
            </a:r>
          </a:p>
        </p:txBody>
      </p:sp>
      <p:sp>
        <p:nvSpPr>
          <p:cNvPr id="51203" name="Rectangle 3"/>
          <p:cNvSpPr>
            <a:spLocks noGrp="1" noChangeArrowheads="1"/>
          </p:cNvSpPr>
          <p:nvPr>
            <p:ph type="body" idx="1"/>
          </p:nvPr>
        </p:nvSpPr>
        <p:spPr/>
        <p:txBody>
          <a:bodyPr/>
          <a:lstStyle/>
          <a:p>
            <a:r>
              <a:rPr lang="en-US" sz="2800" smtClean="0"/>
              <a:t>Spatially varying flows</a:t>
            </a:r>
          </a:p>
          <a:p>
            <a:pPr lvl="1"/>
            <a:r>
              <a:rPr lang="en-US" sz="2400" smtClean="0"/>
              <a:t>boundary layer growth</a:t>
            </a:r>
          </a:p>
          <a:p>
            <a:pPr lvl="1"/>
            <a:r>
              <a:rPr lang="en-US" sz="2400" smtClean="0"/>
              <a:t>Example: Spillways</a:t>
            </a:r>
          </a:p>
          <a:p>
            <a:r>
              <a:rPr lang="en-US" sz="2800" smtClean="0"/>
              <a:t>Two sources of drag (F</a:t>
            </a:r>
            <a:r>
              <a:rPr lang="en-US" sz="2800" baseline="-25000" smtClean="0"/>
              <a:t>ss</a:t>
            </a:r>
            <a:r>
              <a:rPr lang="en-US" sz="2800" smtClean="0"/>
              <a:t>)</a:t>
            </a:r>
          </a:p>
          <a:p>
            <a:pPr lvl="1"/>
            <a:r>
              <a:rPr lang="en-US" sz="2400" smtClean="0"/>
              <a:t>shear (surface area of object)</a:t>
            </a:r>
          </a:p>
          <a:p>
            <a:pPr lvl="1"/>
            <a:r>
              <a:rPr lang="en-US" sz="2400" smtClean="0"/>
              <a:t>pressure (projected area of object)</a:t>
            </a:r>
          </a:p>
          <a:p>
            <a:r>
              <a:rPr lang="en-US" sz="2800" smtClean="0"/>
              <a:t>Separation and Wakes</a:t>
            </a:r>
          </a:p>
          <a:p>
            <a:pPr lvl="1"/>
            <a:r>
              <a:rPr lang="en-US" sz="2400" smtClean="0"/>
              <a:t>Interaction of viscous drag and adverse pressure gradient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mtClean="0"/>
              <a:t>Challenge</a:t>
            </a:r>
          </a:p>
        </p:txBody>
      </p:sp>
      <p:sp>
        <p:nvSpPr>
          <p:cNvPr id="27652" name="Rectangle 3"/>
          <p:cNvSpPr>
            <a:spLocks noGrp="1" noChangeArrowheads="1"/>
          </p:cNvSpPr>
          <p:nvPr>
            <p:ph type="body" idx="1"/>
          </p:nvPr>
        </p:nvSpPr>
        <p:spPr/>
        <p:txBody>
          <a:bodyPr/>
          <a:lstStyle/>
          <a:p>
            <a:r>
              <a:rPr lang="en-US" smtClean="0"/>
              <a:t>I’m going on vacation and I can’t back all of our luggage in my Matrix. Should I put it on the roof rack or on the hitch?</a:t>
            </a:r>
          </a:p>
        </p:txBody>
      </p:sp>
      <p:pic>
        <p:nvPicPr>
          <p:cNvPr id="27653" name="Picture 5" descr="on_car_lit_bar_lge"/>
          <p:cNvPicPr>
            <a:picLocks noChangeAspect="1" noChangeArrowheads="1"/>
          </p:cNvPicPr>
          <p:nvPr/>
        </p:nvPicPr>
        <p:blipFill>
          <a:blip r:embed="rId4" cstate="print"/>
          <a:srcRect/>
          <a:stretch>
            <a:fillRect/>
          </a:stretch>
        </p:blipFill>
        <p:spPr bwMode="auto">
          <a:xfrm>
            <a:off x="4910138" y="3970338"/>
            <a:ext cx="4048125" cy="2676525"/>
          </a:xfrm>
          <a:prstGeom prst="rect">
            <a:avLst/>
          </a:prstGeom>
          <a:noFill/>
          <a:ln w="9525">
            <a:noFill/>
            <a:miter lim="800000"/>
            <a:headEnd/>
            <a:tailEnd/>
          </a:ln>
        </p:spPr>
      </p:pic>
      <p:pic>
        <p:nvPicPr>
          <p:cNvPr id="27654" name="Picture 7" descr="ac-roof-rack"/>
          <p:cNvPicPr>
            <a:picLocks noChangeAspect="1" noChangeArrowheads="1"/>
          </p:cNvPicPr>
          <p:nvPr/>
        </p:nvPicPr>
        <p:blipFill>
          <a:blip r:embed="rId5" cstate="print"/>
          <a:srcRect/>
          <a:stretch>
            <a:fillRect/>
          </a:stretch>
        </p:blipFill>
        <p:spPr bwMode="auto">
          <a:xfrm>
            <a:off x="371475" y="4222750"/>
            <a:ext cx="4286250" cy="2171700"/>
          </a:xfrm>
          <a:prstGeom prst="rect">
            <a:avLst/>
          </a:prstGeom>
          <a:noFill/>
          <a:ln w="9525">
            <a:noFill/>
            <a:miter lim="800000"/>
            <a:headEnd/>
            <a:tailEnd/>
          </a:ln>
        </p:spPr>
      </p:pic>
      <p:graphicFrame>
        <p:nvGraphicFramePr>
          <p:cNvPr id="337928" name="Object 8"/>
          <p:cNvGraphicFramePr>
            <a:graphicFrameLocks noChangeAspect="1"/>
          </p:cNvGraphicFramePr>
          <p:nvPr/>
        </p:nvGraphicFramePr>
        <p:xfrm>
          <a:off x="6781800" y="458788"/>
          <a:ext cx="2146300" cy="762000"/>
        </p:xfrm>
        <a:graphic>
          <a:graphicData uri="http://schemas.openxmlformats.org/presentationml/2006/ole">
            <p:oleObj spid="_x0000_s27650" name="Equation" r:id="rId6" imgW="2145960" imgH="7617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7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mtClean="0"/>
              <a:t>Challenges</a:t>
            </a:r>
          </a:p>
        </p:txBody>
      </p:sp>
      <p:sp>
        <p:nvSpPr>
          <p:cNvPr id="28676" name="Rectangle 3"/>
          <p:cNvSpPr>
            <a:spLocks noGrp="1" noChangeArrowheads="1"/>
          </p:cNvSpPr>
          <p:nvPr>
            <p:ph type="body" idx="1"/>
          </p:nvPr>
        </p:nvSpPr>
        <p:spPr/>
        <p:txBody>
          <a:bodyPr/>
          <a:lstStyle/>
          <a:p>
            <a:r>
              <a:rPr lang="en-US" smtClean="0"/>
              <a:t>How long would L have to be to double the drag of a sphere?</a:t>
            </a:r>
          </a:p>
        </p:txBody>
      </p:sp>
      <p:sp>
        <p:nvSpPr>
          <p:cNvPr id="28677" name="Arc 5"/>
          <p:cNvSpPr>
            <a:spLocks/>
          </p:cNvSpPr>
          <p:nvPr/>
        </p:nvSpPr>
        <p:spPr bwMode="auto">
          <a:xfrm flipH="1">
            <a:off x="2819400" y="3836988"/>
            <a:ext cx="800100" cy="1600200"/>
          </a:xfrm>
          <a:custGeom>
            <a:avLst/>
            <a:gdLst>
              <a:gd name="T0" fmla="*/ 0 w 21600"/>
              <a:gd name="T1" fmla="*/ 0 h 43200"/>
              <a:gd name="T2" fmla="*/ 0 w 21600"/>
              <a:gd name="T3" fmla="*/ 1600200 h 43200"/>
              <a:gd name="T4" fmla="*/ 0 w 21600"/>
              <a:gd name="T5" fmla="*/ 80010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2700">
            <a:solidFill>
              <a:schemeClr val="tx1"/>
            </a:solidFill>
            <a:round/>
            <a:headEnd type="none" w="lg" len="med"/>
            <a:tailEnd type="none" w="lg" len="med"/>
          </a:ln>
        </p:spPr>
        <p:txBody>
          <a:bodyPr wrap="none" anchor="ctr">
            <a:spAutoFit/>
          </a:bodyPr>
          <a:lstStyle/>
          <a:p>
            <a:endParaRPr lang="en-US"/>
          </a:p>
        </p:txBody>
      </p:sp>
      <p:sp>
        <p:nvSpPr>
          <p:cNvPr id="28678" name="Rectangle 6"/>
          <p:cNvSpPr>
            <a:spLocks noChangeArrowheads="1"/>
          </p:cNvSpPr>
          <p:nvPr/>
        </p:nvSpPr>
        <p:spPr bwMode="auto">
          <a:xfrm>
            <a:off x="3606800" y="3835400"/>
            <a:ext cx="2730500" cy="1600200"/>
          </a:xfrm>
          <a:prstGeom prst="rect">
            <a:avLst/>
          </a:prstGeom>
          <a:noFill/>
          <a:ln w="12700">
            <a:solidFill>
              <a:schemeClr val="tx1"/>
            </a:solidFill>
            <a:miter lim="800000"/>
            <a:headEnd type="none" w="lg" len="med"/>
            <a:tailEnd type="none" w="lg" len="med"/>
          </a:ln>
        </p:spPr>
        <p:txBody>
          <a:bodyPr wrap="none" anchor="ctr">
            <a:spAutoFit/>
          </a:bodyPr>
          <a:lstStyle/>
          <a:p>
            <a:endParaRPr lang="en-US"/>
          </a:p>
        </p:txBody>
      </p:sp>
      <p:sp>
        <p:nvSpPr>
          <p:cNvPr id="28679" name="Arc 7"/>
          <p:cNvSpPr>
            <a:spLocks/>
          </p:cNvSpPr>
          <p:nvPr/>
        </p:nvSpPr>
        <p:spPr bwMode="auto">
          <a:xfrm>
            <a:off x="6337300" y="3836988"/>
            <a:ext cx="800100" cy="1600200"/>
          </a:xfrm>
          <a:custGeom>
            <a:avLst/>
            <a:gdLst>
              <a:gd name="T0" fmla="*/ 0 w 21600"/>
              <a:gd name="T1" fmla="*/ 0 h 43200"/>
              <a:gd name="T2" fmla="*/ 0 w 21600"/>
              <a:gd name="T3" fmla="*/ 1600200 h 43200"/>
              <a:gd name="T4" fmla="*/ 0 w 21600"/>
              <a:gd name="T5" fmla="*/ 80010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2700">
            <a:solidFill>
              <a:schemeClr val="tx1"/>
            </a:solidFill>
            <a:round/>
            <a:headEnd type="none" w="lg" len="med"/>
            <a:tailEnd type="none" w="lg" len="med"/>
          </a:ln>
        </p:spPr>
        <p:txBody>
          <a:bodyPr wrap="none" anchor="ctr">
            <a:spAutoFit/>
          </a:bodyPr>
          <a:lstStyle/>
          <a:p>
            <a:endParaRPr lang="en-US"/>
          </a:p>
        </p:txBody>
      </p:sp>
      <p:sp>
        <p:nvSpPr>
          <p:cNvPr id="28680" name="Text Box 8"/>
          <p:cNvSpPr txBox="1">
            <a:spLocks noChangeArrowheads="1"/>
          </p:cNvSpPr>
          <p:nvPr/>
        </p:nvSpPr>
        <p:spPr bwMode="auto">
          <a:xfrm>
            <a:off x="4657725" y="3216275"/>
            <a:ext cx="401638" cy="519113"/>
          </a:xfrm>
          <a:prstGeom prst="rect">
            <a:avLst/>
          </a:prstGeom>
          <a:noFill/>
          <a:ln w="12700">
            <a:noFill/>
            <a:miter lim="800000"/>
            <a:headEnd type="none" w="lg" len="med"/>
            <a:tailEnd type="none" w="lg" len="med"/>
          </a:ln>
        </p:spPr>
        <p:txBody>
          <a:bodyPr wrap="none">
            <a:spAutoFit/>
          </a:bodyPr>
          <a:lstStyle/>
          <a:p>
            <a:r>
              <a:rPr lang="en-US"/>
              <a:t>L</a:t>
            </a:r>
          </a:p>
        </p:txBody>
      </p:sp>
      <p:sp>
        <p:nvSpPr>
          <p:cNvPr id="28681" name="Text Box 9"/>
          <p:cNvSpPr txBox="1">
            <a:spLocks noChangeArrowheads="1"/>
          </p:cNvSpPr>
          <p:nvPr/>
        </p:nvSpPr>
        <p:spPr bwMode="auto">
          <a:xfrm>
            <a:off x="1089025" y="4371975"/>
            <a:ext cx="1598613" cy="519113"/>
          </a:xfrm>
          <a:prstGeom prst="rect">
            <a:avLst/>
          </a:prstGeom>
          <a:noFill/>
          <a:ln w="12700">
            <a:noFill/>
            <a:miter lim="800000"/>
            <a:headEnd type="none" w="lg" len="med"/>
            <a:tailEnd type="none" w="lg" len="med"/>
          </a:ln>
        </p:spPr>
        <p:txBody>
          <a:bodyPr wrap="none">
            <a:spAutoFit/>
          </a:bodyPr>
          <a:lstStyle/>
          <a:p>
            <a:r>
              <a:rPr lang="en-US"/>
              <a:t>V=30 m/s</a:t>
            </a:r>
          </a:p>
        </p:txBody>
      </p:sp>
      <p:sp>
        <p:nvSpPr>
          <p:cNvPr id="28682" name="Line 10"/>
          <p:cNvSpPr>
            <a:spLocks noChangeShapeType="1"/>
          </p:cNvSpPr>
          <p:nvPr/>
        </p:nvSpPr>
        <p:spPr bwMode="auto">
          <a:xfrm flipH="1">
            <a:off x="419100" y="4635500"/>
            <a:ext cx="7112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28683" name="Text Box 11"/>
          <p:cNvSpPr txBox="1">
            <a:spLocks noChangeArrowheads="1"/>
          </p:cNvSpPr>
          <p:nvPr/>
        </p:nvSpPr>
        <p:spPr bwMode="auto">
          <a:xfrm>
            <a:off x="7312025" y="4371975"/>
            <a:ext cx="1362075" cy="519113"/>
          </a:xfrm>
          <a:prstGeom prst="rect">
            <a:avLst/>
          </a:prstGeom>
          <a:noFill/>
          <a:ln w="12700">
            <a:noFill/>
            <a:miter lim="800000"/>
            <a:headEnd type="none" w="lg" len="med"/>
            <a:tailEnd type="none" w="lg" len="med"/>
          </a:ln>
        </p:spPr>
        <p:txBody>
          <a:bodyPr wrap="none">
            <a:spAutoFit/>
          </a:bodyPr>
          <a:lstStyle/>
          <a:p>
            <a:r>
              <a:rPr lang="en-US"/>
              <a:t>D = 3 m</a:t>
            </a:r>
          </a:p>
        </p:txBody>
      </p:sp>
      <p:graphicFrame>
        <p:nvGraphicFramePr>
          <p:cNvPr id="335884" name="Object 12"/>
          <p:cNvGraphicFramePr>
            <a:graphicFrameLocks noChangeAspect="1"/>
          </p:cNvGraphicFramePr>
          <p:nvPr/>
        </p:nvGraphicFramePr>
        <p:xfrm>
          <a:off x="6692900" y="407988"/>
          <a:ext cx="2146300" cy="762000"/>
        </p:xfrm>
        <a:graphic>
          <a:graphicData uri="http://schemas.openxmlformats.org/presentationml/2006/ole">
            <p:oleObj spid="_x0000_s28674" name="Equation" r:id="rId4" imgW="2145960" imgH="7617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5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mtClean="0"/>
              <a:t>Challenges</a:t>
            </a:r>
          </a:p>
        </p:txBody>
      </p:sp>
      <p:sp>
        <p:nvSpPr>
          <p:cNvPr id="29704" name="Rectangle 3"/>
          <p:cNvSpPr>
            <a:spLocks noGrp="1" noChangeArrowheads="1"/>
          </p:cNvSpPr>
          <p:nvPr>
            <p:ph type="body" idx="1"/>
          </p:nvPr>
        </p:nvSpPr>
        <p:spPr/>
        <p:txBody>
          <a:bodyPr/>
          <a:lstStyle/>
          <a:p>
            <a:r>
              <a:rPr lang="en-US" smtClean="0"/>
              <a:t>How long would L have to be </a:t>
            </a:r>
            <a:br>
              <a:rPr lang="en-US" smtClean="0"/>
            </a:br>
            <a:r>
              <a:rPr lang="en-US" smtClean="0"/>
              <a:t>to double the drag of a sphere?</a:t>
            </a:r>
          </a:p>
        </p:txBody>
      </p:sp>
      <p:grpSp>
        <p:nvGrpSpPr>
          <p:cNvPr id="29705" name="Group 13"/>
          <p:cNvGrpSpPr>
            <a:grpSpLocks/>
          </p:cNvGrpSpPr>
          <p:nvPr/>
        </p:nvGrpSpPr>
        <p:grpSpPr bwMode="auto">
          <a:xfrm>
            <a:off x="2819400" y="3251200"/>
            <a:ext cx="1231900" cy="457200"/>
            <a:chOff x="1776" y="2048"/>
            <a:chExt cx="2720" cy="1009"/>
          </a:xfrm>
        </p:grpSpPr>
        <p:sp>
          <p:nvSpPr>
            <p:cNvPr id="29711" name="Arc 4"/>
            <p:cNvSpPr>
              <a:spLocks/>
            </p:cNvSpPr>
            <p:nvPr/>
          </p:nvSpPr>
          <p:spPr bwMode="auto">
            <a:xfrm flipH="1">
              <a:off x="1776" y="2049"/>
              <a:ext cx="504" cy="1008"/>
            </a:xfrm>
            <a:custGeom>
              <a:avLst/>
              <a:gdLst>
                <a:gd name="T0" fmla="*/ 0 w 21600"/>
                <a:gd name="T1" fmla="*/ 0 h 43200"/>
                <a:gd name="T2" fmla="*/ 0 w 21600"/>
                <a:gd name="T3" fmla="*/ 1008 h 43200"/>
                <a:gd name="T4" fmla="*/ 0 w 21600"/>
                <a:gd name="T5" fmla="*/ 504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2700">
              <a:solidFill>
                <a:schemeClr val="tx1"/>
              </a:solidFill>
              <a:round/>
              <a:headEnd type="none" w="lg" len="med"/>
              <a:tailEnd type="none" w="lg" len="med"/>
            </a:ln>
          </p:spPr>
          <p:txBody>
            <a:bodyPr wrap="none" anchor="ctr">
              <a:spAutoFit/>
            </a:bodyPr>
            <a:lstStyle/>
            <a:p>
              <a:endParaRPr lang="en-US"/>
            </a:p>
          </p:txBody>
        </p:sp>
        <p:sp>
          <p:nvSpPr>
            <p:cNvPr id="29712" name="Rectangle 5"/>
            <p:cNvSpPr>
              <a:spLocks noChangeArrowheads="1"/>
            </p:cNvSpPr>
            <p:nvPr/>
          </p:nvSpPr>
          <p:spPr bwMode="auto">
            <a:xfrm>
              <a:off x="2272" y="2048"/>
              <a:ext cx="1720" cy="1008"/>
            </a:xfrm>
            <a:prstGeom prst="rect">
              <a:avLst/>
            </a:prstGeom>
            <a:noFill/>
            <a:ln w="12700">
              <a:solidFill>
                <a:schemeClr val="tx1"/>
              </a:solidFill>
              <a:miter lim="800000"/>
              <a:headEnd type="none" w="lg" len="med"/>
              <a:tailEnd type="none" w="lg" len="med"/>
            </a:ln>
          </p:spPr>
          <p:txBody>
            <a:bodyPr wrap="none" anchor="ctr">
              <a:spAutoFit/>
            </a:bodyPr>
            <a:lstStyle/>
            <a:p>
              <a:endParaRPr lang="en-US"/>
            </a:p>
          </p:txBody>
        </p:sp>
        <p:sp>
          <p:nvSpPr>
            <p:cNvPr id="29713" name="Arc 6"/>
            <p:cNvSpPr>
              <a:spLocks/>
            </p:cNvSpPr>
            <p:nvPr/>
          </p:nvSpPr>
          <p:spPr bwMode="auto">
            <a:xfrm>
              <a:off x="3992" y="2049"/>
              <a:ext cx="504" cy="1008"/>
            </a:xfrm>
            <a:custGeom>
              <a:avLst/>
              <a:gdLst>
                <a:gd name="T0" fmla="*/ 0 w 21600"/>
                <a:gd name="T1" fmla="*/ 0 h 43200"/>
                <a:gd name="T2" fmla="*/ 0 w 21600"/>
                <a:gd name="T3" fmla="*/ 1008 h 43200"/>
                <a:gd name="T4" fmla="*/ 0 w 21600"/>
                <a:gd name="T5" fmla="*/ 504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2700">
              <a:solidFill>
                <a:schemeClr val="tx1"/>
              </a:solidFill>
              <a:round/>
              <a:headEnd type="none" w="lg" len="med"/>
              <a:tailEnd type="none" w="lg" len="med"/>
            </a:ln>
          </p:spPr>
          <p:txBody>
            <a:bodyPr wrap="none" anchor="ctr">
              <a:spAutoFit/>
            </a:bodyPr>
            <a:lstStyle/>
            <a:p>
              <a:endParaRPr lang="en-US"/>
            </a:p>
          </p:txBody>
        </p:sp>
      </p:grpSp>
      <p:sp>
        <p:nvSpPr>
          <p:cNvPr id="29706" name="Text Box 7"/>
          <p:cNvSpPr txBox="1">
            <a:spLocks noChangeArrowheads="1"/>
          </p:cNvSpPr>
          <p:nvPr/>
        </p:nvSpPr>
        <p:spPr bwMode="auto">
          <a:xfrm>
            <a:off x="3209925" y="3216275"/>
            <a:ext cx="401638" cy="519113"/>
          </a:xfrm>
          <a:prstGeom prst="rect">
            <a:avLst/>
          </a:prstGeom>
          <a:noFill/>
          <a:ln w="12700">
            <a:noFill/>
            <a:miter lim="800000"/>
            <a:headEnd type="none" w="lg" len="med"/>
            <a:tailEnd type="none" w="lg" len="med"/>
          </a:ln>
        </p:spPr>
        <p:txBody>
          <a:bodyPr wrap="none">
            <a:spAutoFit/>
          </a:bodyPr>
          <a:lstStyle/>
          <a:p>
            <a:r>
              <a:rPr lang="en-US"/>
              <a:t>L</a:t>
            </a:r>
          </a:p>
        </p:txBody>
      </p:sp>
      <p:sp>
        <p:nvSpPr>
          <p:cNvPr id="29707" name="Text Box 8"/>
          <p:cNvSpPr txBox="1">
            <a:spLocks noChangeArrowheads="1"/>
          </p:cNvSpPr>
          <p:nvPr/>
        </p:nvSpPr>
        <p:spPr bwMode="auto">
          <a:xfrm>
            <a:off x="1089025" y="3203575"/>
            <a:ext cx="1598613" cy="519113"/>
          </a:xfrm>
          <a:prstGeom prst="rect">
            <a:avLst/>
          </a:prstGeom>
          <a:noFill/>
          <a:ln w="12700">
            <a:noFill/>
            <a:miter lim="800000"/>
            <a:headEnd type="none" w="lg" len="med"/>
            <a:tailEnd type="none" w="lg" len="med"/>
          </a:ln>
        </p:spPr>
        <p:txBody>
          <a:bodyPr wrap="none">
            <a:spAutoFit/>
          </a:bodyPr>
          <a:lstStyle/>
          <a:p>
            <a:r>
              <a:rPr lang="en-US"/>
              <a:t>V=30 m/s</a:t>
            </a:r>
          </a:p>
        </p:txBody>
      </p:sp>
      <p:sp>
        <p:nvSpPr>
          <p:cNvPr id="29708" name="Line 9"/>
          <p:cNvSpPr>
            <a:spLocks noChangeShapeType="1"/>
          </p:cNvSpPr>
          <p:nvPr/>
        </p:nvSpPr>
        <p:spPr bwMode="auto">
          <a:xfrm flipH="1">
            <a:off x="419100" y="3467100"/>
            <a:ext cx="7112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29709" name="Text Box 10"/>
          <p:cNvSpPr txBox="1">
            <a:spLocks noChangeArrowheads="1"/>
          </p:cNvSpPr>
          <p:nvPr/>
        </p:nvSpPr>
        <p:spPr bwMode="auto">
          <a:xfrm>
            <a:off x="4098925" y="3178175"/>
            <a:ext cx="1362075" cy="519113"/>
          </a:xfrm>
          <a:prstGeom prst="rect">
            <a:avLst/>
          </a:prstGeom>
          <a:noFill/>
          <a:ln w="12700">
            <a:noFill/>
            <a:miter lim="800000"/>
            <a:headEnd type="none" w="lg" len="med"/>
            <a:tailEnd type="none" w="lg" len="med"/>
          </a:ln>
        </p:spPr>
        <p:txBody>
          <a:bodyPr wrap="none">
            <a:spAutoFit/>
          </a:bodyPr>
          <a:lstStyle/>
          <a:p>
            <a:r>
              <a:rPr lang="en-US"/>
              <a:t>D = 3 m</a:t>
            </a:r>
          </a:p>
        </p:txBody>
      </p:sp>
      <p:graphicFrame>
        <p:nvGraphicFramePr>
          <p:cNvPr id="339979" name="Object 11"/>
          <p:cNvGraphicFramePr>
            <a:graphicFrameLocks noChangeAspect="1"/>
          </p:cNvGraphicFramePr>
          <p:nvPr/>
        </p:nvGraphicFramePr>
        <p:xfrm>
          <a:off x="6692900" y="407988"/>
          <a:ext cx="2146300" cy="762000"/>
        </p:xfrm>
        <a:graphic>
          <a:graphicData uri="http://schemas.openxmlformats.org/presentationml/2006/ole">
            <p:oleObj spid="_x0000_s29698" name="Equation" r:id="rId4" imgW="2145960" imgH="761760" progId="Equation.DSMT4">
              <p:embed/>
            </p:oleObj>
          </a:graphicData>
        </a:graphic>
      </p:graphicFrame>
      <p:sp>
        <p:nvSpPr>
          <p:cNvPr id="29710" name="Text Box 12"/>
          <p:cNvSpPr txBox="1">
            <a:spLocks noChangeArrowheads="1"/>
          </p:cNvSpPr>
          <p:nvPr/>
        </p:nvSpPr>
        <p:spPr bwMode="auto">
          <a:xfrm>
            <a:off x="1101725" y="3775075"/>
            <a:ext cx="4446588" cy="2227263"/>
          </a:xfrm>
          <a:prstGeom prst="rect">
            <a:avLst/>
          </a:prstGeom>
          <a:noFill/>
          <a:ln w="12700">
            <a:noFill/>
            <a:miter lim="800000"/>
            <a:headEnd type="none" w="lg" len="med"/>
            <a:tailEnd type="none" w="lg" len="med"/>
          </a:ln>
        </p:spPr>
        <p:txBody>
          <a:bodyPr wrap="none">
            <a:spAutoFit/>
          </a:bodyPr>
          <a:lstStyle/>
          <a:p>
            <a:r>
              <a:rPr lang="en-US"/>
              <a:t>Find drag of sphere</a:t>
            </a:r>
          </a:p>
          <a:p>
            <a:r>
              <a:rPr lang="en-US"/>
              <a:t>Guess at Re for plate</a:t>
            </a:r>
          </a:p>
          <a:p>
            <a:r>
              <a:rPr lang="en-US"/>
              <a:t>Find drag coefficient for plate</a:t>
            </a:r>
            <a:br>
              <a:rPr lang="en-US"/>
            </a:br>
            <a:r>
              <a:rPr lang="en-US"/>
              <a:t>(note different area)</a:t>
            </a:r>
          </a:p>
          <a:p>
            <a:r>
              <a:rPr lang="en-US"/>
              <a:t>Solve for L</a:t>
            </a:r>
          </a:p>
        </p:txBody>
      </p:sp>
      <p:graphicFrame>
        <p:nvGraphicFramePr>
          <p:cNvPr id="18" name="Object 14"/>
          <p:cNvGraphicFramePr>
            <a:graphicFrameLocks noChangeAspect="1"/>
          </p:cNvGraphicFramePr>
          <p:nvPr/>
        </p:nvGraphicFramePr>
        <p:xfrm>
          <a:off x="4951413" y="3692525"/>
          <a:ext cx="4141787" cy="31146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9700" name="Object 17"/>
          <p:cNvGraphicFramePr>
            <a:graphicFrameLocks noChangeAspect="1"/>
          </p:cNvGraphicFramePr>
          <p:nvPr/>
        </p:nvGraphicFramePr>
        <p:xfrm>
          <a:off x="6931025" y="1687513"/>
          <a:ext cx="1898650" cy="838200"/>
        </p:xfrm>
        <a:graphic>
          <a:graphicData uri="http://schemas.openxmlformats.org/presentationml/2006/ole">
            <p:oleObj spid="_x0000_s29700" name="Mathcad" r:id="rId6" imgW="971640" imgH="428760" progId="Mathcad">
              <p:embed/>
            </p:oleObj>
          </a:graphicData>
        </a:graphic>
      </p:graphicFrame>
      <p:graphicFrame>
        <p:nvGraphicFramePr>
          <p:cNvPr id="29701" name="Object 18"/>
          <p:cNvGraphicFramePr>
            <a:graphicFrameLocks noChangeAspect="1"/>
          </p:cNvGraphicFramePr>
          <p:nvPr/>
        </p:nvGraphicFramePr>
        <p:xfrm>
          <a:off x="6861175" y="3148013"/>
          <a:ext cx="2119313" cy="539750"/>
        </p:xfrm>
        <a:graphic>
          <a:graphicData uri="http://schemas.openxmlformats.org/presentationml/2006/ole">
            <p:oleObj spid="_x0000_s29701" name="Mathcad" r:id="rId7" imgW="933480" imgH="237960" progId="Mathcad">
              <p:embed/>
            </p:oleObj>
          </a:graphicData>
        </a:graphic>
      </p:graphicFrame>
      <p:graphicFrame>
        <p:nvGraphicFramePr>
          <p:cNvPr id="29702" name="Object 19"/>
          <p:cNvGraphicFramePr>
            <a:graphicFrameLocks noChangeAspect="1"/>
          </p:cNvGraphicFramePr>
          <p:nvPr/>
        </p:nvGraphicFramePr>
        <p:xfrm>
          <a:off x="6954838" y="2463800"/>
          <a:ext cx="1127125" cy="752475"/>
        </p:xfrm>
        <a:graphic>
          <a:graphicData uri="http://schemas.openxmlformats.org/presentationml/2006/ole">
            <p:oleObj spid="_x0000_s29702" name="Mathcad" r:id="rId8" imgW="542880" imgH="361800" progId="Mathca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99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graphicEl>
                                              <a:chart seriesIdx="-3" categoryIdx="-3" bldStep="gridLegen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graphicEl>
                                              <a:chart seriesIdx="1"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graphicEl>
                                              <a:chart seriesIdx="2" categoryIdx="-4" bldStep="series"/>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graphicEl>
                                              <a:chart seriesIdx="3" categoryIdx="-4" bldStep="series"/>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graphicEl>
                                              <a:chart seriesIdx="4" categoryIdx="-4" bldStep="series"/>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graphicEl>
                                              <a:chart seriesIdx="5" categoryIdx="-4" bldStep="series"/>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graphicEl>
                                              <a:chart seriesIdx="6" categoryIdx="-4" bldStep="series"/>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graphicEl>
                                              <a:chart seriesIdx="7" categoryIdx="-4" bldStep="series"/>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graphicEl>
                                              <a:chart seriesIdx="8" categoryIdx="-4" bldStep="series"/>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graphicEl>
                                              <a:chart seriesIdx="9" categoryIdx="-4" bldStep="series"/>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graphicEl>
                                              <a:chart seriesIdx="10" categoryIdx="-4" bldStep="series"/>
                                            </p:graphic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graphicEl>
                                              <a:chart seriesIdx="11" categoryIdx="-4" bldStep="series"/>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graphicEl>
                                              <a:chart seriesIdx="12" categoryIdx="-4" bldStep="series"/>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graphicEl>
                                              <a:chart seriesIdx="1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Chart bld="series"/>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04" name="Rectangle 12"/>
          <p:cNvSpPr>
            <a:spLocks noGrp="1" noChangeArrowheads="1"/>
          </p:cNvSpPr>
          <p:nvPr>
            <p:ph type="title"/>
          </p:nvPr>
        </p:nvSpPr>
        <p:spPr/>
        <p:txBody>
          <a:bodyPr/>
          <a:lstStyle/>
          <a:p>
            <a:pPr>
              <a:defRPr/>
            </a:pPr>
            <a:r>
              <a:rPr lang="en-US" smtClean="0"/>
              <a:t>Elongated sphere</a:t>
            </a:r>
          </a:p>
        </p:txBody>
      </p:sp>
      <p:grpSp>
        <p:nvGrpSpPr>
          <p:cNvPr id="30731" name="Group 4"/>
          <p:cNvGrpSpPr>
            <a:grpSpLocks/>
          </p:cNvGrpSpPr>
          <p:nvPr/>
        </p:nvGrpSpPr>
        <p:grpSpPr bwMode="auto">
          <a:xfrm>
            <a:off x="3848100" y="1930400"/>
            <a:ext cx="1231900" cy="457200"/>
            <a:chOff x="1776" y="2048"/>
            <a:chExt cx="2720" cy="1009"/>
          </a:xfrm>
        </p:grpSpPr>
        <p:sp>
          <p:nvSpPr>
            <p:cNvPr id="30736" name="Arc 5"/>
            <p:cNvSpPr>
              <a:spLocks/>
            </p:cNvSpPr>
            <p:nvPr/>
          </p:nvSpPr>
          <p:spPr bwMode="auto">
            <a:xfrm flipH="1">
              <a:off x="1776" y="2049"/>
              <a:ext cx="504" cy="1008"/>
            </a:xfrm>
            <a:custGeom>
              <a:avLst/>
              <a:gdLst>
                <a:gd name="T0" fmla="*/ 0 w 21600"/>
                <a:gd name="T1" fmla="*/ 0 h 43200"/>
                <a:gd name="T2" fmla="*/ 0 w 21600"/>
                <a:gd name="T3" fmla="*/ 1008 h 43200"/>
                <a:gd name="T4" fmla="*/ 0 w 21600"/>
                <a:gd name="T5" fmla="*/ 504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2700">
              <a:solidFill>
                <a:schemeClr val="tx1"/>
              </a:solidFill>
              <a:round/>
              <a:headEnd type="none" w="lg" len="med"/>
              <a:tailEnd type="none" w="lg" len="med"/>
            </a:ln>
          </p:spPr>
          <p:txBody>
            <a:bodyPr wrap="none" anchor="ctr">
              <a:spAutoFit/>
            </a:bodyPr>
            <a:lstStyle/>
            <a:p>
              <a:endParaRPr lang="en-US"/>
            </a:p>
          </p:txBody>
        </p:sp>
        <p:sp>
          <p:nvSpPr>
            <p:cNvPr id="30737" name="Rectangle 6"/>
            <p:cNvSpPr>
              <a:spLocks noChangeArrowheads="1"/>
            </p:cNvSpPr>
            <p:nvPr/>
          </p:nvSpPr>
          <p:spPr bwMode="auto">
            <a:xfrm>
              <a:off x="2272" y="2048"/>
              <a:ext cx="1720" cy="1008"/>
            </a:xfrm>
            <a:prstGeom prst="rect">
              <a:avLst/>
            </a:prstGeom>
            <a:noFill/>
            <a:ln w="12700">
              <a:solidFill>
                <a:schemeClr val="tx1"/>
              </a:solidFill>
              <a:miter lim="800000"/>
              <a:headEnd type="none" w="lg" len="med"/>
              <a:tailEnd type="none" w="lg" len="med"/>
            </a:ln>
          </p:spPr>
          <p:txBody>
            <a:bodyPr wrap="none" anchor="ctr">
              <a:spAutoFit/>
            </a:bodyPr>
            <a:lstStyle/>
            <a:p>
              <a:endParaRPr lang="en-US"/>
            </a:p>
          </p:txBody>
        </p:sp>
        <p:sp>
          <p:nvSpPr>
            <p:cNvPr id="30738" name="Arc 7"/>
            <p:cNvSpPr>
              <a:spLocks/>
            </p:cNvSpPr>
            <p:nvPr/>
          </p:nvSpPr>
          <p:spPr bwMode="auto">
            <a:xfrm>
              <a:off x="3992" y="2049"/>
              <a:ext cx="504" cy="1008"/>
            </a:xfrm>
            <a:custGeom>
              <a:avLst/>
              <a:gdLst>
                <a:gd name="T0" fmla="*/ 0 w 21600"/>
                <a:gd name="T1" fmla="*/ 0 h 43200"/>
                <a:gd name="T2" fmla="*/ 0 w 21600"/>
                <a:gd name="T3" fmla="*/ 1008 h 43200"/>
                <a:gd name="T4" fmla="*/ 0 w 21600"/>
                <a:gd name="T5" fmla="*/ 504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2700">
              <a:solidFill>
                <a:schemeClr val="tx1"/>
              </a:solidFill>
              <a:round/>
              <a:headEnd type="none" w="lg" len="med"/>
              <a:tailEnd type="none" w="lg" len="med"/>
            </a:ln>
          </p:spPr>
          <p:txBody>
            <a:bodyPr wrap="none" anchor="ctr">
              <a:spAutoFit/>
            </a:bodyPr>
            <a:lstStyle/>
            <a:p>
              <a:endParaRPr lang="en-US"/>
            </a:p>
          </p:txBody>
        </p:sp>
      </p:grpSp>
      <p:sp>
        <p:nvSpPr>
          <p:cNvPr id="30732" name="Text Box 8"/>
          <p:cNvSpPr txBox="1">
            <a:spLocks noChangeArrowheads="1"/>
          </p:cNvSpPr>
          <p:nvPr/>
        </p:nvSpPr>
        <p:spPr bwMode="auto">
          <a:xfrm>
            <a:off x="4238625" y="1895475"/>
            <a:ext cx="401638" cy="519113"/>
          </a:xfrm>
          <a:prstGeom prst="rect">
            <a:avLst/>
          </a:prstGeom>
          <a:noFill/>
          <a:ln w="12700">
            <a:noFill/>
            <a:miter lim="800000"/>
            <a:headEnd type="none" w="lg" len="med"/>
            <a:tailEnd type="none" w="lg" len="med"/>
          </a:ln>
        </p:spPr>
        <p:txBody>
          <a:bodyPr wrap="none">
            <a:spAutoFit/>
          </a:bodyPr>
          <a:lstStyle/>
          <a:p>
            <a:r>
              <a:rPr lang="en-US"/>
              <a:t>L</a:t>
            </a:r>
          </a:p>
        </p:txBody>
      </p:sp>
      <p:sp>
        <p:nvSpPr>
          <p:cNvPr id="30733" name="Text Box 9"/>
          <p:cNvSpPr txBox="1">
            <a:spLocks noChangeArrowheads="1"/>
          </p:cNvSpPr>
          <p:nvPr/>
        </p:nvSpPr>
        <p:spPr bwMode="auto">
          <a:xfrm>
            <a:off x="2117725" y="1882775"/>
            <a:ext cx="1598613" cy="519113"/>
          </a:xfrm>
          <a:prstGeom prst="rect">
            <a:avLst/>
          </a:prstGeom>
          <a:noFill/>
          <a:ln w="12700">
            <a:noFill/>
            <a:miter lim="800000"/>
            <a:headEnd type="none" w="lg" len="med"/>
            <a:tailEnd type="none" w="lg" len="med"/>
          </a:ln>
        </p:spPr>
        <p:txBody>
          <a:bodyPr wrap="none">
            <a:spAutoFit/>
          </a:bodyPr>
          <a:lstStyle/>
          <a:p>
            <a:r>
              <a:rPr lang="en-US"/>
              <a:t>V=30 m/s</a:t>
            </a:r>
          </a:p>
        </p:txBody>
      </p:sp>
      <p:sp>
        <p:nvSpPr>
          <p:cNvPr id="30734" name="Line 10"/>
          <p:cNvSpPr>
            <a:spLocks noChangeShapeType="1"/>
          </p:cNvSpPr>
          <p:nvPr/>
        </p:nvSpPr>
        <p:spPr bwMode="auto">
          <a:xfrm flipH="1">
            <a:off x="1447800" y="2146300"/>
            <a:ext cx="7112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30735" name="Text Box 11"/>
          <p:cNvSpPr txBox="1">
            <a:spLocks noChangeArrowheads="1"/>
          </p:cNvSpPr>
          <p:nvPr/>
        </p:nvSpPr>
        <p:spPr bwMode="auto">
          <a:xfrm>
            <a:off x="5127625" y="1857375"/>
            <a:ext cx="1362075" cy="519113"/>
          </a:xfrm>
          <a:prstGeom prst="rect">
            <a:avLst/>
          </a:prstGeom>
          <a:noFill/>
          <a:ln w="12700">
            <a:noFill/>
            <a:miter lim="800000"/>
            <a:headEnd type="none" w="lg" len="med"/>
            <a:tailEnd type="none" w="lg" len="med"/>
          </a:ln>
        </p:spPr>
        <p:txBody>
          <a:bodyPr wrap="none">
            <a:spAutoFit/>
          </a:bodyPr>
          <a:lstStyle/>
          <a:p>
            <a:r>
              <a:rPr lang="en-US"/>
              <a:t>D = 3 m</a:t>
            </a:r>
          </a:p>
        </p:txBody>
      </p:sp>
      <p:graphicFrame>
        <p:nvGraphicFramePr>
          <p:cNvPr id="30722" name="Object 21"/>
          <p:cNvGraphicFramePr>
            <a:graphicFrameLocks noChangeAspect="1"/>
          </p:cNvGraphicFramePr>
          <p:nvPr/>
        </p:nvGraphicFramePr>
        <p:xfrm>
          <a:off x="620713" y="2420938"/>
          <a:ext cx="1743075" cy="814387"/>
        </p:xfrm>
        <a:graphic>
          <a:graphicData uri="http://schemas.openxmlformats.org/presentationml/2006/ole">
            <p:oleObj spid="_x0000_s30722" name="Mathcad" r:id="rId4" imgW="1019160" imgH="476280" progId="Mathcad">
              <p:embed/>
            </p:oleObj>
          </a:graphicData>
        </a:graphic>
      </p:graphicFrame>
      <p:graphicFrame>
        <p:nvGraphicFramePr>
          <p:cNvPr id="30723" name="Object 22"/>
          <p:cNvGraphicFramePr>
            <a:graphicFrameLocks noChangeAspect="1"/>
          </p:cNvGraphicFramePr>
          <p:nvPr/>
        </p:nvGraphicFramePr>
        <p:xfrm>
          <a:off x="558800" y="3394075"/>
          <a:ext cx="1968500" cy="768350"/>
        </p:xfrm>
        <a:graphic>
          <a:graphicData uri="http://schemas.openxmlformats.org/presentationml/2006/ole">
            <p:oleObj spid="_x0000_s30723" name="Mathcad" r:id="rId5" imgW="1219320" imgH="476280" progId="Mathcad">
              <p:embed/>
            </p:oleObj>
          </a:graphicData>
        </a:graphic>
      </p:graphicFrame>
      <p:graphicFrame>
        <p:nvGraphicFramePr>
          <p:cNvPr id="30724" name="Object 23"/>
          <p:cNvGraphicFramePr>
            <a:graphicFrameLocks noChangeAspect="1"/>
          </p:cNvGraphicFramePr>
          <p:nvPr/>
        </p:nvGraphicFramePr>
        <p:xfrm>
          <a:off x="511175" y="4362450"/>
          <a:ext cx="2266950" cy="839788"/>
        </p:xfrm>
        <a:graphic>
          <a:graphicData uri="http://schemas.openxmlformats.org/presentationml/2006/ole">
            <p:oleObj spid="_x0000_s30724" name="Mathcad" r:id="rId6" imgW="1619280" imgH="600120" progId="Mathcad">
              <p:embed/>
            </p:oleObj>
          </a:graphicData>
        </a:graphic>
      </p:graphicFrame>
      <p:graphicFrame>
        <p:nvGraphicFramePr>
          <p:cNvPr id="30725" name="Object 24"/>
          <p:cNvGraphicFramePr>
            <a:graphicFrameLocks noChangeAspect="1"/>
          </p:cNvGraphicFramePr>
          <p:nvPr/>
        </p:nvGraphicFramePr>
        <p:xfrm>
          <a:off x="638175" y="5581650"/>
          <a:ext cx="1835150" cy="814388"/>
        </p:xfrm>
        <a:graphic>
          <a:graphicData uri="http://schemas.openxmlformats.org/presentationml/2006/ole">
            <p:oleObj spid="_x0000_s30725" name="Mathcad" r:id="rId7" imgW="1009800" imgH="447840" progId="Mathcad">
              <p:embed/>
            </p:oleObj>
          </a:graphicData>
        </a:graphic>
      </p:graphicFrame>
      <p:graphicFrame>
        <p:nvGraphicFramePr>
          <p:cNvPr id="30726" name="Object 25"/>
          <p:cNvGraphicFramePr>
            <a:graphicFrameLocks noChangeAspect="1"/>
          </p:cNvGraphicFramePr>
          <p:nvPr/>
        </p:nvGraphicFramePr>
        <p:xfrm>
          <a:off x="3643313" y="3952875"/>
          <a:ext cx="2960687" cy="908050"/>
        </p:xfrm>
        <a:graphic>
          <a:graphicData uri="http://schemas.openxmlformats.org/presentationml/2006/ole">
            <p:oleObj spid="_x0000_s30726" name="Mathcad" r:id="rId8" imgW="1552680" imgH="476280" progId="Mathcad">
              <p:embed/>
            </p:oleObj>
          </a:graphicData>
        </a:graphic>
      </p:graphicFrame>
      <p:graphicFrame>
        <p:nvGraphicFramePr>
          <p:cNvPr id="30727" name="Object 26"/>
          <p:cNvGraphicFramePr>
            <a:graphicFrameLocks noChangeAspect="1"/>
          </p:cNvGraphicFramePr>
          <p:nvPr/>
        </p:nvGraphicFramePr>
        <p:xfrm>
          <a:off x="7154863" y="2930525"/>
          <a:ext cx="1582737" cy="400050"/>
        </p:xfrm>
        <a:graphic>
          <a:graphicData uri="http://schemas.openxmlformats.org/presentationml/2006/ole">
            <p:oleObj spid="_x0000_s30727" name="Mathcad" r:id="rId9" imgW="828720" imgH="209520" progId="Mathcad">
              <p:embed/>
            </p:oleObj>
          </a:graphicData>
        </a:graphic>
      </p:graphicFrame>
      <p:graphicFrame>
        <p:nvGraphicFramePr>
          <p:cNvPr id="30728" name="Object 27"/>
          <p:cNvGraphicFramePr>
            <a:graphicFrameLocks noChangeAspect="1"/>
          </p:cNvGraphicFramePr>
          <p:nvPr/>
        </p:nvGraphicFramePr>
        <p:xfrm>
          <a:off x="7196138" y="3679825"/>
          <a:ext cx="1670050" cy="412750"/>
        </p:xfrm>
        <a:graphic>
          <a:graphicData uri="http://schemas.openxmlformats.org/presentationml/2006/ole">
            <p:oleObj spid="_x0000_s30728" name="Mathcad" r:id="rId10" imgW="847800" imgH="209520" progId="Mathcad">
              <p:embed/>
            </p:oleObj>
          </a:graphicData>
        </a:graphic>
      </p:graphicFrame>
      <p:graphicFrame>
        <p:nvGraphicFramePr>
          <p:cNvPr id="30729" name="Object 28"/>
          <p:cNvGraphicFramePr>
            <a:graphicFrameLocks noChangeAspect="1"/>
          </p:cNvGraphicFramePr>
          <p:nvPr/>
        </p:nvGraphicFramePr>
        <p:xfrm>
          <a:off x="3187700" y="5722938"/>
          <a:ext cx="1308100" cy="552450"/>
        </p:xfrm>
        <a:graphic>
          <a:graphicData uri="http://schemas.openxmlformats.org/presentationml/2006/ole">
            <p:oleObj spid="_x0000_s30729" name="Mathcad" r:id="rId11" imgW="609480" imgH="257040" progId="Mathcad">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2"/>
          <p:cNvSpPr>
            <a:spLocks noGrp="1" noChangeArrowheads="1"/>
          </p:cNvSpPr>
          <p:nvPr>
            <p:ph type="title"/>
          </p:nvPr>
        </p:nvSpPr>
        <p:spPr/>
        <p:txBody>
          <a:bodyPr/>
          <a:lstStyle/>
          <a:p>
            <a:r>
              <a:rPr lang="en-US" smtClean="0"/>
              <a:t>Solution: Solar Car</a:t>
            </a:r>
          </a:p>
        </p:txBody>
      </p:sp>
      <p:graphicFrame>
        <p:nvGraphicFramePr>
          <p:cNvPr id="226309" name="Object 5"/>
          <p:cNvGraphicFramePr>
            <a:graphicFrameLocks noChangeAspect="1"/>
          </p:cNvGraphicFramePr>
          <p:nvPr/>
        </p:nvGraphicFramePr>
        <p:xfrm>
          <a:off x="1066800" y="2676525"/>
          <a:ext cx="1485900" cy="889000"/>
        </p:xfrm>
        <a:graphic>
          <a:graphicData uri="http://schemas.openxmlformats.org/presentationml/2006/ole">
            <p:oleObj spid="_x0000_s31746" name="Equation" r:id="rId4" imgW="1485720" imgH="888840" progId="Equation.DSMT4">
              <p:embed/>
            </p:oleObj>
          </a:graphicData>
        </a:graphic>
      </p:graphicFrame>
      <p:graphicFrame>
        <p:nvGraphicFramePr>
          <p:cNvPr id="226310" name="Object 6"/>
          <p:cNvGraphicFramePr>
            <a:graphicFrameLocks noChangeAspect="1"/>
          </p:cNvGraphicFramePr>
          <p:nvPr/>
        </p:nvGraphicFramePr>
        <p:xfrm>
          <a:off x="3930650" y="1866900"/>
          <a:ext cx="977900" cy="838200"/>
        </p:xfrm>
        <a:graphic>
          <a:graphicData uri="http://schemas.openxmlformats.org/presentationml/2006/ole">
            <p:oleObj spid="_x0000_s31747" name="Equation" r:id="rId5" imgW="977760" imgH="838080" progId="Equation.DSMT4">
              <p:embed/>
            </p:oleObj>
          </a:graphicData>
        </a:graphic>
      </p:graphicFrame>
      <p:graphicFrame>
        <p:nvGraphicFramePr>
          <p:cNvPr id="226315" name="Object 11"/>
          <p:cNvGraphicFramePr>
            <a:graphicFrameLocks noChangeAspect="1"/>
          </p:cNvGraphicFramePr>
          <p:nvPr/>
        </p:nvGraphicFramePr>
        <p:xfrm>
          <a:off x="984250" y="3527425"/>
          <a:ext cx="1752600" cy="862013"/>
        </p:xfrm>
        <a:graphic>
          <a:graphicData uri="http://schemas.openxmlformats.org/presentationml/2006/ole">
            <p:oleObj spid="_x0000_s31748" name="Equation" r:id="rId6" imgW="1752480" imgH="863280" progId="Equation.DSMT4">
              <p:embed/>
            </p:oleObj>
          </a:graphicData>
        </a:graphic>
      </p:graphicFrame>
      <p:graphicFrame>
        <p:nvGraphicFramePr>
          <p:cNvPr id="226319" name="Object 15"/>
          <p:cNvGraphicFramePr>
            <a:graphicFrameLocks noChangeAspect="1"/>
          </p:cNvGraphicFramePr>
          <p:nvPr/>
        </p:nvGraphicFramePr>
        <p:xfrm>
          <a:off x="260350" y="4459288"/>
          <a:ext cx="4724400" cy="654050"/>
        </p:xfrm>
        <a:graphic>
          <a:graphicData uri="http://schemas.openxmlformats.org/presentationml/2006/ole">
            <p:oleObj spid="_x0000_s31749" name="Equation" r:id="rId7" imgW="6324480" imgH="876240" progId="Equation.DSMT4">
              <p:embed/>
            </p:oleObj>
          </a:graphicData>
        </a:graphic>
      </p:graphicFrame>
      <p:sp>
        <p:nvSpPr>
          <p:cNvPr id="226323" name="Oval 19"/>
          <p:cNvSpPr>
            <a:spLocks noChangeArrowheads="1"/>
          </p:cNvSpPr>
          <p:nvPr/>
        </p:nvSpPr>
        <p:spPr bwMode="auto">
          <a:xfrm>
            <a:off x="673100" y="4584700"/>
            <a:ext cx="215900" cy="457200"/>
          </a:xfrm>
          <a:prstGeom prst="ellipse">
            <a:avLst/>
          </a:prstGeom>
          <a:noFill/>
          <a:ln w="28575">
            <a:solidFill>
              <a:schemeClr val="folHlink"/>
            </a:solidFill>
            <a:round/>
            <a:headEnd type="none" w="lg" len="med"/>
            <a:tailEnd type="none" w="lg" len="med"/>
          </a:ln>
        </p:spPr>
        <p:txBody>
          <a:bodyPr anchor="ctr">
            <a:spAutoFit/>
          </a:bodyPr>
          <a:lstStyle/>
          <a:p>
            <a:endParaRPr lang="en-US"/>
          </a:p>
        </p:txBody>
      </p:sp>
      <p:sp>
        <p:nvSpPr>
          <p:cNvPr id="226325" name="AutoShape 21">
            <a:hlinkClick r:id="rId8" action="ppaction://hlinksldjump" highlightClick="1"/>
          </p:cNvPr>
          <p:cNvSpPr>
            <a:spLocks noChangeArrowheads="1"/>
          </p:cNvSpPr>
          <p:nvPr/>
        </p:nvSpPr>
        <p:spPr bwMode="auto">
          <a:xfrm>
            <a:off x="8432800" y="6337300"/>
            <a:ext cx="711200" cy="520700"/>
          </a:xfrm>
          <a:prstGeom prst="actionButtonReturn">
            <a:avLst/>
          </a:prstGeom>
          <a:solidFill>
            <a:schemeClr val="folHlink"/>
          </a:solidFill>
          <a:ln w="12700">
            <a:solidFill>
              <a:schemeClr val="folHlink"/>
            </a:solidFill>
            <a:miter lim="800000"/>
            <a:headEnd type="none" w="lg" len="med"/>
            <a:tailEnd type="none" w="lg" len="med"/>
          </a:ln>
        </p:spPr>
        <p:txBody>
          <a:bodyPr wrap="none" anchor="ctr">
            <a:spAutoFit/>
          </a:bodyPr>
          <a:lstStyle/>
          <a:p>
            <a:endParaRPr lang="en-US"/>
          </a:p>
        </p:txBody>
      </p:sp>
      <p:sp>
        <p:nvSpPr>
          <p:cNvPr id="31754" name="Comment 7"/>
          <p:cNvSpPr>
            <a:spLocks noChangeArrowheads="1"/>
          </p:cNvSpPr>
          <p:nvPr/>
        </p:nvSpPr>
        <p:spPr bwMode="auto">
          <a:xfrm>
            <a:off x="5427663" y="1881188"/>
            <a:ext cx="2513012"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tx2"/>
                </a:solidFill>
              </a:rPr>
              <a:t>U = 17.88 m/s</a:t>
            </a:r>
            <a:endParaRPr lang="en-US" sz="3200">
              <a:solidFill>
                <a:schemeClr val="tx2"/>
              </a:solidFill>
              <a:latin typeface="MT Extra" pitchFamily="18" charset="2"/>
            </a:endParaRPr>
          </a:p>
        </p:txBody>
      </p:sp>
      <p:sp>
        <p:nvSpPr>
          <p:cNvPr id="31755" name="Comment 8"/>
          <p:cNvSpPr>
            <a:spLocks noChangeArrowheads="1"/>
          </p:cNvSpPr>
          <p:nvPr/>
        </p:nvSpPr>
        <p:spPr bwMode="auto">
          <a:xfrm>
            <a:off x="5427663" y="2471738"/>
            <a:ext cx="1654175"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i="1">
                <a:solidFill>
                  <a:schemeClr val="tx2"/>
                </a:solidFill>
              </a:rPr>
              <a:t>l</a:t>
            </a:r>
            <a:r>
              <a:rPr lang="en-US" sz="3200">
                <a:solidFill>
                  <a:schemeClr val="tx2"/>
                </a:solidFill>
              </a:rPr>
              <a:t> = 5.9 m</a:t>
            </a:r>
            <a:endParaRPr lang="en-US" sz="3200">
              <a:solidFill>
                <a:schemeClr val="tx2"/>
              </a:solidFill>
              <a:latin typeface="MT Extra" pitchFamily="18" charset="2"/>
            </a:endParaRPr>
          </a:p>
        </p:txBody>
      </p:sp>
      <p:sp>
        <p:nvSpPr>
          <p:cNvPr id="31756" name="Comment 9"/>
          <p:cNvSpPr>
            <a:spLocks noChangeArrowheads="1"/>
          </p:cNvSpPr>
          <p:nvPr/>
        </p:nvSpPr>
        <p:spPr bwMode="auto">
          <a:xfrm>
            <a:off x="5427663" y="3062288"/>
            <a:ext cx="3678237"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tx2"/>
                </a:solidFill>
                <a:latin typeface="Symbol" pitchFamily="18" charset="2"/>
              </a:rPr>
              <a:t>n</a:t>
            </a:r>
            <a:r>
              <a:rPr lang="en-US" sz="3200" baseline="-25000">
                <a:solidFill>
                  <a:schemeClr val="tx2"/>
                </a:solidFill>
              </a:rPr>
              <a:t>air</a:t>
            </a:r>
            <a:r>
              <a:rPr lang="en-US" sz="3200">
                <a:solidFill>
                  <a:schemeClr val="tx2"/>
                </a:solidFill>
              </a:rPr>
              <a:t> = 14.6 x 10</a:t>
            </a:r>
            <a:r>
              <a:rPr lang="en-US" sz="3200" baseline="30000">
                <a:solidFill>
                  <a:schemeClr val="tx2"/>
                </a:solidFill>
              </a:rPr>
              <a:t>-6</a:t>
            </a:r>
            <a:r>
              <a:rPr lang="en-US" sz="3200">
                <a:solidFill>
                  <a:schemeClr val="tx2"/>
                </a:solidFill>
              </a:rPr>
              <a:t> m</a:t>
            </a:r>
            <a:r>
              <a:rPr lang="en-US" sz="3200" baseline="30000">
                <a:solidFill>
                  <a:schemeClr val="tx2"/>
                </a:solidFill>
              </a:rPr>
              <a:t>2</a:t>
            </a:r>
            <a:r>
              <a:rPr lang="en-US" sz="3200">
                <a:solidFill>
                  <a:schemeClr val="tx2"/>
                </a:solidFill>
              </a:rPr>
              <a:t>/s</a:t>
            </a:r>
            <a:endParaRPr lang="en-US" sz="3200">
              <a:solidFill>
                <a:schemeClr val="tx2"/>
              </a:solidFill>
              <a:latin typeface="MT Extra" pitchFamily="18" charset="2"/>
            </a:endParaRPr>
          </a:p>
        </p:txBody>
      </p:sp>
      <p:sp>
        <p:nvSpPr>
          <p:cNvPr id="226314" name="Comment 10"/>
          <p:cNvSpPr>
            <a:spLocks noChangeArrowheads="1"/>
          </p:cNvSpPr>
          <p:nvPr/>
        </p:nvSpPr>
        <p:spPr bwMode="auto">
          <a:xfrm>
            <a:off x="5427663" y="4243388"/>
            <a:ext cx="2674937"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i="1">
                <a:solidFill>
                  <a:schemeClr val="tx2"/>
                </a:solidFill>
              </a:rPr>
              <a:t>Re</a:t>
            </a:r>
            <a:r>
              <a:rPr lang="en-US" sz="3200" i="1" baseline="-25000">
                <a:solidFill>
                  <a:schemeClr val="tx2"/>
                </a:solidFill>
              </a:rPr>
              <a:t>l</a:t>
            </a:r>
            <a:r>
              <a:rPr lang="en-US" sz="3200">
                <a:solidFill>
                  <a:schemeClr val="tx2"/>
                </a:solidFill>
              </a:rPr>
              <a:t> = 7.2 x 10</a:t>
            </a:r>
            <a:r>
              <a:rPr lang="en-US" sz="3200" baseline="30000">
                <a:solidFill>
                  <a:schemeClr val="tx2"/>
                </a:solidFill>
              </a:rPr>
              <a:t>6</a:t>
            </a:r>
            <a:r>
              <a:rPr lang="en-US" sz="3200">
                <a:solidFill>
                  <a:schemeClr val="tx2"/>
                </a:solidFill>
              </a:rPr>
              <a:t> </a:t>
            </a:r>
          </a:p>
        </p:txBody>
      </p:sp>
      <p:sp>
        <p:nvSpPr>
          <p:cNvPr id="226316" name="Comment 12"/>
          <p:cNvSpPr>
            <a:spLocks noChangeArrowheads="1"/>
          </p:cNvSpPr>
          <p:nvPr/>
        </p:nvSpPr>
        <p:spPr bwMode="auto">
          <a:xfrm>
            <a:off x="5537200" y="4840288"/>
            <a:ext cx="2360613"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i="1">
                <a:solidFill>
                  <a:schemeClr val="tx2"/>
                </a:solidFill>
              </a:rPr>
              <a:t>C</a:t>
            </a:r>
            <a:r>
              <a:rPr lang="en-US" sz="3200" i="1" baseline="-25000">
                <a:solidFill>
                  <a:schemeClr val="tx2"/>
                </a:solidFill>
              </a:rPr>
              <a:t>d</a:t>
            </a:r>
            <a:r>
              <a:rPr lang="en-US" sz="3200">
                <a:solidFill>
                  <a:schemeClr val="tx2"/>
                </a:solidFill>
              </a:rPr>
              <a:t> = 3 x 10</a:t>
            </a:r>
            <a:r>
              <a:rPr lang="en-US" sz="3200" baseline="30000">
                <a:solidFill>
                  <a:schemeClr val="tx2"/>
                </a:solidFill>
              </a:rPr>
              <a:t>-3</a:t>
            </a:r>
            <a:r>
              <a:rPr lang="en-US" sz="3200">
                <a:solidFill>
                  <a:schemeClr val="tx2"/>
                </a:solidFill>
              </a:rPr>
              <a:t> </a:t>
            </a:r>
          </a:p>
        </p:txBody>
      </p:sp>
      <p:sp>
        <p:nvSpPr>
          <p:cNvPr id="31759" name="Comment 13"/>
          <p:cNvSpPr>
            <a:spLocks noChangeArrowheads="1"/>
          </p:cNvSpPr>
          <p:nvPr/>
        </p:nvSpPr>
        <p:spPr bwMode="auto">
          <a:xfrm>
            <a:off x="5427663" y="3652838"/>
            <a:ext cx="2903537"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tx2"/>
                </a:solidFill>
                <a:latin typeface="Symbol" pitchFamily="18" charset="2"/>
              </a:rPr>
              <a:t>r</a:t>
            </a:r>
            <a:r>
              <a:rPr lang="en-US" sz="3200" baseline="-25000">
                <a:solidFill>
                  <a:schemeClr val="tx2"/>
                </a:solidFill>
              </a:rPr>
              <a:t>air</a:t>
            </a:r>
            <a:r>
              <a:rPr lang="en-US" sz="3200">
                <a:solidFill>
                  <a:schemeClr val="tx2"/>
                </a:solidFill>
              </a:rPr>
              <a:t> = 1.22 kg/m</a:t>
            </a:r>
            <a:r>
              <a:rPr lang="en-US" sz="3200" baseline="30000">
                <a:solidFill>
                  <a:schemeClr val="tx2"/>
                </a:solidFill>
              </a:rPr>
              <a:t>3</a:t>
            </a:r>
            <a:endParaRPr lang="en-US" sz="3200">
              <a:solidFill>
                <a:schemeClr val="tx2"/>
              </a:solidFill>
              <a:latin typeface="MT Extra" pitchFamily="18" charset="2"/>
            </a:endParaRPr>
          </a:p>
        </p:txBody>
      </p:sp>
      <p:sp>
        <p:nvSpPr>
          <p:cNvPr id="226318" name="Comment 14"/>
          <p:cNvSpPr>
            <a:spLocks noChangeArrowheads="1"/>
          </p:cNvSpPr>
          <p:nvPr/>
        </p:nvSpPr>
        <p:spPr bwMode="auto">
          <a:xfrm>
            <a:off x="4532313" y="5360988"/>
            <a:ext cx="4611687"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i="1">
                <a:solidFill>
                  <a:schemeClr val="tx2"/>
                </a:solidFill>
              </a:rPr>
              <a:t>A</a:t>
            </a:r>
            <a:r>
              <a:rPr lang="en-US" sz="3200">
                <a:solidFill>
                  <a:schemeClr val="tx2"/>
                </a:solidFill>
              </a:rPr>
              <a:t> = 5.9 m x 2 m = 11.8 m</a:t>
            </a:r>
            <a:r>
              <a:rPr lang="en-US" sz="3200" baseline="30000">
                <a:solidFill>
                  <a:schemeClr val="tx2"/>
                </a:solidFill>
              </a:rPr>
              <a:t>2</a:t>
            </a:r>
            <a:r>
              <a:rPr lang="en-US" sz="3200">
                <a:solidFill>
                  <a:schemeClr val="tx2"/>
                </a:solidFill>
              </a:rPr>
              <a:t> </a:t>
            </a:r>
          </a:p>
        </p:txBody>
      </p:sp>
      <p:sp>
        <p:nvSpPr>
          <p:cNvPr id="226320" name="Comment 16"/>
          <p:cNvSpPr>
            <a:spLocks noChangeArrowheads="1"/>
          </p:cNvSpPr>
          <p:nvPr/>
        </p:nvSpPr>
        <p:spPr bwMode="auto">
          <a:xfrm>
            <a:off x="863600" y="5287963"/>
            <a:ext cx="1697038"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i="1">
                <a:solidFill>
                  <a:schemeClr val="folHlink"/>
                </a:solidFill>
              </a:rPr>
              <a:t>F</a:t>
            </a:r>
            <a:r>
              <a:rPr lang="en-US" sz="3200" i="1" baseline="-25000">
                <a:solidFill>
                  <a:schemeClr val="folHlink"/>
                </a:solidFill>
              </a:rPr>
              <a:t>d</a:t>
            </a:r>
            <a:r>
              <a:rPr lang="en-US" sz="3200">
                <a:solidFill>
                  <a:schemeClr val="folHlink"/>
                </a:solidFill>
              </a:rPr>
              <a:t> =14 N</a:t>
            </a:r>
          </a:p>
        </p:txBody>
      </p:sp>
      <p:sp>
        <p:nvSpPr>
          <p:cNvPr id="226321" name="Comment 17"/>
          <p:cNvSpPr>
            <a:spLocks noChangeArrowheads="1"/>
          </p:cNvSpPr>
          <p:nvPr/>
        </p:nvSpPr>
        <p:spPr bwMode="auto">
          <a:xfrm>
            <a:off x="914400" y="6113463"/>
            <a:ext cx="2808288"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i="1">
                <a:solidFill>
                  <a:schemeClr val="folHlink"/>
                </a:solidFill>
              </a:rPr>
              <a:t>P</a:t>
            </a:r>
            <a:r>
              <a:rPr lang="en-US" sz="3200">
                <a:solidFill>
                  <a:schemeClr val="folHlink"/>
                </a:solidFill>
              </a:rPr>
              <a:t> =F*U=250 W</a:t>
            </a:r>
          </a:p>
        </p:txBody>
      </p:sp>
      <p:graphicFrame>
        <p:nvGraphicFramePr>
          <p:cNvPr id="226326" name="Object 22"/>
          <p:cNvGraphicFramePr>
            <a:graphicFrameLocks noChangeAspect="1"/>
          </p:cNvGraphicFramePr>
          <p:nvPr/>
        </p:nvGraphicFramePr>
        <p:xfrm>
          <a:off x="735013" y="1724025"/>
          <a:ext cx="2436812" cy="876300"/>
        </p:xfrm>
        <a:graphic>
          <a:graphicData uri="http://schemas.openxmlformats.org/presentationml/2006/ole">
            <p:oleObj spid="_x0000_s31750" name="Equation" r:id="rId9" imgW="2438280" imgH="876240" progId="Equation.DSMT4">
              <p:embed/>
            </p:oleObj>
          </a:graphicData>
        </a:graphic>
      </p:graphicFrame>
      <p:pic>
        <p:nvPicPr>
          <p:cNvPr id="31763" name="Picture 44">
            <a:hlinkClick r:id="rId10" action="ppaction://hlinksldjump"/>
          </p:cNvPr>
          <p:cNvPicPr>
            <a:picLocks noChangeAspect="1" noChangeArrowheads="1"/>
          </p:cNvPicPr>
          <p:nvPr/>
        </p:nvPicPr>
        <p:blipFill>
          <a:blip r:embed="rId11" cstate="print"/>
          <a:srcRect/>
          <a:stretch>
            <a:fillRect/>
          </a:stretch>
        </p:blipFill>
        <p:spPr bwMode="auto">
          <a:xfrm>
            <a:off x="3121025" y="2741613"/>
            <a:ext cx="1685925" cy="1277937"/>
          </a:xfrm>
          <a:prstGeom prst="rect">
            <a:avLst/>
          </a:prstGeom>
          <a:noFill/>
          <a:ln w="12700">
            <a:noFill/>
            <a:miter lim="800000"/>
            <a:headEnd type="none" w="lg" len="med"/>
            <a:tailEnd type="none" w="lg"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6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263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63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63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263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631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263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63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632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2632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2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3" grpId="0" animBg="1"/>
      <p:bldP spid="226325" grpId="0" animBg="1"/>
      <p:bldP spid="226314" grpId="0" build="p" autoUpdateAnimBg="0"/>
      <p:bldP spid="226316" grpId="0" build="p" autoUpdateAnimBg="0"/>
      <p:bldP spid="226318" grpId="0" build="p" autoUpdateAnimBg="0"/>
      <p:bldP spid="226320" grpId="0" build="p" autoUpdateAnimBg="0"/>
      <p:bldP spid="22632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en-US" smtClean="0"/>
              <a:t>Reynolds Number Check</a:t>
            </a:r>
          </a:p>
        </p:txBody>
      </p:sp>
      <p:sp>
        <p:nvSpPr>
          <p:cNvPr id="32773" name="Text Box 5"/>
          <p:cNvSpPr txBox="1">
            <a:spLocks noChangeArrowheads="1"/>
          </p:cNvSpPr>
          <p:nvPr/>
        </p:nvSpPr>
        <p:spPr bwMode="auto">
          <a:xfrm>
            <a:off x="804863" y="5621338"/>
            <a:ext cx="5972175" cy="519112"/>
          </a:xfrm>
          <a:prstGeom prst="rect">
            <a:avLst/>
          </a:prstGeom>
          <a:noFill/>
          <a:ln w="50800">
            <a:noFill/>
            <a:miter lim="800000"/>
            <a:headEnd type="none" w="sm" len="sm"/>
            <a:tailEnd type="none" w="med" len="sm"/>
          </a:ln>
        </p:spPr>
        <p:txBody>
          <a:bodyPr wrap="none" anchor="ctr">
            <a:spAutoFit/>
          </a:bodyPr>
          <a:lstStyle/>
          <a:p>
            <a:r>
              <a:rPr lang="en-US"/>
              <a:t>R&lt;&lt;1 and therefore in Stokes Law range</a:t>
            </a:r>
          </a:p>
        </p:txBody>
      </p:sp>
      <p:graphicFrame>
        <p:nvGraphicFramePr>
          <p:cNvPr id="32770" name="Object 7"/>
          <p:cNvGraphicFramePr>
            <a:graphicFrameLocks noChangeAspect="1"/>
          </p:cNvGraphicFramePr>
          <p:nvPr/>
        </p:nvGraphicFramePr>
        <p:xfrm>
          <a:off x="965200" y="1860550"/>
          <a:ext cx="1079500" cy="889000"/>
        </p:xfrm>
        <a:graphic>
          <a:graphicData uri="http://schemas.openxmlformats.org/presentationml/2006/ole">
            <p:oleObj spid="_x0000_s32770" name="Equation" r:id="rId4" imgW="1079280" imgH="888840" progId="Equation.DSMT4">
              <p:embed/>
            </p:oleObj>
          </a:graphicData>
        </a:graphic>
      </p:graphicFrame>
      <p:graphicFrame>
        <p:nvGraphicFramePr>
          <p:cNvPr id="32771" name="Object 8"/>
          <p:cNvGraphicFramePr>
            <a:graphicFrameLocks noChangeAspect="1"/>
          </p:cNvGraphicFramePr>
          <p:nvPr/>
        </p:nvGraphicFramePr>
        <p:xfrm>
          <a:off x="787400" y="3092450"/>
          <a:ext cx="5016500" cy="1244600"/>
        </p:xfrm>
        <a:graphic>
          <a:graphicData uri="http://schemas.openxmlformats.org/presentationml/2006/ole">
            <p:oleObj spid="_x0000_s32771" name="Equation" r:id="rId5" imgW="5016240" imgH="1244520" progId="Equation.DSMT4">
              <p:embed/>
            </p:oleObj>
          </a:graphicData>
        </a:graphic>
      </p:graphicFrame>
      <p:sp>
        <p:nvSpPr>
          <p:cNvPr id="209930" name="AutoShape 10">
            <a:hlinkClick r:id="rId6" action="ppaction://hlinksldjump" highlightClick="1"/>
          </p:cNvPr>
          <p:cNvSpPr>
            <a:spLocks noChangeArrowheads="1"/>
          </p:cNvSpPr>
          <p:nvPr/>
        </p:nvSpPr>
        <p:spPr bwMode="auto">
          <a:xfrm>
            <a:off x="8432800" y="6337300"/>
            <a:ext cx="711200" cy="520700"/>
          </a:xfrm>
          <a:prstGeom prst="actionButtonReturn">
            <a:avLst/>
          </a:prstGeom>
          <a:solidFill>
            <a:schemeClr val="folHlink"/>
          </a:solidFill>
          <a:ln w="12700">
            <a:solidFill>
              <a:schemeClr val="folHlink"/>
            </a:solidFill>
            <a:miter lim="800000"/>
            <a:headEnd type="none" w="lg" len="med"/>
            <a:tailEnd type="none" w="lg" len="med"/>
          </a:ln>
        </p:spPr>
        <p:txBody>
          <a:bodyPr wrap="none" anchor="ctr">
            <a:spAutoFit/>
          </a:bodyPr>
          <a:lstStyle/>
          <a:p>
            <a:endParaRPr lang="en-US"/>
          </a:p>
        </p:txBody>
      </p:sp>
      <p:sp>
        <p:nvSpPr>
          <p:cNvPr id="209929" name="Comment 9"/>
          <p:cNvSpPr>
            <a:spLocks noChangeArrowheads="1"/>
          </p:cNvSpPr>
          <p:nvPr/>
        </p:nvSpPr>
        <p:spPr bwMode="auto">
          <a:xfrm>
            <a:off x="825500" y="4622800"/>
            <a:ext cx="1587500" cy="396875"/>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2000">
                <a:solidFill>
                  <a:schemeClr val="folHlink"/>
                </a:solidFill>
              </a:rPr>
              <a:t>R = 1.1 x 10</a:t>
            </a:r>
            <a:r>
              <a:rPr lang="en-US" sz="2000" baseline="30000">
                <a:solidFill>
                  <a:schemeClr val="folHlink"/>
                </a:solidFill>
              </a:rPr>
              <a:t>-6</a:t>
            </a:r>
            <a:endParaRPr lang="en-US" sz="2000">
              <a:solidFill>
                <a:schemeClr val="folHlink"/>
              </a:solidFill>
              <a:latin typeface="MT Extra"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30" grpId="0" animBg="1"/>
      <p:bldP spid="20992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23" name="Oval 1035"/>
          <p:cNvSpPr>
            <a:spLocks noChangeArrowheads="1"/>
          </p:cNvSpPr>
          <p:nvPr/>
        </p:nvSpPr>
        <p:spPr bwMode="auto">
          <a:xfrm>
            <a:off x="1981200" y="3848100"/>
            <a:ext cx="254000" cy="317500"/>
          </a:xfrm>
          <a:prstGeom prst="ellips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33799" name="Rectangle 1026"/>
          <p:cNvSpPr>
            <a:spLocks noGrp="1" noChangeArrowheads="1"/>
          </p:cNvSpPr>
          <p:nvPr>
            <p:ph type="title"/>
          </p:nvPr>
        </p:nvSpPr>
        <p:spPr/>
        <p:txBody>
          <a:bodyPr/>
          <a:lstStyle/>
          <a:p>
            <a:r>
              <a:rPr lang="en-US" smtClean="0"/>
              <a:t>Solution: Power a Toyota Matrix at 60 or 120 mph</a:t>
            </a:r>
          </a:p>
        </p:txBody>
      </p:sp>
      <p:graphicFrame>
        <p:nvGraphicFramePr>
          <p:cNvPr id="218116" name="Object 1028"/>
          <p:cNvGraphicFramePr>
            <a:graphicFrameLocks noChangeAspect="1"/>
          </p:cNvGraphicFramePr>
          <p:nvPr/>
        </p:nvGraphicFramePr>
        <p:xfrm>
          <a:off x="546100" y="1893888"/>
          <a:ext cx="2552700" cy="787400"/>
        </p:xfrm>
        <a:graphic>
          <a:graphicData uri="http://schemas.openxmlformats.org/presentationml/2006/ole">
            <p:oleObj spid="_x0000_s33794" name="Equation" r:id="rId4" imgW="2552400" imgH="787320" progId="Equation.DSMT4">
              <p:embed/>
            </p:oleObj>
          </a:graphicData>
        </a:graphic>
      </p:graphicFrame>
      <p:graphicFrame>
        <p:nvGraphicFramePr>
          <p:cNvPr id="218117" name="Object 1029"/>
          <p:cNvGraphicFramePr>
            <a:graphicFrameLocks noChangeAspect="1"/>
          </p:cNvGraphicFramePr>
          <p:nvPr/>
        </p:nvGraphicFramePr>
        <p:xfrm>
          <a:off x="717550" y="2897188"/>
          <a:ext cx="1752600" cy="760412"/>
        </p:xfrm>
        <a:graphic>
          <a:graphicData uri="http://schemas.openxmlformats.org/presentationml/2006/ole">
            <p:oleObj spid="_x0000_s33795" name="Equation" r:id="rId5" imgW="1752480" imgH="761760" progId="Equation.DSMT4">
              <p:embed/>
            </p:oleObj>
          </a:graphicData>
        </a:graphic>
      </p:graphicFrame>
      <p:graphicFrame>
        <p:nvGraphicFramePr>
          <p:cNvPr id="218118" name="Object 1030"/>
          <p:cNvGraphicFramePr>
            <a:graphicFrameLocks noChangeAspect="1"/>
          </p:cNvGraphicFramePr>
          <p:nvPr/>
        </p:nvGraphicFramePr>
        <p:xfrm>
          <a:off x="755650" y="3951288"/>
          <a:ext cx="1663700" cy="862012"/>
        </p:xfrm>
        <a:graphic>
          <a:graphicData uri="http://schemas.openxmlformats.org/presentationml/2006/ole">
            <p:oleObj spid="_x0000_s33796" name="Equation" r:id="rId6" imgW="1663560" imgH="863280" progId="Equation.DSMT4">
              <p:embed/>
            </p:oleObj>
          </a:graphicData>
        </a:graphic>
      </p:graphicFrame>
      <p:graphicFrame>
        <p:nvGraphicFramePr>
          <p:cNvPr id="218119" name="Object 1031"/>
          <p:cNvGraphicFramePr>
            <a:graphicFrameLocks noChangeAspect="1"/>
          </p:cNvGraphicFramePr>
          <p:nvPr/>
        </p:nvGraphicFramePr>
        <p:xfrm>
          <a:off x="755650" y="4906963"/>
          <a:ext cx="5219700" cy="762000"/>
        </p:xfrm>
        <a:graphic>
          <a:graphicData uri="http://schemas.openxmlformats.org/presentationml/2006/ole">
            <p:oleObj spid="_x0000_s33797" name="Equation" r:id="rId7" imgW="5219640" imgH="761760" progId="Equation.DSMT4">
              <p:embed/>
            </p:oleObj>
          </a:graphicData>
        </a:graphic>
      </p:graphicFrame>
      <p:sp>
        <p:nvSpPr>
          <p:cNvPr id="218121" name="Comment 1033"/>
          <p:cNvSpPr>
            <a:spLocks noChangeArrowheads="1"/>
          </p:cNvSpPr>
          <p:nvPr/>
        </p:nvSpPr>
        <p:spPr bwMode="auto">
          <a:xfrm>
            <a:off x="660400" y="5729288"/>
            <a:ext cx="3765550"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tx2"/>
                </a:solidFill>
              </a:rPr>
              <a:t>P = 9.3 kW at 60 mph</a:t>
            </a:r>
            <a:endParaRPr lang="en-US" sz="3200">
              <a:solidFill>
                <a:schemeClr val="tx2"/>
              </a:solidFill>
              <a:latin typeface="MT Extra" pitchFamily="18" charset="2"/>
            </a:endParaRPr>
          </a:p>
        </p:txBody>
      </p:sp>
      <p:sp>
        <p:nvSpPr>
          <p:cNvPr id="218122" name="Comment 1034"/>
          <p:cNvSpPr>
            <a:spLocks noChangeArrowheads="1"/>
          </p:cNvSpPr>
          <p:nvPr/>
        </p:nvSpPr>
        <p:spPr bwMode="auto">
          <a:xfrm>
            <a:off x="698500" y="6278563"/>
            <a:ext cx="3867150"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tx2"/>
                </a:solidFill>
              </a:rPr>
              <a:t>P = 74 kW at 120 mph</a:t>
            </a:r>
            <a:endParaRPr lang="en-US" sz="3200">
              <a:solidFill>
                <a:schemeClr val="tx2"/>
              </a:solidFill>
              <a:latin typeface="MT Extra" pitchFamily="18" charset="2"/>
            </a:endParaRPr>
          </a:p>
        </p:txBody>
      </p:sp>
      <p:pic>
        <p:nvPicPr>
          <p:cNvPr id="33802" name="Picture 1036" descr="2003 Toyota Matrix&#10;">
            <a:hlinkClick r:id="rId8" action="ppaction://hlinksldjump"/>
          </p:cNvPr>
          <p:cNvPicPr>
            <a:picLocks noChangeAspect="1" noChangeArrowheads="1"/>
          </p:cNvPicPr>
          <p:nvPr/>
        </p:nvPicPr>
        <p:blipFill>
          <a:blip r:embed="rId9" cstate="print"/>
          <a:srcRect/>
          <a:stretch>
            <a:fillRect/>
          </a:stretch>
        </p:blipFill>
        <p:spPr bwMode="auto">
          <a:xfrm>
            <a:off x="7089775" y="5883275"/>
            <a:ext cx="2054225" cy="974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8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8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18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8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81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81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8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3" grpId="0" animBg="1"/>
      <p:bldP spid="218121" grpId="0" autoUpdateAnimBg="0"/>
      <p:bldP spid="21812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p:cNvPicPr>
            <a:picLocks noChangeAspect="1" noChangeArrowheads="1"/>
          </p:cNvPicPr>
          <p:nvPr/>
        </p:nvPicPr>
        <p:blipFill>
          <a:blip r:embed="rId3" cstate="print"/>
          <a:srcRect b="6897"/>
          <a:stretch>
            <a:fillRect/>
          </a:stretch>
        </p:blipFill>
        <p:spPr bwMode="auto">
          <a:xfrm>
            <a:off x="0" y="0"/>
            <a:ext cx="9144000" cy="6858000"/>
          </a:xfrm>
          <a:prstGeom prst="rect">
            <a:avLst/>
          </a:prstGeom>
          <a:noFill/>
          <a:ln w="12700">
            <a:noFill/>
            <a:miter lim="800000"/>
            <a:headEnd type="none" w="lg" len="med"/>
            <a:tailEnd type="none" w="lg" len="med"/>
          </a:ln>
        </p:spPr>
      </p:pic>
      <p:sp>
        <p:nvSpPr>
          <p:cNvPr id="52227" name="Rectangle 2"/>
          <p:cNvSpPr>
            <a:spLocks noGrp="1" noChangeArrowheads="1"/>
          </p:cNvSpPr>
          <p:nvPr>
            <p:ph type="title"/>
          </p:nvPr>
        </p:nvSpPr>
        <p:spPr/>
        <p:txBody>
          <a:bodyPr/>
          <a:lstStyle/>
          <a:p>
            <a:r>
              <a:rPr lang="en-US" smtClean="0">
                <a:solidFill>
                  <a:schemeClr val="tx1"/>
                </a:solidFill>
              </a:rPr>
              <a:t>Grand Coulee Dam </a:t>
            </a:r>
          </a:p>
        </p:txBody>
      </p:sp>
      <p:sp>
        <p:nvSpPr>
          <p:cNvPr id="245765" name="AutoShape 5">
            <a:hlinkClick r:id="rId4" action="ppaction://hlinksldjump" highlightClick="1"/>
          </p:cNvPr>
          <p:cNvSpPr>
            <a:spLocks noChangeArrowheads="1"/>
          </p:cNvSpPr>
          <p:nvPr/>
        </p:nvSpPr>
        <p:spPr bwMode="auto">
          <a:xfrm>
            <a:off x="8432800" y="6337300"/>
            <a:ext cx="711200" cy="520700"/>
          </a:xfrm>
          <a:prstGeom prst="actionButtonReturn">
            <a:avLst/>
          </a:prstGeom>
          <a:solidFill>
            <a:schemeClr val="folHlink"/>
          </a:solidFill>
          <a:ln w="12700">
            <a:solidFill>
              <a:schemeClr val="folHlink"/>
            </a:solidFill>
            <a:miter lim="800000"/>
            <a:headEnd type="none" w="lg" len="med"/>
            <a:tailEnd type="none" w="lg" len="med"/>
          </a:ln>
        </p:spPr>
        <p:txBody>
          <a:bodyPr wrap="none" anchor="ctr">
            <a:spAutoFit/>
          </a:bodyPr>
          <a:lstStyle/>
          <a:p>
            <a:endParaRPr lang="en-US"/>
          </a:p>
        </p:txBody>
      </p:sp>
      <p:sp>
        <p:nvSpPr>
          <p:cNvPr id="245766" name="Text Box 6"/>
          <p:cNvSpPr txBox="1">
            <a:spLocks noChangeArrowheads="1"/>
          </p:cNvSpPr>
          <p:nvPr/>
        </p:nvSpPr>
        <p:spPr bwMode="auto">
          <a:xfrm>
            <a:off x="2232025" y="1549400"/>
            <a:ext cx="5341938"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Turbulent boundary layer reaches surface!</a:t>
            </a:r>
          </a:p>
        </p:txBody>
      </p:sp>
      <p:sp>
        <p:nvSpPr>
          <p:cNvPr id="245767" name="Line 7"/>
          <p:cNvSpPr>
            <a:spLocks noChangeShapeType="1"/>
          </p:cNvSpPr>
          <p:nvPr/>
        </p:nvSpPr>
        <p:spPr bwMode="auto">
          <a:xfrm>
            <a:off x="469900" y="1930400"/>
            <a:ext cx="6235700" cy="711200"/>
          </a:xfrm>
          <a:prstGeom prst="line">
            <a:avLst/>
          </a:prstGeom>
          <a:noFill/>
          <a:ln w="38100">
            <a:solidFill>
              <a:schemeClr val="folHlink"/>
            </a:solidFill>
            <a:round/>
            <a:headEnd type="none" w="lg" len="med"/>
            <a:tailEnd type="none" w="lg"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P spid="245766" grpId="0" build="p" autoUpdateAnimBg="0"/>
      <p:bldP spid="24576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Reflections on Drag</a:t>
            </a:r>
          </a:p>
        </p:txBody>
      </p:sp>
      <p:sp>
        <p:nvSpPr>
          <p:cNvPr id="276483" name="Rectangle 3"/>
          <p:cNvSpPr>
            <a:spLocks noGrp="1" noChangeArrowheads="1"/>
          </p:cNvSpPr>
          <p:nvPr>
            <p:ph type="body" idx="1"/>
          </p:nvPr>
        </p:nvSpPr>
        <p:spPr>
          <a:xfrm>
            <a:off x="685800" y="1981200"/>
            <a:ext cx="5486400" cy="4584700"/>
          </a:xfrm>
        </p:spPr>
        <p:txBody>
          <a:bodyPr/>
          <a:lstStyle/>
          <a:p>
            <a:pPr>
              <a:lnSpc>
                <a:spcPct val="90000"/>
              </a:lnSpc>
            </a:pPr>
            <a:r>
              <a:rPr lang="en-US" sz="2400" smtClean="0"/>
              <a:t>What are 3 similarities with Moody diagram?</a:t>
            </a:r>
          </a:p>
          <a:p>
            <a:pPr lvl="1">
              <a:lnSpc>
                <a:spcPct val="90000"/>
              </a:lnSpc>
            </a:pPr>
            <a:r>
              <a:rPr lang="en-US" sz="2000" smtClean="0"/>
              <a:t>Laminar</a:t>
            </a:r>
          </a:p>
          <a:p>
            <a:pPr lvl="1">
              <a:lnSpc>
                <a:spcPct val="90000"/>
              </a:lnSpc>
            </a:pPr>
            <a:r>
              <a:rPr lang="en-US" sz="2000" smtClean="0"/>
              <a:t>Smooth</a:t>
            </a:r>
          </a:p>
          <a:p>
            <a:pPr lvl="1">
              <a:lnSpc>
                <a:spcPct val="90000"/>
              </a:lnSpc>
            </a:pPr>
            <a:r>
              <a:rPr lang="en-US" sz="2000" smtClean="0"/>
              <a:t>Rough</a:t>
            </a:r>
          </a:p>
          <a:p>
            <a:pPr>
              <a:lnSpc>
                <a:spcPct val="90000"/>
              </a:lnSpc>
            </a:pPr>
            <a:r>
              <a:rPr lang="en-US" sz="2400" smtClean="0"/>
              <a:t>Why 2 curves for smooth (red and green)</a:t>
            </a:r>
          </a:p>
          <a:p>
            <a:pPr lvl="1">
              <a:lnSpc>
                <a:spcPct val="90000"/>
              </a:lnSpc>
            </a:pPr>
            <a:r>
              <a:rPr lang="en-US" sz="2000" smtClean="0"/>
              <a:t>Fully turbulent boundary layer</a:t>
            </a:r>
          </a:p>
          <a:p>
            <a:pPr lvl="1">
              <a:lnSpc>
                <a:spcPct val="90000"/>
              </a:lnSpc>
            </a:pPr>
            <a:r>
              <a:rPr lang="en-US" sz="2000" smtClean="0"/>
              <a:t>Transition between laminar and turbulent on the plate</a:t>
            </a:r>
          </a:p>
          <a:p>
            <a:pPr>
              <a:lnSpc>
                <a:spcPct val="90000"/>
              </a:lnSpc>
            </a:pPr>
            <a:r>
              <a:rPr lang="en-US" sz="2400" smtClean="0"/>
              <a:t>Why more detail in transition region here than in Moody diagram?</a:t>
            </a:r>
          </a:p>
          <a:p>
            <a:pPr>
              <a:lnSpc>
                <a:spcPct val="90000"/>
              </a:lnSpc>
            </a:pPr>
            <a:r>
              <a:rPr lang="en-US" sz="2400" smtClean="0"/>
              <a:t>Are any lines missing on the graph?</a:t>
            </a:r>
          </a:p>
        </p:txBody>
      </p:sp>
      <p:graphicFrame>
        <p:nvGraphicFramePr>
          <p:cNvPr id="7" name="Object 4"/>
          <p:cNvGraphicFramePr>
            <a:graphicFrameLocks noChangeAspect="1"/>
          </p:cNvGraphicFramePr>
          <p:nvPr/>
        </p:nvGraphicFramePr>
        <p:xfrm>
          <a:off x="6032500" y="1778000"/>
          <a:ext cx="2844800" cy="2132013"/>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AutoShape 5">
            <a:hlinkClick r:id="" action="ppaction://hlinkshowjump?jump=lastslideviewed" highlightClick="1"/>
          </p:cNvPr>
          <p:cNvSpPr>
            <a:spLocks noChangeArrowheads="1"/>
          </p:cNvSpPr>
          <p:nvPr/>
        </p:nvSpPr>
        <p:spPr bwMode="auto">
          <a:xfrm>
            <a:off x="8470900" y="6273800"/>
            <a:ext cx="673100" cy="584200"/>
          </a:xfrm>
          <a:prstGeom prst="actionButtonReturn">
            <a:avLst/>
          </a:prstGeom>
          <a:noFill/>
          <a:ln w="12700">
            <a:solidFill>
              <a:schemeClr val="folHlink"/>
            </a:solidFill>
            <a:miter lim="800000"/>
            <a:headEnd type="none" w="lg" len="med"/>
            <a:tailEnd type="none" w="lg" len="med"/>
          </a:ln>
        </p:spPr>
        <p:txBody>
          <a:bodyPr wrap="none" anchor="ctr">
            <a:spAutoFit/>
          </a:bodyPr>
          <a:lstStyle/>
          <a:p>
            <a:endParaRPr lang="en-US"/>
          </a:p>
        </p:txBody>
      </p:sp>
      <p:sp>
        <p:nvSpPr>
          <p:cNvPr id="34822" name="Text Box 6"/>
          <p:cNvSpPr txBox="1">
            <a:spLocks noChangeArrowheads="1"/>
          </p:cNvSpPr>
          <p:nvPr/>
        </p:nvSpPr>
        <p:spPr bwMode="auto">
          <a:xfrm>
            <a:off x="6588125" y="4422775"/>
            <a:ext cx="2555875" cy="701675"/>
          </a:xfrm>
          <a:prstGeom prst="rect">
            <a:avLst/>
          </a:prstGeom>
          <a:noFill/>
          <a:ln w="12700">
            <a:noFill/>
            <a:miter lim="800000"/>
            <a:headEnd type="none" w="lg" len="med"/>
            <a:tailEnd type="none" w="lg" len="med"/>
          </a:ln>
        </p:spPr>
        <p:txBody>
          <a:bodyPr>
            <a:spAutoFit/>
          </a:bodyPr>
          <a:lstStyle/>
          <a:p>
            <a:r>
              <a:rPr lang="en-US" sz="2000"/>
              <a:t>Function of conditions at leading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6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Boundary Layer Concepts</a:t>
            </a:r>
          </a:p>
        </p:txBody>
      </p:sp>
      <p:sp>
        <p:nvSpPr>
          <p:cNvPr id="41987" name="Rectangle 3"/>
          <p:cNvSpPr>
            <a:spLocks noGrp="1" noChangeArrowheads="1"/>
          </p:cNvSpPr>
          <p:nvPr>
            <p:ph type="body" idx="1"/>
          </p:nvPr>
        </p:nvSpPr>
        <p:spPr/>
        <p:txBody>
          <a:bodyPr/>
          <a:lstStyle/>
          <a:p>
            <a:r>
              <a:rPr lang="en-US" sz="2800" smtClean="0"/>
              <a:t>Two flow regimes</a:t>
            </a:r>
          </a:p>
          <a:p>
            <a:pPr lvl="1"/>
            <a:r>
              <a:rPr lang="en-US" sz="2400" smtClean="0"/>
              <a:t>Laminar boundary layer</a:t>
            </a:r>
          </a:p>
          <a:p>
            <a:pPr lvl="1"/>
            <a:r>
              <a:rPr lang="en-US" sz="2400" smtClean="0"/>
              <a:t>Turbulent boundary layer</a:t>
            </a:r>
          </a:p>
          <a:p>
            <a:pPr lvl="2"/>
            <a:r>
              <a:rPr lang="en-US" sz="2000" smtClean="0"/>
              <a:t>with laminar sub-layer</a:t>
            </a:r>
          </a:p>
          <a:p>
            <a:r>
              <a:rPr lang="en-US" sz="2800" smtClean="0"/>
              <a:t>Calculations of</a:t>
            </a:r>
          </a:p>
          <a:p>
            <a:pPr lvl="1"/>
            <a:r>
              <a:rPr lang="en-US" sz="2400" smtClean="0"/>
              <a:t>boundary layer thickness</a:t>
            </a:r>
          </a:p>
          <a:p>
            <a:pPr lvl="1"/>
            <a:r>
              <a:rPr lang="en-US" sz="2400" smtClean="0"/>
              <a:t>Shear (as a function of location on the surface)</a:t>
            </a:r>
          </a:p>
          <a:p>
            <a:pPr lvl="1"/>
            <a:r>
              <a:rPr lang="en-US" sz="2400" smtClean="0"/>
              <a:t>Viscous Drag (by integrating the shear over the entire surface)</a:t>
            </a:r>
          </a:p>
          <a:p>
            <a:endParaRPr lang="en-US" sz="28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5"/>
          <p:cNvPicPr>
            <a:picLocks noChangeAspect="1" noChangeArrowheads="1"/>
          </p:cNvPicPr>
          <p:nvPr/>
        </p:nvPicPr>
        <p:blipFill>
          <a:blip r:embed="rId3" cstate="print"/>
          <a:srcRect/>
          <a:stretch>
            <a:fillRect/>
          </a:stretch>
        </p:blipFill>
        <p:spPr bwMode="auto">
          <a:xfrm>
            <a:off x="6610350" y="3114675"/>
            <a:ext cx="2533650" cy="3743325"/>
          </a:xfrm>
          <a:prstGeom prst="rect">
            <a:avLst/>
          </a:prstGeom>
          <a:noFill/>
          <a:ln w="12700">
            <a:noFill/>
            <a:miter lim="800000"/>
            <a:headEnd type="none" w="lg" len="med"/>
            <a:tailEnd type="none" w="lg" len="med"/>
          </a:ln>
        </p:spPr>
      </p:pic>
      <p:sp>
        <p:nvSpPr>
          <p:cNvPr id="53251" name="Rectangle 2"/>
          <p:cNvSpPr>
            <a:spLocks noGrp="1" noChangeArrowheads="1"/>
          </p:cNvSpPr>
          <p:nvPr>
            <p:ph type="title"/>
          </p:nvPr>
        </p:nvSpPr>
        <p:spPr/>
        <p:txBody>
          <a:bodyPr/>
          <a:lstStyle/>
          <a:p>
            <a:r>
              <a:rPr lang="en-US" smtClean="0"/>
              <a:t>Drexel SunDragon IV</a:t>
            </a:r>
          </a:p>
        </p:txBody>
      </p:sp>
      <p:sp>
        <p:nvSpPr>
          <p:cNvPr id="53252" name="Rectangle 3"/>
          <p:cNvSpPr>
            <a:spLocks noGrp="1" noChangeArrowheads="1"/>
          </p:cNvSpPr>
          <p:nvPr>
            <p:ph type="body" idx="1"/>
          </p:nvPr>
        </p:nvSpPr>
        <p:spPr>
          <a:xfrm>
            <a:off x="330200" y="1981200"/>
            <a:ext cx="7772400" cy="4114800"/>
          </a:xfrm>
        </p:spPr>
        <p:txBody>
          <a:bodyPr/>
          <a:lstStyle/>
          <a:p>
            <a:pPr>
              <a:lnSpc>
                <a:spcPct val="90000"/>
              </a:lnSpc>
              <a:spcBef>
                <a:spcPts val="500"/>
              </a:spcBef>
              <a:spcAft>
                <a:spcPts val="500"/>
              </a:spcAft>
            </a:pPr>
            <a:r>
              <a:rPr lang="en-US" sz="2000" smtClean="0"/>
              <a:t>Vehicle ID: SunDragon IV (# 76)</a:t>
            </a:r>
            <a:br>
              <a:rPr lang="en-US" sz="2000" smtClean="0"/>
            </a:br>
            <a:r>
              <a:rPr lang="en-US" sz="2000" smtClean="0"/>
              <a:t>Dimensions: L: 19.2 ft. (5.9 m) W: 6.6 ft. (2 m) H: 3.3 ft. (1 m) Weight: 550 lbs. (249 kg)</a:t>
            </a:r>
            <a:br>
              <a:rPr lang="en-US" sz="2000" smtClean="0"/>
            </a:br>
            <a:r>
              <a:rPr lang="en-US" sz="2000" smtClean="0"/>
              <a:t>Solar Array: 1200 W peak; 8 square meters terrestrial grade solar cells; manf: ASE Americas</a:t>
            </a:r>
            <a:br>
              <a:rPr lang="en-US" sz="2000" smtClean="0"/>
            </a:br>
            <a:r>
              <a:rPr lang="en-US" sz="2000" smtClean="0"/>
              <a:t>Batteries: 6.2 kW capacity lead-acid batteries; manf: US Battery</a:t>
            </a:r>
            <a:br>
              <a:rPr lang="en-US" sz="2000" smtClean="0"/>
            </a:br>
            <a:r>
              <a:rPr lang="en-US" sz="2000" smtClean="0"/>
              <a:t>Motor: 10 hp (7.5 kW) brushless DC; manf: Unique Mobility</a:t>
            </a:r>
            <a:br>
              <a:rPr lang="en-US" sz="2000" smtClean="0"/>
            </a:br>
            <a:r>
              <a:rPr lang="en-US" sz="2000" smtClean="0"/>
              <a:t>Range: Approximately 200 miles (at 35 mph on batteries alone)</a:t>
            </a:r>
            <a:br>
              <a:rPr lang="en-US" sz="2000" smtClean="0"/>
            </a:br>
            <a:r>
              <a:rPr lang="en-US" sz="2000" smtClean="0"/>
              <a:t>Max. speed: 40 mph on solar power alone, 80 mph on solar and battery power.</a:t>
            </a:r>
            <a:br>
              <a:rPr lang="en-US" sz="2000" smtClean="0"/>
            </a:br>
            <a:r>
              <a:rPr lang="en-US" sz="2000" smtClean="0"/>
              <a:t>Chassis: Graphite monocoque (Carbon fiber, Kevlar, structural glass, Nomex)</a:t>
            </a:r>
            <a:br>
              <a:rPr lang="en-US" sz="2000" smtClean="0"/>
            </a:br>
            <a:r>
              <a:rPr lang="en-US" sz="2000" smtClean="0"/>
              <a:t>Wheels: Three 26 in (66 cm) mountain bike, custom hubs</a:t>
            </a:r>
            <a:br>
              <a:rPr lang="en-US" sz="2000" smtClean="0"/>
            </a:br>
            <a:r>
              <a:rPr lang="en-US" sz="2000" smtClean="0"/>
              <a:t>Brakes: Hydraulic disc brakes, regenerative braking (motor)</a:t>
            </a:r>
            <a:br>
              <a:rPr lang="en-US" sz="2000" smtClean="0"/>
            </a:br>
            <a:endParaRPr lang="en-US" sz="2000" smtClean="0"/>
          </a:p>
          <a:p>
            <a:pPr>
              <a:lnSpc>
                <a:spcPct val="90000"/>
              </a:lnSpc>
            </a:pPr>
            <a:endParaRPr lang="en-US" sz="2000" smtClean="0"/>
          </a:p>
        </p:txBody>
      </p:sp>
      <p:pic>
        <p:nvPicPr>
          <p:cNvPr id="53253" name="Picture 4"/>
          <p:cNvPicPr>
            <a:picLocks noChangeAspect="1" noChangeArrowheads="1"/>
          </p:cNvPicPr>
          <p:nvPr/>
        </p:nvPicPr>
        <p:blipFill>
          <a:blip r:embed="rId4" cstate="print"/>
          <a:srcRect/>
          <a:stretch>
            <a:fillRect/>
          </a:stretch>
        </p:blipFill>
        <p:spPr bwMode="auto">
          <a:xfrm>
            <a:off x="6096000" y="0"/>
            <a:ext cx="3048000" cy="2286000"/>
          </a:xfrm>
          <a:prstGeom prst="rect">
            <a:avLst/>
          </a:prstGeom>
          <a:noFill/>
          <a:ln w="12700">
            <a:noFill/>
            <a:miter lim="800000"/>
            <a:headEnd type="none" w="lg" len="med"/>
            <a:tailEnd type="none" w="lg" len="med"/>
          </a:ln>
        </p:spPr>
      </p:pic>
      <p:sp>
        <p:nvSpPr>
          <p:cNvPr id="53254" name="Text Box 6"/>
          <p:cNvSpPr txBox="1">
            <a:spLocks noChangeArrowheads="1"/>
          </p:cNvSpPr>
          <p:nvPr/>
        </p:nvSpPr>
        <p:spPr bwMode="auto">
          <a:xfrm>
            <a:off x="2000250" y="1562100"/>
            <a:ext cx="5983288" cy="457200"/>
          </a:xfrm>
          <a:prstGeom prst="rect">
            <a:avLst/>
          </a:prstGeom>
          <a:noFill/>
          <a:ln w="12700">
            <a:noFill/>
            <a:miter lim="800000"/>
            <a:headEnd type="none" w="lg" len="med"/>
            <a:tailEnd type="none" w="lg" len="med"/>
          </a:ln>
        </p:spPr>
        <p:txBody>
          <a:bodyPr wrap="none" anchor="ctr">
            <a:spAutoFit/>
          </a:bodyPr>
          <a:lstStyle/>
          <a:p>
            <a:pPr algn="ctr"/>
            <a:r>
              <a:rPr lang="en-US" sz="2400"/>
              <a:t>http://cbis.ece.drexel.edu/SunDragon/Cars.html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mtClean="0"/>
              <a:t>Flat Plate: Parallel to Flow</a:t>
            </a:r>
          </a:p>
        </p:txBody>
      </p:sp>
      <p:sp>
        <p:nvSpPr>
          <p:cNvPr id="1028" name="Rectangle 4" descr="Wide downward diagonal"/>
          <p:cNvSpPr>
            <a:spLocks noChangeArrowheads="1"/>
          </p:cNvSpPr>
          <p:nvPr/>
        </p:nvSpPr>
        <p:spPr bwMode="auto">
          <a:xfrm rot="-5400000">
            <a:off x="4439443" y="1675607"/>
            <a:ext cx="74613" cy="5232400"/>
          </a:xfrm>
          <a:prstGeom prst="rect">
            <a:avLst/>
          </a:prstGeom>
          <a:pattFill prst="wdDnDiag">
            <a:fgClr>
              <a:schemeClr val="accent1"/>
            </a:fgClr>
            <a:bgClr>
              <a:schemeClr val="bg1"/>
            </a:bgClr>
          </a:pattFill>
          <a:ln w="25400">
            <a:solidFill>
              <a:schemeClr val="accent1"/>
            </a:solidFill>
            <a:miter lim="800000"/>
            <a:headEnd type="none" w="lg" len="med"/>
            <a:tailEnd type="none" w="lg" len="med"/>
          </a:ln>
        </p:spPr>
        <p:txBody>
          <a:bodyPr anchor="ctr">
            <a:spAutoFit/>
          </a:bodyPr>
          <a:lstStyle/>
          <a:p>
            <a:endParaRPr lang="en-US"/>
          </a:p>
        </p:txBody>
      </p:sp>
      <p:grpSp>
        <p:nvGrpSpPr>
          <p:cNvPr id="1029" name="Group 5"/>
          <p:cNvGrpSpPr>
            <a:grpSpLocks/>
          </p:cNvGrpSpPr>
          <p:nvPr/>
        </p:nvGrpSpPr>
        <p:grpSpPr bwMode="auto">
          <a:xfrm>
            <a:off x="279400" y="2324100"/>
            <a:ext cx="901700" cy="3937000"/>
            <a:chOff x="368" y="1464"/>
            <a:chExt cx="768" cy="2480"/>
          </a:xfrm>
        </p:grpSpPr>
        <p:sp>
          <p:nvSpPr>
            <p:cNvPr id="1065" name="Line 6"/>
            <p:cNvSpPr>
              <a:spLocks noChangeShapeType="1"/>
            </p:cNvSpPr>
            <p:nvPr/>
          </p:nvSpPr>
          <p:spPr bwMode="auto">
            <a:xfrm>
              <a:off x="368" y="146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66" name="Line 7"/>
            <p:cNvSpPr>
              <a:spLocks noChangeShapeType="1"/>
            </p:cNvSpPr>
            <p:nvPr/>
          </p:nvSpPr>
          <p:spPr bwMode="auto">
            <a:xfrm>
              <a:off x="368" y="2290"/>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67" name="Line 8"/>
            <p:cNvSpPr>
              <a:spLocks noChangeShapeType="1"/>
            </p:cNvSpPr>
            <p:nvPr/>
          </p:nvSpPr>
          <p:spPr bwMode="auto">
            <a:xfrm>
              <a:off x="368" y="270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68" name="Line 9"/>
            <p:cNvSpPr>
              <a:spLocks noChangeShapeType="1"/>
            </p:cNvSpPr>
            <p:nvPr/>
          </p:nvSpPr>
          <p:spPr bwMode="auto">
            <a:xfrm>
              <a:off x="368" y="3117"/>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69" name="Line 10"/>
            <p:cNvSpPr>
              <a:spLocks noChangeShapeType="1"/>
            </p:cNvSpPr>
            <p:nvPr/>
          </p:nvSpPr>
          <p:spPr bwMode="auto">
            <a:xfrm>
              <a:off x="368" y="3530"/>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70" name="Line 11"/>
            <p:cNvSpPr>
              <a:spLocks noChangeShapeType="1"/>
            </p:cNvSpPr>
            <p:nvPr/>
          </p:nvSpPr>
          <p:spPr bwMode="auto">
            <a:xfrm>
              <a:off x="368" y="3944"/>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71" name="Text Box 12"/>
            <p:cNvSpPr txBox="1">
              <a:spLocks noChangeArrowheads="1"/>
            </p:cNvSpPr>
            <p:nvPr/>
          </p:nvSpPr>
          <p:spPr bwMode="auto">
            <a:xfrm>
              <a:off x="515" y="1936"/>
              <a:ext cx="345" cy="288"/>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sp>
          <p:nvSpPr>
            <p:cNvPr id="1072" name="Line 13"/>
            <p:cNvSpPr>
              <a:spLocks noChangeShapeType="1"/>
            </p:cNvSpPr>
            <p:nvPr/>
          </p:nvSpPr>
          <p:spPr bwMode="auto">
            <a:xfrm>
              <a:off x="368" y="1877"/>
              <a:ext cx="768"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pSp>
      <p:sp>
        <p:nvSpPr>
          <p:cNvPr id="1030" name="Line 18"/>
          <p:cNvSpPr>
            <a:spLocks noChangeShapeType="1"/>
          </p:cNvSpPr>
          <p:nvPr/>
        </p:nvSpPr>
        <p:spPr bwMode="auto">
          <a:xfrm>
            <a:off x="1498600" y="3632200"/>
            <a:ext cx="4953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31" name="Text Box 19"/>
          <p:cNvSpPr txBox="1">
            <a:spLocks noChangeArrowheads="1"/>
          </p:cNvSpPr>
          <p:nvPr/>
        </p:nvSpPr>
        <p:spPr bwMode="auto">
          <a:xfrm>
            <a:off x="2079625" y="3378200"/>
            <a:ext cx="336550" cy="457200"/>
          </a:xfrm>
          <a:prstGeom prst="rect">
            <a:avLst/>
          </a:prstGeom>
          <a:noFill/>
          <a:ln w="12700">
            <a:noFill/>
            <a:miter lim="800000"/>
            <a:headEnd type="none" w="lg" len="med"/>
            <a:tailEnd type="none" w="lg" len="med"/>
          </a:ln>
        </p:spPr>
        <p:txBody>
          <a:bodyPr wrap="none" anchor="ctr">
            <a:spAutoFit/>
          </a:bodyPr>
          <a:lstStyle/>
          <a:p>
            <a:pPr algn="ctr"/>
            <a:r>
              <a:rPr lang="en-US" sz="2400"/>
              <a:t>x</a:t>
            </a:r>
          </a:p>
        </p:txBody>
      </p:sp>
      <p:sp>
        <p:nvSpPr>
          <p:cNvPr id="1032" name="Line 21"/>
          <p:cNvSpPr>
            <a:spLocks noChangeShapeType="1"/>
          </p:cNvSpPr>
          <p:nvPr/>
        </p:nvSpPr>
        <p:spPr bwMode="auto">
          <a:xfrm flipV="1">
            <a:off x="1371600" y="2933700"/>
            <a:ext cx="0" cy="5842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33" name="Text Box 22"/>
          <p:cNvSpPr txBox="1">
            <a:spLocks noChangeArrowheads="1"/>
          </p:cNvSpPr>
          <p:nvPr/>
        </p:nvSpPr>
        <p:spPr bwMode="auto">
          <a:xfrm>
            <a:off x="1393825" y="2794000"/>
            <a:ext cx="336550" cy="457200"/>
          </a:xfrm>
          <a:prstGeom prst="rect">
            <a:avLst/>
          </a:prstGeom>
          <a:noFill/>
          <a:ln w="12700">
            <a:noFill/>
            <a:miter lim="800000"/>
            <a:headEnd type="none" w="lg" len="med"/>
            <a:tailEnd type="none" w="lg" len="med"/>
          </a:ln>
        </p:spPr>
        <p:txBody>
          <a:bodyPr wrap="none" anchor="ctr">
            <a:spAutoFit/>
          </a:bodyPr>
          <a:lstStyle/>
          <a:p>
            <a:pPr algn="ctr"/>
            <a:r>
              <a:rPr lang="en-US" sz="2400"/>
              <a:t>y</a:t>
            </a:r>
          </a:p>
        </p:txBody>
      </p:sp>
      <p:grpSp>
        <p:nvGrpSpPr>
          <p:cNvPr id="1034" name="Group 151"/>
          <p:cNvGrpSpPr>
            <a:grpSpLocks/>
          </p:cNvGrpSpPr>
          <p:nvPr/>
        </p:nvGrpSpPr>
        <p:grpSpPr bwMode="auto">
          <a:xfrm>
            <a:off x="2806700" y="1803400"/>
            <a:ext cx="1168400" cy="2438400"/>
            <a:chOff x="1768" y="1136"/>
            <a:chExt cx="736" cy="1536"/>
          </a:xfrm>
        </p:grpSpPr>
        <p:grpSp>
          <p:nvGrpSpPr>
            <p:cNvPr id="1061" name="Group 148"/>
            <p:cNvGrpSpPr>
              <a:grpSpLocks/>
            </p:cNvGrpSpPr>
            <p:nvPr/>
          </p:nvGrpSpPr>
          <p:grpSpPr bwMode="auto">
            <a:xfrm>
              <a:off x="1768" y="1432"/>
              <a:ext cx="610" cy="1240"/>
              <a:chOff x="1768" y="1432"/>
              <a:chExt cx="610" cy="1240"/>
            </a:xfrm>
          </p:grpSpPr>
          <p:sp>
            <p:nvSpPr>
              <p:cNvPr id="1063" name="Freeform 110" descr="Dark horizontal"/>
              <p:cNvSpPr>
                <a:spLocks/>
              </p:cNvSpPr>
              <p:nvPr/>
            </p:nvSpPr>
            <p:spPr bwMode="auto">
              <a:xfrm>
                <a:off x="1768" y="2424"/>
                <a:ext cx="608" cy="248"/>
              </a:xfrm>
              <a:custGeom>
                <a:avLst/>
                <a:gdLst>
                  <a:gd name="T0" fmla="*/ 0 w 608"/>
                  <a:gd name="T1" fmla="*/ 3 h 416"/>
                  <a:gd name="T2" fmla="*/ 0 w 608"/>
                  <a:gd name="T3" fmla="*/ 416 h 416"/>
                  <a:gd name="T4" fmla="*/ 608 w 608"/>
                  <a:gd name="T5" fmla="*/ 3 h 416"/>
                  <a:gd name="T6" fmla="*/ 0 w 608"/>
                  <a:gd name="T7" fmla="*/ 3 h 416"/>
                  <a:gd name="T8" fmla="*/ 0 60000 65536"/>
                  <a:gd name="T9" fmla="*/ 0 60000 65536"/>
                  <a:gd name="T10" fmla="*/ 0 60000 65536"/>
                  <a:gd name="T11" fmla="*/ 0 60000 65536"/>
                  <a:gd name="T12" fmla="*/ 0 w 608"/>
                  <a:gd name="T13" fmla="*/ 0 h 416"/>
                  <a:gd name="T14" fmla="*/ 608 w 608"/>
                  <a:gd name="T15" fmla="*/ 416 h 416"/>
                </a:gdLst>
                <a:ahLst/>
                <a:cxnLst>
                  <a:cxn ang="T8">
                    <a:pos x="T0" y="T1"/>
                  </a:cxn>
                  <a:cxn ang="T9">
                    <a:pos x="T2" y="T3"/>
                  </a:cxn>
                  <a:cxn ang="T10">
                    <a:pos x="T4" y="T5"/>
                  </a:cxn>
                  <a:cxn ang="T11">
                    <a:pos x="T6" y="T7"/>
                  </a:cxn>
                </a:cxnLst>
                <a:rect l="T12" t="T13" r="T14" b="T15"/>
                <a:pathLst>
                  <a:path w="608" h="416">
                    <a:moveTo>
                      <a:pt x="0" y="3"/>
                    </a:moveTo>
                    <a:cubicBezTo>
                      <a:pt x="0" y="365"/>
                      <a:pt x="0" y="29"/>
                      <a:pt x="0" y="416"/>
                    </a:cubicBezTo>
                    <a:cubicBezTo>
                      <a:pt x="180" y="334"/>
                      <a:pt x="606" y="172"/>
                      <a:pt x="608" y="3"/>
                    </a:cubicBezTo>
                    <a:cubicBezTo>
                      <a:pt x="46" y="3"/>
                      <a:pt x="567" y="0"/>
                      <a:pt x="0" y="3"/>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p:spPr>
            <p:txBody>
              <a:bodyPr anchor="ctr">
                <a:spAutoFit/>
              </a:bodyPr>
              <a:lstStyle/>
              <a:p>
                <a:endParaRPr lang="en-US"/>
              </a:p>
            </p:txBody>
          </p:sp>
          <p:sp>
            <p:nvSpPr>
              <p:cNvPr id="1064" name="Rectangle 112" descr="Dark horizontal"/>
              <p:cNvSpPr>
                <a:spLocks noChangeArrowheads="1"/>
              </p:cNvSpPr>
              <p:nvPr/>
            </p:nvSpPr>
            <p:spPr bwMode="auto">
              <a:xfrm>
                <a:off x="1768" y="1432"/>
                <a:ext cx="610" cy="992"/>
              </a:xfrm>
              <a:prstGeom prst="rect">
                <a:avLst/>
              </a:prstGeom>
              <a:pattFill prst="dkHorz">
                <a:fgClr>
                  <a:schemeClr val="tx1"/>
                </a:fgClr>
                <a:bgClr>
                  <a:schemeClr val="bg1"/>
                </a:bgClr>
              </a:pattFill>
              <a:ln w="3175">
                <a:solidFill>
                  <a:schemeClr val="tx1"/>
                </a:solidFill>
                <a:miter lim="800000"/>
                <a:headEnd type="none" w="lg" len="med"/>
                <a:tailEnd type="none" w="lg" len="med"/>
              </a:ln>
            </p:spPr>
            <p:txBody>
              <a:bodyPr anchor="ctr">
                <a:spAutoFit/>
              </a:bodyPr>
              <a:lstStyle/>
              <a:p>
                <a:endParaRPr lang="en-US"/>
              </a:p>
            </p:txBody>
          </p:sp>
        </p:grpSp>
        <p:sp>
          <p:nvSpPr>
            <p:cNvPr id="1062" name="Rectangle 118"/>
            <p:cNvSpPr>
              <a:spLocks noChangeArrowheads="1"/>
            </p:cNvSpPr>
            <p:nvPr/>
          </p:nvSpPr>
          <p:spPr bwMode="auto">
            <a:xfrm>
              <a:off x="2249" y="1136"/>
              <a:ext cx="255" cy="288"/>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grpSp>
      <p:grpSp>
        <p:nvGrpSpPr>
          <p:cNvPr id="1035" name="Group 152"/>
          <p:cNvGrpSpPr>
            <a:grpSpLocks/>
          </p:cNvGrpSpPr>
          <p:nvPr/>
        </p:nvGrpSpPr>
        <p:grpSpPr bwMode="auto">
          <a:xfrm>
            <a:off x="4368800" y="1828800"/>
            <a:ext cx="1143000" cy="2400300"/>
            <a:chOff x="2752" y="1152"/>
            <a:chExt cx="720" cy="1512"/>
          </a:xfrm>
        </p:grpSpPr>
        <p:grpSp>
          <p:nvGrpSpPr>
            <p:cNvPr id="1057" name="Group 149"/>
            <p:cNvGrpSpPr>
              <a:grpSpLocks/>
            </p:cNvGrpSpPr>
            <p:nvPr/>
          </p:nvGrpSpPr>
          <p:grpSpPr bwMode="auto">
            <a:xfrm>
              <a:off x="2752" y="1416"/>
              <a:ext cx="610" cy="1248"/>
              <a:chOff x="2752" y="1416"/>
              <a:chExt cx="610" cy="1248"/>
            </a:xfrm>
          </p:grpSpPr>
          <p:sp>
            <p:nvSpPr>
              <p:cNvPr id="1059" name="Freeform 113" descr="Dark horizontal"/>
              <p:cNvSpPr>
                <a:spLocks/>
              </p:cNvSpPr>
              <p:nvPr/>
            </p:nvSpPr>
            <p:spPr bwMode="auto">
              <a:xfrm>
                <a:off x="2752" y="2280"/>
                <a:ext cx="608" cy="384"/>
              </a:xfrm>
              <a:custGeom>
                <a:avLst/>
                <a:gdLst>
                  <a:gd name="T0" fmla="*/ 0 w 608"/>
                  <a:gd name="T1" fmla="*/ 3 h 416"/>
                  <a:gd name="T2" fmla="*/ 0 w 608"/>
                  <a:gd name="T3" fmla="*/ 416 h 416"/>
                  <a:gd name="T4" fmla="*/ 608 w 608"/>
                  <a:gd name="T5" fmla="*/ 3 h 416"/>
                  <a:gd name="T6" fmla="*/ 0 w 608"/>
                  <a:gd name="T7" fmla="*/ 3 h 416"/>
                  <a:gd name="T8" fmla="*/ 0 60000 65536"/>
                  <a:gd name="T9" fmla="*/ 0 60000 65536"/>
                  <a:gd name="T10" fmla="*/ 0 60000 65536"/>
                  <a:gd name="T11" fmla="*/ 0 60000 65536"/>
                  <a:gd name="T12" fmla="*/ 0 w 608"/>
                  <a:gd name="T13" fmla="*/ 0 h 416"/>
                  <a:gd name="T14" fmla="*/ 608 w 608"/>
                  <a:gd name="T15" fmla="*/ 416 h 416"/>
                </a:gdLst>
                <a:ahLst/>
                <a:cxnLst>
                  <a:cxn ang="T8">
                    <a:pos x="T0" y="T1"/>
                  </a:cxn>
                  <a:cxn ang="T9">
                    <a:pos x="T2" y="T3"/>
                  </a:cxn>
                  <a:cxn ang="T10">
                    <a:pos x="T4" y="T5"/>
                  </a:cxn>
                  <a:cxn ang="T11">
                    <a:pos x="T6" y="T7"/>
                  </a:cxn>
                </a:cxnLst>
                <a:rect l="T12" t="T13" r="T14" b="T15"/>
                <a:pathLst>
                  <a:path w="608" h="416">
                    <a:moveTo>
                      <a:pt x="0" y="3"/>
                    </a:moveTo>
                    <a:cubicBezTo>
                      <a:pt x="0" y="365"/>
                      <a:pt x="0" y="29"/>
                      <a:pt x="0" y="416"/>
                    </a:cubicBezTo>
                    <a:cubicBezTo>
                      <a:pt x="180" y="334"/>
                      <a:pt x="606" y="172"/>
                      <a:pt x="608" y="3"/>
                    </a:cubicBezTo>
                    <a:cubicBezTo>
                      <a:pt x="46" y="3"/>
                      <a:pt x="567" y="0"/>
                      <a:pt x="0" y="3"/>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p:spPr>
            <p:txBody>
              <a:bodyPr anchor="ctr">
                <a:spAutoFit/>
              </a:bodyPr>
              <a:lstStyle/>
              <a:p>
                <a:endParaRPr lang="en-US"/>
              </a:p>
            </p:txBody>
          </p:sp>
          <p:sp>
            <p:nvSpPr>
              <p:cNvPr id="1060" name="Rectangle 114" descr="Dark horizontal"/>
              <p:cNvSpPr>
                <a:spLocks noChangeArrowheads="1"/>
              </p:cNvSpPr>
              <p:nvPr/>
            </p:nvSpPr>
            <p:spPr bwMode="auto">
              <a:xfrm>
                <a:off x="2752" y="1416"/>
                <a:ext cx="610" cy="864"/>
              </a:xfrm>
              <a:prstGeom prst="rect">
                <a:avLst/>
              </a:prstGeom>
              <a:pattFill prst="dkHorz">
                <a:fgClr>
                  <a:schemeClr val="tx1"/>
                </a:fgClr>
                <a:bgClr>
                  <a:schemeClr val="bg1"/>
                </a:bgClr>
              </a:pattFill>
              <a:ln w="3175">
                <a:solidFill>
                  <a:schemeClr val="tx1"/>
                </a:solidFill>
                <a:miter lim="800000"/>
                <a:headEnd type="none" w="lg" len="med"/>
                <a:tailEnd type="none" w="lg" len="med"/>
              </a:ln>
            </p:spPr>
            <p:txBody>
              <a:bodyPr anchor="ctr">
                <a:spAutoFit/>
              </a:bodyPr>
              <a:lstStyle/>
              <a:p>
                <a:endParaRPr lang="en-US"/>
              </a:p>
            </p:txBody>
          </p:sp>
        </p:grpSp>
        <p:sp>
          <p:nvSpPr>
            <p:cNvPr id="1058" name="Rectangle 119"/>
            <p:cNvSpPr>
              <a:spLocks noChangeArrowheads="1"/>
            </p:cNvSpPr>
            <p:nvPr/>
          </p:nvSpPr>
          <p:spPr bwMode="auto">
            <a:xfrm>
              <a:off x="3217" y="1152"/>
              <a:ext cx="255" cy="288"/>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grpSp>
      <p:grpSp>
        <p:nvGrpSpPr>
          <p:cNvPr id="1036" name="Group 153"/>
          <p:cNvGrpSpPr>
            <a:grpSpLocks/>
          </p:cNvGrpSpPr>
          <p:nvPr/>
        </p:nvGrpSpPr>
        <p:grpSpPr bwMode="auto">
          <a:xfrm>
            <a:off x="6007100" y="1854200"/>
            <a:ext cx="1155700" cy="2374900"/>
            <a:chOff x="3784" y="1168"/>
            <a:chExt cx="728" cy="1496"/>
          </a:xfrm>
        </p:grpSpPr>
        <p:grpSp>
          <p:nvGrpSpPr>
            <p:cNvPr id="1053" name="Group 150"/>
            <p:cNvGrpSpPr>
              <a:grpSpLocks/>
            </p:cNvGrpSpPr>
            <p:nvPr/>
          </p:nvGrpSpPr>
          <p:grpSpPr bwMode="auto">
            <a:xfrm>
              <a:off x="3784" y="1416"/>
              <a:ext cx="610" cy="1248"/>
              <a:chOff x="3784" y="1416"/>
              <a:chExt cx="610" cy="1248"/>
            </a:xfrm>
          </p:grpSpPr>
          <p:sp>
            <p:nvSpPr>
              <p:cNvPr id="1055" name="Freeform 115" descr="Dark horizontal"/>
              <p:cNvSpPr>
                <a:spLocks/>
              </p:cNvSpPr>
              <p:nvPr/>
            </p:nvSpPr>
            <p:spPr bwMode="auto">
              <a:xfrm>
                <a:off x="3784" y="2184"/>
                <a:ext cx="608" cy="480"/>
              </a:xfrm>
              <a:custGeom>
                <a:avLst/>
                <a:gdLst>
                  <a:gd name="T0" fmla="*/ 0 w 608"/>
                  <a:gd name="T1" fmla="*/ 3 h 416"/>
                  <a:gd name="T2" fmla="*/ 0 w 608"/>
                  <a:gd name="T3" fmla="*/ 416 h 416"/>
                  <a:gd name="T4" fmla="*/ 608 w 608"/>
                  <a:gd name="T5" fmla="*/ 3 h 416"/>
                  <a:gd name="T6" fmla="*/ 0 w 608"/>
                  <a:gd name="T7" fmla="*/ 3 h 416"/>
                  <a:gd name="T8" fmla="*/ 0 60000 65536"/>
                  <a:gd name="T9" fmla="*/ 0 60000 65536"/>
                  <a:gd name="T10" fmla="*/ 0 60000 65536"/>
                  <a:gd name="T11" fmla="*/ 0 60000 65536"/>
                  <a:gd name="T12" fmla="*/ 0 w 608"/>
                  <a:gd name="T13" fmla="*/ 0 h 416"/>
                  <a:gd name="T14" fmla="*/ 608 w 608"/>
                  <a:gd name="T15" fmla="*/ 416 h 416"/>
                </a:gdLst>
                <a:ahLst/>
                <a:cxnLst>
                  <a:cxn ang="T8">
                    <a:pos x="T0" y="T1"/>
                  </a:cxn>
                  <a:cxn ang="T9">
                    <a:pos x="T2" y="T3"/>
                  </a:cxn>
                  <a:cxn ang="T10">
                    <a:pos x="T4" y="T5"/>
                  </a:cxn>
                  <a:cxn ang="T11">
                    <a:pos x="T6" y="T7"/>
                  </a:cxn>
                </a:cxnLst>
                <a:rect l="T12" t="T13" r="T14" b="T15"/>
                <a:pathLst>
                  <a:path w="608" h="416">
                    <a:moveTo>
                      <a:pt x="0" y="3"/>
                    </a:moveTo>
                    <a:cubicBezTo>
                      <a:pt x="0" y="365"/>
                      <a:pt x="0" y="29"/>
                      <a:pt x="0" y="416"/>
                    </a:cubicBezTo>
                    <a:cubicBezTo>
                      <a:pt x="180" y="334"/>
                      <a:pt x="606" y="172"/>
                      <a:pt x="608" y="3"/>
                    </a:cubicBezTo>
                    <a:cubicBezTo>
                      <a:pt x="46" y="3"/>
                      <a:pt x="567" y="0"/>
                      <a:pt x="0" y="3"/>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p:spPr>
            <p:txBody>
              <a:bodyPr anchor="ctr">
                <a:spAutoFit/>
              </a:bodyPr>
              <a:lstStyle/>
              <a:p>
                <a:endParaRPr lang="en-US"/>
              </a:p>
            </p:txBody>
          </p:sp>
          <p:sp>
            <p:nvSpPr>
              <p:cNvPr id="1056" name="Rectangle 116" descr="Dark horizontal"/>
              <p:cNvSpPr>
                <a:spLocks noChangeArrowheads="1"/>
              </p:cNvSpPr>
              <p:nvPr/>
            </p:nvSpPr>
            <p:spPr bwMode="auto">
              <a:xfrm>
                <a:off x="3784" y="1416"/>
                <a:ext cx="610" cy="768"/>
              </a:xfrm>
              <a:prstGeom prst="rect">
                <a:avLst/>
              </a:prstGeom>
              <a:pattFill prst="dkHorz">
                <a:fgClr>
                  <a:schemeClr val="tx1"/>
                </a:fgClr>
                <a:bgClr>
                  <a:schemeClr val="bg1"/>
                </a:bgClr>
              </a:pattFill>
              <a:ln w="3175">
                <a:solidFill>
                  <a:schemeClr val="tx1"/>
                </a:solidFill>
                <a:miter lim="800000"/>
                <a:headEnd type="none" w="lg" len="med"/>
                <a:tailEnd type="none" w="lg" len="med"/>
              </a:ln>
            </p:spPr>
            <p:txBody>
              <a:bodyPr anchor="ctr">
                <a:spAutoFit/>
              </a:bodyPr>
              <a:lstStyle/>
              <a:p>
                <a:endParaRPr lang="en-US"/>
              </a:p>
            </p:txBody>
          </p:sp>
        </p:grpSp>
        <p:sp>
          <p:nvSpPr>
            <p:cNvPr id="1054" name="Rectangle 120"/>
            <p:cNvSpPr>
              <a:spLocks noChangeArrowheads="1"/>
            </p:cNvSpPr>
            <p:nvPr/>
          </p:nvSpPr>
          <p:spPr bwMode="auto">
            <a:xfrm>
              <a:off x="4257" y="1168"/>
              <a:ext cx="255" cy="288"/>
            </a:xfrm>
            <a:prstGeom prst="rect">
              <a:avLst/>
            </a:prstGeom>
            <a:noFill/>
            <a:ln w="12700">
              <a:noFill/>
              <a:miter lim="800000"/>
              <a:headEnd type="none" w="lg" len="med"/>
              <a:tailEnd type="none" w="lg" len="med"/>
            </a:ln>
          </p:spPr>
          <p:txBody>
            <a:bodyPr wrap="none" anchor="ctr">
              <a:spAutoFit/>
            </a:bodyPr>
            <a:lstStyle/>
            <a:p>
              <a:pPr algn="ctr"/>
              <a:r>
                <a:rPr lang="en-US" sz="2400"/>
                <a:t>U</a:t>
              </a:r>
            </a:p>
          </p:txBody>
        </p:sp>
      </p:grpSp>
      <p:sp>
        <p:nvSpPr>
          <p:cNvPr id="1037" name="Text Box 122"/>
          <p:cNvSpPr txBox="1">
            <a:spLocks noChangeArrowheads="1"/>
          </p:cNvSpPr>
          <p:nvPr/>
        </p:nvSpPr>
        <p:spPr bwMode="auto">
          <a:xfrm>
            <a:off x="5534025" y="3060700"/>
            <a:ext cx="334963" cy="457200"/>
          </a:xfrm>
          <a:prstGeom prst="rect">
            <a:avLst/>
          </a:prstGeom>
          <a:noFill/>
          <a:ln w="12700">
            <a:noFill/>
            <a:miter lim="800000"/>
            <a:headEnd type="none" w="lg" len="med"/>
            <a:tailEnd type="none" w="lg" len="med"/>
          </a:ln>
        </p:spPr>
        <p:txBody>
          <a:bodyPr wrap="none" anchor="ctr">
            <a:spAutoFit/>
          </a:bodyPr>
          <a:lstStyle/>
          <a:p>
            <a:pPr algn="ctr"/>
            <a:r>
              <a:rPr lang="en-US" sz="2400">
                <a:latin typeface="Symbol" pitchFamily="18" charset="2"/>
              </a:rPr>
              <a:t>d</a:t>
            </a:r>
          </a:p>
        </p:txBody>
      </p:sp>
      <p:sp>
        <p:nvSpPr>
          <p:cNvPr id="1038" name="Freeform 143"/>
          <p:cNvSpPr>
            <a:spLocks/>
          </p:cNvSpPr>
          <p:nvPr/>
        </p:nvSpPr>
        <p:spPr bwMode="auto">
          <a:xfrm flipV="1">
            <a:off x="2070100" y="2273300"/>
            <a:ext cx="4965700" cy="1841500"/>
          </a:xfrm>
          <a:custGeom>
            <a:avLst/>
            <a:gdLst>
              <a:gd name="T0" fmla="*/ 0 w 3128"/>
              <a:gd name="T1" fmla="*/ 1160 h 1160"/>
              <a:gd name="T2" fmla="*/ 904 w 3128"/>
              <a:gd name="T3" fmla="*/ 248 h 1160"/>
              <a:gd name="T4" fmla="*/ 3128 w 3128"/>
              <a:gd name="T5" fmla="*/ 0 h 1160"/>
              <a:gd name="T6" fmla="*/ 0 60000 65536"/>
              <a:gd name="T7" fmla="*/ 0 60000 65536"/>
              <a:gd name="T8" fmla="*/ 0 60000 65536"/>
              <a:gd name="T9" fmla="*/ 0 w 3128"/>
              <a:gd name="T10" fmla="*/ 0 h 1160"/>
              <a:gd name="T11" fmla="*/ 3128 w 3128"/>
              <a:gd name="T12" fmla="*/ 1160 h 1160"/>
            </a:gdLst>
            <a:ahLst/>
            <a:cxnLst>
              <a:cxn ang="T6">
                <a:pos x="T0" y="T1"/>
              </a:cxn>
              <a:cxn ang="T7">
                <a:pos x="T2" y="T3"/>
              </a:cxn>
              <a:cxn ang="T8">
                <a:pos x="T4" y="T5"/>
              </a:cxn>
            </a:cxnLst>
            <a:rect l="T9" t="T10" r="T11" b="T12"/>
            <a:pathLst>
              <a:path w="3128" h="1160">
                <a:moveTo>
                  <a:pt x="0" y="1160"/>
                </a:moveTo>
                <a:cubicBezTo>
                  <a:pt x="104" y="616"/>
                  <a:pt x="352" y="384"/>
                  <a:pt x="904" y="248"/>
                </a:cubicBezTo>
                <a:cubicBezTo>
                  <a:pt x="1456" y="112"/>
                  <a:pt x="2276" y="27"/>
                  <a:pt x="3128" y="0"/>
                </a:cubicBezTo>
              </a:path>
            </a:pathLst>
          </a:custGeom>
          <a:noFill/>
          <a:ln w="38100" cap="flat" cmpd="sng">
            <a:solidFill>
              <a:schemeClr val="tx2"/>
            </a:solidFill>
            <a:prstDash val="solid"/>
            <a:round/>
            <a:headEnd type="none" w="lg" len="med"/>
            <a:tailEnd type="none" w="lg" len="med"/>
          </a:ln>
        </p:spPr>
        <p:txBody>
          <a:bodyPr wrap="none" anchor="ctr">
            <a:spAutoFit/>
          </a:bodyPr>
          <a:lstStyle/>
          <a:p>
            <a:endParaRPr lang="en-US"/>
          </a:p>
        </p:txBody>
      </p:sp>
      <p:sp>
        <p:nvSpPr>
          <p:cNvPr id="1039" name="Text Box 145"/>
          <p:cNvSpPr txBox="1">
            <a:spLocks noChangeArrowheads="1"/>
          </p:cNvSpPr>
          <p:nvPr/>
        </p:nvSpPr>
        <p:spPr bwMode="auto">
          <a:xfrm>
            <a:off x="2136775" y="2065338"/>
            <a:ext cx="420688" cy="519112"/>
          </a:xfrm>
          <a:prstGeom prst="rect">
            <a:avLst/>
          </a:prstGeom>
          <a:noFill/>
          <a:ln w="12700">
            <a:noFill/>
            <a:miter lim="800000"/>
            <a:headEnd type="none" w="lg" len="med"/>
            <a:tailEnd type="none" w="lg" len="med"/>
          </a:ln>
        </p:spPr>
        <p:txBody>
          <a:bodyPr wrap="none" anchor="ctr">
            <a:spAutoFit/>
          </a:bodyPr>
          <a:lstStyle/>
          <a:p>
            <a:pPr algn="ctr"/>
            <a:r>
              <a:rPr lang="en-US">
                <a:latin typeface="Symbol" pitchFamily="18" charset="2"/>
              </a:rPr>
              <a:t>t</a:t>
            </a:r>
            <a:r>
              <a:rPr lang="en-US" sz="2400" baseline="-25000">
                <a:latin typeface="MT Extra" pitchFamily="18" charset="2"/>
              </a:rPr>
              <a:t>o</a:t>
            </a:r>
            <a:endParaRPr lang="en-US" sz="2400"/>
          </a:p>
        </p:txBody>
      </p:sp>
      <p:sp>
        <p:nvSpPr>
          <p:cNvPr id="1040" name="Line 146"/>
          <p:cNvSpPr>
            <a:spLocks noChangeShapeType="1"/>
          </p:cNvSpPr>
          <p:nvPr/>
        </p:nvSpPr>
        <p:spPr bwMode="auto">
          <a:xfrm flipH="1">
            <a:off x="7188200" y="3238500"/>
            <a:ext cx="444500" cy="1143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41" name="Line 147"/>
          <p:cNvSpPr>
            <a:spLocks noChangeShapeType="1"/>
          </p:cNvSpPr>
          <p:nvPr/>
        </p:nvSpPr>
        <p:spPr bwMode="auto">
          <a:xfrm flipH="1" flipV="1">
            <a:off x="7086600" y="4114800"/>
            <a:ext cx="279400" cy="127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42" name="Freeform 111"/>
          <p:cNvSpPr>
            <a:spLocks/>
          </p:cNvSpPr>
          <p:nvPr/>
        </p:nvSpPr>
        <p:spPr bwMode="auto">
          <a:xfrm>
            <a:off x="1854200" y="3390900"/>
            <a:ext cx="5232400" cy="812800"/>
          </a:xfrm>
          <a:custGeom>
            <a:avLst/>
            <a:gdLst>
              <a:gd name="T0" fmla="*/ 0 w 3224"/>
              <a:gd name="T1" fmla="*/ 976 h 976"/>
              <a:gd name="T2" fmla="*/ 3224 w 3224"/>
              <a:gd name="T3" fmla="*/ 0 h 976"/>
              <a:gd name="T4" fmla="*/ 0 60000 65536"/>
              <a:gd name="T5" fmla="*/ 0 60000 65536"/>
              <a:gd name="T6" fmla="*/ 0 w 3224"/>
              <a:gd name="T7" fmla="*/ 0 h 976"/>
              <a:gd name="T8" fmla="*/ 3224 w 3224"/>
              <a:gd name="T9" fmla="*/ 976 h 976"/>
            </a:gdLst>
            <a:ahLst/>
            <a:cxnLst>
              <a:cxn ang="T4">
                <a:pos x="T0" y="T1"/>
              </a:cxn>
              <a:cxn ang="T5">
                <a:pos x="T2" y="T3"/>
              </a:cxn>
            </a:cxnLst>
            <a:rect l="T6" t="T7" r="T8" b="T9"/>
            <a:pathLst>
              <a:path w="3224" h="976">
                <a:moveTo>
                  <a:pt x="0" y="976"/>
                </a:moveTo>
                <a:cubicBezTo>
                  <a:pt x="0" y="552"/>
                  <a:pt x="1984" y="200"/>
                  <a:pt x="3224" y="0"/>
                </a:cubicBezTo>
              </a:path>
            </a:pathLst>
          </a:custGeom>
          <a:noFill/>
          <a:ln w="38100" cap="flat" cmpd="sng">
            <a:solidFill>
              <a:schemeClr val="accent2"/>
            </a:solidFill>
            <a:prstDash val="solid"/>
            <a:round/>
            <a:headEnd type="none" w="lg" len="med"/>
            <a:tailEnd type="none" w="lg" len="med"/>
          </a:ln>
        </p:spPr>
        <p:txBody>
          <a:bodyPr anchor="ctr">
            <a:spAutoFit/>
          </a:bodyPr>
          <a:lstStyle/>
          <a:p>
            <a:endParaRPr lang="en-US"/>
          </a:p>
        </p:txBody>
      </p:sp>
      <p:sp>
        <p:nvSpPr>
          <p:cNvPr id="1043" name="Line 154"/>
          <p:cNvSpPr>
            <a:spLocks noChangeShapeType="1"/>
          </p:cNvSpPr>
          <p:nvPr/>
        </p:nvSpPr>
        <p:spPr bwMode="auto">
          <a:xfrm>
            <a:off x="7391400" y="2374900"/>
            <a:ext cx="1371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044" name="Line 155"/>
          <p:cNvSpPr>
            <a:spLocks noChangeShapeType="1"/>
          </p:cNvSpPr>
          <p:nvPr/>
        </p:nvSpPr>
        <p:spPr bwMode="auto">
          <a:xfrm>
            <a:off x="7404100" y="2806700"/>
            <a:ext cx="1371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045" name="Line 156"/>
          <p:cNvSpPr>
            <a:spLocks noChangeShapeType="1"/>
          </p:cNvSpPr>
          <p:nvPr/>
        </p:nvSpPr>
        <p:spPr bwMode="auto">
          <a:xfrm>
            <a:off x="7416800" y="3238500"/>
            <a:ext cx="1371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046" name="Line 157"/>
          <p:cNvSpPr>
            <a:spLocks noChangeShapeType="1"/>
          </p:cNvSpPr>
          <p:nvPr/>
        </p:nvSpPr>
        <p:spPr bwMode="auto">
          <a:xfrm>
            <a:off x="7416800" y="4229100"/>
            <a:ext cx="1371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047" name="Text Box 160"/>
          <p:cNvSpPr txBox="1">
            <a:spLocks noChangeArrowheads="1"/>
          </p:cNvSpPr>
          <p:nvPr/>
        </p:nvSpPr>
        <p:spPr bwMode="auto">
          <a:xfrm>
            <a:off x="1812925" y="4630738"/>
            <a:ext cx="6062663" cy="822325"/>
          </a:xfrm>
          <a:prstGeom prst="rect">
            <a:avLst/>
          </a:prstGeom>
          <a:noFill/>
          <a:ln w="12700">
            <a:noFill/>
            <a:miter lim="800000"/>
            <a:headEnd type="none" w="lg" len="med"/>
            <a:tailEnd type="none" w="lg" len="med"/>
          </a:ln>
        </p:spPr>
        <p:txBody>
          <a:bodyPr anchor="ctr">
            <a:spAutoFit/>
          </a:bodyPr>
          <a:lstStyle/>
          <a:p>
            <a:r>
              <a:rPr lang="en-US" sz="2400"/>
              <a:t>Why is shear maximum at the leading edge of the plate?</a:t>
            </a:r>
          </a:p>
        </p:txBody>
      </p:sp>
      <p:sp>
        <p:nvSpPr>
          <p:cNvPr id="193657" name="Comment 121"/>
          <p:cNvSpPr>
            <a:spLocks noChangeArrowheads="1"/>
          </p:cNvSpPr>
          <p:nvPr/>
        </p:nvSpPr>
        <p:spPr bwMode="auto">
          <a:xfrm>
            <a:off x="7292975" y="1931988"/>
            <a:ext cx="1622425" cy="1373187"/>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boundary layer thickness</a:t>
            </a:r>
          </a:p>
        </p:txBody>
      </p:sp>
      <p:sp>
        <p:nvSpPr>
          <p:cNvPr id="193680" name="Comment 144"/>
          <p:cNvSpPr>
            <a:spLocks noChangeArrowheads="1"/>
          </p:cNvSpPr>
          <p:nvPr/>
        </p:nvSpPr>
        <p:spPr bwMode="auto">
          <a:xfrm>
            <a:off x="7331075" y="3798888"/>
            <a:ext cx="1622425" cy="519112"/>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shear</a:t>
            </a:r>
          </a:p>
        </p:txBody>
      </p:sp>
      <p:grpSp>
        <p:nvGrpSpPr>
          <p:cNvPr id="9" name="Group 165"/>
          <p:cNvGrpSpPr>
            <a:grpSpLocks/>
          </p:cNvGrpSpPr>
          <p:nvPr/>
        </p:nvGrpSpPr>
        <p:grpSpPr bwMode="auto">
          <a:xfrm>
            <a:off x="3346450" y="5118100"/>
            <a:ext cx="2455863" cy="762000"/>
            <a:chOff x="2108" y="3224"/>
            <a:chExt cx="1547" cy="480"/>
          </a:xfrm>
        </p:grpSpPr>
        <p:graphicFrame>
          <p:nvGraphicFramePr>
            <p:cNvPr id="1026" name="Object 161"/>
            <p:cNvGraphicFramePr>
              <a:graphicFrameLocks noChangeAspect="1"/>
            </p:cNvGraphicFramePr>
            <p:nvPr/>
          </p:nvGraphicFramePr>
          <p:xfrm>
            <a:off x="2108" y="3224"/>
            <a:ext cx="215" cy="480"/>
          </p:xfrm>
          <a:graphic>
            <a:graphicData uri="http://schemas.openxmlformats.org/presentationml/2006/ole">
              <p:oleObj spid="_x0000_s1026" name="Equation" r:id="rId4" imgW="342720" imgH="761760" progId="Equation.DSMT4">
                <p:embed/>
              </p:oleObj>
            </a:graphicData>
          </a:graphic>
        </p:graphicFrame>
        <p:sp>
          <p:nvSpPr>
            <p:cNvPr id="1052" name="Rectangle 163"/>
            <p:cNvSpPr>
              <a:spLocks noChangeArrowheads="1"/>
            </p:cNvSpPr>
            <p:nvPr/>
          </p:nvSpPr>
          <p:spPr bwMode="auto">
            <a:xfrm>
              <a:off x="2427" y="3277"/>
              <a:ext cx="1228" cy="327"/>
            </a:xfrm>
            <a:prstGeom prst="rect">
              <a:avLst/>
            </a:prstGeom>
            <a:noFill/>
            <a:ln w="12700">
              <a:noFill/>
              <a:miter lim="800000"/>
              <a:headEnd type="none" w="lg" len="med"/>
              <a:tailEnd type="none" w="lg" len="med"/>
            </a:ln>
          </p:spPr>
          <p:txBody>
            <a:bodyPr wrap="none" anchor="ctr">
              <a:spAutoFit/>
            </a:bodyPr>
            <a:lstStyle/>
            <a:p>
              <a:pPr algn="ctr"/>
              <a:r>
                <a:rPr lang="en-US">
                  <a:solidFill>
                    <a:schemeClr val="folHlink"/>
                  </a:solidFill>
                </a:rPr>
                <a:t>is maximum</a:t>
              </a:r>
            </a:p>
          </p:txBody>
        </p:sp>
      </p:grpSp>
      <p:sp>
        <p:nvSpPr>
          <p:cNvPr id="1051" name="Line 164"/>
          <p:cNvSpPr>
            <a:spLocks noChangeShapeType="1"/>
          </p:cNvSpPr>
          <p:nvPr/>
        </p:nvSpPr>
        <p:spPr bwMode="auto">
          <a:xfrm>
            <a:off x="3289300" y="5918200"/>
            <a:ext cx="2438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6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6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57" grpId="0" autoUpdateAnimBg="0"/>
      <p:bldP spid="19368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p:txBody>
          <a:bodyPr/>
          <a:lstStyle/>
          <a:p>
            <a:r>
              <a:rPr lang="en-US" smtClean="0"/>
              <a:t>Laminar Boundary Layer:</a:t>
            </a:r>
            <a:br>
              <a:rPr lang="en-US" smtClean="0"/>
            </a:br>
            <a:r>
              <a:rPr lang="en-US" smtClean="0"/>
              <a:t>Shear and Drag Force</a:t>
            </a:r>
          </a:p>
        </p:txBody>
      </p:sp>
      <p:graphicFrame>
        <p:nvGraphicFramePr>
          <p:cNvPr id="194564" name="Object 4"/>
          <p:cNvGraphicFramePr>
            <a:graphicFrameLocks noChangeAspect="1"/>
          </p:cNvGraphicFramePr>
          <p:nvPr/>
        </p:nvGraphicFramePr>
        <p:xfrm>
          <a:off x="2146300" y="2076450"/>
          <a:ext cx="1320800" cy="850900"/>
        </p:xfrm>
        <a:graphic>
          <a:graphicData uri="http://schemas.openxmlformats.org/presentationml/2006/ole">
            <p:oleObj spid="_x0000_s2050" name="Equation" r:id="rId4" imgW="1320480" imgH="850680" progId="Equation.DSMT4">
              <p:embed/>
            </p:oleObj>
          </a:graphicData>
        </a:graphic>
      </p:graphicFrame>
      <p:graphicFrame>
        <p:nvGraphicFramePr>
          <p:cNvPr id="194565" name="Object 5"/>
          <p:cNvGraphicFramePr>
            <a:graphicFrameLocks noChangeAspect="1"/>
          </p:cNvGraphicFramePr>
          <p:nvPr/>
        </p:nvGraphicFramePr>
        <p:xfrm>
          <a:off x="4660900" y="2095500"/>
          <a:ext cx="1193800" cy="736600"/>
        </p:xfrm>
        <a:graphic>
          <a:graphicData uri="http://schemas.openxmlformats.org/presentationml/2006/ole">
            <p:oleObj spid="_x0000_s2051" name="Equation" r:id="rId5" imgW="1193760" imgH="736560" progId="Equation.DSMT4">
              <p:embed/>
            </p:oleObj>
          </a:graphicData>
        </a:graphic>
      </p:graphicFrame>
      <p:sp>
        <p:nvSpPr>
          <p:cNvPr id="2058" name="Text Box 6"/>
          <p:cNvSpPr txBox="1">
            <a:spLocks noChangeArrowheads="1"/>
          </p:cNvSpPr>
          <p:nvPr/>
        </p:nvSpPr>
        <p:spPr bwMode="auto">
          <a:xfrm>
            <a:off x="1200150" y="2941638"/>
            <a:ext cx="7350125" cy="822325"/>
          </a:xfrm>
          <a:prstGeom prst="rect">
            <a:avLst/>
          </a:prstGeom>
          <a:noFill/>
          <a:ln w="12700">
            <a:noFill/>
            <a:miter lim="800000"/>
            <a:headEnd type="none" w="lg" len="med"/>
            <a:tailEnd type="none" w="lg" len="med"/>
          </a:ln>
        </p:spPr>
        <p:txBody>
          <a:bodyPr anchor="ctr">
            <a:spAutoFit/>
          </a:bodyPr>
          <a:lstStyle/>
          <a:p>
            <a:r>
              <a:rPr lang="en-US" sz="2400"/>
              <a:t>Boundary Layer thickness increases with the _______ ______ of the distance from the leading edge of the plate</a:t>
            </a:r>
          </a:p>
        </p:txBody>
      </p:sp>
      <p:graphicFrame>
        <p:nvGraphicFramePr>
          <p:cNvPr id="194568" name="Object 8"/>
          <p:cNvGraphicFramePr>
            <a:graphicFrameLocks noChangeAspect="1"/>
          </p:cNvGraphicFramePr>
          <p:nvPr/>
        </p:nvGraphicFramePr>
        <p:xfrm>
          <a:off x="0" y="3816350"/>
          <a:ext cx="2273300" cy="927100"/>
        </p:xfrm>
        <a:graphic>
          <a:graphicData uri="http://schemas.openxmlformats.org/presentationml/2006/ole">
            <p:oleObj spid="_x0000_s2052" name="Equation" r:id="rId6" imgW="2273040" imgH="927000" progId="Equation.DSMT4">
              <p:embed/>
            </p:oleObj>
          </a:graphicData>
        </a:graphic>
      </p:graphicFrame>
      <p:graphicFrame>
        <p:nvGraphicFramePr>
          <p:cNvPr id="194569" name="Object 9"/>
          <p:cNvGraphicFramePr>
            <a:graphicFrameLocks noChangeAspect="1"/>
          </p:cNvGraphicFramePr>
          <p:nvPr/>
        </p:nvGraphicFramePr>
        <p:xfrm>
          <a:off x="387350" y="4908550"/>
          <a:ext cx="4229100" cy="927100"/>
        </p:xfrm>
        <a:graphic>
          <a:graphicData uri="http://schemas.openxmlformats.org/presentationml/2006/ole">
            <p:oleObj spid="_x0000_s2053" name="Equation" r:id="rId7" imgW="4228920" imgH="927000" progId="Equation.DSMT4">
              <p:embed/>
            </p:oleObj>
          </a:graphicData>
        </a:graphic>
      </p:graphicFrame>
      <p:graphicFrame>
        <p:nvGraphicFramePr>
          <p:cNvPr id="194571" name="Object 11"/>
          <p:cNvGraphicFramePr>
            <a:graphicFrameLocks noChangeAspect="1"/>
          </p:cNvGraphicFramePr>
          <p:nvPr/>
        </p:nvGraphicFramePr>
        <p:xfrm>
          <a:off x="406400" y="6083300"/>
          <a:ext cx="2590800" cy="457200"/>
        </p:xfrm>
        <a:graphic>
          <a:graphicData uri="http://schemas.openxmlformats.org/presentationml/2006/ole">
            <p:oleObj spid="_x0000_s2054" name="Equation" r:id="rId8" imgW="2590560" imgH="457200" progId="Equation.DSMT4">
              <p:embed/>
            </p:oleObj>
          </a:graphicData>
        </a:graphic>
      </p:graphicFrame>
      <p:graphicFrame>
        <p:nvGraphicFramePr>
          <p:cNvPr id="194572" name="Object 12"/>
          <p:cNvGraphicFramePr>
            <a:graphicFrameLocks noChangeAspect="1"/>
          </p:cNvGraphicFramePr>
          <p:nvPr/>
        </p:nvGraphicFramePr>
        <p:xfrm>
          <a:off x="6851650" y="1987550"/>
          <a:ext cx="1257300" cy="825500"/>
        </p:xfrm>
        <a:graphic>
          <a:graphicData uri="http://schemas.openxmlformats.org/presentationml/2006/ole">
            <p:oleObj spid="_x0000_s2055" name="Equation" r:id="rId9" imgW="1257120" imgH="825480" progId="Equation.DSMT4">
              <p:embed/>
            </p:oleObj>
          </a:graphicData>
        </a:graphic>
      </p:graphicFrame>
      <p:sp>
        <p:nvSpPr>
          <p:cNvPr id="194573" name="Text Box 13"/>
          <p:cNvSpPr txBox="1">
            <a:spLocks noChangeArrowheads="1"/>
          </p:cNvSpPr>
          <p:nvPr/>
        </p:nvSpPr>
        <p:spPr bwMode="auto">
          <a:xfrm>
            <a:off x="3886200" y="6007100"/>
            <a:ext cx="3186113"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On one side of the plate!</a:t>
            </a:r>
          </a:p>
        </p:txBody>
      </p:sp>
      <p:sp>
        <p:nvSpPr>
          <p:cNvPr id="2060" name="Line 14"/>
          <p:cNvSpPr>
            <a:spLocks noChangeShapeType="1"/>
          </p:cNvSpPr>
          <p:nvPr/>
        </p:nvSpPr>
        <p:spPr bwMode="auto">
          <a:xfrm>
            <a:off x="3898900" y="6438900"/>
            <a:ext cx="3175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94578" name="Text Box 18"/>
          <p:cNvSpPr txBox="1">
            <a:spLocks noChangeArrowheads="1"/>
          </p:cNvSpPr>
          <p:nvPr/>
        </p:nvSpPr>
        <p:spPr bwMode="auto">
          <a:xfrm>
            <a:off x="4572000" y="3711575"/>
            <a:ext cx="4386263" cy="1187450"/>
          </a:xfrm>
          <a:prstGeom prst="rect">
            <a:avLst/>
          </a:prstGeom>
          <a:noFill/>
          <a:ln w="12700">
            <a:noFill/>
            <a:miter lim="800000"/>
            <a:headEnd type="none" w="lg" len="med"/>
            <a:tailEnd type="none" w="lg" len="med"/>
          </a:ln>
        </p:spPr>
        <p:txBody>
          <a:bodyPr anchor="ctr">
            <a:spAutoFit/>
          </a:bodyPr>
          <a:lstStyle/>
          <a:p>
            <a:r>
              <a:rPr lang="en-US" sz="2400">
                <a:solidFill>
                  <a:schemeClr val="folHlink"/>
                </a:solidFill>
              </a:rPr>
              <a:t>Based on momentum and mass conservation and assumed velocity distribution</a:t>
            </a:r>
          </a:p>
        </p:txBody>
      </p:sp>
      <p:grpSp>
        <p:nvGrpSpPr>
          <p:cNvPr id="2062" name="Group 22"/>
          <p:cNvGrpSpPr>
            <a:grpSpLocks/>
          </p:cNvGrpSpPr>
          <p:nvPr/>
        </p:nvGrpSpPr>
        <p:grpSpPr bwMode="auto">
          <a:xfrm>
            <a:off x="4660900" y="4102100"/>
            <a:ext cx="3784600" cy="736600"/>
            <a:chOff x="2936" y="2704"/>
            <a:chExt cx="2384" cy="464"/>
          </a:xfrm>
        </p:grpSpPr>
        <p:sp>
          <p:nvSpPr>
            <p:cNvPr id="2066" name="Line 17"/>
            <p:cNvSpPr>
              <a:spLocks noChangeShapeType="1"/>
            </p:cNvSpPr>
            <p:nvPr/>
          </p:nvSpPr>
          <p:spPr bwMode="auto">
            <a:xfrm>
              <a:off x="2936" y="2704"/>
              <a:ext cx="2368"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067" name="Line 19"/>
            <p:cNvSpPr>
              <a:spLocks noChangeShapeType="1"/>
            </p:cNvSpPr>
            <p:nvPr/>
          </p:nvSpPr>
          <p:spPr bwMode="auto">
            <a:xfrm>
              <a:off x="2944" y="2936"/>
              <a:ext cx="2368"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068" name="Line 20"/>
            <p:cNvSpPr>
              <a:spLocks noChangeShapeType="1"/>
            </p:cNvSpPr>
            <p:nvPr/>
          </p:nvSpPr>
          <p:spPr bwMode="auto">
            <a:xfrm>
              <a:off x="2952" y="3168"/>
              <a:ext cx="2368"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pSp>
      <p:sp>
        <p:nvSpPr>
          <p:cNvPr id="194567" name="Comment 7"/>
          <p:cNvSpPr>
            <a:spLocks noChangeArrowheads="1"/>
          </p:cNvSpPr>
          <p:nvPr/>
        </p:nvSpPr>
        <p:spPr bwMode="auto">
          <a:xfrm>
            <a:off x="1257300" y="2935288"/>
            <a:ext cx="6669088" cy="822325"/>
          </a:xfrm>
          <a:prstGeom prst="rect">
            <a:avLst/>
          </a:prstGeom>
          <a:noFill/>
          <a:ln w="12700">
            <a:noFill/>
            <a:miter lim="800000"/>
            <a:headEnd type="none" w="sm" len="sm"/>
            <a:tailEnd type="none" w="sm" len="sm"/>
          </a:ln>
        </p:spPr>
        <p:txBody>
          <a:bodyPr>
            <a:spAutoFit/>
          </a:bodyPr>
          <a:lstStyle/>
          <a:p>
            <a:pPr indent="5600700">
              <a:buClr>
                <a:schemeClr val="hlink"/>
              </a:buClr>
              <a:buFont typeface="Monotype Sorts" pitchFamily="2" charset="2"/>
              <a:buNone/>
            </a:pPr>
            <a:r>
              <a:rPr lang="en-US" sz="2400">
                <a:solidFill>
                  <a:schemeClr val="folHlink"/>
                </a:solidFill>
              </a:rPr>
              <a:t>square</a:t>
            </a:r>
            <a:br>
              <a:rPr lang="en-US" sz="2400">
                <a:solidFill>
                  <a:schemeClr val="folHlink"/>
                </a:solidFill>
              </a:rPr>
            </a:br>
            <a:r>
              <a:rPr lang="en-US" sz="2400">
                <a:solidFill>
                  <a:schemeClr val="folHlink"/>
                </a:solidFill>
              </a:rPr>
              <a:t>root</a:t>
            </a:r>
            <a:endParaRPr lang="en-US" sz="2400">
              <a:solidFill>
                <a:schemeClr val="folHlink"/>
              </a:solidFill>
              <a:latin typeface="MT Extra" pitchFamily="18" charset="2"/>
            </a:endParaRPr>
          </a:p>
        </p:txBody>
      </p:sp>
      <p:sp>
        <p:nvSpPr>
          <p:cNvPr id="194583" name="Text Box 23"/>
          <p:cNvSpPr txBox="1">
            <a:spLocks noChangeArrowheads="1"/>
          </p:cNvSpPr>
          <p:nvPr/>
        </p:nvSpPr>
        <p:spPr bwMode="auto">
          <a:xfrm>
            <a:off x="5064125" y="5159375"/>
            <a:ext cx="3851275"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Integrate along length of plate</a:t>
            </a:r>
          </a:p>
        </p:txBody>
      </p:sp>
      <p:sp>
        <p:nvSpPr>
          <p:cNvPr id="2065" name="Line 24"/>
          <p:cNvSpPr>
            <a:spLocks noChangeShapeType="1"/>
          </p:cNvSpPr>
          <p:nvPr/>
        </p:nvSpPr>
        <p:spPr bwMode="auto">
          <a:xfrm>
            <a:off x="5156200" y="5600700"/>
            <a:ext cx="3733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aphicFrame>
        <p:nvGraphicFramePr>
          <p:cNvPr id="194585" name="Object 2"/>
          <p:cNvGraphicFramePr>
            <a:graphicFrameLocks noChangeAspect="1"/>
          </p:cNvGraphicFramePr>
          <p:nvPr/>
        </p:nvGraphicFramePr>
        <p:xfrm>
          <a:off x="2744788" y="3895725"/>
          <a:ext cx="1917700" cy="850900"/>
        </p:xfrm>
        <a:graphic>
          <a:graphicData uri="http://schemas.openxmlformats.org/presentationml/2006/ole">
            <p:oleObj spid="_x0000_s2056" name="Equation" r:id="rId10" imgW="1917360" imgH="8506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4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45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4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945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57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945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458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45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57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9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3" grpId="0" build="p" autoUpdateAnimBg="0"/>
      <p:bldP spid="194578" grpId="0" build="p" autoUpdateAnimBg="0"/>
      <p:bldP spid="194567" grpId="0" autoUpdateAnimBg="0"/>
      <p:bldP spid="19458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2"/>
          <p:cNvSpPr>
            <a:spLocks noGrp="1" noChangeArrowheads="1"/>
          </p:cNvSpPr>
          <p:nvPr>
            <p:ph type="title"/>
          </p:nvPr>
        </p:nvSpPr>
        <p:spPr/>
        <p:txBody>
          <a:bodyPr/>
          <a:lstStyle/>
          <a:p>
            <a:r>
              <a:rPr lang="en-US" smtClean="0"/>
              <a:t>Laminar Boundary Layer:</a:t>
            </a:r>
            <a:br>
              <a:rPr lang="en-US" smtClean="0"/>
            </a:br>
            <a:r>
              <a:rPr lang="en-US" smtClean="0"/>
              <a:t>Coefficient of Drag</a:t>
            </a:r>
          </a:p>
        </p:txBody>
      </p:sp>
      <p:graphicFrame>
        <p:nvGraphicFramePr>
          <p:cNvPr id="3074" name="Object 4"/>
          <p:cNvGraphicFramePr>
            <a:graphicFrameLocks noChangeAspect="1"/>
          </p:cNvGraphicFramePr>
          <p:nvPr/>
        </p:nvGraphicFramePr>
        <p:xfrm>
          <a:off x="4826000" y="1965325"/>
          <a:ext cx="2552700" cy="787400"/>
        </p:xfrm>
        <a:graphic>
          <a:graphicData uri="http://schemas.openxmlformats.org/presentationml/2006/ole">
            <p:oleObj spid="_x0000_s3074" name="Equation" r:id="rId4" imgW="2552400" imgH="787320" progId="Equation.DSMT4">
              <p:embed/>
            </p:oleObj>
          </a:graphicData>
        </a:graphic>
      </p:graphicFrame>
      <p:graphicFrame>
        <p:nvGraphicFramePr>
          <p:cNvPr id="3075" name="Object 5"/>
          <p:cNvGraphicFramePr>
            <a:graphicFrameLocks noChangeAspect="1"/>
          </p:cNvGraphicFramePr>
          <p:nvPr/>
        </p:nvGraphicFramePr>
        <p:xfrm>
          <a:off x="901700" y="2120900"/>
          <a:ext cx="2590800" cy="457200"/>
        </p:xfrm>
        <a:graphic>
          <a:graphicData uri="http://schemas.openxmlformats.org/presentationml/2006/ole">
            <p:oleObj spid="_x0000_s3075" name="Equation" r:id="rId5" imgW="2590560" imgH="457200" progId="Equation.DSMT4">
              <p:embed/>
            </p:oleObj>
          </a:graphicData>
        </a:graphic>
      </p:graphicFrame>
      <p:graphicFrame>
        <p:nvGraphicFramePr>
          <p:cNvPr id="3076" name="Object 6"/>
          <p:cNvGraphicFramePr>
            <a:graphicFrameLocks noChangeAspect="1"/>
          </p:cNvGraphicFramePr>
          <p:nvPr/>
        </p:nvGraphicFramePr>
        <p:xfrm>
          <a:off x="806450" y="3222625"/>
          <a:ext cx="3022600" cy="965200"/>
        </p:xfrm>
        <a:graphic>
          <a:graphicData uri="http://schemas.openxmlformats.org/presentationml/2006/ole">
            <p:oleObj spid="_x0000_s3076" name="Equation" r:id="rId6" imgW="3022560" imgH="965160" progId="Equation.DSMT4">
              <p:embed/>
            </p:oleObj>
          </a:graphicData>
        </a:graphic>
      </p:graphicFrame>
      <p:graphicFrame>
        <p:nvGraphicFramePr>
          <p:cNvPr id="3077" name="Object 7"/>
          <p:cNvGraphicFramePr>
            <a:graphicFrameLocks noChangeAspect="1"/>
          </p:cNvGraphicFramePr>
          <p:nvPr/>
        </p:nvGraphicFramePr>
        <p:xfrm>
          <a:off x="844550" y="4914900"/>
          <a:ext cx="2616200" cy="965200"/>
        </p:xfrm>
        <a:graphic>
          <a:graphicData uri="http://schemas.openxmlformats.org/presentationml/2006/ole">
            <p:oleObj spid="_x0000_s3077" name="Equation" r:id="rId7" imgW="2616120" imgH="965160" progId="Equation.DSMT4">
              <p:embed/>
            </p:oleObj>
          </a:graphicData>
        </a:graphic>
      </p:graphicFrame>
      <p:graphicFrame>
        <p:nvGraphicFramePr>
          <p:cNvPr id="3078" name="Object 8"/>
          <p:cNvGraphicFramePr>
            <a:graphicFrameLocks noChangeAspect="1"/>
          </p:cNvGraphicFramePr>
          <p:nvPr/>
        </p:nvGraphicFramePr>
        <p:xfrm>
          <a:off x="4248150" y="4883150"/>
          <a:ext cx="1803400" cy="927100"/>
        </p:xfrm>
        <a:graphic>
          <a:graphicData uri="http://schemas.openxmlformats.org/presentationml/2006/ole">
            <p:oleObj spid="_x0000_s3078" name="Equation" r:id="rId8" imgW="1803240" imgH="927000" progId="Equation.DSMT4">
              <p:embed/>
            </p:oleObj>
          </a:graphicData>
        </a:graphic>
      </p:graphicFrame>
      <p:graphicFrame>
        <p:nvGraphicFramePr>
          <p:cNvPr id="3079" name="Object 9"/>
          <p:cNvGraphicFramePr>
            <a:graphicFrameLocks noChangeAspect="1"/>
          </p:cNvGraphicFramePr>
          <p:nvPr/>
        </p:nvGraphicFramePr>
        <p:xfrm>
          <a:off x="6972300" y="4870450"/>
          <a:ext cx="1409700" cy="850900"/>
        </p:xfrm>
        <a:graphic>
          <a:graphicData uri="http://schemas.openxmlformats.org/presentationml/2006/ole">
            <p:oleObj spid="_x0000_s3079" name="Equation" r:id="rId9" imgW="1409400" imgH="850680" progId="Equation.DSMT4">
              <p:embed/>
            </p:oleObj>
          </a:graphicData>
        </a:graphic>
      </p:graphicFrame>
      <p:graphicFrame>
        <p:nvGraphicFramePr>
          <p:cNvPr id="3080" name="Object 11"/>
          <p:cNvGraphicFramePr>
            <a:graphicFrameLocks noChangeAspect="1"/>
          </p:cNvGraphicFramePr>
          <p:nvPr/>
        </p:nvGraphicFramePr>
        <p:xfrm>
          <a:off x="7181850" y="5854700"/>
          <a:ext cx="1130300" cy="736600"/>
        </p:xfrm>
        <a:graphic>
          <a:graphicData uri="http://schemas.openxmlformats.org/presentationml/2006/ole">
            <p:oleObj spid="_x0000_s3080" name="Equation" r:id="rId10" imgW="1130040" imgH="736560" progId="Equation.DSMT4">
              <p:embed/>
            </p:oleObj>
          </a:graphicData>
        </a:graphic>
      </p:graphicFrame>
      <p:sp>
        <p:nvSpPr>
          <p:cNvPr id="3082" name="AutoShape 12"/>
          <p:cNvSpPr>
            <a:spLocks/>
          </p:cNvSpPr>
          <p:nvPr/>
        </p:nvSpPr>
        <p:spPr bwMode="auto">
          <a:xfrm rot="5400000">
            <a:off x="5975350" y="1733550"/>
            <a:ext cx="266700" cy="2374900"/>
          </a:xfrm>
          <a:prstGeom prst="rightBrace">
            <a:avLst>
              <a:gd name="adj1" fmla="val 74206"/>
              <a:gd name="adj2" fmla="val 50000"/>
            </a:avLst>
          </a:prstGeom>
          <a:noFill/>
          <a:ln w="12700">
            <a:solidFill>
              <a:schemeClr val="tx1"/>
            </a:solidFill>
            <a:round/>
            <a:headEnd type="none" w="lg" len="med"/>
            <a:tailEnd type="none" w="lg" len="med"/>
          </a:ln>
        </p:spPr>
        <p:txBody>
          <a:bodyPr anchor="ctr">
            <a:spAutoFit/>
          </a:bodyPr>
          <a:lstStyle/>
          <a:p>
            <a:endParaRPr lang="en-US"/>
          </a:p>
        </p:txBody>
      </p:sp>
      <p:sp>
        <p:nvSpPr>
          <p:cNvPr id="3083" name="Line 13"/>
          <p:cNvSpPr>
            <a:spLocks noChangeShapeType="1"/>
          </p:cNvSpPr>
          <p:nvPr/>
        </p:nvSpPr>
        <p:spPr bwMode="auto">
          <a:xfrm>
            <a:off x="4965700" y="3683000"/>
            <a:ext cx="2463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15054" name="Text Box 14"/>
          <p:cNvSpPr txBox="1">
            <a:spLocks noChangeArrowheads="1"/>
          </p:cNvSpPr>
          <p:nvPr/>
        </p:nvSpPr>
        <p:spPr bwMode="auto">
          <a:xfrm>
            <a:off x="4873625" y="3263900"/>
            <a:ext cx="2797175"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Dimensional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1026"/>
          <p:cNvSpPr>
            <a:spLocks noGrp="1" noChangeArrowheads="1"/>
          </p:cNvSpPr>
          <p:nvPr>
            <p:ph type="title"/>
          </p:nvPr>
        </p:nvSpPr>
        <p:spPr/>
        <p:txBody>
          <a:bodyPr/>
          <a:lstStyle/>
          <a:p>
            <a:r>
              <a:rPr lang="en-US" smtClean="0"/>
              <a:t>Transition to Turbulence</a:t>
            </a:r>
          </a:p>
        </p:txBody>
      </p:sp>
      <p:sp>
        <p:nvSpPr>
          <p:cNvPr id="4104" name="Text Box 1028"/>
          <p:cNvSpPr>
            <a:spLocks noChangeArrowheads="1"/>
          </p:cNvSpPr>
          <p:nvPr>
            <p:ph type="body" idx="1"/>
          </p:nvPr>
        </p:nvSpPr>
        <p:spPr>
          <a:xfrm>
            <a:off x="685800" y="1981200"/>
            <a:ext cx="8102600" cy="4114800"/>
          </a:xfrm>
          <a:noFill/>
        </p:spPr>
        <p:txBody>
          <a:bodyPr/>
          <a:lstStyle/>
          <a:p>
            <a:r>
              <a:rPr lang="en-US" smtClean="0"/>
              <a:t>The boundary layer becomes turbulent when the Reynolds number is approximately 500,000 (based on length of the plate)</a:t>
            </a:r>
          </a:p>
          <a:p>
            <a:r>
              <a:rPr lang="en-US" smtClean="0"/>
              <a:t>The length scale that really controls the transition to turbulence is the _________________________</a:t>
            </a:r>
          </a:p>
        </p:txBody>
      </p:sp>
      <p:graphicFrame>
        <p:nvGraphicFramePr>
          <p:cNvPr id="230405" name="Object 1029"/>
          <p:cNvGraphicFramePr>
            <a:graphicFrameLocks noChangeAspect="1"/>
          </p:cNvGraphicFramePr>
          <p:nvPr/>
        </p:nvGraphicFramePr>
        <p:xfrm>
          <a:off x="4610100" y="5454650"/>
          <a:ext cx="1320800" cy="850900"/>
        </p:xfrm>
        <a:graphic>
          <a:graphicData uri="http://schemas.openxmlformats.org/presentationml/2006/ole">
            <p:oleObj spid="_x0000_s4098" name="Equation" r:id="rId4" imgW="1320480" imgH="850680" progId="Equation.DSMT4">
              <p:embed/>
            </p:oleObj>
          </a:graphicData>
        </a:graphic>
      </p:graphicFrame>
      <p:graphicFrame>
        <p:nvGraphicFramePr>
          <p:cNvPr id="230406" name="Object 1030"/>
          <p:cNvGraphicFramePr>
            <a:graphicFrameLocks noChangeAspect="1"/>
          </p:cNvGraphicFramePr>
          <p:nvPr/>
        </p:nvGraphicFramePr>
        <p:xfrm>
          <a:off x="152400" y="5549900"/>
          <a:ext cx="1193800" cy="736600"/>
        </p:xfrm>
        <a:graphic>
          <a:graphicData uri="http://schemas.openxmlformats.org/presentationml/2006/ole">
            <p:oleObj spid="_x0000_s4099" name="Equation" r:id="rId5" imgW="1193760" imgH="736560" progId="Equation.DSMT4">
              <p:embed/>
            </p:oleObj>
          </a:graphicData>
        </a:graphic>
      </p:graphicFrame>
      <p:graphicFrame>
        <p:nvGraphicFramePr>
          <p:cNvPr id="230407" name="Object 1031"/>
          <p:cNvGraphicFramePr>
            <a:graphicFrameLocks noChangeAspect="1"/>
          </p:cNvGraphicFramePr>
          <p:nvPr/>
        </p:nvGraphicFramePr>
        <p:xfrm>
          <a:off x="1574800" y="5549900"/>
          <a:ext cx="1295400" cy="736600"/>
        </p:xfrm>
        <a:graphic>
          <a:graphicData uri="http://schemas.openxmlformats.org/presentationml/2006/ole">
            <p:oleObj spid="_x0000_s4100" name="Equation" r:id="rId6" imgW="1295280" imgH="736560" progId="Equation.DSMT4">
              <p:embed/>
            </p:oleObj>
          </a:graphicData>
        </a:graphic>
      </p:graphicFrame>
      <p:graphicFrame>
        <p:nvGraphicFramePr>
          <p:cNvPr id="230408" name="Object 1032"/>
          <p:cNvGraphicFramePr>
            <a:graphicFrameLocks noChangeAspect="1"/>
          </p:cNvGraphicFramePr>
          <p:nvPr/>
        </p:nvGraphicFramePr>
        <p:xfrm>
          <a:off x="3111500" y="5480050"/>
          <a:ext cx="1104900" cy="812800"/>
        </p:xfrm>
        <a:graphic>
          <a:graphicData uri="http://schemas.openxmlformats.org/presentationml/2006/ole">
            <p:oleObj spid="_x0000_s4101" name="Equation" r:id="rId7" imgW="1104840" imgH="812520" progId="Equation.DSMT4">
              <p:embed/>
            </p:oleObj>
          </a:graphicData>
        </a:graphic>
      </p:graphicFrame>
      <p:graphicFrame>
        <p:nvGraphicFramePr>
          <p:cNvPr id="230409" name="Object 1033"/>
          <p:cNvGraphicFramePr>
            <a:graphicFrameLocks noChangeAspect="1"/>
          </p:cNvGraphicFramePr>
          <p:nvPr/>
        </p:nvGraphicFramePr>
        <p:xfrm>
          <a:off x="6394450" y="5511800"/>
          <a:ext cx="1676400" cy="469900"/>
        </p:xfrm>
        <a:graphic>
          <a:graphicData uri="http://schemas.openxmlformats.org/presentationml/2006/ole">
            <p:oleObj spid="_x0000_s4102" name="Equation" r:id="rId8" imgW="1676160" imgH="469800" progId="Equation.DSMT4">
              <p:embed/>
            </p:oleObj>
          </a:graphicData>
        </a:graphic>
      </p:graphicFrame>
      <p:sp>
        <p:nvSpPr>
          <p:cNvPr id="4105" name="Line 1037"/>
          <p:cNvSpPr>
            <a:spLocks noChangeShapeType="1"/>
          </p:cNvSpPr>
          <p:nvPr/>
        </p:nvSpPr>
        <p:spPr bwMode="auto">
          <a:xfrm>
            <a:off x="6397625" y="6580188"/>
            <a:ext cx="17145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230410" name="Comment 1034"/>
          <p:cNvSpPr>
            <a:spLocks noChangeArrowheads="1"/>
          </p:cNvSpPr>
          <p:nvPr/>
        </p:nvSpPr>
        <p:spPr bwMode="auto">
          <a:xfrm>
            <a:off x="1155700" y="4522788"/>
            <a:ext cx="4249738"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a:solidFill>
                  <a:schemeClr val="folHlink"/>
                </a:solidFill>
              </a:rPr>
              <a:t>boundary layer thickness</a:t>
            </a:r>
            <a:endParaRPr lang="en-US" sz="3200">
              <a:solidFill>
                <a:schemeClr val="folHlink"/>
              </a:solidFill>
              <a:latin typeface="MT Extra" pitchFamily="18" charset="2"/>
            </a:endParaRPr>
          </a:p>
        </p:txBody>
      </p:sp>
      <p:sp>
        <p:nvSpPr>
          <p:cNvPr id="230412" name="Comment 1036"/>
          <p:cNvSpPr>
            <a:spLocks noChangeArrowheads="1"/>
          </p:cNvSpPr>
          <p:nvPr/>
        </p:nvSpPr>
        <p:spPr bwMode="auto">
          <a:xfrm>
            <a:off x="6380163" y="6049963"/>
            <a:ext cx="1989137" cy="579437"/>
          </a:xfrm>
          <a:prstGeom prst="rect">
            <a:avLst/>
          </a:prstGeom>
          <a:noFill/>
          <a:ln w="12700">
            <a:noFill/>
            <a:miter lim="800000"/>
            <a:headEnd type="none" w="sm" len="sm"/>
            <a:tailEnd type="none" w="sm" len="sm"/>
          </a:ln>
        </p:spPr>
        <p:txBody>
          <a:bodyPr wrap="none">
            <a:spAutoFit/>
          </a:bodyPr>
          <a:lstStyle/>
          <a:p>
            <a:pPr>
              <a:buClr>
                <a:schemeClr val="hlink"/>
              </a:buClr>
              <a:buFont typeface="Monotype Sorts" pitchFamily="2" charset="2"/>
              <a:buNone/>
            </a:pPr>
            <a:r>
              <a:rPr lang="en-US" sz="3200" i="1">
                <a:solidFill>
                  <a:schemeClr val="folHlink"/>
                </a:solidFill>
              </a:rPr>
              <a:t>Re</a:t>
            </a:r>
            <a:r>
              <a:rPr lang="en-US" sz="3200" i="1" baseline="-25000">
                <a:solidFill>
                  <a:schemeClr val="folHlink"/>
                </a:solidFill>
                <a:latin typeface="Symbol" pitchFamily="18" charset="2"/>
              </a:rPr>
              <a:t>d</a:t>
            </a:r>
            <a:r>
              <a:rPr lang="en-US" sz="3200">
                <a:solidFill>
                  <a:schemeClr val="folHlink"/>
                </a:solidFill>
              </a:rPr>
              <a:t> = 3500</a:t>
            </a:r>
            <a:endParaRPr lang="en-US" sz="3200">
              <a:solidFill>
                <a:schemeClr val="folHlink"/>
              </a:solidFill>
              <a:latin typeface="MT Extra" pitchFamily="18" charset="2"/>
            </a:endParaRPr>
          </a:p>
        </p:txBody>
      </p:sp>
      <p:sp>
        <p:nvSpPr>
          <p:cNvPr id="230414" name="Text Box 1038"/>
          <p:cNvSpPr txBox="1">
            <a:spLocks noChangeArrowheads="1"/>
          </p:cNvSpPr>
          <p:nvPr/>
        </p:nvSpPr>
        <p:spPr bwMode="auto">
          <a:xfrm>
            <a:off x="4238625" y="5578475"/>
            <a:ext cx="384175"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a:t>
            </a:r>
          </a:p>
        </p:txBody>
      </p:sp>
      <p:sp>
        <p:nvSpPr>
          <p:cNvPr id="4109" name="Freeform 1039"/>
          <p:cNvSpPr>
            <a:spLocks/>
          </p:cNvSpPr>
          <p:nvPr/>
        </p:nvSpPr>
        <p:spPr bwMode="auto">
          <a:xfrm>
            <a:off x="1803400" y="3479800"/>
            <a:ext cx="6870700" cy="2286000"/>
          </a:xfrm>
          <a:custGeom>
            <a:avLst/>
            <a:gdLst>
              <a:gd name="T0" fmla="*/ 16 w 4464"/>
              <a:gd name="T1" fmla="*/ 0 h 1672"/>
              <a:gd name="T2" fmla="*/ 280 w 4464"/>
              <a:gd name="T3" fmla="*/ 88 h 1672"/>
              <a:gd name="T4" fmla="*/ 3864 w 4464"/>
              <a:gd name="T5" fmla="*/ 80 h 1672"/>
              <a:gd name="T6" fmla="*/ 4096 w 4464"/>
              <a:gd name="T7" fmla="*/ 1672 h 1672"/>
              <a:gd name="T8" fmla="*/ 0 60000 65536"/>
              <a:gd name="T9" fmla="*/ 0 60000 65536"/>
              <a:gd name="T10" fmla="*/ 0 60000 65536"/>
              <a:gd name="T11" fmla="*/ 0 60000 65536"/>
              <a:gd name="T12" fmla="*/ 0 w 4464"/>
              <a:gd name="T13" fmla="*/ 0 h 1672"/>
              <a:gd name="T14" fmla="*/ 4464 w 4464"/>
              <a:gd name="T15" fmla="*/ 1672 h 1672"/>
            </a:gdLst>
            <a:ahLst/>
            <a:cxnLst>
              <a:cxn ang="T8">
                <a:pos x="T0" y="T1"/>
              </a:cxn>
              <a:cxn ang="T9">
                <a:pos x="T2" y="T3"/>
              </a:cxn>
              <a:cxn ang="T10">
                <a:pos x="T4" y="T5"/>
              </a:cxn>
              <a:cxn ang="T11">
                <a:pos x="T6" y="T7"/>
              </a:cxn>
            </a:cxnLst>
            <a:rect l="T12" t="T13" r="T14" b="T15"/>
            <a:pathLst>
              <a:path w="4464" h="1672">
                <a:moveTo>
                  <a:pt x="16" y="0"/>
                </a:moveTo>
                <a:cubicBezTo>
                  <a:pt x="0" y="80"/>
                  <a:pt x="160" y="112"/>
                  <a:pt x="280" y="88"/>
                </a:cubicBezTo>
                <a:cubicBezTo>
                  <a:pt x="921" y="101"/>
                  <a:pt x="2952" y="64"/>
                  <a:pt x="3864" y="80"/>
                </a:cubicBezTo>
                <a:cubicBezTo>
                  <a:pt x="4464" y="104"/>
                  <a:pt x="4368" y="1632"/>
                  <a:pt x="4096" y="1672"/>
                </a:cubicBezTo>
              </a:path>
            </a:pathLst>
          </a:custGeom>
          <a:noFill/>
          <a:ln w="12700" cap="flat" cmpd="sng">
            <a:solidFill>
              <a:schemeClr val="tx1"/>
            </a:solidFill>
            <a:prstDash val="solid"/>
            <a:round/>
            <a:headEnd type="none" w="lg" len="med"/>
            <a:tailEnd type="triangle" w="lg"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0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304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304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304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304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04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04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0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0" grpId="0" autoUpdateAnimBg="0"/>
      <p:bldP spid="230412" grpId="0" autoUpdateAnimBg="0"/>
      <p:bldP spid="230414" grpId="0" build="p" autoUpdateAnimBg="0"/>
    </p:bldLst>
  </p:timing>
</p:sld>
</file>

<file path=ppt/theme/theme1.xml><?xml version="1.0" encoding="utf-8"?>
<a:theme xmlns:a="http://schemas.openxmlformats.org/drawingml/2006/main" name="1_teaching">
  <a:themeElements>
    <a:clrScheme name="1_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fontScheme name="1_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1_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1_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1_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1_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1_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1_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23639</TotalTime>
  <Words>1813</Words>
  <Application>Microsoft Office PowerPoint</Application>
  <PresentationFormat>On-screen Show (4:3)</PresentationFormat>
  <Paragraphs>406</Paragraphs>
  <Slides>50</Slides>
  <Notes>50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9</vt:i4>
      </vt:variant>
      <vt:variant>
        <vt:lpstr>Slide Titles</vt:lpstr>
      </vt:variant>
      <vt:variant>
        <vt:i4>50</vt:i4>
      </vt:variant>
    </vt:vector>
  </HeadingPairs>
  <TitlesOfParts>
    <vt:vector size="66" baseType="lpstr">
      <vt:lpstr>Times New Roman</vt:lpstr>
      <vt:lpstr>Arial</vt:lpstr>
      <vt:lpstr>Wingdings</vt:lpstr>
      <vt:lpstr>MT Extra</vt:lpstr>
      <vt:lpstr>Monotype Sorts</vt:lpstr>
      <vt:lpstr>Symbol</vt:lpstr>
      <vt:lpstr>1_teaching</vt:lpstr>
      <vt:lpstr>MathType 5.0 Equation</vt:lpstr>
      <vt:lpstr>MathType 6.0 Equation</vt:lpstr>
      <vt:lpstr>MathType 4.0 Equation</vt:lpstr>
      <vt:lpstr>MathType Equation</vt:lpstr>
      <vt:lpstr>Microsoft Photo Editor 3.0 Photo</vt:lpstr>
      <vt:lpstr>Microsoft Equation 3.0</vt:lpstr>
      <vt:lpstr>Microsoft Clip Gallery</vt:lpstr>
      <vt:lpstr>Bitmap Image</vt:lpstr>
      <vt:lpstr>Mathcad Document</vt:lpstr>
      <vt:lpstr>External Flows</vt:lpstr>
      <vt:lpstr>Overview</vt:lpstr>
      <vt:lpstr>Fss: Shear and Pressure Forces</vt:lpstr>
      <vt:lpstr>Non-Uniform Flow</vt:lpstr>
      <vt:lpstr>Boundary Layer Concepts</vt:lpstr>
      <vt:lpstr>Flat Plate: Parallel to Flow</vt:lpstr>
      <vt:lpstr>Laminar Boundary Layer: Shear and Drag Force</vt:lpstr>
      <vt:lpstr>Laminar Boundary Layer: Coefficient of Drag</vt:lpstr>
      <vt:lpstr>Transition to Turbulence</vt:lpstr>
      <vt:lpstr>Boundary Layer Transition to Turbulence</vt:lpstr>
      <vt:lpstr>Turbulent Boundary Layer: (Smooth Plates)</vt:lpstr>
      <vt:lpstr>Boundary Layer Thickness</vt:lpstr>
      <vt:lpstr>Flat Plate Drag Coefficients</vt:lpstr>
      <vt:lpstr>Example: Solar Car </vt:lpstr>
      <vt:lpstr>Viscous Drag on Ships</vt:lpstr>
      <vt:lpstr>Separation and Wakes</vt:lpstr>
      <vt:lpstr>Pressure Gradients: Separation and Wakes</vt:lpstr>
      <vt:lpstr>Adverse Pressure Gradients</vt:lpstr>
      <vt:lpstr>Point of Separation</vt:lpstr>
      <vt:lpstr>Flat Plate: Streamlines</vt:lpstr>
      <vt:lpstr>Application of Bernoulli Equation</vt:lpstr>
      <vt:lpstr>Flat Plate: Pressure Distribution</vt:lpstr>
      <vt:lpstr>Drag Coefficient of Blunt and Streamlined Bodies</vt:lpstr>
      <vt:lpstr>Drag Coefficient at High Reynolds Numbers</vt:lpstr>
      <vt:lpstr>SUVs have got Drag…</vt:lpstr>
      <vt:lpstr>Automobile Drag Coefficients  (High Reynolds Number)</vt:lpstr>
      <vt:lpstr>Electric Vehicles</vt:lpstr>
      <vt:lpstr>Velocity and Drag: Spheres</vt:lpstr>
      <vt:lpstr>Sphere Terminal Fall Velocity</vt:lpstr>
      <vt:lpstr>Sphere Terminal Fall Velocity (continued)</vt:lpstr>
      <vt:lpstr>Drag Coefficient on a Sphere </vt:lpstr>
      <vt:lpstr>Drag Coefficient for a Sphere: Terminal Velocity Equations</vt:lpstr>
      <vt:lpstr>Example Calculation of Terminal Velocity</vt:lpstr>
      <vt:lpstr>Drag on a Golf Ball</vt:lpstr>
      <vt:lpstr>At what velocity is the boundary layer laminar for an automobile?</vt:lpstr>
      <vt:lpstr>Effect of Turbulence Levels on Drag</vt:lpstr>
      <vt:lpstr>Effect of Boundary Layer Transition</vt:lpstr>
      <vt:lpstr>Spinning Spheres</vt:lpstr>
      <vt:lpstr>Vortex Shedding</vt:lpstr>
      <vt:lpstr>Summary: External Flows</vt:lpstr>
      <vt:lpstr>Challenge</vt:lpstr>
      <vt:lpstr>Challenges</vt:lpstr>
      <vt:lpstr>Challenges</vt:lpstr>
      <vt:lpstr>Elongated sphere</vt:lpstr>
      <vt:lpstr>Solution: Solar Car</vt:lpstr>
      <vt:lpstr>Reynolds Number Check</vt:lpstr>
      <vt:lpstr>Solution: Power a Toyota Matrix at 60 or 120 mph</vt:lpstr>
      <vt:lpstr>Grand Coulee Dam </vt:lpstr>
      <vt:lpstr>Reflections on Drag</vt:lpstr>
      <vt:lpstr>Drexel SunDragon IV</vt:lpstr>
    </vt:vector>
  </TitlesOfParts>
  <Company>Cornell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Fluid Flow Concepts and Basic Control Volume Equations</dc:title>
  <dc:creator>Monroe L. Weber-Shirk</dc:creator>
  <cp:lastModifiedBy>mw24</cp:lastModifiedBy>
  <cp:revision>488</cp:revision>
  <cp:lastPrinted>1999-06-28T21:15:58Z</cp:lastPrinted>
  <dcterms:created xsi:type="dcterms:W3CDTF">1998-06-02T18:15:32Z</dcterms:created>
  <dcterms:modified xsi:type="dcterms:W3CDTF">2012-12-18T18:23:27Z</dcterms:modified>
</cp:coreProperties>
</file>