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5"/>
  </p:notesMasterIdLst>
  <p:sldIdLst>
    <p:sldId id="257" r:id="rId2"/>
    <p:sldId id="258" r:id="rId3"/>
    <p:sldId id="259" r:id="rId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2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1946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34FBC1CD-9E7E-491B-94F9-A704BBCF18D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DA2E5-AB4D-4BCA-8AD2-51F4345EFA9D}" type="slidenum">
              <a:rPr lang="en-US"/>
              <a:pPr/>
              <a:t>1</a:t>
            </a:fld>
            <a:endParaRPr lang="en-US"/>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3C4D4-53A8-40E0-8F15-473A6F7B6299}" type="slidenum">
              <a:rPr lang="en-US"/>
              <a:pPr/>
              <a:t>2</a:t>
            </a:fld>
            <a:endParaRPr lang="en-US"/>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B6E3E-0BBF-45C8-B0BF-FAF6405407C5}" type="slidenum">
              <a:rPr lang="en-US"/>
              <a:pPr/>
              <a:t>3</a:t>
            </a:fld>
            <a:endParaRPr lang="en-US"/>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ee.cornell.edu/faculty/info.cfm?abbrev=faculty&amp;shorttitle=bio&amp;netid=mw24" TargetMode="External"/><Relationship Id="rId7" Type="http://schemas.openxmlformats.org/officeDocument/2006/relationships/image" Target="../media/image2.png"/><Relationship Id="rId2" Type="http://schemas.openxmlformats.org/officeDocument/2006/relationships/hyperlink" Target="http://ceeserver.cee.cornell.edu/mw24/Default.htm" TargetMode="External"/><Relationship Id="rId1" Type="http://schemas.openxmlformats.org/officeDocument/2006/relationships/slideMaster" Target="../slideMasters/slideMaster1.xml"/><Relationship Id="rId6" Type="http://schemas.openxmlformats.org/officeDocument/2006/relationships/hyperlink" Target="http://www.cornell.edu/" TargetMode="External"/><Relationship Id="rId5" Type="http://schemas.openxmlformats.org/officeDocument/2006/relationships/hyperlink" Target="http://www.cee.cornell.edu/index.cfm" TargetMode="Externa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0" y="32004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10243" name="Rectangle 3"/>
          <p:cNvSpPr>
            <a:spLocks noChangeArrowheads="1"/>
          </p:cNvSpPr>
          <p:nvPr/>
        </p:nvSpPr>
        <p:spPr bwMode="ltGray">
          <a:xfrm>
            <a:off x="0" y="34099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10244" name="Rectangle 4"/>
          <p:cNvSpPr>
            <a:spLocks noGrp="1" noChangeArrowheads="1"/>
          </p:cNvSpPr>
          <p:nvPr>
            <p:ph type="ctrTitle" sz="quarter"/>
          </p:nvPr>
        </p:nvSpPr>
        <p:spPr>
          <a:xfrm>
            <a:off x="762000" y="1905000"/>
            <a:ext cx="7772400" cy="1143000"/>
          </a:xfrm>
        </p:spPr>
        <p:txBody>
          <a:bodyPr/>
          <a:lstStyle>
            <a:lvl1pPr>
              <a:defRPr/>
            </a:lvl1pPr>
          </a:lstStyle>
          <a:p>
            <a:r>
              <a:rPr lang="en-US"/>
              <a:t>Click to edit Master title style</a:t>
            </a:r>
          </a:p>
        </p:txBody>
      </p:sp>
      <p:sp>
        <p:nvSpPr>
          <p:cNvPr id="10245" name="Rectangle 5"/>
          <p:cNvSpPr>
            <a:spLocks noGrp="1" noChangeArrowheads="1"/>
          </p:cNvSpPr>
          <p:nvPr>
            <p:ph type="subTitle" sz="quarter" idx="1"/>
          </p:nvPr>
        </p:nvSpPr>
        <p:spPr>
          <a:xfrm>
            <a:off x="1839913"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0246" name="Rectangle 6"/>
          <p:cNvSpPr>
            <a:spLocks noGrp="1" noChangeArrowheads="1"/>
          </p:cNvSpPr>
          <p:nvPr>
            <p:ph type="dt" sz="quarter" idx="2"/>
          </p:nvPr>
        </p:nvSpPr>
        <p:spPr>
          <a:xfrm>
            <a:off x="1212850" y="6232525"/>
            <a:ext cx="1905000" cy="457200"/>
          </a:xfrm>
        </p:spPr>
        <p:txBody>
          <a:bodyPr/>
          <a:lstStyle>
            <a:lvl1pPr>
              <a:defRPr/>
            </a:lvl1pPr>
          </a:lstStyle>
          <a:p>
            <a:endParaRPr lang="en-US"/>
          </a:p>
        </p:txBody>
      </p:sp>
      <p:sp>
        <p:nvSpPr>
          <p:cNvPr id="10247" name="Rectangle 7"/>
          <p:cNvSpPr>
            <a:spLocks noGrp="1" noChangeArrowheads="1"/>
          </p:cNvSpPr>
          <p:nvPr>
            <p:ph type="ftr" sz="quarter" idx="3"/>
          </p:nvPr>
        </p:nvSpPr>
        <p:spPr>
          <a:xfrm>
            <a:off x="3651250" y="6232525"/>
            <a:ext cx="2895600" cy="457200"/>
          </a:xfrm>
        </p:spPr>
        <p:txBody>
          <a:bodyPr/>
          <a:lstStyle>
            <a:lvl1pPr>
              <a:defRPr/>
            </a:lvl1pPr>
          </a:lstStyle>
          <a:p>
            <a:endParaRPr lang="en-US"/>
          </a:p>
        </p:txBody>
      </p:sp>
      <p:sp>
        <p:nvSpPr>
          <p:cNvPr id="10248" name="Rectangle 8"/>
          <p:cNvSpPr>
            <a:spLocks noGrp="1" noChangeArrowheads="1"/>
          </p:cNvSpPr>
          <p:nvPr>
            <p:ph type="sldNum" sz="quarter" idx="4"/>
          </p:nvPr>
        </p:nvSpPr>
        <p:spPr>
          <a:xfrm>
            <a:off x="7080250" y="6232525"/>
            <a:ext cx="1905000" cy="457200"/>
          </a:xfrm>
        </p:spPr>
        <p:txBody>
          <a:bodyPr/>
          <a:lstStyle>
            <a:lvl1pPr>
              <a:defRPr/>
            </a:lvl1pPr>
          </a:lstStyle>
          <a:p>
            <a:fld id="{7A9299D6-9C05-46C0-BF07-93DA2FE34104}" type="slidenum">
              <a:rPr lang="en-US"/>
              <a:pPr/>
              <a:t>‹#›</a:t>
            </a:fld>
            <a:endParaRPr lang="en-US"/>
          </a:p>
        </p:txBody>
      </p:sp>
      <p:sp>
        <p:nvSpPr>
          <p:cNvPr id="10249" name="Rectangle 9"/>
          <p:cNvSpPr>
            <a:spLocks noChangeArrowheads="1"/>
          </p:cNvSpPr>
          <p:nvPr/>
        </p:nvSpPr>
        <p:spPr bwMode="auto">
          <a:xfrm>
            <a:off x="609600" y="6451600"/>
            <a:ext cx="3276600" cy="381000"/>
          </a:xfrm>
          <a:prstGeom prst="rect">
            <a:avLst/>
          </a:prstGeom>
          <a:noFill/>
          <a:ln w="12700">
            <a:noFill/>
            <a:miter lim="800000"/>
            <a:headEnd type="none" w="lg" len="med"/>
            <a:tailEnd type="none" w="lg" len="med"/>
          </a:ln>
          <a:effectLst/>
        </p:spPr>
        <p:txBody>
          <a:bodyPr/>
          <a:lstStyle/>
          <a:p>
            <a:r>
              <a:rPr lang="en-US" sz="2000">
                <a:hlinkClick r:id="rId2"/>
              </a:rPr>
              <a:t>Monroe L. Weber-Shirk </a:t>
            </a:r>
            <a:endParaRPr lang="en-US" sz="2000"/>
          </a:p>
        </p:txBody>
      </p:sp>
      <p:sp>
        <p:nvSpPr>
          <p:cNvPr id="10250" name="Rectangle 10"/>
          <p:cNvSpPr>
            <a:spLocks noChangeArrowheads="1"/>
          </p:cNvSpPr>
          <p:nvPr/>
        </p:nvSpPr>
        <p:spPr bwMode="auto">
          <a:xfrm>
            <a:off x="1117600" y="1520825"/>
            <a:ext cx="9144000" cy="0"/>
          </a:xfrm>
          <a:prstGeom prst="rect">
            <a:avLst/>
          </a:prstGeom>
          <a:noFill/>
          <a:ln w="12700">
            <a:noFill/>
            <a:miter lim="800000"/>
            <a:headEnd type="none" w="lg" len="med"/>
            <a:tailEnd type="none" w="lg" len="med"/>
          </a:ln>
          <a:effectLst/>
        </p:spPr>
        <p:txBody>
          <a:bodyPr>
            <a:spAutoFit/>
          </a:bodyPr>
          <a:lstStyle/>
          <a:p>
            <a:endParaRPr lang="en-US"/>
          </a:p>
        </p:txBody>
      </p:sp>
      <p:pic>
        <p:nvPicPr>
          <p:cNvPr id="10251" name="Picture 11" descr="mw24 photo">
            <a:hlinkClick r:id="rId3"/>
          </p:cNvPr>
          <p:cNvPicPr>
            <a:picLocks noChangeAspect="1" noChangeArrowheads="1"/>
          </p:cNvPicPr>
          <p:nvPr/>
        </p:nvPicPr>
        <p:blipFill>
          <a:blip r:embed="rId4" cstate="print"/>
          <a:srcRect/>
          <a:stretch>
            <a:fillRect/>
          </a:stretch>
        </p:blipFill>
        <p:spPr bwMode="auto">
          <a:xfrm>
            <a:off x="0" y="6061075"/>
            <a:ext cx="542925" cy="796925"/>
          </a:xfrm>
          <a:prstGeom prst="rect">
            <a:avLst/>
          </a:prstGeom>
          <a:noFill/>
        </p:spPr>
      </p:pic>
      <p:sp>
        <p:nvSpPr>
          <p:cNvPr id="10252" name="Rectangle 12"/>
          <p:cNvSpPr>
            <a:spLocks noChangeArrowheads="1"/>
          </p:cNvSpPr>
          <p:nvPr/>
        </p:nvSpPr>
        <p:spPr bwMode="auto">
          <a:xfrm>
            <a:off x="-485775" y="2957513"/>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10253" name="Text Box 13"/>
          <p:cNvSpPr txBox="1">
            <a:spLocks noChangeArrowheads="1"/>
          </p:cNvSpPr>
          <p:nvPr/>
        </p:nvSpPr>
        <p:spPr bwMode="auto">
          <a:xfrm>
            <a:off x="3568700" y="6156325"/>
            <a:ext cx="3124200" cy="701675"/>
          </a:xfrm>
          <a:prstGeom prst="rect">
            <a:avLst/>
          </a:prstGeom>
          <a:noFill/>
          <a:ln w="12700">
            <a:noFill/>
            <a:miter lim="800000"/>
            <a:headEnd type="none" w="lg" len="med"/>
            <a:tailEnd type="none" w="lg" len="med"/>
          </a:ln>
          <a:effectLst/>
        </p:spPr>
        <p:txBody>
          <a:bodyPr>
            <a:spAutoFit/>
          </a:bodyPr>
          <a:lstStyle/>
          <a:p>
            <a:pPr algn="ctr"/>
            <a:r>
              <a:rPr lang="en-US" sz="2000">
                <a:hlinkClick r:id="rId5"/>
              </a:rPr>
              <a:t>S</a:t>
            </a:r>
            <a:r>
              <a:rPr lang="en-US" sz="1400">
                <a:hlinkClick r:id="rId5"/>
              </a:rPr>
              <a:t>chool of </a:t>
            </a:r>
            <a:r>
              <a:rPr lang="en-US" sz="2000">
                <a:hlinkClick r:id="rId5"/>
              </a:rPr>
              <a:t>Civil </a:t>
            </a:r>
            <a:r>
              <a:rPr lang="en-US" sz="1400">
                <a:hlinkClick r:id="rId5"/>
              </a:rPr>
              <a:t>and</a:t>
            </a:r>
            <a:r>
              <a:rPr lang="en-US" sz="2000">
                <a:hlinkClick r:id="rId5"/>
              </a:rPr>
              <a:t> Environmental Engineering</a:t>
            </a:r>
            <a:endParaRPr lang="en-US" sz="2000"/>
          </a:p>
        </p:txBody>
      </p:sp>
      <p:pic>
        <p:nvPicPr>
          <p:cNvPr id="10254" name="Picture 14" descr="culogo_web_60red">
            <a:hlinkClick r:id="rId6"/>
          </p:cNvPr>
          <p:cNvPicPr>
            <a:picLocks noChangeAspect="1" noChangeArrowheads="1"/>
          </p:cNvPicPr>
          <p:nvPr/>
        </p:nvPicPr>
        <p:blipFill>
          <a:blip r:embed="rId7" cstate="print"/>
          <a:srcRect/>
          <a:stretch>
            <a:fillRect/>
          </a:stretch>
        </p:blipFill>
        <p:spPr bwMode="auto">
          <a:xfrm>
            <a:off x="6638925" y="6134100"/>
            <a:ext cx="2505075" cy="7239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49BC92-630C-4CB9-8DBF-2687C26AA2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C6C2E7-6406-4DA0-A1AA-52C09956F6E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E22674-0E75-4039-8D1C-D025451485A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AD29CE-6373-4E23-A926-C4DB0DF08B4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CE4F8D0-744D-4BEE-9DB2-F81BAB7FD5D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75B140A-6187-4FFD-A62E-0370F0CA2E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F51831-BB9C-43A8-AC0F-793BE1B0683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4257DC8-44FD-4ACE-B29C-5FF803CCCE0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921B0F-2C08-4690-8508-557C8DBF19B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F242E12-429C-40CE-8950-206DF677C01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ltGray">
          <a:xfrm>
            <a:off x="0" y="15240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9219" name="Rectangle 3"/>
          <p:cNvSpPr>
            <a:spLocks noChangeArrowheads="1"/>
          </p:cNvSpPr>
          <p:nvPr/>
        </p:nvSpPr>
        <p:spPr bwMode="ltGray">
          <a:xfrm>
            <a:off x="0" y="17335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9220" name="Rectangle 4"/>
          <p:cNvSpPr>
            <a:spLocks noGrp="1" noChangeArrowheads="1"/>
          </p:cNvSpPr>
          <p:nvPr>
            <p:ph type="title"/>
          </p:nvPr>
        </p:nvSpPr>
        <p:spPr bwMode="auto">
          <a:xfrm>
            <a:off x="685800" y="304800"/>
            <a:ext cx="77724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9221"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outerShdw blurRad="38100" dist="38100" dir="2700000" algn="tl">
                    <a:srgbClr val="C0C0C0"/>
                  </a:outerShdw>
                </a:effectLst>
                <a:latin typeface="Arial" charset="0"/>
              </a:defRPr>
            </a:lvl1pPr>
          </a:lstStyle>
          <a:p>
            <a:endParaRPr lang="en-US"/>
          </a:p>
        </p:txBody>
      </p:sp>
      <p:sp>
        <p:nvSpPr>
          <p:cNvPr id="9223"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outerShdw blurRad="38100" dist="38100" dir="2700000" algn="tl">
                    <a:srgbClr val="C0C0C0"/>
                  </a:outerShdw>
                </a:effectLst>
                <a:latin typeface="Arial" charset="0"/>
              </a:defRPr>
            </a:lvl1pPr>
          </a:lstStyle>
          <a:p>
            <a:endParaRPr lang="en-US"/>
          </a:p>
        </p:txBody>
      </p:sp>
      <p:sp>
        <p:nvSpPr>
          <p:cNvPr id="9224"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outerShdw blurRad="38100" dist="38100" dir="2700000" algn="tl">
                    <a:srgbClr val="C0C0C0"/>
                  </a:outerShdw>
                </a:effectLst>
                <a:latin typeface="Arial" charset="0"/>
              </a:defRPr>
            </a:lvl1pPr>
          </a:lstStyle>
          <a:p>
            <a:fld id="{171E7A43-0658-47DF-B42F-E7C621CE1A3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type="title"/>
          </p:nvPr>
        </p:nvSpPr>
        <p:spPr/>
        <p:txBody>
          <a:bodyPr/>
          <a:lstStyle/>
          <a:p>
            <a:r>
              <a:rPr lang="en-US"/>
              <a:t>Shear</a:t>
            </a:r>
          </a:p>
        </p:txBody>
      </p:sp>
      <p:sp>
        <p:nvSpPr>
          <p:cNvPr id="13318" name="Rectangle 6"/>
          <p:cNvSpPr>
            <a:spLocks noGrp="1" noChangeArrowheads="1"/>
          </p:cNvSpPr>
          <p:nvPr>
            <p:ph type="body" idx="1"/>
          </p:nvPr>
        </p:nvSpPr>
        <p:spPr/>
        <p:txBody>
          <a:bodyPr/>
          <a:lstStyle/>
          <a:p>
            <a:pPr marL="609600" indent="-609600">
              <a:lnSpc>
                <a:spcPct val="80000"/>
              </a:lnSpc>
            </a:pPr>
            <a:r>
              <a:rPr lang="en-US" sz="2400"/>
              <a:t>At high speeds on wet roads a layer of water can be trapped between the tires and the road. Under these conditions the car can “hydroplane” with the tires not making any contact with the solid road surface. The gage pressure in the car’s tires is 200 kPa (p). The car weighs 1400 kg (M). </a:t>
            </a:r>
          </a:p>
          <a:p>
            <a:pPr marL="990600" lvl="1" indent="-533400">
              <a:lnSpc>
                <a:spcPct val="80000"/>
              </a:lnSpc>
            </a:pPr>
            <a:r>
              <a:rPr lang="en-US" sz="2000"/>
              <a:t>(10 points) What is the total contact area (A) between the 4 tires and the road? You may assume that the tires deform relatively easily.</a:t>
            </a:r>
          </a:p>
          <a:p>
            <a:pPr marL="990600" lvl="1" indent="-533400">
              <a:lnSpc>
                <a:spcPct val="80000"/>
              </a:lnSpc>
            </a:pPr>
            <a:r>
              <a:rPr lang="en-US" sz="2000"/>
              <a:t>(15 points) What is the braking force (F</a:t>
            </a:r>
            <a:r>
              <a:rPr lang="en-US" sz="2000" baseline="-25000"/>
              <a:t>b</a:t>
            </a:r>
            <a:r>
              <a:rPr lang="en-US" sz="2000"/>
              <a:t>) if the brakes are applied so that the tires stop rotating if the water thickness (h) between the tire and the road is 10 </a:t>
            </a:r>
            <a:r>
              <a:rPr lang="en-US" sz="2000">
                <a:latin typeface="Symbol" pitchFamily="18" charset="2"/>
              </a:rPr>
              <a:t>m</a:t>
            </a:r>
            <a:r>
              <a:rPr lang="en-US" sz="2000"/>
              <a:t>m and the car velocity (V) is 120 kph? You may assume a linear velocity distribution in the water.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Curved Surfaces</a:t>
            </a:r>
          </a:p>
        </p:txBody>
      </p:sp>
      <p:sp>
        <p:nvSpPr>
          <p:cNvPr id="16388" name="Rectangle 4"/>
          <p:cNvSpPr>
            <a:spLocks noChangeArrowheads="1"/>
          </p:cNvSpPr>
          <p:nvPr/>
        </p:nvSpPr>
        <p:spPr bwMode="auto">
          <a:xfrm>
            <a:off x="5029200" y="3778250"/>
            <a:ext cx="2193925" cy="2571750"/>
          </a:xfrm>
          <a:prstGeom prst="rect">
            <a:avLst/>
          </a:prstGeom>
          <a:solidFill>
            <a:schemeClr val="hlink"/>
          </a:solidFill>
          <a:ln w="12700">
            <a:noFill/>
            <a:miter lim="800000"/>
            <a:headEnd type="none" w="lg" len="med"/>
            <a:tailEnd type="none" w="lg" len="med"/>
          </a:ln>
          <a:effectLst/>
        </p:spPr>
        <p:txBody>
          <a:bodyPr anchor="ctr">
            <a:spAutoFit/>
          </a:bodyPr>
          <a:lstStyle/>
          <a:p>
            <a:endParaRPr lang="en-US"/>
          </a:p>
        </p:txBody>
      </p:sp>
      <p:sp>
        <p:nvSpPr>
          <p:cNvPr id="16389" name="Freeform 5" descr="Granite"/>
          <p:cNvSpPr>
            <a:spLocks/>
          </p:cNvSpPr>
          <p:nvPr/>
        </p:nvSpPr>
        <p:spPr bwMode="auto">
          <a:xfrm>
            <a:off x="5405438" y="3503613"/>
            <a:ext cx="2500312" cy="2817812"/>
          </a:xfrm>
          <a:custGeom>
            <a:avLst/>
            <a:gdLst/>
            <a:ahLst/>
            <a:cxnLst>
              <a:cxn ang="0">
                <a:pos x="1117" y="0"/>
              </a:cxn>
              <a:cxn ang="0">
                <a:pos x="0" y="1775"/>
              </a:cxn>
              <a:cxn ang="0">
                <a:pos x="1575" y="1775"/>
              </a:cxn>
              <a:cxn ang="0">
                <a:pos x="1181" y="8"/>
              </a:cxn>
              <a:cxn ang="0">
                <a:pos x="1117" y="0"/>
              </a:cxn>
            </a:cxnLst>
            <a:rect l="0" t="0" r="r" b="b"/>
            <a:pathLst>
              <a:path w="1575" h="1775">
                <a:moveTo>
                  <a:pt x="1117" y="0"/>
                </a:moveTo>
                <a:cubicBezTo>
                  <a:pt x="1117" y="0"/>
                  <a:pt x="962" y="1505"/>
                  <a:pt x="0" y="1775"/>
                </a:cubicBezTo>
                <a:cubicBezTo>
                  <a:pt x="304" y="1775"/>
                  <a:pt x="1319" y="1775"/>
                  <a:pt x="1575" y="1775"/>
                </a:cubicBezTo>
                <a:cubicBezTo>
                  <a:pt x="1239" y="1243"/>
                  <a:pt x="1365" y="859"/>
                  <a:pt x="1181" y="8"/>
                </a:cubicBezTo>
                <a:cubicBezTo>
                  <a:pt x="1085" y="0"/>
                  <a:pt x="1205" y="16"/>
                  <a:pt x="1117" y="0"/>
                </a:cubicBezTo>
                <a:close/>
              </a:path>
            </a:pathLst>
          </a:custGeom>
          <a:blipFill dpi="0" rotWithShape="0">
            <a:blip r:embed="rId4" cstate="print"/>
            <a:srcRect/>
            <a:tile tx="0" ty="0" sx="100000" sy="100000" flip="none" algn="tl"/>
          </a:blipFill>
          <a:ln w="25400" cap="flat" cmpd="sng">
            <a:solidFill>
              <a:schemeClr val="tx1"/>
            </a:solidFill>
            <a:prstDash val="solid"/>
            <a:round/>
            <a:headEnd type="none" w="lg" len="med"/>
            <a:tailEnd type="none" w="lg" len="med"/>
          </a:ln>
          <a:effectLst/>
        </p:spPr>
        <p:txBody>
          <a:bodyPr wrap="none" anchor="ctr"/>
          <a:lstStyle/>
          <a:p>
            <a:endParaRPr lang="en-US"/>
          </a:p>
        </p:txBody>
      </p:sp>
      <p:sp>
        <p:nvSpPr>
          <p:cNvPr id="16390" name="Line 6"/>
          <p:cNvSpPr>
            <a:spLocks noChangeShapeType="1"/>
          </p:cNvSpPr>
          <p:nvPr/>
        </p:nvSpPr>
        <p:spPr bwMode="auto">
          <a:xfrm flipV="1">
            <a:off x="4572000" y="3778250"/>
            <a:ext cx="0" cy="2571750"/>
          </a:xfrm>
          <a:prstGeom prst="line">
            <a:avLst/>
          </a:prstGeom>
          <a:noFill/>
          <a:ln w="28575">
            <a:solidFill>
              <a:schemeClr val="tx1"/>
            </a:solidFill>
            <a:round/>
            <a:headEnd type="triangle" w="lg" len="med"/>
            <a:tailEnd type="triangle" w="lg" len="med"/>
          </a:ln>
          <a:effectLst/>
        </p:spPr>
        <p:txBody>
          <a:bodyPr wrap="none" anchor="ctr">
            <a:spAutoFit/>
          </a:bodyPr>
          <a:lstStyle/>
          <a:p>
            <a:endParaRPr lang="en-US"/>
          </a:p>
        </p:txBody>
      </p:sp>
      <p:sp>
        <p:nvSpPr>
          <p:cNvPr id="16391" name="Text Box 7"/>
          <p:cNvSpPr txBox="1">
            <a:spLocks noChangeArrowheads="1"/>
          </p:cNvSpPr>
          <p:nvPr/>
        </p:nvSpPr>
        <p:spPr bwMode="auto">
          <a:xfrm>
            <a:off x="4238625" y="4600575"/>
            <a:ext cx="596900" cy="336550"/>
          </a:xfrm>
          <a:prstGeom prst="rect">
            <a:avLst/>
          </a:prstGeom>
          <a:solidFill>
            <a:schemeClr val="bg1"/>
          </a:solidFill>
          <a:ln w="12700">
            <a:noFill/>
            <a:miter lim="800000"/>
            <a:headEnd type="none" w="lg" len="med"/>
            <a:tailEnd type="none" w="lg" len="med"/>
          </a:ln>
          <a:effectLst/>
        </p:spPr>
        <p:txBody>
          <a:bodyPr wrap="none">
            <a:spAutoFit/>
          </a:bodyPr>
          <a:lstStyle/>
          <a:p>
            <a:r>
              <a:rPr lang="en-US" sz="1600"/>
              <a:t>50 m</a:t>
            </a:r>
          </a:p>
        </p:txBody>
      </p:sp>
      <p:sp>
        <p:nvSpPr>
          <p:cNvPr id="16393" name="AutoShape 9" descr="Granite"/>
          <p:cNvSpPr>
            <a:spLocks noChangeArrowheads="1"/>
          </p:cNvSpPr>
          <p:nvPr/>
        </p:nvSpPr>
        <p:spPr bwMode="auto">
          <a:xfrm>
            <a:off x="228600" y="3778250"/>
            <a:ext cx="4114800" cy="2514600"/>
          </a:xfrm>
          <a:custGeom>
            <a:avLst/>
            <a:gdLst>
              <a:gd name="G0" fmla="+- 6800 0 0"/>
              <a:gd name="G1" fmla="+- 21600 0 6800"/>
              <a:gd name="G2" fmla="*/ 6800 1 2"/>
              <a:gd name="G3" fmla="+- 21600 0 G2"/>
              <a:gd name="G4" fmla="+/ 6800 21600 2"/>
              <a:gd name="G5" fmla="+/ G1 0 2"/>
              <a:gd name="G6" fmla="*/ 21600 21600 6800"/>
              <a:gd name="G7" fmla="*/ G6 1 2"/>
              <a:gd name="G8" fmla="+- 21600 0 G7"/>
              <a:gd name="G9" fmla="*/ 21600 1 2"/>
              <a:gd name="G10" fmla="+- 6800 0 G9"/>
              <a:gd name="G11" fmla="?: G10 G8 0"/>
              <a:gd name="G12" fmla="?: G10 G7 21600"/>
              <a:gd name="T0" fmla="*/ 18200 w 21600"/>
              <a:gd name="T1" fmla="*/ 10800 h 21600"/>
              <a:gd name="T2" fmla="*/ 10800 w 21600"/>
              <a:gd name="T3" fmla="*/ 21600 h 21600"/>
              <a:gd name="T4" fmla="*/ 3400 w 21600"/>
              <a:gd name="T5" fmla="*/ 10800 h 21600"/>
              <a:gd name="T6" fmla="*/ 10800 w 21600"/>
              <a:gd name="T7" fmla="*/ 0 h 21600"/>
              <a:gd name="T8" fmla="*/ 5200 w 21600"/>
              <a:gd name="T9" fmla="*/ 5200 h 21600"/>
              <a:gd name="T10" fmla="*/ 16400 w 21600"/>
              <a:gd name="T11" fmla="*/ 16400 h 21600"/>
            </a:gdLst>
            <a:ahLst/>
            <a:cxnLst>
              <a:cxn ang="0">
                <a:pos x="T0" y="T1"/>
              </a:cxn>
              <a:cxn ang="0">
                <a:pos x="T2" y="T3"/>
              </a:cxn>
              <a:cxn ang="0">
                <a:pos x="T4" y="T5"/>
              </a:cxn>
              <a:cxn ang="0">
                <a:pos x="T6" y="T7"/>
              </a:cxn>
            </a:cxnLst>
            <a:rect l="T8" t="T9" r="T10" b="T11"/>
            <a:pathLst>
              <a:path w="21600" h="21600">
                <a:moveTo>
                  <a:pt x="0" y="0"/>
                </a:moveTo>
                <a:lnTo>
                  <a:pt x="6800" y="21600"/>
                </a:lnTo>
                <a:lnTo>
                  <a:pt x="14800" y="21600"/>
                </a:lnTo>
                <a:lnTo>
                  <a:pt x="21600" y="0"/>
                </a:lnTo>
                <a:close/>
              </a:path>
            </a:pathLst>
          </a:custGeom>
          <a:blipFill dpi="0" rotWithShape="1">
            <a:blip r:embed="rId4" cstate="print"/>
            <a:srcRect/>
            <a:tile tx="0" ty="0" sx="100000" sy="100000" flip="none" algn="tl"/>
          </a:blipFill>
          <a:ln w="12700">
            <a:solidFill>
              <a:schemeClr val="tx1"/>
            </a:solidFill>
            <a:miter lim="800000"/>
            <a:headEnd type="none" w="lg" len="med"/>
            <a:tailEnd type="none" w="lg" len="med"/>
          </a:ln>
          <a:effectLst/>
        </p:spPr>
        <p:txBody>
          <a:bodyPr wrap="none" anchor="ctr">
            <a:spAutoFit/>
          </a:bodyPr>
          <a:lstStyle/>
          <a:p>
            <a:endParaRPr lang="en-US"/>
          </a:p>
        </p:txBody>
      </p:sp>
      <p:sp>
        <p:nvSpPr>
          <p:cNvPr id="16394" name="Line 10"/>
          <p:cNvSpPr>
            <a:spLocks noChangeShapeType="1"/>
          </p:cNvSpPr>
          <p:nvPr/>
        </p:nvSpPr>
        <p:spPr bwMode="auto">
          <a:xfrm>
            <a:off x="1524000" y="6521450"/>
            <a:ext cx="1524000" cy="0"/>
          </a:xfrm>
          <a:prstGeom prst="line">
            <a:avLst/>
          </a:prstGeom>
          <a:noFill/>
          <a:ln w="12700">
            <a:solidFill>
              <a:schemeClr val="tx1"/>
            </a:solidFill>
            <a:round/>
            <a:headEnd type="triangle" w="med" len="med"/>
            <a:tailEnd type="triangle" w="med" len="med"/>
          </a:ln>
          <a:effectLst/>
        </p:spPr>
        <p:txBody>
          <a:bodyPr wrap="none" anchor="ctr">
            <a:spAutoFit/>
          </a:bodyPr>
          <a:lstStyle/>
          <a:p>
            <a:endParaRPr lang="en-US"/>
          </a:p>
        </p:txBody>
      </p:sp>
      <p:sp>
        <p:nvSpPr>
          <p:cNvPr id="16395" name="Text Box 11"/>
          <p:cNvSpPr txBox="1">
            <a:spLocks noChangeArrowheads="1"/>
          </p:cNvSpPr>
          <p:nvPr/>
        </p:nvSpPr>
        <p:spPr bwMode="auto">
          <a:xfrm>
            <a:off x="1905000" y="6369050"/>
            <a:ext cx="698500" cy="336550"/>
          </a:xfrm>
          <a:prstGeom prst="rect">
            <a:avLst/>
          </a:prstGeom>
          <a:solidFill>
            <a:schemeClr val="bg1"/>
          </a:solidFill>
          <a:ln w="12700">
            <a:noFill/>
            <a:miter lim="800000"/>
            <a:headEnd type="none" w="lg" len="med"/>
            <a:tailEnd type="none" w="lg" len="med"/>
          </a:ln>
          <a:effectLst/>
        </p:spPr>
        <p:txBody>
          <a:bodyPr wrap="none">
            <a:spAutoFit/>
          </a:bodyPr>
          <a:lstStyle/>
          <a:p>
            <a:r>
              <a:rPr lang="en-US" sz="1600"/>
              <a:t>500 m</a:t>
            </a:r>
          </a:p>
        </p:txBody>
      </p:sp>
      <p:sp>
        <p:nvSpPr>
          <p:cNvPr id="16396" name="Line 12"/>
          <p:cNvSpPr>
            <a:spLocks noChangeShapeType="1"/>
          </p:cNvSpPr>
          <p:nvPr/>
        </p:nvSpPr>
        <p:spPr bwMode="auto">
          <a:xfrm>
            <a:off x="228600" y="3473450"/>
            <a:ext cx="4114800" cy="0"/>
          </a:xfrm>
          <a:prstGeom prst="line">
            <a:avLst/>
          </a:prstGeom>
          <a:noFill/>
          <a:ln w="12700">
            <a:solidFill>
              <a:schemeClr val="tx1"/>
            </a:solidFill>
            <a:round/>
            <a:headEnd type="triangle" w="med" len="med"/>
            <a:tailEnd type="triangle" w="med" len="med"/>
          </a:ln>
          <a:effectLst/>
        </p:spPr>
        <p:txBody>
          <a:bodyPr anchor="ctr">
            <a:spAutoFit/>
          </a:bodyPr>
          <a:lstStyle/>
          <a:p>
            <a:endParaRPr lang="en-US"/>
          </a:p>
        </p:txBody>
      </p:sp>
      <p:sp>
        <p:nvSpPr>
          <p:cNvPr id="16397" name="Text Box 13"/>
          <p:cNvSpPr txBox="1">
            <a:spLocks noChangeArrowheads="1"/>
          </p:cNvSpPr>
          <p:nvPr/>
        </p:nvSpPr>
        <p:spPr bwMode="auto">
          <a:xfrm>
            <a:off x="1828800" y="3244850"/>
            <a:ext cx="914400" cy="336550"/>
          </a:xfrm>
          <a:prstGeom prst="rect">
            <a:avLst/>
          </a:prstGeom>
          <a:solidFill>
            <a:schemeClr val="bg1"/>
          </a:solidFill>
          <a:ln w="12700">
            <a:noFill/>
            <a:miter lim="800000"/>
            <a:headEnd type="none" w="lg" len="med"/>
            <a:tailEnd type="none" w="lg" len="med"/>
          </a:ln>
          <a:effectLst/>
        </p:spPr>
        <p:txBody>
          <a:bodyPr>
            <a:spAutoFit/>
          </a:bodyPr>
          <a:lstStyle/>
          <a:p>
            <a:r>
              <a:rPr lang="en-US" sz="1600"/>
              <a:t>1200 m</a:t>
            </a:r>
          </a:p>
        </p:txBody>
      </p:sp>
      <p:grpSp>
        <p:nvGrpSpPr>
          <p:cNvPr id="16398" name="Group 14"/>
          <p:cNvGrpSpPr>
            <a:grpSpLocks/>
          </p:cNvGrpSpPr>
          <p:nvPr/>
        </p:nvGrpSpPr>
        <p:grpSpPr bwMode="auto">
          <a:xfrm>
            <a:off x="381000" y="2057400"/>
            <a:ext cx="2182813" cy="992188"/>
            <a:chOff x="266" y="1271"/>
            <a:chExt cx="1375" cy="625"/>
          </a:xfrm>
        </p:grpSpPr>
        <p:sp>
          <p:nvSpPr>
            <p:cNvPr id="16399" name="Rectangle 15"/>
            <p:cNvSpPr>
              <a:spLocks noChangeArrowheads="1"/>
            </p:cNvSpPr>
            <p:nvPr/>
          </p:nvSpPr>
          <p:spPr bwMode="auto">
            <a:xfrm>
              <a:off x="537" y="1500"/>
              <a:ext cx="646" cy="375"/>
            </a:xfrm>
            <a:prstGeom prst="rect">
              <a:avLst/>
            </a:prstGeom>
            <a:noFill/>
            <a:ln w="9525">
              <a:solidFill>
                <a:schemeClr val="tx1"/>
              </a:solidFill>
              <a:miter lim="800000"/>
              <a:headEnd/>
              <a:tailEnd/>
            </a:ln>
            <a:effectLst/>
          </p:spPr>
          <p:txBody>
            <a:bodyPr/>
            <a:lstStyle/>
            <a:p>
              <a:endParaRPr lang="en-US"/>
            </a:p>
          </p:txBody>
        </p:sp>
        <p:sp>
          <p:nvSpPr>
            <p:cNvPr id="16400" name="Line 16"/>
            <p:cNvSpPr>
              <a:spLocks noChangeShapeType="1"/>
            </p:cNvSpPr>
            <p:nvPr/>
          </p:nvSpPr>
          <p:spPr bwMode="auto">
            <a:xfrm flipV="1">
              <a:off x="1183" y="1313"/>
              <a:ext cx="1" cy="166"/>
            </a:xfrm>
            <a:prstGeom prst="line">
              <a:avLst/>
            </a:prstGeom>
            <a:noFill/>
            <a:ln w="9525">
              <a:solidFill>
                <a:schemeClr val="tx1"/>
              </a:solidFill>
              <a:round/>
              <a:headEnd/>
              <a:tailEnd/>
            </a:ln>
            <a:effectLst/>
          </p:spPr>
          <p:txBody>
            <a:bodyPr/>
            <a:lstStyle/>
            <a:p>
              <a:endParaRPr lang="en-US"/>
            </a:p>
          </p:txBody>
        </p:sp>
        <p:sp>
          <p:nvSpPr>
            <p:cNvPr id="16401" name="Line 17"/>
            <p:cNvSpPr>
              <a:spLocks noChangeShapeType="1"/>
            </p:cNvSpPr>
            <p:nvPr/>
          </p:nvSpPr>
          <p:spPr bwMode="auto">
            <a:xfrm rot="16200000" flipV="1">
              <a:off x="1286" y="1418"/>
              <a:ext cx="2" cy="166"/>
            </a:xfrm>
            <a:prstGeom prst="line">
              <a:avLst/>
            </a:prstGeom>
            <a:noFill/>
            <a:ln w="9525">
              <a:solidFill>
                <a:schemeClr val="tx1"/>
              </a:solidFill>
              <a:round/>
              <a:headEnd/>
              <a:tailEnd/>
            </a:ln>
            <a:effectLst/>
          </p:spPr>
          <p:txBody>
            <a:bodyPr/>
            <a:lstStyle/>
            <a:p>
              <a:endParaRPr lang="en-US"/>
            </a:p>
          </p:txBody>
        </p:sp>
        <p:sp>
          <p:nvSpPr>
            <p:cNvPr id="16402" name="Line 18"/>
            <p:cNvSpPr>
              <a:spLocks noChangeShapeType="1"/>
            </p:cNvSpPr>
            <p:nvPr/>
          </p:nvSpPr>
          <p:spPr bwMode="auto">
            <a:xfrm>
              <a:off x="506" y="1688"/>
              <a:ext cx="864" cy="1"/>
            </a:xfrm>
            <a:prstGeom prst="line">
              <a:avLst/>
            </a:prstGeom>
            <a:noFill/>
            <a:ln w="9525">
              <a:solidFill>
                <a:schemeClr val="tx1"/>
              </a:solidFill>
              <a:round/>
              <a:headEnd/>
              <a:tailEnd/>
            </a:ln>
            <a:effectLst/>
          </p:spPr>
          <p:txBody>
            <a:bodyPr/>
            <a:lstStyle/>
            <a:p>
              <a:endParaRPr lang="en-US"/>
            </a:p>
          </p:txBody>
        </p:sp>
        <p:sp>
          <p:nvSpPr>
            <p:cNvPr id="16403" name="Oval 19"/>
            <p:cNvSpPr>
              <a:spLocks noChangeArrowheads="1"/>
            </p:cNvSpPr>
            <p:nvPr/>
          </p:nvSpPr>
          <p:spPr bwMode="auto">
            <a:xfrm>
              <a:off x="839" y="1667"/>
              <a:ext cx="42" cy="42"/>
            </a:xfrm>
            <a:prstGeom prst="ellipse">
              <a:avLst/>
            </a:prstGeom>
            <a:solidFill>
              <a:schemeClr val="tx1"/>
            </a:solidFill>
            <a:ln w="9525">
              <a:solidFill>
                <a:srgbClr val="000000"/>
              </a:solidFill>
              <a:round/>
              <a:headEnd/>
              <a:tailEnd/>
            </a:ln>
            <a:effectLst/>
          </p:spPr>
          <p:txBody>
            <a:bodyPr/>
            <a:lstStyle/>
            <a:p>
              <a:endParaRPr lang="en-US"/>
            </a:p>
          </p:txBody>
        </p:sp>
        <p:sp>
          <p:nvSpPr>
            <p:cNvPr id="16404" name="Line 20"/>
            <p:cNvSpPr>
              <a:spLocks noChangeShapeType="1"/>
            </p:cNvSpPr>
            <p:nvPr/>
          </p:nvSpPr>
          <p:spPr bwMode="auto">
            <a:xfrm>
              <a:off x="537" y="1406"/>
              <a:ext cx="646" cy="2"/>
            </a:xfrm>
            <a:prstGeom prst="line">
              <a:avLst/>
            </a:prstGeom>
            <a:noFill/>
            <a:ln w="9525">
              <a:solidFill>
                <a:schemeClr val="tx1"/>
              </a:solidFill>
              <a:round/>
              <a:headEnd type="triangle" w="med" len="sm"/>
              <a:tailEnd type="triangle" w="med" len="sm"/>
            </a:ln>
            <a:effectLst/>
          </p:spPr>
          <p:txBody>
            <a:bodyPr/>
            <a:lstStyle/>
            <a:p>
              <a:endParaRPr lang="en-US"/>
            </a:p>
          </p:txBody>
        </p:sp>
        <p:sp>
          <p:nvSpPr>
            <p:cNvPr id="16405" name="Line 21"/>
            <p:cNvSpPr>
              <a:spLocks noChangeShapeType="1"/>
            </p:cNvSpPr>
            <p:nvPr/>
          </p:nvSpPr>
          <p:spPr bwMode="auto">
            <a:xfrm rot="5400000">
              <a:off x="1178" y="1786"/>
              <a:ext cx="198" cy="2"/>
            </a:xfrm>
            <a:prstGeom prst="line">
              <a:avLst/>
            </a:prstGeom>
            <a:noFill/>
            <a:ln w="9525">
              <a:solidFill>
                <a:schemeClr val="tx1"/>
              </a:solidFill>
              <a:round/>
              <a:headEnd type="triangle" w="med" len="sm"/>
              <a:tailEnd type="triangle" w="med" len="sm"/>
            </a:ln>
            <a:effectLst/>
          </p:spPr>
          <p:txBody>
            <a:bodyPr/>
            <a:lstStyle/>
            <a:p>
              <a:endParaRPr lang="en-US"/>
            </a:p>
          </p:txBody>
        </p:sp>
        <p:sp>
          <p:nvSpPr>
            <p:cNvPr id="16406" name="Text Box 22"/>
            <p:cNvSpPr txBox="1">
              <a:spLocks noChangeArrowheads="1"/>
            </p:cNvSpPr>
            <p:nvPr/>
          </p:nvSpPr>
          <p:spPr bwMode="auto">
            <a:xfrm>
              <a:off x="1245" y="1615"/>
              <a:ext cx="396" cy="281"/>
            </a:xfrm>
            <a:prstGeom prst="rect">
              <a:avLst/>
            </a:prstGeom>
            <a:noFill/>
            <a:ln w="9525">
              <a:noFill/>
              <a:miter lim="800000"/>
              <a:headEnd/>
              <a:tailEnd/>
            </a:ln>
            <a:effectLst/>
          </p:spPr>
          <p:txBody>
            <a:bodyPr/>
            <a:lstStyle/>
            <a:p>
              <a:r>
                <a:rPr lang="en-US" sz="2400"/>
                <a:t>y</a:t>
              </a:r>
              <a:r>
                <a:rPr lang="en-US" sz="2400" baseline="-25000"/>
                <a:t>c</a:t>
              </a:r>
            </a:p>
          </p:txBody>
        </p:sp>
        <p:sp>
          <p:nvSpPr>
            <p:cNvPr id="16407" name="Rectangle 23"/>
            <p:cNvSpPr>
              <a:spLocks noChangeArrowheads="1"/>
            </p:cNvSpPr>
            <p:nvPr/>
          </p:nvSpPr>
          <p:spPr bwMode="auto">
            <a:xfrm>
              <a:off x="735" y="1365"/>
              <a:ext cx="166" cy="99"/>
            </a:xfrm>
            <a:prstGeom prst="rect">
              <a:avLst/>
            </a:prstGeom>
            <a:solidFill>
              <a:schemeClr val="bg1"/>
            </a:solidFill>
            <a:ln w="9525">
              <a:noFill/>
              <a:miter lim="800000"/>
              <a:headEnd/>
              <a:tailEnd/>
            </a:ln>
            <a:effectLst/>
          </p:spPr>
          <p:txBody>
            <a:bodyPr/>
            <a:lstStyle/>
            <a:p>
              <a:endParaRPr lang="en-US"/>
            </a:p>
          </p:txBody>
        </p:sp>
        <p:sp>
          <p:nvSpPr>
            <p:cNvPr id="16408" name="Text Box 24"/>
            <p:cNvSpPr txBox="1">
              <a:spLocks noChangeArrowheads="1"/>
            </p:cNvSpPr>
            <p:nvPr/>
          </p:nvSpPr>
          <p:spPr bwMode="auto">
            <a:xfrm>
              <a:off x="683" y="1271"/>
              <a:ext cx="396" cy="281"/>
            </a:xfrm>
            <a:prstGeom prst="rect">
              <a:avLst/>
            </a:prstGeom>
            <a:noFill/>
            <a:ln w="9525">
              <a:noFill/>
              <a:miter lim="800000"/>
              <a:headEnd/>
              <a:tailEnd/>
            </a:ln>
            <a:effectLst/>
          </p:spPr>
          <p:txBody>
            <a:bodyPr/>
            <a:lstStyle/>
            <a:p>
              <a:r>
                <a:rPr lang="en-US" sz="2400"/>
                <a:t>b</a:t>
              </a:r>
              <a:endParaRPr lang="en-US" sz="2400" baseline="-25000"/>
            </a:p>
          </p:txBody>
        </p:sp>
        <p:sp>
          <p:nvSpPr>
            <p:cNvPr id="16409" name="Line 25"/>
            <p:cNvSpPr>
              <a:spLocks noChangeShapeType="1"/>
            </p:cNvSpPr>
            <p:nvPr/>
          </p:nvSpPr>
          <p:spPr bwMode="auto">
            <a:xfrm rot="5400000">
              <a:off x="480" y="1692"/>
              <a:ext cx="386" cy="2"/>
            </a:xfrm>
            <a:prstGeom prst="line">
              <a:avLst/>
            </a:prstGeom>
            <a:noFill/>
            <a:ln w="9525">
              <a:solidFill>
                <a:schemeClr val="tx1"/>
              </a:solidFill>
              <a:round/>
              <a:headEnd type="triangle" w="med" len="sm"/>
              <a:tailEnd type="triangle" w="med" len="sm"/>
            </a:ln>
            <a:effectLst/>
          </p:spPr>
          <p:txBody>
            <a:bodyPr/>
            <a:lstStyle/>
            <a:p>
              <a:endParaRPr lang="en-US"/>
            </a:p>
          </p:txBody>
        </p:sp>
        <p:sp>
          <p:nvSpPr>
            <p:cNvPr id="16410" name="Rectangle 26"/>
            <p:cNvSpPr>
              <a:spLocks noChangeArrowheads="1"/>
            </p:cNvSpPr>
            <p:nvPr/>
          </p:nvSpPr>
          <p:spPr bwMode="auto">
            <a:xfrm>
              <a:off x="589" y="1541"/>
              <a:ext cx="167" cy="151"/>
            </a:xfrm>
            <a:prstGeom prst="rect">
              <a:avLst/>
            </a:prstGeom>
            <a:solidFill>
              <a:schemeClr val="bg1"/>
            </a:solidFill>
            <a:ln w="9525">
              <a:noFill/>
              <a:miter lim="800000"/>
              <a:headEnd/>
              <a:tailEnd/>
            </a:ln>
            <a:effectLst/>
          </p:spPr>
          <p:txBody>
            <a:bodyPr/>
            <a:lstStyle/>
            <a:p>
              <a:endParaRPr lang="en-US"/>
            </a:p>
          </p:txBody>
        </p:sp>
        <p:sp>
          <p:nvSpPr>
            <p:cNvPr id="16411" name="Text Box 27"/>
            <p:cNvSpPr txBox="1">
              <a:spLocks noChangeArrowheads="1"/>
            </p:cNvSpPr>
            <p:nvPr/>
          </p:nvSpPr>
          <p:spPr bwMode="auto">
            <a:xfrm>
              <a:off x="577" y="1471"/>
              <a:ext cx="396" cy="281"/>
            </a:xfrm>
            <a:prstGeom prst="rect">
              <a:avLst/>
            </a:prstGeom>
            <a:noFill/>
            <a:ln w="9525">
              <a:noFill/>
              <a:miter lim="800000"/>
              <a:headEnd/>
              <a:tailEnd/>
            </a:ln>
            <a:effectLst/>
          </p:spPr>
          <p:txBody>
            <a:bodyPr/>
            <a:lstStyle/>
            <a:p>
              <a:r>
                <a:rPr lang="en-US" sz="2400"/>
                <a:t>a</a:t>
              </a:r>
              <a:endParaRPr lang="en-US" sz="2400" baseline="-25000"/>
            </a:p>
          </p:txBody>
        </p:sp>
        <p:sp>
          <p:nvSpPr>
            <p:cNvPr id="16412" name="Line 28"/>
            <p:cNvSpPr>
              <a:spLocks noChangeShapeType="1"/>
            </p:cNvSpPr>
            <p:nvPr/>
          </p:nvSpPr>
          <p:spPr bwMode="auto">
            <a:xfrm flipV="1">
              <a:off x="537" y="1313"/>
              <a:ext cx="2" cy="167"/>
            </a:xfrm>
            <a:prstGeom prst="line">
              <a:avLst/>
            </a:prstGeom>
            <a:noFill/>
            <a:ln w="9525">
              <a:solidFill>
                <a:schemeClr val="tx1"/>
              </a:solidFill>
              <a:round/>
              <a:headEnd/>
              <a:tailEnd/>
            </a:ln>
            <a:effectLst/>
          </p:spPr>
          <p:txBody>
            <a:bodyPr/>
            <a:lstStyle/>
            <a:p>
              <a:endParaRPr lang="en-US"/>
            </a:p>
          </p:txBody>
        </p:sp>
        <p:sp>
          <p:nvSpPr>
            <p:cNvPr id="16413" name="Text Box 29"/>
            <p:cNvSpPr txBox="1">
              <a:spLocks noChangeArrowheads="1"/>
            </p:cNvSpPr>
            <p:nvPr/>
          </p:nvSpPr>
          <p:spPr bwMode="auto">
            <a:xfrm>
              <a:off x="266" y="1542"/>
              <a:ext cx="396" cy="281"/>
            </a:xfrm>
            <a:prstGeom prst="rect">
              <a:avLst/>
            </a:prstGeom>
            <a:noFill/>
            <a:ln w="9525">
              <a:noFill/>
              <a:miter lim="800000"/>
              <a:headEnd/>
              <a:tailEnd/>
            </a:ln>
            <a:effectLst/>
          </p:spPr>
          <p:txBody>
            <a:bodyPr/>
            <a:lstStyle/>
            <a:p>
              <a:r>
                <a:rPr lang="en-US" sz="2400" i="1"/>
                <a:t>I</a:t>
              </a:r>
              <a:r>
                <a:rPr lang="en-US" sz="2400" i="1" baseline="-25000"/>
                <a:t>xc</a:t>
              </a:r>
            </a:p>
          </p:txBody>
        </p:sp>
      </p:grpSp>
      <p:grpSp>
        <p:nvGrpSpPr>
          <p:cNvPr id="16432" name="Group 48"/>
          <p:cNvGrpSpPr>
            <a:grpSpLocks/>
          </p:cNvGrpSpPr>
          <p:nvPr/>
        </p:nvGrpSpPr>
        <p:grpSpPr bwMode="auto">
          <a:xfrm>
            <a:off x="3016250" y="1674813"/>
            <a:ext cx="2120900" cy="1830387"/>
            <a:chOff x="1900" y="1055"/>
            <a:chExt cx="1336" cy="1153"/>
          </a:xfrm>
        </p:grpSpPr>
        <p:sp>
          <p:nvSpPr>
            <p:cNvPr id="16414" name="Line 30"/>
            <p:cNvSpPr>
              <a:spLocks noChangeShapeType="1"/>
            </p:cNvSpPr>
            <p:nvPr/>
          </p:nvSpPr>
          <p:spPr bwMode="auto">
            <a:xfrm rot="16200000" flipV="1">
              <a:off x="3133" y="986"/>
              <a:ext cx="0" cy="206"/>
            </a:xfrm>
            <a:prstGeom prst="line">
              <a:avLst/>
            </a:prstGeom>
            <a:noFill/>
            <a:ln w="9525">
              <a:solidFill>
                <a:schemeClr val="tx1"/>
              </a:solidFill>
              <a:round/>
              <a:headEnd/>
              <a:tailEnd/>
            </a:ln>
            <a:effectLst/>
          </p:spPr>
          <p:txBody>
            <a:bodyPr/>
            <a:lstStyle/>
            <a:p>
              <a:endParaRPr lang="en-US"/>
            </a:p>
          </p:txBody>
        </p:sp>
        <p:sp>
          <p:nvSpPr>
            <p:cNvPr id="16415" name="Line 31"/>
            <p:cNvSpPr>
              <a:spLocks noChangeShapeType="1"/>
            </p:cNvSpPr>
            <p:nvPr/>
          </p:nvSpPr>
          <p:spPr bwMode="auto">
            <a:xfrm flipV="1">
              <a:off x="2208" y="1813"/>
              <a:ext cx="0" cy="392"/>
            </a:xfrm>
            <a:prstGeom prst="line">
              <a:avLst/>
            </a:prstGeom>
            <a:noFill/>
            <a:ln w="9525">
              <a:solidFill>
                <a:schemeClr val="tx1"/>
              </a:solidFill>
              <a:round/>
              <a:headEnd/>
              <a:tailEnd/>
            </a:ln>
            <a:effectLst/>
          </p:spPr>
          <p:txBody>
            <a:bodyPr/>
            <a:lstStyle/>
            <a:p>
              <a:endParaRPr lang="en-US"/>
            </a:p>
          </p:txBody>
        </p:sp>
        <p:sp>
          <p:nvSpPr>
            <p:cNvPr id="16416" name="Line 32"/>
            <p:cNvSpPr>
              <a:spLocks noChangeShapeType="1"/>
            </p:cNvSpPr>
            <p:nvPr/>
          </p:nvSpPr>
          <p:spPr bwMode="auto">
            <a:xfrm flipV="1">
              <a:off x="3005" y="1813"/>
              <a:ext cx="0" cy="205"/>
            </a:xfrm>
            <a:prstGeom prst="line">
              <a:avLst/>
            </a:prstGeom>
            <a:noFill/>
            <a:ln w="9525">
              <a:solidFill>
                <a:schemeClr val="tx1"/>
              </a:solidFill>
              <a:round/>
              <a:headEnd/>
              <a:tailEnd/>
            </a:ln>
            <a:effectLst/>
          </p:spPr>
          <p:txBody>
            <a:bodyPr/>
            <a:lstStyle/>
            <a:p>
              <a:endParaRPr lang="en-US"/>
            </a:p>
          </p:txBody>
        </p:sp>
        <p:sp>
          <p:nvSpPr>
            <p:cNvPr id="16417" name="Line 33"/>
            <p:cNvSpPr>
              <a:spLocks noChangeShapeType="1"/>
            </p:cNvSpPr>
            <p:nvPr/>
          </p:nvSpPr>
          <p:spPr bwMode="auto">
            <a:xfrm rot="16200000" flipV="1">
              <a:off x="3133" y="1209"/>
              <a:ext cx="0" cy="206"/>
            </a:xfrm>
            <a:prstGeom prst="line">
              <a:avLst/>
            </a:prstGeom>
            <a:noFill/>
            <a:ln w="9525">
              <a:solidFill>
                <a:schemeClr val="tx1"/>
              </a:solidFill>
              <a:round/>
              <a:headEnd/>
              <a:tailEnd/>
            </a:ln>
            <a:effectLst/>
          </p:spPr>
          <p:txBody>
            <a:bodyPr/>
            <a:lstStyle/>
            <a:p>
              <a:endParaRPr lang="en-US"/>
            </a:p>
          </p:txBody>
        </p:sp>
        <p:sp>
          <p:nvSpPr>
            <p:cNvPr id="16418" name="Line 34"/>
            <p:cNvSpPr>
              <a:spLocks noChangeShapeType="1"/>
            </p:cNvSpPr>
            <p:nvPr/>
          </p:nvSpPr>
          <p:spPr bwMode="auto">
            <a:xfrm rot="16200000" flipV="1">
              <a:off x="3133" y="1671"/>
              <a:ext cx="0" cy="206"/>
            </a:xfrm>
            <a:prstGeom prst="line">
              <a:avLst/>
            </a:prstGeom>
            <a:noFill/>
            <a:ln w="9525">
              <a:solidFill>
                <a:schemeClr val="tx1"/>
              </a:solidFill>
              <a:round/>
              <a:headEnd/>
              <a:tailEnd/>
            </a:ln>
            <a:effectLst/>
          </p:spPr>
          <p:txBody>
            <a:bodyPr/>
            <a:lstStyle/>
            <a:p>
              <a:endParaRPr lang="en-US"/>
            </a:p>
          </p:txBody>
        </p:sp>
        <p:sp>
          <p:nvSpPr>
            <p:cNvPr id="16419" name="Line 35"/>
            <p:cNvSpPr>
              <a:spLocks noChangeShapeType="1"/>
            </p:cNvSpPr>
            <p:nvPr/>
          </p:nvSpPr>
          <p:spPr bwMode="auto">
            <a:xfrm>
              <a:off x="2157" y="1543"/>
              <a:ext cx="1079" cy="0"/>
            </a:xfrm>
            <a:prstGeom prst="line">
              <a:avLst/>
            </a:prstGeom>
            <a:noFill/>
            <a:ln w="9525">
              <a:solidFill>
                <a:schemeClr val="tx1"/>
              </a:solidFill>
              <a:round/>
              <a:headEnd/>
              <a:tailEnd/>
            </a:ln>
            <a:effectLst/>
          </p:spPr>
          <p:txBody>
            <a:bodyPr/>
            <a:lstStyle/>
            <a:p>
              <a:endParaRPr lang="en-US"/>
            </a:p>
          </p:txBody>
        </p:sp>
        <p:sp>
          <p:nvSpPr>
            <p:cNvPr id="16420" name="Oval 36"/>
            <p:cNvSpPr>
              <a:spLocks noChangeArrowheads="1"/>
            </p:cNvSpPr>
            <p:nvPr/>
          </p:nvSpPr>
          <p:spPr bwMode="auto">
            <a:xfrm>
              <a:off x="2581" y="1517"/>
              <a:ext cx="51" cy="52"/>
            </a:xfrm>
            <a:prstGeom prst="ellipse">
              <a:avLst/>
            </a:prstGeom>
            <a:solidFill>
              <a:schemeClr val="tx1"/>
            </a:solidFill>
            <a:ln w="9525">
              <a:solidFill>
                <a:srgbClr val="000000"/>
              </a:solidFill>
              <a:round/>
              <a:headEnd/>
              <a:tailEnd/>
            </a:ln>
            <a:effectLst/>
          </p:spPr>
          <p:txBody>
            <a:bodyPr/>
            <a:lstStyle/>
            <a:p>
              <a:endParaRPr lang="en-US"/>
            </a:p>
          </p:txBody>
        </p:sp>
        <p:sp>
          <p:nvSpPr>
            <p:cNvPr id="16421" name="Line 37"/>
            <p:cNvSpPr>
              <a:spLocks noChangeShapeType="1"/>
            </p:cNvSpPr>
            <p:nvPr/>
          </p:nvSpPr>
          <p:spPr bwMode="auto">
            <a:xfrm>
              <a:off x="2208" y="1928"/>
              <a:ext cx="797" cy="0"/>
            </a:xfrm>
            <a:prstGeom prst="line">
              <a:avLst/>
            </a:prstGeom>
            <a:noFill/>
            <a:ln w="9525">
              <a:solidFill>
                <a:schemeClr val="tx1"/>
              </a:solidFill>
              <a:round/>
              <a:headEnd type="triangle" w="med" len="sm"/>
              <a:tailEnd type="triangle" w="med" len="sm"/>
            </a:ln>
            <a:effectLst/>
          </p:spPr>
          <p:txBody>
            <a:bodyPr/>
            <a:lstStyle/>
            <a:p>
              <a:endParaRPr lang="en-US"/>
            </a:p>
          </p:txBody>
        </p:sp>
        <p:sp>
          <p:nvSpPr>
            <p:cNvPr id="16422" name="Line 38"/>
            <p:cNvSpPr>
              <a:spLocks noChangeShapeType="1"/>
            </p:cNvSpPr>
            <p:nvPr/>
          </p:nvSpPr>
          <p:spPr bwMode="auto">
            <a:xfrm rot="5400000">
              <a:off x="2998" y="1665"/>
              <a:ext cx="244" cy="0"/>
            </a:xfrm>
            <a:prstGeom prst="line">
              <a:avLst/>
            </a:prstGeom>
            <a:noFill/>
            <a:ln w="9525">
              <a:solidFill>
                <a:schemeClr val="tx1"/>
              </a:solidFill>
              <a:round/>
              <a:headEnd type="triangle" w="med" len="sm"/>
              <a:tailEnd type="triangle" w="med" len="sm"/>
            </a:ln>
            <a:effectLst/>
          </p:spPr>
          <p:txBody>
            <a:bodyPr/>
            <a:lstStyle/>
            <a:p>
              <a:endParaRPr lang="en-US"/>
            </a:p>
          </p:txBody>
        </p:sp>
        <p:sp>
          <p:nvSpPr>
            <p:cNvPr id="16423" name="Rectangle 39"/>
            <p:cNvSpPr>
              <a:spLocks noChangeArrowheads="1"/>
            </p:cNvSpPr>
            <p:nvPr/>
          </p:nvSpPr>
          <p:spPr bwMode="auto">
            <a:xfrm>
              <a:off x="2452" y="1877"/>
              <a:ext cx="206" cy="122"/>
            </a:xfrm>
            <a:prstGeom prst="rect">
              <a:avLst/>
            </a:prstGeom>
            <a:solidFill>
              <a:schemeClr val="bg1"/>
            </a:solidFill>
            <a:ln w="9525">
              <a:noFill/>
              <a:miter lim="800000"/>
              <a:headEnd/>
              <a:tailEnd/>
            </a:ln>
            <a:effectLst/>
          </p:spPr>
          <p:txBody>
            <a:bodyPr/>
            <a:lstStyle/>
            <a:p>
              <a:endParaRPr lang="en-US"/>
            </a:p>
          </p:txBody>
        </p:sp>
        <p:sp>
          <p:nvSpPr>
            <p:cNvPr id="16424" name="Text Box 40"/>
            <p:cNvSpPr txBox="1">
              <a:spLocks noChangeArrowheads="1"/>
            </p:cNvSpPr>
            <p:nvPr/>
          </p:nvSpPr>
          <p:spPr bwMode="auto">
            <a:xfrm>
              <a:off x="2388" y="1761"/>
              <a:ext cx="488" cy="347"/>
            </a:xfrm>
            <a:prstGeom prst="rect">
              <a:avLst/>
            </a:prstGeom>
            <a:noFill/>
            <a:ln w="9525">
              <a:noFill/>
              <a:miter lim="800000"/>
              <a:headEnd/>
              <a:tailEnd/>
            </a:ln>
            <a:effectLst/>
          </p:spPr>
          <p:txBody>
            <a:bodyPr/>
            <a:lstStyle/>
            <a:p>
              <a:r>
                <a:rPr lang="en-US" sz="2400"/>
                <a:t>b</a:t>
              </a:r>
              <a:endParaRPr lang="en-US" sz="2400" baseline="-25000"/>
            </a:p>
          </p:txBody>
        </p:sp>
        <p:sp>
          <p:nvSpPr>
            <p:cNvPr id="16425" name="Line 41"/>
            <p:cNvSpPr>
              <a:spLocks noChangeShapeType="1"/>
            </p:cNvSpPr>
            <p:nvPr/>
          </p:nvSpPr>
          <p:spPr bwMode="auto">
            <a:xfrm rot="5400000">
              <a:off x="2009" y="1421"/>
              <a:ext cx="732" cy="0"/>
            </a:xfrm>
            <a:prstGeom prst="line">
              <a:avLst/>
            </a:prstGeom>
            <a:noFill/>
            <a:ln w="9525">
              <a:solidFill>
                <a:schemeClr val="tx1"/>
              </a:solidFill>
              <a:round/>
              <a:headEnd type="triangle" w="med" len="sm"/>
              <a:tailEnd type="triangle" w="med" len="sm"/>
            </a:ln>
            <a:effectLst/>
          </p:spPr>
          <p:txBody>
            <a:bodyPr/>
            <a:lstStyle/>
            <a:p>
              <a:endParaRPr lang="en-US"/>
            </a:p>
          </p:txBody>
        </p:sp>
        <p:sp>
          <p:nvSpPr>
            <p:cNvPr id="16426" name="Rectangle 42"/>
            <p:cNvSpPr>
              <a:spLocks noChangeArrowheads="1"/>
            </p:cNvSpPr>
            <p:nvPr/>
          </p:nvSpPr>
          <p:spPr bwMode="auto">
            <a:xfrm>
              <a:off x="2273" y="1354"/>
              <a:ext cx="205" cy="186"/>
            </a:xfrm>
            <a:prstGeom prst="rect">
              <a:avLst/>
            </a:prstGeom>
            <a:solidFill>
              <a:schemeClr val="bg1"/>
            </a:solidFill>
            <a:ln w="9525">
              <a:noFill/>
              <a:miter lim="800000"/>
              <a:headEnd/>
              <a:tailEnd/>
            </a:ln>
            <a:effectLst/>
          </p:spPr>
          <p:txBody>
            <a:bodyPr/>
            <a:lstStyle/>
            <a:p>
              <a:endParaRPr lang="en-US"/>
            </a:p>
          </p:txBody>
        </p:sp>
        <p:sp>
          <p:nvSpPr>
            <p:cNvPr id="16427" name="Text Box 43"/>
            <p:cNvSpPr txBox="1">
              <a:spLocks noChangeArrowheads="1"/>
            </p:cNvSpPr>
            <p:nvPr/>
          </p:nvSpPr>
          <p:spPr bwMode="auto">
            <a:xfrm>
              <a:off x="2272" y="1261"/>
              <a:ext cx="488" cy="346"/>
            </a:xfrm>
            <a:prstGeom prst="rect">
              <a:avLst/>
            </a:prstGeom>
            <a:noFill/>
            <a:ln w="9525">
              <a:noFill/>
              <a:miter lim="800000"/>
              <a:headEnd/>
              <a:tailEnd/>
            </a:ln>
            <a:effectLst/>
          </p:spPr>
          <p:txBody>
            <a:bodyPr/>
            <a:lstStyle/>
            <a:p>
              <a:r>
                <a:rPr lang="en-US" sz="2400"/>
                <a:t>a</a:t>
              </a:r>
              <a:endParaRPr lang="en-US" sz="2400" baseline="-25000"/>
            </a:p>
          </p:txBody>
        </p:sp>
        <p:sp>
          <p:nvSpPr>
            <p:cNvPr id="16428" name="Text Box 44"/>
            <p:cNvSpPr txBox="1">
              <a:spLocks noChangeArrowheads="1"/>
            </p:cNvSpPr>
            <p:nvPr/>
          </p:nvSpPr>
          <p:spPr bwMode="auto">
            <a:xfrm>
              <a:off x="1900" y="1372"/>
              <a:ext cx="488" cy="346"/>
            </a:xfrm>
            <a:prstGeom prst="rect">
              <a:avLst/>
            </a:prstGeom>
            <a:noFill/>
            <a:ln w="9525">
              <a:noFill/>
              <a:miter lim="800000"/>
              <a:headEnd/>
              <a:tailEnd/>
            </a:ln>
            <a:effectLst/>
          </p:spPr>
          <p:txBody>
            <a:bodyPr/>
            <a:lstStyle/>
            <a:p>
              <a:r>
                <a:rPr lang="en-US" sz="2400" i="1"/>
                <a:t>I</a:t>
              </a:r>
              <a:r>
                <a:rPr lang="en-US" sz="2400" i="1" baseline="-25000"/>
                <a:t>xc</a:t>
              </a:r>
            </a:p>
          </p:txBody>
        </p:sp>
        <p:sp>
          <p:nvSpPr>
            <p:cNvPr id="16429" name="Line 45"/>
            <p:cNvSpPr>
              <a:spLocks noChangeShapeType="1"/>
            </p:cNvSpPr>
            <p:nvPr/>
          </p:nvSpPr>
          <p:spPr bwMode="auto">
            <a:xfrm>
              <a:off x="2418" y="1072"/>
              <a:ext cx="0" cy="1136"/>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6430" name="Line 46"/>
            <p:cNvSpPr>
              <a:spLocks noChangeShapeType="1"/>
            </p:cNvSpPr>
            <p:nvPr/>
          </p:nvSpPr>
          <p:spPr bwMode="auto">
            <a:xfrm>
              <a:off x="2210" y="2148"/>
              <a:ext cx="205" cy="0"/>
            </a:xfrm>
            <a:prstGeom prst="line">
              <a:avLst/>
            </a:prstGeom>
            <a:noFill/>
            <a:ln w="9525">
              <a:solidFill>
                <a:schemeClr val="tx1"/>
              </a:solidFill>
              <a:round/>
              <a:headEnd type="triangle" w="med" len="sm"/>
              <a:tailEnd type="triangle" w="med" len="sm"/>
            </a:ln>
            <a:effectLst/>
          </p:spPr>
          <p:txBody>
            <a:bodyPr/>
            <a:lstStyle/>
            <a:p>
              <a:endParaRPr lang="en-US"/>
            </a:p>
          </p:txBody>
        </p:sp>
        <p:sp>
          <p:nvSpPr>
            <p:cNvPr id="16431" name="Freeform 47"/>
            <p:cNvSpPr>
              <a:spLocks/>
            </p:cNvSpPr>
            <p:nvPr/>
          </p:nvSpPr>
          <p:spPr bwMode="auto">
            <a:xfrm>
              <a:off x="2208" y="1056"/>
              <a:ext cx="797" cy="718"/>
            </a:xfrm>
            <a:custGeom>
              <a:avLst/>
              <a:gdLst/>
              <a:ahLst/>
              <a:cxnLst>
                <a:cxn ang="0">
                  <a:pos x="0" y="718"/>
                </a:cxn>
                <a:cxn ang="0">
                  <a:pos x="210" y="0"/>
                </a:cxn>
                <a:cxn ang="0">
                  <a:pos x="797" y="718"/>
                </a:cxn>
                <a:cxn ang="0">
                  <a:pos x="0" y="718"/>
                </a:cxn>
              </a:cxnLst>
              <a:rect l="0" t="0" r="r" b="b"/>
              <a:pathLst>
                <a:path w="797" h="718">
                  <a:moveTo>
                    <a:pt x="0" y="718"/>
                  </a:moveTo>
                  <a:lnTo>
                    <a:pt x="210" y="0"/>
                  </a:lnTo>
                  <a:lnTo>
                    <a:pt x="797" y="718"/>
                  </a:lnTo>
                  <a:lnTo>
                    <a:pt x="0" y="718"/>
                  </a:lnTo>
                  <a:close/>
                </a:path>
              </a:pathLst>
            </a:custGeom>
            <a:noFill/>
            <a:ln w="9525">
              <a:solidFill>
                <a:schemeClr val="tx1"/>
              </a:solidFill>
              <a:round/>
              <a:headEnd/>
              <a:tailEnd/>
            </a:ln>
            <a:effectLst/>
          </p:spPr>
          <p:txBody>
            <a:bodyPr/>
            <a:lstStyle/>
            <a:p>
              <a:endParaRPr lang="en-US"/>
            </a:p>
          </p:txBody>
        </p:sp>
      </p:grpSp>
      <p:graphicFrame>
        <p:nvGraphicFramePr>
          <p:cNvPr id="16433" name="Object 49"/>
          <p:cNvGraphicFramePr>
            <a:graphicFrameLocks noChangeAspect="1"/>
          </p:cNvGraphicFramePr>
          <p:nvPr/>
        </p:nvGraphicFramePr>
        <p:xfrm>
          <a:off x="6553200" y="2057400"/>
          <a:ext cx="2362200" cy="812800"/>
        </p:xfrm>
        <a:graphic>
          <a:graphicData uri="http://schemas.openxmlformats.org/presentationml/2006/ole">
            <p:oleObj spid="_x0000_s16433" name="Equation" r:id="rId5" imgW="2361960" imgH="812520" progId="Equation.DSMT4">
              <p:embed/>
            </p:oleObj>
          </a:graphicData>
        </a:graphic>
      </p:graphicFrame>
      <p:sp>
        <p:nvSpPr>
          <p:cNvPr id="16434" name="Rectangle 50"/>
          <p:cNvSpPr>
            <a:spLocks noChangeArrowheads="1"/>
          </p:cNvSpPr>
          <p:nvPr/>
        </p:nvSpPr>
        <p:spPr bwMode="auto">
          <a:xfrm>
            <a:off x="7620000" y="1981200"/>
            <a:ext cx="838200" cy="457200"/>
          </a:xfrm>
          <a:prstGeom prst="rect">
            <a:avLst/>
          </a:prstGeom>
          <a:noFill/>
          <a:ln w="28575">
            <a:solidFill>
              <a:schemeClr val="folHlink"/>
            </a:solidFill>
            <a:miter lim="800000"/>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4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a:t>How do you choose where to put </a:t>
            </a:r>
            <a:br>
              <a:rPr lang="en-US" sz="4000"/>
            </a:br>
            <a:r>
              <a:rPr lang="en-US" sz="4000"/>
              <a:t>z = 0?</a:t>
            </a:r>
          </a:p>
        </p:txBody>
      </p:sp>
      <p:sp>
        <p:nvSpPr>
          <p:cNvPr id="18435" name="Rectangle 3"/>
          <p:cNvSpPr>
            <a:spLocks noGrp="1" noChangeArrowheads="1"/>
          </p:cNvSpPr>
          <p:nvPr>
            <p:ph type="body" idx="1"/>
          </p:nvPr>
        </p:nvSpPr>
        <p:spPr/>
        <p:txBody>
          <a:bodyPr/>
          <a:lstStyle/>
          <a:p>
            <a:r>
              <a:rPr lang="en-US"/>
              <a:t>A matter of convenience, not a matter of correctness!</a:t>
            </a:r>
          </a:p>
          <a:p>
            <a:r>
              <a:rPr lang="en-US"/>
              <a:t>Same concept as choosing a pressure datum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theme/theme1.xml><?xml version="1.0" encoding="utf-8"?>
<a:theme xmlns:a="http://schemas.openxmlformats.org/drawingml/2006/main" name="teaching">
  <a:themeElements>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fontScheme name="teach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aching 1">
        <a:dk1>
          <a:srgbClr val="000000"/>
        </a:dk1>
        <a:lt1>
          <a:srgbClr val="FFFFFF"/>
        </a:lt1>
        <a:dk2>
          <a:srgbClr val="000000"/>
        </a:dk2>
        <a:lt2>
          <a:srgbClr val="FFFFFF"/>
        </a:lt2>
        <a:accent1>
          <a:srgbClr val="969696"/>
        </a:accent1>
        <a:accent2>
          <a:srgbClr val="C0C0C0"/>
        </a:accent2>
        <a:accent3>
          <a:srgbClr val="FFFFFF"/>
        </a:accent3>
        <a:accent4>
          <a:srgbClr val="000000"/>
        </a:accent4>
        <a:accent5>
          <a:srgbClr val="C9C9C9"/>
        </a:accent5>
        <a:accent6>
          <a:srgbClr val="AEAEAE"/>
        </a:accent6>
        <a:hlink>
          <a:srgbClr val="EAEAEA"/>
        </a:hlink>
        <a:folHlink>
          <a:srgbClr val="000000"/>
        </a:folHlink>
      </a:clrScheme>
      <a:clrMap bg1="lt1" tx1="dk1" bg2="lt2" tx2="dk2" accent1="accent1" accent2="accent2" accent3="accent3" accent4="accent4" accent5="accent5" accent6="accent6" hlink="hlink" folHlink="folHlink"/>
    </a:extraClrScheme>
    <a:extraClrScheme>
      <a:clrScheme name="teaching 2">
        <a:dk1>
          <a:srgbClr val="000000"/>
        </a:dk1>
        <a:lt1>
          <a:srgbClr val="FFFFFF"/>
        </a:lt1>
        <a:dk2>
          <a:srgbClr val="003225"/>
        </a:dk2>
        <a:lt2>
          <a:srgbClr val="85FFBC"/>
        </a:lt2>
        <a:accent1>
          <a:srgbClr val="FA3A57"/>
        </a:accent1>
        <a:accent2>
          <a:srgbClr val="FBA305"/>
        </a:accent2>
        <a:accent3>
          <a:srgbClr val="AAADAC"/>
        </a:accent3>
        <a:accent4>
          <a:srgbClr val="DADADA"/>
        </a:accent4>
        <a:accent5>
          <a:srgbClr val="FCAEB4"/>
        </a:accent5>
        <a:accent6>
          <a:srgbClr val="E39304"/>
        </a:accent6>
        <a:hlink>
          <a:srgbClr val="3DA3FF"/>
        </a:hlink>
        <a:folHlink>
          <a:srgbClr val="FFFF00"/>
        </a:folHlink>
      </a:clrScheme>
      <a:clrMap bg1="dk2" tx1="lt1" bg2="dk1" tx2="lt2" accent1="accent1" accent2="accent2" accent3="accent3" accent4="accent4" accent5="accent5" accent6="accent6" hlink="hlink" folHlink="folHlink"/>
    </a:extraClrScheme>
    <a:extraClrScheme>
      <a:clrScheme name="teaching 3">
        <a:dk1>
          <a:srgbClr val="000000"/>
        </a:dk1>
        <a:lt1>
          <a:srgbClr val="FFFFFF"/>
        </a:lt1>
        <a:dk2>
          <a:srgbClr val="000044"/>
        </a:dk2>
        <a:lt2>
          <a:srgbClr val="FBBFF4"/>
        </a:lt2>
        <a:accent1>
          <a:srgbClr val="BC3C48"/>
        </a:accent1>
        <a:accent2>
          <a:srgbClr val="FF00FF"/>
        </a:accent2>
        <a:accent3>
          <a:srgbClr val="AAAAB0"/>
        </a:accent3>
        <a:accent4>
          <a:srgbClr val="DADADA"/>
        </a:accent4>
        <a:accent5>
          <a:srgbClr val="DAAFB1"/>
        </a:accent5>
        <a:accent6>
          <a:srgbClr val="E700E7"/>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4">
        <a:dk1>
          <a:srgbClr val="000000"/>
        </a:dk1>
        <a:lt1>
          <a:srgbClr val="F8F8F8"/>
        </a:lt1>
        <a:dk2>
          <a:srgbClr val="2A002A"/>
        </a:dk2>
        <a:lt2>
          <a:srgbClr val="FFC9FF"/>
        </a:lt2>
        <a:accent1>
          <a:srgbClr val="CB9661"/>
        </a:accent1>
        <a:accent2>
          <a:srgbClr val="90F4B8"/>
        </a:accent2>
        <a:accent3>
          <a:srgbClr val="ACAAAC"/>
        </a:accent3>
        <a:accent4>
          <a:srgbClr val="D4D4D4"/>
        </a:accent4>
        <a:accent5>
          <a:srgbClr val="E2C9B7"/>
        </a:accent5>
        <a:accent6>
          <a:srgbClr val="82DDA6"/>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5">
        <a:dk1>
          <a:srgbClr val="000000"/>
        </a:dk1>
        <a:lt1>
          <a:srgbClr val="FFFFFF"/>
        </a:lt1>
        <a:dk2>
          <a:srgbClr val="000000"/>
        </a:dk2>
        <a:lt2>
          <a:srgbClr val="FFFFFF"/>
        </a:lt2>
        <a:accent1>
          <a:srgbClr val="5F5F5F"/>
        </a:accent1>
        <a:accent2>
          <a:srgbClr val="808080"/>
        </a:accent2>
        <a:accent3>
          <a:srgbClr val="FFFFFF"/>
        </a:accent3>
        <a:accent4>
          <a:srgbClr val="000000"/>
        </a:accent4>
        <a:accent5>
          <a:srgbClr val="B6B6B6"/>
        </a:accent5>
        <a:accent6>
          <a:srgbClr val="737373"/>
        </a:accent6>
        <a:hlink>
          <a:srgbClr val="B2B2B2"/>
        </a:hlink>
        <a:folHlink>
          <a:srgbClr val="FFFFFF"/>
        </a:folHlink>
      </a:clrScheme>
      <a:clrMap bg1="lt1" tx1="dk1" bg2="lt2" tx2="dk2" accent1="accent1" accent2="accent2" accent3="accent3" accent4="accent4" accent5="accent5" accent6="accent6" hlink="hlink" folHlink="folHlink"/>
    </a:extraClrScheme>
    <a:extraClrScheme>
      <a:clrScheme name="teaching 6">
        <a:dk1>
          <a:srgbClr val="663300"/>
        </a:dk1>
        <a:lt1>
          <a:srgbClr val="FFFFFF"/>
        </a:lt1>
        <a:dk2>
          <a:srgbClr val="85FFBC"/>
        </a:dk2>
        <a:lt2>
          <a:srgbClr val="000000"/>
        </a:lt2>
        <a:accent1>
          <a:srgbClr val="FA3A57"/>
        </a:accent1>
        <a:accent2>
          <a:srgbClr val="FBA305"/>
        </a:accent2>
        <a:accent3>
          <a:srgbClr val="FFFFFF"/>
        </a:accent3>
        <a:accent4>
          <a:srgbClr val="562A00"/>
        </a:accent4>
        <a:accent5>
          <a:srgbClr val="FCAEB4"/>
        </a:accent5>
        <a:accent6>
          <a:srgbClr val="E39304"/>
        </a:accent6>
        <a:hlink>
          <a:srgbClr val="3DA3FF"/>
        </a:hlink>
        <a:folHlink>
          <a:srgbClr val="FFFF00"/>
        </a:folHlink>
      </a:clrScheme>
      <a:clrMap bg1="lt1" tx1="dk1" bg2="lt2" tx2="dk2" accent1="accent1" accent2="accent2" accent3="accent3" accent4="accent4" accent5="accent5" accent6="accent6" hlink="hlink" folHlink="folHlink"/>
    </a:extraClrScheme>
    <a:extraClrScheme>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teaching2</Template>
  <TotalTime>249</TotalTime>
  <Words>199</Words>
  <Application>Microsoft Office PowerPoint</Application>
  <PresentationFormat>On-screen Show (4:3)</PresentationFormat>
  <Paragraphs>21</Paragraphs>
  <Slides>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9" baseType="lpstr">
      <vt:lpstr>Arial</vt:lpstr>
      <vt:lpstr>Times New Roman</vt:lpstr>
      <vt:lpstr>Wingdings</vt:lpstr>
      <vt:lpstr>Symbol</vt:lpstr>
      <vt:lpstr>teaching</vt:lpstr>
      <vt:lpstr>MathType 5.0 Equation</vt:lpstr>
      <vt:lpstr>Shear</vt:lpstr>
      <vt:lpstr>Curved Surfaces</vt:lpstr>
      <vt:lpstr>How do you choose where to put  z = 0?</vt:lpstr>
    </vt:vector>
  </TitlesOfParts>
  <Company>Cornell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Monroe Weber-Shirk</dc:creator>
  <cp:lastModifiedBy>mw24</cp:lastModifiedBy>
  <cp:revision>4</cp:revision>
  <dcterms:created xsi:type="dcterms:W3CDTF">2006-06-01T13:00:42Z</dcterms:created>
  <dcterms:modified xsi:type="dcterms:W3CDTF">2012-12-18T18:30:04Z</dcterms:modified>
</cp:coreProperties>
</file>