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3" r:id="rId2"/>
    <p:sldMasterId id="2147483685" r:id="rId3"/>
    <p:sldMasterId id="2147483697" r:id="rId4"/>
    <p:sldMasterId id="2147483709" r:id="rId5"/>
    <p:sldMasterId id="2147483721" r:id="rId6"/>
    <p:sldMasterId id="2147483733" r:id="rId7"/>
    <p:sldMasterId id="2147483745" r:id="rId8"/>
    <p:sldMasterId id="2147483757" r:id="rId9"/>
    <p:sldMasterId id="2147483769" r:id="rId10"/>
  </p:sldMasterIdLst>
  <p:sldIdLst>
    <p:sldId id="257" r:id="rId11"/>
    <p:sldId id="259" r:id="rId12"/>
    <p:sldId id="258" r:id="rId13"/>
    <p:sldId id="260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 snapToGrid="0">
      <p:cViewPr varScale="1">
        <p:scale>
          <a:sx n="81" d="100"/>
          <a:sy n="81" d="100"/>
        </p:scale>
        <p:origin x="94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3.jpeg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e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jpeg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jpeg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jpeg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3.jpeg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3.jpeg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92369" y="2387600"/>
            <a:ext cx="3962400" cy="3309815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94585"/>
            <a:ext cx="2133600" cy="22689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A8A13B5A-D7F9-4376-84E9-543D845C8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BA9126-F8E4-4AC1-99FC-169C9F6484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31/05/2019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31/05/2019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31/05/2019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31/05/2019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31/05/2019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31/05/2019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31/05/2019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31/05/2019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31/05/2019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31/05/2019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4D79F-7A9C-4FDB-ADEB-C239A15C9B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31/05/2019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67E316-DE84-40CA-9EAE-25D1BB842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C614B-3829-499C-96D3-71789CA0CA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31/05/2019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31/05/2019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31/05/2019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31/05/2019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31/05/2019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31/05/2019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712853-84C7-4659-959C-8F52DDE75A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31/05/2019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31/05/2019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31/05/2019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31/05/2019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31/05/2019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2F494A-3A52-4683-B14A-4668759468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4CDB6-FE8A-420E-83AA-D08C425063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31/05/2019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31/05/2019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31/05/2019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D5D08E-2B04-4840-8084-A51FBCFCF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31/05/2019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31/05/2019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31/05/2019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31/05/2019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31/05/2019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31/05/2019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31/05/2019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31/05/2019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4B72E1-96A8-43E4-8FFD-2D88DD7711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1ED773-EEB0-466E-9F73-47B5247E9E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45D4DD72-E340-408C-947D-54D5B4581A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056861F-6530-4B20-97D5-EB438499E296}" type="datetimeFigureOut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31/05/2019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A955BE6-8BCA-43BA-A36E-C2A9BEE99AC9}" type="slidenum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Calibri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056861F-6530-4B20-97D5-EB438499E296}" type="datetimeFigureOut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31/05/2019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A955BE6-8BCA-43BA-A36E-C2A9BEE99AC9}" type="slidenum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Calibri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056861F-6530-4B20-97D5-EB438499E296}" type="datetimeFigureOut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31/05/2019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A955BE6-8BCA-43BA-A36E-C2A9BEE99AC9}" type="slidenum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Calibri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mass of hemisphere given h and Q?</a:t>
            </a:r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5041900" y="1663700"/>
            <a:ext cx="1804988" cy="5207000"/>
            <a:chOff x="3176" y="1048"/>
            <a:chExt cx="1137" cy="3280"/>
          </a:xfrm>
        </p:grpSpPr>
        <p:sp>
          <p:nvSpPr>
            <p:cNvPr id="5124" name="Text Box 4"/>
            <p:cNvSpPr txBox="1">
              <a:spLocks noChangeArrowheads="1"/>
            </p:cNvSpPr>
            <p:nvPr/>
          </p:nvSpPr>
          <p:spPr bwMode="auto">
            <a:xfrm>
              <a:off x="3449" y="1048"/>
              <a:ext cx="255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/>
                <a:t>w</a:t>
              </a:r>
            </a:p>
          </p:txBody>
        </p:sp>
        <p:grpSp>
          <p:nvGrpSpPr>
            <p:cNvPr id="5125" name="Group 5"/>
            <p:cNvGrpSpPr>
              <a:grpSpLocks/>
            </p:cNvGrpSpPr>
            <p:nvPr/>
          </p:nvGrpSpPr>
          <p:grpSpPr bwMode="auto">
            <a:xfrm>
              <a:off x="3176" y="1386"/>
              <a:ext cx="808" cy="910"/>
              <a:chOff x="3176" y="1274"/>
              <a:chExt cx="808" cy="910"/>
            </a:xfrm>
          </p:grpSpPr>
          <p:sp>
            <p:nvSpPr>
              <p:cNvPr id="5126" name="Arc 6"/>
              <p:cNvSpPr>
                <a:spLocks/>
              </p:cNvSpPr>
              <p:nvPr/>
            </p:nvSpPr>
            <p:spPr bwMode="auto">
              <a:xfrm>
                <a:off x="3226" y="1274"/>
                <a:ext cx="704" cy="352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499 h 21600"/>
                  <a:gd name="T2" fmla="*/ 43200 w 43200"/>
                  <a:gd name="T3" fmla="*/ 21600 h 21600"/>
                  <a:gd name="T4" fmla="*/ 21600 w 432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0" fill="none" extrusionOk="0">
                    <a:moveTo>
                      <a:pt x="0" y="21499"/>
                    </a:moveTo>
                    <a:cubicBezTo>
                      <a:pt x="55" y="9609"/>
                      <a:pt x="9710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0" y="21499"/>
                    </a:moveTo>
                    <a:cubicBezTo>
                      <a:pt x="55" y="9609"/>
                      <a:pt x="9710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5127" name="Group 7"/>
              <p:cNvGrpSpPr>
                <a:grpSpLocks/>
              </p:cNvGrpSpPr>
              <p:nvPr/>
            </p:nvGrpSpPr>
            <p:grpSpPr bwMode="auto">
              <a:xfrm>
                <a:off x="3872" y="1624"/>
                <a:ext cx="112" cy="560"/>
                <a:chOff x="3872" y="1624"/>
                <a:chExt cx="112" cy="560"/>
              </a:xfrm>
            </p:grpSpPr>
            <p:sp>
              <p:nvSpPr>
                <p:cNvPr id="5128" name="Line 8"/>
                <p:cNvSpPr>
                  <a:spLocks noChangeShapeType="1"/>
                </p:cNvSpPr>
                <p:nvPr/>
              </p:nvSpPr>
              <p:spPr bwMode="auto">
                <a:xfrm>
                  <a:off x="3928" y="1624"/>
                  <a:ext cx="0" cy="4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129" name="Oval 9"/>
                <p:cNvSpPr>
                  <a:spLocks noChangeArrowheads="1"/>
                </p:cNvSpPr>
                <p:nvPr/>
              </p:nvSpPr>
              <p:spPr bwMode="auto">
                <a:xfrm>
                  <a:off x="3872" y="2072"/>
                  <a:ext cx="112" cy="112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130" name="Group 10"/>
              <p:cNvGrpSpPr>
                <a:grpSpLocks/>
              </p:cNvGrpSpPr>
              <p:nvPr/>
            </p:nvGrpSpPr>
            <p:grpSpPr bwMode="auto">
              <a:xfrm>
                <a:off x="3176" y="1624"/>
                <a:ext cx="112" cy="560"/>
                <a:chOff x="3872" y="1624"/>
                <a:chExt cx="112" cy="560"/>
              </a:xfrm>
            </p:grpSpPr>
            <p:sp>
              <p:nvSpPr>
                <p:cNvPr id="5131" name="Line 11"/>
                <p:cNvSpPr>
                  <a:spLocks noChangeShapeType="1"/>
                </p:cNvSpPr>
                <p:nvPr/>
              </p:nvSpPr>
              <p:spPr bwMode="auto">
                <a:xfrm>
                  <a:off x="3928" y="1624"/>
                  <a:ext cx="0" cy="4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132" name="Oval 12"/>
                <p:cNvSpPr>
                  <a:spLocks noChangeArrowheads="1"/>
                </p:cNvSpPr>
                <p:nvPr/>
              </p:nvSpPr>
              <p:spPr bwMode="auto">
                <a:xfrm>
                  <a:off x="3872" y="2072"/>
                  <a:ext cx="112" cy="112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5133" name="Group 13"/>
            <p:cNvGrpSpPr>
              <a:grpSpLocks/>
            </p:cNvGrpSpPr>
            <p:nvPr/>
          </p:nvGrpSpPr>
          <p:grpSpPr bwMode="auto">
            <a:xfrm rot="-5400000">
              <a:off x="3192" y="3672"/>
              <a:ext cx="776" cy="536"/>
              <a:chOff x="1872" y="2352"/>
              <a:chExt cx="1680" cy="528"/>
            </a:xfrm>
          </p:grpSpPr>
          <p:sp>
            <p:nvSpPr>
              <p:cNvPr id="5134" name="Rectangle 14"/>
              <p:cNvSpPr>
                <a:spLocks noChangeArrowheads="1"/>
              </p:cNvSpPr>
              <p:nvPr/>
            </p:nvSpPr>
            <p:spPr bwMode="auto">
              <a:xfrm>
                <a:off x="1968" y="2544"/>
                <a:ext cx="1008" cy="14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35" name="Line 15"/>
              <p:cNvSpPr>
                <a:spLocks noChangeShapeType="1"/>
              </p:cNvSpPr>
              <p:nvPr/>
            </p:nvSpPr>
            <p:spPr bwMode="auto">
              <a:xfrm>
                <a:off x="2448" y="235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36" name="AutoShape 16"/>
              <p:cNvSpPr>
                <a:spLocks noChangeArrowheads="1"/>
              </p:cNvSpPr>
              <p:nvPr/>
            </p:nvSpPr>
            <p:spPr bwMode="auto">
              <a:xfrm rot="-5400000">
                <a:off x="3024" y="2496"/>
                <a:ext cx="144" cy="240"/>
              </a:xfrm>
              <a:custGeom>
                <a:avLst/>
                <a:gdLst>
                  <a:gd name="G0" fmla="+- 7050 0 0"/>
                  <a:gd name="G1" fmla="+- 21600 0 7050"/>
                  <a:gd name="G2" fmla="*/ 7050 1 2"/>
                  <a:gd name="G3" fmla="+- 21600 0 G2"/>
                  <a:gd name="G4" fmla="+/ 7050 21600 2"/>
                  <a:gd name="G5" fmla="+/ G1 0 2"/>
                  <a:gd name="G6" fmla="*/ 21600 21600 7050"/>
                  <a:gd name="G7" fmla="*/ G6 1 2"/>
                  <a:gd name="G8" fmla="+- 21600 0 G7"/>
                  <a:gd name="G9" fmla="*/ 21600 1 2"/>
                  <a:gd name="G10" fmla="+- 7050 0 G9"/>
                  <a:gd name="G11" fmla="?: G10 G8 0"/>
                  <a:gd name="G12" fmla="?: G10 G7 21600"/>
                  <a:gd name="T0" fmla="*/ 18075 w 21600"/>
                  <a:gd name="T1" fmla="*/ 10800 h 21600"/>
                  <a:gd name="T2" fmla="*/ 10800 w 21600"/>
                  <a:gd name="T3" fmla="*/ 21600 h 21600"/>
                  <a:gd name="T4" fmla="*/ 3525 w 21600"/>
                  <a:gd name="T5" fmla="*/ 10800 h 21600"/>
                  <a:gd name="T6" fmla="*/ 10800 w 21600"/>
                  <a:gd name="T7" fmla="*/ 0 h 21600"/>
                  <a:gd name="T8" fmla="*/ 5325 w 21600"/>
                  <a:gd name="T9" fmla="*/ 5325 h 21600"/>
                  <a:gd name="T10" fmla="*/ 16275 w 21600"/>
                  <a:gd name="T11" fmla="*/ 1627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7050" y="21600"/>
                    </a:lnTo>
                    <a:lnTo>
                      <a:pt x="1455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37" name="Rectangle 17"/>
              <p:cNvSpPr>
                <a:spLocks noChangeArrowheads="1"/>
              </p:cNvSpPr>
              <p:nvPr/>
            </p:nvSpPr>
            <p:spPr bwMode="auto">
              <a:xfrm>
                <a:off x="3216" y="2592"/>
                <a:ext cx="336" cy="48"/>
              </a:xfrm>
              <a:prstGeom prst="rect">
                <a:avLst/>
              </a:prstGeom>
              <a:solidFill>
                <a:schemeClr val="accent2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38" name="Line 18"/>
              <p:cNvSpPr>
                <a:spLocks noChangeShapeType="1"/>
              </p:cNvSpPr>
              <p:nvPr/>
            </p:nvSpPr>
            <p:spPr bwMode="auto">
              <a:xfrm rot="10800000">
                <a:off x="2448" y="268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39" name="Rectangle 19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240" cy="144"/>
              </a:xfrm>
              <a:prstGeom prst="rect">
                <a:avLst/>
              </a:prstGeom>
              <a:solidFill>
                <a:schemeClr val="accent2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40" name="Freeform 20"/>
              <p:cNvSpPr>
                <a:spLocks/>
              </p:cNvSpPr>
              <p:nvPr/>
            </p:nvSpPr>
            <p:spPr bwMode="auto">
              <a:xfrm>
                <a:off x="1968" y="2544"/>
                <a:ext cx="1584" cy="1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08" y="0"/>
                  </a:cxn>
                  <a:cxn ang="0">
                    <a:pos x="1248" y="48"/>
                  </a:cxn>
                  <a:cxn ang="0">
                    <a:pos x="1584" y="48"/>
                  </a:cxn>
                  <a:cxn ang="0">
                    <a:pos x="1584" y="96"/>
                  </a:cxn>
                  <a:cxn ang="0">
                    <a:pos x="1248" y="96"/>
                  </a:cxn>
                  <a:cxn ang="0">
                    <a:pos x="1008" y="144"/>
                  </a:cxn>
                  <a:cxn ang="0">
                    <a:pos x="0" y="144"/>
                  </a:cxn>
                </a:cxnLst>
                <a:rect l="0" t="0" r="r" b="b"/>
                <a:pathLst>
                  <a:path w="1584" h="144">
                    <a:moveTo>
                      <a:pt x="0" y="0"/>
                    </a:moveTo>
                    <a:lnTo>
                      <a:pt x="1008" y="0"/>
                    </a:lnTo>
                    <a:lnTo>
                      <a:pt x="1248" y="48"/>
                    </a:lnTo>
                    <a:lnTo>
                      <a:pt x="1584" y="48"/>
                    </a:lnTo>
                    <a:lnTo>
                      <a:pt x="1584" y="96"/>
                    </a:lnTo>
                    <a:lnTo>
                      <a:pt x="1248" y="96"/>
                    </a:lnTo>
                    <a:lnTo>
                      <a:pt x="1008" y="144"/>
                    </a:lnTo>
                    <a:lnTo>
                      <a:pt x="0" y="144"/>
                    </a:lnTo>
                  </a:path>
                </a:pathLst>
              </a:custGeom>
              <a:solidFill>
                <a:schemeClr val="accent2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41" name="Line 21"/>
              <p:cNvSpPr>
                <a:spLocks noChangeShapeType="1"/>
              </p:cNvSpPr>
              <p:nvPr/>
            </p:nvSpPr>
            <p:spPr bwMode="auto">
              <a:xfrm>
                <a:off x="3360" y="240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42" name="Line 22"/>
              <p:cNvSpPr>
                <a:spLocks noChangeShapeType="1"/>
              </p:cNvSpPr>
              <p:nvPr/>
            </p:nvSpPr>
            <p:spPr bwMode="auto">
              <a:xfrm rot="10800000">
                <a:off x="3360" y="264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143" name="Rectangle 23"/>
            <p:cNvSpPr>
              <a:spLocks noChangeArrowheads="1"/>
            </p:cNvSpPr>
            <p:nvPr/>
          </p:nvSpPr>
          <p:spPr bwMode="auto">
            <a:xfrm>
              <a:off x="3553" y="1416"/>
              <a:ext cx="54" cy="213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44" name="Arc 24"/>
            <p:cNvSpPr>
              <a:spLocks/>
            </p:cNvSpPr>
            <p:nvPr/>
          </p:nvSpPr>
          <p:spPr bwMode="auto">
            <a:xfrm>
              <a:off x="3264" y="1418"/>
              <a:ext cx="632" cy="35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499 h 21600"/>
                <a:gd name="T2" fmla="*/ 43200 w 43200"/>
                <a:gd name="T3" fmla="*/ 21600 h 21600"/>
                <a:gd name="T4" fmla="*/ 21600 w 432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0" y="21499"/>
                  </a:moveTo>
                  <a:cubicBezTo>
                    <a:pt x="55" y="9609"/>
                    <a:pt x="9710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499"/>
                  </a:moveTo>
                  <a:cubicBezTo>
                    <a:pt x="55" y="9609"/>
                    <a:pt x="9710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76200">
              <a:solidFill>
                <a:schemeClr val="hlink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45" name="Line 25"/>
            <p:cNvSpPr>
              <a:spLocks noChangeShapeType="1"/>
            </p:cNvSpPr>
            <p:nvPr/>
          </p:nvSpPr>
          <p:spPr bwMode="auto">
            <a:xfrm>
              <a:off x="3576" y="1416"/>
              <a:ext cx="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46" name="Line 26"/>
            <p:cNvSpPr>
              <a:spLocks noChangeShapeType="1"/>
            </p:cNvSpPr>
            <p:nvPr/>
          </p:nvSpPr>
          <p:spPr bwMode="auto">
            <a:xfrm>
              <a:off x="3632" y="3552"/>
              <a:ext cx="4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47" name="Line 27"/>
            <p:cNvSpPr>
              <a:spLocks noChangeShapeType="1"/>
            </p:cNvSpPr>
            <p:nvPr/>
          </p:nvSpPr>
          <p:spPr bwMode="auto">
            <a:xfrm>
              <a:off x="4056" y="1416"/>
              <a:ext cx="0" cy="2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148" name="Text Box 28"/>
            <p:cNvSpPr txBox="1">
              <a:spLocks noChangeArrowheads="1"/>
            </p:cNvSpPr>
            <p:nvPr/>
          </p:nvSpPr>
          <p:spPr bwMode="auto">
            <a:xfrm>
              <a:off x="3966" y="2424"/>
              <a:ext cx="212" cy="28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5149" name="Text Box 29"/>
            <p:cNvSpPr txBox="1">
              <a:spLocks noChangeArrowheads="1"/>
            </p:cNvSpPr>
            <p:nvPr/>
          </p:nvSpPr>
          <p:spPr bwMode="auto">
            <a:xfrm>
              <a:off x="3745" y="3488"/>
              <a:ext cx="547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/>
                <a:t>d</a:t>
              </a:r>
              <a:r>
                <a:rPr lang="en-US" sz="2400" baseline="-25000"/>
                <a:t>nozzle</a:t>
              </a:r>
              <a:endParaRPr lang="en-US" sz="2400"/>
            </a:p>
          </p:txBody>
        </p:sp>
        <p:grpSp>
          <p:nvGrpSpPr>
            <p:cNvPr id="5150" name="Group 30"/>
            <p:cNvGrpSpPr>
              <a:grpSpLocks/>
            </p:cNvGrpSpPr>
            <p:nvPr/>
          </p:nvGrpSpPr>
          <p:grpSpPr bwMode="auto">
            <a:xfrm>
              <a:off x="3232" y="1248"/>
              <a:ext cx="696" cy="360"/>
              <a:chOff x="1064" y="1832"/>
              <a:chExt cx="696" cy="496"/>
            </a:xfrm>
          </p:grpSpPr>
          <p:sp>
            <p:nvSpPr>
              <p:cNvPr id="5151" name="Line 31"/>
              <p:cNvSpPr>
                <a:spLocks noChangeShapeType="1"/>
              </p:cNvSpPr>
              <p:nvPr/>
            </p:nvSpPr>
            <p:spPr bwMode="auto">
              <a:xfrm>
                <a:off x="1760" y="1832"/>
                <a:ext cx="0" cy="4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52" name="Line 32"/>
              <p:cNvSpPr>
                <a:spLocks noChangeShapeType="1"/>
              </p:cNvSpPr>
              <p:nvPr/>
            </p:nvSpPr>
            <p:spPr bwMode="auto">
              <a:xfrm>
                <a:off x="1064" y="1832"/>
                <a:ext cx="0" cy="4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153" name="Line 33"/>
            <p:cNvSpPr>
              <a:spLocks noChangeShapeType="1"/>
            </p:cNvSpPr>
            <p:nvPr/>
          </p:nvSpPr>
          <p:spPr bwMode="auto">
            <a:xfrm>
              <a:off x="3232" y="1304"/>
              <a:ext cx="6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154" name="Text Box 34"/>
            <p:cNvSpPr txBox="1">
              <a:spLocks noChangeArrowheads="1"/>
            </p:cNvSpPr>
            <p:nvPr/>
          </p:nvSpPr>
          <p:spPr bwMode="auto">
            <a:xfrm>
              <a:off x="3880" y="3896"/>
              <a:ext cx="433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/>
                <a:t>d</a:t>
              </a:r>
              <a:r>
                <a:rPr lang="en-US" sz="2400" baseline="-25000"/>
                <a:t>pipe</a:t>
              </a:r>
              <a:endParaRPr lang="en-US" sz="2400"/>
            </a:p>
          </p:txBody>
        </p:sp>
      </p:grpSp>
      <p:sp>
        <p:nvSpPr>
          <p:cNvPr id="5155" name="Text Box 35"/>
          <p:cNvSpPr txBox="1">
            <a:spLocks noChangeArrowheads="1"/>
          </p:cNvSpPr>
          <p:nvPr/>
        </p:nvSpPr>
        <p:spPr bwMode="auto">
          <a:xfrm>
            <a:off x="822325" y="2027238"/>
            <a:ext cx="836613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66%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Shear surface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709613" y="3662363"/>
            <a:ext cx="7877175" cy="14097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709613" y="5081588"/>
            <a:ext cx="7853362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7174" name="Group 6"/>
          <p:cNvGrpSpPr>
            <a:grpSpLocks/>
          </p:cNvGrpSpPr>
          <p:nvPr/>
        </p:nvGrpSpPr>
        <p:grpSpPr bwMode="auto">
          <a:xfrm>
            <a:off x="1330325" y="3671888"/>
            <a:ext cx="614363" cy="1409700"/>
            <a:chOff x="3599" y="1531"/>
            <a:chExt cx="201" cy="461"/>
          </a:xfrm>
        </p:grpSpPr>
        <p:sp>
          <p:nvSpPr>
            <p:cNvPr id="7175" name="Line 7"/>
            <p:cNvSpPr>
              <a:spLocks noChangeShapeType="1"/>
            </p:cNvSpPr>
            <p:nvPr/>
          </p:nvSpPr>
          <p:spPr bwMode="auto">
            <a:xfrm>
              <a:off x="3700" y="1531"/>
              <a:ext cx="0" cy="4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76" name="Text Box 8"/>
            <p:cNvSpPr txBox="1">
              <a:spLocks noChangeArrowheads="1"/>
            </p:cNvSpPr>
            <p:nvPr/>
          </p:nvSpPr>
          <p:spPr bwMode="auto">
            <a:xfrm>
              <a:off x="3599" y="1649"/>
              <a:ext cx="201" cy="2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4400"/>
                <a:t>a</a:t>
              </a:r>
            </a:p>
          </p:txBody>
        </p:sp>
      </p:grp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2959100" y="3321050"/>
            <a:ext cx="1468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4572000" y="2667000"/>
            <a:ext cx="746125" cy="8239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4800">
                <a:latin typeface="Symbol" pitchFamily="18" charset="2"/>
              </a:rPr>
              <a:t>t</a:t>
            </a:r>
            <a:r>
              <a:rPr lang="en-US" sz="4800" baseline="-25000"/>
              <a:t>fs</a:t>
            </a:r>
            <a:endParaRPr lang="en-US" sz="4800">
              <a:latin typeface="Symbol" pitchFamily="18" charset="2"/>
            </a:endParaRPr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685800" y="5140325"/>
            <a:ext cx="7851775" cy="0"/>
          </a:xfrm>
          <a:prstGeom prst="line">
            <a:avLst/>
          </a:prstGeom>
          <a:noFill/>
          <a:ln w="76200">
            <a:pattFill prst="wdUpDiag">
              <a:fgClr>
                <a:schemeClr val="accent1"/>
              </a:fgClr>
              <a:bgClr>
                <a:schemeClr val="bg1"/>
              </a:bgClr>
            </a:patt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822325" y="2027238"/>
            <a:ext cx="836613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87%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Laminar capillary tube flow</a:t>
            </a: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1811338" y="2047875"/>
            <a:ext cx="5740400" cy="2967038"/>
            <a:chOff x="1141" y="1290"/>
            <a:chExt cx="3616" cy="1869"/>
          </a:xfrm>
        </p:grpSpPr>
        <p:sp>
          <p:nvSpPr>
            <p:cNvPr id="6148" name="Line 4"/>
            <p:cNvSpPr>
              <a:spLocks noChangeShapeType="1"/>
            </p:cNvSpPr>
            <p:nvPr/>
          </p:nvSpPr>
          <p:spPr bwMode="auto">
            <a:xfrm rot="1200000">
              <a:off x="1153" y="2200"/>
              <a:ext cx="34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149" name="Line 5"/>
            <p:cNvSpPr>
              <a:spLocks noChangeShapeType="1"/>
            </p:cNvSpPr>
            <p:nvPr/>
          </p:nvSpPr>
          <p:spPr bwMode="auto">
            <a:xfrm rot="1200000">
              <a:off x="1141" y="2235"/>
              <a:ext cx="34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150" name="Text Box 6"/>
            <p:cNvSpPr txBox="1">
              <a:spLocks noChangeArrowheads="1"/>
            </p:cNvSpPr>
            <p:nvPr/>
          </p:nvSpPr>
          <p:spPr bwMode="auto">
            <a:xfrm>
              <a:off x="1690" y="1290"/>
              <a:ext cx="955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/>
                <a:t>P = 10 kPa</a:t>
              </a:r>
            </a:p>
          </p:txBody>
        </p:sp>
        <p:sp>
          <p:nvSpPr>
            <p:cNvPr id="6151" name="Text Box 7"/>
            <p:cNvSpPr txBox="1">
              <a:spLocks noChangeArrowheads="1"/>
            </p:cNvSpPr>
            <p:nvPr/>
          </p:nvSpPr>
          <p:spPr bwMode="auto">
            <a:xfrm>
              <a:off x="3802" y="1986"/>
              <a:ext cx="955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/>
                <a:t>P = 15 kPa</a:t>
              </a:r>
            </a:p>
          </p:txBody>
        </p:sp>
        <p:sp>
          <p:nvSpPr>
            <p:cNvPr id="6152" name="Line 8"/>
            <p:cNvSpPr>
              <a:spLocks noChangeShapeType="1"/>
            </p:cNvSpPr>
            <p:nvPr/>
          </p:nvSpPr>
          <p:spPr bwMode="auto">
            <a:xfrm rot="1200000" flipV="1">
              <a:off x="1394" y="1722"/>
              <a:ext cx="0" cy="423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153" name="Line 9"/>
            <p:cNvSpPr>
              <a:spLocks noChangeShapeType="1"/>
            </p:cNvSpPr>
            <p:nvPr/>
          </p:nvSpPr>
          <p:spPr bwMode="auto">
            <a:xfrm rot="1200000" flipV="1">
              <a:off x="4172" y="2736"/>
              <a:ext cx="0" cy="423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154" name="Line 10"/>
            <p:cNvSpPr>
              <a:spLocks noChangeShapeType="1"/>
            </p:cNvSpPr>
            <p:nvPr/>
          </p:nvSpPr>
          <p:spPr bwMode="auto">
            <a:xfrm rot="1200000">
              <a:off x="1300" y="2458"/>
              <a:ext cx="2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55" name="Text Box 11"/>
            <p:cNvSpPr txBox="1">
              <a:spLocks noChangeArrowheads="1"/>
            </p:cNvSpPr>
            <p:nvPr/>
          </p:nvSpPr>
          <p:spPr bwMode="auto">
            <a:xfrm rot="1200000">
              <a:off x="2328" y="2250"/>
              <a:ext cx="553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/>
                <a:t>1.5 m</a:t>
              </a:r>
            </a:p>
          </p:txBody>
        </p:sp>
        <p:sp>
          <p:nvSpPr>
            <p:cNvPr id="6156" name="Line 12"/>
            <p:cNvSpPr>
              <a:spLocks noChangeShapeType="1"/>
            </p:cNvSpPr>
            <p:nvPr/>
          </p:nvSpPr>
          <p:spPr bwMode="auto">
            <a:xfrm flipH="1">
              <a:off x="3642" y="2742"/>
              <a:ext cx="5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157" name="Text Box 13"/>
            <p:cNvSpPr txBox="1">
              <a:spLocks noChangeArrowheads="1"/>
            </p:cNvSpPr>
            <p:nvPr/>
          </p:nvSpPr>
          <p:spPr bwMode="auto">
            <a:xfrm>
              <a:off x="3500" y="2508"/>
              <a:ext cx="368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/>
                <a:t>20º</a:t>
              </a:r>
            </a:p>
          </p:txBody>
        </p:sp>
        <p:grpSp>
          <p:nvGrpSpPr>
            <p:cNvPr id="6158" name="Group 14"/>
            <p:cNvGrpSpPr>
              <a:grpSpLocks/>
            </p:cNvGrpSpPr>
            <p:nvPr/>
          </p:nvGrpSpPr>
          <p:grpSpPr bwMode="auto">
            <a:xfrm rot="12000000" flipH="1" flipV="1">
              <a:off x="1497" y="1466"/>
              <a:ext cx="66" cy="237"/>
              <a:chOff x="1628" y="2404"/>
              <a:chExt cx="148" cy="531"/>
            </a:xfrm>
          </p:grpSpPr>
          <p:grpSp>
            <p:nvGrpSpPr>
              <p:cNvPr id="6159" name="Group 15"/>
              <p:cNvGrpSpPr>
                <a:grpSpLocks/>
              </p:cNvGrpSpPr>
              <p:nvPr/>
            </p:nvGrpSpPr>
            <p:grpSpPr bwMode="auto">
              <a:xfrm>
                <a:off x="1628" y="2404"/>
                <a:ext cx="139" cy="410"/>
                <a:chOff x="506" y="1814"/>
                <a:chExt cx="339" cy="998"/>
              </a:xfrm>
            </p:grpSpPr>
            <p:sp>
              <p:nvSpPr>
                <p:cNvPr id="6160" name="Rectangle 16"/>
                <p:cNvSpPr>
                  <a:spLocks noChangeArrowheads="1"/>
                </p:cNvSpPr>
                <p:nvPr/>
              </p:nvSpPr>
              <p:spPr bwMode="auto">
                <a:xfrm flipV="1">
                  <a:off x="506" y="2175"/>
                  <a:ext cx="339" cy="272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161" name="Group 17"/>
                <p:cNvGrpSpPr>
                  <a:grpSpLocks/>
                </p:cNvGrpSpPr>
                <p:nvPr/>
              </p:nvGrpSpPr>
              <p:grpSpPr bwMode="auto">
                <a:xfrm>
                  <a:off x="522" y="2360"/>
                  <a:ext cx="306" cy="452"/>
                  <a:chOff x="504" y="2349"/>
                  <a:chExt cx="306" cy="452"/>
                </a:xfrm>
              </p:grpSpPr>
              <p:sp>
                <p:nvSpPr>
                  <p:cNvPr id="6162" name="AutoShape 18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590" y="2435"/>
                    <a:ext cx="134" cy="366"/>
                  </a:xfrm>
                  <a:prstGeom prst="roundRect">
                    <a:avLst>
                      <a:gd name="adj" fmla="val 49995"/>
                    </a:avLst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63" name="Rectangle 19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504" y="2374"/>
                    <a:ext cx="306" cy="85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64" name="AutoShape 20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571" y="2349"/>
                    <a:ext cx="172" cy="244"/>
                  </a:xfrm>
                  <a:prstGeom prst="roundRect">
                    <a:avLst>
                      <a:gd name="adj" fmla="val 49995"/>
                    </a:avLst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165" name="Group 21"/>
                <p:cNvGrpSpPr>
                  <a:grpSpLocks/>
                </p:cNvGrpSpPr>
                <p:nvPr/>
              </p:nvGrpSpPr>
              <p:grpSpPr bwMode="auto">
                <a:xfrm flipV="1">
                  <a:off x="522" y="1814"/>
                  <a:ext cx="306" cy="452"/>
                  <a:chOff x="504" y="2349"/>
                  <a:chExt cx="306" cy="452"/>
                </a:xfrm>
              </p:grpSpPr>
              <p:sp>
                <p:nvSpPr>
                  <p:cNvPr id="6166" name="AutoShape 22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590" y="2435"/>
                    <a:ext cx="134" cy="366"/>
                  </a:xfrm>
                  <a:prstGeom prst="roundRect">
                    <a:avLst>
                      <a:gd name="adj" fmla="val 49995"/>
                    </a:avLst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67" name="Rectangle 23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504" y="2374"/>
                    <a:ext cx="306" cy="85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68" name="AutoShape 2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571" y="2349"/>
                    <a:ext cx="172" cy="244"/>
                  </a:xfrm>
                  <a:prstGeom prst="roundRect">
                    <a:avLst>
                      <a:gd name="adj" fmla="val 49995"/>
                    </a:avLst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169" name="Rectangle 25"/>
              <p:cNvSpPr>
                <a:spLocks noChangeArrowheads="1"/>
              </p:cNvSpPr>
              <p:nvPr/>
            </p:nvSpPr>
            <p:spPr bwMode="auto">
              <a:xfrm>
                <a:off x="1654" y="2733"/>
                <a:ext cx="99" cy="164"/>
              </a:xfrm>
              <a:prstGeom prst="rect">
                <a:avLst/>
              </a:prstGeom>
              <a:solidFill>
                <a:srgbClr val="FFD767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70" name="Rectangle 26"/>
              <p:cNvSpPr>
                <a:spLocks noChangeArrowheads="1"/>
              </p:cNvSpPr>
              <p:nvPr/>
            </p:nvSpPr>
            <p:spPr bwMode="auto">
              <a:xfrm>
                <a:off x="1637" y="2888"/>
                <a:ext cx="139" cy="47"/>
              </a:xfrm>
              <a:prstGeom prst="rect">
                <a:avLst/>
              </a:prstGeom>
              <a:solidFill>
                <a:schemeClr val="accent2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171" name="Group 27"/>
            <p:cNvGrpSpPr>
              <a:grpSpLocks/>
            </p:cNvGrpSpPr>
            <p:nvPr/>
          </p:nvGrpSpPr>
          <p:grpSpPr bwMode="auto">
            <a:xfrm rot="12000000" flipH="1" flipV="1">
              <a:off x="4269" y="2477"/>
              <a:ext cx="66" cy="237"/>
              <a:chOff x="1628" y="2404"/>
              <a:chExt cx="148" cy="531"/>
            </a:xfrm>
          </p:grpSpPr>
          <p:grpSp>
            <p:nvGrpSpPr>
              <p:cNvPr id="6172" name="Group 28"/>
              <p:cNvGrpSpPr>
                <a:grpSpLocks/>
              </p:cNvGrpSpPr>
              <p:nvPr/>
            </p:nvGrpSpPr>
            <p:grpSpPr bwMode="auto">
              <a:xfrm>
                <a:off x="1628" y="2404"/>
                <a:ext cx="139" cy="410"/>
                <a:chOff x="506" y="1814"/>
                <a:chExt cx="339" cy="998"/>
              </a:xfrm>
            </p:grpSpPr>
            <p:sp>
              <p:nvSpPr>
                <p:cNvPr id="6173" name="Rectangle 29"/>
                <p:cNvSpPr>
                  <a:spLocks noChangeArrowheads="1"/>
                </p:cNvSpPr>
                <p:nvPr/>
              </p:nvSpPr>
              <p:spPr bwMode="auto">
                <a:xfrm flipV="1">
                  <a:off x="506" y="2175"/>
                  <a:ext cx="339" cy="272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174" name="Group 30"/>
                <p:cNvGrpSpPr>
                  <a:grpSpLocks/>
                </p:cNvGrpSpPr>
                <p:nvPr/>
              </p:nvGrpSpPr>
              <p:grpSpPr bwMode="auto">
                <a:xfrm>
                  <a:off x="522" y="2360"/>
                  <a:ext cx="306" cy="452"/>
                  <a:chOff x="504" y="2349"/>
                  <a:chExt cx="306" cy="452"/>
                </a:xfrm>
              </p:grpSpPr>
              <p:sp>
                <p:nvSpPr>
                  <p:cNvPr id="6175" name="AutoShape 31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590" y="2435"/>
                    <a:ext cx="134" cy="366"/>
                  </a:xfrm>
                  <a:prstGeom prst="roundRect">
                    <a:avLst>
                      <a:gd name="adj" fmla="val 49995"/>
                    </a:avLst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76" name="Rectangle 32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504" y="2374"/>
                    <a:ext cx="306" cy="85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77" name="AutoShape 33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571" y="2349"/>
                    <a:ext cx="172" cy="244"/>
                  </a:xfrm>
                  <a:prstGeom prst="roundRect">
                    <a:avLst>
                      <a:gd name="adj" fmla="val 49995"/>
                    </a:avLst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178" name="Group 34"/>
                <p:cNvGrpSpPr>
                  <a:grpSpLocks/>
                </p:cNvGrpSpPr>
                <p:nvPr/>
              </p:nvGrpSpPr>
              <p:grpSpPr bwMode="auto">
                <a:xfrm flipV="1">
                  <a:off x="522" y="1814"/>
                  <a:ext cx="306" cy="452"/>
                  <a:chOff x="504" y="2349"/>
                  <a:chExt cx="306" cy="452"/>
                </a:xfrm>
              </p:grpSpPr>
              <p:sp>
                <p:nvSpPr>
                  <p:cNvPr id="6179" name="AutoShape 35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590" y="2435"/>
                    <a:ext cx="134" cy="366"/>
                  </a:xfrm>
                  <a:prstGeom prst="roundRect">
                    <a:avLst>
                      <a:gd name="adj" fmla="val 49995"/>
                    </a:avLst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80" name="Rectangle 36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504" y="2374"/>
                    <a:ext cx="306" cy="85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81" name="AutoShape 3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571" y="2349"/>
                    <a:ext cx="172" cy="244"/>
                  </a:xfrm>
                  <a:prstGeom prst="roundRect">
                    <a:avLst>
                      <a:gd name="adj" fmla="val 49995"/>
                    </a:avLst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182" name="Rectangle 38"/>
              <p:cNvSpPr>
                <a:spLocks noChangeArrowheads="1"/>
              </p:cNvSpPr>
              <p:nvPr/>
            </p:nvSpPr>
            <p:spPr bwMode="auto">
              <a:xfrm>
                <a:off x="1654" y="2733"/>
                <a:ext cx="99" cy="164"/>
              </a:xfrm>
              <a:prstGeom prst="rect">
                <a:avLst/>
              </a:prstGeom>
              <a:solidFill>
                <a:srgbClr val="FFD767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83" name="Rectangle 39"/>
              <p:cNvSpPr>
                <a:spLocks noChangeArrowheads="1"/>
              </p:cNvSpPr>
              <p:nvPr/>
            </p:nvSpPr>
            <p:spPr bwMode="auto">
              <a:xfrm>
                <a:off x="1637" y="2888"/>
                <a:ext cx="139" cy="47"/>
              </a:xfrm>
              <a:prstGeom prst="rect">
                <a:avLst/>
              </a:prstGeom>
              <a:solidFill>
                <a:schemeClr val="accent2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6184" name="Text Box 40"/>
          <p:cNvSpPr txBox="1">
            <a:spLocks noChangeArrowheads="1"/>
          </p:cNvSpPr>
          <p:nvPr/>
        </p:nvSpPr>
        <p:spPr bwMode="auto">
          <a:xfrm>
            <a:off x="822325" y="2027238"/>
            <a:ext cx="836613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85%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Sprinkler</a:t>
            </a: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2133600" y="3276600"/>
            <a:ext cx="5672138" cy="1697038"/>
            <a:chOff x="195" y="2081"/>
            <a:chExt cx="3573" cy="1069"/>
          </a:xfrm>
        </p:grpSpPr>
        <p:sp>
          <p:nvSpPr>
            <p:cNvPr id="8196" name="Freeform 4"/>
            <p:cNvSpPr>
              <a:spLocks/>
            </p:cNvSpPr>
            <p:nvPr/>
          </p:nvSpPr>
          <p:spPr bwMode="auto">
            <a:xfrm rot="21180000">
              <a:off x="496" y="2346"/>
              <a:ext cx="2332" cy="272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208" y="160"/>
                </a:cxn>
                <a:cxn ang="0">
                  <a:pos x="2120" y="160"/>
                </a:cxn>
                <a:cxn ang="0">
                  <a:pos x="2308" y="272"/>
                </a:cxn>
                <a:cxn ang="0">
                  <a:pos x="2332" y="232"/>
                </a:cxn>
                <a:cxn ang="0">
                  <a:pos x="2128" y="112"/>
                </a:cxn>
                <a:cxn ang="0">
                  <a:pos x="216" y="112"/>
                </a:cxn>
                <a:cxn ang="0">
                  <a:pos x="24" y="0"/>
                </a:cxn>
                <a:cxn ang="0">
                  <a:pos x="0" y="40"/>
                </a:cxn>
              </a:cxnLst>
              <a:rect l="0" t="0" r="r" b="b"/>
              <a:pathLst>
                <a:path w="2332" h="272">
                  <a:moveTo>
                    <a:pt x="0" y="40"/>
                  </a:moveTo>
                  <a:lnTo>
                    <a:pt x="208" y="160"/>
                  </a:lnTo>
                  <a:lnTo>
                    <a:pt x="2120" y="160"/>
                  </a:lnTo>
                  <a:lnTo>
                    <a:pt x="2308" y="272"/>
                  </a:lnTo>
                  <a:lnTo>
                    <a:pt x="2332" y="232"/>
                  </a:lnTo>
                  <a:lnTo>
                    <a:pt x="2128" y="112"/>
                  </a:lnTo>
                  <a:lnTo>
                    <a:pt x="216" y="112"/>
                  </a:lnTo>
                  <a:lnTo>
                    <a:pt x="24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7" name="Oval 5"/>
            <p:cNvSpPr>
              <a:spLocks noChangeArrowheads="1"/>
            </p:cNvSpPr>
            <p:nvPr/>
          </p:nvSpPr>
          <p:spPr bwMode="auto">
            <a:xfrm>
              <a:off x="1659" y="2479"/>
              <a:ext cx="6" cy="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8" name="Arc 6"/>
            <p:cNvSpPr>
              <a:spLocks/>
            </p:cNvSpPr>
            <p:nvPr/>
          </p:nvSpPr>
          <p:spPr bwMode="auto">
            <a:xfrm flipH="1">
              <a:off x="1304" y="2301"/>
              <a:ext cx="208" cy="41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52"/>
                <a:gd name="T2" fmla="*/ 1442 w 21600"/>
                <a:gd name="T3" fmla="*/ 43152 h 43152"/>
                <a:gd name="T4" fmla="*/ 0 w 21600"/>
                <a:gd name="T5" fmla="*/ 21600 h 43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5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969"/>
                    <a:pt x="12786" y="42392"/>
                    <a:pt x="1441" y="43151"/>
                  </a:cubicBezTo>
                </a:path>
                <a:path w="21600" h="4315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969"/>
                    <a:pt x="12786" y="42392"/>
                    <a:pt x="1441" y="4315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488" y="2398"/>
              <a:ext cx="0" cy="7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>
              <a:off x="1656" y="2542"/>
              <a:ext cx="0" cy="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" name="Line 9"/>
            <p:cNvSpPr>
              <a:spLocks noChangeShapeType="1"/>
            </p:cNvSpPr>
            <p:nvPr/>
          </p:nvSpPr>
          <p:spPr bwMode="auto">
            <a:xfrm>
              <a:off x="488" y="2878"/>
              <a:ext cx="1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lg" len="lg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" name="Text Box 10"/>
            <p:cNvSpPr txBox="1">
              <a:spLocks noChangeArrowheads="1"/>
            </p:cNvSpPr>
            <p:nvPr/>
          </p:nvSpPr>
          <p:spPr bwMode="auto">
            <a:xfrm>
              <a:off x="1574" y="2081"/>
              <a:ext cx="248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w</a:t>
              </a:r>
            </a:p>
          </p:txBody>
        </p:sp>
        <p:sp>
          <p:nvSpPr>
            <p:cNvPr id="8203" name="Text Box 11"/>
            <p:cNvSpPr txBox="1">
              <a:spLocks noChangeArrowheads="1"/>
            </p:cNvSpPr>
            <p:nvPr/>
          </p:nvSpPr>
          <p:spPr bwMode="auto">
            <a:xfrm>
              <a:off x="782" y="2728"/>
              <a:ext cx="180" cy="28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</a:p>
          </p:txBody>
        </p:sp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>
              <a:off x="195" y="2486"/>
              <a:ext cx="35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>
              <a:off x="2823" y="2500"/>
              <a:ext cx="770" cy="3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6" name="Arc 14"/>
            <p:cNvSpPr>
              <a:spLocks/>
            </p:cNvSpPr>
            <p:nvPr/>
          </p:nvSpPr>
          <p:spPr bwMode="auto">
            <a:xfrm>
              <a:off x="3327" y="2455"/>
              <a:ext cx="199" cy="321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532 w 21532"/>
                <a:gd name="T1" fmla="*/ 1706 h 19398"/>
                <a:gd name="T2" fmla="*/ 9502 w 21532"/>
                <a:gd name="T3" fmla="*/ 19398 h 19398"/>
                <a:gd name="T4" fmla="*/ 0 w 21532"/>
                <a:gd name="T5" fmla="*/ 0 h 19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32" h="19398" fill="none" extrusionOk="0">
                  <a:moveTo>
                    <a:pt x="21532" y="1706"/>
                  </a:moveTo>
                  <a:cubicBezTo>
                    <a:pt x="20929" y="9314"/>
                    <a:pt x="16356" y="16040"/>
                    <a:pt x="9501" y="19397"/>
                  </a:cubicBezTo>
                </a:path>
                <a:path w="21532" h="19398" stroke="0" extrusionOk="0">
                  <a:moveTo>
                    <a:pt x="21532" y="1706"/>
                  </a:moveTo>
                  <a:cubicBezTo>
                    <a:pt x="20929" y="9314"/>
                    <a:pt x="16356" y="16040"/>
                    <a:pt x="9501" y="19397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Text Box 15"/>
            <p:cNvSpPr txBox="1">
              <a:spLocks noChangeArrowheads="1"/>
            </p:cNvSpPr>
            <p:nvPr/>
          </p:nvSpPr>
          <p:spPr bwMode="auto">
            <a:xfrm>
              <a:off x="3270" y="2460"/>
              <a:ext cx="21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q</a:t>
              </a:r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822325" y="2027238"/>
            <a:ext cx="836613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70%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Lectures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810000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charset="0"/>
          </a:defRPr>
        </a:defPPr>
      </a:lstStyle>
    </a:ln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18</TotalTime>
  <Words>45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4</vt:i4>
      </vt:variant>
    </vt:vector>
  </HeadingPairs>
  <TitlesOfParts>
    <vt:vector size="20" baseType="lpstr">
      <vt:lpstr>Arial</vt:lpstr>
      <vt:lpstr>Calibri</vt:lpstr>
      <vt:lpstr>Candara</vt:lpstr>
      <vt:lpstr>Symbol</vt:lpstr>
      <vt:lpstr>Times New Roman</vt:lpstr>
      <vt:lpstr>Wingdings</vt:lpstr>
      <vt:lpstr>Lectures</vt:lpstr>
      <vt:lpstr>AguaClara</vt:lpstr>
      <vt:lpstr>1_AguaClara</vt:lpstr>
      <vt:lpstr>2_AguaClara</vt:lpstr>
      <vt:lpstr>3_AguaClara</vt:lpstr>
      <vt:lpstr>4_AguaClara</vt:lpstr>
      <vt:lpstr>5_AguaClara</vt:lpstr>
      <vt:lpstr>6_AguaClara</vt:lpstr>
      <vt:lpstr>7_AguaClara</vt:lpstr>
      <vt:lpstr>8_AguaClara</vt:lpstr>
      <vt:lpstr>What is mass of hemisphere given h and Q?</vt:lpstr>
      <vt:lpstr>Shear surface</vt:lpstr>
      <vt:lpstr>Laminar capillary tube flow</vt:lpstr>
      <vt:lpstr>Sprinkler</vt:lpstr>
    </vt:vector>
  </TitlesOfParts>
  <Company>Cornell 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 2</dc:title>
  <dc:creator>Monroe Weber-Shirk</dc:creator>
  <cp:lastModifiedBy>Monroe Weber-Shirk</cp:lastModifiedBy>
  <cp:revision>4</cp:revision>
  <dcterms:created xsi:type="dcterms:W3CDTF">2003-06-26T13:35:49Z</dcterms:created>
  <dcterms:modified xsi:type="dcterms:W3CDTF">2019-05-31T19:21:56Z</dcterms:modified>
</cp:coreProperties>
</file>