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Default Extension="xlsx" ContentType="application/vnd.openxmlformats-officedocument.spreadsheetml.sheet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bin" ContentType="application/vnd.openxmlformats-officedocument.oleObject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1.xml" ContentType="application/vnd.openxmlformats-officedocument.them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drawings/drawing1.xml" ContentType="application/vnd.openxmlformats-officedocument.drawingml.chartshapes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5" r:id="rId2"/>
    <p:sldMasterId id="2147483687" r:id="rId3"/>
    <p:sldMasterId id="2147483699" r:id="rId4"/>
    <p:sldMasterId id="2147483711" r:id="rId5"/>
    <p:sldMasterId id="2147483723" r:id="rId6"/>
    <p:sldMasterId id="2147483735" r:id="rId7"/>
    <p:sldMasterId id="2147483747" r:id="rId8"/>
    <p:sldMasterId id="2147483759" r:id="rId9"/>
    <p:sldMasterId id="2147483771" r:id="rId10"/>
  </p:sldMasterIdLst>
  <p:handoutMasterIdLst>
    <p:handoutMasterId r:id="rId28"/>
  </p:handoutMasterIdLst>
  <p:sldIdLst>
    <p:sldId id="256" r:id="rId11"/>
    <p:sldId id="257" r:id="rId12"/>
    <p:sldId id="260" r:id="rId13"/>
    <p:sldId id="262" r:id="rId14"/>
    <p:sldId id="274" r:id="rId15"/>
    <p:sldId id="275" r:id="rId16"/>
    <p:sldId id="276" r:id="rId17"/>
    <p:sldId id="264" r:id="rId18"/>
    <p:sldId id="265" r:id="rId19"/>
    <p:sldId id="266" r:id="rId20"/>
    <p:sldId id="272" r:id="rId21"/>
    <p:sldId id="273" r:id="rId22"/>
    <p:sldId id="268" r:id="rId23"/>
    <p:sldId id="269" r:id="rId24"/>
    <p:sldId id="270" r:id="rId25"/>
    <p:sldId id="271" r:id="rId26"/>
    <p:sldId id="277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napToGrid="0">
      <p:cViewPr varScale="1">
        <p:scale>
          <a:sx n="84" d="100"/>
          <a:sy n="84" d="100"/>
        </p:scale>
        <p:origin x="-118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6.xml"/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3391136801541428"/>
          <c:y val="6.1561561561561562E-2"/>
          <c:w val="0.68400770712909464"/>
          <c:h val="0.71021021021021025"/>
        </c:manualLayout>
      </c:layout>
      <c:scatterChart>
        <c:scatterStyle val="lineMarker"/>
        <c:ser>
          <c:idx val="0"/>
          <c:order val="0"/>
          <c:tx>
            <c:v>HGL6</c:v>
          </c:tx>
          <c:spPr>
            <a:ln w="23146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calcs!$L$24:$Q$24</c:f>
              <c:numCache>
                <c:formatCode>General</c:formatCode>
                <c:ptCount val="6"/>
                <c:pt idx="0">
                  <c:v>0</c:v>
                </c:pt>
                <c:pt idx="1">
                  <c:v>0.19000000000000003</c:v>
                </c:pt>
                <c:pt idx="2">
                  <c:v>0.22000000000000003</c:v>
                </c:pt>
                <c:pt idx="3">
                  <c:v>0.22000000000000003</c:v>
                </c:pt>
                <c:pt idx="4">
                  <c:v>0.30000000000000004</c:v>
                </c:pt>
                <c:pt idx="5">
                  <c:v>0.7200000000000002</c:v>
                </c:pt>
              </c:numCache>
            </c:numRef>
          </c:xVal>
          <c:yVal>
            <c:numRef>
              <c:f>calcs!$L$31:$Q$31</c:f>
              <c:numCache>
                <c:formatCode>General</c:formatCode>
                <c:ptCount val="6"/>
                <c:pt idx="0">
                  <c:v>5.6085578613199978</c:v>
                </c:pt>
                <c:pt idx="1">
                  <c:v>1.7201760254000003</c:v>
                </c:pt>
                <c:pt idx="2">
                  <c:v>1.1062209986757898</c:v>
                </c:pt>
                <c:pt idx="3">
                  <c:v>1.7281349531009529</c:v>
                </c:pt>
                <c:pt idx="4">
                  <c:v>1.70741494752</c:v>
                </c:pt>
                <c:pt idx="5">
                  <c:v>1.5986349182199999</c:v>
                </c:pt>
              </c:numCache>
            </c:numRef>
          </c:yVal>
        </c:ser>
        <c:ser>
          <c:idx val="1"/>
          <c:order val="1"/>
          <c:tx>
            <c:v>EGL6</c:v>
          </c:tx>
          <c:spPr>
            <a:ln w="23146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calcs!$L$24:$Q$24</c:f>
              <c:numCache>
                <c:formatCode>General</c:formatCode>
                <c:ptCount val="6"/>
                <c:pt idx="0">
                  <c:v>0</c:v>
                </c:pt>
                <c:pt idx="1">
                  <c:v>0.19000000000000003</c:v>
                </c:pt>
                <c:pt idx="2">
                  <c:v>0.22000000000000003</c:v>
                </c:pt>
                <c:pt idx="3">
                  <c:v>0.22000000000000003</c:v>
                </c:pt>
                <c:pt idx="4">
                  <c:v>0.30000000000000004</c:v>
                </c:pt>
                <c:pt idx="5">
                  <c:v>0.7200000000000002</c:v>
                </c:pt>
              </c:numCache>
            </c:numRef>
          </c:xVal>
          <c:yVal>
            <c:numRef>
              <c:f>calcs!$S$31:$X$31</c:f>
              <c:numCache>
                <c:formatCode>General</c:formatCode>
                <c:ptCount val="6"/>
                <c:pt idx="0">
                  <c:v>9.670127639771108</c:v>
                </c:pt>
                <c:pt idx="1">
                  <c:v>5.78174580385111</c:v>
                </c:pt>
                <c:pt idx="2">
                  <c:v>5.1677907771268972</c:v>
                </c:pt>
                <c:pt idx="3">
                  <c:v>1.8084540820205184</c:v>
                </c:pt>
                <c:pt idx="4">
                  <c:v>1.7877340764395655</c:v>
                </c:pt>
                <c:pt idx="5">
                  <c:v>1.6789540471395656</c:v>
                </c:pt>
              </c:numCache>
            </c:numRef>
          </c:yVal>
        </c:ser>
        <c:ser>
          <c:idx val="2"/>
          <c:order val="2"/>
          <c:tx>
            <c:v>HGL3</c:v>
          </c:tx>
          <c:spPr>
            <a:ln w="23146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calcs!$L$24:$Q$24</c:f>
              <c:numCache>
                <c:formatCode>General</c:formatCode>
                <c:ptCount val="6"/>
                <c:pt idx="0">
                  <c:v>0</c:v>
                </c:pt>
                <c:pt idx="1">
                  <c:v>0.19000000000000003</c:v>
                </c:pt>
                <c:pt idx="2">
                  <c:v>0.22000000000000003</c:v>
                </c:pt>
                <c:pt idx="3">
                  <c:v>0.22000000000000003</c:v>
                </c:pt>
                <c:pt idx="4">
                  <c:v>0.30000000000000004</c:v>
                </c:pt>
                <c:pt idx="5">
                  <c:v>0.7200000000000002</c:v>
                </c:pt>
              </c:numCache>
            </c:numRef>
          </c:xVal>
          <c:yVal>
            <c:numRef>
              <c:f>calcs!$L$28:$Q$28</c:f>
              <c:numCache>
                <c:formatCode>General</c:formatCode>
                <c:ptCount val="6"/>
                <c:pt idx="0">
                  <c:v>0.75115055846000001</c:v>
                </c:pt>
                <c:pt idx="1">
                  <c:v>0.22661915206000005</c:v>
                </c:pt>
                <c:pt idx="2">
                  <c:v>0.14379840368105273</c:v>
                </c:pt>
                <c:pt idx="3">
                  <c:v>0.20624573756476178</c:v>
                </c:pt>
                <c:pt idx="4">
                  <c:v>0.20452836229999999</c:v>
                </c:pt>
                <c:pt idx="5">
                  <c:v>0.19551214216000004</c:v>
                </c:pt>
              </c:numCache>
            </c:numRef>
          </c:yVal>
        </c:ser>
        <c:ser>
          <c:idx val="3"/>
          <c:order val="3"/>
          <c:tx>
            <c:v>EGL3</c:v>
          </c:tx>
          <c:spPr>
            <a:ln w="23146">
              <a:solidFill>
                <a:schemeClr val="hlink"/>
              </a:solidFill>
              <a:prstDash val="solid"/>
            </a:ln>
          </c:spPr>
          <c:marker>
            <c:symbol val="none"/>
          </c:marker>
          <c:xVal>
            <c:numRef>
              <c:f>calcs!$S$24:$X$24</c:f>
              <c:numCache>
                <c:formatCode>General</c:formatCode>
                <c:ptCount val="6"/>
                <c:pt idx="0">
                  <c:v>0</c:v>
                </c:pt>
                <c:pt idx="1">
                  <c:v>0.19000000000000003</c:v>
                </c:pt>
                <c:pt idx="2">
                  <c:v>0.22000000000000003</c:v>
                </c:pt>
                <c:pt idx="3">
                  <c:v>0.22000000000000003</c:v>
                </c:pt>
                <c:pt idx="4">
                  <c:v>0.30000000000000004</c:v>
                </c:pt>
                <c:pt idx="5">
                  <c:v>0.7200000000000002</c:v>
                </c:pt>
              </c:numCache>
            </c:numRef>
          </c:xVal>
          <c:yVal>
            <c:numRef>
              <c:f>calcs!$S$28:$X$28</c:f>
              <c:numCache>
                <c:formatCode>General</c:formatCode>
                <c:ptCount val="6"/>
                <c:pt idx="0">
                  <c:v>1.1793369773999631</c:v>
                </c:pt>
                <c:pt idx="1">
                  <c:v>0.6548055709999635</c:v>
                </c:pt>
                <c:pt idx="2">
                  <c:v>0.57198482262101635</c:v>
                </c:pt>
                <c:pt idx="3">
                  <c:v>0.21471329125961963</c:v>
                </c:pt>
                <c:pt idx="4">
                  <c:v>0.2129959159948577</c:v>
                </c:pt>
                <c:pt idx="5">
                  <c:v>0.20397969585485767</c:v>
                </c:pt>
              </c:numCache>
            </c:numRef>
          </c:yVal>
        </c:ser>
        <c:axId val="154486272"/>
        <c:axId val="185583488"/>
      </c:scatterChart>
      <c:valAx>
        <c:axId val="154486272"/>
        <c:scaling>
          <c:orientation val="minMax"/>
          <c:max val="0.75000000000000011"/>
        </c:scaling>
        <c:axPos val="b"/>
        <c:title>
          <c:tx>
            <c:rich>
              <a:bodyPr/>
              <a:lstStyle/>
              <a:p>
                <a:pPr>
                  <a:defRPr sz="1549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t>distance along pipe (m)</a:t>
                </a:r>
              </a:p>
            </c:rich>
          </c:tx>
          <c:layout>
            <c:manualLayout>
              <c:xMode val="edge"/>
              <c:yMode val="edge"/>
              <c:x val="0.31791907514450879"/>
              <c:y val="0.89189189189189211"/>
            </c:manualLayout>
          </c:layout>
          <c:spPr>
            <a:noFill/>
            <a:ln w="15431">
              <a:noFill/>
            </a:ln>
          </c:spPr>
        </c:title>
        <c:numFmt formatCode="General" sourceLinked="1"/>
        <c:tickLblPos val="nextTo"/>
        <c:spPr>
          <a:ln w="192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49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85583488"/>
        <c:crosses val="autoZero"/>
        <c:crossBetween val="midCat"/>
        <c:majorUnit val="0.25"/>
      </c:valAx>
      <c:valAx>
        <c:axId val="185583488"/>
        <c:scaling>
          <c:orientation val="minMax"/>
          <c:max val="10"/>
        </c:scaling>
        <c:axPos val="l"/>
        <c:majorGridlines>
          <c:spPr>
            <a:ln w="1929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549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t>Grade lines (m)</a:t>
                </a:r>
              </a:p>
            </c:rich>
          </c:tx>
          <c:layout>
            <c:manualLayout>
              <c:xMode val="edge"/>
              <c:yMode val="edge"/>
              <c:x val="1.2524084778420042E-2"/>
              <c:y val="0.24924924924924927"/>
            </c:manualLayout>
          </c:layout>
          <c:spPr>
            <a:noFill/>
            <a:ln w="15431">
              <a:noFill/>
            </a:ln>
          </c:spPr>
        </c:title>
        <c:numFmt formatCode="General" sourceLinked="1"/>
        <c:tickLblPos val="nextTo"/>
        <c:spPr>
          <a:ln w="192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49" b="0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54486272"/>
        <c:crosses val="autoZero"/>
        <c:crossBetween val="midCat"/>
      </c:valAx>
      <c:spPr>
        <a:noFill/>
        <a:ln w="7715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146435452793837"/>
          <c:y val="9.7597597597597618E-2"/>
          <c:w val="0.13391136801541428"/>
          <c:h val="0.2777777777777779"/>
        </c:manualLayout>
      </c:layout>
      <c:spPr>
        <a:solidFill>
          <a:schemeClr val="bg1"/>
        </a:solidFill>
        <a:ln w="1929">
          <a:solidFill>
            <a:schemeClr val="tx1"/>
          </a:solidFill>
          <a:prstDash val="solid"/>
        </a:ln>
      </c:spPr>
      <c:txPr>
        <a:bodyPr/>
        <a:lstStyle/>
        <a:p>
          <a:pPr>
            <a:defRPr sz="1425" b="0" i="0" u="none" strike="noStrike" baseline="0">
              <a:solidFill>
                <a:schemeClr val="tx1"/>
              </a:solidFill>
              <a:latin typeface="Times New Roman"/>
              <a:ea typeface="Times New Roman"/>
              <a:cs typeface="Times New Roman"/>
            </a:defRPr>
          </a:pPr>
          <a:endParaRPr lang="en-US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 sz="1549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11782032400589101"/>
          <c:y val="0.3867924528301887"/>
          <c:w val="0.80412371134020622"/>
          <c:h val="6.6037735849056617E-2"/>
        </c:manualLayout>
      </c:layout>
      <c:scatterChart>
        <c:scatterStyle val="smoothMarker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11810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3.0000000000000002E-2</c:v>
                </c:pt>
                <c:pt idx="2">
                  <c:v>0.22</c:v>
                </c:pt>
                <c:pt idx="3">
                  <c:v>0.25</c:v>
                </c:pt>
                <c:pt idx="4">
                  <c:v>0.25</c:v>
                </c:pt>
                <c:pt idx="5">
                  <c:v>0.33000000000000007</c:v>
                </c:pt>
                <c:pt idx="6">
                  <c:v>0.67000000000000015</c:v>
                </c:pt>
                <c:pt idx="7">
                  <c:v>0.75000000000000011</c:v>
                </c:pt>
              </c:numCache>
            </c:numRef>
          </c:xVal>
          <c:yVal>
            <c:numRef>
              <c:f>Sheet1!$B$2:$B$9</c:f>
              <c:numCache>
                <c:formatCode>0.00</c:formatCode>
                <c:ptCount val="8"/>
                <c:pt idx="0">
                  <c:v>-1.5</c:v>
                </c:pt>
                <c:pt idx="1">
                  <c:v>-1.5</c:v>
                </c:pt>
                <c:pt idx="2">
                  <c:v>-1.5</c:v>
                </c:pt>
                <c:pt idx="3">
                  <c:v>-1.5</c:v>
                </c:pt>
                <c:pt idx="4">
                  <c:v>-4</c:v>
                </c:pt>
                <c:pt idx="5">
                  <c:v>-4</c:v>
                </c:pt>
                <c:pt idx="6">
                  <c:v>-4</c:v>
                </c:pt>
                <c:pt idx="7">
                  <c:v>-4</c:v>
                </c:pt>
              </c:numCache>
            </c:numRef>
          </c:yVal>
        </c:ser>
        <c:ser>
          <c:idx val="3"/>
          <c:order val="2"/>
          <c:tx>
            <c:v>ports</c:v>
          </c:tx>
          <c:spPr>
            <a:ln w="11810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Sheet1!$G$2:$G$21</c:f>
              <c:numCache>
                <c:formatCode>General</c:formatCode>
                <c:ptCount val="20"/>
                <c:pt idx="0">
                  <c:v>0</c:v>
                </c:pt>
                <c:pt idx="1">
                  <c:v>2.8000000000000001E-2</c:v>
                </c:pt>
                <c:pt idx="2">
                  <c:v>2.8000000000000001E-2</c:v>
                </c:pt>
                <c:pt idx="3">
                  <c:v>3.2000000000000008E-2</c:v>
                </c:pt>
                <c:pt idx="4">
                  <c:v>3.2000000000000008E-2</c:v>
                </c:pt>
                <c:pt idx="5">
                  <c:v>0.21800000000000003</c:v>
                </c:pt>
                <c:pt idx="6">
                  <c:v>0.21800000000000003</c:v>
                </c:pt>
                <c:pt idx="7">
                  <c:v>0.222</c:v>
                </c:pt>
                <c:pt idx="8">
                  <c:v>0.222</c:v>
                </c:pt>
                <c:pt idx="9">
                  <c:v>0.25</c:v>
                </c:pt>
                <c:pt idx="10">
                  <c:v>0.25</c:v>
                </c:pt>
                <c:pt idx="11">
                  <c:v>0.32800000000000007</c:v>
                </c:pt>
                <c:pt idx="12">
                  <c:v>0.32800000000000007</c:v>
                </c:pt>
                <c:pt idx="13">
                  <c:v>0.33200000000000007</c:v>
                </c:pt>
                <c:pt idx="14">
                  <c:v>0.33200000000000007</c:v>
                </c:pt>
                <c:pt idx="15">
                  <c:v>0.66800000000000015</c:v>
                </c:pt>
                <c:pt idx="16">
                  <c:v>0.66800000000000015</c:v>
                </c:pt>
                <c:pt idx="17">
                  <c:v>0.67200000000000015</c:v>
                </c:pt>
                <c:pt idx="18">
                  <c:v>0.67200000000000015</c:v>
                </c:pt>
                <c:pt idx="19">
                  <c:v>0.75000000000000011</c:v>
                </c:pt>
              </c:numCache>
            </c:numRef>
          </c:xVal>
          <c:yVal>
            <c:numRef>
              <c:f>Sheet1!$H$2:$H$21</c:f>
              <c:numCache>
                <c:formatCode>0.00</c:formatCode>
                <c:ptCount val="20"/>
                <c:pt idx="0" formatCode="General">
                  <c:v>1.5</c:v>
                </c:pt>
                <c:pt idx="1">
                  <c:v>1.5</c:v>
                </c:pt>
                <c:pt idx="2">
                  <c:v>13.5</c:v>
                </c:pt>
                <c:pt idx="3">
                  <c:v>13.5</c:v>
                </c:pt>
                <c:pt idx="4">
                  <c:v>1.5</c:v>
                </c:pt>
                <c:pt idx="5">
                  <c:v>1.5</c:v>
                </c:pt>
                <c:pt idx="6">
                  <c:v>13.5</c:v>
                </c:pt>
                <c:pt idx="7">
                  <c:v>13.5</c:v>
                </c:pt>
                <c:pt idx="8">
                  <c:v>1.5</c:v>
                </c:pt>
                <c:pt idx="9">
                  <c:v>1.5</c:v>
                </c:pt>
                <c:pt idx="10">
                  <c:v>4</c:v>
                </c:pt>
                <c:pt idx="11">
                  <c:v>4</c:v>
                </c:pt>
                <c:pt idx="12">
                  <c:v>16</c:v>
                </c:pt>
                <c:pt idx="13">
                  <c:v>16</c:v>
                </c:pt>
                <c:pt idx="14">
                  <c:v>4</c:v>
                </c:pt>
                <c:pt idx="15">
                  <c:v>4</c:v>
                </c:pt>
                <c:pt idx="16">
                  <c:v>16</c:v>
                </c:pt>
                <c:pt idx="17">
                  <c:v>16</c:v>
                </c:pt>
                <c:pt idx="18">
                  <c:v>4</c:v>
                </c:pt>
                <c:pt idx="19" formatCode="General">
                  <c:v>4</c:v>
                </c:pt>
              </c:numCache>
            </c:numRef>
          </c:yVal>
        </c:ser>
        <c:axId val="187549184"/>
        <c:axId val="187675392"/>
      </c:scatterChart>
      <c:scatterChart>
        <c:scatterStyle val="lineMarker"/>
        <c:ser>
          <c:idx val="2"/>
          <c:order val="1"/>
          <c:tx>
            <c:strRef>
              <c:f>Sheet1!$D$1</c:f>
              <c:strCache>
                <c:ptCount val="1"/>
              </c:strCache>
            </c:strRef>
          </c:tx>
          <c:spPr>
            <a:ln w="26573">
              <a:noFill/>
            </a:ln>
          </c:spPr>
          <c:marker>
            <c:symbol val="none"/>
          </c:marker>
          <c:dLbls>
            <c:spPr>
              <a:noFill/>
              <a:ln w="23620">
                <a:noFill/>
              </a:ln>
            </c:spPr>
            <c:txPr>
              <a:bodyPr rot="-5400000" vert="horz"/>
              <a:lstStyle/>
              <a:p>
                <a:pPr algn="r">
                  <a:defRPr sz="132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endParaRPr lang="en-US"/>
              </a:p>
            </c:txPr>
            <c:dLblPos val="b"/>
            <c:showVal val="1"/>
          </c:dLbls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3.0000000000000002E-2</c:v>
                </c:pt>
                <c:pt idx="2">
                  <c:v>0.22</c:v>
                </c:pt>
                <c:pt idx="3">
                  <c:v>0.25</c:v>
                </c:pt>
                <c:pt idx="4">
                  <c:v>0.25</c:v>
                </c:pt>
                <c:pt idx="5">
                  <c:v>0.33000000000000007</c:v>
                </c:pt>
                <c:pt idx="6">
                  <c:v>0.67000000000000015</c:v>
                </c:pt>
                <c:pt idx="7">
                  <c:v>0.75000000000000011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0</c:v>
                </c:pt>
                <c:pt idx="1">
                  <c:v>3.0000000000000002E-2</c:v>
                </c:pt>
                <c:pt idx="2">
                  <c:v>0.22</c:v>
                </c:pt>
                <c:pt idx="3">
                  <c:v>0.25</c:v>
                </c:pt>
                <c:pt idx="4">
                  <c:v>0.25</c:v>
                </c:pt>
                <c:pt idx="5">
                  <c:v>0.33000000000000007</c:v>
                </c:pt>
                <c:pt idx="6">
                  <c:v>0.67000000000000015</c:v>
                </c:pt>
                <c:pt idx="7">
                  <c:v>0.75000000000000011</c:v>
                </c:pt>
              </c:numCache>
            </c:numRef>
          </c:yVal>
          <c:smooth val="1"/>
        </c:ser>
        <c:axId val="187677696"/>
        <c:axId val="187816576"/>
      </c:scatterChart>
      <c:valAx>
        <c:axId val="1875491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325" b="0" i="0" u="none" strike="noStrike" baseline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t>distance along pipe (m)</a:t>
                </a:r>
              </a:p>
            </c:rich>
          </c:tx>
          <c:layout>
            <c:manualLayout>
              <c:xMode val="edge"/>
              <c:yMode val="edge"/>
              <c:x val="0.4756995581737849"/>
              <c:y val="0.65094339622641528"/>
            </c:manualLayout>
          </c:layout>
          <c:spPr>
            <a:noFill/>
            <a:ln w="23620">
              <a:noFill/>
            </a:ln>
          </c:spPr>
        </c:title>
        <c:numFmt formatCode="General" sourceLinked="1"/>
        <c:tickLblPos val="high"/>
        <c:spPr>
          <a:ln w="8858">
            <a:noFill/>
          </a:ln>
        </c:spPr>
        <c:txPr>
          <a:bodyPr rot="0" vert="horz"/>
          <a:lstStyle/>
          <a:p>
            <a:pPr>
              <a:defRPr sz="1325" b="0" i="0" u="none" strike="noStrike" baseline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87675392"/>
        <c:crossesAt val="5"/>
        <c:crossBetween val="midCat"/>
      </c:valAx>
      <c:valAx>
        <c:axId val="187675392"/>
        <c:scaling>
          <c:orientation val="minMax"/>
          <c:max val="20"/>
          <c:min val="-5"/>
        </c:scaling>
        <c:axPos val="l"/>
        <c:numFmt formatCode="0.00" sourceLinked="1"/>
        <c:tickLblPos val="nextTo"/>
        <c:spPr>
          <a:ln w="8858">
            <a:noFill/>
          </a:ln>
        </c:spPr>
        <c:txPr>
          <a:bodyPr rot="0" vert="horz"/>
          <a:lstStyle/>
          <a:p>
            <a:pPr>
              <a:defRPr sz="1325" b="0" i="0" u="none" strike="noStrike" baseline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87549184"/>
        <c:crosses val="autoZero"/>
        <c:crossBetween val="midCat"/>
        <c:minorUnit val="1"/>
      </c:valAx>
      <c:valAx>
        <c:axId val="187677696"/>
        <c:scaling>
          <c:orientation val="minMax"/>
        </c:scaling>
        <c:delete val="1"/>
        <c:axPos val="b"/>
        <c:numFmt formatCode="General" sourceLinked="1"/>
        <c:tickLblPos val="none"/>
        <c:crossAx val="187816576"/>
        <c:crosses val="autoZero"/>
        <c:crossBetween val="midCat"/>
      </c:valAx>
      <c:valAx>
        <c:axId val="187816576"/>
        <c:scaling>
          <c:orientation val="minMax"/>
          <c:max val="1000"/>
        </c:scaling>
        <c:axPos val="r"/>
        <c:numFmt formatCode="General" sourceLinked="1"/>
        <c:majorTickMark val="cross"/>
        <c:tickLblPos val="nextTo"/>
        <c:spPr>
          <a:ln w="8858">
            <a:noFill/>
          </a:ln>
        </c:spPr>
        <c:txPr>
          <a:bodyPr rot="0" vert="horz"/>
          <a:lstStyle/>
          <a:p>
            <a:pPr>
              <a:defRPr sz="1325" b="0" i="0" u="none" strike="noStrike" baseline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87677696"/>
        <c:crosses val="max"/>
        <c:crossBetween val="midCat"/>
      </c:valAx>
      <c:spPr>
        <a:noFill/>
        <a:ln w="23620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744" b="0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/>
  <c:userShapes r:id="rId2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0.49825</cdr:x>
      <cdr:y>0.4075</cdr:y>
    </cdr:from>
    <cdr:to>
      <cdr:x>0.5095</cdr:x>
      <cdr:y>0.42125</cdr:y>
    </cdr:to>
    <cdr:sp macro="" textlink="">
      <cdr:nvSpPr>
        <cdr:cNvPr id="24577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222419" y="411432"/>
          <a:ext cx="72760" cy="1388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">
          <a:noFill/>
          <a:miter lim="800000"/>
          <a:headEnd/>
          <a:tailEnd/>
        </a:ln>
        <a:effectLst xmlns:a="http://schemas.openxmlformats.org/drawingml/2006/main"/>
      </cdr:spPr>
      <cdr:txBody>
        <a:bodyPr xmlns:a="http://schemas.openxmlformats.org/drawingml/2006/main" vertOverflow="clip" wrap="square" lIns="27432" tIns="22860" rIns="27432" bIns="22860" anchor="ctr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800" b="0" i="0" u="none" strike="noStrike" baseline="0">
              <a:solidFill>
                <a:srgbClr val="000000"/>
              </a:solidFill>
              <a:latin typeface="Times New Roman"/>
              <a:cs typeface="Times New Roman"/>
            </a:rPr>
            <a:t> 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7F2D02-4D96-4454-81F2-564561EEDC2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3.jpeg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e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jpe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3.jpe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3.jpeg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92369" y="2387600"/>
            <a:ext cx="3962400" cy="3309815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94585"/>
            <a:ext cx="2133600" cy="22689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60ADF12-DEE2-437D-B39A-AE23E6CDDE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B3CF1-C9BA-4CF2-8CE7-7066CEEBA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F5DF5-60B6-4E98-9E53-C2DD08BCDF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A99E09-4872-45AD-9113-7CEE017F21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3E6F03-FCD6-4C17-81E4-1F39848BC9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E5061-7C69-4522-BE37-8188320BC4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6697E-87C0-4895-BEF8-EC9703C8DC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F35835-CD52-426D-8114-7C9E9B9C5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43009-7422-42CB-92E3-DCE6DBC562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6861F-6530-4B20-97D5-EB438499E296}" type="datetimeFigureOut">
              <a:rPr lang="es-CO" smtClean="0">
                <a:solidFill>
                  <a:srgbClr val="000000"/>
                </a:solidFill>
              </a:rPr>
              <a:pPr/>
              <a:t>18/12/2012</a:t>
            </a:fld>
            <a:endParaRPr lang="es-CO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55BE6-8BCA-43BA-A36E-C2A9BEE99AC9}" type="slidenum">
              <a:rPr lang="es-CO" smtClean="0">
                <a:solidFill>
                  <a:srgbClr val="000000"/>
                </a:solidFill>
              </a:rPr>
              <a:pPr/>
              <a:t>‹#›</a:t>
            </a:fld>
            <a:endParaRPr lang="es-CO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4154-974C-4F14-873F-C322CB2028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8851" name="Picture 3" descr="IMG_024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</p:spPr>
        </p:pic>
        <p:pic>
          <p:nvPicPr>
            <p:cNvPr id="78852" name="Picture 4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73334" t="74040" r="23334" b="17778"/>
            <a:stretch>
              <a:fillRect/>
            </a:stretch>
          </p:blipFill>
          <p:spPr bwMode="auto">
            <a:xfrm>
              <a:off x="4032" y="3216"/>
              <a:ext cx="192" cy="432"/>
            </a:xfrm>
            <a:prstGeom prst="rect">
              <a:avLst/>
            </a:prstGeom>
            <a:noFill/>
          </p:spPr>
        </p:pic>
        <p:pic>
          <p:nvPicPr>
            <p:cNvPr id="78853" name="Picture 5" descr="IMG_0249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65834" t="84445" r="29166" b="13333"/>
            <a:stretch>
              <a:fillRect/>
            </a:stretch>
          </p:blipFill>
          <p:spPr bwMode="auto">
            <a:xfrm>
              <a:off x="3792" y="3552"/>
              <a:ext cx="288" cy="96"/>
            </a:xfrm>
            <a:prstGeom prst="rect">
              <a:avLst/>
            </a:prstGeom>
            <a:noFill/>
          </p:spPr>
        </p:pic>
      </p:grpSp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39624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781800" y="6248400"/>
            <a:ext cx="2133600" cy="47625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1120775"/>
            <a:ext cx="7772400" cy="1470025"/>
          </a:xfrm>
          <a:ln w="9525"/>
        </p:spPr>
        <p:txBody>
          <a:bodyPr/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8860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0"/>
            <a:ext cx="4038600" cy="120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 descr="cu_logo_sml_150_ppt.jpg                                        000B7307&#10;MPF28 Panther                  BD8AC84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88" y="5876925"/>
            <a:ext cx="9145588" cy="9810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88522-9BA7-4EC5-B768-865B2BEAD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28600"/>
            <a:ext cx="5867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6096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94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674A-2335-4D63-923F-889337434E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0480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E97E3B-4BD4-4D27-AA52-CBAF8D6425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4635F-EEFC-45D6-A1A7-222B36D010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6109870"/>
            <a:ext cx="2514600" cy="74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ECB2E-A233-43CF-B1E2-6433B9CB7F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A5AD3-08CC-4598-BE40-CD82AC389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0876E78-23F3-4647-855B-CB8195D054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18/12/2012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18/12/2012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056861F-6530-4B20-97D5-EB438499E296}" type="datetimeFigureOut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18/12/2012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955BE6-8BCA-43BA-A36E-C2A9BEE99AC9}" type="slidenum">
              <a:rPr lang="es-CO" smtClean="0">
                <a:solidFill>
                  <a:srgbClr val="000000"/>
                </a:solidFill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CO">
              <a:solidFill>
                <a:srgbClr val="000000"/>
              </a:solidFill>
              <a:cs typeface="+mn-cs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00"/>
              </a:solidFill>
              <a:latin typeface="Calibri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4582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11" Type="http://schemas.openxmlformats.org/officeDocument/2006/relationships/slide" Target="slide6.xml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Prelim 2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val 2"/>
          <p:cNvSpPr>
            <a:spLocks noChangeArrowheads="1"/>
          </p:cNvSpPr>
          <p:nvPr/>
        </p:nvSpPr>
        <p:spPr bwMode="auto">
          <a:xfrm>
            <a:off x="304800" y="762000"/>
            <a:ext cx="3759200" cy="3759200"/>
          </a:xfrm>
          <a:prstGeom prst="ellipse">
            <a:avLst/>
          </a:prstGeom>
          <a:noFill/>
          <a:ln w="38100">
            <a:solidFill>
              <a:schemeClr val="folHlink"/>
            </a:solidFill>
            <a:prstDash val="sysDot"/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 flipV="1">
            <a:off x="8013700" y="1803400"/>
            <a:ext cx="889000" cy="5969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Sprinkler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4579938" y="1885950"/>
          <a:ext cx="4570412" cy="446088"/>
        </p:xfrm>
        <a:graphic>
          <a:graphicData uri="http://schemas.openxmlformats.org/presentationml/2006/ole">
            <p:oleObj spid="_x0000_s16389" name="Equation" r:id="rId3" imgW="3479760" imgH="444240" progId="Equation.DSMT4">
              <p:embed/>
            </p:oleObj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92100" y="3914775"/>
            <a:ext cx="3695700" cy="2647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Total flow is 1 L/s.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Jet diameter is 0.5 cm.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Friction exerts a torque of 0.1 N-m-s</a:t>
            </a:r>
            <a:r>
              <a:rPr lang="en-US" sz="2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w</a:t>
            </a:r>
            <a:r>
              <a:rPr lang="en-US" sz="24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q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= 30º.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Find the speed of rotation.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355600" y="2032000"/>
            <a:ext cx="0" cy="48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65125" y="1882775"/>
            <a:ext cx="393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6393" name="Group 9"/>
          <p:cNvGrpSpPr>
            <a:grpSpLocks/>
          </p:cNvGrpSpPr>
          <p:nvPr/>
        </p:nvGrpSpPr>
        <p:grpSpPr bwMode="auto">
          <a:xfrm>
            <a:off x="342900" y="2470150"/>
            <a:ext cx="3702050" cy="431800"/>
            <a:chOff x="920" y="1540"/>
            <a:chExt cx="2332" cy="272"/>
          </a:xfrm>
        </p:grpSpPr>
        <p:sp>
          <p:nvSpPr>
            <p:cNvPr id="16394" name="Freeform 10"/>
            <p:cNvSpPr>
              <a:spLocks/>
            </p:cNvSpPr>
            <p:nvPr/>
          </p:nvSpPr>
          <p:spPr bwMode="auto">
            <a:xfrm>
              <a:off x="920" y="1540"/>
              <a:ext cx="2332" cy="272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208" y="160"/>
                </a:cxn>
                <a:cxn ang="0">
                  <a:pos x="2120" y="160"/>
                </a:cxn>
                <a:cxn ang="0">
                  <a:pos x="2308" y="272"/>
                </a:cxn>
                <a:cxn ang="0">
                  <a:pos x="2332" y="232"/>
                </a:cxn>
                <a:cxn ang="0">
                  <a:pos x="2128" y="112"/>
                </a:cxn>
                <a:cxn ang="0">
                  <a:pos x="216" y="112"/>
                </a:cxn>
                <a:cxn ang="0">
                  <a:pos x="24" y="0"/>
                </a:cxn>
                <a:cxn ang="0">
                  <a:pos x="0" y="40"/>
                </a:cxn>
              </a:cxnLst>
              <a:rect l="0" t="0" r="r" b="b"/>
              <a:pathLst>
                <a:path w="2332" h="272">
                  <a:moveTo>
                    <a:pt x="0" y="40"/>
                  </a:moveTo>
                  <a:lnTo>
                    <a:pt x="208" y="160"/>
                  </a:lnTo>
                  <a:lnTo>
                    <a:pt x="2120" y="160"/>
                  </a:lnTo>
                  <a:lnTo>
                    <a:pt x="2308" y="272"/>
                  </a:lnTo>
                  <a:lnTo>
                    <a:pt x="2332" y="232"/>
                  </a:lnTo>
                  <a:lnTo>
                    <a:pt x="2128" y="112"/>
                  </a:lnTo>
                  <a:lnTo>
                    <a:pt x="216" y="112"/>
                  </a:lnTo>
                  <a:lnTo>
                    <a:pt x="24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Oval 11"/>
            <p:cNvSpPr>
              <a:spLocks noChangeArrowheads="1"/>
            </p:cNvSpPr>
            <p:nvPr/>
          </p:nvSpPr>
          <p:spPr bwMode="auto">
            <a:xfrm>
              <a:off x="2083" y="1673"/>
              <a:ext cx="6" cy="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6" name="Arc 12"/>
          <p:cNvSpPr>
            <a:spLocks/>
          </p:cNvSpPr>
          <p:nvPr/>
        </p:nvSpPr>
        <p:spPr bwMode="auto">
          <a:xfrm flipH="1">
            <a:off x="1625600" y="2398713"/>
            <a:ext cx="330200" cy="660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152"/>
              <a:gd name="T2" fmla="*/ 1442 w 21600"/>
              <a:gd name="T3" fmla="*/ 43152 h 43152"/>
              <a:gd name="T4" fmla="*/ 0 w 21600"/>
              <a:gd name="T5" fmla="*/ 21600 h 43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5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969"/>
                  <a:pt x="12786" y="42392"/>
                  <a:pt x="1441" y="43151"/>
                </a:cubicBezTo>
              </a:path>
              <a:path w="21600" h="4315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969"/>
                  <a:pt x="12786" y="42392"/>
                  <a:pt x="1441" y="43151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330200" y="2552700"/>
            <a:ext cx="0" cy="1193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2184400" y="2781300"/>
            <a:ext cx="0" cy="9271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330200" y="3314700"/>
            <a:ext cx="185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2054225" y="2049463"/>
            <a:ext cx="393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w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796925" y="3076575"/>
            <a:ext cx="936625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10 cm</a:t>
            </a: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3759200" y="2641600"/>
            <a:ext cx="1778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4064000" y="2844800"/>
            <a:ext cx="1143000" cy="647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Arc 20"/>
          <p:cNvSpPr>
            <a:spLocks/>
          </p:cNvSpPr>
          <p:nvPr/>
        </p:nvSpPr>
        <p:spPr bwMode="auto">
          <a:xfrm>
            <a:off x="4419600" y="2590800"/>
            <a:ext cx="315913" cy="50958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532 w 21532"/>
              <a:gd name="T1" fmla="*/ 1706 h 19398"/>
              <a:gd name="T2" fmla="*/ 9502 w 21532"/>
              <a:gd name="T3" fmla="*/ 19398 h 19398"/>
              <a:gd name="T4" fmla="*/ 0 w 21532"/>
              <a:gd name="T5" fmla="*/ 0 h 19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32" h="19398" fill="none" extrusionOk="0">
                <a:moveTo>
                  <a:pt x="21532" y="1706"/>
                </a:moveTo>
                <a:cubicBezTo>
                  <a:pt x="20929" y="9314"/>
                  <a:pt x="16356" y="16040"/>
                  <a:pt x="9501" y="19397"/>
                </a:cubicBezTo>
              </a:path>
              <a:path w="21532" h="19398" stroke="0" extrusionOk="0">
                <a:moveTo>
                  <a:pt x="21532" y="1706"/>
                </a:moveTo>
                <a:cubicBezTo>
                  <a:pt x="20929" y="9314"/>
                  <a:pt x="16356" y="16040"/>
                  <a:pt x="9501" y="19397"/>
                </a:cubicBez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4721225" y="2714625"/>
            <a:ext cx="3429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q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5845175" y="2628900"/>
          <a:ext cx="2803525" cy="458788"/>
        </p:xfrm>
        <a:graphic>
          <a:graphicData uri="http://schemas.openxmlformats.org/presentationml/2006/ole">
            <p:oleObj spid="_x0000_s16406" name="Equation" r:id="rId4" imgW="2133360" imgH="457200" progId="Equation.DSMT4">
              <p:embed/>
            </p:oleObj>
          </a:graphicData>
        </a:graphic>
      </p:graphicFrame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5573713" y="3359150"/>
          <a:ext cx="3471862" cy="879475"/>
        </p:xfrm>
        <a:graphic>
          <a:graphicData uri="http://schemas.openxmlformats.org/presentationml/2006/ole">
            <p:oleObj spid="_x0000_s16407" name="Equation" r:id="rId5" imgW="2641320" imgH="876240" progId="Equation.DSMT4">
              <p:embed/>
            </p:oleObj>
          </a:graphicData>
        </a:graphic>
      </p:graphicFrame>
      <p:graphicFrame>
        <p:nvGraphicFramePr>
          <p:cNvPr id="16408" name="Object 24"/>
          <p:cNvGraphicFramePr>
            <a:graphicFrameLocks noChangeAspect="1"/>
          </p:cNvGraphicFramePr>
          <p:nvPr/>
        </p:nvGraphicFramePr>
        <p:xfrm>
          <a:off x="3346450" y="4246563"/>
          <a:ext cx="5807075" cy="776287"/>
        </p:xfrm>
        <a:graphic>
          <a:graphicData uri="http://schemas.openxmlformats.org/presentationml/2006/ole">
            <p:oleObj spid="_x0000_s16408" name="Equation" r:id="rId6" imgW="4419360" imgH="774360" progId="Equation.DSMT4">
              <p:embed/>
            </p:oleObj>
          </a:graphicData>
        </a:graphic>
      </p:graphicFrame>
      <p:graphicFrame>
        <p:nvGraphicFramePr>
          <p:cNvPr id="16409" name="Object 25"/>
          <p:cNvGraphicFramePr>
            <a:graphicFrameLocks noChangeAspect="1"/>
          </p:cNvGraphicFramePr>
          <p:nvPr/>
        </p:nvGraphicFramePr>
        <p:xfrm>
          <a:off x="3087688" y="5046663"/>
          <a:ext cx="6021387" cy="723900"/>
        </p:xfrm>
        <a:graphic>
          <a:graphicData uri="http://schemas.openxmlformats.org/presentationml/2006/ole">
            <p:oleObj spid="_x0000_s16409" name="Equation" r:id="rId7" imgW="4584600" imgH="723600" progId="Equation.DSMT4">
              <p:embed/>
            </p:oleObj>
          </a:graphicData>
        </a:graphic>
      </p:graphicFrame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314325" y="6200775"/>
            <a:ext cx="613251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folHlink"/>
                </a:solidFill>
              </a:rPr>
              <a:t>V</a:t>
            </a:r>
            <a:r>
              <a:rPr lang="en-US" sz="2400" i="1" baseline="-25000">
                <a:solidFill>
                  <a:schemeClr val="folHlink"/>
                </a:solidFill>
              </a:rPr>
              <a:t>t</a:t>
            </a:r>
            <a:r>
              <a:rPr lang="en-US" sz="2400">
                <a:solidFill>
                  <a:schemeClr val="folHlink"/>
                </a:solidFill>
              </a:rPr>
              <a:t> and </a:t>
            </a:r>
            <a:r>
              <a:rPr lang="en-US" sz="2400" i="1">
                <a:solidFill>
                  <a:schemeClr val="folHlink"/>
                </a:solidFill>
              </a:rPr>
              <a:t>V</a:t>
            </a:r>
            <a:r>
              <a:rPr lang="en-US" sz="2400" i="1" baseline="-25000">
                <a:solidFill>
                  <a:schemeClr val="folHlink"/>
                </a:solidFill>
              </a:rPr>
              <a:t>n</a:t>
            </a:r>
            <a:r>
              <a:rPr lang="en-US" sz="2400">
                <a:solidFill>
                  <a:schemeClr val="folHlink"/>
                </a:solidFill>
              </a:rPr>
              <a:t> are defined relative to control surfaces.</a:t>
            </a: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3973513" y="1752600"/>
            <a:ext cx="5397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cs</a:t>
            </a:r>
            <a:r>
              <a:rPr lang="en-US" sz="2400" baseline="-25000">
                <a:solidFill>
                  <a:schemeClr val="folHlink"/>
                </a:solidFill>
              </a:rPr>
              <a:t>2</a:t>
            </a:r>
            <a:endParaRPr lang="en-US" sz="2400">
              <a:solidFill>
                <a:schemeClr val="folHlink"/>
              </a:solidFill>
            </a:endParaRPr>
          </a:p>
        </p:txBody>
      </p:sp>
      <p:graphicFrame>
        <p:nvGraphicFramePr>
          <p:cNvPr id="16412" name="Object 28"/>
          <p:cNvGraphicFramePr>
            <a:graphicFrameLocks noChangeAspect="1"/>
          </p:cNvGraphicFramePr>
          <p:nvPr/>
        </p:nvGraphicFramePr>
        <p:xfrm>
          <a:off x="7105650" y="273050"/>
          <a:ext cx="1552575" cy="369888"/>
        </p:xfrm>
        <a:graphic>
          <a:graphicData uri="http://schemas.openxmlformats.org/presentationml/2006/ole">
            <p:oleObj spid="_x0000_s16412" name="Equation" r:id="rId8" imgW="1180800" imgH="36828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/>
              <a:t>Energy Equation: steady, one-dimensional, constant density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88900" y="3271838"/>
          <a:ext cx="8928100" cy="877887"/>
        </p:xfrm>
        <a:graphic>
          <a:graphicData uri="http://schemas.openxmlformats.org/presentationml/2006/ole">
            <p:oleObj spid="_x0000_s24579" name="Equation" r:id="rId3" imgW="7607160" imgH="977760" progId="Equation.DSMT4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3230563" y="4948238"/>
          <a:ext cx="3021012" cy="982662"/>
        </p:xfrm>
        <a:graphic>
          <a:graphicData uri="http://schemas.openxmlformats.org/presentationml/2006/ole">
            <p:oleObj spid="_x0000_s24580" name="Equation" r:id="rId4" imgW="2298600" imgH="977760" progId="Equation.DSMT4">
              <p:embed/>
            </p:oleObj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347663" y="5043488"/>
          <a:ext cx="2320925" cy="788987"/>
        </p:xfrm>
        <a:graphic>
          <a:graphicData uri="http://schemas.openxmlformats.org/presentationml/2006/ole">
            <p:oleObj spid="_x0000_s24581" name="Equation" r:id="rId5" imgW="1765080" imgH="787320" progId="Equation.DSMT4">
              <p:embed/>
            </p:oleObj>
          </a:graphicData>
        </a:graphic>
      </p:graphicFrame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2692400" y="1968500"/>
            <a:ext cx="673100" cy="673100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3429000" y="2006600"/>
            <a:ext cx="673100" cy="673100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8496300" y="1930400"/>
            <a:ext cx="673100" cy="673100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AutoShape 9"/>
          <p:cNvSpPr>
            <a:spLocks/>
          </p:cNvSpPr>
          <p:nvPr/>
        </p:nvSpPr>
        <p:spPr bwMode="auto">
          <a:xfrm rot="5400000">
            <a:off x="3314700" y="1219200"/>
            <a:ext cx="254000" cy="6273800"/>
          </a:xfrm>
          <a:prstGeom prst="rightBrace">
            <a:avLst>
              <a:gd name="adj1" fmla="val 205833"/>
              <a:gd name="adj2" fmla="val 50236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AutoShape 10"/>
          <p:cNvSpPr>
            <a:spLocks/>
          </p:cNvSpPr>
          <p:nvPr/>
        </p:nvSpPr>
        <p:spPr bwMode="auto">
          <a:xfrm rot="5400000">
            <a:off x="7759700" y="3352800"/>
            <a:ext cx="254000" cy="1905000"/>
          </a:xfrm>
          <a:prstGeom prst="rightBrace">
            <a:avLst>
              <a:gd name="adj1" fmla="val 62500"/>
              <a:gd name="adj2" fmla="val 50236"/>
            </a:avLst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540500" y="5435600"/>
            <a:ext cx="2335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6565900" y="5905500"/>
            <a:ext cx="950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6781800" y="3060700"/>
            <a:ext cx="201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438400" y="4876800"/>
            <a:ext cx="1681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7150100" y="4813300"/>
            <a:ext cx="1271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AutoShape 1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371600" y="5143500"/>
            <a:ext cx="571500" cy="596900"/>
          </a:xfrm>
          <a:prstGeom prst="actionButtonBlank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400" i="1">
                <a:solidFill>
                  <a:schemeClr val="tx2"/>
                </a:solidFill>
              </a:rPr>
              <a:t>h</a:t>
            </a:r>
            <a:r>
              <a:rPr lang="en-US" sz="2400" i="1" baseline="-25000">
                <a:solidFill>
                  <a:schemeClr val="tx2"/>
                </a:solidFill>
              </a:rPr>
              <a:t>P</a:t>
            </a:r>
            <a:endParaRPr lang="en-US" sz="2400" i="1">
              <a:solidFill>
                <a:schemeClr val="tx2"/>
              </a:solidFill>
            </a:endParaRPr>
          </a:p>
        </p:txBody>
      </p:sp>
      <p:sp>
        <p:nvSpPr>
          <p:cNvPr id="24593" name="Comment 17"/>
          <p:cNvSpPr>
            <a:spLocks noChangeArrowheads="1"/>
          </p:cNvSpPr>
          <p:nvPr/>
        </p:nvSpPr>
        <p:spPr bwMode="auto">
          <a:xfrm>
            <a:off x="6453188" y="4968875"/>
            <a:ext cx="2525712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Lost mechanical energy</a:t>
            </a:r>
          </a:p>
        </p:txBody>
      </p:sp>
      <p:sp>
        <p:nvSpPr>
          <p:cNvPr id="24594" name="Comment 18"/>
          <p:cNvSpPr>
            <a:spLocks noChangeArrowheads="1"/>
          </p:cNvSpPr>
          <p:nvPr/>
        </p:nvSpPr>
        <p:spPr bwMode="auto">
          <a:xfrm>
            <a:off x="6794500" y="2555875"/>
            <a:ext cx="21844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divide by g</a:t>
            </a:r>
          </a:p>
        </p:txBody>
      </p:sp>
      <p:sp>
        <p:nvSpPr>
          <p:cNvPr id="24595" name="Comment 19"/>
          <p:cNvSpPr>
            <a:spLocks noChangeArrowheads="1"/>
          </p:cNvSpPr>
          <p:nvPr/>
        </p:nvSpPr>
        <p:spPr bwMode="auto">
          <a:xfrm>
            <a:off x="2449513" y="4371975"/>
            <a:ext cx="1817687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mechanical</a:t>
            </a:r>
          </a:p>
        </p:txBody>
      </p:sp>
      <p:sp>
        <p:nvSpPr>
          <p:cNvPr id="24596" name="Comment 20"/>
          <p:cNvSpPr>
            <a:spLocks noChangeArrowheads="1"/>
          </p:cNvSpPr>
          <p:nvPr/>
        </p:nvSpPr>
        <p:spPr bwMode="auto">
          <a:xfrm>
            <a:off x="7159625" y="4308475"/>
            <a:ext cx="137477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thermal</a:t>
            </a:r>
          </a:p>
        </p:txBody>
      </p:sp>
      <p:graphicFrame>
        <p:nvGraphicFramePr>
          <p:cNvPr id="24597" name="Object 21"/>
          <p:cNvGraphicFramePr>
            <a:graphicFrameLocks noChangeAspect="1"/>
          </p:cNvGraphicFramePr>
          <p:nvPr/>
        </p:nvGraphicFramePr>
        <p:xfrm>
          <a:off x="139700" y="1951038"/>
          <a:ext cx="8861425" cy="714375"/>
        </p:xfrm>
        <a:graphic>
          <a:graphicData uri="http://schemas.openxmlformats.org/presentationml/2006/ole">
            <p:oleObj spid="_x0000_s24597" name="Equation" r:id="rId6" imgW="7823160" imgH="825480" progId="Equation.DSMT4">
              <p:embed/>
            </p:oleObj>
          </a:graphicData>
        </a:graphic>
      </p:graphicFrame>
      <p:graphicFrame>
        <p:nvGraphicFramePr>
          <p:cNvPr id="24598" name="Object 22"/>
          <p:cNvGraphicFramePr>
            <a:graphicFrameLocks noChangeAspect="1"/>
          </p:cNvGraphicFramePr>
          <p:nvPr/>
        </p:nvGraphicFramePr>
        <p:xfrm>
          <a:off x="534988" y="5994400"/>
          <a:ext cx="7527925" cy="741363"/>
        </p:xfrm>
        <a:graphic>
          <a:graphicData uri="http://schemas.openxmlformats.org/presentationml/2006/ole">
            <p:oleObj spid="_x0000_s24598" name="Equation" r:id="rId7" imgW="6413400" imgH="82548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Expansion</a:t>
            </a:r>
          </a:p>
        </p:txBody>
      </p:sp>
      <p:graphicFrame>
        <p:nvGraphicFramePr>
          <p:cNvPr id="44" name="Object 4"/>
          <p:cNvGraphicFramePr>
            <a:graphicFrameLocks noChangeAspect="1"/>
          </p:cNvGraphicFramePr>
          <p:nvPr/>
        </p:nvGraphicFramePr>
        <p:xfrm>
          <a:off x="1752600" y="2036763"/>
          <a:ext cx="6065838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63525" y="2052638"/>
            <a:ext cx="19050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Q= 63 mL/s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90513" y="4506913"/>
            <a:ext cx="190500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Q= 20 mL/s</a:t>
            </a:r>
          </a:p>
        </p:txBody>
      </p:sp>
      <p:graphicFrame>
        <p:nvGraphicFramePr>
          <p:cNvPr id="45" name="Object 7"/>
          <p:cNvGraphicFramePr>
            <a:graphicFrameLocks noChangeAspect="1"/>
          </p:cNvGraphicFramePr>
          <p:nvPr/>
        </p:nvGraphicFramePr>
        <p:xfrm>
          <a:off x="1590675" y="5541963"/>
          <a:ext cx="5903913" cy="90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5608" name="Group 8"/>
          <p:cNvGrpSpPr>
            <a:grpSpLocks/>
          </p:cNvGrpSpPr>
          <p:nvPr/>
        </p:nvGrpSpPr>
        <p:grpSpPr bwMode="auto">
          <a:xfrm rot="-5400000">
            <a:off x="2089944" y="5468144"/>
            <a:ext cx="369887" cy="466725"/>
            <a:chOff x="1621" y="1259"/>
            <a:chExt cx="402" cy="508"/>
          </a:xfrm>
        </p:grpSpPr>
        <p:sp>
          <p:nvSpPr>
            <p:cNvPr id="25609" name="Freeform 9"/>
            <p:cNvSpPr>
              <a:spLocks/>
            </p:cNvSpPr>
            <p:nvPr/>
          </p:nvSpPr>
          <p:spPr bwMode="auto">
            <a:xfrm>
              <a:off x="1623" y="1618"/>
              <a:ext cx="400" cy="72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2"/>
                </a:cxn>
                <a:cxn ang="0">
                  <a:pos x="5" y="54"/>
                </a:cxn>
                <a:cxn ang="0">
                  <a:pos x="9" y="54"/>
                </a:cxn>
                <a:cxn ang="0">
                  <a:pos x="430" y="54"/>
                </a:cxn>
                <a:cxn ang="0">
                  <a:pos x="433" y="54"/>
                </a:cxn>
                <a:cxn ang="0">
                  <a:pos x="435" y="52"/>
                </a:cxn>
                <a:cxn ang="0">
                  <a:pos x="439" y="50"/>
                </a:cxn>
                <a:cxn ang="0">
                  <a:pos x="439" y="46"/>
                </a:cxn>
                <a:cxn ang="0">
                  <a:pos x="439" y="10"/>
                </a:cxn>
                <a:cxn ang="0">
                  <a:pos x="439" y="6"/>
                </a:cxn>
                <a:cxn ang="0">
                  <a:pos x="435" y="2"/>
                </a:cxn>
                <a:cxn ang="0">
                  <a:pos x="433" y="2"/>
                </a:cxn>
                <a:cxn ang="0">
                  <a:pos x="430" y="0"/>
                </a:cxn>
                <a:cxn ang="0">
                  <a:pos x="9" y="0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Freeform 10"/>
            <p:cNvSpPr>
              <a:spLocks/>
            </p:cNvSpPr>
            <p:nvPr/>
          </p:nvSpPr>
          <p:spPr bwMode="auto">
            <a:xfrm>
              <a:off x="1729" y="1602"/>
              <a:ext cx="188" cy="104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2"/>
                </a:cxn>
                <a:cxn ang="0">
                  <a:pos x="5" y="54"/>
                </a:cxn>
                <a:cxn ang="0">
                  <a:pos x="9" y="54"/>
                </a:cxn>
                <a:cxn ang="0">
                  <a:pos x="430" y="54"/>
                </a:cxn>
                <a:cxn ang="0">
                  <a:pos x="433" y="54"/>
                </a:cxn>
                <a:cxn ang="0">
                  <a:pos x="435" y="52"/>
                </a:cxn>
                <a:cxn ang="0">
                  <a:pos x="439" y="50"/>
                </a:cxn>
                <a:cxn ang="0">
                  <a:pos x="439" y="46"/>
                </a:cxn>
                <a:cxn ang="0">
                  <a:pos x="439" y="10"/>
                </a:cxn>
                <a:cxn ang="0">
                  <a:pos x="439" y="6"/>
                </a:cxn>
                <a:cxn ang="0">
                  <a:pos x="435" y="2"/>
                </a:cxn>
                <a:cxn ang="0">
                  <a:pos x="433" y="2"/>
                </a:cxn>
                <a:cxn ang="0">
                  <a:pos x="430" y="0"/>
                </a:cxn>
                <a:cxn ang="0">
                  <a:pos x="9" y="0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>
              <a:off x="1762" y="1541"/>
              <a:ext cx="120" cy="226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DDDDD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Freeform 12"/>
            <p:cNvSpPr>
              <a:spLocks/>
            </p:cNvSpPr>
            <p:nvPr/>
          </p:nvSpPr>
          <p:spPr bwMode="auto">
            <a:xfrm>
              <a:off x="1621" y="1259"/>
              <a:ext cx="251" cy="275"/>
            </a:xfrm>
            <a:custGeom>
              <a:avLst/>
              <a:gdLst/>
              <a:ahLst/>
              <a:cxnLst>
                <a:cxn ang="0">
                  <a:pos x="251" y="270"/>
                </a:cxn>
                <a:cxn ang="0">
                  <a:pos x="49" y="230"/>
                </a:cxn>
                <a:cxn ang="0">
                  <a:pos x="0" y="0"/>
                </a:cxn>
              </a:cxnLst>
              <a:rect l="0" t="0" r="r" b="b"/>
              <a:pathLst>
                <a:path w="251" h="275">
                  <a:moveTo>
                    <a:pt x="251" y="270"/>
                  </a:moveTo>
                  <a:cubicBezTo>
                    <a:pt x="217" y="263"/>
                    <a:pt x="91" y="275"/>
                    <a:pt x="49" y="230"/>
                  </a:cubicBezTo>
                  <a:cubicBezTo>
                    <a:pt x="7" y="185"/>
                    <a:pt x="10" y="4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5613" name="Group 13"/>
          <p:cNvGrpSpPr>
            <a:grpSpLocks/>
          </p:cNvGrpSpPr>
          <p:nvPr/>
        </p:nvGrpSpPr>
        <p:grpSpPr bwMode="auto">
          <a:xfrm rot="-5400000">
            <a:off x="3250407" y="5468144"/>
            <a:ext cx="369887" cy="466725"/>
            <a:chOff x="1621" y="1259"/>
            <a:chExt cx="402" cy="508"/>
          </a:xfrm>
        </p:grpSpPr>
        <p:sp>
          <p:nvSpPr>
            <p:cNvPr id="25614" name="Freeform 14"/>
            <p:cNvSpPr>
              <a:spLocks/>
            </p:cNvSpPr>
            <p:nvPr/>
          </p:nvSpPr>
          <p:spPr bwMode="auto">
            <a:xfrm>
              <a:off x="1623" y="1618"/>
              <a:ext cx="400" cy="72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2"/>
                </a:cxn>
                <a:cxn ang="0">
                  <a:pos x="5" y="54"/>
                </a:cxn>
                <a:cxn ang="0">
                  <a:pos x="9" y="54"/>
                </a:cxn>
                <a:cxn ang="0">
                  <a:pos x="430" y="54"/>
                </a:cxn>
                <a:cxn ang="0">
                  <a:pos x="433" y="54"/>
                </a:cxn>
                <a:cxn ang="0">
                  <a:pos x="435" y="52"/>
                </a:cxn>
                <a:cxn ang="0">
                  <a:pos x="439" y="50"/>
                </a:cxn>
                <a:cxn ang="0">
                  <a:pos x="439" y="46"/>
                </a:cxn>
                <a:cxn ang="0">
                  <a:pos x="439" y="10"/>
                </a:cxn>
                <a:cxn ang="0">
                  <a:pos x="439" y="6"/>
                </a:cxn>
                <a:cxn ang="0">
                  <a:pos x="435" y="2"/>
                </a:cxn>
                <a:cxn ang="0">
                  <a:pos x="433" y="2"/>
                </a:cxn>
                <a:cxn ang="0">
                  <a:pos x="430" y="0"/>
                </a:cxn>
                <a:cxn ang="0">
                  <a:pos x="9" y="0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Freeform 15"/>
            <p:cNvSpPr>
              <a:spLocks/>
            </p:cNvSpPr>
            <p:nvPr/>
          </p:nvSpPr>
          <p:spPr bwMode="auto">
            <a:xfrm>
              <a:off x="1729" y="1602"/>
              <a:ext cx="188" cy="104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2"/>
                </a:cxn>
                <a:cxn ang="0">
                  <a:pos x="5" y="54"/>
                </a:cxn>
                <a:cxn ang="0">
                  <a:pos x="9" y="54"/>
                </a:cxn>
                <a:cxn ang="0">
                  <a:pos x="430" y="54"/>
                </a:cxn>
                <a:cxn ang="0">
                  <a:pos x="433" y="54"/>
                </a:cxn>
                <a:cxn ang="0">
                  <a:pos x="435" y="52"/>
                </a:cxn>
                <a:cxn ang="0">
                  <a:pos x="439" y="50"/>
                </a:cxn>
                <a:cxn ang="0">
                  <a:pos x="439" y="46"/>
                </a:cxn>
                <a:cxn ang="0">
                  <a:pos x="439" y="10"/>
                </a:cxn>
                <a:cxn ang="0">
                  <a:pos x="439" y="6"/>
                </a:cxn>
                <a:cxn ang="0">
                  <a:pos x="435" y="2"/>
                </a:cxn>
                <a:cxn ang="0">
                  <a:pos x="433" y="2"/>
                </a:cxn>
                <a:cxn ang="0">
                  <a:pos x="430" y="0"/>
                </a:cxn>
                <a:cxn ang="0">
                  <a:pos x="9" y="0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Rectangle 16"/>
            <p:cNvSpPr>
              <a:spLocks noChangeArrowheads="1"/>
            </p:cNvSpPr>
            <p:nvPr/>
          </p:nvSpPr>
          <p:spPr bwMode="auto">
            <a:xfrm>
              <a:off x="1762" y="1541"/>
              <a:ext cx="120" cy="226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DDDDD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Freeform 17"/>
            <p:cNvSpPr>
              <a:spLocks/>
            </p:cNvSpPr>
            <p:nvPr/>
          </p:nvSpPr>
          <p:spPr bwMode="auto">
            <a:xfrm>
              <a:off x="1621" y="1259"/>
              <a:ext cx="251" cy="275"/>
            </a:xfrm>
            <a:custGeom>
              <a:avLst/>
              <a:gdLst/>
              <a:ahLst/>
              <a:cxnLst>
                <a:cxn ang="0">
                  <a:pos x="251" y="270"/>
                </a:cxn>
                <a:cxn ang="0">
                  <a:pos x="49" y="230"/>
                </a:cxn>
                <a:cxn ang="0">
                  <a:pos x="0" y="0"/>
                </a:cxn>
              </a:cxnLst>
              <a:rect l="0" t="0" r="r" b="b"/>
              <a:pathLst>
                <a:path w="251" h="275">
                  <a:moveTo>
                    <a:pt x="251" y="270"/>
                  </a:moveTo>
                  <a:cubicBezTo>
                    <a:pt x="217" y="263"/>
                    <a:pt x="91" y="275"/>
                    <a:pt x="49" y="230"/>
                  </a:cubicBezTo>
                  <a:cubicBezTo>
                    <a:pt x="7" y="185"/>
                    <a:pt x="10" y="4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5618" name="Group 18"/>
          <p:cNvGrpSpPr>
            <a:grpSpLocks/>
          </p:cNvGrpSpPr>
          <p:nvPr/>
        </p:nvGrpSpPr>
        <p:grpSpPr bwMode="auto">
          <a:xfrm rot="-5400000">
            <a:off x="3906044" y="5433219"/>
            <a:ext cx="369887" cy="466725"/>
            <a:chOff x="1621" y="1259"/>
            <a:chExt cx="402" cy="508"/>
          </a:xfrm>
        </p:grpSpPr>
        <p:sp>
          <p:nvSpPr>
            <p:cNvPr id="25619" name="Freeform 19"/>
            <p:cNvSpPr>
              <a:spLocks/>
            </p:cNvSpPr>
            <p:nvPr/>
          </p:nvSpPr>
          <p:spPr bwMode="auto">
            <a:xfrm>
              <a:off x="1623" y="1618"/>
              <a:ext cx="400" cy="72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2"/>
                </a:cxn>
                <a:cxn ang="0">
                  <a:pos x="5" y="54"/>
                </a:cxn>
                <a:cxn ang="0">
                  <a:pos x="9" y="54"/>
                </a:cxn>
                <a:cxn ang="0">
                  <a:pos x="430" y="54"/>
                </a:cxn>
                <a:cxn ang="0">
                  <a:pos x="433" y="54"/>
                </a:cxn>
                <a:cxn ang="0">
                  <a:pos x="435" y="52"/>
                </a:cxn>
                <a:cxn ang="0">
                  <a:pos x="439" y="50"/>
                </a:cxn>
                <a:cxn ang="0">
                  <a:pos x="439" y="46"/>
                </a:cxn>
                <a:cxn ang="0">
                  <a:pos x="439" y="10"/>
                </a:cxn>
                <a:cxn ang="0">
                  <a:pos x="439" y="6"/>
                </a:cxn>
                <a:cxn ang="0">
                  <a:pos x="435" y="2"/>
                </a:cxn>
                <a:cxn ang="0">
                  <a:pos x="433" y="2"/>
                </a:cxn>
                <a:cxn ang="0">
                  <a:pos x="430" y="0"/>
                </a:cxn>
                <a:cxn ang="0">
                  <a:pos x="9" y="0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Freeform 20"/>
            <p:cNvSpPr>
              <a:spLocks/>
            </p:cNvSpPr>
            <p:nvPr/>
          </p:nvSpPr>
          <p:spPr bwMode="auto">
            <a:xfrm>
              <a:off x="1729" y="1602"/>
              <a:ext cx="188" cy="104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2"/>
                </a:cxn>
                <a:cxn ang="0">
                  <a:pos x="5" y="54"/>
                </a:cxn>
                <a:cxn ang="0">
                  <a:pos x="9" y="54"/>
                </a:cxn>
                <a:cxn ang="0">
                  <a:pos x="430" y="54"/>
                </a:cxn>
                <a:cxn ang="0">
                  <a:pos x="433" y="54"/>
                </a:cxn>
                <a:cxn ang="0">
                  <a:pos x="435" y="52"/>
                </a:cxn>
                <a:cxn ang="0">
                  <a:pos x="439" y="50"/>
                </a:cxn>
                <a:cxn ang="0">
                  <a:pos x="439" y="46"/>
                </a:cxn>
                <a:cxn ang="0">
                  <a:pos x="439" y="10"/>
                </a:cxn>
                <a:cxn ang="0">
                  <a:pos x="439" y="6"/>
                </a:cxn>
                <a:cxn ang="0">
                  <a:pos x="435" y="2"/>
                </a:cxn>
                <a:cxn ang="0">
                  <a:pos x="433" y="2"/>
                </a:cxn>
                <a:cxn ang="0">
                  <a:pos x="430" y="0"/>
                </a:cxn>
                <a:cxn ang="0">
                  <a:pos x="9" y="0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Rectangle 21"/>
            <p:cNvSpPr>
              <a:spLocks noChangeArrowheads="1"/>
            </p:cNvSpPr>
            <p:nvPr/>
          </p:nvSpPr>
          <p:spPr bwMode="auto">
            <a:xfrm>
              <a:off x="1762" y="1541"/>
              <a:ext cx="120" cy="226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DDDDD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Freeform 22"/>
            <p:cNvSpPr>
              <a:spLocks/>
            </p:cNvSpPr>
            <p:nvPr/>
          </p:nvSpPr>
          <p:spPr bwMode="auto">
            <a:xfrm>
              <a:off x="1621" y="1259"/>
              <a:ext cx="251" cy="275"/>
            </a:xfrm>
            <a:custGeom>
              <a:avLst/>
              <a:gdLst/>
              <a:ahLst/>
              <a:cxnLst>
                <a:cxn ang="0">
                  <a:pos x="251" y="270"/>
                </a:cxn>
                <a:cxn ang="0">
                  <a:pos x="49" y="230"/>
                </a:cxn>
                <a:cxn ang="0">
                  <a:pos x="0" y="0"/>
                </a:cxn>
              </a:cxnLst>
              <a:rect l="0" t="0" r="r" b="b"/>
              <a:pathLst>
                <a:path w="251" h="275">
                  <a:moveTo>
                    <a:pt x="251" y="270"/>
                  </a:moveTo>
                  <a:cubicBezTo>
                    <a:pt x="217" y="263"/>
                    <a:pt x="91" y="275"/>
                    <a:pt x="49" y="230"/>
                  </a:cubicBezTo>
                  <a:cubicBezTo>
                    <a:pt x="7" y="185"/>
                    <a:pt x="10" y="4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5623" name="Group 23"/>
          <p:cNvGrpSpPr>
            <a:grpSpLocks/>
          </p:cNvGrpSpPr>
          <p:nvPr/>
        </p:nvGrpSpPr>
        <p:grpSpPr bwMode="auto">
          <a:xfrm rot="-5400000">
            <a:off x="5982494" y="5442744"/>
            <a:ext cx="369887" cy="466725"/>
            <a:chOff x="1621" y="1259"/>
            <a:chExt cx="402" cy="508"/>
          </a:xfrm>
        </p:grpSpPr>
        <p:sp>
          <p:nvSpPr>
            <p:cNvPr id="25624" name="Freeform 24"/>
            <p:cNvSpPr>
              <a:spLocks/>
            </p:cNvSpPr>
            <p:nvPr/>
          </p:nvSpPr>
          <p:spPr bwMode="auto">
            <a:xfrm>
              <a:off x="1623" y="1618"/>
              <a:ext cx="400" cy="72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2"/>
                </a:cxn>
                <a:cxn ang="0">
                  <a:pos x="5" y="54"/>
                </a:cxn>
                <a:cxn ang="0">
                  <a:pos x="9" y="54"/>
                </a:cxn>
                <a:cxn ang="0">
                  <a:pos x="430" y="54"/>
                </a:cxn>
                <a:cxn ang="0">
                  <a:pos x="433" y="54"/>
                </a:cxn>
                <a:cxn ang="0">
                  <a:pos x="435" y="52"/>
                </a:cxn>
                <a:cxn ang="0">
                  <a:pos x="439" y="50"/>
                </a:cxn>
                <a:cxn ang="0">
                  <a:pos x="439" y="46"/>
                </a:cxn>
                <a:cxn ang="0">
                  <a:pos x="439" y="10"/>
                </a:cxn>
                <a:cxn ang="0">
                  <a:pos x="439" y="6"/>
                </a:cxn>
                <a:cxn ang="0">
                  <a:pos x="435" y="2"/>
                </a:cxn>
                <a:cxn ang="0">
                  <a:pos x="433" y="2"/>
                </a:cxn>
                <a:cxn ang="0">
                  <a:pos x="430" y="0"/>
                </a:cxn>
                <a:cxn ang="0">
                  <a:pos x="9" y="0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Freeform 25"/>
            <p:cNvSpPr>
              <a:spLocks/>
            </p:cNvSpPr>
            <p:nvPr/>
          </p:nvSpPr>
          <p:spPr bwMode="auto">
            <a:xfrm>
              <a:off x="1729" y="1602"/>
              <a:ext cx="188" cy="104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2"/>
                </a:cxn>
                <a:cxn ang="0">
                  <a:pos x="5" y="54"/>
                </a:cxn>
                <a:cxn ang="0">
                  <a:pos x="9" y="54"/>
                </a:cxn>
                <a:cxn ang="0">
                  <a:pos x="430" y="54"/>
                </a:cxn>
                <a:cxn ang="0">
                  <a:pos x="433" y="54"/>
                </a:cxn>
                <a:cxn ang="0">
                  <a:pos x="435" y="52"/>
                </a:cxn>
                <a:cxn ang="0">
                  <a:pos x="439" y="50"/>
                </a:cxn>
                <a:cxn ang="0">
                  <a:pos x="439" y="46"/>
                </a:cxn>
                <a:cxn ang="0">
                  <a:pos x="439" y="10"/>
                </a:cxn>
                <a:cxn ang="0">
                  <a:pos x="439" y="6"/>
                </a:cxn>
                <a:cxn ang="0">
                  <a:pos x="435" y="2"/>
                </a:cxn>
                <a:cxn ang="0">
                  <a:pos x="433" y="2"/>
                </a:cxn>
                <a:cxn ang="0">
                  <a:pos x="430" y="0"/>
                </a:cxn>
                <a:cxn ang="0">
                  <a:pos x="9" y="0"/>
                </a:cxn>
              </a:cxnLst>
              <a:rect l="0" t="0" r="r" b="b"/>
              <a:pathLst>
                <a:path w="439" h="54">
                  <a:moveTo>
                    <a:pt x="9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9" y="54"/>
                  </a:lnTo>
                  <a:lnTo>
                    <a:pt x="430" y="54"/>
                  </a:lnTo>
                  <a:lnTo>
                    <a:pt x="433" y="54"/>
                  </a:lnTo>
                  <a:lnTo>
                    <a:pt x="435" y="52"/>
                  </a:lnTo>
                  <a:lnTo>
                    <a:pt x="439" y="50"/>
                  </a:lnTo>
                  <a:lnTo>
                    <a:pt x="439" y="46"/>
                  </a:lnTo>
                  <a:lnTo>
                    <a:pt x="439" y="10"/>
                  </a:lnTo>
                  <a:lnTo>
                    <a:pt x="439" y="6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Rectangle 26"/>
            <p:cNvSpPr>
              <a:spLocks noChangeArrowheads="1"/>
            </p:cNvSpPr>
            <p:nvPr/>
          </p:nvSpPr>
          <p:spPr bwMode="auto">
            <a:xfrm>
              <a:off x="1762" y="1541"/>
              <a:ext cx="120" cy="226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DDDDD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Freeform 27"/>
            <p:cNvSpPr>
              <a:spLocks/>
            </p:cNvSpPr>
            <p:nvPr/>
          </p:nvSpPr>
          <p:spPr bwMode="auto">
            <a:xfrm>
              <a:off x="1621" y="1259"/>
              <a:ext cx="251" cy="275"/>
            </a:xfrm>
            <a:custGeom>
              <a:avLst/>
              <a:gdLst/>
              <a:ahLst/>
              <a:cxnLst>
                <a:cxn ang="0">
                  <a:pos x="251" y="270"/>
                </a:cxn>
                <a:cxn ang="0">
                  <a:pos x="49" y="230"/>
                </a:cxn>
                <a:cxn ang="0">
                  <a:pos x="0" y="0"/>
                </a:cxn>
              </a:cxnLst>
              <a:rect l="0" t="0" r="r" b="b"/>
              <a:pathLst>
                <a:path w="251" h="275">
                  <a:moveTo>
                    <a:pt x="251" y="270"/>
                  </a:moveTo>
                  <a:cubicBezTo>
                    <a:pt x="217" y="263"/>
                    <a:pt x="91" y="275"/>
                    <a:pt x="49" y="230"/>
                  </a:cubicBezTo>
                  <a:cubicBezTo>
                    <a:pt x="7" y="185"/>
                    <a:pt x="10" y="48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5628" name="Group 28"/>
          <p:cNvGrpSpPr>
            <a:grpSpLocks/>
          </p:cNvGrpSpPr>
          <p:nvPr/>
        </p:nvGrpSpPr>
        <p:grpSpPr bwMode="auto">
          <a:xfrm>
            <a:off x="7643813" y="3432175"/>
            <a:ext cx="912812" cy="2649538"/>
            <a:chOff x="4475" y="1675"/>
            <a:chExt cx="575" cy="1669"/>
          </a:xfrm>
        </p:grpSpPr>
        <p:grpSp>
          <p:nvGrpSpPr>
            <p:cNvPr id="25629" name="Group 29"/>
            <p:cNvGrpSpPr>
              <a:grpSpLocks/>
            </p:cNvGrpSpPr>
            <p:nvPr/>
          </p:nvGrpSpPr>
          <p:grpSpPr bwMode="auto">
            <a:xfrm>
              <a:off x="4475" y="1675"/>
              <a:ext cx="273" cy="1669"/>
              <a:chOff x="2061" y="292"/>
              <a:chExt cx="273" cy="1669"/>
            </a:xfrm>
          </p:grpSpPr>
          <p:sp>
            <p:nvSpPr>
              <p:cNvPr id="25630" name="Freeform 30"/>
              <p:cNvSpPr>
                <a:spLocks/>
              </p:cNvSpPr>
              <p:nvPr/>
            </p:nvSpPr>
            <p:spPr bwMode="auto">
              <a:xfrm>
                <a:off x="2064" y="1104"/>
                <a:ext cx="270" cy="85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69"/>
                  </a:cxn>
                  <a:cxn ang="0">
                    <a:pos x="270" y="1669"/>
                  </a:cxn>
                  <a:cxn ang="0">
                    <a:pos x="270" y="0"/>
                  </a:cxn>
                </a:cxnLst>
                <a:rect l="0" t="0" r="r" b="b"/>
                <a:pathLst>
                  <a:path w="270" h="1669">
                    <a:moveTo>
                      <a:pt x="0" y="0"/>
                    </a:moveTo>
                    <a:lnTo>
                      <a:pt x="0" y="1669"/>
                    </a:lnTo>
                    <a:lnTo>
                      <a:pt x="270" y="1669"/>
                    </a:lnTo>
                    <a:lnTo>
                      <a:pt x="270" y="0"/>
                    </a:lnTo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1" name="Freeform 31"/>
              <p:cNvSpPr>
                <a:spLocks/>
              </p:cNvSpPr>
              <p:nvPr/>
            </p:nvSpPr>
            <p:spPr bwMode="auto">
              <a:xfrm>
                <a:off x="2061" y="292"/>
                <a:ext cx="270" cy="166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69"/>
                  </a:cxn>
                  <a:cxn ang="0">
                    <a:pos x="270" y="1669"/>
                  </a:cxn>
                  <a:cxn ang="0">
                    <a:pos x="270" y="0"/>
                  </a:cxn>
                </a:cxnLst>
                <a:rect l="0" t="0" r="r" b="b"/>
                <a:pathLst>
                  <a:path w="270" h="1669">
                    <a:moveTo>
                      <a:pt x="0" y="0"/>
                    </a:moveTo>
                    <a:lnTo>
                      <a:pt x="0" y="1669"/>
                    </a:lnTo>
                    <a:lnTo>
                      <a:pt x="270" y="1669"/>
                    </a:lnTo>
                    <a:lnTo>
                      <a:pt x="270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32" name="Rectangle 32"/>
            <p:cNvSpPr>
              <a:spLocks noChangeArrowheads="1"/>
            </p:cNvSpPr>
            <p:nvPr/>
          </p:nvSpPr>
          <p:spPr bwMode="auto">
            <a:xfrm rot="5400000">
              <a:off x="4774" y="3225"/>
              <a:ext cx="44" cy="73"/>
            </a:xfrm>
            <a:prstGeom prst="rect">
              <a:avLst/>
            </a:prstGeom>
            <a:solidFill>
              <a:srgbClr val="FFD767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633" name="Rectangle 33"/>
            <p:cNvSpPr>
              <a:spLocks noChangeArrowheads="1"/>
            </p:cNvSpPr>
            <p:nvPr/>
          </p:nvSpPr>
          <p:spPr bwMode="auto">
            <a:xfrm rot="5400000">
              <a:off x="4722" y="3252"/>
              <a:ext cx="62" cy="21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5634" name="Group 34"/>
            <p:cNvGrpSpPr>
              <a:grpSpLocks/>
            </p:cNvGrpSpPr>
            <p:nvPr/>
          </p:nvGrpSpPr>
          <p:grpSpPr bwMode="auto">
            <a:xfrm>
              <a:off x="4817" y="3027"/>
              <a:ext cx="233" cy="294"/>
              <a:chOff x="1621" y="1259"/>
              <a:chExt cx="402" cy="508"/>
            </a:xfrm>
          </p:grpSpPr>
          <p:sp>
            <p:nvSpPr>
              <p:cNvPr id="25635" name="Freeform 35"/>
              <p:cNvSpPr>
                <a:spLocks/>
              </p:cNvSpPr>
              <p:nvPr/>
            </p:nvSpPr>
            <p:spPr bwMode="auto">
              <a:xfrm>
                <a:off x="1623" y="1618"/>
                <a:ext cx="400" cy="72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1" y="6"/>
                  </a:cxn>
                  <a:cxn ang="0">
                    <a:pos x="0" y="10"/>
                  </a:cxn>
                  <a:cxn ang="0">
                    <a:pos x="0" y="46"/>
                  </a:cxn>
                  <a:cxn ang="0">
                    <a:pos x="1" y="50"/>
                  </a:cxn>
                  <a:cxn ang="0">
                    <a:pos x="3" y="52"/>
                  </a:cxn>
                  <a:cxn ang="0">
                    <a:pos x="5" y="54"/>
                  </a:cxn>
                  <a:cxn ang="0">
                    <a:pos x="9" y="54"/>
                  </a:cxn>
                  <a:cxn ang="0">
                    <a:pos x="430" y="54"/>
                  </a:cxn>
                  <a:cxn ang="0">
                    <a:pos x="433" y="54"/>
                  </a:cxn>
                  <a:cxn ang="0">
                    <a:pos x="435" y="52"/>
                  </a:cxn>
                  <a:cxn ang="0">
                    <a:pos x="439" y="50"/>
                  </a:cxn>
                  <a:cxn ang="0">
                    <a:pos x="439" y="46"/>
                  </a:cxn>
                  <a:cxn ang="0">
                    <a:pos x="439" y="10"/>
                  </a:cxn>
                  <a:cxn ang="0">
                    <a:pos x="439" y="6"/>
                  </a:cxn>
                  <a:cxn ang="0">
                    <a:pos x="435" y="2"/>
                  </a:cxn>
                  <a:cxn ang="0">
                    <a:pos x="433" y="2"/>
                  </a:cxn>
                  <a:cxn ang="0">
                    <a:pos x="430" y="0"/>
                  </a:cxn>
                  <a:cxn ang="0">
                    <a:pos x="9" y="0"/>
                  </a:cxn>
                </a:cxnLst>
                <a:rect l="0" t="0" r="r" b="b"/>
                <a:pathLst>
                  <a:path w="439" h="54">
                    <a:moveTo>
                      <a:pt x="9" y="0"/>
                    </a:moveTo>
                    <a:lnTo>
                      <a:pt x="5" y="2"/>
                    </a:lnTo>
                    <a:lnTo>
                      <a:pt x="3" y="2"/>
                    </a:lnTo>
                    <a:lnTo>
                      <a:pt x="1" y="6"/>
                    </a:lnTo>
                    <a:lnTo>
                      <a:pt x="0" y="10"/>
                    </a:lnTo>
                    <a:lnTo>
                      <a:pt x="0" y="46"/>
                    </a:ln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9" y="54"/>
                    </a:lnTo>
                    <a:lnTo>
                      <a:pt x="430" y="54"/>
                    </a:lnTo>
                    <a:lnTo>
                      <a:pt x="433" y="54"/>
                    </a:lnTo>
                    <a:lnTo>
                      <a:pt x="435" y="52"/>
                    </a:lnTo>
                    <a:lnTo>
                      <a:pt x="439" y="50"/>
                    </a:lnTo>
                    <a:lnTo>
                      <a:pt x="439" y="46"/>
                    </a:lnTo>
                    <a:lnTo>
                      <a:pt x="439" y="10"/>
                    </a:lnTo>
                    <a:lnTo>
                      <a:pt x="439" y="6"/>
                    </a:lnTo>
                    <a:lnTo>
                      <a:pt x="435" y="2"/>
                    </a:lnTo>
                    <a:lnTo>
                      <a:pt x="433" y="2"/>
                    </a:lnTo>
                    <a:lnTo>
                      <a:pt x="430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DDDDD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6" name="Freeform 36"/>
              <p:cNvSpPr>
                <a:spLocks/>
              </p:cNvSpPr>
              <p:nvPr/>
            </p:nvSpPr>
            <p:spPr bwMode="auto">
              <a:xfrm>
                <a:off x="1729" y="1602"/>
                <a:ext cx="188" cy="10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5" y="2"/>
                  </a:cxn>
                  <a:cxn ang="0">
                    <a:pos x="3" y="2"/>
                  </a:cxn>
                  <a:cxn ang="0">
                    <a:pos x="1" y="6"/>
                  </a:cxn>
                  <a:cxn ang="0">
                    <a:pos x="0" y="10"/>
                  </a:cxn>
                  <a:cxn ang="0">
                    <a:pos x="0" y="46"/>
                  </a:cxn>
                  <a:cxn ang="0">
                    <a:pos x="1" y="50"/>
                  </a:cxn>
                  <a:cxn ang="0">
                    <a:pos x="3" y="52"/>
                  </a:cxn>
                  <a:cxn ang="0">
                    <a:pos x="5" y="54"/>
                  </a:cxn>
                  <a:cxn ang="0">
                    <a:pos x="9" y="54"/>
                  </a:cxn>
                  <a:cxn ang="0">
                    <a:pos x="430" y="54"/>
                  </a:cxn>
                  <a:cxn ang="0">
                    <a:pos x="433" y="54"/>
                  </a:cxn>
                  <a:cxn ang="0">
                    <a:pos x="435" y="52"/>
                  </a:cxn>
                  <a:cxn ang="0">
                    <a:pos x="439" y="50"/>
                  </a:cxn>
                  <a:cxn ang="0">
                    <a:pos x="439" y="46"/>
                  </a:cxn>
                  <a:cxn ang="0">
                    <a:pos x="439" y="10"/>
                  </a:cxn>
                  <a:cxn ang="0">
                    <a:pos x="439" y="6"/>
                  </a:cxn>
                  <a:cxn ang="0">
                    <a:pos x="435" y="2"/>
                  </a:cxn>
                  <a:cxn ang="0">
                    <a:pos x="433" y="2"/>
                  </a:cxn>
                  <a:cxn ang="0">
                    <a:pos x="430" y="0"/>
                  </a:cxn>
                  <a:cxn ang="0">
                    <a:pos x="9" y="0"/>
                  </a:cxn>
                </a:cxnLst>
                <a:rect l="0" t="0" r="r" b="b"/>
                <a:pathLst>
                  <a:path w="439" h="54">
                    <a:moveTo>
                      <a:pt x="9" y="0"/>
                    </a:moveTo>
                    <a:lnTo>
                      <a:pt x="5" y="2"/>
                    </a:lnTo>
                    <a:lnTo>
                      <a:pt x="3" y="2"/>
                    </a:lnTo>
                    <a:lnTo>
                      <a:pt x="1" y="6"/>
                    </a:lnTo>
                    <a:lnTo>
                      <a:pt x="0" y="10"/>
                    </a:lnTo>
                    <a:lnTo>
                      <a:pt x="0" y="46"/>
                    </a:lnTo>
                    <a:lnTo>
                      <a:pt x="1" y="50"/>
                    </a:lnTo>
                    <a:lnTo>
                      <a:pt x="3" y="52"/>
                    </a:lnTo>
                    <a:lnTo>
                      <a:pt x="5" y="54"/>
                    </a:lnTo>
                    <a:lnTo>
                      <a:pt x="9" y="54"/>
                    </a:lnTo>
                    <a:lnTo>
                      <a:pt x="430" y="54"/>
                    </a:lnTo>
                    <a:lnTo>
                      <a:pt x="433" y="54"/>
                    </a:lnTo>
                    <a:lnTo>
                      <a:pt x="435" y="52"/>
                    </a:lnTo>
                    <a:lnTo>
                      <a:pt x="439" y="50"/>
                    </a:lnTo>
                    <a:lnTo>
                      <a:pt x="439" y="46"/>
                    </a:lnTo>
                    <a:lnTo>
                      <a:pt x="439" y="10"/>
                    </a:lnTo>
                    <a:lnTo>
                      <a:pt x="439" y="6"/>
                    </a:lnTo>
                    <a:lnTo>
                      <a:pt x="435" y="2"/>
                    </a:lnTo>
                    <a:lnTo>
                      <a:pt x="433" y="2"/>
                    </a:lnTo>
                    <a:lnTo>
                      <a:pt x="430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7938">
                <a:solidFill>
                  <a:srgbClr val="DDDDDD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7" name="Rectangle 37"/>
              <p:cNvSpPr>
                <a:spLocks noChangeArrowheads="1"/>
              </p:cNvSpPr>
              <p:nvPr/>
            </p:nvSpPr>
            <p:spPr bwMode="auto">
              <a:xfrm>
                <a:off x="1762" y="1541"/>
                <a:ext cx="120" cy="226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8" name="Freeform 38"/>
              <p:cNvSpPr>
                <a:spLocks/>
              </p:cNvSpPr>
              <p:nvPr/>
            </p:nvSpPr>
            <p:spPr bwMode="auto">
              <a:xfrm>
                <a:off x="1621" y="1259"/>
                <a:ext cx="251" cy="275"/>
              </a:xfrm>
              <a:custGeom>
                <a:avLst/>
                <a:gdLst/>
                <a:ahLst/>
                <a:cxnLst>
                  <a:cxn ang="0">
                    <a:pos x="251" y="270"/>
                  </a:cxn>
                  <a:cxn ang="0">
                    <a:pos x="49" y="230"/>
                  </a:cxn>
                  <a:cxn ang="0">
                    <a:pos x="0" y="0"/>
                  </a:cxn>
                </a:cxnLst>
                <a:rect l="0" t="0" r="r" b="b"/>
                <a:pathLst>
                  <a:path w="251" h="275">
                    <a:moveTo>
                      <a:pt x="251" y="270"/>
                    </a:moveTo>
                    <a:cubicBezTo>
                      <a:pt x="217" y="263"/>
                      <a:pt x="91" y="275"/>
                      <a:pt x="49" y="230"/>
                    </a:cubicBezTo>
                    <a:cubicBezTo>
                      <a:pt x="7" y="185"/>
                      <a:pt x="10" y="4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5639" name="Freeform 39"/>
          <p:cNvSpPr>
            <a:spLocks/>
          </p:cNvSpPr>
          <p:nvPr/>
        </p:nvSpPr>
        <p:spPr bwMode="auto">
          <a:xfrm>
            <a:off x="6770688" y="3124200"/>
            <a:ext cx="965200" cy="2925763"/>
          </a:xfrm>
          <a:custGeom>
            <a:avLst/>
            <a:gdLst/>
            <a:ahLst/>
            <a:cxnLst>
              <a:cxn ang="0">
                <a:pos x="0" y="1843"/>
              </a:cxn>
              <a:cxn ang="0">
                <a:pos x="345" y="954"/>
              </a:cxn>
              <a:cxn ang="0">
                <a:pos x="477" y="0"/>
              </a:cxn>
              <a:cxn ang="0">
                <a:pos x="608" y="247"/>
              </a:cxn>
            </a:cxnLst>
            <a:rect l="0" t="0" r="r" b="b"/>
            <a:pathLst>
              <a:path w="608" h="1843">
                <a:moveTo>
                  <a:pt x="0" y="1843"/>
                </a:moveTo>
                <a:cubicBezTo>
                  <a:pt x="362" y="1843"/>
                  <a:pt x="296" y="1349"/>
                  <a:pt x="345" y="954"/>
                </a:cubicBezTo>
                <a:cubicBezTo>
                  <a:pt x="394" y="559"/>
                  <a:pt x="362" y="0"/>
                  <a:pt x="477" y="0"/>
                </a:cubicBezTo>
                <a:cubicBezTo>
                  <a:pt x="592" y="0"/>
                  <a:pt x="608" y="49"/>
                  <a:pt x="608" y="247"/>
                </a:cubicBez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3986213" y="3770313"/>
            <a:ext cx="184150" cy="3365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endParaRPr lang="en-US" sz="1600"/>
          </a:p>
        </p:txBody>
      </p:sp>
      <p:sp>
        <p:nvSpPr>
          <p:cNvPr id="25651" name="Text Box 51"/>
          <p:cNvSpPr txBox="1">
            <a:spLocks noChangeArrowheads="1"/>
          </p:cNvSpPr>
          <p:nvPr/>
        </p:nvSpPr>
        <p:spPr bwMode="auto">
          <a:xfrm>
            <a:off x="6823075" y="6276975"/>
            <a:ext cx="1473200" cy="5810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1600"/>
              <a:t>7 kPa pressure sensor</a:t>
            </a:r>
          </a:p>
        </p:txBody>
      </p:sp>
      <p:cxnSp>
        <p:nvCxnSpPr>
          <p:cNvPr id="25652" name="AutoShape 52"/>
          <p:cNvCxnSpPr>
            <a:cxnSpLocks noChangeShapeType="1"/>
            <a:stCxn id="25651" idx="3"/>
            <a:endCxn id="25637" idx="2"/>
          </p:cNvCxnSpPr>
          <p:nvPr/>
        </p:nvCxnSpPr>
        <p:spPr bwMode="auto">
          <a:xfrm flipV="1">
            <a:off x="8296275" y="6045200"/>
            <a:ext cx="76200" cy="522288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</p:cxn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ChangeArrowheads="1"/>
          </p:cNvSpPr>
          <p:nvPr/>
        </p:nvSpPr>
        <p:spPr bwMode="auto">
          <a:xfrm>
            <a:off x="4797425" y="2844800"/>
            <a:ext cx="4090988" cy="73183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Horizontal Plates: Laminar Flow</a:t>
            </a:r>
          </a:p>
        </p:txBody>
      </p:sp>
      <p:graphicFrame>
        <p:nvGraphicFramePr>
          <p:cNvPr id="20484" name="Object 1028"/>
          <p:cNvGraphicFramePr>
            <a:graphicFrameLocks noChangeAspect="1"/>
          </p:cNvGraphicFramePr>
          <p:nvPr/>
        </p:nvGraphicFramePr>
        <p:xfrm>
          <a:off x="409575" y="2684463"/>
          <a:ext cx="3175000" cy="419100"/>
        </p:xfrm>
        <a:graphic>
          <a:graphicData uri="http://schemas.openxmlformats.org/presentationml/2006/ole">
            <p:oleObj spid="_x0000_s20484" name="Equation" r:id="rId3" imgW="3174840" imgH="419040" progId="Equation.DSMT4">
              <p:embed/>
            </p:oleObj>
          </a:graphicData>
        </a:graphic>
      </p:graphicFrame>
      <p:graphicFrame>
        <p:nvGraphicFramePr>
          <p:cNvPr id="20485" name="Object 1029"/>
          <p:cNvGraphicFramePr>
            <a:graphicFrameLocks noChangeAspect="1"/>
          </p:cNvGraphicFramePr>
          <p:nvPr/>
        </p:nvGraphicFramePr>
        <p:xfrm>
          <a:off x="415925" y="3270250"/>
          <a:ext cx="2971800" cy="419100"/>
        </p:xfrm>
        <a:graphic>
          <a:graphicData uri="http://schemas.openxmlformats.org/presentationml/2006/ole">
            <p:oleObj spid="_x0000_s20485" name="Equation" r:id="rId4" imgW="2971800" imgH="419040" progId="Equation.DSMT4">
              <p:embed/>
            </p:oleObj>
          </a:graphicData>
        </a:graphic>
      </p:graphicFrame>
      <p:sp>
        <p:nvSpPr>
          <p:cNvPr id="20486" name="Text Box 1030"/>
          <p:cNvSpPr txBox="1">
            <a:spLocks noChangeArrowheads="1"/>
          </p:cNvSpPr>
          <p:nvPr/>
        </p:nvSpPr>
        <p:spPr bwMode="auto">
          <a:xfrm>
            <a:off x="242888" y="1847850"/>
            <a:ext cx="7869237" cy="8223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r>
              <a:rPr lang="en-US" sz="2400"/>
              <a:t>Derive the equation for the laminar, steady, uniform flow between infinite horizontal parallel plates.  </a:t>
            </a:r>
          </a:p>
        </p:txBody>
      </p:sp>
      <p:grpSp>
        <p:nvGrpSpPr>
          <p:cNvPr id="20487" name="Group 1031"/>
          <p:cNvGrpSpPr>
            <a:grpSpLocks/>
          </p:cNvGrpSpPr>
          <p:nvPr/>
        </p:nvGrpSpPr>
        <p:grpSpPr bwMode="auto">
          <a:xfrm>
            <a:off x="4810125" y="3576638"/>
            <a:ext cx="4078288" cy="49212"/>
            <a:chOff x="2854" y="1938"/>
            <a:chExt cx="2569" cy="31"/>
          </a:xfrm>
        </p:grpSpPr>
        <p:sp>
          <p:nvSpPr>
            <p:cNvPr id="20488" name="Line 1032"/>
            <p:cNvSpPr>
              <a:spLocks noChangeShapeType="1"/>
            </p:cNvSpPr>
            <p:nvPr/>
          </p:nvSpPr>
          <p:spPr bwMode="auto">
            <a:xfrm>
              <a:off x="2869" y="1969"/>
              <a:ext cx="2531" cy="0"/>
            </a:xfrm>
            <a:prstGeom prst="line">
              <a:avLst/>
            </a:prstGeom>
            <a:noFill/>
            <a:ln w="76200"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489" name="Line 1033"/>
            <p:cNvSpPr>
              <a:spLocks noChangeShapeType="1"/>
            </p:cNvSpPr>
            <p:nvPr/>
          </p:nvSpPr>
          <p:spPr bwMode="auto">
            <a:xfrm>
              <a:off x="2854" y="1938"/>
              <a:ext cx="2569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490" name="Group 1034"/>
          <p:cNvGrpSpPr>
            <a:grpSpLocks/>
          </p:cNvGrpSpPr>
          <p:nvPr/>
        </p:nvGrpSpPr>
        <p:grpSpPr bwMode="auto">
          <a:xfrm flipV="1">
            <a:off x="4784725" y="2789238"/>
            <a:ext cx="4078288" cy="49212"/>
            <a:chOff x="2854" y="1938"/>
            <a:chExt cx="2569" cy="31"/>
          </a:xfrm>
        </p:grpSpPr>
        <p:sp>
          <p:nvSpPr>
            <p:cNvPr id="20491" name="Line 1035"/>
            <p:cNvSpPr>
              <a:spLocks noChangeShapeType="1"/>
            </p:cNvSpPr>
            <p:nvPr/>
          </p:nvSpPr>
          <p:spPr bwMode="auto">
            <a:xfrm>
              <a:off x="2869" y="1969"/>
              <a:ext cx="2531" cy="0"/>
            </a:xfrm>
            <a:prstGeom prst="line">
              <a:avLst/>
            </a:prstGeom>
            <a:noFill/>
            <a:ln w="76200"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492" name="Line 1036"/>
            <p:cNvSpPr>
              <a:spLocks noChangeShapeType="1"/>
            </p:cNvSpPr>
            <p:nvPr/>
          </p:nvSpPr>
          <p:spPr bwMode="auto">
            <a:xfrm>
              <a:off x="2854" y="1938"/>
              <a:ext cx="2569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20493" name="Object 1037"/>
          <p:cNvGraphicFramePr>
            <a:graphicFrameLocks noChangeAspect="1"/>
          </p:cNvGraphicFramePr>
          <p:nvPr/>
        </p:nvGraphicFramePr>
        <p:xfrm>
          <a:off x="6054725" y="3833813"/>
          <a:ext cx="2336800" cy="850900"/>
        </p:xfrm>
        <a:graphic>
          <a:graphicData uri="http://schemas.openxmlformats.org/presentationml/2006/ole">
            <p:oleObj spid="_x0000_s20493" name="Equation" r:id="rId5" imgW="2336760" imgH="850680" progId="Equation.DSMT4">
              <p:embed/>
            </p:oleObj>
          </a:graphicData>
        </a:graphic>
      </p:graphicFrame>
      <p:graphicFrame>
        <p:nvGraphicFramePr>
          <p:cNvPr id="20494" name="Object 1038"/>
          <p:cNvGraphicFramePr>
            <a:graphicFrameLocks noChangeAspect="1"/>
          </p:cNvGraphicFramePr>
          <p:nvPr/>
        </p:nvGraphicFramePr>
        <p:xfrm>
          <a:off x="5919788" y="5189538"/>
          <a:ext cx="1727200" cy="787400"/>
        </p:xfrm>
        <a:graphic>
          <a:graphicData uri="http://schemas.openxmlformats.org/presentationml/2006/ole">
            <p:oleObj spid="_x0000_s20494" name="Equation" r:id="rId6" imgW="1726920" imgH="787320" progId="Equation.DSMT4">
              <p:embed/>
            </p:oleObj>
          </a:graphicData>
        </a:graphic>
      </p:graphicFrame>
      <p:graphicFrame>
        <p:nvGraphicFramePr>
          <p:cNvPr id="20495" name="Object 1039"/>
          <p:cNvGraphicFramePr>
            <a:graphicFrameLocks noChangeAspect="1"/>
          </p:cNvGraphicFramePr>
          <p:nvPr/>
        </p:nvGraphicFramePr>
        <p:xfrm>
          <a:off x="6130925" y="6316663"/>
          <a:ext cx="609600" cy="228600"/>
        </p:xfrm>
        <a:graphic>
          <a:graphicData uri="http://schemas.openxmlformats.org/presentationml/2006/ole">
            <p:oleObj spid="_x0000_s20495" name="MathType Equation" r:id="rId7" imgW="609480" imgH="228600" progId="Equation">
              <p:embed/>
            </p:oleObj>
          </a:graphicData>
        </a:graphic>
      </p:graphicFrame>
      <p:sp>
        <p:nvSpPr>
          <p:cNvPr id="20496" name="Line 1040"/>
          <p:cNvSpPr>
            <a:spLocks noChangeShapeType="1"/>
          </p:cNvSpPr>
          <p:nvPr/>
        </p:nvSpPr>
        <p:spPr bwMode="auto">
          <a:xfrm flipV="1">
            <a:off x="1831975" y="3870325"/>
            <a:ext cx="573088" cy="7080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7" name="Line 1041"/>
          <p:cNvSpPr>
            <a:spLocks noChangeShapeType="1"/>
          </p:cNvSpPr>
          <p:nvPr/>
        </p:nvSpPr>
        <p:spPr bwMode="auto">
          <a:xfrm flipV="1">
            <a:off x="2863850" y="3913188"/>
            <a:ext cx="573088" cy="7080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8" name="Line 1042"/>
          <p:cNvSpPr>
            <a:spLocks noChangeShapeType="1"/>
          </p:cNvSpPr>
          <p:nvPr/>
        </p:nvSpPr>
        <p:spPr bwMode="auto">
          <a:xfrm flipV="1">
            <a:off x="4403725" y="3932238"/>
            <a:ext cx="573088" cy="7080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99" name="Object 1043"/>
          <p:cNvGraphicFramePr>
            <a:graphicFrameLocks noChangeAspect="1"/>
          </p:cNvGraphicFramePr>
          <p:nvPr/>
        </p:nvGraphicFramePr>
        <p:xfrm>
          <a:off x="447675" y="4852988"/>
          <a:ext cx="4559300" cy="850900"/>
        </p:xfrm>
        <a:graphic>
          <a:graphicData uri="http://schemas.openxmlformats.org/presentationml/2006/ole">
            <p:oleObj spid="_x0000_s20499" name="Equation" r:id="rId8" imgW="4559040" imgH="850680" progId="Equation.DSMT4">
              <p:embed/>
            </p:oleObj>
          </a:graphicData>
        </a:graphic>
      </p:graphicFrame>
      <p:graphicFrame>
        <p:nvGraphicFramePr>
          <p:cNvPr id="20500" name="Object 1044"/>
          <p:cNvGraphicFramePr>
            <a:graphicFrameLocks noChangeAspect="1"/>
          </p:cNvGraphicFramePr>
          <p:nvPr/>
        </p:nvGraphicFramePr>
        <p:xfrm>
          <a:off x="427038" y="6007100"/>
          <a:ext cx="4686300" cy="850900"/>
        </p:xfrm>
        <a:graphic>
          <a:graphicData uri="http://schemas.openxmlformats.org/presentationml/2006/ole">
            <p:oleObj spid="_x0000_s20500" name="Equation" r:id="rId9" imgW="4686120" imgH="850680" progId="Equation.DSMT4">
              <p:embed/>
            </p:oleObj>
          </a:graphicData>
        </a:graphic>
      </p:graphicFrame>
      <p:graphicFrame>
        <p:nvGraphicFramePr>
          <p:cNvPr id="20501" name="Object 1045"/>
          <p:cNvGraphicFramePr>
            <a:graphicFrameLocks noChangeAspect="1"/>
          </p:cNvGraphicFramePr>
          <p:nvPr/>
        </p:nvGraphicFramePr>
        <p:xfrm>
          <a:off x="492125" y="3836988"/>
          <a:ext cx="4559300" cy="850900"/>
        </p:xfrm>
        <a:graphic>
          <a:graphicData uri="http://schemas.openxmlformats.org/presentationml/2006/ole">
            <p:oleObj spid="_x0000_s20501" name="Equation" r:id="rId10" imgW="4559040" imgH="850680" progId="Equation.DSMT4">
              <p:embed/>
            </p:oleObj>
          </a:graphicData>
        </a:graphic>
      </p:graphicFrame>
      <p:sp>
        <p:nvSpPr>
          <p:cNvPr id="20502" name="Line 1046"/>
          <p:cNvSpPr>
            <a:spLocks noChangeShapeType="1"/>
          </p:cNvSpPr>
          <p:nvPr/>
        </p:nvSpPr>
        <p:spPr bwMode="auto">
          <a:xfrm flipV="1">
            <a:off x="2606675" y="4838700"/>
            <a:ext cx="2381250" cy="70961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3" name="Line 1047"/>
          <p:cNvSpPr>
            <a:spLocks noChangeShapeType="1"/>
          </p:cNvSpPr>
          <p:nvPr/>
        </p:nvSpPr>
        <p:spPr bwMode="auto">
          <a:xfrm flipV="1">
            <a:off x="958850" y="6138863"/>
            <a:ext cx="4175125" cy="5270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0504" name="Group 1048"/>
          <p:cNvGrpSpPr>
            <a:grpSpLocks/>
          </p:cNvGrpSpPr>
          <p:nvPr/>
        </p:nvGrpSpPr>
        <p:grpSpPr bwMode="auto">
          <a:xfrm>
            <a:off x="7727950" y="2233613"/>
            <a:ext cx="1416050" cy="1543050"/>
            <a:chOff x="4887" y="1064"/>
            <a:chExt cx="550" cy="628"/>
          </a:xfrm>
        </p:grpSpPr>
        <p:sp>
          <p:nvSpPr>
            <p:cNvPr id="20505" name="Line 1049"/>
            <p:cNvSpPr>
              <a:spLocks noChangeShapeType="1"/>
            </p:cNvSpPr>
            <p:nvPr/>
          </p:nvSpPr>
          <p:spPr bwMode="auto">
            <a:xfrm flipV="1">
              <a:off x="4963" y="1277"/>
              <a:ext cx="0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6" name="Line 1050"/>
            <p:cNvSpPr>
              <a:spLocks noChangeShapeType="1"/>
            </p:cNvSpPr>
            <p:nvPr/>
          </p:nvSpPr>
          <p:spPr bwMode="auto">
            <a:xfrm>
              <a:off x="4963" y="1611"/>
              <a:ext cx="3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7" name="Text Box 1051"/>
            <p:cNvSpPr txBox="1">
              <a:spLocks noChangeArrowheads="1"/>
            </p:cNvSpPr>
            <p:nvPr/>
          </p:nvSpPr>
          <p:spPr bwMode="auto">
            <a:xfrm>
              <a:off x="4887" y="1064"/>
              <a:ext cx="131" cy="1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y</a:t>
              </a:r>
            </a:p>
          </p:txBody>
        </p:sp>
        <p:sp>
          <p:nvSpPr>
            <p:cNvPr id="20508" name="Text Box 1052"/>
            <p:cNvSpPr txBox="1">
              <a:spLocks noChangeArrowheads="1"/>
            </p:cNvSpPr>
            <p:nvPr/>
          </p:nvSpPr>
          <p:spPr bwMode="auto">
            <a:xfrm>
              <a:off x="5307" y="1506"/>
              <a:ext cx="130" cy="1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/>
                <a:t>x</a:t>
              </a:r>
            </a:p>
          </p:txBody>
        </p:sp>
      </p:grpSp>
      <p:sp>
        <p:nvSpPr>
          <p:cNvPr id="20509" name="Text Box 1053"/>
          <p:cNvSpPr txBox="1">
            <a:spLocks noChangeArrowheads="1"/>
          </p:cNvSpPr>
          <p:nvPr/>
        </p:nvSpPr>
        <p:spPr bwMode="auto">
          <a:xfrm>
            <a:off x="6307138" y="4691063"/>
            <a:ext cx="21463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Hydrostatic in y</a:t>
            </a:r>
          </a:p>
        </p:txBody>
      </p:sp>
      <p:sp>
        <p:nvSpPr>
          <p:cNvPr id="20510" name="Line 1054"/>
          <p:cNvSpPr>
            <a:spLocks noChangeShapeType="1"/>
          </p:cNvSpPr>
          <p:nvPr/>
        </p:nvSpPr>
        <p:spPr bwMode="auto">
          <a:xfrm>
            <a:off x="6350000" y="5089525"/>
            <a:ext cx="2038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11" name="Oval 1055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381000" y="2667000"/>
            <a:ext cx="533400" cy="533400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12" name="Object 1056"/>
          <p:cNvGraphicFramePr>
            <a:graphicFrameLocks noChangeAspect="1"/>
          </p:cNvGraphicFramePr>
          <p:nvPr/>
        </p:nvGraphicFramePr>
        <p:xfrm>
          <a:off x="5105400" y="4724400"/>
          <a:ext cx="635000" cy="279400"/>
        </p:xfrm>
        <a:graphic>
          <a:graphicData uri="http://schemas.openxmlformats.org/presentationml/2006/ole">
            <p:oleObj spid="_x0000_s20512" name="Equation" r:id="rId12" imgW="634680" imgH="279360" progId="Equation.DSMT4">
              <p:embed/>
            </p:oleObj>
          </a:graphicData>
        </a:graphic>
      </p:graphicFrame>
      <p:graphicFrame>
        <p:nvGraphicFramePr>
          <p:cNvPr id="20513" name="Object 1057"/>
          <p:cNvGraphicFramePr>
            <a:graphicFrameLocks noChangeAspect="1"/>
          </p:cNvGraphicFramePr>
          <p:nvPr/>
        </p:nvGraphicFramePr>
        <p:xfrm>
          <a:off x="5149850" y="5791200"/>
          <a:ext cx="698500" cy="279400"/>
        </p:xfrm>
        <a:graphic>
          <a:graphicData uri="http://schemas.openxmlformats.org/presentationml/2006/ole">
            <p:oleObj spid="_x0000_s20513" name="Equation" r:id="rId13" imgW="698400" imgH="279360" progId="Equation.DSMT4">
              <p:embed/>
            </p:oleObj>
          </a:graphicData>
        </a:graphic>
      </p:graphicFrame>
      <p:grpSp>
        <p:nvGrpSpPr>
          <p:cNvPr id="20514" name="Group 1058"/>
          <p:cNvGrpSpPr>
            <a:grpSpLocks/>
          </p:cNvGrpSpPr>
          <p:nvPr/>
        </p:nvGrpSpPr>
        <p:grpSpPr bwMode="auto">
          <a:xfrm>
            <a:off x="5029200" y="2895600"/>
            <a:ext cx="914400" cy="609600"/>
            <a:chOff x="3168" y="1824"/>
            <a:chExt cx="576" cy="384"/>
          </a:xfrm>
        </p:grpSpPr>
        <p:sp>
          <p:nvSpPr>
            <p:cNvPr id="20515" name="Line 1059"/>
            <p:cNvSpPr>
              <a:spLocks noChangeShapeType="1"/>
            </p:cNvSpPr>
            <p:nvPr/>
          </p:nvSpPr>
          <p:spPr bwMode="auto">
            <a:xfrm>
              <a:off x="3168" y="2016"/>
              <a:ext cx="57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16" name="Line 1060"/>
            <p:cNvSpPr>
              <a:spLocks noChangeShapeType="1"/>
            </p:cNvSpPr>
            <p:nvPr/>
          </p:nvSpPr>
          <p:spPr bwMode="auto">
            <a:xfrm>
              <a:off x="3168" y="2112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17" name="Line 1061"/>
            <p:cNvSpPr>
              <a:spLocks noChangeShapeType="1"/>
            </p:cNvSpPr>
            <p:nvPr/>
          </p:nvSpPr>
          <p:spPr bwMode="auto">
            <a:xfrm>
              <a:off x="3168" y="1920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18" name="Line 1062"/>
            <p:cNvSpPr>
              <a:spLocks noChangeShapeType="1"/>
            </p:cNvSpPr>
            <p:nvPr/>
          </p:nvSpPr>
          <p:spPr bwMode="auto">
            <a:xfrm>
              <a:off x="3168" y="1824"/>
              <a:ext cx="14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19" name="Line 1063"/>
            <p:cNvSpPr>
              <a:spLocks noChangeShapeType="1"/>
            </p:cNvSpPr>
            <p:nvPr/>
          </p:nvSpPr>
          <p:spPr bwMode="auto">
            <a:xfrm>
              <a:off x="3168" y="2208"/>
              <a:ext cx="14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20" name="Oval 1064"/>
          <p:cNvSpPr>
            <a:spLocks noChangeArrowheads="1"/>
          </p:cNvSpPr>
          <p:nvPr/>
        </p:nvSpPr>
        <p:spPr bwMode="auto">
          <a:xfrm>
            <a:off x="5867400" y="3733800"/>
            <a:ext cx="2971800" cy="1066800"/>
          </a:xfrm>
          <a:prstGeom prst="ellipse">
            <a:avLst/>
          </a:prstGeom>
          <a:noFill/>
          <a:ln w="12700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21" name="Text Box 1065"/>
          <p:cNvSpPr txBox="1">
            <a:spLocks noChangeArrowheads="1"/>
          </p:cNvSpPr>
          <p:nvPr/>
        </p:nvSpPr>
        <p:spPr bwMode="auto">
          <a:xfrm>
            <a:off x="60325" y="3976688"/>
            <a:ext cx="3619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0522" name="Text Box 1066"/>
          <p:cNvSpPr txBox="1">
            <a:spLocks noChangeArrowheads="1"/>
          </p:cNvSpPr>
          <p:nvPr/>
        </p:nvSpPr>
        <p:spPr bwMode="auto">
          <a:xfrm>
            <a:off x="76200" y="4967288"/>
            <a:ext cx="3619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0523" name="Text Box 1067"/>
          <p:cNvSpPr txBox="1">
            <a:spLocks noChangeArrowheads="1"/>
          </p:cNvSpPr>
          <p:nvPr/>
        </p:nvSpPr>
        <p:spPr bwMode="auto">
          <a:xfrm>
            <a:off x="76200" y="6034088"/>
            <a:ext cx="34131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nimBg="1"/>
      <p:bldP spid="20497" grpId="0" animBg="1"/>
      <p:bldP spid="20498" grpId="0" animBg="1"/>
      <p:bldP spid="20502" grpId="0" animBg="1"/>
      <p:bldP spid="20503" grpId="0" animBg="1"/>
      <p:bldP spid="20509" grpId="0" build="p" autoUpdateAnimBg="0"/>
      <p:bldP spid="20511" grpId="0" animBg="1"/>
      <p:bldP spid="205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mment 2"/>
          <p:cNvSpPr>
            <a:spLocks noChangeArrowheads="1"/>
          </p:cNvSpPr>
          <p:nvPr/>
        </p:nvSpPr>
        <p:spPr bwMode="auto">
          <a:xfrm>
            <a:off x="3633788" y="3367088"/>
            <a:ext cx="3748087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Max velocity when </a:t>
            </a:r>
            <a:r>
              <a:rPr lang="en-US" i="1">
                <a:solidFill>
                  <a:schemeClr val="folHlink"/>
                </a:solidFill>
              </a:rPr>
              <a:t>r = 0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Laminar Flow through Circular Tubes: Equations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368300" y="2297113"/>
          <a:ext cx="2933700" cy="825500"/>
        </p:xfrm>
        <a:graphic>
          <a:graphicData uri="http://schemas.openxmlformats.org/presentationml/2006/ole">
            <p:oleObj spid="_x0000_s21508" name="Equation" r:id="rId3" imgW="2933640" imgH="825480" progId="Equation.DSMT4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317500" y="3275013"/>
          <a:ext cx="2908300" cy="825500"/>
        </p:xfrm>
        <a:graphic>
          <a:graphicData uri="http://schemas.openxmlformats.org/presentationml/2006/ole">
            <p:oleObj spid="_x0000_s21509" name="Equation" r:id="rId4" imgW="2908080" imgH="825480" progId="Equation.DSMT4">
              <p:embed/>
            </p:oleObj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304800" y="4252913"/>
          <a:ext cx="2616200" cy="825500"/>
        </p:xfrm>
        <a:graphic>
          <a:graphicData uri="http://schemas.openxmlformats.org/presentationml/2006/ole">
            <p:oleObj spid="_x0000_s21510" name="Equation" r:id="rId5" imgW="2616120" imgH="825480" progId="Equation.DSMT4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54000" y="5230813"/>
          <a:ext cx="2819400" cy="825500"/>
        </p:xfrm>
        <a:graphic>
          <a:graphicData uri="http://schemas.openxmlformats.org/presentationml/2006/ole">
            <p:oleObj spid="_x0000_s21511" name="Equation" r:id="rId6" imgW="2819160" imgH="825480" progId="Equation.DSMT4">
              <p:embed/>
            </p:oleObj>
          </a:graphicData>
        </a:graphic>
      </p:graphicFrame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714750" y="4029075"/>
            <a:ext cx="542925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/>
              <a:t>Velocity distribution is paraboloid of revolution therefore _____________ _____________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3714750" y="5524500"/>
            <a:ext cx="15684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 i="1"/>
              <a:t>Q = VA = </a:t>
            </a:r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3695700" y="3810000"/>
            <a:ext cx="368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5181600" y="59055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6" name="Comment 12"/>
          <p:cNvSpPr>
            <a:spLocks noChangeArrowheads="1"/>
          </p:cNvSpPr>
          <p:nvPr/>
        </p:nvSpPr>
        <p:spPr bwMode="auto">
          <a:xfrm>
            <a:off x="3722688" y="4357688"/>
            <a:ext cx="5027612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indent="2578100">
              <a:buClr>
                <a:schemeClr val="hlink"/>
              </a:buClr>
              <a:buFont typeface="Monotype Sorts" pitchFamily="2" charset="2"/>
              <a:buNone/>
            </a:pPr>
            <a:r>
              <a:rPr lang="en-US" sz="2400">
                <a:solidFill>
                  <a:schemeClr val="folHlink"/>
                </a:solidFill>
              </a:rPr>
              <a:t>average velocity (</a:t>
            </a:r>
            <a:r>
              <a:rPr lang="en-US" sz="2400" i="1">
                <a:solidFill>
                  <a:schemeClr val="folHlink"/>
                </a:solidFill>
              </a:rPr>
              <a:t>V</a:t>
            </a:r>
            <a:r>
              <a:rPr lang="en-US" sz="2400">
                <a:solidFill>
                  <a:schemeClr val="folHlink"/>
                </a:solidFill>
              </a:rPr>
              <a:t>) is 1/2 </a:t>
            </a:r>
            <a:r>
              <a:rPr lang="en-US" sz="2400" i="1">
                <a:solidFill>
                  <a:schemeClr val="folHlink"/>
                </a:solidFill>
              </a:rPr>
              <a:t>v</a:t>
            </a:r>
            <a:r>
              <a:rPr lang="en-US" sz="2400" i="1" baseline="-25000">
                <a:solidFill>
                  <a:schemeClr val="folHlink"/>
                </a:solidFill>
              </a:rPr>
              <a:t>max</a:t>
            </a:r>
            <a:endParaRPr lang="en-US" sz="2400">
              <a:solidFill>
                <a:schemeClr val="folHlink"/>
              </a:solidFill>
            </a:endParaRPr>
          </a:p>
        </p:txBody>
      </p:sp>
      <p:sp>
        <p:nvSpPr>
          <p:cNvPr id="21517" name="Comment 13"/>
          <p:cNvSpPr>
            <a:spLocks noChangeArrowheads="1"/>
          </p:cNvSpPr>
          <p:nvPr/>
        </p:nvSpPr>
        <p:spPr bwMode="auto">
          <a:xfrm>
            <a:off x="5094288" y="5475288"/>
            <a:ext cx="1090612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 i="1">
                <a:solidFill>
                  <a:schemeClr val="folHlink"/>
                </a:solidFill>
              </a:rPr>
              <a:t>V</a:t>
            </a:r>
            <a:r>
              <a:rPr lang="en-US" i="1">
                <a:solidFill>
                  <a:schemeClr val="folHlink"/>
                </a:solidFill>
                <a:latin typeface="Symbol" pitchFamily="18" charset="2"/>
              </a:rPr>
              <a:t>p</a:t>
            </a:r>
            <a:r>
              <a:rPr lang="en-US" i="1">
                <a:solidFill>
                  <a:schemeClr val="folHlink"/>
                </a:solidFill>
              </a:rPr>
              <a:t>R</a:t>
            </a:r>
            <a:r>
              <a:rPr lang="en-US" i="1" baseline="30000">
                <a:solidFill>
                  <a:schemeClr val="folHlink"/>
                </a:solidFill>
              </a:rPr>
              <a:t>2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3727450" y="2357438"/>
            <a:ext cx="331152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R is radius of the tube</a:t>
            </a: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3797300" y="2819400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/>
          <p:cNvSpPr>
            <a:spLocks noChangeArrowheads="1"/>
          </p:cNvSpPr>
          <p:nvPr/>
        </p:nvSpPr>
        <p:spPr bwMode="auto">
          <a:xfrm>
            <a:off x="1871663" y="4311650"/>
            <a:ext cx="1524000" cy="9779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Laminar Flow through Circular Tubes: Diagram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995738" y="1924050"/>
            <a:ext cx="3629025" cy="17018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5562600" y="1930400"/>
            <a:ext cx="3530600" cy="1703388"/>
            <a:chOff x="3504" y="1216"/>
            <a:chExt cx="2224" cy="1073"/>
          </a:xfrm>
        </p:grpSpPr>
        <p:grpSp>
          <p:nvGrpSpPr>
            <p:cNvPr id="22534" name="Group 6"/>
            <p:cNvGrpSpPr>
              <a:grpSpLocks/>
            </p:cNvGrpSpPr>
            <p:nvPr/>
          </p:nvGrpSpPr>
          <p:grpSpPr bwMode="auto">
            <a:xfrm>
              <a:off x="3504" y="1216"/>
              <a:ext cx="1177" cy="1073"/>
              <a:chOff x="3320" y="2160"/>
              <a:chExt cx="1529" cy="1073"/>
            </a:xfrm>
          </p:grpSpPr>
          <p:sp>
            <p:nvSpPr>
              <p:cNvPr id="22535" name="Freeform 7"/>
              <p:cNvSpPr>
                <a:spLocks/>
              </p:cNvSpPr>
              <p:nvPr/>
            </p:nvSpPr>
            <p:spPr bwMode="auto">
              <a:xfrm>
                <a:off x="3320" y="2696"/>
                <a:ext cx="1529" cy="537"/>
              </a:xfrm>
              <a:custGeom>
                <a:avLst/>
                <a:gdLst/>
                <a:ahLst/>
                <a:cxnLst>
                  <a:cxn ang="0">
                    <a:pos x="1528" y="0"/>
                  </a:cxn>
                  <a:cxn ang="0">
                    <a:pos x="1528" y="13"/>
                  </a:cxn>
                  <a:cxn ang="0">
                    <a:pos x="1528" y="27"/>
                  </a:cxn>
                  <a:cxn ang="0">
                    <a:pos x="1519" y="40"/>
                  </a:cxn>
                  <a:cxn ang="0">
                    <a:pos x="1511" y="53"/>
                  </a:cxn>
                  <a:cxn ang="0">
                    <a:pos x="1494" y="80"/>
                  </a:cxn>
                  <a:cxn ang="0">
                    <a:pos x="1468" y="107"/>
                  </a:cxn>
                  <a:cxn ang="0">
                    <a:pos x="1434" y="133"/>
                  </a:cxn>
                  <a:cxn ang="0">
                    <a:pos x="1391" y="160"/>
                  </a:cxn>
                  <a:cxn ang="0">
                    <a:pos x="1340" y="187"/>
                  </a:cxn>
                  <a:cxn ang="0">
                    <a:pos x="1280" y="213"/>
                  </a:cxn>
                  <a:cxn ang="0">
                    <a:pos x="1255" y="227"/>
                  </a:cxn>
                  <a:cxn ang="0">
                    <a:pos x="1221" y="240"/>
                  </a:cxn>
                  <a:cxn ang="0">
                    <a:pos x="1187" y="253"/>
                  </a:cxn>
                  <a:cxn ang="0">
                    <a:pos x="1144" y="269"/>
                  </a:cxn>
                  <a:cxn ang="0">
                    <a:pos x="1067" y="296"/>
                  </a:cxn>
                  <a:cxn ang="0">
                    <a:pos x="982" y="323"/>
                  </a:cxn>
                  <a:cxn ang="0">
                    <a:pos x="930" y="336"/>
                  </a:cxn>
                  <a:cxn ang="0">
                    <a:pos x="879" y="349"/>
                  </a:cxn>
                  <a:cxn ang="0">
                    <a:pos x="777" y="376"/>
                  </a:cxn>
                  <a:cxn ang="0">
                    <a:pos x="666" y="403"/>
                  </a:cxn>
                  <a:cxn ang="0">
                    <a:pos x="546" y="429"/>
                  </a:cxn>
                  <a:cxn ang="0">
                    <a:pos x="487" y="443"/>
                  </a:cxn>
                  <a:cxn ang="0">
                    <a:pos x="427" y="456"/>
                  </a:cxn>
                  <a:cxn ang="0">
                    <a:pos x="290" y="483"/>
                  </a:cxn>
                  <a:cxn ang="0">
                    <a:pos x="145" y="509"/>
                  </a:cxn>
                  <a:cxn ang="0">
                    <a:pos x="0" y="536"/>
                  </a:cxn>
                </a:cxnLst>
                <a:rect l="0" t="0" r="r" b="b"/>
                <a:pathLst>
                  <a:path w="1529" h="537">
                    <a:moveTo>
                      <a:pt x="1528" y="0"/>
                    </a:moveTo>
                    <a:lnTo>
                      <a:pt x="1528" y="13"/>
                    </a:lnTo>
                    <a:lnTo>
                      <a:pt x="1528" y="27"/>
                    </a:lnTo>
                    <a:lnTo>
                      <a:pt x="1519" y="40"/>
                    </a:lnTo>
                    <a:lnTo>
                      <a:pt x="1511" y="53"/>
                    </a:lnTo>
                    <a:lnTo>
                      <a:pt x="1494" y="80"/>
                    </a:lnTo>
                    <a:lnTo>
                      <a:pt x="1468" y="107"/>
                    </a:lnTo>
                    <a:lnTo>
                      <a:pt x="1434" y="133"/>
                    </a:lnTo>
                    <a:lnTo>
                      <a:pt x="1391" y="160"/>
                    </a:lnTo>
                    <a:lnTo>
                      <a:pt x="1340" y="187"/>
                    </a:lnTo>
                    <a:lnTo>
                      <a:pt x="1280" y="213"/>
                    </a:lnTo>
                    <a:lnTo>
                      <a:pt x="1255" y="227"/>
                    </a:lnTo>
                    <a:lnTo>
                      <a:pt x="1221" y="240"/>
                    </a:lnTo>
                    <a:lnTo>
                      <a:pt x="1187" y="253"/>
                    </a:lnTo>
                    <a:lnTo>
                      <a:pt x="1144" y="269"/>
                    </a:lnTo>
                    <a:lnTo>
                      <a:pt x="1067" y="296"/>
                    </a:lnTo>
                    <a:lnTo>
                      <a:pt x="982" y="323"/>
                    </a:lnTo>
                    <a:lnTo>
                      <a:pt x="930" y="336"/>
                    </a:lnTo>
                    <a:lnTo>
                      <a:pt x="879" y="349"/>
                    </a:lnTo>
                    <a:lnTo>
                      <a:pt x="777" y="376"/>
                    </a:lnTo>
                    <a:lnTo>
                      <a:pt x="666" y="403"/>
                    </a:lnTo>
                    <a:lnTo>
                      <a:pt x="546" y="429"/>
                    </a:lnTo>
                    <a:lnTo>
                      <a:pt x="487" y="443"/>
                    </a:lnTo>
                    <a:lnTo>
                      <a:pt x="427" y="456"/>
                    </a:lnTo>
                    <a:lnTo>
                      <a:pt x="290" y="483"/>
                    </a:lnTo>
                    <a:lnTo>
                      <a:pt x="145" y="509"/>
                    </a:lnTo>
                    <a:lnTo>
                      <a:pt x="0" y="536"/>
                    </a:lnTo>
                  </a:path>
                </a:pathLst>
              </a:custGeom>
              <a:noFill/>
              <a:ln w="381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6" name="Freeform 8"/>
              <p:cNvSpPr>
                <a:spLocks/>
              </p:cNvSpPr>
              <p:nvPr/>
            </p:nvSpPr>
            <p:spPr bwMode="auto">
              <a:xfrm>
                <a:off x="3320" y="2160"/>
                <a:ext cx="1529" cy="537"/>
              </a:xfrm>
              <a:custGeom>
                <a:avLst/>
                <a:gdLst/>
                <a:ahLst/>
                <a:cxnLst>
                  <a:cxn ang="0">
                    <a:pos x="1528" y="536"/>
                  </a:cxn>
                  <a:cxn ang="0">
                    <a:pos x="1528" y="523"/>
                  </a:cxn>
                  <a:cxn ang="0">
                    <a:pos x="1528" y="509"/>
                  </a:cxn>
                  <a:cxn ang="0">
                    <a:pos x="1519" y="496"/>
                  </a:cxn>
                  <a:cxn ang="0">
                    <a:pos x="1511" y="483"/>
                  </a:cxn>
                  <a:cxn ang="0">
                    <a:pos x="1494" y="456"/>
                  </a:cxn>
                  <a:cxn ang="0">
                    <a:pos x="1468" y="429"/>
                  </a:cxn>
                  <a:cxn ang="0">
                    <a:pos x="1434" y="403"/>
                  </a:cxn>
                  <a:cxn ang="0">
                    <a:pos x="1391" y="376"/>
                  </a:cxn>
                  <a:cxn ang="0">
                    <a:pos x="1340" y="349"/>
                  </a:cxn>
                  <a:cxn ang="0">
                    <a:pos x="1280" y="323"/>
                  </a:cxn>
                  <a:cxn ang="0">
                    <a:pos x="1255" y="309"/>
                  </a:cxn>
                  <a:cxn ang="0">
                    <a:pos x="1221" y="296"/>
                  </a:cxn>
                  <a:cxn ang="0">
                    <a:pos x="1187" y="283"/>
                  </a:cxn>
                  <a:cxn ang="0">
                    <a:pos x="1144" y="267"/>
                  </a:cxn>
                  <a:cxn ang="0">
                    <a:pos x="1067" y="240"/>
                  </a:cxn>
                  <a:cxn ang="0">
                    <a:pos x="982" y="213"/>
                  </a:cxn>
                  <a:cxn ang="0">
                    <a:pos x="930" y="200"/>
                  </a:cxn>
                  <a:cxn ang="0">
                    <a:pos x="879" y="187"/>
                  </a:cxn>
                  <a:cxn ang="0">
                    <a:pos x="777" y="160"/>
                  </a:cxn>
                  <a:cxn ang="0">
                    <a:pos x="666" y="133"/>
                  </a:cxn>
                  <a:cxn ang="0">
                    <a:pos x="546" y="107"/>
                  </a:cxn>
                  <a:cxn ang="0">
                    <a:pos x="487" y="93"/>
                  </a:cxn>
                  <a:cxn ang="0">
                    <a:pos x="427" y="80"/>
                  </a:cxn>
                  <a:cxn ang="0">
                    <a:pos x="290" y="53"/>
                  </a:cxn>
                  <a:cxn ang="0">
                    <a:pos x="145" y="27"/>
                  </a:cxn>
                  <a:cxn ang="0">
                    <a:pos x="0" y="0"/>
                  </a:cxn>
                </a:cxnLst>
                <a:rect l="0" t="0" r="r" b="b"/>
                <a:pathLst>
                  <a:path w="1529" h="537">
                    <a:moveTo>
                      <a:pt x="1528" y="536"/>
                    </a:moveTo>
                    <a:lnTo>
                      <a:pt x="1528" y="523"/>
                    </a:lnTo>
                    <a:lnTo>
                      <a:pt x="1528" y="509"/>
                    </a:lnTo>
                    <a:lnTo>
                      <a:pt x="1519" y="496"/>
                    </a:lnTo>
                    <a:lnTo>
                      <a:pt x="1511" y="483"/>
                    </a:lnTo>
                    <a:lnTo>
                      <a:pt x="1494" y="456"/>
                    </a:lnTo>
                    <a:lnTo>
                      <a:pt x="1468" y="429"/>
                    </a:lnTo>
                    <a:lnTo>
                      <a:pt x="1434" y="403"/>
                    </a:lnTo>
                    <a:lnTo>
                      <a:pt x="1391" y="376"/>
                    </a:lnTo>
                    <a:lnTo>
                      <a:pt x="1340" y="349"/>
                    </a:lnTo>
                    <a:lnTo>
                      <a:pt x="1280" y="323"/>
                    </a:lnTo>
                    <a:lnTo>
                      <a:pt x="1255" y="309"/>
                    </a:lnTo>
                    <a:lnTo>
                      <a:pt x="1221" y="296"/>
                    </a:lnTo>
                    <a:lnTo>
                      <a:pt x="1187" y="283"/>
                    </a:lnTo>
                    <a:lnTo>
                      <a:pt x="1144" y="267"/>
                    </a:lnTo>
                    <a:lnTo>
                      <a:pt x="1067" y="240"/>
                    </a:lnTo>
                    <a:lnTo>
                      <a:pt x="982" y="213"/>
                    </a:lnTo>
                    <a:lnTo>
                      <a:pt x="930" y="200"/>
                    </a:lnTo>
                    <a:lnTo>
                      <a:pt x="879" y="187"/>
                    </a:lnTo>
                    <a:lnTo>
                      <a:pt x="777" y="160"/>
                    </a:lnTo>
                    <a:lnTo>
                      <a:pt x="666" y="133"/>
                    </a:lnTo>
                    <a:lnTo>
                      <a:pt x="546" y="107"/>
                    </a:lnTo>
                    <a:lnTo>
                      <a:pt x="487" y="93"/>
                    </a:lnTo>
                    <a:lnTo>
                      <a:pt x="427" y="80"/>
                    </a:lnTo>
                    <a:lnTo>
                      <a:pt x="290" y="53"/>
                    </a:lnTo>
                    <a:lnTo>
                      <a:pt x="145" y="27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4952" y="1904"/>
              <a:ext cx="776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accent2"/>
                  </a:solidFill>
                </a:rPr>
                <a:t>Velocity</a:t>
              </a:r>
            </a:p>
          </p:txBody>
        </p:sp>
      </p:grp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5562600" y="1930400"/>
            <a:ext cx="1588" cy="170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3530600" y="2774950"/>
            <a:ext cx="5029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2540" name="Group 12"/>
          <p:cNvGrpSpPr>
            <a:grpSpLocks/>
          </p:cNvGrpSpPr>
          <p:nvPr/>
        </p:nvGrpSpPr>
        <p:grpSpPr bwMode="auto">
          <a:xfrm>
            <a:off x="4178300" y="1930400"/>
            <a:ext cx="2841625" cy="2222500"/>
            <a:chOff x="2656" y="1216"/>
            <a:chExt cx="1790" cy="1400"/>
          </a:xfrm>
        </p:grpSpPr>
        <p:sp>
          <p:nvSpPr>
            <p:cNvPr id="22541" name="Freeform 13"/>
            <p:cNvSpPr>
              <a:spLocks/>
            </p:cNvSpPr>
            <p:nvPr/>
          </p:nvSpPr>
          <p:spPr bwMode="auto">
            <a:xfrm>
              <a:off x="2656" y="1216"/>
              <a:ext cx="831" cy="1072"/>
            </a:xfrm>
            <a:custGeom>
              <a:avLst/>
              <a:gdLst/>
              <a:ahLst/>
              <a:cxnLst>
                <a:cxn ang="0">
                  <a:pos x="0" y="1072"/>
                </a:cxn>
                <a:cxn ang="0">
                  <a:pos x="1080" y="536"/>
                </a:cxn>
                <a:cxn ang="0">
                  <a:pos x="8" y="0"/>
                </a:cxn>
              </a:cxnLst>
              <a:rect l="0" t="0" r="r" b="b"/>
              <a:pathLst>
                <a:path w="1080" h="1072">
                  <a:moveTo>
                    <a:pt x="0" y="1072"/>
                  </a:moveTo>
                  <a:lnTo>
                    <a:pt x="1080" y="536"/>
                  </a:lnTo>
                  <a:lnTo>
                    <a:pt x="8" y="0"/>
                  </a:ln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2737" y="2328"/>
              <a:ext cx="1709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solidFill>
                    <a:schemeClr val="accent1"/>
                  </a:solidFill>
                </a:rPr>
                <a:t>Shear (wall on fluid)</a:t>
              </a:r>
            </a:p>
          </p:txBody>
        </p:sp>
      </p:grpSp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260350" y="3059113"/>
          <a:ext cx="2616200" cy="800100"/>
        </p:xfrm>
        <a:graphic>
          <a:graphicData uri="http://schemas.openxmlformats.org/presentationml/2006/ole">
            <p:oleObj spid="_x0000_s22543" name="Equation" r:id="rId3" imgW="2616120" imgH="799920" progId="Equation.DSMT4">
              <p:embed/>
            </p:oleObj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171450" y="4367213"/>
          <a:ext cx="3124200" cy="774700"/>
        </p:xfrm>
        <a:graphic>
          <a:graphicData uri="http://schemas.openxmlformats.org/presentationml/2006/ole">
            <p:oleObj spid="_x0000_s22544" name="Equation" r:id="rId4" imgW="3124080" imgH="774360" progId="Equation.DSMT4">
              <p:embed/>
            </p:oleObj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723900" y="5632450"/>
          <a:ext cx="1866900" cy="774700"/>
        </p:xfrm>
        <a:graphic>
          <a:graphicData uri="http://schemas.openxmlformats.org/presentationml/2006/ole">
            <p:oleObj spid="_x0000_s22545" name="Equation" r:id="rId5" imgW="1866600" imgH="774360" progId="Equation.DSMT4">
              <p:embed/>
            </p:oleObj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6508750" y="5581650"/>
          <a:ext cx="1625600" cy="722313"/>
        </p:xfrm>
        <a:graphic>
          <a:graphicData uri="http://schemas.openxmlformats.org/presentationml/2006/ole">
            <p:oleObj spid="_x0000_s22546" name="Equation" r:id="rId6" imgW="1625400" imgH="723600" progId="Equation.DSMT4">
              <p:embed/>
            </p:oleObj>
          </a:graphicData>
        </a:graphic>
      </p:graphicFrame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2959100" y="5969000"/>
            <a:ext cx="287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2921000" y="6400800"/>
            <a:ext cx="218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H="1">
            <a:off x="2590800" y="5803900"/>
            <a:ext cx="279400" cy="38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 flipV="1">
            <a:off x="4102100" y="3492500"/>
            <a:ext cx="317500" cy="214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5803900" y="5816600"/>
            <a:ext cx="6477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52" name="Comment 24"/>
          <p:cNvSpPr>
            <a:spLocks noChangeArrowheads="1"/>
          </p:cNvSpPr>
          <p:nvPr/>
        </p:nvSpPr>
        <p:spPr bwMode="auto">
          <a:xfrm>
            <a:off x="2871788" y="5538788"/>
            <a:ext cx="3275012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True for Laminar or Turbulent flow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6069013" y="4846638"/>
            <a:ext cx="2560637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Shear at the wall</a:t>
            </a:r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V="1">
            <a:off x="6667500" y="5461000"/>
            <a:ext cx="1778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6159500" y="5283200"/>
            <a:ext cx="242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6619875" y="4008438"/>
            <a:ext cx="2128838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folHlink"/>
                </a:solidFill>
              </a:rPr>
              <a:t>Laminar flow</a:t>
            </a:r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6680200" y="4445000"/>
            <a:ext cx="196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 flipH="1" flipV="1">
            <a:off x="7188200" y="3136900"/>
            <a:ext cx="393700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2559" name="Group 31"/>
          <p:cNvGrpSpPr>
            <a:grpSpLocks/>
          </p:cNvGrpSpPr>
          <p:nvPr/>
        </p:nvGrpSpPr>
        <p:grpSpPr bwMode="auto">
          <a:xfrm>
            <a:off x="3467100" y="1968500"/>
            <a:ext cx="533400" cy="1600200"/>
            <a:chOff x="2064" y="1240"/>
            <a:chExt cx="336" cy="1008"/>
          </a:xfrm>
        </p:grpSpPr>
        <p:sp>
          <p:nvSpPr>
            <p:cNvPr id="22560" name="Line 32"/>
            <p:cNvSpPr>
              <a:spLocks noChangeShapeType="1"/>
            </p:cNvSpPr>
            <p:nvPr/>
          </p:nvSpPr>
          <p:spPr bwMode="auto">
            <a:xfrm>
              <a:off x="2064" y="1240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>
              <a:off x="2064" y="1384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562" name="Line 34"/>
            <p:cNvSpPr>
              <a:spLocks noChangeShapeType="1"/>
            </p:cNvSpPr>
            <p:nvPr/>
          </p:nvSpPr>
          <p:spPr bwMode="auto">
            <a:xfrm>
              <a:off x="2064" y="1528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>
              <a:off x="2064" y="1672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564" name="Line 36"/>
            <p:cNvSpPr>
              <a:spLocks noChangeShapeType="1"/>
            </p:cNvSpPr>
            <p:nvPr/>
          </p:nvSpPr>
          <p:spPr bwMode="auto">
            <a:xfrm>
              <a:off x="2064" y="1816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565" name="Line 37"/>
            <p:cNvSpPr>
              <a:spLocks noChangeShapeType="1"/>
            </p:cNvSpPr>
            <p:nvPr/>
          </p:nvSpPr>
          <p:spPr bwMode="auto">
            <a:xfrm>
              <a:off x="2064" y="1960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566" name="Line 38"/>
            <p:cNvSpPr>
              <a:spLocks noChangeShapeType="1"/>
            </p:cNvSpPr>
            <p:nvPr/>
          </p:nvSpPr>
          <p:spPr bwMode="auto">
            <a:xfrm>
              <a:off x="2064" y="2104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567" name="Line 39"/>
            <p:cNvSpPr>
              <a:spLocks noChangeShapeType="1"/>
            </p:cNvSpPr>
            <p:nvPr/>
          </p:nvSpPr>
          <p:spPr bwMode="auto">
            <a:xfrm>
              <a:off x="2064" y="2248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568" name="Group 40"/>
          <p:cNvGrpSpPr>
            <a:grpSpLocks/>
          </p:cNvGrpSpPr>
          <p:nvPr/>
        </p:nvGrpSpPr>
        <p:grpSpPr bwMode="auto">
          <a:xfrm flipH="1">
            <a:off x="7670800" y="1955800"/>
            <a:ext cx="228600" cy="1600200"/>
            <a:chOff x="2064" y="1240"/>
            <a:chExt cx="336" cy="1008"/>
          </a:xfrm>
        </p:grpSpPr>
        <p:sp>
          <p:nvSpPr>
            <p:cNvPr id="22569" name="Line 41"/>
            <p:cNvSpPr>
              <a:spLocks noChangeShapeType="1"/>
            </p:cNvSpPr>
            <p:nvPr/>
          </p:nvSpPr>
          <p:spPr bwMode="auto">
            <a:xfrm>
              <a:off x="2064" y="1240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570" name="Line 42"/>
            <p:cNvSpPr>
              <a:spLocks noChangeShapeType="1"/>
            </p:cNvSpPr>
            <p:nvPr/>
          </p:nvSpPr>
          <p:spPr bwMode="auto">
            <a:xfrm>
              <a:off x="2064" y="1384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571" name="Line 43"/>
            <p:cNvSpPr>
              <a:spLocks noChangeShapeType="1"/>
            </p:cNvSpPr>
            <p:nvPr/>
          </p:nvSpPr>
          <p:spPr bwMode="auto">
            <a:xfrm>
              <a:off x="2064" y="1528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572" name="Line 44"/>
            <p:cNvSpPr>
              <a:spLocks noChangeShapeType="1"/>
            </p:cNvSpPr>
            <p:nvPr/>
          </p:nvSpPr>
          <p:spPr bwMode="auto">
            <a:xfrm>
              <a:off x="2064" y="1672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573" name="Line 45"/>
            <p:cNvSpPr>
              <a:spLocks noChangeShapeType="1"/>
            </p:cNvSpPr>
            <p:nvPr/>
          </p:nvSpPr>
          <p:spPr bwMode="auto">
            <a:xfrm>
              <a:off x="2064" y="1816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574" name="Line 46"/>
            <p:cNvSpPr>
              <a:spLocks noChangeShapeType="1"/>
            </p:cNvSpPr>
            <p:nvPr/>
          </p:nvSpPr>
          <p:spPr bwMode="auto">
            <a:xfrm>
              <a:off x="2064" y="1960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575" name="Line 47"/>
            <p:cNvSpPr>
              <a:spLocks noChangeShapeType="1"/>
            </p:cNvSpPr>
            <p:nvPr/>
          </p:nvSpPr>
          <p:spPr bwMode="auto">
            <a:xfrm>
              <a:off x="2064" y="2104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576" name="Line 48"/>
            <p:cNvSpPr>
              <a:spLocks noChangeShapeType="1"/>
            </p:cNvSpPr>
            <p:nvPr/>
          </p:nvSpPr>
          <p:spPr bwMode="auto">
            <a:xfrm>
              <a:off x="2064" y="2248"/>
              <a:ext cx="336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577" name="Group 49"/>
          <p:cNvGrpSpPr>
            <a:grpSpLocks/>
          </p:cNvGrpSpPr>
          <p:nvPr/>
        </p:nvGrpSpPr>
        <p:grpSpPr bwMode="auto">
          <a:xfrm>
            <a:off x="3911600" y="3746500"/>
            <a:ext cx="3695700" cy="0"/>
            <a:chOff x="2464" y="2360"/>
            <a:chExt cx="2328" cy="0"/>
          </a:xfrm>
        </p:grpSpPr>
        <p:sp>
          <p:nvSpPr>
            <p:cNvPr id="22578" name="Line 50"/>
            <p:cNvSpPr>
              <a:spLocks noChangeShapeType="1"/>
            </p:cNvSpPr>
            <p:nvPr/>
          </p:nvSpPr>
          <p:spPr bwMode="auto">
            <a:xfrm flipH="1">
              <a:off x="4528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79" name="Line 51"/>
            <p:cNvSpPr>
              <a:spLocks noChangeShapeType="1"/>
            </p:cNvSpPr>
            <p:nvPr/>
          </p:nvSpPr>
          <p:spPr bwMode="auto">
            <a:xfrm flipH="1">
              <a:off x="4184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80" name="Line 52"/>
            <p:cNvSpPr>
              <a:spLocks noChangeShapeType="1"/>
            </p:cNvSpPr>
            <p:nvPr/>
          </p:nvSpPr>
          <p:spPr bwMode="auto">
            <a:xfrm flipH="1">
              <a:off x="3840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81" name="Line 53"/>
            <p:cNvSpPr>
              <a:spLocks noChangeShapeType="1"/>
            </p:cNvSpPr>
            <p:nvPr/>
          </p:nvSpPr>
          <p:spPr bwMode="auto">
            <a:xfrm flipH="1">
              <a:off x="3496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82" name="Line 54"/>
            <p:cNvSpPr>
              <a:spLocks noChangeShapeType="1"/>
            </p:cNvSpPr>
            <p:nvPr/>
          </p:nvSpPr>
          <p:spPr bwMode="auto">
            <a:xfrm flipH="1">
              <a:off x="3152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83" name="Line 55"/>
            <p:cNvSpPr>
              <a:spLocks noChangeShapeType="1"/>
            </p:cNvSpPr>
            <p:nvPr/>
          </p:nvSpPr>
          <p:spPr bwMode="auto">
            <a:xfrm flipH="1">
              <a:off x="2808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84" name="Line 56"/>
            <p:cNvSpPr>
              <a:spLocks noChangeShapeType="1"/>
            </p:cNvSpPr>
            <p:nvPr/>
          </p:nvSpPr>
          <p:spPr bwMode="auto">
            <a:xfrm flipH="1">
              <a:off x="2464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585" name="Group 57"/>
          <p:cNvGrpSpPr>
            <a:grpSpLocks/>
          </p:cNvGrpSpPr>
          <p:nvPr/>
        </p:nvGrpSpPr>
        <p:grpSpPr bwMode="auto">
          <a:xfrm>
            <a:off x="3937000" y="1828800"/>
            <a:ext cx="3695700" cy="0"/>
            <a:chOff x="2464" y="2360"/>
            <a:chExt cx="2328" cy="0"/>
          </a:xfrm>
        </p:grpSpPr>
        <p:sp>
          <p:nvSpPr>
            <p:cNvPr id="22586" name="Line 58"/>
            <p:cNvSpPr>
              <a:spLocks noChangeShapeType="1"/>
            </p:cNvSpPr>
            <p:nvPr/>
          </p:nvSpPr>
          <p:spPr bwMode="auto">
            <a:xfrm flipH="1">
              <a:off x="4528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87" name="Line 59"/>
            <p:cNvSpPr>
              <a:spLocks noChangeShapeType="1"/>
            </p:cNvSpPr>
            <p:nvPr/>
          </p:nvSpPr>
          <p:spPr bwMode="auto">
            <a:xfrm flipH="1">
              <a:off x="4184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88" name="Line 60"/>
            <p:cNvSpPr>
              <a:spLocks noChangeShapeType="1"/>
            </p:cNvSpPr>
            <p:nvPr/>
          </p:nvSpPr>
          <p:spPr bwMode="auto">
            <a:xfrm flipH="1">
              <a:off x="3840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89" name="Line 61"/>
            <p:cNvSpPr>
              <a:spLocks noChangeShapeType="1"/>
            </p:cNvSpPr>
            <p:nvPr/>
          </p:nvSpPr>
          <p:spPr bwMode="auto">
            <a:xfrm flipH="1">
              <a:off x="3496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90" name="Line 62"/>
            <p:cNvSpPr>
              <a:spLocks noChangeShapeType="1"/>
            </p:cNvSpPr>
            <p:nvPr/>
          </p:nvSpPr>
          <p:spPr bwMode="auto">
            <a:xfrm flipH="1">
              <a:off x="3152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91" name="Line 63"/>
            <p:cNvSpPr>
              <a:spLocks noChangeShapeType="1"/>
            </p:cNvSpPr>
            <p:nvPr/>
          </p:nvSpPr>
          <p:spPr bwMode="auto">
            <a:xfrm flipH="1">
              <a:off x="2808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92" name="Line 64"/>
            <p:cNvSpPr>
              <a:spLocks noChangeShapeType="1"/>
            </p:cNvSpPr>
            <p:nvPr/>
          </p:nvSpPr>
          <p:spPr bwMode="auto">
            <a:xfrm flipH="1">
              <a:off x="2464" y="2360"/>
              <a:ext cx="264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22593" name="Object 65"/>
          <p:cNvGraphicFramePr>
            <a:graphicFrameLocks noChangeAspect="1"/>
          </p:cNvGraphicFramePr>
          <p:nvPr/>
        </p:nvGraphicFramePr>
        <p:xfrm>
          <a:off x="260350" y="1938338"/>
          <a:ext cx="2933700" cy="825500"/>
        </p:xfrm>
        <a:graphic>
          <a:graphicData uri="http://schemas.openxmlformats.org/presentationml/2006/ole">
            <p:oleObj spid="_x0000_s22593" name="Equation" r:id="rId7" imgW="2933640" imgH="825480" progId="Equation.DSMT4">
              <p:embed/>
            </p:oleObj>
          </a:graphicData>
        </a:graphic>
      </p:graphicFrame>
      <p:grpSp>
        <p:nvGrpSpPr>
          <p:cNvPr id="22594" name="Group 66"/>
          <p:cNvGrpSpPr>
            <a:grpSpLocks/>
          </p:cNvGrpSpPr>
          <p:nvPr/>
        </p:nvGrpSpPr>
        <p:grpSpPr bwMode="auto">
          <a:xfrm>
            <a:off x="136525" y="4754563"/>
            <a:ext cx="1528763" cy="1265237"/>
            <a:chOff x="86" y="2995"/>
            <a:chExt cx="963" cy="797"/>
          </a:xfrm>
        </p:grpSpPr>
        <p:cxnSp>
          <p:nvCxnSpPr>
            <p:cNvPr id="22595" name="AutoShape 67"/>
            <p:cNvCxnSpPr>
              <a:cxnSpLocks noChangeShapeType="1"/>
              <a:stCxn id="0" idx="1"/>
              <a:endCxn id="0" idx="1"/>
            </p:cNvCxnSpPr>
            <p:nvPr/>
          </p:nvCxnSpPr>
          <p:spPr bwMode="auto">
            <a:xfrm rot="10800000" flipH="1" flipV="1">
              <a:off x="152" y="2995"/>
              <a:ext cx="272" cy="797"/>
            </a:xfrm>
            <a:prstGeom prst="curvedConnector3">
              <a:avLst>
                <a:gd name="adj1" fmla="val -52940"/>
              </a:avLst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</p:cxnSp>
        <p:sp>
          <p:nvSpPr>
            <p:cNvPr id="22596" name="Text Box 68"/>
            <p:cNvSpPr txBox="1">
              <a:spLocks noChangeArrowheads="1"/>
            </p:cNvSpPr>
            <p:nvPr/>
          </p:nvSpPr>
          <p:spPr bwMode="auto">
            <a:xfrm>
              <a:off x="86" y="3242"/>
              <a:ext cx="96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Next slide!</a:t>
              </a:r>
            </a:p>
          </p:txBody>
        </p:sp>
      </p:grpSp>
      <p:sp>
        <p:nvSpPr>
          <p:cNvPr id="22597" name="Text Box 69"/>
          <p:cNvSpPr txBox="1">
            <a:spLocks noChangeArrowheads="1"/>
          </p:cNvSpPr>
          <p:nvPr/>
        </p:nvSpPr>
        <p:spPr bwMode="auto">
          <a:xfrm>
            <a:off x="377825" y="6338888"/>
            <a:ext cx="83216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Remember the approximations of no shear, no head loss?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Hagen-Poiseuille Equation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17488" y="5776913"/>
          <a:ext cx="1892300" cy="825500"/>
        </p:xfrm>
        <a:graphic>
          <a:graphicData uri="http://schemas.openxmlformats.org/presentationml/2006/ole">
            <p:oleObj spid="_x0000_s23555" name="Equation" r:id="rId3" imgW="1892160" imgH="825480" progId="Equation.DSMT4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3214688" y="5853113"/>
          <a:ext cx="1765300" cy="825500"/>
        </p:xfrm>
        <a:graphic>
          <a:graphicData uri="http://schemas.openxmlformats.org/presentationml/2006/ole">
            <p:oleObj spid="_x0000_s23556" name="Equation" r:id="rId4" imgW="1765080" imgH="825480" progId="Equation.DSMT4">
              <p:embed/>
            </p:oleObj>
          </a:graphicData>
        </a:graphic>
      </p:graphicFrame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03200" y="2789238"/>
            <a:ext cx="6813550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Hagen-Poiseuille Laminar pipe flow equations</a:t>
            </a: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82563" y="3425825"/>
          <a:ext cx="2819400" cy="825500"/>
        </p:xfrm>
        <a:graphic>
          <a:graphicData uri="http://schemas.openxmlformats.org/presentationml/2006/ole">
            <p:oleObj spid="_x0000_s23558" name="Equation" r:id="rId5" imgW="2819160" imgH="825480" progId="Equation.DSMT4">
              <p:embed/>
            </p:oleObj>
          </a:graphicData>
        </a:graphic>
      </p:graphicFrame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681413" y="3470275"/>
            <a:ext cx="307816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From Navier-Stokes</a:t>
            </a: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3697288" y="39370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284163" y="4467225"/>
          <a:ext cx="2565400" cy="825500"/>
        </p:xfrm>
        <a:graphic>
          <a:graphicData uri="http://schemas.openxmlformats.org/presentationml/2006/ole">
            <p:oleObj spid="_x0000_s23561" name="Equation" r:id="rId6" imgW="2565360" imgH="825480" progId="Equation.DSMT4">
              <p:embed/>
            </p:oleObj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219075" y="1941513"/>
          <a:ext cx="3063875" cy="674687"/>
        </p:xfrm>
        <a:graphic>
          <a:graphicData uri="http://schemas.openxmlformats.org/presentationml/2006/ole">
            <p:oleObj spid="_x0000_s23562" name="Equation" r:id="rId7" imgW="2679480" imgH="774360" progId="Equation.DSMT4">
              <p:embed/>
            </p:oleObj>
          </a:graphicData>
        </a:graphic>
      </p:graphicFrame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4014788" y="1882775"/>
            <a:ext cx="4703762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Relationship between head loss and pressure gradient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3659188" y="4029075"/>
            <a:ext cx="5129212" cy="1373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What happens if you double the pressure gradient in a horizontal tube? ____________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646613" y="4892675"/>
            <a:ext cx="203041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flow doubles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154613" y="5934075"/>
            <a:ext cx="319087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V is average velocity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5283200" y="6477000"/>
            <a:ext cx="294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Laminar flow problem:</a:t>
            </a:r>
            <a:br>
              <a:rPr lang="en-US"/>
            </a:br>
            <a:r>
              <a:rPr lang="en-US"/>
              <a:t>round tube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V?</a:t>
            </a:r>
          </a:p>
        </p:txBody>
      </p:sp>
      <p:grpSp>
        <p:nvGrpSpPr>
          <p:cNvPr id="32818" name="Group 50"/>
          <p:cNvGrpSpPr>
            <a:grpSpLocks/>
          </p:cNvGrpSpPr>
          <p:nvPr/>
        </p:nvGrpSpPr>
        <p:grpSpPr bwMode="auto">
          <a:xfrm>
            <a:off x="4467225" y="3898900"/>
            <a:ext cx="4471988" cy="836613"/>
            <a:chOff x="2814" y="2456"/>
            <a:chExt cx="2817" cy="527"/>
          </a:xfrm>
        </p:grpSpPr>
        <p:sp>
          <p:nvSpPr>
            <p:cNvPr id="32772" name="Rectangle 4"/>
            <p:cNvSpPr>
              <a:spLocks noChangeArrowheads="1"/>
            </p:cNvSpPr>
            <p:nvPr/>
          </p:nvSpPr>
          <p:spPr bwMode="auto">
            <a:xfrm>
              <a:off x="3054" y="2491"/>
              <a:ext cx="2577" cy="461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2773" name="Group 5"/>
            <p:cNvGrpSpPr>
              <a:grpSpLocks/>
            </p:cNvGrpSpPr>
            <p:nvPr/>
          </p:nvGrpSpPr>
          <p:grpSpPr bwMode="auto">
            <a:xfrm>
              <a:off x="3062" y="2952"/>
              <a:ext cx="2569" cy="31"/>
              <a:chOff x="2854" y="1938"/>
              <a:chExt cx="2569" cy="31"/>
            </a:xfrm>
          </p:grpSpPr>
          <p:sp>
            <p:nvSpPr>
              <p:cNvPr id="32774" name="Line 6"/>
              <p:cNvSpPr>
                <a:spLocks noChangeShapeType="1"/>
              </p:cNvSpPr>
              <p:nvPr/>
            </p:nvSpPr>
            <p:spPr bwMode="auto">
              <a:xfrm>
                <a:off x="2869" y="1969"/>
                <a:ext cx="2531" cy="0"/>
              </a:xfrm>
              <a:prstGeom prst="line">
                <a:avLst/>
              </a:prstGeom>
              <a:noFill/>
              <a:ln w="76200">
                <a:pattFill prst="wdDnDiag">
                  <a:fgClr>
                    <a:schemeClr val="accent1"/>
                  </a:fgClr>
                  <a:bgClr>
                    <a:schemeClr val="bg1"/>
                  </a:bgClr>
                </a:patt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775" name="Line 7"/>
              <p:cNvSpPr>
                <a:spLocks noChangeShapeType="1"/>
              </p:cNvSpPr>
              <p:nvPr/>
            </p:nvSpPr>
            <p:spPr bwMode="auto">
              <a:xfrm>
                <a:off x="2854" y="1938"/>
                <a:ext cx="2569" cy="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2776" name="Group 8"/>
            <p:cNvGrpSpPr>
              <a:grpSpLocks/>
            </p:cNvGrpSpPr>
            <p:nvPr/>
          </p:nvGrpSpPr>
          <p:grpSpPr bwMode="auto">
            <a:xfrm flipV="1">
              <a:off x="3046" y="2456"/>
              <a:ext cx="2569" cy="31"/>
              <a:chOff x="2854" y="1938"/>
              <a:chExt cx="2569" cy="31"/>
            </a:xfrm>
          </p:grpSpPr>
          <p:sp>
            <p:nvSpPr>
              <p:cNvPr id="32777" name="Line 9"/>
              <p:cNvSpPr>
                <a:spLocks noChangeShapeType="1"/>
              </p:cNvSpPr>
              <p:nvPr/>
            </p:nvSpPr>
            <p:spPr bwMode="auto">
              <a:xfrm>
                <a:off x="2869" y="1969"/>
                <a:ext cx="2531" cy="0"/>
              </a:xfrm>
              <a:prstGeom prst="line">
                <a:avLst/>
              </a:prstGeom>
              <a:noFill/>
              <a:ln w="76200">
                <a:pattFill prst="wdDnDiag">
                  <a:fgClr>
                    <a:schemeClr val="accent1"/>
                  </a:fgClr>
                  <a:bgClr>
                    <a:schemeClr val="bg1"/>
                  </a:bgClr>
                </a:patt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778" name="Line 10"/>
              <p:cNvSpPr>
                <a:spLocks noChangeShapeType="1"/>
              </p:cNvSpPr>
              <p:nvPr/>
            </p:nvSpPr>
            <p:spPr bwMode="auto">
              <a:xfrm>
                <a:off x="2854" y="1938"/>
                <a:ext cx="2569" cy="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2814" y="2535"/>
              <a:ext cx="228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</p:grpSp>
      <p:graphicFrame>
        <p:nvGraphicFramePr>
          <p:cNvPr id="32816" name="Object 48"/>
          <p:cNvGraphicFramePr>
            <a:graphicFrameLocks noChangeAspect="1"/>
          </p:cNvGraphicFramePr>
          <p:nvPr/>
        </p:nvGraphicFramePr>
        <p:xfrm>
          <a:off x="534988" y="5994400"/>
          <a:ext cx="7527925" cy="741363"/>
        </p:xfrm>
        <a:graphic>
          <a:graphicData uri="http://schemas.openxmlformats.org/presentationml/2006/ole">
            <p:oleObj spid="_x0000_s32816" name="Equation" r:id="rId3" imgW="6413400" imgH="825480" progId="Equation.DSMT4">
              <p:embed/>
            </p:oleObj>
          </a:graphicData>
        </a:graphic>
      </p:graphicFrame>
      <p:graphicFrame>
        <p:nvGraphicFramePr>
          <p:cNvPr id="32817" name="Object 49"/>
          <p:cNvGraphicFramePr>
            <a:graphicFrameLocks noChangeAspect="1"/>
          </p:cNvGraphicFramePr>
          <p:nvPr/>
        </p:nvGraphicFramePr>
        <p:xfrm>
          <a:off x="1160463" y="2795588"/>
          <a:ext cx="1854200" cy="825500"/>
        </p:xfrm>
        <a:graphic>
          <a:graphicData uri="http://schemas.openxmlformats.org/presentationml/2006/ole">
            <p:oleObj spid="_x0000_s32817" name="Equation" r:id="rId4" imgW="1854000" imgH="825480" progId="Equation.DSMT4">
              <p:embed/>
            </p:oleObj>
          </a:graphicData>
        </a:graphic>
      </p:graphicFrame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8597900" y="2387600"/>
            <a:ext cx="127000" cy="174625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91" name="Group 23"/>
          <p:cNvGrpSpPr>
            <a:grpSpLocks/>
          </p:cNvGrpSpPr>
          <p:nvPr/>
        </p:nvGrpSpPr>
        <p:grpSpPr bwMode="auto">
          <a:xfrm>
            <a:off x="7594600" y="1981200"/>
            <a:ext cx="1143000" cy="2438400"/>
            <a:chOff x="4224" y="1248"/>
            <a:chExt cx="720" cy="1536"/>
          </a:xfrm>
        </p:grpSpPr>
        <p:grpSp>
          <p:nvGrpSpPr>
            <p:cNvPr id="32792" name="Group 24"/>
            <p:cNvGrpSpPr>
              <a:grpSpLocks/>
            </p:cNvGrpSpPr>
            <p:nvPr/>
          </p:nvGrpSpPr>
          <p:grpSpPr bwMode="auto">
            <a:xfrm>
              <a:off x="4848" y="1248"/>
              <a:ext cx="96" cy="1344"/>
              <a:chOff x="1728" y="1680"/>
              <a:chExt cx="96" cy="1008"/>
            </a:xfrm>
          </p:grpSpPr>
          <p:sp>
            <p:nvSpPr>
              <p:cNvPr id="32793" name="Line 25"/>
              <p:cNvSpPr>
                <a:spLocks noChangeShapeType="1"/>
              </p:cNvSpPr>
              <p:nvPr/>
            </p:nvSpPr>
            <p:spPr bwMode="auto">
              <a:xfrm>
                <a:off x="1728" y="1680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4" name="Line 26"/>
              <p:cNvSpPr>
                <a:spLocks noChangeShapeType="1"/>
              </p:cNvSpPr>
              <p:nvPr/>
            </p:nvSpPr>
            <p:spPr bwMode="auto">
              <a:xfrm>
                <a:off x="1824" y="1680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5" name="Group 27"/>
            <p:cNvGrpSpPr>
              <a:grpSpLocks/>
            </p:cNvGrpSpPr>
            <p:nvPr/>
          </p:nvGrpSpPr>
          <p:grpSpPr bwMode="auto">
            <a:xfrm rot="5400000">
              <a:off x="4440" y="2472"/>
              <a:ext cx="96" cy="528"/>
              <a:chOff x="1824" y="1776"/>
              <a:chExt cx="96" cy="1008"/>
            </a:xfrm>
          </p:grpSpPr>
          <p:sp>
            <p:nvSpPr>
              <p:cNvPr id="32796" name="Line 28"/>
              <p:cNvSpPr>
                <a:spLocks noChangeShapeType="1"/>
              </p:cNvSpPr>
              <p:nvPr/>
            </p:nvSpPr>
            <p:spPr bwMode="auto">
              <a:xfrm>
                <a:off x="1824" y="1776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7" name="Line 29"/>
              <p:cNvSpPr>
                <a:spLocks noChangeShapeType="1"/>
              </p:cNvSpPr>
              <p:nvPr/>
            </p:nvSpPr>
            <p:spPr bwMode="auto">
              <a:xfrm>
                <a:off x="1920" y="1776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 type="none" w="sm" len="sm"/>
                <a:tailEnd type="none" w="lg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98" name="Arc 30"/>
            <p:cNvSpPr>
              <a:spLocks/>
            </p:cNvSpPr>
            <p:nvPr/>
          </p:nvSpPr>
          <p:spPr bwMode="auto">
            <a:xfrm flipV="1">
              <a:off x="4752" y="2544"/>
              <a:ext cx="9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Arc 31"/>
            <p:cNvSpPr>
              <a:spLocks/>
            </p:cNvSpPr>
            <p:nvPr/>
          </p:nvSpPr>
          <p:spPr bwMode="auto">
            <a:xfrm flipV="1">
              <a:off x="4752" y="2592"/>
              <a:ext cx="192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5048250" y="2935288"/>
            <a:ext cx="127000" cy="1039812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803" name="Group 35"/>
          <p:cNvGrpSpPr>
            <a:grpSpLocks/>
          </p:cNvGrpSpPr>
          <p:nvPr/>
        </p:nvGrpSpPr>
        <p:grpSpPr bwMode="auto">
          <a:xfrm>
            <a:off x="5035550" y="1822450"/>
            <a:ext cx="152400" cy="2133600"/>
            <a:chOff x="1728" y="1680"/>
            <a:chExt cx="96" cy="1008"/>
          </a:xfrm>
        </p:grpSpPr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1728" y="1680"/>
              <a:ext cx="0" cy="10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1824" y="1680"/>
              <a:ext cx="0" cy="10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811" name="Line 43"/>
          <p:cNvSpPr>
            <a:spLocks noChangeShapeType="1"/>
          </p:cNvSpPr>
          <p:nvPr/>
        </p:nvSpPr>
        <p:spPr bwMode="auto">
          <a:xfrm flipH="1">
            <a:off x="7913688" y="2390775"/>
            <a:ext cx="587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12" name="Line 44"/>
          <p:cNvSpPr>
            <a:spLocks noChangeShapeType="1"/>
          </p:cNvSpPr>
          <p:nvPr/>
        </p:nvSpPr>
        <p:spPr bwMode="auto">
          <a:xfrm flipH="1">
            <a:off x="5251450" y="2936875"/>
            <a:ext cx="428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14" name="Line 46"/>
          <p:cNvSpPr>
            <a:spLocks noChangeShapeType="1"/>
          </p:cNvSpPr>
          <p:nvPr/>
        </p:nvSpPr>
        <p:spPr bwMode="auto">
          <a:xfrm>
            <a:off x="5432425" y="2940050"/>
            <a:ext cx="0" cy="992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13" name="Text Box 45"/>
          <p:cNvSpPr txBox="1">
            <a:spLocks noChangeArrowheads="1"/>
          </p:cNvSpPr>
          <p:nvPr/>
        </p:nvSpPr>
        <p:spPr bwMode="auto">
          <a:xfrm>
            <a:off x="5462588" y="3133725"/>
            <a:ext cx="341312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graphicFrame>
        <p:nvGraphicFramePr>
          <p:cNvPr id="32819" name="Object 51"/>
          <p:cNvGraphicFramePr>
            <a:graphicFrameLocks noChangeAspect="1"/>
          </p:cNvGraphicFramePr>
          <p:nvPr/>
        </p:nvGraphicFramePr>
        <p:xfrm>
          <a:off x="860425" y="4252913"/>
          <a:ext cx="2946400" cy="812800"/>
        </p:xfrm>
        <a:graphic>
          <a:graphicData uri="http://schemas.openxmlformats.org/presentationml/2006/ole">
            <p:oleObj spid="_x0000_s32819" name="Equation" r:id="rId5" imgW="2946240" imgH="812520" progId="Equation.DSMT4">
              <p:embed/>
            </p:oleObj>
          </a:graphicData>
        </a:graphic>
      </p:graphicFrame>
      <p:sp>
        <p:nvSpPr>
          <p:cNvPr id="32821" name="Line 53"/>
          <p:cNvSpPr>
            <a:spLocks noChangeShapeType="1"/>
          </p:cNvSpPr>
          <p:nvPr/>
        </p:nvSpPr>
        <p:spPr bwMode="auto">
          <a:xfrm>
            <a:off x="5092700" y="4816475"/>
            <a:ext cx="0" cy="652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822" name="Line 54"/>
          <p:cNvSpPr>
            <a:spLocks noChangeShapeType="1"/>
          </p:cNvSpPr>
          <p:nvPr/>
        </p:nvSpPr>
        <p:spPr bwMode="auto">
          <a:xfrm>
            <a:off x="7594600" y="4816475"/>
            <a:ext cx="0" cy="652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823" name="Line 55"/>
          <p:cNvSpPr>
            <a:spLocks noChangeShapeType="1"/>
          </p:cNvSpPr>
          <p:nvPr/>
        </p:nvSpPr>
        <p:spPr bwMode="auto">
          <a:xfrm rot="5400000">
            <a:off x="6328569" y="3863182"/>
            <a:ext cx="0" cy="2506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24" name="Text Box 56"/>
          <p:cNvSpPr txBox="1">
            <a:spLocks noChangeArrowheads="1"/>
          </p:cNvSpPr>
          <p:nvPr/>
        </p:nvSpPr>
        <p:spPr bwMode="auto">
          <a:xfrm>
            <a:off x="6064250" y="4884738"/>
            <a:ext cx="401638" cy="51911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L</a:t>
            </a:r>
          </a:p>
        </p:txBody>
      </p:sp>
      <p:sp>
        <p:nvSpPr>
          <p:cNvPr id="32825" name="Line 57"/>
          <p:cNvSpPr>
            <a:spLocks noChangeShapeType="1"/>
          </p:cNvSpPr>
          <p:nvPr/>
        </p:nvSpPr>
        <p:spPr bwMode="auto">
          <a:xfrm>
            <a:off x="8123238" y="2393950"/>
            <a:ext cx="0" cy="148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26" name="Text Box 58"/>
          <p:cNvSpPr txBox="1">
            <a:spLocks noChangeArrowheads="1"/>
          </p:cNvSpPr>
          <p:nvPr/>
        </p:nvSpPr>
        <p:spPr bwMode="auto">
          <a:xfrm>
            <a:off x="8153400" y="3082925"/>
            <a:ext cx="341313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0" grpId="0" animBg="1"/>
      <p:bldP spid="3280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solving strategies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Control volume equations</a:t>
            </a:r>
          </a:p>
          <a:p>
            <a:pPr lvl="1">
              <a:lnSpc>
                <a:spcPct val="90000"/>
              </a:lnSpc>
            </a:pPr>
            <a:r>
              <a:rPr lang="en-US"/>
              <a:t>Mass conservation</a:t>
            </a:r>
          </a:p>
          <a:p>
            <a:pPr lvl="1">
              <a:lnSpc>
                <a:spcPct val="90000"/>
              </a:lnSpc>
            </a:pPr>
            <a:r>
              <a:rPr lang="en-US"/>
              <a:t>Linear Momentum</a:t>
            </a:r>
          </a:p>
          <a:p>
            <a:pPr lvl="1">
              <a:lnSpc>
                <a:spcPct val="90000"/>
              </a:lnSpc>
            </a:pPr>
            <a:r>
              <a:rPr lang="en-US"/>
              <a:t>Momentum of momentum</a:t>
            </a:r>
          </a:p>
          <a:p>
            <a:pPr lvl="1">
              <a:lnSpc>
                <a:spcPct val="90000"/>
              </a:lnSpc>
            </a:pPr>
            <a:r>
              <a:rPr lang="en-US"/>
              <a:t>Energy</a:t>
            </a:r>
          </a:p>
          <a:p>
            <a:pPr>
              <a:lnSpc>
                <a:spcPct val="90000"/>
              </a:lnSpc>
            </a:pPr>
            <a:r>
              <a:rPr lang="en-US"/>
              <a:t>Navier-Stokes</a:t>
            </a:r>
          </a:p>
          <a:p>
            <a:pPr>
              <a:lnSpc>
                <a:spcPct val="90000"/>
              </a:lnSpc>
            </a:pPr>
            <a:r>
              <a:rPr lang="en-US"/>
              <a:t>Hagen Poiseuille</a:t>
            </a:r>
          </a:p>
          <a:p>
            <a:pPr>
              <a:lnSpc>
                <a:spcPct val="90000"/>
              </a:lnSpc>
            </a:pPr>
            <a:r>
              <a:rPr lang="en-US"/>
              <a:t>Hydraulic and Energy Grade lines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Momentum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Draw the control volume</a:t>
            </a:r>
          </a:p>
          <a:p>
            <a:pPr>
              <a:lnSpc>
                <a:spcPct val="90000"/>
              </a:lnSpc>
            </a:pPr>
            <a:r>
              <a:rPr lang="en-US" sz="2800"/>
              <a:t>Control surfaces normal to streamlines</a:t>
            </a:r>
          </a:p>
          <a:p>
            <a:pPr>
              <a:lnSpc>
                <a:spcPct val="90000"/>
              </a:lnSpc>
            </a:pPr>
            <a:r>
              <a:rPr lang="en-US" sz="2800"/>
              <a:t>Determine method to obtain V, Q, p, A at control surfaces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head loss is given then use energy equation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Combine geometry with continuity</a:t>
            </a:r>
          </a:p>
          <a:p>
            <a:pPr>
              <a:lnSpc>
                <a:spcPct val="90000"/>
              </a:lnSpc>
            </a:pPr>
            <a:r>
              <a:rPr lang="en-US" sz="2800"/>
              <a:t>Choose coordinate system</a:t>
            </a:r>
          </a:p>
          <a:p>
            <a:pPr>
              <a:lnSpc>
                <a:spcPct val="90000"/>
              </a:lnSpc>
            </a:pPr>
            <a:r>
              <a:rPr lang="en-US" sz="2800"/>
              <a:t>Solve component form of linear momentum vector equation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Momentum Equation</a:t>
            </a:r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2168525" y="1841500"/>
            <a:ext cx="4981575" cy="4419600"/>
            <a:chOff x="1366" y="1160"/>
            <a:chExt cx="3138" cy="2784"/>
          </a:xfrm>
        </p:grpSpPr>
        <p:sp>
          <p:nvSpPr>
            <p:cNvPr id="1028" name="Freeform 4"/>
            <p:cNvSpPr>
              <a:spLocks/>
            </p:cNvSpPr>
            <p:nvPr/>
          </p:nvSpPr>
          <p:spPr bwMode="auto">
            <a:xfrm>
              <a:off x="1408" y="1160"/>
              <a:ext cx="2896" cy="2632"/>
            </a:xfrm>
            <a:custGeom>
              <a:avLst/>
              <a:gdLst/>
              <a:ahLst/>
              <a:cxnLst>
                <a:cxn ang="0">
                  <a:pos x="0" y="1704"/>
                </a:cxn>
                <a:cxn ang="0">
                  <a:pos x="2856" y="0"/>
                </a:cxn>
                <a:cxn ang="0">
                  <a:pos x="2896" y="840"/>
                </a:cxn>
                <a:cxn ang="0">
                  <a:pos x="712" y="2632"/>
                </a:cxn>
                <a:cxn ang="0">
                  <a:pos x="0" y="1704"/>
                </a:cxn>
              </a:cxnLst>
              <a:rect l="0" t="0" r="r" b="b"/>
              <a:pathLst>
                <a:path w="2896" h="2632">
                  <a:moveTo>
                    <a:pt x="0" y="1704"/>
                  </a:moveTo>
                  <a:cubicBezTo>
                    <a:pt x="720" y="352"/>
                    <a:pt x="2373" y="144"/>
                    <a:pt x="2856" y="0"/>
                  </a:cubicBezTo>
                  <a:cubicBezTo>
                    <a:pt x="2856" y="0"/>
                    <a:pt x="2876" y="420"/>
                    <a:pt x="2896" y="840"/>
                  </a:cubicBezTo>
                  <a:cubicBezTo>
                    <a:pt x="1776" y="1008"/>
                    <a:pt x="1288" y="1720"/>
                    <a:pt x="712" y="2632"/>
                  </a:cubicBezTo>
                  <a:cubicBezTo>
                    <a:pt x="712" y="2632"/>
                    <a:pt x="0" y="1704"/>
                    <a:pt x="0" y="1704"/>
                  </a:cubicBezTo>
                  <a:close/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Oval 5"/>
            <p:cNvSpPr>
              <a:spLocks noChangeArrowheads="1"/>
            </p:cNvSpPr>
            <p:nvPr/>
          </p:nvSpPr>
          <p:spPr bwMode="auto">
            <a:xfrm rot="-903947">
              <a:off x="1366" y="2660"/>
              <a:ext cx="821" cy="12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" name="Oval 6"/>
            <p:cNvSpPr>
              <a:spLocks noChangeArrowheads="1"/>
            </p:cNvSpPr>
            <p:nvPr/>
          </p:nvSpPr>
          <p:spPr bwMode="auto">
            <a:xfrm>
              <a:off x="4016" y="1168"/>
              <a:ext cx="488" cy="8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4343400" y="3530600"/>
            <a:ext cx="114300" cy="2679700"/>
            <a:chOff x="3104" y="2256"/>
            <a:chExt cx="72" cy="168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>
              <a:off x="3140" y="2304"/>
              <a:ext cx="0" cy="16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3104" y="2256"/>
              <a:ext cx="72" cy="7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4" name="Line 10"/>
          <p:cNvSpPr>
            <a:spLocks noChangeShapeType="1"/>
          </p:cNvSpPr>
          <p:nvPr/>
        </p:nvSpPr>
        <p:spPr bwMode="auto">
          <a:xfrm rot="10800000" flipH="1">
            <a:off x="1517650" y="5168900"/>
            <a:ext cx="1181100" cy="850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 rot="10800000" flipH="1">
            <a:off x="1271588" y="5295900"/>
            <a:ext cx="1604962" cy="1155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6838950" y="2489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 rot="-10800000" flipH="1" flipV="1">
            <a:off x="6834188" y="2578100"/>
            <a:ext cx="1439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 flipV="1">
            <a:off x="4895850" y="3340100"/>
            <a:ext cx="0" cy="260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227013" y="1841500"/>
          <a:ext cx="4051300" cy="457200"/>
        </p:xfrm>
        <a:graphic>
          <a:graphicData uri="http://schemas.openxmlformats.org/presentationml/2006/ole">
            <p:oleObj spid="_x0000_s1039" name="Equation" r:id="rId3" imgW="3085920" imgH="457200" progId="Equation.DSMT4">
              <p:embed/>
            </p:oleObj>
          </a:graphicData>
        </a:graphic>
      </p:graphicFrame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203200" y="2366963"/>
          <a:ext cx="2584450" cy="431800"/>
        </p:xfrm>
        <a:graphic>
          <a:graphicData uri="http://schemas.openxmlformats.org/presentationml/2006/ole">
            <p:oleObj spid="_x0000_s1040" name="Equation" r:id="rId4" imgW="1968480" imgH="431640" progId="Equation.3">
              <p:embed/>
            </p:oleObj>
          </a:graphicData>
        </a:graphic>
      </p:graphicFrame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228600" y="2874963"/>
          <a:ext cx="4767263" cy="420687"/>
        </p:xfrm>
        <a:graphic>
          <a:graphicData uri="http://schemas.openxmlformats.org/presentationml/2006/ole">
            <p:oleObj spid="_x0000_s1041" name="Equation" r:id="rId5" imgW="3632040" imgH="419040" progId="Equation.DSMT4">
              <p:embed/>
            </p:oleObj>
          </a:graphicData>
        </a:graphic>
      </p:graphicFrame>
      <p:sp>
        <p:nvSpPr>
          <p:cNvPr id="1042" name="Line 18"/>
          <p:cNvSpPr>
            <a:spLocks noChangeShapeType="1"/>
          </p:cNvSpPr>
          <p:nvPr/>
        </p:nvSpPr>
        <p:spPr bwMode="auto">
          <a:xfrm rot="5400000" flipV="1">
            <a:off x="6280150" y="2057400"/>
            <a:ext cx="0" cy="260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 rot="21600000">
            <a:off x="5494338" y="4562475"/>
            <a:ext cx="3294062" cy="11874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The momentum vectors have the same direction as the velocity vectors</a:t>
            </a:r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5613400" y="4940300"/>
            <a:ext cx="307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5" name="Line 21"/>
          <p:cNvSpPr>
            <a:spLocks noChangeShapeType="1"/>
          </p:cNvSpPr>
          <p:nvPr/>
        </p:nvSpPr>
        <p:spPr bwMode="auto">
          <a:xfrm>
            <a:off x="5613400" y="5308600"/>
            <a:ext cx="307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>
            <a:off x="5613400" y="5676900"/>
            <a:ext cx="307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7" name="Comment 23"/>
          <p:cNvSpPr>
            <a:spLocks noChangeArrowheads="1"/>
          </p:cNvSpPr>
          <p:nvPr/>
        </p:nvSpPr>
        <p:spPr bwMode="auto">
          <a:xfrm>
            <a:off x="787400" y="6099175"/>
            <a:ext cx="8001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42900" indent="-342900">
              <a:buClr>
                <a:schemeClr val="hlink"/>
              </a:buClr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</a:rPr>
              <a:t>F</a:t>
            </a:r>
            <a:r>
              <a:rPr lang="en-US" baseline="-25000">
                <a:solidFill>
                  <a:schemeClr val="tx2"/>
                </a:solidFill>
              </a:rPr>
              <a:t>p</a:t>
            </a:r>
            <a:r>
              <a:rPr lang="en-US" sz="1800" baseline="-70000">
                <a:solidFill>
                  <a:schemeClr val="tx2"/>
                </a:solidFill>
              </a:rPr>
              <a:t>1</a:t>
            </a:r>
            <a:endParaRPr lang="en-US" baseline="-50000">
              <a:solidFill>
                <a:schemeClr val="tx2"/>
              </a:solidFill>
            </a:endParaRPr>
          </a:p>
          <a:p>
            <a:pPr marL="342900" indent="-342900">
              <a:buClr>
                <a:schemeClr val="hlink"/>
              </a:buClr>
              <a:buFont typeface="Monotype Sorts" pitchFamily="2" charset="2"/>
              <a:buNone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1048" name="Comment 24"/>
          <p:cNvSpPr>
            <a:spLocks noChangeArrowheads="1"/>
          </p:cNvSpPr>
          <p:nvPr/>
        </p:nvSpPr>
        <p:spPr bwMode="auto">
          <a:xfrm>
            <a:off x="7962900" y="1870075"/>
            <a:ext cx="8001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42900" indent="-342900">
              <a:buClr>
                <a:schemeClr val="hlink"/>
              </a:buClr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</a:rPr>
              <a:t>F</a:t>
            </a:r>
            <a:r>
              <a:rPr lang="en-US" baseline="-25000">
                <a:solidFill>
                  <a:schemeClr val="tx2"/>
                </a:solidFill>
              </a:rPr>
              <a:t>p</a:t>
            </a:r>
            <a:r>
              <a:rPr lang="en-US" sz="1800" baseline="-70000">
                <a:solidFill>
                  <a:schemeClr val="tx2"/>
                </a:solidFill>
              </a:rPr>
              <a:t>2</a:t>
            </a:r>
            <a:endParaRPr lang="en-US" baseline="-50000">
              <a:solidFill>
                <a:schemeClr val="tx2"/>
              </a:solidFill>
            </a:endParaRPr>
          </a:p>
          <a:p>
            <a:pPr marL="342900" indent="-342900">
              <a:buClr>
                <a:schemeClr val="hlink"/>
              </a:buClr>
              <a:buFont typeface="Monotype Sorts" pitchFamily="2" charset="2"/>
              <a:buNone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1049" name="Comment 25"/>
          <p:cNvSpPr>
            <a:spLocks noChangeArrowheads="1"/>
          </p:cNvSpPr>
          <p:nvPr/>
        </p:nvSpPr>
        <p:spPr bwMode="auto">
          <a:xfrm>
            <a:off x="4165600" y="6127750"/>
            <a:ext cx="8001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42900" indent="-342900">
              <a:buClr>
                <a:schemeClr val="hlink"/>
              </a:buClr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  <a:latin typeface="Curlz MT" pitchFamily="82" charset="0"/>
              </a:rPr>
              <a:t>W</a:t>
            </a:r>
            <a:endParaRPr lang="en-US">
              <a:solidFill>
                <a:schemeClr val="tx2"/>
              </a:solidFill>
              <a:latin typeface="Curlz MT" pitchFamily="82" charset="0"/>
            </a:endParaRPr>
          </a:p>
        </p:txBody>
      </p:sp>
      <p:sp>
        <p:nvSpPr>
          <p:cNvPr id="1050" name="Comment 26"/>
          <p:cNvSpPr>
            <a:spLocks noChangeArrowheads="1"/>
          </p:cNvSpPr>
          <p:nvPr/>
        </p:nvSpPr>
        <p:spPr bwMode="auto">
          <a:xfrm>
            <a:off x="876300" y="5565775"/>
            <a:ext cx="8001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42900" indent="-342900">
              <a:buClr>
                <a:schemeClr val="hlink"/>
              </a:buClr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</a:rPr>
              <a:t>M</a:t>
            </a:r>
            <a:r>
              <a:rPr lang="en-US" baseline="-25000">
                <a:solidFill>
                  <a:schemeClr val="tx2"/>
                </a:solidFill>
              </a:rPr>
              <a:t>1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051" name="Comment 27"/>
          <p:cNvSpPr>
            <a:spLocks noChangeArrowheads="1"/>
          </p:cNvSpPr>
          <p:nvPr/>
        </p:nvSpPr>
        <p:spPr bwMode="auto">
          <a:xfrm>
            <a:off x="8343900" y="2403475"/>
            <a:ext cx="8001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42900" indent="-342900">
              <a:buClr>
                <a:schemeClr val="hlink"/>
              </a:buClr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</a:rPr>
              <a:t>M</a:t>
            </a:r>
            <a:r>
              <a:rPr lang="en-US" baseline="-25000">
                <a:solidFill>
                  <a:schemeClr val="tx2"/>
                </a:solidFill>
              </a:rPr>
              <a:t>2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052" name="Comment 28"/>
          <p:cNvSpPr>
            <a:spLocks noChangeArrowheads="1"/>
          </p:cNvSpPr>
          <p:nvPr/>
        </p:nvSpPr>
        <p:spPr bwMode="auto">
          <a:xfrm>
            <a:off x="4737100" y="5911850"/>
            <a:ext cx="8001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42900" indent="-342900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tx2"/>
                </a:solidFill>
              </a:rPr>
              <a:t>F</a:t>
            </a:r>
            <a:r>
              <a:rPr lang="en-US" baseline="-25000">
                <a:solidFill>
                  <a:schemeClr val="tx2"/>
                </a:solidFill>
              </a:rPr>
              <a:t>ss</a:t>
            </a:r>
            <a:r>
              <a:rPr lang="en-US" sz="1800" baseline="-70000">
                <a:solidFill>
                  <a:schemeClr val="tx2"/>
                </a:solidFill>
              </a:rPr>
              <a:t>y</a:t>
            </a:r>
            <a:endParaRPr lang="en-US" baseline="-50000">
              <a:solidFill>
                <a:schemeClr val="tx2"/>
              </a:solidFill>
            </a:endParaRPr>
          </a:p>
          <a:p>
            <a:pPr marL="342900" indent="-342900">
              <a:buClr>
                <a:schemeClr val="hlink"/>
              </a:buClr>
              <a:buFont typeface="Monotype Sorts" pitchFamily="2" charset="2"/>
              <a:buNone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1053" name="Comment 29"/>
          <p:cNvSpPr>
            <a:spLocks noChangeArrowheads="1"/>
          </p:cNvSpPr>
          <p:nvPr/>
        </p:nvSpPr>
        <p:spPr bwMode="auto">
          <a:xfrm>
            <a:off x="7543800" y="3003550"/>
            <a:ext cx="8001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42900" indent="-342900">
              <a:buClr>
                <a:schemeClr val="hlink"/>
              </a:buClr>
              <a:buFont typeface="Monotype Sorts" pitchFamily="2" charset="2"/>
              <a:buNone/>
            </a:pPr>
            <a:r>
              <a:rPr lang="en-US">
                <a:solidFill>
                  <a:schemeClr val="tx2"/>
                </a:solidFill>
              </a:rPr>
              <a:t>F</a:t>
            </a:r>
            <a:r>
              <a:rPr lang="en-US" baseline="-25000">
                <a:solidFill>
                  <a:schemeClr val="tx2"/>
                </a:solidFill>
              </a:rPr>
              <a:t>ss</a:t>
            </a:r>
            <a:r>
              <a:rPr lang="en-US" sz="1800" baseline="-70000">
                <a:solidFill>
                  <a:schemeClr val="tx2"/>
                </a:solidFill>
              </a:rPr>
              <a:t>x</a:t>
            </a:r>
            <a:endParaRPr lang="en-US" baseline="-50000">
              <a:solidFill>
                <a:schemeClr val="tx2"/>
              </a:solidFill>
            </a:endParaRPr>
          </a:p>
          <a:p>
            <a:pPr marL="342900" indent="-342900">
              <a:buClr>
                <a:schemeClr val="hlink"/>
              </a:buClr>
              <a:buFont typeface="Monotype Sorts" pitchFamily="2" charset="2"/>
              <a:buNone/>
            </a:pPr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1054" name="Object 30"/>
          <p:cNvGraphicFramePr>
            <a:graphicFrameLocks noChangeAspect="1"/>
          </p:cNvGraphicFramePr>
          <p:nvPr/>
        </p:nvGraphicFramePr>
        <p:xfrm>
          <a:off x="5846763" y="5815013"/>
          <a:ext cx="2487612" cy="395287"/>
        </p:xfrm>
        <a:graphic>
          <a:graphicData uri="http://schemas.openxmlformats.org/presentationml/2006/ole">
            <p:oleObj spid="_x0000_s1054" name="Equation" r:id="rId6" imgW="1892160" imgH="393480" progId="Equation.DSMT4">
              <p:embed/>
            </p:oleObj>
          </a:graphicData>
        </a:graphic>
      </p:graphicFrame>
      <p:graphicFrame>
        <p:nvGraphicFramePr>
          <p:cNvPr id="1055" name="Object 31"/>
          <p:cNvGraphicFramePr>
            <a:graphicFrameLocks noChangeAspect="1"/>
          </p:cNvGraphicFramePr>
          <p:nvPr/>
        </p:nvGraphicFramePr>
        <p:xfrm>
          <a:off x="5846763" y="6259513"/>
          <a:ext cx="2286000" cy="395287"/>
        </p:xfrm>
        <a:graphic>
          <a:graphicData uri="http://schemas.openxmlformats.org/presentationml/2006/ole">
            <p:oleObj spid="_x0000_s1055" name="Equation" r:id="rId7" imgW="1739880" imgH="393480" progId="Equation.DSMT4">
              <p:embed/>
            </p:oleObj>
          </a:graphicData>
        </a:graphic>
      </p:graphicFrame>
      <p:sp>
        <p:nvSpPr>
          <p:cNvPr id="1056" name="Text Box 32"/>
          <p:cNvSpPr txBox="1">
            <a:spLocks noChangeArrowheads="1"/>
          </p:cNvSpPr>
          <p:nvPr/>
        </p:nvSpPr>
        <p:spPr bwMode="auto">
          <a:xfrm>
            <a:off x="5019675" y="3914775"/>
            <a:ext cx="41529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Forces by solid surfaces on fluid</a:t>
            </a:r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5130800" y="4318000"/>
            <a:ext cx="383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 nozzle: Team Work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46100" y="4686300"/>
            <a:ext cx="3530600" cy="11684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/>
          <a:p>
            <a:pPr algn="ctr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731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3200"/>
              <a:t>Identify what you need to know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endParaRPr lang="en-US" sz="3200"/>
          </a:p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3200"/>
              <a:t>Determine what equations you will use</a:t>
            </a:r>
          </a:p>
        </p:txBody>
      </p:sp>
      <p:sp>
        <p:nvSpPr>
          <p:cNvPr id="29702" name="Freeform 6"/>
          <p:cNvSpPr>
            <a:spLocks/>
          </p:cNvSpPr>
          <p:nvPr/>
        </p:nvSpPr>
        <p:spPr bwMode="auto">
          <a:xfrm>
            <a:off x="4051300" y="4686300"/>
            <a:ext cx="3086100" cy="1181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36" y="304"/>
              </a:cxn>
              <a:cxn ang="0">
                <a:pos x="1944" y="456"/>
              </a:cxn>
              <a:cxn ang="0">
                <a:pos x="0" y="744"/>
              </a:cxn>
              <a:cxn ang="0">
                <a:pos x="0" y="0"/>
              </a:cxn>
            </a:cxnLst>
            <a:rect l="0" t="0" r="r" b="b"/>
            <a:pathLst>
              <a:path w="1944" h="744">
                <a:moveTo>
                  <a:pt x="0" y="0"/>
                </a:moveTo>
                <a:cubicBezTo>
                  <a:pt x="496" y="128"/>
                  <a:pt x="1608" y="296"/>
                  <a:pt x="1936" y="304"/>
                </a:cubicBezTo>
                <a:cubicBezTo>
                  <a:pt x="1944" y="488"/>
                  <a:pt x="1944" y="256"/>
                  <a:pt x="1944" y="456"/>
                </a:cubicBezTo>
                <a:cubicBezTo>
                  <a:pt x="1488" y="472"/>
                  <a:pt x="552" y="600"/>
                  <a:pt x="0" y="744"/>
                </a:cubicBezTo>
                <a:cubicBezTo>
                  <a:pt x="0" y="536"/>
                  <a:pt x="0" y="352"/>
                  <a:pt x="0" y="0"/>
                </a:cubicBezTo>
                <a:close/>
              </a:path>
            </a:pathLst>
          </a:custGeom>
          <a:solidFill>
            <a:schemeClr val="hlink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H="1">
            <a:off x="558800" y="4686300"/>
            <a:ext cx="349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>
            <a:off x="558800" y="5867400"/>
            <a:ext cx="3492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3133725" y="4829175"/>
            <a:ext cx="784225" cy="45720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8 cm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7248525" y="5032375"/>
            <a:ext cx="1012825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2.5 cm</a:t>
            </a:r>
          </a:p>
        </p:txBody>
      </p:sp>
      <p:sp>
        <p:nvSpPr>
          <p:cNvPr id="29707" name="Freeform 11"/>
          <p:cNvSpPr>
            <a:spLocks noChangeAspect="1"/>
          </p:cNvSpPr>
          <p:nvPr/>
        </p:nvSpPr>
        <p:spPr bwMode="auto">
          <a:xfrm>
            <a:off x="4025900" y="4660900"/>
            <a:ext cx="3133725" cy="1238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36" y="304"/>
              </a:cxn>
              <a:cxn ang="0">
                <a:pos x="1944" y="456"/>
              </a:cxn>
              <a:cxn ang="0">
                <a:pos x="0" y="744"/>
              </a:cxn>
              <a:cxn ang="0">
                <a:pos x="0" y="0"/>
              </a:cxn>
            </a:cxnLst>
            <a:rect l="0" t="0" r="r" b="b"/>
            <a:pathLst>
              <a:path w="1944" h="744">
                <a:moveTo>
                  <a:pt x="0" y="0"/>
                </a:moveTo>
                <a:cubicBezTo>
                  <a:pt x="496" y="128"/>
                  <a:pt x="1608" y="296"/>
                  <a:pt x="1936" y="304"/>
                </a:cubicBezTo>
                <a:cubicBezTo>
                  <a:pt x="1944" y="488"/>
                  <a:pt x="1944" y="256"/>
                  <a:pt x="1944" y="456"/>
                </a:cubicBezTo>
                <a:cubicBezTo>
                  <a:pt x="1488" y="472"/>
                  <a:pt x="552" y="600"/>
                  <a:pt x="0" y="744"/>
                </a:cubicBezTo>
                <a:cubicBezTo>
                  <a:pt x="0" y="536"/>
                  <a:pt x="0" y="352"/>
                  <a:pt x="0" y="0"/>
                </a:cubicBezTo>
                <a:close/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2438400" y="5308600"/>
            <a:ext cx="1708150" cy="5794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3200"/>
              <a:t>1000 kPa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711200" y="2644775"/>
            <a:ext cx="330993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P</a:t>
            </a:r>
            <a:r>
              <a:rPr lang="en-US" sz="2400" baseline="-25000">
                <a:solidFill>
                  <a:schemeClr val="folHlink"/>
                </a:solidFill>
              </a:rPr>
              <a:t>2</a:t>
            </a:r>
            <a:r>
              <a:rPr lang="en-US" sz="2400">
                <a:solidFill>
                  <a:schemeClr val="folHlink"/>
                </a:solidFill>
              </a:rPr>
              <a:t>, V</a:t>
            </a:r>
            <a:r>
              <a:rPr lang="en-US" sz="2400" baseline="-25000">
                <a:solidFill>
                  <a:schemeClr val="folHlink"/>
                </a:solidFill>
              </a:rPr>
              <a:t>1</a:t>
            </a:r>
            <a:r>
              <a:rPr lang="en-US" sz="2400">
                <a:solidFill>
                  <a:schemeClr val="folHlink"/>
                </a:solidFill>
              </a:rPr>
              <a:t>, V</a:t>
            </a:r>
            <a:r>
              <a:rPr lang="en-US" sz="2400" baseline="-25000">
                <a:solidFill>
                  <a:schemeClr val="folHlink"/>
                </a:solidFill>
              </a:rPr>
              <a:t>2</a:t>
            </a:r>
            <a:r>
              <a:rPr lang="en-US" sz="2400">
                <a:solidFill>
                  <a:schemeClr val="folHlink"/>
                </a:solidFill>
              </a:rPr>
              <a:t>, Q, M</a:t>
            </a:r>
            <a:r>
              <a:rPr lang="en-US" sz="2400" baseline="-25000">
                <a:solidFill>
                  <a:schemeClr val="folHlink"/>
                </a:solidFill>
              </a:rPr>
              <a:t>1</a:t>
            </a:r>
            <a:r>
              <a:rPr lang="en-US" sz="2400">
                <a:solidFill>
                  <a:schemeClr val="folHlink"/>
                </a:solidFill>
              </a:rPr>
              <a:t>, M</a:t>
            </a:r>
            <a:r>
              <a:rPr lang="en-US" sz="2400" baseline="-25000">
                <a:solidFill>
                  <a:schemeClr val="folHlink"/>
                </a:solidFill>
              </a:rPr>
              <a:t>2</a:t>
            </a:r>
            <a:r>
              <a:rPr lang="en-US" sz="2400">
                <a:solidFill>
                  <a:schemeClr val="folHlink"/>
                </a:solidFill>
              </a:rPr>
              <a:t>, F</a:t>
            </a:r>
            <a:r>
              <a:rPr lang="en-US" sz="2400" baseline="-25000">
                <a:solidFill>
                  <a:schemeClr val="folHlink"/>
                </a:solidFill>
              </a:rPr>
              <a:t>ss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822325" y="3724275"/>
            <a:ext cx="425767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Bernoulli, continuity, momentum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7" grpId="0" animBg="1"/>
      <p:bldP spid="29709" grpId="0" build="p" autoUpdateAnimBg="0"/>
      <p:bldP spid="2971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the Velocities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647700" y="1974850"/>
          <a:ext cx="3340100" cy="825500"/>
        </p:xfrm>
        <a:graphic>
          <a:graphicData uri="http://schemas.openxmlformats.org/presentationml/2006/ole">
            <p:oleObj spid="_x0000_s30723" name="Equation" r:id="rId3" imgW="3340080" imgH="825480" progId="Equation.DSMT4">
              <p:embed/>
            </p:oleObj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514350" y="3168650"/>
          <a:ext cx="1676400" cy="825500"/>
        </p:xfrm>
        <a:graphic>
          <a:graphicData uri="http://schemas.openxmlformats.org/presentationml/2006/ole">
            <p:oleObj spid="_x0000_s30724" name="Equation" r:id="rId4" imgW="1676160" imgH="825480" progId="Equation.DSMT4">
              <p:embed/>
            </p:oleObj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6381750" y="3429000"/>
          <a:ext cx="1524000" cy="406400"/>
        </p:xfrm>
        <a:graphic>
          <a:graphicData uri="http://schemas.openxmlformats.org/presentationml/2006/ole">
            <p:oleObj spid="_x0000_s30725" name="Equation" r:id="rId5" imgW="1523880" imgH="406080" progId="Equation.DSMT4">
              <p:embed/>
            </p:oleObj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539750" y="4311650"/>
          <a:ext cx="1676400" cy="825500"/>
        </p:xfrm>
        <a:graphic>
          <a:graphicData uri="http://schemas.openxmlformats.org/presentationml/2006/ole">
            <p:oleObj spid="_x0000_s30726" name="Equation" r:id="rId6" imgW="1676160" imgH="825480" progId="Equation.DSMT4">
              <p:embed/>
            </p:oleObj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6229350" y="4013200"/>
          <a:ext cx="1828800" cy="914400"/>
        </p:xfrm>
        <a:graphic>
          <a:graphicData uri="http://schemas.openxmlformats.org/presentationml/2006/ole">
            <p:oleObj spid="_x0000_s30727" name="Equation" r:id="rId7" imgW="1828800" imgH="914400" progId="Equation.DSMT4">
              <p:embed/>
            </p:oleObj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438150" y="5492750"/>
          <a:ext cx="2743200" cy="1003300"/>
        </p:xfrm>
        <a:graphic>
          <a:graphicData uri="http://schemas.openxmlformats.org/presentationml/2006/ole">
            <p:oleObj spid="_x0000_s30728" name="Equation" r:id="rId8" imgW="2743200" imgH="1002960" progId="Equation.DSMT4">
              <p:embed/>
            </p:oleObj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4622800" y="5397500"/>
          <a:ext cx="2603500" cy="1460500"/>
        </p:xfrm>
        <a:graphic>
          <a:graphicData uri="http://schemas.openxmlformats.org/presentationml/2006/ole">
            <p:oleObj spid="_x0000_s30729" name="Equation" r:id="rId9" imgW="2603160" imgH="146016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 nozzle: Solution</a:t>
            </a:r>
          </a:p>
        </p:txBody>
      </p:sp>
      <p:sp>
        <p:nvSpPr>
          <p:cNvPr id="31747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58200" y="6184900"/>
            <a:ext cx="685800" cy="673100"/>
          </a:xfrm>
          <a:prstGeom prst="actionButtonReturn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-38100" y="1778000"/>
          <a:ext cx="4660900" cy="3975100"/>
        </p:xfrm>
        <a:graphic>
          <a:graphicData uri="http://schemas.openxmlformats.org/presentationml/2006/ole">
            <p:oleObj spid="_x0000_s31748" name="Worksheet" r:id="rId3" imgW="1810207" imgH="1543507" progId="Excel.Sheet.8">
              <p:embed/>
            </p:oleObj>
          </a:graphicData>
        </a:graphic>
      </p:graphicFrame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8131175" y="1816100"/>
            <a:ext cx="806450" cy="3667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2.5 cm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5829300" y="2066925"/>
            <a:ext cx="1357313" cy="449263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1" name="Freeform 7"/>
          <p:cNvSpPr>
            <a:spLocks/>
          </p:cNvSpPr>
          <p:nvPr/>
        </p:nvSpPr>
        <p:spPr bwMode="auto">
          <a:xfrm>
            <a:off x="7177088" y="2066925"/>
            <a:ext cx="1187450" cy="454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36" y="304"/>
              </a:cxn>
              <a:cxn ang="0">
                <a:pos x="1944" y="456"/>
              </a:cxn>
              <a:cxn ang="0">
                <a:pos x="0" y="744"/>
              </a:cxn>
              <a:cxn ang="0">
                <a:pos x="0" y="0"/>
              </a:cxn>
            </a:cxnLst>
            <a:rect l="0" t="0" r="r" b="b"/>
            <a:pathLst>
              <a:path w="1944" h="744">
                <a:moveTo>
                  <a:pt x="0" y="0"/>
                </a:moveTo>
                <a:cubicBezTo>
                  <a:pt x="496" y="128"/>
                  <a:pt x="1608" y="296"/>
                  <a:pt x="1936" y="304"/>
                </a:cubicBezTo>
                <a:cubicBezTo>
                  <a:pt x="1944" y="488"/>
                  <a:pt x="1944" y="256"/>
                  <a:pt x="1944" y="456"/>
                </a:cubicBezTo>
                <a:cubicBezTo>
                  <a:pt x="1488" y="472"/>
                  <a:pt x="552" y="600"/>
                  <a:pt x="0" y="744"/>
                </a:cubicBezTo>
                <a:cubicBezTo>
                  <a:pt x="0" y="536"/>
                  <a:pt x="0" y="352"/>
                  <a:pt x="0" y="0"/>
                </a:cubicBezTo>
                <a:close/>
              </a:path>
            </a:pathLst>
          </a:custGeom>
          <a:solidFill>
            <a:schemeClr val="hlink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5834063" y="2066925"/>
            <a:ext cx="1343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>
            <a:off x="5834063" y="2520950"/>
            <a:ext cx="1343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6557963" y="1992313"/>
            <a:ext cx="6350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8 cm</a:t>
            </a:r>
          </a:p>
        </p:txBody>
      </p:sp>
      <p:sp>
        <p:nvSpPr>
          <p:cNvPr id="31755" name="Freeform 11"/>
          <p:cNvSpPr>
            <a:spLocks noChangeAspect="1"/>
          </p:cNvSpPr>
          <p:nvPr/>
        </p:nvSpPr>
        <p:spPr bwMode="auto">
          <a:xfrm>
            <a:off x="7167563" y="2057400"/>
            <a:ext cx="1204912" cy="47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36" y="304"/>
              </a:cxn>
              <a:cxn ang="0">
                <a:pos x="1944" y="456"/>
              </a:cxn>
              <a:cxn ang="0">
                <a:pos x="0" y="744"/>
              </a:cxn>
              <a:cxn ang="0">
                <a:pos x="0" y="0"/>
              </a:cxn>
            </a:cxnLst>
            <a:rect l="0" t="0" r="r" b="b"/>
            <a:pathLst>
              <a:path w="1944" h="744">
                <a:moveTo>
                  <a:pt x="0" y="0"/>
                </a:moveTo>
                <a:cubicBezTo>
                  <a:pt x="496" y="128"/>
                  <a:pt x="1608" y="296"/>
                  <a:pt x="1936" y="304"/>
                </a:cubicBezTo>
                <a:cubicBezTo>
                  <a:pt x="1944" y="488"/>
                  <a:pt x="1944" y="256"/>
                  <a:pt x="1944" y="456"/>
                </a:cubicBezTo>
                <a:cubicBezTo>
                  <a:pt x="1488" y="472"/>
                  <a:pt x="552" y="600"/>
                  <a:pt x="0" y="744"/>
                </a:cubicBezTo>
                <a:cubicBezTo>
                  <a:pt x="0" y="536"/>
                  <a:pt x="0" y="352"/>
                  <a:pt x="0" y="0"/>
                </a:cubicBezTo>
                <a:close/>
              </a:path>
            </a:pathLst>
          </a:custGeom>
          <a:noFill/>
          <a:ln w="28575" cap="flat" cmpd="sng">
            <a:solidFill>
              <a:schemeClr val="folHlink"/>
            </a:solidFill>
            <a:prstDash val="dash"/>
            <a:round/>
            <a:headEnd type="none" w="sm" len="sm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5730875" y="2198688"/>
            <a:ext cx="1041400" cy="3667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 sz="1800"/>
              <a:t>1000 kPa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4314825" y="4846638"/>
            <a:ext cx="4829175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force applied by nozzle on water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822825" y="3546475"/>
            <a:ext cx="3595688" cy="11874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Is this the force that the firefighters need to brace against? _______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4848225" y="2733675"/>
            <a:ext cx="3595688" cy="82232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Which direction does the nozzle want to go? ______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7353300" y="3289300"/>
            <a:ext cx="889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5991225" y="4244975"/>
            <a:ext cx="727075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NO!</a:t>
            </a:r>
          </a:p>
        </p:txBody>
      </p:sp>
      <p:graphicFrame>
        <p:nvGraphicFramePr>
          <p:cNvPr id="31762" name="Object 18"/>
          <p:cNvGraphicFramePr>
            <a:graphicFrameLocks noChangeAspect="1"/>
          </p:cNvGraphicFramePr>
          <p:nvPr/>
        </p:nvGraphicFramePr>
        <p:xfrm>
          <a:off x="558800" y="5997575"/>
          <a:ext cx="5384800" cy="431800"/>
        </p:xfrm>
        <a:graphic>
          <a:graphicData uri="http://schemas.openxmlformats.org/presentationml/2006/ole">
            <p:oleObj spid="_x0000_s31762" name="Equation" r:id="rId4" imgW="4101840" imgH="4316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/>
      <p:bldP spid="31755" grpId="0" animBg="1"/>
      <p:bldP spid="31760" grpId="0" animBg="1"/>
      <p:bldP spid="3176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9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Volumetric Detector</a:t>
            </a:r>
          </a:p>
        </p:txBody>
      </p:sp>
      <p:sp>
        <p:nvSpPr>
          <p:cNvPr id="13350" name="Rectangle 38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4267200" cy="4114800"/>
          </a:xfrm>
        </p:spPr>
        <p:txBody>
          <a:bodyPr/>
          <a:lstStyle/>
          <a:p>
            <a:r>
              <a:rPr lang="en-US" sz="2800">
                <a:cs typeface="Times New Roman" pitchFamily="18" charset="0"/>
              </a:rPr>
              <a:t>The volumetric detector has an inside diameter of 10 cm. Q=100 ml/s. d</a:t>
            </a:r>
            <a:r>
              <a:rPr lang="en-US" sz="2800" baseline="-25000">
                <a:cs typeface="Times New Roman" pitchFamily="18" charset="0"/>
              </a:rPr>
              <a:t>jet</a:t>
            </a:r>
            <a:r>
              <a:rPr lang="en-US" sz="2800">
                <a:cs typeface="Times New Roman" pitchFamily="18" charset="0"/>
              </a:rPr>
              <a:t>=5 mm.</a:t>
            </a:r>
            <a:br>
              <a:rPr lang="en-US" sz="2800">
                <a:cs typeface="Times New Roman" pitchFamily="18" charset="0"/>
              </a:rPr>
            </a:br>
            <a:r>
              <a:rPr lang="en-US" sz="2800">
                <a:cs typeface="Times New Roman" pitchFamily="18" charset="0"/>
              </a:rPr>
              <a:t>A) V</a:t>
            </a:r>
            <a:r>
              <a:rPr lang="en-US" sz="2800" baseline="-25000">
                <a:cs typeface="Times New Roman" pitchFamily="18" charset="0"/>
              </a:rPr>
              <a:t>jet</a:t>
            </a:r>
            <a:r>
              <a:rPr lang="en-US" sz="2800">
                <a:cs typeface="Times New Roman" pitchFamily="18" charset="0"/>
              </a:rPr>
              <a:t> at water surface?</a:t>
            </a:r>
            <a:br>
              <a:rPr lang="en-US" sz="2800">
                <a:cs typeface="Times New Roman" pitchFamily="18" charset="0"/>
              </a:rPr>
            </a:br>
            <a:r>
              <a:rPr lang="en-US" sz="2800">
                <a:cs typeface="Times New Roman" pitchFamily="18" charset="0"/>
              </a:rPr>
              <a:t>B) d</a:t>
            </a:r>
            <a:r>
              <a:rPr lang="en-US" sz="2800" baseline="-25000">
                <a:cs typeface="Times New Roman" pitchFamily="18" charset="0"/>
              </a:rPr>
              <a:t>jet</a:t>
            </a:r>
            <a:r>
              <a:rPr lang="en-US" sz="2800">
                <a:cs typeface="Times New Roman" pitchFamily="18" charset="0"/>
              </a:rPr>
              <a:t> at water surface?</a:t>
            </a:r>
            <a:br>
              <a:rPr lang="en-US" sz="2800">
                <a:cs typeface="Times New Roman" pitchFamily="18" charset="0"/>
              </a:rPr>
            </a:br>
            <a:r>
              <a:rPr lang="en-US" sz="2800">
                <a:cs typeface="Times New Roman" pitchFamily="18" charset="0"/>
              </a:rPr>
              <a:t>C) Why isn’t the pressure hydrostatic?</a:t>
            </a:r>
            <a:endParaRPr lang="en-US" sz="28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456363" y="2540000"/>
            <a:ext cx="84137" cy="21605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092825" y="4684713"/>
            <a:ext cx="1147763" cy="84296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Freeform 6"/>
          <p:cNvSpPr>
            <a:spLocks/>
          </p:cNvSpPr>
          <p:nvPr/>
        </p:nvSpPr>
        <p:spPr bwMode="auto">
          <a:xfrm>
            <a:off x="6072188" y="2439988"/>
            <a:ext cx="1198562" cy="3111500"/>
          </a:xfrm>
          <a:custGeom>
            <a:avLst/>
            <a:gdLst/>
            <a:ahLst/>
            <a:cxnLst>
              <a:cxn ang="0">
                <a:pos x="17" y="0"/>
              </a:cxn>
              <a:cxn ang="0">
                <a:pos x="0" y="0"/>
              </a:cxn>
              <a:cxn ang="0">
                <a:pos x="0" y="1951"/>
              </a:cxn>
              <a:cxn ang="0">
                <a:pos x="0" y="1951"/>
              </a:cxn>
              <a:cxn ang="0">
                <a:pos x="1" y="1955"/>
              </a:cxn>
              <a:cxn ang="0">
                <a:pos x="2" y="1958"/>
              </a:cxn>
              <a:cxn ang="0">
                <a:pos x="5" y="1959"/>
              </a:cxn>
              <a:cxn ang="0">
                <a:pos x="8" y="1960"/>
              </a:cxn>
              <a:cxn ang="0">
                <a:pos x="746" y="1960"/>
              </a:cxn>
              <a:cxn ang="0">
                <a:pos x="746" y="1960"/>
              </a:cxn>
              <a:cxn ang="0">
                <a:pos x="750" y="1959"/>
              </a:cxn>
              <a:cxn ang="0">
                <a:pos x="753" y="1958"/>
              </a:cxn>
              <a:cxn ang="0">
                <a:pos x="754" y="1955"/>
              </a:cxn>
              <a:cxn ang="0">
                <a:pos x="755" y="1951"/>
              </a:cxn>
              <a:cxn ang="0">
                <a:pos x="755" y="0"/>
              </a:cxn>
              <a:cxn ang="0">
                <a:pos x="738" y="0"/>
              </a:cxn>
              <a:cxn ang="0">
                <a:pos x="738" y="1951"/>
              </a:cxn>
              <a:cxn ang="0">
                <a:pos x="746" y="1942"/>
              </a:cxn>
              <a:cxn ang="0">
                <a:pos x="743" y="1944"/>
              </a:cxn>
              <a:cxn ang="0">
                <a:pos x="740" y="1945"/>
              </a:cxn>
              <a:cxn ang="0">
                <a:pos x="739" y="1948"/>
              </a:cxn>
              <a:cxn ang="0">
                <a:pos x="738" y="1951"/>
              </a:cxn>
              <a:cxn ang="0">
                <a:pos x="746" y="1951"/>
              </a:cxn>
              <a:cxn ang="0">
                <a:pos x="746" y="1942"/>
              </a:cxn>
              <a:cxn ang="0">
                <a:pos x="8" y="1942"/>
              </a:cxn>
              <a:cxn ang="0">
                <a:pos x="17" y="1951"/>
              </a:cxn>
              <a:cxn ang="0">
                <a:pos x="16" y="1948"/>
              </a:cxn>
              <a:cxn ang="0">
                <a:pos x="15" y="1945"/>
              </a:cxn>
              <a:cxn ang="0">
                <a:pos x="12" y="1944"/>
              </a:cxn>
              <a:cxn ang="0">
                <a:pos x="8" y="1951"/>
              </a:cxn>
              <a:cxn ang="0">
                <a:pos x="17" y="1951"/>
              </a:cxn>
              <a:cxn ang="0">
                <a:pos x="17" y="0"/>
              </a:cxn>
            </a:cxnLst>
            <a:rect l="0" t="0" r="r" b="b"/>
            <a:pathLst>
              <a:path w="755" h="1960">
                <a:moveTo>
                  <a:pt x="17" y="0"/>
                </a:moveTo>
                <a:lnTo>
                  <a:pt x="0" y="0"/>
                </a:lnTo>
                <a:lnTo>
                  <a:pt x="0" y="1951"/>
                </a:lnTo>
                <a:lnTo>
                  <a:pt x="0" y="1951"/>
                </a:lnTo>
                <a:lnTo>
                  <a:pt x="1" y="1955"/>
                </a:lnTo>
                <a:lnTo>
                  <a:pt x="2" y="1958"/>
                </a:lnTo>
                <a:lnTo>
                  <a:pt x="5" y="1959"/>
                </a:lnTo>
                <a:lnTo>
                  <a:pt x="8" y="1960"/>
                </a:lnTo>
                <a:lnTo>
                  <a:pt x="746" y="1960"/>
                </a:lnTo>
                <a:lnTo>
                  <a:pt x="746" y="1960"/>
                </a:lnTo>
                <a:lnTo>
                  <a:pt x="750" y="1959"/>
                </a:lnTo>
                <a:lnTo>
                  <a:pt x="753" y="1958"/>
                </a:lnTo>
                <a:lnTo>
                  <a:pt x="754" y="1955"/>
                </a:lnTo>
                <a:lnTo>
                  <a:pt x="755" y="1951"/>
                </a:lnTo>
                <a:lnTo>
                  <a:pt x="755" y="0"/>
                </a:lnTo>
                <a:lnTo>
                  <a:pt x="738" y="0"/>
                </a:lnTo>
                <a:lnTo>
                  <a:pt x="738" y="1951"/>
                </a:lnTo>
                <a:lnTo>
                  <a:pt x="746" y="1942"/>
                </a:lnTo>
                <a:lnTo>
                  <a:pt x="743" y="1944"/>
                </a:lnTo>
                <a:lnTo>
                  <a:pt x="740" y="1945"/>
                </a:lnTo>
                <a:lnTo>
                  <a:pt x="739" y="1948"/>
                </a:lnTo>
                <a:lnTo>
                  <a:pt x="738" y="1951"/>
                </a:lnTo>
                <a:lnTo>
                  <a:pt x="746" y="1951"/>
                </a:lnTo>
                <a:lnTo>
                  <a:pt x="746" y="1942"/>
                </a:lnTo>
                <a:lnTo>
                  <a:pt x="8" y="1942"/>
                </a:lnTo>
                <a:lnTo>
                  <a:pt x="17" y="1951"/>
                </a:lnTo>
                <a:lnTo>
                  <a:pt x="16" y="1948"/>
                </a:lnTo>
                <a:lnTo>
                  <a:pt x="15" y="1945"/>
                </a:lnTo>
                <a:lnTo>
                  <a:pt x="12" y="1944"/>
                </a:lnTo>
                <a:lnTo>
                  <a:pt x="8" y="1951"/>
                </a:lnTo>
                <a:lnTo>
                  <a:pt x="17" y="1951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5816600" y="5740400"/>
            <a:ext cx="1709738" cy="612775"/>
            <a:chOff x="2894" y="3666"/>
            <a:chExt cx="1077" cy="386"/>
          </a:xfrm>
        </p:grpSpPr>
        <p:sp>
          <p:nvSpPr>
            <p:cNvPr id="13320" name="Freeform 8"/>
            <p:cNvSpPr>
              <a:spLocks/>
            </p:cNvSpPr>
            <p:nvPr/>
          </p:nvSpPr>
          <p:spPr bwMode="auto">
            <a:xfrm>
              <a:off x="2905" y="3674"/>
              <a:ext cx="1055" cy="370"/>
            </a:xfrm>
            <a:custGeom>
              <a:avLst/>
              <a:gdLst/>
              <a:ahLst/>
              <a:cxnLst>
                <a:cxn ang="0">
                  <a:pos x="0" y="370"/>
                </a:cxn>
                <a:cxn ang="0">
                  <a:pos x="103" y="0"/>
                </a:cxn>
                <a:cxn ang="0">
                  <a:pos x="951" y="0"/>
                </a:cxn>
                <a:cxn ang="0">
                  <a:pos x="1055" y="370"/>
                </a:cxn>
                <a:cxn ang="0">
                  <a:pos x="0" y="370"/>
                </a:cxn>
              </a:cxnLst>
              <a:rect l="0" t="0" r="r" b="b"/>
              <a:pathLst>
                <a:path w="1055" h="370">
                  <a:moveTo>
                    <a:pt x="0" y="370"/>
                  </a:moveTo>
                  <a:lnTo>
                    <a:pt x="103" y="0"/>
                  </a:lnTo>
                  <a:lnTo>
                    <a:pt x="951" y="0"/>
                  </a:lnTo>
                  <a:lnTo>
                    <a:pt x="1055" y="370"/>
                  </a:lnTo>
                  <a:lnTo>
                    <a:pt x="0" y="37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Freeform 9"/>
            <p:cNvSpPr>
              <a:spLocks noEditPoints="1"/>
            </p:cNvSpPr>
            <p:nvPr/>
          </p:nvSpPr>
          <p:spPr bwMode="auto">
            <a:xfrm>
              <a:off x="2894" y="3666"/>
              <a:ext cx="1077" cy="386"/>
            </a:xfrm>
            <a:custGeom>
              <a:avLst/>
              <a:gdLst/>
              <a:ahLst/>
              <a:cxnLst>
                <a:cxn ang="0">
                  <a:pos x="123" y="11"/>
                </a:cxn>
                <a:cxn ang="0">
                  <a:pos x="114" y="8"/>
                </a:cxn>
                <a:cxn ang="0">
                  <a:pos x="114" y="17"/>
                </a:cxn>
                <a:cxn ang="0">
                  <a:pos x="962" y="17"/>
                </a:cxn>
                <a:cxn ang="0">
                  <a:pos x="962" y="8"/>
                </a:cxn>
                <a:cxn ang="0">
                  <a:pos x="955" y="11"/>
                </a:cxn>
                <a:cxn ang="0">
                  <a:pos x="1058" y="380"/>
                </a:cxn>
                <a:cxn ang="0">
                  <a:pos x="1066" y="378"/>
                </a:cxn>
                <a:cxn ang="0">
                  <a:pos x="1066" y="369"/>
                </a:cxn>
                <a:cxn ang="0">
                  <a:pos x="11" y="369"/>
                </a:cxn>
                <a:cxn ang="0">
                  <a:pos x="11" y="378"/>
                </a:cxn>
                <a:cxn ang="0">
                  <a:pos x="20" y="380"/>
                </a:cxn>
                <a:cxn ang="0">
                  <a:pos x="123" y="11"/>
                </a:cxn>
                <a:cxn ang="0">
                  <a:pos x="4" y="375"/>
                </a:cxn>
                <a:cxn ang="0">
                  <a:pos x="0" y="386"/>
                </a:cxn>
                <a:cxn ang="0">
                  <a:pos x="11" y="386"/>
                </a:cxn>
                <a:cxn ang="0">
                  <a:pos x="1066" y="386"/>
                </a:cxn>
                <a:cxn ang="0">
                  <a:pos x="1077" y="386"/>
                </a:cxn>
                <a:cxn ang="0">
                  <a:pos x="1074" y="375"/>
                </a:cxn>
                <a:cxn ang="0">
                  <a:pos x="971" y="6"/>
                </a:cxn>
                <a:cxn ang="0">
                  <a:pos x="969" y="0"/>
                </a:cxn>
                <a:cxn ang="0">
                  <a:pos x="962" y="0"/>
                </a:cxn>
                <a:cxn ang="0">
                  <a:pos x="114" y="0"/>
                </a:cxn>
                <a:cxn ang="0">
                  <a:pos x="108" y="0"/>
                </a:cxn>
                <a:cxn ang="0">
                  <a:pos x="107" y="6"/>
                </a:cxn>
                <a:cxn ang="0">
                  <a:pos x="4" y="375"/>
                </a:cxn>
              </a:cxnLst>
              <a:rect l="0" t="0" r="r" b="b"/>
              <a:pathLst>
                <a:path w="1077" h="386">
                  <a:moveTo>
                    <a:pt x="123" y="11"/>
                  </a:moveTo>
                  <a:lnTo>
                    <a:pt x="114" y="8"/>
                  </a:lnTo>
                  <a:lnTo>
                    <a:pt x="114" y="17"/>
                  </a:lnTo>
                  <a:lnTo>
                    <a:pt x="962" y="17"/>
                  </a:lnTo>
                  <a:lnTo>
                    <a:pt x="962" y="8"/>
                  </a:lnTo>
                  <a:lnTo>
                    <a:pt x="955" y="11"/>
                  </a:lnTo>
                  <a:lnTo>
                    <a:pt x="1058" y="380"/>
                  </a:lnTo>
                  <a:lnTo>
                    <a:pt x="1066" y="378"/>
                  </a:lnTo>
                  <a:lnTo>
                    <a:pt x="1066" y="369"/>
                  </a:lnTo>
                  <a:lnTo>
                    <a:pt x="11" y="369"/>
                  </a:lnTo>
                  <a:lnTo>
                    <a:pt x="11" y="378"/>
                  </a:lnTo>
                  <a:lnTo>
                    <a:pt x="20" y="380"/>
                  </a:lnTo>
                  <a:lnTo>
                    <a:pt x="123" y="11"/>
                  </a:lnTo>
                  <a:close/>
                  <a:moveTo>
                    <a:pt x="4" y="375"/>
                  </a:moveTo>
                  <a:lnTo>
                    <a:pt x="0" y="386"/>
                  </a:lnTo>
                  <a:lnTo>
                    <a:pt x="11" y="386"/>
                  </a:lnTo>
                  <a:lnTo>
                    <a:pt x="1066" y="386"/>
                  </a:lnTo>
                  <a:lnTo>
                    <a:pt x="1077" y="386"/>
                  </a:lnTo>
                  <a:lnTo>
                    <a:pt x="1074" y="375"/>
                  </a:lnTo>
                  <a:lnTo>
                    <a:pt x="971" y="6"/>
                  </a:lnTo>
                  <a:lnTo>
                    <a:pt x="969" y="0"/>
                  </a:lnTo>
                  <a:lnTo>
                    <a:pt x="962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7" y="6"/>
                  </a:lnTo>
                  <a:lnTo>
                    <a:pt x="4" y="37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6127750" y="5586413"/>
            <a:ext cx="1089025" cy="85725"/>
          </a:xfrm>
          <a:prstGeom prst="rect">
            <a:avLst/>
          </a:prstGeom>
          <a:solidFill>
            <a:srgbClr val="000000"/>
          </a:solidFill>
          <a:ln w="28575">
            <a:solidFill>
              <a:srgbClr val="CBCBCB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6294438" y="5851525"/>
            <a:ext cx="755650" cy="168275"/>
          </a:xfrm>
          <a:prstGeom prst="rect">
            <a:avLst/>
          </a:prstGeom>
          <a:solidFill>
            <a:schemeClr val="tx2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588125" y="5670550"/>
            <a:ext cx="168275" cy="8572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Freeform 13"/>
          <p:cNvSpPr>
            <a:spLocks/>
          </p:cNvSpPr>
          <p:nvPr/>
        </p:nvSpPr>
        <p:spPr bwMode="auto">
          <a:xfrm>
            <a:off x="4876800" y="2133600"/>
            <a:ext cx="1690688" cy="4003675"/>
          </a:xfrm>
          <a:custGeom>
            <a:avLst/>
            <a:gdLst/>
            <a:ahLst/>
            <a:cxnLst>
              <a:cxn ang="0">
                <a:pos x="1065" y="267"/>
              </a:cxn>
              <a:cxn ang="0">
                <a:pos x="1065" y="44"/>
              </a:cxn>
              <a:cxn ang="0">
                <a:pos x="1061" y="27"/>
              </a:cxn>
              <a:cxn ang="0">
                <a:pos x="1051" y="13"/>
              </a:cxn>
              <a:cxn ang="0">
                <a:pos x="1038" y="3"/>
              </a:cxn>
              <a:cxn ang="0">
                <a:pos x="1021" y="0"/>
              </a:cxn>
              <a:cxn ang="0">
                <a:pos x="393" y="0"/>
              </a:cxn>
              <a:cxn ang="0">
                <a:pos x="377" y="3"/>
              </a:cxn>
              <a:cxn ang="0">
                <a:pos x="363" y="13"/>
              </a:cxn>
              <a:cxn ang="0">
                <a:pos x="353" y="27"/>
              </a:cxn>
              <a:cxn ang="0">
                <a:pos x="350" y="44"/>
              </a:cxn>
              <a:cxn ang="0">
                <a:pos x="393" y="2478"/>
              </a:cxn>
              <a:cxn ang="0">
                <a:pos x="385" y="2435"/>
              </a:cxn>
              <a:cxn ang="0">
                <a:pos x="369" y="2442"/>
              </a:cxn>
              <a:cxn ang="0">
                <a:pos x="357" y="2454"/>
              </a:cxn>
              <a:cxn ang="0">
                <a:pos x="351" y="2469"/>
              </a:cxn>
              <a:cxn ang="0">
                <a:pos x="0" y="2432"/>
              </a:cxn>
              <a:cxn ang="0">
                <a:pos x="393" y="2522"/>
              </a:cxn>
              <a:cxn ang="0">
                <a:pos x="402" y="2521"/>
              </a:cxn>
              <a:cxn ang="0">
                <a:pos x="418" y="2514"/>
              </a:cxn>
              <a:cxn ang="0">
                <a:pos x="430" y="2502"/>
              </a:cxn>
              <a:cxn ang="0">
                <a:pos x="436" y="2487"/>
              </a:cxn>
              <a:cxn ang="0">
                <a:pos x="437" y="2478"/>
              </a:cxn>
              <a:cxn ang="0">
                <a:pos x="393" y="88"/>
              </a:cxn>
              <a:cxn ang="0">
                <a:pos x="411" y="85"/>
              </a:cxn>
              <a:cxn ang="0">
                <a:pos x="424" y="75"/>
              </a:cxn>
              <a:cxn ang="0">
                <a:pos x="434" y="62"/>
              </a:cxn>
              <a:cxn ang="0">
                <a:pos x="437" y="44"/>
              </a:cxn>
              <a:cxn ang="0">
                <a:pos x="393" y="88"/>
              </a:cxn>
              <a:cxn ang="0">
                <a:pos x="977" y="44"/>
              </a:cxn>
              <a:cxn ang="0">
                <a:pos x="980" y="62"/>
              </a:cxn>
              <a:cxn ang="0">
                <a:pos x="990" y="75"/>
              </a:cxn>
              <a:cxn ang="0">
                <a:pos x="1004" y="85"/>
              </a:cxn>
              <a:cxn ang="0">
                <a:pos x="1021" y="44"/>
              </a:cxn>
              <a:cxn ang="0">
                <a:pos x="977" y="267"/>
              </a:cxn>
            </a:cxnLst>
            <a:rect l="0" t="0" r="r" b="b"/>
            <a:pathLst>
              <a:path w="1065" h="2522">
                <a:moveTo>
                  <a:pt x="977" y="267"/>
                </a:moveTo>
                <a:lnTo>
                  <a:pt x="1065" y="267"/>
                </a:lnTo>
                <a:lnTo>
                  <a:pt x="1065" y="44"/>
                </a:lnTo>
                <a:lnTo>
                  <a:pt x="1065" y="44"/>
                </a:lnTo>
                <a:lnTo>
                  <a:pt x="1063" y="35"/>
                </a:lnTo>
                <a:lnTo>
                  <a:pt x="1061" y="27"/>
                </a:lnTo>
                <a:lnTo>
                  <a:pt x="1057" y="20"/>
                </a:lnTo>
                <a:lnTo>
                  <a:pt x="1051" y="13"/>
                </a:lnTo>
                <a:lnTo>
                  <a:pt x="1045" y="8"/>
                </a:lnTo>
                <a:lnTo>
                  <a:pt x="1038" y="3"/>
                </a:lnTo>
                <a:lnTo>
                  <a:pt x="1029" y="1"/>
                </a:lnTo>
                <a:lnTo>
                  <a:pt x="1021" y="0"/>
                </a:lnTo>
                <a:lnTo>
                  <a:pt x="393" y="0"/>
                </a:lnTo>
                <a:lnTo>
                  <a:pt x="393" y="0"/>
                </a:lnTo>
                <a:lnTo>
                  <a:pt x="385" y="1"/>
                </a:lnTo>
                <a:lnTo>
                  <a:pt x="377" y="3"/>
                </a:lnTo>
                <a:lnTo>
                  <a:pt x="369" y="8"/>
                </a:lnTo>
                <a:lnTo>
                  <a:pt x="363" y="13"/>
                </a:lnTo>
                <a:lnTo>
                  <a:pt x="357" y="20"/>
                </a:lnTo>
                <a:lnTo>
                  <a:pt x="353" y="27"/>
                </a:lnTo>
                <a:lnTo>
                  <a:pt x="351" y="35"/>
                </a:lnTo>
                <a:lnTo>
                  <a:pt x="350" y="44"/>
                </a:lnTo>
                <a:lnTo>
                  <a:pt x="350" y="2478"/>
                </a:lnTo>
                <a:lnTo>
                  <a:pt x="393" y="2478"/>
                </a:lnTo>
                <a:lnTo>
                  <a:pt x="393" y="2434"/>
                </a:lnTo>
                <a:lnTo>
                  <a:pt x="385" y="2435"/>
                </a:lnTo>
                <a:lnTo>
                  <a:pt x="377" y="2437"/>
                </a:lnTo>
                <a:lnTo>
                  <a:pt x="369" y="2442"/>
                </a:lnTo>
                <a:lnTo>
                  <a:pt x="363" y="2447"/>
                </a:lnTo>
                <a:lnTo>
                  <a:pt x="357" y="2454"/>
                </a:lnTo>
                <a:lnTo>
                  <a:pt x="353" y="2462"/>
                </a:lnTo>
                <a:lnTo>
                  <a:pt x="351" y="2469"/>
                </a:lnTo>
                <a:lnTo>
                  <a:pt x="393" y="2434"/>
                </a:lnTo>
                <a:lnTo>
                  <a:pt x="0" y="2432"/>
                </a:lnTo>
                <a:lnTo>
                  <a:pt x="0" y="2520"/>
                </a:lnTo>
                <a:lnTo>
                  <a:pt x="393" y="2522"/>
                </a:lnTo>
                <a:lnTo>
                  <a:pt x="393" y="2522"/>
                </a:lnTo>
                <a:lnTo>
                  <a:pt x="402" y="2521"/>
                </a:lnTo>
                <a:lnTo>
                  <a:pt x="411" y="2519"/>
                </a:lnTo>
                <a:lnTo>
                  <a:pt x="418" y="2514"/>
                </a:lnTo>
                <a:lnTo>
                  <a:pt x="424" y="2509"/>
                </a:lnTo>
                <a:lnTo>
                  <a:pt x="430" y="2502"/>
                </a:lnTo>
                <a:lnTo>
                  <a:pt x="434" y="2496"/>
                </a:lnTo>
                <a:lnTo>
                  <a:pt x="436" y="2487"/>
                </a:lnTo>
                <a:lnTo>
                  <a:pt x="437" y="2478"/>
                </a:lnTo>
                <a:lnTo>
                  <a:pt x="437" y="2478"/>
                </a:lnTo>
                <a:lnTo>
                  <a:pt x="437" y="44"/>
                </a:lnTo>
                <a:lnTo>
                  <a:pt x="393" y="88"/>
                </a:lnTo>
                <a:lnTo>
                  <a:pt x="402" y="87"/>
                </a:lnTo>
                <a:lnTo>
                  <a:pt x="411" y="85"/>
                </a:lnTo>
                <a:lnTo>
                  <a:pt x="418" y="80"/>
                </a:lnTo>
                <a:lnTo>
                  <a:pt x="424" y="75"/>
                </a:lnTo>
                <a:lnTo>
                  <a:pt x="430" y="68"/>
                </a:lnTo>
                <a:lnTo>
                  <a:pt x="434" y="62"/>
                </a:lnTo>
                <a:lnTo>
                  <a:pt x="436" y="53"/>
                </a:lnTo>
                <a:lnTo>
                  <a:pt x="437" y="44"/>
                </a:lnTo>
                <a:lnTo>
                  <a:pt x="393" y="44"/>
                </a:lnTo>
                <a:lnTo>
                  <a:pt x="393" y="88"/>
                </a:lnTo>
                <a:lnTo>
                  <a:pt x="1021" y="88"/>
                </a:lnTo>
                <a:lnTo>
                  <a:pt x="977" y="44"/>
                </a:lnTo>
                <a:lnTo>
                  <a:pt x="978" y="53"/>
                </a:lnTo>
                <a:lnTo>
                  <a:pt x="980" y="62"/>
                </a:lnTo>
                <a:lnTo>
                  <a:pt x="984" y="68"/>
                </a:lnTo>
                <a:lnTo>
                  <a:pt x="990" y="75"/>
                </a:lnTo>
                <a:lnTo>
                  <a:pt x="996" y="80"/>
                </a:lnTo>
                <a:lnTo>
                  <a:pt x="1004" y="85"/>
                </a:lnTo>
                <a:lnTo>
                  <a:pt x="1012" y="87"/>
                </a:lnTo>
                <a:lnTo>
                  <a:pt x="1021" y="44"/>
                </a:lnTo>
                <a:lnTo>
                  <a:pt x="977" y="44"/>
                </a:lnTo>
                <a:lnTo>
                  <a:pt x="977" y="26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6648450" y="2540000"/>
            <a:ext cx="1485900" cy="1588"/>
          </a:xfrm>
          <a:prstGeom prst="line">
            <a:avLst/>
          </a:pr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7321550" y="4683125"/>
            <a:ext cx="811213" cy="1588"/>
          </a:xfrm>
          <a:prstGeom prst="line">
            <a:avLst/>
          </a:pr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328" name="Group 16"/>
          <p:cNvGrpSpPr>
            <a:grpSpLocks/>
          </p:cNvGrpSpPr>
          <p:nvPr/>
        </p:nvGrpSpPr>
        <p:grpSpPr bwMode="auto">
          <a:xfrm>
            <a:off x="7788275" y="2559050"/>
            <a:ext cx="119063" cy="2144713"/>
            <a:chOff x="4136" y="1662"/>
            <a:chExt cx="75" cy="1351"/>
          </a:xfrm>
        </p:grpSpPr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4174" y="1733"/>
              <a:ext cx="1" cy="1209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Freeform 18"/>
            <p:cNvSpPr>
              <a:spLocks/>
            </p:cNvSpPr>
            <p:nvPr/>
          </p:nvSpPr>
          <p:spPr bwMode="auto">
            <a:xfrm>
              <a:off x="4138" y="1662"/>
              <a:ext cx="73" cy="74"/>
            </a:xfrm>
            <a:custGeom>
              <a:avLst/>
              <a:gdLst/>
              <a:ahLst/>
              <a:cxnLst>
                <a:cxn ang="0">
                  <a:pos x="73" y="74"/>
                </a:cxn>
                <a:cxn ang="0">
                  <a:pos x="36" y="0"/>
                </a:cxn>
                <a:cxn ang="0">
                  <a:pos x="0" y="74"/>
                </a:cxn>
                <a:cxn ang="0">
                  <a:pos x="73" y="74"/>
                </a:cxn>
              </a:cxnLst>
              <a:rect l="0" t="0" r="r" b="b"/>
              <a:pathLst>
                <a:path w="73" h="74">
                  <a:moveTo>
                    <a:pt x="73" y="74"/>
                  </a:moveTo>
                  <a:lnTo>
                    <a:pt x="36" y="0"/>
                  </a:lnTo>
                  <a:lnTo>
                    <a:pt x="0" y="74"/>
                  </a:lnTo>
                  <a:lnTo>
                    <a:pt x="73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Freeform 19"/>
            <p:cNvSpPr>
              <a:spLocks/>
            </p:cNvSpPr>
            <p:nvPr/>
          </p:nvSpPr>
          <p:spPr bwMode="auto">
            <a:xfrm>
              <a:off x="4136" y="2940"/>
              <a:ext cx="74" cy="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73"/>
                </a:cxn>
                <a:cxn ang="0">
                  <a:pos x="74" y="0"/>
                </a:cxn>
                <a:cxn ang="0">
                  <a:pos x="0" y="0"/>
                </a:cxn>
              </a:cxnLst>
              <a:rect l="0" t="0" r="r" b="b"/>
              <a:pathLst>
                <a:path w="74" h="73">
                  <a:moveTo>
                    <a:pt x="0" y="0"/>
                  </a:moveTo>
                  <a:lnTo>
                    <a:pt x="38" y="73"/>
                  </a:lnTo>
                  <a:lnTo>
                    <a:pt x="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7467600" y="3581400"/>
            <a:ext cx="81597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/>
              <a:t>40 cm</a:t>
            </a:r>
            <a:endParaRPr lang="en-US" sz="2000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7337425" y="5526088"/>
            <a:ext cx="811213" cy="1587"/>
          </a:xfrm>
          <a:prstGeom prst="line">
            <a:avLst/>
          </a:prstGeom>
          <a:noFill/>
          <a:ln w="14288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335" name="Group 23"/>
          <p:cNvGrpSpPr>
            <a:grpSpLocks/>
          </p:cNvGrpSpPr>
          <p:nvPr/>
        </p:nvGrpSpPr>
        <p:grpSpPr bwMode="auto">
          <a:xfrm>
            <a:off x="7786688" y="4686300"/>
            <a:ext cx="119062" cy="895350"/>
            <a:chOff x="4135" y="3002"/>
            <a:chExt cx="75" cy="564"/>
          </a:xfrm>
        </p:grpSpPr>
        <p:sp>
          <p:nvSpPr>
            <p:cNvPr id="13336" name="Line 24"/>
            <p:cNvSpPr>
              <a:spLocks noChangeShapeType="1"/>
            </p:cNvSpPr>
            <p:nvPr/>
          </p:nvSpPr>
          <p:spPr bwMode="auto">
            <a:xfrm>
              <a:off x="4173" y="3074"/>
              <a:ext cx="1" cy="420"/>
            </a:xfrm>
            <a:prstGeom prst="line">
              <a:avLst/>
            </a:prstGeom>
            <a:noFill/>
            <a:ln w="14288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Freeform 25"/>
            <p:cNvSpPr>
              <a:spLocks/>
            </p:cNvSpPr>
            <p:nvPr/>
          </p:nvSpPr>
          <p:spPr bwMode="auto">
            <a:xfrm>
              <a:off x="4136" y="3002"/>
              <a:ext cx="74" cy="74"/>
            </a:xfrm>
            <a:custGeom>
              <a:avLst/>
              <a:gdLst/>
              <a:ahLst/>
              <a:cxnLst>
                <a:cxn ang="0">
                  <a:pos x="74" y="74"/>
                </a:cxn>
                <a:cxn ang="0">
                  <a:pos x="37" y="0"/>
                </a:cxn>
                <a:cxn ang="0">
                  <a:pos x="0" y="74"/>
                </a:cxn>
                <a:cxn ang="0">
                  <a:pos x="74" y="74"/>
                </a:cxn>
              </a:cxnLst>
              <a:rect l="0" t="0" r="r" b="b"/>
              <a:pathLst>
                <a:path w="74" h="74">
                  <a:moveTo>
                    <a:pt x="74" y="74"/>
                  </a:moveTo>
                  <a:lnTo>
                    <a:pt x="37" y="0"/>
                  </a:lnTo>
                  <a:lnTo>
                    <a:pt x="0" y="74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Freeform 26"/>
            <p:cNvSpPr>
              <a:spLocks/>
            </p:cNvSpPr>
            <p:nvPr/>
          </p:nvSpPr>
          <p:spPr bwMode="auto">
            <a:xfrm>
              <a:off x="4135" y="3492"/>
              <a:ext cx="74" cy="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74"/>
                </a:cxn>
                <a:cxn ang="0">
                  <a:pos x="74" y="0"/>
                </a:cxn>
                <a:cxn ang="0">
                  <a:pos x="0" y="0"/>
                </a:cxn>
              </a:cxnLst>
              <a:rect l="0" t="0" r="r" b="b"/>
              <a:pathLst>
                <a:path w="74" h="74">
                  <a:moveTo>
                    <a:pt x="0" y="0"/>
                  </a:moveTo>
                  <a:lnTo>
                    <a:pt x="38" y="74"/>
                  </a:lnTo>
                  <a:lnTo>
                    <a:pt x="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7391400" y="4876800"/>
            <a:ext cx="81597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/>
              <a:t>15 cm</a:t>
            </a:r>
            <a:endParaRPr lang="en-US" sz="2000"/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6994525" y="1873250"/>
            <a:ext cx="998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/>
              <a:t>Free jet</a:t>
            </a:r>
            <a:endParaRPr lang="en-US" sz="2000"/>
          </a:p>
        </p:txBody>
      </p:sp>
      <p:grpSp>
        <p:nvGrpSpPr>
          <p:cNvPr id="13342" name="Group 30"/>
          <p:cNvGrpSpPr>
            <a:grpSpLocks/>
          </p:cNvGrpSpPr>
          <p:nvPr/>
        </p:nvGrpSpPr>
        <p:grpSpPr bwMode="auto">
          <a:xfrm>
            <a:off x="6564313" y="2276475"/>
            <a:ext cx="465137" cy="400050"/>
            <a:chOff x="3365" y="1484"/>
            <a:chExt cx="293" cy="252"/>
          </a:xfrm>
        </p:grpSpPr>
        <p:sp>
          <p:nvSpPr>
            <p:cNvPr id="13343" name="Freeform 31"/>
            <p:cNvSpPr>
              <a:spLocks/>
            </p:cNvSpPr>
            <p:nvPr/>
          </p:nvSpPr>
          <p:spPr bwMode="auto">
            <a:xfrm>
              <a:off x="3430" y="1484"/>
              <a:ext cx="228" cy="198"/>
            </a:xfrm>
            <a:custGeom>
              <a:avLst/>
              <a:gdLst/>
              <a:ahLst/>
              <a:cxnLst>
                <a:cxn ang="0">
                  <a:pos x="228" y="13"/>
                </a:cxn>
                <a:cxn ang="0">
                  <a:pos x="217" y="0"/>
                </a:cxn>
                <a:cxn ang="0">
                  <a:pos x="0" y="185"/>
                </a:cxn>
                <a:cxn ang="0">
                  <a:pos x="11" y="198"/>
                </a:cxn>
                <a:cxn ang="0">
                  <a:pos x="228" y="13"/>
                </a:cxn>
              </a:cxnLst>
              <a:rect l="0" t="0" r="r" b="b"/>
              <a:pathLst>
                <a:path w="228" h="198">
                  <a:moveTo>
                    <a:pt x="228" y="13"/>
                  </a:moveTo>
                  <a:lnTo>
                    <a:pt x="217" y="0"/>
                  </a:lnTo>
                  <a:lnTo>
                    <a:pt x="0" y="185"/>
                  </a:lnTo>
                  <a:lnTo>
                    <a:pt x="11" y="198"/>
                  </a:lnTo>
                  <a:lnTo>
                    <a:pt x="228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Freeform 32"/>
            <p:cNvSpPr>
              <a:spLocks/>
            </p:cNvSpPr>
            <p:nvPr/>
          </p:nvSpPr>
          <p:spPr bwMode="auto">
            <a:xfrm>
              <a:off x="3365" y="1617"/>
              <a:ext cx="121" cy="119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119"/>
                </a:cxn>
                <a:cxn ang="0">
                  <a:pos x="121" y="112"/>
                </a:cxn>
                <a:cxn ang="0">
                  <a:pos x="24" y="0"/>
                </a:cxn>
              </a:cxnLst>
              <a:rect l="0" t="0" r="r" b="b"/>
              <a:pathLst>
                <a:path w="121" h="119">
                  <a:moveTo>
                    <a:pt x="24" y="0"/>
                  </a:moveTo>
                  <a:lnTo>
                    <a:pt x="0" y="119"/>
                  </a:lnTo>
                  <a:lnTo>
                    <a:pt x="121" y="1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6092825" y="5940425"/>
            <a:ext cx="12239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6192838" y="6013450"/>
            <a:ext cx="1006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/>
              <a:t>balance</a:t>
            </a:r>
            <a:endParaRPr lang="en-US" sz="2000"/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6096000" y="4868863"/>
            <a:ext cx="11493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6297613" y="4943475"/>
            <a:ext cx="731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600"/>
              <a:t>water</a:t>
            </a:r>
            <a:endParaRPr lang="en-US" sz="200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to Turbomachinery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522288" y="2773363"/>
          <a:ext cx="3719512" cy="4173537"/>
        </p:xfrm>
        <a:graphic>
          <a:graphicData uri="http://schemas.openxmlformats.org/presentationml/2006/ole">
            <p:oleObj spid="_x0000_s15363" name="Photo Editor Photo" r:id="rId3" imgW="2257740" imgH="2534004" progId="MSPhotoEd.3">
              <p:embed/>
            </p:oleObj>
          </a:graphicData>
        </a:graphic>
      </p:graphicFrame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2679700" y="3479800"/>
            <a:ext cx="3695700" cy="2540000"/>
            <a:chOff x="1688" y="1984"/>
            <a:chExt cx="2328" cy="1600"/>
          </a:xfrm>
        </p:grpSpPr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2520" y="2416"/>
              <a:ext cx="1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Line 6"/>
            <p:cNvSpPr>
              <a:spLocks noChangeShapeType="1"/>
            </p:cNvSpPr>
            <p:nvPr/>
          </p:nvSpPr>
          <p:spPr bwMode="auto">
            <a:xfrm>
              <a:off x="2504" y="3160"/>
              <a:ext cx="1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>
              <a:off x="1704" y="1984"/>
              <a:ext cx="2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>
              <a:off x="1688" y="3584"/>
              <a:ext cx="2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69" name="Group 9"/>
          <p:cNvGrpSpPr>
            <a:grpSpLocks/>
          </p:cNvGrpSpPr>
          <p:nvPr/>
        </p:nvGrpSpPr>
        <p:grpSpPr bwMode="auto">
          <a:xfrm>
            <a:off x="5038725" y="2695575"/>
            <a:ext cx="2614613" cy="3324225"/>
            <a:chOff x="3174" y="1490"/>
            <a:chExt cx="1647" cy="2094"/>
          </a:xfrm>
        </p:grpSpPr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3174" y="1984"/>
              <a:ext cx="1600" cy="1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3602" y="2412"/>
              <a:ext cx="744" cy="7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3971" y="2781"/>
              <a:ext cx="6" cy="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373" name="AutoShape 13"/>
            <p:cNvCxnSpPr>
              <a:cxnSpLocks noChangeShapeType="1"/>
              <a:stCxn id="15372" idx="2"/>
              <a:endCxn id="15371" idx="3"/>
            </p:cNvCxnSpPr>
            <p:nvPr/>
          </p:nvCxnSpPr>
          <p:spPr bwMode="auto">
            <a:xfrm flipH="1">
              <a:off x="3711" y="2784"/>
              <a:ext cx="260" cy="2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</p:cxnSp>
        <p:cxnSp>
          <p:nvCxnSpPr>
            <p:cNvPr id="15374" name="AutoShape 14"/>
            <p:cNvCxnSpPr>
              <a:cxnSpLocks noChangeShapeType="1"/>
              <a:stCxn id="15372" idx="5"/>
              <a:endCxn id="15370" idx="2"/>
            </p:cNvCxnSpPr>
            <p:nvPr/>
          </p:nvCxnSpPr>
          <p:spPr bwMode="auto">
            <a:xfrm flipH="1" flipV="1">
              <a:off x="3174" y="2784"/>
              <a:ext cx="802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</p:cxn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V="1">
              <a:off x="4320" y="1656"/>
              <a:ext cx="208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 rot="-10800000">
              <a:off x="3912" y="1856"/>
              <a:ext cx="416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Text Box 17"/>
            <p:cNvSpPr txBox="1">
              <a:spLocks noChangeArrowheads="1"/>
            </p:cNvSpPr>
            <p:nvPr/>
          </p:nvSpPr>
          <p:spPr bwMode="auto">
            <a:xfrm>
              <a:off x="3366" y="2610"/>
              <a:ext cx="244" cy="2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378" name="Text Box 18"/>
            <p:cNvSpPr txBox="1">
              <a:spLocks noChangeArrowheads="1"/>
            </p:cNvSpPr>
            <p:nvPr/>
          </p:nvSpPr>
          <p:spPr bwMode="auto">
            <a:xfrm>
              <a:off x="3854" y="2826"/>
              <a:ext cx="24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379" name="Text Box 19"/>
            <p:cNvSpPr txBox="1">
              <a:spLocks noChangeArrowheads="1"/>
            </p:cNvSpPr>
            <p:nvPr/>
          </p:nvSpPr>
          <p:spPr bwMode="auto">
            <a:xfrm>
              <a:off x="4502" y="1490"/>
              <a:ext cx="319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380" name="Text Box 20"/>
            <p:cNvSpPr txBox="1">
              <a:spLocks noChangeArrowheads="1"/>
            </p:cNvSpPr>
            <p:nvPr/>
          </p:nvSpPr>
          <p:spPr bwMode="auto">
            <a:xfrm>
              <a:off x="3662" y="1658"/>
              <a:ext cx="291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</a:t>
              </a:r>
              <a:r>
                <a:rPr lang="en-US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</a:t>
              </a:r>
              <a:endParaRPr 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3997325" y="6229350"/>
          <a:ext cx="4568825" cy="446088"/>
        </p:xfrm>
        <a:graphic>
          <a:graphicData uri="http://schemas.openxmlformats.org/presentationml/2006/ole">
            <p:oleObj spid="_x0000_s15381" name="Equation" r:id="rId4" imgW="3479760" imgH="444240" progId="Equation.DSMT4">
              <p:embed/>
            </p:oleObj>
          </a:graphicData>
        </a:graphic>
      </p:graphicFrame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6818313" y="4457700"/>
            <a:ext cx="5397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solidFill>
                  <a:schemeClr val="folHlink"/>
                </a:solidFill>
              </a:rPr>
              <a:t>cs</a:t>
            </a:r>
            <a:r>
              <a:rPr lang="en-US" sz="2400" baseline="-25000">
                <a:solidFill>
                  <a:schemeClr val="folHlink"/>
                </a:solidFill>
              </a:rPr>
              <a:t>1</a:t>
            </a:r>
            <a:endParaRPr lang="en-US" sz="2400">
              <a:solidFill>
                <a:schemeClr val="folHlink"/>
              </a:solidFill>
            </a:endParaRP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7554913" y="4470400"/>
            <a:ext cx="53975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cs</a:t>
            </a:r>
            <a:r>
              <a:rPr lang="en-US" sz="2400" baseline="-25000">
                <a:solidFill>
                  <a:schemeClr val="folHlink"/>
                </a:solidFill>
              </a:rPr>
              <a:t>2</a:t>
            </a:r>
            <a:endParaRPr lang="en-US" sz="2400">
              <a:solidFill>
                <a:schemeClr val="folHlink"/>
              </a:solidFill>
            </a:endParaRPr>
          </a:p>
        </p:txBody>
      </p:sp>
      <p:graphicFrame>
        <p:nvGraphicFramePr>
          <p:cNvPr id="15384" name="Object 24"/>
          <p:cNvGraphicFramePr>
            <a:graphicFrameLocks noChangeAspect="1"/>
          </p:cNvGraphicFramePr>
          <p:nvPr/>
        </p:nvGraphicFramePr>
        <p:xfrm>
          <a:off x="457200" y="2206625"/>
          <a:ext cx="3922713" cy="714375"/>
        </p:xfrm>
        <a:graphic>
          <a:graphicData uri="http://schemas.openxmlformats.org/presentationml/2006/ole">
            <p:oleObj spid="_x0000_s15384" name="Equation" r:id="rId5" imgW="2984400" imgH="711000" progId="Equation.DSMT4">
              <p:embed/>
            </p:oleObj>
          </a:graphicData>
        </a:graphic>
      </p:graphicFrame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2066925" y="1781175"/>
            <a:ext cx="5461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folHlink"/>
                </a:solidFill>
              </a:rPr>
              <a:t>rV</a:t>
            </a:r>
            <a:r>
              <a:rPr lang="en-US" sz="2400" i="1" baseline="-25000">
                <a:solidFill>
                  <a:schemeClr val="folHlink"/>
                </a:solidFill>
              </a:rPr>
              <a:t>t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3209925" y="1781175"/>
            <a:ext cx="47148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chemeClr val="folHlink"/>
                </a:solidFill>
              </a:rPr>
              <a:t>V</a:t>
            </a:r>
            <a:r>
              <a:rPr lang="en-US" sz="2400" i="1" baseline="-25000">
                <a:solidFill>
                  <a:schemeClr val="folHlink"/>
                </a:solidFill>
              </a:rPr>
              <a:t>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2" grpId="0" build="p" autoUpdateAnimBg="0"/>
      <p:bldP spid="15383" grpId="0" build="p" autoUpdateAnimBg="0"/>
      <p:bldP spid="15385" grpId="0" build="p" autoUpdateAnimBg="0"/>
      <p:bldP spid="15386" grpId="0" build="p" autoUpdateAnimBg="0"/>
    </p:bldLst>
  </p:timing>
</p:sld>
</file>

<file path=ppt/theme/theme1.xml><?xml version="1.0" encoding="utf-8"?>
<a:theme xmlns:a="http://schemas.openxmlformats.org/drawingml/2006/main" name="Lectures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810000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  <a:cs typeface="Arial" charset="0"/>
          </a:defRPr>
        </a:defPPr>
      </a:lstStyle>
    </a:ln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AguaClara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FFFFF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357</TotalTime>
  <Words>485</Words>
  <Application>Microsoft Office PowerPoint</Application>
  <PresentationFormat>On-screen Show (4:3)</PresentationFormat>
  <Paragraphs>126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37" baseType="lpstr">
      <vt:lpstr>Times New Roman</vt:lpstr>
      <vt:lpstr>Monotype Sorts</vt:lpstr>
      <vt:lpstr>Arial</vt:lpstr>
      <vt:lpstr>Curlz MT</vt:lpstr>
      <vt:lpstr>Symbol</vt:lpstr>
      <vt:lpstr>Lectures</vt:lpstr>
      <vt:lpstr>AguaClara</vt:lpstr>
      <vt:lpstr>1_AguaClara</vt:lpstr>
      <vt:lpstr>2_AguaClara</vt:lpstr>
      <vt:lpstr>3_AguaClara</vt:lpstr>
      <vt:lpstr>4_AguaClara</vt:lpstr>
      <vt:lpstr>5_AguaClara</vt:lpstr>
      <vt:lpstr>6_AguaClara</vt:lpstr>
      <vt:lpstr>7_AguaClara</vt:lpstr>
      <vt:lpstr>8_AguaClara</vt:lpstr>
      <vt:lpstr>MathType 4.0 Equation</vt:lpstr>
      <vt:lpstr>Microsoft Equation 3.0</vt:lpstr>
      <vt:lpstr>Microsoft Photo Editor 3.0 Photo</vt:lpstr>
      <vt:lpstr>MathType Equation</vt:lpstr>
      <vt:lpstr>Microsoft Office Excel 97-2003 Worksheet</vt:lpstr>
      <vt:lpstr>Review</vt:lpstr>
      <vt:lpstr>Problem solving strategies</vt:lpstr>
      <vt:lpstr>Linear Momentum</vt:lpstr>
      <vt:lpstr>Linear Momentum Equation</vt:lpstr>
      <vt:lpstr>Fire nozzle: Team Work</vt:lpstr>
      <vt:lpstr>Find the Velocities</vt:lpstr>
      <vt:lpstr>Fire nozzle: Solution</vt:lpstr>
      <vt:lpstr>Volumetric Detector</vt:lpstr>
      <vt:lpstr>Application to Turbomachinery</vt:lpstr>
      <vt:lpstr>Example: Sprinkler</vt:lpstr>
      <vt:lpstr>Energy Equation: steady, one-dimensional, constant density</vt:lpstr>
      <vt:lpstr>Expansion</vt:lpstr>
      <vt:lpstr>Infinite Horizontal Plates: Laminar Flow</vt:lpstr>
      <vt:lpstr>Laminar Flow through Circular Tubes: Equations</vt:lpstr>
      <vt:lpstr>Laminar Flow through Circular Tubes: Diagram</vt:lpstr>
      <vt:lpstr>The Hagen-Poiseuille Equation</vt:lpstr>
      <vt:lpstr>Laminar flow problem: round tube</vt:lpstr>
    </vt:vector>
  </TitlesOfParts>
  <Company>Cornell U.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Monroe Weber-Shirk</dc:creator>
  <cp:lastModifiedBy>mw24</cp:lastModifiedBy>
  <cp:revision>16</cp:revision>
  <dcterms:created xsi:type="dcterms:W3CDTF">2002-06-21T18:28:03Z</dcterms:created>
  <dcterms:modified xsi:type="dcterms:W3CDTF">2012-12-18T18:29:23Z</dcterms:modified>
</cp:coreProperties>
</file>