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89" r:id="rId1"/>
  </p:sldMasterIdLst>
  <p:notesMasterIdLst>
    <p:notesMasterId r:id="rId47"/>
  </p:notesMasterIdLst>
  <p:handoutMasterIdLst>
    <p:handoutMasterId r:id="rId48"/>
  </p:handoutMasterIdLst>
  <p:sldIdLst>
    <p:sldId id="306" r:id="rId2"/>
    <p:sldId id="256" r:id="rId3"/>
    <p:sldId id="258" r:id="rId4"/>
    <p:sldId id="304" r:id="rId5"/>
    <p:sldId id="260" r:id="rId6"/>
    <p:sldId id="259" r:id="rId7"/>
    <p:sldId id="305" r:id="rId8"/>
    <p:sldId id="290" r:id="rId9"/>
    <p:sldId id="313" r:id="rId10"/>
    <p:sldId id="314" r:id="rId11"/>
    <p:sldId id="315" r:id="rId12"/>
    <p:sldId id="316" r:id="rId13"/>
    <p:sldId id="317" r:id="rId14"/>
    <p:sldId id="309" r:id="rId15"/>
    <p:sldId id="310" r:id="rId16"/>
    <p:sldId id="311" r:id="rId17"/>
    <p:sldId id="292" r:id="rId18"/>
    <p:sldId id="293" r:id="rId19"/>
    <p:sldId id="294" r:id="rId20"/>
    <p:sldId id="295" r:id="rId21"/>
    <p:sldId id="296" r:id="rId22"/>
    <p:sldId id="297" r:id="rId23"/>
    <p:sldId id="322" r:id="rId24"/>
    <p:sldId id="323" r:id="rId25"/>
    <p:sldId id="324" r:id="rId26"/>
    <p:sldId id="319" r:id="rId27"/>
    <p:sldId id="298" r:id="rId28"/>
    <p:sldId id="299" r:id="rId29"/>
    <p:sldId id="270" r:id="rId30"/>
    <p:sldId id="271" r:id="rId31"/>
    <p:sldId id="272" r:id="rId32"/>
    <p:sldId id="273" r:id="rId33"/>
    <p:sldId id="303" r:id="rId34"/>
    <p:sldId id="300" r:id="rId35"/>
    <p:sldId id="301" r:id="rId36"/>
    <p:sldId id="302" r:id="rId37"/>
    <p:sldId id="280" r:id="rId38"/>
    <p:sldId id="281" r:id="rId39"/>
    <p:sldId id="283" r:id="rId40"/>
    <p:sldId id="285" r:id="rId41"/>
    <p:sldId id="286" r:id="rId42"/>
    <p:sldId id="287" r:id="rId43"/>
    <p:sldId id="325" r:id="rId44"/>
    <p:sldId id="288" r:id="rId45"/>
    <p:sldId id="312" r:id="rId46"/>
  </p:sldIdLst>
  <p:sldSz cx="9144000" cy="6858000" type="letter"/>
  <p:notesSz cx="6858000" cy="9144000"/>
  <p:embeddedFontLst>
    <p:embeddedFont>
      <p:font typeface="Book Antiqua" pitchFamily="18" charset="0"/>
      <p:regular r:id="rId49"/>
      <p:bold r:id="rId50"/>
      <p:italic r:id="rId51"/>
      <p:boldItalic r:id="rId52"/>
    </p:embeddedFont>
    <p:embeddedFont>
      <p:font typeface="Monotype Sorts" pitchFamily="2" charset="2"/>
      <p:regular r:id="rId53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30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59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1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70.wmf"/><Relationship Id="rId7" Type="http://schemas.openxmlformats.org/officeDocument/2006/relationships/image" Target="../media/image85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79.wmf"/><Relationship Id="rId4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7.wmf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2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9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BD879F13-F16E-4069-A61E-4E0A27F197EF}" type="slidenum">
              <a:rPr lang="en-US" sz="1400">
                <a:latin typeface="Book Antiqua" pitchFamily="18" charset="0"/>
              </a:rPr>
              <a:pPr algn="r"/>
              <a:t>‹#›</a:t>
            </a:fld>
            <a:endParaRPr lang="en-US" sz="1400">
              <a:latin typeface="Book Antiqua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3400" y="8697913"/>
            <a:ext cx="24161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Book Antiqua" pitchFamily="18" charset="0"/>
              </a:rPr>
              <a:t>CEE 332: Hydraulic Engineering</a:t>
            </a:r>
          </a:p>
          <a:p>
            <a:r>
              <a:rPr lang="en-US" sz="1000">
                <a:latin typeface="Book Antiqua" pitchFamily="18" charset="0"/>
              </a:rPr>
              <a:t>Monroe Weber-Shirk    </a:t>
            </a:r>
            <a:fld id="{9D1B5579-B263-4FB2-AFA7-167787102EF7}" type="datetime4">
              <a:rPr lang="en-US" sz="1000">
                <a:latin typeface="Book Antiqua" pitchFamily="18" charset="0"/>
              </a:rPr>
              <a:pPr/>
              <a:t>December 18, 2012</a:t>
            </a:fld>
            <a:endParaRPr lang="en-US" sz="10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buClr>
                <a:schemeClr val="hlink"/>
              </a:buClr>
              <a:buFont typeface="Monotype Sorts" pitchFamily="2" charset="2"/>
              <a:buNone/>
              <a:defRPr sz="12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buClr>
                <a:schemeClr val="hlink"/>
              </a:buClr>
              <a:buFont typeface="Monotype Sorts" pitchFamily="2" charset="2"/>
              <a:buNone/>
              <a:defRPr sz="12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786438"/>
            <a:ext cx="2646363" cy="12271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buClr>
                <a:schemeClr val="hlink"/>
              </a:buClr>
              <a:buFont typeface="Monotype Sorts" pitchFamily="2" charset="2"/>
              <a:buNone/>
              <a:defRPr sz="12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buClr>
                <a:schemeClr val="hlink"/>
              </a:buClr>
              <a:buFont typeface="Monotype Sorts" pitchFamily="2" charset="2"/>
              <a:buNone/>
              <a:defRPr sz="1200">
                <a:solidFill>
                  <a:schemeClr val="folHlink"/>
                </a:solidFill>
              </a:defRPr>
            </a:lvl1pPr>
          </a:lstStyle>
          <a:p>
            <a:fld id="{AB862B34-B122-4127-9F1A-0AEE4C120A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18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4DE258-D7C3-4502-8583-568D23B11D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1803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161806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AB632-5B3E-4886-9D37-56AE5487E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CD138-8183-47DA-8C66-B046645D93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1BFD682-25E6-4052-BDED-C4AC6B6423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F740C-3089-43C6-9372-69C9A91A53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D79CC-F447-4239-BA20-A1B6017CE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1DDFB-2A0F-401A-8623-DF4BF8F59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5C1EC-5D55-42E3-B35D-02ECF5FC5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1F421-FF29-4372-9837-7D2C717D28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566CB-C250-4002-BEA2-B90077FA11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C6786-3E68-4A80-8BA0-6D6AF08DA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B04D7-DADF-4A1E-8A60-B377F026B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60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951E1A57-5480-444C-95F6-F85F39FB22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9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12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13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625475"/>
            <a:ext cx="7153275" cy="49307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757238"/>
            <a:ext cx="7772400" cy="1143000"/>
          </a:xfrm>
          <a:effectLst/>
        </p:spPr>
        <p:txBody>
          <a:bodyPr/>
          <a:lstStyle/>
          <a:p>
            <a:r>
              <a:rPr lang="en-US" sz="6000"/>
              <a:t>Closed Conduit Flow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2388" y="1787525"/>
            <a:ext cx="2097087" cy="820738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CEE 332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Ratio of Forces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ratios of the various forces</a:t>
            </a:r>
          </a:p>
          <a:p>
            <a:r>
              <a:rPr lang="en-US"/>
              <a:t>The magnitude of the ratio will tell us which forces are most important and which forces could be ignored</a:t>
            </a:r>
          </a:p>
          <a:p>
            <a:r>
              <a:rPr lang="en-US"/>
              <a:t>Which force shall we use to create the ratios?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Inertia as our Reference Force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F=ma</a:t>
            </a:r>
          </a:p>
          <a:p>
            <a:pPr>
              <a:lnSpc>
                <a:spcPct val="90000"/>
              </a:lnSpc>
            </a:pPr>
            <a:r>
              <a:rPr lang="en-US"/>
              <a:t>Fluids problems (except for statics) include a velocity (</a:t>
            </a:r>
            <a:r>
              <a:rPr lang="en-US" i="1"/>
              <a:t>V</a:t>
            </a:r>
            <a:r>
              <a:rPr lang="en-US"/>
              <a:t>), a dimension of flow (</a:t>
            </a:r>
            <a:r>
              <a:rPr lang="en-US" i="1"/>
              <a:t>l</a:t>
            </a:r>
            <a:r>
              <a:rPr lang="en-US"/>
              <a:t>), and a density (</a:t>
            </a:r>
            <a:r>
              <a:rPr lang="en-US" i="1">
                <a:latin typeface="Symbol" pitchFamily="18" charset="2"/>
              </a:rPr>
              <a:t>r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Substitute 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l</a:t>
            </a:r>
            <a:r>
              <a:rPr lang="en-US"/>
              <a:t>, </a:t>
            </a:r>
            <a:r>
              <a:rPr lang="en-US" i="1">
                <a:latin typeface="Symbol" pitchFamily="18" charset="2"/>
              </a:rPr>
              <a:t>r</a:t>
            </a:r>
            <a:r>
              <a:rPr lang="en-US"/>
              <a:t> for the dimensions MLT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Substitute for the dimensions of specific force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2432050" y="2190750"/>
          <a:ext cx="1104900" cy="315913"/>
        </p:xfrm>
        <a:graphic>
          <a:graphicData uri="http://schemas.openxmlformats.org/presentationml/2006/ole">
            <p:oleObj spid="_x0000_s166916" name="MathType Equation" r:id="rId3" imgW="1104840" imgH="317160" progId="Equation">
              <p:embed/>
            </p:oleObj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4343400" y="1873250"/>
          <a:ext cx="1371600" cy="698500"/>
        </p:xfrm>
        <a:graphic>
          <a:graphicData uri="http://schemas.openxmlformats.org/presentationml/2006/ole">
            <p:oleObj spid="_x0000_s166917" name="MathType Equation" r:id="rId4" imgW="1371600" imgH="698400" progId="Equation">
              <p:embed/>
            </p:oleObj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6350000" y="1860550"/>
          <a:ext cx="1092200" cy="698500"/>
        </p:xfrm>
        <a:graphic>
          <a:graphicData uri="http://schemas.openxmlformats.org/presentationml/2006/ole">
            <p:oleObj spid="_x0000_s166918" name="Equation" r:id="rId5" imgW="1091880" imgH="698400" progId="Equation.DSMT4">
              <p:embed/>
            </p:oleObj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3016250" y="4895850"/>
          <a:ext cx="620713" cy="239713"/>
        </p:xfrm>
        <a:graphic>
          <a:graphicData uri="http://schemas.openxmlformats.org/presentationml/2006/ole">
            <p:oleObj spid="_x0000_s166919" name="MathType Equation" r:id="rId6" imgW="622080" imgH="241200" progId="Equation">
              <p:embed/>
            </p:oleObj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4373563" y="4902200"/>
          <a:ext cx="442912" cy="228600"/>
        </p:xfrm>
        <a:graphic>
          <a:graphicData uri="http://schemas.openxmlformats.org/presentationml/2006/ole">
            <p:oleObj spid="_x0000_s166920" name="MathType Equation" r:id="rId7" imgW="444240" imgH="228600" progId="Equation">
              <p:embed/>
            </p:oleObj>
          </a:graphicData>
        </a:graphic>
      </p:graphicFrame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1162050" y="4927600"/>
          <a:ext cx="582613" cy="228600"/>
        </p:xfrm>
        <a:graphic>
          <a:graphicData uri="http://schemas.openxmlformats.org/presentationml/2006/ole">
            <p:oleObj spid="_x0000_s166921" name="MathType Equation" r:id="rId8" imgW="583920" imgH="228600" progId="Equation">
              <p:embed/>
            </p:oleObj>
          </a:graphicData>
        </a:graphic>
      </p:graphicFrame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2559050" y="6242050"/>
          <a:ext cx="457200" cy="341313"/>
        </p:xfrm>
        <a:graphic>
          <a:graphicData uri="http://schemas.openxmlformats.org/presentationml/2006/ole">
            <p:oleObj spid="_x0000_s166922" name="MathType Equation" r:id="rId9" imgW="457200" imgH="342720" progId="Equation">
              <p:embed/>
            </p:oleObj>
          </a:graphicData>
        </a:graphic>
      </p:graphicFrame>
      <p:graphicFrame>
        <p:nvGraphicFramePr>
          <p:cNvPr id="166923" name="Object 11"/>
          <p:cNvGraphicFramePr>
            <a:graphicFrameLocks noChangeAspect="1"/>
          </p:cNvGraphicFramePr>
          <p:nvPr/>
        </p:nvGraphicFramePr>
        <p:xfrm>
          <a:off x="4870450" y="4692650"/>
          <a:ext cx="239713" cy="698500"/>
        </p:xfrm>
        <a:graphic>
          <a:graphicData uri="http://schemas.openxmlformats.org/presentationml/2006/ole">
            <p:oleObj spid="_x0000_s166923" name="MathType Equation" r:id="rId10" imgW="241200" imgH="698400" progId="Equation">
              <p:embed/>
            </p:oleObj>
          </a:graphicData>
        </a:graphic>
      </p:graphicFrame>
      <p:graphicFrame>
        <p:nvGraphicFramePr>
          <p:cNvPr id="166924" name="Object 12"/>
          <p:cNvGraphicFramePr>
            <a:graphicFrameLocks noChangeAspect="1"/>
          </p:cNvGraphicFramePr>
          <p:nvPr/>
        </p:nvGraphicFramePr>
        <p:xfrm>
          <a:off x="1752600" y="4851400"/>
          <a:ext cx="381000" cy="381000"/>
        </p:xfrm>
        <a:graphic>
          <a:graphicData uri="http://schemas.openxmlformats.org/presentationml/2006/ole">
            <p:oleObj spid="_x0000_s166924" name="MathType Equation" r:id="rId11" imgW="380880" imgH="380880" progId="Equation">
              <p:embed/>
            </p:oleObj>
          </a:graphicData>
        </a:graphic>
      </p:graphicFrame>
      <p:graphicFrame>
        <p:nvGraphicFramePr>
          <p:cNvPr id="166925" name="Object 13"/>
          <p:cNvGraphicFramePr>
            <a:graphicFrameLocks noChangeAspect="1"/>
          </p:cNvGraphicFramePr>
          <p:nvPr/>
        </p:nvGraphicFramePr>
        <p:xfrm>
          <a:off x="3054350" y="6007100"/>
          <a:ext cx="596900" cy="736600"/>
        </p:xfrm>
        <a:graphic>
          <a:graphicData uri="http://schemas.openxmlformats.org/presentationml/2006/ole">
            <p:oleObj spid="_x0000_s166925" name="Equation" r:id="rId12" imgW="596880" imgH="736560" progId="Equation.DSMT4">
              <p:embed/>
            </p:oleObj>
          </a:graphicData>
        </a:graphic>
      </p:graphicFrame>
      <p:sp>
        <p:nvSpPr>
          <p:cNvPr id="166926" name="Line 14"/>
          <p:cNvSpPr>
            <a:spLocks noChangeShapeType="1"/>
          </p:cNvSpPr>
          <p:nvPr/>
        </p:nvSpPr>
        <p:spPr bwMode="auto">
          <a:xfrm>
            <a:off x="4775200" y="5486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1714500" y="5283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>
            <a:off x="3073400" y="67818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Dimensionless Parameters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677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Reynolds Number</a:t>
            </a:r>
          </a:p>
          <a:p>
            <a:pPr>
              <a:lnSpc>
                <a:spcPct val="150000"/>
              </a:lnSpc>
            </a:pPr>
            <a:r>
              <a:rPr lang="en-US"/>
              <a:t>Froude Number</a:t>
            </a:r>
          </a:p>
          <a:p>
            <a:pPr>
              <a:lnSpc>
                <a:spcPct val="150000"/>
              </a:lnSpc>
            </a:pPr>
            <a:r>
              <a:rPr lang="en-US"/>
              <a:t>Weber Number</a:t>
            </a:r>
          </a:p>
          <a:p>
            <a:pPr>
              <a:lnSpc>
                <a:spcPct val="150000"/>
              </a:lnSpc>
            </a:pPr>
            <a:r>
              <a:rPr lang="en-US"/>
              <a:t>Mach Number</a:t>
            </a:r>
          </a:p>
          <a:p>
            <a:pPr>
              <a:lnSpc>
                <a:spcPct val="150000"/>
              </a:lnSpc>
            </a:pPr>
            <a:r>
              <a:rPr lang="en-US"/>
              <a:t>Pressure/Drag Coefficients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(dependent parameters that we measure experimentally)</a:t>
            </a: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5183188" y="1914525"/>
          <a:ext cx="1181100" cy="787400"/>
        </p:xfrm>
        <a:graphic>
          <a:graphicData uri="http://schemas.openxmlformats.org/presentationml/2006/ole">
            <p:oleObj spid="_x0000_s167940" name="Equation" r:id="rId3" imgW="1180800" imgH="787320" progId="Equation.DSMT4">
              <p:embed/>
            </p:oleObj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5176838" y="2743200"/>
          <a:ext cx="1155700" cy="825500"/>
        </p:xfrm>
        <a:graphic>
          <a:graphicData uri="http://schemas.openxmlformats.org/presentationml/2006/ole">
            <p:oleObj spid="_x0000_s167941" name="Equation" r:id="rId4" imgW="1155600" imgH="825480" progId="Equation.DSMT4">
              <p:embed/>
            </p:oleObj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5494338" y="5454650"/>
          <a:ext cx="1689100" cy="838200"/>
        </p:xfrm>
        <a:graphic>
          <a:graphicData uri="http://schemas.openxmlformats.org/presentationml/2006/ole">
            <p:oleObj spid="_x0000_s167942" name="Equation" r:id="rId5" imgW="1688760" imgH="838080" progId="Equation.DSMT4">
              <p:embed/>
            </p:oleObj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5240338" y="3676650"/>
          <a:ext cx="1231900" cy="762000"/>
        </p:xfrm>
        <a:graphic>
          <a:graphicData uri="http://schemas.openxmlformats.org/presentationml/2006/ole">
            <p:oleObj spid="_x0000_s167943" name="Equation" r:id="rId6" imgW="1231560" imgH="761760" progId="Equation.3">
              <p:embed/>
            </p:oleObj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5240338" y="4667250"/>
          <a:ext cx="876300" cy="722313"/>
        </p:xfrm>
        <a:graphic>
          <a:graphicData uri="http://schemas.openxmlformats.org/presentationml/2006/ole">
            <p:oleObj spid="_x0000_s167944" name="Equation" r:id="rId7" imgW="876240" imgH="723600" progId="Equation.3">
              <p:embed/>
            </p:oleObj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7416800" y="5365750"/>
          <a:ext cx="1498600" cy="889000"/>
        </p:xfrm>
        <a:graphic>
          <a:graphicData uri="http://schemas.openxmlformats.org/presentationml/2006/ole">
            <p:oleObj spid="_x0000_s167945" name="Equation" r:id="rId8" imgW="1498320" imgH="888840" progId="Equation.DSMT4">
              <p:embed/>
            </p:oleObj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7061200" y="1917700"/>
          <a:ext cx="1089025" cy="735013"/>
        </p:xfrm>
        <a:graphic>
          <a:graphicData uri="http://schemas.openxmlformats.org/presentationml/2006/ole">
            <p:oleObj spid="_x0000_s167946" name="Equation" r:id="rId9" imgW="1091880" imgH="736560" progId="Equation.DSMT4">
              <p:embed/>
            </p:oleObj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7212013" y="2963863"/>
          <a:ext cx="989012" cy="419100"/>
        </p:xfrm>
        <a:graphic>
          <a:graphicData uri="http://schemas.openxmlformats.org/presentationml/2006/ole">
            <p:oleObj spid="_x0000_s167947" name="Equation" r:id="rId10" imgW="990360" imgH="419040" progId="Equation.DSMT4">
              <p:embed/>
            </p:oleObj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7262813" y="3617913"/>
          <a:ext cx="887412" cy="736600"/>
        </p:xfrm>
        <a:graphic>
          <a:graphicData uri="http://schemas.openxmlformats.org/presentationml/2006/ole">
            <p:oleObj spid="_x0000_s167948" name="Equation" r:id="rId11" imgW="888840" imgH="736560" progId="Equation.DSMT4">
              <p:embed/>
            </p:oleObj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7085013" y="4367213"/>
          <a:ext cx="1192212" cy="762000"/>
        </p:xfrm>
        <a:graphic>
          <a:graphicData uri="http://schemas.openxmlformats.org/presentationml/2006/ole">
            <p:oleObj spid="_x0000_s167949" name="Equation" r:id="rId12" imgW="1193760" imgH="761760" progId="Equation.DSMT4">
              <p:embed/>
            </p:oleObj>
          </a:graphicData>
        </a:graphic>
      </p:graphicFrame>
      <p:graphicFrame>
        <p:nvGraphicFramePr>
          <p:cNvPr id="167950" name="Object 14"/>
          <p:cNvGraphicFramePr>
            <a:graphicFrameLocks noChangeAspect="1"/>
          </p:cNvGraphicFramePr>
          <p:nvPr/>
        </p:nvGraphicFramePr>
        <p:xfrm>
          <a:off x="7747000" y="539750"/>
          <a:ext cx="1168400" cy="774700"/>
        </p:xfrm>
        <a:graphic>
          <a:graphicData uri="http://schemas.openxmlformats.org/presentationml/2006/ole">
            <p:oleObj spid="_x0000_s167950" name="Equation" r:id="rId13" imgW="1168200" imgH="774360" progId="Equation.DSMT4">
              <p:embed/>
            </p:oleObj>
          </a:graphicData>
        </a:graphic>
      </p:graphicFrame>
      <p:graphicFrame>
        <p:nvGraphicFramePr>
          <p:cNvPr id="167951" name="Object 15"/>
          <p:cNvGraphicFramePr>
            <a:graphicFrameLocks noChangeAspect="1"/>
          </p:cNvGraphicFramePr>
          <p:nvPr/>
        </p:nvGraphicFramePr>
        <p:xfrm>
          <a:off x="6502400" y="5095875"/>
          <a:ext cx="1587500" cy="393700"/>
        </p:xfrm>
        <a:graphic>
          <a:graphicData uri="http://schemas.openxmlformats.org/presentationml/2006/ole">
            <p:oleObj spid="_x0000_s167951" name="Equation" r:id="rId14" imgW="15872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Problem solving approach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955800"/>
            <a:ext cx="7797800" cy="4902200"/>
          </a:xfrm>
        </p:spPr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Identify relevant forces and any other relevant parameters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If inertia is a relevant force, than the non dimensional </a:t>
            </a:r>
            <a:r>
              <a:rPr lang="en-US" sz="2400" b="1"/>
              <a:t>Re</a:t>
            </a:r>
            <a:r>
              <a:rPr lang="en-US" sz="2400"/>
              <a:t>, </a:t>
            </a:r>
            <a:r>
              <a:rPr lang="en-US" sz="2400" b="1"/>
              <a:t>Fr</a:t>
            </a:r>
            <a:r>
              <a:rPr lang="en-US" sz="2400"/>
              <a:t>, </a:t>
            </a:r>
            <a:r>
              <a:rPr lang="en-US" sz="2400" b="1"/>
              <a:t>W</a:t>
            </a:r>
            <a:r>
              <a:rPr lang="en-US" sz="2400"/>
              <a:t>, </a:t>
            </a:r>
            <a:r>
              <a:rPr lang="en-US" sz="2400" b="1"/>
              <a:t>M, Cp</a:t>
            </a:r>
            <a:r>
              <a:rPr lang="en-US" sz="2400"/>
              <a:t> numbers can be used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If inertia isn’t relevant than create new non dimensional force numbers using the relevant forces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Create additional non dimensional terms based on geometry, velocity, or density if there are repeating parameters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If the problem uses different repeating variables then substitute (for example </a:t>
            </a:r>
            <a:r>
              <a:rPr lang="en-US" sz="2400">
                <a:latin typeface="Symbol" pitchFamily="18" charset="2"/>
              </a:rPr>
              <a:t>w</a:t>
            </a:r>
            <a:r>
              <a:rPr lang="en-US" sz="2400"/>
              <a:t>d instead of V)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Write the functional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Pipe Flow: Dimensional Analysis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 are the important forces?</a:t>
            </a:r>
            <a:br>
              <a:rPr lang="en-US"/>
            </a:br>
            <a:r>
              <a:rPr lang="en-US"/>
              <a:t>______, ______,________. Therefore ________number and _______________ .</a:t>
            </a:r>
          </a:p>
          <a:p>
            <a:pPr>
              <a:lnSpc>
                <a:spcPct val="90000"/>
              </a:lnSpc>
            </a:pPr>
            <a:r>
              <a:rPr lang="en-US"/>
              <a:t>What are the important geometric parameters? _________________________</a:t>
            </a:r>
          </a:p>
          <a:p>
            <a:pPr lvl="1">
              <a:lnSpc>
                <a:spcPct val="90000"/>
              </a:lnSpc>
            </a:pPr>
            <a:r>
              <a:rPr lang="en-US"/>
              <a:t>Create dimensionless geometric groups</a:t>
            </a:r>
            <a:br>
              <a:rPr lang="en-US"/>
            </a:br>
            <a:r>
              <a:rPr lang="en-US"/>
              <a:t>______, ______</a:t>
            </a:r>
          </a:p>
          <a:p>
            <a:pPr>
              <a:lnSpc>
                <a:spcPct val="90000"/>
              </a:lnSpc>
            </a:pPr>
            <a:r>
              <a:rPr lang="en-US"/>
              <a:t>Write the functional relationship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182688" y="232092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endParaRPr lang="en-US" sz="3200"/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1241425" y="5808663"/>
          <a:ext cx="2273300" cy="863600"/>
        </p:xfrm>
        <a:graphic>
          <a:graphicData uri="http://schemas.openxmlformats.org/presentationml/2006/ole">
            <p:oleObj spid="_x0000_s154629" name="Equation" r:id="rId3" imgW="2273040" imgH="863280" progId="Equation.DSMT4">
              <p:embed/>
            </p:oleObj>
          </a:graphicData>
        </a:graphic>
      </p:graphicFrame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2222500" y="5837238"/>
          <a:ext cx="1193800" cy="722312"/>
        </p:xfrm>
        <a:graphic>
          <a:graphicData uri="http://schemas.openxmlformats.org/presentationml/2006/ole">
            <p:oleObj spid="_x0000_s154630" name="Equation" r:id="rId4" imgW="1193760" imgH="723600" progId="Equation.DSMT4">
              <p:embed/>
            </p:oleObj>
          </a:graphicData>
        </a:graphic>
      </p:graphicFrame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1139825" y="2471738"/>
            <a:ext cx="1025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Inertial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3235325" y="3830638"/>
            <a:ext cx="4902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diameter, length, roughness height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1211263" y="2949575"/>
            <a:ext cx="1341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Reynolds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1881188" y="4700588"/>
            <a:ext cx="4540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l/D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2613025" y="2444750"/>
            <a:ext cx="10652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viscous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3006725" y="4706938"/>
            <a:ext cx="5127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e</a:t>
            </a:r>
            <a:r>
              <a:rPr lang="en-US" i="1">
                <a:solidFill>
                  <a:schemeClr val="folHlink"/>
                </a:solidFill>
              </a:rPr>
              <a:t>/D</a:t>
            </a:r>
            <a:endParaRPr lang="en-US">
              <a:solidFill>
                <a:schemeClr val="folHlink"/>
              </a:solidFill>
            </a:endParaRPr>
          </a:p>
        </p:txBody>
      </p:sp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5353050" y="5835650"/>
          <a:ext cx="1460500" cy="787400"/>
        </p:xfrm>
        <a:graphic>
          <a:graphicData uri="http://schemas.openxmlformats.org/presentationml/2006/ole">
            <p:oleObj spid="_x0000_s154637" name="Equation" r:id="rId5" imgW="1460160" imgH="787320" progId="Equation.3">
              <p:embed/>
            </p:oleObj>
          </a:graphicData>
        </a:graphic>
      </p:graphicFrame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4586288" y="4699000"/>
            <a:ext cx="42068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Other repeating parameters?</a:t>
            </a: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4124325" y="2459038"/>
            <a:ext cx="11842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pressure</a:t>
            </a: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5002213" y="2922588"/>
            <a:ext cx="28114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Pressure coefficient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 build="p" autoUpdateAnimBg="0"/>
      <p:bldP spid="154632" grpId="0" build="p" autoUpdateAnimBg="0"/>
      <p:bldP spid="154633" grpId="0" build="p" autoUpdateAnimBg="0"/>
      <p:bldP spid="154634" grpId="0" build="p" autoUpdateAnimBg="0"/>
      <p:bldP spid="154635" grpId="0" build="p" autoUpdateAnimBg="0"/>
      <p:bldP spid="154636" grpId="0" build="p" autoUpdateAnimBg="0"/>
      <p:bldP spid="154638" grpId="0"/>
      <p:bldP spid="154639" grpId="0" build="p" autoUpdateAnimBg="0"/>
      <p:bldP spid="15464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237163" cy="1143000"/>
          </a:xfrm>
          <a:effectLst/>
        </p:spPr>
        <p:txBody>
          <a:bodyPr/>
          <a:lstStyle/>
          <a:p>
            <a:r>
              <a:rPr lang="en-US"/>
              <a:t>Dimensional Analysis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will the results of dimensional analysis guide our experiments to determine the relationships that govern pipe flow?</a:t>
            </a:r>
          </a:p>
          <a:p>
            <a:r>
              <a:rPr lang="en-US"/>
              <a:t>If we hold the other two dimensionless parameters constant and increase the length to diameter ratio, how will C</a:t>
            </a:r>
            <a:r>
              <a:rPr lang="en-US" baseline="-25000"/>
              <a:t>p</a:t>
            </a:r>
            <a:r>
              <a:rPr lang="en-US"/>
              <a:t> change?</a:t>
            </a:r>
          </a:p>
          <a:p>
            <a:endParaRPr lang="en-US"/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4895850" y="5076825"/>
          <a:ext cx="2311400" cy="812800"/>
        </p:xfrm>
        <a:graphic>
          <a:graphicData uri="http://schemas.openxmlformats.org/presentationml/2006/ole">
            <p:oleObj spid="_x0000_s155652" name="Equation" r:id="rId3" imgW="2311200" imgH="812520" progId="Equation.DSMT4">
              <p:embed/>
            </p:oleObj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768350" y="5826125"/>
          <a:ext cx="3060700" cy="812800"/>
        </p:xfrm>
        <a:graphic>
          <a:graphicData uri="http://schemas.openxmlformats.org/presentationml/2006/ole">
            <p:oleObj spid="_x0000_s155653" name="Equation" r:id="rId4" imgW="3060360" imgH="812520" progId="Equation.DSMT4">
              <p:embed/>
            </p:oleObj>
          </a:graphicData>
        </a:graphic>
      </p:graphicFrame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4508500" y="6451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7531100" y="5048250"/>
          <a:ext cx="1460500" cy="787400"/>
        </p:xfrm>
        <a:graphic>
          <a:graphicData uri="http://schemas.openxmlformats.org/presentationml/2006/ole">
            <p:oleObj spid="_x0000_s155655" name="Equation" r:id="rId5" imgW="1460160" imgH="787320" progId="Equation.3">
              <p:embed/>
            </p:oleObj>
          </a:graphicData>
        </a:graphic>
      </p:graphicFrame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endParaRPr lang="en-US" sz="3200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1257300" y="5588000"/>
            <a:ext cx="279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1120775" y="5070475"/>
            <a:ext cx="3024188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1214438" y="5135563"/>
            <a:ext cx="2755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C</a:t>
            </a:r>
            <a:r>
              <a:rPr lang="en-US" sz="1900" i="1">
                <a:solidFill>
                  <a:schemeClr val="folHlink"/>
                </a:solidFill>
              </a:rPr>
              <a:t>p</a:t>
            </a:r>
            <a:r>
              <a:rPr lang="en-US">
                <a:solidFill>
                  <a:schemeClr val="folHlink"/>
                </a:solidFill>
              </a:rPr>
              <a:t> proportional to </a:t>
            </a:r>
            <a:r>
              <a:rPr lang="en-US" i="1">
                <a:solidFill>
                  <a:schemeClr val="folHlink"/>
                </a:solidFill>
              </a:rPr>
              <a:t>l</a:t>
            </a:r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4433888" y="5938838"/>
            <a:ext cx="26812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f is friction factor</a:t>
            </a:r>
          </a:p>
        </p:txBody>
      </p:sp>
      <p:graphicFrame>
        <p:nvGraphicFramePr>
          <p:cNvPr id="155661" name="Object 13"/>
          <p:cNvGraphicFramePr>
            <a:graphicFrameLocks noChangeAspect="1"/>
          </p:cNvGraphicFramePr>
          <p:nvPr/>
        </p:nvGraphicFramePr>
        <p:xfrm>
          <a:off x="6273800" y="330200"/>
          <a:ext cx="2413000" cy="812800"/>
        </p:xfrm>
        <a:graphic>
          <a:graphicData uri="http://schemas.openxmlformats.org/presentationml/2006/ole">
            <p:oleObj spid="_x0000_s155661" name="Equation" r:id="rId6" imgW="241272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9" grpId="0" build="p" autoUpdateAnimBg="0"/>
      <p:bldP spid="15566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Comment 2"/>
          <p:cNvSpPr>
            <a:spLocks noChangeArrowheads="1"/>
          </p:cNvSpPr>
          <p:nvPr/>
        </p:nvSpPr>
        <p:spPr bwMode="auto">
          <a:xfrm>
            <a:off x="4764088" y="2147888"/>
            <a:ext cx="33766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Dimensional Analysis</a:t>
            </a:r>
            <a:endParaRPr lang="en-US" sz="2400"/>
          </a:p>
        </p:txBody>
      </p:sp>
      <p:sp>
        <p:nvSpPr>
          <p:cNvPr id="156675" name="Comment 3"/>
          <p:cNvSpPr>
            <a:spLocks noChangeArrowheads="1"/>
          </p:cNvSpPr>
          <p:nvPr/>
        </p:nvSpPr>
        <p:spPr bwMode="auto">
          <a:xfrm>
            <a:off x="2655888" y="5792788"/>
            <a:ext cx="43545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Darcy-Weisbach equation</a:t>
            </a:r>
            <a:endParaRPr lang="en-US" sz="240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Coefficient and Head Loss</a:t>
            </a:r>
          </a:p>
        </p:txBody>
      </p:sp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852488" y="2274888"/>
          <a:ext cx="1422400" cy="787400"/>
        </p:xfrm>
        <a:graphic>
          <a:graphicData uri="http://schemas.openxmlformats.org/presentationml/2006/ole">
            <p:oleObj spid="_x0000_s156678" name="Equation" r:id="rId3" imgW="1422360" imgH="787320" progId="Equation.DSMT4">
              <p:embed/>
            </p:oleObj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5591175" y="2259013"/>
          <a:ext cx="1295400" cy="736600"/>
        </p:xfrm>
        <a:graphic>
          <a:graphicData uri="http://schemas.openxmlformats.org/presentationml/2006/ole">
            <p:oleObj spid="_x0000_s156679" name="Equation" r:id="rId4" imgW="1295280" imgH="736560" progId="Equation.DSMT4">
              <p:embed/>
            </p:oleObj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4997450" y="4022725"/>
          <a:ext cx="1435100" cy="733425"/>
        </p:xfrm>
        <a:graphic>
          <a:graphicData uri="http://schemas.openxmlformats.org/presentationml/2006/ole">
            <p:oleObj spid="_x0000_s156680" name="Equation" r:id="rId5" imgW="1434960" imgH="736560" progId="Equation.DSMT4">
              <p:embed/>
            </p:oleObj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831850" y="5375275"/>
          <a:ext cx="1485900" cy="825500"/>
        </p:xfrm>
        <a:graphic>
          <a:graphicData uri="http://schemas.openxmlformats.org/presentationml/2006/ole">
            <p:oleObj spid="_x0000_s156681" name="Equation" r:id="rId6" imgW="1485720" imgH="825480" progId="Equation.DSMT4">
              <p:embed/>
            </p:oleObj>
          </a:graphicData>
        </a:graphic>
      </p:graphicFrame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2705100" y="6223000"/>
            <a:ext cx="391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3259138" y="2414588"/>
          <a:ext cx="1657350" cy="382587"/>
        </p:xfrm>
        <a:graphic>
          <a:graphicData uri="http://schemas.openxmlformats.org/presentationml/2006/ole">
            <p:oleObj spid="_x0000_s156684" name="Equation" r:id="rId7" imgW="1257120" imgH="380880" progId="Equation.DSMT4">
              <p:embed/>
            </p:oleObj>
          </a:graphicData>
        </a:graphic>
      </p:graphicFrame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2657475" y="5324475"/>
            <a:ext cx="43783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Always true (laminar or turbulent)</a:t>
            </a:r>
          </a:p>
        </p:txBody>
      </p:sp>
      <p:cxnSp>
        <p:nvCxnSpPr>
          <p:cNvPr id="156686" name="AutoShape 14"/>
          <p:cNvCxnSpPr>
            <a:cxnSpLocks noChangeShapeType="1"/>
            <a:stCxn id="0" idx="3"/>
            <a:endCxn id="156685" idx="1"/>
          </p:cNvCxnSpPr>
          <p:nvPr/>
        </p:nvCxnSpPr>
        <p:spPr bwMode="auto">
          <a:xfrm flipV="1">
            <a:off x="2317750" y="5553075"/>
            <a:ext cx="339725" cy="2349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2730500" y="5753100"/>
            <a:ext cx="430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3819525" y="3127375"/>
            <a:ext cx="35988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Assume horizontal flow</a:t>
            </a:r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 flipH="1" flipV="1">
            <a:off x="2286000" y="2730500"/>
            <a:ext cx="134620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3683000" y="28067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6691" name="Line 19"/>
          <p:cNvSpPr>
            <a:spLocks noChangeShapeType="1"/>
          </p:cNvSpPr>
          <p:nvPr/>
        </p:nvSpPr>
        <p:spPr bwMode="auto">
          <a:xfrm>
            <a:off x="3759200" y="3619500"/>
            <a:ext cx="368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7121525" y="2263775"/>
            <a:ext cx="20875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More general</a:t>
            </a:r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>
            <a:off x="7251700" y="2743200"/>
            <a:ext cx="186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6694" name="Object 22"/>
          <p:cNvGraphicFramePr>
            <a:graphicFrameLocks noChangeAspect="1"/>
          </p:cNvGraphicFramePr>
          <p:nvPr/>
        </p:nvGraphicFramePr>
        <p:xfrm>
          <a:off x="6653213" y="1819275"/>
          <a:ext cx="2468562" cy="376238"/>
        </p:xfrm>
        <a:graphic>
          <a:graphicData uri="http://schemas.openxmlformats.org/presentationml/2006/ole">
            <p:oleObj spid="_x0000_s156694" name="Equation" r:id="rId8" imgW="2158920" imgH="431640" progId="Equation.DSMT4">
              <p:embed/>
            </p:oleObj>
          </a:graphicData>
        </a:graphic>
      </p:graphicFrame>
      <p:sp>
        <p:nvSpPr>
          <p:cNvPr id="156695" name="Line 23"/>
          <p:cNvSpPr>
            <a:spLocks noChangeShapeType="1"/>
          </p:cNvSpPr>
          <p:nvPr/>
        </p:nvSpPr>
        <p:spPr bwMode="auto">
          <a:xfrm flipH="1" flipV="1">
            <a:off x="7302500" y="2095500"/>
            <a:ext cx="5080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 flipH="1" flipV="1">
            <a:off x="6896100" y="25781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6697" name="Object 25"/>
          <p:cNvGraphicFramePr>
            <a:graphicFrameLocks noChangeAspect="1"/>
          </p:cNvGraphicFramePr>
          <p:nvPr/>
        </p:nvGraphicFramePr>
        <p:xfrm>
          <a:off x="1392238" y="3970338"/>
          <a:ext cx="1447800" cy="812800"/>
        </p:xfrm>
        <a:graphic>
          <a:graphicData uri="http://schemas.openxmlformats.org/presentationml/2006/ole">
            <p:oleObj spid="_x0000_s156697" name="Equation" r:id="rId9" imgW="1447560" imgH="812520" progId="Equation.DSMT4">
              <p:embed/>
            </p:oleObj>
          </a:graphicData>
        </a:graphic>
      </p:graphicFrame>
      <p:sp>
        <p:nvSpPr>
          <p:cNvPr id="156698" name="Line 26"/>
          <p:cNvSpPr>
            <a:spLocks noChangeShapeType="1"/>
          </p:cNvSpPr>
          <p:nvPr/>
        </p:nvSpPr>
        <p:spPr bwMode="auto">
          <a:xfrm flipV="1">
            <a:off x="3656013" y="4373563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6700838" y="4105275"/>
            <a:ext cx="22701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Definition of f!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2617788" y="5697538"/>
            <a:ext cx="25701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Darcy-Weisbach</a:t>
            </a:r>
          </a:p>
        </p:txBody>
      </p:sp>
      <p:sp>
        <p:nvSpPr>
          <p:cNvPr id="156702" name="Line 30"/>
          <p:cNvSpPr>
            <a:spLocks noChangeShapeType="1"/>
          </p:cNvSpPr>
          <p:nvPr/>
        </p:nvSpPr>
        <p:spPr bwMode="auto">
          <a:xfrm>
            <a:off x="6797675" y="4584700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5" grpId="0" build="p" autoUpdateAnimBg="0"/>
      <p:bldP spid="156688" grpId="0" build="p" autoUpdateAnimBg="0"/>
      <p:bldP spid="156692" grpId="0" build="p" autoUpdateAnimBg="0"/>
      <p:bldP spid="156700" grpId="0" build="p" autoUpdateAnimBg="0"/>
      <p:bldP spid="15670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Friction Factor : Major losses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Laminar flow</a:t>
            </a:r>
          </a:p>
          <a:p>
            <a:pPr lvl="1"/>
            <a:r>
              <a:rPr lang="en-US"/>
              <a:t>Hagen-Poiseuille</a:t>
            </a:r>
          </a:p>
          <a:p>
            <a:r>
              <a:rPr lang="en-US"/>
              <a:t>Turbulent (Smooth, Transition, Rough) </a:t>
            </a:r>
          </a:p>
          <a:p>
            <a:pPr lvl="1"/>
            <a:r>
              <a:rPr lang="en-US"/>
              <a:t>Colebrook Formula</a:t>
            </a:r>
          </a:p>
          <a:p>
            <a:pPr lvl="1"/>
            <a:r>
              <a:rPr lang="en-US"/>
              <a:t>Moody diagram</a:t>
            </a:r>
          </a:p>
          <a:p>
            <a:pPr lvl="1"/>
            <a:r>
              <a:rPr lang="en-US"/>
              <a:t>Swamee-Jain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4870450" y="2058988"/>
            <a:ext cx="26304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Hagen-Poiseuille</a:t>
            </a:r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4594225" y="3925888"/>
            <a:ext cx="25701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Darcy-Weisbach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Laminar Flow Friction Factor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1206500" y="1890713"/>
          <a:ext cx="1435100" cy="825500"/>
        </p:xfrm>
        <a:graphic>
          <a:graphicData uri="http://schemas.openxmlformats.org/presentationml/2006/ole">
            <p:oleObj spid="_x0000_s88067" name="Equation" r:id="rId3" imgW="1434960" imgH="825480" progId="Equation.DSMT4">
              <p:embed/>
            </p:oleObj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244600" y="2887663"/>
          <a:ext cx="1562100" cy="787400"/>
        </p:xfrm>
        <a:graphic>
          <a:graphicData uri="http://schemas.openxmlformats.org/presentationml/2006/ole">
            <p:oleObj spid="_x0000_s88068" name="Equation" r:id="rId4" imgW="1562040" imgH="787320" progId="Equation.DSMT4">
              <p:embed/>
            </p:oleObj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365250" y="3863975"/>
          <a:ext cx="1485900" cy="825500"/>
        </p:xfrm>
        <a:graphic>
          <a:graphicData uri="http://schemas.openxmlformats.org/presentationml/2006/ole">
            <p:oleObj spid="_x0000_s88069" name="Equation" r:id="rId5" imgW="1485720" imgH="825480" progId="Equation.DSMT4">
              <p:embed/>
            </p:oleObj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984250" y="4930775"/>
          <a:ext cx="2197100" cy="825500"/>
        </p:xfrm>
        <a:graphic>
          <a:graphicData uri="http://schemas.openxmlformats.org/presentationml/2006/ole">
            <p:oleObj spid="_x0000_s88070" name="Equation" r:id="rId6" imgW="2197080" imgH="825480" progId="Equation.DSMT4">
              <p:embed/>
            </p:oleObj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1225550" y="5851525"/>
          <a:ext cx="1816100" cy="787400"/>
        </p:xfrm>
        <a:graphic>
          <a:graphicData uri="http://schemas.openxmlformats.org/presentationml/2006/ole">
            <p:oleObj spid="_x0000_s88071" name="Equation" r:id="rId7" imgW="1815840" imgH="787320" progId="Equation.DSMT4">
              <p:embed/>
            </p:oleObj>
          </a:graphicData>
        </a:graphic>
      </p:graphicFrame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554538" y="6070600"/>
            <a:ext cx="36274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Slope of ___ on log-log plot</a:t>
            </a: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4940300" y="2527300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4648200" y="4406900"/>
            <a:ext cx="261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079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97313" y="2792413"/>
          <a:ext cx="1611312" cy="774700"/>
        </p:xfrm>
        <a:graphic>
          <a:graphicData uri="http://schemas.openxmlformats.org/presentationml/2006/ole">
            <p:oleObj spid="_x0000_s88079" name="Equation" r:id="rId8" imgW="1625400" imgH="787320" progId="Equation.DSMT4">
              <p:embed/>
            </p:oleObj>
          </a:graphicData>
        </a:graphic>
      </p:graphicFrame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5748338" y="6013450"/>
            <a:ext cx="4810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0" grpId="0" autoUpdateAnimBg="0"/>
      <p:bldP spid="88081" grpId="0" autoUpdateAnimBg="0"/>
      <p:bldP spid="8808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Turbulent Pipe Flow Head Loss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___________ to the length of the pipe</a:t>
            </a:r>
          </a:p>
          <a:p>
            <a:r>
              <a:rPr lang="en-US"/>
              <a:t>Proportional to the _______ of the velocity (almost)</a:t>
            </a:r>
          </a:p>
          <a:p>
            <a:r>
              <a:rPr lang="en-US"/>
              <a:t>________ with surface roughness</a:t>
            </a:r>
          </a:p>
          <a:p>
            <a:r>
              <a:rPr lang="en-US"/>
              <a:t>Is a function of density and viscosity</a:t>
            </a:r>
          </a:p>
          <a:p>
            <a:r>
              <a:rPr lang="en-US"/>
              <a:t>Is __________ of pressure</a:t>
            </a:r>
          </a:p>
          <a:p>
            <a:endParaRPr lang="en-US"/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5129213" y="5280025"/>
            <a:ext cx="3614737" cy="1349375"/>
            <a:chOff x="0" y="3119"/>
            <a:chExt cx="2277" cy="850"/>
          </a:xfrm>
        </p:grpSpPr>
        <p:grpSp>
          <p:nvGrpSpPr>
            <p:cNvPr id="89093" name="Group 5"/>
            <p:cNvGrpSpPr>
              <a:grpSpLocks/>
            </p:cNvGrpSpPr>
            <p:nvPr/>
          </p:nvGrpSpPr>
          <p:grpSpPr bwMode="auto">
            <a:xfrm>
              <a:off x="552" y="3119"/>
              <a:ext cx="805" cy="480"/>
              <a:chOff x="1024" y="2472"/>
              <a:chExt cx="805" cy="480"/>
            </a:xfrm>
          </p:grpSpPr>
          <p:grpSp>
            <p:nvGrpSpPr>
              <p:cNvPr id="89094" name="Group 6"/>
              <p:cNvGrpSpPr>
                <a:grpSpLocks/>
              </p:cNvGrpSpPr>
              <p:nvPr/>
            </p:nvGrpSpPr>
            <p:grpSpPr bwMode="auto">
              <a:xfrm>
                <a:off x="1024" y="2472"/>
                <a:ext cx="656" cy="376"/>
                <a:chOff x="1032" y="2424"/>
                <a:chExt cx="656" cy="376"/>
              </a:xfrm>
            </p:grpSpPr>
            <p:sp>
              <p:nvSpPr>
                <p:cNvPr id="89095" name="Freeform 7"/>
                <p:cNvSpPr>
                  <a:spLocks/>
                </p:cNvSpPr>
                <p:nvPr/>
              </p:nvSpPr>
              <p:spPr bwMode="auto">
                <a:xfrm>
                  <a:off x="1032" y="2456"/>
                  <a:ext cx="624" cy="344"/>
                </a:xfrm>
                <a:custGeom>
                  <a:avLst/>
                  <a:gdLst/>
                  <a:ahLst/>
                  <a:cxnLst>
                    <a:cxn ang="0">
                      <a:pos x="624" y="344"/>
                    </a:cxn>
                    <a:cxn ang="0">
                      <a:pos x="136" y="20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4" h="344">
                      <a:moveTo>
                        <a:pt x="624" y="344"/>
                      </a:moveTo>
                      <a:cubicBezTo>
                        <a:pt x="432" y="304"/>
                        <a:pt x="240" y="265"/>
                        <a:pt x="136" y="208"/>
                      </a:cubicBezTo>
                      <a:cubicBezTo>
                        <a:pt x="32" y="151"/>
                        <a:pt x="23" y="35"/>
                        <a:pt x="0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096" name="Freeform 8"/>
                <p:cNvSpPr>
                  <a:spLocks/>
                </p:cNvSpPr>
                <p:nvPr/>
              </p:nvSpPr>
              <p:spPr bwMode="auto">
                <a:xfrm>
                  <a:off x="1040" y="2448"/>
                  <a:ext cx="624" cy="344"/>
                </a:xfrm>
                <a:custGeom>
                  <a:avLst/>
                  <a:gdLst/>
                  <a:ahLst/>
                  <a:cxnLst>
                    <a:cxn ang="0">
                      <a:pos x="624" y="344"/>
                    </a:cxn>
                    <a:cxn ang="0">
                      <a:pos x="136" y="20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4" h="344">
                      <a:moveTo>
                        <a:pt x="624" y="344"/>
                      </a:moveTo>
                      <a:cubicBezTo>
                        <a:pt x="432" y="304"/>
                        <a:pt x="240" y="265"/>
                        <a:pt x="136" y="208"/>
                      </a:cubicBezTo>
                      <a:cubicBezTo>
                        <a:pt x="32" y="151"/>
                        <a:pt x="23" y="35"/>
                        <a:pt x="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66FF33"/>
                  </a:solidFill>
                  <a:prstDash val="solid"/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097" name="Freeform 9"/>
                <p:cNvSpPr>
                  <a:spLocks/>
                </p:cNvSpPr>
                <p:nvPr/>
              </p:nvSpPr>
              <p:spPr bwMode="auto">
                <a:xfrm>
                  <a:off x="1048" y="2440"/>
                  <a:ext cx="624" cy="344"/>
                </a:xfrm>
                <a:custGeom>
                  <a:avLst/>
                  <a:gdLst/>
                  <a:ahLst/>
                  <a:cxnLst>
                    <a:cxn ang="0">
                      <a:pos x="624" y="344"/>
                    </a:cxn>
                    <a:cxn ang="0">
                      <a:pos x="136" y="20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4" h="344">
                      <a:moveTo>
                        <a:pt x="624" y="344"/>
                      </a:moveTo>
                      <a:cubicBezTo>
                        <a:pt x="432" y="304"/>
                        <a:pt x="240" y="265"/>
                        <a:pt x="136" y="208"/>
                      </a:cubicBezTo>
                      <a:cubicBezTo>
                        <a:pt x="32" y="151"/>
                        <a:pt x="23" y="35"/>
                        <a:pt x="0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098" name="Freeform 10"/>
                <p:cNvSpPr>
                  <a:spLocks/>
                </p:cNvSpPr>
                <p:nvPr/>
              </p:nvSpPr>
              <p:spPr bwMode="auto">
                <a:xfrm>
                  <a:off x="1056" y="2432"/>
                  <a:ext cx="624" cy="344"/>
                </a:xfrm>
                <a:custGeom>
                  <a:avLst/>
                  <a:gdLst/>
                  <a:ahLst/>
                  <a:cxnLst>
                    <a:cxn ang="0">
                      <a:pos x="624" y="344"/>
                    </a:cxn>
                    <a:cxn ang="0">
                      <a:pos x="136" y="20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4" h="344">
                      <a:moveTo>
                        <a:pt x="624" y="344"/>
                      </a:moveTo>
                      <a:cubicBezTo>
                        <a:pt x="432" y="304"/>
                        <a:pt x="240" y="265"/>
                        <a:pt x="136" y="208"/>
                      </a:cubicBezTo>
                      <a:cubicBezTo>
                        <a:pt x="32" y="151"/>
                        <a:pt x="23" y="35"/>
                        <a:pt x="0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folHlink"/>
                  </a:solidFill>
                  <a:prstDash val="solid"/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099" name="Freeform 11"/>
                <p:cNvSpPr>
                  <a:spLocks/>
                </p:cNvSpPr>
                <p:nvPr/>
              </p:nvSpPr>
              <p:spPr bwMode="auto">
                <a:xfrm>
                  <a:off x="1064" y="2424"/>
                  <a:ext cx="624" cy="344"/>
                </a:xfrm>
                <a:custGeom>
                  <a:avLst/>
                  <a:gdLst/>
                  <a:ahLst/>
                  <a:cxnLst>
                    <a:cxn ang="0">
                      <a:pos x="624" y="344"/>
                    </a:cxn>
                    <a:cxn ang="0">
                      <a:pos x="136" y="20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4" h="344">
                      <a:moveTo>
                        <a:pt x="624" y="344"/>
                      </a:moveTo>
                      <a:cubicBezTo>
                        <a:pt x="432" y="304"/>
                        <a:pt x="240" y="265"/>
                        <a:pt x="136" y="208"/>
                      </a:cubicBezTo>
                      <a:cubicBezTo>
                        <a:pt x="32" y="151"/>
                        <a:pt x="23" y="35"/>
                        <a:pt x="0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100" name="Group 12"/>
              <p:cNvGrpSpPr>
                <a:grpSpLocks/>
              </p:cNvGrpSpPr>
              <p:nvPr/>
            </p:nvGrpSpPr>
            <p:grpSpPr bwMode="auto">
              <a:xfrm>
                <a:off x="1480" y="2840"/>
                <a:ext cx="349" cy="112"/>
                <a:chOff x="1304" y="3040"/>
                <a:chExt cx="624" cy="200"/>
              </a:xfrm>
            </p:grpSpPr>
            <p:sp>
              <p:nvSpPr>
                <p:cNvPr id="89101" name="AutoShape 13"/>
                <p:cNvSpPr>
                  <a:spLocks noChangeArrowheads="1"/>
                </p:cNvSpPr>
                <p:nvPr/>
              </p:nvSpPr>
              <p:spPr bwMode="auto">
                <a:xfrm>
                  <a:off x="1304" y="3100"/>
                  <a:ext cx="624" cy="8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2" name="Rectangle 14"/>
                <p:cNvSpPr>
                  <a:spLocks noChangeArrowheads="1"/>
                </p:cNvSpPr>
                <p:nvPr/>
              </p:nvSpPr>
              <p:spPr bwMode="auto">
                <a:xfrm>
                  <a:off x="1484" y="3040"/>
                  <a:ext cx="264" cy="2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9103" name="Freeform 15"/>
            <p:cNvSpPr>
              <a:spLocks/>
            </p:cNvSpPr>
            <p:nvPr/>
          </p:nvSpPr>
          <p:spPr bwMode="auto">
            <a:xfrm>
              <a:off x="488" y="3523"/>
              <a:ext cx="528" cy="284"/>
            </a:xfrm>
            <a:custGeom>
              <a:avLst/>
              <a:gdLst/>
              <a:ahLst/>
              <a:cxnLst>
                <a:cxn ang="0">
                  <a:pos x="248" y="20"/>
                </a:cxn>
                <a:cxn ang="0">
                  <a:pos x="72" y="44"/>
                </a:cxn>
                <a:cxn ang="0">
                  <a:pos x="0" y="284"/>
                </a:cxn>
              </a:cxnLst>
              <a:rect l="0" t="0" r="r" b="b"/>
              <a:pathLst>
                <a:path w="248" h="284">
                  <a:moveTo>
                    <a:pt x="248" y="20"/>
                  </a:moveTo>
                  <a:cubicBezTo>
                    <a:pt x="180" y="10"/>
                    <a:pt x="113" y="0"/>
                    <a:pt x="72" y="44"/>
                  </a:cubicBezTo>
                  <a:cubicBezTo>
                    <a:pt x="31" y="88"/>
                    <a:pt x="15" y="186"/>
                    <a:pt x="0" y="284"/>
                  </a:cubicBezTo>
                </a:path>
              </a:pathLst>
            </a:custGeom>
            <a:noFill/>
            <a:ln w="762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4" name="Freeform 16"/>
            <p:cNvSpPr>
              <a:spLocks/>
            </p:cNvSpPr>
            <p:nvPr/>
          </p:nvSpPr>
          <p:spPr bwMode="auto">
            <a:xfrm flipH="1">
              <a:off x="1360" y="3523"/>
              <a:ext cx="728" cy="276"/>
            </a:xfrm>
            <a:custGeom>
              <a:avLst/>
              <a:gdLst/>
              <a:ahLst/>
              <a:cxnLst>
                <a:cxn ang="0">
                  <a:pos x="248" y="20"/>
                </a:cxn>
                <a:cxn ang="0">
                  <a:pos x="72" y="44"/>
                </a:cxn>
                <a:cxn ang="0">
                  <a:pos x="0" y="284"/>
                </a:cxn>
              </a:cxnLst>
              <a:rect l="0" t="0" r="r" b="b"/>
              <a:pathLst>
                <a:path w="248" h="284">
                  <a:moveTo>
                    <a:pt x="248" y="20"/>
                  </a:moveTo>
                  <a:cubicBezTo>
                    <a:pt x="180" y="10"/>
                    <a:pt x="113" y="0"/>
                    <a:pt x="72" y="44"/>
                  </a:cubicBezTo>
                  <a:cubicBezTo>
                    <a:pt x="31" y="88"/>
                    <a:pt x="15" y="186"/>
                    <a:pt x="0" y="284"/>
                  </a:cubicBezTo>
                </a:path>
              </a:pathLst>
            </a:custGeom>
            <a:noFill/>
            <a:ln w="762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5" name="Line 17"/>
            <p:cNvSpPr>
              <a:spLocks noChangeShapeType="1"/>
            </p:cNvSpPr>
            <p:nvPr/>
          </p:nvSpPr>
          <p:spPr bwMode="auto">
            <a:xfrm>
              <a:off x="327" y="3909"/>
              <a:ext cx="19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9106" name="Group 18"/>
            <p:cNvGrpSpPr>
              <a:grpSpLocks/>
            </p:cNvGrpSpPr>
            <p:nvPr/>
          </p:nvGrpSpPr>
          <p:grpSpPr bwMode="auto">
            <a:xfrm>
              <a:off x="487" y="3802"/>
              <a:ext cx="1613" cy="120"/>
              <a:chOff x="105" y="2575"/>
              <a:chExt cx="1613" cy="120"/>
            </a:xfrm>
          </p:grpSpPr>
          <p:grpSp>
            <p:nvGrpSpPr>
              <p:cNvPr id="89107" name="Group 19"/>
              <p:cNvGrpSpPr>
                <a:grpSpLocks/>
              </p:cNvGrpSpPr>
              <p:nvPr/>
            </p:nvGrpSpPr>
            <p:grpSpPr bwMode="auto">
              <a:xfrm flipH="1">
                <a:off x="105" y="2575"/>
                <a:ext cx="23" cy="120"/>
                <a:chOff x="1040" y="2560"/>
                <a:chExt cx="32" cy="88"/>
              </a:xfrm>
            </p:grpSpPr>
            <p:sp>
              <p:nvSpPr>
                <p:cNvPr id="89108" name="Line 20"/>
                <p:cNvSpPr>
                  <a:spLocks noChangeShapeType="1"/>
                </p:cNvSpPr>
                <p:nvPr/>
              </p:nvSpPr>
              <p:spPr bwMode="auto">
                <a:xfrm>
                  <a:off x="1040" y="2560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9" name="Line 21"/>
                <p:cNvSpPr>
                  <a:spLocks noChangeShapeType="1"/>
                </p:cNvSpPr>
                <p:nvPr/>
              </p:nvSpPr>
              <p:spPr bwMode="auto">
                <a:xfrm>
                  <a:off x="1072" y="2560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110" name="Group 22"/>
              <p:cNvGrpSpPr>
                <a:grpSpLocks/>
              </p:cNvGrpSpPr>
              <p:nvPr/>
            </p:nvGrpSpPr>
            <p:grpSpPr bwMode="auto">
              <a:xfrm flipH="1">
                <a:off x="1695" y="2575"/>
                <a:ext cx="23" cy="120"/>
                <a:chOff x="1040" y="2560"/>
                <a:chExt cx="32" cy="88"/>
              </a:xfrm>
            </p:grpSpPr>
            <p:sp>
              <p:nvSpPr>
                <p:cNvPr id="89111" name="Line 23"/>
                <p:cNvSpPr>
                  <a:spLocks noChangeShapeType="1"/>
                </p:cNvSpPr>
                <p:nvPr/>
              </p:nvSpPr>
              <p:spPr bwMode="auto">
                <a:xfrm>
                  <a:off x="1040" y="2560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2" name="Line 24"/>
                <p:cNvSpPr>
                  <a:spLocks noChangeShapeType="1"/>
                </p:cNvSpPr>
                <p:nvPr/>
              </p:nvSpPr>
              <p:spPr bwMode="auto">
                <a:xfrm>
                  <a:off x="1072" y="2560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9113" name="Line 25"/>
            <p:cNvSpPr>
              <a:spLocks noChangeShapeType="1"/>
            </p:cNvSpPr>
            <p:nvPr/>
          </p:nvSpPr>
          <p:spPr bwMode="auto">
            <a:xfrm>
              <a:off x="332" y="3969"/>
              <a:ext cx="19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114" name="Line 26"/>
            <p:cNvSpPr>
              <a:spLocks noChangeShapeType="1"/>
            </p:cNvSpPr>
            <p:nvPr/>
          </p:nvSpPr>
          <p:spPr bwMode="auto">
            <a:xfrm>
              <a:off x="0" y="3955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9121" name="Rectangle 33"/>
          <p:cNvSpPr>
            <a:spLocks noChangeArrowheads="1"/>
          </p:cNvSpPr>
          <p:nvPr/>
        </p:nvSpPr>
        <p:spPr bwMode="auto">
          <a:xfrm>
            <a:off x="1120775" y="2014538"/>
            <a:ext cx="2214563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Proportional</a:t>
            </a:r>
          </a:p>
        </p:txBody>
      </p:sp>
      <p:sp>
        <p:nvSpPr>
          <p:cNvPr id="89124" name="Rectangle 36"/>
          <p:cNvSpPr>
            <a:spLocks noChangeArrowheads="1"/>
          </p:cNvSpPr>
          <p:nvPr/>
        </p:nvSpPr>
        <p:spPr bwMode="auto">
          <a:xfrm>
            <a:off x="1060450" y="3662363"/>
            <a:ext cx="1698625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Increases</a:t>
            </a:r>
          </a:p>
        </p:txBody>
      </p:sp>
      <p:sp>
        <p:nvSpPr>
          <p:cNvPr id="89125" name="Rectangle 37"/>
          <p:cNvSpPr>
            <a:spLocks noChangeArrowheads="1"/>
          </p:cNvSpPr>
          <p:nvPr/>
        </p:nvSpPr>
        <p:spPr bwMode="auto">
          <a:xfrm>
            <a:off x="1447800" y="4810125"/>
            <a:ext cx="2171700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independent</a:t>
            </a:r>
          </a:p>
        </p:txBody>
      </p:sp>
      <p:graphicFrame>
        <p:nvGraphicFramePr>
          <p:cNvPr id="89126" name="Object 38"/>
          <p:cNvGraphicFramePr>
            <a:graphicFrameLocks noChangeAspect="1"/>
          </p:cNvGraphicFramePr>
          <p:nvPr/>
        </p:nvGraphicFramePr>
        <p:xfrm>
          <a:off x="7613650" y="1839913"/>
          <a:ext cx="1485900" cy="825500"/>
        </p:xfrm>
        <a:graphic>
          <a:graphicData uri="http://schemas.openxmlformats.org/presentationml/2006/ole">
            <p:oleObj spid="_x0000_s89126" name="Equation" r:id="rId3" imgW="1485720" imgH="825480" progId="Equation.DSMT4">
              <p:embed/>
            </p:oleObj>
          </a:graphicData>
        </a:graphic>
      </p:graphicFrame>
      <p:sp>
        <p:nvSpPr>
          <p:cNvPr id="89127" name="Rectangle 39"/>
          <p:cNvSpPr>
            <a:spLocks noChangeArrowheads="1"/>
          </p:cNvSpPr>
          <p:nvPr/>
        </p:nvSpPr>
        <p:spPr bwMode="auto">
          <a:xfrm>
            <a:off x="4394200" y="2513013"/>
            <a:ext cx="1246188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square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1" grpId="0" autoUpdateAnimBg="0"/>
      <p:bldP spid="89124" grpId="0" autoUpdateAnimBg="0"/>
      <p:bldP spid="89125" grpId="0" autoUpdateAnimBg="0"/>
      <p:bldP spid="891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Closed Conduit Flow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Energy equation</a:t>
            </a:r>
          </a:p>
          <a:p>
            <a:r>
              <a:rPr lang="en-US"/>
              <a:t>EGL and HGL</a:t>
            </a:r>
          </a:p>
          <a:p>
            <a:r>
              <a:rPr lang="en-US"/>
              <a:t>Head loss</a:t>
            </a:r>
          </a:p>
          <a:p>
            <a:pPr lvl="1"/>
            <a:r>
              <a:rPr lang="en-US"/>
              <a:t>major losses</a:t>
            </a:r>
          </a:p>
          <a:p>
            <a:pPr lvl="1"/>
            <a:r>
              <a:rPr lang="en-US"/>
              <a:t>minor losses</a:t>
            </a:r>
          </a:p>
          <a:p>
            <a:r>
              <a:rPr lang="en-US"/>
              <a:t>Non circular conduits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2" name="Rectangle 1034"/>
          <p:cNvSpPr>
            <a:spLocks noChangeArrowheads="1"/>
          </p:cNvSpPr>
          <p:nvPr/>
        </p:nvSpPr>
        <p:spPr bwMode="auto">
          <a:xfrm>
            <a:off x="3303588" y="6080125"/>
            <a:ext cx="5840412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(used to draw the Moody diagram)</a:t>
            </a:r>
          </a:p>
        </p:txBody>
      </p:sp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Smooth, Transition, Rough  </a:t>
            </a:r>
            <a:br>
              <a:rPr lang="en-US"/>
            </a:br>
            <a:r>
              <a:rPr lang="en-US"/>
              <a:t>Turbulent Flow</a:t>
            </a:r>
          </a:p>
        </p:txBody>
      </p:sp>
      <p:sp>
        <p:nvSpPr>
          <p:cNvPr id="901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9497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Hydraulically smooth pipe law (von Karman, 1930)</a:t>
            </a:r>
          </a:p>
          <a:p>
            <a:r>
              <a:rPr lang="en-US" sz="2800"/>
              <a:t>Rough pipe law (von Karman, 1930)</a:t>
            </a:r>
          </a:p>
          <a:p>
            <a:r>
              <a:rPr lang="en-US" sz="2800"/>
              <a:t>Transition function for both smooth and rough pipe laws (Colebrook)</a:t>
            </a:r>
          </a:p>
        </p:txBody>
      </p:sp>
      <p:graphicFrame>
        <p:nvGraphicFramePr>
          <p:cNvPr id="90116" name="Object 1028"/>
          <p:cNvGraphicFramePr>
            <a:graphicFrameLocks noChangeAspect="1"/>
          </p:cNvGraphicFramePr>
          <p:nvPr/>
        </p:nvGraphicFramePr>
        <p:xfrm>
          <a:off x="5019675" y="2160588"/>
          <a:ext cx="3251200" cy="944562"/>
        </p:xfrm>
        <a:graphic>
          <a:graphicData uri="http://schemas.openxmlformats.org/presentationml/2006/ole">
            <p:oleObj spid="_x0000_s90116" name="Equation" r:id="rId3" imgW="2476440" imgH="939600" progId="Equation.DSMT4">
              <p:embed/>
            </p:oleObj>
          </a:graphicData>
        </a:graphic>
      </p:graphicFrame>
      <p:graphicFrame>
        <p:nvGraphicFramePr>
          <p:cNvPr id="90117" name="Object 1029"/>
          <p:cNvGraphicFramePr>
            <a:graphicFrameLocks noChangeAspect="1"/>
          </p:cNvGraphicFramePr>
          <p:nvPr/>
        </p:nvGraphicFramePr>
        <p:xfrm>
          <a:off x="4583113" y="4987925"/>
          <a:ext cx="4554537" cy="842963"/>
        </p:xfrm>
        <a:graphic>
          <a:graphicData uri="http://schemas.openxmlformats.org/presentationml/2006/ole">
            <p:oleObj spid="_x0000_s90117" name="Equation" r:id="rId4" imgW="3466800" imgH="838080" progId="Equation.DSMT4">
              <p:embed/>
            </p:oleObj>
          </a:graphicData>
        </a:graphic>
      </p:graphicFrame>
      <p:graphicFrame>
        <p:nvGraphicFramePr>
          <p:cNvPr id="90118" name="Object 1030"/>
          <p:cNvGraphicFramePr>
            <a:graphicFrameLocks noChangeAspect="1"/>
          </p:cNvGraphicFramePr>
          <p:nvPr/>
        </p:nvGraphicFramePr>
        <p:xfrm>
          <a:off x="4959350" y="3463925"/>
          <a:ext cx="3068638" cy="815975"/>
        </p:xfrm>
        <a:graphic>
          <a:graphicData uri="http://schemas.openxmlformats.org/presentationml/2006/ole">
            <p:oleObj spid="_x0000_s90118" name="Equation" r:id="rId5" imgW="2336760" imgH="812520" progId="Equation.DSMT4">
              <p:embed/>
            </p:oleObj>
          </a:graphicData>
        </a:graphic>
      </p:graphicFrame>
      <p:graphicFrame>
        <p:nvGraphicFramePr>
          <p:cNvPr id="90119" name="Object 1031"/>
          <p:cNvGraphicFramePr>
            <a:graphicFrameLocks noChangeAspect="1"/>
          </p:cNvGraphicFramePr>
          <p:nvPr/>
        </p:nvGraphicFramePr>
        <p:xfrm>
          <a:off x="6821488" y="646113"/>
          <a:ext cx="2017712" cy="830262"/>
        </p:xfrm>
        <a:graphic>
          <a:graphicData uri="http://schemas.openxmlformats.org/presentationml/2006/ole">
            <p:oleObj spid="_x0000_s90119" name="Equation" r:id="rId6" imgW="1536480" imgH="825480" progId="Equation.DSMT4">
              <p:embed/>
            </p:oleObj>
          </a:graphicData>
        </a:graphic>
      </p:graphicFrame>
      <p:sp>
        <p:nvSpPr>
          <p:cNvPr id="90120" name="Line 1032"/>
          <p:cNvSpPr>
            <a:spLocks noChangeShapeType="1"/>
          </p:cNvSpPr>
          <p:nvPr/>
        </p:nvSpPr>
        <p:spPr bwMode="auto">
          <a:xfrm>
            <a:off x="3448050" y="6610350"/>
            <a:ext cx="569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Moody Diagram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935163" y="1946275"/>
            <a:ext cx="5326062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1935163" y="4872038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1935163" y="4137025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1935163" y="3613150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1935163" y="3203575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1935163" y="2870200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1935163" y="2593975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1935163" y="2355850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1935163" y="2136775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1935163" y="1946275"/>
            <a:ext cx="5326062" cy="1588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22590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24399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257333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26781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>
            <a:off x="276383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>
            <a:off x="28305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28971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295433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33162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35067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364013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1" name="Line 25"/>
          <p:cNvSpPr>
            <a:spLocks noChangeShapeType="1"/>
          </p:cNvSpPr>
          <p:nvPr/>
        </p:nvSpPr>
        <p:spPr bwMode="auto">
          <a:xfrm>
            <a:off x="37449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383063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>
            <a:off x="38973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>
            <a:off x="39639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>
            <a:off x="40116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6" name="Line 30"/>
          <p:cNvSpPr>
            <a:spLocks noChangeShapeType="1"/>
          </p:cNvSpPr>
          <p:nvPr/>
        </p:nvSpPr>
        <p:spPr bwMode="auto">
          <a:xfrm>
            <a:off x="43830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45735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>
            <a:off x="470852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69" name="Line 33"/>
          <p:cNvSpPr>
            <a:spLocks noChangeShapeType="1"/>
          </p:cNvSpPr>
          <p:nvPr/>
        </p:nvSpPr>
        <p:spPr bwMode="auto">
          <a:xfrm>
            <a:off x="48133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0" name="Line 34"/>
          <p:cNvSpPr>
            <a:spLocks noChangeShapeType="1"/>
          </p:cNvSpPr>
          <p:nvPr/>
        </p:nvSpPr>
        <p:spPr bwMode="auto">
          <a:xfrm>
            <a:off x="489902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1" name="Line 35"/>
          <p:cNvSpPr>
            <a:spLocks noChangeShapeType="1"/>
          </p:cNvSpPr>
          <p:nvPr/>
        </p:nvSpPr>
        <p:spPr bwMode="auto">
          <a:xfrm>
            <a:off x="49657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2" name="Line 36"/>
          <p:cNvSpPr>
            <a:spLocks noChangeShapeType="1"/>
          </p:cNvSpPr>
          <p:nvPr/>
        </p:nvSpPr>
        <p:spPr bwMode="auto">
          <a:xfrm>
            <a:off x="50323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3" name="Line 37"/>
          <p:cNvSpPr>
            <a:spLocks noChangeShapeType="1"/>
          </p:cNvSpPr>
          <p:nvPr/>
        </p:nvSpPr>
        <p:spPr bwMode="auto">
          <a:xfrm>
            <a:off x="50800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54514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5" name="Line 39"/>
          <p:cNvSpPr>
            <a:spLocks noChangeShapeType="1"/>
          </p:cNvSpPr>
          <p:nvPr/>
        </p:nvSpPr>
        <p:spPr bwMode="auto">
          <a:xfrm>
            <a:off x="56419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6" name="Line 40"/>
          <p:cNvSpPr>
            <a:spLocks noChangeShapeType="1"/>
          </p:cNvSpPr>
          <p:nvPr/>
        </p:nvSpPr>
        <p:spPr bwMode="auto">
          <a:xfrm>
            <a:off x="577532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58801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59563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79" name="Line 43"/>
          <p:cNvSpPr>
            <a:spLocks noChangeShapeType="1"/>
          </p:cNvSpPr>
          <p:nvPr/>
        </p:nvSpPr>
        <p:spPr bwMode="auto">
          <a:xfrm>
            <a:off x="60325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80" name="Line 44"/>
          <p:cNvSpPr>
            <a:spLocks noChangeShapeType="1"/>
          </p:cNvSpPr>
          <p:nvPr/>
        </p:nvSpPr>
        <p:spPr bwMode="auto">
          <a:xfrm>
            <a:off x="608965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81" name="Line 45"/>
          <p:cNvSpPr>
            <a:spLocks noChangeShapeType="1"/>
          </p:cNvSpPr>
          <p:nvPr/>
        </p:nvSpPr>
        <p:spPr bwMode="auto">
          <a:xfrm>
            <a:off x="61468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82" name="Line 46"/>
          <p:cNvSpPr>
            <a:spLocks noChangeShapeType="1"/>
          </p:cNvSpPr>
          <p:nvPr/>
        </p:nvSpPr>
        <p:spPr bwMode="auto">
          <a:xfrm>
            <a:off x="65182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83" name="Line 47"/>
          <p:cNvSpPr>
            <a:spLocks noChangeShapeType="1"/>
          </p:cNvSpPr>
          <p:nvPr/>
        </p:nvSpPr>
        <p:spPr bwMode="auto">
          <a:xfrm>
            <a:off x="67087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84" name="Line 48"/>
          <p:cNvSpPr>
            <a:spLocks noChangeShapeType="1"/>
          </p:cNvSpPr>
          <p:nvPr/>
        </p:nvSpPr>
        <p:spPr bwMode="auto">
          <a:xfrm>
            <a:off x="684212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>
            <a:off x="69373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>
            <a:off x="70231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87" name="Line 51"/>
          <p:cNvSpPr>
            <a:spLocks noChangeShapeType="1"/>
          </p:cNvSpPr>
          <p:nvPr/>
        </p:nvSpPr>
        <p:spPr bwMode="auto">
          <a:xfrm>
            <a:off x="70993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88" name="Line 52"/>
          <p:cNvSpPr>
            <a:spLocks noChangeShapeType="1"/>
          </p:cNvSpPr>
          <p:nvPr/>
        </p:nvSpPr>
        <p:spPr bwMode="auto">
          <a:xfrm>
            <a:off x="715645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89" name="Line 53"/>
          <p:cNvSpPr>
            <a:spLocks noChangeShapeType="1"/>
          </p:cNvSpPr>
          <p:nvPr/>
        </p:nvSpPr>
        <p:spPr bwMode="auto">
          <a:xfrm>
            <a:off x="72136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90" name="Line 54"/>
          <p:cNvSpPr>
            <a:spLocks noChangeShapeType="1"/>
          </p:cNvSpPr>
          <p:nvPr/>
        </p:nvSpPr>
        <p:spPr bwMode="auto">
          <a:xfrm>
            <a:off x="3001963" y="1946275"/>
            <a:ext cx="1587" cy="4183063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91" name="Line 55"/>
          <p:cNvSpPr>
            <a:spLocks noChangeShapeType="1"/>
          </p:cNvSpPr>
          <p:nvPr/>
        </p:nvSpPr>
        <p:spPr bwMode="auto">
          <a:xfrm>
            <a:off x="4068763" y="1946275"/>
            <a:ext cx="1587" cy="4183063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92" name="Line 56"/>
          <p:cNvSpPr>
            <a:spLocks noChangeShapeType="1"/>
          </p:cNvSpPr>
          <p:nvPr/>
        </p:nvSpPr>
        <p:spPr bwMode="auto">
          <a:xfrm>
            <a:off x="5127625" y="1946275"/>
            <a:ext cx="1588" cy="4183063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93" name="Line 57"/>
          <p:cNvSpPr>
            <a:spLocks noChangeShapeType="1"/>
          </p:cNvSpPr>
          <p:nvPr/>
        </p:nvSpPr>
        <p:spPr bwMode="auto">
          <a:xfrm>
            <a:off x="6194425" y="1946275"/>
            <a:ext cx="1588" cy="4183063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94" name="Line 58"/>
          <p:cNvSpPr>
            <a:spLocks noChangeShapeType="1"/>
          </p:cNvSpPr>
          <p:nvPr/>
        </p:nvSpPr>
        <p:spPr bwMode="auto">
          <a:xfrm>
            <a:off x="7261225" y="1946275"/>
            <a:ext cx="1588" cy="4183063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95" name="Line 59"/>
          <p:cNvSpPr>
            <a:spLocks noChangeShapeType="1"/>
          </p:cNvSpPr>
          <p:nvPr/>
        </p:nvSpPr>
        <p:spPr bwMode="auto">
          <a:xfrm>
            <a:off x="1935163" y="1946275"/>
            <a:ext cx="1587" cy="4183063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96" name="Line 60"/>
          <p:cNvSpPr>
            <a:spLocks noChangeShapeType="1"/>
          </p:cNvSpPr>
          <p:nvPr/>
        </p:nvSpPr>
        <p:spPr bwMode="auto">
          <a:xfrm>
            <a:off x="1878013" y="61293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97" name="Line 61"/>
          <p:cNvSpPr>
            <a:spLocks noChangeShapeType="1"/>
          </p:cNvSpPr>
          <p:nvPr/>
        </p:nvSpPr>
        <p:spPr bwMode="auto">
          <a:xfrm>
            <a:off x="1878013" y="48720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>
            <a:off x="1878013" y="4137025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99" name="Line 63"/>
          <p:cNvSpPr>
            <a:spLocks noChangeShapeType="1"/>
          </p:cNvSpPr>
          <p:nvPr/>
        </p:nvSpPr>
        <p:spPr bwMode="auto">
          <a:xfrm>
            <a:off x="1878013" y="3613150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00" name="Line 64"/>
          <p:cNvSpPr>
            <a:spLocks noChangeShapeType="1"/>
          </p:cNvSpPr>
          <p:nvPr/>
        </p:nvSpPr>
        <p:spPr bwMode="auto">
          <a:xfrm>
            <a:off x="1878013" y="3203575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01" name="Line 65"/>
          <p:cNvSpPr>
            <a:spLocks noChangeShapeType="1"/>
          </p:cNvSpPr>
          <p:nvPr/>
        </p:nvSpPr>
        <p:spPr bwMode="auto">
          <a:xfrm>
            <a:off x="1878013" y="2870200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02" name="Line 66"/>
          <p:cNvSpPr>
            <a:spLocks noChangeShapeType="1"/>
          </p:cNvSpPr>
          <p:nvPr/>
        </p:nvSpPr>
        <p:spPr bwMode="auto">
          <a:xfrm>
            <a:off x="1878013" y="2593975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03" name="Line 67"/>
          <p:cNvSpPr>
            <a:spLocks noChangeShapeType="1"/>
          </p:cNvSpPr>
          <p:nvPr/>
        </p:nvSpPr>
        <p:spPr bwMode="auto">
          <a:xfrm>
            <a:off x="1878013" y="2355850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04" name="Line 68"/>
          <p:cNvSpPr>
            <a:spLocks noChangeShapeType="1"/>
          </p:cNvSpPr>
          <p:nvPr/>
        </p:nvSpPr>
        <p:spPr bwMode="auto">
          <a:xfrm>
            <a:off x="1878013" y="2136775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05" name="Line 69"/>
          <p:cNvSpPr>
            <a:spLocks noChangeShapeType="1"/>
          </p:cNvSpPr>
          <p:nvPr/>
        </p:nvSpPr>
        <p:spPr bwMode="auto">
          <a:xfrm>
            <a:off x="1878013" y="1946275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06" name="Line 70"/>
          <p:cNvSpPr>
            <a:spLocks noChangeShapeType="1"/>
          </p:cNvSpPr>
          <p:nvPr/>
        </p:nvSpPr>
        <p:spPr bwMode="auto">
          <a:xfrm>
            <a:off x="1849438" y="6129338"/>
            <a:ext cx="85725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07" name="Line 71"/>
          <p:cNvSpPr>
            <a:spLocks noChangeShapeType="1"/>
          </p:cNvSpPr>
          <p:nvPr/>
        </p:nvSpPr>
        <p:spPr bwMode="auto">
          <a:xfrm>
            <a:off x="1849438" y="1946275"/>
            <a:ext cx="85725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08" name="Line 72"/>
          <p:cNvSpPr>
            <a:spLocks noChangeShapeType="1"/>
          </p:cNvSpPr>
          <p:nvPr/>
        </p:nvSpPr>
        <p:spPr bwMode="auto">
          <a:xfrm>
            <a:off x="1935163" y="6129338"/>
            <a:ext cx="5326062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09" name="Line 73"/>
          <p:cNvSpPr>
            <a:spLocks noChangeShapeType="1"/>
          </p:cNvSpPr>
          <p:nvPr/>
        </p:nvSpPr>
        <p:spPr bwMode="auto">
          <a:xfrm flipV="1">
            <a:off x="1935163" y="6129338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 flipV="1">
            <a:off x="3001963" y="6129338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11" name="Line 75"/>
          <p:cNvSpPr>
            <a:spLocks noChangeShapeType="1"/>
          </p:cNvSpPr>
          <p:nvPr/>
        </p:nvSpPr>
        <p:spPr bwMode="auto">
          <a:xfrm flipV="1">
            <a:off x="4068763" y="6129338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12" name="Line 76"/>
          <p:cNvSpPr>
            <a:spLocks noChangeShapeType="1"/>
          </p:cNvSpPr>
          <p:nvPr/>
        </p:nvSpPr>
        <p:spPr bwMode="auto">
          <a:xfrm flipV="1">
            <a:off x="5127625" y="6129338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13" name="Line 77"/>
          <p:cNvSpPr>
            <a:spLocks noChangeShapeType="1"/>
          </p:cNvSpPr>
          <p:nvPr/>
        </p:nvSpPr>
        <p:spPr bwMode="auto">
          <a:xfrm flipV="1">
            <a:off x="6194425" y="6129338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14" name="Line 78"/>
          <p:cNvSpPr>
            <a:spLocks noChangeShapeType="1"/>
          </p:cNvSpPr>
          <p:nvPr/>
        </p:nvSpPr>
        <p:spPr bwMode="auto">
          <a:xfrm flipV="1">
            <a:off x="7261225" y="6129338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15" name="Line 79"/>
          <p:cNvSpPr>
            <a:spLocks noChangeShapeType="1"/>
          </p:cNvSpPr>
          <p:nvPr/>
        </p:nvSpPr>
        <p:spPr bwMode="auto">
          <a:xfrm>
            <a:off x="1935163" y="2746375"/>
            <a:ext cx="323850" cy="12668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16" name="Rectangle 80"/>
          <p:cNvSpPr>
            <a:spLocks noChangeArrowheads="1"/>
          </p:cNvSpPr>
          <p:nvPr/>
        </p:nvSpPr>
        <p:spPr bwMode="auto">
          <a:xfrm>
            <a:off x="1258888" y="5995988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0.01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17" name="Rectangle 81"/>
          <p:cNvSpPr>
            <a:spLocks noChangeArrowheads="1"/>
          </p:cNvSpPr>
          <p:nvPr/>
        </p:nvSpPr>
        <p:spPr bwMode="auto">
          <a:xfrm>
            <a:off x="1392238" y="1812925"/>
            <a:ext cx="317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0.1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18" name="Rectangle 82"/>
          <p:cNvSpPr>
            <a:spLocks noChangeArrowheads="1"/>
          </p:cNvSpPr>
          <p:nvPr/>
        </p:nvSpPr>
        <p:spPr bwMode="auto">
          <a:xfrm>
            <a:off x="1582738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1E+03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19" name="Rectangle 83"/>
          <p:cNvSpPr>
            <a:spLocks noChangeArrowheads="1"/>
          </p:cNvSpPr>
          <p:nvPr/>
        </p:nvSpPr>
        <p:spPr bwMode="auto">
          <a:xfrm>
            <a:off x="2649538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1E+04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20" name="Rectangle 84"/>
          <p:cNvSpPr>
            <a:spLocks noChangeArrowheads="1"/>
          </p:cNvSpPr>
          <p:nvPr/>
        </p:nvSpPr>
        <p:spPr bwMode="auto">
          <a:xfrm>
            <a:off x="3716338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1E+05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21" name="Rectangle 85"/>
          <p:cNvSpPr>
            <a:spLocks noChangeArrowheads="1"/>
          </p:cNvSpPr>
          <p:nvPr/>
        </p:nvSpPr>
        <p:spPr bwMode="auto">
          <a:xfrm>
            <a:off x="4775200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1E+06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22" name="Rectangle 86"/>
          <p:cNvSpPr>
            <a:spLocks noChangeArrowheads="1"/>
          </p:cNvSpPr>
          <p:nvPr/>
        </p:nvSpPr>
        <p:spPr bwMode="auto">
          <a:xfrm>
            <a:off x="5842000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1E+07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23" name="Rectangle 87"/>
          <p:cNvSpPr>
            <a:spLocks noChangeArrowheads="1"/>
          </p:cNvSpPr>
          <p:nvPr/>
        </p:nvSpPr>
        <p:spPr bwMode="auto">
          <a:xfrm>
            <a:off x="6908800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1E+08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24" name="Rectangle 88"/>
          <p:cNvSpPr>
            <a:spLocks noChangeArrowheads="1"/>
          </p:cNvSpPr>
          <p:nvPr/>
        </p:nvSpPr>
        <p:spPr bwMode="auto">
          <a:xfrm>
            <a:off x="4506913" y="654843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/>
              <a:t>Re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25" name="Rectangle 89"/>
          <p:cNvSpPr>
            <a:spLocks noChangeArrowheads="1"/>
          </p:cNvSpPr>
          <p:nvPr/>
        </p:nvSpPr>
        <p:spPr bwMode="auto">
          <a:xfrm rot="16200000">
            <a:off x="270669" y="3893344"/>
            <a:ext cx="1398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friction factor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26" name="Line 90"/>
          <p:cNvSpPr>
            <a:spLocks noChangeShapeType="1"/>
          </p:cNvSpPr>
          <p:nvPr/>
        </p:nvSpPr>
        <p:spPr bwMode="auto">
          <a:xfrm>
            <a:off x="2120900" y="4406900"/>
            <a:ext cx="228600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27" name="Rectangle 91"/>
          <p:cNvSpPr>
            <a:spLocks noChangeArrowheads="1"/>
          </p:cNvSpPr>
          <p:nvPr/>
        </p:nvSpPr>
        <p:spPr bwMode="auto">
          <a:xfrm>
            <a:off x="2387600" y="4311650"/>
            <a:ext cx="4683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laminar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28" name="Line 92"/>
          <p:cNvSpPr>
            <a:spLocks noChangeShapeType="1"/>
          </p:cNvSpPr>
          <p:nvPr/>
        </p:nvSpPr>
        <p:spPr bwMode="auto">
          <a:xfrm>
            <a:off x="7366000" y="2546350"/>
            <a:ext cx="228600" cy="15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29" name="Rectangle 93"/>
          <p:cNvSpPr>
            <a:spLocks noChangeArrowheads="1"/>
          </p:cNvSpPr>
          <p:nvPr/>
        </p:nvSpPr>
        <p:spPr bwMode="auto">
          <a:xfrm>
            <a:off x="7632700" y="2451100"/>
            <a:ext cx="266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0.05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30" name="Line 94"/>
          <p:cNvSpPr>
            <a:spLocks noChangeShapeType="1"/>
          </p:cNvSpPr>
          <p:nvPr/>
        </p:nvSpPr>
        <p:spPr bwMode="auto">
          <a:xfrm>
            <a:off x="7366000" y="2743200"/>
            <a:ext cx="228600" cy="15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31" name="Rectangle 95"/>
          <p:cNvSpPr>
            <a:spLocks noChangeArrowheads="1"/>
          </p:cNvSpPr>
          <p:nvPr/>
        </p:nvSpPr>
        <p:spPr bwMode="auto">
          <a:xfrm>
            <a:off x="7632700" y="2647950"/>
            <a:ext cx="266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0.04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32" name="Line 96"/>
          <p:cNvSpPr>
            <a:spLocks noChangeShapeType="1"/>
          </p:cNvSpPr>
          <p:nvPr/>
        </p:nvSpPr>
        <p:spPr bwMode="auto">
          <a:xfrm>
            <a:off x="7366000" y="2968625"/>
            <a:ext cx="228600" cy="158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33" name="Rectangle 97"/>
          <p:cNvSpPr>
            <a:spLocks noChangeArrowheads="1"/>
          </p:cNvSpPr>
          <p:nvPr/>
        </p:nvSpPr>
        <p:spPr bwMode="auto">
          <a:xfrm>
            <a:off x="7632700" y="2873375"/>
            <a:ext cx="266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0.03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34" name="Line 98"/>
          <p:cNvSpPr>
            <a:spLocks noChangeShapeType="1"/>
          </p:cNvSpPr>
          <p:nvPr/>
        </p:nvSpPr>
        <p:spPr bwMode="auto">
          <a:xfrm>
            <a:off x="7366000" y="3254375"/>
            <a:ext cx="2286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35" name="Rectangle 99"/>
          <p:cNvSpPr>
            <a:spLocks noChangeArrowheads="1"/>
          </p:cNvSpPr>
          <p:nvPr/>
        </p:nvSpPr>
        <p:spPr bwMode="auto">
          <a:xfrm>
            <a:off x="7632700" y="3159125"/>
            <a:ext cx="266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0.02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36" name="Line 100"/>
          <p:cNvSpPr>
            <a:spLocks noChangeShapeType="1"/>
          </p:cNvSpPr>
          <p:nvPr/>
        </p:nvSpPr>
        <p:spPr bwMode="auto">
          <a:xfrm>
            <a:off x="7366000" y="3451225"/>
            <a:ext cx="228600" cy="158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37" name="Rectangle 101"/>
          <p:cNvSpPr>
            <a:spLocks noChangeArrowheads="1"/>
          </p:cNvSpPr>
          <p:nvPr/>
        </p:nvSpPr>
        <p:spPr bwMode="auto">
          <a:xfrm>
            <a:off x="7632700" y="3355975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0.015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38" name="Line 102"/>
          <p:cNvSpPr>
            <a:spLocks noChangeShapeType="1"/>
          </p:cNvSpPr>
          <p:nvPr/>
        </p:nvSpPr>
        <p:spPr bwMode="auto">
          <a:xfrm>
            <a:off x="7366000" y="3711575"/>
            <a:ext cx="228600" cy="1588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39" name="Rectangle 103"/>
          <p:cNvSpPr>
            <a:spLocks noChangeArrowheads="1"/>
          </p:cNvSpPr>
          <p:nvPr/>
        </p:nvSpPr>
        <p:spPr bwMode="auto">
          <a:xfrm>
            <a:off x="7632700" y="3616325"/>
            <a:ext cx="266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40" name="Line 104"/>
          <p:cNvSpPr>
            <a:spLocks noChangeShapeType="1"/>
          </p:cNvSpPr>
          <p:nvPr/>
        </p:nvSpPr>
        <p:spPr bwMode="auto">
          <a:xfrm>
            <a:off x="7366000" y="3844925"/>
            <a:ext cx="228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41" name="Rectangle 105"/>
          <p:cNvSpPr>
            <a:spLocks noChangeArrowheads="1"/>
          </p:cNvSpPr>
          <p:nvPr/>
        </p:nvSpPr>
        <p:spPr bwMode="auto">
          <a:xfrm>
            <a:off x="7632700" y="3749675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0.008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42" name="Line 106"/>
          <p:cNvSpPr>
            <a:spLocks noChangeShapeType="1"/>
          </p:cNvSpPr>
          <p:nvPr/>
        </p:nvSpPr>
        <p:spPr bwMode="auto">
          <a:xfrm>
            <a:off x="7366000" y="4017963"/>
            <a:ext cx="228600" cy="1587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43" name="Rectangle 107"/>
          <p:cNvSpPr>
            <a:spLocks noChangeArrowheads="1"/>
          </p:cNvSpPr>
          <p:nvPr/>
        </p:nvSpPr>
        <p:spPr bwMode="auto">
          <a:xfrm>
            <a:off x="7632700" y="3921125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0.006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44" name="Line 108"/>
          <p:cNvSpPr>
            <a:spLocks noChangeShapeType="1"/>
          </p:cNvSpPr>
          <p:nvPr/>
        </p:nvSpPr>
        <p:spPr bwMode="auto">
          <a:xfrm>
            <a:off x="7366000" y="4230688"/>
            <a:ext cx="228600" cy="1587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45" name="Rectangle 109"/>
          <p:cNvSpPr>
            <a:spLocks noChangeArrowheads="1"/>
          </p:cNvSpPr>
          <p:nvPr/>
        </p:nvSpPr>
        <p:spPr bwMode="auto">
          <a:xfrm>
            <a:off x="7632700" y="413543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0.004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46" name="Line 110"/>
          <p:cNvSpPr>
            <a:spLocks noChangeShapeType="1"/>
          </p:cNvSpPr>
          <p:nvPr/>
        </p:nvSpPr>
        <p:spPr bwMode="auto">
          <a:xfrm>
            <a:off x="7366000" y="4579938"/>
            <a:ext cx="228600" cy="1587"/>
          </a:xfrm>
          <a:prstGeom prst="line">
            <a:avLst/>
          </a:prstGeom>
          <a:noFill/>
          <a:ln w="38100">
            <a:solidFill>
              <a:srgbClr val="CCFF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47" name="Rectangle 111"/>
          <p:cNvSpPr>
            <a:spLocks noChangeArrowheads="1"/>
          </p:cNvSpPr>
          <p:nvPr/>
        </p:nvSpPr>
        <p:spPr bwMode="auto">
          <a:xfrm>
            <a:off x="7632700" y="448468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0.002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48" name="Line 112"/>
          <p:cNvSpPr>
            <a:spLocks noChangeShapeType="1"/>
          </p:cNvSpPr>
          <p:nvPr/>
        </p:nvSpPr>
        <p:spPr bwMode="auto">
          <a:xfrm>
            <a:off x="7366000" y="4878388"/>
            <a:ext cx="228600" cy="1587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49" name="Rectangle 113"/>
          <p:cNvSpPr>
            <a:spLocks noChangeArrowheads="1"/>
          </p:cNvSpPr>
          <p:nvPr/>
        </p:nvSpPr>
        <p:spPr bwMode="auto">
          <a:xfrm>
            <a:off x="7632700" y="478313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0.001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50" name="Line 114"/>
          <p:cNvSpPr>
            <a:spLocks noChangeShapeType="1"/>
          </p:cNvSpPr>
          <p:nvPr/>
        </p:nvSpPr>
        <p:spPr bwMode="auto">
          <a:xfrm>
            <a:off x="7366000" y="4999038"/>
            <a:ext cx="228600" cy="1587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51" name="Rectangle 115"/>
          <p:cNvSpPr>
            <a:spLocks noChangeArrowheads="1"/>
          </p:cNvSpPr>
          <p:nvPr/>
        </p:nvSpPr>
        <p:spPr bwMode="auto">
          <a:xfrm>
            <a:off x="7632700" y="4903788"/>
            <a:ext cx="4191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0.0008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52" name="Line 116"/>
          <p:cNvSpPr>
            <a:spLocks noChangeShapeType="1"/>
          </p:cNvSpPr>
          <p:nvPr/>
        </p:nvSpPr>
        <p:spPr bwMode="auto">
          <a:xfrm>
            <a:off x="7366000" y="5297488"/>
            <a:ext cx="228600" cy="1587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53" name="Rectangle 117"/>
          <p:cNvSpPr>
            <a:spLocks noChangeArrowheads="1"/>
          </p:cNvSpPr>
          <p:nvPr/>
        </p:nvSpPr>
        <p:spPr bwMode="auto">
          <a:xfrm>
            <a:off x="7632700" y="5202238"/>
            <a:ext cx="4191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0.0004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54" name="Line 118"/>
          <p:cNvSpPr>
            <a:spLocks noChangeShapeType="1"/>
          </p:cNvSpPr>
          <p:nvPr/>
        </p:nvSpPr>
        <p:spPr bwMode="auto">
          <a:xfrm>
            <a:off x="7366000" y="5545138"/>
            <a:ext cx="228600" cy="1587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55" name="Rectangle 119"/>
          <p:cNvSpPr>
            <a:spLocks noChangeArrowheads="1"/>
          </p:cNvSpPr>
          <p:nvPr/>
        </p:nvSpPr>
        <p:spPr bwMode="auto">
          <a:xfrm>
            <a:off x="7632700" y="5449888"/>
            <a:ext cx="4191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0.0002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56" name="Line 120"/>
          <p:cNvSpPr>
            <a:spLocks noChangeShapeType="1"/>
          </p:cNvSpPr>
          <p:nvPr/>
        </p:nvSpPr>
        <p:spPr bwMode="auto">
          <a:xfrm>
            <a:off x="7366000" y="5783263"/>
            <a:ext cx="228600" cy="1587"/>
          </a:xfrm>
          <a:prstGeom prst="line">
            <a:avLst/>
          </a:prstGeom>
          <a:noFill/>
          <a:ln w="38100">
            <a:solidFill>
              <a:srgbClr val="FFCC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57" name="Rectangle 121"/>
          <p:cNvSpPr>
            <a:spLocks noChangeArrowheads="1"/>
          </p:cNvSpPr>
          <p:nvPr/>
        </p:nvSpPr>
        <p:spPr bwMode="auto">
          <a:xfrm>
            <a:off x="7632700" y="5688013"/>
            <a:ext cx="4191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0.0001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58" name="Line 122"/>
          <p:cNvSpPr>
            <a:spLocks noChangeShapeType="1"/>
          </p:cNvSpPr>
          <p:nvPr/>
        </p:nvSpPr>
        <p:spPr bwMode="auto">
          <a:xfrm>
            <a:off x="7366000" y="6018213"/>
            <a:ext cx="228600" cy="1587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59" name="Rectangle 123"/>
          <p:cNvSpPr>
            <a:spLocks noChangeArrowheads="1"/>
          </p:cNvSpPr>
          <p:nvPr/>
        </p:nvSpPr>
        <p:spPr bwMode="auto">
          <a:xfrm>
            <a:off x="7632700" y="5922963"/>
            <a:ext cx="4953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0.00005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260" name="Line 124"/>
          <p:cNvSpPr>
            <a:spLocks noChangeShapeType="1"/>
          </p:cNvSpPr>
          <p:nvPr/>
        </p:nvSpPr>
        <p:spPr bwMode="auto">
          <a:xfrm>
            <a:off x="7366000" y="6253163"/>
            <a:ext cx="228600" cy="1587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261" name="Rectangle 125"/>
          <p:cNvSpPr>
            <a:spLocks noChangeArrowheads="1"/>
          </p:cNvSpPr>
          <p:nvPr/>
        </p:nvSpPr>
        <p:spPr bwMode="auto">
          <a:xfrm>
            <a:off x="7632700" y="6157913"/>
            <a:ext cx="449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smooth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2233" name="Object 73"/>
          <p:cNvGraphicFramePr>
            <a:graphicFrameLocks noChangeAspect="1"/>
          </p:cNvGraphicFramePr>
          <p:nvPr/>
        </p:nvGraphicFramePr>
        <p:xfrm>
          <a:off x="241300" y="2333625"/>
          <a:ext cx="1447800" cy="812800"/>
        </p:xfrm>
        <a:graphic>
          <a:graphicData uri="http://schemas.openxmlformats.org/presentationml/2006/ole">
            <p:oleObj spid="_x0000_s92233" name="Equation" r:id="rId3" imgW="1447560" imgH="812520" progId="Equation.DSMT4">
              <p:embed/>
            </p:oleObj>
          </a:graphicData>
        </a:graphic>
      </p:graphicFrame>
      <p:grpSp>
        <p:nvGrpSpPr>
          <p:cNvPr id="91263" name="Group 127"/>
          <p:cNvGrpSpPr>
            <a:grpSpLocks/>
          </p:cNvGrpSpPr>
          <p:nvPr/>
        </p:nvGrpSpPr>
        <p:grpSpPr bwMode="auto">
          <a:xfrm>
            <a:off x="2439988" y="2317750"/>
            <a:ext cx="4897437" cy="3868738"/>
            <a:chOff x="1537" y="1460"/>
            <a:chExt cx="3085" cy="2437"/>
          </a:xfrm>
        </p:grpSpPr>
        <p:grpSp>
          <p:nvGrpSpPr>
            <p:cNvPr id="91264" name="Group 128"/>
            <p:cNvGrpSpPr>
              <a:grpSpLocks/>
            </p:cNvGrpSpPr>
            <p:nvPr/>
          </p:nvGrpSpPr>
          <p:grpSpPr bwMode="auto">
            <a:xfrm>
              <a:off x="1537" y="1460"/>
              <a:ext cx="3085" cy="151"/>
              <a:chOff x="1537" y="1460"/>
              <a:chExt cx="3085" cy="151"/>
            </a:xfrm>
          </p:grpSpPr>
          <p:sp>
            <p:nvSpPr>
              <p:cNvPr id="91265" name="Line 129"/>
              <p:cNvSpPr>
                <a:spLocks noChangeShapeType="1"/>
              </p:cNvSpPr>
              <p:nvPr/>
            </p:nvSpPr>
            <p:spPr bwMode="auto">
              <a:xfrm>
                <a:off x="1699" y="1514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6" name="Line 130"/>
              <p:cNvSpPr>
                <a:spLocks noChangeShapeType="1"/>
              </p:cNvSpPr>
              <p:nvPr/>
            </p:nvSpPr>
            <p:spPr bwMode="auto">
              <a:xfrm>
                <a:off x="1537" y="1460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7" name="Line 131"/>
              <p:cNvSpPr>
                <a:spLocks noChangeShapeType="1"/>
              </p:cNvSpPr>
              <p:nvPr/>
            </p:nvSpPr>
            <p:spPr bwMode="auto">
              <a:xfrm>
                <a:off x="1591" y="1478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8" name="Line 132"/>
              <p:cNvSpPr>
                <a:spLocks noChangeShapeType="1"/>
              </p:cNvSpPr>
              <p:nvPr/>
            </p:nvSpPr>
            <p:spPr bwMode="auto">
              <a:xfrm>
                <a:off x="1645" y="1496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9" name="Line 133"/>
              <p:cNvSpPr>
                <a:spLocks noChangeShapeType="1"/>
              </p:cNvSpPr>
              <p:nvPr/>
            </p:nvSpPr>
            <p:spPr bwMode="auto">
              <a:xfrm>
                <a:off x="1753" y="152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0" name="Line 134"/>
              <p:cNvSpPr>
                <a:spLocks noChangeShapeType="1"/>
              </p:cNvSpPr>
              <p:nvPr/>
            </p:nvSpPr>
            <p:spPr bwMode="auto">
              <a:xfrm>
                <a:off x="1807" y="1538"/>
                <a:ext cx="48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1" name="Line 135"/>
              <p:cNvSpPr>
                <a:spLocks noChangeShapeType="1"/>
              </p:cNvSpPr>
              <p:nvPr/>
            </p:nvSpPr>
            <p:spPr bwMode="auto">
              <a:xfrm>
                <a:off x="1855" y="155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2" name="Line 136"/>
              <p:cNvSpPr>
                <a:spLocks noChangeShapeType="1"/>
              </p:cNvSpPr>
              <p:nvPr/>
            </p:nvSpPr>
            <p:spPr bwMode="auto">
              <a:xfrm>
                <a:off x="1909" y="155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3" name="Line 137"/>
              <p:cNvSpPr>
                <a:spLocks noChangeShapeType="1"/>
              </p:cNvSpPr>
              <p:nvPr/>
            </p:nvSpPr>
            <p:spPr bwMode="auto">
              <a:xfrm>
                <a:off x="1963" y="1568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4" name="Line 138"/>
              <p:cNvSpPr>
                <a:spLocks noChangeShapeType="1"/>
              </p:cNvSpPr>
              <p:nvPr/>
            </p:nvSpPr>
            <p:spPr bwMode="auto">
              <a:xfrm>
                <a:off x="2017" y="1574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5" name="Line 139"/>
              <p:cNvSpPr>
                <a:spLocks noChangeShapeType="1"/>
              </p:cNvSpPr>
              <p:nvPr/>
            </p:nvSpPr>
            <p:spPr bwMode="auto">
              <a:xfrm>
                <a:off x="2071" y="158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6" name="Line 140"/>
              <p:cNvSpPr>
                <a:spLocks noChangeShapeType="1"/>
              </p:cNvSpPr>
              <p:nvPr/>
            </p:nvSpPr>
            <p:spPr bwMode="auto">
              <a:xfrm>
                <a:off x="2125" y="158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7" name="Line 141"/>
              <p:cNvSpPr>
                <a:spLocks noChangeShapeType="1"/>
              </p:cNvSpPr>
              <p:nvPr/>
            </p:nvSpPr>
            <p:spPr bwMode="auto">
              <a:xfrm>
                <a:off x="2179" y="1586"/>
                <a:ext cx="48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8" name="Line 142"/>
              <p:cNvSpPr>
                <a:spLocks noChangeShapeType="1"/>
              </p:cNvSpPr>
              <p:nvPr/>
            </p:nvSpPr>
            <p:spPr bwMode="auto">
              <a:xfrm>
                <a:off x="2227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79" name="Line 143"/>
              <p:cNvSpPr>
                <a:spLocks noChangeShapeType="1"/>
              </p:cNvSpPr>
              <p:nvPr/>
            </p:nvSpPr>
            <p:spPr bwMode="auto">
              <a:xfrm>
                <a:off x="2281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0" name="Freeform 144"/>
              <p:cNvSpPr>
                <a:spLocks/>
              </p:cNvSpPr>
              <p:nvPr/>
            </p:nvSpPr>
            <p:spPr bwMode="auto">
              <a:xfrm>
                <a:off x="2335" y="1592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1" name="Line 145"/>
              <p:cNvSpPr>
                <a:spLocks noChangeShapeType="1"/>
              </p:cNvSpPr>
              <p:nvPr/>
            </p:nvSpPr>
            <p:spPr bwMode="auto">
              <a:xfrm>
                <a:off x="2389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2" name="Line 146"/>
              <p:cNvSpPr>
                <a:spLocks noChangeShapeType="1"/>
              </p:cNvSpPr>
              <p:nvPr/>
            </p:nvSpPr>
            <p:spPr bwMode="auto">
              <a:xfrm>
                <a:off x="2443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3" name="Freeform 147"/>
              <p:cNvSpPr>
                <a:spLocks/>
              </p:cNvSpPr>
              <p:nvPr/>
            </p:nvSpPr>
            <p:spPr bwMode="auto">
              <a:xfrm>
                <a:off x="2497" y="1598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30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4" name="Line 148"/>
              <p:cNvSpPr>
                <a:spLocks noChangeShapeType="1"/>
              </p:cNvSpPr>
              <p:nvPr/>
            </p:nvSpPr>
            <p:spPr bwMode="auto">
              <a:xfrm>
                <a:off x="2551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5" name="Line 149"/>
              <p:cNvSpPr>
                <a:spLocks noChangeShapeType="1"/>
              </p:cNvSpPr>
              <p:nvPr/>
            </p:nvSpPr>
            <p:spPr bwMode="auto">
              <a:xfrm>
                <a:off x="2599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6" name="Line 150"/>
              <p:cNvSpPr>
                <a:spLocks noChangeShapeType="1"/>
              </p:cNvSpPr>
              <p:nvPr/>
            </p:nvSpPr>
            <p:spPr bwMode="auto">
              <a:xfrm>
                <a:off x="2653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7" name="Line 151"/>
              <p:cNvSpPr>
                <a:spLocks noChangeShapeType="1"/>
              </p:cNvSpPr>
              <p:nvPr/>
            </p:nvSpPr>
            <p:spPr bwMode="auto">
              <a:xfrm>
                <a:off x="2707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8" name="Line 152"/>
              <p:cNvSpPr>
                <a:spLocks noChangeShapeType="1"/>
              </p:cNvSpPr>
              <p:nvPr/>
            </p:nvSpPr>
            <p:spPr bwMode="auto">
              <a:xfrm>
                <a:off x="2761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89" name="Line 153"/>
              <p:cNvSpPr>
                <a:spLocks noChangeShapeType="1"/>
              </p:cNvSpPr>
              <p:nvPr/>
            </p:nvSpPr>
            <p:spPr bwMode="auto">
              <a:xfrm>
                <a:off x="2815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0" name="Line 154"/>
              <p:cNvSpPr>
                <a:spLocks noChangeShapeType="1"/>
              </p:cNvSpPr>
              <p:nvPr/>
            </p:nvSpPr>
            <p:spPr bwMode="auto">
              <a:xfrm>
                <a:off x="2869" y="1604"/>
                <a:ext cx="55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1" name="Line 155"/>
              <p:cNvSpPr>
                <a:spLocks noChangeShapeType="1"/>
              </p:cNvSpPr>
              <p:nvPr/>
            </p:nvSpPr>
            <p:spPr bwMode="auto">
              <a:xfrm>
                <a:off x="2924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2" name="Freeform 156"/>
              <p:cNvSpPr>
                <a:spLocks/>
              </p:cNvSpPr>
              <p:nvPr/>
            </p:nvSpPr>
            <p:spPr bwMode="auto">
              <a:xfrm>
                <a:off x="2972" y="1604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3" name="Line 157"/>
              <p:cNvSpPr>
                <a:spLocks noChangeShapeType="1"/>
              </p:cNvSpPr>
              <p:nvPr/>
            </p:nvSpPr>
            <p:spPr bwMode="auto">
              <a:xfrm>
                <a:off x="302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4" name="Line 158"/>
              <p:cNvSpPr>
                <a:spLocks noChangeShapeType="1"/>
              </p:cNvSpPr>
              <p:nvPr/>
            </p:nvSpPr>
            <p:spPr bwMode="auto">
              <a:xfrm>
                <a:off x="308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5" name="Line 159"/>
              <p:cNvSpPr>
                <a:spLocks noChangeShapeType="1"/>
              </p:cNvSpPr>
              <p:nvPr/>
            </p:nvSpPr>
            <p:spPr bwMode="auto">
              <a:xfrm>
                <a:off x="31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6" name="Line 160"/>
              <p:cNvSpPr>
                <a:spLocks noChangeShapeType="1"/>
              </p:cNvSpPr>
              <p:nvPr/>
            </p:nvSpPr>
            <p:spPr bwMode="auto">
              <a:xfrm>
                <a:off x="31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7" name="Line 161"/>
              <p:cNvSpPr>
                <a:spLocks noChangeShapeType="1"/>
              </p:cNvSpPr>
              <p:nvPr/>
            </p:nvSpPr>
            <p:spPr bwMode="auto">
              <a:xfrm>
                <a:off x="3242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8" name="Line 162"/>
              <p:cNvSpPr>
                <a:spLocks noChangeShapeType="1"/>
              </p:cNvSpPr>
              <p:nvPr/>
            </p:nvSpPr>
            <p:spPr bwMode="auto">
              <a:xfrm>
                <a:off x="329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99" name="Line 163"/>
              <p:cNvSpPr>
                <a:spLocks noChangeShapeType="1"/>
              </p:cNvSpPr>
              <p:nvPr/>
            </p:nvSpPr>
            <p:spPr bwMode="auto">
              <a:xfrm>
                <a:off x="334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0" name="Line 164"/>
              <p:cNvSpPr>
                <a:spLocks noChangeShapeType="1"/>
              </p:cNvSpPr>
              <p:nvPr/>
            </p:nvSpPr>
            <p:spPr bwMode="auto">
              <a:xfrm>
                <a:off x="339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1" name="Line 165"/>
              <p:cNvSpPr>
                <a:spLocks noChangeShapeType="1"/>
              </p:cNvSpPr>
              <p:nvPr/>
            </p:nvSpPr>
            <p:spPr bwMode="auto">
              <a:xfrm>
                <a:off x="345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2" name="Line 166"/>
              <p:cNvSpPr>
                <a:spLocks noChangeShapeType="1"/>
              </p:cNvSpPr>
              <p:nvPr/>
            </p:nvSpPr>
            <p:spPr bwMode="auto">
              <a:xfrm>
                <a:off x="35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3" name="Line 167"/>
              <p:cNvSpPr>
                <a:spLocks noChangeShapeType="1"/>
              </p:cNvSpPr>
              <p:nvPr/>
            </p:nvSpPr>
            <p:spPr bwMode="auto">
              <a:xfrm>
                <a:off x="35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4" name="Line 168"/>
              <p:cNvSpPr>
                <a:spLocks noChangeShapeType="1"/>
              </p:cNvSpPr>
              <p:nvPr/>
            </p:nvSpPr>
            <p:spPr bwMode="auto">
              <a:xfrm>
                <a:off x="3614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5" name="Line 169"/>
              <p:cNvSpPr>
                <a:spLocks noChangeShapeType="1"/>
              </p:cNvSpPr>
              <p:nvPr/>
            </p:nvSpPr>
            <p:spPr bwMode="auto">
              <a:xfrm>
                <a:off x="366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6" name="Line 170"/>
              <p:cNvSpPr>
                <a:spLocks noChangeShapeType="1"/>
              </p:cNvSpPr>
              <p:nvPr/>
            </p:nvSpPr>
            <p:spPr bwMode="auto">
              <a:xfrm>
                <a:off x="371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7" name="Line 171"/>
              <p:cNvSpPr>
                <a:spLocks noChangeShapeType="1"/>
              </p:cNvSpPr>
              <p:nvPr/>
            </p:nvSpPr>
            <p:spPr bwMode="auto">
              <a:xfrm>
                <a:off x="377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8" name="Line 172"/>
              <p:cNvSpPr>
                <a:spLocks noChangeShapeType="1"/>
              </p:cNvSpPr>
              <p:nvPr/>
            </p:nvSpPr>
            <p:spPr bwMode="auto">
              <a:xfrm>
                <a:off x="382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09" name="Line 173"/>
              <p:cNvSpPr>
                <a:spLocks noChangeShapeType="1"/>
              </p:cNvSpPr>
              <p:nvPr/>
            </p:nvSpPr>
            <p:spPr bwMode="auto">
              <a:xfrm>
                <a:off x="387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0" name="Line 174"/>
              <p:cNvSpPr>
                <a:spLocks noChangeShapeType="1"/>
              </p:cNvSpPr>
              <p:nvPr/>
            </p:nvSpPr>
            <p:spPr bwMode="auto">
              <a:xfrm>
                <a:off x="393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1" name="Line 175"/>
              <p:cNvSpPr>
                <a:spLocks noChangeShapeType="1"/>
              </p:cNvSpPr>
              <p:nvPr/>
            </p:nvSpPr>
            <p:spPr bwMode="auto">
              <a:xfrm>
                <a:off x="3986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2" name="Line 176"/>
              <p:cNvSpPr>
                <a:spLocks noChangeShapeType="1"/>
              </p:cNvSpPr>
              <p:nvPr/>
            </p:nvSpPr>
            <p:spPr bwMode="auto">
              <a:xfrm>
                <a:off x="40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3" name="Line 177"/>
              <p:cNvSpPr>
                <a:spLocks noChangeShapeType="1"/>
              </p:cNvSpPr>
              <p:nvPr/>
            </p:nvSpPr>
            <p:spPr bwMode="auto">
              <a:xfrm>
                <a:off x="40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4" name="Line 178"/>
              <p:cNvSpPr>
                <a:spLocks noChangeShapeType="1"/>
              </p:cNvSpPr>
              <p:nvPr/>
            </p:nvSpPr>
            <p:spPr bwMode="auto">
              <a:xfrm>
                <a:off x="414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5" name="Line 179"/>
              <p:cNvSpPr>
                <a:spLocks noChangeShapeType="1"/>
              </p:cNvSpPr>
              <p:nvPr/>
            </p:nvSpPr>
            <p:spPr bwMode="auto">
              <a:xfrm>
                <a:off x="419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6" name="Line 180"/>
              <p:cNvSpPr>
                <a:spLocks noChangeShapeType="1"/>
              </p:cNvSpPr>
              <p:nvPr/>
            </p:nvSpPr>
            <p:spPr bwMode="auto">
              <a:xfrm>
                <a:off x="425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7" name="Line 181"/>
              <p:cNvSpPr>
                <a:spLocks noChangeShapeType="1"/>
              </p:cNvSpPr>
              <p:nvPr/>
            </p:nvSpPr>
            <p:spPr bwMode="auto">
              <a:xfrm>
                <a:off x="430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8" name="Line 182"/>
              <p:cNvSpPr>
                <a:spLocks noChangeShapeType="1"/>
              </p:cNvSpPr>
              <p:nvPr/>
            </p:nvSpPr>
            <p:spPr bwMode="auto">
              <a:xfrm>
                <a:off x="4358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19" name="Line 183"/>
              <p:cNvSpPr>
                <a:spLocks noChangeShapeType="1"/>
              </p:cNvSpPr>
              <p:nvPr/>
            </p:nvSpPr>
            <p:spPr bwMode="auto">
              <a:xfrm>
                <a:off x="44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0" name="Line 184"/>
              <p:cNvSpPr>
                <a:spLocks noChangeShapeType="1"/>
              </p:cNvSpPr>
              <p:nvPr/>
            </p:nvSpPr>
            <p:spPr bwMode="auto">
              <a:xfrm>
                <a:off x="44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1" name="Line 185"/>
              <p:cNvSpPr>
                <a:spLocks noChangeShapeType="1"/>
              </p:cNvSpPr>
              <p:nvPr/>
            </p:nvSpPr>
            <p:spPr bwMode="auto">
              <a:xfrm>
                <a:off x="451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22" name="Line 186"/>
              <p:cNvSpPr>
                <a:spLocks noChangeShapeType="1"/>
              </p:cNvSpPr>
              <p:nvPr/>
            </p:nvSpPr>
            <p:spPr bwMode="auto">
              <a:xfrm>
                <a:off x="456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323" name="Line 187"/>
            <p:cNvSpPr>
              <a:spLocks noChangeShapeType="1"/>
            </p:cNvSpPr>
            <p:nvPr/>
          </p:nvSpPr>
          <p:spPr bwMode="auto">
            <a:xfrm>
              <a:off x="1537" y="1550"/>
              <a:ext cx="54" cy="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24" name="Line 188"/>
            <p:cNvSpPr>
              <a:spLocks noChangeShapeType="1"/>
            </p:cNvSpPr>
            <p:nvPr/>
          </p:nvSpPr>
          <p:spPr bwMode="auto">
            <a:xfrm>
              <a:off x="1591" y="1574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25" name="Line 189"/>
            <p:cNvSpPr>
              <a:spLocks noChangeShapeType="1"/>
            </p:cNvSpPr>
            <p:nvPr/>
          </p:nvSpPr>
          <p:spPr bwMode="auto">
            <a:xfrm>
              <a:off x="1645" y="1592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26" name="Line 190"/>
            <p:cNvSpPr>
              <a:spLocks noChangeShapeType="1"/>
            </p:cNvSpPr>
            <p:nvPr/>
          </p:nvSpPr>
          <p:spPr bwMode="auto">
            <a:xfrm>
              <a:off x="1699" y="1610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27" name="Line 191"/>
            <p:cNvSpPr>
              <a:spLocks noChangeShapeType="1"/>
            </p:cNvSpPr>
            <p:nvPr/>
          </p:nvSpPr>
          <p:spPr bwMode="auto">
            <a:xfrm>
              <a:off x="1753" y="1628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28" name="Line 192"/>
            <p:cNvSpPr>
              <a:spLocks noChangeShapeType="1"/>
            </p:cNvSpPr>
            <p:nvPr/>
          </p:nvSpPr>
          <p:spPr bwMode="auto">
            <a:xfrm>
              <a:off x="1807" y="1640"/>
              <a:ext cx="48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29" name="Line 193"/>
            <p:cNvSpPr>
              <a:spLocks noChangeShapeType="1"/>
            </p:cNvSpPr>
            <p:nvPr/>
          </p:nvSpPr>
          <p:spPr bwMode="auto">
            <a:xfrm>
              <a:off x="1855" y="1652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30" name="Line 194"/>
            <p:cNvSpPr>
              <a:spLocks noChangeShapeType="1"/>
            </p:cNvSpPr>
            <p:nvPr/>
          </p:nvSpPr>
          <p:spPr bwMode="auto">
            <a:xfrm>
              <a:off x="1909" y="1664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31" name="Line 195"/>
            <p:cNvSpPr>
              <a:spLocks noChangeShapeType="1"/>
            </p:cNvSpPr>
            <p:nvPr/>
          </p:nvSpPr>
          <p:spPr bwMode="auto">
            <a:xfrm>
              <a:off x="1963" y="1676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32" name="Line 196"/>
            <p:cNvSpPr>
              <a:spLocks noChangeShapeType="1"/>
            </p:cNvSpPr>
            <p:nvPr/>
          </p:nvSpPr>
          <p:spPr bwMode="auto">
            <a:xfrm>
              <a:off x="2017" y="1682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33" name="Line 197"/>
            <p:cNvSpPr>
              <a:spLocks noChangeShapeType="1"/>
            </p:cNvSpPr>
            <p:nvPr/>
          </p:nvSpPr>
          <p:spPr bwMode="auto">
            <a:xfrm>
              <a:off x="2071" y="1688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34" name="Line 198"/>
            <p:cNvSpPr>
              <a:spLocks noChangeShapeType="1"/>
            </p:cNvSpPr>
            <p:nvPr/>
          </p:nvSpPr>
          <p:spPr bwMode="auto">
            <a:xfrm>
              <a:off x="2125" y="1694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35" name="Line 199"/>
            <p:cNvSpPr>
              <a:spLocks noChangeShapeType="1"/>
            </p:cNvSpPr>
            <p:nvPr/>
          </p:nvSpPr>
          <p:spPr bwMode="auto">
            <a:xfrm>
              <a:off x="2179" y="1700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36" name="Freeform 200"/>
            <p:cNvSpPr>
              <a:spLocks/>
            </p:cNvSpPr>
            <p:nvPr/>
          </p:nvSpPr>
          <p:spPr bwMode="auto">
            <a:xfrm>
              <a:off x="2227" y="170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37" name="Line 201"/>
            <p:cNvSpPr>
              <a:spLocks noChangeShapeType="1"/>
            </p:cNvSpPr>
            <p:nvPr/>
          </p:nvSpPr>
          <p:spPr bwMode="auto">
            <a:xfrm>
              <a:off x="2281" y="1706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38" name="Freeform 202"/>
            <p:cNvSpPr>
              <a:spLocks/>
            </p:cNvSpPr>
            <p:nvPr/>
          </p:nvSpPr>
          <p:spPr bwMode="auto">
            <a:xfrm>
              <a:off x="2335" y="170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39" name="Line 203"/>
            <p:cNvSpPr>
              <a:spLocks noChangeShapeType="1"/>
            </p:cNvSpPr>
            <p:nvPr/>
          </p:nvSpPr>
          <p:spPr bwMode="auto">
            <a:xfrm>
              <a:off x="2389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40" name="Line 204"/>
            <p:cNvSpPr>
              <a:spLocks noChangeShapeType="1"/>
            </p:cNvSpPr>
            <p:nvPr/>
          </p:nvSpPr>
          <p:spPr bwMode="auto">
            <a:xfrm>
              <a:off x="2443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41" name="Freeform 205"/>
            <p:cNvSpPr>
              <a:spLocks/>
            </p:cNvSpPr>
            <p:nvPr/>
          </p:nvSpPr>
          <p:spPr bwMode="auto">
            <a:xfrm>
              <a:off x="2497" y="17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42" name="Line 206"/>
            <p:cNvSpPr>
              <a:spLocks noChangeShapeType="1"/>
            </p:cNvSpPr>
            <p:nvPr/>
          </p:nvSpPr>
          <p:spPr bwMode="auto">
            <a:xfrm>
              <a:off x="2551" y="1718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43" name="Line 207"/>
            <p:cNvSpPr>
              <a:spLocks noChangeShapeType="1"/>
            </p:cNvSpPr>
            <p:nvPr/>
          </p:nvSpPr>
          <p:spPr bwMode="auto">
            <a:xfrm>
              <a:off x="2599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44" name="Line 208"/>
            <p:cNvSpPr>
              <a:spLocks noChangeShapeType="1"/>
            </p:cNvSpPr>
            <p:nvPr/>
          </p:nvSpPr>
          <p:spPr bwMode="auto">
            <a:xfrm>
              <a:off x="2653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45" name="Line 209"/>
            <p:cNvSpPr>
              <a:spLocks noChangeShapeType="1"/>
            </p:cNvSpPr>
            <p:nvPr/>
          </p:nvSpPr>
          <p:spPr bwMode="auto">
            <a:xfrm>
              <a:off x="2707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46" name="Line 210"/>
            <p:cNvSpPr>
              <a:spLocks noChangeShapeType="1"/>
            </p:cNvSpPr>
            <p:nvPr/>
          </p:nvSpPr>
          <p:spPr bwMode="auto">
            <a:xfrm>
              <a:off x="2761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47" name="Freeform 211"/>
            <p:cNvSpPr>
              <a:spLocks/>
            </p:cNvSpPr>
            <p:nvPr/>
          </p:nvSpPr>
          <p:spPr bwMode="auto">
            <a:xfrm>
              <a:off x="2815" y="17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48" name="Line 212"/>
            <p:cNvSpPr>
              <a:spLocks noChangeShapeType="1"/>
            </p:cNvSpPr>
            <p:nvPr/>
          </p:nvSpPr>
          <p:spPr bwMode="auto">
            <a:xfrm>
              <a:off x="2869" y="1724"/>
              <a:ext cx="55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49" name="Line 213"/>
            <p:cNvSpPr>
              <a:spLocks noChangeShapeType="1"/>
            </p:cNvSpPr>
            <p:nvPr/>
          </p:nvSpPr>
          <p:spPr bwMode="auto">
            <a:xfrm>
              <a:off x="292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50" name="Line 214"/>
            <p:cNvSpPr>
              <a:spLocks noChangeShapeType="1"/>
            </p:cNvSpPr>
            <p:nvPr/>
          </p:nvSpPr>
          <p:spPr bwMode="auto">
            <a:xfrm>
              <a:off x="297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51" name="Line 215"/>
            <p:cNvSpPr>
              <a:spLocks noChangeShapeType="1"/>
            </p:cNvSpPr>
            <p:nvPr/>
          </p:nvSpPr>
          <p:spPr bwMode="auto">
            <a:xfrm>
              <a:off x="302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52" name="Line 216"/>
            <p:cNvSpPr>
              <a:spLocks noChangeShapeType="1"/>
            </p:cNvSpPr>
            <p:nvPr/>
          </p:nvSpPr>
          <p:spPr bwMode="auto">
            <a:xfrm>
              <a:off x="308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53" name="Line 217"/>
            <p:cNvSpPr>
              <a:spLocks noChangeShapeType="1"/>
            </p:cNvSpPr>
            <p:nvPr/>
          </p:nvSpPr>
          <p:spPr bwMode="auto">
            <a:xfrm>
              <a:off x="31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54" name="Line 218"/>
            <p:cNvSpPr>
              <a:spLocks noChangeShapeType="1"/>
            </p:cNvSpPr>
            <p:nvPr/>
          </p:nvSpPr>
          <p:spPr bwMode="auto">
            <a:xfrm>
              <a:off x="31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55" name="Line 219"/>
            <p:cNvSpPr>
              <a:spLocks noChangeShapeType="1"/>
            </p:cNvSpPr>
            <p:nvPr/>
          </p:nvSpPr>
          <p:spPr bwMode="auto">
            <a:xfrm>
              <a:off x="3242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56" name="Line 220"/>
            <p:cNvSpPr>
              <a:spLocks noChangeShapeType="1"/>
            </p:cNvSpPr>
            <p:nvPr/>
          </p:nvSpPr>
          <p:spPr bwMode="auto">
            <a:xfrm>
              <a:off x="329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57" name="Line 221"/>
            <p:cNvSpPr>
              <a:spLocks noChangeShapeType="1"/>
            </p:cNvSpPr>
            <p:nvPr/>
          </p:nvSpPr>
          <p:spPr bwMode="auto">
            <a:xfrm>
              <a:off x="334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58" name="Line 222"/>
            <p:cNvSpPr>
              <a:spLocks noChangeShapeType="1"/>
            </p:cNvSpPr>
            <p:nvPr/>
          </p:nvSpPr>
          <p:spPr bwMode="auto">
            <a:xfrm>
              <a:off x="339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59" name="Line 223"/>
            <p:cNvSpPr>
              <a:spLocks noChangeShapeType="1"/>
            </p:cNvSpPr>
            <p:nvPr/>
          </p:nvSpPr>
          <p:spPr bwMode="auto">
            <a:xfrm>
              <a:off x="345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60" name="Line 224"/>
            <p:cNvSpPr>
              <a:spLocks noChangeShapeType="1"/>
            </p:cNvSpPr>
            <p:nvPr/>
          </p:nvSpPr>
          <p:spPr bwMode="auto">
            <a:xfrm>
              <a:off x="35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61" name="Line 225"/>
            <p:cNvSpPr>
              <a:spLocks noChangeShapeType="1"/>
            </p:cNvSpPr>
            <p:nvPr/>
          </p:nvSpPr>
          <p:spPr bwMode="auto">
            <a:xfrm>
              <a:off x="35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62" name="Line 226"/>
            <p:cNvSpPr>
              <a:spLocks noChangeShapeType="1"/>
            </p:cNvSpPr>
            <p:nvPr/>
          </p:nvSpPr>
          <p:spPr bwMode="auto">
            <a:xfrm>
              <a:off x="361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63" name="Line 227"/>
            <p:cNvSpPr>
              <a:spLocks noChangeShapeType="1"/>
            </p:cNvSpPr>
            <p:nvPr/>
          </p:nvSpPr>
          <p:spPr bwMode="auto">
            <a:xfrm>
              <a:off x="366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64" name="Line 228"/>
            <p:cNvSpPr>
              <a:spLocks noChangeShapeType="1"/>
            </p:cNvSpPr>
            <p:nvPr/>
          </p:nvSpPr>
          <p:spPr bwMode="auto">
            <a:xfrm>
              <a:off x="371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65" name="Line 229"/>
            <p:cNvSpPr>
              <a:spLocks noChangeShapeType="1"/>
            </p:cNvSpPr>
            <p:nvPr/>
          </p:nvSpPr>
          <p:spPr bwMode="auto">
            <a:xfrm>
              <a:off x="377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66" name="Line 230"/>
            <p:cNvSpPr>
              <a:spLocks noChangeShapeType="1"/>
            </p:cNvSpPr>
            <p:nvPr/>
          </p:nvSpPr>
          <p:spPr bwMode="auto">
            <a:xfrm>
              <a:off x="382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67" name="Line 231"/>
            <p:cNvSpPr>
              <a:spLocks noChangeShapeType="1"/>
            </p:cNvSpPr>
            <p:nvPr/>
          </p:nvSpPr>
          <p:spPr bwMode="auto">
            <a:xfrm>
              <a:off x="387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68" name="Line 232"/>
            <p:cNvSpPr>
              <a:spLocks noChangeShapeType="1"/>
            </p:cNvSpPr>
            <p:nvPr/>
          </p:nvSpPr>
          <p:spPr bwMode="auto">
            <a:xfrm>
              <a:off x="393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69" name="Line 233"/>
            <p:cNvSpPr>
              <a:spLocks noChangeShapeType="1"/>
            </p:cNvSpPr>
            <p:nvPr/>
          </p:nvSpPr>
          <p:spPr bwMode="auto">
            <a:xfrm>
              <a:off x="3986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70" name="Line 234"/>
            <p:cNvSpPr>
              <a:spLocks noChangeShapeType="1"/>
            </p:cNvSpPr>
            <p:nvPr/>
          </p:nvSpPr>
          <p:spPr bwMode="auto">
            <a:xfrm>
              <a:off x="40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71" name="Line 235"/>
            <p:cNvSpPr>
              <a:spLocks noChangeShapeType="1"/>
            </p:cNvSpPr>
            <p:nvPr/>
          </p:nvSpPr>
          <p:spPr bwMode="auto">
            <a:xfrm>
              <a:off x="40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72" name="Line 236"/>
            <p:cNvSpPr>
              <a:spLocks noChangeShapeType="1"/>
            </p:cNvSpPr>
            <p:nvPr/>
          </p:nvSpPr>
          <p:spPr bwMode="auto">
            <a:xfrm>
              <a:off x="414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73" name="Line 237"/>
            <p:cNvSpPr>
              <a:spLocks noChangeShapeType="1"/>
            </p:cNvSpPr>
            <p:nvPr/>
          </p:nvSpPr>
          <p:spPr bwMode="auto">
            <a:xfrm>
              <a:off x="419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74" name="Line 238"/>
            <p:cNvSpPr>
              <a:spLocks noChangeShapeType="1"/>
            </p:cNvSpPr>
            <p:nvPr/>
          </p:nvSpPr>
          <p:spPr bwMode="auto">
            <a:xfrm>
              <a:off x="425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75" name="Line 239"/>
            <p:cNvSpPr>
              <a:spLocks noChangeShapeType="1"/>
            </p:cNvSpPr>
            <p:nvPr/>
          </p:nvSpPr>
          <p:spPr bwMode="auto">
            <a:xfrm>
              <a:off x="430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76" name="Line 240"/>
            <p:cNvSpPr>
              <a:spLocks noChangeShapeType="1"/>
            </p:cNvSpPr>
            <p:nvPr/>
          </p:nvSpPr>
          <p:spPr bwMode="auto">
            <a:xfrm>
              <a:off x="4358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77" name="Line 241"/>
            <p:cNvSpPr>
              <a:spLocks noChangeShapeType="1"/>
            </p:cNvSpPr>
            <p:nvPr/>
          </p:nvSpPr>
          <p:spPr bwMode="auto">
            <a:xfrm>
              <a:off x="44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78" name="Line 242"/>
            <p:cNvSpPr>
              <a:spLocks noChangeShapeType="1"/>
            </p:cNvSpPr>
            <p:nvPr/>
          </p:nvSpPr>
          <p:spPr bwMode="auto">
            <a:xfrm>
              <a:off x="44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79" name="Line 243"/>
            <p:cNvSpPr>
              <a:spLocks noChangeShapeType="1"/>
            </p:cNvSpPr>
            <p:nvPr/>
          </p:nvSpPr>
          <p:spPr bwMode="auto">
            <a:xfrm>
              <a:off x="451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80" name="Line 244"/>
            <p:cNvSpPr>
              <a:spLocks noChangeShapeType="1"/>
            </p:cNvSpPr>
            <p:nvPr/>
          </p:nvSpPr>
          <p:spPr bwMode="auto">
            <a:xfrm>
              <a:off x="456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81" name="Line 245"/>
            <p:cNvSpPr>
              <a:spLocks noChangeShapeType="1"/>
            </p:cNvSpPr>
            <p:nvPr/>
          </p:nvSpPr>
          <p:spPr bwMode="auto">
            <a:xfrm>
              <a:off x="1537" y="1658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82" name="Line 246"/>
            <p:cNvSpPr>
              <a:spLocks noChangeShapeType="1"/>
            </p:cNvSpPr>
            <p:nvPr/>
          </p:nvSpPr>
          <p:spPr bwMode="auto">
            <a:xfrm>
              <a:off x="1591" y="1682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83" name="Line 247"/>
            <p:cNvSpPr>
              <a:spLocks noChangeShapeType="1"/>
            </p:cNvSpPr>
            <p:nvPr/>
          </p:nvSpPr>
          <p:spPr bwMode="auto">
            <a:xfrm>
              <a:off x="1645" y="1706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84" name="Line 248"/>
            <p:cNvSpPr>
              <a:spLocks noChangeShapeType="1"/>
            </p:cNvSpPr>
            <p:nvPr/>
          </p:nvSpPr>
          <p:spPr bwMode="auto">
            <a:xfrm>
              <a:off x="1699" y="1730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85" name="Line 249"/>
            <p:cNvSpPr>
              <a:spLocks noChangeShapeType="1"/>
            </p:cNvSpPr>
            <p:nvPr/>
          </p:nvSpPr>
          <p:spPr bwMode="auto">
            <a:xfrm>
              <a:off x="1753" y="1748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86" name="Line 250"/>
            <p:cNvSpPr>
              <a:spLocks noChangeShapeType="1"/>
            </p:cNvSpPr>
            <p:nvPr/>
          </p:nvSpPr>
          <p:spPr bwMode="auto">
            <a:xfrm>
              <a:off x="1807" y="1766"/>
              <a:ext cx="48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87" name="Line 251"/>
            <p:cNvSpPr>
              <a:spLocks noChangeShapeType="1"/>
            </p:cNvSpPr>
            <p:nvPr/>
          </p:nvSpPr>
          <p:spPr bwMode="auto">
            <a:xfrm>
              <a:off x="1855" y="1778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88" name="Line 252"/>
            <p:cNvSpPr>
              <a:spLocks noChangeShapeType="1"/>
            </p:cNvSpPr>
            <p:nvPr/>
          </p:nvSpPr>
          <p:spPr bwMode="auto">
            <a:xfrm>
              <a:off x="1909" y="1790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89" name="Line 253"/>
            <p:cNvSpPr>
              <a:spLocks noChangeShapeType="1"/>
            </p:cNvSpPr>
            <p:nvPr/>
          </p:nvSpPr>
          <p:spPr bwMode="auto">
            <a:xfrm>
              <a:off x="1963" y="1802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90" name="Line 254"/>
            <p:cNvSpPr>
              <a:spLocks noChangeShapeType="1"/>
            </p:cNvSpPr>
            <p:nvPr/>
          </p:nvSpPr>
          <p:spPr bwMode="auto">
            <a:xfrm>
              <a:off x="2017" y="181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91" name="Line 255"/>
            <p:cNvSpPr>
              <a:spLocks noChangeShapeType="1"/>
            </p:cNvSpPr>
            <p:nvPr/>
          </p:nvSpPr>
          <p:spPr bwMode="auto">
            <a:xfrm>
              <a:off x="2071" y="1820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92" name="Line 256"/>
            <p:cNvSpPr>
              <a:spLocks noChangeShapeType="1"/>
            </p:cNvSpPr>
            <p:nvPr/>
          </p:nvSpPr>
          <p:spPr bwMode="auto">
            <a:xfrm>
              <a:off x="2125" y="1826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93" name="Line 257"/>
            <p:cNvSpPr>
              <a:spLocks noChangeShapeType="1"/>
            </p:cNvSpPr>
            <p:nvPr/>
          </p:nvSpPr>
          <p:spPr bwMode="auto">
            <a:xfrm>
              <a:off x="2179" y="1832"/>
              <a:ext cx="48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94" name="Line 258"/>
            <p:cNvSpPr>
              <a:spLocks noChangeShapeType="1"/>
            </p:cNvSpPr>
            <p:nvPr/>
          </p:nvSpPr>
          <p:spPr bwMode="auto">
            <a:xfrm>
              <a:off x="2227" y="183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95" name="Line 259"/>
            <p:cNvSpPr>
              <a:spLocks noChangeShapeType="1"/>
            </p:cNvSpPr>
            <p:nvPr/>
          </p:nvSpPr>
          <p:spPr bwMode="auto">
            <a:xfrm>
              <a:off x="2281" y="1838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96" name="Line 260"/>
            <p:cNvSpPr>
              <a:spLocks noChangeShapeType="1"/>
            </p:cNvSpPr>
            <p:nvPr/>
          </p:nvSpPr>
          <p:spPr bwMode="auto">
            <a:xfrm>
              <a:off x="2335" y="184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97" name="Line 261"/>
            <p:cNvSpPr>
              <a:spLocks noChangeShapeType="1"/>
            </p:cNvSpPr>
            <p:nvPr/>
          </p:nvSpPr>
          <p:spPr bwMode="auto">
            <a:xfrm>
              <a:off x="2389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98" name="Line 262"/>
            <p:cNvSpPr>
              <a:spLocks noChangeShapeType="1"/>
            </p:cNvSpPr>
            <p:nvPr/>
          </p:nvSpPr>
          <p:spPr bwMode="auto">
            <a:xfrm>
              <a:off x="2443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99" name="Freeform 263"/>
            <p:cNvSpPr>
              <a:spLocks/>
            </p:cNvSpPr>
            <p:nvPr/>
          </p:nvSpPr>
          <p:spPr bwMode="auto">
            <a:xfrm>
              <a:off x="2497" y="18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00" name="Line 264"/>
            <p:cNvSpPr>
              <a:spLocks noChangeShapeType="1"/>
            </p:cNvSpPr>
            <p:nvPr/>
          </p:nvSpPr>
          <p:spPr bwMode="auto">
            <a:xfrm>
              <a:off x="2551" y="1856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01" name="Line 265"/>
            <p:cNvSpPr>
              <a:spLocks noChangeShapeType="1"/>
            </p:cNvSpPr>
            <p:nvPr/>
          </p:nvSpPr>
          <p:spPr bwMode="auto">
            <a:xfrm>
              <a:off x="2599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02" name="Line 266"/>
            <p:cNvSpPr>
              <a:spLocks noChangeShapeType="1"/>
            </p:cNvSpPr>
            <p:nvPr/>
          </p:nvSpPr>
          <p:spPr bwMode="auto">
            <a:xfrm>
              <a:off x="2653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03" name="Freeform 267"/>
            <p:cNvSpPr>
              <a:spLocks/>
            </p:cNvSpPr>
            <p:nvPr/>
          </p:nvSpPr>
          <p:spPr bwMode="auto">
            <a:xfrm>
              <a:off x="2707" y="18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04" name="Line 268"/>
            <p:cNvSpPr>
              <a:spLocks noChangeShapeType="1"/>
            </p:cNvSpPr>
            <p:nvPr/>
          </p:nvSpPr>
          <p:spPr bwMode="auto">
            <a:xfrm>
              <a:off x="2761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05" name="Line 269"/>
            <p:cNvSpPr>
              <a:spLocks noChangeShapeType="1"/>
            </p:cNvSpPr>
            <p:nvPr/>
          </p:nvSpPr>
          <p:spPr bwMode="auto">
            <a:xfrm>
              <a:off x="2815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06" name="Line 270"/>
            <p:cNvSpPr>
              <a:spLocks noChangeShapeType="1"/>
            </p:cNvSpPr>
            <p:nvPr/>
          </p:nvSpPr>
          <p:spPr bwMode="auto">
            <a:xfrm>
              <a:off x="2869" y="1862"/>
              <a:ext cx="55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07" name="Line 271"/>
            <p:cNvSpPr>
              <a:spLocks noChangeShapeType="1"/>
            </p:cNvSpPr>
            <p:nvPr/>
          </p:nvSpPr>
          <p:spPr bwMode="auto">
            <a:xfrm>
              <a:off x="2924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08" name="Line 272"/>
            <p:cNvSpPr>
              <a:spLocks noChangeShapeType="1"/>
            </p:cNvSpPr>
            <p:nvPr/>
          </p:nvSpPr>
          <p:spPr bwMode="auto">
            <a:xfrm>
              <a:off x="297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09" name="Line 273"/>
            <p:cNvSpPr>
              <a:spLocks noChangeShapeType="1"/>
            </p:cNvSpPr>
            <p:nvPr/>
          </p:nvSpPr>
          <p:spPr bwMode="auto">
            <a:xfrm>
              <a:off x="3026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10" name="Line 274"/>
            <p:cNvSpPr>
              <a:spLocks noChangeShapeType="1"/>
            </p:cNvSpPr>
            <p:nvPr/>
          </p:nvSpPr>
          <p:spPr bwMode="auto">
            <a:xfrm>
              <a:off x="308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11" name="Line 275"/>
            <p:cNvSpPr>
              <a:spLocks noChangeShapeType="1"/>
            </p:cNvSpPr>
            <p:nvPr/>
          </p:nvSpPr>
          <p:spPr bwMode="auto">
            <a:xfrm>
              <a:off x="313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12" name="Line 276"/>
            <p:cNvSpPr>
              <a:spLocks noChangeShapeType="1"/>
            </p:cNvSpPr>
            <p:nvPr/>
          </p:nvSpPr>
          <p:spPr bwMode="auto">
            <a:xfrm>
              <a:off x="318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13" name="Line 277"/>
            <p:cNvSpPr>
              <a:spLocks noChangeShapeType="1"/>
            </p:cNvSpPr>
            <p:nvPr/>
          </p:nvSpPr>
          <p:spPr bwMode="auto">
            <a:xfrm>
              <a:off x="3242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14" name="Line 278"/>
            <p:cNvSpPr>
              <a:spLocks noChangeShapeType="1"/>
            </p:cNvSpPr>
            <p:nvPr/>
          </p:nvSpPr>
          <p:spPr bwMode="auto">
            <a:xfrm>
              <a:off x="329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15" name="Line 279"/>
            <p:cNvSpPr>
              <a:spLocks noChangeShapeType="1"/>
            </p:cNvSpPr>
            <p:nvPr/>
          </p:nvSpPr>
          <p:spPr bwMode="auto">
            <a:xfrm>
              <a:off x="334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16" name="Line 280"/>
            <p:cNvSpPr>
              <a:spLocks noChangeShapeType="1"/>
            </p:cNvSpPr>
            <p:nvPr/>
          </p:nvSpPr>
          <p:spPr bwMode="auto">
            <a:xfrm>
              <a:off x="339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17" name="Line 281"/>
            <p:cNvSpPr>
              <a:spLocks noChangeShapeType="1"/>
            </p:cNvSpPr>
            <p:nvPr/>
          </p:nvSpPr>
          <p:spPr bwMode="auto">
            <a:xfrm>
              <a:off x="345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18" name="Freeform 282"/>
            <p:cNvSpPr>
              <a:spLocks/>
            </p:cNvSpPr>
            <p:nvPr/>
          </p:nvSpPr>
          <p:spPr bwMode="auto">
            <a:xfrm>
              <a:off x="3506" y="18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19" name="Line 283"/>
            <p:cNvSpPr>
              <a:spLocks noChangeShapeType="1"/>
            </p:cNvSpPr>
            <p:nvPr/>
          </p:nvSpPr>
          <p:spPr bwMode="auto">
            <a:xfrm>
              <a:off x="35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0" name="Line 284"/>
            <p:cNvSpPr>
              <a:spLocks noChangeShapeType="1"/>
            </p:cNvSpPr>
            <p:nvPr/>
          </p:nvSpPr>
          <p:spPr bwMode="auto">
            <a:xfrm>
              <a:off x="3614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1" name="Line 285"/>
            <p:cNvSpPr>
              <a:spLocks noChangeShapeType="1"/>
            </p:cNvSpPr>
            <p:nvPr/>
          </p:nvSpPr>
          <p:spPr bwMode="auto">
            <a:xfrm>
              <a:off x="366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2" name="Line 286"/>
            <p:cNvSpPr>
              <a:spLocks noChangeShapeType="1"/>
            </p:cNvSpPr>
            <p:nvPr/>
          </p:nvSpPr>
          <p:spPr bwMode="auto">
            <a:xfrm>
              <a:off x="371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3" name="Line 287"/>
            <p:cNvSpPr>
              <a:spLocks noChangeShapeType="1"/>
            </p:cNvSpPr>
            <p:nvPr/>
          </p:nvSpPr>
          <p:spPr bwMode="auto">
            <a:xfrm>
              <a:off x="377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4" name="Line 288"/>
            <p:cNvSpPr>
              <a:spLocks noChangeShapeType="1"/>
            </p:cNvSpPr>
            <p:nvPr/>
          </p:nvSpPr>
          <p:spPr bwMode="auto">
            <a:xfrm>
              <a:off x="382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5" name="Line 289"/>
            <p:cNvSpPr>
              <a:spLocks noChangeShapeType="1"/>
            </p:cNvSpPr>
            <p:nvPr/>
          </p:nvSpPr>
          <p:spPr bwMode="auto">
            <a:xfrm>
              <a:off x="387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6" name="Line 290"/>
            <p:cNvSpPr>
              <a:spLocks noChangeShapeType="1"/>
            </p:cNvSpPr>
            <p:nvPr/>
          </p:nvSpPr>
          <p:spPr bwMode="auto">
            <a:xfrm>
              <a:off x="393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7" name="Line 291"/>
            <p:cNvSpPr>
              <a:spLocks noChangeShapeType="1"/>
            </p:cNvSpPr>
            <p:nvPr/>
          </p:nvSpPr>
          <p:spPr bwMode="auto">
            <a:xfrm>
              <a:off x="3986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8" name="Line 292"/>
            <p:cNvSpPr>
              <a:spLocks noChangeShapeType="1"/>
            </p:cNvSpPr>
            <p:nvPr/>
          </p:nvSpPr>
          <p:spPr bwMode="auto">
            <a:xfrm>
              <a:off x="403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9" name="Line 293"/>
            <p:cNvSpPr>
              <a:spLocks noChangeShapeType="1"/>
            </p:cNvSpPr>
            <p:nvPr/>
          </p:nvSpPr>
          <p:spPr bwMode="auto">
            <a:xfrm>
              <a:off x="408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30" name="Line 294"/>
            <p:cNvSpPr>
              <a:spLocks noChangeShapeType="1"/>
            </p:cNvSpPr>
            <p:nvPr/>
          </p:nvSpPr>
          <p:spPr bwMode="auto">
            <a:xfrm>
              <a:off x="414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31" name="Line 295"/>
            <p:cNvSpPr>
              <a:spLocks noChangeShapeType="1"/>
            </p:cNvSpPr>
            <p:nvPr/>
          </p:nvSpPr>
          <p:spPr bwMode="auto">
            <a:xfrm>
              <a:off x="419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32" name="Line 296"/>
            <p:cNvSpPr>
              <a:spLocks noChangeShapeType="1"/>
            </p:cNvSpPr>
            <p:nvPr/>
          </p:nvSpPr>
          <p:spPr bwMode="auto">
            <a:xfrm>
              <a:off x="425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33" name="Line 297"/>
            <p:cNvSpPr>
              <a:spLocks noChangeShapeType="1"/>
            </p:cNvSpPr>
            <p:nvPr/>
          </p:nvSpPr>
          <p:spPr bwMode="auto">
            <a:xfrm>
              <a:off x="430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34" name="Line 298"/>
            <p:cNvSpPr>
              <a:spLocks noChangeShapeType="1"/>
            </p:cNvSpPr>
            <p:nvPr/>
          </p:nvSpPr>
          <p:spPr bwMode="auto">
            <a:xfrm>
              <a:off x="4358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35" name="Line 299"/>
            <p:cNvSpPr>
              <a:spLocks noChangeShapeType="1"/>
            </p:cNvSpPr>
            <p:nvPr/>
          </p:nvSpPr>
          <p:spPr bwMode="auto">
            <a:xfrm>
              <a:off x="440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36" name="Line 300"/>
            <p:cNvSpPr>
              <a:spLocks noChangeShapeType="1"/>
            </p:cNvSpPr>
            <p:nvPr/>
          </p:nvSpPr>
          <p:spPr bwMode="auto">
            <a:xfrm>
              <a:off x="44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37" name="Line 301"/>
            <p:cNvSpPr>
              <a:spLocks noChangeShapeType="1"/>
            </p:cNvSpPr>
            <p:nvPr/>
          </p:nvSpPr>
          <p:spPr bwMode="auto">
            <a:xfrm>
              <a:off x="451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38" name="Line 302"/>
            <p:cNvSpPr>
              <a:spLocks noChangeShapeType="1"/>
            </p:cNvSpPr>
            <p:nvPr/>
          </p:nvSpPr>
          <p:spPr bwMode="auto">
            <a:xfrm>
              <a:off x="456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39" name="Line 303"/>
            <p:cNvSpPr>
              <a:spLocks noChangeShapeType="1"/>
            </p:cNvSpPr>
            <p:nvPr/>
          </p:nvSpPr>
          <p:spPr bwMode="auto">
            <a:xfrm>
              <a:off x="1537" y="1778"/>
              <a:ext cx="54" cy="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40" name="Line 304"/>
            <p:cNvSpPr>
              <a:spLocks noChangeShapeType="1"/>
            </p:cNvSpPr>
            <p:nvPr/>
          </p:nvSpPr>
          <p:spPr bwMode="auto">
            <a:xfrm>
              <a:off x="1591" y="181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41" name="Line 305"/>
            <p:cNvSpPr>
              <a:spLocks noChangeShapeType="1"/>
            </p:cNvSpPr>
            <p:nvPr/>
          </p:nvSpPr>
          <p:spPr bwMode="auto">
            <a:xfrm>
              <a:off x="1645" y="184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42" name="Line 306"/>
            <p:cNvSpPr>
              <a:spLocks noChangeShapeType="1"/>
            </p:cNvSpPr>
            <p:nvPr/>
          </p:nvSpPr>
          <p:spPr bwMode="auto">
            <a:xfrm>
              <a:off x="1699" y="1874"/>
              <a:ext cx="54" cy="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43" name="Line 307"/>
            <p:cNvSpPr>
              <a:spLocks noChangeShapeType="1"/>
            </p:cNvSpPr>
            <p:nvPr/>
          </p:nvSpPr>
          <p:spPr bwMode="auto">
            <a:xfrm>
              <a:off x="1753" y="1898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44" name="Line 308"/>
            <p:cNvSpPr>
              <a:spLocks noChangeShapeType="1"/>
            </p:cNvSpPr>
            <p:nvPr/>
          </p:nvSpPr>
          <p:spPr bwMode="auto">
            <a:xfrm>
              <a:off x="1807" y="1916"/>
              <a:ext cx="48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45" name="Line 309"/>
            <p:cNvSpPr>
              <a:spLocks noChangeShapeType="1"/>
            </p:cNvSpPr>
            <p:nvPr/>
          </p:nvSpPr>
          <p:spPr bwMode="auto">
            <a:xfrm>
              <a:off x="1855" y="1934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46" name="Line 310"/>
            <p:cNvSpPr>
              <a:spLocks noChangeShapeType="1"/>
            </p:cNvSpPr>
            <p:nvPr/>
          </p:nvSpPr>
          <p:spPr bwMode="auto">
            <a:xfrm>
              <a:off x="1909" y="1952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47" name="Line 311"/>
            <p:cNvSpPr>
              <a:spLocks noChangeShapeType="1"/>
            </p:cNvSpPr>
            <p:nvPr/>
          </p:nvSpPr>
          <p:spPr bwMode="auto">
            <a:xfrm>
              <a:off x="1963" y="196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48" name="Line 312"/>
            <p:cNvSpPr>
              <a:spLocks noChangeShapeType="1"/>
            </p:cNvSpPr>
            <p:nvPr/>
          </p:nvSpPr>
          <p:spPr bwMode="auto">
            <a:xfrm>
              <a:off x="2017" y="1976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49" name="Line 313"/>
            <p:cNvSpPr>
              <a:spLocks noChangeShapeType="1"/>
            </p:cNvSpPr>
            <p:nvPr/>
          </p:nvSpPr>
          <p:spPr bwMode="auto">
            <a:xfrm>
              <a:off x="2071" y="198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50" name="Line 314"/>
            <p:cNvSpPr>
              <a:spLocks noChangeShapeType="1"/>
            </p:cNvSpPr>
            <p:nvPr/>
          </p:nvSpPr>
          <p:spPr bwMode="auto">
            <a:xfrm>
              <a:off x="2125" y="199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51" name="Line 315"/>
            <p:cNvSpPr>
              <a:spLocks noChangeShapeType="1"/>
            </p:cNvSpPr>
            <p:nvPr/>
          </p:nvSpPr>
          <p:spPr bwMode="auto">
            <a:xfrm>
              <a:off x="2179" y="2006"/>
              <a:ext cx="48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52" name="Line 316"/>
            <p:cNvSpPr>
              <a:spLocks noChangeShapeType="1"/>
            </p:cNvSpPr>
            <p:nvPr/>
          </p:nvSpPr>
          <p:spPr bwMode="auto">
            <a:xfrm>
              <a:off x="2227" y="2012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53" name="Line 317"/>
            <p:cNvSpPr>
              <a:spLocks noChangeShapeType="1"/>
            </p:cNvSpPr>
            <p:nvPr/>
          </p:nvSpPr>
          <p:spPr bwMode="auto">
            <a:xfrm>
              <a:off x="2281" y="201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54" name="Line 318"/>
            <p:cNvSpPr>
              <a:spLocks noChangeShapeType="1"/>
            </p:cNvSpPr>
            <p:nvPr/>
          </p:nvSpPr>
          <p:spPr bwMode="auto">
            <a:xfrm>
              <a:off x="2335" y="2024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55" name="Freeform 319"/>
            <p:cNvSpPr>
              <a:spLocks/>
            </p:cNvSpPr>
            <p:nvPr/>
          </p:nvSpPr>
          <p:spPr bwMode="auto">
            <a:xfrm>
              <a:off x="2389" y="202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56" name="Line 320"/>
            <p:cNvSpPr>
              <a:spLocks noChangeShapeType="1"/>
            </p:cNvSpPr>
            <p:nvPr/>
          </p:nvSpPr>
          <p:spPr bwMode="auto">
            <a:xfrm>
              <a:off x="2443" y="2030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57" name="Freeform 321"/>
            <p:cNvSpPr>
              <a:spLocks/>
            </p:cNvSpPr>
            <p:nvPr/>
          </p:nvSpPr>
          <p:spPr bwMode="auto">
            <a:xfrm>
              <a:off x="2497" y="203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58" name="Line 322"/>
            <p:cNvSpPr>
              <a:spLocks noChangeShapeType="1"/>
            </p:cNvSpPr>
            <p:nvPr/>
          </p:nvSpPr>
          <p:spPr bwMode="auto">
            <a:xfrm>
              <a:off x="2551" y="2036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59" name="Freeform 323"/>
            <p:cNvSpPr>
              <a:spLocks/>
            </p:cNvSpPr>
            <p:nvPr/>
          </p:nvSpPr>
          <p:spPr bwMode="auto">
            <a:xfrm>
              <a:off x="2599" y="203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60" name="Line 324"/>
            <p:cNvSpPr>
              <a:spLocks noChangeShapeType="1"/>
            </p:cNvSpPr>
            <p:nvPr/>
          </p:nvSpPr>
          <p:spPr bwMode="auto">
            <a:xfrm>
              <a:off x="2653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61" name="Line 325"/>
            <p:cNvSpPr>
              <a:spLocks noChangeShapeType="1"/>
            </p:cNvSpPr>
            <p:nvPr/>
          </p:nvSpPr>
          <p:spPr bwMode="auto">
            <a:xfrm>
              <a:off x="2707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62" name="Line 326"/>
            <p:cNvSpPr>
              <a:spLocks noChangeShapeType="1"/>
            </p:cNvSpPr>
            <p:nvPr/>
          </p:nvSpPr>
          <p:spPr bwMode="auto">
            <a:xfrm>
              <a:off x="2761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63" name="Line 327"/>
            <p:cNvSpPr>
              <a:spLocks noChangeShapeType="1"/>
            </p:cNvSpPr>
            <p:nvPr/>
          </p:nvSpPr>
          <p:spPr bwMode="auto">
            <a:xfrm>
              <a:off x="2815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64" name="Freeform 328"/>
            <p:cNvSpPr>
              <a:spLocks/>
            </p:cNvSpPr>
            <p:nvPr/>
          </p:nvSpPr>
          <p:spPr bwMode="auto">
            <a:xfrm>
              <a:off x="2869" y="20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65" name="Line 329"/>
            <p:cNvSpPr>
              <a:spLocks noChangeShapeType="1"/>
            </p:cNvSpPr>
            <p:nvPr/>
          </p:nvSpPr>
          <p:spPr bwMode="auto">
            <a:xfrm>
              <a:off x="292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66" name="Line 330"/>
            <p:cNvSpPr>
              <a:spLocks noChangeShapeType="1"/>
            </p:cNvSpPr>
            <p:nvPr/>
          </p:nvSpPr>
          <p:spPr bwMode="auto">
            <a:xfrm>
              <a:off x="297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67" name="Line 331"/>
            <p:cNvSpPr>
              <a:spLocks noChangeShapeType="1"/>
            </p:cNvSpPr>
            <p:nvPr/>
          </p:nvSpPr>
          <p:spPr bwMode="auto">
            <a:xfrm>
              <a:off x="302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68" name="Line 332"/>
            <p:cNvSpPr>
              <a:spLocks noChangeShapeType="1"/>
            </p:cNvSpPr>
            <p:nvPr/>
          </p:nvSpPr>
          <p:spPr bwMode="auto">
            <a:xfrm>
              <a:off x="308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69" name="Line 333"/>
            <p:cNvSpPr>
              <a:spLocks noChangeShapeType="1"/>
            </p:cNvSpPr>
            <p:nvPr/>
          </p:nvSpPr>
          <p:spPr bwMode="auto">
            <a:xfrm>
              <a:off x="31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70" name="Line 334"/>
            <p:cNvSpPr>
              <a:spLocks noChangeShapeType="1"/>
            </p:cNvSpPr>
            <p:nvPr/>
          </p:nvSpPr>
          <p:spPr bwMode="auto">
            <a:xfrm>
              <a:off x="31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71" name="Line 335"/>
            <p:cNvSpPr>
              <a:spLocks noChangeShapeType="1"/>
            </p:cNvSpPr>
            <p:nvPr/>
          </p:nvSpPr>
          <p:spPr bwMode="auto">
            <a:xfrm>
              <a:off x="3242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72" name="Line 336"/>
            <p:cNvSpPr>
              <a:spLocks noChangeShapeType="1"/>
            </p:cNvSpPr>
            <p:nvPr/>
          </p:nvSpPr>
          <p:spPr bwMode="auto">
            <a:xfrm>
              <a:off x="329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73" name="Line 337"/>
            <p:cNvSpPr>
              <a:spLocks noChangeShapeType="1"/>
            </p:cNvSpPr>
            <p:nvPr/>
          </p:nvSpPr>
          <p:spPr bwMode="auto">
            <a:xfrm>
              <a:off x="334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74" name="Line 338"/>
            <p:cNvSpPr>
              <a:spLocks noChangeShapeType="1"/>
            </p:cNvSpPr>
            <p:nvPr/>
          </p:nvSpPr>
          <p:spPr bwMode="auto">
            <a:xfrm>
              <a:off x="339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75" name="Line 339"/>
            <p:cNvSpPr>
              <a:spLocks noChangeShapeType="1"/>
            </p:cNvSpPr>
            <p:nvPr/>
          </p:nvSpPr>
          <p:spPr bwMode="auto">
            <a:xfrm>
              <a:off x="345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76" name="Line 340"/>
            <p:cNvSpPr>
              <a:spLocks noChangeShapeType="1"/>
            </p:cNvSpPr>
            <p:nvPr/>
          </p:nvSpPr>
          <p:spPr bwMode="auto">
            <a:xfrm>
              <a:off x="35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77" name="Line 341"/>
            <p:cNvSpPr>
              <a:spLocks noChangeShapeType="1"/>
            </p:cNvSpPr>
            <p:nvPr/>
          </p:nvSpPr>
          <p:spPr bwMode="auto">
            <a:xfrm>
              <a:off x="35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78" name="Line 342"/>
            <p:cNvSpPr>
              <a:spLocks noChangeShapeType="1"/>
            </p:cNvSpPr>
            <p:nvPr/>
          </p:nvSpPr>
          <p:spPr bwMode="auto">
            <a:xfrm>
              <a:off x="361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79" name="Line 343"/>
            <p:cNvSpPr>
              <a:spLocks noChangeShapeType="1"/>
            </p:cNvSpPr>
            <p:nvPr/>
          </p:nvSpPr>
          <p:spPr bwMode="auto">
            <a:xfrm>
              <a:off x="366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80" name="Line 344"/>
            <p:cNvSpPr>
              <a:spLocks noChangeShapeType="1"/>
            </p:cNvSpPr>
            <p:nvPr/>
          </p:nvSpPr>
          <p:spPr bwMode="auto">
            <a:xfrm>
              <a:off x="371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81" name="Line 345"/>
            <p:cNvSpPr>
              <a:spLocks noChangeShapeType="1"/>
            </p:cNvSpPr>
            <p:nvPr/>
          </p:nvSpPr>
          <p:spPr bwMode="auto">
            <a:xfrm>
              <a:off x="377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82" name="Line 346"/>
            <p:cNvSpPr>
              <a:spLocks noChangeShapeType="1"/>
            </p:cNvSpPr>
            <p:nvPr/>
          </p:nvSpPr>
          <p:spPr bwMode="auto">
            <a:xfrm>
              <a:off x="382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83" name="Line 347"/>
            <p:cNvSpPr>
              <a:spLocks noChangeShapeType="1"/>
            </p:cNvSpPr>
            <p:nvPr/>
          </p:nvSpPr>
          <p:spPr bwMode="auto">
            <a:xfrm>
              <a:off x="387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84" name="Line 348"/>
            <p:cNvSpPr>
              <a:spLocks noChangeShapeType="1"/>
            </p:cNvSpPr>
            <p:nvPr/>
          </p:nvSpPr>
          <p:spPr bwMode="auto">
            <a:xfrm>
              <a:off x="393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85" name="Line 349"/>
            <p:cNvSpPr>
              <a:spLocks noChangeShapeType="1"/>
            </p:cNvSpPr>
            <p:nvPr/>
          </p:nvSpPr>
          <p:spPr bwMode="auto">
            <a:xfrm>
              <a:off x="3986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86" name="Line 350"/>
            <p:cNvSpPr>
              <a:spLocks noChangeShapeType="1"/>
            </p:cNvSpPr>
            <p:nvPr/>
          </p:nvSpPr>
          <p:spPr bwMode="auto">
            <a:xfrm>
              <a:off x="40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87" name="Line 351"/>
            <p:cNvSpPr>
              <a:spLocks noChangeShapeType="1"/>
            </p:cNvSpPr>
            <p:nvPr/>
          </p:nvSpPr>
          <p:spPr bwMode="auto">
            <a:xfrm>
              <a:off x="40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88" name="Line 352"/>
            <p:cNvSpPr>
              <a:spLocks noChangeShapeType="1"/>
            </p:cNvSpPr>
            <p:nvPr/>
          </p:nvSpPr>
          <p:spPr bwMode="auto">
            <a:xfrm>
              <a:off x="414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89" name="Line 353"/>
            <p:cNvSpPr>
              <a:spLocks noChangeShapeType="1"/>
            </p:cNvSpPr>
            <p:nvPr/>
          </p:nvSpPr>
          <p:spPr bwMode="auto">
            <a:xfrm>
              <a:off x="419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90" name="Line 354"/>
            <p:cNvSpPr>
              <a:spLocks noChangeShapeType="1"/>
            </p:cNvSpPr>
            <p:nvPr/>
          </p:nvSpPr>
          <p:spPr bwMode="auto">
            <a:xfrm>
              <a:off x="425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91" name="Line 355"/>
            <p:cNvSpPr>
              <a:spLocks noChangeShapeType="1"/>
            </p:cNvSpPr>
            <p:nvPr/>
          </p:nvSpPr>
          <p:spPr bwMode="auto">
            <a:xfrm>
              <a:off x="430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92" name="Line 356"/>
            <p:cNvSpPr>
              <a:spLocks noChangeShapeType="1"/>
            </p:cNvSpPr>
            <p:nvPr/>
          </p:nvSpPr>
          <p:spPr bwMode="auto">
            <a:xfrm>
              <a:off x="4358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93" name="Line 357"/>
            <p:cNvSpPr>
              <a:spLocks noChangeShapeType="1"/>
            </p:cNvSpPr>
            <p:nvPr/>
          </p:nvSpPr>
          <p:spPr bwMode="auto">
            <a:xfrm>
              <a:off x="44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94" name="Line 358"/>
            <p:cNvSpPr>
              <a:spLocks noChangeShapeType="1"/>
            </p:cNvSpPr>
            <p:nvPr/>
          </p:nvSpPr>
          <p:spPr bwMode="auto">
            <a:xfrm>
              <a:off x="44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95" name="Line 359"/>
            <p:cNvSpPr>
              <a:spLocks noChangeShapeType="1"/>
            </p:cNvSpPr>
            <p:nvPr/>
          </p:nvSpPr>
          <p:spPr bwMode="auto">
            <a:xfrm>
              <a:off x="451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96" name="Line 360"/>
            <p:cNvSpPr>
              <a:spLocks noChangeShapeType="1"/>
            </p:cNvSpPr>
            <p:nvPr/>
          </p:nvSpPr>
          <p:spPr bwMode="auto">
            <a:xfrm>
              <a:off x="456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97" name="Line 361"/>
            <p:cNvSpPr>
              <a:spLocks noChangeShapeType="1"/>
            </p:cNvSpPr>
            <p:nvPr/>
          </p:nvSpPr>
          <p:spPr bwMode="auto">
            <a:xfrm>
              <a:off x="1537" y="1856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98" name="Line 362"/>
            <p:cNvSpPr>
              <a:spLocks noChangeShapeType="1"/>
            </p:cNvSpPr>
            <p:nvPr/>
          </p:nvSpPr>
          <p:spPr bwMode="auto">
            <a:xfrm>
              <a:off x="1591" y="1892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99" name="Line 363"/>
            <p:cNvSpPr>
              <a:spLocks noChangeShapeType="1"/>
            </p:cNvSpPr>
            <p:nvPr/>
          </p:nvSpPr>
          <p:spPr bwMode="auto">
            <a:xfrm>
              <a:off x="1645" y="1928"/>
              <a:ext cx="54" cy="3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00" name="Line 364"/>
            <p:cNvSpPr>
              <a:spLocks noChangeShapeType="1"/>
            </p:cNvSpPr>
            <p:nvPr/>
          </p:nvSpPr>
          <p:spPr bwMode="auto">
            <a:xfrm>
              <a:off x="1699" y="1958"/>
              <a:ext cx="54" cy="2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01" name="Freeform 365"/>
            <p:cNvSpPr>
              <a:spLocks/>
            </p:cNvSpPr>
            <p:nvPr/>
          </p:nvSpPr>
          <p:spPr bwMode="auto">
            <a:xfrm>
              <a:off x="1753" y="1982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02" name="Freeform 366"/>
            <p:cNvSpPr>
              <a:spLocks/>
            </p:cNvSpPr>
            <p:nvPr/>
          </p:nvSpPr>
          <p:spPr bwMode="auto">
            <a:xfrm>
              <a:off x="1807" y="2012"/>
              <a:ext cx="48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48" y="18"/>
                </a:cxn>
              </a:cxnLst>
              <a:rect l="0" t="0" r="r" b="b"/>
              <a:pathLst>
                <a:path w="48" h="18">
                  <a:moveTo>
                    <a:pt x="0" y="0"/>
                  </a:moveTo>
                  <a:lnTo>
                    <a:pt x="24" y="12"/>
                  </a:lnTo>
                  <a:lnTo>
                    <a:pt x="48" y="1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03" name="Line 367"/>
            <p:cNvSpPr>
              <a:spLocks noChangeShapeType="1"/>
            </p:cNvSpPr>
            <p:nvPr/>
          </p:nvSpPr>
          <p:spPr bwMode="auto">
            <a:xfrm>
              <a:off x="1855" y="2030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04" name="Line 368"/>
            <p:cNvSpPr>
              <a:spLocks noChangeShapeType="1"/>
            </p:cNvSpPr>
            <p:nvPr/>
          </p:nvSpPr>
          <p:spPr bwMode="auto">
            <a:xfrm>
              <a:off x="1909" y="2048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05" name="Line 369"/>
            <p:cNvSpPr>
              <a:spLocks noChangeShapeType="1"/>
            </p:cNvSpPr>
            <p:nvPr/>
          </p:nvSpPr>
          <p:spPr bwMode="auto">
            <a:xfrm>
              <a:off x="1963" y="2066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06" name="Line 370"/>
            <p:cNvSpPr>
              <a:spLocks noChangeShapeType="1"/>
            </p:cNvSpPr>
            <p:nvPr/>
          </p:nvSpPr>
          <p:spPr bwMode="auto">
            <a:xfrm>
              <a:off x="2017" y="2084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07" name="Line 371"/>
            <p:cNvSpPr>
              <a:spLocks noChangeShapeType="1"/>
            </p:cNvSpPr>
            <p:nvPr/>
          </p:nvSpPr>
          <p:spPr bwMode="auto">
            <a:xfrm>
              <a:off x="2071" y="2096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08" name="Line 372"/>
            <p:cNvSpPr>
              <a:spLocks noChangeShapeType="1"/>
            </p:cNvSpPr>
            <p:nvPr/>
          </p:nvSpPr>
          <p:spPr bwMode="auto">
            <a:xfrm>
              <a:off x="2125" y="210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09" name="Line 373"/>
            <p:cNvSpPr>
              <a:spLocks noChangeShapeType="1"/>
            </p:cNvSpPr>
            <p:nvPr/>
          </p:nvSpPr>
          <p:spPr bwMode="auto">
            <a:xfrm>
              <a:off x="2179" y="2114"/>
              <a:ext cx="48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10" name="Line 374"/>
            <p:cNvSpPr>
              <a:spLocks noChangeShapeType="1"/>
            </p:cNvSpPr>
            <p:nvPr/>
          </p:nvSpPr>
          <p:spPr bwMode="auto">
            <a:xfrm>
              <a:off x="2227" y="2126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11" name="Line 375"/>
            <p:cNvSpPr>
              <a:spLocks noChangeShapeType="1"/>
            </p:cNvSpPr>
            <p:nvPr/>
          </p:nvSpPr>
          <p:spPr bwMode="auto">
            <a:xfrm>
              <a:off x="2281" y="2132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12" name="Line 376"/>
            <p:cNvSpPr>
              <a:spLocks noChangeShapeType="1"/>
            </p:cNvSpPr>
            <p:nvPr/>
          </p:nvSpPr>
          <p:spPr bwMode="auto">
            <a:xfrm>
              <a:off x="2335" y="213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13" name="Line 377"/>
            <p:cNvSpPr>
              <a:spLocks noChangeShapeType="1"/>
            </p:cNvSpPr>
            <p:nvPr/>
          </p:nvSpPr>
          <p:spPr bwMode="auto">
            <a:xfrm>
              <a:off x="2389" y="2144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14" name="Line 378"/>
            <p:cNvSpPr>
              <a:spLocks noChangeShapeType="1"/>
            </p:cNvSpPr>
            <p:nvPr/>
          </p:nvSpPr>
          <p:spPr bwMode="auto">
            <a:xfrm>
              <a:off x="2443" y="2150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15" name="Freeform 379"/>
            <p:cNvSpPr>
              <a:spLocks/>
            </p:cNvSpPr>
            <p:nvPr/>
          </p:nvSpPr>
          <p:spPr bwMode="auto">
            <a:xfrm>
              <a:off x="2497" y="21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16" name="Line 380"/>
            <p:cNvSpPr>
              <a:spLocks noChangeShapeType="1"/>
            </p:cNvSpPr>
            <p:nvPr/>
          </p:nvSpPr>
          <p:spPr bwMode="auto">
            <a:xfrm>
              <a:off x="2551" y="2156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17" name="Freeform 381"/>
            <p:cNvSpPr>
              <a:spLocks/>
            </p:cNvSpPr>
            <p:nvPr/>
          </p:nvSpPr>
          <p:spPr bwMode="auto">
            <a:xfrm>
              <a:off x="2599" y="21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18" name="Line 382"/>
            <p:cNvSpPr>
              <a:spLocks noChangeShapeType="1"/>
            </p:cNvSpPr>
            <p:nvPr/>
          </p:nvSpPr>
          <p:spPr bwMode="auto">
            <a:xfrm>
              <a:off x="2653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19" name="Line 383"/>
            <p:cNvSpPr>
              <a:spLocks noChangeShapeType="1"/>
            </p:cNvSpPr>
            <p:nvPr/>
          </p:nvSpPr>
          <p:spPr bwMode="auto">
            <a:xfrm>
              <a:off x="2707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20" name="Line 384"/>
            <p:cNvSpPr>
              <a:spLocks noChangeShapeType="1"/>
            </p:cNvSpPr>
            <p:nvPr/>
          </p:nvSpPr>
          <p:spPr bwMode="auto">
            <a:xfrm>
              <a:off x="2761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21" name="Freeform 385"/>
            <p:cNvSpPr>
              <a:spLocks/>
            </p:cNvSpPr>
            <p:nvPr/>
          </p:nvSpPr>
          <p:spPr bwMode="auto">
            <a:xfrm>
              <a:off x="2815" y="21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22" name="Line 386"/>
            <p:cNvSpPr>
              <a:spLocks noChangeShapeType="1"/>
            </p:cNvSpPr>
            <p:nvPr/>
          </p:nvSpPr>
          <p:spPr bwMode="auto">
            <a:xfrm>
              <a:off x="2869" y="2168"/>
              <a:ext cx="55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23" name="Line 387"/>
            <p:cNvSpPr>
              <a:spLocks noChangeShapeType="1"/>
            </p:cNvSpPr>
            <p:nvPr/>
          </p:nvSpPr>
          <p:spPr bwMode="auto">
            <a:xfrm>
              <a:off x="2924" y="2168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24" name="Line 388"/>
            <p:cNvSpPr>
              <a:spLocks noChangeShapeType="1"/>
            </p:cNvSpPr>
            <p:nvPr/>
          </p:nvSpPr>
          <p:spPr bwMode="auto">
            <a:xfrm>
              <a:off x="2972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25" name="Line 389"/>
            <p:cNvSpPr>
              <a:spLocks noChangeShapeType="1"/>
            </p:cNvSpPr>
            <p:nvPr/>
          </p:nvSpPr>
          <p:spPr bwMode="auto">
            <a:xfrm>
              <a:off x="3026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26" name="Line 390"/>
            <p:cNvSpPr>
              <a:spLocks noChangeShapeType="1"/>
            </p:cNvSpPr>
            <p:nvPr/>
          </p:nvSpPr>
          <p:spPr bwMode="auto">
            <a:xfrm>
              <a:off x="3080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27" name="Line 391"/>
            <p:cNvSpPr>
              <a:spLocks noChangeShapeType="1"/>
            </p:cNvSpPr>
            <p:nvPr/>
          </p:nvSpPr>
          <p:spPr bwMode="auto">
            <a:xfrm>
              <a:off x="3134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28" name="Line 392"/>
            <p:cNvSpPr>
              <a:spLocks noChangeShapeType="1"/>
            </p:cNvSpPr>
            <p:nvPr/>
          </p:nvSpPr>
          <p:spPr bwMode="auto">
            <a:xfrm>
              <a:off x="3188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29" name="Freeform 393"/>
            <p:cNvSpPr>
              <a:spLocks/>
            </p:cNvSpPr>
            <p:nvPr/>
          </p:nvSpPr>
          <p:spPr bwMode="auto">
            <a:xfrm>
              <a:off x="3242" y="216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30" name="Line 394"/>
            <p:cNvSpPr>
              <a:spLocks noChangeShapeType="1"/>
            </p:cNvSpPr>
            <p:nvPr/>
          </p:nvSpPr>
          <p:spPr bwMode="auto">
            <a:xfrm>
              <a:off x="329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31" name="Line 395"/>
            <p:cNvSpPr>
              <a:spLocks noChangeShapeType="1"/>
            </p:cNvSpPr>
            <p:nvPr/>
          </p:nvSpPr>
          <p:spPr bwMode="auto">
            <a:xfrm>
              <a:off x="334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32" name="Line 396"/>
            <p:cNvSpPr>
              <a:spLocks noChangeShapeType="1"/>
            </p:cNvSpPr>
            <p:nvPr/>
          </p:nvSpPr>
          <p:spPr bwMode="auto">
            <a:xfrm>
              <a:off x="339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33" name="Line 397"/>
            <p:cNvSpPr>
              <a:spLocks noChangeShapeType="1"/>
            </p:cNvSpPr>
            <p:nvPr/>
          </p:nvSpPr>
          <p:spPr bwMode="auto">
            <a:xfrm>
              <a:off x="345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34" name="Line 398"/>
            <p:cNvSpPr>
              <a:spLocks noChangeShapeType="1"/>
            </p:cNvSpPr>
            <p:nvPr/>
          </p:nvSpPr>
          <p:spPr bwMode="auto">
            <a:xfrm>
              <a:off x="35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35" name="Line 399"/>
            <p:cNvSpPr>
              <a:spLocks noChangeShapeType="1"/>
            </p:cNvSpPr>
            <p:nvPr/>
          </p:nvSpPr>
          <p:spPr bwMode="auto">
            <a:xfrm>
              <a:off x="35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36" name="Line 400"/>
            <p:cNvSpPr>
              <a:spLocks noChangeShapeType="1"/>
            </p:cNvSpPr>
            <p:nvPr/>
          </p:nvSpPr>
          <p:spPr bwMode="auto">
            <a:xfrm>
              <a:off x="3614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37" name="Line 401"/>
            <p:cNvSpPr>
              <a:spLocks noChangeShapeType="1"/>
            </p:cNvSpPr>
            <p:nvPr/>
          </p:nvSpPr>
          <p:spPr bwMode="auto">
            <a:xfrm>
              <a:off x="366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38" name="Line 402"/>
            <p:cNvSpPr>
              <a:spLocks noChangeShapeType="1"/>
            </p:cNvSpPr>
            <p:nvPr/>
          </p:nvSpPr>
          <p:spPr bwMode="auto">
            <a:xfrm>
              <a:off x="371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39" name="Line 403"/>
            <p:cNvSpPr>
              <a:spLocks noChangeShapeType="1"/>
            </p:cNvSpPr>
            <p:nvPr/>
          </p:nvSpPr>
          <p:spPr bwMode="auto">
            <a:xfrm>
              <a:off x="377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40" name="Line 404"/>
            <p:cNvSpPr>
              <a:spLocks noChangeShapeType="1"/>
            </p:cNvSpPr>
            <p:nvPr/>
          </p:nvSpPr>
          <p:spPr bwMode="auto">
            <a:xfrm>
              <a:off x="382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41" name="Line 405"/>
            <p:cNvSpPr>
              <a:spLocks noChangeShapeType="1"/>
            </p:cNvSpPr>
            <p:nvPr/>
          </p:nvSpPr>
          <p:spPr bwMode="auto">
            <a:xfrm>
              <a:off x="387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42" name="Line 406"/>
            <p:cNvSpPr>
              <a:spLocks noChangeShapeType="1"/>
            </p:cNvSpPr>
            <p:nvPr/>
          </p:nvSpPr>
          <p:spPr bwMode="auto">
            <a:xfrm>
              <a:off x="393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43" name="Line 407"/>
            <p:cNvSpPr>
              <a:spLocks noChangeShapeType="1"/>
            </p:cNvSpPr>
            <p:nvPr/>
          </p:nvSpPr>
          <p:spPr bwMode="auto">
            <a:xfrm>
              <a:off x="3986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44" name="Line 408"/>
            <p:cNvSpPr>
              <a:spLocks noChangeShapeType="1"/>
            </p:cNvSpPr>
            <p:nvPr/>
          </p:nvSpPr>
          <p:spPr bwMode="auto">
            <a:xfrm>
              <a:off x="403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45" name="Line 409"/>
            <p:cNvSpPr>
              <a:spLocks noChangeShapeType="1"/>
            </p:cNvSpPr>
            <p:nvPr/>
          </p:nvSpPr>
          <p:spPr bwMode="auto">
            <a:xfrm>
              <a:off x="408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46" name="Line 410"/>
            <p:cNvSpPr>
              <a:spLocks noChangeShapeType="1"/>
            </p:cNvSpPr>
            <p:nvPr/>
          </p:nvSpPr>
          <p:spPr bwMode="auto">
            <a:xfrm>
              <a:off x="414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47" name="Line 411"/>
            <p:cNvSpPr>
              <a:spLocks noChangeShapeType="1"/>
            </p:cNvSpPr>
            <p:nvPr/>
          </p:nvSpPr>
          <p:spPr bwMode="auto">
            <a:xfrm>
              <a:off x="419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48" name="Line 412"/>
            <p:cNvSpPr>
              <a:spLocks noChangeShapeType="1"/>
            </p:cNvSpPr>
            <p:nvPr/>
          </p:nvSpPr>
          <p:spPr bwMode="auto">
            <a:xfrm>
              <a:off x="425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49" name="Line 413"/>
            <p:cNvSpPr>
              <a:spLocks noChangeShapeType="1"/>
            </p:cNvSpPr>
            <p:nvPr/>
          </p:nvSpPr>
          <p:spPr bwMode="auto">
            <a:xfrm>
              <a:off x="430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50" name="Line 414"/>
            <p:cNvSpPr>
              <a:spLocks noChangeShapeType="1"/>
            </p:cNvSpPr>
            <p:nvPr/>
          </p:nvSpPr>
          <p:spPr bwMode="auto">
            <a:xfrm>
              <a:off x="4358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51" name="Line 415"/>
            <p:cNvSpPr>
              <a:spLocks noChangeShapeType="1"/>
            </p:cNvSpPr>
            <p:nvPr/>
          </p:nvSpPr>
          <p:spPr bwMode="auto">
            <a:xfrm>
              <a:off x="44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52" name="Line 416"/>
            <p:cNvSpPr>
              <a:spLocks noChangeShapeType="1"/>
            </p:cNvSpPr>
            <p:nvPr/>
          </p:nvSpPr>
          <p:spPr bwMode="auto">
            <a:xfrm>
              <a:off x="44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53" name="Line 417"/>
            <p:cNvSpPr>
              <a:spLocks noChangeShapeType="1"/>
            </p:cNvSpPr>
            <p:nvPr/>
          </p:nvSpPr>
          <p:spPr bwMode="auto">
            <a:xfrm>
              <a:off x="451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54" name="Line 418"/>
            <p:cNvSpPr>
              <a:spLocks noChangeShapeType="1"/>
            </p:cNvSpPr>
            <p:nvPr/>
          </p:nvSpPr>
          <p:spPr bwMode="auto">
            <a:xfrm>
              <a:off x="456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55" name="Line 419"/>
            <p:cNvSpPr>
              <a:spLocks noChangeShapeType="1"/>
            </p:cNvSpPr>
            <p:nvPr/>
          </p:nvSpPr>
          <p:spPr bwMode="auto">
            <a:xfrm>
              <a:off x="1537" y="1934"/>
              <a:ext cx="54" cy="4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56" name="Line 420"/>
            <p:cNvSpPr>
              <a:spLocks noChangeShapeType="1"/>
            </p:cNvSpPr>
            <p:nvPr/>
          </p:nvSpPr>
          <p:spPr bwMode="auto">
            <a:xfrm>
              <a:off x="1591" y="1982"/>
              <a:ext cx="54" cy="4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57" name="Line 421"/>
            <p:cNvSpPr>
              <a:spLocks noChangeShapeType="1"/>
            </p:cNvSpPr>
            <p:nvPr/>
          </p:nvSpPr>
          <p:spPr bwMode="auto">
            <a:xfrm>
              <a:off x="1645" y="2024"/>
              <a:ext cx="54" cy="3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58" name="Line 422"/>
            <p:cNvSpPr>
              <a:spLocks noChangeShapeType="1"/>
            </p:cNvSpPr>
            <p:nvPr/>
          </p:nvSpPr>
          <p:spPr bwMode="auto">
            <a:xfrm>
              <a:off x="1699" y="206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59" name="Line 423"/>
            <p:cNvSpPr>
              <a:spLocks noChangeShapeType="1"/>
            </p:cNvSpPr>
            <p:nvPr/>
          </p:nvSpPr>
          <p:spPr bwMode="auto">
            <a:xfrm>
              <a:off x="1753" y="209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60" name="Line 424"/>
            <p:cNvSpPr>
              <a:spLocks noChangeShapeType="1"/>
            </p:cNvSpPr>
            <p:nvPr/>
          </p:nvSpPr>
          <p:spPr bwMode="auto">
            <a:xfrm>
              <a:off x="1807" y="2120"/>
              <a:ext cx="48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61" name="Line 425"/>
            <p:cNvSpPr>
              <a:spLocks noChangeShapeType="1"/>
            </p:cNvSpPr>
            <p:nvPr/>
          </p:nvSpPr>
          <p:spPr bwMode="auto">
            <a:xfrm>
              <a:off x="1855" y="2150"/>
              <a:ext cx="54" cy="2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62" name="Line 426"/>
            <p:cNvSpPr>
              <a:spLocks noChangeShapeType="1"/>
            </p:cNvSpPr>
            <p:nvPr/>
          </p:nvSpPr>
          <p:spPr bwMode="auto">
            <a:xfrm>
              <a:off x="1909" y="2174"/>
              <a:ext cx="54" cy="1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63" name="Freeform 427"/>
            <p:cNvSpPr>
              <a:spLocks/>
            </p:cNvSpPr>
            <p:nvPr/>
          </p:nvSpPr>
          <p:spPr bwMode="auto">
            <a:xfrm>
              <a:off x="1963" y="219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64" name="Freeform 428"/>
            <p:cNvSpPr>
              <a:spLocks/>
            </p:cNvSpPr>
            <p:nvPr/>
          </p:nvSpPr>
          <p:spPr bwMode="auto">
            <a:xfrm>
              <a:off x="2017" y="2216"/>
              <a:ext cx="5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2"/>
                </a:cxn>
              </a:cxnLst>
              <a:rect l="0" t="0" r="r" b="b"/>
              <a:pathLst>
                <a:path w="54" h="12">
                  <a:moveTo>
                    <a:pt x="0" y="0"/>
                  </a:moveTo>
                  <a:lnTo>
                    <a:pt x="24" y="6"/>
                  </a:lnTo>
                  <a:lnTo>
                    <a:pt x="54" y="12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65" name="Freeform 429"/>
            <p:cNvSpPr>
              <a:spLocks/>
            </p:cNvSpPr>
            <p:nvPr/>
          </p:nvSpPr>
          <p:spPr bwMode="auto">
            <a:xfrm>
              <a:off x="2071" y="2228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66" name="Line 430"/>
            <p:cNvSpPr>
              <a:spLocks noChangeShapeType="1"/>
            </p:cNvSpPr>
            <p:nvPr/>
          </p:nvSpPr>
          <p:spPr bwMode="auto">
            <a:xfrm>
              <a:off x="2125" y="224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67" name="Line 431"/>
            <p:cNvSpPr>
              <a:spLocks noChangeShapeType="1"/>
            </p:cNvSpPr>
            <p:nvPr/>
          </p:nvSpPr>
          <p:spPr bwMode="auto">
            <a:xfrm>
              <a:off x="2179" y="2258"/>
              <a:ext cx="48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68" name="Line 432"/>
            <p:cNvSpPr>
              <a:spLocks noChangeShapeType="1"/>
            </p:cNvSpPr>
            <p:nvPr/>
          </p:nvSpPr>
          <p:spPr bwMode="auto">
            <a:xfrm>
              <a:off x="2227" y="227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69" name="Line 433"/>
            <p:cNvSpPr>
              <a:spLocks noChangeShapeType="1"/>
            </p:cNvSpPr>
            <p:nvPr/>
          </p:nvSpPr>
          <p:spPr bwMode="auto">
            <a:xfrm>
              <a:off x="2281" y="227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70" name="Line 434"/>
            <p:cNvSpPr>
              <a:spLocks noChangeShapeType="1"/>
            </p:cNvSpPr>
            <p:nvPr/>
          </p:nvSpPr>
          <p:spPr bwMode="auto">
            <a:xfrm>
              <a:off x="2335" y="2288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71" name="Line 435"/>
            <p:cNvSpPr>
              <a:spLocks noChangeShapeType="1"/>
            </p:cNvSpPr>
            <p:nvPr/>
          </p:nvSpPr>
          <p:spPr bwMode="auto">
            <a:xfrm>
              <a:off x="2389" y="2294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72" name="Line 436"/>
            <p:cNvSpPr>
              <a:spLocks noChangeShapeType="1"/>
            </p:cNvSpPr>
            <p:nvPr/>
          </p:nvSpPr>
          <p:spPr bwMode="auto">
            <a:xfrm>
              <a:off x="2443" y="230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73" name="Line 437"/>
            <p:cNvSpPr>
              <a:spLocks noChangeShapeType="1"/>
            </p:cNvSpPr>
            <p:nvPr/>
          </p:nvSpPr>
          <p:spPr bwMode="auto">
            <a:xfrm>
              <a:off x="2497" y="2306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74" name="Line 438"/>
            <p:cNvSpPr>
              <a:spLocks noChangeShapeType="1"/>
            </p:cNvSpPr>
            <p:nvPr/>
          </p:nvSpPr>
          <p:spPr bwMode="auto">
            <a:xfrm>
              <a:off x="2551" y="2312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75" name="Freeform 439"/>
            <p:cNvSpPr>
              <a:spLocks/>
            </p:cNvSpPr>
            <p:nvPr/>
          </p:nvSpPr>
          <p:spPr bwMode="auto">
            <a:xfrm>
              <a:off x="2599" y="23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76" name="Line 440"/>
            <p:cNvSpPr>
              <a:spLocks noChangeShapeType="1"/>
            </p:cNvSpPr>
            <p:nvPr/>
          </p:nvSpPr>
          <p:spPr bwMode="auto">
            <a:xfrm>
              <a:off x="2653" y="2318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77" name="Freeform 441"/>
            <p:cNvSpPr>
              <a:spLocks/>
            </p:cNvSpPr>
            <p:nvPr/>
          </p:nvSpPr>
          <p:spPr bwMode="auto">
            <a:xfrm>
              <a:off x="2707" y="23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78" name="Line 442"/>
            <p:cNvSpPr>
              <a:spLocks noChangeShapeType="1"/>
            </p:cNvSpPr>
            <p:nvPr/>
          </p:nvSpPr>
          <p:spPr bwMode="auto">
            <a:xfrm>
              <a:off x="2761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79" name="Line 443"/>
            <p:cNvSpPr>
              <a:spLocks noChangeShapeType="1"/>
            </p:cNvSpPr>
            <p:nvPr/>
          </p:nvSpPr>
          <p:spPr bwMode="auto">
            <a:xfrm>
              <a:off x="2815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80" name="Freeform 444"/>
            <p:cNvSpPr>
              <a:spLocks/>
            </p:cNvSpPr>
            <p:nvPr/>
          </p:nvSpPr>
          <p:spPr bwMode="auto">
            <a:xfrm>
              <a:off x="2869" y="2324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81" name="Line 445"/>
            <p:cNvSpPr>
              <a:spLocks noChangeShapeType="1"/>
            </p:cNvSpPr>
            <p:nvPr/>
          </p:nvSpPr>
          <p:spPr bwMode="auto">
            <a:xfrm>
              <a:off x="2924" y="2330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82" name="Line 446"/>
            <p:cNvSpPr>
              <a:spLocks noChangeShapeType="1"/>
            </p:cNvSpPr>
            <p:nvPr/>
          </p:nvSpPr>
          <p:spPr bwMode="auto">
            <a:xfrm>
              <a:off x="2972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83" name="Line 447"/>
            <p:cNvSpPr>
              <a:spLocks noChangeShapeType="1"/>
            </p:cNvSpPr>
            <p:nvPr/>
          </p:nvSpPr>
          <p:spPr bwMode="auto">
            <a:xfrm>
              <a:off x="3026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84" name="Line 448"/>
            <p:cNvSpPr>
              <a:spLocks noChangeShapeType="1"/>
            </p:cNvSpPr>
            <p:nvPr/>
          </p:nvSpPr>
          <p:spPr bwMode="auto">
            <a:xfrm>
              <a:off x="3080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85" name="Line 449"/>
            <p:cNvSpPr>
              <a:spLocks noChangeShapeType="1"/>
            </p:cNvSpPr>
            <p:nvPr/>
          </p:nvSpPr>
          <p:spPr bwMode="auto">
            <a:xfrm>
              <a:off x="3134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86" name="Line 450"/>
            <p:cNvSpPr>
              <a:spLocks noChangeShapeType="1"/>
            </p:cNvSpPr>
            <p:nvPr/>
          </p:nvSpPr>
          <p:spPr bwMode="auto">
            <a:xfrm>
              <a:off x="3188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87" name="Freeform 451"/>
            <p:cNvSpPr>
              <a:spLocks/>
            </p:cNvSpPr>
            <p:nvPr/>
          </p:nvSpPr>
          <p:spPr bwMode="auto">
            <a:xfrm>
              <a:off x="3242" y="233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88" name="Line 452"/>
            <p:cNvSpPr>
              <a:spLocks noChangeShapeType="1"/>
            </p:cNvSpPr>
            <p:nvPr/>
          </p:nvSpPr>
          <p:spPr bwMode="auto">
            <a:xfrm>
              <a:off x="329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89" name="Line 453"/>
            <p:cNvSpPr>
              <a:spLocks noChangeShapeType="1"/>
            </p:cNvSpPr>
            <p:nvPr/>
          </p:nvSpPr>
          <p:spPr bwMode="auto">
            <a:xfrm>
              <a:off x="334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90" name="Line 454"/>
            <p:cNvSpPr>
              <a:spLocks noChangeShapeType="1"/>
            </p:cNvSpPr>
            <p:nvPr/>
          </p:nvSpPr>
          <p:spPr bwMode="auto">
            <a:xfrm>
              <a:off x="339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91" name="Line 455"/>
            <p:cNvSpPr>
              <a:spLocks noChangeShapeType="1"/>
            </p:cNvSpPr>
            <p:nvPr/>
          </p:nvSpPr>
          <p:spPr bwMode="auto">
            <a:xfrm>
              <a:off x="345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92" name="Line 456"/>
            <p:cNvSpPr>
              <a:spLocks noChangeShapeType="1"/>
            </p:cNvSpPr>
            <p:nvPr/>
          </p:nvSpPr>
          <p:spPr bwMode="auto">
            <a:xfrm>
              <a:off x="35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93" name="Line 457"/>
            <p:cNvSpPr>
              <a:spLocks noChangeShapeType="1"/>
            </p:cNvSpPr>
            <p:nvPr/>
          </p:nvSpPr>
          <p:spPr bwMode="auto">
            <a:xfrm>
              <a:off x="35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94" name="Line 458"/>
            <p:cNvSpPr>
              <a:spLocks noChangeShapeType="1"/>
            </p:cNvSpPr>
            <p:nvPr/>
          </p:nvSpPr>
          <p:spPr bwMode="auto">
            <a:xfrm>
              <a:off x="3614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95" name="Line 459"/>
            <p:cNvSpPr>
              <a:spLocks noChangeShapeType="1"/>
            </p:cNvSpPr>
            <p:nvPr/>
          </p:nvSpPr>
          <p:spPr bwMode="auto">
            <a:xfrm>
              <a:off x="366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96" name="Line 460"/>
            <p:cNvSpPr>
              <a:spLocks noChangeShapeType="1"/>
            </p:cNvSpPr>
            <p:nvPr/>
          </p:nvSpPr>
          <p:spPr bwMode="auto">
            <a:xfrm>
              <a:off x="371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97" name="Line 461"/>
            <p:cNvSpPr>
              <a:spLocks noChangeShapeType="1"/>
            </p:cNvSpPr>
            <p:nvPr/>
          </p:nvSpPr>
          <p:spPr bwMode="auto">
            <a:xfrm>
              <a:off x="377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98" name="Line 462"/>
            <p:cNvSpPr>
              <a:spLocks noChangeShapeType="1"/>
            </p:cNvSpPr>
            <p:nvPr/>
          </p:nvSpPr>
          <p:spPr bwMode="auto">
            <a:xfrm>
              <a:off x="382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99" name="Line 463"/>
            <p:cNvSpPr>
              <a:spLocks noChangeShapeType="1"/>
            </p:cNvSpPr>
            <p:nvPr/>
          </p:nvSpPr>
          <p:spPr bwMode="auto">
            <a:xfrm>
              <a:off x="387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00" name="Line 464"/>
            <p:cNvSpPr>
              <a:spLocks noChangeShapeType="1"/>
            </p:cNvSpPr>
            <p:nvPr/>
          </p:nvSpPr>
          <p:spPr bwMode="auto">
            <a:xfrm>
              <a:off x="393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01" name="Line 465"/>
            <p:cNvSpPr>
              <a:spLocks noChangeShapeType="1"/>
            </p:cNvSpPr>
            <p:nvPr/>
          </p:nvSpPr>
          <p:spPr bwMode="auto">
            <a:xfrm>
              <a:off x="3986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02" name="Line 466"/>
            <p:cNvSpPr>
              <a:spLocks noChangeShapeType="1"/>
            </p:cNvSpPr>
            <p:nvPr/>
          </p:nvSpPr>
          <p:spPr bwMode="auto">
            <a:xfrm>
              <a:off x="403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03" name="Line 467"/>
            <p:cNvSpPr>
              <a:spLocks noChangeShapeType="1"/>
            </p:cNvSpPr>
            <p:nvPr/>
          </p:nvSpPr>
          <p:spPr bwMode="auto">
            <a:xfrm>
              <a:off x="408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04" name="Line 468"/>
            <p:cNvSpPr>
              <a:spLocks noChangeShapeType="1"/>
            </p:cNvSpPr>
            <p:nvPr/>
          </p:nvSpPr>
          <p:spPr bwMode="auto">
            <a:xfrm>
              <a:off x="414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05" name="Line 469"/>
            <p:cNvSpPr>
              <a:spLocks noChangeShapeType="1"/>
            </p:cNvSpPr>
            <p:nvPr/>
          </p:nvSpPr>
          <p:spPr bwMode="auto">
            <a:xfrm>
              <a:off x="419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06" name="Line 470"/>
            <p:cNvSpPr>
              <a:spLocks noChangeShapeType="1"/>
            </p:cNvSpPr>
            <p:nvPr/>
          </p:nvSpPr>
          <p:spPr bwMode="auto">
            <a:xfrm>
              <a:off x="425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07" name="Line 471"/>
            <p:cNvSpPr>
              <a:spLocks noChangeShapeType="1"/>
            </p:cNvSpPr>
            <p:nvPr/>
          </p:nvSpPr>
          <p:spPr bwMode="auto">
            <a:xfrm>
              <a:off x="430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08" name="Line 472"/>
            <p:cNvSpPr>
              <a:spLocks noChangeShapeType="1"/>
            </p:cNvSpPr>
            <p:nvPr/>
          </p:nvSpPr>
          <p:spPr bwMode="auto">
            <a:xfrm>
              <a:off x="4358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09" name="Line 473"/>
            <p:cNvSpPr>
              <a:spLocks noChangeShapeType="1"/>
            </p:cNvSpPr>
            <p:nvPr/>
          </p:nvSpPr>
          <p:spPr bwMode="auto">
            <a:xfrm>
              <a:off x="44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10" name="Line 474"/>
            <p:cNvSpPr>
              <a:spLocks noChangeShapeType="1"/>
            </p:cNvSpPr>
            <p:nvPr/>
          </p:nvSpPr>
          <p:spPr bwMode="auto">
            <a:xfrm>
              <a:off x="44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11" name="Line 475"/>
            <p:cNvSpPr>
              <a:spLocks noChangeShapeType="1"/>
            </p:cNvSpPr>
            <p:nvPr/>
          </p:nvSpPr>
          <p:spPr bwMode="auto">
            <a:xfrm>
              <a:off x="451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12" name="Line 476"/>
            <p:cNvSpPr>
              <a:spLocks noChangeShapeType="1"/>
            </p:cNvSpPr>
            <p:nvPr/>
          </p:nvSpPr>
          <p:spPr bwMode="auto">
            <a:xfrm>
              <a:off x="456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13" name="Line 477"/>
            <p:cNvSpPr>
              <a:spLocks noChangeShapeType="1"/>
            </p:cNvSpPr>
            <p:nvPr/>
          </p:nvSpPr>
          <p:spPr bwMode="auto">
            <a:xfrm>
              <a:off x="1537" y="1976"/>
              <a:ext cx="54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14" name="Line 478"/>
            <p:cNvSpPr>
              <a:spLocks noChangeShapeType="1"/>
            </p:cNvSpPr>
            <p:nvPr/>
          </p:nvSpPr>
          <p:spPr bwMode="auto">
            <a:xfrm>
              <a:off x="1591" y="2024"/>
              <a:ext cx="54" cy="4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15" name="Line 479"/>
            <p:cNvSpPr>
              <a:spLocks noChangeShapeType="1"/>
            </p:cNvSpPr>
            <p:nvPr/>
          </p:nvSpPr>
          <p:spPr bwMode="auto">
            <a:xfrm>
              <a:off x="1645" y="2066"/>
              <a:ext cx="54" cy="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16" name="Freeform 480"/>
            <p:cNvSpPr>
              <a:spLocks/>
            </p:cNvSpPr>
            <p:nvPr/>
          </p:nvSpPr>
          <p:spPr bwMode="auto">
            <a:xfrm>
              <a:off x="1699" y="2102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17" name="Freeform 481"/>
            <p:cNvSpPr>
              <a:spLocks/>
            </p:cNvSpPr>
            <p:nvPr/>
          </p:nvSpPr>
          <p:spPr bwMode="auto">
            <a:xfrm>
              <a:off x="1753" y="214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18" name="Line 482"/>
            <p:cNvSpPr>
              <a:spLocks noChangeShapeType="1"/>
            </p:cNvSpPr>
            <p:nvPr/>
          </p:nvSpPr>
          <p:spPr bwMode="auto">
            <a:xfrm>
              <a:off x="1807" y="2174"/>
              <a:ext cx="48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19" name="Line 483"/>
            <p:cNvSpPr>
              <a:spLocks noChangeShapeType="1"/>
            </p:cNvSpPr>
            <p:nvPr/>
          </p:nvSpPr>
          <p:spPr bwMode="auto">
            <a:xfrm>
              <a:off x="1855" y="2204"/>
              <a:ext cx="54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20" name="Line 484"/>
            <p:cNvSpPr>
              <a:spLocks noChangeShapeType="1"/>
            </p:cNvSpPr>
            <p:nvPr/>
          </p:nvSpPr>
          <p:spPr bwMode="auto">
            <a:xfrm>
              <a:off x="1909" y="2234"/>
              <a:ext cx="54" cy="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21" name="Line 485"/>
            <p:cNvSpPr>
              <a:spLocks noChangeShapeType="1"/>
            </p:cNvSpPr>
            <p:nvPr/>
          </p:nvSpPr>
          <p:spPr bwMode="auto">
            <a:xfrm>
              <a:off x="1963" y="2258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22" name="Line 486"/>
            <p:cNvSpPr>
              <a:spLocks noChangeShapeType="1"/>
            </p:cNvSpPr>
            <p:nvPr/>
          </p:nvSpPr>
          <p:spPr bwMode="auto">
            <a:xfrm>
              <a:off x="2017" y="2276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23" name="Line 487"/>
            <p:cNvSpPr>
              <a:spLocks noChangeShapeType="1"/>
            </p:cNvSpPr>
            <p:nvPr/>
          </p:nvSpPr>
          <p:spPr bwMode="auto">
            <a:xfrm>
              <a:off x="2071" y="2294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24" name="Line 488"/>
            <p:cNvSpPr>
              <a:spLocks noChangeShapeType="1"/>
            </p:cNvSpPr>
            <p:nvPr/>
          </p:nvSpPr>
          <p:spPr bwMode="auto">
            <a:xfrm>
              <a:off x="2125" y="2312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25" name="Line 489"/>
            <p:cNvSpPr>
              <a:spLocks noChangeShapeType="1"/>
            </p:cNvSpPr>
            <p:nvPr/>
          </p:nvSpPr>
          <p:spPr bwMode="auto">
            <a:xfrm>
              <a:off x="2179" y="2330"/>
              <a:ext cx="48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26" name="Line 490"/>
            <p:cNvSpPr>
              <a:spLocks noChangeShapeType="1"/>
            </p:cNvSpPr>
            <p:nvPr/>
          </p:nvSpPr>
          <p:spPr bwMode="auto">
            <a:xfrm>
              <a:off x="2227" y="2342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27" name="Line 491"/>
            <p:cNvSpPr>
              <a:spLocks noChangeShapeType="1"/>
            </p:cNvSpPr>
            <p:nvPr/>
          </p:nvSpPr>
          <p:spPr bwMode="auto">
            <a:xfrm>
              <a:off x="2281" y="235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28" name="Line 492"/>
            <p:cNvSpPr>
              <a:spLocks noChangeShapeType="1"/>
            </p:cNvSpPr>
            <p:nvPr/>
          </p:nvSpPr>
          <p:spPr bwMode="auto">
            <a:xfrm>
              <a:off x="2335" y="2360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29" name="Line 493"/>
            <p:cNvSpPr>
              <a:spLocks noChangeShapeType="1"/>
            </p:cNvSpPr>
            <p:nvPr/>
          </p:nvSpPr>
          <p:spPr bwMode="auto">
            <a:xfrm>
              <a:off x="2389" y="2372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30" name="Line 494"/>
            <p:cNvSpPr>
              <a:spLocks noChangeShapeType="1"/>
            </p:cNvSpPr>
            <p:nvPr/>
          </p:nvSpPr>
          <p:spPr bwMode="auto">
            <a:xfrm>
              <a:off x="2443" y="2378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31" name="Line 495"/>
            <p:cNvSpPr>
              <a:spLocks noChangeShapeType="1"/>
            </p:cNvSpPr>
            <p:nvPr/>
          </p:nvSpPr>
          <p:spPr bwMode="auto">
            <a:xfrm>
              <a:off x="2497" y="238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32" name="Line 496"/>
            <p:cNvSpPr>
              <a:spLocks noChangeShapeType="1"/>
            </p:cNvSpPr>
            <p:nvPr/>
          </p:nvSpPr>
          <p:spPr bwMode="auto">
            <a:xfrm>
              <a:off x="2551" y="2390"/>
              <a:ext cx="48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33" name="Line 497"/>
            <p:cNvSpPr>
              <a:spLocks noChangeShapeType="1"/>
            </p:cNvSpPr>
            <p:nvPr/>
          </p:nvSpPr>
          <p:spPr bwMode="auto">
            <a:xfrm>
              <a:off x="2599" y="2396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34" name="Freeform 498"/>
            <p:cNvSpPr>
              <a:spLocks/>
            </p:cNvSpPr>
            <p:nvPr/>
          </p:nvSpPr>
          <p:spPr bwMode="auto">
            <a:xfrm>
              <a:off x="2653" y="239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35" name="Line 499"/>
            <p:cNvSpPr>
              <a:spLocks noChangeShapeType="1"/>
            </p:cNvSpPr>
            <p:nvPr/>
          </p:nvSpPr>
          <p:spPr bwMode="auto">
            <a:xfrm>
              <a:off x="2707" y="2402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36" name="Freeform 500"/>
            <p:cNvSpPr>
              <a:spLocks/>
            </p:cNvSpPr>
            <p:nvPr/>
          </p:nvSpPr>
          <p:spPr bwMode="auto">
            <a:xfrm>
              <a:off x="2761" y="240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37" name="Line 501"/>
            <p:cNvSpPr>
              <a:spLocks noChangeShapeType="1"/>
            </p:cNvSpPr>
            <p:nvPr/>
          </p:nvSpPr>
          <p:spPr bwMode="auto">
            <a:xfrm>
              <a:off x="2815" y="2408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38" name="Line 502"/>
            <p:cNvSpPr>
              <a:spLocks noChangeShapeType="1"/>
            </p:cNvSpPr>
            <p:nvPr/>
          </p:nvSpPr>
          <p:spPr bwMode="auto">
            <a:xfrm>
              <a:off x="2869" y="2408"/>
              <a:ext cx="55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39" name="Freeform 503"/>
            <p:cNvSpPr>
              <a:spLocks/>
            </p:cNvSpPr>
            <p:nvPr/>
          </p:nvSpPr>
          <p:spPr bwMode="auto">
            <a:xfrm>
              <a:off x="2924" y="240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40" name="Line 504"/>
            <p:cNvSpPr>
              <a:spLocks noChangeShapeType="1"/>
            </p:cNvSpPr>
            <p:nvPr/>
          </p:nvSpPr>
          <p:spPr bwMode="auto">
            <a:xfrm>
              <a:off x="2972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41" name="Line 505"/>
            <p:cNvSpPr>
              <a:spLocks noChangeShapeType="1"/>
            </p:cNvSpPr>
            <p:nvPr/>
          </p:nvSpPr>
          <p:spPr bwMode="auto">
            <a:xfrm>
              <a:off x="3026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42" name="Line 506"/>
            <p:cNvSpPr>
              <a:spLocks noChangeShapeType="1"/>
            </p:cNvSpPr>
            <p:nvPr/>
          </p:nvSpPr>
          <p:spPr bwMode="auto">
            <a:xfrm>
              <a:off x="3080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43" name="Line 507"/>
            <p:cNvSpPr>
              <a:spLocks noChangeShapeType="1"/>
            </p:cNvSpPr>
            <p:nvPr/>
          </p:nvSpPr>
          <p:spPr bwMode="auto">
            <a:xfrm>
              <a:off x="3134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44" name="Line 508"/>
            <p:cNvSpPr>
              <a:spLocks noChangeShapeType="1"/>
            </p:cNvSpPr>
            <p:nvPr/>
          </p:nvSpPr>
          <p:spPr bwMode="auto">
            <a:xfrm>
              <a:off x="3188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45" name="Freeform 509"/>
            <p:cNvSpPr>
              <a:spLocks/>
            </p:cNvSpPr>
            <p:nvPr/>
          </p:nvSpPr>
          <p:spPr bwMode="auto">
            <a:xfrm>
              <a:off x="3242" y="2414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46" name="Line 510"/>
            <p:cNvSpPr>
              <a:spLocks noChangeShapeType="1"/>
            </p:cNvSpPr>
            <p:nvPr/>
          </p:nvSpPr>
          <p:spPr bwMode="auto">
            <a:xfrm>
              <a:off x="329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47" name="Line 511"/>
            <p:cNvSpPr>
              <a:spLocks noChangeShapeType="1"/>
            </p:cNvSpPr>
            <p:nvPr/>
          </p:nvSpPr>
          <p:spPr bwMode="auto">
            <a:xfrm>
              <a:off x="334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48" name="Line 512"/>
            <p:cNvSpPr>
              <a:spLocks noChangeShapeType="1"/>
            </p:cNvSpPr>
            <p:nvPr/>
          </p:nvSpPr>
          <p:spPr bwMode="auto">
            <a:xfrm>
              <a:off x="339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49" name="Line 513"/>
            <p:cNvSpPr>
              <a:spLocks noChangeShapeType="1"/>
            </p:cNvSpPr>
            <p:nvPr/>
          </p:nvSpPr>
          <p:spPr bwMode="auto">
            <a:xfrm>
              <a:off x="345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50" name="Line 514"/>
            <p:cNvSpPr>
              <a:spLocks noChangeShapeType="1"/>
            </p:cNvSpPr>
            <p:nvPr/>
          </p:nvSpPr>
          <p:spPr bwMode="auto">
            <a:xfrm>
              <a:off x="35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51" name="Line 515"/>
            <p:cNvSpPr>
              <a:spLocks noChangeShapeType="1"/>
            </p:cNvSpPr>
            <p:nvPr/>
          </p:nvSpPr>
          <p:spPr bwMode="auto">
            <a:xfrm>
              <a:off x="35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52" name="Line 516"/>
            <p:cNvSpPr>
              <a:spLocks noChangeShapeType="1"/>
            </p:cNvSpPr>
            <p:nvPr/>
          </p:nvSpPr>
          <p:spPr bwMode="auto">
            <a:xfrm>
              <a:off x="3614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53" name="Line 517"/>
            <p:cNvSpPr>
              <a:spLocks noChangeShapeType="1"/>
            </p:cNvSpPr>
            <p:nvPr/>
          </p:nvSpPr>
          <p:spPr bwMode="auto">
            <a:xfrm>
              <a:off x="366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54" name="Line 518"/>
            <p:cNvSpPr>
              <a:spLocks noChangeShapeType="1"/>
            </p:cNvSpPr>
            <p:nvPr/>
          </p:nvSpPr>
          <p:spPr bwMode="auto">
            <a:xfrm>
              <a:off x="371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55" name="Line 519"/>
            <p:cNvSpPr>
              <a:spLocks noChangeShapeType="1"/>
            </p:cNvSpPr>
            <p:nvPr/>
          </p:nvSpPr>
          <p:spPr bwMode="auto">
            <a:xfrm>
              <a:off x="377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56" name="Line 520"/>
            <p:cNvSpPr>
              <a:spLocks noChangeShapeType="1"/>
            </p:cNvSpPr>
            <p:nvPr/>
          </p:nvSpPr>
          <p:spPr bwMode="auto">
            <a:xfrm>
              <a:off x="382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57" name="Line 521"/>
            <p:cNvSpPr>
              <a:spLocks noChangeShapeType="1"/>
            </p:cNvSpPr>
            <p:nvPr/>
          </p:nvSpPr>
          <p:spPr bwMode="auto">
            <a:xfrm>
              <a:off x="387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58" name="Line 522"/>
            <p:cNvSpPr>
              <a:spLocks noChangeShapeType="1"/>
            </p:cNvSpPr>
            <p:nvPr/>
          </p:nvSpPr>
          <p:spPr bwMode="auto">
            <a:xfrm>
              <a:off x="393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59" name="Line 523"/>
            <p:cNvSpPr>
              <a:spLocks noChangeShapeType="1"/>
            </p:cNvSpPr>
            <p:nvPr/>
          </p:nvSpPr>
          <p:spPr bwMode="auto">
            <a:xfrm>
              <a:off x="3986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60" name="Line 524"/>
            <p:cNvSpPr>
              <a:spLocks noChangeShapeType="1"/>
            </p:cNvSpPr>
            <p:nvPr/>
          </p:nvSpPr>
          <p:spPr bwMode="auto">
            <a:xfrm>
              <a:off x="403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61" name="Line 525"/>
            <p:cNvSpPr>
              <a:spLocks noChangeShapeType="1"/>
            </p:cNvSpPr>
            <p:nvPr/>
          </p:nvSpPr>
          <p:spPr bwMode="auto">
            <a:xfrm>
              <a:off x="408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62" name="Line 526"/>
            <p:cNvSpPr>
              <a:spLocks noChangeShapeType="1"/>
            </p:cNvSpPr>
            <p:nvPr/>
          </p:nvSpPr>
          <p:spPr bwMode="auto">
            <a:xfrm>
              <a:off x="414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63" name="Line 527"/>
            <p:cNvSpPr>
              <a:spLocks noChangeShapeType="1"/>
            </p:cNvSpPr>
            <p:nvPr/>
          </p:nvSpPr>
          <p:spPr bwMode="auto">
            <a:xfrm>
              <a:off x="419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64" name="Line 528"/>
            <p:cNvSpPr>
              <a:spLocks noChangeShapeType="1"/>
            </p:cNvSpPr>
            <p:nvPr/>
          </p:nvSpPr>
          <p:spPr bwMode="auto">
            <a:xfrm>
              <a:off x="425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65" name="Line 529"/>
            <p:cNvSpPr>
              <a:spLocks noChangeShapeType="1"/>
            </p:cNvSpPr>
            <p:nvPr/>
          </p:nvSpPr>
          <p:spPr bwMode="auto">
            <a:xfrm>
              <a:off x="430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66" name="Line 530"/>
            <p:cNvSpPr>
              <a:spLocks noChangeShapeType="1"/>
            </p:cNvSpPr>
            <p:nvPr/>
          </p:nvSpPr>
          <p:spPr bwMode="auto">
            <a:xfrm>
              <a:off x="4358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67" name="Line 531"/>
            <p:cNvSpPr>
              <a:spLocks noChangeShapeType="1"/>
            </p:cNvSpPr>
            <p:nvPr/>
          </p:nvSpPr>
          <p:spPr bwMode="auto">
            <a:xfrm>
              <a:off x="44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68" name="Line 532"/>
            <p:cNvSpPr>
              <a:spLocks noChangeShapeType="1"/>
            </p:cNvSpPr>
            <p:nvPr/>
          </p:nvSpPr>
          <p:spPr bwMode="auto">
            <a:xfrm>
              <a:off x="44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69" name="Line 533"/>
            <p:cNvSpPr>
              <a:spLocks noChangeShapeType="1"/>
            </p:cNvSpPr>
            <p:nvPr/>
          </p:nvSpPr>
          <p:spPr bwMode="auto">
            <a:xfrm>
              <a:off x="451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70" name="Line 534"/>
            <p:cNvSpPr>
              <a:spLocks noChangeShapeType="1"/>
            </p:cNvSpPr>
            <p:nvPr/>
          </p:nvSpPr>
          <p:spPr bwMode="auto">
            <a:xfrm>
              <a:off x="456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71" name="Line 535"/>
            <p:cNvSpPr>
              <a:spLocks noChangeShapeType="1"/>
            </p:cNvSpPr>
            <p:nvPr/>
          </p:nvSpPr>
          <p:spPr bwMode="auto">
            <a:xfrm>
              <a:off x="1537" y="2012"/>
              <a:ext cx="54" cy="5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72" name="Line 536"/>
            <p:cNvSpPr>
              <a:spLocks noChangeShapeType="1"/>
            </p:cNvSpPr>
            <p:nvPr/>
          </p:nvSpPr>
          <p:spPr bwMode="auto">
            <a:xfrm>
              <a:off x="1591" y="2066"/>
              <a:ext cx="54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73" name="Line 537"/>
            <p:cNvSpPr>
              <a:spLocks noChangeShapeType="1"/>
            </p:cNvSpPr>
            <p:nvPr/>
          </p:nvSpPr>
          <p:spPr bwMode="auto">
            <a:xfrm>
              <a:off x="1645" y="2114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74" name="Line 538"/>
            <p:cNvSpPr>
              <a:spLocks noChangeShapeType="1"/>
            </p:cNvSpPr>
            <p:nvPr/>
          </p:nvSpPr>
          <p:spPr bwMode="auto">
            <a:xfrm>
              <a:off x="1699" y="2156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75" name="Line 539"/>
            <p:cNvSpPr>
              <a:spLocks noChangeShapeType="1"/>
            </p:cNvSpPr>
            <p:nvPr/>
          </p:nvSpPr>
          <p:spPr bwMode="auto">
            <a:xfrm>
              <a:off x="1753" y="2198"/>
              <a:ext cx="54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76" name="Line 540"/>
            <p:cNvSpPr>
              <a:spLocks noChangeShapeType="1"/>
            </p:cNvSpPr>
            <p:nvPr/>
          </p:nvSpPr>
          <p:spPr bwMode="auto">
            <a:xfrm>
              <a:off x="1807" y="2234"/>
              <a:ext cx="48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77" name="Line 541"/>
            <p:cNvSpPr>
              <a:spLocks noChangeShapeType="1"/>
            </p:cNvSpPr>
            <p:nvPr/>
          </p:nvSpPr>
          <p:spPr bwMode="auto">
            <a:xfrm>
              <a:off x="1855" y="2270"/>
              <a:ext cx="54" cy="3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78" name="Line 542"/>
            <p:cNvSpPr>
              <a:spLocks noChangeShapeType="1"/>
            </p:cNvSpPr>
            <p:nvPr/>
          </p:nvSpPr>
          <p:spPr bwMode="auto">
            <a:xfrm>
              <a:off x="1909" y="2300"/>
              <a:ext cx="54" cy="2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79" name="Freeform 543"/>
            <p:cNvSpPr>
              <a:spLocks/>
            </p:cNvSpPr>
            <p:nvPr/>
          </p:nvSpPr>
          <p:spPr bwMode="auto">
            <a:xfrm>
              <a:off x="1963" y="232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80" name="Freeform 544"/>
            <p:cNvSpPr>
              <a:spLocks/>
            </p:cNvSpPr>
            <p:nvPr/>
          </p:nvSpPr>
          <p:spPr bwMode="auto">
            <a:xfrm>
              <a:off x="2017" y="235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81" name="Freeform 545"/>
            <p:cNvSpPr>
              <a:spLocks/>
            </p:cNvSpPr>
            <p:nvPr/>
          </p:nvSpPr>
          <p:spPr bwMode="auto">
            <a:xfrm>
              <a:off x="2071" y="237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82" name="Line 546"/>
            <p:cNvSpPr>
              <a:spLocks noChangeShapeType="1"/>
            </p:cNvSpPr>
            <p:nvPr/>
          </p:nvSpPr>
          <p:spPr bwMode="auto">
            <a:xfrm>
              <a:off x="2125" y="2396"/>
              <a:ext cx="54" cy="1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83" name="Line 547"/>
            <p:cNvSpPr>
              <a:spLocks noChangeShapeType="1"/>
            </p:cNvSpPr>
            <p:nvPr/>
          </p:nvSpPr>
          <p:spPr bwMode="auto">
            <a:xfrm>
              <a:off x="2179" y="2414"/>
              <a:ext cx="48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84" name="Line 548"/>
            <p:cNvSpPr>
              <a:spLocks noChangeShapeType="1"/>
            </p:cNvSpPr>
            <p:nvPr/>
          </p:nvSpPr>
          <p:spPr bwMode="auto">
            <a:xfrm>
              <a:off x="2227" y="2426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85" name="Line 549"/>
            <p:cNvSpPr>
              <a:spLocks noChangeShapeType="1"/>
            </p:cNvSpPr>
            <p:nvPr/>
          </p:nvSpPr>
          <p:spPr bwMode="auto">
            <a:xfrm>
              <a:off x="2281" y="2438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86" name="Line 550"/>
            <p:cNvSpPr>
              <a:spLocks noChangeShapeType="1"/>
            </p:cNvSpPr>
            <p:nvPr/>
          </p:nvSpPr>
          <p:spPr bwMode="auto">
            <a:xfrm>
              <a:off x="2335" y="2450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87" name="Line 551"/>
            <p:cNvSpPr>
              <a:spLocks noChangeShapeType="1"/>
            </p:cNvSpPr>
            <p:nvPr/>
          </p:nvSpPr>
          <p:spPr bwMode="auto">
            <a:xfrm>
              <a:off x="2389" y="2462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88" name="Line 552"/>
            <p:cNvSpPr>
              <a:spLocks noChangeShapeType="1"/>
            </p:cNvSpPr>
            <p:nvPr/>
          </p:nvSpPr>
          <p:spPr bwMode="auto">
            <a:xfrm>
              <a:off x="2443" y="247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89" name="Line 553"/>
            <p:cNvSpPr>
              <a:spLocks noChangeShapeType="1"/>
            </p:cNvSpPr>
            <p:nvPr/>
          </p:nvSpPr>
          <p:spPr bwMode="auto">
            <a:xfrm>
              <a:off x="2497" y="2480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90" name="Line 554"/>
            <p:cNvSpPr>
              <a:spLocks noChangeShapeType="1"/>
            </p:cNvSpPr>
            <p:nvPr/>
          </p:nvSpPr>
          <p:spPr bwMode="auto">
            <a:xfrm>
              <a:off x="2551" y="2486"/>
              <a:ext cx="48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91" name="Line 555"/>
            <p:cNvSpPr>
              <a:spLocks noChangeShapeType="1"/>
            </p:cNvSpPr>
            <p:nvPr/>
          </p:nvSpPr>
          <p:spPr bwMode="auto">
            <a:xfrm>
              <a:off x="2599" y="2492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92" name="Line 556"/>
            <p:cNvSpPr>
              <a:spLocks noChangeShapeType="1"/>
            </p:cNvSpPr>
            <p:nvPr/>
          </p:nvSpPr>
          <p:spPr bwMode="auto">
            <a:xfrm>
              <a:off x="2653" y="249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93" name="Line 557"/>
            <p:cNvSpPr>
              <a:spLocks noChangeShapeType="1"/>
            </p:cNvSpPr>
            <p:nvPr/>
          </p:nvSpPr>
          <p:spPr bwMode="auto">
            <a:xfrm>
              <a:off x="2707" y="2498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94" name="Line 558"/>
            <p:cNvSpPr>
              <a:spLocks noChangeShapeType="1"/>
            </p:cNvSpPr>
            <p:nvPr/>
          </p:nvSpPr>
          <p:spPr bwMode="auto">
            <a:xfrm>
              <a:off x="2761" y="250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95" name="Line 559"/>
            <p:cNvSpPr>
              <a:spLocks noChangeShapeType="1"/>
            </p:cNvSpPr>
            <p:nvPr/>
          </p:nvSpPr>
          <p:spPr bwMode="auto">
            <a:xfrm>
              <a:off x="2815" y="2510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96" name="Line 560"/>
            <p:cNvSpPr>
              <a:spLocks noChangeShapeType="1"/>
            </p:cNvSpPr>
            <p:nvPr/>
          </p:nvSpPr>
          <p:spPr bwMode="auto">
            <a:xfrm>
              <a:off x="2869" y="2510"/>
              <a:ext cx="55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97" name="Freeform 561"/>
            <p:cNvSpPr>
              <a:spLocks/>
            </p:cNvSpPr>
            <p:nvPr/>
          </p:nvSpPr>
          <p:spPr bwMode="auto">
            <a:xfrm>
              <a:off x="2924" y="251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98" name="Line 562"/>
            <p:cNvSpPr>
              <a:spLocks noChangeShapeType="1"/>
            </p:cNvSpPr>
            <p:nvPr/>
          </p:nvSpPr>
          <p:spPr bwMode="auto">
            <a:xfrm>
              <a:off x="2972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99" name="Line 563"/>
            <p:cNvSpPr>
              <a:spLocks noChangeShapeType="1"/>
            </p:cNvSpPr>
            <p:nvPr/>
          </p:nvSpPr>
          <p:spPr bwMode="auto">
            <a:xfrm>
              <a:off x="3026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00" name="Line 564"/>
            <p:cNvSpPr>
              <a:spLocks noChangeShapeType="1"/>
            </p:cNvSpPr>
            <p:nvPr/>
          </p:nvSpPr>
          <p:spPr bwMode="auto">
            <a:xfrm>
              <a:off x="3080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01" name="Freeform 565"/>
            <p:cNvSpPr>
              <a:spLocks/>
            </p:cNvSpPr>
            <p:nvPr/>
          </p:nvSpPr>
          <p:spPr bwMode="auto">
            <a:xfrm>
              <a:off x="3134" y="251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02" name="Line 566"/>
            <p:cNvSpPr>
              <a:spLocks noChangeShapeType="1"/>
            </p:cNvSpPr>
            <p:nvPr/>
          </p:nvSpPr>
          <p:spPr bwMode="auto">
            <a:xfrm>
              <a:off x="318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03" name="Line 567"/>
            <p:cNvSpPr>
              <a:spLocks noChangeShapeType="1"/>
            </p:cNvSpPr>
            <p:nvPr/>
          </p:nvSpPr>
          <p:spPr bwMode="auto">
            <a:xfrm>
              <a:off x="3242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04" name="Line 568"/>
            <p:cNvSpPr>
              <a:spLocks noChangeShapeType="1"/>
            </p:cNvSpPr>
            <p:nvPr/>
          </p:nvSpPr>
          <p:spPr bwMode="auto">
            <a:xfrm>
              <a:off x="329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05" name="Line 569"/>
            <p:cNvSpPr>
              <a:spLocks noChangeShapeType="1"/>
            </p:cNvSpPr>
            <p:nvPr/>
          </p:nvSpPr>
          <p:spPr bwMode="auto">
            <a:xfrm>
              <a:off x="334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06" name="Line 570"/>
            <p:cNvSpPr>
              <a:spLocks noChangeShapeType="1"/>
            </p:cNvSpPr>
            <p:nvPr/>
          </p:nvSpPr>
          <p:spPr bwMode="auto">
            <a:xfrm>
              <a:off x="339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07" name="Line 571"/>
            <p:cNvSpPr>
              <a:spLocks noChangeShapeType="1"/>
            </p:cNvSpPr>
            <p:nvPr/>
          </p:nvSpPr>
          <p:spPr bwMode="auto">
            <a:xfrm>
              <a:off x="345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08" name="Line 572"/>
            <p:cNvSpPr>
              <a:spLocks noChangeShapeType="1"/>
            </p:cNvSpPr>
            <p:nvPr/>
          </p:nvSpPr>
          <p:spPr bwMode="auto">
            <a:xfrm>
              <a:off x="350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09" name="Line 573"/>
            <p:cNvSpPr>
              <a:spLocks noChangeShapeType="1"/>
            </p:cNvSpPr>
            <p:nvPr/>
          </p:nvSpPr>
          <p:spPr bwMode="auto">
            <a:xfrm>
              <a:off x="356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10" name="Line 574"/>
            <p:cNvSpPr>
              <a:spLocks noChangeShapeType="1"/>
            </p:cNvSpPr>
            <p:nvPr/>
          </p:nvSpPr>
          <p:spPr bwMode="auto">
            <a:xfrm>
              <a:off x="3614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11" name="Line 575"/>
            <p:cNvSpPr>
              <a:spLocks noChangeShapeType="1"/>
            </p:cNvSpPr>
            <p:nvPr/>
          </p:nvSpPr>
          <p:spPr bwMode="auto">
            <a:xfrm>
              <a:off x="366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12" name="Line 576"/>
            <p:cNvSpPr>
              <a:spLocks noChangeShapeType="1"/>
            </p:cNvSpPr>
            <p:nvPr/>
          </p:nvSpPr>
          <p:spPr bwMode="auto">
            <a:xfrm>
              <a:off x="371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13" name="Line 577"/>
            <p:cNvSpPr>
              <a:spLocks noChangeShapeType="1"/>
            </p:cNvSpPr>
            <p:nvPr/>
          </p:nvSpPr>
          <p:spPr bwMode="auto">
            <a:xfrm>
              <a:off x="377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14" name="Line 578"/>
            <p:cNvSpPr>
              <a:spLocks noChangeShapeType="1"/>
            </p:cNvSpPr>
            <p:nvPr/>
          </p:nvSpPr>
          <p:spPr bwMode="auto">
            <a:xfrm>
              <a:off x="382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15" name="Line 579"/>
            <p:cNvSpPr>
              <a:spLocks noChangeShapeType="1"/>
            </p:cNvSpPr>
            <p:nvPr/>
          </p:nvSpPr>
          <p:spPr bwMode="auto">
            <a:xfrm>
              <a:off x="387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16" name="Line 580"/>
            <p:cNvSpPr>
              <a:spLocks noChangeShapeType="1"/>
            </p:cNvSpPr>
            <p:nvPr/>
          </p:nvSpPr>
          <p:spPr bwMode="auto">
            <a:xfrm>
              <a:off x="393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17" name="Line 581"/>
            <p:cNvSpPr>
              <a:spLocks noChangeShapeType="1"/>
            </p:cNvSpPr>
            <p:nvPr/>
          </p:nvSpPr>
          <p:spPr bwMode="auto">
            <a:xfrm>
              <a:off x="3986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18" name="Line 582"/>
            <p:cNvSpPr>
              <a:spLocks noChangeShapeType="1"/>
            </p:cNvSpPr>
            <p:nvPr/>
          </p:nvSpPr>
          <p:spPr bwMode="auto">
            <a:xfrm>
              <a:off x="403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19" name="Freeform 583"/>
            <p:cNvSpPr>
              <a:spLocks/>
            </p:cNvSpPr>
            <p:nvPr/>
          </p:nvSpPr>
          <p:spPr bwMode="auto">
            <a:xfrm>
              <a:off x="4088" y="252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20" name="Line 584"/>
            <p:cNvSpPr>
              <a:spLocks noChangeShapeType="1"/>
            </p:cNvSpPr>
            <p:nvPr/>
          </p:nvSpPr>
          <p:spPr bwMode="auto">
            <a:xfrm>
              <a:off x="4142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21" name="Line 585"/>
            <p:cNvSpPr>
              <a:spLocks noChangeShapeType="1"/>
            </p:cNvSpPr>
            <p:nvPr/>
          </p:nvSpPr>
          <p:spPr bwMode="auto">
            <a:xfrm>
              <a:off x="419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22" name="Line 586"/>
            <p:cNvSpPr>
              <a:spLocks noChangeShapeType="1"/>
            </p:cNvSpPr>
            <p:nvPr/>
          </p:nvSpPr>
          <p:spPr bwMode="auto">
            <a:xfrm>
              <a:off x="425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23" name="Line 587"/>
            <p:cNvSpPr>
              <a:spLocks noChangeShapeType="1"/>
            </p:cNvSpPr>
            <p:nvPr/>
          </p:nvSpPr>
          <p:spPr bwMode="auto">
            <a:xfrm>
              <a:off x="430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24" name="Line 588"/>
            <p:cNvSpPr>
              <a:spLocks noChangeShapeType="1"/>
            </p:cNvSpPr>
            <p:nvPr/>
          </p:nvSpPr>
          <p:spPr bwMode="auto">
            <a:xfrm>
              <a:off x="4358" y="2528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25" name="Line 589"/>
            <p:cNvSpPr>
              <a:spLocks noChangeShapeType="1"/>
            </p:cNvSpPr>
            <p:nvPr/>
          </p:nvSpPr>
          <p:spPr bwMode="auto">
            <a:xfrm>
              <a:off x="440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26" name="Line 590"/>
            <p:cNvSpPr>
              <a:spLocks noChangeShapeType="1"/>
            </p:cNvSpPr>
            <p:nvPr/>
          </p:nvSpPr>
          <p:spPr bwMode="auto">
            <a:xfrm>
              <a:off x="446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27" name="Line 591"/>
            <p:cNvSpPr>
              <a:spLocks noChangeShapeType="1"/>
            </p:cNvSpPr>
            <p:nvPr/>
          </p:nvSpPr>
          <p:spPr bwMode="auto">
            <a:xfrm>
              <a:off x="451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28" name="Line 592"/>
            <p:cNvSpPr>
              <a:spLocks noChangeShapeType="1"/>
            </p:cNvSpPr>
            <p:nvPr/>
          </p:nvSpPr>
          <p:spPr bwMode="auto">
            <a:xfrm>
              <a:off x="4568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29" name="Freeform 593"/>
            <p:cNvSpPr>
              <a:spLocks/>
            </p:cNvSpPr>
            <p:nvPr/>
          </p:nvSpPr>
          <p:spPr bwMode="auto">
            <a:xfrm>
              <a:off x="1537" y="2054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30" name="Freeform 594"/>
            <p:cNvSpPr>
              <a:spLocks/>
            </p:cNvSpPr>
            <p:nvPr/>
          </p:nvSpPr>
          <p:spPr bwMode="auto">
            <a:xfrm>
              <a:off x="1591" y="2114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31" name="Line 595"/>
            <p:cNvSpPr>
              <a:spLocks noChangeShapeType="1"/>
            </p:cNvSpPr>
            <p:nvPr/>
          </p:nvSpPr>
          <p:spPr bwMode="auto">
            <a:xfrm>
              <a:off x="1645" y="2162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32" name="Line 596"/>
            <p:cNvSpPr>
              <a:spLocks noChangeShapeType="1"/>
            </p:cNvSpPr>
            <p:nvPr/>
          </p:nvSpPr>
          <p:spPr bwMode="auto">
            <a:xfrm>
              <a:off x="1699" y="2210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33" name="Line 597"/>
            <p:cNvSpPr>
              <a:spLocks noChangeShapeType="1"/>
            </p:cNvSpPr>
            <p:nvPr/>
          </p:nvSpPr>
          <p:spPr bwMode="auto">
            <a:xfrm>
              <a:off x="1753" y="2258"/>
              <a:ext cx="54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34" name="Line 598"/>
            <p:cNvSpPr>
              <a:spLocks noChangeShapeType="1"/>
            </p:cNvSpPr>
            <p:nvPr/>
          </p:nvSpPr>
          <p:spPr bwMode="auto">
            <a:xfrm>
              <a:off x="1807" y="2300"/>
              <a:ext cx="48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35" name="Line 599"/>
            <p:cNvSpPr>
              <a:spLocks noChangeShapeType="1"/>
            </p:cNvSpPr>
            <p:nvPr/>
          </p:nvSpPr>
          <p:spPr bwMode="auto">
            <a:xfrm>
              <a:off x="1855" y="2342"/>
              <a:ext cx="54" cy="3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36" name="Line 600"/>
            <p:cNvSpPr>
              <a:spLocks noChangeShapeType="1"/>
            </p:cNvSpPr>
            <p:nvPr/>
          </p:nvSpPr>
          <p:spPr bwMode="auto">
            <a:xfrm>
              <a:off x="1909" y="237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37" name="Line 601"/>
            <p:cNvSpPr>
              <a:spLocks noChangeShapeType="1"/>
            </p:cNvSpPr>
            <p:nvPr/>
          </p:nvSpPr>
          <p:spPr bwMode="auto">
            <a:xfrm>
              <a:off x="1963" y="240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38" name="Line 602"/>
            <p:cNvSpPr>
              <a:spLocks noChangeShapeType="1"/>
            </p:cNvSpPr>
            <p:nvPr/>
          </p:nvSpPr>
          <p:spPr bwMode="auto">
            <a:xfrm>
              <a:off x="2017" y="243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39" name="Line 603"/>
            <p:cNvSpPr>
              <a:spLocks noChangeShapeType="1"/>
            </p:cNvSpPr>
            <p:nvPr/>
          </p:nvSpPr>
          <p:spPr bwMode="auto">
            <a:xfrm>
              <a:off x="2071" y="2468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40" name="Line 604"/>
            <p:cNvSpPr>
              <a:spLocks noChangeShapeType="1"/>
            </p:cNvSpPr>
            <p:nvPr/>
          </p:nvSpPr>
          <p:spPr bwMode="auto">
            <a:xfrm>
              <a:off x="2125" y="2492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41" name="Line 605"/>
            <p:cNvSpPr>
              <a:spLocks noChangeShapeType="1"/>
            </p:cNvSpPr>
            <p:nvPr/>
          </p:nvSpPr>
          <p:spPr bwMode="auto">
            <a:xfrm>
              <a:off x="2179" y="2516"/>
              <a:ext cx="48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42" name="Line 606"/>
            <p:cNvSpPr>
              <a:spLocks noChangeShapeType="1"/>
            </p:cNvSpPr>
            <p:nvPr/>
          </p:nvSpPr>
          <p:spPr bwMode="auto">
            <a:xfrm>
              <a:off x="2227" y="2534"/>
              <a:ext cx="54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43" name="Line 607"/>
            <p:cNvSpPr>
              <a:spLocks noChangeShapeType="1"/>
            </p:cNvSpPr>
            <p:nvPr/>
          </p:nvSpPr>
          <p:spPr bwMode="auto">
            <a:xfrm>
              <a:off x="2281" y="255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44" name="Freeform 608"/>
            <p:cNvSpPr>
              <a:spLocks/>
            </p:cNvSpPr>
            <p:nvPr/>
          </p:nvSpPr>
          <p:spPr bwMode="auto">
            <a:xfrm>
              <a:off x="2335" y="256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45" name="Line 609"/>
            <p:cNvSpPr>
              <a:spLocks noChangeShapeType="1"/>
            </p:cNvSpPr>
            <p:nvPr/>
          </p:nvSpPr>
          <p:spPr bwMode="auto">
            <a:xfrm>
              <a:off x="2389" y="258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46" name="Line 610"/>
            <p:cNvSpPr>
              <a:spLocks noChangeShapeType="1"/>
            </p:cNvSpPr>
            <p:nvPr/>
          </p:nvSpPr>
          <p:spPr bwMode="auto">
            <a:xfrm>
              <a:off x="2443" y="259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47" name="Line 611"/>
            <p:cNvSpPr>
              <a:spLocks noChangeShapeType="1"/>
            </p:cNvSpPr>
            <p:nvPr/>
          </p:nvSpPr>
          <p:spPr bwMode="auto">
            <a:xfrm>
              <a:off x="2497" y="2600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48" name="Line 612"/>
            <p:cNvSpPr>
              <a:spLocks noChangeShapeType="1"/>
            </p:cNvSpPr>
            <p:nvPr/>
          </p:nvSpPr>
          <p:spPr bwMode="auto">
            <a:xfrm>
              <a:off x="2551" y="2612"/>
              <a:ext cx="48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49" name="Line 613"/>
            <p:cNvSpPr>
              <a:spLocks noChangeShapeType="1"/>
            </p:cNvSpPr>
            <p:nvPr/>
          </p:nvSpPr>
          <p:spPr bwMode="auto">
            <a:xfrm>
              <a:off x="2599" y="2618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50" name="Line 614"/>
            <p:cNvSpPr>
              <a:spLocks noChangeShapeType="1"/>
            </p:cNvSpPr>
            <p:nvPr/>
          </p:nvSpPr>
          <p:spPr bwMode="auto">
            <a:xfrm>
              <a:off x="2653" y="262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51" name="Line 615"/>
            <p:cNvSpPr>
              <a:spLocks noChangeShapeType="1"/>
            </p:cNvSpPr>
            <p:nvPr/>
          </p:nvSpPr>
          <p:spPr bwMode="auto">
            <a:xfrm>
              <a:off x="2707" y="2630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52" name="Line 616"/>
            <p:cNvSpPr>
              <a:spLocks noChangeShapeType="1"/>
            </p:cNvSpPr>
            <p:nvPr/>
          </p:nvSpPr>
          <p:spPr bwMode="auto">
            <a:xfrm>
              <a:off x="2761" y="2636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53" name="Line 617"/>
            <p:cNvSpPr>
              <a:spLocks noChangeShapeType="1"/>
            </p:cNvSpPr>
            <p:nvPr/>
          </p:nvSpPr>
          <p:spPr bwMode="auto">
            <a:xfrm>
              <a:off x="2815" y="2642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54" name="Freeform 618"/>
            <p:cNvSpPr>
              <a:spLocks/>
            </p:cNvSpPr>
            <p:nvPr/>
          </p:nvSpPr>
          <p:spPr bwMode="auto">
            <a:xfrm>
              <a:off x="2869" y="26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55" name="Line 619"/>
            <p:cNvSpPr>
              <a:spLocks noChangeShapeType="1"/>
            </p:cNvSpPr>
            <p:nvPr/>
          </p:nvSpPr>
          <p:spPr bwMode="auto">
            <a:xfrm>
              <a:off x="2924" y="2648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56" name="Freeform 620"/>
            <p:cNvSpPr>
              <a:spLocks/>
            </p:cNvSpPr>
            <p:nvPr/>
          </p:nvSpPr>
          <p:spPr bwMode="auto">
            <a:xfrm>
              <a:off x="2972" y="264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57" name="Line 621"/>
            <p:cNvSpPr>
              <a:spLocks noChangeShapeType="1"/>
            </p:cNvSpPr>
            <p:nvPr/>
          </p:nvSpPr>
          <p:spPr bwMode="auto">
            <a:xfrm>
              <a:off x="3026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58" name="Line 622"/>
            <p:cNvSpPr>
              <a:spLocks noChangeShapeType="1"/>
            </p:cNvSpPr>
            <p:nvPr/>
          </p:nvSpPr>
          <p:spPr bwMode="auto">
            <a:xfrm>
              <a:off x="3080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59" name="Freeform 623"/>
            <p:cNvSpPr>
              <a:spLocks/>
            </p:cNvSpPr>
            <p:nvPr/>
          </p:nvSpPr>
          <p:spPr bwMode="auto">
            <a:xfrm>
              <a:off x="3134" y="265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60" name="Line 624"/>
            <p:cNvSpPr>
              <a:spLocks noChangeShapeType="1"/>
            </p:cNvSpPr>
            <p:nvPr/>
          </p:nvSpPr>
          <p:spPr bwMode="auto">
            <a:xfrm>
              <a:off x="318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61" name="Line 625"/>
            <p:cNvSpPr>
              <a:spLocks noChangeShapeType="1"/>
            </p:cNvSpPr>
            <p:nvPr/>
          </p:nvSpPr>
          <p:spPr bwMode="auto">
            <a:xfrm>
              <a:off x="3242" y="2660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62" name="Line 626"/>
            <p:cNvSpPr>
              <a:spLocks noChangeShapeType="1"/>
            </p:cNvSpPr>
            <p:nvPr/>
          </p:nvSpPr>
          <p:spPr bwMode="auto">
            <a:xfrm>
              <a:off x="3290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63" name="Line 627"/>
            <p:cNvSpPr>
              <a:spLocks noChangeShapeType="1"/>
            </p:cNvSpPr>
            <p:nvPr/>
          </p:nvSpPr>
          <p:spPr bwMode="auto">
            <a:xfrm>
              <a:off x="3344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64" name="Line 628"/>
            <p:cNvSpPr>
              <a:spLocks noChangeShapeType="1"/>
            </p:cNvSpPr>
            <p:nvPr/>
          </p:nvSpPr>
          <p:spPr bwMode="auto">
            <a:xfrm>
              <a:off x="339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65" name="Line 629"/>
            <p:cNvSpPr>
              <a:spLocks noChangeShapeType="1"/>
            </p:cNvSpPr>
            <p:nvPr/>
          </p:nvSpPr>
          <p:spPr bwMode="auto">
            <a:xfrm>
              <a:off x="3452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66" name="Line 630"/>
            <p:cNvSpPr>
              <a:spLocks noChangeShapeType="1"/>
            </p:cNvSpPr>
            <p:nvPr/>
          </p:nvSpPr>
          <p:spPr bwMode="auto">
            <a:xfrm>
              <a:off x="3506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67" name="Freeform 631"/>
            <p:cNvSpPr>
              <a:spLocks/>
            </p:cNvSpPr>
            <p:nvPr/>
          </p:nvSpPr>
          <p:spPr bwMode="auto">
            <a:xfrm>
              <a:off x="3560" y="266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68" name="Line 632"/>
            <p:cNvSpPr>
              <a:spLocks noChangeShapeType="1"/>
            </p:cNvSpPr>
            <p:nvPr/>
          </p:nvSpPr>
          <p:spPr bwMode="auto">
            <a:xfrm>
              <a:off x="3614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69" name="Line 633"/>
            <p:cNvSpPr>
              <a:spLocks noChangeShapeType="1"/>
            </p:cNvSpPr>
            <p:nvPr/>
          </p:nvSpPr>
          <p:spPr bwMode="auto">
            <a:xfrm>
              <a:off x="366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70" name="Line 634"/>
            <p:cNvSpPr>
              <a:spLocks noChangeShapeType="1"/>
            </p:cNvSpPr>
            <p:nvPr/>
          </p:nvSpPr>
          <p:spPr bwMode="auto">
            <a:xfrm>
              <a:off x="371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71" name="Line 635"/>
            <p:cNvSpPr>
              <a:spLocks noChangeShapeType="1"/>
            </p:cNvSpPr>
            <p:nvPr/>
          </p:nvSpPr>
          <p:spPr bwMode="auto">
            <a:xfrm>
              <a:off x="377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72" name="Line 636"/>
            <p:cNvSpPr>
              <a:spLocks noChangeShapeType="1"/>
            </p:cNvSpPr>
            <p:nvPr/>
          </p:nvSpPr>
          <p:spPr bwMode="auto">
            <a:xfrm>
              <a:off x="382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73" name="Line 637"/>
            <p:cNvSpPr>
              <a:spLocks noChangeShapeType="1"/>
            </p:cNvSpPr>
            <p:nvPr/>
          </p:nvSpPr>
          <p:spPr bwMode="auto">
            <a:xfrm>
              <a:off x="387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74" name="Line 638"/>
            <p:cNvSpPr>
              <a:spLocks noChangeShapeType="1"/>
            </p:cNvSpPr>
            <p:nvPr/>
          </p:nvSpPr>
          <p:spPr bwMode="auto">
            <a:xfrm>
              <a:off x="393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75" name="Line 639"/>
            <p:cNvSpPr>
              <a:spLocks noChangeShapeType="1"/>
            </p:cNvSpPr>
            <p:nvPr/>
          </p:nvSpPr>
          <p:spPr bwMode="auto">
            <a:xfrm>
              <a:off x="3986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76" name="Line 640"/>
            <p:cNvSpPr>
              <a:spLocks noChangeShapeType="1"/>
            </p:cNvSpPr>
            <p:nvPr/>
          </p:nvSpPr>
          <p:spPr bwMode="auto">
            <a:xfrm>
              <a:off x="403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77" name="Line 641"/>
            <p:cNvSpPr>
              <a:spLocks noChangeShapeType="1"/>
            </p:cNvSpPr>
            <p:nvPr/>
          </p:nvSpPr>
          <p:spPr bwMode="auto">
            <a:xfrm>
              <a:off x="408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78" name="Line 642"/>
            <p:cNvSpPr>
              <a:spLocks noChangeShapeType="1"/>
            </p:cNvSpPr>
            <p:nvPr/>
          </p:nvSpPr>
          <p:spPr bwMode="auto">
            <a:xfrm>
              <a:off x="414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79" name="Line 643"/>
            <p:cNvSpPr>
              <a:spLocks noChangeShapeType="1"/>
            </p:cNvSpPr>
            <p:nvPr/>
          </p:nvSpPr>
          <p:spPr bwMode="auto">
            <a:xfrm>
              <a:off x="419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80" name="Line 644"/>
            <p:cNvSpPr>
              <a:spLocks noChangeShapeType="1"/>
            </p:cNvSpPr>
            <p:nvPr/>
          </p:nvSpPr>
          <p:spPr bwMode="auto">
            <a:xfrm>
              <a:off x="425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81" name="Line 645"/>
            <p:cNvSpPr>
              <a:spLocks noChangeShapeType="1"/>
            </p:cNvSpPr>
            <p:nvPr/>
          </p:nvSpPr>
          <p:spPr bwMode="auto">
            <a:xfrm>
              <a:off x="430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82" name="Line 646"/>
            <p:cNvSpPr>
              <a:spLocks noChangeShapeType="1"/>
            </p:cNvSpPr>
            <p:nvPr/>
          </p:nvSpPr>
          <p:spPr bwMode="auto">
            <a:xfrm>
              <a:off x="4358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83" name="Line 647"/>
            <p:cNvSpPr>
              <a:spLocks noChangeShapeType="1"/>
            </p:cNvSpPr>
            <p:nvPr/>
          </p:nvSpPr>
          <p:spPr bwMode="auto">
            <a:xfrm>
              <a:off x="440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84" name="Line 648"/>
            <p:cNvSpPr>
              <a:spLocks noChangeShapeType="1"/>
            </p:cNvSpPr>
            <p:nvPr/>
          </p:nvSpPr>
          <p:spPr bwMode="auto">
            <a:xfrm>
              <a:off x="446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85" name="Line 649"/>
            <p:cNvSpPr>
              <a:spLocks noChangeShapeType="1"/>
            </p:cNvSpPr>
            <p:nvPr/>
          </p:nvSpPr>
          <p:spPr bwMode="auto">
            <a:xfrm>
              <a:off x="451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86" name="Line 650"/>
            <p:cNvSpPr>
              <a:spLocks noChangeShapeType="1"/>
            </p:cNvSpPr>
            <p:nvPr/>
          </p:nvSpPr>
          <p:spPr bwMode="auto">
            <a:xfrm>
              <a:off x="456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87" name="Line 651"/>
            <p:cNvSpPr>
              <a:spLocks noChangeShapeType="1"/>
            </p:cNvSpPr>
            <p:nvPr/>
          </p:nvSpPr>
          <p:spPr bwMode="auto">
            <a:xfrm>
              <a:off x="1537" y="210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88" name="Line 652"/>
            <p:cNvSpPr>
              <a:spLocks noChangeShapeType="1"/>
            </p:cNvSpPr>
            <p:nvPr/>
          </p:nvSpPr>
          <p:spPr bwMode="auto">
            <a:xfrm>
              <a:off x="1591" y="216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89" name="Line 653"/>
            <p:cNvSpPr>
              <a:spLocks noChangeShapeType="1"/>
            </p:cNvSpPr>
            <p:nvPr/>
          </p:nvSpPr>
          <p:spPr bwMode="auto">
            <a:xfrm>
              <a:off x="1645" y="2222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90" name="Line 654"/>
            <p:cNvSpPr>
              <a:spLocks noChangeShapeType="1"/>
            </p:cNvSpPr>
            <p:nvPr/>
          </p:nvSpPr>
          <p:spPr bwMode="auto">
            <a:xfrm>
              <a:off x="1699" y="2276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91" name="Line 655"/>
            <p:cNvSpPr>
              <a:spLocks noChangeShapeType="1"/>
            </p:cNvSpPr>
            <p:nvPr/>
          </p:nvSpPr>
          <p:spPr bwMode="auto">
            <a:xfrm>
              <a:off x="1753" y="2330"/>
              <a:ext cx="54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92" name="Line 656"/>
            <p:cNvSpPr>
              <a:spLocks noChangeShapeType="1"/>
            </p:cNvSpPr>
            <p:nvPr/>
          </p:nvSpPr>
          <p:spPr bwMode="auto">
            <a:xfrm>
              <a:off x="1807" y="2378"/>
              <a:ext cx="48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93" name="Line 657"/>
            <p:cNvSpPr>
              <a:spLocks noChangeShapeType="1"/>
            </p:cNvSpPr>
            <p:nvPr/>
          </p:nvSpPr>
          <p:spPr bwMode="auto">
            <a:xfrm>
              <a:off x="1855" y="2426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94" name="Line 658"/>
            <p:cNvSpPr>
              <a:spLocks noChangeShapeType="1"/>
            </p:cNvSpPr>
            <p:nvPr/>
          </p:nvSpPr>
          <p:spPr bwMode="auto">
            <a:xfrm>
              <a:off x="1909" y="2468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95" name="Line 659"/>
            <p:cNvSpPr>
              <a:spLocks noChangeShapeType="1"/>
            </p:cNvSpPr>
            <p:nvPr/>
          </p:nvSpPr>
          <p:spPr bwMode="auto">
            <a:xfrm>
              <a:off x="1963" y="2510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96" name="Line 660"/>
            <p:cNvSpPr>
              <a:spLocks noChangeShapeType="1"/>
            </p:cNvSpPr>
            <p:nvPr/>
          </p:nvSpPr>
          <p:spPr bwMode="auto">
            <a:xfrm>
              <a:off x="2017" y="2552"/>
              <a:ext cx="54" cy="3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97" name="Line 661"/>
            <p:cNvSpPr>
              <a:spLocks noChangeShapeType="1"/>
            </p:cNvSpPr>
            <p:nvPr/>
          </p:nvSpPr>
          <p:spPr bwMode="auto">
            <a:xfrm>
              <a:off x="2071" y="258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98" name="Line 662"/>
            <p:cNvSpPr>
              <a:spLocks noChangeShapeType="1"/>
            </p:cNvSpPr>
            <p:nvPr/>
          </p:nvSpPr>
          <p:spPr bwMode="auto">
            <a:xfrm>
              <a:off x="2125" y="261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99" name="Line 663"/>
            <p:cNvSpPr>
              <a:spLocks noChangeShapeType="1"/>
            </p:cNvSpPr>
            <p:nvPr/>
          </p:nvSpPr>
          <p:spPr bwMode="auto">
            <a:xfrm>
              <a:off x="2179" y="2648"/>
              <a:ext cx="48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00" name="Line 664"/>
            <p:cNvSpPr>
              <a:spLocks noChangeShapeType="1"/>
            </p:cNvSpPr>
            <p:nvPr/>
          </p:nvSpPr>
          <p:spPr bwMode="auto">
            <a:xfrm>
              <a:off x="2227" y="2678"/>
              <a:ext cx="54" cy="25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01" name="Line 665"/>
            <p:cNvSpPr>
              <a:spLocks noChangeShapeType="1"/>
            </p:cNvSpPr>
            <p:nvPr/>
          </p:nvSpPr>
          <p:spPr bwMode="auto">
            <a:xfrm>
              <a:off x="2281" y="2703"/>
              <a:ext cx="54" cy="2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02" name="Line 666"/>
            <p:cNvSpPr>
              <a:spLocks noChangeShapeType="1"/>
            </p:cNvSpPr>
            <p:nvPr/>
          </p:nvSpPr>
          <p:spPr bwMode="auto">
            <a:xfrm>
              <a:off x="2335" y="2727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03" name="Line 667"/>
            <p:cNvSpPr>
              <a:spLocks noChangeShapeType="1"/>
            </p:cNvSpPr>
            <p:nvPr/>
          </p:nvSpPr>
          <p:spPr bwMode="auto">
            <a:xfrm>
              <a:off x="2389" y="2745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04" name="Line 668"/>
            <p:cNvSpPr>
              <a:spLocks noChangeShapeType="1"/>
            </p:cNvSpPr>
            <p:nvPr/>
          </p:nvSpPr>
          <p:spPr bwMode="auto">
            <a:xfrm>
              <a:off x="2443" y="2763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05" name="Line 669"/>
            <p:cNvSpPr>
              <a:spLocks noChangeShapeType="1"/>
            </p:cNvSpPr>
            <p:nvPr/>
          </p:nvSpPr>
          <p:spPr bwMode="auto">
            <a:xfrm>
              <a:off x="2497" y="2781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06" name="Line 670"/>
            <p:cNvSpPr>
              <a:spLocks noChangeShapeType="1"/>
            </p:cNvSpPr>
            <p:nvPr/>
          </p:nvSpPr>
          <p:spPr bwMode="auto">
            <a:xfrm>
              <a:off x="2551" y="2793"/>
              <a:ext cx="48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07" name="Line 671"/>
            <p:cNvSpPr>
              <a:spLocks noChangeShapeType="1"/>
            </p:cNvSpPr>
            <p:nvPr/>
          </p:nvSpPr>
          <p:spPr bwMode="auto">
            <a:xfrm>
              <a:off x="2599" y="2805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08" name="Line 672"/>
            <p:cNvSpPr>
              <a:spLocks noChangeShapeType="1"/>
            </p:cNvSpPr>
            <p:nvPr/>
          </p:nvSpPr>
          <p:spPr bwMode="auto">
            <a:xfrm>
              <a:off x="2653" y="2817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09" name="Line 673"/>
            <p:cNvSpPr>
              <a:spLocks noChangeShapeType="1"/>
            </p:cNvSpPr>
            <p:nvPr/>
          </p:nvSpPr>
          <p:spPr bwMode="auto">
            <a:xfrm>
              <a:off x="2707" y="282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10" name="Line 674"/>
            <p:cNvSpPr>
              <a:spLocks noChangeShapeType="1"/>
            </p:cNvSpPr>
            <p:nvPr/>
          </p:nvSpPr>
          <p:spPr bwMode="auto">
            <a:xfrm>
              <a:off x="2761" y="2835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11" name="Line 675"/>
            <p:cNvSpPr>
              <a:spLocks noChangeShapeType="1"/>
            </p:cNvSpPr>
            <p:nvPr/>
          </p:nvSpPr>
          <p:spPr bwMode="auto">
            <a:xfrm>
              <a:off x="2815" y="2841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12" name="Line 676"/>
            <p:cNvSpPr>
              <a:spLocks noChangeShapeType="1"/>
            </p:cNvSpPr>
            <p:nvPr/>
          </p:nvSpPr>
          <p:spPr bwMode="auto">
            <a:xfrm>
              <a:off x="2869" y="2847"/>
              <a:ext cx="55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13" name="Line 677"/>
            <p:cNvSpPr>
              <a:spLocks noChangeShapeType="1"/>
            </p:cNvSpPr>
            <p:nvPr/>
          </p:nvSpPr>
          <p:spPr bwMode="auto">
            <a:xfrm>
              <a:off x="2924" y="2853"/>
              <a:ext cx="48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14" name="Line 678"/>
            <p:cNvSpPr>
              <a:spLocks noChangeShapeType="1"/>
            </p:cNvSpPr>
            <p:nvPr/>
          </p:nvSpPr>
          <p:spPr bwMode="auto">
            <a:xfrm>
              <a:off x="2972" y="285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15" name="Line 679"/>
            <p:cNvSpPr>
              <a:spLocks noChangeShapeType="1"/>
            </p:cNvSpPr>
            <p:nvPr/>
          </p:nvSpPr>
          <p:spPr bwMode="auto">
            <a:xfrm>
              <a:off x="3026" y="2865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16" name="Freeform 680"/>
            <p:cNvSpPr>
              <a:spLocks/>
            </p:cNvSpPr>
            <p:nvPr/>
          </p:nvSpPr>
          <p:spPr bwMode="auto">
            <a:xfrm>
              <a:off x="3080" y="286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17" name="Line 681"/>
            <p:cNvSpPr>
              <a:spLocks noChangeShapeType="1"/>
            </p:cNvSpPr>
            <p:nvPr/>
          </p:nvSpPr>
          <p:spPr bwMode="auto">
            <a:xfrm>
              <a:off x="3134" y="2871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18" name="Freeform 682"/>
            <p:cNvSpPr>
              <a:spLocks/>
            </p:cNvSpPr>
            <p:nvPr/>
          </p:nvSpPr>
          <p:spPr bwMode="auto">
            <a:xfrm>
              <a:off x="3188" y="287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19" name="Line 683"/>
            <p:cNvSpPr>
              <a:spLocks noChangeShapeType="1"/>
            </p:cNvSpPr>
            <p:nvPr/>
          </p:nvSpPr>
          <p:spPr bwMode="auto">
            <a:xfrm>
              <a:off x="3242" y="2877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20" name="Line 684"/>
            <p:cNvSpPr>
              <a:spLocks noChangeShapeType="1"/>
            </p:cNvSpPr>
            <p:nvPr/>
          </p:nvSpPr>
          <p:spPr bwMode="auto">
            <a:xfrm>
              <a:off x="3290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21" name="Line 685"/>
            <p:cNvSpPr>
              <a:spLocks noChangeShapeType="1"/>
            </p:cNvSpPr>
            <p:nvPr/>
          </p:nvSpPr>
          <p:spPr bwMode="auto">
            <a:xfrm>
              <a:off x="3344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22" name="Freeform 686"/>
            <p:cNvSpPr>
              <a:spLocks/>
            </p:cNvSpPr>
            <p:nvPr/>
          </p:nvSpPr>
          <p:spPr bwMode="auto">
            <a:xfrm>
              <a:off x="3398" y="287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23" name="Line 687"/>
            <p:cNvSpPr>
              <a:spLocks noChangeShapeType="1"/>
            </p:cNvSpPr>
            <p:nvPr/>
          </p:nvSpPr>
          <p:spPr bwMode="auto">
            <a:xfrm>
              <a:off x="345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24" name="Line 688"/>
            <p:cNvSpPr>
              <a:spLocks noChangeShapeType="1"/>
            </p:cNvSpPr>
            <p:nvPr/>
          </p:nvSpPr>
          <p:spPr bwMode="auto">
            <a:xfrm>
              <a:off x="350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25" name="Line 689"/>
            <p:cNvSpPr>
              <a:spLocks noChangeShapeType="1"/>
            </p:cNvSpPr>
            <p:nvPr/>
          </p:nvSpPr>
          <p:spPr bwMode="auto">
            <a:xfrm>
              <a:off x="356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26" name="Line 690"/>
            <p:cNvSpPr>
              <a:spLocks noChangeShapeType="1"/>
            </p:cNvSpPr>
            <p:nvPr/>
          </p:nvSpPr>
          <p:spPr bwMode="auto">
            <a:xfrm>
              <a:off x="3614" y="2883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27" name="Line 691"/>
            <p:cNvSpPr>
              <a:spLocks noChangeShapeType="1"/>
            </p:cNvSpPr>
            <p:nvPr/>
          </p:nvSpPr>
          <p:spPr bwMode="auto">
            <a:xfrm>
              <a:off x="366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28" name="Line 692"/>
            <p:cNvSpPr>
              <a:spLocks noChangeShapeType="1"/>
            </p:cNvSpPr>
            <p:nvPr/>
          </p:nvSpPr>
          <p:spPr bwMode="auto">
            <a:xfrm>
              <a:off x="371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29" name="Line 693"/>
            <p:cNvSpPr>
              <a:spLocks noChangeShapeType="1"/>
            </p:cNvSpPr>
            <p:nvPr/>
          </p:nvSpPr>
          <p:spPr bwMode="auto">
            <a:xfrm>
              <a:off x="377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30" name="Line 694"/>
            <p:cNvSpPr>
              <a:spLocks noChangeShapeType="1"/>
            </p:cNvSpPr>
            <p:nvPr/>
          </p:nvSpPr>
          <p:spPr bwMode="auto">
            <a:xfrm>
              <a:off x="3824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31" name="Line 695"/>
            <p:cNvSpPr>
              <a:spLocks noChangeShapeType="1"/>
            </p:cNvSpPr>
            <p:nvPr/>
          </p:nvSpPr>
          <p:spPr bwMode="auto">
            <a:xfrm>
              <a:off x="3878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32" name="Freeform 696"/>
            <p:cNvSpPr>
              <a:spLocks/>
            </p:cNvSpPr>
            <p:nvPr/>
          </p:nvSpPr>
          <p:spPr bwMode="auto">
            <a:xfrm>
              <a:off x="3932" y="28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33" name="Line 697"/>
            <p:cNvSpPr>
              <a:spLocks noChangeShapeType="1"/>
            </p:cNvSpPr>
            <p:nvPr/>
          </p:nvSpPr>
          <p:spPr bwMode="auto">
            <a:xfrm>
              <a:off x="3986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34" name="Line 698"/>
            <p:cNvSpPr>
              <a:spLocks noChangeShapeType="1"/>
            </p:cNvSpPr>
            <p:nvPr/>
          </p:nvSpPr>
          <p:spPr bwMode="auto">
            <a:xfrm>
              <a:off x="403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35" name="Line 699"/>
            <p:cNvSpPr>
              <a:spLocks noChangeShapeType="1"/>
            </p:cNvSpPr>
            <p:nvPr/>
          </p:nvSpPr>
          <p:spPr bwMode="auto">
            <a:xfrm>
              <a:off x="408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36" name="Line 700"/>
            <p:cNvSpPr>
              <a:spLocks noChangeShapeType="1"/>
            </p:cNvSpPr>
            <p:nvPr/>
          </p:nvSpPr>
          <p:spPr bwMode="auto">
            <a:xfrm>
              <a:off x="4142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37" name="Line 701"/>
            <p:cNvSpPr>
              <a:spLocks noChangeShapeType="1"/>
            </p:cNvSpPr>
            <p:nvPr/>
          </p:nvSpPr>
          <p:spPr bwMode="auto">
            <a:xfrm>
              <a:off x="419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38" name="Line 702"/>
            <p:cNvSpPr>
              <a:spLocks noChangeShapeType="1"/>
            </p:cNvSpPr>
            <p:nvPr/>
          </p:nvSpPr>
          <p:spPr bwMode="auto">
            <a:xfrm>
              <a:off x="425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39" name="Line 703"/>
            <p:cNvSpPr>
              <a:spLocks noChangeShapeType="1"/>
            </p:cNvSpPr>
            <p:nvPr/>
          </p:nvSpPr>
          <p:spPr bwMode="auto">
            <a:xfrm>
              <a:off x="430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40" name="Line 704"/>
            <p:cNvSpPr>
              <a:spLocks noChangeShapeType="1"/>
            </p:cNvSpPr>
            <p:nvPr/>
          </p:nvSpPr>
          <p:spPr bwMode="auto">
            <a:xfrm>
              <a:off x="4358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41" name="Line 705"/>
            <p:cNvSpPr>
              <a:spLocks noChangeShapeType="1"/>
            </p:cNvSpPr>
            <p:nvPr/>
          </p:nvSpPr>
          <p:spPr bwMode="auto">
            <a:xfrm>
              <a:off x="440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42" name="Line 706"/>
            <p:cNvSpPr>
              <a:spLocks noChangeShapeType="1"/>
            </p:cNvSpPr>
            <p:nvPr/>
          </p:nvSpPr>
          <p:spPr bwMode="auto">
            <a:xfrm>
              <a:off x="446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43" name="Line 707"/>
            <p:cNvSpPr>
              <a:spLocks noChangeShapeType="1"/>
            </p:cNvSpPr>
            <p:nvPr/>
          </p:nvSpPr>
          <p:spPr bwMode="auto">
            <a:xfrm>
              <a:off x="451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44" name="Line 708"/>
            <p:cNvSpPr>
              <a:spLocks noChangeShapeType="1"/>
            </p:cNvSpPr>
            <p:nvPr/>
          </p:nvSpPr>
          <p:spPr bwMode="auto">
            <a:xfrm>
              <a:off x="456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45" name="Line 709"/>
            <p:cNvSpPr>
              <a:spLocks noChangeShapeType="1"/>
            </p:cNvSpPr>
            <p:nvPr/>
          </p:nvSpPr>
          <p:spPr bwMode="auto">
            <a:xfrm>
              <a:off x="1537" y="2126"/>
              <a:ext cx="54" cy="6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46" name="Line 710"/>
            <p:cNvSpPr>
              <a:spLocks noChangeShapeType="1"/>
            </p:cNvSpPr>
            <p:nvPr/>
          </p:nvSpPr>
          <p:spPr bwMode="auto">
            <a:xfrm>
              <a:off x="1591" y="219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47" name="Line 711"/>
            <p:cNvSpPr>
              <a:spLocks noChangeShapeType="1"/>
            </p:cNvSpPr>
            <p:nvPr/>
          </p:nvSpPr>
          <p:spPr bwMode="auto">
            <a:xfrm>
              <a:off x="1645" y="225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48" name="Line 712"/>
            <p:cNvSpPr>
              <a:spLocks noChangeShapeType="1"/>
            </p:cNvSpPr>
            <p:nvPr/>
          </p:nvSpPr>
          <p:spPr bwMode="auto">
            <a:xfrm>
              <a:off x="1699" y="2312"/>
              <a:ext cx="54" cy="5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49" name="Freeform 713"/>
            <p:cNvSpPr>
              <a:spLocks/>
            </p:cNvSpPr>
            <p:nvPr/>
          </p:nvSpPr>
          <p:spPr bwMode="auto">
            <a:xfrm>
              <a:off x="1753" y="2366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0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50" name="Freeform 714"/>
            <p:cNvSpPr>
              <a:spLocks/>
            </p:cNvSpPr>
            <p:nvPr/>
          </p:nvSpPr>
          <p:spPr bwMode="auto">
            <a:xfrm>
              <a:off x="1807" y="2426"/>
              <a:ext cx="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48" y="48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lnTo>
                    <a:pt x="24" y="24"/>
                  </a:lnTo>
                  <a:lnTo>
                    <a:pt x="48" y="4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51" name="Freeform 715"/>
            <p:cNvSpPr>
              <a:spLocks/>
            </p:cNvSpPr>
            <p:nvPr/>
          </p:nvSpPr>
          <p:spPr bwMode="auto">
            <a:xfrm>
              <a:off x="1855" y="2474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30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52" name="Freeform 716"/>
            <p:cNvSpPr>
              <a:spLocks/>
            </p:cNvSpPr>
            <p:nvPr/>
          </p:nvSpPr>
          <p:spPr bwMode="auto">
            <a:xfrm>
              <a:off x="1909" y="2528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53" name="Line 717"/>
            <p:cNvSpPr>
              <a:spLocks noChangeShapeType="1"/>
            </p:cNvSpPr>
            <p:nvPr/>
          </p:nvSpPr>
          <p:spPr bwMode="auto">
            <a:xfrm>
              <a:off x="1963" y="2570"/>
              <a:ext cx="54" cy="4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54" name="Line 718"/>
            <p:cNvSpPr>
              <a:spLocks noChangeShapeType="1"/>
            </p:cNvSpPr>
            <p:nvPr/>
          </p:nvSpPr>
          <p:spPr bwMode="auto">
            <a:xfrm>
              <a:off x="2017" y="2618"/>
              <a:ext cx="54" cy="4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55" name="Line 719"/>
            <p:cNvSpPr>
              <a:spLocks noChangeShapeType="1"/>
            </p:cNvSpPr>
            <p:nvPr/>
          </p:nvSpPr>
          <p:spPr bwMode="auto">
            <a:xfrm>
              <a:off x="2071" y="2660"/>
              <a:ext cx="54" cy="43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56" name="Line 720"/>
            <p:cNvSpPr>
              <a:spLocks noChangeShapeType="1"/>
            </p:cNvSpPr>
            <p:nvPr/>
          </p:nvSpPr>
          <p:spPr bwMode="auto">
            <a:xfrm>
              <a:off x="2125" y="2703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57" name="Line 721"/>
            <p:cNvSpPr>
              <a:spLocks noChangeShapeType="1"/>
            </p:cNvSpPr>
            <p:nvPr/>
          </p:nvSpPr>
          <p:spPr bwMode="auto">
            <a:xfrm>
              <a:off x="2179" y="2739"/>
              <a:ext cx="48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58" name="Line 722"/>
            <p:cNvSpPr>
              <a:spLocks noChangeShapeType="1"/>
            </p:cNvSpPr>
            <p:nvPr/>
          </p:nvSpPr>
          <p:spPr bwMode="auto">
            <a:xfrm>
              <a:off x="2227" y="2775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59" name="Line 723"/>
            <p:cNvSpPr>
              <a:spLocks noChangeShapeType="1"/>
            </p:cNvSpPr>
            <p:nvPr/>
          </p:nvSpPr>
          <p:spPr bwMode="auto">
            <a:xfrm>
              <a:off x="2281" y="2811"/>
              <a:ext cx="54" cy="3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60" name="Line 724"/>
            <p:cNvSpPr>
              <a:spLocks noChangeShapeType="1"/>
            </p:cNvSpPr>
            <p:nvPr/>
          </p:nvSpPr>
          <p:spPr bwMode="auto">
            <a:xfrm>
              <a:off x="2335" y="2841"/>
              <a:ext cx="54" cy="2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61" name="Freeform 725"/>
            <p:cNvSpPr>
              <a:spLocks/>
            </p:cNvSpPr>
            <p:nvPr/>
          </p:nvSpPr>
          <p:spPr bwMode="auto">
            <a:xfrm>
              <a:off x="2389" y="2865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62" name="Freeform 726"/>
            <p:cNvSpPr>
              <a:spLocks/>
            </p:cNvSpPr>
            <p:nvPr/>
          </p:nvSpPr>
          <p:spPr bwMode="auto">
            <a:xfrm>
              <a:off x="2443" y="289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63" name="Freeform 727"/>
            <p:cNvSpPr>
              <a:spLocks/>
            </p:cNvSpPr>
            <p:nvPr/>
          </p:nvSpPr>
          <p:spPr bwMode="auto">
            <a:xfrm>
              <a:off x="2497" y="2913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30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64" name="Line 728"/>
            <p:cNvSpPr>
              <a:spLocks noChangeShapeType="1"/>
            </p:cNvSpPr>
            <p:nvPr/>
          </p:nvSpPr>
          <p:spPr bwMode="auto">
            <a:xfrm>
              <a:off x="2551" y="2937"/>
              <a:ext cx="48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65" name="Line 729"/>
            <p:cNvSpPr>
              <a:spLocks noChangeShapeType="1"/>
            </p:cNvSpPr>
            <p:nvPr/>
          </p:nvSpPr>
          <p:spPr bwMode="auto">
            <a:xfrm>
              <a:off x="2599" y="2955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66" name="Line 730"/>
            <p:cNvSpPr>
              <a:spLocks noChangeShapeType="1"/>
            </p:cNvSpPr>
            <p:nvPr/>
          </p:nvSpPr>
          <p:spPr bwMode="auto">
            <a:xfrm>
              <a:off x="2653" y="2973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67" name="Line 731"/>
            <p:cNvSpPr>
              <a:spLocks noChangeShapeType="1"/>
            </p:cNvSpPr>
            <p:nvPr/>
          </p:nvSpPr>
          <p:spPr bwMode="auto">
            <a:xfrm>
              <a:off x="2707" y="2991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68" name="Line 732"/>
            <p:cNvSpPr>
              <a:spLocks noChangeShapeType="1"/>
            </p:cNvSpPr>
            <p:nvPr/>
          </p:nvSpPr>
          <p:spPr bwMode="auto">
            <a:xfrm>
              <a:off x="2761" y="3003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69" name="Line 733"/>
            <p:cNvSpPr>
              <a:spLocks noChangeShapeType="1"/>
            </p:cNvSpPr>
            <p:nvPr/>
          </p:nvSpPr>
          <p:spPr bwMode="auto">
            <a:xfrm>
              <a:off x="2815" y="301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70" name="Line 734"/>
            <p:cNvSpPr>
              <a:spLocks noChangeShapeType="1"/>
            </p:cNvSpPr>
            <p:nvPr/>
          </p:nvSpPr>
          <p:spPr bwMode="auto">
            <a:xfrm>
              <a:off x="2869" y="3021"/>
              <a:ext cx="55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71" name="Line 735"/>
            <p:cNvSpPr>
              <a:spLocks noChangeShapeType="1"/>
            </p:cNvSpPr>
            <p:nvPr/>
          </p:nvSpPr>
          <p:spPr bwMode="auto">
            <a:xfrm>
              <a:off x="2924" y="3033"/>
              <a:ext cx="48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72" name="Line 736"/>
            <p:cNvSpPr>
              <a:spLocks noChangeShapeType="1"/>
            </p:cNvSpPr>
            <p:nvPr/>
          </p:nvSpPr>
          <p:spPr bwMode="auto">
            <a:xfrm>
              <a:off x="2972" y="3039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73" name="Line 737"/>
            <p:cNvSpPr>
              <a:spLocks noChangeShapeType="1"/>
            </p:cNvSpPr>
            <p:nvPr/>
          </p:nvSpPr>
          <p:spPr bwMode="auto">
            <a:xfrm>
              <a:off x="3026" y="304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74" name="Line 738"/>
            <p:cNvSpPr>
              <a:spLocks noChangeShapeType="1"/>
            </p:cNvSpPr>
            <p:nvPr/>
          </p:nvSpPr>
          <p:spPr bwMode="auto">
            <a:xfrm>
              <a:off x="3080" y="3051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75" name="Line 739"/>
            <p:cNvSpPr>
              <a:spLocks noChangeShapeType="1"/>
            </p:cNvSpPr>
            <p:nvPr/>
          </p:nvSpPr>
          <p:spPr bwMode="auto">
            <a:xfrm>
              <a:off x="3134" y="3057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76" name="Line 740"/>
            <p:cNvSpPr>
              <a:spLocks noChangeShapeType="1"/>
            </p:cNvSpPr>
            <p:nvPr/>
          </p:nvSpPr>
          <p:spPr bwMode="auto">
            <a:xfrm>
              <a:off x="3188" y="3063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77" name="Line 741"/>
            <p:cNvSpPr>
              <a:spLocks noChangeShapeType="1"/>
            </p:cNvSpPr>
            <p:nvPr/>
          </p:nvSpPr>
          <p:spPr bwMode="auto">
            <a:xfrm>
              <a:off x="3242" y="3069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78" name="Freeform 742"/>
            <p:cNvSpPr>
              <a:spLocks/>
            </p:cNvSpPr>
            <p:nvPr/>
          </p:nvSpPr>
          <p:spPr bwMode="auto">
            <a:xfrm>
              <a:off x="3290" y="306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79" name="Line 743"/>
            <p:cNvSpPr>
              <a:spLocks noChangeShapeType="1"/>
            </p:cNvSpPr>
            <p:nvPr/>
          </p:nvSpPr>
          <p:spPr bwMode="auto">
            <a:xfrm>
              <a:off x="3344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80" name="Line 744"/>
            <p:cNvSpPr>
              <a:spLocks noChangeShapeType="1"/>
            </p:cNvSpPr>
            <p:nvPr/>
          </p:nvSpPr>
          <p:spPr bwMode="auto">
            <a:xfrm>
              <a:off x="3398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81" name="Freeform 745"/>
            <p:cNvSpPr>
              <a:spLocks/>
            </p:cNvSpPr>
            <p:nvPr/>
          </p:nvSpPr>
          <p:spPr bwMode="auto">
            <a:xfrm>
              <a:off x="3452" y="307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82" name="Line 746"/>
            <p:cNvSpPr>
              <a:spLocks noChangeShapeType="1"/>
            </p:cNvSpPr>
            <p:nvPr/>
          </p:nvSpPr>
          <p:spPr bwMode="auto">
            <a:xfrm>
              <a:off x="3506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83" name="Line 747"/>
            <p:cNvSpPr>
              <a:spLocks noChangeShapeType="1"/>
            </p:cNvSpPr>
            <p:nvPr/>
          </p:nvSpPr>
          <p:spPr bwMode="auto">
            <a:xfrm>
              <a:off x="3560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84" name="Line 748"/>
            <p:cNvSpPr>
              <a:spLocks noChangeShapeType="1"/>
            </p:cNvSpPr>
            <p:nvPr/>
          </p:nvSpPr>
          <p:spPr bwMode="auto">
            <a:xfrm>
              <a:off x="3614" y="3081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85" name="Line 749"/>
            <p:cNvSpPr>
              <a:spLocks noChangeShapeType="1"/>
            </p:cNvSpPr>
            <p:nvPr/>
          </p:nvSpPr>
          <p:spPr bwMode="auto">
            <a:xfrm>
              <a:off x="3662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86" name="Freeform 750"/>
            <p:cNvSpPr>
              <a:spLocks/>
            </p:cNvSpPr>
            <p:nvPr/>
          </p:nvSpPr>
          <p:spPr bwMode="auto">
            <a:xfrm>
              <a:off x="3716" y="308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87" name="Line 751"/>
            <p:cNvSpPr>
              <a:spLocks noChangeShapeType="1"/>
            </p:cNvSpPr>
            <p:nvPr/>
          </p:nvSpPr>
          <p:spPr bwMode="auto">
            <a:xfrm>
              <a:off x="377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88" name="Line 752"/>
            <p:cNvSpPr>
              <a:spLocks noChangeShapeType="1"/>
            </p:cNvSpPr>
            <p:nvPr/>
          </p:nvSpPr>
          <p:spPr bwMode="auto">
            <a:xfrm>
              <a:off x="382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89" name="Line 753"/>
            <p:cNvSpPr>
              <a:spLocks noChangeShapeType="1"/>
            </p:cNvSpPr>
            <p:nvPr/>
          </p:nvSpPr>
          <p:spPr bwMode="auto">
            <a:xfrm>
              <a:off x="387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90" name="Line 754"/>
            <p:cNvSpPr>
              <a:spLocks noChangeShapeType="1"/>
            </p:cNvSpPr>
            <p:nvPr/>
          </p:nvSpPr>
          <p:spPr bwMode="auto">
            <a:xfrm>
              <a:off x="393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91" name="Line 755"/>
            <p:cNvSpPr>
              <a:spLocks noChangeShapeType="1"/>
            </p:cNvSpPr>
            <p:nvPr/>
          </p:nvSpPr>
          <p:spPr bwMode="auto">
            <a:xfrm>
              <a:off x="3986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92" name="Line 756"/>
            <p:cNvSpPr>
              <a:spLocks noChangeShapeType="1"/>
            </p:cNvSpPr>
            <p:nvPr/>
          </p:nvSpPr>
          <p:spPr bwMode="auto">
            <a:xfrm>
              <a:off x="403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93" name="Line 757"/>
            <p:cNvSpPr>
              <a:spLocks noChangeShapeType="1"/>
            </p:cNvSpPr>
            <p:nvPr/>
          </p:nvSpPr>
          <p:spPr bwMode="auto">
            <a:xfrm>
              <a:off x="408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94" name="Line 758"/>
            <p:cNvSpPr>
              <a:spLocks noChangeShapeType="1"/>
            </p:cNvSpPr>
            <p:nvPr/>
          </p:nvSpPr>
          <p:spPr bwMode="auto">
            <a:xfrm>
              <a:off x="414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95" name="Line 759"/>
            <p:cNvSpPr>
              <a:spLocks noChangeShapeType="1"/>
            </p:cNvSpPr>
            <p:nvPr/>
          </p:nvSpPr>
          <p:spPr bwMode="auto">
            <a:xfrm>
              <a:off x="419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96" name="Line 760"/>
            <p:cNvSpPr>
              <a:spLocks noChangeShapeType="1"/>
            </p:cNvSpPr>
            <p:nvPr/>
          </p:nvSpPr>
          <p:spPr bwMode="auto">
            <a:xfrm>
              <a:off x="425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97" name="Line 761"/>
            <p:cNvSpPr>
              <a:spLocks noChangeShapeType="1"/>
            </p:cNvSpPr>
            <p:nvPr/>
          </p:nvSpPr>
          <p:spPr bwMode="auto">
            <a:xfrm>
              <a:off x="430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98" name="Line 762"/>
            <p:cNvSpPr>
              <a:spLocks noChangeShapeType="1"/>
            </p:cNvSpPr>
            <p:nvPr/>
          </p:nvSpPr>
          <p:spPr bwMode="auto">
            <a:xfrm>
              <a:off x="4358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99" name="Line 763"/>
            <p:cNvSpPr>
              <a:spLocks noChangeShapeType="1"/>
            </p:cNvSpPr>
            <p:nvPr/>
          </p:nvSpPr>
          <p:spPr bwMode="auto">
            <a:xfrm>
              <a:off x="440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00" name="Line 764"/>
            <p:cNvSpPr>
              <a:spLocks noChangeShapeType="1"/>
            </p:cNvSpPr>
            <p:nvPr/>
          </p:nvSpPr>
          <p:spPr bwMode="auto">
            <a:xfrm>
              <a:off x="446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01" name="Line 765"/>
            <p:cNvSpPr>
              <a:spLocks noChangeShapeType="1"/>
            </p:cNvSpPr>
            <p:nvPr/>
          </p:nvSpPr>
          <p:spPr bwMode="auto">
            <a:xfrm>
              <a:off x="451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02" name="Line 766"/>
            <p:cNvSpPr>
              <a:spLocks noChangeShapeType="1"/>
            </p:cNvSpPr>
            <p:nvPr/>
          </p:nvSpPr>
          <p:spPr bwMode="auto">
            <a:xfrm>
              <a:off x="456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03" name="Line 767"/>
            <p:cNvSpPr>
              <a:spLocks noChangeShapeType="1"/>
            </p:cNvSpPr>
            <p:nvPr/>
          </p:nvSpPr>
          <p:spPr bwMode="auto">
            <a:xfrm>
              <a:off x="1537" y="2132"/>
              <a:ext cx="54" cy="6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04" name="Line 768"/>
            <p:cNvSpPr>
              <a:spLocks noChangeShapeType="1"/>
            </p:cNvSpPr>
            <p:nvPr/>
          </p:nvSpPr>
          <p:spPr bwMode="auto">
            <a:xfrm>
              <a:off x="1591" y="219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05" name="Line 769"/>
            <p:cNvSpPr>
              <a:spLocks noChangeShapeType="1"/>
            </p:cNvSpPr>
            <p:nvPr/>
          </p:nvSpPr>
          <p:spPr bwMode="auto">
            <a:xfrm>
              <a:off x="1645" y="225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06" name="Line 770"/>
            <p:cNvSpPr>
              <a:spLocks noChangeShapeType="1"/>
            </p:cNvSpPr>
            <p:nvPr/>
          </p:nvSpPr>
          <p:spPr bwMode="auto">
            <a:xfrm>
              <a:off x="1699" y="231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07" name="Line 771"/>
            <p:cNvSpPr>
              <a:spLocks noChangeShapeType="1"/>
            </p:cNvSpPr>
            <p:nvPr/>
          </p:nvSpPr>
          <p:spPr bwMode="auto">
            <a:xfrm>
              <a:off x="1753" y="2378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08" name="Line 772"/>
            <p:cNvSpPr>
              <a:spLocks noChangeShapeType="1"/>
            </p:cNvSpPr>
            <p:nvPr/>
          </p:nvSpPr>
          <p:spPr bwMode="auto">
            <a:xfrm>
              <a:off x="1807" y="2432"/>
              <a:ext cx="48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09" name="Line 773"/>
            <p:cNvSpPr>
              <a:spLocks noChangeShapeType="1"/>
            </p:cNvSpPr>
            <p:nvPr/>
          </p:nvSpPr>
          <p:spPr bwMode="auto">
            <a:xfrm>
              <a:off x="1855" y="2486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10" name="Line 774"/>
            <p:cNvSpPr>
              <a:spLocks noChangeShapeType="1"/>
            </p:cNvSpPr>
            <p:nvPr/>
          </p:nvSpPr>
          <p:spPr bwMode="auto">
            <a:xfrm>
              <a:off x="1909" y="2540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11" name="Line 775"/>
            <p:cNvSpPr>
              <a:spLocks noChangeShapeType="1"/>
            </p:cNvSpPr>
            <p:nvPr/>
          </p:nvSpPr>
          <p:spPr bwMode="auto">
            <a:xfrm>
              <a:off x="1963" y="2588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12" name="Line 776"/>
            <p:cNvSpPr>
              <a:spLocks noChangeShapeType="1"/>
            </p:cNvSpPr>
            <p:nvPr/>
          </p:nvSpPr>
          <p:spPr bwMode="auto">
            <a:xfrm>
              <a:off x="2017" y="2636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13" name="Line 777"/>
            <p:cNvSpPr>
              <a:spLocks noChangeShapeType="1"/>
            </p:cNvSpPr>
            <p:nvPr/>
          </p:nvSpPr>
          <p:spPr bwMode="auto">
            <a:xfrm>
              <a:off x="2071" y="2678"/>
              <a:ext cx="54" cy="43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14" name="Line 778"/>
            <p:cNvSpPr>
              <a:spLocks noChangeShapeType="1"/>
            </p:cNvSpPr>
            <p:nvPr/>
          </p:nvSpPr>
          <p:spPr bwMode="auto">
            <a:xfrm>
              <a:off x="2125" y="2721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15" name="Line 779"/>
            <p:cNvSpPr>
              <a:spLocks noChangeShapeType="1"/>
            </p:cNvSpPr>
            <p:nvPr/>
          </p:nvSpPr>
          <p:spPr bwMode="auto">
            <a:xfrm>
              <a:off x="2179" y="2763"/>
              <a:ext cx="48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16" name="Line 780"/>
            <p:cNvSpPr>
              <a:spLocks noChangeShapeType="1"/>
            </p:cNvSpPr>
            <p:nvPr/>
          </p:nvSpPr>
          <p:spPr bwMode="auto">
            <a:xfrm>
              <a:off x="2227" y="2799"/>
              <a:ext cx="54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17" name="Line 781"/>
            <p:cNvSpPr>
              <a:spLocks noChangeShapeType="1"/>
            </p:cNvSpPr>
            <p:nvPr/>
          </p:nvSpPr>
          <p:spPr bwMode="auto">
            <a:xfrm>
              <a:off x="2281" y="283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18" name="Line 782"/>
            <p:cNvSpPr>
              <a:spLocks noChangeShapeType="1"/>
            </p:cNvSpPr>
            <p:nvPr/>
          </p:nvSpPr>
          <p:spPr bwMode="auto">
            <a:xfrm>
              <a:off x="2335" y="286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19" name="Line 783"/>
            <p:cNvSpPr>
              <a:spLocks noChangeShapeType="1"/>
            </p:cNvSpPr>
            <p:nvPr/>
          </p:nvSpPr>
          <p:spPr bwMode="auto">
            <a:xfrm>
              <a:off x="2389" y="289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20" name="Line 784"/>
            <p:cNvSpPr>
              <a:spLocks noChangeShapeType="1"/>
            </p:cNvSpPr>
            <p:nvPr/>
          </p:nvSpPr>
          <p:spPr bwMode="auto">
            <a:xfrm>
              <a:off x="2443" y="2925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21" name="Line 785"/>
            <p:cNvSpPr>
              <a:spLocks noChangeShapeType="1"/>
            </p:cNvSpPr>
            <p:nvPr/>
          </p:nvSpPr>
          <p:spPr bwMode="auto">
            <a:xfrm>
              <a:off x="2497" y="2949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22" name="Line 786"/>
            <p:cNvSpPr>
              <a:spLocks noChangeShapeType="1"/>
            </p:cNvSpPr>
            <p:nvPr/>
          </p:nvSpPr>
          <p:spPr bwMode="auto">
            <a:xfrm>
              <a:off x="2551" y="2973"/>
              <a:ext cx="48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23" name="Line 787"/>
            <p:cNvSpPr>
              <a:spLocks noChangeShapeType="1"/>
            </p:cNvSpPr>
            <p:nvPr/>
          </p:nvSpPr>
          <p:spPr bwMode="auto">
            <a:xfrm>
              <a:off x="2599" y="2997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24" name="Line 788"/>
            <p:cNvSpPr>
              <a:spLocks noChangeShapeType="1"/>
            </p:cNvSpPr>
            <p:nvPr/>
          </p:nvSpPr>
          <p:spPr bwMode="auto">
            <a:xfrm>
              <a:off x="2653" y="3015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25" name="Line 789"/>
            <p:cNvSpPr>
              <a:spLocks noChangeShapeType="1"/>
            </p:cNvSpPr>
            <p:nvPr/>
          </p:nvSpPr>
          <p:spPr bwMode="auto">
            <a:xfrm>
              <a:off x="2707" y="303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26" name="Freeform 790"/>
            <p:cNvSpPr>
              <a:spLocks/>
            </p:cNvSpPr>
            <p:nvPr/>
          </p:nvSpPr>
          <p:spPr bwMode="auto">
            <a:xfrm>
              <a:off x="2761" y="304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27" name="Line 791"/>
            <p:cNvSpPr>
              <a:spLocks noChangeShapeType="1"/>
            </p:cNvSpPr>
            <p:nvPr/>
          </p:nvSpPr>
          <p:spPr bwMode="auto">
            <a:xfrm>
              <a:off x="2815" y="306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28" name="Line 792"/>
            <p:cNvSpPr>
              <a:spLocks noChangeShapeType="1"/>
            </p:cNvSpPr>
            <p:nvPr/>
          </p:nvSpPr>
          <p:spPr bwMode="auto">
            <a:xfrm>
              <a:off x="2869" y="3075"/>
              <a:ext cx="55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29" name="Line 793"/>
            <p:cNvSpPr>
              <a:spLocks noChangeShapeType="1"/>
            </p:cNvSpPr>
            <p:nvPr/>
          </p:nvSpPr>
          <p:spPr bwMode="auto">
            <a:xfrm>
              <a:off x="2924" y="3081"/>
              <a:ext cx="48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30" name="Line 794"/>
            <p:cNvSpPr>
              <a:spLocks noChangeShapeType="1"/>
            </p:cNvSpPr>
            <p:nvPr/>
          </p:nvSpPr>
          <p:spPr bwMode="auto">
            <a:xfrm>
              <a:off x="2972" y="3093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31" name="Line 795"/>
            <p:cNvSpPr>
              <a:spLocks noChangeShapeType="1"/>
            </p:cNvSpPr>
            <p:nvPr/>
          </p:nvSpPr>
          <p:spPr bwMode="auto">
            <a:xfrm>
              <a:off x="3026" y="3099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32" name="Line 796"/>
            <p:cNvSpPr>
              <a:spLocks noChangeShapeType="1"/>
            </p:cNvSpPr>
            <p:nvPr/>
          </p:nvSpPr>
          <p:spPr bwMode="auto">
            <a:xfrm>
              <a:off x="3080" y="3105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33" name="Line 797"/>
            <p:cNvSpPr>
              <a:spLocks noChangeShapeType="1"/>
            </p:cNvSpPr>
            <p:nvPr/>
          </p:nvSpPr>
          <p:spPr bwMode="auto">
            <a:xfrm>
              <a:off x="3134" y="3111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34" name="Line 798"/>
            <p:cNvSpPr>
              <a:spLocks noChangeShapeType="1"/>
            </p:cNvSpPr>
            <p:nvPr/>
          </p:nvSpPr>
          <p:spPr bwMode="auto">
            <a:xfrm>
              <a:off x="3188" y="311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35" name="Line 799"/>
            <p:cNvSpPr>
              <a:spLocks noChangeShapeType="1"/>
            </p:cNvSpPr>
            <p:nvPr/>
          </p:nvSpPr>
          <p:spPr bwMode="auto">
            <a:xfrm>
              <a:off x="3242" y="3123"/>
              <a:ext cx="48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36" name="Line 800"/>
            <p:cNvSpPr>
              <a:spLocks noChangeShapeType="1"/>
            </p:cNvSpPr>
            <p:nvPr/>
          </p:nvSpPr>
          <p:spPr bwMode="auto">
            <a:xfrm>
              <a:off x="3290" y="3129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37" name="Freeform 801"/>
            <p:cNvSpPr>
              <a:spLocks/>
            </p:cNvSpPr>
            <p:nvPr/>
          </p:nvSpPr>
          <p:spPr bwMode="auto">
            <a:xfrm>
              <a:off x="3344" y="312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38" name="Line 802"/>
            <p:cNvSpPr>
              <a:spLocks noChangeShapeType="1"/>
            </p:cNvSpPr>
            <p:nvPr/>
          </p:nvSpPr>
          <p:spPr bwMode="auto">
            <a:xfrm>
              <a:off x="3398" y="3135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39" name="Freeform 803"/>
            <p:cNvSpPr>
              <a:spLocks/>
            </p:cNvSpPr>
            <p:nvPr/>
          </p:nvSpPr>
          <p:spPr bwMode="auto">
            <a:xfrm>
              <a:off x="3452" y="313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40" name="Line 804"/>
            <p:cNvSpPr>
              <a:spLocks noChangeShapeType="1"/>
            </p:cNvSpPr>
            <p:nvPr/>
          </p:nvSpPr>
          <p:spPr bwMode="auto">
            <a:xfrm>
              <a:off x="3506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41" name="Line 805"/>
            <p:cNvSpPr>
              <a:spLocks noChangeShapeType="1"/>
            </p:cNvSpPr>
            <p:nvPr/>
          </p:nvSpPr>
          <p:spPr bwMode="auto">
            <a:xfrm>
              <a:off x="3560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42" name="Line 806"/>
            <p:cNvSpPr>
              <a:spLocks noChangeShapeType="1"/>
            </p:cNvSpPr>
            <p:nvPr/>
          </p:nvSpPr>
          <p:spPr bwMode="auto">
            <a:xfrm>
              <a:off x="3614" y="3141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43" name="Freeform 807"/>
            <p:cNvSpPr>
              <a:spLocks/>
            </p:cNvSpPr>
            <p:nvPr/>
          </p:nvSpPr>
          <p:spPr bwMode="auto">
            <a:xfrm>
              <a:off x="3662" y="314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44" name="Line 808"/>
            <p:cNvSpPr>
              <a:spLocks noChangeShapeType="1"/>
            </p:cNvSpPr>
            <p:nvPr/>
          </p:nvSpPr>
          <p:spPr bwMode="auto">
            <a:xfrm>
              <a:off x="371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45" name="Line 809"/>
            <p:cNvSpPr>
              <a:spLocks noChangeShapeType="1"/>
            </p:cNvSpPr>
            <p:nvPr/>
          </p:nvSpPr>
          <p:spPr bwMode="auto">
            <a:xfrm>
              <a:off x="377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46" name="Line 810"/>
            <p:cNvSpPr>
              <a:spLocks noChangeShapeType="1"/>
            </p:cNvSpPr>
            <p:nvPr/>
          </p:nvSpPr>
          <p:spPr bwMode="auto">
            <a:xfrm>
              <a:off x="382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47" name="Line 811"/>
            <p:cNvSpPr>
              <a:spLocks noChangeShapeType="1"/>
            </p:cNvSpPr>
            <p:nvPr/>
          </p:nvSpPr>
          <p:spPr bwMode="auto">
            <a:xfrm>
              <a:off x="387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48" name="Line 812"/>
            <p:cNvSpPr>
              <a:spLocks noChangeShapeType="1"/>
            </p:cNvSpPr>
            <p:nvPr/>
          </p:nvSpPr>
          <p:spPr bwMode="auto">
            <a:xfrm>
              <a:off x="393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49" name="Line 813"/>
            <p:cNvSpPr>
              <a:spLocks noChangeShapeType="1"/>
            </p:cNvSpPr>
            <p:nvPr/>
          </p:nvSpPr>
          <p:spPr bwMode="auto">
            <a:xfrm>
              <a:off x="3986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50" name="Line 814"/>
            <p:cNvSpPr>
              <a:spLocks noChangeShapeType="1"/>
            </p:cNvSpPr>
            <p:nvPr/>
          </p:nvSpPr>
          <p:spPr bwMode="auto">
            <a:xfrm>
              <a:off x="403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51" name="Line 815"/>
            <p:cNvSpPr>
              <a:spLocks noChangeShapeType="1"/>
            </p:cNvSpPr>
            <p:nvPr/>
          </p:nvSpPr>
          <p:spPr bwMode="auto">
            <a:xfrm>
              <a:off x="408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52" name="Line 816"/>
            <p:cNvSpPr>
              <a:spLocks noChangeShapeType="1"/>
            </p:cNvSpPr>
            <p:nvPr/>
          </p:nvSpPr>
          <p:spPr bwMode="auto">
            <a:xfrm>
              <a:off x="414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53" name="Line 817"/>
            <p:cNvSpPr>
              <a:spLocks noChangeShapeType="1"/>
            </p:cNvSpPr>
            <p:nvPr/>
          </p:nvSpPr>
          <p:spPr bwMode="auto">
            <a:xfrm>
              <a:off x="419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54" name="Line 818"/>
            <p:cNvSpPr>
              <a:spLocks noChangeShapeType="1"/>
            </p:cNvSpPr>
            <p:nvPr/>
          </p:nvSpPr>
          <p:spPr bwMode="auto">
            <a:xfrm>
              <a:off x="425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55" name="Line 819"/>
            <p:cNvSpPr>
              <a:spLocks noChangeShapeType="1"/>
            </p:cNvSpPr>
            <p:nvPr/>
          </p:nvSpPr>
          <p:spPr bwMode="auto">
            <a:xfrm>
              <a:off x="430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56" name="Line 820"/>
            <p:cNvSpPr>
              <a:spLocks noChangeShapeType="1"/>
            </p:cNvSpPr>
            <p:nvPr/>
          </p:nvSpPr>
          <p:spPr bwMode="auto">
            <a:xfrm>
              <a:off x="4358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57" name="Line 821"/>
            <p:cNvSpPr>
              <a:spLocks noChangeShapeType="1"/>
            </p:cNvSpPr>
            <p:nvPr/>
          </p:nvSpPr>
          <p:spPr bwMode="auto">
            <a:xfrm>
              <a:off x="440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58" name="Line 822"/>
            <p:cNvSpPr>
              <a:spLocks noChangeShapeType="1"/>
            </p:cNvSpPr>
            <p:nvPr/>
          </p:nvSpPr>
          <p:spPr bwMode="auto">
            <a:xfrm>
              <a:off x="446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59" name="Line 823"/>
            <p:cNvSpPr>
              <a:spLocks noChangeShapeType="1"/>
            </p:cNvSpPr>
            <p:nvPr/>
          </p:nvSpPr>
          <p:spPr bwMode="auto">
            <a:xfrm>
              <a:off x="451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60" name="Line 824"/>
            <p:cNvSpPr>
              <a:spLocks noChangeShapeType="1"/>
            </p:cNvSpPr>
            <p:nvPr/>
          </p:nvSpPr>
          <p:spPr bwMode="auto">
            <a:xfrm>
              <a:off x="4568" y="314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61" name="Line 825"/>
            <p:cNvSpPr>
              <a:spLocks noChangeShapeType="1"/>
            </p:cNvSpPr>
            <p:nvPr/>
          </p:nvSpPr>
          <p:spPr bwMode="auto">
            <a:xfrm>
              <a:off x="1537" y="2144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62" name="Line 826"/>
            <p:cNvSpPr>
              <a:spLocks noChangeShapeType="1"/>
            </p:cNvSpPr>
            <p:nvPr/>
          </p:nvSpPr>
          <p:spPr bwMode="auto">
            <a:xfrm>
              <a:off x="1591" y="2210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63" name="Line 827"/>
            <p:cNvSpPr>
              <a:spLocks noChangeShapeType="1"/>
            </p:cNvSpPr>
            <p:nvPr/>
          </p:nvSpPr>
          <p:spPr bwMode="auto">
            <a:xfrm>
              <a:off x="1645" y="2270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64" name="Line 828"/>
            <p:cNvSpPr>
              <a:spLocks noChangeShapeType="1"/>
            </p:cNvSpPr>
            <p:nvPr/>
          </p:nvSpPr>
          <p:spPr bwMode="auto">
            <a:xfrm>
              <a:off x="1699" y="2336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65" name="Line 829"/>
            <p:cNvSpPr>
              <a:spLocks noChangeShapeType="1"/>
            </p:cNvSpPr>
            <p:nvPr/>
          </p:nvSpPr>
          <p:spPr bwMode="auto">
            <a:xfrm>
              <a:off x="1753" y="2396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66" name="Freeform 830"/>
            <p:cNvSpPr>
              <a:spLocks/>
            </p:cNvSpPr>
            <p:nvPr/>
          </p:nvSpPr>
          <p:spPr bwMode="auto">
            <a:xfrm>
              <a:off x="1807" y="2450"/>
              <a:ext cx="48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48" y="60"/>
                </a:cxn>
              </a:cxnLst>
              <a:rect l="0" t="0" r="r" b="b"/>
              <a:pathLst>
                <a:path w="48" h="60">
                  <a:moveTo>
                    <a:pt x="0" y="0"/>
                  </a:moveTo>
                  <a:lnTo>
                    <a:pt x="24" y="30"/>
                  </a:lnTo>
                  <a:lnTo>
                    <a:pt x="48" y="60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67" name="Line 831"/>
            <p:cNvSpPr>
              <a:spLocks noChangeShapeType="1"/>
            </p:cNvSpPr>
            <p:nvPr/>
          </p:nvSpPr>
          <p:spPr bwMode="auto">
            <a:xfrm>
              <a:off x="1855" y="2510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68" name="Line 832"/>
            <p:cNvSpPr>
              <a:spLocks noChangeShapeType="1"/>
            </p:cNvSpPr>
            <p:nvPr/>
          </p:nvSpPr>
          <p:spPr bwMode="auto">
            <a:xfrm>
              <a:off x="1909" y="2564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69" name="Freeform 833"/>
            <p:cNvSpPr>
              <a:spLocks/>
            </p:cNvSpPr>
            <p:nvPr/>
          </p:nvSpPr>
          <p:spPr bwMode="auto">
            <a:xfrm>
              <a:off x="1963" y="2612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70" name="Line 834"/>
            <p:cNvSpPr>
              <a:spLocks noChangeShapeType="1"/>
            </p:cNvSpPr>
            <p:nvPr/>
          </p:nvSpPr>
          <p:spPr bwMode="auto">
            <a:xfrm>
              <a:off x="2017" y="2666"/>
              <a:ext cx="54" cy="49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71" name="Line 835"/>
            <p:cNvSpPr>
              <a:spLocks noChangeShapeType="1"/>
            </p:cNvSpPr>
            <p:nvPr/>
          </p:nvSpPr>
          <p:spPr bwMode="auto">
            <a:xfrm>
              <a:off x="2071" y="2715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72" name="Line 836"/>
            <p:cNvSpPr>
              <a:spLocks noChangeShapeType="1"/>
            </p:cNvSpPr>
            <p:nvPr/>
          </p:nvSpPr>
          <p:spPr bwMode="auto">
            <a:xfrm>
              <a:off x="2125" y="2763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73" name="Line 837"/>
            <p:cNvSpPr>
              <a:spLocks noChangeShapeType="1"/>
            </p:cNvSpPr>
            <p:nvPr/>
          </p:nvSpPr>
          <p:spPr bwMode="auto">
            <a:xfrm>
              <a:off x="2179" y="2805"/>
              <a:ext cx="48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74" name="Line 838"/>
            <p:cNvSpPr>
              <a:spLocks noChangeShapeType="1"/>
            </p:cNvSpPr>
            <p:nvPr/>
          </p:nvSpPr>
          <p:spPr bwMode="auto">
            <a:xfrm>
              <a:off x="2227" y="2847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75" name="Line 839"/>
            <p:cNvSpPr>
              <a:spLocks noChangeShapeType="1"/>
            </p:cNvSpPr>
            <p:nvPr/>
          </p:nvSpPr>
          <p:spPr bwMode="auto">
            <a:xfrm>
              <a:off x="2281" y="2889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76" name="Line 840"/>
            <p:cNvSpPr>
              <a:spLocks noChangeShapeType="1"/>
            </p:cNvSpPr>
            <p:nvPr/>
          </p:nvSpPr>
          <p:spPr bwMode="auto">
            <a:xfrm>
              <a:off x="2335" y="2931"/>
              <a:ext cx="54" cy="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77" name="Line 841"/>
            <p:cNvSpPr>
              <a:spLocks noChangeShapeType="1"/>
            </p:cNvSpPr>
            <p:nvPr/>
          </p:nvSpPr>
          <p:spPr bwMode="auto">
            <a:xfrm>
              <a:off x="2389" y="2967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78" name="Freeform 842"/>
            <p:cNvSpPr>
              <a:spLocks/>
            </p:cNvSpPr>
            <p:nvPr/>
          </p:nvSpPr>
          <p:spPr bwMode="auto">
            <a:xfrm>
              <a:off x="2443" y="299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79" name="Line 843"/>
            <p:cNvSpPr>
              <a:spLocks noChangeShapeType="1"/>
            </p:cNvSpPr>
            <p:nvPr/>
          </p:nvSpPr>
          <p:spPr bwMode="auto">
            <a:xfrm>
              <a:off x="2497" y="3033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80" name="Line 844"/>
            <p:cNvSpPr>
              <a:spLocks noChangeShapeType="1"/>
            </p:cNvSpPr>
            <p:nvPr/>
          </p:nvSpPr>
          <p:spPr bwMode="auto">
            <a:xfrm>
              <a:off x="2551" y="3063"/>
              <a:ext cx="48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81" name="Line 845"/>
            <p:cNvSpPr>
              <a:spLocks noChangeShapeType="1"/>
            </p:cNvSpPr>
            <p:nvPr/>
          </p:nvSpPr>
          <p:spPr bwMode="auto">
            <a:xfrm>
              <a:off x="2599" y="3093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82" name="Line 846"/>
            <p:cNvSpPr>
              <a:spLocks noChangeShapeType="1"/>
            </p:cNvSpPr>
            <p:nvPr/>
          </p:nvSpPr>
          <p:spPr bwMode="auto">
            <a:xfrm>
              <a:off x="2653" y="3117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83" name="Line 847"/>
            <p:cNvSpPr>
              <a:spLocks noChangeShapeType="1"/>
            </p:cNvSpPr>
            <p:nvPr/>
          </p:nvSpPr>
          <p:spPr bwMode="auto">
            <a:xfrm>
              <a:off x="2707" y="3141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84" name="Line 848"/>
            <p:cNvSpPr>
              <a:spLocks noChangeShapeType="1"/>
            </p:cNvSpPr>
            <p:nvPr/>
          </p:nvSpPr>
          <p:spPr bwMode="auto">
            <a:xfrm>
              <a:off x="2761" y="3165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85" name="Line 849"/>
            <p:cNvSpPr>
              <a:spLocks noChangeShapeType="1"/>
            </p:cNvSpPr>
            <p:nvPr/>
          </p:nvSpPr>
          <p:spPr bwMode="auto">
            <a:xfrm>
              <a:off x="2815" y="3183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86" name="Line 850"/>
            <p:cNvSpPr>
              <a:spLocks noChangeShapeType="1"/>
            </p:cNvSpPr>
            <p:nvPr/>
          </p:nvSpPr>
          <p:spPr bwMode="auto">
            <a:xfrm>
              <a:off x="2869" y="3201"/>
              <a:ext cx="55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87" name="Line 851"/>
            <p:cNvSpPr>
              <a:spLocks noChangeShapeType="1"/>
            </p:cNvSpPr>
            <p:nvPr/>
          </p:nvSpPr>
          <p:spPr bwMode="auto">
            <a:xfrm>
              <a:off x="2924" y="3219"/>
              <a:ext cx="48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88" name="Line 852"/>
            <p:cNvSpPr>
              <a:spLocks noChangeShapeType="1"/>
            </p:cNvSpPr>
            <p:nvPr/>
          </p:nvSpPr>
          <p:spPr bwMode="auto">
            <a:xfrm>
              <a:off x="2972" y="3231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89" name="Line 853"/>
            <p:cNvSpPr>
              <a:spLocks noChangeShapeType="1"/>
            </p:cNvSpPr>
            <p:nvPr/>
          </p:nvSpPr>
          <p:spPr bwMode="auto">
            <a:xfrm>
              <a:off x="3026" y="324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90" name="Line 854"/>
            <p:cNvSpPr>
              <a:spLocks noChangeShapeType="1"/>
            </p:cNvSpPr>
            <p:nvPr/>
          </p:nvSpPr>
          <p:spPr bwMode="auto">
            <a:xfrm>
              <a:off x="3080" y="3255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91" name="Line 855"/>
            <p:cNvSpPr>
              <a:spLocks noChangeShapeType="1"/>
            </p:cNvSpPr>
            <p:nvPr/>
          </p:nvSpPr>
          <p:spPr bwMode="auto">
            <a:xfrm>
              <a:off x="3134" y="326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92" name="Line 856"/>
            <p:cNvSpPr>
              <a:spLocks noChangeShapeType="1"/>
            </p:cNvSpPr>
            <p:nvPr/>
          </p:nvSpPr>
          <p:spPr bwMode="auto">
            <a:xfrm>
              <a:off x="3188" y="327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93" name="Line 857"/>
            <p:cNvSpPr>
              <a:spLocks noChangeShapeType="1"/>
            </p:cNvSpPr>
            <p:nvPr/>
          </p:nvSpPr>
          <p:spPr bwMode="auto">
            <a:xfrm>
              <a:off x="3242" y="3285"/>
              <a:ext cx="48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94" name="Line 858"/>
            <p:cNvSpPr>
              <a:spLocks noChangeShapeType="1"/>
            </p:cNvSpPr>
            <p:nvPr/>
          </p:nvSpPr>
          <p:spPr bwMode="auto">
            <a:xfrm>
              <a:off x="3290" y="3291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95" name="Line 859"/>
            <p:cNvSpPr>
              <a:spLocks noChangeShapeType="1"/>
            </p:cNvSpPr>
            <p:nvPr/>
          </p:nvSpPr>
          <p:spPr bwMode="auto">
            <a:xfrm>
              <a:off x="3344" y="329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96" name="Line 860"/>
            <p:cNvSpPr>
              <a:spLocks noChangeShapeType="1"/>
            </p:cNvSpPr>
            <p:nvPr/>
          </p:nvSpPr>
          <p:spPr bwMode="auto">
            <a:xfrm>
              <a:off x="3398" y="330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97" name="Line 861"/>
            <p:cNvSpPr>
              <a:spLocks noChangeShapeType="1"/>
            </p:cNvSpPr>
            <p:nvPr/>
          </p:nvSpPr>
          <p:spPr bwMode="auto">
            <a:xfrm>
              <a:off x="3452" y="3303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98" name="Line 862"/>
            <p:cNvSpPr>
              <a:spLocks noChangeShapeType="1"/>
            </p:cNvSpPr>
            <p:nvPr/>
          </p:nvSpPr>
          <p:spPr bwMode="auto">
            <a:xfrm>
              <a:off x="3506" y="3309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99" name="Line 863"/>
            <p:cNvSpPr>
              <a:spLocks noChangeShapeType="1"/>
            </p:cNvSpPr>
            <p:nvPr/>
          </p:nvSpPr>
          <p:spPr bwMode="auto">
            <a:xfrm>
              <a:off x="3560" y="3315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00" name="Line 864"/>
            <p:cNvSpPr>
              <a:spLocks noChangeShapeType="1"/>
            </p:cNvSpPr>
            <p:nvPr/>
          </p:nvSpPr>
          <p:spPr bwMode="auto">
            <a:xfrm>
              <a:off x="3614" y="3315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01" name="Freeform 865"/>
            <p:cNvSpPr>
              <a:spLocks/>
            </p:cNvSpPr>
            <p:nvPr/>
          </p:nvSpPr>
          <p:spPr bwMode="auto">
            <a:xfrm>
              <a:off x="3662" y="331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02" name="Line 866"/>
            <p:cNvSpPr>
              <a:spLocks noChangeShapeType="1"/>
            </p:cNvSpPr>
            <p:nvPr/>
          </p:nvSpPr>
          <p:spPr bwMode="auto">
            <a:xfrm>
              <a:off x="3716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03" name="Line 867"/>
            <p:cNvSpPr>
              <a:spLocks noChangeShapeType="1"/>
            </p:cNvSpPr>
            <p:nvPr/>
          </p:nvSpPr>
          <p:spPr bwMode="auto">
            <a:xfrm>
              <a:off x="3770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04" name="Line 868"/>
            <p:cNvSpPr>
              <a:spLocks noChangeShapeType="1"/>
            </p:cNvSpPr>
            <p:nvPr/>
          </p:nvSpPr>
          <p:spPr bwMode="auto">
            <a:xfrm>
              <a:off x="3824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05" name="Freeform 869"/>
            <p:cNvSpPr>
              <a:spLocks/>
            </p:cNvSpPr>
            <p:nvPr/>
          </p:nvSpPr>
          <p:spPr bwMode="auto">
            <a:xfrm>
              <a:off x="3878" y="332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06" name="Line 870"/>
            <p:cNvSpPr>
              <a:spLocks noChangeShapeType="1"/>
            </p:cNvSpPr>
            <p:nvPr/>
          </p:nvSpPr>
          <p:spPr bwMode="auto">
            <a:xfrm>
              <a:off x="393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07" name="Line 871"/>
            <p:cNvSpPr>
              <a:spLocks noChangeShapeType="1"/>
            </p:cNvSpPr>
            <p:nvPr/>
          </p:nvSpPr>
          <p:spPr bwMode="auto">
            <a:xfrm>
              <a:off x="3986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08" name="Line 872"/>
            <p:cNvSpPr>
              <a:spLocks noChangeShapeType="1"/>
            </p:cNvSpPr>
            <p:nvPr/>
          </p:nvSpPr>
          <p:spPr bwMode="auto">
            <a:xfrm>
              <a:off x="403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09" name="Line 873"/>
            <p:cNvSpPr>
              <a:spLocks noChangeShapeType="1"/>
            </p:cNvSpPr>
            <p:nvPr/>
          </p:nvSpPr>
          <p:spPr bwMode="auto">
            <a:xfrm>
              <a:off x="4088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10" name="Line 874"/>
            <p:cNvSpPr>
              <a:spLocks noChangeShapeType="1"/>
            </p:cNvSpPr>
            <p:nvPr/>
          </p:nvSpPr>
          <p:spPr bwMode="auto">
            <a:xfrm>
              <a:off x="414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11" name="Line 875"/>
            <p:cNvSpPr>
              <a:spLocks noChangeShapeType="1"/>
            </p:cNvSpPr>
            <p:nvPr/>
          </p:nvSpPr>
          <p:spPr bwMode="auto">
            <a:xfrm>
              <a:off x="419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12" name="Line 876"/>
            <p:cNvSpPr>
              <a:spLocks noChangeShapeType="1"/>
            </p:cNvSpPr>
            <p:nvPr/>
          </p:nvSpPr>
          <p:spPr bwMode="auto">
            <a:xfrm>
              <a:off x="4250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13" name="Line 877"/>
            <p:cNvSpPr>
              <a:spLocks noChangeShapeType="1"/>
            </p:cNvSpPr>
            <p:nvPr/>
          </p:nvSpPr>
          <p:spPr bwMode="auto">
            <a:xfrm>
              <a:off x="430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14" name="Line 878"/>
            <p:cNvSpPr>
              <a:spLocks noChangeShapeType="1"/>
            </p:cNvSpPr>
            <p:nvPr/>
          </p:nvSpPr>
          <p:spPr bwMode="auto">
            <a:xfrm>
              <a:off x="4358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15" name="Line 879"/>
            <p:cNvSpPr>
              <a:spLocks noChangeShapeType="1"/>
            </p:cNvSpPr>
            <p:nvPr/>
          </p:nvSpPr>
          <p:spPr bwMode="auto">
            <a:xfrm>
              <a:off x="440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16" name="Freeform 880"/>
            <p:cNvSpPr>
              <a:spLocks/>
            </p:cNvSpPr>
            <p:nvPr/>
          </p:nvSpPr>
          <p:spPr bwMode="auto">
            <a:xfrm>
              <a:off x="4460" y="332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17" name="Line 881"/>
            <p:cNvSpPr>
              <a:spLocks noChangeShapeType="1"/>
            </p:cNvSpPr>
            <p:nvPr/>
          </p:nvSpPr>
          <p:spPr bwMode="auto">
            <a:xfrm>
              <a:off x="4514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18" name="Line 882"/>
            <p:cNvSpPr>
              <a:spLocks noChangeShapeType="1"/>
            </p:cNvSpPr>
            <p:nvPr/>
          </p:nvSpPr>
          <p:spPr bwMode="auto">
            <a:xfrm>
              <a:off x="4568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19" name="Line 883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20" name="Line 884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21" name="Line 885"/>
            <p:cNvSpPr>
              <a:spLocks noChangeShapeType="1"/>
            </p:cNvSpPr>
            <p:nvPr/>
          </p:nvSpPr>
          <p:spPr bwMode="auto">
            <a:xfrm>
              <a:off x="1645" y="228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22" name="Line 886"/>
            <p:cNvSpPr>
              <a:spLocks noChangeShapeType="1"/>
            </p:cNvSpPr>
            <p:nvPr/>
          </p:nvSpPr>
          <p:spPr bwMode="auto">
            <a:xfrm>
              <a:off x="1699" y="234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23" name="Line 887"/>
            <p:cNvSpPr>
              <a:spLocks noChangeShapeType="1"/>
            </p:cNvSpPr>
            <p:nvPr/>
          </p:nvSpPr>
          <p:spPr bwMode="auto">
            <a:xfrm>
              <a:off x="1753" y="240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24" name="Line 888"/>
            <p:cNvSpPr>
              <a:spLocks noChangeShapeType="1"/>
            </p:cNvSpPr>
            <p:nvPr/>
          </p:nvSpPr>
          <p:spPr bwMode="auto">
            <a:xfrm>
              <a:off x="1807" y="2462"/>
              <a:ext cx="48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25" name="Line 889"/>
            <p:cNvSpPr>
              <a:spLocks noChangeShapeType="1"/>
            </p:cNvSpPr>
            <p:nvPr/>
          </p:nvSpPr>
          <p:spPr bwMode="auto">
            <a:xfrm>
              <a:off x="1855" y="2522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26" name="Line 890"/>
            <p:cNvSpPr>
              <a:spLocks noChangeShapeType="1"/>
            </p:cNvSpPr>
            <p:nvPr/>
          </p:nvSpPr>
          <p:spPr bwMode="auto">
            <a:xfrm>
              <a:off x="1909" y="2576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27" name="Line 891"/>
            <p:cNvSpPr>
              <a:spLocks noChangeShapeType="1"/>
            </p:cNvSpPr>
            <p:nvPr/>
          </p:nvSpPr>
          <p:spPr bwMode="auto">
            <a:xfrm>
              <a:off x="1963" y="2630"/>
              <a:ext cx="54" cy="55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28" name="Line 892"/>
            <p:cNvSpPr>
              <a:spLocks noChangeShapeType="1"/>
            </p:cNvSpPr>
            <p:nvPr/>
          </p:nvSpPr>
          <p:spPr bwMode="auto">
            <a:xfrm>
              <a:off x="2017" y="2685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29" name="Line 893"/>
            <p:cNvSpPr>
              <a:spLocks noChangeShapeType="1"/>
            </p:cNvSpPr>
            <p:nvPr/>
          </p:nvSpPr>
          <p:spPr bwMode="auto">
            <a:xfrm>
              <a:off x="2071" y="2733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30" name="Line 894"/>
            <p:cNvSpPr>
              <a:spLocks noChangeShapeType="1"/>
            </p:cNvSpPr>
            <p:nvPr/>
          </p:nvSpPr>
          <p:spPr bwMode="auto">
            <a:xfrm>
              <a:off x="2125" y="2781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31" name="Line 895"/>
            <p:cNvSpPr>
              <a:spLocks noChangeShapeType="1"/>
            </p:cNvSpPr>
            <p:nvPr/>
          </p:nvSpPr>
          <p:spPr bwMode="auto">
            <a:xfrm>
              <a:off x="2179" y="2829"/>
              <a:ext cx="48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32" name="Line 896"/>
            <p:cNvSpPr>
              <a:spLocks noChangeShapeType="1"/>
            </p:cNvSpPr>
            <p:nvPr/>
          </p:nvSpPr>
          <p:spPr bwMode="auto">
            <a:xfrm>
              <a:off x="2227" y="2877"/>
              <a:ext cx="54" cy="4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33" name="Freeform 897"/>
            <p:cNvSpPr>
              <a:spLocks/>
            </p:cNvSpPr>
            <p:nvPr/>
          </p:nvSpPr>
          <p:spPr bwMode="auto">
            <a:xfrm>
              <a:off x="2281" y="2919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34" name="Freeform 898"/>
            <p:cNvSpPr>
              <a:spLocks/>
            </p:cNvSpPr>
            <p:nvPr/>
          </p:nvSpPr>
          <p:spPr bwMode="auto">
            <a:xfrm>
              <a:off x="2335" y="296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35" name="Freeform 899"/>
            <p:cNvSpPr>
              <a:spLocks/>
            </p:cNvSpPr>
            <p:nvPr/>
          </p:nvSpPr>
          <p:spPr bwMode="auto">
            <a:xfrm>
              <a:off x="2389" y="3003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36" name="Line 900"/>
            <p:cNvSpPr>
              <a:spLocks noChangeShapeType="1"/>
            </p:cNvSpPr>
            <p:nvPr/>
          </p:nvSpPr>
          <p:spPr bwMode="auto">
            <a:xfrm>
              <a:off x="2443" y="3045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37" name="Line 901"/>
            <p:cNvSpPr>
              <a:spLocks noChangeShapeType="1"/>
            </p:cNvSpPr>
            <p:nvPr/>
          </p:nvSpPr>
          <p:spPr bwMode="auto">
            <a:xfrm>
              <a:off x="2497" y="3081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38" name="Line 902"/>
            <p:cNvSpPr>
              <a:spLocks noChangeShapeType="1"/>
            </p:cNvSpPr>
            <p:nvPr/>
          </p:nvSpPr>
          <p:spPr bwMode="auto">
            <a:xfrm>
              <a:off x="2551" y="3117"/>
              <a:ext cx="48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39" name="Line 903"/>
            <p:cNvSpPr>
              <a:spLocks noChangeShapeType="1"/>
            </p:cNvSpPr>
            <p:nvPr/>
          </p:nvSpPr>
          <p:spPr bwMode="auto">
            <a:xfrm>
              <a:off x="2599" y="315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40" name="Line 904"/>
            <p:cNvSpPr>
              <a:spLocks noChangeShapeType="1"/>
            </p:cNvSpPr>
            <p:nvPr/>
          </p:nvSpPr>
          <p:spPr bwMode="auto">
            <a:xfrm>
              <a:off x="2653" y="318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41" name="Line 905"/>
            <p:cNvSpPr>
              <a:spLocks noChangeShapeType="1"/>
            </p:cNvSpPr>
            <p:nvPr/>
          </p:nvSpPr>
          <p:spPr bwMode="auto">
            <a:xfrm>
              <a:off x="2707" y="321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42" name="Line 906"/>
            <p:cNvSpPr>
              <a:spLocks noChangeShapeType="1"/>
            </p:cNvSpPr>
            <p:nvPr/>
          </p:nvSpPr>
          <p:spPr bwMode="auto">
            <a:xfrm>
              <a:off x="2761" y="324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43" name="Line 907"/>
            <p:cNvSpPr>
              <a:spLocks noChangeShapeType="1"/>
            </p:cNvSpPr>
            <p:nvPr/>
          </p:nvSpPr>
          <p:spPr bwMode="auto">
            <a:xfrm>
              <a:off x="2815" y="3273"/>
              <a:ext cx="54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44" name="Line 908"/>
            <p:cNvSpPr>
              <a:spLocks noChangeShapeType="1"/>
            </p:cNvSpPr>
            <p:nvPr/>
          </p:nvSpPr>
          <p:spPr bwMode="auto">
            <a:xfrm>
              <a:off x="2869" y="3297"/>
              <a:ext cx="55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45" name="Line 909"/>
            <p:cNvSpPr>
              <a:spLocks noChangeShapeType="1"/>
            </p:cNvSpPr>
            <p:nvPr/>
          </p:nvSpPr>
          <p:spPr bwMode="auto">
            <a:xfrm>
              <a:off x="2924" y="3321"/>
              <a:ext cx="48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46" name="Line 910"/>
            <p:cNvSpPr>
              <a:spLocks noChangeShapeType="1"/>
            </p:cNvSpPr>
            <p:nvPr/>
          </p:nvSpPr>
          <p:spPr bwMode="auto">
            <a:xfrm>
              <a:off x="2972" y="3339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47" name="Line 911"/>
            <p:cNvSpPr>
              <a:spLocks noChangeShapeType="1"/>
            </p:cNvSpPr>
            <p:nvPr/>
          </p:nvSpPr>
          <p:spPr bwMode="auto">
            <a:xfrm>
              <a:off x="3026" y="3357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48" name="Line 912"/>
            <p:cNvSpPr>
              <a:spLocks noChangeShapeType="1"/>
            </p:cNvSpPr>
            <p:nvPr/>
          </p:nvSpPr>
          <p:spPr bwMode="auto">
            <a:xfrm>
              <a:off x="3080" y="3375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49" name="Line 913"/>
            <p:cNvSpPr>
              <a:spLocks noChangeShapeType="1"/>
            </p:cNvSpPr>
            <p:nvPr/>
          </p:nvSpPr>
          <p:spPr bwMode="auto">
            <a:xfrm>
              <a:off x="3134" y="3393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50" name="Line 914"/>
            <p:cNvSpPr>
              <a:spLocks noChangeShapeType="1"/>
            </p:cNvSpPr>
            <p:nvPr/>
          </p:nvSpPr>
          <p:spPr bwMode="auto">
            <a:xfrm>
              <a:off x="3188" y="340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51" name="Line 915"/>
            <p:cNvSpPr>
              <a:spLocks noChangeShapeType="1"/>
            </p:cNvSpPr>
            <p:nvPr/>
          </p:nvSpPr>
          <p:spPr bwMode="auto">
            <a:xfrm>
              <a:off x="3242" y="3417"/>
              <a:ext cx="48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52" name="Line 916"/>
            <p:cNvSpPr>
              <a:spLocks noChangeShapeType="1"/>
            </p:cNvSpPr>
            <p:nvPr/>
          </p:nvSpPr>
          <p:spPr bwMode="auto">
            <a:xfrm>
              <a:off x="3290" y="342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53" name="Line 917"/>
            <p:cNvSpPr>
              <a:spLocks noChangeShapeType="1"/>
            </p:cNvSpPr>
            <p:nvPr/>
          </p:nvSpPr>
          <p:spPr bwMode="auto">
            <a:xfrm>
              <a:off x="3344" y="343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54" name="Line 918"/>
            <p:cNvSpPr>
              <a:spLocks noChangeShapeType="1"/>
            </p:cNvSpPr>
            <p:nvPr/>
          </p:nvSpPr>
          <p:spPr bwMode="auto">
            <a:xfrm>
              <a:off x="3398" y="344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55" name="Line 919"/>
            <p:cNvSpPr>
              <a:spLocks noChangeShapeType="1"/>
            </p:cNvSpPr>
            <p:nvPr/>
          </p:nvSpPr>
          <p:spPr bwMode="auto">
            <a:xfrm>
              <a:off x="3452" y="3453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56" name="Line 920"/>
            <p:cNvSpPr>
              <a:spLocks noChangeShapeType="1"/>
            </p:cNvSpPr>
            <p:nvPr/>
          </p:nvSpPr>
          <p:spPr bwMode="auto">
            <a:xfrm>
              <a:off x="3506" y="345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57" name="Line 921"/>
            <p:cNvSpPr>
              <a:spLocks noChangeShapeType="1"/>
            </p:cNvSpPr>
            <p:nvPr/>
          </p:nvSpPr>
          <p:spPr bwMode="auto">
            <a:xfrm>
              <a:off x="3560" y="3465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58" name="Line 922"/>
            <p:cNvSpPr>
              <a:spLocks noChangeShapeType="1"/>
            </p:cNvSpPr>
            <p:nvPr/>
          </p:nvSpPr>
          <p:spPr bwMode="auto">
            <a:xfrm>
              <a:off x="3614" y="3471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59" name="Line 923"/>
            <p:cNvSpPr>
              <a:spLocks noChangeShapeType="1"/>
            </p:cNvSpPr>
            <p:nvPr/>
          </p:nvSpPr>
          <p:spPr bwMode="auto">
            <a:xfrm>
              <a:off x="3662" y="3471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60" name="Line 924"/>
            <p:cNvSpPr>
              <a:spLocks noChangeShapeType="1"/>
            </p:cNvSpPr>
            <p:nvPr/>
          </p:nvSpPr>
          <p:spPr bwMode="auto">
            <a:xfrm>
              <a:off x="3716" y="347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61" name="Line 925"/>
            <p:cNvSpPr>
              <a:spLocks noChangeShapeType="1"/>
            </p:cNvSpPr>
            <p:nvPr/>
          </p:nvSpPr>
          <p:spPr bwMode="auto">
            <a:xfrm>
              <a:off x="3770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62" name="Line 926"/>
            <p:cNvSpPr>
              <a:spLocks noChangeShapeType="1"/>
            </p:cNvSpPr>
            <p:nvPr/>
          </p:nvSpPr>
          <p:spPr bwMode="auto">
            <a:xfrm>
              <a:off x="3824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63" name="Freeform 927"/>
            <p:cNvSpPr>
              <a:spLocks/>
            </p:cNvSpPr>
            <p:nvPr/>
          </p:nvSpPr>
          <p:spPr bwMode="auto">
            <a:xfrm>
              <a:off x="3878" y="34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64" name="Line 928"/>
            <p:cNvSpPr>
              <a:spLocks noChangeShapeType="1"/>
            </p:cNvSpPr>
            <p:nvPr/>
          </p:nvSpPr>
          <p:spPr bwMode="auto">
            <a:xfrm>
              <a:off x="3932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65" name="Line 929"/>
            <p:cNvSpPr>
              <a:spLocks noChangeShapeType="1"/>
            </p:cNvSpPr>
            <p:nvPr/>
          </p:nvSpPr>
          <p:spPr bwMode="auto">
            <a:xfrm>
              <a:off x="3986" y="3489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66" name="Line 930"/>
            <p:cNvSpPr>
              <a:spLocks noChangeShapeType="1"/>
            </p:cNvSpPr>
            <p:nvPr/>
          </p:nvSpPr>
          <p:spPr bwMode="auto">
            <a:xfrm>
              <a:off x="4034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67" name="Freeform 931"/>
            <p:cNvSpPr>
              <a:spLocks/>
            </p:cNvSpPr>
            <p:nvPr/>
          </p:nvSpPr>
          <p:spPr bwMode="auto">
            <a:xfrm>
              <a:off x="4088" y="34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68" name="Line 932"/>
            <p:cNvSpPr>
              <a:spLocks noChangeShapeType="1"/>
            </p:cNvSpPr>
            <p:nvPr/>
          </p:nvSpPr>
          <p:spPr bwMode="auto">
            <a:xfrm>
              <a:off x="4142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69" name="Line 933"/>
            <p:cNvSpPr>
              <a:spLocks noChangeShapeType="1"/>
            </p:cNvSpPr>
            <p:nvPr/>
          </p:nvSpPr>
          <p:spPr bwMode="auto">
            <a:xfrm>
              <a:off x="419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70" name="Line 934"/>
            <p:cNvSpPr>
              <a:spLocks noChangeShapeType="1"/>
            </p:cNvSpPr>
            <p:nvPr/>
          </p:nvSpPr>
          <p:spPr bwMode="auto">
            <a:xfrm>
              <a:off x="425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71" name="Line 935"/>
            <p:cNvSpPr>
              <a:spLocks noChangeShapeType="1"/>
            </p:cNvSpPr>
            <p:nvPr/>
          </p:nvSpPr>
          <p:spPr bwMode="auto">
            <a:xfrm>
              <a:off x="430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72" name="Line 936"/>
            <p:cNvSpPr>
              <a:spLocks noChangeShapeType="1"/>
            </p:cNvSpPr>
            <p:nvPr/>
          </p:nvSpPr>
          <p:spPr bwMode="auto">
            <a:xfrm>
              <a:off x="4358" y="3495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73" name="Line 937"/>
            <p:cNvSpPr>
              <a:spLocks noChangeShapeType="1"/>
            </p:cNvSpPr>
            <p:nvPr/>
          </p:nvSpPr>
          <p:spPr bwMode="auto">
            <a:xfrm>
              <a:off x="440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74" name="Line 938"/>
            <p:cNvSpPr>
              <a:spLocks noChangeShapeType="1"/>
            </p:cNvSpPr>
            <p:nvPr/>
          </p:nvSpPr>
          <p:spPr bwMode="auto">
            <a:xfrm>
              <a:off x="446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75" name="Line 939"/>
            <p:cNvSpPr>
              <a:spLocks noChangeShapeType="1"/>
            </p:cNvSpPr>
            <p:nvPr/>
          </p:nvSpPr>
          <p:spPr bwMode="auto">
            <a:xfrm>
              <a:off x="451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76" name="Line 940"/>
            <p:cNvSpPr>
              <a:spLocks noChangeShapeType="1"/>
            </p:cNvSpPr>
            <p:nvPr/>
          </p:nvSpPr>
          <p:spPr bwMode="auto">
            <a:xfrm>
              <a:off x="4568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77" name="Line 941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78" name="Line 942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79" name="Line 943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80" name="Line 944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81" name="Line 945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82" name="Line 946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83" name="Line 947"/>
            <p:cNvSpPr>
              <a:spLocks noChangeShapeType="1"/>
            </p:cNvSpPr>
            <p:nvPr/>
          </p:nvSpPr>
          <p:spPr bwMode="auto">
            <a:xfrm>
              <a:off x="1855" y="2528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84" name="Line 948"/>
            <p:cNvSpPr>
              <a:spLocks noChangeShapeType="1"/>
            </p:cNvSpPr>
            <p:nvPr/>
          </p:nvSpPr>
          <p:spPr bwMode="auto">
            <a:xfrm>
              <a:off x="1909" y="2582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85" name="Line 949"/>
            <p:cNvSpPr>
              <a:spLocks noChangeShapeType="1"/>
            </p:cNvSpPr>
            <p:nvPr/>
          </p:nvSpPr>
          <p:spPr bwMode="auto">
            <a:xfrm>
              <a:off x="1963" y="2636"/>
              <a:ext cx="54" cy="55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86" name="Line 950"/>
            <p:cNvSpPr>
              <a:spLocks noChangeShapeType="1"/>
            </p:cNvSpPr>
            <p:nvPr/>
          </p:nvSpPr>
          <p:spPr bwMode="auto">
            <a:xfrm>
              <a:off x="2017" y="2691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87" name="Line 951"/>
            <p:cNvSpPr>
              <a:spLocks noChangeShapeType="1"/>
            </p:cNvSpPr>
            <p:nvPr/>
          </p:nvSpPr>
          <p:spPr bwMode="auto">
            <a:xfrm>
              <a:off x="2071" y="2745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88" name="Freeform 952"/>
            <p:cNvSpPr>
              <a:spLocks/>
            </p:cNvSpPr>
            <p:nvPr/>
          </p:nvSpPr>
          <p:spPr bwMode="auto">
            <a:xfrm>
              <a:off x="2125" y="2793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89" name="Line 953"/>
            <p:cNvSpPr>
              <a:spLocks noChangeShapeType="1"/>
            </p:cNvSpPr>
            <p:nvPr/>
          </p:nvSpPr>
          <p:spPr bwMode="auto">
            <a:xfrm>
              <a:off x="2179" y="2847"/>
              <a:ext cx="48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90" name="Line 954"/>
            <p:cNvSpPr>
              <a:spLocks noChangeShapeType="1"/>
            </p:cNvSpPr>
            <p:nvPr/>
          </p:nvSpPr>
          <p:spPr bwMode="auto">
            <a:xfrm>
              <a:off x="2227" y="289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91" name="Line 955"/>
            <p:cNvSpPr>
              <a:spLocks noChangeShapeType="1"/>
            </p:cNvSpPr>
            <p:nvPr/>
          </p:nvSpPr>
          <p:spPr bwMode="auto">
            <a:xfrm>
              <a:off x="2281" y="2937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92" name="Line 956"/>
            <p:cNvSpPr>
              <a:spLocks noChangeShapeType="1"/>
            </p:cNvSpPr>
            <p:nvPr/>
          </p:nvSpPr>
          <p:spPr bwMode="auto">
            <a:xfrm>
              <a:off x="2335" y="298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93" name="Line 957"/>
            <p:cNvSpPr>
              <a:spLocks noChangeShapeType="1"/>
            </p:cNvSpPr>
            <p:nvPr/>
          </p:nvSpPr>
          <p:spPr bwMode="auto">
            <a:xfrm>
              <a:off x="2389" y="3027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94" name="Line 958"/>
            <p:cNvSpPr>
              <a:spLocks noChangeShapeType="1"/>
            </p:cNvSpPr>
            <p:nvPr/>
          </p:nvSpPr>
          <p:spPr bwMode="auto">
            <a:xfrm>
              <a:off x="2443" y="3069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95" name="Line 959"/>
            <p:cNvSpPr>
              <a:spLocks noChangeShapeType="1"/>
            </p:cNvSpPr>
            <p:nvPr/>
          </p:nvSpPr>
          <p:spPr bwMode="auto">
            <a:xfrm>
              <a:off x="2497" y="3111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96" name="Line 960"/>
            <p:cNvSpPr>
              <a:spLocks noChangeShapeType="1"/>
            </p:cNvSpPr>
            <p:nvPr/>
          </p:nvSpPr>
          <p:spPr bwMode="auto">
            <a:xfrm>
              <a:off x="2551" y="3153"/>
              <a:ext cx="48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97" name="Line 961"/>
            <p:cNvSpPr>
              <a:spLocks noChangeShapeType="1"/>
            </p:cNvSpPr>
            <p:nvPr/>
          </p:nvSpPr>
          <p:spPr bwMode="auto">
            <a:xfrm>
              <a:off x="2599" y="3189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98" name="Line 962"/>
            <p:cNvSpPr>
              <a:spLocks noChangeShapeType="1"/>
            </p:cNvSpPr>
            <p:nvPr/>
          </p:nvSpPr>
          <p:spPr bwMode="auto">
            <a:xfrm>
              <a:off x="2653" y="3225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099" name="Line 963"/>
            <p:cNvSpPr>
              <a:spLocks noChangeShapeType="1"/>
            </p:cNvSpPr>
            <p:nvPr/>
          </p:nvSpPr>
          <p:spPr bwMode="auto">
            <a:xfrm>
              <a:off x="2707" y="3261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00" name="Line 964"/>
            <p:cNvSpPr>
              <a:spLocks noChangeShapeType="1"/>
            </p:cNvSpPr>
            <p:nvPr/>
          </p:nvSpPr>
          <p:spPr bwMode="auto">
            <a:xfrm>
              <a:off x="2761" y="329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01" name="Line 965"/>
            <p:cNvSpPr>
              <a:spLocks noChangeShapeType="1"/>
            </p:cNvSpPr>
            <p:nvPr/>
          </p:nvSpPr>
          <p:spPr bwMode="auto">
            <a:xfrm>
              <a:off x="2815" y="332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02" name="Line 966"/>
            <p:cNvSpPr>
              <a:spLocks noChangeShapeType="1"/>
            </p:cNvSpPr>
            <p:nvPr/>
          </p:nvSpPr>
          <p:spPr bwMode="auto">
            <a:xfrm>
              <a:off x="2869" y="3357"/>
              <a:ext cx="55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03" name="Line 967"/>
            <p:cNvSpPr>
              <a:spLocks noChangeShapeType="1"/>
            </p:cNvSpPr>
            <p:nvPr/>
          </p:nvSpPr>
          <p:spPr bwMode="auto">
            <a:xfrm>
              <a:off x="2924" y="3387"/>
              <a:ext cx="48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04" name="Line 968"/>
            <p:cNvSpPr>
              <a:spLocks noChangeShapeType="1"/>
            </p:cNvSpPr>
            <p:nvPr/>
          </p:nvSpPr>
          <p:spPr bwMode="auto">
            <a:xfrm>
              <a:off x="2972" y="3411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05" name="Line 969"/>
            <p:cNvSpPr>
              <a:spLocks noChangeShapeType="1"/>
            </p:cNvSpPr>
            <p:nvPr/>
          </p:nvSpPr>
          <p:spPr bwMode="auto">
            <a:xfrm>
              <a:off x="3026" y="3435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06" name="Line 970"/>
            <p:cNvSpPr>
              <a:spLocks noChangeShapeType="1"/>
            </p:cNvSpPr>
            <p:nvPr/>
          </p:nvSpPr>
          <p:spPr bwMode="auto">
            <a:xfrm>
              <a:off x="3080" y="3459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07" name="Line 971"/>
            <p:cNvSpPr>
              <a:spLocks noChangeShapeType="1"/>
            </p:cNvSpPr>
            <p:nvPr/>
          </p:nvSpPr>
          <p:spPr bwMode="auto">
            <a:xfrm>
              <a:off x="3134" y="3483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08" name="Line 972"/>
            <p:cNvSpPr>
              <a:spLocks noChangeShapeType="1"/>
            </p:cNvSpPr>
            <p:nvPr/>
          </p:nvSpPr>
          <p:spPr bwMode="auto">
            <a:xfrm>
              <a:off x="3188" y="3501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09" name="Line 973"/>
            <p:cNvSpPr>
              <a:spLocks noChangeShapeType="1"/>
            </p:cNvSpPr>
            <p:nvPr/>
          </p:nvSpPr>
          <p:spPr bwMode="auto">
            <a:xfrm>
              <a:off x="3242" y="3519"/>
              <a:ext cx="48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10" name="Line 974"/>
            <p:cNvSpPr>
              <a:spLocks noChangeShapeType="1"/>
            </p:cNvSpPr>
            <p:nvPr/>
          </p:nvSpPr>
          <p:spPr bwMode="auto">
            <a:xfrm>
              <a:off x="3290" y="3537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11" name="Line 975"/>
            <p:cNvSpPr>
              <a:spLocks noChangeShapeType="1"/>
            </p:cNvSpPr>
            <p:nvPr/>
          </p:nvSpPr>
          <p:spPr bwMode="auto">
            <a:xfrm>
              <a:off x="3344" y="3549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12" name="Line 976"/>
            <p:cNvSpPr>
              <a:spLocks noChangeShapeType="1"/>
            </p:cNvSpPr>
            <p:nvPr/>
          </p:nvSpPr>
          <p:spPr bwMode="auto">
            <a:xfrm>
              <a:off x="3398" y="3561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13" name="Line 977"/>
            <p:cNvSpPr>
              <a:spLocks noChangeShapeType="1"/>
            </p:cNvSpPr>
            <p:nvPr/>
          </p:nvSpPr>
          <p:spPr bwMode="auto">
            <a:xfrm>
              <a:off x="3452" y="3573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14" name="Line 978"/>
            <p:cNvSpPr>
              <a:spLocks noChangeShapeType="1"/>
            </p:cNvSpPr>
            <p:nvPr/>
          </p:nvSpPr>
          <p:spPr bwMode="auto">
            <a:xfrm>
              <a:off x="3506" y="3585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15" name="Line 979"/>
            <p:cNvSpPr>
              <a:spLocks noChangeShapeType="1"/>
            </p:cNvSpPr>
            <p:nvPr/>
          </p:nvSpPr>
          <p:spPr bwMode="auto">
            <a:xfrm>
              <a:off x="3560" y="359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16" name="Line 980"/>
            <p:cNvSpPr>
              <a:spLocks noChangeShapeType="1"/>
            </p:cNvSpPr>
            <p:nvPr/>
          </p:nvSpPr>
          <p:spPr bwMode="auto">
            <a:xfrm>
              <a:off x="3614" y="3603"/>
              <a:ext cx="48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17" name="Line 981"/>
            <p:cNvSpPr>
              <a:spLocks noChangeShapeType="1"/>
            </p:cNvSpPr>
            <p:nvPr/>
          </p:nvSpPr>
          <p:spPr bwMode="auto">
            <a:xfrm>
              <a:off x="3662" y="3609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18" name="Line 982"/>
            <p:cNvSpPr>
              <a:spLocks noChangeShapeType="1"/>
            </p:cNvSpPr>
            <p:nvPr/>
          </p:nvSpPr>
          <p:spPr bwMode="auto">
            <a:xfrm>
              <a:off x="3716" y="3615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19" name="Line 983"/>
            <p:cNvSpPr>
              <a:spLocks noChangeShapeType="1"/>
            </p:cNvSpPr>
            <p:nvPr/>
          </p:nvSpPr>
          <p:spPr bwMode="auto">
            <a:xfrm>
              <a:off x="3770" y="3621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20" name="Line 984"/>
            <p:cNvSpPr>
              <a:spLocks noChangeShapeType="1"/>
            </p:cNvSpPr>
            <p:nvPr/>
          </p:nvSpPr>
          <p:spPr bwMode="auto">
            <a:xfrm>
              <a:off x="3824" y="362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21" name="Line 985"/>
            <p:cNvSpPr>
              <a:spLocks noChangeShapeType="1"/>
            </p:cNvSpPr>
            <p:nvPr/>
          </p:nvSpPr>
          <p:spPr bwMode="auto">
            <a:xfrm>
              <a:off x="3878" y="3633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22" name="Freeform 986"/>
            <p:cNvSpPr>
              <a:spLocks/>
            </p:cNvSpPr>
            <p:nvPr/>
          </p:nvSpPr>
          <p:spPr bwMode="auto">
            <a:xfrm>
              <a:off x="3932" y="363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23" name="Line 987"/>
            <p:cNvSpPr>
              <a:spLocks noChangeShapeType="1"/>
            </p:cNvSpPr>
            <p:nvPr/>
          </p:nvSpPr>
          <p:spPr bwMode="auto">
            <a:xfrm>
              <a:off x="3986" y="3639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24" name="Line 988"/>
            <p:cNvSpPr>
              <a:spLocks noChangeShapeType="1"/>
            </p:cNvSpPr>
            <p:nvPr/>
          </p:nvSpPr>
          <p:spPr bwMode="auto">
            <a:xfrm>
              <a:off x="4034" y="3639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25" name="Freeform 989"/>
            <p:cNvSpPr>
              <a:spLocks/>
            </p:cNvSpPr>
            <p:nvPr/>
          </p:nvSpPr>
          <p:spPr bwMode="auto">
            <a:xfrm>
              <a:off x="4088" y="363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26" name="Line 990"/>
            <p:cNvSpPr>
              <a:spLocks noChangeShapeType="1"/>
            </p:cNvSpPr>
            <p:nvPr/>
          </p:nvSpPr>
          <p:spPr bwMode="auto">
            <a:xfrm>
              <a:off x="4142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27" name="Line 991"/>
            <p:cNvSpPr>
              <a:spLocks noChangeShapeType="1"/>
            </p:cNvSpPr>
            <p:nvPr/>
          </p:nvSpPr>
          <p:spPr bwMode="auto">
            <a:xfrm>
              <a:off x="4196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28" name="Line 992"/>
            <p:cNvSpPr>
              <a:spLocks noChangeShapeType="1"/>
            </p:cNvSpPr>
            <p:nvPr/>
          </p:nvSpPr>
          <p:spPr bwMode="auto">
            <a:xfrm>
              <a:off x="4250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29" name="Freeform 993"/>
            <p:cNvSpPr>
              <a:spLocks/>
            </p:cNvSpPr>
            <p:nvPr/>
          </p:nvSpPr>
          <p:spPr bwMode="auto">
            <a:xfrm>
              <a:off x="4304" y="364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30" name="Line 994"/>
            <p:cNvSpPr>
              <a:spLocks noChangeShapeType="1"/>
            </p:cNvSpPr>
            <p:nvPr/>
          </p:nvSpPr>
          <p:spPr bwMode="auto">
            <a:xfrm>
              <a:off x="4358" y="3651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31" name="Line 995"/>
            <p:cNvSpPr>
              <a:spLocks noChangeShapeType="1"/>
            </p:cNvSpPr>
            <p:nvPr/>
          </p:nvSpPr>
          <p:spPr bwMode="auto">
            <a:xfrm>
              <a:off x="4406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32" name="Line 996"/>
            <p:cNvSpPr>
              <a:spLocks noChangeShapeType="1"/>
            </p:cNvSpPr>
            <p:nvPr/>
          </p:nvSpPr>
          <p:spPr bwMode="auto">
            <a:xfrm>
              <a:off x="4460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33" name="Line 997"/>
            <p:cNvSpPr>
              <a:spLocks noChangeShapeType="1"/>
            </p:cNvSpPr>
            <p:nvPr/>
          </p:nvSpPr>
          <p:spPr bwMode="auto">
            <a:xfrm>
              <a:off x="4514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34" name="Line 998"/>
            <p:cNvSpPr>
              <a:spLocks noChangeShapeType="1"/>
            </p:cNvSpPr>
            <p:nvPr/>
          </p:nvSpPr>
          <p:spPr bwMode="auto">
            <a:xfrm>
              <a:off x="4568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35" name="Line 999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36" name="Line 1000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37" name="Line 1001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38" name="Line 1002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39" name="Line 1003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40" name="Line 1004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41" name="Line 1005"/>
            <p:cNvSpPr>
              <a:spLocks noChangeShapeType="1"/>
            </p:cNvSpPr>
            <p:nvPr/>
          </p:nvSpPr>
          <p:spPr bwMode="auto">
            <a:xfrm>
              <a:off x="1855" y="252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42" name="Line 1006"/>
            <p:cNvSpPr>
              <a:spLocks noChangeShapeType="1"/>
            </p:cNvSpPr>
            <p:nvPr/>
          </p:nvSpPr>
          <p:spPr bwMode="auto">
            <a:xfrm>
              <a:off x="1909" y="2588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43" name="Line 1007"/>
            <p:cNvSpPr>
              <a:spLocks noChangeShapeType="1"/>
            </p:cNvSpPr>
            <p:nvPr/>
          </p:nvSpPr>
          <p:spPr bwMode="auto">
            <a:xfrm>
              <a:off x="1963" y="2642"/>
              <a:ext cx="54" cy="55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44" name="Line 1008"/>
            <p:cNvSpPr>
              <a:spLocks noChangeShapeType="1"/>
            </p:cNvSpPr>
            <p:nvPr/>
          </p:nvSpPr>
          <p:spPr bwMode="auto">
            <a:xfrm>
              <a:off x="2017" y="2697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45" name="Line 1009"/>
            <p:cNvSpPr>
              <a:spLocks noChangeShapeType="1"/>
            </p:cNvSpPr>
            <p:nvPr/>
          </p:nvSpPr>
          <p:spPr bwMode="auto">
            <a:xfrm>
              <a:off x="2071" y="275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46" name="Freeform 1010"/>
            <p:cNvSpPr>
              <a:spLocks/>
            </p:cNvSpPr>
            <p:nvPr/>
          </p:nvSpPr>
          <p:spPr bwMode="auto">
            <a:xfrm>
              <a:off x="2125" y="2799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47" name="Line 1011"/>
            <p:cNvSpPr>
              <a:spLocks noChangeShapeType="1"/>
            </p:cNvSpPr>
            <p:nvPr/>
          </p:nvSpPr>
          <p:spPr bwMode="auto">
            <a:xfrm>
              <a:off x="2179" y="2853"/>
              <a:ext cx="48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48" name="Line 1012"/>
            <p:cNvSpPr>
              <a:spLocks noChangeShapeType="1"/>
            </p:cNvSpPr>
            <p:nvPr/>
          </p:nvSpPr>
          <p:spPr bwMode="auto">
            <a:xfrm>
              <a:off x="2227" y="290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49" name="Line 1013"/>
            <p:cNvSpPr>
              <a:spLocks noChangeShapeType="1"/>
            </p:cNvSpPr>
            <p:nvPr/>
          </p:nvSpPr>
          <p:spPr bwMode="auto">
            <a:xfrm>
              <a:off x="2281" y="2949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50" name="Line 1014"/>
            <p:cNvSpPr>
              <a:spLocks noChangeShapeType="1"/>
            </p:cNvSpPr>
            <p:nvPr/>
          </p:nvSpPr>
          <p:spPr bwMode="auto">
            <a:xfrm>
              <a:off x="2335" y="2997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51" name="Line 1015"/>
            <p:cNvSpPr>
              <a:spLocks noChangeShapeType="1"/>
            </p:cNvSpPr>
            <p:nvPr/>
          </p:nvSpPr>
          <p:spPr bwMode="auto">
            <a:xfrm>
              <a:off x="2389" y="303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52" name="Line 1016"/>
            <p:cNvSpPr>
              <a:spLocks noChangeShapeType="1"/>
            </p:cNvSpPr>
            <p:nvPr/>
          </p:nvSpPr>
          <p:spPr bwMode="auto">
            <a:xfrm>
              <a:off x="2443" y="308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53" name="Line 1017"/>
            <p:cNvSpPr>
              <a:spLocks noChangeShapeType="1"/>
            </p:cNvSpPr>
            <p:nvPr/>
          </p:nvSpPr>
          <p:spPr bwMode="auto">
            <a:xfrm>
              <a:off x="2497" y="312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54" name="Line 1018"/>
            <p:cNvSpPr>
              <a:spLocks noChangeShapeType="1"/>
            </p:cNvSpPr>
            <p:nvPr/>
          </p:nvSpPr>
          <p:spPr bwMode="auto">
            <a:xfrm>
              <a:off x="2551" y="3171"/>
              <a:ext cx="48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55" name="Freeform 1019"/>
            <p:cNvSpPr>
              <a:spLocks/>
            </p:cNvSpPr>
            <p:nvPr/>
          </p:nvSpPr>
          <p:spPr bwMode="auto">
            <a:xfrm>
              <a:off x="2599" y="3207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56" name="Line 1020"/>
            <p:cNvSpPr>
              <a:spLocks noChangeShapeType="1"/>
            </p:cNvSpPr>
            <p:nvPr/>
          </p:nvSpPr>
          <p:spPr bwMode="auto">
            <a:xfrm>
              <a:off x="2653" y="3249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57" name="Line 1021"/>
            <p:cNvSpPr>
              <a:spLocks noChangeShapeType="1"/>
            </p:cNvSpPr>
            <p:nvPr/>
          </p:nvSpPr>
          <p:spPr bwMode="auto">
            <a:xfrm>
              <a:off x="2707" y="3285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58" name="Line 1022"/>
            <p:cNvSpPr>
              <a:spLocks noChangeShapeType="1"/>
            </p:cNvSpPr>
            <p:nvPr/>
          </p:nvSpPr>
          <p:spPr bwMode="auto">
            <a:xfrm>
              <a:off x="2761" y="3321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59" name="Line 1023"/>
            <p:cNvSpPr>
              <a:spLocks noChangeShapeType="1"/>
            </p:cNvSpPr>
            <p:nvPr/>
          </p:nvSpPr>
          <p:spPr bwMode="auto">
            <a:xfrm>
              <a:off x="2815" y="3357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0" name="Line 0"/>
            <p:cNvSpPr>
              <a:spLocks noChangeShapeType="1"/>
            </p:cNvSpPr>
            <p:nvPr/>
          </p:nvSpPr>
          <p:spPr bwMode="auto">
            <a:xfrm>
              <a:off x="2869" y="3393"/>
              <a:ext cx="55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1" name="Line 1"/>
            <p:cNvSpPr>
              <a:spLocks noChangeShapeType="1"/>
            </p:cNvSpPr>
            <p:nvPr/>
          </p:nvSpPr>
          <p:spPr bwMode="auto">
            <a:xfrm>
              <a:off x="2924" y="3429"/>
              <a:ext cx="48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2" name="Line 2"/>
            <p:cNvSpPr>
              <a:spLocks noChangeShapeType="1"/>
            </p:cNvSpPr>
            <p:nvPr/>
          </p:nvSpPr>
          <p:spPr bwMode="auto">
            <a:xfrm>
              <a:off x="2972" y="345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3" name="Line 3"/>
            <p:cNvSpPr>
              <a:spLocks noChangeShapeType="1"/>
            </p:cNvSpPr>
            <p:nvPr/>
          </p:nvSpPr>
          <p:spPr bwMode="auto">
            <a:xfrm>
              <a:off x="3026" y="348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4" name="Line 4"/>
            <p:cNvSpPr>
              <a:spLocks noChangeShapeType="1"/>
            </p:cNvSpPr>
            <p:nvPr/>
          </p:nvSpPr>
          <p:spPr bwMode="auto">
            <a:xfrm>
              <a:off x="3080" y="3519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>
              <a:off x="3134" y="3543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>
              <a:off x="3188" y="3567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>
              <a:off x="3242" y="3591"/>
              <a:ext cx="48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>
              <a:off x="3290" y="3615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>
              <a:off x="3344" y="3633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>
              <a:off x="3398" y="3651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>
              <a:off x="3452" y="3669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3506" y="3687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3560" y="3699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3614" y="3711"/>
              <a:ext cx="48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3662" y="3723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3716" y="373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>
              <a:off x="3770" y="3741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3824" y="3753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>
              <a:off x="3878" y="3759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>
              <a:off x="3932" y="376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>
              <a:off x="3986" y="3771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4034" y="3771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>
              <a:off x="4088" y="3777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>
              <a:off x="4142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>
              <a:off x="4196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6" name="Freeform 26"/>
            <p:cNvSpPr>
              <a:spLocks/>
            </p:cNvSpPr>
            <p:nvPr/>
          </p:nvSpPr>
          <p:spPr bwMode="auto">
            <a:xfrm>
              <a:off x="4250" y="37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>
              <a:off x="4304" y="3789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>
              <a:off x="4358" y="3789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9" name="Freeform 29"/>
            <p:cNvSpPr>
              <a:spLocks/>
            </p:cNvSpPr>
            <p:nvPr/>
          </p:nvSpPr>
          <p:spPr bwMode="auto">
            <a:xfrm>
              <a:off x="4406" y="37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>
              <a:off x="4460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4514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>
              <a:off x="4568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>
              <a:off x="1537" y="2150"/>
              <a:ext cx="54" cy="7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>
              <a:off x="1591" y="2222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>
              <a:off x="1645" y="2288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>
              <a:off x="1699" y="2348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>
              <a:off x="1753" y="2414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>
              <a:off x="1807" y="2474"/>
              <a:ext cx="48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>
              <a:off x="1855" y="2534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0" name="Freeform 40"/>
            <p:cNvSpPr>
              <a:spLocks/>
            </p:cNvSpPr>
            <p:nvPr/>
          </p:nvSpPr>
          <p:spPr bwMode="auto">
            <a:xfrm>
              <a:off x="1909" y="2588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>
              <a:off x="1963" y="2648"/>
              <a:ext cx="54" cy="55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>
              <a:off x="2017" y="2703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>
              <a:off x="2071" y="275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4" name="Freeform 44"/>
            <p:cNvSpPr>
              <a:spLocks/>
            </p:cNvSpPr>
            <p:nvPr/>
          </p:nvSpPr>
          <p:spPr bwMode="auto">
            <a:xfrm>
              <a:off x="2125" y="2805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>
              <a:off x="2179" y="2859"/>
              <a:ext cx="48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>
              <a:off x="2227" y="290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>
              <a:off x="2281" y="2955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>
              <a:off x="2335" y="3003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>
              <a:off x="2389" y="305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>
              <a:off x="2443" y="3099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>
              <a:off x="2497" y="314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>
              <a:off x="2551" y="3189"/>
              <a:ext cx="48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>
              <a:off x="2599" y="3231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>
              <a:off x="2653" y="3273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>
              <a:off x="2707" y="3315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>
              <a:off x="2761" y="3357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>
              <a:off x="2815" y="339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8" name="Freeform 58"/>
            <p:cNvSpPr>
              <a:spLocks/>
            </p:cNvSpPr>
            <p:nvPr/>
          </p:nvSpPr>
          <p:spPr bwMode="auto">
            <a:xfrm>
              <a:off x="2869" y="3435"/>
              <a:ext cx="55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5" y="42"/>
                </a:cxn>
              </a:cxnLst>
              <a:rect l="0" t="0" r="r" b="b"/>
              <a:pathLst>
                <a:path w="55" h="42">
                  <a:moveTo>
                    <a:pt x="0" y="0"/>
                  </a:moveTo>
                  <a:lnTo>
                    <a:pt x="30" y="18"/>
                  </a:lnTo>
                  <a:lnTo>
                    <a:pt x="55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>
              <a:off x="2924" y="3477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>
              <a:off x="2972" y="3513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>
              <a:off x="3026" y="354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2" name="Freeform 62"/>
            <p:cNvSpPr>
              <a:spLocks/>
            </p:cNvSpPr>
            <p:nvPr/>
          </p:nvSpPr>
          <p:spPr bwMode="auto">
            <a:xfrm>
              <a:off x="3080" y="3585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>
              <a:off x="3134" y="3627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>
              <a:off x="3188" y="3663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>
              <a:off x="3242" y="3693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>
              <a:off x="3290" y="372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>
              <a:off x="3344" y="3765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>
              <a:off x="3398" y="3801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9" name="Freeform 69"/>
            <p:cNvSpPr>
              <a:spLocks/>
            </p:cNvSpPr>
            <p:nvPr/>
          </p:nvSpPr>
          <p:spPr bwMode="auto">
            <a:xfrm>
              <a:off x="3452" y="3831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>
              <a:off x="3506" y="3867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231" name="Object 71"/>
          <p:cNvGraphicFramePr>
            <a:graphicFrameLocks noChangeAspect="1"/>
          </p:cNvGraphicFramePr>
          <p:nvPr/>
        </p:nvGraphicFramePr>
        <p:xfrm>
          <a:off x="8235950" y="3394075"/>
          <a:ext cx="303213" cy="825500"/>
        </p:xfrm>
        <a:graphic>
          <a:graphicData uri="http://schemas.openxmlformats.org/presentationml/2006/ole">
            <p:oleObj spid="_x0000_s92231" name="Equation" r:id="rId4" imgW="304560" imgH="825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Swamee-Jain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930400"/>
            <a:ext cx="352425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1976</a:t>
            </a:r>
          </a:p>
          <a:p>
            <a:r>
              <a:rPr lang="en-US" sz="2400"/>
              <a:t>limitations</a:t>
            </a:r>
          </a:p>
          <a:p>
            <a:pPr lvl="1"/>
            <a:r>
              <a:rPr lang="en-US" sz="2000">
                <a:latin typeface="Symbol" pitchFamily="18" charset="2"/>
              </a:rPr>
              <a:t></a:t>
            </a:r>
            <a:r>
              <a:rPr lang="en-US" sz="2000"/>
              <a:t>/D &lt; 2 x 10</a:t>
            </a:r>
            <a:r>
              <a:rPr lang="en-US" sz="2000" baseline="30000"/>
              <a:t>-2</a:t>
            </a:r>
          </a:p>
          <a:p>
            <a:pPr lvl="1"/>
            <a:r>
              <a:rPr lang="en-US" sz="2000"/>
              <a:t>Re &gt;3 x 10</a:t>
            </a:r>
            <a:r>
              <a:rPr lang="en-US" sz="2000" baseline="30000"/>
              <a:t>3</a:t>
            </a:r>
            <a:endParaRPr lang="en-US" sz="2000"/>
          </a:p>
          <a:p>
            <a:pPr lvl="1"/>
            <a:r>
              <a:rPr lang="en-US" sz="2000"/>
              <a:t>less than 3% deviation from results obtained with Moody diagram</a:t>
            </a:r>
          </a:p>
          <a:p>
            <a:r>
              <a:rPr lang="en-US" sz="2400"/>
              <a:t>easy to program for computer or calculator use</a:t>
            </a: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3490913" y="3382963"/>
          <a:ext cx="5513387" cy="1676400"/>
        </p:xfrm>
        <a:graphic>
          <a:graphicData uri="http://schemas.openxmlformats.org/presentationml/2006/ole">
            <p:oleObj spid="_x0000_s93193" name="Equation" r:id="rId3" imgW="5511600" imgH="1676160" progId="Equation.DSMT4">
              <p:embed/>
            </p:oleObj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3556000" y="5180013"/>
          <a:ext cx="5461000" cy="1130300"/>
        </p:xfrm>
        <a:graphic>
          <a:graphicData uri="http://schemas.openxmlformats.org/presentationml/2006/ole">
            <p:oleObj spid="_x0000_s93194" name="Equation" r:id="rId4" imgW="5460840" imgH="1130040" progId="Equation.DSMT4">
              <p:embed/>
            </p:oleObj>
          </a:graphicData>
        </a:graphic>
      </p:graphicFrame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4737100" y="1998663"/>
          <a:ext cx="3251200" cy="1295400"/>
        </p:xfrm>
        <a:graphic>
          <a:graphicData uri="http://schemas.openxmlformats.org/presentationml/2006/ole">
            <p:oleObj spid="_x0000_s93195" name="Equation" r:id="rId5" imgW="3251160" imgH="1295280" progId="Equation.DSMT4">
              <p:embed/>
            </p:oleObj>
          </a:graphicData>
        </a:graphic>
      </p:graphicFrame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6794500" y="2786063"/>
            <a:ext cx="850900" cy="5461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8107363" y="2743200"/>
            <a:ext cx="9731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no f</a:t>
            </a:r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8115300" y="3217863"/>
            <a:ext cx="73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3802063" y="6330950"/>
            <a:ext cx="53419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/>
              <a:t>Each equation has two terms. Why?</a:t>
            </a:r>
          </a:p>
        </p:txBody>
      </p:sp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200025" y="5751513"/>
          <a:ext cx="508000" cy="723900"/>
        </p:xfrm>
        <a:graphic>
          <a:graphicData uri="http://schemas.openxmlformats.org/presentationml/2006/ole">
            <p:oleObj spid="_x0000_s93200" name="Equation" r:id="rId6" imgW="507960" imgH="723600" progId="Equation.DSMT4">
              <p:embed/>
            </p:oleObj>
          </a:graphicData>
        </a:graphic>
      </p:graphicFrame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1112838" y="5791200"/>
            <a:ext cx="1762125" cy="795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1212850" y="5638800"/>
            <a:ext cx="1762125" cy="795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rot="10800000" flipV="1">
            <a:off x="1471613" y="6056313"/>
            <a:ext cx="0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1471613" y="6069013"/>
            <a:ext cx="211137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 flipH="1">
            <a:off x="1484313" y="6175375"/>
            <a:ext cx="212725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 rot="1437530">
            <a:off x="1868488" y="5532438"/>
            <a:ext cx="4016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2744788" y="5635625"/>
            <a:ext cx="4429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f</a:t>
            </a:r>
            <a:endParaRPr lang="en-US"/>
          </a:p>
        </p:txBody>
      </p:sp>
      <p:sp>
        <p:nvSpPr>
          <p:cNvPr id="93208" name="Line 24"/>
          <p:cNvSpPr>
            <a:spLocks noChangeShapeType="1"/>
          </p:cNvSpPr>
          <p:nvPr/>
        </p:nvSpPr>
        <p:spPr bwMode="auto">
          <a:xfrm>
            <a:off x="1219200" y="5618163"/>
            <a:ext cx="184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7305675" y="4318000"/>
            <a:ext cx="850900" cy="5461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 animBg="1"/>
      <p:bldP spid="93197" grpId="0" build="p" autoUpdateAnimBg="0"/>
      <p:bldP spid="93199" grpId="0" build="p" autoUpdateAnimBg="0"/>
      <p:bldP spid="93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Swamee-Jain gets an f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challenge that S-J solved was deriving explicit equations that are independent of the unknown parameter.</a:t>
            </a:r>
          </a:p>
          <a:p>
            <a:r>
              <a:rPr lang="en-US"/>
              <a:t>3 potential unknowns (flow, head loss, or diameter): 3 equations for f</a:t>
            </a:r>
          </a:p>
          <a:p>
            <a:r>
              <a:rPr lang="en-US"/>
              <a:t>that can then be combined with the Darcy Weisbach equation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1802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47975" y="5780088"/>
          <a:ext cx="1928813" cy="812800"/>
        </p:xfrm>
        <a:graphic>
          <a:graphicData uri="http://schemas.openxmlformats.org/presentationml/2006/ole">
            <p:oleObj spid="_x0000_s180228" name="Equation" r:id="rId3" imgW="1942920" imgH="825480" progId="Equation.DSMT4">
              <p:embed/>
            </p:oleObj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390525" y="5788025"/>
          <a:ext cx="1485900" cy="825500"/>
        </p:xfrm>
        <a:graphic>
          <a:graphicData uri="http://schemas.openxmlformats.org/presentationml/2006/ole">
            <p:oleObj spid="_x0000_s180229" name="Equation" r:id="rId4" imgW="1485720" imgH="825480" progId="Equation.DSMT4">
              <p:embed/>
            </p:oleObj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5692775" y="5562600"/>
          <a:ext cx="3251200" cy="1295400"/>
        </p:xfrm>
        <a:graphic>
          <a:graphicData uri="http://schemas.openxmlformats.org/presentationml/2006/ole">
            <p:oleObj spid="_x0000_s180230" name="Equation" r:id="rId5" imgW="3251160" imgH="1295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Colebrook Solution for Q</a:t>
            </a: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213225" y="1884363"/>
          <a:ext cx="4554538" cy="842962"/>
        </p:xfrm>
        <a:graphic>
          <a:graphicData uri="http://schemas.openxmlformats.org/presentationml/2006/ole">
            <p:oleObj spid="_x0000_s181253" name="Equation" r:id="rId3" imgW="3466800" imgH="838080" progId="Equation.DSMT4">
              <p:embed/>
            </p:oleObj>
          </a:graphicData>
        </a:graphic>
      </p:graphicFrame>
      <p:graphicFrame>
        <p:nvGraphicFramePr>
          <p:cNvPr id="1812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4825" y="2032000"/>
          <a:ext cx="1928813" cy="812800"/>
        </p:xfrm>
        <a:graphic>
          <a:graphicData uri="http://schemas.openxmlformats.org/presentationml/2006/ole">
            <p:oleObj spid="_x0000_s181254" name="Equation" r:id="rId4" imgW="1942920" imgH="825480" progId="Equation.DSMT4">
              <p:embed/>
            </p:oleObj>
          </a:graphicData>
        </a:graphic>
      </p:graphicFrame>
      <p:graphicFrame>
        <p:nvGraphicFramePr>
          <p:cNvPr id="18125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9425" y="3098800"/>
          <a:ext cx="2030413" cy="825500"/>
        </p:xfrm>
        <a:graphic>
          <a:graphicData uri="http://schemas.openxmlformats.org/presentationml/2006/ole">
            <p:oleObj spid="_x0000_s181255" name="Equation" r:id="rId5" imgW="2044440" imgH="838080" progId="Equation.DSMT4">
              <p:embed/>
            </p:oleObj>
          </a:graphicData>
        </a:graphic>
      </p:graphicFrame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554038" y="3987800"/>
          <a:ext cx="1257300" cy="698500"/>
        </p:xfrm>
        <a:graphic>
          <a:graphicData uri="http://schemas.openxmlformats.org/presentationml/2006/ole">
            <p:oleObj spid="_x0000_s181256" name="Equation" r:id="rId6" imgW="1257120" imgH="698400" progId="Equation.DSMT4">
              <p:embed/>
            </p:oleObj>
          </a:graphicData>
        </a:graphic>
      </p:graphicFrame>
      <p:graphicFrame>
        <p:nvGraphicFramePr>
          <p:cNvPr id="181257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7188" y="4772025"/>
          <a:ext cx="3390900" cy="900113"/>
        </p:xfrm>
        <a:graphic>
          <a:graphicData uri="http://schemas.openxmlformats.org/presentationml/2006/ole">
            <p:oleObj spid="_x0000_s181257" name="Equation" r:id="rId7" imgW="3416040" imgH="914400" progId="Equation.DSMT4">
              <p:embed/>
            </p:oleObj>
          </a:graphicData>
        </a:graphic>
      </p:graphicFrame>
      <p:graphicFrame>
        <p:nvGraphicFramePr>
          <p:cNvPr id="181258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4025" y="5862638"/>
          <a:ext cx="2484438" cy="836612"/>
        </p:xfrm>
        <a:graphic>
          <a:graphicData uri="http://schemas.openxmlformats.org/presentationml/2006/ole">
            <p:oleObj spid="_x0000_s181258" name="Equation" r:id="rId8" imgW="2501640" imgH="850680" progId="Equation.DSMT4">
              <p:embed/>
            </p:oleObj>
          </a:graphicData>
        </a:graphic>
      </p:graphicFrame>
      <p:graphicFrame>
        <p:nvGraphicFramePr>
          <p:cNvPr id="181259" name="Object 11"/>
          <p:cNvGraphicFramePr>
            <a:graphicFrameLocks noChangeAspect="1"/>
          </p:cNvGraphicFramePr>
          <p:nvPr/>
        </p:nvGraphicFramePr>
        <p:xfrm>
          <a:off x="4144963" y="3017838"/>
          <a:ext cx="4321175" cy="958850"/>
        </p:xfrm>
        <a:graphic>
          <a:graphicData uri="http://schemas.openxmlformats.org/presentationml/2006/ole">
            <p:oleObj spid="_x0000_s181259" name="Equation" r:id="rId9" imgW="3288960" imgH="952200" progId="Equation.DSMT4">
              <p:embed/>
            </p:oleObj>
          </a:graphicData>
        </a:graphic>
      </p:graphicFrame>
      <p:graphicFrame>
        <p:nvGraphicFramePr>
          <p:cNvPr id="181261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3788" y="5170488"/>
          <a:ext cx="1816100" cy="776287"/>
        </p:xfrm>
        <a:graphic>
          <a:graphicData uri="http://schemas.openxmlformats.org/presentationml/2006/ole">
            <p:oleObj spid="_x0000_s181261" name="Equation" r:id="rId10" imgW="1828800" imgH="787320" progId="Equation.DSMT4">
              <p:embed/>
            </p:oleObj>
          </a:graphicData>
        </a:graphic>
      </p:graphicFrame>
      <p:sp>
        <p:nvSpPr>
          <p:cNvPr id="181263" name="Line 15"/>
          <p:cNvSpPr>
            <a:spLocks noChangeShapeType="1"/>
          </p:cNvSpPr>
          <p:nvPr/>
        </p:nvSpPr>
        <p:spPr bwMode="auto">
          <a:xfrm flipV="1">
            <a:off x="3154363" y="4041775"/>
            <a:ext cx="4240212" cy="2332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2663825" y="3551238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Colebrook Solution for Q</a:t>
            </a:r>
          </a:p>
        </p:txBody>
      </p:sp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1069975" y="1816100"/>
          <a:ext cx="7104063" cy="1879600"/>
        </p:xfrm>
        <a:graphic>
          <a:graphicData uri="http://schemas.openxmlformats.org/presentationml/2006/ole">
            <p:oleObj spid="_x0000_s183301" name="Equation" r:id="rId3" imgW="5410080" imgH="1866600" progId="Equation.DSMT4">
              <p:embed/>
            </p:oleObj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1023938" y="3886200"/>
          <a:ext cx="7089775" cy="1814513"/>
        </p:xfrm>
        <a:graphic>
          <a:graphicData uri="http://schemas.openxmlformats.org/presentationml/2006/ole">
            <p:oleObj spid="_x0000_s183302" name="Equation" r:id="rId4" imgW="5397480" imgH="1803240" progId="Equation.DSMT4">
              <p:embed/>
            </p:oleObj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792163" y="5886450"/>
          <a:ext cx="7710487" cy="944563"/>
        </p:xfrm>
        <a:graphic>
          <a:graphicData uri="http://schemas.openxmlformats.org/presentationml/2006/ole">
            <p:oleObj spid="_x0000_s183303" name="Equation" r:id="rId5" imgW="586728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50825"/>
            <a:ext cx="2763838" cy="1143000"/>
          </a:xfrm>
        </p:spPr>
        <p:txBody>
          <a:bodyPr/>
          <a:lstStyle/>
          <a:p>
            <a:r>
              <a:rPr lang="en-US" sz="4000"/>
              <a:t>Swamee D?</a:t>
            </a:r>
          </a:p>
        </p:txBody>
      </p:sp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2552700" y="309563"/>
          <a:ext cx="6591300" cy="1117600"/>
        </p:xfrm>
        <a:graphic>
          <a:graphicData uri="http://schemas.openxmlformats.org/presentationml/2006/ole">
            <p:oleObj spid="_x0000_s173062" name="Equation" r:id="rId3" imgW="6591240" imgH="1117440" progId="Equation.DSMT4">
              <p:embed/>
            </p:oleObj>
          </a:graphicData>
        </a:graphic>
      </p:graphicFrame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3040063" y="1871663"/>
          <a:ext cx="5892800" cy="1117600"/>
        </p:xfrm>
        <a:graphic>
          <a:graphicData uri="http://schemas.openxmlformats.org/presentationml/2006/ole">
            <p:oleObj spid="_x0000_s173063" name="Equation" r:id="rId4" imgW="5892480" imgH="1117440" progId="Equation.DSMT4">
              <p:embed/>
            </p:oleObj>
          </a:graphicData>
        </a:graphic>
      </p:graphicFrame>
      <p:graphicFrame>
        <p:nvGraphicFramePr>
          <p:cNvPr id="17306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5113" y="1898650"/>
          <a:ext cx="1928812" cy="812800"/>
        </p:xfrm>
        <a:graphic>
          <a:graphicData uri="http://schemas.openxmlformats.org/presentationml/2006/ole">
            <p:oleObj spid="_x0000_s173064" name="Equation" r:id="rId5" imgW="1942920" imgH="825480" progId="Equation.DSMT4">
              <p:embed/>
            </p:oleObj>
          </a:graphicData>
        </a:graphic>
      </p:graphicFrame>
      <p:graphicFrame>
        <p:nvGraphicFramePr>
          <p:cNvPr id="17306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3225" y="3186113"/>
          <a:ext cx="1676400" cy="812800"/>
        </p:xfrm>
        <a:graphic>
          <a:graphicData uri="http://schemas.openxmlformats.org/presentationml/2006/ole">
            <p:oleObj spid="_x0000_s173065" name="Equation" r:id="rId6" imgW="1688760" imgH="825480" progId="Equation.DSMT4">
              <p:embed/>
            </p:oleObj>
          </a:graphicData>
        </a:graphic>
      </p:graphicFrame>
      <p:graphicFrame>
        <p:nvGraphicFramePr>
          <p:cNvPr id="173071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7188" y="4259263"/>
          <a:ext cx="1714500" cy="812800"/>
        </p:xfrm>
        <a:graphic>
          <a:graphicData uri="http://schemas.openxmlformats.org/presentationml/2006/ole">
            <p:oleObj spid="_x0000_s173071" name="Equation" r:id="rId7" imgW="1726920" imgH="825480" progId="Equation.DSMT4">
              <p:embed/>
            </p:oleObj>
          </a:graphicData>
        </a:graphic>
      </p:graphicFrame>
      <p:graphicFrame>
        <p:nvGraphicFramePr>
          <p:cNvPr id="173072" name="Object 16"/>
          <p:cNvGraphicFramePr>
            <a:graphicFrameLocks noChangeAspect="1"/>
          </p:cNvGraphicFramePr>
          <p:nvPr/>
        </p:nvGraphicFramePr>
        <p:xfrm>
          <a:off x="3287713" y="4202113"/>
          <a:ext cx="4546600" cy="1117600"/>
        </p:xfrm>
        <a:graphic>
          <a:graphicData uri="http://schemas.openxmlformats.org/presentationml/2006/ole">
            <p:oleObj spid="_x0000_s173072" name="Equation" r:id="rId8" imgW="4546440" imgH="1117440" progId="Equation.DSMT4">
              <p:embed/>
            </p:oleObj>
          </a:graphicData>
        </a:graphic>
      </p:graphicFrame>
      <p:graphicFrame>
        <p:nvGraphicFramePr>
          <p:cNvPr id="173073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3838" y="5364163"/>
          <a:ext cx="2408237" cy="989012"/>
        </p:xfrm>
        <a:graphic>
          <a:graphicData uri="http://schemas.openxmlformats.org/presentationml/2006/ole">
            <p:oleObj spid="_x0000_s173073" name="Equation" r:id="rId9" imgW="2425680" imgH="1002960" progId="Equation.DSMT4">
              <p:embed/>
            </p:oleObj>
          </a:graphicData>
        </a:graphic>
      </p:graphicFrame>
      <p:graphicFrame>
        <p:nvGraphicFramePr>
          <p:cNvPr id="173074" name="Object 18"/>
          <p:cNvGraphicFramePr>
            <a:graphicFrameLocks noChangeAspect="1"/>
          </p:cNvGraphicFramePr>
          <p:nvPr/>
        </p:nvGraphicFramePr>
        <p:xfrm>
          <a:off x="3119438" y="2967038"/>
          <a:ext cx="5600700" cy="1282700"/>
        </p:xfrm>
        <a:graphic>
          <a:graphicData uri="http://schemas.openxmlformats.org/presentationml/2006/ole">
            <p:oleObj spid="_x0000_s173074" name="Equation" r:id="rId10" imgW="5600520" imgH="1282680" progId="Equation.DSMT4">
              <p:embed/>
            </p:oleObj>
          </a:graphicData>
        </a:graphic>
      </p:graphicFrame>
      <p:graphicFrame>
        <p:nvGraphicFramePr>
          <p:cNvPr id="173075" name="Object 19"/>
          <p:cNvGraphicFramePr>
            <a:graphicFrameLocks noChangeAspect="1"/>
          </p:cNvGraphicFramePr>
          <p:nvPr/>
        </p:nvGraphicFramePr>
        <p:xfrm>
          <a:off x="3494088" y="5449888"/>
          <a:ext cx="5080000" cy="1117600"/>
        </p:xfrm>
        <a:graphic>
          <a:graphicData uri="http://schemas.openxmlformats.org/presentationml/2006/ole">
            <p:oleObj spid="_x0000_s173075" name="Equation" r:id="rId11" imgW="507996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Pipe Roughness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757738" y="2647950"/>
            <a:ext cx="9525" cy="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151063" y="2022475"/>
            <a:ext cx="15954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pipe material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5360988" y="2022475"/>
            <a:ext cx="1912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pipe roughness 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7326313" y="2036763"/>
            <a:ext cx="1333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Symbol" pitchFamily="18" charset="2"/>
              </a:rPr>
              <a:t>e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7446963" y="2022475"/>
            <a:ext cx="752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 (mm)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744538" y="1933575"/>
            <a:ext cx="4381500" cy="2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5126038" y="1933575"/>
            <a:ext cx="23812" cy="2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5149850" y="1933575"/>
            <a:ext cx="3238500" cy="2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844550" y="2486025"/>
            <a:ext cx="32083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glass, drawn brass, copper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5927725" y="2486025"/>
            <a:ext cx="838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0.0015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744538" y="2413000"/>
            <a:ext cx="4381500" cy="11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5138738" y="2413000"/>
            <a:ext cx="3249612" cy="11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844550" y="2935288"/>
            <a:ext cx="4057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commercial steel or wrought iron</a:t>
            </a: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5927725" y="2935288"/>
            <a:ext cx="68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0.045</a:t>
            </a: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844550" y="3386138"/>
            <a:ext cx="2265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asphalted cast iron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5927725" y="3386138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0.12</a:t>
            </a: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844550" y="3835400"/>
            <a:ext cx="188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galvanized iron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5927725" y="3835400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0.15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844550" y="4283075"/>
            <a:ext cx="10398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cast iron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5927725" y="4283075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0.26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844550" y="4732338"/>
            <a:ext cx="1030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concrete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5927725" y="4732338"/>
            <a:ext cx="101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0.18-0.6</a:t>
            </a:r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844550" y="5181600"/>
            <a:ext cx="1190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rivet steel</a:t>
            </a: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5927725" y="5181600"/>
            <a:ext cx="86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0.9-9.0</a:t>
            </a:r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844550" y="5632450"/>
            <a:ext cx="20526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corrugated metal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5773738" y="5632450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45</a:t>
            </a:r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744538" y="6400800"/>
            <a:ext cx="4381500" cy="2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5126038" y="6400800"/>
            <a:ext cx="23812" cy="2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5149850" y="6400800"/>
            <a:ext cx="3238500" cy="2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877888" y="6051550"/>
            <a:ext cx="5937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PVC</a:t>
            </a:r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5938838" y="5961063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0.12</a:t>
            </a:r>
          </a:p>
        </p:txBody>
      </p:sp>
      <p:sp>
        <p:nvSpPr>
          <p:cNvPr id="94242" name="Oval 34"/>
          <p:cNvSpPr>
            <a:spLocks noChangeArrowheads="1"/>
          </p:cNvSpPr>
          <p:nvPr/>
        </p:nvSpPr>
        <p:spPr bwMode="auto">
          <a:xfrm>
            <a:off x="7210425" y="1711325"/>
            <a:ext cx="1306513" cy="1019175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Techniques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849313" y="1717675"/>
            <a:ext cx="53149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sz="2400"/>
              <a:t>find head loss given (D, type of pipe, Q)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849313" y="3182938"/>
            <a:ext cx="597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sz="2400"/>
              <a:t>find flow rate given (head, D, L, type of pipe)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849313" y="5027613"/>
            <a:ext cx="5878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sz="2400"/>
              <a:t>find pipe size given (head, type of pipe,L, Q)</a:t>
            </a:r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1524000" y="5467350"/>
          <a:ext cx="5461000" cy="1130300"/>
        </p:xfrm>
        <a:graphic>
          <a:graphicData uri="http://schemas.openxmlformats.org/presentationml/2006/ole">
            <p:oleObj spid="_x0000_s95247" name="Equation" r:id="rId3" imgW="5460840" imgH="1130040" progId="Equation.DSMT4">
              <p:embed/>
            </p:oleObj>
          </a:graphicData>
        </a:graphic>
      </p:graphicFrame>
      <p:graphicFrame>
        <p:nvGraphicFramePr>
          <p:cNvPr id="95248" name="Object 16"/>
          <p:cNvGraphicFramePr>
            <a:graphicFrameLocks noChangeAspect="1"/>
          </p:cNvGraphicFramePr>
          <p:nvPr/>
        </p:nvGraphicFramePr>
        <p:xfrm>
          <a:off x="6654800" y="2190750"/>
          <a:ext cx="1981200" cy="825500"/>
        </p:xfrm>
        <a:graphic>
          <a:graphicData uri="http://schemas.openxmlformats.org/presentationml/2006/ole">
            <p:oleObj spid="_x0000_s95248" name="Equation" r:id="rId4" imgW="1981080" imgH="825480" progId="Equation.DSMT4">
              <p:embed/>
            </p:oleObj>
          </a:graphicData>
        </a:graphic>
      </p:graphicFrame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2832100" y="2082800"/>
          <a:ext cx="3251200" cy="1295400"/>
        </p:xfrm>
        <a:graphic>
          <a:graphicData uri="http://schemas.openxmlformats.org/presentationml/2006/ole">
            <p:oleObj spid="_x0000_s95249" name="Equation" r:id="rId5" imgW="3251160" imgH="1295280" progId="Equation.DSMT4">
              <p:embed/>
            </p:oleObj>
          </a:graphicData>
        </a:graphic>
      </p:graphicFrame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844550" y="2305050"/>
          <a:ext cx="1257300" cy="698500"/>
        </p:xfrm>
        <a:graphic>
          <a:graphicData uri="http://schemas.openxmlformats.org/presentationml/2006/ole">
            <p:oleObj spid="_x0000_s95250" name="Equation" r:id="rId6" imgW="1257120" imgH="698400" progId="Equation.DSMT4">
              <p:embed/>
            </p:oleObj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700088" y="3832225"/>
          <a:ext cx="7710487" cy="944563"/>
        </p:xfrm>
        <a:graphic>
          <a:graphicData uri="http://schemas.openxmlformats.org/presentationml/2006/ole">
            <p:oleObj spid="_x0000_s95251" name="Equation" r:id="rId7" imgW="586728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Exponential Friction Formulas</a:t>
            </a:r>
          </a:p>
        </p:txBody>
      </p:sp>
      <p:graphicFrame>
        <p:nvGraphicFramePr>
          <p:cNvPr id="194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70763" y="2027238"/>
          <a:ext cx="1346200" cy="735012"/>
        </p:xfrm>
        <a:graphic>
          <a:graphicData uri="http://schemas.openxmlformats.org/presentationml/2006/ole">
            <p:oleObj spid="_x0000_s19460" name="Equation" r:id="rId3" imgW="1358640" imgH="749160" progId="Equation.DSMT4">
              <p:embed/>
            </p:oleObj>
          </a:graphicData>
        </a:graphic>
      </p:graphicFrame>
      <p:graphicFrame>
        <p:nvGraphicFramePr>
          <p:cNvPr id="1946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98550" y="5062538"/>
          <a:ext cx="2719388" cy="1512887"/>
        </p:xfrm>
        <a:graphic>
          <a:graphicData uri="http://schemas.openxmlformats.org/presentationml/2006/ole">
            <p:oleObj spid="_x0000_s19461" name="Equation" r:id="rId4" imgW="2730240" imgH="1523880" progId="Equation.3">
              <p:embed/>
            </p:oleObj>
          </a:graphicData>
        </a:graphic>
      </p:graphicFrame>
      <p:graphicFrame>
        <p:nvGraphicFramePr>
          <p:cNvPr id="1946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49800" y="5213350"/>
          <a:ext cx="3657600" cy="825500"/>
        </p:xfrm>
        <a:graphic>
          <a:graphicData uri="http://schemas.openxmlformats.org/presentationml/2006/ole">
            <p:oleObj spid="_x0000_s19462" name="Equation" r:id="rId5" imgW="3670200" imgH="838080" progId="Equation.DSMT4">
              <p:embed/>
            </p:oleObj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024313" y="6297613"/>
            <a:ext cx="4392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C = Hazen-Williams coefficient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970463" y="3100388"/>
            <a:ext cx="17732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range of data</a:t>
            </a:r>
            <a:endParaRPr lang="en-US" sz="24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Commonly used in commercial and industrial settings</a:t>
            </a:r>
          </a:p>
          <a:p>
            <a:r>
              <a:rPr lang="en-US"/>
              <a:t>Only applicable over _____ __ ____ collected</a:t>
            </a:r>
          </a:p>
          <a:p>
            <a:r>
              <a:rPr lang="en-US">
                <a:latin typeface="Book Antiqua" pitchFamily="18" charset="0"/>
              </a:rPr>
              <a:t>Hazen-Williams exponential friction formula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Conservation of Energy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3650" y="1847850"/>
            <a:ext cx="6661150" cy="121602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Kinetic, potential, and thermal energy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477963" y="4035425"/>
            <a:ext cx="6842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i="1" baseline="-25000">
                <a:latin typeface="Book Antiqua" pitchFamily="18" charset="0"/>
              </a:rPr>
              <a:t>L</a:t>
            </a:r>
            <a:r>
              <a:rPr lang="en-US" sz="2400" baseline="-25000">
                <a:latin typeface="Book Antiqua" pitchFamily="18" charset="0"/>
              </a:rPr>
              <a:t> </a:t>
            </a:r>
            <a:r>
              <a:rPr lang="en-US" sz="2400">
                <a:latin typeface="Book Antiqua" pitchFamily="18" charset="0"/>
              </a:rPr>
              <a:t>=</a:t>
            </a:r>
          </a:p>
        </p:txBody>
      </p:sp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1752600" y="0"/>
          <a:ext cx="5621338" cy="833438"/>
        </p:xfrm>
        <a:graphic>
          <a:graphicData uri="http://schemas.openxmlformats.org/presentationml/2006/ole">
            <p:oleObj spid="_x0000_s6169" name="Equation" r:id="rId3" imgW="5587920" imgH="825480" progId="Equation.DSMT4">
              <p:embed/>
            </p:oleObj>
          </a:graphicData>
        </a:graphic>
      </p:graphicFrame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2143125" y="4492625"/>
            <a:ext cx="490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489075" y="3019425"/>
            <a:ext cx="6731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i="1" baseline="-25000">
                <a:latin typeface="Book Antiqua" pitchFamily="18" charset="0"/>
              </a:rPr>
              <a:t>p </a:t>
            </a:r>
            <a:r>
              <a:rPr lang="en-US" sz="2400">
                <a:latin typeface="Book Antiqua" pitchFamily="18" charset="0"/>
              </a:rPr>
              <a:t>=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>
            <a:off x="2143125" y="3476625"/>
            <a:ext cx="490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1522413" y="3505200"/>
            <a:ext cx="6397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i="1" baseline="-25000">
                <a:latin typeface="Book Antiqua" pitchFamily="18" charset="0"/>
              </a:rPr>
              <a:t>t</a:t>
            </a:r>
            <a:r>
              <a:rPr lang="en-US" sz="2400" baseline="-25000">
                <a:latin typeface="Book Antiqua" pitchFamily="18" charset="0"/>
              </a:rPr>
              <a:t> </a:t>
            </a:r>
            <a:r>
              <a:rPr lang="en-US" sz="2400">
                <a:latin typeface="Book Antiqua" pitchFamily="18" charset="0"/>
              </a:rPr>
              <a:t>=</a:t>
            </a: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2143125" y="3937000"/>
            <a:ext cx="490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2143125" y="2957513"/>
            <a:ext cx="37353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head supplied by a pump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2143125" y="3443288"/>
            <a:ext cx="34385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head given to a turbine</a:t>
            </a:r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2124075" y="3973513"/>
            <a:ext cx="58816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mechanical energy converted to thermal</a:t>
            </a:r>
          </a:p>
        </p:txBody>
      </p:sp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96838" y="4872038"/>
            <a:ext cx="798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/>
              <a:t>Cross section 2 is ____________ from cross section 1!</a:t>
            </a:r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2782888" y="4845050"/>
            <a:ext cx="19208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downstream</a:t>
            </a:r>
          </a:p>
        </p:txBody>
      </p:sp>
      <p:sp>
        <p:nvSpPr>
          <p:cNvPr id="6192" name="Text Box 48"/>
          <p:cNvSpPr txBox="1">
            <a:spLocks noChangeArrowheads="1"/>
          </p:cNvSpPr>
          <p:nvPr/>
        </p:nvSpPr>
        <p:spPr bwMode="auto">
          <a:xfrm>
            <a:off x="260350" y="5500688"/>
            <a:ext cx="49117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Point to point or control volume?</a:t>
            </a:r>
          </a:p>
        </p:txBody>
      </p:sp>
      <p:sp>
        <p:nvSpPr>
          <p:cNvPr id="6193" name="Text Box 49"/>
          <p:cNvSpPr txBox="1">
            <a:spLocks noChangeArrowheads="1"/>
          </p:cNvSpPr>
          <p:nvPr/>
        </p:nvSpPr>
        <p:spPr bwMode="auto">
          <a:xfrm>
            <a:off x="234950" y="5964238"/>
            <a:ext cx="80121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Why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? _____________________________________</a:t>
            </a:r>
          </a:p>
        </p:txBody>
      </p:sp>
      <p:sp>
        <p:nvSpPr>
          <p:cNvPr id="6195" name="Freeform 51"/>
          <p:cNvSpPr>
            <a:spLocks/>
          </p:cNvSpPr>
          <p:nvPr/>
        </p:nvSpPr>
        <p:spPr bwMode="auto">
          <a:xfrm>
            <a:off x="8043863" y="4267200"/>
            <a:ext cx="708025" cy="887413"/>
          </a:xfrm>
          <a:custGeom>
            <a:avLst/>
            <a:gdLst/>
            <a:ahLst/>
            <a:cxnLst>
              <a:cxn ang="0">
                <a:pos x="17" y="559"/>
              </a:cxn>
              <a:cxn ang="0">
                <a:pos x="443" y="309"/>
              </a:cxn>
              <a:cxn ang="0">
                <a:pos x="0" y="0"/>
              </a:cxn>
            </a:cxnLst>
            <a:rect l="0" t="0" r="r" b="b"/>
            <a:pathLst>
              <a:path w="446" h="559">
                <a:moveTo>
                  <a:pt x="17" y="559"/>
                </a:moveTo>
                <a:cubicBezTo>
                  <a:pt x="231" y="480"/>
                  <a:pt x="446" y="402"/>
                  <a:pt x="443" y="309"/>
                </a:cubicBezTo>
                <a:cubicBezTo>
                  <a:pt x="440" y="216"/>
                  <a:pt x="220" y="108"/>
                  <a:pt x="0" y="0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7207250" y="5427663"/>
            <a:ext cx="18018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irreversible</a:t>
            </a:r>
          </a:p>
        </p:txBody>
      </p:sp>
      <p:sp>
        <p:nvSpPr>
          <p:cNvPr id="6197" name="Line 53"/>
          <p:cNvSpPr>
            <a:spLocks noChangeShapeType="1"/>
          </p:cNvSpPr>
          <p:nvPr/>
        </p:nvSpPr>
        <p:spPr bwMode="auto">
          <a:xfrm>
            <a:off x="7212013" y="5902325"/>
            <a:ext cx="1855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98" name="Line 54"/>
          <p:cNvSpPr>
            <a:spLocks noChangeShapeType="1"/>
          </p:cNvSpPr>
          <p:nvPr/>
        </p:nvSpPr>
        <p:spPr bwMode="auto">
          <a:xfrm>
            <a:off x="2822575" y="5976938"/>
            <a:ext cx="21463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201" name="Group 57"/>
          <p:cNvGrpSpPr>
            <a:grpSpLocks/>
          </p:cNvGrpSpPr>
          <p:nvPr/>
        </p:nvGrpSpPr>
        <p:grpSpPr bwMode="auto">
          <a:xfrm>
            <a:off x="1803400" y="5957888"/>
            <a:ext cx="5989638" cy="519112"/>
            <a:chOff x="1136" y="3753"/>
            <a:chExt cx="3773" cy="327"/>
          </a:xfrm>
        </p:grpSpPr>
        <p:sp>
          <p:nvSpPr>
            <p:cNvPr id="6199" name="Text Box 55"/>
            <p:cNvSpPr txBox="1">
              <a:spLocks noChangeArrowheads="1"/>
            </p:cNvSpPr>
            <p:nvPr/>
          </p:nvSpPr>
          <p:spPr bwMode="auto">
            <a:xfrm>
              <a:off x="1136" y="3753"/>
              <a:ext cx="3395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V is average velocity, kinetic energy</a:t>
              </a:r>
            </a:p>
          </p:txBody>
        </p:sp>
        <p:graphicFrame>
          <p:nvGraphicFramePr>
            <p:cNvPr id="6200" name="Object 56"/>
            <p:cNvGraphicFramePr>
              <a:graphicFrameLocks noChangeAspect="1"/>
            </p:cNvGraphicFramePr>
            <p:nvPr/>
          </p:nvGraphicFramePr>
          <p:xfrm>
            <a:off x="4515" y="3818"/>
            <a:ext cx="394" cy="218"/>
          </p:xfrm>
          <a:graphic>
            <a:graphicData uri="http://schemas.openxmlformats.org/presentationml/2006/ole">
              <p:oleObj spid="_x0000_s6200" name="Equation" r:id="rId4" imgW="622080" imgH="34272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7" grpId="0" autoUpdateAnimBg="0"/>
      <p:bldP spid="6188" grpId="0" autoUpdateAnimBg="0"/>
      <p:bldP spid="6189" grpId="0" autoUpdateAnimBg="0"/>
      <p:bldP spid="6191" grpId="0" build="p" autoUpdateAnimBg="0"/>
      <p:bldP spid="6192" grpId="0" build="p" autoUpdateAnimBg="0"/>
      <p:bldP spid="6193" grpId="0" build="p" autoUpdateAnimBg="0"/>
      <p:bldP spid="6195" grpId="0" animBg="1"/>
      <p:bldP spid="6196" grpId="0" build="p" autoUpdateAnimBg="0"/>
      <p:bldP spid="6197" grpId="0" animBg="1"/>
      <p:bldP spid="61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Head loss:</a:t>
            </a:r>
            <a:br>
              <a:rPr lang="en-US"/>
            </a:br>
            <a:r>
              <a:rPr lang="en-US"/>
              <a:t>Hazen-Williams Coefficient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  <a:noFill/>
          <a:ln/>
        </p:spPr>
        <p:txBody>
          <a:bodyPr lIns="90488" tIns="44450" rIns="90488" bIns="44450"/>
          <a:lstStyle/>
          <a:p>
            <a:pPr marL="1143000" indent="-1143000">
              <a:buFont typeface="Wingdings" pitchFamily="2" charset="2"/>
              <a:buNone/>
              <a:tabLst>
                <a:tab pos="3429000" algn="ctr"/>
              </a:tabLst>
            </a:pPr>
            <a:r>
              <a:rPr lang="en-US" sz="2400" u="sng"/>
              <a:t>C		Condition</a:t>
            </a:r>
          </a:p>
          <a:p>
            <a:pPr marL="1143000" indent="-1143000">
              <a:buFont typeface="Wingdings" pitchFamily="2" charset="2"/>
              <a:buNone/>
              <a:tabLst>
                <a:tab pos="3429000" algn="ctr"/>
              </a:tabLst>
            </a:pPr>
            <a:r>
              <a:rPr lang="en-US" sz="2400"/>
              <a:t>150	PVC</a:t>
            </a:r>
          </a:p>
          <a:p>
            <a:pPr marL="1143000" indent="-1143000">
              <a:buFont typeface="Wingdings" pitchFamily="2" charset="2"/>
              <a:buNone/>
              <a:tabLst>
                <a:tab pos="3429000" algn="ctr"/>
              </a:tabLst>
            </a:pPr>
            <a:r>
              <a:rPr lang="en-US" sz="2400"/>
              <a:t>140	Extremely smooth, straight pipes; asbestos cement</a:t>
            </a:r>
          </a:p>
          <a:p>
            <a:pPr marL="1143000" indent="-1143000">
              <a:buFont typeface="Wingdings" pitchFamily="2" charset="2"/>
              <a:buNone/>
              <a:tabLst>
                <a:tab pos="3429000" algn="ctr"/>
              </a:tabLst>
            </a:pPr>
            <a:r>
              <a:rPr lang="en-US" sz="2400"/>
              <a:t>130	Very smooth pipes; concrete; new cast iron</a:t>
            </a:r>
          </a:p>
          <a:p>
            <a:pPr marL="1143000" indent="-1143000">
              <a:buFont typeface="Wingdings" pitchFamily="2" charset="2"/>
              <a:buNone/>
              <a:tabLst>
                <a:tab pos="3429000" algn="ctr"/>
              </a:tabLst>
            </a:pPr>
            <a:r>
              <a:rPr lang="en-US" sz="2400"/>
              <a:t>120	Wood stave; new welded steel</a:t>
            </a:r>
          </a:p>
          <a:p>
            <a:pPr marL="1143000" indent="-1143000">
              <a:buFont typeface="Wingdings" pitchFamily="2" charset="2"/>
              <a:buNone/>
              <a:tabLst>
                <a:tab pos="3429000" algn="ctr"/>
              </a:tabLst>
            </a:pPr>
            <a:r>
              <a:rPr lang="en-US" sz="2400"/>
              <a:t>110	Vitrified clay; new riveted steel</a:t>
            </a:r>
          </a:p>
          <a:p>
            <a:pPr marL="1143000" indent="-1143000">
              <a:buFont typeface="Wingdings" pitchFamily="2" charset="2"/>
              <a:buNone/>
              <a:tabLst>
                <a:tab pos="3429000" algn="ctr"/>
              </a:tabLst>
            </a:pPr>
            <a:r>
              <a:rPr lang="en-US" sz="2400"/>
              <a:t>100	Cast iron after years of use</a:t>
            </a:r>
          </a:p>
          <a:p>
            <a:pPr marL="1143000" indent="-1143000">
              <a:buFont typeface="Wingdings" pitchFamily="2" charset="2"/>
              <a:buNone/>
              <a:tabLst>
                <a:tab pos="3429000" algn="ctr"/>
              </a:tabLst>
            </a:pPr>
            <a:r>
              <a:rPr lang="en-US" sz="2400"/>
              <a:t>95	Riveted steel after years of use</a:t>
            </a:r>
          </a:p>
          <a:p>
            <a:pPr marL="1143000" indent="-1143000">
              <a:buFont typeface="Wingdings" pitchFamily="2" charset="2"/>
              <a:buNone/>
              <a:tabLst>
                <a:tab pos="3429000" algn="ctr"/>
              </a:tabLst>
            </a:pPr>
            <a:r>
              <a:rPr lang="en-US" sz="2400"/>
              <a:t>60-80	Old pipes in bad condition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08100"/>
            <a:ext cx="9131300" cy="4191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211138"/>
            <a:ext cx="4368800" cy="1655762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Hazen-Williams </a:t>
            </a:r>
            <a:br>
              <a:rPr lang="en-US"/>
            </a:br>
            <a:r>
              <a:rPr lang="en-US" sz="2800"/>
              <a:t> </a:t>
            </a:r>
            <a:r>
              <a:rPr lang="en-US" sz="2000"/>
              <a:t>vs</a:t>
            </a:r>
            <a:r>
              <a:rPr lang="en-US" sz="1000"/>
              <a:t> </a:t>
            </a:r>
            <a:r>
              <a:rPr lang="en-US" sz="1800"/>
              <a:t/>
            </a:r>
            <a:br>
              <a:rPr lang="en-US" sz="1800"/>
            </a:br>
            <a:r>
              <a:rPr lang="en-US"/>
              <a:t>Darcy-Weisbach</a:t>
            </a:r>
          </a:p>
        </p:txBody>
      </p:sp>
      <p:graphicFrame>
        <p:nvGraphicFramePr>
          <p:cNvPr id="2150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13363" y="-11113"/>
          <a:ext cx="3697287" cy="862013"/>
        </p:xfrm>
        <a:graphic>
          <a:graphicData uri="http://schemas.openxmlformats.org/presentationml/2006/ole">
            <p:oleObj spid="_x0000_s21509" name="Equation" r:id="rId3" imgW="3708360" imgH="876240" progId="Equation.DSMT4">
              <p:embed/>
            </p:oleObj>
          </a:graphicData>
        </a:graphic>
      </p:graphicFrame>
      <p:graphicFrame>
        <p:nvGraphicFramePr>
          <p:cNvPr id="2151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92738" y="971550"/>
          <a:ext cx="1928812" cy="812800"/>
        </p:xfrm>
        <a:graphic>
          <a:graphicData uri="http://schemas.openxmlformats.org/presentationml/2006/ole">
            <p:oleObj spid="_x0000_s21514" name="Equation" r:id="rId4" imgW="1942920" imgH="825480" progId="Equation.DSMT4">
              <p:embed/>
            </p:oleObj>
          </a:graphicData>
        </a:graphic>
      </p:graphicFrame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908175" y="3138488"/>
            <a:ext cx="13001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preferred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Both equations are empirical</a:t>
            </a:r>
          </a:p>
          <a:p>
            <a:r>
              <a:rPr lang="en-US"/>
              <a:t>Darcy-Weisbach is dimensionally correct, and ________.</a:t>
            </a:r>
          </a:p>
          <a:p>
            <a:r>
              <a:rPr lang="en-US"/>
              <a:t>Hazen-Williams can be considered valid only over the range of gathered data.</a:t>
            </a:r>
          </a:p>
          <a:p>
            <a:r>
              <a:rPr lang="en-US"/>
              <a:t>Hazen-Williams can’t be extended to other fluids without further experimentation.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Head Loss: Minor Losses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622675" y="4259263"/>
            <a:ext cx="14255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  <a:sym typeface="Monotype Sorts" pitchFamily="2" charset="2"/>
              </a:rPr>
              <a:t>potential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611813" y="4271963"/>
            <a:ext cx="12684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  <a:sym typeface="Monotype Sorts" pitchFamily="2" charset="2"/>
              </a:rPr>
              <a:t>thermal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978150" y="4691063"/>
            <a:ext cx="20081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Vehicle drag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421313" y="4676775"/>
            <a:ext cx="24241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Hydraulic jump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398588" y="5070475"/>
            <a:ext cx="23225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Vena contracta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144963" y="5057775"/>
            <a:ext cx="21288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Minor losses!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Head loss due to </a:t>
            </a:r>
            <a:br>
              <a:rPr lang="en-US" sz="2800"/>
            </a:br>
            <a:r>
              <a:rPr lang="en-US" sz="2800"/>
              <a:t>outlet, inlet, bends, elbows, valves, pipe size changes</a:t>
            </a:r>
          </a:p>
          <a:p>
            <a:r>
              <a:rPr lang="en-US" sz="2800"/>
              <a:t>Flow expansions have high losses</a:t>
            </a:r>
          </a:p>
          <a:p>
            <a:pPr lvl="1"/>
            <a:r>
              <a:rPr lang="en-US" sz="2400"/>
              <a:t>Kinetic energy decreases across expansion</a:t>
            </a:r>
          </a:p>
          <a:p>
            <a:pPr lvl="1"/>
            <a:r>
              <a:rPr lang="en-US" sz="2400"/>
              <a:t>Kinetic energy </a:t>
            </a:r>
            <a:r>
              <a:rPr lang="en-US" sz="2400">
                <a:sym typeface="Monotype Sorts" pitchFamily="2" charset="2"/>
              </a:rPr>
              <a:t> ________ and _________ energy</a:t>
            </a:r>
          </a:p>
          <a:p>
            <a:pPr lvl="1"/>
            <a:r>
              <a:rPr lang="en-US" sz="2400"/>
              <a:t>Examples – ________________________________ __________________________________________</a:t>
            </a:r>
          </a:p>
          <a:p>
            <a:r>
              <a:rPr lang="en-US" sz="2800"/>
              <a:t>Losses can be minimized by gradual transitions</a:t>
            </a:r>
          </a:p>
        </p:txBody>
      </p: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6234113" y="3490913"/>
            <a:ext cx="2538412" cy="285750"/>
            <a:chOff x="3887" y="2191"/>
            <a:chExt cx="1599" cy="180"/>
          </a:xfrm>
        </p:grpSpPr>
        <p:sp>
          <p:nvSpPr>
            <p:cNvPr id="22543" name="Freeform 15"/>
            <p:cNvSpPr>
              <a:spLocks/>
            </p:cNvSpPr>
            <p:nvPr/>
          </p:nvSpPr>
          <p:spPr bwMode="auto">
            <a:xfrm>
              <a:off x="3887" y="2191"/>
              <a:ext cx="1594" cy="18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1392" y="344"/>
                </a:cxn>
                <a:cxn ang="0">
                  <a:pos x="1392" y="488"/>
                </a:cxn>
                <a:cxn ang="0">
                  <a:pos x="2776" y="488"/>
                </a:cxn>
                <a:cxn ang="0">
                  <a:pos x="2776" y="0"/>
                </a:cxn>
                <a:cxn ang="0">
                  <a:pos x="1392" y="0"/>
                </a:cxn>
                <a:cxn ang="0">
                  <a:pos x="1392" y="152"/>
                </a:cxn>
                <a:cxn ang="0">
                  <a:pos x="0" y="152"/>
                </a:cxn>
              </a:cxnLst>
              <a:rect l="0" t="0" r="r" b="b"/>
              <a:pathLst>
                <a:path w="2776" h="488">
                  <a:moveTo>
                    <a:pt x="0" y="344"/>
                  </a:moveTo>
                  <a:lnTo>
                    <a:pt x="1392" y="344"/>
                  </a:lnTo>
                  <a:lnTo>
                    <a:pt x="1392" y="488"/>
                  </a:lnTo>
                  <a:lnTo>
                    <a:pt x="2776" y="488"/>
                  </a:lnTo>
                  <a:lnTo>
                    <a:pt x="2776" y="0"/>
                  </a:lnTo>
                  <a:lnTo>
                    <a:pt x="1392" y="0"/>
                  </a:lnTo>
                  <a:lnTo>
                    <a:pt x="1392" y="152"/>
                  </a:lnTo>
                  <a:lnTo>
                    <a:pt x="0" y="152"/>
                  </a:ln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4059" y="2285"/>
              <a:ext cx="2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auto">
            <a:xfrm>
              <a:off x="3887" y="2194"/>
              <a:ext cx="1599" cy="5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392" y="144"/>
                </a:cxn>
                <a:cxn ang="0">
                  <a:pos x="1392" y="0"/>
                </a:cxn>
                <a:cxn ang="0">
                  <a:pos x="2784" y="0"/>
                </a:cxn>
              </a:cxnLst>
              <a:rect l="0" t="0" r="r" b="b"/>
              <a:pathLst>
                <a:path w="2784" h="144">
                  <a:moveTo>
                    <a:pt x="0" y="144"/>
                  </a:moveTo>
                  <a:lnTo>
                    <a:pt x="1392" y="144"/>
                  </a:lnTo>
                  <a:lnTo>
                    <a:pt x="1392" y="0"/>
                  </a:lnTo>
                  <a:lnTo>
                    <a:pt x="27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Freeform 22"/>
            <p:cNvSpPr>
              <a:spLocks/>
            </p:cNvSpPr>
            <p:nvPr/>
          </p:nvSpPr>
          <p:spPr bwMode="auto">
            <a:xfrm flipV="1">
              <a:off x="3887" y="2318"/>
              <a:ext cx="1599" cy="5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392" y="144"/>
                </a:cxn>
                <a:cxn ang="0">
                  <a:pos x="1392" y="0"/>
                </a:cxn>
                <a:cxn ang="0">
                  <a:pos x="2784" y="0"/>
                </a:cxn>
              </a:cxnLst>
              <a:rect l="0" t="0" r="r" b="b"/>
              <a:pathLst>
                <a:path w="2784" h="144">
                  <a:moveTo>
                    <a:pt x="0" y="144"/>
                  </a:moveTo>
                  <a:lnTo>
                    <a:pt x="1392" y="144"/>
                  </a:lnTo>
                  <a:lnTo>
                    <a:pt x="1392" y="0"/>
                  </a:lnTo>
                  <a:lnTo>
                    <a:pt x="27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uild="p" autoUpdateAnimBg="0"/>
      <p:bldP spid="22537" grpId="0" build="p" autoUpdateAnimBg="0"/>
      <p:bldP spid="22538" grpId="0" build="p" autoUpdateAnimBg="0"/>
      <p:bldP spid="22539" grpId="0" build="p" autoUpdateAnimBg="0"/>
      <p:bldP spid="22540" grpId="0" build="p" autoUpdateAnimBg="0"/>
      <p:bldP spid="2254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5" name="Rectangle 9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Minor Losses</a:t>
            </a:r>
          </a:p>
        </p:txBody>
      </p:sp>
      <p:sp>
        <p:nvSpPr>
          <p:cNvPr id="10138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minor losses can not be obtained analytically, so they must be measured</a:t>
            </a:r>
          </a:p>
          <a:p>
            <a:r>
              <a:rPr lang="en-US"/>
              <a:t>Minor losses are often expressed as a loss coefficient, K, times the velocity head.</a:t>
            </a:r>
          </a:p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V="1">
            <a:off x="3378200" y="4708525"/>
            <a:ext cx="190500" cy="4699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6527800" y="5437188"/>
          <a:ext cx="1616075" cy="830262"/>
        </p:xfrm>
        <a:graphic>
          <a:graphicData uri="http://schemas.openxmlformats.org/presentationml/2006/ole">
            <p:oleObj spid="_x0000_s101390" name="Equation" r:id="rId3" imgW="1231560" imgH="825480" progId="Equation.DSMT4">
              <p:embed/>
            </p:oleObj>
          </a:graphicData>
        </a:graphic>
      </p:graphicFrame>
      <p:graphicFrame>
        <p:nvGraphicFramePr>
          <p:cNvPr id="101391" name="Object 15"/>
          <p:cNvGraphicFramePr>
            <a:graphicFrameLocks noChangeAspect="1"/>
          </p:cNvGraphicFramePr>
          <p:nvPr/>
        </p:nvGraphicFramePr>
        <p:xfrm>
          <a:off x="1019175" y="4746625"/>
          <a:ext cx="2755900" cy="431800"/>
        </p:xfrm>
        <a:graphic>
          <a:graphicData uri="http://schemas.openxmlformats.org/presentationml/2006/ole">
            <p:oleObj spid="_x0000_s101391" name="Equation" r:id="rId4" imgW="2755800" imgH="431640" progId="Equation.DSMT4">
              <p:embed/>
            </p:oleObj>
          </a:graphicData>
        </a:graphic>
      </p:graphicFrame>
      <p:graphicFrame>
        <p:nvGraphicFramePr>
          <p:cNvPr id="101393" name="Object 17"/>
          <p:cNvGraphicFramePr>
            <a:graphicFrameLocks noChangeAspect="1"/>
          </p:cNvGraphicFramePr>
          <p:nvPr/>
        </p:nvGraphicFramePr>
        <p:xfrm>
          <a:off x="950913" y="5537200"/>
          <a:ext cx="1295400" cy="838200"/>
        </p:xfrm>
        <a:graphic>
          <a:graphicData uri="http://schemas.openxmlformats.org/presentationml/2006/ole">
            <p:oleObj spid="_x0000_s101393" name="Equation" r:id="rId5" imgW="1295280" imgH="838080" progId="Equation.3">
              <p:embed/>
            </p:oleObj>
          </a:graphicData>
        </a:graphic>
      </p:graphicFrame>
      <p:graphicFrame>
        <p:nvGraphicFramePr>
          <p:cNvPr id="101394" name="Object 18"/>
          <p:cNvGraphicFramePr>
            <a:graphicFrameLocks noChangeAspect="1"/>
          </p:cNvGraphicFramePr>
          <p:nvPr/>
        </p:nvGraphicFramePr>
        <p:xfrm>
          <a:off x="3702050" y="5445125"/>
          <a:ext cx="1346200" cy="927100"/>
        </p:xfrm>
        <a:graphic>
          <a:graphicData uri="http://schemas.openxmlformats.org/presentationml/2006/ole">
            <p:oleObj spid="_x0000_s101394" name="Equation" r:id="rId6" imgW="1346040" imgH="927000" progId="Equation.3">
              <p:embed/>
            </p:oleObj>
          </a:graphicData>
        </a:graphic>
      </p:graphicFrame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2933700" y="4195763"/>
            <a:ext cx="1377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High Re</a:t>
            </a:r>
          </a:p>
        </p:txBody>
      </p:sp>
      <p:sp>
        <p:nvSpPr>
          <p:cNvPr id="101397" name="Line 21"/>
          <p:cNvSpPr>
            <a:spLocks noChangeShapeType="1"/>
          </p:cNvSpPr>
          <p:nvPr/>
        </p:nvSpPr>
        <p:spPr bwMode="auto">
          <a:xfrm>
            <a:off x="2959100" y="4657725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 animBg="1"/>
      <p:bldP spid="101396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228600"/>
            <a:ext cx="893445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Head Loss due to Sudden Expansion:</a:t>
            </a:r>
            <a:br>
              <a:rPr lang="en-US"/>
            </a:br>
            <a:r>
              <a:rPr lang="en-US"/>
              <a:t>Conservation of Energy</a:t>
            </a: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222250" y="3454400"/>
            <a:ext cx="880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1676400" y="1758950"/>
            <a:ext cx="4419600" cy="1363663"/>
            <a:chOff x="1056" y="1108"/>
            <a:chExt cx="2784" cy="859"/>
          </a:xfrm>
        </p:grpSpPr>
        <p:sp>
          <p:nvSpPr>
            <p:cNvPr id="96261" name="Freeform 5"/>
            <p:cNvSpPr>
              <a:spLocks/>
            </p:cNvSpPr>
            <p:nvPr/>
          </p:nvSpPr>
          <p:spPr bwMode="auto">
            <a:xfrm>
              <a:off x="1056" y="1144"/>
              <a:ext cx="2776" cy="488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1392" y="344"/>
                </a:cxn>
                <a:cxn ang="0">
                  <a:pos x="1392" y="488"/>
                </a:cxn>
                <a:cxn ang="0">
                  <a:pos x="2776" y="488"/>
                </a:cxn>
                <a:cxn ang="0">
                  <a:pos x="2776" y="0"/>
                </a:cxn>
                <a:cxn ang="0">
                  <a:pos x="1392" y="0"/>
                </a:cxn>
                <a:cxn ang="0">
                  <a:pos x="1392" y="152"/>
                </a:cxn>
                <a:cxn ang="0">
                  <a:pos x="0" y="152"/>
                </a:cxn>
              </a:cxnLst>
              <a:rect l="0" t="0" r="r" b="b"/>
              <a:pathLst>
                <a:path w="2776" h="488">
                  <a:moveTo>
                    <a:pt x="0" y="344"/>
                  </a:moveTo>
                  <a:lnTo>
                    <a:pt x="1392" y="344"/>
                  </a:lnTo>
                  <a:lnTo>
                    <a:pt x="1392" y="488"/>
                  </a:lnTo>
                  <a:lnTo>
                    <a:pt x="2776" y="488"/>
                  </a:lnTo>
                  <a:lnTo>
                    <a:pt x="2776" y="0"/>
                  </a:lnTo>
                  <a:lnTo>
                    <a:pt x="1392" y="0"/>
                  </a:lnTo>
                  <a:lnTo>
                    <a:pt x="1392" y="152"/>
                  </a:lnTo>
                  <a:lnTo>
                    <a:pt x="0" y="152"/>
                  </a:ln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Rectangle 6"/>
            <p:cNvSpPr>
              <a:spLocks noChangeArrowheads="1"/>
            </p:cNvSpPr>
            <p:nvPr/>
          </p:nvSpPr>
          <p:spPr bwMode="auto">
            <a:xfrm>
              <a:off x="2367" y="1738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3279" y="1737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8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>
              <a:off x="2448" y="1108"/>
              <a:ext cx="0" cy="5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>
              <a:off x="3368" y="1116"/>
              <a:ext cx="0" cy="5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1356" y="1400"/>
              <a:ext cx="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7" name="Freeform 11"/>
            <p:cNvSpPr>
              <a:spLocks/>
            </p:cNvSpPr>
            <p:nvPr/>
          </p:nvSpPr>
          <p:spPr bwMode="auto">
            <a:xfrm>
              <a:off x="1056" y="1152"/>
              <a:ext cx="2784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392" y="144"/>
                </a:cxn>
                <a:cxn ang="0">
                  <a:pos x="1392" y="0"/>
                </a:cxn>
                <a:cxn ang="0">
                  <a:pos x="2784" y="0"/>
                </a:cxn>
              </a:cxnLst>
              <a:rect l="0" t="0" r="r" b="b"/>
              <a:pathLst>
                <a:path w="2784" h="144">
                  <a:moveTo>
                    <a:pt x="0" y="144"/>
                  </a:moveTo>
                  <a:lnTo>
                    <a:pt x="1392" y="144"/>
                  </a:lnTo>
                  <a:lnTo>
                    <a:pt x="1392" y="0"/>
                  </a:lnTo>
                  <a:lnTo>
                    <a:pt x="27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8" name="Freeform 12"/>
            <p:cNvSpPr>
              <a:spLocks/>
            </p:cNvSpPr>
            <p:nvPr/>
          </p:nvSpPr>
          <p:spPr bwMode="auto">
            <a:xfrm flipV="1">
              <a:off x="1056" y="1488"/>
              <a:ext cx="2784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392" y="144"/>
                </a:cxn>
                <a:cxn ang="0">
                  <a:pos x="1392" y="0"/>
                </a:cxn>
                <a:cxn ang="0">
                  <a:pos x="2784" y="0"/>
                </a:cxn>
              </a:cxnLst>
              <a:rect l="0" t="0" r="r" b="b"/>
              <a:pathLst>
                <a:path w="2784" h="144">
                  <a:moveTo>
                    <a:pt x="0" y="144"/>
                  </a:moveTo>
                  <a:lnTo>
                    <a:pt x="1392" y="144"/>
                  </a:lnTo>
                  <a:lnTo>
                    <a:pt x="1392" y="0"/>
                  </a:lnTo>
                  <a:lnTo>
                    <a:pt x="27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671513" y="3505200"/>
          <a:ext cx="7596187" cy="841375"/>
        </p:xfrm>
        <a:graphic>
          <a:graphicData uri="http://schemas.openxmlformats.org/presentationml/2006/ole">
            <p:oleObj spid="_x0000_s96269" name="Equation" r:id="rId3" imgW="5778360" imgH="838080" progId="Equation.3">
              <p:embed/>
            </p:oleObj>
          </a:graphicData>
        </a:graphic>
      </p:graphicFrame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706438" y="4540250"/>
          <a:ext cx="3538537" cy="828675"/>
        </p:xfrm>
        <a:graphic>
          <a:graphicData uri="http://schemas.openxmlformats.org/presentationml/2006/ole">
            <p:oleObj spid="_x0000_s96270" name="Equation" r:id="rId4" imgW="2692080" imgH="825480" progId="Equation.3">
              <p:embed/>
            </p:oleObj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792163" y="5683250"/>
          <a:ext cx="3571875" cy="828675"/>
        </p:xfrm>
        <a:graphic>
          <a:graphicData uri="http://schemas.openxmlformats.org/presentationml/2006/ole">
            <p:oleObj spid="_x0000_s96271" name="Equation" r:id="rId5" imgW="2717640" imgH="825480" progId="Equation.3">
              <p:embed/>
            </p:oleObj>
          </a:graphicData>
        </a:graphic>
      </p:graphicFrame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7086600" y="514350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5956300" y="6350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7029450" y="4646613"/>
            <a:ext cx="11176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z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 = z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5842000" y="5805488"/>
            <a:ext cx="24177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What is </a:t>
            </a:r>
            <a:r>
              <a:rPr lang="en-US" i="1">
                <a:solidFill>
                  <a:schemeClr val="folHlink"/>
                </a:solidFill>
              </a:rPr>
              <a:t>p</a:t>
            </a:r>
            <a:r>
              <a:rPr lang="en-US" i="1" baseline="-25000">
                <a:solidFill>
                  <a:schemeClr val="folHlink"/>
                </a:solidFill>
              </a:rPr>
              <a:t>1</a:t>
            </a:r>
            <a:r>
              <a:rPr lang="en-US" i="1">
                <a:solidFill>
                  <a:schemeClr val="folHlink"/>
                </a:solidFill>
              </a:rPr>
              <a:t> - p</a:t>
            </a:r>
            <a:r>
              <a:rPr lang="en-US" i="1" baseline="-25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build="p" autoUpdateAnimBg="0"/>
      <p:bldP spid="9627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5227638" y="3143250"/>
            <a:ext cx="39163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Apply in direction of flow</a:t>
            </a: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5237163" y="3694113"/>
            <a:ext cx="32400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Neglect surface shear</a:t>
            </a:r>
          </a:p>
        </p:txBody>
      </p:sp>
      <p:sp>
        <p:nvSpPr>
          <p:cNvPr id="97324" name="Rectangle 44"/>
          <p:cNvSpPr>
            <a:spLocks noChangeArrowheads="1"/>
          </p:cNvSpPr>
          <p:nvPr/>
        </p:nvSpPr>
        <p:spPr bwMode="auto">
          <a:xfrm>
            <a:off x="5283200" y="6038850"/>
            <a:ext cx="25352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Divide by (A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1540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Head Loss due to Sudden Expansion:</a:t>
            </a:r>
            <a:br>
              <a:rPr lang="en-US"/>
            </a:br>
            <a:r>
              <a:rPr lang="en-US"/>
              <a:t>Conservation of Momentum 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5807075" y="4316413"/>
            <a:ext cx="3336925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Pressure is applied over all of section 1.</a:t>
            </a:r>
          </a:p>
          <a:p>
            <a:r>
              <a:rPr lang="en-US" sz="1800">
                <a:latin typeface="Book Antiqua" pitchFamily="18" charset="0"/>
              </a:rPr>
              <a:t>Momentum is transferred over area corresponding to upstream pipe diameter.</a:t>
            </a:r>
          </a:p>
          <a:p>
            <a:r>
              <a:rPr lang="en-US" sz="1800">
                <a:latin typeface="Book Antiqua" pitchFamily="18" charset="0"/>
              </a:rPr>
              <a:t>V</a:t>
            </a:r>
            <a:r>
              <a:rPr lang="en-US" sz="1800" baseline="-25000">
                <a:latin typeface="Book Antiqua" pitchFamily="18" charset="0"/>
              </a:rPr>
              <a:t>1</a:t>
            </a:r>
            <a:r>
              <a:rPr lang="en-US" sz="1800">
                <a:latin typeface="Book Antiqua" pitchFamily="18" charset="0"/>
              </a:rPr>
              <a:t> is velocity upstream.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177800" y="3098800"/>
            <a:ext cx="880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261938" y="3255963"/>
          <a:ext cx="4818062" cy="420687"/>
        </p:xfrm>
        <a:graphic>
          <a:graphicData uri="http://schemas.openxmlformats.org/presentationml/2006/ole">
            <p:oleObj spid="_x0000_s97285" name="Equation" r:id="rId3" imgW="3670200" imgH="419040" progId="Equation.3">
              <p:embed/>
            </p:oleObj>
          </a:graphicData>
        </a:graphic>
      </p:graphicFrame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3757613" y="27590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1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5205413" y="27574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2</a:t>
            </a:r>
          </a:p>
        </p:txBody>
      </p:sp>
      <p:sp>
        <p:nvSpPr>
          <p:cNvPr id="97288" name="Freeform 8"/>
          <p:cNvSpPr>
            <a:spLocks/>
          </p:cNvSpPr>
          <p:nvPr/>
        </p:nvSpPr>
        <p:spPr bwMode="auto">
          <a:xfrm>
            <a:off x="1676400" y="1816100"/>
            <a:ext cx="4406900" cy="77470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392" y="344"/>
              </a:cxn>
              <a:cxn ang="0">
                <a:pos x="1392" y="488"/>
              </a:cxn>
              <a:cxn ang="0">
                <a:pos x="2776" y="488"/>
              </a:cxn>
              <a:cxn ang="0">
                <a:pos x="2776" y="0"/>
              </a:cxn>
              <a:cxn ang="0">
                <a:pos x="1392" y="0"/>
              </a:cxn>
              <a:cxn ang="0">
                <a:pos x="1392" y="152"/>
              </a:cxn>
              <a:cxn ang="0">
                <a:pos x="0" y="152"/>
              </a:cxn>
            </a:cxnLst>
            <a:rect l="0" t="0" r="r" b="b"/>
            <a:pathLst>
              <a:path w="2776" h="488">
                <a:moveTo>
                  <a:pt x="0" y="344"/>
                </a:moveTo>
                <a:lnTo>
                  <a:pt x="1392" y="344"/>
                </a:lnTo>
                <a:lnTo>
                  <a:pt x="1392" y="488"/>
                </a:lnTo>
                <a:lnTo>
                  <a:pt x="2776" y="488"/>
                </a:lnTo>
                <a:lnTo>
                  <a:pt x="2776" y="0"/>
                </a:lnTo>
                <a:lnTo>
                  <a:pt x="1392" y="0"/>
                </a:lnTo>
                <a:lnTo>
                  <a:pt x="1392" y="152"/>
                </a:lnTo>
                <a:lnTo>
                  <a:pt x="0" y="152"/>
                </a:lnTo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2152650" y="2222500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Freeform 10"/>
          <p:cNvSpPr>
            <a:spLocks/>
          </p:cNvSpPr>
          <p:nvPr/>
        </p:nvSpPr>
        <p:spPr bwMode="auto">
          <a:xfrm>
            <a:off x="1676400" y="1828800"/>
            <a:ext cx="4419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392" y="144"/>
              </a:cxn>
              <a:cxn ang="0">
                <a:pos x="1392" y="0"/>
              </a:cxn>
              <a:cxn ang="0">
                <a:pos x="2784" y="0"/>
              </a:cxn>
            </a:cxnLst>
            <a:rect l="0" t="0" r="r" b="b"/>
            <a:pathLst>
              <a:path w="2784" h="144">
                <a:moveTo>
                  <a:pt x="0" y="144"/>
                </a:moveTo>
                <a:lnTo>
                  <a:pt x="1392" y="144"/>
                </a:lnTo>
                <a:lnTo>
                  <a:pt x="1392" y="0"/>
                </a:lnTo>
                <a:lnTo>
                  <a:pt x="278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Freeform 11"/>
          <p:cNvSpPr>
            <a:spLocks/>
          </p:cNvSpPr>
          <p:nvPr/>
        </p:nvSpPr>
        <p:spPr bwMode="auto">
          <a:xfrm flipV="1">
            <a:off x="1676400" y="2362200"/>
            <a:ext cx="4419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392" y="144"/>
              </a:cxn>
              <a:cxn ang="0">
                <a:pos x="1392" y="0"/>
              </a:cxn>
              <a:cxn ang="0">
                <a:pos x="2784" y="0"/>
              </a:cxn>
            </a:cxnLst>
            <a:rect l="0" t="0" r="r" b="b"/>
            <a:pathLst>
              <a:path w="2784" h="144">
                <a:moveTo>
                  <a:pt x="0" y="144"/>
                </a:moveTo>
                <a:lnTo>
                  <a:pt x="1392" y="144"/>
                </a:lnTo>
                <a:lnTo>
                  <a:pt x="1392" y="0"/>
                </a:lnTo>
                <a:lnTo>
                  <a:pt x="278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2" name="Group 12"/>
          <p:cNvGrpSpPr>
            <a:grpSpLocks/>
          </p:cNvGrpSpPr>
          <p:nvPr/>
        </p:nvGrpSpPr>
        <p:grpSpPr bwMode="auto">
          <a:xfrm>
            <a:off x="3886200" y="2347913"/>
            <a:ext cx="1460500" cy="238125"/>
            <a:chOff x="2448" y="1482"/>
            <a:chExt cx="920" cy="150"/>
          </a:xfrm>
        </p:grpSpPr>
        <p:sp>
          <p:nvSpPr>
            <p:cNvPr id="97293" name="Freeform 13"/>
            <p:cNvSpPr>
              <a:spLocks/>
            </p:cNvSpPr>
            <p:nvPr/>
          </p:nvSpPr>
          <p:spPr bwMode="auto">
            <a:xfrm>
              <a:off x="2448" y="1482"/>
              <a:ext cx="920" cy="1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20" y="162"/>
                </a:cxn>
                <a:cxn ang="0">
                  <a:pos x="0" y="162"/>
                </a:cxn>
                <a:cxn ang="0">
                  <a:pos x="0" y="2"/>
                </a:cxn>
              </a:cxnLst>
              <a:rect l="0" t="0" r="r" b="b"/>
              <a:pathLst>
                <a:path w="920" h="162">
                  <a:moveTo>
                    <a:pt x="0" y="2"/>
                  </a:moveTo>
                  <a:cubicBezTo>
                    <a:pt x="147" y="0"/>
                    <a:pt x="573" y="48"/>
                    <a:pt x="920" y="162"/>
                  </a:cubicBezTo>
                  <a:cubicBezTo>
                    <a:pt x="573" y="162"/>
                    <a:pt x="156" y="162"/>
                    <a:pt x="0" y="162"/>
                  </a:cubicBezTo>
                  <a:cubicBezTo>
                    <a:pt x="0" y="36"/>
                    <a:pt x="0" y="126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Freeform 14"/>
            <p:cNvSpPr>
              <a:spLocks/>
            </p:cNvSpPr>
            <p:nvPr/>
          </p:nvSpPr>
          <p:spPr bwMode="auto">
            <a:xfrm>
              <a:off x="2790" y="1536"/>
              <a:ext cx="15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3" y="54"/>
                </a:cxn>
                <a:cxn ang="0">
                  <a:pos x="0" y="63"/>
                </a:cxn>
              </a:cxnLst>
              <a:rect l="0" t="0" r="r" b="b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Freeform 15"/>
            <p:cNvSpPr>
              <a:spLocks/>
            </p:cNvSpPr>
            <p:nvPr/>
          </p:nvSpPr>
          <p:spPr bwMode="auto">
            <a:xfrm>
              <a:off x="2625" y="1518"/>
              <a:ext cx="99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48"/>
                </a:cxn>
                <a:cxn ang="0">
                  <a:pos x="0" y="90"/>
                </a:cxn>
              </a:cxnLst>
              <a:rect l="0" t="0" r="r" b="b"/>
              <a:pathLst>
                <a:path w="99" h="90">
                  <a:moveTo>
                    <a:pt x="0" y="0"/>
                  </a:moveTo>
                  <a:cubicBezTo>
                    <a:pt x="16" y="8"/>
                    <a:pt x="99" y="33"/>
                    <a:pt x="99" y="48"/>
                  </a:cubicBezTo>
                  <a:cubicBezTo>
                    <a:pt x="99" y="63"/>
                    <a:pt x="21" y="81"/>
                    <a:pt x="0" y="9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6" name="Freeform 16"/>
            <p:cNvSpPr>
              <a:spLocks/>
            </p:cNvSpPr>
            <p:nvPr/>
          </p:nvSpPr>
          <p:spPr bwMode="auto">
            <a:xfrm>
              <a:off x="2472" y="1518"/>
              <a:ext cx="111" cy="93"/>
            </a:xfrm>
            <a:custGeom>
              <a:avLst/>
              <a:gdLst/>
              <a:ahLst/>
              <a:cxnLst>
                <a:cxn ang="0">
                  <a:pos x="108" y="89"/>
                </a:cxn>
                <a:cxn ang="0">
                  <a:pos x="21" y="81"/>
                </a:cxn>
                <a:cxn ang="0">
                  <a:pos x="15" y="18"/>
                </a:cxn>
                <a:cxn ang="0">
                  <a:pos x="111" y="0"/>
                </a:cxn>
              </a:cxnLst>
              <a:rect l="0" t="0" r="r" b="b"/>
              <a:pathLst>
                <a:path w="111" h="93">
                  <a:moveTo>
                    <a:pt x="108" y="89"/>
                  </a:moveTo>
                  <a:cubicBezTo>
                    <a:pt x="94" y="88"/>
                    <a:pt x="36" y="93"/>
                    <a:pt x="21" y="81"/>
                  </a:cubicBezTo>
                  <a:cubicBezTo>
                    <a:pt x="6" y="69"/>
                    <a:pt x="0" y="32"/>
                    <a:pt x="15" y="18"/>
                  </a:cubicBezTo>
                  <a:cubicBezTo>
                    <a:pt x="30" y="4"/>
                    <a:pt x="91" y="4"/>
                    <a:pt x="111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297" name="Group 17"/>
          <p:cNvGrpSpPr>
            <a:grpSpLocks/>
          </p:cNvGrpSpPr>
          <p:nvPr/>
        </p:nvGrpSpPr>
        <p:grpSpPr bwMode="auto">
          <a:xfrm flipV="1">
            <a:off x="3886200" y="1828800"/>
            <a:ext cx="1460500" cy="238125"/>
            <a:chOff x="2448" y="1482"/>
            <a:chExt cx="920" cy="150"/>
          </a:xfrm>
        </p:grpSpPr>
        <p:sp>
          <p:nvSpPr>
            <p:cNvPr id="97298" name="Freeform 18"/>
            <p:cNvSpPr>
              <a:spLocks/>
            </p:cNvSpPr>
            <p:nvPr/>
          </p:nvSpPr>
          <p:spPr bwMode="auto">
            <a:xfrm>
              <a:off x="2448" y="1482"/>
              <a:ext cx="920" cy="1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20" y="162"/>
                </a:cxn>
                <a:cxn ang="0">
                  <a:pos x="0" y="162"/>
                </a:cxn>
                <a:cxn ang="0">
                  <a:pos x="0" y="2"/>
                </a:cxn>
              </a:cxnLst>
              <a:rect l="0" t="0" r="r" b="b"/>
              <a:pathLst>
                <a:path w="920" h="162">
                  <a:moveTo>
                    <a:pt x="0" y="2"/>
                  </a:moveTo>
                  <a:cubicBezTo>
                    <a:pt x="147" y="0"/>
                    <a:pt x="573" y="48"/>
                    <a:pt x="920" y="162"/>
                  </a:cubicBezTo>
                  <a:cubicBezTo>
                    <a:pt x="573" y="162"/>
                    <a:pt x="156" y="162"/>
                    <a:pt x="0" y="162"/>
                  </a:cubicBezTo>
                  <a:cubicBezTo>
                    <a:pt x="0" y="36"/>
                    <a:pt x="0" y="126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9" name="Freeform 19"/>
            <p:cNvSpPr>
              <a:spLocks/>
            </p:cNvSpPr>
            <p:nvPr/>
          </p:nvSpPr>
          <p:spPr bwMode="auto">
            <a:xfrm>
              <a:off x="2790" y="1536"/>
              <a:ext cx="15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3" y="54"/>
                </a:cxn>
                <a:cxn ang="0">
                  <a:pos x="0" y="63"/>
                </a:cxn>
              </a:cxnLst>
              <a:rect l="0" t="0" r="r" b="b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Freeform 20"/>
            <p:cNvSpPr>
              <a:spLocks/>
            </p:cNvSpPr>
            <p:nvPr/>
          </p:nvSpPr>
          <p:spPr bwMode="auto">
            <a:xfrm>
              <a:off x="2625" y="1518"/>
              <a:ext cx="99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48"/>
                </a:cxn>
                <a:cxn ang="0">
                  <a:pos x="0" y="90"/>
                </a:cxn>
              </a:cxnLst>
              <a:rect l="0" t="0" r="r" b="b"/>
              <a:pathLst>
                <a:path w="99" h="90">
                  <a:moveTo>
                    <a:pt x="0" y="0"/>
                  </a:moveTo>
                  <a:cubicBezTo>
                    <a:pt x="16" y="8"/>
                    <a:pt x="99" y="33"/>
                    <a:pt x="99" y="48"/>
                  </a:cubicBezTo>
                  <a:cubicBezTo>
                    <a:pt x="99" y="63"/>
                    <a:pt x="21" y="81"/>
                    <a:pt x="0" y="9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1" name="Freeform 21"/>
            <p:cNvSpPr>
              <a:spLocks/>
            </p:cNvSpPr>
            <p:nvPr/>
          </p:nvSpPr>
          <p:spPr bwMode="auto">
            <a:xfrm>
              <a:off x="2472" y="1518"/>
              <a:ext cx="111" cy="93"/>
            </a:xfrm>
            <a:custGeom>
              <a:avLst/>
              <a:gdLst/>
              <a:ahLst/>
              <a:cxnLst>
                <a:cxn ang="0">
                  <a:pos x="108" y="89"/>
                </a:cxn>
                <a:cxn ang="0">
                  <a:pos x="21" y="81"/>
                </a:cxn>
                <a:cxn ang="0">
                  <a:pos x="15" y="18"/>
                </a:cxn>
                <a:cxn ang="0">
                  <a:pos x="111" y="0"/>
                </a:cxn>
              </a:cxnLst>
              <a:rect l="0" t="0" r="r" b="b"/>
              <a:pathLst>
                <a:path w="111" h="93">
                  <a:moveTo>
                    <a:pt x="108" y="89"/>
                  </a:moveTo>
                  <a:cubicBezTo>
                    <a:pt x="94" y="88"/>
                    <a:pt x="36" y="93"/>
                    <a:pt x="21" y="81"/>
                  </a:cubicBezTo>
                  <a:cubicBezTo>
                    <a:pt x="6" y="69"/>
                    <a:pt x="0" y="32"/>
                    <a:pt x="15" y="18"/>
                  </a:cubicBezTo>
                  <a:cubicBezTo>
                    <a:pt x="30" y="4"/>
                    <a:pt x="91" y="4"/>
                    <a:pt x="111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7302" name="Object 22"/>
          <p:cNvGraphicFramePr>
            <a:graphicFrameLocks noChangeAspect="1"/>
          </p:cNvGraphicFramePr>
          <p:nvPr/>
        </p:nvGraphicFramePr>
        <p:xfrm>
          <a:off x="215900" y="3776663"/>
          <a:ext cx="3717925" cy="420687"/>
        </p:xfrm>
        <a:graphic>
          <a:graphicData uri="http://schemas.openxmlformats.org/presentationml/2006/ole">
            <p:oleObj spid="_x0000_s97302" name="Equation" r:id="rId4" imgW="2831760" imgH="419040" progId="Equation.3">
              <p:embed/>
            </p:oleObj>
          </a:graphicData>
        </a:graphic>
      </p:graphicFrame>
      <p:graphicFrame>
        <p:nvGraphicFramePr>
          <p:cNvPr id="97303" name="Object 23"/>
          <p:cNvGraphicFramePr>
            <a:graphicFrameLocks noChangeAspect="1"/>
          </p:cNvGraphicFramePr>
          <p:nvPr/>
        </p:nvGraphicFramePr>
        <p:xfrm>
          <a:off x="273050" y="4351338"/>
          <a:ext cx="2355850" cy="420687"/>
        </p:xfrm>
        <a:graphic>
          <a:graphicData uri="http://schemas.openxmlformats.org/presentationml/2006/ole">
            <p:oleObj spid="_x0000_s97303" name="Equation" r:id="rId5" imgW="1790640" imgH="419040" progId="Equation.3">
              <p:embed/>
            </p:oleObj>
          </a:graphicData>
        </a:graphic>
      </p:graphicFrame>
      <p:graphicFrame>
        <p:nvGraphicFramePr>
          <p:cNvPr id="97304" name="Object 24"/>
          <p:cNvGraphicFramePr>
            <a:graphicFrameLocks noChangeAspect="1"/>
          </p:cNvGraphicFramePr>
          <p:nvPr/>
        </p:nvGraphicFramePr>
        <p:xfrm>
          <a:off x="3417888" y="4351338"/>
          <a:ext cx="2217737" cy="420687"/>
        </p:xfrm>
        <a:graphic>
          <a:graphicData uri="http://schemas.openxmlformats.org/presentationml/2006/ole">
            <p:oleObj spid="_x0000_s97304" name="Equation" r:id="rId6" imgW="1688760" imgH="419040" progId="Equation.3">
              <p:embed/>
            </p:oleObj>
          </a:graphicData>
        </a:graphic>
      </p:graphicFrame>
      <p:graphicFrame>
        <p:nvGraphicFramePr>
          <p:cNvPr id="97305" name="Object 25"/>
          <p:cNvGraphicFramePr>
            <a:graphicFrameLocks noChangeAspect="1"/>
          </p:cNvGraphicFramePr>
          <p:nvPr/>
        </p:nvGraphicFramePr>
        <p:xfrm>
          <a:off x="211138" y="4938713"/>
          <a:ext cx="5151437" cy="406400"/>
        </p:xfrm>
        <a:graphic>
          <a:graphicData uri="http://schemas.openxmlformats.org/presentationml/2006/ole">
            <p:oleObj spid="_x0000_s97305" name="Equation" r:id="rId7" imgW="3924000" imgH="406080" progId="Equation.3">
              <p:embed/>
            </p:oleObj>
          </a:graphicData>
        </a:graphic>
      </p:graphicFrame>
      <p:graphicFrame>
        <p:nvGraphicFramePr>
          <p:cNvPr id="97306" name="Object 26"/>
          <p:cNvGraphicFramePr>
            <a:graphicFrameLocks noChangeAspect="1"/>
          </p:cNvGraphicFramePr>
          <p:nvPr/>
        </p:nvGraphicFramePr>
        <p:xfrm>
          <a:off x="1035050" y="5481638"/>
          <a:ext cx="3402013" cy="1211262"/>
        </p:xfrm>
        <a:graphic>
          <a:graphicData uri="http://schemas.openxmlformats.org/presentationml/2006/ole">
            <p:oleObj spid="_x0000_s97306" name="Equation" r:id="rId8" imgW="2590560" imgH="1206360" progId="Equation.3">
              <p:embed/>
            </p:oleObj>
          </a:graphicData>
        </a:graphic>
      </p:graphicFrame>
      <p:sp>
        <p:nvSpPr>
          <p:cNvPr id="97307" name="Oval 27"/>
          <p:cNvSpPr>
            <a:spLocks noChangeArrowheads="1"/>
          </p:cNvSpPr>
          <p:nvPr/>
        </p:nvSpPr>
        <p:spPr bwMode="auto">
          <a:xfrm>
            <a:off x="749300" y="2032000"/>
            <a:ext cx="317500" cy="317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682625" y="2289175"/>
            <a:ext cx="5064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309" name="Oval 29"/>
          <p:cNvSpPr>
            <a:spLocks noChangeArrowheads="1"/>
          </p:cNvSpPr>
          <p:nvPr/>
        </p:nvSpPr>
        <p:spPr bwMode="auto">
          <a:xfrm>
            <a:off x="6642100" y="1866900"/>
            <a:ext cx="749300" cy="749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0" name="Text Box 30"/>
          <p:cNvSpPr txBox="1">
            <a:spLocks noChangeArrowheads="1"/>
          </p:cNvSpPr>
          <p:nvPr/>
        </p:nvSpPr>
        <p:spPr bwMode="auto">
          <a:xfrm>
            <a:off x="6778625" y="2009775"/>
            <a:ext cx="5064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311" name="Line 31"/>
          <p:cNvSpPr>
            <a:spLocks noChangeShapeType="1"/>
          </p:cNvSpPr>
          <p:nvPr/>
        </p:nvSpPr>
        <p:spPr bwMode="auto">
          <a:xfrm>
            <a:off x="1701800" y="2882900"/>
            <a:ext cx="143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2" name="Text Box 32"/>
          <p:cNvSpPr txBox="1">
            <a:spLocks noChangeArrowheads="1"/>
          </p:cNvSpPr>
          <p:nvPr/>
        </p:nvSpPr>
        <p:spPr bwMode="auto">
          <a:xfrm>
            <a:off x="3209925" y="261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97313" name="Oval 33"/>
          <p:cNvSpPr>
            <a:spLocks noChangeArrowheads="1"/>
          </p:cNvSpPr>
          <p:nvPr/>
        </p:nvSpPr>
        <p:spPr bwMode="auto">
          <a:xfrm>
            <a:off x="3746500" y="4876800"/>
            <a:ext cx="495300" cy="584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4" name="Line 34"/>
          <p:cNvSpPr>
            <a:spLocks noChangeShapeType="1"/>
          </p:cNvSpPr>
          <p:nvPr/>
        </p:nvSpPr>
        <p:spPr bwMode="auto">
          <a:xfrm>
            <a:off x="5245100" y="3619500"/>
            <a:ext cx="389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5" name="Line 35"/>
          <p:cNvSpPr>
            <a:spLocks noChangeShapeType="1"/>
          </p:cNvSpPr>
          <p:nvPr/>
        </p:nvSpPr>
        <p:spPr bwMode="auto">
          <a:xfrm>
            <a:off x="5257800" y="4152900"/>
            <a:ext cx="306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5257800" y="6502400"/>
            <a:ext cx="233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7" name="Line 37"/>
          <p:cNvSpPr>
            <a:spLocks noChangeShapeType="1"/>
          </p:cNvSpPr>
          <p:nvPr/>
        </p:nvSpPr>
        <p:spPr bwMode="auto">
          <a:xfrm>
            <a:off x="5346700" y="1771650"/>
            <a:ext cx="0" cy="9017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3886200" y="1758950"/>
            <a:ext cx="0" cy="9271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2" grpId="0" build="p" autoUpdateAnimBg="0"/>
      <p:bldP spid="97323" grpId="0" build="p" autoUpdateAnimBg="0"/>
      <p:bldP spid="97324" grpId="0" build="p" autoUpdateAnimBg="0"/>
      <p:bldP spid="973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6" name="Rectangle 32"/>
          <p:cNvSpPr>
            <a:spLocks noChangeArrowheads="1"/>
          </p:cNvSpPr>
          <p:nvPr/>
        </p:nvSpPr>
        <p:spPr bwMode="auto">
          <a:xfrm>
            <a:off x="388938" y="2009775"/>
            <a:ext cx="12112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Energy</a:t>
            </a:r>
          </a:p>
        </p:txBody>
      </p:sp>
      <p:sp>
        <p:nvSpPr>
          <p:cNvPr id="98306" name="Freeform 2"/>
          <p:cNvSpPr>
            <a:spLocks/>
          </p:cNvSpPr>
          <p:nvPr/>
        </p:nvSpPr>
        <p:spPr bwMode="auto">
          <a:xfrm>
            <a:off x="4546600" y="279400"/>
            <a:ext cx="4406900" cy="77470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392" y="344"/>
              </a:cxn>
              <a:cxn ang="0">
                <a:pos x="1392" y="488"/>
              </a:cxn>
              <a:cxn ang="0">
                <a:pos x="2776" y="488"/>
              </a:cxn>
              <a:cxn ang="0">
                <a:pos x="2776" y="0"/>
              </a:cxn>
              <a:cxn ang="0">
                <a:pos x="1392" y="0"/>
              </a:cxn>
              <a:cxn ang="0">
                <a:pos x="1392" y="152"/>
              </a:cxn>
              <a:cxn ang="0">
                <a:pos x="0" y="152"/>
              </a:cxn>
            </a:cxnLst>
            <a:rect l="0" t="0" r="r" b="b"/>
            <a:pathLst>
              <a:path w="2776" h="488">
                <a:moveTo>
                  <a:pt x="0" y="344"/>
                </a:moveTo>
                <a:lnTo>
                  <a:pt x="1392" y="344"/>
                </a:lnTo>
                <a:lnTo>
                  <a:pt x="1392" y="488"/>
                </a:lnTo>
                <a:lnTo>
                  <a:pt x="2776" y="488"/>
                </a:lnTo>
                <a:lnTo>
                  <a:pt x="2776" y="0"/>
                </a:lnTo>
                <a:lnTo>
                  <a:pt x="1392" y="0"/>
                </a:lnTo>
                <a:lnTo>
                  <a:pt x="1392" y="152"/>
                </a:lnTo>
                <a:lnTo>
                  <a:pt x="0" y="152"/>
                </a:lnTo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5022850" y="685800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Freeform 4"/>
          <p:cNvSpPr>
            <a:spLocks/>
          </p:cNvSpPr>
          <p:nvPr/>
        </p:nvSpPr>
        <p:spPr bwMode="auto">
          <a:xfrm>
            <a:off x="4546600" y="292100"/>
            <a:ext cx="4419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392" y="144"/>
              </a:cxn>
              <a:cxn ang="0">
                <a:pos x="1392" y="0"/>
              </a:cxn>
              <a:cxn ang="0">
                <a:pos x="2784" y="0"/>
              </a:cxn>
            </a:cxnLst>
            <a:rect l="0" t="0" r="r" b="b"/>
            <a:pathLst>
              <a:path w="2784" h="144">
                <a:moveTo>
                  <a:pt x="0" y="144"/>
                </a:moveTo>
                <a:lnTo>
                  <a:pt x="1392" y="144"/>
                </a:lnTo>
                <a:lnTo>
                  <a:pt x="1392" y="0"/>
                </a:lnTo>
                <a:lnTo>
                  <a:pt x="278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Freeform 5"/>
          <p:cNvSpPr>
            <a:spLocks/>
          </p:cNvSpPr>
          <p:nvPr/>
        </p:nvSpPr>
        <p:spPr bwMode="auto">
          <a:xfrm flipV="1">
            <a:off x="4546600" y="825500"/>
            <a:ext cx="4419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392" y="144"/>
              </a:cxn>
              <a:cxn ang="0">
                <a:pos x="1392" y="0"/>
              </a:cxn>
              <a:cxn ang="0">
                <a:pos x="2784" y="0"/>
              </a:cxn>
            </a:cxnLst>
            <a:rect l="0" t="0" r="r" b="b"/>
            <a:pathLst>
              <a:path w="2784" h="144">
                <a:moveTo>
                  <a:pt x="0" y="144"/>
                </a:moveTo>
                <a:lnTo>
                  <a:pt x="1392" y="144"/>
                </a:lnTo>
                <a:lnTo>
                  <a:pt x="1392" y="0"/>
                </a:lnTo>
                <a:lnTo>
                  <a:pt x="278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10" name="Group 6"/>
          <p:cNvGrpSpPr>
            <a:grpSpLocks/>
          </p:cNvGrpSpPr>
          <p:nvPr/>
        </p:nvGrpSpPr>
        <p:grpSpPr bwMode="auto">
          <a:xfrm>
            <a:off x="6756400" y="811213"/>
            <a:ext cx="1460500" cy="238125"/>
            <a:chOff x="2448" y="1482"/>
            <a:chExt cx="920" cy="150"/>
          </a:xfrm>
        </p:grpSpPr>
        <p:sp>
          <p:nvSpPr>
            <p:cNvPr id="98311" name="Freeform 7"/>
            <p:cNvSpPr>
              <a:spLocks/>
            </p:cNvSpPr>
            <p:nvPr/>
          </p:nvSpPr>
          <p:spPr bwMode="auto">
            <a:xfrm>
              <a:off x="2448" y="1482"/>
              <a:ext cx="920" cy="1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20" y="162"/>
                </a:cxn>
                <a:cxn ang="0">
                  <a:pos x="0" y="162"/>
                </a:cxn>
                <a:cxn ang="0">
                  <a:pos x="0" y="2"/>
                </a:cxn>
              </a:cxnLst>
              <a:rect l="0" t="0" r="r" b="b"/>
              <a:pathLst>
                <a:path w="920" h="162">
                  <a:moveTo>
                    <a:pt x="0" y="2"/>
                  </a:moveTo>
                  <a:cubicBezTo>
                    <a:pt x="147" y="0"/>
                    <a:pt x="573" y="48"/>
                    <a:pt x="920" y="162"/>
                  </a:cubicBezTo>
                  <a:cubicBezTo>
                    <a:pt x="573" y="162"/>
                    <a:pt x="156" y="162"/>
                    <a:pt x="0" y="162"/>
                  </a:cubicBezTo>
                  <a:cubicBezTo>
                    <a:pt x="0" y="36"/>
                    <a:pt x="0" y="126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Freeform 8"/>
            <p:cNvSpPr>
              <a:spLocks/>
            </p:cNvSpPr>
            <p:nvPr/>
          </p:nvSpPr>
          <p:spPr bwMode="auto">
            <a:xfrm>
              <a:off x="2790" y="1536"/>
              <a:ext cx="15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3" y="54"/>
                </a:cxn>
                <a:cxn ang="0">
                  <a:pos x="0" y="63"/>
                </a:cxn>
              </a:cxnLst>
              <a:rect l="0" t="0" r="r" b="b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3" name="Freeform 9"/>
            <p:cNvSpPr>
              <a:spLocks/>
            </p:cNvSpPr>
            <p:nvPr/>
          </p:nvSpPr>
          <p:spPr bwMode="auto">
            <a:xfrm>
              <a:off x="2625" y="1518"/>
              <a:ext cx="99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48"/>
                </a:cxn>
                <a:cxn ang="0">
                  <a:pos x="0" y="90"/>
                </a:cxn>
              </a:cxnLst>
              <a:rect l="0" t="0" r="r" b="b"/>
              <a:pathLst>
                <a:path w="99" h="90">
                  <a:moveTo>
                    <a:pt x="0" y="0"/>
                  </a:moveTo>
                  <a:cubicBezTo>
                    <a:pt x="16" y="8"/>
                    <a:pt x="99" y="33"/>
                    <a:pt x="99" y="48"/>
                  </a:cubicBezTo>
                  <a:cubicBezTo>
                    <a:pt x="99" y="63"/>
                    <a:pt x="21" y="81"/>
                    <a:pt x="0" y="9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4" name="Freeform 10"/>
            <p:cNvSpPr>
              <a:spLocks/>
            </p:cNvSpPr>
            <p:nvPr/>
          </p:nvSpPr>
          <p:spPr bwMode="auto">
            <a:xfrm>
              <a:off x="2472" y="1518"/>
              <a:ext cx="111" cy="93"/>
            </a:xfrm>
            <a:custGeom>
              <a:avLst/>
              <a:gdLst/>
              <a:ahLst/>
              <a:cxnLst>
                <a:cxn ang="0">
                  <a:pos x="108" y="89"/>
                </a:cxn>
                <a:cxn ang="0">
                  <a:pos x="21" y="81"/>
                </a:cxn>
                <a:cxn ang="0">
                  <a:pos x="15" y="18"/>
                </a:cxn>
                <a:cxn ang="0">
                  <a:pos x="111" y="0"/>
                </a:cxn>
              </a:cxnLst>
              <a:rect l="0" t="0" r="r" b="b"/>
              <a:pathLst>
                <a:path w="111" h="93">
                  <a:moveTo>
                    <a:pt x="108" y="89"/>
                  </a:moveTo>
                  <a:cubicBezTo>
                    <a:pt x="94" y="88"/>
                    <a:pt x="36" y="93"/>
                    <a:pt x="21" y="81"/>
                  </a:cubicBezTo>
                  <a:cubicBezTo>
                    <a:pt x="6" y="69"/>
                    <a:pt x="0" y="32"/>
                    <a:pt x="15" y="18"/>
                  </a:cubicBezTo>
                  <a:cubicBezTo>
                    <a:pt x="30" y="4"/>
                    <a:pt x="91" y="4"/>
                    <a:pt x="111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15" name="Group 11"/>
          <p:cNvGrpSpPr>
            <a:grpSpLocks/>
          </p:cNvGrpSpPr>
          <p:nvPr/>
        </p:nvGrpSpPr>
        <p:grpSpPr bwMode="auto">
          <a:xfrm flipV="1">
            <a:off x="6756400" y="292100"/>
            <a:ext cx="1460500" cy="238125"/>
            <a:chOff x="2448" y="1482"/>
            <a:chExt cx="920" cy="150"/>
          </a:xfrm>
        </p:grpSpPr>
        <p:sp>
          <p:nvSpPr>
            <p:cNvPr id="98316" name="Freeform 12"/>
            <p:cNvSpPr>
              <a:spLocks/>
            </p:cNvSpPr>
            <p:nvPr/>
          </p:nvSpPr>
          <p:spPr bwMode="auto">
            <a:xfrm>
              <a:off x="2448" y="1482"/>
              <a:ext cx="920" cy="1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20" y="162"/>
                </a:cxn>
                <a:cxn ang="0">
                  <a:pos x="0" y="162"/>
                </a:cxn>
                <a:cxn ang="0">
                  <a:pos x="0" y="2"/>
                </a:cxn>
              </a:cxnLst>
              <a:rect l="0" t="0" r="r" b="b"/>
              <a:pathLst>
                <a:path w="920" h="162">
                  <a:moveTo>
                    <a:pt x="0" y="2"/>
                  </a:moveTo>
                  <a:cubicBezTo>
                    <a:pt x="147" y="0"/>
                    <a:pt x="573" y="48"/>
                    <a:pt x="920" y="162"/>
                  </a:cubicBezTo>
                  <a:cubicBezTo>
                    <a:pt x="573" y="162"/>
                    <a:pt x="156" y="162"/>
                    <a:pt x="0" y="162"/>
                  </a:cubicBezTo>
                  <a:cubicBezTo>
                    <a:pt x="0" y="36"/>
                    <a:pt x="0" y="126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7" name="Freeform 13"/>
            <p:cNvSpPr>
              <a:spLocks/>
            </p:cNvSpPr>
            <p:nvPr/>
          </p:nvSpPr>
          <p:spPr bwMode="auto">
            <a:xfrm>
              <a:off x="2790" y="1536"/>
              <a:ext cx="15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3" y="54"/>
                </a:cxn>
                <a:cxn ang="0">
                  <a:pos x="0" y="63"/>
                </a:cxn>
              </a:cxnLst>
              <a:rect l="0" t="0" r="r" b="b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8" name="Freeform 14"/>
            <p:cNvSpPr>
              <a:spLocks/>
            </p:cNvSpPr>
            <p:nvPr/>
          </p:nvSpPr>
          <p:spPr bwMode="auto">
            <a:xfrm>
              <a:off x="2625" y="1518"/>
              <a:ext cx="99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48"/>
                </a:cxn>
                <a:cxn ang="0">
                  <a:pos x="0" y="90"/>
                </a:cxn>
              </a:cxnLst>
              <a:rect l="0" t="0" r="r" b="b"/>
              <a:pathLst>
                <a:path w="99" h="90">
                  <a:moveTo>
                    <a:pt x="0" y="0"/>
                  </a:moveTo>
                  <a:cubicBezTo>
                    <a:pt x="16" y="8"/>
                    <a:pt x="99" y="33"/>
                    <a:pt x="99" y="48"/>
                  </a:cubicBezTo>
                  <a:cubicBezTo>
                    <a:pt x="99" y="63"/>
                    <a:pt x="21" y="81"/>
                    <a:pt x="0" y="9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9" name="Freeform 15"/>
            <p:cNvSpPr>
              <a:spLocks/>
            </p:cNvSpPr>
            <p:nvPr/>
          </p:nvSpPr>
          <p:spPr bwMode="auto">
            <a:xfrm>
              <a:off x="2472" y="1518"/>
              <a:ext cx="111" cy="93"/>
            </a:xfrm>
            <a:custGeom>
              <a:avLst/>
              <a:gdLst/>
              <a:ahLst/>
              <a:cxnLst>
                <a:cxn ang="0">
                  <a:pos x="108" y="89"/>
                </a:cxn>
                <a:cxn ang="0">
                  <a:pos x="21" y="81"/>
                </a:cxn>
                <a:cxn ang="0">
                  <a:pos x="15" y="18"/>
                </a:cxn>
                <a:cxn ang="0">
                  <a:pos x="111" y="0"/>
                </a:cxn>
              </a:cxnLst>
              <a:rect l="0" t="0" r="r" b="b"/>
              <a:pathLst>
                <a:path w="111" h="93">
                  <a:moveTo>
                    <a:pt x="108" y="89"/>
                  </a:moveTo>
                  <a:cubicBezTo>
                    <a:pt x="94" y="88"/>
                    <a:pt x="36" y="93"/>
                    <a:pt x="21" y="81"/>
                  </a:cubicBezTo>
                  <a:cubicBezTo>
                    <a:pt x="6" y="69"/>
                    <a:pt x="0" y="32"/>
                    <a:pt x="15" y="18"/>
                  </a:cubicBezTo>
                  <a:cubicBezTo>
                    <a:pt x="30" y="4"/>
                    <a:pt x="91" y="4"/>
                    <a:pt x="111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0" name="Rectangle 16"/>
          <p:cNvSpPr>
            <a:spLocks noGrp="1" noChangeArrowheads="1"/>
          </p:cNvSpPr>
          <p:nvPr>
            <p:ph type="title"/>
          </p:nvPr>
        </p:nvSpPr>
        <p:spPr>
          <a:xfrm>
            <a:off x="161925" y="219075"/>
            <a:ext cx="458470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Head Loss due to Sudden Expansion</a:t>
            </a:r>
          </a:p>
        </p:txBody>
      </p:sp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1987550" y="1752600"/>
          <a:ext cx="3571875" cy="930275"/>
        </p:xfrm>
        <a:graphic>
          <a:graphicData uri="http://schemas.openxmlformats.org/presentationml/2006/ole">
            <p:oleObj spid="_x0000_s98321" name="Equation" r:id="rId3" imgW="2717640" imgH="927000" progId="Equation.3">
              <p:embed/>
            </p:oleObj>
          </a:graphicData>
        </a:graphic>
      </p:graphicFrame>
      <p:graphicFrame>
        <p:nvGraphicFramePr>
          <p:cNvPr id="98322" name="Object 18"/>
          <p:cNvGraphicFramePr>
            <a:graphicFrameLocks noChangeAspect="1"/>
          </p:cNvGraphicFramePr>
          <p:nvPr/>
        </p:nvGraphicFramePr>
        <p:xfrm>
          <a:off x="2071688" y="2789238"/>
          <a:ext cx="3402012" cy="1211262"/>
        </p:xfrm>
        <a:graphic>
          <a:graphicData uri="http://schemas.openxmlformats.org/presentationml/2006/ole">
            <p:oleObj spid="_x0000_s98322" name="Equation" r:id="rId4" imgW="2590560" imgH="1206360" progId="Equation.3">
              <p:embed/>
            </p:oleObj>
          </a:graphicData>
        </a:graphic>
      </p:graphicFrame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7267575" y="1817688"/>
          <a:ext cx="1300163" cy="803275"/>
        </p:xfrm>
        <a:graphic>
          <a:graphicData uri="http://schemas.openxmlformats.org/presentationml/2006/ole">
            <p:oleObj spid="_x0000_s98323" name="Equation" r:id="rId5" imgW="990360" imgH="799920" progId="Equation.3">
              <p:embed/>
            </p:oleObj>
          </a:graphicData>
        </a:graphic>
      </p:graphicFrame>
      <p:graphicFrame>
        <p:nvGraphicFramePr>
          <p:cNvPr id="98324" name="Object 20"/>
          <p:cNvGraphicFramePr>
            <a:graphicFrameLocks noChangeAspect="1"/>
          </p:cNvGraphicFramePr>
          <p:nvPr/>
        </p:nvGraphicFramePr>
        <p:xfrm>
          <a:off x="252413" y="4148138"/>
          <a:ext cx="4119562" cy="1211262"/>
        </p:xfrm>
        <a:graphic>
          <a:graphicData uri="http://schemas.openxmlformats.org/presentationml/2006/ole">
            <p:oleObj spid="_x0000_s98324" name="Equation" r:id="rId6" imgW="3136680" imgH="1206360" progId="Equation.3">
              <p:embed/>
            </p:oleObj>
          </a:graphicData>
        </a:graphic>
      </p:graphicFrame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5562600" y="4491038"/>
          <a:ext cx="3254375" cy="828675"/>
        </p:xfrm>
        <a:graphic>
          <a:graphicData uri="http://schemas.openxmlformats.org/presentationml/2006/ole">
            <p:oleObj spid="_x0000_s98325" name="Equation" r:id="rId7" imgW="2476440" imgH="825480" progId="Equation.3">
              <p:embed/>
            </p:oleObj>
          </a:graphicData>
        </a:graphic>
      </p:graphicFrame>
      <p:graphicFrame>
        <p:nvGraphicFramePr>
          <p:cNvPr id="98326" name="Object 22"/>
          <p:cNvGraphicFramePr>
            <a:graphicFrameLocks noChangeAspect="1"/>
          </p:cNvGraphicFramePr>
          <p:nvPr/>
        </p:nvGraphicFramePr>
        <p:xfrm>
          <a:off x="455613" y="5684838"/>
          <a:ext cx="2252662" cy="854075"/>
        </p:xfrm>
        <a:graphic>
          <a:graphicData uri="http://schemas.openxmlformats.org/presentationml/2006/ole">
            <p:oleObj spid="_x0000_s98326" name="Equation" r:id="rId8" imgW="1714320" imgH="850680" progId="Equation.3">
              <p:embed/>
            </p:oleObj>
          </a:graphicData>
        </a:graphic>
      </p:graphicFrame>
      <p:graphicFrame>
        <p:nvGraphicFramePr>
          <p:cNvPr id="98327" name="Object 23"/>
          <p:cNvGraphicFramePr>
            <a:graphicFrameLocks noChangeAspect="1"/>
          </p:cNvGraphicFramePr>
          <p:nvPr/>
        </p:nvGraphicFramePr>
        <p:xfrm>
          <a:off x="3160713" y="5608638"/>
          <a:ext cx="2736850" cy="931862"/>
        </p:xfrm>
        <a:graphic>
          <a:graphicData uri="http://schemas.openxmlformats.org/presentationml/2006/ole">
            <p:oleObj spid="_x0000_s98327" name="Equation" r:id="rId9" imgW="2082600" imgH="927000" progId="Equation.3">
              <p:embed/>
            </p:oleObj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6454775" y="5608638"/>
          <a:ext cx="2219325" cy="931862"/>
        </p:xfrm>
        <a:graphic>
          <a:graphicData uri="http://schemas.openxmlformats.org/presentationml/2006/ole">
            <p:oleObj spid="_x0000_s98328" name="Equation" r:id="rId10" imgW="1688760" imgH="927000" progId="Equation.3">
              <p:embed/>
            </p:oleObj>
          </a:graphicData>
        </a:graphic>
      </p:graphicFrame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469900" y="24511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279400" y="3454400"/>
            <a:ext cx="165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6299200" y="2374900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7" name="Rectangle 33"/>
          <p:cNvSpPr>
            <a:spLocks noChangeArrowheads="1"/>
          </p:cNvSpPr>
          <p:nvPr/>
        </p:nvSpPr>
        <p:spPr bwMode="auto">
          <a:xfrm>
            <a:off x="231775" y="3021013"/>
            <a:ext cx="18415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Momentum</a:t>
            </a: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6242050" y="1946275"/>
            <a:ext cx="9334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Mass</a:t>
            </a:r>
          </a:p>
        </p:txBody>
      </p:sp>
      <p:sp>
        <p:nvSpPr>
          <p:cNvPr id="98340" name="Freeform 36"/>
          <p:cNvSpPr>
            <a:spLocks/>
          </p:cNvSpPr>
          <p:nvPr/>
        </p:nvSpPr>
        <p:spPr bwMode="auto">
          <a:xfrm>
            <a:off x="6045200" y="2628900"/>
            <a:ext cx="2260600" cy="696913"/>
          </a:xfrm>
          <a:custGeom>
            <a:avLst/>
            <a:gdLst/>
            <a:ahLst/>
            <a:cxnLst>
              <a:cxn ang="0">
                <a:pos x="1688" y="0"/>
              </a:cxn>
              <a:cxn ang="0">
                <a:pos x="1120" y="392"/>
              </a:cxn>
              <a:cxn ang="0">
                <a:pos x="0" y="376"/>
              </a:cxn>
            </a:cxnLst>
            <a:rect l="0" t="0" r="r" b="b"/>
            <a:pathLst>
              <a:path w="1688" h="455">
                <a:moveTo>
                  <a:pt x="1688" y="0"/>
                </a:moveTo>
                <a:cubicBezTo>
                  <a:pt x="1544" y="164"/>
                  <a:pt x="1401" y="329"/>
                  <a:pt x="1120" y="392"/>
                </a:cubicBezTo>
                <a:cubicBezTo>
                  <a:pt x="839" y="455"/>
                  <a:pt x="419" y="415"/>
                  <a:pt x="0" y="376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341" name="Oval 37"/>
          <p:cNvSpPr>
            <a:spLocks noChangeArrowheads="1"/>
          </p:cNvSpPr>
          <p:nvPr/>
        </p:nvSpPr>
        <p:spPr bwMode="auto">
          <a:xfrm>
            <a:off x="3416300" y="2705100"/>
            <a:ext cx="2413000" cy="13589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343" name="Oval 39"/>
          <p:cNvSpPr>
            <a:spLocks noChangeArrowheads="1"/>
          </p:cNvSpPr>
          <p:nvPr/>
        </p:nvSpPr>
        <p:spPr bwMode="auto">
          <a:xfrm>
            <a:off x="8001000" y="1752600"/>
            <a:ext cx="609600" cy="9144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44" name="Line 40"/>
          <p:cNvSpPr>
            <a:spLocks noChangeShapeType="1"/>
          </p:cNvSpPr>
          <p:nvPr/>
        </p:nvSpPr>
        <p:spPr bwMode="auto">
          <a:xfrm flipH="1" flipV="1">
            <a:off x="3606800" y="2692400"/>
            <a:ext cx="190500" cy="25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6" grpId="0" autoUpdateAnimBg="0"/>
      <p:bldP spid="98337" grpId="0" autoUpdateAnimBg="0"/>
      <p:bldP spid="98338" grpId="0" autoUpdateAnimBg="0"/>
      <p:bldP spid="98340" grpId="0" animBg="1"/>
      <p:bldP spid="98341" grpId="0" animBg="1"/>
      <p:bldP spid="98343" grpId="0" animBg="1"/>
      <p:bldP spid="983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881063" y="4232275"/>
            <a:ext cx="3856037" cy="12684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4732338" y="3170238"/>
            <a:ext cx="404812" cy="7953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52" name="Oval 56"/>
          <p:cNvSpPr>
            <a:spLocks noChangeArrowheads="1"/>
          </p:cNvSpPr>
          <p:nvPr/>
        </p:nvSpPr>
        <p:spPr bwMode="auto">
          <a:xfrm>
            <a:off x="4840288" y="3983038"/>
            <a:ext cx="749300" cy="187325"/>
          </a:xfrm>
          <a:prstGeom prst="ellipse">
            <a:avLst/>
          </a:prstGeom>
          <a:noFill/>
          <a:ln w="12700">
            <a:noFill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4714875" y="2482850"/>
            <a:ext cx="1689100" cy="68738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4714875" y="4606925"/>
            <a:ext cx="3919538" cy="4683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>
            <a:off x="4735513" y="4110038"/>
            <a:ext cx="0" cy="15351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Freeform 36"/>
          <p:cNvSpPr>
            <a:spLocks/>
          </p:cNvSpPr>
          <p:nvPr/>
        </p:nvSpPr>
        <p:spPr bwMode="auto">
          <a:xfrm flipH="1">
            <a:off x="838200" y="4225925"/>
            <a:ext cx="7793038" cy="37782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392" y="144"/>
              </a:cxn>
              <a:cxn ang="0">
                <a:pos x="1392" y="0"/>
              </a:cxn>
              <a:cxn ang="0">
                <a:pos x="2784" y="0"/>
              </a:cxn>
            </a:cxnLst>
            <a:rect l="0" t="0" r="r" b="b"/>
            <a:pathLst>
              <a:path w="2784" h="144">
                <a:moveTo>
                  <a:pt x="0" y="144"/>
                </a:moveTo>
                <a:lnTo>
                  <a:pt x="1392" y="144"/>
                </a:lnTo>
                <a:lnTo>
                  <a:pt x="1392" y="0"/>
                </a:lnTo>
                <a:lnTo>
                  <a:pt x="278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Freeform 37"/>
          <p:cNvSpPr>
            <a:spLocks/>
          </p:cNvSpPr>
          <p:nvPr/>
        </p:nvSpPr>
        <p:spPr bwMode="auto">
          <a:xfrm flipH="1" flipV="1">
            <a:off x="838200" y="5108575"/>
            <a:ext cx="7793038" cy="37941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392" y="144"/>
              </a:cxn>
              <a:cxn ang="0">
                <a:pos x="1392" y="0"/>
              </a:cxn>
              <a:cxn ang="0">
                <a:pos x="2784" y="0"/>
              </a:cxn>
            </a:cxnLst>
            <a:rect l="0" t="0" r="r" b="b"/>
            <a:pathLst>
              <a:path w="2784" h="144">
                <a:moveTo>
                  <a:pt x="0" y="144"/>
                </a:moveTo>
                <a:lnTo>
                  <a:pt x="1392" y="144"/>
                </a:lnTo>
                <a:lnTo>
                  <a:pt x="1392" y="0"/>
                </a:lnTo>
                <a:lnTo>
                  <a:pt x="278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Contraction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046413" y="4887913"/>
            <a:ext cx="387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872" name="Group 176"/>
          <p:cNvGrpSpPr>
            <a:grpSpLocks/>
          </p:cNvGrpSpPr>
          <p:nvPr/>
        </p:nvGrpSpPr>
        <p:grpSpPr bwMode="auto">
          <a:xfrm>
            <a:off x="1265238" y="2374900"/>
            <a:ext cx="3443287" cy="261938"/>
            <a:chOff x="797" y="1496"/>
            <a:chExt cx="2169" cy="165"/>
          </a:xfrm>
        </p:grpSpPr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512" y="1543"/>
              <a:ext cx="452" cy="11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1798" y="1533"/>
              <a:ext cx="718" cy="11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1082" y="1515"/>
              <a:ext cx="718" cy="11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797" y="1505"/>
              <a:ext cx="285" cy="11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808" y="1496"/>
              <a:ext cx="2158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4733925" y="2122488"/>
            <a:ext cx="0" cy="32496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Freeform 11"/>
          <p:cNvSpPr>
            <a:spLocks/>
          </p:cNvSpPr>
          <p:nvPr/>
        </p:nvSpPr>
        <p:spPr bwMode="auto">
          <a:xfrm>
            <a:off x="3930650" y="4257675"/>
            <a:ext cx="1824038" cy="471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94"/>
              </a:cxn>
              <a:cxn ang="0">
                <a:pos x="349" y="176"/>
              </a:cxn>
              <a:cxn ang="0">
                <a:pos x="506" y="233"/>
              </a:cxn>
              <a:cxn ang="0">
                <a:pos x="683" y="283"/>
              </a:cxn>
              <a:cxn ang="0">
                <a:pos x="833" y="296"/>
              </a:cxn>
              <a:cxn ang="0">
                <a:pos x="953" y="277"/>
              </a:cxn>
              <a:cxn ang="0">
                <a:pos x="1148" y="233"/>
              </a:cxn>
            </a:cxnLst>
            <a:rect l="0" t="0" r="r" b="b"/>
            <a:pathLst>
              <a:path w="1149" h="297">
                <a:moveTo>
                  <a:pt x="0" y="0"/>
                </a:moveTo>
                <a:lnTo>
                  <a:pt x="160" y="94"/>
                </a:lnTo>
                <a:lnTo>
                  <a:pt x="349" y="176"/>
                </a:lnTo>
                <a:lnTo>
                  <a:pt x="506" y="233"/>
                </a:lnTo>
                <a:lnTo>
                  <a:pt x="683" y="283"/>
                </a:lnTo>
                <a:lnTo>
                  <a:pt x="833" y="296"/>
                </a:lnTo>
                <a:lnTo>
                  <a:pt x="953" y="277"/>
                </a:lnTo>
                <a:lnTo>
                  <a:pt x="1148" y="23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Freeform 12"/>
          <p:cNvSpPr>
            <a:spLocks/>
          </p:cNvSpPr>
          <p:nvPr/>
        </p:nvSpPr>
        <p:spPr bwMode="auto">
          <a:xfrm>
            <a:off x="3930650" y="4967288"/>
            <a:ext cx="1824038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160" y="201"/>
              </a:cxn>
              <a:cxn ang="0">
                <a:pos x="349" y="119"/>
              </a:cxn>
              <a:cxn ang="0">
                <a:pos x="506" y="63"/>
              </a:cxn>
              <a:cxn ang="0">
                <a:pos x="683" y="13"/>
              </a:cxn>
              <a:cxn ang="0">
                <a:pos x="833" y="0"/>
              </a:cxn>
              <a:cxn ang="0">
                <a:pos x="953" y="19"/>
              </a:cxn>
              <a:cxn ang="0">
                <a:pos x="1148" y="63"/>
              </a:cxn>
            </a:cxnLst>
            <a:rect l="0" t="0" r="r" b="b"/>
            <a:pathLst>
              <a:path w="1149" h="296">
                <a:moveTo>
                  <a:pt x="0" y="295"/>
                </a:moveTo>
                <a:lnTo>
                  <a:pt x="160" y="201"/>
                </a:lnTo>
                <a:lnTo>
                  <a:pt x="349" y="119"/>
                </a:lnTo>
                <a:lnTo>
                  <a:pt x="506" y="63"/>
                </a:lnTo>
                <a:lnTo>
                  <a:pt x="683" y="13"/>
                </a:lnTo>
                <a:lnTo>
                  <a:pt x="833" y="0"/>
                </a:lnTo>
                <a:lnTo>
                  <a:pt x="953" y="19"/>
                </a:lnTo>
                <a:lnTo>
                  <a:pt x="1148" y="6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4740275" y="3933825"/>
            <a:ext cx="338455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409825" y="4530725"/>
            <a:ext cx="503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V</a:t>
            </a:r>
            <a:r>
              <a:rPr lang="en-US" sz="2400" baseline="-25000">
                <a:latin typeface="Book Antiqua" pitchFamily="18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7656513" y="4627563"/>
            <a:ext cx="503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V</a:t>
            </a:r>
            <a:r>
              <a:rPr lang="en-US" sz="2400" baseline="-25000">
                <a:latin typeface="Book Antiqua" pitchFamily="18" charset="0"/>
              </a:rPr>
              <a:t>2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6557963" y="4848225"/>
            <a:ext cx="100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027113" y="1692275"/>
            <a:ext cx="7858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EGL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066800" y="2592388"/>
            <a:ext cx="854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HGL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4740275" y="2468563"/>
            <a:ext cx="1627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5487988" y="5287963"/>
            <a:ext cx="2303462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solidFill>
                  <a:schemeClr val="folHlink"/>
                </a:solidFill>
              </a:rPr>
              <a:t>vena contracta</a:t>
            </a: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5264150" y="4984750"/>
            <a:ext cx="541338" cy="442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22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40500" y="2392363"/>
          <a:ext cx="1320800" cy="790575"/>
        </p:xfrm>
        <a:graphic>
          <a:graphicData uri="http://schemas.openxmlformats.org/presentationml/2006/ole">
            <p:oleObj spid="_x0000_s29722" name="Equation" r:id="rId3" imgW="1333440" imgH="799920" progId="Equation.3">
              <p:embed/>
            </p:oleObj>
          </a:graphicData>
        </a:graphic>
      </p:graphicFrame>
      <p:sp>
        <p:nvSpPr>
          <p:cNvPr id="2972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5207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losses are reduced with a gradual contraction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740275" y="3154363"/>
            <a:ext cx="338455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4114800" y="2451100"/>
            <a:ext cx="1627188" cy="852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24"/>
              </a:cxn>
              <a:cxn ang="0">
                <a:pos x="472" y="96"/>
              </a:cxn>
              <a:cxn ang="0">
                <a:pos x="664" y="264"/>
              </a:cxn>
              <a:cxn ang="0">
                <a:pos x="776" y="424"/>
              </a:cxn>
              <a:cxn ang="0">
                <a:pos x="896" y="496"/>
              </a:cxn>
              <a:cxn ang="0">
                <a:pos x="1024" y="536"/>
              </a:cxn>
            </a:cxnLst>
            <a:rect l="0" t="0" r="r" b="b"/>
            <a:pathLst>
              <a:path w="1025" h="537">
                <a:moveTo>
                  <a:pt x="0" y="0"/>
                </a:moveTo>
                <a:lnTo>
                  <a:pt x="272" y="24"/>
                </a:lnTo>
                <a:lnTo>
                  <a:pt x="472" y="96"/>
                </a:lnTo>
                <a:lnTo>
                  <a:pt x="664" y="264"/>
                </a:lnTo>
                <a:lnTo>
                  <a:pt x="776" y="424"/>
                </a:lnTo>
                <a:lnTo>
                  <a:pt x="896" y="496"/>
                </a:lnTo>
                <a:lnTo>
                  <a:pt x="1024" y="53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4740275" y="3148013"/>
            <a:ext cx="1627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4154488" y="2649538"/>
            <a:ext cx="1524000" cy="1504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6" y="38"/>
              </a:cxn>
              <a:cxn ang="0">
                <a:pos x="277" y="101"/>
              </a:cxn>
              <a:cxn ang="0">
                <a:pos x="353" y="176"/>
              </a:cxn>
              <a:cxn ang="0">
                <a:pos x="365" y="352"/>
              </a:cxn>
              <a:cxn ang="0">
                <a:pos x="447" y="908"/>
              </a:cxn>
              <a:cxn ang="0">
                <a:pos x="543" y="947"/>
              </a:cxn>
              <a:cxn ang="0">
                <a:pos x="702" y="947"/>
              </a:cxn>
              <a:cxn ang="0">
                <a:pos x="855" y="916"/>
              </a:cxn>
              <a:cxn ang="0">
                <a:pos x="959" y="900"/>
              </a:cxn>
            </a:cxnLst>
            <a:rect l="0" t="0" r="r" b="b"/>
            <a:pathLst>
              <a:path w="960" h="948">
                <a:moveTo>
                  <a:pt x="0" y="0"/>
                </a:moveTo>
                <a:lnTo>
                  <a:pt x="176" y="38"/>
                </a:lnTo>
                <a:lnTo>
                  <a:pt x="277" y="101"/>
                </a:lnTo>
                <a:lnTo>
                  <a:pt x="353" y="176"/>
                </a:lnTo>
                <a:lnTo>
                  <a:pt x="365" y="352"/>
                </a:lnTo>
                <a:lnTo>
                  <a:pt x="447" y="908"/>
                </a:lnTo>
                <a:lnTo>
                  <a:pt x="543" y="947"/>
                </a:lnTo>
                <a:lnTo>
                  <a:pt x="702" y="947"/>
                </a:lnTo>
                <a:lnTo>
                  <a:pt x="855" y="916"/>
                </a:lnTo>
                <a:lnTo>
                  <a:pt x="959" y="9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303338" y="2555875"/>
            <a:ext cx="3424237" cy="87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73" name="Line 177"/>
          <p:cNvSpPr>
            <a:spLocks noChangeShapeType="1"/>
          </p:cNvSpPr>
          <p:nvPr/>
        </p:nvSpPr>
        <p:spPr bwMode="auto">
          <a:xfrm>
            <a:off x="5680075" y="5732463"/>
            <a:ext cx="1957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874" name="Text Box 178"/>
          <p:cNvSpPr txBox="1">
            <a:spLocks noChangeArrowheads="1"/>
          </p:cNvSpPr>
          <p:nvPr/>
        </p:nvSpPr>
        <p:spPr bwMode="auto">
          <a:xfrm>
            <a:off x="5876925" y="3632200"/>
            <a:ext cx="20415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Expansion!!!</a:t>
            </a:r>
          </a:p>
        </p:txBody>
      </p:sp>
      <p:sp>
        <p:nvSpPr>
          <p:cNvPr id="29875" name="Line 179"/>
          <p:cNvSpPr>
            <a:spLocks noChangeShapeType="1"/>
          </p:cNvSpPr>
          <p:nvPr/>
        </p:nvSpPr>
        <p:spPr bwMode="auto">
          <a:xfrm flipH="1">
            <a:off x="5630863" y="4049713"/>
            <a:ext cx="652462" cy="7572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876" name="Line 180"/>
          <p:cNvSpPr>
            <a:spLocks noChangeShapeType="1"/>
          </p:cNvSpPr>
          <p:nvPr/>
        </p:nvSpPr>
        <p:spPr bwMode="auto">
          <a:xfrm>
            <a:off x="5972175" y="4049713"/>
            <a:ext cx="1776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utoUpdateAnimBg="0"/>
      <p:bldP spid="29874" grpId="0" build="p" autoUpdateAnimBg="0"/>
      <p:bldP spid="2987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Entrance Losses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981200"/>
            <a:ext cx="3905250" cy="4368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Losses can be reduced by accelerating the flow gradually and eliminating the </a:t>
            </a:r>
            <a:r>
              <a:rPr lang="en-US" i="1"/>
              <a:t>vena contracta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4311650" y="2070100"/>
            <a:ext cx="138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 rot="10800000" flipH="1">
            <a:off x="4984750" y="1924050"/>
            <a:ext cx="279400" cy="139700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959350" y="2133600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5010150" y="22098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086350" y="2286000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36" name="Object 1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08500" y="3619500"/>
          <a:ext cx="1028700" cy="330200"/>
        </p:xfrm>
        <a:graphic>
          <a:graphicData uri="http://schemas.openxmlformats.org/presentationml/2006/ole">
            <p:oleObj spid="_x0000_s30736" name="Equation" r:id="rId3" imgW="1041120" imgH="342720" progId="Equation.3">
              <p:embed/>
            </p:oleObj>
          </a:graphicData>
        </a:graphic>
      </p:graphicFrame>
      <p:graphicFrame>
        <p:nvGraphicFramePr>
          <p:cNvPr id="30737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2540000"/>
          <a:ext cx="1016000" cy="330200"/>
        </p:xfrm>
        <a:graphic>
          <a:graphicData uri="http://schemas.openxmlformats.org/presentationml/2006/ole">
            <p:oleObj spid="_x0000_s30737" name="Equation" r:id="rId4" imgW="1028520" imgH="342720" progId="Equation.3">
              <p:embed/>
            </p:oleObj>
          </a:graphicData>
        </a:graphic>
      </p:graphicFrame>
      <p:graphicFrame>
        <p:nvGraphicFramePr>
          <p:cNvPr id="30738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81500" y="4914900"/>
          <a:ext cx="1181100" cy="330200"/>
        </p:xfrm>
        <a:graphic>
          <a:graphicData uri="http://schemas.openxmlformats.org/presentationml/2006/ole">
            <p:oleObj spid="_x0000_s30738" name="Equation" r:id="rId5" imgW="1193760" imgH="342720" progId="Equation.3">
              <p:embed/>
            </p:oleObj>
          </a:graphicData>
        </a:graphic>
      </p:graphicFrame>
      <p:graphicFrame>
        <p:nvGraphicFramePr>
          <p:cNvPr id="30739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43800" y="3352800"/>
          <a:ext cx="1320800" cy="800100"/>
        </p:xfrm>
        <a:graphic>
          <a:graphicData uri="http://schemas.openxmlformats.org/presentationml/2006/ole">
            <p:oleObj spid="_x0000_s30739" name="Equation" r:id="rId6" imgW="1333440" imgH="812520" progId="Equation.3">
              <p:embed/>
            </p:oleObj>
          </a:graphicData>
        </a:graphic>
      </p:graphicFrame>
      <p:grpSp>
        <p:nvGrpSpPr>
          <p:cNvPr id="30750" name="Group 30"/>
          <p:cNvGrpSpPr>
            <a:grpSpLocks/>
          </p:cNvGrpSpPr>
          <p:nvPr/>
        </p:nvGrpSpPr>
        <p:grpSpPr bwMode="auto">
          <a:xfrm>
            <a:off x="5410200" y="2590800"/>
            <a:ext cx="1665288" cy="200025"/>
            <a:chOff x="477" y="3138"/>
            <a:chExt cx="1049" cy="126"/>
          </a:xfrm>
        </p:grpSpPr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477" y="3138"/>
              <a:ext cx="1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480" y="3264"/>
              <a:ext cx="1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54" name="Group 34"/>
          <p:cNvGrpSpPr>
            <a:grpSpLocks/>
          </p:cNvGrpSpPr>
          <p:nvPr/>
        </p:nvGrpSpPr>
        <p:grpSpPr bwMode="auto">
          <a:xfrm>
            <a:off x="5715000" y="4579938"/>
            <a:ext cx="2033588" cy="933450"/>
            <a:chOff x="3600" y="2885"/>
            <a:chExt cx="1281" cy="588"/>
          </a:xfrm>
        </p:grpSpPr>
        <p:sp>
          <p:nvSpPr>
            <p:cNvPr id="30743" name="Arc 23"/>
            <p:cNvSpPr>
              <a:spLocks/>
            </p:cNvSpPr>
            <p:nvPr/>
          </p:nvSpPr>
          <p:spPr bwMode="auto">
            <a:xfrm rot="10800000">
              <a:off x="3600" y="2885"/>
              <a:ext cx="236" cy="2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Arc 24"/>
            <p:cNvSpPr>
              <a:spLocks/>
            </p:cNvSpPr>
            <p:nvPr/>
          </p:nvSpPr>
          <p:spPr bwMode="auto">
            <a:xfrm>
              <a:off x="3605" y="3237"/>
              <a:ext cx="236" cy="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8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51" name="Group 31"/>
            <p:cNvGrpSpPr>
              <a:grpSpLocks/>
            </p:cNvGrpSpPr>
            <p:nvPr/>
          </p:nvGrpSpPr>
          <p:grpSpPr bwMode="auto">
            <a:xfrm>
              <a:off x="3832" y="3120"/>
              <a:ext cx="1049" cy="126"/>
              <a:chOff x="477" y="3138"/>
              <a:chExt cx="1049" cy="126"/>
            </a:xfrm>
          </p:grpSpPr>
          <p:sp>
            <p:nvSpPr>
              <p:cNvPr id="30752" name="Line 32"/>
              <p:cNvSpPr>
                <a:spLocks noChangeShapeType="1"/>
              </p:cNvSpPr>
              <p:nvPr/>
            </p:nvSpPr>
            <p:spPr bwMode="auto">
              <a:xfrm>
                <a:off x="477" y="3138"/>
                <a:ext cx="10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3" name="Line 33"/>
              <p:cNvSpPr>
                <a:spLocks noChangeShapeType="1"/>
              </p:cNvSpPr>
              <p:nvPr/>
            </p:nvSpPr>
            <p:spPr bwMode="auto">
              <a:xfrm>
                <a:off x="480" y="3264"/>
                <a:ext cx="10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55" name="Group 35"/>
          <p:cNvGrpSpPr>
            <a:grpSpLocks/>
          </p:cNvGrpSpPr>
          <p:nvPr/>
        </p:nvGrpSpPr>
        <p:grpSpPr bwMode="auto">
          <a:xfrm>
            <a:off x="5708650" y="3659188"/>
            <a:ext cx="1665288" cy="200025"/>
            <a:chOff x="477" y="3138"/>
            <a:chExt cx="1049" cy="126"/>
          </a:xfrm>
        </p:grpSpPr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477" y="3138"/>
              <a:ext cx="1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480" y="3264"/>
              <a:ext cx="1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57150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5715000" y="2819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>
            <a:off x="5715000" y="3886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>
            <a:off x="5715000" y="5486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6586538" y="1874838"/>
            <a:ext cx="14462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reentrant</a:t>
            </a: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6665913" y="2371725"/>
            <a:ext cx="144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Head Loss in Valves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095875" cy="445452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Function of valve type and valve position</a:t>
            </a:r>
          </a:p>
          <a:p>
            <a:r>
              <a:rPr lang="en-US"/>
              <a:t>The complex flow path through valves often results in high head loss</a:t>
            </a:r>
          </a:p>
          <a:p>
            <a:r>
              <a:rPr lang="en-US"/>
              <a:t>What is the maximum value that </a:t>
            </a:r>
            <a:r>
              <a:rPr lang="en-US" i="1"/>
              <a:t>K</a:t>
            </a:r>
            <a:r>
              <a:rPr lang="en-US" i="1" baseline="-25000"/>
              <a:t>v</a:t>
            </a:r>
            <a:r>
              <a:rPr lang="en-US"/>
              <a:t> can have? _____</a:t>
            </a:r>
          </a:p>
        </p:txBody>
      </p:sp>
      <p:graphicFrame>
        <p:nvGraphicFramePr>
          <p:cNvPr id="327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2222500"/>
          <a:ext cx="2014538" cy="1558925"/>
        </p:xfrm>
        <a:graphic>
          <a:graphicData uri="http://schemas.openxmlformats.org/presentationml/2006/ole">
            <p:oleObj spid="_x0000_s32772" name="Equation" r:id="rId3" imgW="1371600" imgH="812520" progId="Equation.3">
              <p:embed/>
            </p:oleObj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252538" y="5483225"/>
            <a:ext cx="725487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4000">
                <a:solidFill>
                  <a:schemeClr val="folHlink"/>
                </a:solidFill>
                <a:sym typeface="Symbol" pitchFamily="18" charset="2"/>
              </a:rPr>
              <a:t></a:t>
            </a:r>
            <a:endParaRPr lang="en-US" sz="4000">
              <a:solidFill>
                <a:schemeClr val="folHlink"/>
              </a:solidFill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62288" y="6010275"/>
            <a:ext cx="4425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can K be greater than 1?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  <p:bldP spid="327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Energy Equation Assumptions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7613650" y="2584450"/>
          <a:ext cx="1273175" cy="444500"/>
        </p:xfrm>
        <a:graphic>
          <a:graphicData uri="http://schemas.openxmlformats.org/presentationml/2006/ole">
            <p:oleObj spid="_x0000_s102404" name="Equation" r:id="rId3" imgW="977760" imgH="342720" progId="Equation.3">
              <p:embed/>
            </p:oleObj>
          </a:graphicData>
        </a:graphic>
      </p:graphicFrame>
      <p:graphicFrame>
        <p:nvGraphicFramePr>
          <p:cNvPr id="1024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22363" y="5584825"/>
          <a:ext cx="6953250" cy="963613"/>
        </p:xfrm>
        <a:graphic>
          <a:graphicData uri="http://schemas.openxmlformats.org/presentationml/2006/ole">
            <p:oleObj spid="_x0000_s102405" name="Equation" r:id="rId4" imgW="4317840" imgH="609480" progId="Equation.2">
              <p:embed/>
            </p:oleObj>
          </a:graphicData>
        </a:graphic>
      </p:graphicFrame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2652713" y="2035175"/>
            <a:ext cx="19605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hydrostatic</a:t>
            </a:r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446338" y="4191000"/>
            <a:ext cx="13462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density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869950" y="4805363"/>
            <a:ext cx="1250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Steady</a:t>
            </a: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3344863" y="3632200"/>
            <a:ext cx="1238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kinetic</a:t>
            </a:r>
          </a:p>
        </p:txBody>
      </p:sp>
      <p:sp>
        <p:nvSpPr>
          <p:cNvPr id="102403" name="Rectangle 3"/>
          <p:cNvSpPr>
            <a:spLocks noChangeArrowheads="1"/>
          </p:cNvSpPr>
          <p:nvPr>
            <p:ph type="body" idx="1"/>
          </p:nvPr>
        </p:nvSpPr>
        <p:spPr>
          <a:xfrm>
            <a:off x="404813" y="1981200"/>
            <a:ext cx="8529637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Pressure is _________ in both cross sections</a:t>
            </a:r>
          </a:p>
          <a:p>
            <a:pPr lvl="1"/>
            <a:r>
              <a:rPr lang="en-US"/>
              <a:t>pressure changes are due to elevation only</a:t>
            </a:r>
          </a:p>
          <a:p>
            <a:r>
              <a:rPr lang="en-US"/>
              <a:t>section is drawn perpendicular to the streamlines (otherwise the _______ energy term is incorrect)</a:t>
            </a:r>
          </a:p>
          <a:p>
            <a:r>
              <a:rPr lang="en-US"/>
              <a:t>Constant ________at the cross section</a:t>
            </a:r>
          </a:p>
          <a:p>
            <a:r>
              <a:rPr lang="en-US"/>
              <a:t>_______ 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build="p" autoUpdateAnimBg="0"/>
      <p:bldP spid="102407" grpId="0" build="p" autoUpdateAnimBg="0"/>
      <p:bldP spid="102408" grpId="0" build="p" autoUpdateAnimBg="0"/>
      <p:bldP spid="10240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Questions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3263900"/>
            <a:ext cx="3622675" cy="3149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What is the head loss when a pipe enters a reservoir?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Draw the EGL and HGL</a:t>
            </a:r>
          </a:p>
        </p:txBody>
      </p: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3746500" y="3044825"/>
            <a:ext cx="5397500" cy="2625725"/>
            <a:chOff x="2360" y="1918"/>
            <a:chExt cx="3400" cy="1654"/>
          </a:xfrm>
        </p:grpSpPr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3560" y="2016"/>
              <a:ext cx="2200" cy="1515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3560" y="1940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>
              <a:off x="3512" y="1968"/>
              <a:ext cx="0" cy="1560"/>
            </a:xfrm>
            <a:prstGeom prst="line">
              <a:avLst/>
            </a:prstGeom>
            <a:noFill/>
            <a:ln w="1270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2448" y="2568"/>
              <a:ext cx="1400" cy="12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3732" y="2444"/>
              <a:ext cx="136" cy="37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360" y="2476"/>
              <a:ext cx="136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2615" y="2536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Book Antiqua" pitchFamily="18" charset="0"/>
                </a:rPr>
                <a:t>V</a:t>
              </a: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2908" y="2640"/>
              <a:ext cx="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3572" y="2016"/>
              <a:ext cx="2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AutoShape 12"/>
            <p:cNvSpPr>
              <a:spLocks noChangeArrowheads="1"/>
            </p:cNvSpPr>
            <p:nvPr/>
          </p:nvSpPr>
          <p:spPr bwMode="auto">
            <a:xfrm rot="10800000">
              <a:off x="4956" y="1918"/>
              <a:ext cx="120" cy="64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0063" y="2576513"/>
            <a:ext cx="5178425" cy="622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31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32238" y="4597400"/>
          <a:ext cx="400050" cy="911225"/>
        </p:xfrm>
        <a:graphic>
          <a:graphicData uri="http://schemas.openxmlformats.org/presentationml/2006/ole">
            <p:oleObj spid="_x0000_s34831" name="Equation" r:id="rId3" imgW="406080" imgH="927000" progId="Equation.3">
              <p:embed/>
            </p:oleObj>
          </a:graphicData>
        </a:graphic>
      </p:graphicFrame>
      <p:sp>
        <p:nvSpPr>
          <p:cNvPr id="34833" name="Line 17"/>
          <p:cNvSpPr>
            <a:spLocks noChangeShapeType="1"/>
          </p:cNvSpPr>
          <p:nvPr/>
        </p:nvSpPr>
        <p:spPr bwMode="auto">
          <a:xfrm flipH="1" flipV="1">
            <a:off x="517525" y="2216150"/>
            <a:ext cx="5178425" cy="622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4" name="Freeform 18"/>
          <p:cNvSpPr>
            <a:spLocks/>
          </p:cNvSpPr>
          <p:nvPr/>
        </p:nvSpPr>
        <p:spPr bwMode="auto">
          <a:xfrm>
            <a:off x="5494338" y="2808288"/>
            <a:ext cx="868362" cy="392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56"/>
              </a:cxn>
              <a:cxn ang="0">
                <a:pos x="547" y="239"/>
              </a:cxn>
            </a:cxnLst>
            <a:rect l="0" t="0" r="r" b="b"/>
            <a:pathLst>
              <a:path w="547" h="247">
                <a:moveTo>
                  <a:pt x="0" y="0"/>
                </a:moveTo>
                <a:cubicBezTo>
                  <a:pt x="308" y="31"/>
                  <a:pt x="203" y="13"/>
                  <a:pt x="270" y="56"/>
                </a:cubicBezTo>
                <a:cubicBezTo>
                  <a:pt x="361" y="96"/>
                  <a:pt x="409" y="247"/>
                  <a:pt x="547" y="239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2970213" y="2036763"/>
            <a:ext cx="8763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EGL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3043238" y="2470150"/>
            <a:ext cx="9159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HGL</a:t>
            </a:r>
          </a:p>
        </p:txBody>
      </p:sp>
      <p:graphicFrame>
        <p:nvGraphicFramePr>
          <p:cNvPr id="34841" name="Object 25"/>
          <p:cNvGraphicFramePr>
            <a:graphicFrameLocks noChangeAspect="1"/>
          </p:cNvGraphicFramePr>
          <p:nvPr/>
        </p:nvGraphicFramePr>
        <p:xfrm>
          <a:off x="4468813" y="5718175"/>
          <a:ext cx="2219325" cy="931863"/>
        </p:xfrm>
        <a:graphic>
          <a:graphicData uri="http://schemas.openxmlformats.org/presentationml/2006/ole">
            <p:oleObj spid="_x0000_s34841" name="Equation" r:id="rId4" imgW="1688760" imgH="927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animBg="1"/>
      <p:bldP spid="34833" grpId="0" animBg="1"/>
      <p:bldP spid="34834" grpId="0" animBg="1"/>
      <p:bldP spid="34836" grpId="0" autoUpdateAnimBg="0"/>
      <p:bldP spid="3483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Questions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981200"/>
            <a:ext cx="7772400" cy="1563688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Can the Darcy-Weisbach equation and Moody Diagram be used for fluids other than water? _____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844800" y="3027363"/>
            <a:ext cx="7366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Yes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831138" y="3678238"/>
            <a:ext cx="6191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No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49300" y="4797425"/>
            <a:ext cx="7366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Yes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08738" y="5854700"/>
            <a:ext cx="7366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Yes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98450" y="3654425"/>
            <a:ext cx="8443913" cy="57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sz="3200"/>
              <a:t>What about the Hazen-Williams equation? ___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98450" y="4314825"/>
            <a:ext cx="8031163" cy="57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sz="3200"/>
              <a:t>Does a perfectly smooth pipe have head loss? _____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298450" y="5326063"/>
            <a:ext cx="7808913" cy="1147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sz="3200"/>
              <a:t>Is it possible to decrease the head loss in a pipe by installing a smooth liner? ______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  <p:bldP spid="36869" grpId="0" build="p" autoUpdateAnimBg="0"/>
      <p:bldP spid="36870" grpId="0" build="p" autoUpdateAnimBg="0"/>
      <p:bldP spid="3687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6" name="Line 28"/>
          <p:cNvSpPr>
            <a:spLocks noChangeShapeType="1"/>
          </p:cNvSpPr>
          <p:nvPr/>
        </p:nvSpPr>
        <p:spPr bwMode="auto">
          <a:xfrm flipV="1">
            <a:off x="482600" y="195263"/>
            <a:ext cx="549275" cy="6016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116138" y="1965325"/>
            <a:ext cx="0" cy="2476500"/>
          </a:xfrm>
          <a:prstGeom prst="line">
            <a:avLst/>
          </a:prstGeom>
          <a:noFill/>
          <a:ln w="127000">
            <a:pattFill prst="ltDn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Example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2044700" y="187325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476250" y="1993900"/>
            <a:ext cx="154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 rot="10800000" flipH="1">
            <a:off x="819150" y="1885950"/>
            <a:ext cx="190500" cy="101600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976438" y="3482975"/>
            <a:ext cx="2220912" cy="45878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871663" y="3454400"/>
            <a:ext cx="115887" cy="55086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210050" y="3624263"/>
            <a:ext cx="2222500" cy="176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127500" y="3644900"/>
            <a:ext cx="2387600" cy="1492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398713" y="4100513"/>
            <a:ext cx="15065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D=40 cm</a:t>
            </a:r>
          </a:p>
          <a:p>
            <a:r>
              <a:rPr lang="en-US" sz="2400">
                <a:latin typeface="Book Antiqua" pitchFamily="18" charset="0"/>
              </a:rPr>
              <a:t>L=1000 m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811713" y="4151313"/>
            <a:ext cx="13874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D=20 cm</a:t>
            </a:r>
          </a:p>
          <a:p>
            <a:r>
              <a:rPr lang="en-US" sz="2400">
                <a:latin typeface="Book Antiqua" pitchFamily="18" charset="0"/>
              </a:rPr>
              <a:t>L=500 m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6324600" y="3435350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280150" y="3530600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497513" y="2881313"/>
            <a:ext cx="911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valve</a:t>
            </a: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012950" y="1993900"/>
            <a:ext cx="4813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6457950" y="3708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6794500" y="1987550"/>
            <a:ext cx="0" cy="172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6399213" y="2576513"/>
            <a:ext cx="984250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100 m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257175" y="4767263"/>
            <a:ext cx="7845425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Find the discharge, Q.</a:t>
            </a:r>
          </a:p>
          <a:p>
            <a:r>
              <a:rPr lang="en-US" sz="2400">
                <a:latin typeface="Book Antiqua" pitchFamily="18" charset="0"/>
              </a:rPr>
              <a:t>What additional information do you need?</a:t>
            </a:r>
          </a:p>
          <a:p>
            <a:r>
              <a:rPr lang="en-US" sz="2400">
                <a:latin typeface="Book Antiqua" pitchFamily="18" charset="0"/>
              </a:rPr>
              <a:t>Apply energy equation</a:t>
            </a:r>
          </a:p>
          <a:p>
            <a:r>
              <a:rPr lang="en-US" sz="2400">
                <a:latin typeface="Book Antiqua" pitchFamily="18" charset="0"/>
              </a:rPr>
              <a:t>How could you get a quick estimate? _________________</a:t>
            </a:r>
          </a:p>
          <a:p>
            <a:r>
              <a:rPr lang="en-US" sz="2400">
                <a:latin typeface="Book Antiqua" pitchFamily="18" charset="0"/>
              </a:rPr>
              <a:t>Or spreadsheet solution: find head loss as function of Q.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5434013" y="5876925"/>
            <a:ext cx="2395537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Use S-J on small pipe</a:t>
            </a:r>
          </a:p>
        </p:txBody>
      </p:sp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566738" y="0"/>
          <a:ext cx="7596187" cy="841375"/>
        </p:xfrm>
        <a:graphic>
          <a:graphicData uri="http://schemas.openxmlformats.org/presentationml/2006/ole">
            <p:oleObj spid="_x0000_s37911" name="Equation" r:id="rId3" imgW="5778360" imgH="838080" progId="Equation.3">
              <p:embed/>
            </p:oleObj>
          </a:graphicData>
        </a:graphic>
      </p:graphicFrame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482600" y="1998663"/>
            <a:ext cx="1568450" cy="0"/>
          </a:xfrm>
          <a:prstGeom prst="line">
            <a:avLst/>
          </a:prstGeom>
          <a:noFill/>
          <a:ln w="5715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365125" y="1320800"/>
            <a:ext cx="6000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cs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rot="5400000">
            <a:off x="6265069" y="3699669"/>
            <a:ext cx="366712" cy="0"/>
          </a:xfrm>
          <a:prstGeom prst="line">
            <a:avLst/>
          </a:prstGeom>
          <a:noFill/>
          <a:ln w="5715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6348413" y="3881438"/>
            <a:ext cx="6000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cs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V="1">
            <a:off x="4135438" y="190500"/>
            <a:ext cx="549275" cy="6016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 flipV="1">
            <a:off x="2249488" y="160338"/>
            <a:ext cx="549275" cy="6016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flipV="1">
            <a:off x="3289300" y="182563"/>
            <a:ext cx="549275" cy="6016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flipV="1">
            <a:off x="4956175" y="179388"/>
            <a:ext cx="549275" cy="6016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 flipV="1">
            <a:off x="7067550" y="203200"/>
            <a:ext cx="549275" cy="6016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922" name="Object 34"/>
          <p:cNvGraphicFramePr>
            <a:graphicFrameLocks noChangeAspect="1"/>
          </p:cNvGraphicFramePr>
          <p:nvPr/>
        </p:nvGraphicFramePr>
        <p:xfrm>
          <a:off x="6492875" y="5316538"/>
          <a:ext cx="1912938" cy="650875"/>
        </p:xfrm>
        <a:graphic>
          <a:graphicData uri="http://schemas.openxmlformats.org/presentationml/2006/ole">
            <p:oleObj spid="_x0000_s37922" name="Equation" r:id="rId4" imgW="1854000" imgH="825480" progId="Equation.DSMT4">
              <p:embed/>
            </p:oleObj>
          </a:graphicData>
        </a:graphic>
      </p:graphicFrame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84188" y="2014538"/>
            <a:ext cx="1560512" cy="242093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6" grpId="0" animBg="1"/>
      <p:bldP spid="37910" grpId="0" build="p" autoUpdateAnimBg="0"/>
      <p:bldP spid="37912" grpId="0" animBg="1"/>
      <p:bldP spid="37913" grpId="0" build="p" autoUpdateAnimBg="0"/>
      <p:bldP spid="37914" grpId="0" animBg="1"/>
      <p:bldP spid="37915" grpId="0" build="p" autoUpdateAnimBg="0"/>
      <p:bldP spid="37917" grpId="0" animBg="1"/>
      <p:bldP spid="37918" grpId="0" animBg="1"/>
      <p:bldP spid="37919" grpId="0" animBg="1"/>
      <p:bldP spid="37920" grpId="0" animBg="1"/>
      <p:bldP spid="379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approximations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Choose an f (all losses proportional to Q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Assume kinetic energy loss (minor losses) are minor</a:t>
            </a:r>
          </a:p>
          <a:p>
            <a:r>
              <a:rPr lang="en-US"/>
              <a:t>Assume most of the head loss is in the small pipe</a:t>
            </a: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438150" y="2493963"/>
          <a:ext cx="1955800" cy="825500"/>
        </p:xfrm>
        <a:graphic>
          <a:graphicData uri="http://schemas.openxmlformats.org/presentationml/2006/ole">
            <p:oleObj spid="_x0000_s187396" name="Equation" r:id="rId3" imgW="1955520" imgH="825480" progId="Equation.DSMT4">
              <p:embed/>
            </p:oleObj>
          </a:graphicData>
        </a:graphic>
      </p:graphicFrame>
      <p:graphicFrame>
        <p:nvGraphicFramePr>
          <p:cNvPr id="187401" name="Object 9"/>
          <p:cNvGraphicFramePr>
            <a:graphicFrameLocks noChangeAspect="1"/>
          </p:cNvGraphicFramePr>
          <p:nvPr/>
        </p:nvGraphicFramePr>
        <p:xfrm>
          <a:off x="2689225" y="2532063"/>
          <a:ext cx="2755900" cy="827087"/>
        </p:xfrm>
        <a:graphic>
          <a:graphicData uri="http://schemas.openxmlformats.org/presentationml/2006/ole">
            <p:oleObj spid="_x0000_s187401" name="Equation" r:id="rId4" imgW="2108160" imgH="825480" progId="Equation.DSMT4">
              <p:embed/>
            </p:oleObj>
          </a:graphicData>
        </a:graphic>
      </p:graphicFrame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808038" y="5183188"/>
          <a:ext cx="7710487" cy="944562"/>
        </p:xfrm>
        <a:graphic>
          <a:graphicData uri="http://schemas.openxmlformats.org/presentationml/2006/ole">
            <p:oleObj spid="_x0000_s187402" name="Equation" r:id="rId5" imgW="5867280" imgH="939600" progId="Equation.DSMT4">
              <p:embed/>
            </p:oleObj>
          </a:graphicData>
        </a:graphic>
      </p:graphicFrame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5937250" y="2660650"/>
          <a:ext cx="3206750" cy="461963"/>
        </p:xfrm>
        <a:graphic>
          <a:graphicData uri="http://schemas.openxmlformats.org/presentationml/2006/ole">
            <p:oleObj spid="_x0000_s187403" name="Equation" r:id="rId6" imgW="2425680" imgH="457200" progId="Equation.DSMT4">
              <p:embed/>
            </p:oleObj>
          </a:graphicData>
        </a:graphic>
      </p:graphicFrame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849313" y="6156325"/>
            <a:ext cx="51196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Use a solver with f a function of 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Non-Circular Conduits:</a:t>
            </a:r>
            <a:br>
              <a:rPr lang="en-US"/>
            </a:br>
            <a:r>
              <a:rPr lang="en-US"/>
              <a:t>Hydraulic Radius Concept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86738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A is cross sectional area</a:t>
            </a:r>
          </a:p>
          <a:p>
            <a:r>
              <a:rPr lang="en-US"/>
              <a:t>P is wetted perimeter</a:t>
            </a:r>
          </a:p>
          <a:p>
            <a:r>
              <a:rPr lang="en-US"/>
              <a:t>R</a:t>
            </a:r>
            <a:r>
              <a:rPr lang="en-US" baseline="-25000"/>
              <a:t>h</a:t>
            </a:r>
            <a:r>
              <a:rPr lang="en-US"/>
              <a:t> is the “Hydraulic Radius” (Area/Perimeter)</a:t>
            </a:r>
          </a:p>
          <a:p>
            <a:r>
              <a:rPr lang="en-US"/>
              <a:t>Don’t confuse with radius!</a:t>
            </a:r>
          </a:p>
        </p:txBody>
      </p:sp>
      <p:graphicFrame>
        <p:nvGraphicFramePr>
          <p:cNvPr id="3891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99238" y="1822450"/>
          <a:ext cx="1485900" cy="812800"/>
        </p:xfrm>
        <a:graphic>
          <a:graphicData uri="http://schemas.openxmlformats.org/presentationml/2006/ole">
            <p:oleObj spid="_x0000_s38916" name="Equation" r:id="rId3" imgW="1498320" imgH="825480" progId="Equation.DSMT4">
              <p:embed/>
            </p:oleObj>
          </a:graphicData>
        </a:graphic>
      </p:graphicFrame>
      <p:graphicFrame>
        <p:nvGraphicFramePr>
          <p:cNvPr id="3891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1613" y="4814888"/>
          <a:ext cx="1674812" cy="825500"/>
        </p:xfrm>
        <a:graphic>
          <a:graphicData uri="http://schemas.openxmlformats.org/presentationml/2006/ole">
            <p:oleObj spid="_x0000_s38917" name="Equation" r:id="rId4" imgW="1688760" imgH="838080" progId="Equation.DSMT4">
              <p:embed/>
            </p:oleObj>
          </a:graphicData>
        </a:graphic>
      </p:graphicFrame>
      <p:graphicFrame>
        <p:nvGraphicFramePr>
          <p:cNvPr id="3891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800100" y="4598988"/>
          <a:ext cx="2438400" cy="1054100"/>
        </p:xfrm>
        <a:graphic>
          <a:graphicData uri="http://schemas.openxmlformats.org/presentationml/2006/ole">
            <p:oleObj spid="_x0000_s38918" name="Equation" r:id="rId5" imgW="2450880" imgH="1066680" progId="Equation.DSMT4">
              <p:embed/>
            </p:oleObj>
          </a:graphicData>
        </a:graphic>
      </p:graphicFrame>
      <p:graphicFrame>
        <p:nvGraphicFramePr>
          <p:cNvPr id="3891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52913" y="5213350"/>
          <a:ext cx="1016000" cy="361950"/>
        </p:xfrm>
        <a:graphic>
          <a:graphicData uri="http://schemas.openxmlformats.org/presentationml/2006/ole">
            <p:oleObj spid="_x0000_s38919" name="Equation" r:id="rId6" imgW="1028520" imgH="380880" progId="Equation.DSMT4">
              <p:embed/>
            </p:oleObj>
          </a:graphicData>
        </a:graphic>
      </p:graphicFrame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1450" y="4694238"/>
            <a:ext cx="1546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For a pipe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15950" y="5983288"/>
            <a:ext cx="8059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We can use Moody diagram or Swamee-Jain with </a:t>
            </a:r>
            <a:r>
              <a:rPr lang="en-US" sz="2400" i="1">
                <a:latin typeface="Book Antiqua" pitchFamily="18" charset="0"/>
              </a:rPr>
              <a:t>D</a:t>
            </a:r>
            <a:r>
              <a:rPr lang="en-US" sz="2400">
                <a:latin typeface="Book Antiqua" pitchFamily="18" charset="0"/>
              </a:rPr>
              <a:t> = 4</a:t>
            </a:r>
            <a:r>
              <a:rPr lang="en-US" sz="2400" i="1">
                <a:latin typeface="Book Antiqua" pitchFamily="18" charset="0"/>
              </a:rPr>
              <a:t>R</a:t>
            </a:r>
            <a:r>
              <a:rPr lang="en-US" sz="2400" i="1" baseline="-25000">
                <a:latin typeface="Book Antiqua" pitchFamily="18" charset="0"/>
              </a:rPr>
              <a:t>h</a:t>
            </a:r>
            <a:r>
              <a:rPr lang="en-US" sz="2400">
                <a:latin typeface="Book Antiqua" pitchFamily="18" charset="0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 the rough pipe law region if the flow rate is doubled  (be as specific as possible)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What happens to the major head loss?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What happens to the minor head loss?</a:t>
            </a:r>
          </a:p>
          <a:p>
            <a:pPr>
              <a:lnSpc>
                <a:spcPct val="80000"/>
              </a:lnSpc>
            </a:pPr>
            <a:r>
              <a:rPr lang="en-US" sz="2800"/>
              <a:t>Why do contractions have energy loss?</a:t>
            </a:r>
          </a:p>
          <a:p>
            <a:pPr>
              <a:lnSpc>
                <a:spcPct val="80000"/>
              </a:lnSpc>
            </a:pPr>
            <a:r>
              <a:rPr lang="en-US" sz="2800"/>
              <a:t>If you wanted to compare the importance of minor vs. major losses for a specific pipeline, what dimensionless terms could you compare? (Hint… what is the dimensionless term that describes head loss?)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EGL (or TEL) and HGL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60700" y="2708275"/>
            <a:ext cx="981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latin typeface="Book Antiqua" pitchFamily="18" charset="0"/>
              </a:rPr>
              <a:t>velocity</a:t>
            </a:r>
          </a:p>
          <a:p>
            <a:pPr algn="ctr"/>
            <a:r>
              <a:rPr lang="en-US" sz="1800">
                <a:latin typeface="Book Antiqua" pitchFamily="18" charset="0"/>
              </a:rPr>
              <a:t>head</a:t>
            </a:r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4200525" y="2222500"/>
            <a:ext cx="2009775" cy="1150938"/>
            <a:chOff x="2625" y="1479"/>
            <a:chExt cx="1119" cy="987"/>
          </a:xfrm>
        </p:grpSpPr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732" y="1683"/>
              <a:ext cx="1012" cy="7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Book Antiqua" pitchFamily="18" charset="0"/>
                </a:rPr>
                <a:t>elevation</a:t>
              </a:r>
            </a:p>
            <a:p>
              <a:pPr algn="ctr"/>
              <a:r>
                <a:rPr lang="en-US" sz="1800">
                  <a:latin typeface="Book Antiqua" pitchFamily="18" charset="0"/>
                </a:rPr>
                <a:t>head (w.r.t. datum)</a:t>
              </a: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H="1" flipV="1">
              <a:off x="2625" y="1479"/>
              <a:ext cx="28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3405188" y="257492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9875" y="2444750"/>
            <a:ext cx="21875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800">
                <a:latin typeface="Book Antiqua" pitchFamily="18" charset="0"/>
              </a:rPr>
              <a:t>pressure</a:t>
            </a:r>
          </a:p>
          <a:p>
            <a:pPr algn="ctr"/>
            <a:r>
              <a:rPr lang="en-US" sz="1800">
                <a:latin typeface="Book Antiqua" pitchFamily="18" charset="0"/>
              </a:rPr>
              <a:t>head (w.r.t. reference pressure)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1392238" y="2371725"/>
            <a:ext cx="982662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466850" y="1731963"/>
          <a:ext cx="2682875" cy="869950"/>
        </p:xfrm>
        <a:graphic>
          <a:graphicData uri="http://schemas.openxmlformats.org/presentationml/2006/ole">
            <p:oleObj spid="_x0000_s8207" name="Equation" r:id="rId3" imgW="2666880" imgH="863280" progId="Equation.3">
              <p:embed/>
            </p:oleObj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6278563" y="1744663"/>
          <a:ext cx="1622425" cy="795337"/>
        </p:xfrm>
        <a:graphic>
          <a:graphicData uri="http://schemas.openxmlformats.org/presentationml/2006/ole">
            <p:oleObj spid="_x0000_s8208" name="Equation" r:id="rId4" imgW="1612800" imgH="787320" progId="Equation.3">
              <p:embed/>
            </p:oleObj>
          </a:graphicData>
        </a:graphic>
      </p:graphicFrame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172200" y="3330575"/>
            <a:ext cx="16811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downward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841875" y="6126163"/>
            <a:ext cx="42259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lower than reference pressure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33750"/>
            <a:ext cx="8458200" cy="352425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The energy grade line must always slope ___________ (in direction of flow) unless energy is added (pump)</a:t>
            </a:r>
          </a:p>
          <a:p>
            <a:r>
              <a:rPr lang="en-US" sz="2400"/>
              <a:t>The decrease in total energy represents the head loss or energy dissipation per unit weight</a:t>
            </a:r>
          </a:p>
          <a:p>
            <a:r>
              <a:rPr lang="en-US" sz="2400"/>
              <a:t>EGL and HGL are coincident and lie at the free surface for water at rest (reservoir)</a:t>
            </a:r>
          </a:p>
          <a:p>
            <a:r>
              <a:rPr lang="en-US" sz="2400"/>
              <a:t>If the HGL falls below the point in the system for which it is plotted, the local pressures are _____ ____ __________ ______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build="p" autoUpdateAnimBg="0"/>
      <p:bldP spid="82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Energy equation</a:t>
            </a:r>
          </a:p>
        </p:txBody>
      </p: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1447800" y="4654550"/>
            <a:ext cx="1295400" cy="1136650"/>
            <a:chOff x="912" y="2932"/>
            <a:chExt cx="816" cy="716"/>
          </a:xfrm>
        </p:grpSpPr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912" y="2932"/>
              <a:ext cx="816" cy="716"/>
              <a:chOff x="912" y="2932"/>
              <a:chExt cx="816" cy="716"/>
            </a:xfrm>
          </p:grpSpPr>
          <p:sp>
            <p:nvSpPr>
              <p:cNvPr id="7171" name="Line 3"/>
              <p:cNvSpPr>
                <a:spLocks noChangeShapeType="1"/>
              </p:cNvSpPr>
              <p:nvPr/>
            </p:nvSpPr>
            <p:spPr bwMode="auto">
              <a:xfrm>
                <a:off x="912" y="2932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" name="Line 4"/>
              <p:cNvSpPr>
                <a:spLocks noChangeShapeType="1"/>
              </p:cNvSpPr>
              <p:nvPr/>
            </p:nvSpPr>
            <p:spPr bwMode="auto">
              <a:xfrm>
                <a:off x="916" y="3648"/>
                <a:ext cx="8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" name="Line 5"/>
              <p:cNvSpPr>
                <a:spLocks noChangeShapeType="1"/>
              </p:cNvSpPr>
              <p:nvPr/>
            </p:nvSpPr>
            <p:spPr bwMode="auto">
              <a:xfrm>
                <a:off x="1728" y="2932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 rot="10800000">
              <a:off x="1060" y="2932"/>
              <a:ext cx="184" cy="88"/>
            </a:xfrm>
            <a:prstGeom prst="triangle">
              <a:avLst>
                <a:gd name="adj" fmla="val 49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916" y="3028"/>
              <a:ext cx="808" cy="61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2749550" y="5340350"/>
            <a:ext cx="1282700" cy="368300"/>
            <a:chOff x="1732" y="3364"/>
            <a:chExt cx="808" cy="232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2308" y="3364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1732" y="3439"/>
              <a:ext cx="664" cy="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1" name="AutoShape 13"/>
          <p:cNvSpPr>
            <a:spLocks noChangeArrowheads="1"/>
          </p:cNvSpPr>
          <p:nvPr/>
        </p:nvSpPr>
        <p:spPr bwMode="auto">
          <a:xfrm flipV="1">
            <a:off x="3663950" y="5721350"/>
            <a:ext cx="368300" cy="139700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8" name="Group 20"/>
          <p:cNvGrpSpPr>
            <a:grpSpLocks/>
          </p:cNvGrpSpPr>
          <p:nvPr/>
        </p:nvGrpSpPr>
        <p:grpSpPr bwMode="auto">
          <a:xfrm>
            <a:off x="7162800" y="2493963"/>
            <a:ext cx="1295400" cy="1136650"/>
            <a:chOff x="4512" y="1348"/>
            <a:chExt cx="816" cy="716"/>
          </a:xfrm>
        </p:grpSpPr>
        <p:grpSp>
          <p:nvGrpSpPr>
            <p:cNvPr id="7185" name="Group 17"/>
            <p:cNvGrpSpPr>
              <a:grpSpLocks/>
            </p:cNvGrpSpPr>
            <p:nvPr/>
          </p:nvGrpSpPr>
          <p:grpSpPr bwMode="auto">
            <a:xfrm>
              <a:off x="4512" y="1348"/>
              <a:ext cx="816" cy="716"/>
              <a:chOff x="4512" y="1348"/>
              <a:chExt cx="816" cy="716"/>
            </a:xfrm>
          </p:grpSpPr>
          <p:sp>
            <p:nvSpPr>
              <p:cNvPr id="7182" name="Line 14"/>
              <p:cNvSpPr>
                <a:spLocks noChangeShapeType="1"/>
              </p:cNvSpPr>
              <p:nvPr/>
            </p:nvSpPr>
            <p:spPr bwMode="auto">
              <a:xfrm>
                <a:off x="4512" y="1348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3" name="Line 15"/>
              <p:cNvSpPr>
                <a:spLocks noChangeShapeType="1"/>
              </p:cNvSpPr>
              <p:nvPr/>
            </p:nvSpPr>
            <p:spPr bwMode="auto">
              <a:xfrm>
                <a:off x="4516" y="2064"/>
                <a:ext cx="8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4" name="Line 16"/>
              <p:cNvSpPr>
                <a:spLocks noChangeShapeType="1"/>
              </p:cNvSpPr>
              <p:nvPr/>
            </p:nvSpPr>
            <p:spPr bwMode="auto">
              <a:xfrm>
                <a:off x="5328" y="1348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6" name="AutoShape 18"/>
            <p:cNvSpPr>
              <a:spLocks noChangeArrowheads="1"/>
            </p:cNvSpPr>
            <p:nvPr/>
          </p:nvSpPr>
          <p:spPr bwMode="auto">
            <a:xfrm rot="10800000">
              <a:off x="4660" y="1348"/>
              <a:ext cx="184" cy="88"/>
            </a:xfrm>
            <a:prstGeom prst="triangle">
              <a:avLst>
                <a:gd name="adj" fmla="val 49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4516" y="1444"/>
              <a:ext cx="808" cy="61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9" name="Rectangle 21"/>
          <p:cNvSpPr>
            <a:spLocks noChangeArrowheads="1"/>
          </p:cNvSpPr>
          <p:nvPr/>
        </p:nvSpPr>
        <p:spPr bwMode="auto">
          <a:xfrm rot="19560000">
            <a:off x="3587750" y="4197350"/>
            <a:ext cx="3949700" cy="63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1073150" y="6019800"/>
            <a:ext cx="737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300038" y="5786438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Book Antiqua" pitchFamily="18" charset="0"/>
              </a:rPr>
              <a:t>z = 0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4094163" y="5237163"/>
            <a:ext cx="1000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pump</a:t>
            </a: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2749550" y="4841875"/>
            <a:ext cx="10541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2749550" y="4918075"/>
            <a:ext cx="10541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 flipV="1">
            <a:off x="3803650" y="1952625"/>
            <a:ext cx="33655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3792538" y="1935163"/>
            <a:ext cx="0" cy="309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H="1" flipV="1">
            <a:off x="3803650" y="2105025"/>
            <a:ext cx="33655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6226175" y="1668463"/>
            <a:ext cx="2917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Energy Grade Line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6732588" y="2057400"/>
            <a:ext cx="2200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Hydraulic G L</a:t>
            </a: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750888" y="1914525"/>
            <a:ext cx="2130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velocity head</a:t>
            </a: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4064000" y="3062288"/>
            <a:ext cx="144621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pressure head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6234113" y="4776788"/>
            <a:ext cx="14589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elevation</a:t>
            </a: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 flipV="1">
            <a:off x="5735638" y="1903413"/>
            <a:ext cx="665162" cy="363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6029325" y="2298700"/>
            <a:ext cx="773113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6297613" y="5811838"/>
            <a:ext cx="1073150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datum</a:t>
            </a:r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5980113" y="3932238"/>
            <a:ext cx="0" cy="208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>
            <a:off x="5980113" y="2484438"/>
            <a:ext cx="0" cy="145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5865813" y="4826000"/>
            <a:ext cx="282575" cy="3635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z</a:t>
            </a:r>
          </a:p>
        </p:txBody>
      </p:sp>
      <p:graphicFrame>
        <p:nvGraphicFramePr>
          <p:cNvPr id="7216" name="Object 48"/>
          <p:cNvGraphicFramePr>
            <a:graphicFrameLocks noChangeAspect="1"/>
          </p:cNvGraphicFramePr>
          <p:nvPr/>
        </p:nvGraphicFramePr>
        <p:xfrm>
          <a:off x="2890838" y="1762125"/>
          <a:ext cx="663575" cy="871538"/>
        </p:xfrm>
        <a:graphic>
          <a:graphicData uri="http://schemas.openxmlformats.org/presentationml/2006/ole">
            <p:oleObj spid="_x0000_s7216" name="Equation" r:id="rId3" imgW="660240" imgH="863280" progId="Equation.3">
              <p:embed/>
            </p:oleObj>
          </a:graphicData>
        </a:graphic>
      </p:graphicFrame>
      <p:graphicFrame>
        <p:nvGraphicFramePr>
          <p:cNvPr id="7217" name="Object 49"/>
          <p:cNvGraphicFramePr>
            <a:graphicFrameLocks noChangeAspect="1"/>
          </p:cNvGraphicFramePr>
          <p:nvPr/>
        </p:nvGraphicFramePr>
        <p:xfrm>
          <a:off x="5565775" y="2935288"/>
          <a:ext cx="265113" cy="896937"/>
        </p:xfrm>
        <a:graphic>
          <a:graphicData uri="http://schemas.openxmlformats.org/presentationml/2006/ole">
            <p:oleObj spid="_x0000_s7217" name="Equation" r:id="rId4" imgW="266400" imgH="888840" progId="Equation.3">
              <p:embed/>
            </p:oleObj>
          </a:graphicData>
        </a:graphic>
      </p:graphicFrame>
      <p:graphicFrame>
        <p:nvGraphicFramePr>
          <p:cNvPr id="7218" name="Object 50"/>
          <p:cNvGraphicFramePr>
            <a:graphicFrameLocks noChangeAspect="1"/>
          </p:cNvGraphicFramePr>
          <p:nvPr/>
        </p:nvGraphicFramePr>
        <p:xfrm>
          <a:off x="1876425" y="6043613"/>
          <a:ext cx="5627688" cy="833437"/>
        </p:xfrm>
        <a:graphic>
          <a:graphicData uri="http://schemas.openxmlformats.org/presentationml/2006/ole">
            <p:oleObj spid="_x0000_s7218" name="Equation" r:id="rId5" imgW="5600520" imgH="825480" progId="Equation.3">
              <p:embed/>
            </p:oleObj>
          </a:graphicData>
        </a:graphic>
      </p:graphicFrame>
      <p:sp>
        <p:nvSpPr>
          <p:cNvPr id="7220" name="Oval 52"/>
          <p:cNvSpPr>
            <a:spLocks noChangeArrowheads="1"/>
          </p:cNvSpPr>
          <p:nvPr/>
        </p:nvSpPr>
        <p:spPr bwMode="auto">
          <a:xfrm>
            <a:off x="3665538" y="5340350"/>
            <a:ext cx="374650" cy="390525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22" name="Line 54"/>
          <p:cNvSpPr>
            <a:spLocks noChangeShapeType="1"/>
          </p:cNvSpPr>
          <p:nvPr/>
        </p:nvSpPr>
        <p:spPr bwMode="auto">
          <a:xfrm flipH="1">
            <a:off x="246063" y="2649538"/>
            <a:ext cx="668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 flipH="1">
            <a:off x="284163" y="4810125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5" name="Line 57"/>
          <p:cNvSpPr>
            <a:spLocks noChangeShapeType="1"/>
          </p:cNvSpPr>
          <p:nvPr/>
        </p:nvSpPr>
        <p:spPr bwMode="auto">
          <a:xfrm>
            <a:off x="687388" y="26797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Rectangle 59"/>
          <p:cNvSpPr>
            <a:spLocks noChangeArrowheads="1"/>
          </p:cNvSpPr>
          <p:nvPr/>
        </p:nvSpPr>
        <p:spPr bwMode="auto">
          <a:xfrm>
            <a:off x="536575" y="2995613"/>
            <a:ext cx="342900" cy="3540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263525" y="2932113"/>
            <a:ext cx="1665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static head</a:t>
            </a:r>
          </a:p>
        </p:txBody>
      </p:sp>
      <p:sp>
        <p:nvSpPr>
          <p:cNvPr id="7228" name="Line 60"/>
          <p:cNvSpPr>
            <a:spLocks noChangeShapeType="1"/>
          </p:cNvSpPr>
          <p:nvPr/>
        </p:nvSpPr>
        <p:spPr bwMode="auto">
          <a:xfrm>
            <a:off x="6435725" y="2063750"/>
            <a:ext cx="252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9" name="Line 61"/>
          <p:cNvSpPr>
            <a:spLocks noChangeShapeType="1"/>
          </p:cNvSpPr>
          <p:nvPr/>
        </p:nvSpPr>
        <p:spPr bwMode="auto">
          <a:xfrm>
            <a:off x="6886575" y="2454275"/>
            <a:ext cx="1893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0" name="Line 62"/>
          <p:cNvSpPr>
            <a:spLocks noChangeShapeType="1"/>
          </p:cNvSpPr>
          <p:nvPr/>
        </p:nvSpPr>
        <p:spPr bwMode="auto">
          <a:xfrm>
            <a:off x="817563" y="2308225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1" name="Line 63"/>
          <p:cNvSpPr>
            <a:spLocks noChangeShapeType="1"/>
          </p:cNvSpPr>
          <p:nvPr/>
        </p:nvSpPr>
        <p:spPr bwMode="auto">
          <a:xfrm>
            <a:off x="354013" y="3300413"/>
            <a:ext cx="1465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2" name="Line 64"/>
          <p:cNvSpPr>
            <a:spLocks noChangeShapeType="1"/>
          </p:cNvSpPr>
          <p:nvPr/>
        </p:nvSpPr>
        <p:spPr bwMode="auto">
          <a:xfrm>
            <a:off x="4200525" y="3503613"/>
            <a:ext cx="1160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3" name="Line 65"/>
          <p:cNvSpPr>
            <a:spLocks noChangeShapeType="1"/>
          </p:cNvSpPr>
          <p:nvPr/>
        </p:nvSpPr>
        <p:spPr bwMode="auto">
          <a:xfrm>
            <a:off x="4494213" y="38211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4" name="Line 66"/>
          <p:cNvSpPr>
            <a:spLocks noChangeShapeType="1"/>
          </p:cNvSpPr>
          <p:nvPr/>
        </p:nvSpPr>
        <p:spPr bwMode="auto">
          <a:xfrm>
            <a:off x="6324600" y="5176838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6" name="AutoShape 6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1850" y="6296025"/>
            <a:ext cx="692150" cy="561975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7" name="Text Box 69"/>
          <p:cNvSpPr txBox="1">
            <a:spLocks noChangeArrowheads="1"/>
          </p:cNvSpPr>
          <p:nvPr/>
        </p:nvSpPr>
        <p:spPr bwMode="auto">
          <a:xfrm>
            <a:off x="755650" y="3398838"/>
            <a:ext cx="2792413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Why is static head important?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1" grpId="0" autoUpdateAnimBg="0"/>
      <p:bldP spid="7202" grpId="0" autoUpdateAnimBg="0"/>
      <p:bldP spid="7203" grpId="0" autoUpdateAnimBg="0"/>
      <p:bldP spid="7204" grpId="0" autoUpdateAnimBg="0"/>
      <p:bldP spid="7205" grpId="0" autoUpdateAnimBg="0"/>
      <p:bldP spid="7213" grpId="0" animBg="1" autoUpdateAnimBg="0"/>
      <p:bldP spid="7226" grpId="0" autoUpdateAnimBg="0"/>
      <p:bldP spid="72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 Equation Assumption	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1114425" y="5624513"/>
          <a:ext cx="2730500" cy="977900"/>
        </p:xfrm>
        <a:graphic>
          <a:graphicData uri="http://schemas.openxmlformats.org/presentationml/2006/ole">
            <p:oleObj spid="_x0000_s103428" name="Equation" r:id="rId3" imgW="2730240" imgH="977760" progId="Equation.3">
              <p:embed/>
            </p:oleObj>
          </a:graphicData>
        </a:graphic>
      </p:graphicFrame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2727325" y="4259263"/>
            <a:ext cx="13462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density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101725" y="3663950"/>
            <a:ext cx="1250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Steady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2482850" y="3101975"/>
            <a:ext cx="18351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streamline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1031875" y="2046288"/>
            <a:ext cx="19764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Frictionless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_________ (viscosity can’t be a significant parameter!)</a:t>
            </a:r>
          </a:p>
          <a:p>
            <a:r>
              <a:rPr lang="en-US"/>
              <a:t>Along a __________</a:t>
            </a:r>
          </a:p>
          <a:p>
            <a:r>
              <a:rPr lang="en-US"/>
              <a:t>______ flow</a:t>
            </a:r>
          </a:p>
          <a:p>
            <a:r>
              <a:rPr lang="en-US"/>
              <a:t>Constant ________</a:t>
            </a:r>
          </a:p>
          <a:p>
            <a:r>
              <a:rPr lang="en-US"/>
              <a:t>No pumps, turbines, or head loss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4308475" y="5327650"/>
            <a:ext cx="40116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Why no </a:t>
            </a:r>
            <a:r>
              <a:rPr lang="en-US">
                <a:latin typeface="Symbol" pitchFamily="18" charset="2"/>
              </a:rPr>
              <a:t>a? ____________</a:t>
            </a:r>
            <a:endParaRPr lang="en-US"/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4308475" y="5818188"/>
            <a:ext cx="42179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Does direction matter? ____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4308475" y="6308725"/>
            <a:ext cx="45735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Useful when head loss is small</a:t>
            </a: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6016625" y="5360988"/>
            <a:ext cx="23495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point velocity</a:t>
            </a:r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7726363" y="5824538"/>
            <a:ext cx="5842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  <p:bldP spid="103430" grpId="0" autoUpdateAnimBg="0"/>
      <p:bldP spid="103431" grpId="0" autoUpdateAnimBg="0"/>
      <p:bldP spid="103432" grpId="0" autoUpdateAnimBg="0"/>
      <p:bldP spid="103433" grpId="0"/>
      <p:bldP spid="103434" grpId="0"/>
      <p:bldP spid="103435" grpId="0"/>
      <p:bldP spid="103437" grpId="0" autoUpdateAnimBg="0"/>
      <p:bldP spid="1034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Pipe Flow: Review</a:t>
            </a:r>
          </a:p>
        </p:txBody>
      </p:sp>
      <p:graphicFrame>
        <p:nvGraphicFramePr>
          <p:cNvPr id="84996" name="Object 10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4475" y="5548313"/>
          <a:ext cx="8391525" cy="954087"/>
        </p:xfrm>
        <a:graphic>
          <a:graphicData uri="http://schemas.openxmlformats.org/presentationml/2006/ole">
            <p:oleObj spid="_x0000_s84996" name="Equation" r:id="rId3" imgW="5638680" imgH="825480" progId="Equation.DSMT4">
              <p:embed/>
            </p:oleObj>
          </a:graphicData>
        </a:graphic>
      </p:graphicFrame>
      <p:sp>
        <p:nvSpPr>
          <p:cNvPr id="84997" name="Oval 1029"/>
          <p:cNvSpPr>
            <a:spLocks noChangeArrowheads="1"/>
          </p:cNvSpPr>
          <p:nvPr/>
        </p:nvSpPr>
        <p:spPr bwMode="auto">
          <a:xfrm>
            <a:off x="8094663" y="5729288"/>
            <a:ext cx="787400" cy="644525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8" name="Rectangle 1030"/>
          <p:cNvSpPr>
            <a:spLocks noChangeArrowheads="1"/>
          </p:cNvSpPr>
          <p:nvPr/>
        </p:nvSpPr>
        <p:spPr bwMode="auto">
          <a:xfrm>
            <a:off x="1263650" y="4645025"/>
            <a:ext cx="3584575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dimensional analysis</a:t>
            </a:r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the control volume energy equation for pipe flow.</a:t>
            </a:r>
          </a:p>
          <a:p>
            <a:r>
              <a:rPr lang="en-US"/>
              <a:t>We need to be able to predict the relationship between head loss and flow.</a:t>
            </a:r>
          </a:p>
          <a:p>
            <a:r>
              <a:rPr lang="en-US"/>
              <a:t>How do we get this relationship?</a:t>
            </a:r>
            <a:br>
              <a:rPr lang="en-US"/>
            </a:br>
            <a:r>
              <a:rPr lang="en-US"/>
              <a:t>  __________ _______.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Flow Profile for Delaware Aqueduct</a:t>
            </a:r>
          </a:p>
        </p:txBody>
      </p:sp>
      <p:sp>
        <p:nvSpPr>
          <p:cNvPr id="164867" name="Freeform 3"/>
          <p:cNvSpPr>
            <a:spLocks/>
          </p:cNvSpPr>
          <p:nvPr/>
        </p:nvSpPr>
        <p:spPr bwMode="auto">
          <a:xfrm>
            <a:off x="2438400" y="2743200"/>
            <a:ext cx="5494338" cy="3733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6"/>
              </a:cxn>
              <a:cxn ang="0">
                <a:pos x="266" y="1846"/>
              </a:cxn>
              <a:cxn ang="0">
                <a:pos x="799" y="2174"/>
              </a:cxn>
              <a:cxn ang="0">
                <a:pos x="1597" y="2174"/>
              </a:cxn>
              <a:cxn ang="0">
                <a:pos x="1745" y="2582"/>
              </a:cxn>
              <a:cxn ang="0">
                <a:pos x="1854" y="2582"/>
              </a:cxn>
              <a:cxn ang="0">
                <a:pos x="1997" y="2174"/>
              </a:cxn>
              <a:cxn ang="0">
                <a:pos x="2094" y="2165"/>
              </a:cxn>
              <a:cxn ang="0">
                <a:pos x="2396" y="1969"/>
              </a:cxn>
              <a:cxn ang="0">
                <a:pos x="2662" y="1641"/>
              </a:cxn>
              <a:cxn ang="0">
                <a:pos x="2795" y="1641"/>
              </a:cxn>
              <a:cxn ang="0">
                <a:pos x="3195" y="1313"/>
              </a:cxn>
              <a:cxn ang="0">
                <a:pos x="3461" y="1313"/>
              </a:cxn>
              <a:cxn ang="0">
                <a:pos x="3461" y="574"/>
              </a:cxn>
            </a:cxnLst>
            <a:rect l="0" t="0" r="r" b="b"/>
            <a:pathLst>
              <a:path w="3461" h="2582">
                <a:moveTo>
                  <a:pt x="0" y="0"/>
                </a:moveTo>
                <a:lnTo>
                  <a:pt x="0" y="1846"/>
                </a:lnTo>
                <a:lnTo>
                  <a:pt x="266" y="1846"/>
                </a:lnTo>
                <a:lnTo>
                  <a:pt x="799" y="2174"/>
                </a:lnTo>
                <a:lnTo>
                  <a:pt x="1597" y="2174"/>
                </a:lnTo>
                <a:lnTo>
                  <a:pt x="1745" y="2582"/>
                </a:lnTo>
                <a:lnTo>
                  <a:pt x="1854" y="2582"/>
                </a:lnTo>
                <a:lnTo>
                  <a:pt x="1997" y="2174"/>
                </a:lnTo>
                <a:lnTo>
                  <a:pt x="2094" y="2165"/>
                </a:lnTo>
                <a:lnTo>
                  <a:pt x="2396" y="1969"/>
                </a:lnTo>
                <a:lnTo>
                  <a:pt x="2662" y="1641"/>
                </a:lnTo>
                <a:lnTo>
                  <a:pt x="2795" y="1641"/>
                </a:lnTo>
                <a:lnTo>
                  <a:pt x="3195" y="1313"/>
                </a:lnTo>
                <a:lnTo>
                  <a:pt x="3461" y="1313"/>
                </a:lnTo>
                <a:lnTo>
                  <a:pt x="3461" y="574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8" name="Freeform 4"/>
          <p:cNvSpPr>
            <a:spLocks/>
          </p:cNvSpPr>
          <p:nvPr/>
        </p:nvSpPr>
        <p:spPr bwMode="auto">
          <a:xfrm>
            <a:off x="1295400" y="2743200"/>
            <a:ext cx="1143000" cy="533400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0" y="0"/>
              </a:cxn>
              <a:cxn ang="0">
                <a:pos x="0" y="48"/>
              </a:cxn>
              <a:cxn ang="0">
                <a:pos x="48" y="96"/>
              </a:cxn>
              <a:cxn ang="0">
                <a:pos x="336" y="288"/>
              </a:cxn>
              <a:cxn ang="0">
                <a:pos x="528" y="336"/>
              </a:cxn>
              <a:cxn ang="0">
                <a:pos x="720" y="336"/>
              </a:cxn>
              <a:cxn ang="0">
                <a:pos x="720" y="0"/>
              </a:cxn>
            </a:cxnLst>
            <a:rect l="0" t="0" r="r" b="b"/>
            <a:pathLst>
              <a:path w="720" h="336">
                <a:moveTo>
                  <a:pt x="720" y="0"/>
                </a:moveTo>
                <a:lnTo>
                  <a:pt x="0" y="0"/>
                </a:lnTo>
                <a:lnTo>
                  <a:pt x="0" y="48"/>
                </a:lnTo>
                <a:lnTo>
                  <a:pt x="48" y="96"/>
                </a:lnTo>
                <a:lnTo>
                  <a:pt x="336" y="288"/>
                </a:lnTo>
                <a:lnTo>
                  <a:pt x="528" y="336"/>
                </a:lnTo>
                <a:lnTo>
                  <a:pt x="720" y="336"/>
                </a:lnTo>
                <a:lnTo>
                  <a:pt x="720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9" name="Freeform 5"/>
          <p:cNvSpPr>
            <a:spLocks/>
          </p:cNvSpPr>
          <p:nvPr/>
        </p:nvSpPr>
        <p:spPr bwMode="auto">
          <a:xfrm>
            <a:off x="6781800" y="3581400"/>
            <a:ext cx="1143000" cy="533400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0" y="0"/>
              </a:cxn>
              <a:cxn ang="0">
                <a:pos x="0" y="48"/>
              </a:cxn>
              <a:cxn ang="0">
                <a:pos x="48" y="96"/>
              </a:cxn>
              <a:cxn ang="0">
                <a:pos x="336" y="288"/>
              </a:cxn>
              <a:cxn ang="0">
                <a:pos x="528" y="336"/>
              </a:cxn>
              <a:cxn ang="0">
                <a:pos x="720" y="336"/>
              </a:cxn>
              <a:cxn ang="0">
                <a:pos x="720" y="0"/>
              </a:cxn>
            </a:cxnLst>
            <a:rect l="0" t="0" r="r" b="b"/>
            <a:pathLst>
              <a:path w="720" h="336">
                <a:moveTo>
                  <a:pt x="720" y="0"/>
                </a:moveTo>
                <a:lnTo>
                  <a:pt x="0" y="0"/>
                </a:lnTo>
                <a:lnTo>
                  <a:pt x="0" y="48"/>
                </a:lnTo>
                <a:lnTo>
                  <a:pt x="48" y="96"/>
                </a:lnTo>
                <a:lnTo>
                  <a:pt x="336" y="288"/>
                </a:lnTo>
                <a:lnTo>
                  <a:pt x="528" y="336"/>
                </a:lnTo>
                <a:lnTo>
                  <a:pt x="720" y="336"/>
                </a:lnTo>
                <a:lnTo>
                  <a:pt x="720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381000" y="1835150"/>
            <a:ext cx="24939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Rondout Reservoir</a:t>
            </a:r>
          </a:p>
          <a:p>
            <a:r>
              <a:rPr lang="en-US" sz="2400"/>
              <a:t>(EL. 256 m)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648200" y="2673350"/>
            <a:ext cx="3025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West Branch Reservoir</a:t>
            </a:r>
          </a:p>
          <a:p>
            <a:r>
              <a:rPr lang="en-US" sz="2400"/>
              <a:t>(EL. 153.4 m)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43400" y="2292350"/>
            <a:ext cx="11826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70.5 km</a:t>
            </a:r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>
            <a:off x="2438400" y="2514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2438400" y="236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7924800" y="2362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>
            <a:off x="914400" y="49530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457200" y="4502150"/>
            <a:ext cx="1392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Sea Level</a:t>
            </a:r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 flipH="1">
            <a:off x="5562600" y="2514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0" name="Rectangle 16"/>
          <p:cNvSpPr>
            <a:spLocks noChangeArrowheads="1"/>
          </p:cNvSpPr>
          <p:nvPr/>
        </p:nvSpPr>
        <p:spPr bwMode="auto">
          <a:xfrm>
            <a:off x="3352800" y="5105400"/>
            <a:ext cx="2968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(Designed for 39 m</a:t>
            </a:r>
            <a:r>
              <a:rPr lang="en-US" sz="2400" baseline="30000"/>
              <a:t>3</a:t>
            </a:r>
            <a:r>
              <a:rPr lang="en-US" sz="2400"/>
              <a:t>/s)</a:t>
            </a:r>
          </a:p>
        </p:txBody>
      </p:sp>
      <p:graphicFrame>
        <p:nvGraphicFramePr>
          <p:cNvPr id="164882" name="Object 18"/>
          <p:cNvGraphicFramePr>
            <a:graphicFrameLocks noChangeAspect="1"/>
          </p:cNvGraphicFramePr>
          <p:nvPr/>
        </p:nvGraphicFramePr>
        <p:xfrm>
          <a:off x="2541588" y="4106863"/>
          <a:ext cx="4813300" cy="684212"/>
        </p:xfrm>
        <a:graphic>
          <a:graphicData uri="http://schemas.openxmlformats.org/presentationml/2006/ole">
            <p:oleObj spid="_x0000_s164882" name="Equation" r:id="rId3" imgW="5816520" imgH="825480" progId="Equation.DSMT4">
              <p:embed/>
            </p:oleObj>
          </a:graphicData>
        </a:graphic>
      </p:graphicFrame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1295400" y="2743200"/>
            <a:ext cx="1143000" cy="0"/>
          </a:xfrm>
          <a:prstGeom prst="line">
            <a:avLst/>
          </a:prstGeom>
          <a:noFill/>
          <a:ln w="5715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4" name="Line 20"/>
          <p:cNvSpPr>
            <a:spLocks noChangeShapeType="1"/>
          </p:cNvSpPr>
          <p:nvPr/>
        </p:nvSpPr>
        <p:spPr bwMode="auto">
          <a:xfrm>
            <a:off x="6781800" y="3581400"/>
            <a:ext cx="1143000" cy="0"/>
          </a:xfrm>
          <a:prstGeom prst="line">
            <a:avLst/>
          </a:prstGeom>
          <a:noFill/>
          <a:ln w="5715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5" name="Line 21"/>
          <p:cNvSpPr>
            <a:spLocks noChangeShapeType="1"/>
          </p:cNvSpPr>
          <p:nvPr/>
        </p:nvSpPr>
        <p:spPr bwMode="auto">
          <a:xfrm flipV="1">
            <a:off x="2552700" y="4165600"/>
            <a:ext cx="228600" cy="698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6" name="Line 22"/>
          <p:cNvSpPr>
            <a:spLocks noChangeShapeType="1"/>
          </p:cNvSpPr>
          <p:nvPr/>
        </p:nvSpPr>
        <p:spPr bwMode="auto">
          <a:xfrm flipV="1">
            <a:off x="4876800" y="4102100"/>
            <a:ext cx="228600" cy="698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 flipV="1">
            <a:off x="3276600" y="4051300"/>
            <a:ext cx="228600" cy="698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V="1">
            <a:off x="5664200" y="4064000"/>
            <a:ext cx="228600" cy="698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9" name="Line 25"/>
          <p:cNvSpPr>
            <a:spLocks noChangeShapeType="1"/>
          </p:cNvSpPr>
          <p:nvPr/>
        </p:nvSpPr>
        <p:spPr bwMode="auto">
          <a:xfrm flipV="1">
            <a:off x="4318000" y="4076700"/>
            <a:ext cx="228600" cy="698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90" name="Line 26"/>
          <p:cNvSpPr>
            <a:spLocks noChangeShapeType="1"/>
          </p:cNvSpPr>
          <p:nvPr/>
        </p:nvSpPr>
        <p:spPr bwMode="auto">
          <a:xfrm flipV="1">
            <a:off x="6680200" y="4089400"/>
            <a:ext cx="228600" cy="698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>
            <a:off x="712788" y="6338888"/>
            <a:ext cx="75803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Need a relationship between flow rate and head loss</a:t>
            </a:r>
          </a:p>
        </p:txBody>
      </p:sp>
      <p:graphicFrame>
        <p:nvGraphicFramePr>
          <p:cNvPr id="164892" name="Object 28"/>
          <p:cNvGraphicFramePr>
            <a:graphicFrameLocks noChangeAspect="1"/>
          </p:cNvGraphicFramePr>
          <p:nvPr/>
        </p:nvGraphicFramePr>
        <p:xfrm>
          <a:off x="674688" y="5630863"/>
          <a:ext cx="1298575" cy="382587"/>
        </p:xfrm>
        <a:graphic>
          <a:graphicData uri="http://schemas.openxmlformats.org/presentationml/2006/ole">
            <p:oleObj spid="_x0000_s164892" name="Equation" r:id="rId4" imgW="129528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3" grpId="0" animBg="1"/>
      <p:bldP spid="164884" grpId="0" animBg="1"/>
      <p:bldP spid="164885" grpId="0" animBg="1"/>
      <p:bldP spid="164886" grpId="0" animBg="1"/>
      <p:bldP spid="164887" grpId="0" animBg="1"/>
      <p:bldP spid="164888" grpId="0" animBg="1"/>
      <p:bldP spid="164889" grpId="0" animBg="1"/>
      <p:bldP spid="164890" grpId="0" animBg="1"/>
      <p:bldP spid="164891" grpId="0"/>
    </p:bldLst>
  </p:timing>
</p:sld>
</file>

<file path=ppt/theme/theme1.xml><?xml version="1.0" encoding="utf-8"?>
<a:theme xmlns:a="http://schemas.openxmlformats.org/drawingml/2006/main" name="teaching">
  <a:themeElements>
    <a:clrScheme name="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teaching2</Template>
  <TotalTime>20700</TotalTime>
  <Pages>34</Pages>
  <Words>1612</Words>
  <Application>Microsoft Office PowerPoint</Application>
  <PresentationFormat>Letter Paper (8.5x11 in)</PresentationFormat>
  <Paragraphs>367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Times New Roman</vt:lpstr>
      <vt:lpstr>Wingdings</vt:lpstr>
      <vt:lpstr>Book Antiqua</vt:lpstr>
      <vt:lpstr>Monotype Sorts</vt:lpstr>
      <vt:lpstr>Symbol</vt:lpstr>
      <vt:lpstr>teaching</vt:lpstr>
      <vt:lpstr>MathType 4.0 Equation</vt:lpstr>
      <vt:lpstr>Microsoft Equation 3.0</vt:lpstr>
      <vt:lpstr>MathType 5.0 Equation</vt:lpstr>
      <vt:lpstr>Equation</vt:lpstr>
      <vt:lpstr>MathType Equation</vt:lpstr>
      <vt:lpstr>Closed Conduit Flow</vt:lpstr>
      <vt:lpstr>Closed Conduit Flow</vt:lpstr>
      <vt:lpstr>Conservation of Energy</vt:lpstr>
      <vt:lpstr>Energy Equation Assumptions</vt:lpstr>
      <vt:lpstr>EGL (or TEL) and HGL</vt:lpstr>
      <vt:lpstr>Energy equation</vt:lpstr>
      <vt:lpstr>Bernoulli Equation Assumption </vt:lpstr>
      <vt:lpstr>Pipe Flow: Review</vt:lpstr>
      <vt:lpstr>Flow Profile for Delaware Aqueduct</vt:lpstr>
      <vt:lpstr>Ratio of Forces</vt:lpstr>
      <vt:lpstr>Inertia as our Reference Force</vt:lpstr>
      <vt:lpstr>Dimensionless Parameters</vt:lpstr>
      <vt:lpstr>Problem solving approach</vt:lpstr>
      <vt:lpstr>Pipe Flow: Dimensional Analysis</vt:lpstr>
      <vt:lpstr>Dimensional Analysis</vt:lpstr>
      <vt:lpstr>Pressure Coefficient and Head Loss</vt:lpstr>
      <vt:lpstr>Friction Factor : Major losses</vt:lpstr>
      <vt:lpstr>Laminar Flow Friction Factor</vt:lpstr>
      <vt:lpstr>Turbulent Pipe Flow Head Loss</vt:lpstr>
      <vt:lpstr>Smooth, Transition, Rough   Turbulent Flow</vt:lpstr>
      <vt:lpstr>Moody Diagram</vt:lpstr>
      <vt:lpstr>Swamee-Jain</vt:lpstr>
      <vt:lpstr>Swamee-Jain gets an f</vt:lpstr>
      <vt:lpstr>Colebrook Solution for Q</vt:lpstr>
      <vt:lpstr>Colebrook Solution for Q</vt:lpstr>
      <vt:lpstr>Swamee D?</vt:lpstr>
      <vt:lpstr>Pipe Roughness</vt:lpstr>
      <vt:lpstr>Solution Techniques</vt:lpstr>
      <vt:lpstr>Exponential Friction Formulas</vt:lpstr>
      <vt:lpstr>Head loss: Hazen-Williams Coefficient</vt:lpstr>
      <vt:lpstr>Hazen-Williams   vs  Darcy-Weisbach</vt:lpstr>
      <vt:lpstr>Head Loss: Minor Losses</vt:lpstr>
      <vt:lpstr>Minor Losses</vt:lpstr>
      <vt:lpstr>Head Loss due to Sudden Expansion: Conservation of Energy</vt:lpstr>
      <vt:lpstr>Head Loss due to Sudden Expansion: Conservation of Momentum </vt:lpstr>
      <vt:lpstr>Head Loss due to Sudden Expansion</vt:lpstr>
      <vt:lpstr>Contraction</vt:lpstr>
      <vt:lpstr>Entrance Losses</vt:lpstr>
      <vt:lpstr>Head Loss in Valves</vt:lpstr>
      <vt:lpstr>Questions</vt:lpstr>
      <vt:lpstr>Questions</vt:lpstr>
      <vt:lpstr>Example</vt:lpstr>
      <vt:lpstr>Possible approximations</vt:lpstr>
      <vt:lpstr>Non-Circular Conduits: Hydraulic Radius Concept</vt:lpstr>
      <vt:lpstr>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Closed Conduit Flow</dc:title>
  <dc:subject/>
  <dc:creator>Monroe Weber-Shirk</dc:creator>
  <cp:keywords/>
  <dc:description/>
  <cp:lastModifiedBy>mw24</cp:lastModifiedBy>
  <cp:revision>158</cp:revision>
  <cp:lastPrinted>1999-02-26T18:27:50Z</cp:lastPrinted>
  <dcterms:created xsi:type="dcterms:W3CDTF">1997-01-20T09:26:56Z</dcterms:created>
  <dcterms:modified xsi:type="dcterms:W3CDTF">2012-12-18T18:34:32Z</dcterms:modified>
</cp:coreProperties>
</file>